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6" r:id="rId2"/>
    <p:sldId id="269" r:id="rId3"/>
    <p:sldId id="341" r:id="rId4"/>
    <p:sldId id="322" r:id="rId5"/>
    <p:sldId id="321" r:id="rId6"/>
    <p:sldId id="258" r:id="rId7"/>
    <p:sldId id="268" r:id="rId8"/>
    <p:sldId id="259" r:id="rId9"/>
    <p:sldId id="260" r:id="rId10"/>
    <p:sldId id="261" r:id="rId11"/>
    <p:sldId id="262" r:id="rId12"/>
    <p:sldId id="267" r:id="rId13"/>
    <p:sldId id="265" r:id="rId14"/>
    <p:sldId id="264" r:id="rId15"/>
    <p:sldId id="326" r:id="rId16"/>
    <p:sldId id="266" r:id="rId17"/>
    <p:sldId id="325" r:id="rId18"/>
    <p:sldId id="343" r:id="rId19"/>
    <p:sldId id="332" r:id="rId20"/>
    <p:sldId id="324" r:id="rId21"/>
    <p:sldId id="270" r:id="rId22"/>
    <p:sldId id="336" r:id="rId23"/>
    <p:sldId id="328" r:id="rId24"/>
    <p:sldId id="273" r:id="rId25"/>
    <p:sldId id="272" r:id="rId26"/>
    <p:sldId id="275" r:id="rId27"/>
    <p:sldId id="271" r:id="rId28"/>
    <p:sldId id="276" r:id="rId29"/>
    <p:sldId id="334" r:id="rId30"/>
    <p:sldId id="311" r:id="rId31"/>
    <p:sldId id="335" r:id="rId32"/>
    <p:sldId id="333" r:id="rId33"/>
    <p:sldId id="329" r:id="rId34"/>
    <p:sldId id="308" r:id="rId35"/>
    <p:sldId id="312"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 id="292" r:id="rId51"/>
    <p:sldId id="300" r:id="rId52"/>
    <p:sldId id="291" r:id="rId53"/>
    <p:sldId id="301" r:id="rId54"/>
    <p:sldId id="293" r:id="rId55"/>
    <p:sldId id="338" r:id="rId56"/>
    <p:sldId id="331" r:id="rId57"/>
    <p:sldId id="302" r:id="rId58"/>
    <p:sldId id="303" r:id="rId59"/>
    <p:sldId id="304" r:id="rId60"/>
    <p:sldId id="339" r:id="rId61"/>
    <p:sldId id="340" r:id="rId62"/>
    <p:sldId id="337" r:id="rId63"/>
    <p:sldId id="314" r:id="rId64"/>
    <p:sldId id="315" r:id="rId65"/>
    <p:sldId id="316" r:id="rId66"/>
    <p:sldId id="317" r:id="rId67"/>
    <p:sldId id="318" r:id="rId68"/>
    <p:sldId id="319" r:id="rId69"/>
    <p:sldId id="320" r:id="rId70"/>
    <p:sldId id="294" r:id="rId71"/>
    <p:sldId id="295" r:id="rId72"/>
    <p:sldId id="296" r:id="rId73"/>
    <p:sldId id="297" r:id="rId74"/>
    <p:sldId id="298" r:id="rId75"/>
    <p:sldId id="299" r:id="rId7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00FF"/>
    <a:srgbClr val="FF3300"/>
    <a:srgbClr val="5D58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2895" autoAdjust="0"/>
  </p:normalViewPr>
  <p:slideViewPr>
    <p:cSldViewPr>
      <p:cViewPr varScale="1">
        <p:scale>
          <a:sx n="80" d="100"/>
          <a:sy n="80" d="100"/>
        </p:scale>
        <p:origin x="123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CE9CD02-D27E-44DD-A384-9305563303F3}" type="datetimeFigureOut">
              <a:rPr lang="en-US" smtClean="0"/>
              <a:t>2/6/2019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48587E5-3E33-4151-8953-AA235549210A}" type="slidenum">
              <a:rPr lang="en-US" smtClean="0"/>
              <a:t>‹#›</a:t>
            </a:fld>
            <a:endParaRPr lang="en-US"/>
          </a:p>
        </p:txBody>
      </p:sp>
    </p:spTree>
    <p:extLst>
      <p:ext uri="{BB962C8B-B14F-4D97-AF65-F5344CB8AC3E}">
        <p14:creationId xmlns:p14="http://schemas.microsoft.com/office/powerpoint/2010/main" val="1668066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en.wikipedia.org/wiki/A_Century_of_Dishonor"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en.wikipedia.org/wiki/United_States_Congress" TargetMode="External"/><Relationship Id="rId4" Type="http://schemas.openxmlformats.org/officeDocument/2006/relationships/hyperlink" Target="http://en.wikipedia.org/wiki/Helen_Hunt_Jackso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TextEdit="1"/>
          </p:cNvSpPr>
          <p:nvPr>
            <p:ph type="sldImg"/>
          </p:nvPr>
        </p:nvSpPr>
        <p:spPr bwMode="auto">
          <a:noFill/>
          <a:ln>
            <a:solidFill>
              <a:srgbClr val="000000"/>
            </a:solidFill>
            <a:miter lim="800000"/>
            <a:headEnd/>
            <a:tailEnd/>
          </a:ln>
        </p:spPr>
      </p:sp>
      <p:sp>
        <p:nvSpPr>
          <p:cNvPr id="39939"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included red ink packet to all members of Congress  - blood is on your hands</a:t>
            </a:r>
          </a:p>
          <a:p>
            <a:endParaRPr lang="en-US" dirty="0"/>
          </a:p>
          <a:p>
            <a:r>
              <a:rPr lang="en-US" dirty="0"/>
              <a:t>Jackson also wrote a book summarizing and condemning state and federal Indian policy, as well as the history of broken treaties. Because she was in poor health, she wrote with </a:t>
            </a:r>
            <a:r>
              <a:rPr lang="en-US" dirty="0" err="1"/>
              <a:t>haste.</a:t>
            </a:r>
            <a:r>
              <a:rPr lang="en-US" i="1" dirty="0" err="1">
                <a:hlinkClick r:id="rId3" tooltip="A Century of Dishonor"/>
              </a:rPr>
              <a:t>A</a:t>
            </a:r>
            <a:r>
              <a:rPr lang="en-US" i="1" dirty="0">
                <a:hlinkClick r:id="rId3" tooltip="A Century of Dishonor"/>
              </a:rPr>
              <a:t> Century of Dishonor</a:t>
            </a:r>
            <a:r>
              <a:rPr lang="en-US" dirty="0"/>
              <a:t>, calling for significant reform to government policy towards Native Americans, was published in 1882.</a:t>
            </a:r>
            <a:r>
              <a:rPr lang="en-US" baseline="30000" dirty="0">
                <a:hlinkClick r:id="rId4"/>
              </a:rPr>
              <a:t>[6]</a:t>
            </a:r>
            <a:r>
              <a:rPr lang="en-US" dirty="0"/>
              <a:t> Jackson sent a copy to every member of </a:t>
            </a:r>
            <a:r>
              <a:rPr lang="en-US" dirty="0">
                <a:hlinkClick r:id="rId5" tooltip="United States Congress"/>
              </a:rPr>
              <a:t>Congress</a:t>
            </a:r>
            <a:r>
              <a:rPr lang="en-US" dirty="0"/>
              <a:t> with an admonishment printed in red on the cover, "Look upon your hands: they are stained with the blood of your relations." To her disappointment, the book had little impact on government policies and actions.</a:t>
            </a:r>
          </a:p>
        </p:txBody>
      </p:sp>
    </p:spTree>
    <p:extLst>
      <p:ext uri="{BB962C8B-B14F-4D97-AF65-F5344CB8AC3E}">
        <p14:creationId xmlns:p14="http://schemas.microsoft.com/office/powerpoint/2010/main" val="3277730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DE41B7-5B34-46E6-84FE-C56D04E4E7C9}" type="datetimeFigureOut">
              <a:rPr lang="en-US" smtClean="0"/>
              <a:t>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5EE68-3E09-4CC9-A38A-A17D95E32E1F}" type="slidenum">
              <a:rPr lang="en-US" smtClean="0"/>
              <a:t>‹#›</a:t>
            </a:fld>
            <a:endParaRPr lang="en-US"/>
          </a:p>
        </p:txBody>
      </p:sp>
    </p:spTree>
    <p:extLst>
      <p:ext uri="{BB962C8B-B14F-4D97-AF65-F5344CB8AC3E}">
        <p14:creationId xmlns:p14="http://schemas.microsoft.com/office/powerpoint/2010/main" val="3772491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E41B7-5B34-46E6-84FE-C56D04E4E7C9}" type="datetimeFigureOut">
              <a:rPr lang="en-US" smtClean="0"/>
              <a:t>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5EE68-3E09-4CC9-A38A-A17D95E32E1F}" type="slidenum">
              <a:rPr lang="en-US" smtClean="0"/>
              <a:t>‹#›</a:t>
            </a:fld>
            <a:endParaRPr lang="en-US"/>
          </a:p>
        </p:txBody>
      </p:sp>
    </p:spTree>
    <p:extLst>
      <p:ext uri="{BB962C8B-B14F-4D97-AF65-F5344CB8AC3E}">
        <p14:creationId xmlns:p14="http://schemas.microsoft.com/office/powerpoint/2010/main" val="277383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E41B7-5B34-46E6-84FE-C56D04E4E7C9}" type="datetimeFigureOut">
              <a:rPr lang="en-US" smtClean="0"/>
              <a:t>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5EE68-3E09-4CC9-A38A-A17D95E32E1F}" type="slidenum">
              <a:rPr lang="en-US" smtClean="0"/>
              <a:t>‹#›</a:t>
            </a:fld>
            <a:endParaRPr lang="en-US"/>
          </a:p>
        </p:txBody>
      </p:sp>
    </p:spTree>
    <p:extLst>
      <p:ext uri="{BB962C8B-B14F-4D97-AF65-F5344CB8AC3E}">
        <p14:creationId xmlns:p14="http://schemas.microsoft.com/office/powerpoint/2010/main" val="3563867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E41B7-5B34-46E6-84FE-C56D04E4E7C9}" type="datetimeFigureOut">
              <a:rPr lang="en-US" smtClean="0"/>
              <a:t>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5EE68-3E09-4CC9-A38A-A17D95E32E1F}" type="slidenum">
              <a:rPr lang="en-US" smtClean="0"/>
              <a:t>‹#›</a:t>
            </a:fld>
            <a:endParaRPr lang="en-US"/>
          </a:p>
        </p:txBody>
      </p:sp>
    </p:spTree>
    <p:extLst>
      <p:ext uri="{BB962C8B-B14F-4D97-AF65-F5344CB8AC3E}">
        <p14:creationId xmlns:p14="http://schemas.microsoft.com/office/powerpoint/2010/main" val="2441826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E41B7-5B34-46E6-84FE-C56D04E4E7C9}" type="datetimeFigureOut">
              <a:rPr lang="en-US" smtClean="0"/>
              <a:t>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5EE68-3E09-4CC9-A38A-A17D95E32E1F}" type="slidenum">
              <a:rPr lang="en-US" smtClean="0"/>
              <a:t>‹#›</a:t>
            </a:fld>
            <a:endParaRPr lang="en-US"/>
          </a:p>
        </p:txBody>
      </p:sp>
    </p:spTree>
    <p:extLst>
      <p:ext uri="{BB962C8B-B14F-4D97-AF65-F5344CB8AC3E}">
        <p14:creationId xmlns:p14="http://schemas.microsoft.com/office/powerpoint/2010/main" val="3027964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DE41B7-5B34-46E6-84FE-C56D04E4E7C9}" type="datetimeFigureOut">
              <a:rPr lang="en-US" smtClean="0"/>
              <a:t>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B5EE68-3E09-4CC9-A38A-A17D95E32E1F}" type="slidenum">
              <a:rPr lang="en-US" smtClean="0"/>
              <a:t>‹#›</a:t>
            </a:fld>
            <a:endParaRPr lang="en-US"/>
          </a:p>
        </p:txBody>
      </p:sp>
    </p:spTree>
    <p:extLst>
      <p:ext uri="{BB962C8B-B14F-4D97-AF65-F5344CB8AC3E}">
        <p14:creationId xmlns:p14="http://schemas.microsoft.com/office/powerpoint/2010/main" val="2693173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DE41B7-5B34-46E6-84FE-C56D04E4E7C9}" type="datetimeFigureOut">
              <a:rPr lang="en-US" smtClean="0"/>
              <a:t>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B5EE68-3E09-4CC9-A38A-A17D95E32E1F}" type="slidenum">
              <a:rPr lang="en-US" smtClean="0"/>
              <a:t>‹#›</a:t>
            </a:fld>
            <a:endParaRPr lang="en-US"/>
          </a:p>
        </p:txBody>
      </p:sp>
    </p:spTree>
    <p:extLst>
      <p:ext uri="{BB962C8B-B14F-4D97-AF65-F5344CB8AC3E}">
        <p14:creationId xmlns:p14="http://schemas.microsoft.com/office/powerpoint/2010/main" val="4224344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DE41B7-5B34-46E6-84FE-C56D04E4E7C9}" type="datetimeFigureOut">
              <a:rPr lang="en-US" smtClean="0"/>
              <a:t>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B5EE68-3E09-4CC9-A38A-A17D95E32E1F}" type="slidenum">
              <a:rPr lang="en-US" smtClean="0"/>
              <a:t>‹#›</a:t>
            </a:fld>
            <a:endParaRPr lang="en-US"/>
          </a:p>
        </p:txBody>
      </p:sp>
    </p:spTree>
    <p:extLst>
      <p:ext uri="{BB962C8B-B14F-4D97-AF65-F5344CB8AC3E}">
        <p14:creationId xmlns:p14="http://schemas.microsoft.com/office/powerpoint/2010/main" val="1408855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E41B7-5B34-46E6-84FE-C56D04E4E7C9}" type="datetimeFigureOut">
              <a:rPr lang="en-US" smtClean="0"/>
              <a:t>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B5EE68-3E09-4CC9-A38A-A17D95E32E1F}" type="slidenum">
              <a:rPr lang="en-US" smtClean="0"/>
              <a:t>‹#›</a:t>
            </a:fld>
            <a:endParaRPr lang="en-US"/>
          </a:p>
        </p:txBody>
      </p:sp>
    </p:spTree>
    <p:extLst>
      <p:ext uri="{BB962C8B-B14F-4D97-AF65-F5344CB8AC3E}">
        <p14:creationId xmlns:p14="http://schemas.microsoft.com/office/powerpoint/2010/main" val="1145884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DE41B7-5B34-46E6-84FE-C56D04E4E7C9}" type="datetimeFigureOut">
              <a:rPr lang="en-US" smtClean="0"/>
              <a:t>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B5EE68-3E09-4CC9-A38A-A17D95E32E1F}" type="slidenum">
              <a:rPr lang="en-US" smtClean="0"/>
              <a:t>‹#›</a:t>
            </a:fld>
            <a:endParaRPr lang="en-US"/>
          </a:p>
        </p:txBody>
      </p:sp>
    </p:spTree>
    <p:extLst>
      <p:ext uri="{BB962C8B-B14F-4D97-AF65-F5344CB8AC3E}">
        <p14:creationId xmlns:p14="http://schemas.microsoft.com/office/powerpoint/2010/main" val="1696930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DE41B7-5B34-46E6-84FE-C56D04E4E7C9}" type="datetimeFigureOut">
              <a:rPr lang="en-US" smtClean="0"/>
              <a:t>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B5EE68-3E09-4CC9-A38A-A17D95E32E1F}" type="slidenum">
              <a:rPr lang="en-US" smtClean="0"/>
              <a:t>‹#›</a:t>
            </a:fld>
            <a:endParaRPr lang="en-US"/>
          </a:p>
        </p:txBody>
      </p:sp>
    </p:spTree>
    <p:extLst>
      <p:ext uri="{BB962C8B-B14F-4D97-AF65-F5344CB8AC3E}">
        <p14:creationId xmlns:p14="http://schemas.microsoft.com/office/powerpoint/2010/main" val="375704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8000"/>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E41B7-5B34-46E6-84FE-C56D04E4E7C9}" type="datetimeFigureOut">
              <a:rPr lang="en-US" smtClean="0"/>
              <a:t>2/6/2019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B5EE68-3E09-4CC9-A38A-A17D95E32E1F}" type="slidenum">
              <a:rPr lang="en-US" smtClean="0"/>
              <a:t>‹#›</a:t>
            </a:fld>
            <a:endParaRPr lang="en-US"/>
          </a:p>
        </p:txBody>
      </p:sp>
    </p:spTree>
    <p:extLst>
      <p:ext uri="{BB962C8B-B14F-4D97-AF65-F5344CB8AC3E}">
        <p14:creationId xmlns:p14="http://schemas.microsoft.com/office/powerpoint/2010/main" val="770912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9.gi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bing.com/videos/search?q=The+Ghost+Dance&amp;&amp;view=detail&amp;mid=55B9D0A653741F31B62955B9D0A653741F31B629&amp;&amp;FORM=VDRVRV"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772400" cy="1470025"/>
          </a:xfrm>
        </p:spPr>
        <p:txBody>
          <a:bodyPr/>
          <a:lstStyle/>
          <a:p>
            <a:r>
              <a:rPr lang="en-US" dirty="0">
                <a:solidFill>
                  <a:schemeClr val="bg2">
                    <a:lumMod val="25000"/>
                  </a:schemeClr>
                </a:solidFill>
                <a:latin typeface="Bernard MT Condensed" panose="02050806060905020404" pitchFamily="18" charset="0"/>
              </a:rPr>
              <a:t>How the West was Won?</a:t>
            </a:r>
          </a:p>
        </p:txBody>
      </p:sp>
      <p:sp>
        <p:nvSpPr>
          <p:cNvPr id="3" name="Subtitle 2"/>
          <p:cNvSpPr>
            <a:spLocks noGrp="1"/>
          </p:cNvSpPr>
          <p:nvPr>
            <p:ph type="subTitle" idx="1"/>
          </p:nvPr>
        </p:nvSpPr>
        <p:spPr>
          <a:xfrm>
            <a:off x="1371600" y="2971800"/>
            <a:ext cx="6400800" cy="914400"/>
          </a:xfrm>
        </p:spPr>
        <p:txBody>
          <a:bodyPr/>
          <a:lstStyle/>
          <a:p>
            <a:r>
              <a:rPr lang="en-US" dirty="0">
                <a:solidFill>
                  <a:srgbClr val="FF0000"/>
                </a:solidFill>
                <a:latin typeface="Bernard MT Condensed" panose="02050806060905020404" pitchFamily="18" charset="0"/>
              </a:rPr>
              <a:t>Unit VI: The Gilded Age 1866-1898 </a:t>
            </a:r>
          </a:p>
        </p:txBody>
      </p:sp>
    </p:spTree>
    <p:extLst>
      <p:ext uri="{BB962C8B-B14F-4D97-AF65-F5344CB8AC3E}">
        <p14:creationId xmlns:p14="http://schemas.microsoft.com/office/powerpoint/2010/main" val="2810308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alpha val="78000"/>
            </a:schemeClr>
          </a:solidFill>
        </p:spPr>
        <p:txBody>
          <a:bodyPr>
            <a:normAutofit/>
          </a:bodyPr>
          <a:lstStyle/>
          <a:p>
            <a:r>
              <a:rPr lang="en-US" sz="3600" dirty="0">
                <a:solidFill>
                  <a:srgbClr val="C00000"/>
                </a:solidFill>
                <a:latin typeface="Bernard MT Condensed" panose="02050806060905020404" pitchFamily="18" charset="0"/>
              </a:rPr>
              <a:t>Dead Buffalo, 1872</a:t>
            </a:r>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57650" y="3048000"/>
            <a:ext cx="5086350" cy="3662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76388"/>
            <a:ext cx="4528413" cy="2690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197906" y="1551648"/>
            <a:ext cx="3657600" cy="1337602"/>
          </a:xfrm>
          <a:prstGeom prst="rect">
            <a:avLst/>
          </a:prstGeom>
          <a:solidFill>
            <a:schemeClr val="accent3">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Times New Roman" panose="02020603050405020304" pitchFamily="18" charset="0"/>
                <a:cs typeface="Times New Roman" panose="02020603050405020304" pitchFamily="18" charset="0"/>
              </a:rPr>
              <a:t>Causes:</a:t>
            </a:r>
          </a:p>
          <a:p>
            <a:pPr marL="342900" indent="-3429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Railroads</a:t>
            </a:r>
          </a:p>
          <a:p>
            <a:pPr marL="342900" indent="-3429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Western expansion</a:t>
            </a:r>
          </a:p>
        </p:txBody>
      </p:sp>
    </p:spTree>
    <p:extLst>
      <p:ext uri="{BB962C8B-B14F-4D97-AF65-F5344CB8AC3E}">
        <p14:creationId xmlns:p14="http://schemas.microsoft.com/office/powerpoint/2010/main" val="166903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935162"/>
          </a:xfrm>
          <a:solidFill>
            <a:schemeClr val="accent1">
              <a:lumMod val="20000"/>
              <a:lumOff val="80000"/>
              <a:alpha val="78000"/>
            </a:schemeClr>
          </a:solidFill>
        </p:spPr>
        <p:txBody>
          <a:bodyPr>
            <a:normAutofit fontScale="90000"/>
          </a:bodyPr>
          <a:lstStyle/>
          <a:p>
            <a:pPr algn="l"/>
            <a:r>
              <a:rPr lang="en-US" sz="3600" dirty="0">
                <a:solidFill>
                  <a:srgbClr val="C00000"/>
                </a:solidFill>
                <a:latin typeface="Bernard MT Condensed" panose="02050806060905020404" pitchFamily="18" charset="0"/>
              </a:rPr>
              <a:t>INDIANS Conflicts		</a:t>
            </a:r>
            <a:r>
              <a:rPr lang="en-US" sz="2200" dirty="0">
                <a:solidFill>
                  <a:srgbClr val="FFFF00"/>
                </a:solidFill>
                <a:latin typeface="Baskerville Old Face" panose="02020602080505020303" pitchFamily="18" charset="0"/>
              </a:rPr>
              <a:t>►</a:t>
            </a:r>
            <a:r>
              <a:rPr lang="en-US" sz="2400" b="1" dirty="0">
                <a:solidFill>
                  <a:schemeClr val="tx2">
                    <a:lumMod val="75000"/>
                  </a:schemeClr>
                </a:solidFill>
                <a:latin typeface="Baskerville Old Face" panose="02020602080505020303" pitchFamily="18" charset="0"/>
              </a:rPr>
              <a:t>Battle of Little Big Horn</a:t>
            </a:r>
            <a:br>
              <a:rPr lang="en-US" sz="3600" dirty="0">
                <a:solidFill>
                  <a:srgbClr val="C00000"/>
                </a:solidFill>
                <a:latin typeface="Bernard MT Condensed" panose="02050806060905020404" pitchFamily="18" charset="0"/>
              </a:rPr>
            </a:br>
            <a:r>
              <a:rPr lang="en-US" sz="2400" dirty="0">
                <a:solidFill>
                  <a:srgbClr val="FFFF00"/>
                </a:solidFill>
                <a:latin typeface="Baskerville Old Face" panose="02020602080505020303" pitchFamily="18" charset="0"/>
              </a:rPr>
              <a:t>►</a:t>
            </a:r>
            <a:r>
              <a:rPr lang="en-US" sz="2400" dirty="0">
                <a:latin typeface="Baskerville Old Face" panose="02020602080505020303" pitchFamily="18" charset="0"/>
              </a:rPr>
              <a:t> </a:t>
            </a:r>
            <a:r>
              <a:rPr lang="en-US" sz="2400" i="1" dirty="0">
                <a:solidFill>
                  <a:srgbClr val="C00000"/>
                </a:solidFill>
                <a:latin typeface="Baskerville Old Face" panose="02020602080505020303" pitchFamily="18" charset="0"/>
              </a:rPr>
              <a:t>Sand Creek Massacre</a:t>
            </a:r>
            <a:r>
              <a:rPr lang="en-US" sz="2200" dirty="0">
                <a:latin typeface="Baskerville Old Face" panose="02020602080505020303" pitchFamily="18" charset="0"/>
              </a:rPr>
              <a:t>		</a:t>
            </a:r>
            <a:r>
              <a:rPr lang="en-US" sz="2200" dirty="0">
                <a:solidFill>
                  <a:srgbClr val="FFFF00"/>
                </a:solidFill>
                <a:latin typeface="Baskerville Old Face" panose="02020602080505020303" pitchFamily="18" charset="0"/>
              </a:rPr>
              <a:t>►</a:t>
            </a:r>
            <a:r>
              <a:rPr lang="en-US" sz="2400" dirty="0">
                <a:solidFill>
                  <a:schemeClr val="tx2">
                    <a:lumMod val="75000"/>
                  </a:schemeClr>
                </a:solidFill>
                <a:latin typeface="Baskerville Old Face" panose="02020602080505020303" pitchFamily="18" charset="0"/>
              </a:rPr>
              <a:t>Sitting Bull</a:t>
            </a:r>
            <a:r>
              <a:rPr lang="en-US" sz="2400" dirty="0">
                <a:latin typeface="Baskerville Old Face" panose="02020602080505020303" pitchFamily="18" charset="0"/>
              </a:rPr>
              <a:t>	</a:t>
            </a:r>
            <a:r>
              <a:rPr lang="en-US" sz="2400" dirty="0"/>
              <a:t>		</a:t>
            </a:r>
            <a:br>
              <a:rPr lang="en-US" sz="2400" dirty="0"/>
            </a:br>
            <a:r>
              <a:rPr lang="en-US" sz="2400" dirty="0"/>
              <a:t>				</a:t>
            </a:r>
            <a:r>
              <a:rPr lang="en-US" sz="2400" dirty="0">
                <a:solidFill>
                  <a:srgbClr val="FFFF00"/>
                </a:solidFill>
                <a:latin typeface="Baskerville Old Face" panose="02020602080505020303" pitchFamily="18" charset="0"/>
              </a:rPr>
              <a:t>►</a:t>
            </a:r>
            <a:r>
              <a:rPr lang="en-US" sz="2400" dirty="0">
                <a:solidFill>
                  <a:schemeClr val="tx2">
                    <a:lumMod val="75000"/>
                  </a:schemeClr>
                </a:solidFill>
                <a:latin typeface="Baskerville Old Face" panose="02020602080505020303" pitchFamily="18" charset="0"/>
              </a:rPr>
              <a:t>George Armstrong Custer</a:t>
            </a:r>
            <a:br>
              <a:rPr lang="en-US" sz="2000" dirty="0">
                <a:latin typeface="Baskerville Old Face" panose="02020602080505020303" pitchFamily="18" charset="0"/>
              </a:rPr>
            </a:br>
            <a:r>
              <a:rPr lang="en-US" sz="2000" dirty="0">
                <a:latin typeface="Baskerville Old Face" panose="02020602080505020303" pitchFamily="18" charset="0"/>
              </a:rPr>
              <a:t>				</a:t>
            </a:r>
            <a:r>
              <a:rPr lang="en-US" sz="2000" dirty="0">
                <a:solidFill>
                  <a:srgbClr val="FFFF00"/>
                </a:solidFill>
                <a:latin typeface="Baskerville Old Face" panose="02020602080505020303" pitchFamily="18" charset="0"/>
              </a:rPr>
              <a:t>►</a:t>
            </a:r>
            <a:r>
              <a:rPr lang="en-US" sz="2400" dirty="0">
                <a:solidFill>
                  <a:schemeClr val="tx2">
                    <a:lumMod val="75000"/>
                  </a:schemeClr>
                </a:solidFill>
                <a:latin typeface="Baskerville Old Face" panose="02020602080505020303" pitchFamily="18" charset="0"/>
              </a:rPr>
              <a:t>Crazy Horse</a:t>
            </a:r>
            <a:endParaRPr lang="en-US" sz="2400" b="1" dirty="0">
              <a:solidFill>
                <a:schemeClr val="tx2">
                  <a:lumMod val="75000"/>
                </a:schemeClr>
              </a:solidFill>
              <a:latin typeface="Baskerville Old Face" panose="02020602080505020303" pitchFamily="18" charset="0"/>
            </a:endParaRPr>
          </a:p>
        </p:txBody>
      </p:sp>
      <p:sp>
        <p:nvSpPr>
          <p:cNvPr id="3" name="Content Placeholder 2"/>
          <p:cNvSpPr>
            <a:spLocks noGrp="1"/>
          </p:cNvSpPr>
          <p:nvPr>
            <p:ph idx="1"/>
          </p:nvPr>
        </p:nvSpPr>
        <p:spPr>
          <a:xfrm>
            <a:off x="457200" y="2286000"/>
            <a:ext cx="8229600" cy="3840163"/>
          </a:xfrm>
          <a:solidFill>
            <a:schemeClr val="accent1">
              <a:lumMod val="20000"/>
              <a:lumOff val="80000"/>
              <a:alpha val="64000"/>
            </a:schemeClr>
          </a:solidFill>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438399"/>
            <a:ext cx="7236143"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0EC830CF-426D-482B-A9B6-39FC0F1197F5}"/>
              </a:ext>
            </a:extLst>
          </p:cNvPr>
          <p:cNvSpPr/>
          <p:nvPr/>
        </p:nvSpPr>
        <p:spPr>
          <a:xfrm>
            <a:off x="457200" y="2789405"/>
            <a:ext cx="3276600" cy="1431757"/>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Other Conflicts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Fetterman Massacre</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Red River War</a:t>
            </a:r>
          </a:p>
        </p:txBody>
      </p:sp>
    </p:spTree>
    <p:extLst>
      <p:ext uri="{BB962C8B-B14F-4D97-AF65-F5344CB8AC3E}">
        <p14:creationId xmlns:p14="http://schemas.microsoft.com/office/powerpoint/2010/main" val="95414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fontScale="90000"/>
          </a:bodyPr>
          <a:lstStyle/>
          <a:p>
            <a:r>
              <a:rPr lang="en-US" sz="3200" dirty="0">
                <a:solidFill>
                  <a:schemeClr val="accent4">
                    <a:lumMod val="50000"/>
                  </a:schemeClr>
                </a:solidFill>
                <a:latin typeface="Bernard MT Condensed" panose="02050806060905020404" pitchFamily="18" charset="0"/>
              </a:rPr>
              <a:t>The Ghost Dance Movement, 1890</a:t>
            </a:r>
            <a:br>
              <a:rPr lang="en-US" sz="3200" dirty="0">
                <a:solidFill>
                  <a:schemeClr val="accent4">
                    <a:lumMod val="50000"/>
                  </a:schemeClr>
                </a:solidFill>
                <a:latin typeface="Bernard MT Condensed" panose="02050806060905020404" pitchFamily="18" charset="0"/>
              </a:rPr>
            </a:br>
            <a:r>
              <a:rPr lang="en-US" sz="2700" dirty="0">
                <a:solidFill>
                  <a:schemeClr val="accent4">
                    <a:lumMod val="50000"/>
                  </a:schemeClr>
                </a:solidFill>
                <a:latin typeface="Baskerville Old Face" panose="02020602080505020303" pitchFamily="18" charset="0"/>
              </a:rPr>
              <a:t>► White man go away	► The BUFFALO return</a:t>
            </a:r>
            <a:br>
              <a:rPr lang="en-US" sz="2700" dirty="0">
                <a:solidFill>
                  <a:schemeClr val="accent4">
                    <a:lumMod val="50000"/>
                  </a:schemeClr>
                </a:solidFill>
                <a:latin typeface="Baskerville Old Face" panose="02020602080505020303" pitchFamily="18" charset="0"/>
              </a:rPr>
            </a:br>
            <a:r>
              <a:rPr lang="en-US" sz="2700" dirty="0">
                <a:solidFill>
                  <a:schemeClr val="accent4">
                    <a:lumMod val="50000"/>
                  </a:schemeClr>
                </a:solidFill>
                <a:latin typeface="Baskerville Old Face" panose="02020602080505020303" pitchFamily="18" charset="0"/>
              </a:rPr>
              <a:t>	           		  ►  Ancestors return</a:t>
            </a:r>
            <a:endParaRPr lang="en-US" sz="2700" dirty="0">
              <a:solidFill>
                <a:schemeClr val="accent4">
                  <a:lumMod val="50000"/>
                </a:schemeClr>
              </a:solidFill>
              <a:latin typeface="Bernard MT Condensed" panose="02050806060905020404" pitchFamily="18" charset="0"/>
            </a:endParaRPr>
          </a:p>
        </p:txBody>
      </p:sp>
      <p:sp>
        <p:nvSpPr>
          <p:cNvPr id="3" name="Content Placeholder 2"/>
          <p:cNvSpPr>
            <a:spLocks noGrp="1"/>
          </p:cNvSpPr>
          <p:nvPr>
            <p:ph idx="1"/>
          </p:nvPr>
        </p:nvSpPr>
        <p:spPr/>
        <p:txBody>
          <a:bodyPr/>
          <a:lstStyle/>
          <a:p>
            <a:endParaRPr lang="en-US"/>
          </a:p>
        </p:txBody>
      </p:sp>
      <p:pic>
        <p:nvPicPr>
          <p:cNvPr id="8194" name="Picture 2" descr="http://media-cache-ak0.pinimg.com/736x/93/2f/2f/932f2f72e0a9a56ff8e0d0a18c325a3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94510"/>
            <a:ext cx="8610600" cy="45800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6A81C4D-77C6-4DA8-B66A-49DE9EF7F472}"/>
              </a:ext>
            </a:extLst>
          </p:cNvPr>
          <p:cNvSpPr/>
          <p:nvPr/>
        </p:nvSpPr>
        <p:spPr>
          <a:xfrm>
            <a:off x="4572000" y="2362200"/>
            <a:ext cx="4267200" cy="9144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Cause of the </a:t>
            </a:r>
            <a:r>
              <a:rPr lang="en-US" sz="2400" b="1" u="sng" dirty="0">
                <a:solidFill>
                  <a:schemeClr val="bg1"/>
                </a:solidFill>
                <a:latin typeface="Times New Roman" panose="02020603050405020304" pitchFamily="18" charset="0"/>
                <a:cs typeface="Times New Roman" panose="02020603050405020304" pitchFamily="18" charset="0"/>
              </a:rPr>
              <a:t>Wounded Knee Massacre</a:t>
            </a:r>
          </a:p>
        </p:txBody>
      </p:sp>
    </p:spTree>
    <p:extLst>
      <p:ext uri="{BB962C8B-B14F-4D97-AF65-F5344CB8AC3E}">
        <p14:creationId xmlns:p14="http://schemas.microsoft.com/office/powerpoint/2010/main" val="138504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fontScale="90000"/>
          </a:bodyPr>
          <a:lstStyle/>
          <a:p>
            <a:r>
              <a:rPr lang="en-US" dirty="0">
                <a:solidFill>
                  <a:srgbClr val="C00000"/>
                </a:solidFill>
                <a:latin typeface="Bernard MT Condensed" panose="02050806060905020404" pitchFamily="18" charset="0"/>
              </a:rPr>
              <a:t>Troops Burying Bodies, Wounded Knee</a:t>
            </a:r>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0772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9465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40" y="1204851"/>
            <a:ext cx="2377440" cy="3429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457201" y="4274795"/>
            <a:ext cx="3505200" cy="892552"/>
          </a:xfrm>
          <a:prstGeom prst="rect">
            <a:avLst/>
          </a:prstGeom>
          <a:solidFill>
            <a:srgbClr val="C00000"/>
          </a:solidFill>
        </p:spPr>
        <p:txBody>
          <a:bodyPr wrap="square" rtlCol="0">
            <a:spAutoFit/>
          </a:bodyPr>
          <a:lstStyle/>
          <a:p>
            <a:r>
              <a:rPr lang="en-US" sz="2600" b="1" dirty="0">
                <a:solidFill>
                  <a:srgbClr val="FFFF00"/>
                </a:solidFill>
                <a:latin typeface="Baskerville Old Face" panose="02020602080505020303" pitchFamily="18" charset="0"/>
              </a:rPr>
              <a:t>Chief Joseph, Leader of the Nez Perce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266702"/>
            <a:ext cx="1981200" cy="3305298"/>
          </a:xfrm>
          <a:prstGeom prst="rect">
            <a:avLst/>
          </a:prstGeom>
          <a:ln>
            <a:solidFill>
              <a:schemeClr val="tx1">
                <a:lumMod val="85000"/>
                <a:lumOff val="15000"/>
              </a:schemeClr>
            </a:solidFill>
          </a:ln>
        </p:spPr>
      </p:pic>
      <p:sp>
        <p:nvSpPr>
          <p:cNvPr id="3" name="Rectangle 2"/>
          <p:cNvSpPr/>
          <p:nvPr/>
        </p:nvSpPr>
        <p:spPr>
          <a:xfrm>
            <a:off x="1009403" y="304800"/>
            <a:ext cx="6381997" cy="762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Baskerville Old Face" panose="02020602080505020303" pitchFamily="18" charset="0"/>
              </a:rPr>
              <a:t>Fight Against Concentration </a:t>
            </a:r>
          </a:p>
        </p:txBody>
      </p:sp>
      <p:sp>
        <p:nvSpPr>
          <p:cNvPr id="6" name="TextBox 5"/>
          <p:cNvSpPr txBox="1"/>
          <p:nvPr/>
        </p:nvSpPr>
        <p:spPr>
          <a:xfrm>
            <a:off x="4648200" y="4294848"/>
            <a:ext cx="3505200" cy="523220"/>
          </a:xfrm>
          <a:prstGeom prst="rect">
            <a:avLst/>
          </a:prstGeom>
          <a:solidFill>
            <a:srgbClr val="C00000"/>
          </a:solidFill>
        </p:spPr>
        <p:txBody>
          <a:bodyPr wrap="square" rtlCol="0">
            <a:spAutoFit/>
          </a:bodyPr>
          <a:lstStyle/>
          <a:p>
            <a:r>
              <a:rPr lang="en-US" sz="2800" b="1" dirty="0">
                <a:solidFill>
                  <a:srgbClr val="FFFF00"/>
                </a:solidFill>
                <a:latin typeface="Baskerville Old Face" panose="02020602080505020303" pitchFamily="18" charset="0"/>
              </a:rPr>
              <a:t>Geronimo: Apache </a:t>
            </a:r>
          </a:p>
        </p:txBody>
      </p:sp>
      <p:sp>
        <p:nvSpPr>
          <p:cNvPr id="5" name="Rectangle 4">
            <a:extLst>
              <a:ext uri="{FF2B5EF4-FFF2-40B4-BE49-F238E27FC236}">
                <a16:creationId xmlns:a16="http://schemas.microsoft.com/office/drawing/2014/main" id="{20C75094-7BF2-421F-B8FD-456A3E15C1E0}"/>
              </a:ext>
            </a:extLst>
          </p:cNvPr>
          <p:cNvSpPr/>
          <p:nvPr/>
        </p:nvSpPr>
        <p:spPr>
          <a:xfrm>
            <a:off x="457201" y="5441929"/>
            <a:ext cx="7924800" cy="1111271"/>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Resisted government policy of reservation</a:t>
            </a:r>
          </a:p>
          <a:p>
            <a:pPr marL="746125"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Native Americans lose: RRs, disease, loss of the buffalo, &amp; war</a:t>
            </a:r>
          </a:p>
        </p:txBody>
      </p:sp>
    </p:spTree>
    <p:extLst>
      <p:ext uri="{BB962C8B-B14F-4D97-AF65-F5344CB8AC3E}">
        <p14:creationId xmlns:p14="http://schemas.microsoft.com/office/powerpoint/2010/main" val="927200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p:nvPr>
        </p:nvSpPr>
        <p:spPr>
          <a:xfrm>
            <a:off x="457200" y="274638"/>
            <a:ext cx="8229600" cy="792162"/>
          </a:xfrm>
          <a:solidFill>
            <a:schemeClr val="bg1">
              <a:lumMod val="95000"/>
            </a:schemeClr>
          </a:solidFill>
          <a:ln>
            <a:solidFill>
              <a:srgbClr val="FFFF00"/>
            </a:solidFill>
          </a:ln>
        </p:spPr>
        <p:txBody>
          <a:bodyPr>
            <a:noAutofit/>
          </a:bodyPr>
          <a:lstStyle/>
          <a:p>
            <a:r>
              <a:rPr lang="en-US" sz="4800" b="1" i="1" dirty="0">
                <a:solidFill>
                  <a:srgbClr val="C00000"/>
                </a:solidFill>
                <a:latin typeface="Baskerville Old Face" panose="02020602080505020303" pitchFamily="18" charset="0"/>
              </a:rPr>
              <a:t>A Century of Dishonor, </a:t>
            </a:r>
            <a:r>
              <a:rPr lang="en-US" sz="4800" b="1" dirty="0">
                <a:solidFill>
                  <a:srgbClr val="C00000"/>
                </a:solidFill>
                <a:latin typeface="Baskerville Old Face" panose="02020602080505020303" pitchFamily="18" charset="0"/>
              </a:rPr>
              <a:t>1881</a:t>
            </a:r>
            <a:endParaRPr lang="en-US" sz="4800" b="1" i="1" dirty="0">
              <a:solidFill>
                <a:srgbClr val="C00000"/>
              </a:solidFill>
              <a:latin typeface="Baskerville Old Face" panose="02020602080505020303" pitchFamily="18" charset="0"/>
            </a:endParaRPr>
          </a:p>
        </p:txBody>
      </p:sp>
      <p:pic>
        <p:nvPicPr>
          <p:cNvPr id="38917" name="Picture 5" descr="Helen_Hunt_Jackson"/>
          <p:cNvPicPr>
            <a:picLocks noChangeAspect="1" noChangeArrowheads="1"/>
          </p:cNvPicPr>
          <p:nvPr/>
        </p:nvPicPr>
        <p:blipFill>
          <a:blip r:embed="rId3" cstate="print"/>
          <a:srcRect/>
          <a:stretch>
            <a:fillRect/>
          </a:stretch>
        </p:blipFill>
        <p:spPr bwMode="auto">
          <a:xfrm>
            <a:off x="5867400" y="1676400"/>
            <a:ext cx="2997091" cy="4286250"/>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457200" y="1295400"/>
            <a:ext cx="5181600" cy="2819400"/>
          </a:xfrm>
          <a:prstGeom prst="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If I can do one hundredth part for the Indian that Mrs. Stowe did for the Negro, I will be thankful. – </a:t>
            </a:r>
            <a:r>
              <a:rPr lang="en-US" sz="2400" b="1" dirty="0">
                <a:latin typeface="Times New Roman" panose="02020603050405020304" pitchFamily="18" charset="0"/>
                <a:cs typeface="Times New Roman" panose="02020603050405020304" pitchFamily="18" charset="0"/>
              </a:rPr>
              <a:t>Helen Hunt Jackson</a:t>
            </a:r>
          </a:p>
          <a:p>
            <a:pPr marL="285750" indent="-285750">
              <a:buFontTx/>
              <a:buChar char="-"/>
            </a:pPr>
            <a:r>
              <a:rPr lang="en-US" sz="2400" dirty="0">
                <a:latin typeface="Times New Roman" panose="02020603050405020304" pitchFamily="18" charset="0"/>
                <a:cs typeface="Times New Roman" panose="02020603050405020304" pitchFamily="18" charset="0"/>
              </a:rPr>
              <a:t>Argues against government abuse of Natives </a:t>
            </a:r>
          </a:p>
          <a:p>
            <a:pPr marL="285750" indent="-285750">
              <a:buFontTx/>
              <a:buChar char="-"/>
            </a:pPr>
            <a:r>
              <a:rPr lang="en-US" sz="2400" b="1" u="sng" dirty="0">
                <a:latin typeface="Times New Roman" panose="02020603050405020304" pitchFamily="18" charset="0"/>
                <a:cs typeface="Times New Roman" panose="02020603050405020304" pitchFamily="18" charset="0"/>
              </a:rPr>
              <a:t>Propose assimilation </a:t>
            </a:r>
          </a:p>
        </p:txBody>
      </p:sp>
    </p:spTree>
    <p:extLst>
      <p:ext uri="{BB962C8B-B14F-4D97-AF65-F5344CB8AC3E}">
        <p14:creationId xmlns:p14="http://schemas.microsoft.com/office/powerpoint/2010/main" val="2347847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a:bodyPr>
          <a:lstStyle/>
          <a:p>
            <a:r>
              <a:rPr lang="en-US" sz="3600" dirty="0">
                <a:solidFill>
                  <a:srgbClr val="C00000"/>
                </a:solidFill>
                <a:latin typeface="Bernard MT Condensed" panose="02050806060905020404" pitchFamily="18" charset="0"/>
              </a:rPr>
              <a:t>INDIANS</a:t>
            </a:r>
            <a:br>
              <a:rPr lang="en-US" sz="2700" dirty="0"/>
            </a:br>
            <a:r>
              <a:rPr lang="en-US" sz="2400" dirty="0">
                <a:solidFill>
                  <a:srgbClr val="FFFF00"/>
                </a:solidFill>
                <a:latin typeface="Baskerville Old Face" panose="02020602080505020303" pitchFamily="18" charset="0"/>
              </a:rPr>
              <a:t>►</a:t>
            </a:r>
            <a:r>
              <a:rPr lang="en-US" sz="2400" b="1" i="1" dirty="0">
                <a:latin typeface="Baskerville Old Face" panose="02020602080505020303" pitchFamily="18" charset="0"/>
              </a:rPr>
              <a:t>Assimilation</a:t>
            </a:r>
            <a:r>
              <a:rPr lang="en-US" sz="2400" dirty="0">
                <a:latin typeface="Baskerville Old Face" panose="02020602080505020303" pitchFamily="18" charset="0"/>
              </a:rPr>
              <a:t> </a:t>
            </a:r>
            <a:r>
              <a:rPr lang="en-US" sz="2400" dirty="0">
                <a:solidFill>
                  <a:srgbClr val="FFFF00"/>
                </a:solidFill>
                <a:latin typeface="Baskerville Old Face" panose="02020602080505020303" pitchFamily="18" charset="0"/>
              </a:rPr>
              <a:t>►</a:t>
            </a:r>
            <a:r>
              <a:rPr lang="en-US" sz="2400" b="1" u="sng" dirty="0">
                <a:latin typeface="Baskerville Old Face" panose="02020602080505020303" pitchFamily="18" charset="0"/>
              </a:rPr>
              <a:t>Dawes Severalty Act(1883)</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752600"/>
            <a:ext cx="8305800" cy="4840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1E21637A-AB91-4024-9081-70634F5DC419}"/>
              </a:ext>
            </a:extLst>
          </p:cNvPr>
          <p:cNvSpPr/>
          <p:nvPr/>
        </p:nvSpPr>
        <p:spPr>
          <a:xfrm>
            <a:off x="685800" y="2057400"/>
            <a:ext cx="4876800" cy="6858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What other western settlement policy is this similar to?</a:t>
            </a:r>
          </a:p>
        </p:txBody>
      </p:sp>
    </p:spTree>
    <p:extLst>
      <p:ext uri="{BB962C8B-B14F-4D97-AF65-F5344CB8AC3E}">
        <p14:creationId xmlns:p14="http://schemas.microsoft.com/office/powerpoint/2010/main" val="348850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13-443-image"/>
          <p:cNvPicPr>
            <a:picLocks noChangeAspect="1" noChangeArrowheads="1"/>
          </p:cNvPicPr>
          <p:nvPr/>
        </p:nvPicPr>
        <p:blipFill>
          <a:blip r:embed="rId2" cstate="print"/>
          <a:srcRect/>
          <a:stretch>
            <a:fillRect/>
          </a:stretch>
        </p:blipFill>
        <p:spPr bwMode="auto">
          <a:xfrm>
            <a:off x="609600" y="719805"/>
            <a:ext cx="7848600" cy="528931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775216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3D7BF-1A81-49D2-91FD-E8C841231D87}"/>
              </a:ext>
            </a:extLst>
          </p:cNvPr>
          <p:cNvSpPr>
            <a:spLocks noGrp="1"/>
          </p:cNvSpPr>
          <p:nvPr>
            <p:ph type="title"/>
          </p:nvPr>
        </p:nvSpPr>
        <p:spPr>
          <a:xfrm>
            <a:off x="457200" y="274638"/>
            <a:ext cx="8229600" cy="792162"/>
          </a:xfrm>
          <a:solidFill>
            <a:schemeClr val="bg2"/>
          </a:solidFill>
          <a:ln>
            <a:solidFill>
              <a:srgbClr val="002060"/>
            </a:solidFill>
          </a:ln>
        </p:spPr>
        <p:txBody>
          <a:bodyPr/>
          <a:lstStyle/>
          <a:p>
            <a:r>
              <a:rPr lang="en-US" dirty="0">
                <a:latin typeface="Times New Roman" panose="02020603050405020304" pitchFamily="18" charset="0"/>
                <a:cs typeface="Times New Roman" panose="02020603050405020304" pitchFamily="18" charset="0"/>
              </a:rPr>
              <a:t>BIG BUSINESS in America</a:t>
            </a:r>
          </a:p>
        </p:txBody>
      </p:sp>
      <p:sp>
        <p:nvSpPr>
          <p:cNvPr id="3" name="Content Placeholder 2">
            <a:extLst>
              <a:ext uri="{FF2B5EF4-FFF2-40B4-BE49-F238E27FC236}">
                <a16:creationId xmlns:a16="http://schemas.microsoft.com/office/drawing/2014/main" id="{A5878F20-54B8-451E-BD29-7E5B8E1091D3}"/>
              </a:ext>
            </a:extLst>
          </p:cNvPr>
          <p:cNvSpPr>
            <a:spLocks noGrp="1"/>
          </p:cNvSpPr>
          <p:nvPr>
            <p:ph idx="1"/>
          </p:nvPr>
        </p:nvSpPr>
        <p:spPr>
          <a:solidFill>
            <a:schemeClr val="bg1"/>
          </a:solidFill>
          <a:ln>
            <a:solidFill>
              <a:srgbClr val="002060"/>
            </a:solidFill>
          </a:ln>
        </p:spPr>
        <p:txBody>
          <a:bodyPr>
            <a:normAutofit fontScale="92500" lnSpcReduction="10000"/>
          </a:bodyPr>
          <a:lstStyle/>
          <a:p>
            <a:pPr marL="0" indent="0">
              <a:buNone/>
            </a:pPr>
            <a:r>
              <a:rPr lang="en-US" sz="2400" b="1" dirty="0">
                <a:latin typeface="Times New Roman" panose="02020603050405020304" pitchFamily="18" charset="0"/>
                <a:cs typeface="Times New Roman" panose="02020603050405020304" pitchFamily="18" charset="0"/>
              </a:rPr>
              <a:t>Prompt: </a:t>
            </a:r>
            <a:r>
              <a:rPr lang="en-US" sz="2400" dirty="0">
                <a:latin typeface="Times New Roman" panose="02020603050405020304" pitchFamily="18" charset="0"/>
                <a:cs typeface="Times New Roman" panose="02020603050405020304" pitchFamily="18" charset="0"/>
              </a:rPr>
              <a:t>In the post–Civil War United States, corporations grew significantly in number, size, and influence. Analyze the impact of big business on the economy and politics and the responses of Americans to these changes. Confine your answer to the period 1870 to 1900.</a:t>
            </a:r>
          </a:p>
          <a:p>
            <a:pPr marL="0" indent="0">
              <a:buNone/>
            </a:pPr>
            <a:r>
              <a:rPr lang="en-US" sz="2400" dirty="0">
                <a:latin typeface="Times New Roman" panose="02020603050405020304" pitchFamily="18" charset="0"/>
                <a:cs typeface="Times New Roman" panose="02020603050405020304" pitchFamily="18" charset="0"/>
              </a:rPr>
              <a:t>THESIS DEFENSE</a:t>
            </a:r>
          </a:p>
          <a:p>
            <a:r>
              <a:rPr lang="en-US" sz="2400" dirty="0">
                <a:latin typeface="Times New Roman" panose="02020603050405020304" pitchFamily="18" charset="0"/>
                <a:cs typeface="Times New Roman" panose="02020603050405020304" pitchFamily="18" charset="0"/>
              </a:rPr>
              <a:t>Claim </a:t>
            </a:r>
          </a:p>
          <a:p>
            <a:r>
              <a:rPr lang="en-US" sz="2400" dirty="0">
                <a:latin typeface="Times New Roman" panose="02020603050405020304" pitchFamily="18" charset="0"/>
                <a:cs typeface="Times New Roman" panose="02020603050405020304" pitchFamily="18" charset="0"/>
              </a:rPr>
              <a:t>Three Bases: How do the Seven Documents fit</a:t>
            </a:r>
          </a:p>
          <a:p>
            <a:r>
              <a:rPr lang="en-US" sz="2400" dirty="0">
                <a:latin typeface="Times New Roman" panose="02020603050405020304" pitchFamily="18" charset="0"/>
                <a:cs typeface="Times New Roman" panose="02020603050405020304" pitchFamily="18" charset="0"/>
              </a:rPr>
              <a:t>How are you using the documents – describe, explain, or HIPP</a:t>
            </a:r>
          </a:p>
          <a:p>
            <a:r>
              <a:rPr lang="en-US" sz="2400" dirty="0">
                <a:latin typeface="Times New Roman" panose="02020603050405020304" pitchFamily="18" charset="0"/>
                <a:cs typeface="Times New Roman" panose="02020603050405020304" pitchFamily="18" charset="0"/>
              </a:rPr>
              <a:t>Historic Contextualization (must focus on the topic and connect ideas)</a:t>
            </a:r>
          </a:p>
          <a:p>
            <a:pPr lvl="1"/>
            <a:r>
              <a:rPr lang="en-US" sz="2000" dirty="0">
                <a:latin typeface="Times New Roman" panose="02020603050405020304" pitchFamily="18" charset="0"/>
                <a:cs typeface="Times New Roman" panose="02020603050405020304" pitchFamily="18" charset="0"/>
              </a:rPr>
              <a:t>Causation before the time period</a:t>
            </a:r>
          </a:p>
          <a:p>
            <a:pPr lvl="1"/>
            <a:r>
              <a:rPr lang="en-US" sz="2000" dirty="0">
                <a:latin typeface="Times New Roman" panose="02020603050405020304" pitchFamily="18" charset="0"/>
                <a:cs typeface="Times New Roman" panose="02020603050405020304" pitchFamily="18" charset="0"/>
              </a:rPr>
              <a:t>Immediate effect: during the time period</a:t>
            </a:r>
          </a:p>
          <a:p>
            <a:pPr lvl="1"/>
            <a:r>
              <a:rPr lang="en-US" sz="2000" dirty="0">
                <a:latin typeface="Times New Roman" panose="02020603050405020304" pitchFamily="18" charset="0"/>
                <a:cs typeface="Times New Roman" panose="02020603050405020304" pitchFamily="18" charset="0"/>
              </a:rPr>
              <a:t>Long term effect: after the time period</a:t>
            </a:r>
          </a:p>
        </p:txBody>
      </p:sp>
    </p:spTree>
    <p:extLst>
      <p:ext uri="{BB962C8B-B14F-4D97-AF65-F5344CB8AC3E}">
        <p14:creationId xmlns:p14="http://schemas.microsoft.com/office/powerpoint/2010/main" val="185092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lumMod val="95000"/>
            </a:schemeClr>
          </a:solidFill>
          <a:ln>
            <a:solidFill>
              <a:srgbClr val="FF0000"/>
            </a:solidFill>
          </a:ln>
        </p:spPr>
        <p:txBody>
          <a:bodyPr>
            <a:normAutofit fontScale="90000"/>
          </a:bodyPr>
          <a:lstStyle/>
          <a:p>
            <a:r>
              <a:rPr lang="en-US" dirty="0">
                <a:solidFill>
                  <a:srgbClr val="FF0000"/>
                </a:solidFill>
                <a:latin typeface="Baskerville Old Face" panose="02020602080505020303" pitchFamily="18" charset="0"/>
              </a:rPr>
              <a:t>Historic Parallelism – Complex history</a:t>
            </a:r>
          </a:p>
        </p:txBody>
      </p:sp>
      <p:sp>
        <p:nvSpPr>
          <p:cNvPr id="3" name="Content Placeholder 2"/>
          <p:cNvSpPr>
            <a:spLocks noGrp="1"/>
          </p:cNvSpPr>
          <p:nvPr>
            <p:ph idx="1"/>
          </p:nvPr>
        </p:nvSpPr>
        <p:spPr>
          <a:xfrm>
            <a:off x="457200" y="1219200"/>
            <a:ext cx="8229600" cy="4906963"/>
          </a:xfrm>
          <a:solidFill>
            <a:schemeClr val="bg1">
              <a:lumMod val="95000"/>
            </a:schemeClr>
          </a:solidFill>
          <a:ln>
            <a:solidFill>
              <a:srgbClr val="FFFF00"/>
            </a:solidFill>
          </a:ln>
        </p:spPr>
        <p:txBody>
          <a:bodyPr>
            <a:normAutofit/>
          </a:bodyPr>
          <a:lstStyle/>
          <a:p>
            <a:r>
              <a:rPr lang="en-US" sz="2400" b="1" dirty="0">
                <a:solidFill>
                  <a:srgbClr val="C00000"/>
                </a:solidFill>
                <a:latin typeface="Times New Roman" panose="02020603050405020304" pitchFamily="18" charset="0"/>
                <a:cs typeface="Times New Roman" panose="02020603050405020304" pitchFamily="18" charset="0"/>
              </a:rPr>
              <a:t>14</a:t>
            </a:r>
            <a:r>
              <a:rPr lang="en-US" sz="2400" b="1" baseline="30000" dirty="0">
                <a:solidFill>
                  <a:srgbClr val="C00000"/>
                </a:solidFill>
                <a:latin typeface="Times New Roman" panose="02020603050405020304" pitchFamily="18" charset="0"/>
                <a:cs typeface="Times New Roman" panose="02020603050405020304" pitchFamily="18" charset="0"/>
              </a:rPr>
              <a:t>th</a:t>
            </a:r>
            <a:r>
              <a:rPr lang="en-US" sz="2400" b="1" dirty="0">
                <a:solidFill>
                  <a:srgbClr val="C00000"/>
                </a:solidFill>
                <a:latin typeface="Times New Roman" panose="02020603050405020304" pitchFamily="18" charset="0"/>
                <a:cs typeface="Times New Roman" panose="02020603050405020304" pitchFamily="18" charset="0"/>
              </a:rPr>
              <a:t> Amendment</a:t>
            </a:r>
            <a:r>
              <a:rPr lang="en-US" sz="2400" dirty="0">
                <a:latin typeface="Times New Roman" panose="02020603050405020304" pitchFamily="18" charset="0"/>
                <a:cs typeface="Times New Roman" panose="02020603050405020304" pitchFamily="18" charset="0"/>
              </a:rPr>
              <a:t>: Defines who are citizens of the U.S. and that they have equal protection under the law</a:t>
            </a:r>
          </a:p>
          <a:p>
            <a:r>
              <a:rPr lang="en-US" sz="2400" b="1" dirty="0">
                <a:solidFill>
                  <a:srgbClr val="002060"/>
                </a:solidFill>
                <a:latin typeface="Times New Roman" panose="02020603050405020304" pitchFamily="18" charset="0"/>
                <a:cs typeface="Times New Roman" panose="02020603050405020304" pitchFamily="18" charset="0"/>
              </a:rPr>
              <a:t>Historic Parallels </a:t>
            </a:r>
            <a:r>
              <a:rPr lang="en-US" sz="2400" dirty="0">
                <a:latin typeface="Times New Roman" panose="02020603050405020304" pitchFamily="18" charset="0"/>
                <a:cs typeface="Times New Roman" panose="02020603050405020304" pitchFamily="18" charset="0"/>
              </a:rPr>
              <a:t>(draw comparisons between different times or groups in history) – must show how their circumstances are similar</a:t>
            </a:r>
          </a:p>
          <a:p>
            <a:r>
              <a:rPr lang="en-US" sz="2400" dirty="0">
                <a:latin typeface="Times New Roman" panose="02020603050405020304" pitchFamily="18" charset="0"/>
                <a:cs typeface="Times New Roman" panose="02020603050405020304" pitchFamily="18" charset="0"/>
              </a:rPr>
              <a:t>Compare the two </a:t>
            </a:r>
            <a:r>
              <a:rPr lang="en-US" sz="2400">
                <a:latin typeface="Times New Roman" panose="02020603050405020304" pitchFamily="18" charset="0"/>
                <a:cs typeface="Times New Roman" panose="02020603050405020304" pitchFamily="18" charset="0"/>
              </a:rPr>
              <a:t>of the following </a:t>
            </a:r>
            <a:r>
              <a:rPr lang="en-US" sz="2400" dirty="0">
                <a:latin typeface="Times New Roman" panose="02020603050405020304" pitchFamily="18" charset="0"/>
                <a:cs typeface="Times New Roman" panose="02020603050405020304" pitchFamily="18" charset="0"/>
              </a:rPr>
              <a:t>groups: Native Americans, Immigrants, and Freedmen – (must use historic facts)</a:t>
            </a:r>
          </a:p>
        </p:txBody>
      </p:sp>
      <p:pic>
        <p:nvPicPr>
          <p:cNvPr id="4" name="Content Placeholder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4162427"/>
            <a:ext cx="2018113" cy="2268536"/>
          </a:xfrm>
          <a:prstGeom prst="rect">
            <a:avLst/>
          </a:prstGeom>
          <a:solidFill>
            <a:srgbClr val="C00000">
              <a:alpha val="74000"/>
            </a:srgbClr>
          </a:solidFill>
          <a:ln>
            <a:solidFill>
              <a:srgbClr val="FFFF00"/>
            </a:solidFill>
          </a:ln>
        </p:spPr>
      </p:pic>
      <p:pic>
        <p:nvPicPr>
          <p:cNvPr id="5" name="Content Placeholder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3915" y="4162427"/>
            <a:ext cx="2217289" cy="2268536"/>
          </a:xfrm>
          <a:prstGeom prst="rect">
            <a:avLst/>
          </a:prstGeom>
          <a:ln>
            <a:solidFill>
              <a:srgbClr val="FFFF00"/>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4162427"/>
            <a:ext cx="2500876" cy="2268536"/>
          </a:xfrm>
          <a:prstGeom prst="rect">
            <a:avLst/>
          </a:prstGeom>
          <a:ln>
            <a:solidFill>
              <a:srgbClr val="FFFF00"/>
            </a:solidFill>
          </a:ln>
        </p:spPr>
      </p:pic>
    </p:spTree>
    <p:extLst>
      <p:ext uri="{BB962C8B-B14F-4D97-AF65-F5344CB8AC3E}">
        <p14:creationId xmlns:p14="http://schemas.microsoft.com/office/powerpoint/2010/main" val="1540877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a:solidFill>
            <a:schemeClr val="bg1"/>
          </a:solidFill>
        </p:spPr>
        <p:txBody>
          <a:bodyPr>
            <a:normAutofit/>
          </a:bodyPr>
          <a:lstStyle/>
          <a:p>
            <a:r>
              <a:rPr lang="en-US" sz="1800" i="1" dirty="0">
                <a:solidFill>
                  <a:srgbClr val="FF000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cs typeface="Times New Roman" panose="02020603050405020304" pitchFamily="18" charset="0"/>
              </a:rPr>
              <a:t>How did rapid mechanization in industrial and agriculture American society transform the United States and bring it into the modern age?</a:t>
            </a:r>
          </a:p>
          <a:p>
            <a:r>
              <a:rPr lang="en-US" sz="1800" i="1" dirty="0">
                <a:latin typeface="Times New Roman" panose="02020603050405020304" pitchFamily="18" charset="0"/>
                <a:cs typeface="Times New Roman" panose="02020603050405020304" pitchFamily="18" charset="0"/>
              </a:rPr>
              <a:t>Students Can: </a:t>
            </a:r>
          </a:p>
          <a:p>
            <a:pPr lvl="0"/>
            <a:r>
              <a:rPr lang="en-US" sz="2000" dirty="0">
                <a:latin typeface="Times New Roman" panose="02020603050405020304" pitchFamily="18" charset="0"/>
                <a:cs typeface="Times New Roman" panose="02020603050405020304" pitchFamily="18" charset="0"/>
              </a:rPr>
              <a:t>Discern how westward expansion impacted Native Americans</a:t>
            </a:r>
          </a:p>
          <a:p>
            <a:pPr lvl="0"/>
            <a:r>
              <a:rPr lang="en-US" sz="2000" dirty="0">
                <a:latin typeface="Times New Roman" panose="02020603050405020304" pitchFamily="18" charset="0"/>
                <a:cs typeface="Times New Roman" panose="02020603050405020304" pitchFamily="18" charset="0"/>
              </a:rPr>
              <a:t>Evaluate how the economy of the west was transformed by the rise of industrialization </a:t>
            </a:r>
          </a:p>
          <a:p>
            <a:pPr lvl="0"/>
            <a:r>
              <a:rPr lang="en-US" sz="2000" dirty="0">
                <a:latin typeface="Times New Roman" panose="02020603050405020304" pitchFamily="18" charset="0"/>
                <a:cs typeface="Times New Roman" panose="02020603050405020304" pitchFamily="18" charset="0"/>
              </a:rPr>
              <a:t>Demonstrate how American government displayed a plutocracy during the Gilded Age</a:t>
            </a:r>
          </a:p>
          <a:p>
            <a:pPr marL="285750" lvl="1">
              <a:buFont typeface="Arial" panose="020B0604020202020204" pitchFamily="34" charset="0"/>
              <a:buChar char="•"/>
            </a:pPr>
            <a:r>
              <a:rPr lang="en-US" sz="2000" b="1" dirty="0">
                <a:solidFill>
                  <a:srgbClr val="FF0000"/>
                </a:solidFill>
                <a:latin typeface="Times New Roman" panose="02020603050405020304" pitchFamily="18" charset="0"/>
                <a:cs typeface="Times New Roman" panose="02020603050405020304" pitchFamily="18" charset="0"/>
              </a:rPr>
              <a:t>Agenda</a:t>
            </a:r>
          </a:p>
          <a:p>
            <a:pPr marL="685800" lvl="2"/>
            <a:r>
              <a:rPr lang="en-US" sz="2000" dirty="0">
                <a:latin typeface="Times New Roman" panose="02020603050405020304" pitchFamily="18" charset="0"/>
                <a:cs typeface="Times New Roman" panose="02020603050405020304" pitchFamily="18" charset="0"/>
              </a:rPr>
              <a:t>Factors of Native America disappearance</a:t>
            </a:r>
          </a:p>
          <a:p>
            <a:pPr marL="685800" lvl="2"/>
            <a:r>
              <a:rPr lang="en-US" sz="2000" dirty="0">
                <a:latin typeface="Times New Roman" panose="02020603050405020304" pitchFamily="18" charset="0"/>
                <a:cs typeface="Times New Roman" panose="02020603050405020304" pitchFamily="18" charset="0"/>
              </a:rPr>
              <a:t>The Decline of the Range</a:t>
            </a:r>
          </a:p>
          <a:p>
            <a:pPr marL="685800" lvl="2"/>
            <a:r>
              <a:rPr lang="en-US" sz="2000" dirty="0">
                <a:latin typeface="Times New Roman" panose="02020603050405020304" pitchFamily="18" charset="0"/>
                <a:cs typeface="Times New Roman" panose="02020603050405020304" pitchFamily="18" charset="0"/>
              </a:rPr>
              <a:t>DBQ defense</a:t>
            </a:r>
          </a:p>
          <a:p>
            <a:pPr marL="228600" lvl="2"/>
            <a:r>
              <a:rPr lang="en-US" sz="1800" b="1" dirty="0">
                <a:solidFill>
                  <a:srgbClr val="FF0000"/>
                </a:solidFill>
                <a:latin typeface="Times New Roman" panose="02020603050405020304" pitchFamily="18" charset="0"/>
                <a:cs typeface="Times New Roman" panose="02020603050405020304" pitchFamily="18" charset="0"/>
              </a:rPr>
              <a:t>Homework</a:t>
            </a:r>
          </a:p>
          <a:p>
            <a:pPr lvl="0"/>
            <a:r>
              <a:rPr lang="en-US" sz="2400" dirty="0">
                <a:latin typeface="Times New Roman" panose="02020603050405020304" pitchFamily="18" charset="0"/>
                <a:cs typeface="Times New Roman" panose="02020603050405020304" pitchFamily="18" charset="0"/>
              </a:rPr>
              <a:t>The Rise and Fall of the Populist Movement – pages 613-624</a:t>
            </a:r>
          </a:p>
          <a:p>
            <a:pPr marL="228600" lvl="2"/>
            <a:r>
              <a:rPr lang="en-US" dirty="0">
                <a:latin typeface="Times New Roman" panose="02020603050405020304" pitchFamily="18" charset="0"/>
                <a:cs typeface="Times New Roman" panose="02020603050405020304" pitchFamily="18" charset="0"/>
              </a:rPr>
              <a:t>  DBQ Rough drafts due Friday</a:t>
            </a:r>
          </a:p>
          <a:p>
            <a:pPr marL="228600" lvl="2"/>
            <a:endParaRPr lang="en-US" sz="1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3583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645025" y="2174875"/>
            <a:ext cx="4041775" cy="4683125"/>
          </a:xfrm>
          <a:prstGeom prst="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solidFill>
            <a:srgbClr val="C00000">
              <a:alpha val="74000"/>
            </a:srgbClr>
          </a:solidFill>
          <a:ln>
            <a:solidFill>
              <a:srgbClr val="FFFF00"/>
            </a:solidFill>
          </a:ln>
        </p:spPr>
        <p:txBody>
          <a:bodyPr>
            <a:normAutofit/>
          </a:bodyPr>
          <a:lstStyle/>
          <a:p>
            <a:pPr algn="l"/>
            <a:r>
              <a:rPr lang="en-US" sz="3200" b="1" dirty="0">
                <a:latin typeface="Baskerville Old Face" panose="02020602080505020303" pitchFamily="18" charset="0"/>
              </a:rPr>
              <a:t>Historic synthesis: </a:t>
            </a:r>
            <a:r>
              <a:rPr lang="en-US" sz="2400" dirty="0">
                <a:latin typeface="Baskerville Old Face" panose="02020602080505020303" pitchFamily="18" charset="0"/>
              </a:rPr>
              <a:t>Non-Americans faced similar dilemmas in the United States during the Gilded Age </a:t>
            </a:r>
            <a:endParaRPr lang="en-US" sz="3200" dirty="0">
              <a:latin typeface="Baskerville Old Face" panose="02020602080505020303" pitchFamily="18" charset="0"/>
            </a:endParaRPr>
          </a:p>
        </p:txBody>
      </p:sp>
      <p:sp>
        <p:nvSpPr>
          <p:cNvPr id="9" name="Text Placeholder 8"/>
          <p:cNvSpPr>
            <a:spLocks noGrp="1"/>
          </p:cNvSpPr>
          <p:nvPr>
            <p:ph type="body" idx="1"/>
          </p:nvPr>
        </p:nvSpPr>
        <p:spPr>
          <a:xfrm>
            <a:off x="457200" y="1535113"/>
            <a:ext cx="4040188" cy="522287"/>
          </a:xfrm>
          <a:solidFill>
            <a:srgbClr val="C00000">
              <a:alpha val="74000"/>
            </a:srgbClr>
          </a:solidFill>
          <a:ln>
            <a:solidFill>
              <a:srgbClr val="FFFF00"/>
            </a:solidFill>
          </a:ln>
        </p:spPr>
        <p:txBody>
          <a:bodyPr>
            <a:normAutofit/>
          </a:bodyPr>
          <a:lstStyle/>
          <a:p>
            <a:r>
              <a:rPr lang="en-US" sz="2800" dirty="0">
                <a:latin typeface="Baskerville Old Face" panose="02020602080505020303" pitchFamily="18" charset="0"/>
              </a:rPr>
              <a:t>Native Americans </a:t>
            </a:r>
          </a:p>
        </p:txBody>
      </p:sp>
      <p:sp>
        <p:nvSpPr>
          <p:cNvPr id="11" name="Text Placeholder 10"/>
          <p:cNvSpPr>
            <a:spLocks noGrp="1"/>
          </p:cNvSpPr>
          <p:nvPr>
            <p:ph type="body" sz="quarter" idx="3"/>
          </p:nvPr>
        </p:nvSpPr>
        <p:spPr>
          <a:xfrm>
            <a:off x="4645025" y="1535113"/>
            <a:ext cx="4041775" cy="522287"/>
          </a:xfrm>
          <a:solidFill>
            <a:srgbClr val="C00000">
              <a:alpha val="74000"/>
            </a:srgbClr>
          </a:solidFill>
          <a:ln>
            <a:solidFill>
              <a:srgbClr val="FFFF00"/>
            </a:solidFill>
          </a:ln>
        </p:spPr>
        <p:txBody>
          <a:bodyPr/>
          <a:lstStyle/>
          <a:p>
            <a:r>
              <a:rPr lang="en-US" dirty="0">
                <a:latin typeface="Baskerville Old Face" panose="02020602080505020303" pitchFamily="18" charset="0"/>
              </a:rPr>
              <a:t>Immigrants</a:t>
            </a:r>
          </a:p>
        </p:txBody>
      </p:sp>
      <p:pic>
        <p:nvPicPr>
          <p:cNvPr id="16" name="Content Placeholder 15"/>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734584" y="2344737"/>
            <a:ext cx="3862656" cy="4267200"/>
          </a:xfrm>
        </p:spPr>
      </p:pic>
      <p:sp>
        <p:nvSpPr>
          <p:cNvPr id="19" name="Rectangle 18"/>
          <p:cNvSpPr/>
          <p:nvPr/>
        </p:nvSpPr>
        <p:spPr>
          <a:xfrm>
            <a:off x="457200" y="2174875"/>
            <a:ext cx="4040188" cy="4683125"/>
          </a:xfrm>
          <a:prstGeom prst="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Content Placeholder 1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599" y="2344737"/>
            <a:ext cx="3796145" cy="4267199"/>
          </a:xfrm>
          <a:solidFill>
            <a:srgbClr val="C00000">
              <a:alpha val="74000"/>
            </a:srgbClr>
          </a:solidFill>
          <a:ln>
            <a:solidFill>
              <a:srgbClr val="FFFF00"/>
            </a:solidFill>
          </a:ln>
        </p:spPr>
      </p:pic>
    </p:spTree>
    <p:extLst>
      <p:ext uri="{BB962C8B-B14F-4D97-AF65-F5344CB8AC3E}">
        <p14:creationId xmlns:p14="http://schemas.microsoft.com/office/powerpoint/2010/main" val="953615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868362"/>
          </a:xfrm>
          <a:solidFill>
            <a:schemeClr val="accent1">
              <a:lumMod val="40000"/>
              <a:lumOff val="60000"/>
            </a:schemeClr>
          </a:solidFill>
        </p:spPr>
        <p:txBody>
          <a:bodyPr/>
          <a:lstStyle/>
          <a:p>
            <a:r>
              <a:rPr lang="en-US" dirty="0">
                <a:solidFill>
                  <a:srgbClr val="FF0000"/>
                </a:solidFill>
                <a:latin typeface="Bernard MT Condensed" pitchFamily="18" charset="0"/>
              </a:rPr>
              <a:t>Western Expansionism </a:t>
            </a:r>
          </a:p>
        </p:txBody>
      </p:sp>
      <p:sp>
        <p:nvSpPr>
          <p:cNvPr id="5" name="Content Placeholder 4"/>
          <p:cNvSpPr>
            <a:spLocks noGrp="1"/>
          </p:cNvSpPr>
          <p:nvPr>
            <p:ph sz="half" idx="1"/>
          </p:nvPr>
        </p:nvSpPr>
        <p:spPr/>
        <p:txBody>
          <a:bodyPr/>
          <a:lstStyle/>
          <a:p>
            <a:endParaRPr lang="en-US"/>
          </a:p>
        </p:txBody>
      </p:sp>
      <p:sp>
        <p:nvSpPr>
          <p:cNvPr id="6" name="Content Placeholder 5"/>
          <p:cNvSpPr>
            <a:spLocks noGrp="1"/>
          </p:cNvSpPr>
          <p:nvPr>
            <p:ph sz="half" idx="2"/>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1"/>
            <a:ext cx="38100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0"/>
            <a:ext cx="43434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1463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a:solidFill>
            <a:schemeClr val="bg1"/>
          </a:solidFill>
        </p:spPr>
        <p:txBody>
          <a:bodyPr>
            <a:normAutofit/>
          </a:bodyPr>
          <a:lstStyle/>
          <a:p>
            <a:r>
              <a:rPr lang="en-US" sz="1800" i="1" dirty="0">
                <a:solidFill>
                  <a:srgbClr val="FF000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cs typeface="Times New Roman" panose="02020603050405020304" pitchFamily="18" charset="0"/>
              </a:rPr>
              <a:t>How did rapid mechanization in industrial and agriculture American society transform the United States and bring it into the modern age?</a:t>
            </a:r>
          </a:p>
          <a:p>
            <a:r>
              <a:rPr lang="en-US" sz="1800" i="1" dirty="0">
                <a:latin typeface="Times New Roman" panose="02020603050405020304" pitchFamily="18" charset="0"/>
                <a:cs typeface="Times New Roman" panose="02020603050405020304" pitchFamily="18" charset="0"/>
              </a:rPr>
              <a:t>Students Can: </a:t>
            </a:r>
          </a:p>
          <a:p>
            <a:pPr lvl="0"/>
            <a:r>
              <a:rPr lang="en-US" sz="2000" dirty="0">
                <a:latin typeface="Times New Roman" panose="02020603050405020304" pitchFamily="18" charset="0"/>
                <a:cs typeface="Times New Roman" panose="02020603050405020304" pitchFamily="18" charset="0"/>
              </a:rPr>
              <a:t>Discern how westward expansion impacted Native Americans</a:t>
            </a:r>
          </a:p>
          <a:p>
            <a:pPr lvl="0"/>
            <a:r>
              <a:rPr lang="en-US" sz="2000" dirty="0">
                <a:latin typeface="Times New Roman" panose="02020603050405020304" pitchFamily="18" charset="0"/>
                <a:cs typeface="Times New Roman" panose="02020603050405020304" pitchFamily="18" charset="0"/>
              </a:rPr>
              <a:t>Evaluate how the economy of the west was transformed by the rise of industrialization </a:t>
            </a:r>
          </a:p>
          <a:p>
            <a:pPr lvl="0"/>
            <a:r>
              <a:rPr lang="en-US" sz="2000" dirty="0">
                <a:latin typeface="Times New Roman" panose="02020603050405020304" pitchFamily="18" charset="0"/>
                <a:cs typeface="Times New Roman" panose="02020603050405020304" pitchFamily="18" charset="0"/>
              </a:rPr>
              <a:t>Demonstrate how American government displayed a plutocracy during the Gilded Age</a:t>
            </a:r>
          </a:p>
          <a:p>
            <a:pPr marL="285750" lvl="1">
              <a:buFont typeface="Arial" panose="020B0604020202020204" pitchFamily="34" charset="0"/>
              <a:buChar char="•"/>
            </a:pPr>
            <a:r>
              <a:rPr lang="en-US" sz="2000" b="1" dirty="0">
                <a:solidFill>
                  <a:srgbClr val="FF0000"/>
                </a:solidFill>
                <a:latin typeface="Times New Roman" panose="02020603050405020304" pitchFamily="18" charset="0"/>
                <a:cs typeface="Times New Roman" panose="02020603050405020304" pitchFamily="18" charset="0"/>
              </a:rPr>
              <a:t>Agenda</a:t>
            </a:r>
          </a:p>
          <a:p>
            <a:pPr marL="685800" lvl="2"/>
            <a:r>
              <a:rPr lang="en-US" sz="2000" dirty="0">
                <a:latin typeface="Times New Roman" panose="02020603050405020304" pitchFamily="18" charset="0"/>
                <a:cs typeface="Times New Roman" panose="02020603050405020304" pitchFamily="18" charset="0"/>
              </a:rPr>
              <a:t>The Turner Thesis</a:t>
            </a:r>
          </a:p>
          <a:p>
            <a:pPr marL="685800" lvl="2"/>
            <a:r>
              <a:rPr lang="en-US" sz="2000" dirty="0">
                <a:latin typeface="Times New Roman" panose="02020603050405020304" pitchFamily="18" charset="0"/>
                <a:cs typeface="Times New Roman" panose="02020603050405020304" pitchFamily="18" charset="0"/>
              </a:rPr>
              <a:t>Home on the Range</a:t>
            </a:r>
          </a:p>
          <a:p>
            <a:pPr marL="685800" lvl="2"/>
            <a:r>
              <a:rPr lang="en-US" sz="2000" dirty="0">
                <a:latin typeface="Times New Roman" panose="02020603050405020304" pitchFamily="18" charset="0"/>
                <a:cs typeface="Times New Roman" panose="02020603050405020304" pitchFamily="18" charset="0"/>
              </a:rPr>
              <a:t>A Safety Valve Test</a:t>
            </a:r>
          </a:p>
          <a:p>
            <a:pPr marL="228600" lvl="2"/>
            <a:r>
              <a:rPr lang="en-US" sz="1800" b="1" dirty="0">
                <a:solidFill>
                  <a:srgbClr val="FF0000"/>
                </a:solidFill>
                <a:latin typeface="Times New Roman" panose="02020603050405020304" pitchFamily="18" charset="0"/>
                <a:cs typeface="Times New Roman" panose="02020603050405020304" pitchFamily="18" charset="0"/>
              </a:rPr>
              <a:t>Homework</a:t>
            </a:r>
          </a:p>
          <a:p>
            <a:pPr marL="228600" lvl="2"/>
            <a:r>
              <a:rPr lang="en-US" sz="2000" dirty="0">
                <a:latin typeface="Times New Roman" panose="02020603050405020304" pitchFamily="18" charset="0"/>
                <a:cs typeface="Times New Roman" panose="02020603050405020304" pitchFamily="18" charset="0"/>
              </a:rPr>
              <a:t>Historic Parallelism due Wednesday (Natives, Immigrants, and Freedmen)</a:t>
            </a:r>
          </a:p>
          <a:p>
            <a:pPr marL="228600" lvl="2"/>
            <a:r>
              <a:rPr lang="en-US" sz="2000" dirty="0">
                <a:latin typeface="Times New Roman" panose="02020603050405020304" pitchFamily="18" charset="0"/>
                <a:cs typeface="Times New Roman" panose="02020603050405020304" pitchFamily="18" charset="0"/>
              </a:rPr>
              <a:t>Gilded Age Quiz: Friday 2/9</a:t>
            </a:r>
          </a:p>
          <a:p>
            <a:pPr marL="228600" lvl="2"/>
            <a:endParaRPr lang="en-US" sz="1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3093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2"/>
          </a:solidFill>
          <a:ln>
            <a:solidFill>
              <a:schemeClr val="accent1"/>
            </a:solidFill>
          </a:ln>
        </p:spPr>
        <p:txBody>
          <a:bodyPr>
            <a:normAutofit fontScale="90000"/>
          </a:bodyPr>
          <a:lstStyle/>
          <a:p>
            <a:r>
              <a:rPr lang="en-US" dirty="0">
                <a:solidFill>
                  <a:srgbClr val="002060"/>
                </a:solidFill>
                <a:latin typeface="Baskerville Old Face" panose="02020602080505020303" pitchFamily="18" charset="0"/>
                <a:cs typeface="Times New Roman" panose="02020603050405020304" pitchFamily="18" charset="0"/>
              </a:rPr>
              <a:t>The Turner Thesis </a:t>
            </a:r>
          </a:p>
        </p:txBody>
      </p:sp>
      <p:sp>
        <p:nvSpPr>
          <p:cNvPr id="3" name="Content Placeholder 2"/>
          <p:cNvSpPr>
            <a:spLocks noGrp="1"/>
          </p:cNvSpPr>
          <p:nvPr>
            <p:ph idx="1"/>
          </p:nvPr>
        </p:nvSpPr>
        <p:spPr>
          <a:solidFill>
            <a:schemeClr val="bg2"/>
          </a:solidFill>
          <a:ln>
            <a:solidFill>
              <a:schemeClr val="accent1"/>
            </a:solidFill>
          </a:ln>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"The existence of an area of free land, its continuous recession, and the advance of American settlement, explain American development. . . So long as free land exists, the opportunity for a competency exists, and economic power secures political power.” 	- Fredrick Jackson Turner, “Frontier Thesis” 1893</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971800"/>
            <a:ext cx="6781800" cy="3429000"/>
          </a:xfrm>
          <a:prstGeom prst="rect">
            <a:avLst/>
          </a:prstGeom>
          <a:ln>
            <a:solidFill>
              <a:schemeClr val="accent1"/>
            </a:solidFill>
          </a:ln>
        </p:spPr>
      </p:pic>
    </p:spTree>
    <p:extLst>
      <p:ext uri="{BB962C8B-B14F-4D97-AF65-F5344CB8AC3E}">
        <p14:creationId xmlns:p14="http://schemas.microsoft.com/office/powerpoint/2010/main" val="581067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bg1"/>
          </a:solidFill>
        </p:spPr>
        <p:txBody>
          <a:bodyPr/>
          <a:lstStyle/>
          <a:p>
            <a:r>
              <a:rPr lang="en-US" dirty="0">
                <a:latin typeface="Baskerville Old Face" panose="02020602080505020303" pitchFamily="18" charset="0"/>
              </a:rPr>
              <a:t>Essential Questions</a:t>
            </a:r>
          </a:p>
        </p:txBody>
      </p:sp>
      <p:sp>
        <p:nvSpPr>
          <p:cNvPr id="6" name="Content Placeholder 5"/>
          <p:cNvSpPr>
            <a:spLocks noGrp="1"/>
          </p:cNvSpPr>
          <p:nvPr>
            <p:ph idx="1"/>
          </p:nvPr>
        </p:nvSpPr>
        <p:spPr>
          <a:solidFill>
            <a:schemeClr val="accent1">
              <a:lumMod val="20000"/>
              <a:lumOff val="80000"/>
              <a:alpha val="56000"/>
            </a:schemeClr>
          </a:solidFill>
        </p:spPr>
        <p:txBody>
          <a:bodyPr>
            <a:normAutofit fontScale="85000" lnSpcReduction="10000"/>
          </a:bodyPr>
          <a:lstStyle/>
          <a:p>
            <a:r>
              <a:rPr lang="en-US" b="1" dirty="0">
                <a:latin typeface="Times New Roman" pitchFamily="18" charset="0"/>
                <a:cs typeface="Times New Roman" pitchFamily="18" charset="0"/>
              </a:rPr>
              <a:t>1. What factors shaped the economic and social development of the West beyond the Mississippi? </a:t>
            </a:r>
            <a:endParaRPr lang="en-US" dirty="0">
              <a:latin typeface="Times New Roman" pitchFamily="18" charset="0"/>
              <a:cs typeface="Times New Roman" pitchFamily="18" charset="0"/>
            </a:endParaRPr>
          </a:p>
          <a:p>
            <a:pPr marL="0" indent="0">
              <a:buNone/>
            </a:pPr>
            <a:r>
              <a:rPr lang="en-US" dirty="0">
                <a:latin typeface="Times New Roman" pitchFamily="18" charset="0"/>
                <a:cs typeface="Times New Roman" pitchFamily="18" charset="0"/>
              </a:rPr>
              <a:t>	► </a:t>
            </a:r>
            <a:r>
              <a:rPr lang="en-US" b="1" dirty="0">
                <a:solidFill>
                  <a:srgbClr val="C00000"/>
                </a:solidFill>
                <a:latin typeface="Times New Roman" pitchFamily="18" charset="0"/>
                <a:cs typeface="Times New Roman" pitchFamily="18" charset="0"/>
              </a:rPr>
              <a:t>rugged individualism, </a:t>
            </a:r>
            <a:endParaRPr lang="en-US" dirty="0">
              <a:solidFill>
                <a:srgbClr val="C00000"/>
              </a:solidFill>
              <a:latin typeface="Times New Roman" pitchFamily="18" charset="0"/>
              <a:cs typeface="Times New Roman" pitchFamily="18" charset="0"/>
            </a:endParaRPr>
          </a:p>
          <a:p>
            <a:pPr marL="0" indent="0">
              <a:buNone/>
            </a:pPr>
            <a:r>
              <a:rPr lang="en-US" dirty="0">
                <a:latin typeface="Times New Roman" pitchFamily="18" charset="0"/>
                <a:cs typeface="Times New Roman" pitchFamily="18" charset="0"/>
              </a:rPr>
              <a:t>	► </a:t>
            </a:r>
            <a:r>
              <a:rPr lang="en-US" b="1" dirty="0">
                <a:solidFill>
                  <a:srgbClr val="FFC000"/>
                </a:solidFill>
                <a:latin typeface="Times New Roman" pitchFamily="18" charset="0"/>
                <a:cs typeface="Times New Roman" pitchFamily="18" charset="0"/>
              </a:rPr>
              <a:t>the natural environment</a:t>
            </a:r>
            <a:r>
              <a:rPr lang="en-US" b="1" dirty="0">
                <a:latin typeface="Times New Roman" pitchFamily="18" charset="0"/>
                <a:cs typeface="Times New Roman" pitchFamily="18" charset="0"/>
              </a:rPr>
              <a:t>, </a:t>
            </a:r>
            <a:endParaRPr lang="en-US" dirty="0">
              <a:latin typeface="Times New Roman" pitchFamily="18" charset="0"/>
              <a:cs typeface="Times New Roman" pitchFamily="18" charset="0"/>
            </a:endParaRPr>
          </a:p>
          <a:p>
            <a:pPr marL="0" indent="0">
              <a:buNone/>
            </a:pPr>
            <a:r>
              <a:rPr lang="en-US" dirty="0">
                <a:latin typeface="Times New Roman" pitchFamily="18" charset="0"/>
                <a:cs typeface="Times New Roman" pitchFamily="18" charset="0"/>
              </a:rPr>
              <a:t>	► </a:t>
            </a:r>
            <a:r>
              <a:rPr lang="en-US" b="1" dirty="0">
                <a:solidFill>
                  <a:schemeClr val="accent6">
                    <a:lumMod val="50000"/>
                  </a:schemeClr>
                </a:solidFill>
                <a:latin typeface="Times New Roman" pitchFamily="18" charset="0"/>
                <a:cs typeface="Times New Roman" pitchFamily="18" charset="0"/>
              </a:rPr>
              <a:t>market forces, </a:t>
            </a:r>
            <a:endParaRPr lang="en-US" dirty="0">
              <a:solidFill>
                <a:schemeClr val="accent6">
                  <a:lumMod val="50000"/>
                </a:schemeClr>
              </a:solidFill>
              <a:latin typeface="Times New Roman" pitchFamily="18" charset="0"/>
              <a:cs typeface="Times New Roman" pitchFamily="18" charset="0"/>
            </a:endParaRPr>
          </a:p>
          <a:p>
            <a:pPr marL="0" indent="0">
              <a:buNone/>
            </a:pPr>
            <a:r>
              <a:rPr lang="en-US" dirty="0">
                <a:latin typeface="Times New Roman" pitchFamily="18" charset="0"/>
                <a:cs typeface="Times New Roman" pitchFamily="18" charset="0"/>
              </a:rPr>
              <a:t>	► </a:t>
            </a:r>
            <a:r>
              <a:rPr lang="en-US" b="1" dirty="0">
                <a:solidFill>
                  <a:srgbClr val="FF3300"/>
                </a:solidFill>
                <a:latin typeface="Times New Roman" pitchFamily="18" charset="0"/>
                <a:cs typeface="Times New Roman" pitchFamily="18" charset="0"/>
              </a:rPr>
              <a:t>the federal government, </a:t>
            </a:r>
            <a:endParaRPr lang="en-US" dirty="0">
              <a:solidFill>
                <a:srgbClr val="FF3300"/>
              </a:solidFill>
              <a:latin typeface="Times New Roman" pitchFamily="18" charset="0"/>
              <a:cs typeface="Times New Roman" pitchFamily="18" charset="0"/>
            </a:endParaRPr>
          </a:p>
          <a:p>
            <a:pPr marL="0" indent="0">
              <a:buNone/>
            </a:pPr>
            <a:r>
              <a:rPr lang="en-US" dirty="0">
                <a:latin typeface="Times New Roman" pitchFamily="18" charset="0"/>
                <a:cs typeface="Times New Roman" pitchFamily="18" charset="0"/>
              </a:rPr>
              <a:t>	► </a:t>
            </a:r>
            <a:r>
              <a:rPr lang="en-US" b="1" dirty="0">
                <a:solidFill>
                  <a:srgbClr val="FFFF00"/>
                </a:solidFill>
                <a:latin typeface="Times New Roman" pitchFamily="18" charset="0"/>
                <a:cs typeface="Times New Roman" pitchFamily="18" charset="0"/>
              </a:rPr>
              <a:t>other cultures </a:t>
            </a:r>
            <a:endParaRPr lang="en-US" dirty="0">
              <a:solidFill>
                <a:srgbClr val="FFFF00"/>
              </a:solidFill>
              <a:latin typeface="Times New Roman" pitchFamily="18" charset="0"/>
              <a:cs typeface="Times New Roman" pitchFamily="18" charset="0"/>
            </a:endParaRPr>
          </a:p>
          <a:p>
            <a:endParaRPr lang="en-US" dirty="0">
              <a:latin typeface="Times New Roman" pitchFamily="18" charset="0"/>
              <a:cs typeface="Times New Roman" pitchFamily="18" charset="0"/>
            </a:endParaRPr>
          </a:p>
          <a:p>
            <a:r>
              <a:rPr lang="en-US" b="1" dirty="0">
                <a:latin typeface="Times New Roman" pitchFamily="18" charset="0"/>
                <a:cs typeface="Times New Roman" pitchFamily="18" charset="0"/>
              </a:rPr>
              <a:t>2. For whom and to what extent was the American West a land of opportunity from 1865 to 1900?</a:t>
            </a: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630640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1477962"/>
          </a:xfrm>
          <a:solidFill>
            <a:schemeClr val="accent1">
              <a:lumMod val="20000"/>
              <a:lumOff val="80000"/>
            </a:schemeClr>
          </a:solidFill>
        </p:spPr>
        <p:txBody>
          <a:bodyPr>
            <a:normAutofit fontScale="90000"/>
          </a:bodyPr>
          <a:lstStyle/>
          <a:p>
            <a:pPr algn="l"/>
            <a:r>
              <a:rPr lang="en-US" sz="4000" b="1" dirty="0">
                <a:solidFill>
                  <a:srgbClr val="C00000"/>
                </a:solidFill>
                <a:latin typeface="Baskerville Old Face" pitchFamily="18" charset="0"/>
              </a:rPr>
              <a:t>The “West” </a:t>
            </a:r>
            <a:br>
              <a:rPr lang="en-US" sz="4000" dirty="0"/>
            </a:br>
            <a:r>
              <a:rPr lang="en-US" sz="2200" dirty="0">
                <a:solidFill>
                  <a:srgbClr val="FFC000"/>
                </a:solidFill>
                <a:latin typeface="Baskerville Old Face" pitchFamily="18" charset="0"/>
              </a:rPr>
              <a:t>►</a:t>
            </a:r>
            <a:r>
              <a:rPr lang="en-US" sz="2200" dirty="0">
                <a:latin typeface="Baskerville Old Face" pitchFamily="18" charset="0"/>
              </a:rPr>
              <a:t>Changing meanings of “THE WEST” </a:t>
            </a:r>
            <a:br>
              <a:rPr lang="en-US" sz="2200" dirty="0">
                <a:latin typeface="Baskerville Old Face" pitchFamily="18" charset="0"/>
              </a:rPr>
            </a:br>
            <a:r>
              <a:rPr lang="en-US" sz="2200" dirty="0">
                <a:solidFill>
                  <a:srgbClr val="FFC000"/>
                </a:solidFill>
                <a:latin typeface="Baskerville Old Face" pitchFamily="18" charset="0"/>
              </a:rPr>
              <a:t>►</a:t>
            </a:r>
            <a:r>
              <a:rPr lang="en-US" sz="2200" dirty="0">
                <a:latin typeface="Baskerville Old Face" pitchFamily="18" charset="0"/>
              </a:rPr>
              <a:t>“Great American Desert” </a:t>
            </a:r>
            <a:br>
              <a:rPr lang="en-US" sz="2200" dirty="0">
                <a:latin typeface="Baskerville Old Face" pitchFamily="18" charset="0"/>
              </a:rPr>
            </a:br>
            <a:endParaRPr lang="en-US" sz="2200" dirty="0">
              <a:latin typeface="Baskerville Old Face" pitchFamily="18" charset="0"/>
            </a:endParaRPr>
          </a:p>
        </p:txBody>
      </p:sp>
      <p:sp>
        <p:nvSpPr>
          <p:cNvPr id="6" name="Content Placeholder 5"/>
          <p:cNvSpPr>
            <a:spLocks noGrp="1"/>
          </p:cNvSpPr>
          <p:nvPr>
            <p:ph idx="1"/>
          </p:nvPr>
        </p:nvSpPr>
        <p:spPr>
          <a:xfrm>
            <a:off x="457200" y="1981200"/>
            <a:ext cx="8229600" cy="4144963"/>
          </a:xfrm>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81200"/>
            <a:ext cx="373380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04800" y="1650276"/>
            <a:ext cx="2362200" cy="707886"/>
          </a:xfrm>
          <a:prstGeom prst="rect">
            <a:avLst/>
          </a:prstGeom>
          <a:solidFill>
            <a:schemeClr val="tx1">
              <a:alpha val="59000"/>
            </a:schemeClr>
          </a:solidFill>
        </p:spPr>
        <p:txBody>
          <a:bodyPr wrap="square" rtlCol="0">
            <a:spAutoFit/>
          </a:bodyPr>
          <a:lstStyle/>
          <a:p>
            <a:r>
              <a:rPr lang="en-US" sz="2000" dirty="0">
                <a:solidFill>
                  <a:schemeClr val="bg1"/>
                </a:solidFill>
                <a:latin typeface="Times New Roman" pitchFamily="18" charset="0"/>
                <a:cs typeface="Times New Roman" pitchFamily="18" charset="0"/>
              </a:rPr>
              <a:t>U.S. Population and Settlement, 1850</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8049" y="1870860"/>
            <a:ext cx="4427554" cy="4758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172200" y="1696290"/>
            <a:ext cx="2362200" cy="1015663"/>
          </a:xfrm>
          <a:prstGeom prst="rect">
            <a:avLst/>
          </a:prstGeom>
          <a:solidFill>
            <a:schemeClr val="tx1">
              <a:alpha val="59000"/>
            </a:schemeClr>
          </a:solidFill>
        </p:spPr>
        <p:txBody>
          <a:bodyPr wrap="square" rtlCol="0">
            <a:spAutoFit/>
          </a:bodyPr>
          <a:lstStyle/>
          <a:p>
            <a:r>
              <a:rPr lang="en-US" sz="2000" dirty="0">
                <a:solidFill>
                  <a:schemeClr val="bg1"/>
                </a:solidFill>
                <a:latin typeface="Times New Roman" pitchFamily="18" charset="0"/>
                <a:cs typeface="Times New Roman" pitchFamily="18" charset="0"/>
              </a:rPr>
              <a:t>U.S. Population Change from 1870 - 1890</a:t>
            </a:r>
          </a:p>
        </p:txBody>
      </p:sp>
    </p:spTree>
    <p:extLst>
      <p:ext uri="{BB962C8B-B14F-4D97-AF65-F5344CB8AC3E}">
        <p14:creationId xmlns:p14="http://schemas.microsoft.com/office/powerpoint/2010/main" val="1779234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a:solidFill>
            <a:schemeClr val="accent1">
              <a:lumMod val="20000"/>
              <a:lumOff val="80000"/>
            </a:schemeClr>
          </a:solidFill>
        </p:spPr>
        <p:txBody>
          <a:bodyPr/>
          <a:lstStyle/>
          <a:p>
            <a:r>
              <a:rPr lang="en-US" dirty="0">
                <a:solidFill>
                  <a:srgbClr val="C00000"/>
                </a:solidFill>
                <a:latin typeface="Baskerville Old Face" pitchFamily="18" charset="0"/>
              </a:rPr>
              <a:t>The United State 1857-1912</a:t>
            </a:r>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1447801"/>
            <a:ext cx="8610600" cy="5434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8322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57200"/>
            <a:ext cx="59436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28600" y="3124200"/>
            <a:ext cx="2438400" cy="1200329"/>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Population Growth of the West 1860-1900</a:t>
            </a:r>
          </a:p>
        </p:txBody>
      </p:sp>
    </p:spTree>
    <p:extLst>
      <p:ext uri="{BB962C8B-B14F-4D97-AF65-F5344CB8AC3E}">
        <p14:creationId xmlns:p14="http://schemas.microsoft.com/office/powerpoint/2010/main" val="193014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a:solidFill>
            <a:schemeClr val="accent1">
              <a:lumMod val="20000"/>
              <a:lumOff val="80000"/>
            </a:schemeClr>
          </a:solidFill>
        </p:spPr>
        <p:txBody>
          <a:bodyPr/>
          <a:lstStyle/>
          <a:p>
            <a:r>
              <a:rPr lang="en-US" dirty="0">
                <a:solidFill>
                  <a:srgbClr val="C00000"/>
                </a:solidFill>
                <a:latin typeface="Baskerville Old Face" pitchFamily="18" charset="0"/>
              </a:rPr>
              <a:t>The United State 1857-1912</a:t>
            </a:r>
          </a:p>
        </p:txBody>
      </p:sp>
      <p:sp>
        <p:nvSpPr>
          <p:cNvPr id="3" name="Content Placeholder 2"/>
          <p:cNvSpPr>
            <a:spLocks noGrp="1"/>
          </p:cNvSpPr>
          <p:nvPr>
            <p:ph idx="1"/>
          </p:nvPr>
        </p:nvSpPr>
        <p:spPr/>
        <p:txBody>
          <a:bodyPr>
            <a:normAutofit fontScale="85000" lnSpcReduction="20000"/>
          </a:bodyPr>
          <a:lstStyle/>
          <a:p>
            <a:endParaRPr lang="en-US" dirty="0"/>
          </a:p>
          <a:p>
            <a:endParaRPr lang="en-US" dirty="0"/>
          </a:p>
          <a:p>
            <a:pPr marL="0" indent="0">
              <a:buNone/>
            </a:pPr>
            <a:r>
              <a:rPr lang="en-US" dirty="0">
                <a:latin typeface="Times New Roman" pitchFamily="18" charset="0"/>
                <a:cs typeface="Times New Roman" pitchFamily="18" charset="0"/>
              </a:rPr>
              <a:t>►Europeans</a:t>
            </a:r>
          </a:p>
          <a:p>
            <a:pPr marL="0" indent="0">
              <a:buNone/>
            </a:pPr>
            <a:r>
              <a:rPr lang="en-US" dirty="0">
                <a:latin typeface="Times New Roman" pitchFamily="18" charset="0"/>
                <a:cs typeface="Times New Roman" pitchFamily="18" charset="0"/>
              </a:rPr>
              <a:t>►Indians</a:t>
            </a:r>
          </a:p>
          <a:p>
            <a:pPr marL="0" indent="0">
              <a:buNone/>
            </a:pPr>
            <a:r>
              <a:rPr lang="en-US" dirty="0">
                <a:latin typeface="Times New Roman" pitchFamily="18" charset="0"/>
                <a:cs typeface="Times New Roman" pitchFamily="18" charset="0"/>
              </a:rPr>
              <a:t>►Hispanic</a:t>
            </a:r>
          </a:p>
          <a:p>
            <a:pPr lvl="1"/>
            <a:r>
              <a:rPr lang="en-US" dirty="0">
                <a:latin typeface="Times New Roman" pitchFamily="18" charset="0"/>
                <a:cs typeface="Times New Roman" pitchFamily="18" charset="0"/>
              </a:rPr>
              <a:t>Tejanos</a:t>
            </a:r>
          </a:p>
          <a:p>
            <a:pPr lvl="1"/>
            <a:r>
              <a:rPr lang="en-US" dirty="0" err="1">
                <a:latin typeface="Times New Roman" pitchFamily="18" charset="0"/>
                <a:cs typeface="Times New Roman" pitchFamily="18" charset="0"/>
              </a:rPr>
              <a:t>Californios</a:t>
            </a:r>
            <a:endParaRPr lang="en-US" dirty="0">
              <a:latin typeface="Times New Roman" pitchFamily="18" charset="0"/>
              <a:cs typeface="Times New Roman" pitchFamily="18" charset="0"/>
            </a:endParaRPr>
          </a:p>
          <a:p>
            <a:pPr marL="0" indent="0">
              <a:buNone/>
            </a:pPr>
            <a:r>
              <a:rPr lang="en-US" dirty="0">
                <a:latin typeface="Times New Roman" pitchFamily="18" charset="0"/>
                <a:cs typeface="Times New Roman" pitchFamily="18" charset="0"/>
              </a:rPr>
              <a:t>►Asian</a:t>
            </a:r>
          </a:p>
          <a:p>
            <a:pPr lvl="1"/>
            <a:r>
              <a:rPr lang="en-US" dirty="0">
                <a:latin typeface="Times New Roman" pitchFamily="18" charset="0"/>
                <a:cs typeface="Times New Roman" pitchFamily="18" charset="0"/>
              </a:rPr>
              <a:t>“Coolies”</a:t>
            </a:r>
          </a:p>
          <a:p>
            <a:pPr lvl="1"/>
            <a:r>
              <a:rPr lang="en-US" dirty="0">
                <a:latin typeface="Times New Roman" pitchFamily="18" charset="0"/>
                <a:cs typeface="Times New Roman" pitchFamily="18" charset="0"/>
              </a:rPr>
              <a:t>“tongs”</a:t>
            </a:r>
          </a:p>
          <a:p>
            <a:pPr lvl="1"/>
            <a:r>
              <a:rPr lang="en-US" dirty="0">
                <a:latin typeface="Times New Roman" pitchFamily="18" charset="0"/>
                <a:cs typeface="Times New Roman" pitchFamily="18" charset="0"/>
              </a:rPr>
              <a:t>Chinese Exclusion Act</a:t>
            </a:r>
          </a:p>
          <a:p>
            <a:endParaRPr lang="en-US" dirty="0"/>
          </a:p>
        </p:txBody>
      </p:sp>
      <p:sp>
        <p:nvSpPr>
          <p:cNvPr id="5" name="Rectangle 4"/>
          <p:cNvSpPr/>
          <p:nvPr/>
        </p:nvSpPr>
        <p:spPr>
          <a:xfrm>
            <a:off x="1080018" y="1273431"/>
            <a:ext cx="6983963" cy="107721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a:solidFill>
                  <a:srgbClr val="FF0000"/>
                </a:solidFill>
              </a:rPr>
              <a:t>A variety of cultures coming from many </a:t>
            </a:r>
          </a:p>
          <a:p>
            <a:r>
              <a:rPr lang="en-US" sz="3200" b="1" dirty="0">
                <a:solidFill>
                  <a:srgbClr val="FF0000"/>
                </a:solidFill>
              </a:rPr>
              <a:t>directions shaped the West</a:t>
            </a:r>
            <a:endParaRPr lang="en-US" sz="3200" b="1" cap="none" spc="0" dirty="0">
              <a:ln w="11430"/>
              <a:solidFill>
                <a:srgbClr val="FF0000"/>
              </a:solidFill>
              <a:effectLst>
                <a:outerShdw blurRad="50800" dist="39000" dir="5460000" algn="tl">
                  <a:srgbClr val="000000">
                    <a:alpha val="38000"/>
                  </a:srgbClr>
                </a:outerShdw>
              </a:effectLst>
              <a:latin typeface="Baskerville Old Face"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535168"/>
            <a:ext cx="5854446" cy="2951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1713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1">
              <a:lumMod val="20000"/>
              <a:lumOff val="80000"/>
            </a:schemeClr>
          </a:solidFill>
          <a:ln>
            <a:solidFill>
              <a:srgbClr val="002060"/>
            </a:solidFill>
          </a:ln>
        </p:spPr>
        <p:txBody>
          <a:bodyPr>
            <a:normAutofit fontScale="90000"/>
          </a:bodyPr>
          <a:lstStyle/>
          <a:p>
            <a:r>
              <a:rPr lang="en-US" dirty="0">
                <a:solidFill>
                  <a:srgbClr val="C00000"/>
                </a:solidFill>
                <a:latin typeface="Baskerville Old Face" panose="02020602080505020303" pitchFamily="18" charset="0"/>
              </a:rPr>
              <a:t>The American Dream</a:t>
            </a:r>
          </a:p>
        </p:txBody>
      </p:sp>
      <p:sp>
        <p:nvSpPr>
          <p:cNvPr id="3" name="Content Placeholder 2"/>
          <p:cNvSpPr>
            <a:spLocks noGrp="1"/>
          </p:cNvSpPr>
          <p:nvPr>
            <p:ph idx="1"/>
          </p:nvPr>
        </p:nvSpPr>
        <p:spPr>
          <a:xfrm>
            <a:off x="457200" y="1219200"/>
            <a:ext cx="8229600" cy="4906963"/>
          </a:xfrm>
        </p:spPr>
        <p:txBody>
          <a:bodyPr>
            <a:normAutofit/>
          </a:bodyPr>
          <a:lstStyle/>
          <a:p>
            <a:r>
              <a:rPr lang="en-US" sz="2400" dirty="0">
                <a:latin typeface="Times New Roman" panose="02020603050405020304" pitchFamily="18" charset="0"/>
                <a:cs typeface="Times New Roman" panose="02020603050405020304" pitchFamily="18" charset="0"/>
              </a:rPr>
              <a:t>The West was the safety valve for the American dream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676400"/>
            <a:ext cx="3715820" cy="2362200"/>
          </a:xfrm>
          <a:prstGeom prst="rect">
            <a:avLst/>
          </a:prstGeom>
        </p:spPr>
      </p:pic>
      <p:sp>
        <p:nvSpPr>
          <p:cNvPr id="5" name="Rectangle 4"/>
          <p:cNvSpPr/>
          <p:nvPr/>
        </p:nvSpPr>
        <p:spPr>
          <a:xfrm>
            <a:off x="4419600" y="1828800"/>
            <a:ext cx="4419600" cy="396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Factors: </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Government intervention: Homestead Act 1862, Morrill Land Grant Act, Transcontinental RR</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Technology: steel plow, dry farming, wind mill</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Industrialism: need for raw materials and new markets</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Immigration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239" y="3793176"/>
            <a:ext cx="3332759" cy="2150423"/>
          </a:xfrm>
          <a:prstGeom prst="rect">
            <a:avLst/>
          </a:prstGeom>
        </p:spPr>
      </p:pic>
    </p:spTree>
    <p:extLst>
      <p:ext uri="{BB962C8B-B14F-4D97-AF65-F5344CB8AC3E}">
        <p14:creationId xmlns:p14="http://schemas.microsoft.com/office/powerpoint/2010/main" val="2246479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4357A-6088-42EB-806B-D6CB2F917B76}"/>
              </a:ext>
            </a:extLst>
          </p:cNvPr>
          <p:cNvSpPr>
            <a:spLocks noGrp="1"/>
          </p:cNvSpPr>
          <p:nvPr>
            <p:ph type="title"/>
          </p:nvPr>
        </p:nvSpPr>
        <p:spPr>
          <a:xfrm>
            <a:off x="457200" y="274638"/>
            <a:ext cx="8229600" cy="792162"/>
          </a:xfrm>
          <a:solidFill>
            <a:schemeClr val="bg1">
              <a:lumMod val="95000"/>
            </a:schemeClr>
          </a:solidFill>
          <a:ln>
            <a:solidFill>
              <a:srgbClr val="FFFF00"/>
            </a:solidFill>
          </a:ln>
        </p:spPr>
        <p:txBody>
          <a:bodyPr/>
          <a:lstStyle/>
          <a:p>
            <a:r>
              <a:rPr lang="en-US" dirty="0">
                <a:solidFill>
                  <a:srgbClr val="FF0000"/>
                </a:solidFill>
                <a:latin typeface="Bernard MT Condensed" panose="02050806060905020404" pitchFamily="18" charset="0"/>
              </a:rPr>
              <a:t>Reflection of American Expansion </a:t>
            </a:r>
          </a:p>
        </p:txBody>
      </p:sp>
      <p:pic>
        <p:nvPicPr>
          <p:cNvPr id="5" name="Content Placeholder 4" descr="A picture containing text, map&#10;&#10;Description automatically generated">
            <a:extLst>
              <a:ext uri="{FF2B5EF4-FFF2-40B4-BE49-F238E27FC236}">
                <a16:creationId xmlns:a16="http://schemas.microsoft.com/office/drawing/2014/main" id="{AE87F4A8-9E4E-403D-94B8-D169C4533E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19201"/>
            <a:ext cx="7620000" cy="3047999"/>
          </a:xfrm>
          <a:ln>
            <a:solidFill>
              <a:srgbClr val="002060"/>
            </a:solidFill>
          </a:ln>
        </p:spPr>
      </p:pic>
      <p:sp>
        <p:nvSpPr>
          <p:cNvPr id="6" name="Rectangle 5">
            <a:extLst>
              <a:ext uri="{FF2B5EF4-FFF2-40B4-BE49-F238E27FC236}">
                <a16:creationId xmlns:a16="http://schemas.microsoft.com/office/drawing/2014/main" id="{E4C1D249-3B48-49FD-BE05-DA0B59AE2BA0}"/>
              </a:ext>
            </a:extLst>
          </p:cNvPr>
          <p:cNvSpPr/>
          <p:nvPr/>
        </p:nvSpPr>
        <p:spPr>
          <a:xfrm>
            <a:off x="469232" y="4419601"/>
            <a:ext cx="8534400" cy="1325562"/>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anose="02020603050405020304" pitchFamily="18" charset="0"/>
                <a:cs typeface="Times New Roman" panose="02020603050405020304" pitchFamily="18" charset="0"/>
              </a:rPr>
              <a:t>How were the lives of the Plains Indians in the second half of the nineteenth century affected by technological developments and government actions? </a:t>
            </a:r>
          </a:p>
        </p:txBody>
      </p:sp>
    </p:spTree>
    <p:extLst>
      <p:ext uri="{BB962C8B-B14F-4D97-AF65-F5344CB8AC3E}">
        <p14:creationId xmlns:p14="http://schemas.microsoft.com/office/powerpoint/2010/main" val="2636143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p:spPr>
        <p:txBody>
          <a:bodyPr>
            <a:normAutofit fontScale="90000"/>
          </a:bodyPr>
          <a:lstStyle/>
          <a:p>
            <a:r>
              <a:rPr lang="en-US" dirty="0">
                <a:latin typeface="Baskerville Old Face" panose="02020602080505020303" pitchFamily="18" charset="0"/>
              </a:rPr>
              <a:t>American West Economic Power</a:t>
            </a:r>
          </a:p>
        </p:txBody>
      </p:sp>
      <p:sp>
        <p:nvSpPr>
          <p:cNvPr id="3" name="Content Placeholder 2"/>
          <p:cNvSpPr>
            <a:spLocks noGrp="1"/>
          </p:cNvSpPr>
          <p:nvPr>
            <p:ph idx="1"/>
          </p:nvPr>
        </p:nvSpPr>
        <p:spPr>
          <a:xfrm>
            <a:off x="457200" y="1066800"/>
            <a:ext cx="8229600" cy="5059363"/>
          </a:xfrm>
          <a:solidFill>
            <a:schemeClr val="accent1">
              <a:tint val="40000"/>
            </a:schemeClr>
          </a:solidFill>
        </p:spPr>
        <p:txBody>
          <a:bodyPr>
            <a:normAutofit/>
          </a:bodyPr>
          <a:lstStyle/>
          <a:p>
            <a:r>
              <a:rPr lang="en-US" sz="2400" dirty="0">
                <a:solidFill>
                  <a:srgbClr val="C00000"/>
                </a:solidFill>
                <a:latin typeface="Times New Roman" panose="02020603050405020304" pitchFamily="18" charset="0"/>
                <a:cs typeface="Times New Roman" panose="02020603050405020304" pitchFamily="18" charset="0"/>
              </a:rPr>
              <a:t>West - Provides raw materials (food, mineral wealth, some corporate influence – </a:t>
            </a:r>
            <a:r>
              <a:rPr lang="en-US" sz="2400" i="1" dirty="0" err="1">
                <a:solidFill>
                  <a:srgbClr val="C00000"/>
                </a:solidFill>
                <a:latin typeface="Times New Roman" panose="02020603050405020304" pitchFamily="18" charset="0"/>
                <a:cs typeface="Times New Roman" panose="02020603050405020304" pitchFamily="18" charset="0"/>
              </a:rPr>
              <a:t>Armour</a:t>
            </a:r>
            <a:r>
              <a:rPr lang="en-US" sz="2400" i="1">
                <a:solidFill>
                  <a:srgbClr val="C00000"/>
                </a:solidFill>
                <a:latin typeface="Times New Roman" panose="02020603050405020304" pitchFamily="18" charset="0"/>
                <a:cs typeface="Times New Roman" panose="02020603050405020304" pitchFamily="18" charset="0"/>
              </a:rPr>
              <a:t> &amp; Co. </a:t>
            </a:r>
            <a:r>
              <a:rPr lang="en-US" sz="2400" i="1" dirty="0">
                <a:solidFill>
                  <a:srgbClr val="C00000"/>
                </a:solidFill>
                <a:latin typeface="Times New Roman" panose="02020603050405020304" pitchFamily="18" charset="0"/>
                <a:cs typeface="Times New Roman" panose="02020603050405020304" pitchFamily="18" charset="0"/>
              </a:rPr>
              <a:t>Meat Packing Chicago</a:t>
            </a:r>
            <a:r>
              <a:rPr lang="en-US" sz="2400" dirty="0">
                <a:solidFill>
                  <a:srgbClr val="C00000"/>
                </a:solidFill>
                <a:latin typeface="Times New Roman" panose="02020603050405020304" pitchFamily="18" charset="0"/>
                <a:cs typeface="Times New Roman" panose="02020603050405020304" pitchFamily="18" charset="0"/>
              </a:rPr>
              <a:t>)</a:t>
            </a:r>
          </a:p>
          <a:p>
            <a:r>
              <a:rPr lang="en-US" sz="2400" dirty="0">
                <a:solidFill>
                  <a:srgbClr val="C00000"/>
                </a:solidFill>
                <a:latin typeface="Times New Roman" panose="02020603050405020304" pitchFamily="18" charset="0"/>
                <a:cs typeface="Times New Roman" panose="02020603050405020304" pitchFamily="18" charset="0"/>
              </a:rPr>
              <a:t>East – Manufacturing finish goods, banking, railroads </a:t>
            </a:r>
          </a:p>
        </p:txBody>
      </p:sp>
      <p:pic>
        <p:nvPicPr>
          <p:cNvPr id="1026" name="Picture 2" descr="http://www.fasttrackteaching.com/ftap/Employment&amp;Wages_300g1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362200"/>
            <a:ext cx="86106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200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1">
              <a:lumMod val="20000"/>
              <a:lumOff val="80000"/>
            </a:schemeClr>
          </a:solidFill>
          <a:ln>
            <a:solidFill>
              <a:srgbClr val="002060"/>
            </a:solidFill>
          </a:ln>
        </p:spPr>
        <p:txBody>
          <a:bodyPr/>
          <a:lstStyle/>
          <a:p>
            <a:r>
              <a:rPr lang="en-US" dirty="0">
                <a:solidFill>
                  <a:srgbClr val="C00000"/>
                </a:solidFill>
                <a:latin typeface="Baskerville Old Face" panose="02020602080505020303" pitchFamily="18" charset="0"/>
              </a:rPr>
              <a:t>The Safety Valve</a:t>
            </a:r>
          </a:p>
        </p:txBody>
      </p:sp>
      <p:sp>
        <p:nvSpPr>
          <p:cNvPr id="3" name="Content Placeholder 2"/>
          <p:cNvSpPr>
            <a:spLocks noGrp="1"/>
          </p:cNvSpPr>
          <p:nvPr>
            <p:ph idx="1"/>
          </p:nvPr>
        </p:nvSpPr>
        <p:spPr>
          <a:xfrm>
            <a:off x="447304" y="1211283"/>
            <a:ext cx="8229600" cy="4906963"/>
          </a:xfrm>
          <a:solidFill>
            <a:schemeClr val="bg1">
              <a:lumMod val="95000"/>
            </a:schemeClr>
          </a:solidFill>
        </p:spPr>
        <p:txBody>
          <a:bodyPr>
            <a:normAutofit/>
          </a:bodyPr>
          <a:lstStyle/>
          <a:p>
            <a:r>
              <a:rPr lang="en-US" sz="2400" dirty="0">
                <a:latin typeface="Times New Roman" panose="02020603050405020304" pitchFamily="18" charset="0"/>
                <a:cs typeface="Times New Roman" panose="02020603050405020304" pitchFamily="18" charset="0"/>
              </a:rPr>
              <a:t>To what extent did the West, during the Gilded Age, provide a safety valve for the achieving the American Dream?</a:t>
            </a:r>
          </a:p>
          <a:p>
            <a:r>
              <a:rPr lang="en-US" sz="2400" dirty="0">
                <a:latin typeface="Times New Roman" panose="02020603050405020304" pitchFamily="18" charset="0"/>
                <a:cs typeface="Times New Roman" panose="02020603050405020304" pitchFamily="18" charset="0"/>
              </a:rPr>
              <a:t>Construct a PERSIA Chart to demonstrate your answer</a:t>
            </a:r>
          </a:p>
          <a:p>
            <a:pPr lvl="1"/>
            <a:r>
              <a:rPr lang="en-US" sz="2000" dirty="0">
                <a:latin typeface="Times New Roman" panose="02020603050405020304" pitchFamily="18" charset="0"/>
                <a:cs typeface="Times New Roman" panose="02020603050405020304" pitchFamily="18" charset="0"/>
              </a:rPr>
              <a:t>Important note: the west was impacted by a variety of factors, such as market forces, rugged individualism, government intervention, and technology</a:t>
            </a:r>
          </a:p>
        </p:txBody>
      </p:sp>
      <p:sp>
        <p:nvSpPr>
          <p:cNvPr id="4" name="Rectangle 3"/>
          <p:cNvSpPr/>
          <p:nvPr/>
        </p:nvSpPr>
        <p:spPr>
          <a:xfrm>
            <a:off x="4327566" y="3269158"/>
            <a:ext cx="914400" cy="281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P</a:t>
            </a:r>
          </a:p>
          <a:p>
            <a:pPr algn="ctr"/>
            <a:r>
              <a:rPr lang="en-US" sz="2000" dirty="0"/>
              <a:t>E</a:t>
            </a:r>
          </a:p>
          <a:p>
            <a:pPr algn="ctr"/>
            <a:r>
              <a:rPr lang="en-US" sz="2000" dirty="0"/>
              <a:t>R</a:t>
            </a:r>
          </a:p>
          <a:p>
            <a:pPr algn="ctr"/>
            <a:r>
              <a:rPr lang="en-US" sz="2000" dirty="0"/>
              <a:t>S</a:t>
            </a:r>
          </a:p>
          <a:p>
            <a:pPr algn="ctr"/>
            <a:r>
              <a:rPr lang="en-US" sz="2000" dirty="0"/>
              <a:t>I</a:t>
            </a:r>
          </a:p>
          <a:p>
            <a:pPr algn="ctr"/>
            <a:r>
              <a:rPr lang="en-US" sz="2000" dirty="0"/>
              <a:t>A</a:t>
            </a:r>
          </a:p>
        </p:txBody>
      </p:sp>
      <p:sp>
        <p:nvSpPr>
          <p:cNvPr id="5" name="Rectangle 4"/>
          <p:cNvSpPr/>
          <p:nvPr/>
        </p:nvSpPr>
        <p:spPr>
          <a:xfrm>
            <a:off x="5659087" y="3545774"/>
            <a:ext cx="2209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Side 1</a:t>
            </a:r>
          </a:p>
        </p:txBody>
      </p:sp>
      <p:sp>
        <p:nvSpPr>
          <p:cNvPr id="6" name="Rectangle 5"/>
          <p:cNvSpPr/>
          <p:nvPr/>
        </p:nvSpPr>
        <p:spPr>
          <a:xfrm>
            <a:off x="1524000" y="3545774"/>
            <a:ext cx="2209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Side 2</a:t>
            </a:r>
          </a:p>
        </p:txBody>
      </p:sp>
    </p:spTree>
    <p:extLst>
      <p:ext uri="{BB962C8B-B14F-4D97-AF65-F5344CB8AC3E}">
        <p14:creationId xmlns:p14="http://schemas.microsoft.com/office/powerpoint/2010/main" val="761415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457200"/>
            <a:ext cx="8229600" cy="3620010"/>
          </a:xfrm>
          <a:solidFill>
            <a:schemeClr val="accent2"/>
          </a:solidFill>
          <a:ln>
            <a:solidFill>
              <a:schemeClr val="accent1"/>
            </a:solidFill>
          </a:ln>
        </p:spPr>
      </p:pic>
      <p:sp>
        <p:nvSpPr>
          <p:cNvPr id="5" name="Rectangle 4"/>
          <p:cNvSpPr/>
          <p:nvPr/>
        </p:nvSpPr>
        <p:spPr>
          <a:xfrm>
            <a:off x="468086" y="3962400"/>
            <a:ext cx="4191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Baskerville Old Face" panose="02020602080505020303" pitchFamily="18" charset="0"/>
              </a:rPr>
              <a:t>The Grange Collection </a:t>
            </a:r>
          </a:p>
        </p:txBody>
      </p:sp>
      <p:sp>
        <p:nvSpPr>
          <p:cNvPr id="6" name="Rectangle 5"/>
          <p:cNvSpPr/>
          <p:nvPr/>
        </p:nvSpPr>
        <p:spPr>
          <a:xfrm>
            <a:off x="533400" y="4800600"/>
            <a:ext cx="81534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Briefly explain the point of view of the artist from the perspective of Western farmers.  (Cite one specific development from 1865 to 1900 to support your conclusions)</a:t>
            </a:r>
          </a:p>
        </p:txBody>
      </p:sp>
    </p:spTree>
    <p:extLst>
      <p:ext uri="{BB962C8B-B14F-4D97-AF65-F5344CB8AC3E}">
        <p14:creationId xmlns:p14="http://schemas.microsoft.com/office/powerpoint/2010/main" val="2320642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868362"/>
          </a:xfrm>
          <a:solidFill>
            <a:srgbClr val="FFFF00"/>
          </a:solidFill>
          <a:ln>
            <a:solidFill>
              <a:srgbClr val="C00000"/>
            </a:solidFill>
          </a:ln>
        </p:spPr>
        <p:txBody>
          <a:bodyPr/>
          <a:lstStyle/>
          <a:p>
            <a:r>
              <a:rPr lang="en-US" dirty="0">
                <a:latin typeface="Baskerville Old Face" panose="02020602080505020303" pitchFamily="18" charset="0"/>
              </a:rPr>
              <a:t>The Changing American Landscape</a:t>
            </a:r>
          </a:p>
        </p:txBody>
      </p:sp>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5300" y="1295400"/>
            <a:ext cx="8153400" cy="2667000"/>
          </a:xfrm>
          <a:ln>
            <a:solidFill>
              <a:srgbClr val="C00000"/>
            </a:solidFill>
          </a:ln>
        </p:spPr>
      </p:pic>
      <p:sp>
        <p:nvSpPr>
          <p:cNvPr id="12" name="Rectangle 11"/>
          <p:cNvSpPr/>
          <p:nvPr/>
        </p:nvSpPr>
        <p:spPr>
          <a:xfrm>
            <a:off x="457200" y="3962400"/>
            <a:ext cx="8382000" cy="289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UcPeriod"/>
            </a:pPr>
            <a:r>
              <a:rPr lang="en-US" sz="2000" dirty="0">
                <a:latin typeface="Times New Roman" panose="02020603050405020304" pitchFamily="18" charset="0"/>
                <a:cs typeface="Times New Roman" panose="02020603050405020304" pitchFamily="18" charset="0"/>
              </a:rPr>
              <a:t>Describe ONE factor that caused the change in population in the United States from 1860 to 1900.</a:t>
            </a:r>
          </a:p>
          <a:p>
            <a:pPr marL="342900" indent="-342900">
              <a:buFont typeface="+mj-lt"/>
              <a:buAutoNum type="alphaUcPeriod"/>
            </a:pPr>
            <a:r>
              <a:rPr lang="en-US" sz="2000" dirty="0">
                <a:latin typeface="Times New Roman" panose="02020603050405020304" pitchFamily="18" charset="0"/>
                <a:cs typeface="Times New Roman" panose="02020603050405020304" pitchFamily="18" charset="0"/>
              </a:rPr>
              <a:t>Explain positive change to either rural or urban landscape, as a result of the population change.</a:t>
            </a:r>
          </a:p>
          <a:p>
            <a:pPr marL="342900" indent="-342900">
              <a:buFont typeface="+mj-lt"/>
              <a:buAutoNum type="alphaUcPeriod"/>
            </a:pPr>
            <a:r>
              <a:rPr lang="en-US" sz="2000" dirty="0">
                <a:latin typeface="Times New Roman" panose="02020603050405020304" pitchFamily="18" charset="0"/>
                <a:cs typeface="Times New Roman" panose="02020603050405020304" pitchFamily="18" charset="0"/>
              </a:rPr>
              <a:t>Explain how population change of the United States from 1860 to 1900 led to one of the following conflicts.</a:t>
            </a:r>
          </a:p>
          <a:p>
            <a:pPr marL="795338"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common man vs. industrialists</a:t>
            </a:r>
          </a:p>
          <a:p>
            <a:pPr marL="795338"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Culture differences </a:t>
            </a:r>
          </a:p>
          <a:p>
            <a:pPr marL="795338"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Power of government </a:t>
            </a:r>
          </a:p>
        </p:txBody>
      </p:sp>
    </p:spTree>
    <p:extLst>
      <p:ext uri="{BB962C8B-B14F-4D97-AF65-F5344CB8AC3E}">
        <p14:creationId xmlns:p14="http://schemas.microsoft.com/office/powerpoint/2010/main" val="31225413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rgbClr val="FFFF00">
              <a:alpha val="50000"/>
            </a:srgbClr>
          </a:solidFill>
        </p:spPr>
        <p:txBody>
          <a:bodyPr/>
          <a:lstStyle/>
          <a:p>
            <a:r>
              <a:rPr lang="en-US" dirty="0">
                <a:solidFill>
                  <a:srgbClr val="C00000"/>
                </a:solidFill>
                <a:latin typeface="Baskerville Old Face" panose="02020602080505020303" pitchFamily="18" charset="0"/>
              </a:rPr>
              <a:t>Economics of the West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07101303"/>
              </p:ext>
            </p:extLst>
          </p:nvPr>
        </p:nvGraphicFramePr>
        <p:xfrm>
          <a:off x="457200" y="1143000"/>
          <a:ext cx="8229600" cy="539496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r>
                        <a:rPr lang="en-US" dirty="0">
                          <a:solidFill>
                            <a:srgbClr val="C00000"/>
                          </a:solidFill>
                          <a:latin typeface="Times New Roman" panose="02020603050405020304" pitchFamily="18" charset="0"/>
                          <a:cs typeface="Times New Roman" panose="02020603050405020304" pitchFamily="18" charset="0"/>
                        </a:rPr>
                        <a:t>Miners</a:t>
                      </a:r>
                    </a:p>
                  </a:txBody>
                  <a:tcPr>
                    <a:solidFill>
                      <a:srgbClr val="FFFF00">
                        <a:alpha val="50000"/>
                      </a:srgbClr>
                    </a:solidFill>
                  </a:tcPr>
                </a:tc>
                <a:tc>
                  <a:txBody>
                    <a:bodyPr/>
                    <a:lstStyle/>
                    <a:p>
                      <a:r>
                        <a:rPr lang="en-US" dirty="0">
                          <a:solidFill>
                            <a:srgbClr val="C00000"/>
                          </a:solidFill>
                          <a:latin typeface="Times New Roman" panose="02020603050405020304" pitchFamily="18" charset="0"/>
                          <a:cs typeface="Times New Roman" panose="02020603050405020304" pitchFamily="18" charset="0"/>
                        </a:rPr>
                        <a:t>Ranchers</a:t>
                      </a:r>
                    </a:p>
                    <a:p>
                      <a:endParaRPr lang="en-US" dirty="0">
                        <a:solidFill>
                          <a:srgbClr val="C00000"/>
                        </a:solidFill>
                        <a:latin typeface="Times New Roman" panose="02020603050405020304" pitchFamily="18" charset="0"/>
                        <a:cs typeface="Times New Roman" panose="02020603050405020304" pitchFamily="18" charset="0"/>
                      </a:endParaRPr>
                    </a:p>
                    <a:p>
                      <a:endParaRPr lang="en-US" dirty="0">
                        <a:solidFill>
                          <a:srgbClr val="C00000"/>
                        </a:solidFill>
                        <a:latin typeface="Times New Roman" panose="02020603050405020304" pitchFamily="18" charset="0"/>
                        <a:cs typeface="Times New Roman" panose="02020603050405020304" pitchFamily="18" charset="0"/>
                      </a:endParaRPr>
                    </a:p>
                    <a:p>
                      <a:endParaRPr lang="en-US" dirty="0">
                        <a:solidFill>
                          <a:srgbClr val="C00000"/>
                        </a:solidFill>
                        <a:latin typeface="Times New Roman" panose="02020603050405020304" pitchFamily="18" charset="0"/>
                        <a:cs typeface="Times New Roman" panose="02020603050405020304" pitchFamily="18" charset="0"/>
                      </a:endParaRPr>
                    </a:p>
                    <a:p>
                      <a:endParaRPr lang="en-US" dirty="0">
                        <a:solidFill>
                          <a:srgbClr val="C00000"/>
                        </a:solidFill>
                        <a:latin typeface="Times New Roman" panose="02020603050405020304" pitchFamily="18" charset="0"/>
                        <a:cs typeface="Times New Roman" panose="02020603050405020304" pitchFamily="18" charset="0"/>
                      </a:endParaRPr>
                    </a:p>
                    <a:p>
                      <a:endParaRPr lang="en-US" dirty="0">
                        <a:solidFill>
                          <a:srgbClr val="C00000"/>
                        </a:solidFill>
                        <a:latin typeface="Times New Roman" panose="02020603050405020304" pitchFamily="18" charset="0"/>
                        <a:cs typeface="Times New Roman" panose="02020603050405020304" pitchFamily="18" charset="0"/>
                      </a:endParaRPr>
                    </a:p>
                    <a:p>
                      <a:endParaRPr lang="en-US" dirty="0">
                        <a:solidFill>
                          <a:srgbClr val="C00000"/>
                        </a:solidFill>
                        <a:latin typeface="Times New Roman" panose="02020603050405020304" pitchFamily="18" charset="0"/>
                        <a:cs typeface="Times New Roman" panose="02020603050405020304" pitchFamily="18" charset="0"/>
                      </a:endParaRPr>
                    </a:p>
                    <a:p>
                      <a:endParaRPr lang="en-US" dirty="0">
                        <a:solidFill>
                          <a:srgbClr val="C00000"/>
                        </a:solidFill>
                        <a:latin typeface="Times New Roman" panose="02020603050405020304" pitchFamily="18" charset="0"/>
                        <a:cs typeface="Times New Roman" panose="02020603050405020304" pitchFamily="18" charset="0"/>
                      </a:endParaRPr>
                    </a:p>
                    <a:p>
                      <a:endParaRPr lang="en-US" dirty="0">
                        <a:solidFill>
                          <a:srgbClr val="C00000"/>
                        </a:solidFill>
                        <a:latin typeface="Times New Roman" panose="02020603050405020304" pitchFamily="18" charset="0"/>
                        <a:cs typeface="Times New Roman" panose="02020603050405020304" pitchFamily="18" charset="0"/>
                      </a:endParaRPr>
                    </a:p>
                  </a:txBody>
                  <a:tcPr>
                    <a:solidFill>
                      <a:srgbClr val="FF9900">
                        <a:alpha val="50000"/>
                      </a:srgbClr>
                    </a:solidFill>
                  </a:tcPr>
                </a:tc>
                <a:extLst>
                  <a:ext uri="{0D108BD9-81ED-4DB2-BD59-A6C34878D82A}">
                    <a16:rowId xmlns:a16="http://schemas.microsoft.com/office/drawing/2014/main" val="10000"/>
                  </a:ext>
                </a:extLst>
              </a:tr>
              <a:tr h="370840">
                <a:tc>
                  <a:txBody>
                    <a:bodyPr/>
                    <a:lstStyle/>
                    <a:p>
                      <a:r>
                        <a:rPr lang="en-US" b="1" dirty="0">
                          <a:latin typeface="Times New Roman" panose="02020603050405020304" pitchFamily="18" charset="0"/>
                          <a:cs typeface="Times New Roman" panose="02020603050405020304" pitchFamily="18" charset="0"/>
                        </a:rPr>
                        <a:t>Railroads</a:t>
                      </a:r>
                    </a:p>
                  </a:txBody>
                  <a:tcPr>
                    <a:solidFill>
                      <a:srgbClr val="FF0000">
                        <a:alpha val="50000"/>
                      </a:srgbClr>
                    </a:solidFill>
                  </a:tcPr>
                </a:tc>
                <a:tc>
                  <a:txBody>
                    <a:bodyPr/>
                    <a:lstStyle/>
                    <a:p>
                      <a:r>
                        <a:rPr lang="en-US" b="1" dirty="0">
                          <a:latin typeface="Times New Roman" panose="02020603050405020304" pitchFamily="18" charset="0"/>
                          <a:cs typeface="Times New Roman" panose="02020603050405020304" pitchFamily="18" charset="0"/>
                        </a:rPr>
                        <a:t>Farmers</a:t>
                      </a: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txBody>
                  <a:tcPr>
                    <a:solidFill>
                      <a:schemeClr val="accent6">
                        <a:lumMod val="50000"/>
                        <a:alpha val="50000"/>
                      </a:schemeClr>
                    </a:solidFill>
                  </a:tcPr>
                </a:tc>
                <a:extLst>
                  <a:ext uri="{0D108BD9-81ED-4DB2-BD59-A6C34878D82A}">
                    <a16:rowId xmlns:a16="http://schemas.microsoft.com/office/drawing/2014/main" val="10001"/>
                  </a:ext>
                </a:extLst>
              </a:tr>
            </a:tbl>
          </a:graphicData>
        </a:graphic>
      </p:graphicFrame>
      <p:sp>
        <p:nvSpPr>
          <p:cNvPr id="5" name="TextBox 4"/>
          <p:cNvSpPr txBox="1"/>
          <p:nvPr/>
        </p:nvSpPr>
        <p:spPr>
          <a:xfrm>
            <a:off x="2807677" y="1699735"/>
            <a:ext cx="3581400" cy="2031325"/>
          </a:xfrm>
          <a:prstGeom prst="rect">
            <a:avLst/>
          </a:prstGeom>
          <a:solidFill>
            <a:schemeClr val="bg1"/>
          </a:solidFill>
          <a:ln>
            <a:solidFill>
              <a:schemeClr val="accent5">
                <a:lumMod val="75000"/>
              </a:schemeClr>
            </a:solidFill>
          </a:ln>
        </p:spPr>
        <p:txBody>
          <a:bodyPr wrap="square" rtlCol="0">
            <a:spAutoFit/>
          </a:bodyPr>
          <a:lstStyle/>
          <a:p>
            <a:pPr marL="342900" indent="-342900">
              <a:buAutoNum type="arabicPeriod"/>
            </a:pPr>
            <a:r>
              <a:rPr lang="en-US" dirty="0">
                <a:latin typeface="Times New Roman" panose="02020603050405020304" pitchFamily="18" charset="0"/>
                <a:cs typeface="Times New Roman" panose="02020603050405020304" pitchFamily="18" charset="0"/>
              </a:rPr>
              <a:t>Develop a master chart combining your individual charts.</a:t>
            </a:r>
          </a:p>
          <a:p>
            <a:pPr marL="342900" indent="-342900">
              <a:buAutoNum type="arabicPeriod"/>
            </a:pPr>
            <a:r>
              <a:rPr lang="en-US" dirty="0">
                <a:latin typeface="Times New Roman" panose="02020603050405020304" pitchFamily="18" charset="0"/>
                <a:cs typeface="Times New Roman" panose="02020603050405020304" pitchFamily="18" charset="0"/>
              </a:rPr>
              <a:t>Create arguments that support or counter the settlers view points.</a:t>
            </a:r>
          </a:p>
          <a:p>
            <a:pPr marL="342900" indent="-342900">
              <a:buAutoNum type="arabicPeriod"/>
            </a:pPr>
            <a:r>
              <a:rPr lang="en-US" dirty="0">
                <a:latin typeface="Times New Roman" panose="02020603050405020304" pitchFamily="18" charset="0"/>
                <a:cs typeface="Times New Roman" panose="02020603050405020304" pitchFamily="18" charset="0"/>
              </a:rPr>
              <a:t>Include historic content to support your views.</a:t>
            </a:r>
          </a:p>
        </p:txBody>
      </p:sp>
    </p:spTree>
    <p:extLst>
      <p:ext uri="{BB962C8B-B14F-4D97-AF65-F5344CB8AC3E}">
        <p14:creationId xmlns:p14="http://schemas.microsoft.com/office/powerpoint/2010/main" val="2867694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dirty="0">
                <a:solidFill>
                  <a:srgbClr val="C00000"/>
                </a:solidFill>
                <a:latin typeface="Baskerville Old Face" panose="02020602080505020303" pitchFamily="18" charset="0"/>
              </a:rPr>
              <a:t>Controlling the West</a:t>
            </a:r>
          </a:p>
        </p:txBody>
      </p:sp>
      <p:sp>
        <p:nvSpPr>
          <p:cNvPr id="3" name="Content Placeholder 2"/>
          <p:cNvSpPr>
            <a:spLocks noGrp="1"/>
          </p:cNvSpPr>
          <p:nvPr>
            <p:ph idx="1"/>
          </p:nvPr>
        </p:nvSpPr>
        <p:spPr>
          <a:solidFill>
            <a:srgbClr val="FFFF00">
              <a:alpha val="50000"/>
            </a:srgbClr>
          </a:solidFill>
        </p:spPr>
        <p:txBody>
          <a:bodyPr/>
          <a:lstStyle/>
          <a:p>
            <a:r>
              <a:rPr lang="en-US" dirty="0">
                <a:solidFill>
                  <a:srgbClr val="C00000"/>
                </a:solidFill>
                <a:latin typeface="Times New Roman" panose="02020603050405020304" pitchFamily="18" charset="0"/>
                <a:cs typeface="Times New Roman" panose="02020603050405020304" pitchFamily="18" charset="0"/>
              </a:rPr>
              <a:t>Provide historic facts that support why the following groups need control in the West</a:t>
            </a:r>
          </a:p>
          <a:p>
            <a:pPr lvl="1"/>
            <a:r>
              <a:rPr lang="en-US" dirty="0">
                <a:solidFill>
                  <a:srgbClr val="C00000"/>
                </a:solidFill>
                <a:latin typeface="Times New Roman" panose="02020603050405020304" pitchFamily="18" charset="0"/>
                <a:cs typeface="Times New Roman" panose="02020603050405020304" pitchFamily="18" charset="0"/>
              </a:rPr>
              <a:t>Farmers</a:t>
            </a:r>
          </a:p>
          <a:p>
            <a:pPr lvl="1"/>
            <a:r>
              <a:rPr lang="en-US" dirty="0">
                <a:solidFill>
                  <a:srgbClr val="C00000"/>
                </a:solidFill>
                <a:latin typeface="Times New Roman" panose="02020603050405020304" pitchFamily="18" charset="0"/>
                <a:cs typeface="Times New Roman" panose="02020603050405020304" pitchFamily="18" charset="0"/>
              </a:rPr>
              <a:t>Miners</a:t>
            </a:r>
          </a:p>
          <a:p>
            <a:pPr lvl="1"/>
            <a:r>
              <a:rPr lang="en-US" dirty="0">
                <a:solidFill>
                  <a:srgbClr val="C00000"/>
                </a:solidFill>
                <a:latin typeface="Times New Roman" panose="02020603050405020304" pitchFamily="18" charset="0"/>
                <a:cs typeface="Times New Roman" panose="02020603050405020304" pitchFamily="18" charset="0"/>
              </a:rPr>
              <a:t>Ranchers</a:t>
            </a:r>
          </a:p>
          <a:p>
            <a:pPr lvl="1"/>
            <a:r>
              <a:rPr lang="en-US" dirty="0">
                <a:solidFill>
                  <a:srgbClr val="C00000"/>
                </a:solidFill>
                <a:latin typeface="Times New Roman" panose="02020603050405020304" pitchFamily="18" charset="0"/>
                <a:cs typeface="Times New Roman" panose="02020603050405020304" pitchFamily="18" charset="0"/>
              </a:rPr>
              <a:t>Railroads</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256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dirty="0"/>
          </a:p>
          <a:p>
            <a:endParaRPr lang="en-US" dirty="0"/>
          </a:p>
          <a:p>
            <a:endParaRPr lang="en-US" dirty="0"/>
          </a:p>
        </p:txBody>
      </p:sp>
      <p:sp>
        <p:nvSpPr>
          <p:cNvPr id="6" name="Rectangle 5"/>
          <p:cNvSpPr/>
          <p:nvPr/>
        </p:nvSpPr>
        <p:spPr>
          <a:xfrm>
            <a:off x="2835789" y="2967335"/>
            <a:ext cx="3472425" cy="1569660"/>
          </a:xfrm>
          <a:prstGeom prst="rect">
            <a:avLst/>
          </a:prstGeom>
          <a:noFill/>
        </p:spPr>
        <p:txBody>
          <a:bodyPr wrap="none" lIns="91440" tIns="45720" rIns="91440" bIns="45720">
            <a:spAutoFit/>
          </a:bodyPr>
          <a:lstStyle/>
          <a:p>
            <a:pPr algn="ctr"/>
            <a:r>
              <a:rPr lang="en-US" sz="9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ernard MT Condensed" pitchFamily="18" charset="0"/>
              </a:rPr>
              <a:t>MINERS</a:t>
            </a:r>
          </a:p>
        </p:txBody>
      </p:sp>
    </p:spTree>
    <p:extLst>
      <p:ext uri="{BB962C8B-B14F-4D97-AF65-F5344CB8AC3E}">
        <p14:creationId xmlns:p14="http://schemas.microsoft.com/office/powerpoint/2010/main" val="1320747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lstStyle/>
          <a:p>
            <a:endParaRPr lang="en-US" dirty="0">
              <a:latin typeface="Baskerville Old Face" pitchFamily="18" charset="0"/>
            </a:endParaRPr>
          </a:p>
        </p:txBody>
      </p:sp>
      <p:sp>
        <p:nvSpPr>
          <p:cNvPr id="3" name="Content Placeholder 2"/>
          <p:cNvSpPr>
            <a:spLocks noGrp="1"/>
          </p:cNvSpPr>
          <p:nvPr>
            <p:ph idx="1"/>
          </p:nvPr>
        </p:nvSpPr>
        <p:spPr/>
        <p:txBody>
          <a:bodyPr/>
          <a:lstStyle/>
          <a:p>
            <a:pPr marL="0" indent="0">
              <a:buNone/>
            </a:pPr>
            <a:r>
              <a:rPr lang="en-US" sz="2400" dirty="0">
                <a:latin typeface="Times New Roman" pitchFamily="18" charset="0"/>
                <a:cs typeface="Times New Roman" pitchFamily="18" charset="0"/>
              </a:rPr>
              <a:t>			►Gold is discovered at </a:t>
            </a:r>
            <a:r>
              <a:rPr lang="en-US" sz="2400" b="1" dirty="0">
                <a:solidFill>
                  <a:srgbClr val="FF9900"/>
                </a:solidFill>
                <a:latin typeface="Times New Roman" pitchFamily="18" charset="0"/>
                <a:cs typeface="Times New Roman" pitchFamily="18" charset="0"/>
              </a:rPr>
              <a:t>Sutter’s Mill </a:t>
            </a:r>
            <a:r>
              <a:rPr lang="en-US" sz="2400" dirty="0">
                <a:latin typeface="Times New Roman" pitchFamily="18" charset="0"/>
                <a:cs typeface="Times New Roman" pitchFamily="18" charset="0"/>
              </a:rPr>
              <a:t>in 			1848</a:t>
            </a:r>
          </a:p>
          <a:p>
            <a:pPr marL="0" indent="0">
              <a:buNone/>
            </a:pPr>
            <a:r>
              <a:rPr lang="en-US" sz="2400" dirty="0">
                <a:latin typeface="Times New Roman" pitchFamily="18" charset="0"/>
                <a:cs typeface="Times New Roman" pitchFamily="18" charset="0"/>
              </a:rPr>
              <a:t>			►Word of the gold strike reaches the rest 			of the US by late 1848</a:t>
            </a:r>
          </a:p>
          <a:p>
            <a:pPr marL="0" indent="0">
              <a:buNone/>
            </a:pPr>
            <a:r>
              <a:rPr lang="en-US" sz="2400" dirty="0">
                <a:latin typeface="Times New Roman" pitchFamily="18" charset="0"/>
                <a:cs typeface="Times New Roman" pitchFamily="18" charset="0"/>
              </a:rPr>
              <a:t>			►In 1849, over 80,000 Americans flock to 			the gold fields</a:t>
            </a:r>
          </a:p>
          <a:p>
            <a:pPr marL="0" indent="0">
              <a:buNone/>
            </a:pPr>
            <a:r>
              <a:rPr lang="en-US" sz="2400" dirty="0">
                <a:latin typeface="Times New Roman" pitchFamily="18" charset="0"/>
                <a:cs typeface="Times New Roman" pitchFamily="18" charset="0"/>
              </a:rPr>
              <a:t>			►San Francisco grows to 50,000 people 			by 1855</a:t>
            </a:r>
          </a:p>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2895600" cy="4500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44733" y="381000"/>
            <a:ext cx="6070893" cy="923330"/>
          </a:xfrm>
          <a:prstGeom prst="rect">
            <a:avLst/>
          </a:prstGeom>
          <a:noFill/>
        </p:spPr>
        <p:txBody>
          <a:bodyPr wrap="none" lIns="91440" tIns="45720" rIns="91440" bIns="45720">
            <a:spAutoFit/>
          </a:bodyPr>
          <a:lstStyle/>
          <a:p>
            <a:pPr algn="ctr"/>
            <a:r>
              <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askerville Old Face" pitchFamily="18" charset="0"/>
              </a:rPr>
              <a:t>California Gold Rush</a:t>
            </a:r>
          </a:p>
        </p:txBody>
      </p:sp>
    </p:spTree>
    <p:extLst>
      <p:ext uri="{BB962C8B-B14F-4D97-AF65-F5344CB8AC3E}">
        <p14:creationId xmlns:p14="http://schemas.microsoft.com/office/powerpoint/2010/main" val="1749805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solidFill>
            <a:schemeClr val="bg2"/>
          </a:solidFill>
        </p:spPr>
        <p:txBody>
          <a:bodyPr/>
          <a:lstStyle/>
          <a:p>
            <a:endParaRPr lang="en-US" dirty="0"/>
          </a:p>
          <a:p>
            <a:endParaRPr lang="en-US" dirty="0"/>
          </a:p>
          <a:p>
            <a:endParaRPr lang="en-US" dirty="0"/>
          </a:p>
          <a:p>
            <a:endParaRPr lang="en-US" dirty="0"/>
          </a:p>
          <a:p>
            <a:endParaRPr lang="en-US" dirty="0"/>
          </a:p>
          <a:p>
            <a:endParaRPr lang="en-US" dirty="0"/>
          </a:p>
          <a:p>
            <a:pPr algn="ctr"/>
            <a:endParaRPr lang="en-US" sz="2400" dirty="0">
              <a:solidFill>
                <a:srgbClr val="FFC000"/>
              </a:solidFill>
              <a:latin typeface="Baskerville Old Face" pitchFamily="18" charset="0"/>
            </a:endParaRPr>
          </a:p>
          <a:p>
            <a:pPr algn="ctr"/>
            <a:r>
              <a:rPr lang="en-US" sz="2400" b="1" dirty="0">
                <a:solidFill>
                  <a:srgbClr val="FFC000"/>
                </a:solidFill>
                <a:latin typeface="Baskerville Old Face" pitchFamily="18" charset="0"/>
              </a:rPr>
              <a:t>Miners, California, 1852</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1"/>
            <a:ext cx="8763000" cy="4852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7699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lstStyle/>
          <a:p>
            <a:pPr algn="l"/>
            <a:endParaRPr lang="en-US" dirty="0"/>
          </a:p>
        </p:txBody>
      </p:sp>
      <p:sp>
        <p:nvSpPr>
          <p:cNvPr id="3" name="Content Placeholder 2"/>
          <p:cNvSpPr>
            <a:spLocks noGrp="1"/>
          </p:cNvSpPr>
          <p:nvPr>
            <p:ph idx="1"/>
          </p:nvPr>
        </p:nvSpPr>
        <p:spPr>
          <a:solidFill>
            <a:schemeClr val="bg2"/>
          </a:solidFill>
        </p:spPr>
        <p:txBody>
          <a:bodyPr/>
          <a:lstStyle/>
          <a:p>
            <a:r>
              <a:rPr lang="en-US" sz="2400" b="1" dirty="0">
                <a:solidFill>
                  <a:schemeClr val="tx1">
                    <a:lumMod val="50000"/>
                    <a:lumOff val="50000"/>
                  </a:schemeClr>
                </a:solidFill>
                <a:latin typeface="Baskerville Old Face" pitchFamily="18" charset="0"/>
              </a:rPr>
              <a:t>►Comstock Load</a:t>
            </a:r>
          </a:p>
          <a:p>
            <a:r>
              <a:rPr lang="en-US" sz="2400" b="1" dirty="0">
                <a:solidFill>
                  <a:srgbClr val="FFC000"/>
                </a:solidFill>
                <a:latin typeface="Baskerville Old Face" pitchFamily="18" charset="0"/>
              </a:rPr>
              <a:t>►Black Hills</a:t>
            </a:r>
          </a:p>
          <a:p>
            <a:r>
              <a:rPr lang="en-US" sz="2400" b="1" dirty="0">
                <a:solidFill>
                  <a:srgbClr val="FFC000"/>
                </a:solidFill>
                <a:latin typeface="Baskerville Old Face" pitchFamily="18" charset="0"/>
              </a:rPr>
              <a:t>►Boomtowns</a:t>
            </a:r>
          </a:p>
          <a:p>
            <a:r>
              <a:rPr lang="en-US" sz="2400" b="1" dirty="0">
                <a:solidFill>
                  <a:srgbClr val="FFC000"/>
                </a:solidFill>
                <a:latin typeface="Baskerville Old Face" pitchFamily="18" charset="0"/>
              </a:rPr>
              <a:t>►Ghost towns</a:t>
            </a:r>
          </a:p>
          <a:p>
            <a:endParaRPr lang="en-US" sz="2400" b="1" dirty="0">
              <a:solidFill>
                <a:srgbClr val="FFC000"/>
              </a:solidFill>
              <a:latin typeface="Baskerville Old Face" pitchFamily="18" charset="0"/>
            </a:endParaRPr>
          </a:p>
          <a:p>
            <a:endParaRPr lang="en-US" dirty="0"/>
          </a:p>
        </p:txBody>
      </p:sp>
      <p:sp>
        <p:nvSpPr>
          <p:cNvPr id="4" name="Rectangle 3"/>
          <p:cNvSpPr/>
          <p:nvPr/>
        </p:nvSpPr>
        <p:spPr>
          <a:xfrm>
            <a:off x="615251" y="393290"/>
            <a:ext cx="2031325" cy="923330"/>
          </a:xfrm>
          <a:prstGeom prst="rect">
            <a:avLst/>
          </a:prstGeom>
          <a:noFill/>
        </p:spPr>
        <p:txBody>
          <a:bodyPr wrap="none" lIns="91440" tIns="45720" rIns="91440" bIns="45720">
            <a:spAutoFit/>
          </a:bodyPr>
          <a:lstStyle/>
          <a:p>
            <a:pPr algn="ctr"/>
            <a:r>
              <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ernard MT Condensed" pitchFamily="18" charset="0"/>
              </a:rPr>
              <a:t>MINERS</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28600"/>
            <a:ext cx="52578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95400" y="3886200"/>
            <a:ext cx="2057400" cy="646331"/>
          </a:xfrm>
          <a:prstGeom prst="rect">
            <a:avLst/>
          </a:prstGeom>
          <a:solidFill>
            <a:schemeClr val="accent2"/>
          </a:solidFill>
        </p:spPr>
        <p:txBody>
          <a:bodyPr wrap="square" rtlCol="0">
            <a:spAutoFit/>
          </a:bodyPr>
          <a:lstStyle/>
          <a:p>
            <a:r>
              <a:rPr lang="en-US" b="1" dirty="0">
                <a:solidFill>
                  <a:srgbClr val="FFC000"/>
                </a:solidFill>
                <a:latin typeface="Times New Roman" pitchFamily="18" charset="0"/>
                <a:cs typeface="Times New Roman" pitchFamily="18" charset="0"/>
              </a:rPr>
              <a:t>Mining Regions of the West</a:t>
            </a:r>
          </a:p>
        </p:txBody>
      </p:sp>
    </p:spTree>
    <p:extLst>
      <p:ext uri="{BB962C8B-B14F-4D97-AF65-F5344CB8AC3E}">
        <p14:creationId xmlns:p14="http://schemas.microsoft.com/office/powerpoint/2010/main" val="2087390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a:ln>
            <a:solidFill>
              <a:srgbClr val="002060"/>
            </a:solidFill>
          </a:ln>
        </p:spPr>
        <p:txBody>
          <a:bodyPr>
            <a:normAutofit/>
          </a:bodyPr>
          <a:lstStyle/>
          <a:p>
            <a:r>
              <a:rPr lang="en-US" sz="3200" dirty="0">
                <a:solidFill>
                  <a:schemeClr val="accent4">
                    <a:lumMod val="50000"/>
                  </a:schemeClr>
                </a:solidFill>
                <a:latin typeface="Bernard MT Condensed" panose="02050806060905020404" pitchFamily="18" charset="0"/>
              </a:rPr>
              <a:t>The Fight Against Oppression</a:t>
            </a:r>
            <a:endParaRPr lang="en-US" sz="2000" dirty="0">
              <a:solidFill>
                <a:schemeClr val="accent4">
                  <a:lumMod val="50000"/>
                </a:schemeClr>
              </a:solidFill>
              <a:latin typeface="Bernard MT Condensed" panose="02050806060905020404" pitchFamily="18" charset="0"/>
            </a:endParaRPr>
          </a:p>
        </p:txBody>
      </p:sp>
      <p:sp>
        <p:nvSpPr>
          <p:cNvPr id="3" name="Content Placeholder 2"/>
          <p:cNvSpPr>
            <a:spLocks noGrp="1"/>
          </p:cNvSpPr>
          <p:nvPr>
            <p:ph idx="1"/>
          </p:nvPr>
        </p:nvSpPr>
        <p:spPr/>
        <p:txBody>
          <a:bodyPr/>
          <a:lstStyle/>
          <a:p>
            <a:endParaRPr lang="en-US"/>
          </a:p>
        </p:txBody>
      </p:sp>
      <p:pic>
        <p:nvPicPr>
          <p:cNvPr id="8194" name="Picture 2" descr="http://media-cache-ak0.pinimg.com/736x/93/2f/2f/932f2f72e0a9a56ff8e0d0a18c325a3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600200"/>
            <a:ext cx="8610600" cy="458006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611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endParaRPr lang="en-US" dirty="0"/>
          </a:p>
        </p:txBody>
      </p:sp>
      <p:sp>
        <p:nvSpPr>
          <p:cNvPr id="3" name="Content Placeholder 2"/>
          <p:cNvSpPr>
            <a:spLocks noGrp="1"/>
          </p:cNvSpPr>
          <p:nvPr>
            <p:ph idx="1"/>
          </p:nvPr>
        </p:nvSpPr>
        <p:spPr>
          <a:xfrm>
            <a:off x="457200" y="1600200"/>
            <a:ext cx="8229600" cy="5029200"/>
          </a:xfrm>
        </p:spPr>
        <p:txBody>
          <a:bodyPr>
            <a:normAutofit lnSpcReduction="10000"/>
          </a:bodyPr>
          <a:lstStyle/>
          <a:p>
            <a:endParaRPr lang="en-US" sz="2000" b="1" dirty="0">
              <a:latin typeface="Times New Roman" pitchFamily="18" charset="0"/>
              <a:cs typeface="Times New Roman" pitchFamily="18" charset="0"/>
            </a:endParaRPr>
          </a:p>
          <a:p>
            <a:endParaRPr lang="en-US" sz="2000" b="1" dirty="0">
              <a:latin typeface="Times New Roman" pitchFamily="18" charset="0"/>
              <a:cs typeface="Times New Roman" pitchFamily="18" charset="0"/>
            </a:endParaRPr>
          </a:p>
          <a:p>
            <a:endParaRPr lang="en-US" sz="2000" b="1" dirty="0">
              <a:latin typeface="Times New Roman" pitchFamily="18" charset="0"/>
              <a:cs typeface="Times New Roman" pitchFamily="18" charset="0"/>
            </a:endParaRPr>
          </a:p>
          <a:p>
            <a:endParaRPr lang="en-US" sz="2000" b="1" dirty="0">
              <a:latin typeface="Times New Roman" pitchFamily="18" charset="0"/>
              <a:cs typeface="Times New Roman" pitchFamily="18" charset="0"/>
            </a:endParaRPr>
          </a:p>
          <a:p>
            <a:endParaRPr lang="en-US" sz="2000" b="1" dirty="0">
              <a:latin typeface="Times New Roman" pitchFamily="18" charset="0"/>
              <a:cs typeface="Times New Roman" pitchFamily="18" charset="0"/>
            </a:endParaRPr>
          </a:p>
          <a:p>
            <a:endParaRPr lang="en-US" sz="2000" b="1" dirty="0">
              <a:latin typeface="Times New Roman" pitchFamily="18" charset="0"/>
              <a:cs typeface="Times New Roman" pitchFamily="18" charset="0"/>
            </a:endParaRPr>
          </a:p>
          <a:p>
            <a:endParaRPr lang="en-US" sz="2000" b="1" dirty="0">
              <a:latin typeface="Times New Roman" pitchFamily="18" charset="0"/>
              <a:cs typeface="Times New Roman" pitchFamily="18" charset="0"/>
            </a:endParaRPr>
          </a:p>
          <a:p>
            <a:endParaRPr lang="en-US" sz="2000" b="1" dirty="0">
              <a:latin typeface="Times New Roman" pitchFamily="18" charset="0"/>
              <a:cs typeface="Times New Roman" pitchFamily="18" charset="0"/>
            </a:endParaRPr>
          </a:p>
          <a:p>
            <a:endParaRPr lang="en-US" sz="2000" b="1" dirty="0">
              <a:latin typeface="Times New Roman" pitchFamily="18" charset="0"/>
              <a:cs typeface="Times New Roman" pitchFamily="18" charset="0"/>
            </a:endParaRPr>
          </a:p>
          <a:p>
            <a:endParaRPr lang="en-US" sz="2000" b="1" dirty="0">
              <a:latin typeface="Times New Roman" pitchFamily="18" charset="0"/>
              <a:cs typeface="Times New Roman" pitchFamily="18" charset="0"/>
            </a:endParaRPr>
          </a:p>
          <a:p>
            <a:r>
              <a:rPr lang="en-US" sz="2000" b="1" dirty="0">
                <a:latin typeface="Times New Roman" pitchFamily="18" charset="0"/>
                <a:cs typeface="Times New Roman" pitchFamily="18" charset="0"/>
              </a:rPr>
              <a:t>Individual miners looking to get rich were many of the first settlers</a:t>
            </a:r>
            <a:endParaRPr lang="en-US" sz="2000" dirty="0">
              <a:latin typeface="Times New Roman" pitchFamily="18" charset="0"/>
              <a:cs typeface="Times New Roman" pitchFamily="18" charset="0"/>
            </a:endParaRPr>
          </a:p>
          <a:p>
            <a:r>
              <a:rPr lang="en-US" sz="2000" b="1" dirty="0">
                <a:latin typeface="Times New Roman" pitchFamily="18" charset="0"/>
                <a:cs typeface="Times New Roman" pitchFamily="18" charset="0"/>
              </a:rPr>
              <a:t>Large mining companies, often based in East, end up dominating mining</a:t>
            </a:r>
            <a:endParaRPr lang="en-US" sz="2000" dirty="0">
              <a:latin typeface="Times New Roman" pitchFamily="18" charset="0"/>
              <a:cs typeface="Times New Roman" pitchFamily="18" charset="0"/>
            </a:endParaRPr>
          </a:p>
          <a:p>
            <a:r>
              <a:rPr lang="en-US" sz="2000" b="1" dirty="0">
                <a:latin typeface="Times New Roman" pitchFamily="18" charset="0"/>
                <a:cs typeface="Times New Roman" pitchFamily="18" charset="0"/>
              </a:rPr>
              <a:t>Products of Western mining fuel the developing industrial economy</a:t>
            </a:r>
            <a:endParaRPr lang="en-US" sz="2000" dirty="0">
              <a:latin typeface="Times New Roman" pitchFamily="18" charset="0"/>
              <a:cs typeface="Times New Roman" pitchFamily="18" charset="0"/>
            </a:endParaRPr>
          </a:p>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838200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74150" y="228600"/>
            <a:ext cx="8748099" cy="830997"/>
          </a:xfrm>
          <a:prstGeom prst="rect">
            <a:avLst/>
          </a:prstGeom>
          <a:solidFill>
            <a:schemeClr val="bg2"/>
          </a:solidFill>
        </p:spPr>
        <p:txBody>
          <a:bodyPr wrap="none" lIns="91440" tIns="45720" rIns="91440" bIns="45720">
            <a:spAutoFit/>
          </a:bodyPr>
          <a:lstStyle/>
          <a:p>
            <a:pPr algn="ctr"/>
            <a:r>
              <a:rPr lang="en-US" sz="4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Copper Smelting, Butte, Montana</a:t>
            </a:r>
          </a:p>
        </p:txBody>
      </p:sp>
    </p:spTree>
    <p:extLst>
      <p:ext uri="{BB962C8B-B14F-4D97-AF65-F5344CB8AC3E}">
        <p14:creationId xmlns:p14="http://schemas.microsoft.com/office/powerpoint/2010/main" val="434377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endParaRPr lang="en-US" dirty="0"/>
          </a:p>
        </p:txBody>
      </p:sp>
      <p:sp>
        <p:nvSpPr>
          <p:cNvPr id="4" name="Rectangle 3"/>
          <p:cNvSpPr/>
          <p:nvPr/>
        </p:nvSpPr>
        <p:spPr>
          <a:xfrm>
            <a:off x="2324430" y="2967335"/>
            <a:ext cx="4495141" cy="1323439"/>
          </a:xfrm>
          <a:prstGeom prst="rect">
            <a:avLst/>
          </a:prstGeom>
          <a:noFill/>
        </p:spPr>
        <p:txBody>
          <a:bodyPr wrap="none" lIns="91440" tIns="45720" rIns="91440" bIns="45720">
            <a:spAutoFit/>
          </a:bodyPr>
          <a:lstStyle/>
          <a:p>
            <a:pPr algn="ctr"/>
            <a:r>
              <a:rPr lang="en-US" sz="8000" b="1" cap="none" spc="0" dirty="0">
                <a:ln w="1905"/>
                <a:solidFill>
                  <a:schemeClr val="tx1">
                    <a:lumMod val="75000"/>
                    <a:lumOff val="25000"/>
                  </a:schemeClr>
                </a:solidFill>
                <a:effectLst>
                  <a:innerShdw blurRad="69850" dist="43180" dir="5400000">
                    <a:srgbClr val="000000">
                      <a:alpha val="65000"/>
                    </a:srgbClr>
                  </a:innerShdw>
                </a:effectLst>
                <a:latin typeface="Bernard MT Condensed" pitchFamily="18" charset="0"/>
              </a:rPr>
              <a:t>RAILROADS</a:t>
            </a:r>
          </a:p>
        </p:txBody>
      </p:sp>
    </p:spTree>
    <p:extLst>
      <p:ext uri="{BB962C8B-B14F-4D97-AF65-F5344CB8AC3E}">
        <p14:creationId xmlns:p14="http://schemas.microsoft.com/office/powerpoint/2010/main" val="9727229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1722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r>
              <a:rPr lang="en-US" b="1" dirty="0">
                <a:solidFill>
                  <a:schemeClr val="tx1">
                    <a:lumMod val="75000"/>
                    <a:lumOff val="25000"/>
                  </a:schemeClr>
                </a:solidFill>
                <a:latin typeface="Baskerville Old Face" pitchFamily="18" charset="0"/>
              </a:rPr>
              <a:t>Workers for the Union Pacific</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0"/>
            <a:ext cx="8426578" cy="505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01195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592763"/>
          </a:xfrm>
        </p:spPr>
        <p:txBody>
          <a:bodyPr/>
          <a:lstStyle/>
          <a:p>
            <a:endParaRPr lang="en-US" dirty="0"/>
          </a:p>
        </p:txBody>
      </p:sp>
      <p:sp>
        <p:nvSpPr>
          <p:cNvPr id="4" name="TextBox 3"/>
          <p:cNvSpPr txBox="1"/>
          <p:nvPr/>
        </p:nvSpPr>
        <p:spPr>
          <a:xfrm>
            <a:off x="1371600" y="6248400"/>
            <a:ext cx="6705600" cy="523220"/>
          </a:xfrm>
          <a:prstGeom prst="rect">
            <a:avLst/>
          </a:prstGeom>
          <a:noFill/>
        </p:spPr>
        <p:txBody>
          <a:bodyPr wrap="square" rtlCol="0">
            <a:spAutoFit/>
          </a:bodyPr>
          <a:lstStyle/>
          <a:p>
            <a:r>
              <a:rPr lang="en-US" sz="2800" b="1" dirty="0" err="1">
                <a:solidFill>
                  <a:schemeClr val="tx1">
                    <a:lumMod val="75000"/>
                    <a:lumOff val="25000"/>
                  </a:schemeClr>
                </a:solidFill>
                <a:latin typeface="Baskerville Old Face" pitchFamily="18" charset="0"/>
              </a:rPr>
              <a:t>Promentory</a:t>
            </a:r>
            <a:r>
              <a:rPr lang="en-US" sz="2800" b="1" dirty="0">
                <a:solidFill>
                  <a:schemeClr val="tx1">
                    <a:lumMod val="75000"/>
                    <a:lumOff val="25000"/>
                  </a:schemeClr>
                </a:solidFill>
                <a:latin typeface="Baskerville Old Face" pitchFamily="18" charset="0"/>
              </a:rPr>
              <a:t>, 1869: Who is missing</a:t>
            </a:r>
            <a:r>
              <a:rPr lang="en-US" dirty="0"/>
              <a:t>?</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907" y="457200"/>
            <a:ext cx="8522493" cy="5789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4413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2"/>
          </a:solidFill>
          <a:ln>
            <a:solidFill>
              <a:schemeClr val="accent6"/>
            </a:solidFill>
          </a:ln>
        </p:spPr>
        <p:txBody>
          <a:bodyPr>
            <a:noAutofit/>
          </a:bodyPr>
          <a:lstStyle/>
          <a:p>
            <a:r>
              <a:rPr lang="en-US" sz="2800" dirty="0">
                <a:solidFill>
                  <a:schemeClr val="tx1">
                    <a:lumMod val="65000"/>
                    <a:lumOff val="35000"/>
                  </a:schemeClr>
                </a:solidFill>
                <a:latin typeface="Baskerville Old Face" pitchFamily="18" charset="0"/>
              </a:rPr>
              <a:t>Transcontinental Railroads and Federal Land Grants, 1850-1900</a:t>
            </a:r>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28725"/>
            <a:ext cx="8610599" cy="5324475"/>
          </a:xfrm>
          <a:prstGeom prst="rect">
            <a:avLst/>
          </a:prstGeom>
          <a:noFill/>
          <a:ln w="9525">
            <a:solidFill>
              <a:schemeClr val="accent6"/>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879891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a:solidFill>
            <a:schemeClr val="bg2"/>
          </a:solidFill>
          <a:ln>
            <a:solidFill>
              <a:srgbClr val="FFC000"/>
            </a:solidFill>
          </a:ln>
        </p:spPr>
        <p:txBody>
          <a:bodyPr>
            <a:normAutofit/>
          </a:bodyPr>
          <a:lstStyle/>
          <a:p>
            <a:r>
              <a:rPr lang="en-US" sz="3200" dirty="0">
                <a:solidFill>
                  <a:schemeClr val="tx1">
                    <a:lumMod val="65000"/>
                    <a:lumOff val="35000"/>
                  </a:schemeClr>
                </a:solidFill>
                <a:latin typeface="Baskerville Old Face" pitchFamily="18" charset="0"/>
              </a:rPr>
              <a:t>RAILROAD CONSTRUCTION, 1830-1920</a:t>
            </a:r>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534400" cy="5238750"/>
          </a:xfrm>
          <a:prstGeom prst="rect">
            <a:avLst/>
          </a:prstGeom>
          <a:noFill/>
          <a:ln w="9525">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772665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a:solidFill>
            <a:srgbClr val="FFFF00">
              <a:alpha val="27000"/>
            </a:srgbClr>
          </a:solidFill>
        </p:spPr>
        <p:txBody>
          <a:bodyPr/>
          <a:lstStyle/>
          <a:p>
            <a:endParaRPr lang="en-US" dirty="0"/>
          </a:p>
        </p:txBody>
      </p:sp>
      <p:sp>
        <p:nvSpPr>
          <p:cNvPr id="4" name="Rectangle 3"/>
          <p:cNvSpPr/>
          <p:nvPr/>
        </p:nvSpPr>
        <p:spPr>
          <a:xfrm>
            <a:off x="1707276" y="2209800"/>
            <a:ext cx="5729454" cy="280076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Bernard MT Condensed" pitchFamily="18" charset="0"/>
              </a:rPr>
              <a:t>Ranchers &amp; </a:t>
            </a:r>
          </a:p>
          <a:p>
            <a:pPr algn="ctr"/>
            <a:r>
              <a:rPr lang="en-US"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Bernard MT Condensed" pitchFamily="18" charset="0"/>
              </a:rPr>
              <a:t>Cowboys</a:t>
            </a:r>
          </a:p>
        </p:txBody>
      </p:sp>
    </p:spTree>
    <p:extLst>
      <p:ext uri="{BB962C8B-B14F-4D97-AF65-F5344CB8AC3E}">
        <p14:creationId xmlns:p14="http://schemas.microsoft.com/office/powerpoint/2010/main" val="36924132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3050"/>
            <a:ext cx="3008313" cy="946150"/>
          </a:xfrm>
          <a:solidFill>
            <a:srgbClr val="FFFF00">
              <a:alpha val="48000"/>
            </a:srgbClr>
          </a:solidFill>
        </p:spPr>
        <p:txBody>
          <a:bodyPr>
            <a:normAutofit/>
          </a:bodyPr>
          <a:lstStyle/>
          <a:p>
            <a:r>
              <a:rPr lang="en-US" sz="3600" dirty="0">
                <a:solidFill>
                  <a:schemeClr val="tx2"/>
                </a:solidFill>
                <a:latin typeface="Baskerville Old Face" pitchFamily="18" charset="0"/>
              </a:rPr>
              <a:t>RANCHERS</a:t>
            </a:r>
          </a:p>
        </p:txBody>
      </p:sp>
      <p:sp>
        <p:nvSpPr>
          <p:cNvPr id="5" name="Content Placeholder 4"/>
          <p:cNvSpPr>
            <a:spLocks noGrp="1"/>
          </p:cNvSpPr>
          <p:nvPr>
            <p:ph idx="1"/>
          </p:nvPr>
        </p:nvSpPr>
        <p:spPr/>
        <p:txBody>
          <a:bodyPr/>
          <a:lstStyle/>
          <a:p>
            <a:endParaRPr lang="en-US" dirty="0"/>
          </a:p>
        </p:txBody>
      </p:sp>
      <p:sp>
        <p:nvSpPr>
          <p:cNvPr id="6" name="Text Placeholder 5"/>
          <p:cNvSpPr>
            <a:spLocks noGrp="1"/>
          </p:cNvSpPr>
          <p:nvPr>
            <p:ph type="body" sz="half" idx="2"/>
          </p:nvPr>
        </p:nvSpPr>
        <p:spPr>
          <a:solidFill>
            <a:srgbClr val="FFFF00">
              <a:alpha val="54000"/>
            </a:srgbClr>
          </a:solidFill>
        </p:spPr>
        <p:txBody>
          <a:bodyPr>
            <a:normAutofit fontScale="92500"/>
          </a:bodyPr>
          <a:lstStyle/>
          <a:p>
            <a:r>
              <a:rPr lang="en-US" sz="2400" dirty="0">
                <a:latin typeface="Baskerville Old Face" pitchFamily="18" charset="0"/>
              </a:rPr>
              <a:t>►“long drives”</a:t>
            </a:r>
          </a:p>
          <a:p>
            <a:r>
              <a:rPr lang="en-US" sz="2400" dirty="0">
                <a:latin typeface="Baskerville Old Face" pitchFamily="18" charset="0"/>
              </a:rPr>
              <a:t>►range wars</a:t>
            </a:r>
          </a:p>
          <a:p>
            <a:r>
              <a:rPr lang="en-US" sz="2400" dirty="0">
                <a:latin typeface="Baskerville Old Face" pitchFamily="18" charset="0"/>
              </a:rPr>
              <a:t>►</a:t>
            </a:r>
            <a:r>
              <a:rPr lang="en-US" sz="2400" b="1" i="1" dirty="0">
                <a:solidFill>
                  <a:srgbClr val="C00000"/>
                </a:solidFill>
                <a:latin typeface="Baskerville Old Face" pitchFamily="18" charset="0"/>
              </a:rPr>
              <a:t>barbed wire</a:t>
            </a:r>
            <a:r>
              <a:rPr lang="en-US" sz="2400" b="1" dirty="0">
                <a:solidFill>
                  <a:srgbClr val="C00000"/>
                </a:solidFill>
                <a:latin typeface="Baskerville Old Face" pitchFamily="18" charset="0"/>
              </a:rPr>
              <a:t>, Joseph Glidden</a:t>
            </a:r>
          </a:p>
          <a:p>
            <a:endParaRPr lang="en-US" sz="2400" dirty="0">
              <a:latin typeface="Baskerville Old Face" pitchFamily="18" charset="0"/>
            </a:endParaRPr>
          </a:p>
          <a:p>
            <a:r>
              <a:rPr lang="en-US" sz="2400" dirty="0">
                <a:latin typeface="Baskerville Old Face" pitchFamily="18" charset="0"/>
              </a:rPr>
              <a:t>►</a:t>
            </a:r>
            <a:r>
              <a:rPr lang="en-US" sz="2400" b="1" dirty="0">
                <a:latin typeface="Baskerville Old Face" pitchFamily="18" charset="0"/>
              </a:rPr>
              <a:t>What fuels the development of large-scale cattle ranching?</a:t>
            </a:r>
            <a:endParaRPr lang="en-US" sz="2400" dirty="0">
              <a:latin typeface="Baskerville Old Face" pitchFamily="18" charset="0"/>
            </a:endParaRPr>
          </a:p>
          <a:p>
            <a:r>
              <a:rPr lang="en-US" sz="2400" dirty="0">
                <a:latin typeface="Baskerville Old Face" pitchFamily="18" charset="0"/>
              </a:rPr>
              <a:t>►</a:t>
            </a:r>
            <a:r>
              <a:rPr lang="en-US" sz="2400" b="1" dirty="0">
                <a:latin typeface="Baskerville Old Face" pitchFamily="18" charset="0"/>
              </a:rPr>
              <a:t>Why does the golden age of ranching end? Who ends up dominating the industry?</a:t>
            </a:r>
            <a:endParaRPr lang="en-US" sz="2400" dirty="0">
              <a:latin typeface="Baskerville Old Face" pitchFamily="18" charset="0"/>
            </a:endParaRPr>
          </a:p>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04800"/>
            <a:ext cx="5514975"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1297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533400"/>
            <a:ext cx="8229600" cy="5592763"/>
          </a:xfrm>
          <a:solidFill>
            <a:srgbClr val="FFFF00">
              <a:alpha val="26000"/>
            </a:srgbClr>
          </a:solidFill>
        </p:spPr>
        <p:txBody>
          <a:bodyPr/>
          <a:lstStyle/>
          <a:p>
            <a:endParaRPr lang="en-US" dirty="0">
              <a:latin typeface="Bernard MT Condensed" pitchFamily="18" charset="0"/>
            </a:endParaRPr>
          </a:p>
        </p:txBody>
      </p:sp>
      <p:sp>
        <p:nvSpPr>
          <p:cNvPr id="7" name="Rectangle 6"/>
          <p:cNvSpPr/>
          <p:nvPr/>
        </p:nvSpPr>
        <p:spPr>
          <a:xfrm>
            <a:off x="2438400" y="2438400"/>
            <a:ext cx="3962623" cy="144655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800" b="1" cap="none" spc="50" dirty="0">
                <a:ln w="11430"/>
                <a:solidFill>
                  <a:srgbClr val="C00000"/>
                </a:solidFill>
                <a:effectLst>
                  <a:outerShdw blurRad="76200" dist="50800" dir="5400000" algn="tl" rotWithShape="0">
                    <a:srgbClr val="000000">
                      <a:alpha val="65000"/>
                    </a:srgbClr>
                  </a:outerShdw>
                </a:effectLst>
                <a:latin typeface="Bernard MT Condensed" pitchFamily="18" charset="0"/>
              </a:rPr>
              <a:t>FARMERS</a:t>
            </a:r>
          </a:p>
        </p:txBody>
      </p:sp>
    </p:spTree>
    <p:extLst>
      <p:ext uri="{BB962C8B-B14F-4D97-AF65-F5344CB8AC3E}">
        <p14:creationId xmlns:p14="http://schemas.microsoft.com/office/powerpoint/2010/main" val="29298595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rgbClr val="FFFF00">
              <a:alpha val="50000"/>
            </a:srgbClr>
          </a:solidFill>
        </p:spPr>
        <p:txBody>
          <a:bodyPr>
            <a:normAutofit fontScale="90000"/>
          </a:bodyPr>
          <a:lstStyle/>
          <a:p>
            <a:r>
              <a:rPr lang="en-US" dirty="0">
                <a:solidFill>
                  <a:srgbClr val="C00000"/>
                </a:solidFill>
                <a:latin typeface="Baskerville Old Face" pitchFamily="18" charset="0"/>
              </a:rPr>
              <a:t>Frontier Settlement 1870-1890</a:t>
            </a:r>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219200"/>
            <a:ext cx="8839201" cy="551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3306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lumMod val="95000"/>
            </a:schemeClr>
          </a:solidFill>
          <a:ln>
            <a:solidFill>
              <a:srgbClr val="FFFF00"/>
            </a:solidFill>
          </a:ln>
        </p:spPr>
        <p:txBody>
          <a:bodyPr>
            <a:normAutofit fontScale="90000"/>
          </a:bodyPr>
          <a:lstStyle/>
          <a:p>
            <a:r>
              <a:rPr lang="en-US" b="1" dirty="0">
                <a:latin typeface="Baskerville Old Face" panose="02020602080505020303" pitchFamily="18" charset="0"/>
              </a:rPr>
              <a:t>Land Cessation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219200"/>
            <a:ext cx="8229600" cy="4906963"/>
          </a:xfrm>
          <a:ln>
            <a:solidFill>
              <a:srgbClr val="FFFF00"/>
            </a:solidFill>
          </a:ln>
        </p:spPr>
      </p:pic>
    </p:spTree>
    <p:extLst>
      <p:ext uri="{BB962C8B-B14F-4D97-AF65-F5344CB8AC3E}">
        <p14:creationId xmlns:p14="http://schemas.microsoft.com/office/powerpoint/2010/main" val="15877676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734"/>
            <a:ext cx="8229600" cy="966866"/>
          </a:xfrm>
          <a:solidFill>
            <a:srgbClr val="FFFF00">
              <a:alpha val="46000"/>
            </a:srgbClr>
          </a:solidFill>
        </p:spPr>
        <p:txBody>
          <a:bodyPr/>
          <a:lstStyle/>
          <a:p>
            <a:r>
              <a:rPr lang="en-US" b="1" dirty="0">
                <a:solidFill>
                  <a:srgbClr val="C00000"/>
                </a:solidFill>
                <a:latin typeface="Baskerville Old Face" pitchFamily="18" charset="0"/>
              </a:rPr>
              <a:t>FARMERS</a:t>
            </a:r>
          </a:p>
        </p:txBody>
      </p:sp>
      <p:sp>
        <p:nvSpPr>
          <p:cNvPr id="3" name="Content Placeholder 2"/>
          <p:cNvSpPr>
            <a:spLocks noGrp="1"/>
          </p:cNvSpPr>
          <p:nvPr>
            <p:ph idx="1"/>
          </p:nvPr>
        </p:nvSpPr>
        <p:spPr>
          <a:xfrm>
            <a:off x="457200" y="1143000"/>
            <a:ext cx="8229600" cy="4983163"/>
          </a:xfrm>
          <a:solidFill>
            <a:srgbClr val="FFFF00">
              <a:alpha val="50000"/>
            </a:srgbClr>
          </a:solidFill>
        </p:spPr>
        <p:txBody>
          <a:bodyPr/>
          <a:lstStyle/>
          <a:p>
            <a:r>
              <a:rPr lang="en-US" sz="2400" dirty="0">
                <a:solidFill>
                  <a:srgbClr val="C00000"/>
                </a:solidFill>
                <a:latin typeface="Times New Roman" pitchFamily="18" charset="0"/>
                <a:cs typeface="Times New Roman" pitchFamily="18" charset="0"/>
              </a:rPr>
              <a:t>►</a:t>
            </a:r>
            <a:r>
              <a:rPr lang="en-US" sz="2400" b="1" i="1" dirty="0">
                <a:solidFill>
                  <a:srgbClr val="C00000"/>
                </a:solidFill>
                <a:latin typeface="Times New Roman" pitchFamily="18" charset="0"/>
                <a:cs typeface="Times New Roman" pitchFamily="18" charset="0"/>
              </a:rPr>
              <a:t>Homestead Act, 1862</a:t>
            </a:r>
            <a:r>
              <a:rPr lang="en-US" sz="2400" dirty="0">
                <a:solidFill>
                  <a:srgbClr val="C00000"/>
                </a:solidFill>
                <a:latin typeface="Times New Roman" pitchFamily="18" charset="0"/>
                <a:cs typeface="Times New Roman" pitchFamily="18" charset="0"/>
              </a:rPr>
              <a:t>		►Role of railroads</a:t>
            </a:r>
          </a:p>
          <a:p>
            <a:r>
              <a:rPr lang="en-US" sz="2400" dirty="0">
                <a:solidFill>
                  <a:srgbClr val="C00000"/>
                </a:solidFill>
                <a:latin typeface="Times New Roman" pitchFamily="18" charset="0"/>
                <a:cs typeface="Times New Roman" pitchFamily="18" charset="0"/>
              </a:rPr>
              <a:t>►</a:t>
            </a:r>
            <a:r>
              <a:rPr lang="en-US" sz="2400" b="1" i="1" dirty="0">
                <a:solidFill>
                  <a:srgbClr val="C00000"/>
                </a:solidFill>
                <a:latin typeface="Times New Roman" pitchFamily="18" charset="0"/>
                <a:cs typeface="Times New Roman" pitchFamily="18" charset="0"/>
              </a:rPr>
              <a:t>Morrill Land Grant Act</a:t>
            </a:r>
            <a:r>
              <a:rPr lang="en-US" sz="2400" dirty="0">
                <a:solidFill>
                  <a:srgbClr val="C00000"/>
                </a:solidFill>
                <a:latin typeface="Times New Roman" pitchFamily="18" charset="0"/>
                <a:cs typeface="Times New Roman" pitchFamily="18" charset="0"/>
              </a:rPr>
              <a:t>	, </a:t>
            </a:r>
            <a:r>
              <a:rPr lang="en-US" sz="2400" b="1" i="1" dirty="0">
                <a:solidFill>
                  <a:srgbClr val="C00000"/>
                </a:solidFill>
                <a:latin typeface="Times New Roman" pitchFamily="18" charset="0"/>
                <a:cs typeface="Times New Roman" pitchFamily="18" charset="0"/>
              </a:rPr>
              <a:t>1862</a:t>
            </a:r>
            <a:r>
              <a:rPr lang="en-US" sz="2400" dirty="0">
                <a:solidFill>
                  <a:srgbClr val="C00000"/>
                </a:solidFill>
                <a:latin typeface="Times New Roman" pitchFamily="18" charset="0"/>
                <a:cs typeface="Times New Roman" pitchFamily="18" charset="0"/>
              </a:rPr>
              <a:t>	►</a:t>
            </a:r>
            <a:r>
              <a:rPr lang="en-US" sz="2400" b="1" i="1" dirty="0">
                <a:solidFill>
                  <a:srgbClr val="C00000"/>
                </a:solidFill>
                <a:latin typeface="Times New Roman" pitchFamily="18" charset="0"/>
                <a:cs typeface="Times New Roman" pitchFamily="18" charset="0"/>
              </a:rPr>
              <a:t>Sodbusters</a:t>
            </a:r>
          </a:p>
          <a:p>
            <a:endParaRPr lang="en-US" sz="2400" dirty="0"/>
          </a:p>
          <a:p>
            <a:endParaRPr lang="en-US" sz="2400" dirty="0"/>
          </a:p>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2209800"/>
            <a:ext cx="5438774"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66800" y="3352800"/>
            <a:ext cx="1371600" cy="646331"/>
          </a:xfrm>
          <a:prstGeom prst="rect">
            <a:avLst/>
          </a:prstGeom>
          <a:noFill/>
        </p:spPr>
        <p:txBody>
          <a:bodyPr wrap="square" rtlCol="0">
            <a:spAutoFit/>
          </a:bodyPr>
          <a:lstStyle/>
          <a:p>
            <a:r>
              <a:rPr lang="en-US" b="1" dirty="0">
                <a:solidFill>
                  <a:srgbClr val="C00000"/>
                </a:solidFill>
                <a:latin typeface="Times New Roman" pitchFamily="18" charset="0"/>
                <a:cs typeface="Times New Roman" pitchFamily="18" charset="0"/>
              </a:rPr>
              <a:t>Kansas emigrants</a:t>
            </a:r>
          </a:p>
        </p:txBody>
      </p:sp>
      <p:sp>
        <p:nvSpPr>
          <p:cNvPr id="5" name="TextBox 4"/>
          <p:cNvSpPr txBox="1"/>
          <p:nvPr/>
        </p:nvSpPr>
        <p:spPr>
          <a:xfrm>
            <a:off x="762000" y="5181600"/>
            <a:ext cx="2133601" cy="461665"/>
          </a:xfrm>
          <a:prstGeom prst="rect">
            <a:avLst/>
          </a:prstGeom>
          <a:noFill/>
        </p:spPr>
        <p:txBody>
          <a:bodyPr wrap="square" rtlCol="0">
            <a:spAutoFit/>
          </a:bodyPr>
          <a:lstStyle/>
          <a:p>
            <a:r>
              <a:rPr lang="en-US" sz="1200" b="1" dirty="0">
                <a:solidFill>
                  <a:srgbClr val="C00000"/>
                </a:solidFill>
                <a:latin typeface="Times New Roman" pitchFamily="18" charset="0"/>
                <a:cs typeface="Times New Roman" pitchFamily="18" charset="0"/>
              </a:rPr>
              <a:t>Kansas Collection, University of Kansas Libraries</a:t>
            </a:r>
          </a:p>
        </p:txBody>
      </p:sp>
    </p:spTree>
    <p:extLst>
      <p:ext uri="{BB962C8B-B14F-4D97-AF65-F5344CB8AC3E}">
        <p14:creationId xmlns:p14="http://schemas.microsoft.com/office/powerpoint/2010/main" val="15483255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alpha val="50000"/>
            </a:srgbClr>
          </a:solidFill>
        </p:spPr>
        <p:txBody>
          <a:bodyPr/>
          <a:lstStyle/>
          <a:p>
            <a:r>
              <a:rPr lang="en-US" b="1" dirty="0">
                <a:solidFill>
                  <a:srgbClr val="C00000"/>
                </a:solidFill>
                <a:latin typeface="Baskerville Old Face" pitchFamily="18" charset="0"/>
              </a:rPr>
              <a:t>FARMERS</a:t>
            </a:r>
          </a:p>
        </p:txBody>
      </p:sp>
      <p:sp>
        <p:nvSpPr>
          <p:cNvPr id="3" name="Content Placeholder 2"/>
          <p:cNvSpPr>
            <a:spLocks noGrp="1"/>
          </p:cNvSpPr>
          <p:nvPr>
            <p:ph idx="1"/>
          </p:nvPr>
        </p:nvSpPr>
        <p:spPr>
          <a:solidFill>
            <a:srgbClr val="FFFF00">
              <a:alpha val="50000"/>
            </a:srgbClr>
          </a:solidFill>
        </p:spPr>
        <p:txBody>
          <a:bodyPr>
            <a:normAutofit fontScale="700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sz="2400" dirty="0">
              <a:solidFill>
                <a:srgbClr val="C00000"/>
              </a:solidFill>
              <a:latin typeface="Times New Roman" pitchFamily="18" charset="0"/>
              <a:cs typeface="Times New Roman" pitchFamily="18" charset="0"/>
            </a:endParaRPr>
          </a:p>
          <a:p>
            <a:endParaRPr lang="en-US" sz="2400" dirty="0">
              <a:solidFill>
                <a:srgbClr val="C00000"/>
              </a:solidFill>
              <a:latin typeface="Times New Roman" pitchFamily="18" charset="0"/>
              <a:cs typeface="Times New Roman" pitchFamily="18" charset="0"/>
            </a:endParaRPr>
          </a:p>
          <a:p>
            <a:endParaRPr lang="en-US" sz="2400" dirty="0">
              <a:solidFill>
                <a:srgbClr val="C00000"/>
              </a:solidFill>
              <a:latin typeface="Times New Roman" pitchFamily="18" charset="0"/>
              <a:cs typeface="Times New Roman" pitchFamily="18" charset="0"/>
            </a:endParaRPr>
          </a:p>
          <a:p>
            <a:endParaRPr lang="en-US" sz="2800" dirty="0">
              <a:solidFill>
                <a:srgbClr val="C00000"/>
              </a:solidFill>
              <a:latin typeface="Times New Roman" pitchFamily="18" charset="0"/>
              <a:cs typeface="Times New Roman" pitchFamily="18" charset="0"/>
            </a:endParaRPr>
          </a:p>
          <a:p>
            <a:endParaRPr lang="en-US" sz="2800" dirty="0">
              <a:solidFill>
                <a:srgbClr val="C00000"/>
              </a:solidFill>
              <a:latin typeface="Times New Roman" pitchFamily="18" charset="0"/>
              <a:cs typeface="Times New Roman" pitchFamily="18" charset="0"/>
            </a:endParaRPr>
          </a:p>
          <a:p>
            <a:endParaRPr lang="en-US" sz="2800" dirty="0">
              <a:solidFill>
                <a:srgbClr val="C00000"/>
              </a:solidFill>
              <a:latin typeface="Times New Roman" pitchFamily="18" charset="0"/>
              <a:cs typeface="Times New Roman" pitchFamily="18" charset="0"/>
            </a:endParaRPr>
          </a:p>
          <a:p>
            <a:r>
              <a:rPr lang="en-US" sz="2800" dirty="0">
                <a:solidFill>
                  <a:srgbClr val="C00000"/>
                </a:solidFill>
                <a:latin typeface="Times New Roman" pitchFamily="18" charset="0"/>
                <a:cs typeface="Times New Roman" pitchFamily="18" charset="0"/>
              </a:rPr>
              <a:t>Innovation: dry farming</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62100"/>
            <a:ext cx="8382000"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829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rgbClr val="FFFF00">
              <a:alpha val="48000"/>
            </a:srgbClr>
          </a:solidFill>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latin typeface="Times New Roman" pitchFamily="18" charset="0"/>
              <a:cs typeface="Times New Roman" pitchFamily="18" charset="0"/>
            </a:endParaRPr>
          </a:p>
          <a:p>
            <a:r>
              <a:rPr lang="en-US" b="1" i="1" dirty="0" err="1">
                <a:solidFill>
                  <a:srgbClr val="C00000"/>
                </a:solidFill>
                <a:latin typeface="Times New Roman" pitchFamily="18" charset="0"/>
                <a:cs typeface="Times New Roman" pitchFamily="18" charset="0"/>
              </a:rPr>
              <a:t>Exodusters</a:t>
            </a:r>
            <a:r>
              <a:rPr lang="en-US" dirty="0">
                <a:solidFill>
                  <a:srgbClr val="C00000"/>
                </a:solidFill>
                <a:latin typeface="Times New Roman" pitchFamily="18" charset="0"/>
                <a:cs typeface="Times New Roman" pitchFamily="18" charset="0"/>
              </a:rPr>
              <a:t>, </a:t>
            </a:r>
            <a:r>
              <a:rPr lang="en-US" dirty="0">
                <a:latin typeface="Times New Roman" pitchFamily="18" charset="0"/>
                <a:cs typeface="Times New Roman" pitchFamily="18" charset="0"/>
              </a:rPr>
              <a:t>Shores Family, Nebraska, 1887 </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5898"/>
            <a:ext cx="7924800" cy="4876800"/>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593211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alpha val="50000"/>
            </a:srgbClr>
          </a:solidFill>
        </p:spPr>
        <p:txBody>
          <a:bodyPr/>
          <a:lstStyle/>
          <a:p>
            <a:r>
              <a:rPr lang="en-US" b="1" dirty="0">
                <a:solidFill>
                  <a:srgbClr val="C00000"/>
                </a:solidFill>
                <a:latin typeface="Baskerville Old Face" pitchFamily="18" charset="0"/>
              </a:rPr>
              <a:t>Farmers</a:t>
            </a:r>
          </a:p>
        </p:txBody>
      </p:sp>
      <p:sp>
        <p:nvSpPr>
          <p:cNvPr id="3" name="Content Placeholder 2"/>
          <p:cNvSpPr>
            <a:spLocks noGrp="1"/>
          </p:cNvSpPr>
          <p:nvPr>
            <p:ph idx="1"/>
          </p:nvPr>
        </p:nvSpPr>
        <p:spPr/>
        <p:txBody>
          <a:bodyPr/>
          <a:lstStyle/>
          <a:p>
            <a:r>
              <a:rPr lang="en-US" dirty="0">
                <a:solidFill>
                  <a:srgbClr val="C00000"/>
                </a:solidFill>
                <a:latin typeface="Times New Roman" pitchFamily="18" charset="0"/>
                <a:cs typeface="Times New Roman" pitchFamily="18" charset="0"/>
              </a:rPr>
              <a:t>Major innovations </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09800"/>
            <a:ext cx="2788795" cy="3581400"/>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26628" name="Picture 4" descr="wheat intolerance allergy allergic reaction aller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600201"/>
            <a:ext cx="3899645" cy="2209799"/>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pic>
        <p:nvPicPr>
          <p:cNvPr id="26630" name="Picture 6" descr="sod hou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4000500"/>
            <a:ext cx="3932116" cy="2409826"/>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pic>
        <p:nvPicPr>
          <p:cNvPr id="26632" name="Picture 8" descr="http://personal.monm.edu/JFREITAG/steel%20plo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648200"/>
            <a:ext cx="3294879" cy="1981200"/>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pic>
        <p:nvPicPr>
          <p:cNvPr id="26634" name="Picture 10" descr="http://chestofbooks.com/reference/American-Cyclopaedia-8/images/Mow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1516" y="1907654"/>
            <a:ext cx="2258363" cy="1969579"/>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2330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alpha val="50000"/>
            </a:srgbClr>
          </a:solidFill>
        </p:spPr>
        <p:txBody>
          <a:bodyPr/>
          <a:lstStyle/>
          <a:p>
            <a:r>
              <a:rPr lang="en-US" b="1" dirty="0">
                <a:solidFill>
                  <a:srgbClr val="C00000"/>
                </a:solidFill>
                <a:latin typeface="Baskerville Old Face" pitchFamily="18" charset="0"/>
              </a:rPr>
              <a:t>The Farmers’ Complaints</a:t>
            </a:r>
          </a:p>
        </p:txBody>
      </p:sp>
      <p:sp>
        <p:nvSpPr>
          <p:cNvPr id="3" name="Content Placeholder 2"/>
          <p:cNvSpPr>
            <a:spLocks noGrp="1"/>
          </p:cNvSpPr>
          <p:nvPr>
            <p:ph idx="1"/>
          </p:nvPr>
        </p:nvSpPr>
        <p:spPr>
          <a:solidFill>
            <a:srgbClr val="FFFF00">
              <a:alpha val="49000"/>
            </a:srgbClr>
          </a:solidFill>
        </p:spPr>
        <p:txBody>
          <a:bodyPr>
            <a:normAutofit fontScale="70000" lnSpcReduction="20000"/>
          </a:bodyPr>
          <a:lstStyle/>
          <a:p>
            <a:pPr marL="0" indent="0">
              <a:buNone/>
            </a:pPr>
            <a:r>
              <a:rPr lang="en-US" dirty="0">
                <a:solidFill>
                  <a:srgbClr val="C00000"/>
                </a:solidFill>
                <a:latin typeface="Times New Roman" pitchFamily="18" charset="0"/>
                <a:cs typeface="Times New Roman" pitchFamily="18" charset="0"/>
              </a:rPr>
              <a:t>►Weather: drought, blizzards, </a:t>
            </a:r>
            <a:r>
              <a:rPr lang="en-US" dirty="0" err="1">
                <a:solidFill>
                  <a:srgbClr val="C00000"/>
                </a:solidFill>
                <a:latin typeface="Times New Roman" pitchFamily="18" charset="0"/>
                <a:cs typeface="Times New Roman" pitchFamily="18" charset="0"/>
              </a:rPr>
              <a:t>etc</a:t>
            </a:r>
            <a:endParaRPr lang="en-US" dirty="0">
              <a:solidFill>
                <a:srgbClr val="C00000"/>
              </a:solidFill>
              <a:latin typeface="Times New Roman" pitchFamily="18" charset="0"/>
              <a:cs typeface="Times New Roman" pitchFamily="18" charset="0"/>
            </a:endParaRPr>
          </a:p>
          <a:p>
            <a:pPr marL="0" indent="0">
              <a:buNone/>
            </a:pPr>
            <a:r>
              <a:rPr lang="en-US" dirty="0">
                <a:solidFill>
                  <a:srgbClr val="C00000"/>
                </a:solidFill>
                <a:latin typeface="Times New Roman" pitchFamily="18" charset="0"/>
                <a:cs typeface="Times New Roman" pitchFamily="18" charset="0"/>
              </a:rPr>
              <a:t>►Declining crop prices</a:t>
            </a:r>
          </a:p>
          <a:p>
            <a:pPr marL="0" indent="0">
              <a:buNone/>
            </a:pPr>
            <a:r>
              <a:rPr lang="en-US" dirty="0">
                <a:solidFill>
                  <a:srgbClr val="C00000"/>
                </a:solidFill>
                <a:latin typeface="Times New Roman" pitchFamily="18" charset="0"/>
                <a:cs typeface="Times New Roman" pitchFamily="18" charset="0"/>
              </a:rPr>
              <a:t>►Railroad rates / railroad monopolies</a:t>
            </a:r>
          </a:p>
          <a:p>
            <a:pPr marL="0" indent="0">
              <a:buNone/>
            </a:pPr>
            <a:r>
              <a:rPr lang="en-US" dirty="0">
                <a:solidFill>
                  <a:srgbClr val="C00000"/>
                </a:solidFill>
                <a:latin typeface="Times New Roman" pitchFamily="18" charset="0"/>
                <a:cs typeface="Times New Roman" pitchFamily="18" charset="0"/>
              </a:rPr>
              <a:t>►debt</a:t>
            </a:r>
          </a:p>
          <a:p>
            <a:pPr marL="0" indent="0">
              <a:buNone/>
            </a:pPr>
            <a:r>
              <a:rPr lang="en-US" dirty="0">
                <a:solidFill>
                  <a:srgbClr val="C00000"/>
                </a:solidFill>
                <a:latin typeface="Times New Roman" pitchFamily="18" charset="0"/>
                <a:cs typeface="Times New Roman" pitchFamily="18" charset="0"/>
              </a:rPr>
              <a:t>►Money supply</a:t>
            </a:r>
          </a:p>
          <a:p>
            <a:pPr marL="0" indent="0">
              <a:buNone/>
            </a:pPr>
            <a:r>
              <a:rPr lang="en-US" dirty="0">
                <a:solidFill>
                  <a:srgbClr val="C00000"/>
                </a:solidFill>
                <a:latin typeface="Times New Roman" pitchFamily="18" charset="0"/>
                <a:cs typeface="Times New Roman" pitchFamily="18" charset="0"/>
              </a:rPr>
              <a:t>►High tariffs</a:t>
            </a:r>
          </a:p>
          <a:p>
            <a:endParaRPr lang="en-US" dirty="0"/>
          </a:p>
          <a:p>
            <a:r>
              <a:rPr lang="en-US" b="1" dirty="0">
                <a:latin typeface="Times New Roman" pitchFamily="18" charset="0"/>
                <a:cs typeface="Times New Roman" pitchFamily="18" charset="0"/>
              </a:rPr>
              <a:t>Who dominates farming </a:t>
            </a:r>
          </a:p>
          <a:p>
            <a:pPr marL="0" indent="0">
              <a:buNone/>
            </a:pPr>
            <a:r>
              <a:rPr lang="en-US" b="1" dirty="0">
                <a:latin typeface="Times New Roman" pitchFamily="18" charset="0"/>
                <a:cs typeface="Times New Roman" pitchFamily="18" charset="0"/>
              </a:rPr>
              <a:t>      by 1900? </a:t>
            </a:r>
          </a:p>
          <a:p>
            <a:r>
              <a:rPr lang="en-US" b="1" dirty="0">
                <a:latin typeface="Times New Roman" pitchFamily="18" charset="0"/>
                <a:cs typeface="Times New Roman" pitchFamily="18" charset="0"/>
              </a:rPr>
              <a:t>What kind of farms?</a:t>
            </a:r>
            <a:endParaRPr lang="en-US" dirty="0">
              <a:latin typeface="Times New Roman" pitchFamily="18" charset="0"/>
              <a:cs typeface="Times New Roman" pitchFamily="18" charset="0"/>
            </a:endParaRPr>
          </a:p>
          <a:p>
            <a:r>
              <a:rPr lang="en-US" b="1" dirty="0">
                <a:latin typeface="Times New Roman" pitchFamily="18" charset="0"/>
                <a:cs typeface="Times New Roman" pitchFamily="18" charset="0"/>
              </a:rPr>
              <a:t>Opportunity?</a:t>
            </a:r>
            <a:endParaRPr lang="en-US" dirty="0">
              <a:latin typeface="Times New Roman" pitchFamily="18" charset="0"/>
              <a:cs typeface="Times New Roman" pitchFamily="18" charset="0"/>
            </a:endParaRPr>
          </a:p>
          <a:p>
            <a:r>
              <a:rPr lang="en-US" b="1" dirty="0">
                <a:latin typeface="Times New Roman" pitchFamily="18" charset="0"/>
                <a:cs typeface="Times New Roman" pitchFamily="18" charset="0"/>
              </a:rPr>
              <a:t>Role of Industrial </a:t>
            </a:r>
          </a:p>
          <a:p>
            <a:pPr marL="0" indent="0">
              <a:buNone/>
            </a:pPr>
            <a:r>
              <a:rPr lang="en-US" b="1" dirty="0">
                <a:latin typeface="Times New Roman" pitchFamily="18" charset="0"/>
                <a:cs typeface="Times New Roman" pitchFamily="18" charset="0"/>
              </a:rPr>
              <a:t>      market economy?</a:t>
            </a:r>
            <a:endParaRPr lang="en-US" dirty="0">
              <a:latin typeface="Times New Roman" pitchFamily="18" charset="0"/>
              <a:cs typeface="Times New Roman" pitchFamily="18" charset="0"/>
            </a:endParaRPr>
          </a:p>
          <a:p>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1" y="2819400"/>
            <a:ext cx="4784360" cy="3043238"/>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4572000" y="6086220"/>
            <a:ext cx="3505200" cy="369332"/>
          </a:xfrm>
          <a:prstGeom prst="rect">
            <a:avLst/>
          </a:prstGeom>
          <a:noFill/>
        </p:spPr>
        <p:txBody>
          <a:bodyPr wrap="square" rtlCol="0">
            <a:spAutoFit/>
          </a:bodyPr>
          <a:lstStyle/>
          <a:p>
            <a:r>
              <a:rPr lang="en-US" b="1" dirty="0">
                <a:solidFill>
                  <a:srgbClr val="FF3300"/>
                </a:solidFill>
                <a:latin typeface="Baskerville Old Face" pitchFamily="18" charset="0"/>
              </a:rPr>
              <a:t>Agricultural Regions, 1900</a:t>
            </a:r>
            <a:endParaRPr lang="en-US" dirty="0">
              <a:solidFill>
                <a:srgbClr val="FF3300"/>
              </a:solidFill>
              <a:latin typeface="Baskerville Old Face" pitchFamily="18" charset="0"/>
            </a:endParaRPr>
          </a:p>
        </p:txBody>
      </p:sp>
    </p:spTree>
    <p:extLst>
      <p:ext uri="{BB962C8B-B14F-4D97-AF65-F5344CB8AC3E}">
        <p14:creationId xmlns:p14="http://schemas.microsoft.com/office/powerpoint/2010/main" val="40856912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a:solidFill>
            <a:schemeClr val="bg1"/>
          </a:solidFill>
        </p:spPr>
        <p:txBody>
          <a:bodyPr>
            <a:normAutofit/>
          </a:bodyPr>
          <a:lstStyle/>
          <a:p>
            <a:r>
              <a:rPr lang="en-US" sz="1800" i="1" dirty="0">
                <a:solidFill>
                  <a:srgbClr val="FF000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cs typeface="Times New Roman" panose="02020603050405020304" pitchFamily="18" charset="0"/>
              </a:rPr>
              <a:t>How did rapid mechanization in industrial and agriculture American society transform the United States and bring it into the modern age?</a:t>
            </a:r>
          </a:p>
          <a:p>
            <a:r>
              <a:rPr lang="en-US" sz="1800" i="1" dirty="0">
                <a:latin typeface="Times New Roman" panose="02020603050405020304" pitchFamily="18" charset="0"/>
                <a:cs typeface="Times New Roman" panose="02020603050405020304" pitchFamily="18" charset="0"/>
              </a:rPr>
              <a:t>Students Can: </a:t>
            </a:r>
          </a:p>
          <a:p>
            <a:pPr lvl="0"/>
            <a:r>
              <a:rPr lang="en-US" sz="2000" dirty="0">
                <a:latin typeface="Times New Roman" panose="02020603050405020304" pitchFamily="18" charset="0"/>
                <a:cs typeface="Times New Roman" panose="02020603050405020304" pitchFamily="18" charset="0"/>
              </a:rPr>
              <a:t>Discern how westward expansion impacted Native Americans</a:t>
            </a:r>
          </a:p>
          <a:p>
            <a:pPr lvl="0"/>
            <a:r>
              <a:rPr lang="en-US" sz="2000" dirty="0">
                <a:latin typeface="Times New Roman" panose="02020603050405020304" pitchFamily="18" charset="0"/>
                <a:cs typeface="Times New Roman" panose="02020603050405020304" pitchFamily="18" charset="0"/>
              </a:rPr>
              <a:t>Evaluate how the economy of the west was transformed by the rise of industrialization </a:t>
            </a:r>
          </a:p>
          <a:p>
            <a:pPr lvl="0"/>
            <a:r>
              <a:rPr lang="en-US" sz="2000" dirty="0">
                <a:latin typeface="Times New Roman" panose="02020603050405020304" pitchFamily="18" charset="0"/>
                <a:cs typeface="Times New Roman" panose="02020603050405020304" pitchFamily="18" charset="0"/>
              </a:rPr>
              <a:t>Demonstrate how American government displayed a plutocracy during the Gilded Age</a:t>
            </a:r>
          </a:p>
          <a:p>
            <a:pPr marL="285750" lvl="1">
              <a:buFont typeface="Arial" panose="020B0604020202020204" pitchFamily="34" charset="0"/>
              <a:buChar char="•"/>
            </a:pPr>
            <a:r>
              <a:rPr lang="en-US" sz="2000" b="1" dirty="0">
                <a:solidFill>
                  <a:srgbClr val="FF0000"/>
                </a:solidFill>
                <a:latin typeface="Times New Roman" panose="02020603050405020304" pitchFamily="18" charset="0"/>
                <a:cs typeface="Times New Roman" panose="02020603050405020304" pitchFamily="18" charset="0"/>
              </a:rPr>
              <a:t>Agenda</a:t>
            </a:r>
          </a:p>
          <a:p>
            <a:pPr marL="685800" lvl="2"/>
            <a:r>
              <a:rPr lang="en-US" sz="2000" dirty="0">
                <a:latin typeface="Times New Roman" panose="02020603050405020304" pitchFamily="18" charset="0"/>
                <a:cs typeface="Times New Roman" panose="02020603050405020304" pitchFamily="18" charset="0"/>
              </a:rPr>
              <a:t>The Cross of Gold Connection</a:t>
            </a:r>
          </a:p>
          <a:p>
            <a:pPr marL="685800" lvl="2"/>
            <a:r>
              <a:rPr lang="en-US" sz="2000" dirty="0">
                <a:latin typeface="Times New Roman" panose="02020603050405020304" pitchFamily="18" charset="0"/>
                <a:cs typeface="Times New Roman" panose="02020603050405020304" pitchFamily="18" charset="0"/>
              </a:rPr>
              <a:t>Rise of the Farmers</a:t>
            </a:r>
          </a:p>
          <a:p>
            <a:pPr marL="685800" lvl="2"/>
            <a:r>
              <a:rPr lang="en-US" sz="2000" dirty="0">
                <a:latin typeface="Times New Roman" panose="02020603050405020304" pitchFamily="18" charset="0"/>
                <a:cs typeface="Times New Roman" panose="02020603050405020304" pitchFamily="18" charset="0"/>
              </a:rPr>
              <a:t>We Be </a:t>
            </a:r>
            <a:r>
              <a:rPr lang="en-US" sz="2000" dirty="0" err="1">
                <a:latin typeface="Times New Roman" panose="02020603050405020304" pitchFamily="18" charset="0"/>
                <a:cs typeface="Times New Roman" panose="02020603050405020304" pitchFamily="18" charset="0"/>
              </a:rPr>
              <a:t>DBQing</a:t>
            </a:r>
            <a:endParaRPr lang="en-US" sz="2000" dirty="0">
              <a:latin typeface="Times New Roman" panose="02020603050405020304" pitchFamily="18" charset="0"/>
              <a:cs typeface="Times New Roman" panose="02020603050405020304" pitchFamily="18" charset="0"/>
            </a:endParaRPr>
          </a:p>
          <a:p>
            <a:pPr marL="228600" lvl="2"/>
            <a:r>
              <a:rPr lang="en-US" sz="1800" b="1" dirty="0">
                <a:solidFill>
                  <a:srgbClr val="FF0000"/>
                </a:solidFill>
                <a:latin typeface="Times New Roman" panose="02020603050405020304" pitchFamily="18" charset="0"/>
                <a:cs typeface="Times New Roman" panose="02020603050405020304" pitchFamily="18" charset="0"/>
              </a:rPr>
              <a:t>Homework</a:t>
            </a:r>
          </a:p>
          <a:p>
            <a:pPr marL="228600" lvl="2"/>
            <a:r>
              <a:rPr lang="en-US" sz="2000" dirty="0">
                <a:latin typeface="Times New Roman" panose="02020603050405020304" pitchFamily="18" charset="0"/>
                <a:cs typeface="Times New Roman" panose="02020603050405020304" pitchFamily="18" charset="0"/>
              </a:rPr>
              <a:t>Read pages 656 – 665 Roots of Progressivism </a:t>
            </a:r>
          </a:p>
          <a:p>
            <a:pPr marL="228600" lvl="2"/>
            <a:r>
              <a:rPr lang="en-US" sz="2000" dirty="0">
                <a:latin typeface="Times New Roman" panose="02020603050405020304" pitchFamily="18" charset="0"/>
                <a:cs typeface="Times New Roman" panose="02020603050405020304" pitchFamily="18" charset="0"/>
              </a:rPr>
              <a:t>Gilded Age Quiz: Friday 2/9</a:t>
            </a:r>
          </a:p>
          <a:p>
            <a:pPr marL="228600" lvl="2"/>
            <a:endParaRPr lang="en-US" sz="1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81363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rgbClr val="FFFF00"/>
          </a:solidFill>
          <a:ln>
            <a:solidFill>
              <a:srgbClr val="C00000"/>
            </a:solidFill>
          </a:ln>
        </p:spPr>
        <p:txBody>
          <a:bodyPr>
            <a:normAutofit fontScale="90000"/>
          </a:bodyPr>
          <a:lstStyle/>
          <a:p>
            <a:r>
              <a:rPr lang="en-US" dirty="0">
                <a:solidFill>
                  <a:srgbClr val="C00000"/>
                </a:solidFill>
                <a:latin typeface="Baskerville Old Face" panose="02020602080505020303" pitchFamily="18" charset="0"/>
              </a:rPr>
              <a:t>Cross of Gold Speech</a:t>
            </a:r>
          </a:p>
        </p:txBody>
      </p:sp>
      <p:sp>
        <p:nvSpPr>
          <p:cNvPr id="3" name="Content Placeholder 2"/>
          <p:cNvSpPr>
            <a:spLocks noGrp="1"/>
          </p:cNvSpPr>
          <p:nvPr>
            <p:ph idx="1"/>
          </p:nvPr>
        </p:nvSpPr>
        <p:spPr>
          <a:xfrm>
            <a:off x="457200" y="1066800"/>
            <a:ext cx="8229600" cy="4983163"/>
          </a:xfrm>
          <a:solidFill>
            <a:schemeClr val="bg1">
              <a:alpha val="79000"/>
            </a:schemeClr>
          </a:solidFill>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“Having behind us the producing masses of this nation and the world, supported by the commercial interests, the laboring interests, and the toilers everywhere, we will answer their demand for a gold standard by saying to them: You shall not press down upon the brow of labor this crown of thorns, you shall not crucify mankind upon a cross of gold.”</a:t>
            </a:r>
          </a:p>
          <a:p>
            <a:pPr marL="0" indent="0">
              <a:buNone/>
            </a:pPr>
            <a:r>
              <a:rPr lang="en-US" sz="2400" dirty="0">
                <a:latin typeface="Times New Roman" panose="02020603050405020304" pitchFamily="18" charset="0"/>
                <a:cs typeface="Times New Roman" panose="02020603050405020304" pitchFamily="18" charset="0"/>
              </a:rPr>
              <a:t>	- William Jennings Bryan, 1893</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3048000"/>
            <a:ext cx="2819400" cy="3657600"/>
          </a:xfrm>
          <a:prstGeom prst="rect">
            <a:avLst/>
          </a:prstGeom>
          <a:ln>
            <a:solidFill>
              <a:srgbClr val="C00000"/>
            </a:solidFill>
          </a:ln>
        </p:spPr>
      </p:pic>
    </p:spTree>
    <p:extLst>
      <p:ext uri="{BB962C8B-B14F-4D97-AF65-F5344CB8AC3E}">
        <p14:creationId xmlns:p14="http://schemas.microsoft.com/office/powerpoint/2010/main" val="6906924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rgbClr val="FFFF00">
              <a:alpha val="50000"/>
            </a:srgbClr>
          </a:solidFill>
        </p:spPr>
        <p:txBody>
          <a:bodyPr>
            <a:normAutofit fontScale="90000"/>
          </a:bodyPr>
          <a:lstStyle/>
          <a:p>
            <a:r>
              <a:rPr lang="en-US" b="1" dirty="0">
                <a:solidFill>
                  <a:srgbClr val="C00000"/>
                </a:solidFill>
                <a:latin typeface="Baskerville Old Face" pitchFamily="18" charset="0"/>
              </a:rPr>
              <a:t>Farmers Organize</a:t>
            </a:r>
          </a:p>
        </p:txBody>
      </p:sp>
      <p:sp>
        <p:nvSpPr>
          <p:cNvPr id="3" name="Content Placeholder 2"/>
          <p:cNvSpPr>
            <a:spLocks noGrp="1"/>
          </p:cNvSpPr>
          <p:nvPr>
            <p:ph idx="1"/>
          </p:nvPr>
        </p:nvSpPr>
        <p:spPr>
          <a:xfrm>
            <a:off x="457200" y="1066800"/>
            <a:ext cx="8229600" cy="5059363"/>
          </a:xfrm>
          <a:solidFill>
            <a:srgbClr val="FFFF00">
              <a:alpha val="50000"/>
            </a:srgbClr>
          </a:solidFill>
        </p:spPr>
        <p:txBody>
          <a:bodyPr>
            <a:normAutofit/>
          </a:bodyPr>
          <a:lstStyle/>
          <a:p>
            <a:r>
              <a:rPr lang="en-US" sz="2000" i="1" dirty="0">
                <a:latin typeface="Times New Roman" panose="02020603050405020304" pitchFamily="18" charset="0"/>
                <a:cs typeface="Times New Roman" panose="02020603050405020304" pitchFamily="18" charset="0"/>
              </a:rPr>
              <a:t>Issues: </a:t>
            </a:r>
            <a:r>
              <a:rPr lang="en-US" sz="2000" dirty="0">
                <a:latin typeface="Times New Roman" panose="02020603050405020304" pitchFamily="18" charset="0"/>
                <a:cs typeface="Times New Roman" panose="02020603050405020304" pitchFamily="18" charset="0"/>
              </a:rPr>
              <a:t>debt, high taxation, the natural environment, &amp; abuse by the railroads</a:t>
            </a:r>
          </a:p>
          <a:p>
            <a:r>
              <a:rPr lang="en-US" sz="2400" dirty="0">
                <a:latin typeface="Times New Roman" panose="02020603050405020304" pitchFamily="18" charset="0"/>
                <a:cs typeface="Times New Roman" panose="02020603050405020304" pitchFamily="18" charset="0"/>
              </a:rPr>
              <a:t>Organizations</a:t>
            </a:r>
          </a:p>
          <a:p>
            <a:pPr lvl="1"/>
            <a:r>
              <a:rPr lang="en-US" sz="2000" b="1" dirty="0">
                <a:solidFill>
                  <a:srgbClr val="FF0000"/>
                </a:solidFill>
                <a:latin typeface="Times New Roman" panose="02020603050405020304" pitchFamily="18" charset="0"/>
                <a:cs typeface="Times New Roman" panose="02020603050405020304" pitchFamily="18" charset="0"/>
              </a:rPr>
              <a:t>Greenback Labor Party </a:t>
            </a:r>
            <a:r>
              <a:rPr lang="en-US" sz="2000" i="1" dirty="0">
                <a:solidFill>
                  <a:srgbClr val="FF0000"/>
                </a:solidFill>
                <a:latin typeface="Times New Roman" panose="02020603050405020304" pitchFamily="18" charset="0"/>
                <a:cs typeface="Times New Roman" panose="02020603050405020304" pitchFamily="18" charset="0"/>
              </a:rPr>
              <a:t>(currency)</a:t>
            </a:r>
          </a:p>
          <a:p>
            <a:pPr lvl="1"/>
            <a:r>
              <a:rPr lang="en-US" sz="2000" b="1" dirty="0">
                <a:solidFill>
                  <a:srgbClr val="FF0000"/>
                </a:solidFill>
                <a:latin typeface="Times New Roman" panose="02020603050405020304" pitchFamily="18" charset="0"/>
                <a:cs typeface="Times New Roman" panose="02020603050405020304" pitchFamily="18" charset="0"/>
              </a:rPr>
              <a:t>The Grange 1875: Oliver H. Kelley</a:t>
            </a:r>
          </a:p>
          <a:p>
            <a:pPr lvl="2"/>
            <a:r>
              <a:rPr lang="en-US" sz="1800" dirty="0">
                <a:latin typeface="Times New Roman" panose="02020603050405020304" pitchFamily="18" charset="0"/>
                <a:cs typeface="Times New Roman" panose="02020603050405020304" pitchFamily="18" charset="0"/>
              </a:rPr>
              <a:t>Setup farmers co-ops &amp; “Grange Laws”</a:t>
            </a:r>
          </a:p>
          <a:p>
            <a:pPr lvl="2"/>
            <a:r>
              <a:rPr lang="en-US" sz="1800" b="1" dirty="0">
                <a:solidFill>
                  <a:srgbClr val="C00000"/>
                </a:solidFill>
                <a:latin typeface="Times New Roman" panose="02020603050405020304" pitchFamily="18" charset="0"/>
                <a:cs typeface="Times New Roman" panose="02020603050405020304" pitchFamily="18" charset="0"/>
              </a:rPr>
              <a:t>Wabash v. Pacific Railroad Co.: </a:t>
            </a:r>
            <a:r>
              <a:rPr lang="en-US" sz="1800" dirty="0">
                <a:latin typeface="Times New Roman" panose="02020603050405020304" pitchFamily="18" charset="0"/>
                <a:cs typeface="Times New Roman" panose="02020603050405020304" pitchFamily="18" charset="0"/>
              </a:rPr>
              <a:t>states </a:t>
            </a:r>
          </a:p>
          <a:p>
            <a:pPr marL="914400" lvl="2" indent="0">
              <a:buNone/>
            </a:pPr>
            <a:r>
              <a:rPr lang="en-US" sz="1800" dirty="0">
                <a:latin typeface="Times New Roman" panose="02020603050405020304" pitchFamily="18" charset="0"/>
                <a:cs typeface="Times New Roman" panose="02020603050405020304" pitchFamily="18" charset="0"/>
              </a:rPr>
              <a:t>    can’t regulate interstate commerce</a:t>
            </a:r>
          </a:p>
          <a:p>
            <a:pPr lvl="2"/>
            <a:r>
              <a:rPr lang="en-US" sz="1800" b="1" dirty="0">
                <a:solidFill>
                  <a:srgbClr val="C00000"/>
                </a:solidFill>
                <a:latin typeface="Times New Roman" panose="02020603050405020304" pitchFamily="18" charset="0"/>
                <a:cs typeface="Times New Roman" panose="02020603050405020304" pitchFamily="18" charset="0"/>
              </a:rPr>
              <a:t>Interstate Commerce Act 1887 </a:t>
            </a:r>
            <a:r>
              <a:rPr lang="en-US" sz="1800" dirty="0">
                <a:latin typeface="Times New Roman" panose="02020603050405020304" pitchFamily="18" charset="0"/>
                <a:cs typeface="Times New Roman" panose="02020603050405020304" pitchFamily="18" charset="0"/>
              </a:rPr>
              <a:t>(Interstate </a:t>
            </a:r>
          </a:p>
          <a:p>
            <a:pPr marL="914400" lvl="2" indent="0">
              <a:buNone/>
            </a:pPr>
            <a:r>
              <a:rPr lang="en-US" sz="1800" dirty="0">
                <a:latin typeface="Times New Roman" panose="02020603050405020304" pitchFamily="18" charset="0"/>
                <a:cs typeface="Times New Roman" panose="02020603050405020304" pitchFamily="18" charset="0"/>
              </a:rPr>
              <a:t>   Commerce Commission &amp; RR regulation)</a:t>
            </a:r>
          </a:p>
          <a:p>
            <a:pPr lvl="1"/>
            <a:r>
              <a:rPr lang="en-US" sz="2000" b="1" dirty="0">
                <a:solidFill>
                  <a:srgbClr val="FF0000"/>
                </a:solidFill>
                <a:latin typeface="Times New Roman" panose="02020603050405020304" pitchFamily="18" charset="0"/>
                <a:cs typeface="Times New Roman" panose="02020603050405020304" pitchFamily="18" charset="0"/>
              </a:rPr>
              <a:t>Farmers Alliance 1870: </a:t>
            </a:r>
          </a:p>
          <a:p>
            <a:pPr lvl="2"/>
            <a:r>
              <a:rPr lang="en-US" sz="1800" dirty="0">
                <a:latin typeface="Times New Roman" panose="02020603050405020304" pitchFamily="18" charset="0"/>
                <a:cs typeface="Times New Roman" panose="02020603050405020304" pitchFamily="18" charset="0"/>
              </a:rPr>
              <a:t>socialize and push farmers agenda</a:t>
            </a:r>
          </a:p>
          <a:p>
            <a:pPr lvl="2"/>
            <a:r>
              <a:rPr lang="en-US" sz="1800" dirty="0">
                <a:latin typeface="Times New Roman" panose="02020603050405020304" pitchFamily="18" charset="0"/>
                <a:cs typeface="Times New Roman" panose="02020603050405020304" pitchFamily="18" charset="0"/>
              </a:rPr>
              <a:t>Excluded: tenant farmers, share croppers, </a:t>
            </a:r>
          </a:p>
          <a:p>
            <a:pPr marL="914400" lvl="2" indent="0">
              <a:buNone/>
            </a:pPr>
            <a:r>
              <a:rPr lang="en-US" sz="1800" dirty="0">
                <a:latin typeface="Times New Roman" panose="02020603050405020304" pitchFamily="18" charset="0"/>
                <a:cs typeface="Times New Roman" panose="02020603050405020304" pitchFamily="18" charset="0"/>
              </a:rPr>
              <a:t>   &amp; farm laborers</a:t>
            </a:r>
          </a:p>
          <a:p>
            <a:pPr marL="914400" lvl="2" indent="0">
              <a:buNone/>
            </a:pPr>
            <a:endParaRPr lang="en-US" sz="18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524000"/>
            <a:ext cx="31242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45984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rgbClr val="FFFF00">
              <a:alpha val="49000"/>
            </a:srgbClr>
          </a:solidFill>
        </p:spPr>
        <p:txBody>
          <a:bodyPr>
            <a:normAutofit fontScale="90000"/>
          </a:bodyPr>
          <a:lstStyle/>
          <a:p>
            <a:r>
              <a:rPr lang="en-US" b="1" dirty="0">
                <a:solidFill>
                  <a:srgbClr val="C00000"/>
                </a:solidFill>
                <a:latin typeface="Baskerville Old Face" pitchFamily="18" charset="0"/>
              </a:rPr>
              <a:t>Populists Movement</a:t>
            </a:r>
          </a:p>
        </p:txBody>
      </p:sp>
      <p:sp>
        <p:nvSpPr>
          <p:cNvPr id="3" name="Content Placeholder 2"/>
          <p:cNvSpPr>
            <a:spLocks noGrp="1"/>
          </p:cNvSpPr>
          <p:nvPr>
            <p:ph idx="1"/>
          </p:nvPr>
        </p:nvSpPr>
        <p:spPr>
          <a:xfrm>
            <a:off x="457200" y="1143000"/>
            <a:ext cx="8229600" cy="4983163"/>
          </a:xfrm>
          <a:solidFill>
            <a:srgbClr val="FFFF00">
              <a:alpha val="49000"/>
            </a:srgbClr>
          </a:solidFill>
        </p:spPr>
        <p:txBody>
          <a:bodyPr>
            <a:normAutofit/>
          </a:bodyPr>
          <a:lstStyle/>
          <a:p>
            <a:r>
              <a:rPr lang="en-US" sz="2400" dirty="0">
                <a:solidFill>
                  <a:srgbClr val="C00000"/>
                </a:solidFill>
                <a:latin typeface="Times New Roman" panose="02020603050405020304" pitchFamily="18" charset="0"/>
                <a:cs typeface="Times New Roman" panose="02020603050405020304" pitchFamily="18" charset="0"/>
              </a:rPr>
              <a:t>The People’s Party (Populist)</a:t>
            </a:r>
            <a:r>
              <a:rPr lang="en-US" sz="2400" dirty="0">
                <a:latin typeface="Times New Roman" panose="02020603050405020304" pitchFamily="18" charset="0"/>
                <a:cs typeface="Times New Roman" panose="02020603050405020304" pitchFamily="18" charset="0"/>
              </a:rPr>
              <a:t> 1891</a:t>
            </a:r>
          </a:p>
          <a:p>
            <a:pPr lvl="1"/>
            <a:r>
              <a:rPr lang="en-US" sz="2000" b="1" dirty="0">
                <a:solidFill>
                  <a:srgbClr val="C00000"/>
                </a:solidFill>
                <a:latin typeface="Times New Roman" panose="02020603050405020304" pitchFamily="18" charset="0"/>
                <a:cs typeface="Times New Roman" panose="02020603050405020304" pitchFamily="18" charset="0"/>
              </a:rPr>
              <a:t>Omaha platform: </a:t>
            </a:r>
            <a:r>
              <a:rPr lang="en-US" sz="2000" dirty="0">
                <a:latin typeface="Times New Roman" panose="02020603050405020304" pitchFamily="18" charset="0"/>
                <a:cs typeface="Times New Roman" panose="02020603050405020304" pitchFamily="18" charset="0"/>
              </a:rPr>
              <a:t>coinage of silver, gov. control of the railroads, 8 hour work day, &amp; 17</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Amendment </a:t>
            </a:r>
          </a:p>
          <a:p>
            <a:r>
              <a:rPr lang="en-US" sz="2400" dirty="0">
                <a:latin typeface="Times New Roman" panose="02020603050405020304" pitchFamily="18" charset="0"/>
                <a:cs typeface="Times New Roman" panose="02020603050405020304" pitchFamily="18" charset="0"/>
              </a:rPr>
              <a:t>1892 Election – James B. Weaver</a:t>
            </a:r>
          </a:p>
          <a:p>
            <a:r>
              <a:rPr lang="en-US" sz="2400" b="1" u="sng" dirty="0">
                <a:solidFill>
                  <a:srgbClr val="C00000"/>
                </a:solidFill>
                <a:latin typeface="Times New Roman" panose="02020603050405020304" pitchFamily="18" charset="0"/>
                <a:cs typeface="Times New Roman" panose="02020603050405020304" pitchFamily="18" charset="0"/>
              </a:rPr>
              <a:t>Panic of 1893</a:t>
            </a:r>
          </a:p>
          <a:p>
            <a:pPr lvl="1"/>
            <a:r>
              <a:rPr lang="en-US" sz="2000" dirty="0">
                <a:latin typeface="Times New Roman" panose="02020603050405020304" pitchFamily="18" charset="0"/>
                <a:cs typeface="Times New Roman" panose="02020603050405020304" pitchFamily="18" charset="0"/>
              </a:rPr>
              <a:t>Farmers struggle to pay debts</a:t>
            </a:r>
          </a:p>
          <a:p>
            <a:pPr lvl="1"/>
            <a:r>
              <a:rPr lang="en-US" sz="2000" b="1" dirty="0">
                <a:solidFill>
                  <a:srgbClr val="C00000"/>
                </a:solidFill>
                <a:latin typeface="Times New Roman" panose="02020603050405020304" pitchFamily="18" charset="0"/>
                <a:cs typeface="Times New Roman" panose="02020603050405020304" pitchFamily="18" charset="0"/>
              </a:rPr>
              <a:t>Coxey’s Army </a:t>
            </a:r>
            <a:r>
              <a:rPr lang="en-US" sz="2000" dirty="0">
                <a:latin typeface="Times New Roman" panose="02020603050405020304" pitchFamily="18" charset="0"/>
                <a:cs typeface="Times New Roman" panose="02020603050405020304" pitchFamily="18" charset="0"/>
              </a:rPr>
              <a:t>(paper currency)</a:t>
            </a:r>
          </a:p>
          <a:p>
            <a:pPr lvl="1"/>
            <a:endParaRPr lang="en-US" sz="20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667000"/>
            <a:ext cx="4269774" cy="405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67676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rgbClr val="FFFF00">
              <a:alpha val="50000"/>
            </a:srgbClr>
          </a:solidFill>
        </p:spPr>
        <p:txBody>
          <a:bodyPr>
            <a:normAutofit/>
          </a:bodyPr>
          <a:lstStyle/>
          <a:p>
            <a:r>
              <a:rPr lang="en-US" sz="2800" b="1" dirty="0">
                <a:solidFill>
                  <a:srgbClr val="C00000"/>
                </a:solidFill>
                <a:latin typeface="Baskerville Old Face" pitchFamily="18" charset="0"/>
              </a:rPr>
              <a:t>Election of 1896 – Death of the Populists Movement</a:t>
            </a:r>
          </a:p>
        </p:txBody>
      </p:sp>
      <p:sp>
        <p:nvSpPr>
          <p:cNvPr id="3" name="Content Placeholder 2"/>
          <p:cNvSpPr>
            <a:spLocks noGrp="1"/>
          </p:cNvSpPr>
          <p:nvPr>
            <p:ph idx="1"/>
          </p:nvPr>
        </p:nvSpPr>
        <p:spPr>
          <a:xfrm>
            <a:off x="228600" y="1447800"/>
            <a:ext cx="8229600" cy="4525963"/>
          </a:xfrm>
          <a:solidFill>
            <a:srgbClr val="FFFF00">
              <a:alpha val="50000"/>
            </a:srgbClr>
          </a:solidFill>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Democrats unite with</a:t>
            </a:r>
          </a:p>
          <a:p>
            <a:pPr marL="0" indent="0">
              <a:buNone/>
            </a:pPr>
            <a:r>
              <a:rPr lang="en-US" sz="2400" dirty="0">
                <a:latin typeface="Times New Roman" panose="02020603050405020304" pitchFamily="18" charset="0"/>
                <a:cs typeface="Times New Roman" panose="02020603050405020304" pitchFamily="18" charset="0"/>
              </a:rPr>
              <a:t>Populist to defeat Rep.</a:t>
            </a:r>
          </a:p>
          <a:p>
            <a:pPr>
              <a:buFont typeface="Wingdings" panose="05000000000000000000" pitchFamily="2" charset="2"/>
              <a:buChar char="Ø"/>
            </a:pPr>
            <a:r>
              <a:rPr lang="en-US" sz="2000" b="1" dirty="0">
                <a:solidFill>
                  <a:srgbClr val="C00000"/>
                </a:solidFill>
                <a:latin typeface="Times New Roman" panose="02020603050405020304" pitchFamily="18" charset="0"/>
                <a:cs typeface="Times New Roman" panose="02020603050405020304" pitchFamily="18" charset="0"/>
              </a:rPr>
              <a:t>William Jennings Bryan (D)</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“Cross of Gold Speech”</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William McKinley (R)</a:t>
            </a: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Election of 1896 decided:</a:t>
            </a:r>
          </a:p>
          <a:p>
            <a:pPr>
              <a:buFont typeface="Wingdings" panose="05000000000000000000" pitchFamily="2" charset="2"/>
              <a:buChar char="Ø"/>
            </a:pPr>
            <a:r>
              <a:rPr lang="en-US" sz="2000" b="1" dirty="0">
                <a:solidFill>
                  <a:srgbClr val="C00000"/>
                </a:solidFill>
                <a:latin typeface="Times New Roman" panose="02020603050405020304" pitchFamily="18" charset="0"/>
                <a:cs typeface="Times New Roman" panose="02020603050405020304" pitchFamily="18" charset="0"/>
              </a:rPr>
              <a:t>Gold Standard Act 1900</a:t>
            </a:r>
          </a:p>
          <a:p>
            <a:pPr>
              <a:buFont typeface="Wingdings" panose="05000000000000000000" pitchFamily="2" charset="2"/>
              <a:buChar char="Ø"/>
            </a:pPr>
            <a:r>
              <a:rPr lang="en-US" sz="2000" b="1" dirty="0">
                <a:solidFill>
                  <a:srgbClr val="C00000"/>
                </a:solidFill>
                <a:latin typeface="Times New Roman" panose="02020603050405020304" pitchFamily="18" charset="0"/>
                <a:cs typeface="Times New Roman" panose="02020603050405020304" pitchFamily="18" charset="0"/>
              </a:rPr>
              <a:t>Dingley Tariff Bill (46.5%)</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Panic of 1893 ended in 1897</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Death of the Populists</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143000"/>
            <a:ext cx="5105400" cy="5486400"/>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59863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20000"/>
              <a:lumOff val="80000"/>
              <a:alpha val="78000"/>
            </a:schemeClr>
          </a:solidFill>
        </p:spPr>
        <p:txBody>
          <a:bodyPr/>
          <a:lstStyle/>
          <a:p>
            <a:r>
              <a:rPr lang="en-US" dirty="0">
                <a:solidFill>
                  <a:srgbClr val="C00000"/>
                </a:solidFill>
                <a:latin typeface="Bernard MT Condensed" panose="02050806060905020404" pitchFamily="18" charset="0"/>
              </a:rPr>
              <a:t>Native Americans: 19thCentury</a:t>
            </a:r>
          </a:p>
        </p:txBody>
      </p:sp>
      <p:sp>
        <p:nvSpPr>
          <p:cNvPr id="3" name="Content Placeholder 2"/>
          <p:cNvSpPr>
            <a:spLocks noGrp="1"/>
          </p:cNvSpPr>
          <p:nvPr>
            <p:ph idx="1"/>
          </p:nvPr>
        </p:nvSpPr>
        <p:spPr>
          <a:solidFill>
            <a:schemeClr val="tx2">
              <a:lumMod val="20000"/>
              <a:lumOff val="80000"/>
              <a:alpha val="64000"/>
            </a:schemeClr>
          </a:solidFill>
        </p:spPr>
        <p:txBody>
          <a:bodyPr/>
          <a:lstStyle/>
          <a:p>
            <a:pPr marL="514350" indent="-514350">
              <a:buFont typeface="+mj-lt"/>
              <a:buAutoNum type="arabicPeriod"/>
            </a:pPr>
            <a:r>
              <a:rPr lang="en-US" sz="2400" b="1" dirty="0">
                <a:solidFill>
                  <a:srgbClr val="C00000"/>
                </a:solidFill>
                <a:latin typeface="Baskerville Old Face" panose="02020602080505020303" pitchFamily="18" charset="0"/>
              </a:rPr>
              <a:t>Removal</a:t>
            </a:r>
            <a:r>
              <a:rPr lang="en-US" sz="2400" dirty="0">
                <a:latin typeface="Baskerville Old Face" panose="02020602080505020303" pitchFamily="18" charset="0"/>
              </a:rPr>
              <a:t> </a:t>
            </a:r>
            <a:r>
              <a:rPr lang="en-US" sz="2400" dirty="0">
                <a:solidFill>
                  <a:schemeClr val="tx2">
                    <a:lumMod val="75000"/>
                  </a:schemeClr>
                </a:solidFill>
                <a:latin typeface="Baskerville Old Face" panose="02020602080505020303" pitchFamily="18" charset="0"/>
              </a:rPr>
              <a:t>(West of the Mississippi R.)(1830s-40s)</a:t>
            </a:r>
          </a:p>
          <a:p>
            <a:pPr marL="514350" indent="-514350">
              <a:buFont typeface="+mj-lt"/>
              <a:buAutoNum type="arabicPeriod"/>
            </a:pPr>
            <a:r>
              <a:rPr lang="en-US" sz="2400" b="1" dirty="0">
                <a:solidFill>
                  <a:srgbClr val="C00000"/>
                </a:solidFill>
                <a:latin typeface="Baskerville Old Face" panose="02020602080505020303" pitchFamily="18" charset="0"/>
              </a:rPr>
              <a:t>Concentration </a:t>
            </a:r>
            <a:r>
              <a:rPr lang="en-US" sz="2400" dirty="0">
                <a:solidFill>
                  <a:schemeClr val="tx2">
                    <a:lumMod val="75000"/>
                  </a:schemeClr>
                </a:solidFill>
                <a:latin typeface="Baskerville Old Face" panose="02020602080505020303" pitchFamily="18" charset="0"/>
              </a:rPr>
              <a:t>(1860s-1880s)</a:t>
            </a:r>
          </a:p>
          <a:p>
            <a:pPr lvl="1">
              <a:buFont typeface="Wingdings" panose="05000000000000000000" pitchFamily="2" charset="2"/>
              <a:buChar char="Ø"/>
            </a:pPr>
            <a:r>
              <a:rPr lang="en-US" sz="2000" dirty="0">
                <a:solidFill>
                  <a:schemeClr val="tx2">
                    <a:lumMod val="75000"/>
                  </a:schemeClr>
                </a:solidFill>
                <a:latin typeface="Baskerville Old Face" panose="02020602080505020303" pitchFamily="18" charset="0"/>
              </a:rPr>
              <a:t>Indian Wars</a:t>
            </a:r>
          </a:p>
          <a:p>
            <a:pPr lvl="1">
              <a:buFont typeface="Wingdings" panose="05000000000000000000" pitchFamily="2" charset="2"/>
              <a:buChar char="Ø"/>
            </a:pPr>
            <a:r>
              <a:rPr lang="en-US" sz="2000" dirty="0">
                <a:solidFill>
                  <a:schemeClr val="tx2">
                    <a:lumMod val="75000"/>
                  </a:schemeClr>
                </a:solidFill>
                <a:latin typeface="Baskerville Old Face" panose="02020602080505020303" pitchFamily="18" charset="0"/>
              </a:rPr>
              <a:t>Reservations</a:t>
            </a:r>
          </a:p>
          <a:p>
            <a:pPr marL="514350" indent="-514350">
              <a:buFont typeface="+mj-lt"/>
              <a:buAutoNum type="arabicPeriod"/>
            </a:pPr>
            <a:r>
              <a:rPr lang="en-US" sz="2400" b="1" dirty="0">
                <a:solidFill>
                  <a:srgbClr val="C00000"/>
                </a:solidFill>
                <a:latin typeface="Baskerville Old Face" panose="02020602080505020303" pitchFamily="18" charset="0"/>
              </a:rPr>
              <a:t>Assimilation</a:t>
            </a:r>
            <a:r>
              <a:rPr lang="en-US" sz="2400" dirty="0">
                <a:latin typeface="Baskerville Old Face" panose="02020602080505020303" pitchFamily="18" charset="0"/>
              </a:rPr>
              <a:t> </a:t>
            </a:r>
            <a:r>
              <a:rPr lang="en-US" sz="2400" dirty="0">
                <a:solidFill>
                  <a:schemeClr val="tx2">
                    <a:lumMod val="75000"/>
                  </a:schemeClr>
                </a:solidFill>
                <a:latin typeface="Baskerville Old Face" panose="02020602080505020303" pitchFamily="18" charset="0"/>
              </a:rPr>
              <a:t>(1880s-1930s)</a:t>
            </a:r>
          </a:p>
          <a:p>
            <a:pPr lvl="1">
              <a:buFont typeface="Wingdings" panose="05000000000000000000" pitchFamily="2" charset="2"/>
              <a:buChar char="Ø"/>
            </a:pPr>
            <a:r>
              <a:rPr lang="en-US" sz="2000" dirty="0">
                <a:solidFill>
                  <a:schemeClr val="tx2">
                    <a:lumMod val="75000"/>
                  </a:schemeClr>
                </a:solidFill>
                <a:latin typeface="Baskerville Old Face" panose="02020602080505020303" pitchFamily="18" charset="0"/>
              </a:rPr>
              <a:t>Dawes Act</a:t>
            </a:r>
          </a:p>
          <a:p>
            <a:endParaRPr lang="en-US" dirty="0"/>
          </a:p>
        </p:txBody>
      </p:sp>
    </p:spTree>
    <p:extLst>
      <p:ext uri="{BB962C8B-B14F-4D97-AF65-F5344CB8AC3E}">
        <p14:creationId xmlns:p14="http://schemas.microsoft.com/office/powerpoint/2010/main" val="24535853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5">
              <a:lumMod val="40000"/>
              <a:lumOff val="60000"/>
            </a:schemeClr>
          </a:solidFill>
          <a:ln>
            <a:solidFill>
              <a:srgbClr val="002060"/>
            </a:solidFill>
          </a:ln>
        </p:spPr>
        <p:txBody>
          <a:bodyPr>
            <a:normAutofit/>
          </a:bodyPr>
          <a:lstStyle/>
          <a:p>
            <a:r>
              <a:rPr lang="en-US" sz="2800" b="1" dirty="0">
                <a:solidFill>
                  <a:srgbClr val="C00000"/>
                </a:solidFill>
                <a:latin typeface="Baskerville Old Face" pitchFamily="18" charset="0"/>
              </a:rPr>
              <a:t>Take it to the D to  B to Q</a:t>
            </a:r>
          </a:p>
        </p:txBody>
      </p:sp>
      <p:sp>
        <p:nvSpPr>
          <p:cNvPr id="3" name="Content Placeholder 2"/>
          <p:cNvSpPr>
            <a:spLocks noGrp="1"/>
          </p:cNvSpPr>
          <p:nvPr>
            <p:ph idx="1"/>
          </p:nvPr>
        </p:nvSpPr>
        <p:spPr>
          <a:xfrm>
            <a:off x="228600" y="1219200"/>
            <a:ext cx="8610600" cy="4754563"/>
          </a:xfrm>
          <a:solidFill>
            <a:schemeClr val="accent5">
              <a:lumMod val="40000"/>
              <a:lumOff val="60000"/>
            </a:schemeClr>
          </a:solidFill>
          <a:ln>
            <a:solidFill>
              <a:srgbClr val="002060"/>
            </a:solidFill>
          </a:ln>
        </p:spPr>
        <p:txBody>
          <a:bodyPr>
            <a:normAutofit/>
          </a:bodyPr>
          <a:lstStyle/>
          <a:p>
            <a:pPr marL="0" indent="0">
              <a:buNone/>
            </a:pPr>
            <a:r>
              <a:rPr lang="en-US" sz="2400" b="1" dirty="0">
                <a:latin typeface="Times New Roman" panose="02020603050405020304" pitchFamily="18" charset="0"/>
                <a:cs typeface="Times New Roman" panose="02020603050405020304" pitchFamily="18" charset="0"/>
              </a:rPr>
              <a:t>Prompt: </a:t>
            </a:r>
            <a:r>
              <a:rPr lang="en-US" sz="2400" dirty="0">
                <a:latin typeface="Times New Roman" panose="02020603050405020304" pitchFamily="18" charset="0"/>
                <a:cs typeface="Times New Roman" panose="02020603050405020304" pitchFamily="18" charset="0"/>
              </a:rPr>
              <a:t>In the post–Civil War United States, corporations grew significantly in number, size, and influence.  Analyze the impact of big business on the economy and politics and the responses of Americans to these changes. Confine your answer to the period 1870 to 1900</a:t>
            </a:r>
            <a:r>
              <a:rPr lang="en-US" dirty="0"/>
              <a:t>.</a:t>
            </a:r>
          </a:p>
          <a:p>
            <a:pPr marL="0" indent="0">
              <a:buNone/>
            </a:pPr>
            <a:r>
              <a:rPr lang="en-US" sz="2400" dirty="0">
                <a:latin typeface="Times New Roman" panose="02020603050405020304" pitchFamily="18" charset="0"/>
                <a:cs typeface="Times New Roman" panose="02020603050405020304" pitchFamily="18" charset="0"/>
              </a:rPr>
              <a:t>RULES:</a:t>
            </a:r>
          </a:p>
          <a:p>
            <a:r>
              <a:rPr lang="en-US" sz="2400" dirty="0">
                <a:latin typeface="Times New Roman" panose="02020603050405020304" pitchFamily="18" charset="0"/>
                <a:cs typeface="Times New Roman" panose="02020603050405020304" pitchFamily="18" charset="0"/>
              </a:rPr>
              <a:t>Documents cannot leave the room in away (No pictures, etc.)</a:t>
            </a:r>
          </a:p>
          <a:p>
            <a:r>
              <a:rPr lang="en-US" sz="2400" dirty="0">
                <a:latin typeface="Times New Roman" panose="02020603050405020304" pitchFamily="18" charset="0"/>
                <a:cs typeface="Times New Roman" panose="02020603050405020304" pitchFamily="18" charset="0"/>
              </a:rPr>
              <a:t>You must use 7 out of 10 documents </a:t>
            </a:r>
          </a:p>
          <a:p>
            <a:r>
              <a:rPr lang="en-US" sz="2400" dirty="0">
                <a:latin typeface="Times New Roman" panose="02020603050405020304" pitchFamily="18" charset="0"/>
                <a:cs typeface="Times New Roman" panose="02020603050405020304" pitchFamily="18" charset="0"/>
              </a:rPr>
              <a:t>You must have HIPP for 4 out of 7 documents </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15297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5">
              <a:lumMod val="40000"/>
              <a:lumOff val="60000"/>
            </a:schemeClr>
          </a:solidFill>
          <a:ln>
            <a:solidFill>
              <a:srgbClr val="002060"/>
            </a:solidFill>
          </a:ln>
        </p:spPr>
        <p:txBody>
          <a:bodyPr>
            <a:normAutofit/>
          </a:bodyPr>
          <a:lstStyle/>
          <a:p>
            <a:r>
              <a:rPr lang="en-US" sz="2800" b="1" dirty="0">
                <a:solidFill>
                  <a:srgbClr val="C00000"/>
                </a:solidFill>
                <a:latin typeface="Baskerville Old Face" pitchFamily="18" charset="0"/>
              </a:rPr>
              <a:t>Take it to the D to  B to Q</a:t>
            </a:r>
          </a:p>
        </p:txBody>
      </p:sp>
      <p:sp>
        <p:nvSpPr>
          <p:cNvPr id="3" name="Content Placeholder 2"/>
          <p:cNvSpPr>
            <a:spLocks noGrp="1"/>
          </p:cNvSpPr>
          <p:nvPr>
            <p:ph idx="1"/>
          </p:nvPr>
        </p:nvSpPr>
        <p:spPr>
          <a:xfrm>
            <a:off x="228600" y="1219200"/>
            <a:ext cx="8610600" cy="4754563"/>
          </a:xfrm>
          <a:solidFill>
            <a:schemeClr val="accent5">
              <a:lumMod val="40000"/>
              <a:lumOff val="60000"/>
            </a:schemeClr>
          </a:solidFill>
          <a:ln>
            <a:solidFill>
              <a:srgbClr val="002060"/>
            </a:solidFill>
          </a:ln>
        </p:spPr>
        <p:txBody>
          <a:bodyPr>
            <a:normAutofit/>
          </a:bodyPr>
          <a:lstStyle/>
          <a:p>
            <a:pPr marL="0" indent="0">
              <a:buNone/>
            </a:pPr>
            <a:r>
              <a:rPr lang="en-US" sz="2400" b="1" dirty="0">
                <a:latin typeface="Times New Roman" panose="02020603050405020304" pitchFamily="18" charset="0"/>
                <a:cs typeface="Times New Roman" panose="02020603050405020304" pitchFamily="18" charset="0"/>
              </a:rPr>
              <a:t>Prompt: </a:t>
            </a:r>
            <a:r>
              <a:rPr lang="en-US" sz="2400" dirty="0">
                <a:latin typeface="Times New Roman" panose="02020603050405020304" pitchFamily="18" charset="0"/>
                <a:cs typeface="Times New Roman" panose="02020603050405020304" pitchFamily="18" charset="0"/>
              </a:rPr>
              <a:t>In the post–Civil War United States, corporations grew significantly in number, size, and influence.  Analyze the impact of big business on the economy and politics and the responses of Americans to these changes. Confine your answer to the period 1870 to 1900</a:t>
            </a:r>
            <a:r>
              <a:rPr lang="en-US" dirty="0"/>
              <a:t>.</a:t>
            </a:r>
          </a:p>
          <a:p>
            <a:pPr marL="0" indent="0">
              <a:buNone/>
            </a:pPr>
            <a:r>
              <a:rPr lang="en-US" sz="2400" dirty="0">
                <a:latin typeface="Times New Roman" panose="02020603050405020304" pitchFamily="18" charset="0"/>
                <a:cs typeface="Times New Roman" panose="02020603050405020304" pitchFamily="18" charset="0"/>
              </a:rPr>
              <a:t>Step 1: Question simplification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Step 2: Document analysis: </a:t>
            </a:r>
          </a:p>
          <a:p>
            <a:pPr>
              <a:buFontTx/>
              <a:buChar char="-"/>
            </a:pPr>
            <a:r>
              <a:rPr lang="en-US" sz="2400" dirty="0">
                <a:latin typeface="Times New Roman" panose="02020603050405020304" pitchFamily="18" charset="0"/>
                <a:cs typeface="Times New Roman" panose="02020603050405020304" pitchFamily="18" charset="0"/>
              </a:rPr>
              <a:t>Identify main idea</a:t>
            </a:r>
          </a:p>
          <a:p>
            <a:pPr>
              <a:buFontTx/>
              <a:buChar char="-"/>
            </a:pPr>
            <a:r>
              <a:rPr lang="en-US" sz="2400" dirty="0">
                <a:latin typeface="Times New Roman" panose="02020603050405020304" pitchFamily="18" charset="0"/>
                <a:cs typeface="Times New Roman" panose="02020603050405020304" pitchFamily="18" charset="0"/>
              </a:rPr>
              <a:t>Identify prior knowledge (facts in &amp; implied by the docs.)</a:t>
            </a:r>
          </a:p>
          <a:p>
            <a:pPr>
              <a:buFontTx/>
              <a:buChar char="-"/>
            </a:pPr>
            <a:r>
              <a:rPr lang="en-US" sz="2400" dirty="0">
                <a:latin typeface="Times New Roman" panose="02020603050405020304" pitchFamily="18" charset="0"/>
                <a:cs typeface="Times New Roman" panose="02020603050405020304" pitchFamily="18" charset="0"/>
              </a:rPr>
              <a:t>Identify POV and purpose</a:t>
            </a:r>
          </a:p>
          <a:p>
            <a:pPr>
              <a:buFontTx/>
              <a:buChar char="-"/>
            </a:pPr>
            <a:endParaRPr lang="en-US" sz="24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65907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457200"/>
            <a:ext cx="8229600" cy="3620010"/>
          </a:xfrm>
          <a:solidFill>
            <a:schemeClr val="accent2"/>
          </a:solidFill>
          <a:ln>
            <a:solidFill>
              <a:schemeClr val="accent1"/>
            </a:solidFill>
          </a:ln>
        </p:spPr>
      </p:pic>
      <p:sp>
        <p:nvSpPr>
          <p:cNvPr id="5" name="Rectangle 4"/>
          <p:cNvSpPr/>
          <p:nvPr/>
        </p:nvSpPr>
        <p:spPr>
          <a:xfrm>
            <a:off x="468086" y="3962400"/>
            <a:ext cx="4191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Baskerville Old Face" panose="02020602080505020303" pitchFamily="18" charset="0"/>
              </a:rPr>
              <a:t>The Grange Collection </a:t>
            </a:r>
          </a:p>
        </p:txBody>
      </p:sp>
      <p:sp>
        <p:nvSpPr>
          <p:cNvPr id="6" name="Rectangle 5"/>
          <p:cNvSpPr/>
          <p:nvPr/>
        </p:nvSpPr>
        <p:spPr>
          <a:xfrm>
            <a:off x="533400" y="4800600"/>
            <a:ext cx="81534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Briefly explain the point of view of the artist from the perspective of Western farmers or Northern Industrialist.  (Cite one specific development from 1865 to 1900 to support your conclusions)</a:t>
            </a:r>
          </a:p>
        </p:txBody>
      </p:sp>
    </p:spTree>
    <p:extLst>
      <p:ext uri="{BB962C8B-B14F-4D97-AF65-F5344CB8AC3E}">
        <p14:creationId xmlns:p14="http://schemas.microsoft.com/office/powerpoint/2010/main" val="41327201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a:solidFill>
            <a:schemeClr val="bg1"/>
          </a:solidFill>
        </p:spPr>
        <p:txBody>
          <a:bodyPr>
            <a:normAutofit/>
          </a:bodyPr>
          <a:lstStyle/>
          <a:p>
            <a:r>
              <a:rPr lang="en-US" sz="1100" b="1" dirty="0">
                <a:latin typeface="Times New Roman" panose="02020603050405020304" pitchFamily="18" charset="0"/>
                <a:cs typeface="Times New Roman" panose="02020603050405020304" pitchFamily="18" charset="0"/>
              </a:rPr>
              <a:t>Period 6: 1865 – 1898</a:t>
            </a:r>
            <a:r>
              <a:rPr lang="en-US" sz="1100" dirty="0">
                <a:latin typeface="Times New Roman" panose="02020603050405020304" pitchFamily="18" charset="0"/>
                <a:cs typeface="Times New Roman" panose="02020603050405020304" pitchFamily="18" charset="0"/>
              </a:rPr>
              <a:t> </a:t>
            </a:r>
            <a:r>
              <a:rPr lang="en-US" sz="1100" b="1"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The transformation of the United States from an agricultural to an increasingly industrialized and urbanized society brought about significant economic, political, diplomatic, social, environmental, and cultural changes.</a:t>
            </a:r>
          </a:p>
          <a:p>
            <a:pPr lvl="0"/>
            <a:r>
              <a:rPr lang="en-US" sz="1100" b="1" dirty="0">
                <a:latin typeface="Times New Roman" panose="02020603050405020304" pitchFamily="18" charset="0"/>
                <a:cs typeface="Times New Roman" panose="02020603050405020304" pitchFamily="18" charset="0"/>
              </a:rPr>
              <a:t>Key Concept 6.1: </a:t>
            </a:r>
            <a:r>
              <a:rPr lang="en-US" sz="1100" dirty="0">
                <a:latin typeface="Times New Roman" panose="02020603050405020304" pitchFamily="18" charset="0"/>
                <a:cs typeface="Times New Roman" panose="02020603050405020304" pitchFamily="18" charset="0"/>
              </a:rPr>
              <a:t>Technological advances, large scale production methods, and the opening of new markets encouraged the rise of industrial capitalism in the United States </a:t>
            </a:r>
          </a:p>
          <a:p>
            <a:pPr lvl="0"/>
            <a:r>
              <a:rPr lang="en-US" sz="1100" b="1" dirty="0">
                <a:latin typeface="Times New Roman" panose="02020603050405020304" pitchFamily="18" charset="0"/>
                <a:cs typeface="Times New Roman" panose="02020603050405020304" pitchFamily="18" charset="0"/>
              </a:rPr>
              <a:t>Key Concept 6.2: </a:t>
            </a:r>
            <a:r>
              <a:rPr lang="en-US" sz="1100" dirty="0">
                <a:latin typeface="Times New Roman" panose="02020603050405020304" pitchFamily="18" charset="0"/>
                <a:cs typeface="Times New Roman" panose="02020603050405020304" pitchFamily="18" charset="0"/>
              </a:rPr>
              <a:t>The migration that accompanied industrialization transformed both urban and rural areas of the United States and caused dramatic social and cultural change</a:t>
            </a:r>
          </a:p>
          <a:p>
            <a:pPr lvl="0"/>
            <a:r>
              <a:rPr lang="en-US" sz="1100" b="1" dirty="0">
                <a:latin typeface="Times New Roman" panose="02020603050405020304" pitchFamily="18" charset="0"/>
                <a:cs typeface="Times New Roman" panose="02020603050405020304" pitchFamily="18" charset="0"/>
              </a:rPr>
              <a:t>Key Concept 6.3: </a:t>
            </a:r>
            <a:r>
              <a:rPr lang="en-US" sz="1100" dirty="0">
                <a:latin typeface="Times New Roman" panose="02020603050405020304" pitchFamily="18" charset="0"/>
                <a:cs typeface="Times New Roman" panose="02020603050405020304" pitchFamily="18" charset="0"/>
              </a:rPr>
              <a:t>The Gilded Age produced new cultural and intellectual movements, public reform effort, and political debates over </a:t>
            </a:r>
            <a:r>
              <a:rPr lang="en-US" sz="1100" dirty="0">
                <a:solidFill>
                  <a:schemeClr val="accent4">
                    <a:lumMod val="50000"/>
                  </a:schemeClr>
                </a:solidFill>
                <a:latin typeface="Times New Roman" panose="02020603050405020304" pitchFamily="18" charset="0"/>
                <a:cs typeface="Times New Roman" panose="02020603050405020304" pitchFamily="18" charset="0"/>
              </a:rPr>
              <a:t>economic and social policies </a:t>
            </a:r>
          </a:p>
          <a:p>
            <a:r>
              <a:rPr lang="en-US" sz="1800" i="1" dirty="0">
                <a:solidFill>
                  <a:srgbClr val="FF000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cs typeface="Times New Roman" panose="02020603050405020304" pitchFamily="18" charset="0"/>
              </a:rPr>
              <a:t>How did rapid mechanization in industrial and agriculture American society transform the United States and bring it into the modern age?</a:t>
            </a:r>
          </a:p>
          <a:p>
            <a:r>
              <a:rPr lang="en-US" sz="1800" i="1" dirty="0">
                <a:latin typeface="Times New Roman" panose="02020603050405020304" pitchFamily="18" charset="0"/>
                <a:cs typeface="Times New Roman" panose="02020603050405020304" pitchFamily="18" charset="0"/>
              </a:rPr>
              <a:t>Students Can: </a:t>
            </a:r>
          </a:p>
          <a:p>
            <a:pPr lvl="1"/>
            <a:r>
              <a:rPr lang="en-US" sz="1400" dirty="0">
                <a:latin typeface="Times New Roman" panose="02020603050405020304" pitchFamily="18" charset="0"/>
                <a:cs typeface="Times New Roman" panose="02020603050405020304" pitchFamily="18" charset="0"/>
              </a:rPr>
              <a:t>Evaluate the impact of western expansionism in altering the American west</a:t>
            </a:r>
          </a:p>
          <a:p>
            <a:pPr lvl="1"/>
            <a:r>
              <a:rPr lang="en-US" sz="1400" dirty="0">
                <a:latin typeface="Times New Roman" panose="02020603050405020304" pitchFamily="18" charset="0"/>
                <a:cs typeface="Times New Roman" panose="02020603050405020304" pitchFamily="18" charset="0"/>
              </a:rPr>
              <a:t>Discern contributing factors for the growth of laissez faire capitalism and its impact on the West</a:t>
            </a:r>
          </a:p>
          <a:p>
            <a:pPr marL="285750" lvl="1">
              <a:buFont typeface="Arial" panose="020B0604020202020204" pitchFamily="34" charset="0"/>
              <a:buChar char="•"/>
            </a:pPr>
            <a:r>
              <a:rPr lang="en-US" sz="1800" b="1" dirty="0">
                <a:solidFill>
                  <a:srgbClr val="FF0000"/>
                </a:solidFill>
                <a:latin typeface="Times New Roman" panose="02020603050405020304" pitchFamily="18" charset="0"/>
                <a:cs typeface="Times New Roman" panose="02020603050405020304" pitchFamily="18" charset="0"/>
              </a:rPr>
              <a:t>Agenda</a:t>
            </a:r>
          </a:p>
          <a:p>
            <a:pPr marL="685800" lvl="2"/>
            <a:r>
              <a:rPr lang="en-US" sz="1400" b="1" dirty="0">
                <a:solidFill>
                  <a:srgbClr val="FF0000"/>
                </a:solidFill>
                <a:latin typeface="Times New Roman" panose="02020603050405020304" pitchFamily="18" charset="0"/>
                <a:cs typeface="Times New Roman" panose="02020603050405020304" pitchFamily="18" charset="0"/>
              </a:rPr>
              <a:t>The Populists</a:t>
            </a:r>
          </a:p>
          <a:p>
            <a:pPr marL="685800" lvl="2"/>
            <a:r>
              <a:rPr lang="en-US" sz="1400" b="1" dirty="0">
                <a:solidFill>
                  <a:srgbClr val="FF0000"/>
                </a:solidFill>
                <a:latin typeface="Times New Roman" panose="02020603050405020304" pitchFamily="18" charset="0"/>
                <a:cs typeface="Times New Roman" panose="02020603050405020304" pitchFamily="18" charset="0"/>
              </a:rPr>
              <a:t>Controlling the West Discussion</a:t>
            </a:r>
          </a:p>
          <a:p>
            <a:pPr marL="457200" lvl="2" indent="0">
              <a:buNone/>
            </a:pPr>
            <a:endParaRPr lang="en-US" sz="1400" b="1" dirty="0">
              <a:latin typeface="Times New Roman" panose="02020603050405020304" pitchFamily="18" charset="0"/>
              <a:cs typeface="Times New Roman" panose="02020603050405020304" pitchFamily="18" charset="0"/>
            </a:endParaRPr>
          </a:p>
          <a:p>
            <a:pPr marL="228600" lvl="2"/>
            <a:r>
              <a:rPr lang="en-US" sz="1800" b="1" dirty="0">
                <a:solidFill>
                  <a:srgbClr val="FF0000"/>
                </a:solidFill>
                <a:latin typeface="Times New Roman" panose="02020603050405020304" pitchFamily="18" charset="0"/>
                <a:cs typeface="Times New Roman" panose="02020603050405020304" pitchFamily="18" charset="0"/>
              </a:rPr>
              <a:t>Homework</a:t>
            </a:r>
          </a:p>
          <a:p>
            <a:pPr marL="685800" lvl="3"/>
            <a:r>
              <a:rPr lang="en-US" sz="1800" i="1" dirty="0">
                <a:solidFill>
                  <a:srgbClr val="FF0000"/>
                </a:solidFill>
                <a:latin typeface="Times New Roman" panose="02020603050405020304" pitchFamily="18" charset="0"/>
                <a:cs typeface="Times New Roman" panose="02020603050405020304" pitchFamily="18" charset="0"/>
              </a:rPr>
              <a:t>Prompt break down and plan</a:t>
            </a:r>
          </a:p>
        </p:txBody>
      </p:sp>
    </p:spTree>
    <p:extLst>
      <p:ext uri="{BB962C8B-B14F-4D97-AF65-F5344CB8AC3E}">
        <p14:creationId xmlns:p14="http://schemas.microsoft.com/office/powerpoint/2010/main" val="41670575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rgbClr val="FFFF00">
              <a:alpha val="50000"/>
            </a:srgbClr>
          </a:solidFill>
        </p:spPr>
        <p:txBody>
          <a:bodyPr>
            <a:normAutofit/>
          </a:bodyPr>
          <a:lstStyle/>
          <a:p>
            <a:r>
              <a:rPr lang="en-US" sz="2800" b="1" dirty="0">
                <a:solidFill>
                  <a:srgbClr val="C00000"/>
                </a:solidFill>
                <a:latin typeface="Baskerville Old Face" pitchFamily="18" charset="0"/>
              </a:rPr>
              <a:t>How the West was Won?</a:t>
            </a:r>
          </a:p>
        </p:txBody>
      </p:sp>
      <p:sp>
        <p:nvSpPr>
          <p:cNvPr id="3" name="Content Placeholder 2"/>
          <p:cNvSpPr>
            <a:spLocks noGrp="1"/>
          </p:cNvSpPr>
          <p:nvPr>
            <p:ph idx="1"/>
          </p:nvPr>
        </p:nvSpPr>
        <p:spPr>
          <a:xfrm>
            <a:off x="228600" y="1447800"/>
            <a:ext cx="8229600" cy="4525963"/>
          </a:xfrm>
          <a:solidFill>
            <a:srgbClr val="FFFF00">
              <a:alpha val="50000"/>
            </a:srgbClr>
          </a:solidFill>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Discussion questions: evaluate the conflict that westward expansion created during the latter part of the 19</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center.</a:t>
            </a:r>
          </a:p>
          <a:p>
            <a:pPr marL="457200" indent="-457200">
              <a:buAutoNum type="arabicPeriod"/>
            </a:pPr>
            <a:r>
              <a:rPr lang="en-US" sz="2000" dirty="0">
                <a:latin typeface="Times New Roman" panose="02020603050405020304" pitchFamily="18" charset="0"/>
                <a:cs typeface="Times New Roman" panose="02020603050405020304" pitchFamily="18" charset="0"/>
              </a:rPr>
              <a:t>Meet as group; settlers, Native Americans, and industrialists.  Formulate arguments that promote your interests.</a:t>
            </a:r>
          </a:p>
          <a:p>
            <a:pPr marL="457200" indent="-457200">
              <a:buAutoNum type="arabicPeriod"/>
            </a:pPr>
            <a:r>
              <a:rPr lang="en-US" sz="2000" dirty="0">
                <a:latin typeface="Times New Roman" panose="02020603050405020304" pitchFamily="18" charset="0"/>
                <a:cs typeface="Times New Roman" panose="02020603050405020304" pitchFamily="18" charset="0"/>
              </a:rPr>
              <a:t>Divided into groups of three (1 settler, 1 Native American, and 1 industrialist) </a:t>
            </a:r>
            <a:endParaRPr lang="en-US" sz="1600" dirty="0">
              <a:latin typeface="Times New Roman" panose="02020603050405020304" pitchFamily="18" charset="0"/>
              <a:cs typeface="Times New Roman" panose="02020603050405020304" pitchFamily="18" charset="0"/>
            </a:endParaRPr>
          </a:p>
          <a:p>
            <a:pPr lvl="1">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Discuss the following and reach consensus based on factual content</a:t>
            </a:r>
          </a:p>
          <a:p>
            <a:pPr lvl="1">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Who should control the west because it is moral right and proper?</a:t>
            </a:r>
          </a:p>
          <a:p>
            <a:pPr lvl="1">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Who should control the west because it is in the best interest for the welfare of the United States?</a:t>
            </a:r>
          </a:p>
          <a:p>
            <a:pPr lvl="1">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Explain who are the real winners and losers in the west?</a:t>
            </a:r>
          </a:p>
        </p:txBody>
      </p:sp>
    </p:spTree>
    <p:extLst>
      <p:ext uri="{BB962C8B-B14F-4D97-AF65-F5344CB8AC3E}">
        <p14:creationId xmlns:p14="http://schemas.microsoft.com/office/powerpoint/2010/main" val="943673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a:solidFill>
            <a:schemeClr val="bg1"/>
          </a:solidFill>
          <a:ln>
            <a:solidFill>
              <a:schemeClr val="accent1"/>
            </a:solidFill>
          </a:ln>
        </p:spPr>
        <p:txBody>
          <a:bodyPr>
            <a:normAutofit fontScale="85000" lnSpcReduction="10000"/>
          </a:bodyPr>
          <a:lstStyle/>
          <a:p>
            <a:pPr marL="0" indent="0">
              <a:buNone/>
            </a:pPr>
            <a:r>
              <a:rPr lang="en-US" sz="3100" dirty="0">
                <a:latin typeface="Times New Roman" panose="02020603050405020304" pitchFamily="18" charset="0"/>
                <a:cs typeface="Times New Roman" panose="02020603050405020304" pitchFamily="18" charset="0"/>
              </a:rPr>
              <a:t>__ 1. Why have many historians labeled the period following the Civil War until the turn of the century the Gilded Age?</a:t>
            </a:r>
          </a:p>
          <a:p>
            <a:pPr marL="971550" lvl="0" indent="-514350">
              <a:buFont typeface="+mj-lt"/>
              <a:buAutoNum type="alphaUcPeriod"/>
            </a:pPr>
            <a:r>
              <a:rPr lang="en-US" sz="3100" dirty="0">
                <a:latin typeface="Times New Roman" panose="02020603050405020304" pitchFamily="18" charset="0"/>
                <a:cs typeface="Times New Roman" panose="02020603050405020304" pitchFamily="18" charset="0"/>
              </a:rPr>
              <a:t>Most Americans saw a rise in the standard of living and greater prosperity</a:t>
            </a:r>
          </a:p>
          <a:p>
            <a:pPr marL="971550" lvl="0" indent="-514350">
              <a:buFont typeface="+mj-lt"/>
              <a:buAutoNum type="alphaUcPeriod"/>
            </a:pPr>
            <a:r>
              <a:rPr lang="en-US" sz="3100" dirty="0">
                <a:latin typeface="Times New Roman" panose="02020603050405020304" pitchFamily="18" charset="0"/>
                <a:cs typeface="Times New Roman" panose="02020603050405020304" pitchFamily="18" charset="0"/>
              </a:rPr>
              <a:t>The idea of equality becomes an achievable goal during this time period</a:t>
            </a:r>
          </a:p>
          <a:p>
            <a:pPr marL="971550" lvl="0" indent="-514350">
              <a:buFont typeface="+mj-lt"/>
              <a:buAutoNum type="alphaUcPeriod"/>
            </a:pPr>
            <a:r>
              <a:rPr lang="en-US" sz="3100" dirty="0">
                <a:latin typeface="Times New Roman" panose="02020603050405020304" pitchFamily="18" charset="0"/>
                <a:cs typeface="Times New Roman" panose="02020603050405020304" pitchFamily="18" charset="0"/>
              </a:rPr>
              <a:t>While the U.S. saw great prosperity many American’s lived in poverty and were taken advantage of by industrialization</a:t>
            </a:r>
          </a:p>
          <a:p>
            <a:pPr marL="971550" lvl="0" indent="-514350">
              <a:buFont typeface="+mj-lt"/>
              <a:buAutoNum type="alphaUcPeriod"/>
            </a:pPr>
            <a:r>
              <a:rPr lang="en-US" sz="3100" dirty="0">
                <a:latin typeface="Times New Roman" panose="02020603050405020304" pitchFamily="18" charset="0"/>
                <a:cs typeface="Times New Roman" panose="02020603050405020304" pitchFamily="18" charset="0"/>
              </a:rPr>
              <a:t>Labor unions were able to achieve improved working conditions, such as the eight hour work day</a:t>
            </a:r>
          </a:p>
          <a:p>
            <a:pPr marL="971550" lvl="0" indent="-514350">
              <a:buFont typeface="+mj-lt"/>
              <a:buAutoNum type="alphaUcPeriod"/>
            </a:pPr>
            <a:r>
              <a:rPr lang="en-US" sz="3100" dirty="0">
                <a:latin typeface="Times New Roman" panose="02020603050405020304" pitchFamily="18" charset="0"/>
                <a:cs typeface="Times New Roman" panose="02020603050405020304" pitchFamily="18" charset="0"/>
              </a:rPr>
              <a:t>America had survived a major internal conflict and look forward to the rebirth of Democracy</a:t>
            </a:r>
          </a:p>
          <a:p>
            <a:endParaRPr lang="en-US" dirty="0"/>
          </a:p>
        </p:txBody>
      </p:sp>
    </p:spTree>
    <p:extLst>
      <p:ext uri="{BB962C8B-B14F-4D97-AF65-F5344CB8AC3E}">
        <p14:creationId xmlns:p14="http://schemas.microsoft.com/office/powerpoint/2010/main" val="9615122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a:solidFill>
            <a:schemeClr val="bg1"/>
          </a:solidFill>
          <a:ln>
            <a:solidFill>
              <a:schemeClr val="accent1"/>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__ 2. How did Tammany Hall reflect the late 19</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century?</a:t>
            </a:r>
          </a:p>
          <a:p>
            <a:pPr marL="914400" lvl="0" indent="-457200">
              <a:buFont typeface="+mj-lt"/>
              <a:buAutoNum type="alphaUcPeriod"/>
            </a:pPr>
            <a:r>
              <a:rPr lang="en-US" sz="2400" dirty="0">
                <a:latin typeface="Times New Roman" panose="02020603050405020304" pitchFamily="18" charset="0"/>
                <a:cs typeface="Times New Roman" panose="02020603050405020304" pitchFamily="18" charset="0"/>
              </a:rPr>
              <a:t>By supporting the farmers and their need for greater protection by the federal government</a:t>
            </a:r>
          </a:p>
          <a:p>
            <a:pPr marL="914400" lvl="0" indent="-457200">
              <a:buFont typeface="+mj-lt"/>
              <a:buAutoNum type="alphaUcPeriod"/>
            </a:pPr>
            <a:r>
              <a:rPr lang="en-US" sz="2400" dirty="0">
                <a:latin typeface="Times New Roman" panose="02020603050405020304" pitchFamily="18" charset="0"/>
                <a:cs typeface="Times New Roman" panose="02020603050405020304" pitchFamily="18" charset="0"/>
              </a:rPr>
              <a:t>By encouraging the creation the Civil Service reform in government </a:t>
            </a:r>
          </a:p>
          <a:p>
            <a:pPr marL="914400" lvl="0" indent="-457200">
              <a:buFont typeface="+mj-lt"/>
              <a:buAutoNum type="alphaUcPeriod"/>
            </a:pPr>
            <a:r>
              <a:rPr lang="en-US" sz="2400" dirty="0">
                <a:latin typeface="Times New Roman" panose="02020603050405020304" pitchFamily="18" charset="0"/>
                <a:cs typeface="Times New Roman" panose="02020603050405020304" pitchFamily="18" charset="0"/>
              </a:rPr>
              <a:t>Corrupt politics that encourage the use of the patronage and graft</a:t>
            </a:r>
          </a:p>
          <a:p>
            <a:pPr marL="914400" lvl="0" indent="-457200">
              <a:buFont typeface="+mj-lt"/>
              <a:buAutoNum type="alphaUcPeriod"/>
            </a:pPr>
            <a:r>
              <a:rPr lang="en-US" sz="2400" dirty="0">
                <a:latin typeface="Times New Roman" panose="02020603050405020304" pitchFamily="18" charset="0"/>
                <a:cs typeface="Times New Roman" panose="02020603050405020304" pitchFamily="18" charset="0"/>
              </a:rPr>
              <a:t>American nativism attitudes to increased immigration</a:t>
            </a:r>
          </a:p>
          <a:p>
            <a:pPr marL="914400" lvl="0" indent="-457200">
              <a:buFont typeface="+mj-lt"/>
              <a:buAutoNum type="alphaUcPeriod"/>
            </a:pPr>
            <a:r>
              <a:rPr lang="en-US" sz="2400" dirty="0">
                <a:latin typeface="Times New Roman" panose="02020603050405020304" pitchFamily="18" charset="0"/>
                <a:cs typeface="Times New Roman" panose="02020603050405020304" pitchFamily="18" charset="0"/>
              </a:rPr>
              <a:t>The growth of corporate interest in politics</a:t>
            </a:r>
          </a:p>
          <a:p>
            <a:endParaRPr lang="en-US" dirty="0"/>
          </a:p>
        </p:txBody>
      </p:sp>
    </p:spTree>
    <p:extLst>
      <p:ext uri="{BB962C8B-B14F-4D97-AF65-F5344CB8AC3E}">
        <p14:creationId xmlns:p14="http://schemas.microsoft.com/office/powerpoint/2010/main" val="28423709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19800"/>
          </a:xfrm>
          <a:solidFill>
            <a:schemeClr val="bg1"/>
          </a:solidFill>
          <a:ln>
            <a:solidFill>
              <a:schemeClr val="accent1"/>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__ 3. How did corporations avoid state regulation of their activities?</a:t>
            </a:r>
          </a:p>
          <a:p>
            <a:pPr marL="914400" lvl="0" indent="-457200">
              <a:buFont typeface="+mj-lt"/>
              <a:buAutoNum type="alphaUcPeriod"/>
            </a:pPr>
            <a:r>
              <a:rPr lang="en-US" sz="2400" dirty="0">
                <a:latin typeface="Times New Roman" panose="02020603050405020304" pitchFamily="18" charset="0"/>
                <a:cs typeface="Times New Roman" panose="02020603050405020304" pitchFamily="18" charset="0"/>
              </a:rPr>
              <a:t>The utilize the 14</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Amendment to gain rights of a person</a:t>
            </a:r>
          </a:p>
          <a:p>
            <a:pPr marL="914400" lvl="0" indent="-457200">
              <a:buFont typeface="+mj-lt"/>
              <a:buAutoNum type="alphaUcPeriod"/>
            </a:pPr>
            <a:r>
              <a:rPr lang="en-US" sz="2400" dirty="0">
                <a:latin typeface="Times New Roman" panose="02020603050405020304" pitchFamily="18" charset="0"/>
                <a:cs typeface="Times New Roman" panose="02020603050405020304" pitchFamily="18" charset="0"/>
              </a:rPr>
              <a:t>The had the courts interpret the Sherman Anti-trust Act to protect interstate commerce</a:t>
            </a:r>
          </a:p>
          <a:p>
            <a:pPr marL="914400" lvl="0" indent="-457200">
              <a:buFont typeface="+mj-lt"/>
              <a:buAutoNum type="alphaUcPeriod"/>
            </a:pPr>
            <a:r>
              <a:rPr lang="en-US" sz="2400" dirty="0">
                <a:latin typeface="Times New Roman" panose="02020603050405020304" pitchFamily="18" charset="0"/>
                <a:cs typeface="Times New Roman" panose="02020603050405020304" pitchFamily="18" charset="0"/>
              </a:rPr>
              <a:t>They supported political machines, such as Tammany Hall</a:t>
            </a:r>
          </a:p>
          <a:p>
            <a:pPr marL="914400" lvl="0" indent="-457200">
              <a:buFont typeface="+mj-lt"/>
              <a:buAutoNum type="alphaUcPeriod"/>
            </a:pPr>
            <a:r>
              <a:rPr lang="en-US" sz="2400" dirty="0">
                <a:latin typeface="Times New Roman" panose="02020603050405020304" pitchFamily="18" charset="0"/>
                <a:cs typeface="Times New Roman" panose="02020603050405020304" pitchFamily="18" charset="0"/>
              </a:rPr>
              <a:t>They created vertical and horizontal integration </a:t>
            </a:r>
          </a:p>
          <a:p>
            <a:pPr marL="914400" lvl="0" indent="-457200">
              <a:buFont typeface="+mj-lt"/>
              <a:buAutoNum type="alphaUcPeriod"/>
            </a:pPr>
            <a:r>
              <a:rPr lang="en-US" sz="2400" dirty="0">
                <a:latin typeface="Times New Roman" panose="02020603050405020304" pitchFamily="18" charset="0"/>
                <a:cs typeface="Times New Roman" panose="02020603050405020304" pitchFamily="18" charset="0"/>
              </a:rPr>
              <a:t>They were granted special status in Pollack v. The Farmers Trust &amp; Loan decision</a:t>
            </a:r>
          </a:p>
        </p:txBody>
      </p:sp>
    </p:spTree>
    <p:extLst>
      <p:ext uri="{BB962C8B-B14F-4D97-AF65-F5344CB8AC3E}">
        <p14:creationId xmlns:p14="http://schemas.microsoft.com/office/powerpoint/2010/main" val="28386416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a:solidFill>
            <a:schemeClr val="bg1"/>
          </a:solidFill>
        </p:spPr>
        <p:txBody>
          <a:bodyPr/>
          <a:lstStyle/>
          <a:p>
            <a:pPr marL="0" indent="0">
              <a:buNone/>
            </a:pPr>
            <a:r>
              <a:rPr lang="en-US" sz="2400" dirty="0">
                <a:latin typeface="Times New Roman" panose="02020603050405020304" pitchFamily="18" charset="0"/>
                <a:cs typeface="Times New Roman" panose="02020603050405020304" pitchFamily="18" charset="0"/>
              </a:rPr>
              <a:t>__ 4. Which piece of legislation dramatically altered the live of nomadic Plains Indian tribes, such as the Sioux and the Navajo?</a:t>
            </a:r>
          </a:p>
          <a:p>
            <a:pPr marL="914400" lvl="0" indent="-457200">
              <a:buFont typeface="+mj-lt"/>
              <a:buAutoNum type="alphaUcPeriod"/>
            </a:pPr>
            <a:r>
              <a:rPr lang="en-US" sz="2400" dirty="0">
                <a:latin typeface="Times New Roman" panose="02020603050405020304" pitchFamily="18" charset="0"/>
                <a:cs typeface="Times New Roman" panose="02020603050405020304" pitchFamily="18" charset="0"/>
              </a:rPr>
              <a:t>Homestead Act 	 	</a:t>
            </a:r>
          </a:p>
          <a:p>
            <a:pPr marL="914400" lvl="0" indent="-457200">
              <a:buFont typeface="+mj-lt"/>
              <a:buAutoNum type="alphaUcPeriod"/>
            </a:pPr>
            <a:r>
              <a:rPr lang="en-US" sz="2400" dirty="0">
                <a:latin typeface="Times New Roman" panose="02020603050405020304" pitchFamily="18" charset="0"/>
                <a:cs typeface="Times New Roman" panose="02020603050405020304" pitchFamily="18" charset="0"/>
              </a:rPr>
              <a:t>Interstate Commerce Act		</a:t>
            </a:r>
          </a:p>
          <a:p>
            <a:pPr marL="914400" lvl="0" indent="-457200">
              <a:buFont typeface="+mj-lt"/>
              <a:buAutoNum type="alphaUcPeriod"/>
            </a:pPr>
            <a:r>
              <a:rPr lang="en-US" sz="2400" dirty="0">
                <a:latin typeface="Times New Roman" panose="02020603050405020304" pitchFamily="18" charset="0"/>
                <a:cs typeface="Times New Roman" panose="02020603050405020304" pitchFamily="18" charset="0"/>
              </a:rPr>
              <a:t>Pacific Railways Act		</a:t>
            </a:r>
          </a:p>
          <a:p>
            <a:pPr marL="914400" indent="-457200">
              <a:buFont typeface="+mj-lt"/>
              <a:buAutoNum type="alphaUcPeriod"/>
            </a:pPr>
            <a:r>
              <a:rPr lang="en-US" sz="2400" dirty="0">
                <a:latin typeface="Times New Roman" panose="02020603050405020304" pitchFamily="18" charset="0"/>
                <a:cs typeface="Times New Roman" panose="02020603050405020304" pitchFamily="18" charset="0"/>
              </a:rPr>
              <a:t>Morrill Land Grant Act	</a:t>
            </a:r>
          </a:p>
          <a:p>
            <a:pPr marL="914400" indent="-457200">
              <a:buFont typeface="+mj-lt"/>
              <a:buAutoNum type="alphaUcPeriod"/>
            </a:pPr>
            <a:r>
              <a:rPr lang="en-US" sz="2400" dirty="0">
                <a:latin typeface="Times New Roman" panose="02020603050405020304" pitchFamily="18" charset="0"/>
                <a:cs typeface="Times New Roman" panose="02020603050405020304" pitchFamily="18" charset="0"/>
              </a:rPr>
              <a:t>Dawes Severalty Act </a:t>
            </a:r>
          </a:p>
          <a:p>
            <a:endParaRPr lang="en-US" dirty="0"/>
          </a:p>
        </p:txBody>
      </p:sp>
    </p:spTree>
    <p:extLst>
      <p:ext uri="{BB962C8B-B14F-4D97-AF65-F5344CB8AC3E}">
        <p14:creationId xmlns:p14="http://schemas.microsoft.com/office/powerpoint/2010/main" val="29940372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__ 5. Labor unions, Populists, and debtors saw in the </a:t>
            </a:r>
            <a:r>
              <a:rPr lang="en-US" sz="2400" dirty="0" err="1">
                <a:latin typeface="Times New Roman" panose="02020603050405020304" pitchFamily="18" charset="0"/>
                <a:cs typeface="Times New Roman" panose="02020603050405020304" pitchFamily="18" charset="0"/>
              </a:rPr>
              <a:t>brutual</a:t>
            </a:r>
            <a:r>
              <a:rPr lang="en-US" sz="2400" dirty="0">
                <a:latin typeface="Times New Roman" panose="02020603050405020304" pitchFamily="18" charset="0"/>
                <a:cs typeface="Times New Roman" panose="02020603050405020304" pitchFamily="18" charset="0"/>
              </a:rPr>
              <a:t> Pullman episode _________________.</a:t>
            </a:r>
          </a:p>
          <a:p>
            <a:pPr marL="914400" indent="-457200">
              <a:buFont typeface="+mj-lt"/>
              <a:buAutoNum type="alphaUcPeriod"/>
            </a:pPr>
            <a:r>
              <a:rPr lang="en-US" sz="2400" dirty="0">
                <a:latin typeface="Times New Roman" panose="02020603050405020304" pitchFamily="18" charset="0"/>
                <a:cs typeface="Times New Roman" panose="02020603050405020304" pitchFamily="18" charset="0"/>
              </a:rPr>
              <a:t>Proof of an alliance between big business and the federal government</a:t>
            </a:r>
          </a:p>
          <a:p>
            <a:pPr marL="914400" indent="-457200">
              <a:buFont typeface="+mj-lt"/>
              <a:buAutoNum type="alphaUcPeriod"/>
            </a:pPr>
            <a:r>
              <a:rPr lang="en-US" sz="2400" dirty="0">
                <a:latin typeface="Times New Roman" panose="02020603050405020304" pitchFamily="18" charset="0"/>
                <a:cs typeface="Times New Roman" panose="02020603050405020304" pitchFamily="18" charset="0"/>
              </a:rPr>
              <a:t>A strategy by which united working class action could succeed</a:t>
            </a:r>
          </a:p>
          <a:p>
            <a:pPr marL="914400" indent="-457200">
              <a:buFont typeface="+mj-lt"/>
              <a:buAutoNum type="alphaUcPeriod"/>
            </a:pPr>
            <a:r>
              <a:rPr lang="en-US" sz="2400" dirty="0">
                <a:latin typeface="Times New Roman" panose="02020603050405020304" pitchFamily="18" charset="0"/>
                <a:cs typeface="Times New Roman" panose="02020603050405020304" pitchFamily="18" charset="0"/>
              </a:rPr>
              <a:t>The need for a socialist party in the United States</a:t>
            </a:r>
          </a:p>
          <a:p>
            <a:pPr marL="914400" indent="-457200">
              <a:buFont typeface="+mj-lt"/>
              <a:buAutoNum type="alphaUcPeriod"/>
            </a:pPr>
            <a:r>
              <a:rPr lang="en-US" sz="2400" dirty="0">
                <a:latin typeface="Times New Roman" panose="02020603050405020304" pitchFamily="18" charset="0"/>
                <a:cs typeface="Times New Roman" panose="02020603050405020304" pitchFamily="18" charset="0"/>
              </a:rPr>
              <a:t>The potential of the federal government as a counterweight </a:t>
            </a:r>
            <a:r>
              <a:rPr lang="en-US" sz="2400">
                <a:latin typeface="Times New Roman" panose="02020603050405020304" pitchFamily="18" charset="0"/>
                <a:cs typeface="Times New Roman" panose="02020603050405020304" pitchFamily="18" charset="0"/>
              </a:rPr>
              <a:t>to big </a:t>
            </a:r>
            <a:r>
              <a:rPr lang="en-US" sz="2400" dirty="0">
                <a:latin typeface="Times New Roman" panose="02020603050405020304" pitchFamily="18" charset="0"/>
                <a:cs typeface="Times New Roman" panose="02020603050405020304" pitchFamily="18" charset="0"/>
              </a:rPr>
              <a:t>business</a:t>
            </a:r>
          </a:p>
          <a:p>
            <a:pPr marL="914400" indent="-457200">
              <a:buFont typeface="+mj-lt"/>
              <a:buAutoNum type="alphaUcPeriod"/>
            </a:pPr>
            <a:r>
              <a:rPr lang="en-US" sz="2400" dirty="0">
                <a:latin typeface="Times New Roman" panose="02020603050405020304" pitchFamily="18" charset="0"/>
                <a:cs typeface="Times New Roman" panose="02020603050405020304" pitchFamily="18" charset="0"/>
              </a:rPr>
              <a:t>The crucial role of middle class public opinion in labor conflicts</a:t>
            </a:r>
          </a:p>
        </p:txBody>
      </p:sp>
    </p:spTree>
    <p:extLst>
      <p:ext uri="{BB962C8B-B14F-4D97-AF65-F5344CB8AC3E}">
        <p14:creationId xmlns:p14="http://schemas.microsoft.com/office/powerpoint/2010/main" val="2380587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C00000">
              <a:alpha val="74000"/>
            </a:srgbClr>
          </a:solidFill>
          <a:ln>
            <a:solidFill>
              <a:srgbClr val="FFFF00"/>
            </a:solidFill>
          </a:ln>
        </p:spPr>
        <p:txBody>
          <a:bodyPr>
            <a:normAutofit/>
          </a:bodyPr>
          <a:lstStyle/>
          <a:p>
            <a:pPr algn="l"/>
            <a:r>
              <a:rPr lang="en-US" sz="3200" b="1" dirty="0">
                <a:latin typeface="Baskerville Old Face" panose="02020602080505020303" pitchFamily="18" charset="0"/>
              </a:rPr>
              <a:t>Historic synthesis: </a:t>
            </a:r>
            <a:r>
              <a:rPr lang="en-US" sz="2400" dirty="0">
                <a:latin typeface="Baskerville Old Face" panose="02020602080505020303" pitchFamily="18" charset="0"/>
              </a:rPr>
              <a:t>analyze the two documents and decipher parallels  and contrast between the two time periods </a:t>
            </a:r>
            <a:endParaRPr lang="en-US" sz="3200" dirty="0">
              <a:latin typeface="Baskerville Old Face" panose="02020602080505020303" pitchFamily="18" charset="0"/>
            </a:endParaRPr>
          </a:p>
        </p:txBody>
      </p:sp>
      <p:sp>
        <p:nvSpPr>
          <p:cNvPr id="9" name="Text Placeholder 8"/>
          <p:cNvSpPr>
            <a:spLocks noGrp="1"/>
          </p:cNvSpPr>
          <p:nvPr>
            <p:ph type="body" idx="1"/>
          </p:nvPr>
        </p:nvSpPr>
        <p:spPr>
          <a:xfrm>
            <a:off x="457200" y="1535113"/>
            <a:ext cx="4040188" cy="522287"/>
          </a:xfrm>
          <a:solidFill>
            <a:srgbClr val="C00000">
              <a:alpha val="74000"/>
            </a:srgbClr>
          </a:solidFill>
          <a:ln>
            <a:solidFill>
              <a:srgbClr val="FFFF00"/>
            </a:solidFill>
          </a:ln>
        </p:spPr>
        <p:txBody>
          <a:bodyPr>
            <a:normAutofit/>
          </a:bodyPr>
          <a:lstStyle/>
          <a:p>
            <a:r>
              <a:rPr lang="en-US" sz="2800" dirty="0">
                <a:latin typeface="Baskerville Old Face" panose="02020602080505020303" pitchFamily="18" charset="0"/>
              </a:rPr>
              <a:t>1820-1840</a:t>
            </a:r>
          </a:p>
        </p:txBody>
      </p:sp>
      <p:sp>
        <p:nvSpPr>
          <p:cNvPr id="10" name="Content Placeholder 9"/>
          <p:cNvSpPr>
            <a:spLocks noGrp="1"/>
          </p:cNvSpPr>
          <p:nvPr>
            <p:ph sz="half" idx="2"/>
          </p:nvPr>
        </p:nvSpPr>
        <p:spPr>
          <a:xfrm>
            <a:off x="457200" y="2174874"/>
            <a:ext cx="4040188" cy="4606925"/>
          </a:xfrm>
          <a:solidFill>
            <a:srgbClr val="C00000">
              <a:alpha val="74000"/>
            </a:srgbClr>
          </a:solidFill>
          <a:ln>
            <a:solidFill>
              <a:srgbClr val="FFFF00"/>
            </a:solidFill>
          </a:ln>
        </p:spPr>
        <p:txBody>
          <a:bodyPr/>
          <a:lstStyle/>
          <a:p>
            <a:endParaRPr lang="en-US" dirty="0"/>
          </a:p>
        </p:txBody>
      </p:sp>
      <p:sp>
        <p:nvSpPr>
          <p:cNvPr id="11" name="Text Placeholder 10"/>
          <p:cNvSpPr>
            <a:spLocks noGrp="1"/>
          </p:cNvSpPr>
          <p:nvPr>
            <p:ph type="body" sz="quarter" idx="3"/>
          </p:nvPr>
        </p:nvSpPr>
        <p:spPr>
          <a:xfrm>
            <a:off x="4645025" y="1535113"/>
            <a:ext cx="4041775" cy="522287"/>
          </a:xfrm>
          <a:solidFill>
            <a:srgbClr val="C00000">
              <a:alpha val="74000"/>
            </a:srgbClr>
          </a:solidFill>
          <a:ln>
            <a:solidFill>
              <a:srgbClr val="FFFF00"/>
            </a:solidFill>
          </a:ln>
        </p:spPr>
        <p:txBody>
          <a:bodyPr/>
          <a:lstStyle/>
          <a:p>
            <a:r>
              <a:rPr lang="en-US" dirty="0">
                <a:latin typeface="Baskerville Old Face" panose="02020602080505020303" pitchFamily="18" charset="0"/>
              </a:rPr>
              <a:t>1880s-1930s</a:t>
            </a:r>
          </a:p>
        </p:txBody>
      </p:sp>
      <p:sp>
        <p:nvSpPr>
          <p:cNvPr id="12" name="Content Placeholder 11"/>
          <p:cNvSpPr>
            <a:spLocks noGrp="1"/>
          </p:cNvSpPr>
          <p:nvPr>
            <p:ph sz="quarter" idx="4"/>
          </p:nvPr>
        </p:nvSpPr>
        <p:spPr>
          <a:xfrm>
            <a:off x="4645025" y="2174874"/>
            <a:ext cx="4041775" cy="4606925"/>
          </a:xfrm>
          <a:solidFill>
            <a:srgbClr val="C00000">
              <a:alpha val="74000"/>
            </a:srgbClr>
          </a:solidFill>
          <a:ln>
            <a:solidFill>
              <a:srgbClr val="FFFF00"/>
            </a:solidFill>
          </a:ln>
        </p:spPr>
        <p:txBody>
          <a:bodyPr/>
          <a:lstStyle/>
          <a:p>
            <a:endParaRPr lang="en-US" dirty="0"/>
          </a:p>
        </p:txBody>
      </p:sp>
      <p:pic>
        <p:nvPicPr>
          <p:cNvPr id="7" name="Picture 6" descr="http://websupport1.citytech.cuny.edu/Faculty/pcatapano/US2/US%20Images/Indian_land_for_sale.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2255520"/>
            <a:ext cx="3810000" cy="4267200"/>
          </a:xfrm>
          <a:prstGeom prst="rect">
            <a:avLst/>
          </a:prstGeom>
          <a:noFill/>
          <a:ln>
            <a:noFill/>
          </a:ln>
        </p:spPr>
      </p:pic>
      <p:pic>
        <p:nvPicPr>
          <p:cNvPr id="8" name="Picture 7" descr="http://callisto.ggsrv.com/imgsrv/FastFetch/UBER2/shpa_0001_0004_0_img0286"/>
          <p:cNvPicPr/>
          <p:nvPr/>
        </p:nvPicPr>
        <p:blipFill>
          <a:blip r:embed="rId3">
            <a:extLst>
              <a:ext uri="{28A0092B-C50C-407E-A947-70E740481C1C}">
                <a14:useLocalDpi xmlns:a14="http://schemas.microsoft.com/office/drawing/2010/main" val="0"/>
              </a:ext>
            </a:extLst>
          </a:blip>
          <a:srcRect/>
          <a:stretch>
            <a:fillRect/>
          </a:stretch>
        </p:blipFill>
        <p:spPr bwMode="auto">
          <a:xfrm>
            <a:off x="546735" y="2286000"/>
            <a:ext cx="3895726" cy="4267200"/>
          </a:xfrm>
          <a:prstGeom prst="rect">
            <a:avLst/>
          </a:prstGeom>
          <a:noFill/>
          <a:ln>
            <a:noFill/>
          </a:ln>
        </p:spPr>
      </p:pic>
    </p:spTree>
    <p:extLst>
      <p:ext uri="{BB962C8B-B14F-4D97-AF65-F5344CB8AC3E}">
        <p14:creationId xmlns:p14="http://schemas.microsoft.com/office/powerpoint/2010/main" val="27620423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blip>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19800"/>
          </a:xfrm>
          <a:solidFill>
            <a:schemeClr val="accent6">
              <a:lumMod val="75000"/>
              <a:alpha val="61000"/>
            </a:schemeClr>
          </a:solidFill>
        </p:spPr>
        <p:txBody>
          <a:bodyPr/>
          <a:lstStyle/>
          <a:p>
            <a:endParaRPr lang="en-US" dirty="0"/>
          </a:p>
        </p:txBody>
      </p:sp>
      <p:sp>
        <p:nvSpPr>
          <p:cNvPr id="4" name="Rectangle 3"/>
          <p:cNvSpPr/>
          <p:nvPr/>
        </p:nvSpPr>
        <p:spPr>
          <a:xfrm>
            <a:off x="3985942" y="3244334"/>
            <a:ext cx="1172116" cy="369332"/>
          </a:xfrm>
          <a:prstGeom prst="rect">
            <a:avLst/>
          </a:prstGeom>
        </p:spPr>
        <p:txBody>
          <a:bodyPr wrap="none">
            <a:spAutoFit/>
          </a:bodyPr>
          <a:lstStyle/>
          <a:p>
            <a:r>
              <a:rPr lang="en-US" dirty="0"/>
              <a:t>THE MYTH</a:t>
            </a:r>
          </a:p>
        </p:txBody>
      </p:sp>
      <p:sp>
        <p:nvSpPr>
          <p:cNvPr id="5" name="Rectangle 4"/>
          <p:cNvSpPr/>
          <p:nvPr/>
        </p:nvSpPr>
        <p:spPr>
          <a:xfrm>
            <a:off x="1111757" y="2967335"/>
            <a:ext cx="6920485"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THE MYTH</a:t>
            </a:r>
          </a:p>
        </p:txBody>
      </p:sp>
    </p:spTree>
    <p:extLst>
      <p:ext uri="{BB962C8B-B14F-4D97-AF65-F5344CB8AC3E}">
        <p14:creationId xmlns:p14="http://schemas.microsoft.com/office/powerpoint/2010/main" val="22493976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2">
            <a:alphaModFix amt="2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Baskerville Old Face" pitchFamily="18" charset="0"/>
              </a:rPr>
              <a:t>Essential Question </a:t>
            </a:r>
          </a:p>
        </p:txBody>
      </p:sp>
      <p:sp>
        <p:nvSpPr>
          <p:cNvPr id="3" name="Content Placeholder 2"/>
          <p:cNvSpPr>
            <a:spLocks noGrp="1"/>
          </p:cNvSpPr>
          <p:nvPr>
            <p:ph idx="1"/>
          </p:nvPr>
        </p:nvSpPr>
        <p:spPr>
          <a:ln>
            <a:solidFill>
              <a:srgbClr val="C00000"/>
            </a:solidFill>
          </a:ln>
        </p:spPr>
        <p:txBody>
          <a:bodyPr/>
          <a:lstStyle/>
          <a:p>
            <a:r>
              <a:rPr lang="en-US" b="1" dirty="0">
                <a:latin typeface="Times New Roman" pitchFamily="18" charset="0"/>
                <a:cs typeface="Times New Roman" pitchFamily="18" charset="0"/>
              </a:rPr>
              <a:t>4.“Popular fascination with the cowboy, the pioneer, and the stories of Horatio Alger in the period 1870-1915 reflected Americans’ uneasiness over the transition from an agrarian to an industrial society.”</a:t>
            </a:r>
            <a:endParaRPr lang="en-US" dirty="0">
              <a:latin typeface="Times New Roman" pitchFamily="18" charset="0"/>
              <a:cs typeface="Times New Roman" pitchFamily="18" charset="0"/>
            </a:endParaRPr>
          </a:p>
          <a:p>
            <a:r>
              <a:rPr lang="en-US" b="1" dirty="0">
                <a:latin typeface="Times New Roman" pitchFamily="18" charset="0"/>
                <a:cs typeface="Times New Roman" pitchFamily="18" charset="0"/>
              </a:rPr>
              <a:t>Assess the validity of this statement.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3500994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81000"/>
            <a:ext cx="4772025" cy="6172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52400" y="2057400"/>
            <a:ext cx="3733800" cy="2339102"/>
          </a:xfrm>
          <a:prstGeom prst="rect">
            <a:avLst/>
          </a:prstGeom>
          <a:noFill/>
        </p:spPr>
        <p:txBody>
          <a:bodyPr wrap="square" rtlCol="0">
            <a:spAutoFit/>
          </a:bodyPr>
          <a:lstStyle/>
          <a:p>
            <a:pPr algn="ctr"/>
            <a:r>
              <a:rPr lang="en-US" sz="3200" dirty="0">
                <a:latin typeface="Baskerville Old Face" pitchFamily="18" charset="0"/>
              </a:rPr>
              <a:t>Turn of the </a:t>
            </a:r>
          </a:p>
          <a:p>
            <a:pPr algn="ctr"/>
            <a:r>
              <a:rPr lang="en-US" sz="3200" dirty="0">
                <a:latin typeface="Baskerville Old Face" pitchFamily="18" charset="0"/>
              </a:rPr>
              <a:t>Century tourist</a:t>
            </a:r>
          </a:p>
          <a:p>
            <a:pPr algn="ctr"/>
            <a:r>
              <a:rPr lang="en-US" sz="3200" dirty="0">
                <a:latin typeface="Baskerville Old Face" pitchFamily="18" charset="0"/>
              </a:rPr>
              <a:t>At </a:t>
            </a:r>
          </a:p>
          <a:p>
            <a:pPr algn="ctr"/>
            <a:r>
              <a:rPr lang="en-US" sz="3200" dirty="0">
                <a:latin typeface="Baskerville Old Face" pitchFamily="18" charset="0"/>
              </a:rPr>
              <a:t>Yosemite</a:t>
            </a:r>
          </a:p>
          <a:p>
            <a:endParaRPr lang="en-US" dirty="0"/>
          </a:p>
        </p:txBody>
      </p:sp>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23579125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65000"/>
            </a:schemeClr>
          </a:solidFill>
          <a:ln>
            <a:solidFill>
              <a:srgbClr val="0000FF"/>
            </a:solidFill>
          </a:ln>
        </p:spPr>
        <p:txBody>
          <a:bodyPr>
            <a:normAutofit/>
          </a:bodyPr>
          <a:lstStyle/>
          <a:p>
            <a:r>
              <a:rPr lang="en-US" sz="3600" dirty="0">
                <a:solidFill>
                  <a:srgbClr val="0000FF"/>
                </a:solidFill>
                <a:latin typeface="Baskerville Old Face" pitchFamily="18" charset="0"/>
              </a:rPr>
              <a:t>Establishment of National Parks &amp; Forest</a:t>
            </a:r>
          </a:p>
        </p:txBody>
      </p:sp>
      <p:sp>
        <p:nvSpPr>
          <p:cNvPr id="3" name="Content Placeholder 2"/>
          <p:cNvSpPr>
            <a:spLocks noGrp="1"/>
          </p:cNvSpPr>
          <p:nvPr>
            <p:ph idx="1"/>
          </p:nvPr>
        </p:nvSpPr>
        <p:spPr/>
        <p:txBody>
          <a:bodyPr/>
          <a:lstStyle/>
          <a:p>
            <a:endParaRPr lang="en-US" dirty="0"/>
          </a:p>
        </p:txBody>
      </p:sp>
      <p:pic>
        <p:nvPicPr>
          <p:cNvPr id="225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1609724"/>
            <a:ext cx="8229600" cy="448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36184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blip>
          <a:srcRect/>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73050"/>
            <a:ext cx="3276600" cy="1022350"/>
          </a:xfrm>
        </p:spPr>
        <p:txBody>
          <a:bodyPr>
            <a:noAutofit/>
          </a:bodyPr>
          <a:lstStyle/>
          <a:p>
            <a:pPr algn="ctr"/>
            <a:r>
              <a:rPr lang="en-US" sz="2400" dirty="0">
                <a:solidFill>
                  <a:srgbClr val="0000FF"/>
                </a:solidFill>
                <a:latin typeface="Baskerville Old Face" pitchFamily="18" charset="0"/>
              </a:rPr>
              <a:t>MYTHS &amp;MEANINGS OF THE WEST</a:t>
            </a:r>
          </a:p>
        </p:txBody>
      </p:sp>
      <p:sp>
        <p:nvSpPr>
          <p:cNvPr id="5" name="Content Placeholder 4"/>
          <p:cNvSpPr>
            <a:spLocks noGrp="1"/>
          </p:cNvSpPr>
          <p:nvPr>
            <p:ph idx="1"/>
          </p:nvPr>
        </p:nvSpPr>
        <p:spPr>
          <a:xfrm>
            <a:off x="4114800" y="273050"/>
            <a:ext cx="4572000" cy="5853113"/>
          </a:xfrm>
        </p:spPr>
        <p:txBody>
          <a:bodyPr/>
          <a:lstStyle/>
          <a:p>
            <a:r>
              <a:rPr lang="en-US" dirty="0"/>
              <a:t>Buffalo Bill Cody and Sitting Bull, 1884</a:t>
            </a:r>
          </a:p>
        </p:txBody>
      </p:sp>
      <p:sp>
        <p:nvSpPr>
          <p:cNvPr id="6" name="Text Placeholder 5"/>
          <p:cNvSpPr>
            <a:spLocks noGrp="1"/>
          </p:cNvSpPr>
          <p:nvPr>
            <p:ph type="body" sz="half" idx="2"/>
          </p:nvPr>
        </p:nvSpPr>
        <p:spPr>
          <a:xfrm>
            <a:off x="457200" y="1435100"/>
            <a:ext cx="3429000" cy="4691063"/>
          </a:xfrm>
        </p:spPr>
        <p:txBody>
          <a:bodyPr/>
          <a:lstStyle/>
          <a:p>
            <a:r>
              <a:rPr lang="en-US" sz="2800" dirty="0">
                <a:solidFill>
                  <a:srgbClr val="0000FF"/>
                </a:solidFill>
                <a:latin typeface="Times New Roman" pitchFamily="18" charset="0"/>
                <a:cs typeface="Times New Roman" pitchFamily="18" charset="0"/>
              </a:rPr>
              <a:t>►Buffalo Bill’s Wild West Show</a:t>
            </a:r>
          </a:p>
          <a:p>
            <a:r>
              <a:rPr lang="en-US" sz="2800" dirty="0">
                <a:solidFill>
                  <a:srgbClr val="0000FF"/>
                </a:solidFill>
                <a:latin typeface="Times New Roman" pitchFamily="18" charset="0"/>
                <a:cs typeface="Times New Roman" pitchFamily="18" charset="0"/>
              </a:rPr>
              <a:t>►Helen Hunt Jackson</a:t>
            </a:r>
          </a:p>
          <a:p>
            <a:r>
              <a:rPr lang="en-US" sz="2800" dirty="0">
                <a:solidFill>
                  <a:srgbClr val="0000FF"/>
                </a:solidFill>
                <a:latin typeface="Times New Roman" pitchFamily="18" charset="0"/>
                <a:cs typeface="Times New Roman" pitchFamily="18" charset="0"/>
              </a:rPr>
              <a:t>►Frederick Jackson Turner</a:t>
            </a:r>
          </a:p>
          <a:p>
            <a:endParaRPr lang="en-US" dirty="0"/>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04800"/>
            <a:ext cx="4648200" cy="6453158"/>
          </a:xfrm>
          <a:prstGeom prst="rect">
            <a:avLst/>
          </a:prstGeom>
          <a:noFill/>
          <a:ln w="9525">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1828800" y="4572000"/>
            <a:ext cx="2209800" cy="830997"/>
          </a:xfrm>
          <a:prstGeom prst="rect">
            <a:avLst/>
          </a:prstGeom>
          <a:noFill/>
          <a:ln>
            <a:solidFill>
              <a:srgbClr val="0000FF"/>
            </a:solidFill>
          </a:ln>
        </p:spPr>
        <p:txBody>
          <a:bodyPr wrap="square" rtlCol="0">
            <a:spAutoFit/>
          </a:bodyPr>
          <a:lstStyle/>
          <a:p>
            <a:r>
              <a:rPr lang="en-US" sz="2400" b="1" dirty="0">
                <a:solidFill>
                  <a:srgbClr val="0000FF"/>
                </a:solidFill>
                <a:latin typeface="Times New Roman" pitchFamily="18" charset="0"/>
                <a:cs typeface="Times New Roman" pitchFamily="18" charset="0"/>
              </a:rPr>
              <a:t>Buffalo Bill &amp; Sitting Bull</a:t>
            </a:r>
          </a:p>
        </p:txBody>
      </p:sp>
    </p:spTree>
    <p:extLst>
      <p:ext uri="{BB962C8B-B14F-4D97-AF65-F5344CB8AC3E}">
        <p14:creationId xmlns:p14="http://schemas.microsoft.com/office/powerpoint/2010/main" val="22509506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FF"/>
                </a:solidFill>
                <a:latin typeface="Baskerville Old Face" pitchFamily="18" charset="0"/>
              </a:rPr>
              <a:t>Fredrick Jackson Turner</a:t>
            </a:r>
            <a:br>
              <a:rPr lang="en-US" dirty="0">
                <a:solidFill>
                  <a:srgbClr val="0000FF"/>
                </a:solidFill>
                <a:latin typeface="Baskerville Old Face" pitchFamily="18" charset="0"/>
              </a:rPr>
            </a:br>
            <a:r>
              <a:rPr lang="en-US" dirty="0">
                <a:solidFill>
                  <a:srgbClr val="0000FF"/>
                </a:solidFill>
                <a:latin typeface="Baskerville Old Face" pitchFamily="18" charset="0"/>
              </a:rPr>
              <a:t>“Frontier Thesis”</a:t>
            </a:r>
          </a:p>
        </p:txBody>
      </p:sp>
      <p:sp>
        <p:nvSpPr>
          <p:cNvPr id="3" name="Content Placeholder 2"/>
          <p:cNvSpPr>
            <a:spLocks noGrp="1"/>
          </p:cNvSpPr>
          <p:nvPr>
            <p:ph idx="1"/>
          </p:nvPr>
        </p:nvSpPr>
        <p:spPr>
          <a:ln>
            <a:solidFill>
              <a:srgbClr val="0000FF"/>
            </a:solidFill>
          </a:ln>
        </p:spPr>
        <p:txBody>
          <a:bodyPr>
            <a:normAutofit fontScale="85000" lnSpcReduction="20000"/>
          </a:bodyPr>
          <a:lstStyle/>
          <a:p>
            <a:pPr marL="0" indent="0">
              <a:lnSpc>
                <a:spcPct val="110000"/>
              </a:lnSpc>
              <a:spcBef>
                <a:spcPts val="0"/>
              </a:spcBef>
              <a:buNone/>
            </a:pPr>
            <a:r>
              <a:rPr lang="en-US" sz="3300" dirty="0">
                <a:latin typeface="Times New Roman" pitchFamily="18" charset="0"/>
                <a:cs typeface="Times New Roman" pitchFamily="18" charset="0"/>
              </a:rPr>
              <a:t>“The existence of an </a:t>
            </a:r>
          </a:p>
          <a:p>
            <a:pPr marL="0" indent="0">
              <a:lnSpc>
                <a:spcPct val="110000"/>
              </a:lnSpc>
              <a:spcBef>
                <a:spcPts val="0"/>
              </a:spcBef>
              <a:buNone/>
            </a:pPr>
            <a:r>
              <a:rPr lang="en-US" sz="3300" dirty="0">
                <a:latin typeface="Times New Roman" pitchFamily="18" charset="0"/>
                <a:cs typeface="Times New Roman" pitchFamily="18" charset="0"/>
              </a:rPr>
              <a:t>area of free land, its </a:t>
            </a:r>
          </a:p>
          <a:p>
            <a:pPr marL="0" indent="0">
              <a:lnSpc>
                <a:spcPct val="110000"/>
              </a:lnSpc>
              <a:spcBef>
                <a:spcPts val="0"/>
              </a:spcBef>
              <a:buNone/>
            </a:pPr>
            <a:r>
              <a:rPr lang="en-US" sz="3300" dirty="0">
                <a:latin typeface="Times New Roman" pitchFamily="18" charset="0"/>
                <a:cs typeface="Times New Roman" pitchFamily="18" charset="0"/>
              </a:rPr>
              <a:t>continuous recession </a:t>
            </a:r>
          </a:p>
          <a:p>
            <a:pPr marL="0" indent="0">
              <a:lnSpc>
                <a:spcPct val="110000"/>
              </a:lnSpc>
              <a:spcBef>
                <a:spcPts val="0"/>
              </a:spcBef>
              <a:buNone/>
            </a:pPr>
            <a:r>
              <a:rPr lang="en-US" sz="3300" dirty="0">
                <a:latin typeface="Times New Roman" pitchFamily="18" charset="0"/>
                <a:cs typeface="Times New Roman" pitchFamily="18" charset="0"/>
              </a:rPr>
              <a:t>and the advance of </a:t>
            </a:r>
          </a:p>
          <a:p>
            <a:pPr marL="0" indent="0">
              <a:lnSpc>
                <a:spcPct val="110000"/>
              </a:lnSpc>
              <a:spcBef>
                <a:spcPts val="0"/>
              </a:spcBef>
              <a:buNone/>
            </a:pPr>
            <a:r>
              <a:rPr lang="en-US" sz="3300" dirty="0">
                <a:latin typeface="Times New Roman" pitchFamily="18" charset="0"/>
                <a:cs typeface="Times New Roman" pitchFamily="18" charset="0"/>
              </a:rPr>
              <a:t>settlement westward, </a:t>
            </a:r>
          </a:p>
          <a:p>
            <a:pPr marL="0" indent="0">
              <a:lnSpc>
                <a:spcPct val="110000"/>
              </a:lnSpc>
              <a:spcBef>
                <a:spcPts val="0"/>
              </a:spcBef>
              <a:buNone/>
            </a:pPr>
            <a:r>
              <a:rPr lang="en-US" sz="3300" dirty="0">
                <a:latin typeface="Times New Roman" pitchFamily="18" charset="0"/>
                <a:cs typeface="Times New Roman" pitchFamily="18" charset="0"/>
              </a:rPr>
              <a:t>explain American </a:t>
            </a:r>
          </a:p>
          <a:p>
            <a:pPr marL="0" indent="0">
              <a:lnSpc>
                <a:spcPct val="110000"/>
              </a:lnSpc>
              <a:spcBef>
                <a:spcPts val="0"/>
              </a:spcBef>
              <a:buNone/>
            </a:pPr>
            <a:r>
              <a:rPr lang="en-US" sz="3300" dirty="0">
                <a:latin typeface="Times New Roman" pitchFamily="18" charset="0"/>
                <a:cs typeface="Times New Roman" pitchFamily="18" charset="0"/>
              </a:rPr>
              <a:t>Development.”</a:t>
            </a:r>
          </a:p>
          <a:p>
            <a:pPr marL="0" indent="0">
              <a:buNone/>
            </a:pPr>
            <a:endParaRPr lang="en-US" dirty="0"/>
          </a:p>
          <a:p>
            <a:pPr marL="0" indent="0">
              <a:buNone/>
            </a:pPr>
            <a:r>
              <a:rPr lang="en-US" dirty="0">
                <a:latin typeface="Times New Roman" pitchFamily="18" charset="0"/>
                <a:cs typeface="Times New Roman" pitchFamily="18" charset="0"/>
              </a:rPr>
              <a:t>Why was this a new </a:t>
            </a:r>
          </a:p>
          <a:p>
            <a:pPr marL="0" indent="0">
              <a:buNone/>
            </a:pPr>
            <a:r>
              <a:rPr lang="en-US" dirty="0">
                <a:latin typeface="Times New Roman" pitchFamily="18" charset="0"/>
                <a:cs typeface="Times New Roman" pitchFamily="18" charset="0"/>
              </a:rPr>
              <a:t>interpretation at the time? </a:t>
            </a:r>
          </a:p>
          <a:p>
            <a:r>
              <a:rPr lang="en-US" b="1" dirty="0">
                <a:latin typeface="Times New Roman" pitchFamily="18" charset="0"/>
                <a:cs typeface="Times New Roman" pitchFamily="18" charset="0"/>
              </a:rPr>
              <a:t>How accurate is it?</a:t>
            </a:r>
            <a:endParaRPr lang="en-US" dirty="0">
              <a:latin typeface="Times New Roman" pitchFamily="18" charset="0"/>
              <a:cs typeface="Times New Roman" pitchFamily="18" charset="0"/>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676399"/>
            <a:ext cx="4419600" cy="4832195"/>
          </a:xfrm>
          <a:prstGeom prst="rect">
            <a:avLst/>
          </a:prstGeom>
          <a:noFill/>
          <a:ln w="9525">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3900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alpha val="78000"/>
            </a:schemeClr>
          </a:solidFill>
        </p:spPr>
        <p:txBody>
          <a:bodyPr>
            <a:normAutofit/>
          </a:bodyPr>
          <a:lstStyle/>
          <a:p>
            <a:r>
              <a:rPr lang="en-US" sz="3600" dirty="0">
                <a:solidFill>
                  <a:srgbClr val="C00000"/>
                </a:solidFill>
                <a:latin typeface="Bernard MT Condensed" panose="02050806060905020404" pitchFamily="18" charset="0"/>
              </a:rPr>
              <a:t>Indian Removal (1820-1843)</a:t>
            </a:r>
          </a:p>
        </p:txBody>
      </p:sp>
      <p:sp>
        <p:nvSpPr>
          <p:cNvPr id="3" name="Content Placeholder 2"/>
          <p:cNvSpPr>
            <a:spLocks noGrp="1"/>
          </p:cNvSpPr>
          <p:nvPr>
            <p:ph idx="1"/>
          </p:nvPr>
        </p:nvSpPr>
        <p:spPr>
          <a:solidFill>
            <a:schemeClr val="bg1">
              <a:lumMod val="75000"/>
              <a:alpha val="64000"/>
            </a:schemeClr>
          </a:solidFill>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86868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7405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fontScale="90000"/>
          </a:bodyPr>
          <a:lstStyle/>
          <a:p>
            <a:pPr algn="l"/>
            <a:br>
              <a:rPr lang="en-US" sz="3600" dirty="0">
                <a:solidFill>
                  <a:schemeClr val="accent6">
                    <a:lumMod val="75000"/>
                  </a:schemeClr>
                </a:solidFill>
                <a:latin typeface="Bernard MT Condensed" panose="02050806060905020404" pitchFamily="18" charset="0"/>
              </a:rPr>
            </a:br>
            <a:r>
              <a:rPr lang="en-US" sz="3600" dirty="0">
                <a:solidFill>
                  <a:srgbClr val="C00000"/>
                </a:solidFill>
                <a:latin typeface="Bernard MT Condensed" panose="02050806060905020404" pitchFamily="18" charset="0"/>
              </a:rPr>
              <a:t>INDIANS				</a:t>
            </a:r>
            <a:r>
              <a:rPr lang="en-US" sz="2400" dirty="0">
                <a:solidFill>
                  <a:srgbClr val="C00000"/>
                </a:solidFill>
                <a:latin typeface="Bernard MT Condensed" panose="02050806060905020404" pitchFamily="18" charset="0"/>
              </a:rPr>
              <a:t>Reservations</a:t>
            </a:r>
            <a:br>
              <a:rPr lang="en-US" sz="2400" dirty="0">
                <a:solidFill>
                  <a:srgbClr val="C00000"/>
                </a:solidFill>
                <a:latin typeface="Bernard MT Condensed" panose="02050806060905020404" pitchFamily="18" charset="0"/>
              </a:rPr>
            </a:br>
            <a:r>
              <a:rPr lang="en-US" sz="2400" dirty="0">
                <a:solidFill>
                  <a:srgbClr val="C00000"/>
                </a:solidFill>
                <a:latin typeface="Bernard MT Condensed" panose="02050806060905020404" pitchFamily="18" charset="0"/>
              </a:rPr>
              <a:t>        “Concentration”			Bureau of Indian Affairs </a:t>
            </a:r>
            <a:r>
              <a:rPr lang="en-US" sz="3600" dirty="0">
                <a:solidFill>
                  <a:srgbClr val="C00000"/>
                </a:solidFill>
                <a:latin typeface="Bernard MT Condensed" panose="02050806060905020404" pitchFamily="18" charset="0"/>
              </a:rPr>
              <a:t>			</a:t>
            </a:r>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610600" cy="5278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2925" y="457200"/>
            <a:ext cx="51435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2925" y="990600"/>
            <a:ext cx="51435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90600"/>
            <a:ext cx="51435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77D0993A-7A39-40C4-A86B-0893E2A89F15}"/>
              </a:ext>
            </a:extLst>
          </p:cNvPr>
          <p:cNvSpPr/>
          <p:nvPr/>
        </p:nvSpPr>
        <p:spPr>
          <a:xfrm>
            <a:off x="685800" y="3863181"/>
            <a:ext cx="4953000" cy="14478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Issues: </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Starvation </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Graft: Bureau of Indian Affairs agents selling Natives supplies</a:t>
            </a:r>
          </a:p>
        </p:txBody>
      </p:sp>
      <p:sp>
        <p:nvSpPr>
          <p:cNvPr id="9" name="Rectangle 8">
            <a:extLst>
              <a:ext uri="{FF2B5EF4-FFF2-40B4-BE49-F238E27FC236}">
                <a16:creationId xmlns:a16="http://schemas.microsoft.com/office/drawing/2014/main" id="{AE18C35D-D96A-432B-980B-D429C9BD8369}"/>
              </a:ext>
            </a:extLst>
          </p:cNvPr>
          <p:cNvSpPr/>
          <p:nvPr/>
        </p:nvSpPr>
        <p:spPr>
          <a:xfrm>
            <a:off x="685800" y="1757089"/>
            <a:ext cx="4953000" cy="14478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Treaty of Fort Laramie 1851 &amp; Fort Atkinson 1853 (Reservation system)</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Protect settlers</a:t>
            </a:r>
          </a:p>
        </p:txBody>
      </p:sp>
    </p:spTree>
    <p:extLst>
      <p:ext uri="{BB962C8B-B14F-4D97-AF65-F5344CB8AC3E}">
        <p14:creationId xmlns:p14="http://schemas.microsoft.com/office/powerpoint/2010/main" val="220259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2831</TotalTime>
  <Words>2738</Words>
  <Application>Microsoft Office PowerPoint</Application>
  <PresentationFormat>On-screen Show (4:3)</PresentationFormat>
  <Paragraphs>431</Paragraphs>
  <Slides>75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Arial</vt:lpstr>
      <vt:lpstr>Baskerville Old Face</vt:lpstr>
      <vt:lpstr>Bernard MT Condensed</vt:lpstr>
      <vt:lpstr>Calibri</vt:lpstr>
      <vt:lpstr>Times New Roman</vt:lpstr>
      <vt:lpstr>Wingdings</vt:lpstr>
      <vt:lpstr>Office Theme</vt:lpstr>
      <vt:lpstr>How the West was Won?</vt:lpstr>
      <vt:lpstr>PowerPoint Presentation</vt:lpstr>
      <vt:lpstr>Reflection of American Expansion </vt:lpstr>
      <vt:lpstr>The Fight Against Oppression</vt:lpstr>
      <vt:lpstr>Land Cessation</vt:lpstr>
      <vt:lpstr>Native Americans: 19thCentury</vt:lpstr>
      <vt:lpstr>Historic synthesis: analyze the two documents and decipher parallels  and contrast between the two time periods </vt:lpstr>
      <vt:lpstr>Indian Removal (1820-1843)</vt:lpstr>
      <vt:lpstr> INDIANS    Reservations         “Concentration”   Bureau of Indian Affairs    </vt:lpstr>
      <vt:lpstr>Dead Buffalo, 1872</vt:lpstr>
      <vt:lpstr>INDIANS Conflicts  ►Battle of Little Big Horn ► Sand Creek Massacre  ►Sitting Bull        ►George Armstrong Custer     ►Crazy Horse</vt:lpstr>
      <vt:lpstr>The Ghost Dance Movement, 1890 ► White man go away ► The BUFFALO return                 ►  Ancestors return</vt:lpstr>
      <vt:lpstr>Troops Burying Bodies, Wounded Knee</vt:lpstr>
      <vt:lpstr>PowerPoint Presentation</vt:lpstr>
      <vt:lpstr>A Century of Dishonor, 1881</vt:lpstr>
      <vt:lpstr>INDIANS ►Assimilation ►Dawes Severalty Act(1883)</vt:lpstr>
      <vt:lpstr>PowerPoint Presentation</vt:lpstr>
      <vt:lpstr>BIG BUSINESS in America</vt:lpstr>
      <vt:lpstr>Historic Parallelism – Complex history</vt:lpstr>
      <vt:lpstr>Historic synthesis: Non-Americans faced similar dilemmas in the United States during the Gilded Age </vt:lpstr>
      <vt:lpstr>Western Expansionism </vt:lpstr>
      <vt:lpstr>PowerPoint Presentation</vt:lpstr>
      <vt:lpstr>The Turner Thesis </vt:lpstr>
      <vt:lpstr>Essential Questions</vt:lpstr>
      <vt:lpstr>The “West”  ►Changing meanings of “THE WEST”  ►“Great American Desert”  </vt:lpstr>
      <vt:lpstr>The United State 1857-1912</vt:lpstr>
      <vt:lpstr>PowerPoint Presentation</vt:lpstr>
      <vt:lpstr>The United State 1857-1912</vt:lpstr>
      <vt:lpstr>The American Dream</vt:lpstr>
      <vt:lpstr>American West Economic Power</vt:lpstr>
      <vt:lpstr>The Safety Valve</vt:lpstr>
      <vt:lpstr>PowerPoint Presentation</vt:lpstr>
      <vt:lpstr>The Changing American Landscape</vt:lpstr>
      <vt:lpstr>Economics of the West</vt:lpstr>
      <vt:lpstr>Controlling the West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Transcontinental Railroads and Federal Land Grants, 1850-1900</vt:lpstr>
      <vt:lpstr>RAILROAD CONSTRUCTION, 1830-1920</vt:lpstr>
      <vt:lpstr>PowerPoint Presentation</vt:lpstr>
      <vt:lpstr>RANCHERS</vt:lpstr>
      <vt:lpstr>PowerPoint Presentation</vt:lpstr>
      <vt:lpstr>Frontier Settlement 1870-1890</vt:lpstr>
      <vt:lpstr>FARMERS</vt:lpstr>
      <vt:lpstr>FARMERS</vt:lpstr>
      <vt:lpstr>PowerPoint Presentation</vt:lpstr>
      <vt:lpstr>Farmers</vt:lpstr>
      <vt:lpstr>The Farmers’ Complaints</vt:lpstr>
      <vt:lpstr>PowerPoint Presentation</vt:lpstr>
      <vt:lpstr>Cross of Gold Speech</vt:lpstr>
      <vt:lpstr>Farmers Organize</vt:lpstr>
      <vt:lpstr>Populists Movement</vt:lpstr>
      <vt:lpstr>Election of 1896 – Death of the Populists Movement</vt:lpstr>
      <vt:lpstr>Take it to the D to  B to Q</vt:lpstr>
      <vt:lpstr>Take it to the D to  B to Q</vt:lpstr>
      <vt:lpstr>PowerPoint Presentation</vt:lpstr>
      <vt:lpstr>PowerPoint Presentation</vt:lpstr>
      <vt:lpstr>How the West was Won?</vt:lpstr>
      <vt:lpstr>PowerPoint Presentation</vt:lpstr>
      <vt:lpstr>PowerPoint Presentation</vt:lpstr>
      <vt:lpstr>PowerPoint Presentation</vt:lpstr>
      <vt:lpstr>PowerPoint Presentation</vt:lpstr>
      <vt:lpstr>PowerPoint Presentation</vt:lpstr>
      <vt:lpstr>PowerPoint Presentation</vt:lpstr>
      <vt:lpstr>Essential Question </vt:lpstr>
      <vt:lpstr>PowerPoint Presentation</vt:lpstr>
      <vt:lpstr>Establishment of National Parks &amp; Forest</vt:lpstr>
      <vt:lpstr>MYTHS &amp;MEANINGS OF THE WEST</vt:lpstr>
      <vt:lpstr>Fredrick Jackson Turner “Frontier Thesis”</vt:lpstr>
    </vt:vector>
  </TitlesOfParts>
  <Company>Guilford County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the West was Won?</dc:title>
  <dc:creator>Hultberg, Andrew P</dc:creator>
  <cp:lastModifiedBy>Hultberg, Andrew P</cp:lastModifiedBy>
  <cp:revision>70</cp:revision>
  <cp:lastPrinted>2018-03-22T15:52:49Z</cp:lastPrinted>
  <dcterms:created xsi:type="dcterms:W3CDTF">2016-02-05T14:59:45Z</dcterms:created>
  <dcterms:modified xsi:type="dcterms:W3CDTF">2019-02-06T20:52:49Z</dcterms:modified>
</cp:coreProperties>
</file>