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243" r:id="rId2"/>
  </p:sldMasterIdLst>
  <p:notesMasterIdLst>
    <p:notesMasterId r:id="rId35"/>
  </p:notesMasterIdLst>
  <p:sldIdLst>
    <p:sldId id="284" r:id="rId3"/>
    <p:sldId id="387" r:id="rId4"/>
    <p:sldId id="431" r:id="rId5"/>
    <p:sldId id="424" r:id="rId6"/>
    <p:sldId id="434" r:id="rId7"/>
    <p:sldId id="462" r:id="rId8"/>
    <p:sldId id="468" r:id="rId9"/>
    <p:sldId id="463" r:id="rId10"/>
    <p:sldId id="466" r:id="rId11"/>
    <p:sldId id="464" r:id="rId12"/>
    <p:sldId id="315" r:id="rId13"/>
    <p:sldId id="470" r:id="rId14"/>
    <p:sldId id="457" r:id="rId15"/>
    <p:sldId id="456" r:id="rId16"/>
    <p:sldId id="451" r:id="rId17"/>
    <p:sldId id="467" r:id="rId18"/>
    <p:sldId id="465" r:id="rId19"/>
    <p:sldId id="454" r:id="rId20"/>
    <p:sldId id="287" r:id="rId21"/>
    <p:sldId id="452" r:id="rId22"/>
    <p:sldId id="448" r:id="rId23"/>
    <p:sldId id="438" r:id="rId24"/>
    <p:sldId id="415" r:id="rId25"/>
    <p:sldId id="449" r:id="rId26"/>
    <p:sldId id="450" r:id="rId27"/>
    <p:sldId id="461" r:id="rId28"/>
    <p:sldId id="442" r:id="rId29"/>
    <p:sldId id="443" r:id="rId30"/>
    <p:sldId id="444" r:id="rId31"/>
    <p:sldId id="435" r:id="rId32"/>
    <p:sldId id="428" r:id="rId33"/>
    <p:sldId id="453" r:id="rId34"/>
  </p:sldIdLst>
  <p:sldSz cx="9144000" cy="6858000" type="screen4x3"/>
  <p:notesSz cx="7053263" cy="9309100"/>
  <p:defaultTextStyle>
    <a:defPPr>
      <a:defRPr lang="en-US"/>
    </a:defPPr>
    <a:lvl1pPr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FE228-1810-47D6-8F6C-8D40F6FF6A75}" v="16" dt="2025-02-07T16:38:42.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3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42862F-0357-4DCD-ACCD-0D275F4C3D51}"/>
              </a:ext>
            </a:extLst>
          </p:cNvPr>
          <p:cNvSpPr>
            <a:spLocks noGrp="1"/>
          </p:cNvSpPr>
          <p:nvPr>
            <p:ph type="hdr" sz="quarter"/>
          </p:nvPr>
        </p:nvSpPr>
        <p:spPr>
          <a:xfrm>
            <a:off x="0" y="0"/>
            <a:ext cx="3055938" cy="465138"/>
          </a:xfrm>
          <a:prstGeom prst="rect">
            <a:avLst/>
          </a:prstGeom>
        </p:spPr>
        <p:txBody>
          <a:bodyPr vert="horz" lIns="93497" tIns="46749" rIns="93497" bIns="4674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42B64B9-FE22-45FA-BFB4-75EEF7820005}"/>
              </a:ext>
            </a:extLst>
          </p:cNvPr>
          <p:cNvSpPr>
            <a:spLocks noGrp="1"/>
          </p:cNvSpPr>
          <p:nvPr>
            <p:ph type="dt" idx="1"/>
          </p:nvPr>
        </p:nvSpPr>
        <p:spPr>
          <a:xfrm>
            <a:off x="3995738" y="0"/>
            <a:ext cx="3055937" cy="465138"/>
          </a:xfrm>
          <a:prstGeom prst="rect">
            <a:avLst/>
          </a:prstGeom>
        </p:spPr>
        <p:txBody>
          <a:bodyPr vert="horz" lIns="93497" tIns="46749" rIns="93497" bIns="46749" rtlCol="0"/>
          <a:lstStyle>
            <a:lvl1pPr algn="r" eaLnBrk="1" fontAlgn="auto" hangingPunct="1">
              <a:spcBef>
                <a:spcPts val="0"/>
              </a:spcBef>
              <a:spcAft>
                <a:spcPts val="0"/>
              </a:spcAft>
              <a:defRPr sz="1200">
                <a:latin typeface="+mn-lt"/>
                <a:cs typeface="+mn-cs"/>
              </a:defRPr>
            </a:lvl1pPr>
          </a:lstStyle>
          <a:p>
            <a:pPr>
              <a:defRPr/>
            </a:pPr>
            <a:fld id="{DFF13450-E21C-2C46-BD5F-94E4172D324C}" type="datetimeFigureOut">
              <a:rPr lang="en-US"/>
              <a:pPr>
                <a:defRPr/>
              </a:pPr>
              <a:t>2/7/2025</a:t>
            </a:fld>
            <a:endParaRPr lang="en-US"/>
          </a:p>
        </p:txBody>
      </p:sp>
      <p:sp>
        <p:nvSpPr>
          <p:cNvPr id="4" name="Slide Image Placeholder 3">
            <a:extLst>
              <a:ext uri="{FF2B5EF4-FFF2-40B4-BE49-F238E27FC236}">
                <a16:creationId xmlns:a16="http://schemas.microsoft.com/office/drawing/2014/main" id="{029202C7-0107-4148-82D0-8185A3CE3C4B}"/>
              </a:ext>
            </a:extLst>
          </p:cNvPr>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a:extLst>
              <a:ext uri="{FF2B5EF4-FFF2-40B4-BE49-F238E27FC236}">
                <a16:creationId xmlns:a16="http://schemas.microsoft.com/office/drawing/2014/main" id="{FA3E5D8D-7A82-4FC7-8836-6A2F28E8A774}"/>
              </a:ext>
            </a:extLst>
          </p:cNvPr>
          <p:cNvSpPr>
            <a:spLocks noGrp="1"/>
          </p:cNvSpPr>
          <p:nvPr>
            <p:ph type="body" sz="quarter" idx="3"/>
          </p:nvPr>
        </p:nvSpPr>
        <p:spPr>
          <a:xfrm>
            <a:off x="704850" y="4421188"/>
            <a:ext cx="5643563" cy="4189412"/>
          </a:xfrm>
          <a:prstGeom prst="rect">
            <a:avLst/>
          </a:prstGeom>
        </p:spPr>
        <p:txBody>
          <a:bodyPr vert="horz" lIns="93497" tIns="46749" rIns="93497" bIns="4674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A8B7F6F-683A-4A9F-B1C3-6688480078B4}"/>
              </a:ext>
            </a:extLst>
          </p:cNvPr>
          <p:cNvSpPr>
            <a:spLocks noGrp="1"/>
          </p:cNvSpPr>
          <p:nvPr>
            <p:ph type="ftr" sz="quarter" idx="4"/>
          </p:nvPr>
        </p:nvSpPr>
        <p:spPr>
          <a:xfrm>
            <a:off x="0" y="8842375"/>
            <a:ext cx="3055938" cy="465138"/>
          </a:xfrm>
          <a:prstGeom prst="rect">
            <a:avLst/>
          </a:prstGeom>
        </p:spPr>
        <p:txBody>
          <a:bodyPr vert="horz" lIns="93497" tIns="46749" rIns="93497" bIns="4674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4F61C7B-09EE-493B-8201-D6B7EFF3F163}"/>
              </a:ext>
            </a:extLst>
          </p:cNvPr>
          <p:cNvSpPr>
            <a:spLocks noGrp="1"/>
          </p:cNvSpPr>
          <p:nvPr>
            <p:ph type="sldNum" sz="quarter" idx="5"/>
          </p:nvPr>
        </p:nvSpPr>
        <p:spPr>
          <a:xfrm>
            <a:off x="3995738" y="8842375"/>
            <a:ext cx="3055937" cy="465138"/>
          </a:xfrm>
          <a:prstGeom prst="rect">
            <a:avLst/>
          </a:prstGeom>
        </p:spPr>
        <p:txBody>
          <a:bodyPr vert="horz" wrap="square" lIns="93497" tIns="46749" rIns="93497" bIns="46749" numCol="1" anchor="b" anchorCtr="0" compatLnSpc="1">
            <a:prstTxWarp prst="textNoShape">
              <a:avLst/>
            </a:prstTxWarp>
          </a:bodyPr>
          <a:lstStyle>
            <a:lvl1pPr algn="r" eaLnBrk="1" hangingPunct="1">
              <a:defRPr sz="1200">
                <a:latin typeface="Calibri" panose="020F0502020204030204" pitchFamily="34" charset="0"/>
              </a:defRPr>
            </a:lvl1pPr>
          </a:lstStyle>
          <a:p>
            <a:fld id="{84AB1D8C-778C-204F-91E5-AFE283299BE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AB1D8C-778C-204F-91E5-AFE283299BEA}" type="slidenum">
              <a:rPr lang="en-US" altLang="en-US" smtClean="0"/>
              <a:pPr/>
              <a:t>1</a:t>
            </a:fld>
            <a:endParaRPr lang="en-US" altLang="en-US"/>
          </a:p>
        </p:txBody>
      </p:sp>
    </p:spTree>
    <p:extLst>
      <p:ext uri="{BB962C8B-B14F-4D97-AF65-F5344CB8AC3E}">
        <p14:creationId xmlns:p14="http://schemas.microsoft.com/office/powerpoint/2010/main" val="2250667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a:solidFill>
                  <a:schemeClr val="tx1"/>
                </a:solidFill>
                <a:effectLst/>
                <a:latin typeface="+mn-lt"/>
                <a:ea typeface="+mn-ea"/>
                <a:cs typeface="+mn-cs"/>
              </a:rPr>
              <a:t>CTE offers a variety of courses that are pathways to jobs/careers right out of high school.  Students should definitely look at what all the CTE department has to offer!</a:t>
            </a:r>
            <a:r>
              <a:rPr lang="en-US" sz="1800"/>
              <a:t> </a:t>
            </a:r>
            <a:endParaRPr lang="en-US" sz="1800" b="0" i="0" u="none" strike="noStrike">
              <a:solidFill>
                <a:srgbClr val="000000"/>
              </a:solidFill>
              <a:effectLst/>
              <a:latin typeface="Calibri" panose="020F0502020204030204" pitchFamily="34" charset="0"/>
            </a:endParaRPr>
          </a:p>
          <a:p>
            <a:endParaRPr lang="en-US" sz="1800" b="0" i="0" u="none" strike="noStrike">
              <a:solidFill>
                <a:srgbClr val="000000"/>
              </a:solidFill>
              <a:effectLst/>
              <a:latin typeface="Calibri" panose="020F0502020204030204" pitchFamily="34" charset="0"/>
            </a:endParaRPr>
          </a:p>
          <a:p>
            <a:r>
              <a:rPr lang="en-US" sz="1800" b="0" i="0" u="none" strike="noStrike">
                <a:solidFill>
                  <a:srgbClr val="000000"/>
                </a:solidFill>
                <a:effectLst/>
                <a:latin typeface="Calibri" panose="020F0502020204030204" pitchFamily="34" charset="0"/>
              </a:rPr>
              <a:t>When Discussing the CTE Department Options, Mention Game Art Design and how this course is a first step in the development of video games. </a:t>
            </a:r>
          </a:p>
          <a:p>
            <a:endParaRPr lang="en-US" sz="1800" b="0" i="0" u="none" strike="noStrike">
              <a:solidFill>
                <a:srgbClr val="000000"/>
              </a:solidFill>
              <a:effectLst/>
              <a:latin typeface="Calibri" panose="020F0502020204030204" pitchFamily="34" charset="0"/>
            </a:endParaRPr>
          </a:p>
          <a:p>
            <a:r>
              <a:rPr lang="en-US" sz="1800" b="0" i="0" u="none" strike="noStrike">
                <a:solidFill>
                  <a:srgbClr val="000000"/>
                </a:solidFill>
                <a:effectLst/>
                <a:latin typeface="Calibri" panose="020F0502020204030204" pitchFamily="34" charset="0"/>
              </a:rPr>
              <a:t>Drafting is the first step to becoming an engineer, architect, or builder. We offer CERTIFICATION credentials in AutoCAD and Revit.</a:t>
            </a:r>
            <a:r>
              <a:rPr lang="en-US"/>
              <a:t> </a:t>
            </a:r>
          </a:p>
          <a:p>
            <a:endParaRPr lang="en-US"/>
          </a:p>
          <a:p>
            <a:r>
              <a:rPr lang="en-US" sz="1200" b="0" i="0" u="none" strike="noStrike" kern="1200">
                <a:solidFill>
                  <a:schemeClr val="tx1"/>
                </a:solidFill>
                <a:effectLst/>
                <a:latin typeface="+mn-lt"/>
                <a:ea typeface="+mn-ea"/>
                <a:cs typeface="+mn-cs"/>
              </a:rPr>
              <a:t>Digital Design and Animation is a course in which students learn how to create 3D digital assets like those used in video games and film. In Game Design students use Unreal Engine to create games. The courses we offer are Digital Design and Animation (DDA) I and II. DDAII focuses exclusively on 3D Modeling and Animation. We also offer Game Art and Design and Advanced Game Art and Design. Students interested in Game Design must take DDAI first.</a:t>
            </a:r>
            <a:r>
              <a:rPr lang="en-US"/>
              <a:t> </a:t>
            </a:r>
          </a:p>
          <a:p>
            <a:endParaRPr lang="en-US"/>
          </a:p>
          <a:p>
            <a:r>
              <a:rPr lang="en-US"/>
              <a:t>Child Development is a prerequisite course to Early Childhood Education</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4AB1D8C-778C-204F-91E5-AFE283299BE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928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4FA2A-B01D-3194-7674-6A9EE47E8A43}"/>
            </a:ext>
          </a:extLst>
        </p:cNvPr>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D4D981D-79D9-81DE-F684-597380B520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CBC31EA-D4E4-2838-4A1C-A337746F28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DA498DBD-1613-1084-892F-C2D9431F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CBFFFB90-3FC6-ED4F-8336-6E78ED076D36}"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954789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28D8AB7-DF0F-4707-780F-5139C2E3E8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7E936CE3-D620-DA52-C4DF-72AD14D9DE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5F0A1B24-F5D0-7358-2712-EC3D8615CB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187DD795-8DEF-7948-8A35-18E7951B5A59}" type="slidenum">
              <a:rPr lang="en-US" altLang="en-US">
                <a:latin typeface="Calibri" panose="020F0502020204030204" pitchFamily="34" charset="0"/>
                <a:cs typeface="Arial" panose="020B0604020202020204" pitchFamily="34" charset="0"/>
              </a:rPr>
              <a:pPr/>
              <a:t>17</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44D80BE-4E21-3B25-2F56-A093FDB28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697B13B-E774-64D6-F7D8-6927CDAB88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algn="l">
              <a:spcBef>
                <a:spcPts val="0"/>
              </a:spcBef>
              <a:spcAft>
                <a:spcPts val="0"/>
              </a:spcAft>
            </a:pPr>
            <a:r>
              <a:rPr lang="en-US" sz="1800" b="1" i="0" u="none" strike="noStrike">
                <a:solidFill>
                  <a:srgbClr val="000000"/>
                </a:solidFill>
                <a:effectLst/>
                <a:latin typeface="Calibri" panose="020F0502020204030204" pitchFamily="34" charset="0"/>
              </a:rPr>
              <a:t>Here are the unexcused </a:t>
            </a:r>
            <a:r>
              <a:rPr lang="en-US" sz="1800" b="1" i="0" u="none" strike="noStrike" err="1">
                <a:solidFill>
                  <a:srgbClr val="000000"/>
                </a:solidFill>
                <a:effectLst/>
                <a:latin typeface="Calibri" panose="020F0502020204030204" pitchFamily="34" charset="0"/>
              </a:rPr>
              <a:t>tardies</a:t>
            </a:r>
            <a:r>
              <a:rPr lang="en-US" sz="1800" b="1" i="0" u="none" strike="noStrike">
                <a:solidFill>
                  <a:srgbClr val="000000"/>
                </a:solidFill>
                <a:effectLst/>
                <a:latin typeface="Calibri" panose="020F0502020204030204" pitchFamily="34" charset="0"/>
              </a:rPr>
              <a:t>/absences:</a:t>
            </a:r>
            <a:endParaRPr lang="en-US" b="1"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Missed Bus (not late bus)</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Traffic (Unless advised by Administration that there was an accident in the area)</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Car Trouble</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Oversleeping</a:t>
            </a:r>
            <a:endParaRPr lang="en-US" b="0" i="0" u="none" strike="noStrike">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Family Event</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Family Issue</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Personal Issue</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Not having a note at all</a:t>
            </a:r>
            <a:endParaRPr lang="en-US" sz="1800"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 </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1" i="0" u="none" strike="noStrike">
                <a:solidFill>
                  <a:srgbClr val="000000"/>
                </a:solidFill>
                <a:effectLst/>
                <a:latin typeface="Calibri" panose="020F0502020204030204" pitchFamily="34" charset="0"/>
              </a:rPr>
              <a:t>Excused would be:</a:t>
            </a:r>
            <a:endParaRPr lang="en-US" b="1"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Dr’s Note</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Dentist/Orthodontist Notes</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DMV</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Funeral/Death in Family</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Out of town/Vacation</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College Visit</a:t>
            </a:r>
          </a:p>
          <a:p>
            <a:pPr marL="0" marR="0" algn="l">
              <a:spcBef>
                <a:spcPts val="0"/>
              </a:spcBef>
              <a:spcAft>
                <a:spcPts val="0"/>
              </a:spcAft>
            </a:pPr>
            <a:r>
              <a:rPr lang="en-US" sz="1800" b="0" i="0" u="none" strike="noStrike">
                <a:solidFill>
                  <a:srgbClr val="000000"/>
                </a:solidFill>
                <a:effectLst/>
                <a:latin typeface="Calibri" panose="020F0502020204030204" pitchFamily="34" charset="0"/>
              </a:rPr>
              <a:t>School activity</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Court</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Illness/Injury</a:t>
            </a:r>
            <a:endParaRPr lang="en-US" b="0" i="0" u="none" strike="noStrike">
              <a:solidFill>
                <a:srgbClr val="000000"/>
              </a:solidFill>
              <a:effectLst/>
              <a:latin typeface="Arial" panose="020B0604020202020204" pitchFamily="34" charset="0"/>
            </a:endParaRPr>
          </a:p>
          <a:p>
            <a:pPr marL="0" marR="0" algn="l">
              <a:spcBef>
                <a:spcPts val="0"/>
              </a:spcBef>
              <a:spcAft>
                <a:spcPts val="0"/>
              </a:spcAft>
            </a:pPr>
            <a:r>
              <a:rPr lang="en-US" sz="1800" b="0" i="0" u="none" strike="noStrike">
                <a:solidFill>
                  <a:srgbClr val="000000"/>
                </a:solidFill>
                <a:effectLst/>
                <a:latin typeface="Calibri" panose="020F0502020204030204" pitchFamily="34" charset="0"/>
              </a:rPr>
              <a:t>Volunteering</a:t>
            </a:r>
            <a:endParaRPr lang="en-US" altLang="en-US"/>
          </a:p>
        </p:txBody>
      </p:sp>
      <p:sp>
        <p:nvSpPr>
          <p:cNvPr id="19460" name="Slide Number Placeholder 3">
            <a:extLst>
              <a:ext uri="{FF2B5EF4-FFF2-40B4-BE49-F238E27FC236}">
                <a16:creationId xmlns:a16="http://schemas.microsoft.com/office/drawing/2014/main" id="{176948BD-A688-6584-9DE0-DCD55E18C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5447FA-B4E0-8240-9733-817094930649}" type="slidenum">
              <a:rPr lang="en-US" altLang="en-US"/>
              <a:pPr>
                <a:spcBef>
                  <a:spcPct val="0"/>
                </a:spcBef>
              </a:pPr>
              <a:t>19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8BD8C5E-15F9-AF8D-D430-A560E7C890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87EE103-B139-96AE-45E6-568ED2F88D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CA91D5CB-CF15-0FFC-FA07-081C0E8AE5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2F715E04-B587-1C41-A2A1-5600978B394C}"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142766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750B332-C93B-96AE-EA7A-4DDD8698EC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979B8EB-85D2-D12B-77D0-73EE5547D4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281581E2-F6FB-A4C0-641A-5BAFC5F7E3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C4905F89-CEEE-894E-9F33-FFA00821AC39}"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652088B-AC31-104F-F54B-B94AFA3C13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12C6089-F6C2-375D-9F95-063BFE6701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A380A8BF-F43D-9382-11B7-924E3E234E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3C99EC06-55A5-F748-B29E-53EAB8CB79C3}"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4AB1D8C-778C-204F-91E5-AFE283299BE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792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939160E-170C-A1F9-6696-73591651D2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96B51F5-549D-1628-4DBB-A5686D625A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6A29EC42-9DB3-2FEB-988E-6D6632DEC1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642EC475-9FC3-084A-9648-63FBDC74A494}"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214068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939160E-170C-A1F9-6696-73591651D2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96B51F5-549D-1628-4DBB-A5686D625A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6A29EC42-9DB3-2FEB-988E-6D6632DEC1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642EC475-9FC3-084A-9648-63FBDC74A494}" type="slidenum">
              <a:rPr lang="en-US" altLang="en-US">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3278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6D4085E-DCB7-2E89-B7C5-C6712785A2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2569088E-9697-6D51-AA7F-7A7F0D8992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EOC’s:</a:t>
            </a:r>
          </a:p>
          <a:p>
            <a:pPr eaLnBrk="1" hangingPunct="1">
              <a:spcBef>
                <a:spcPct val="0"/>
              </a:spcBef>
            </a:pPr>
            <a:r>
              <a:rPr lang="en-US" altLang="en-US"/>
              <a:t>Math 1</a:t>
            </a:r>
          </a:p>
          <a:p>
            <a:pPr eaLnBrk="1" hangingPunct="1">
              <a:spcBef>
                <a:spcPct val="0"/>
              </a:spcBef>
            </a:pPr>
            <a:r>
              <a:rPr lang="en-US" altLang="en-US"/>
              <a:t>Biology</a:t>
            </a:r>
          </a:p>
          <a:p>
            <a:pPr eaLnBrk="1" hangingPunct="1">
              <a:spcBef>
                <a:spcPct val="0"/>
              </a:spcBef>
            </a:pPr>
            <a:r>
              <a:rPr lang="en-US" altLang="en-US"/>
              <a:t>English 2</a:t>
            </a:r>
          </a:p>
          <a:p>
            <a:pPr eaLnBrk="1" hangingPunct="1">
              <a:spcBef>
                <a:spcPct val="0"/>
              </a:spcBef>
            </a:pPr>
            <a:r>
              <a:rPr lang="en-US" altLang="en-US"/>
              <a:t>Math 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939160E-170C-A1F9-6696-73591651D2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96B51F5-549D-1628-4DBB-A5686D625A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6A29EC42-9DB3-2FEB-988E-6D6632DEC1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642EC475-9FC3-084A-9648-63FBDC74A494}" type="slidenum">
              <a:rPr lang="en-US" altLang="en-US">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1607455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790F2C1-D098-0ACC-0E91-5C20852157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E488E28-2ED8-A78D-DA67-0C4C24068F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Keep hands to self / respectful to teachers and others / being in class and not in restrooms or other parts of building / talking to adults when needing assistance / being compliant when redirected and no cell phones during the day and no hoodies!</a:t>
            </a:r>
          </a:p>
          <a:p>
            <a:endParaRPr lang="en-US" altLang="en-US"/>
          </a:p>
        </p:txBody>
      </p:sp>
      <p:sp>
        <p:nvSpPr>
          <p:cNvPr id="29700" name="Slide Number Placeholder 3">
            <a:extLst>
              <a:ext uri="{FF2B5EF4-FFF2-40B4-BE49-F238E27FC236}">
                <a16:creationId xmlns:a16="http://schemas.microsoft.com/office/drawing/2014/main" id="{C25723A3-03DD-4DB7-5323-E336A2CCDF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1FC3FAD4-8AB3-C342-A0C2-FDF7F4C3E4ED}" type="slidenum">
              <a:rPr lang="en-US" altLang="en-US">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8BD8C5E-15F9-AF8D-D430-A560E7C890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87EE103-B139-96AE-45E6-568ED2F88D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CA91D5CB-CF15-0FFC-FA07-081C0E8AE5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2F715E04-B587-1C41-A2A1-5600978B394C}" type="slidenum">
              <a:rPr lang="en-US" altLang="en-US">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8BD8C5E-15F9-AF8D-D430-A560E7C890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87EE103-B139-96AE-45E6-568ED2F88D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CA91D5CB-CF15-0FFC-FA07-081C0E8AE5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2F715E04-B587-1C41-A2A1-5600978B394C}"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16533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AB1D8C-778C-204F-91E5-AFE283299BEA}" type="slidenum">
              <a:rPr lang="en-US" altLang="en-US" smtClean="0"/>
              <a:pPr/>
              <a:t>4</a:t>
            </a:fld>
            <a:endParaRPr lang="en-US" altLang="en-US"/>
          </a:p>
        </p:txBody>
      </p:sp>
    </p:spTree>
    <p:extLst>
      <p:ext uri="{BB962C8B-B14F-4D97-AF65-F5344CB8AC3E}">
        <p14:creationId xmlns:p14="http://schemas.microsoft.com/office/powerpoint/2010/main" val="3959482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C9506A8-B84D-9C8C-177A-9936FCC3B3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370BC3-238A-F044-868B-5E1F90C3EBDB}" type="slidenum">
              <a:rPr lang="en-US" altLang="en-US"/>
              <a:pPr>
                <a:spcBef>
                  <a:spcPct val="0"/>
                </a:spcBef>
              </a:pPr>
              <a:t>5</a:t>
            </a:fld>
            <a:endParaRPr lang="en-US" altLang="en-US"/>
          </a:p>
        </p:txBody>
      </p:sp>
      <p:sp>
        <p:nvSpPr>
          <p:cNvPr id="12291" name="Rectangle 2">
            <a:extLst>
              <a:ext uri="{FF2B5EF4-FFF2-40B4-BE49-F238E27FC236}">
                <a16:creationId xmlns:a16="http://schemas.microsoft.com/office/drawing/2014/main" id="{5708B991-552C-EC16-3A97-A6A715CE50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C50990D5-CE4D-4960-3D4F-D74FB195DB6D}"/>
              </a:ext>
            </a:extLst>
          </p:cNvPr>
          <p:cNvSpPr>
            <a:spLocks noGrp="1" noChangeArrowheads="1"/>
          </p:cNvSpPr>
          <p:nvPr>
            <p:ph type="body" idx="1"/>
          </p:nvPr>
        </p:nvSpPr>
        <p:spPr bwMode="auto">
          <a:xfrm>
            <a:off x="1076325" y="4432300"/>
            <a:ext cx="4926013" cy="4189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90513" indent="-290513"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C9506A8-B84D-9C8C-177A-9936FCC3B3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370BC3-238A-F044-868B-5E1F90C3EBDB}" type="slidenum">
              <a:rPr lang="en-US" altLang="en-US"/>
              <a:pPr>
                <a:spcBef>
                  <a:spcPct val="0"/>
                </a:spcBef>
              </a:pPr>
              <a:t>6</a:t>
            </a:fld>
            <a:endParaRPr lang="en-US" altLang="en-US"/>
          </a:p>
        </p:txBody>
      </p:sp>
      <p:sp>
        <p:nvSpPr>
          <p:cNvPr id="12291" name="Rectangle 2">
            <a:extLst>
              <a:ext uri="{FF2B5EF4-FFF2-40B4-BE49-F238E27FC236}">
                <a16:creationId xmlns:a16="http://schemas.microsoft.com/office/drawing/2014/main" id="{5708B991-552C-EC16-3A97-A6A715CE50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C50990D5-CE4D-4960-3D4F-D74FB195DB6D}"/>
              </a:ext>
            </a:extLst>
          </p:cNvPr>
          <p:cNvSpPr>
            <a:spLocks noGrp="1" noChangeArrowheads="1"/>
          </p:cNvSpPr>
          <p:nvPr>
            <p:ph type="body" idx="1"/>
          </p:nvPr>
        </p:nvSpPr>
        <p:spPr bwMode="auto">
          <a:xfrm>
            <a:off x="1076325" y="4432300"/>
            <a:ext cx="4926013" cy="4189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90513" indent="-290513" eaLnBrk="1" hangingPunct="1">
              <a:spcBef>
                <a:spcPct val="0"/>
              </a:spcBef>
            </a:pPr>
            <a:endParaRPr lang="en-US" altLang="en-US"/>
          </a:p>
        </p:txBody>
      </p:sp>
    </p:spTree>
    <p:extLst>
      <p:ext uri="{BB962C8B-B14F-4D97-AF65-F5344CB8AC3E}">
        <p14:creationId xmlns:p14="http://schemas.microsoft.com/office/powerpoint/2010/main" val="373679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6D4085E-DCB7-2E89-B7C5-C6712785A2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2569088E-9697-6D51-AA7F-7A7F0D8992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 African American History will be a new official AP course.</a:t>
            </a:r>
          </a:p>
          <a:p>
            <a:r>
              <a:rPr lang="en-US"/>
              <a:t>AP Seminar will be new to Southwest.</a:t>
            </a:r>
          </a:p>
          <a:p>
            <a:r>
              <a:rPr lang="en-US"/>
              <a:t>Freshmen are only allowed to take Human Geography and Government &amp; Politics, maybe also Seminar</a:t>
            </a:r>
          </a:p>
        </p:txBody>
      </p:sp>
      <p:sp>
        <p:nvSpPr>
          <p:cNvPr id="4" name="Slide Number Placeholder 3"/>
          <p:cNvSpPr>
            <a:spLocks noGrp="1"/>
          </p:cNvSpPr>
          <p:nvPr>
            <p:ph type="sldNum" sz="quarter" idx="5"/>
          </p:nvPr>
        </p:nvSpPr>
        <p:spPr/>
        <p:txBody>
          <a:bodyPr/>
          <a:lstStyle/>
          <a:p>
            <a:fld id="{84AB1D8C-778C-204F-91E5-AFE283299BEA}" type="slidenum">
              <a:rPr lang="en-US" altLang="en-US" smtClean="0"/>
              <a:pPr/>
              <a:t>10</a:t>
            </a:fld>
            <a:endParaRPr lang="en-US" altLang="en-US"/>
          </a:p>
        </p:txBody>
      </p:sp>
    </p:spTree>
    <p:extLst>
      <p:ext uri="{BB962C8B-B14F-4D97-AF65-F5344CB8AC3E}">
        <p14:creationId xmlns:p14="http://schemas.microsoft.com/office/powerpoint/2010/main" val="119747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CFFD123-D5CD-424F-1787-C5DBA7D79F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A330224-B94B-918E-14AB-B369A63C5F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9E4B1B7A-F336-D565-26E4-E5F050407D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38BCDC-2D5D-2A4D-836B-8A1361E5F6FC}" type="slidenum">
              <a:rPr lang="en-US" altLang="en-US"/>
              <a:pPr>
                <a:spcBef>
                  <a:spcPct val="0"/>
                </a:spcBef>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7E28A-4810-1914-4257-FA9A295BA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C32E9-E42B-BB84-02F9-AE8B3A637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FC8FC-7D48-183B-4494-0C5C75CBD810}"/>
              </a:ext>
            </a:extLst>
          </p:cNvPr>
          <p:cNvSpPr>
            <a:spLocks noGrp="1"/>
          </p:cNvSpPr>
          <p:nvPr>
            <p:ph type="body" idx="1"/>
          </p:nvPr>
        </p:nvSpPr>
        <p:spPr/>
        <p:txBody>
          <a:bodyPr>
            <a:normAutofit fontScale="92500" lnSpcReduction="10000"/>
          </a:bodyPr>
          <a:lstStyle/>
          <a:p>
            <a:r>
              <a:rPr lang="en-US" sz="1200" b="0" i="0" u="none" strike="noStrike" kern="1200">
                <a:solidFill>
                  <a:schemeClr val="tx1"/>
                </a:solidFill>
                <a:effectLst/>
                <a:latin typeface="+mn-lt"/>
                <a:ea typeface="+mn-ea"/>
                <a:cs typeface="+mn-cs"/>
              </a:rPr>
              <a:t>CTE offers a variety of courses that are pathways to jobs/careers right out of high school.  Students should definitely look at what all the CTE department has to offer!</a:t>
            </a:r>
            <a:r>
              <a:rPr lang="en-US" sz="1800"/>
              <a:t> </a:t>
            </a:r>
            <a:endParaRPr lang="en-US" sz="1800" b="0" i="0" u="none" strike="noStrike">
              <a:solidFill>
                <a:srgbClr val="000000"/>
              </a:solidFill>
              <a:effectLst/>
              <a:latin typeface="Calibri" panose="020F0502020204030204" pitchFamily="34" charset="0"/>
            </a:endParaRPr>
          </a:p>
          <a:p>
            <a:endParaRPr lang="en-US" sz="1800" b="0" i="0" u="none" strike="noStrike">
              <a:solidFill>
                <a:srgbClr val="000000"/>
              </a:solidFill>
              <a:effectLst/>
              <a:latin typeface="Calibri" panose="020F0502020204030204" pitchFamily="34" charset="0"/>
            </a:endParaRPr>
          </a:p>
          <a:p>
            <a:r>
              <a:rPr lang="en-US" sz="1800" b="0" i="0" u="none" strike="noStrike">
                <a:solidFill>
                  <a:srgbClr val="000000"/>
                </a:solidFill>
                <a:effectLst/>
                <a:latin typeface="Calibri" panose="020F0502020204030204" pitchFamily="34" charset="0"/>
              </a:rPr>
              <a:t>When Discussing the CTE Department Options, Mention Game Art Design and how this course is a first step in the development of video games. </a:t>
            </a:r>
          </a:p>
          <a:p>
            <a:endParaRPr lang="en-US" sz="1800" b="0" i="0" u="none" strike="noStrike">
              <a:solidFill>
                <a:srgbClr val="000000"/>
              </a:solidFill>
              <a:effectLst/>
              <a:latin typeface="Calibri" panose="020F0502020204030204" pitchFamily="34" charset="0"/>
            </a:endParaRPr>
          </a:p>
          <a:p>
            <a:r>
              <a:rPr lang="en-US" sz="1800" b="0" i="0" u="none" strike="noStrike">
                <a:solidFill>
                  <a:srgbClr val="000000"/>
                </a:solidFill>
                <a:effectLst/>
                <a:latin typeface="Calibri" panose="020F0502020204030204" pitchFamily="34" charset="0"/>
              </a:rPr>
              <a:t>Drafting is the first step to becoming an engineer, architect, or builder. We offer CERTIFICATION credentials in AutoCAD and Revit.</a:t>
            </a:r>
            <a:r>
              <a:rPr lang="en-US"/>
              <a:t> </a:t>
            </a:r>
          </a:p>
          <a:p>
            <a:endParaRPr lang="en-US"/>
          </a:p>
          <a:p>
            <a:r>
              <a:rPr lang="en-US" sz="1200" b="0" i="0" u="none" strike="noStrike" kern="1200">
                <a:solidFill>
                  <a:schemeClr val="tx1"/>
                </a:solidFill>
                <a:effectLst/>
                <a:latin typeface="+mn-lt"/>
                <a:ea typeface="+mn-ea"/>
                <a:cs typeface="+mn-cs"/>
              </a:rPr>
              <a:t>Digital Design and Animation is a course in which students learn how to create 3D digital assets like those used in video games and film. In Game Design students use Unreal Engine to create games. The courses we offer are Digital Design and Animation (DDA) I and II. DDAII focuses exclusively on 3D Modeling and Animation. We also offer Game Art and Design and Advanced Game Art and Design. Students interested in Game Design must take DDAI first.</a:t>
            </a:r>
            <a:r>
              <a:rPr lang="en-US"/>
              <a:t> </a:t>
            </a:r>
          </a:p>
          <a:p>
            <a:endParaRPr lang="en-US"/>
          </a:p>
          <a:p>
            <a:r>
              <a:rPr lang="en-US"/>
              <a:t>Child Development is a prerequisite course to Early Childhood Education</a:t>
            </a:r>
          </a:p>
        </p:txBody>
      </p:sp>
      <p:sp>
        <p:nvSpPr>
          <p:cNvPr id="4" name="Slide Number Placeholder 3">
            <a:extLst>
              <a:ext uri="{FF2B5EF4-FFF2-40B4-BE49-F238E27FC236}">
                <a16:creationId xmlns:a16="http://schemas.microsoft.com/office/drawing/2014/main" id="{0483E8BC-11A2-8CF5-ACB6-75E2734F0C8E}"/>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4AB1D8C-778C-204F-91E5-AFE283299BE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1744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188035C3-B7A1-1FDE-01D8-4E07DA0E08DD}"/>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9E73988F-3F13-8330-C572-6523756F0CB6}"/>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A5CE3F1-E6B9-8B95-90D4-77283B8949F2}"/>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11B6BB95-9059-C4C8-094D-0A83399045A4}"/>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BEBA03B9-504C-BD7D-7B54-3E5048F0D3F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C9C61D83-3ABF-5B7C-7411-09D9856A5AF1}"/>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342E43A6-4492-2379-D8F9-87A45912C244}"/>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CDA730FA-8136-BB17-B509-C956FFE3FA5E}"/>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498F6D6F-5B88-41FB-1773-9A17A7B66B79}"/>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F8546E64-87C0-847E-2C97-016C7F4CFE28}"/>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3083BBD8-CB15-B2F1-234A-2B0630FF7BB8}"/>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Date Placeholder 3">
            <a:extLst>
              <a:ext uri="{FF2B5EF4-FFF2-40B4-BE49-F238E27FC236}">
                <a16:creationId xmlns:a16="http://schemas.microsoft.com/office/drawing/2014/main" id="{01BB1696-B4F1-CD09-3736-B66E472F5CEE}"/>
              </a:ext>
            </a:extLst>
          </p:cNvPr>
          <p:cNvSpPr>
            <a:spLocks noGrp="1"/>
          </p:cNvSpPr>
          <p:nvPr>
            <p:ph type="dt" sz="half" idx="10"/>
          </p:nvPr>
        </p:nvSpPr>
        <p:spPr/>
        <p:txBody>
          <a:bodyPr/>
          <a:lstStyle>
            <a:lvl1pPr>
              <a:defRPr/>
            </a:lvl1pPr>
          </a:lstStyle>
          <a:p>
            <a:pPr>
              <a:defRPr/>
            </a:pPr>
            <a:fld id="{A3168719-12A0-D343-83A9-DDE2A44451ED}" type="datetimeFigureOut">
              <a:rPr lang="en-US"/>
              <a:pPr>
                <a:defRPr/>
              </a:pPr>
              <a:t>2/7/2025</a:t>
            </a:fld>
            <a:endParaRPr lang="en-US"/>
          </a:p>
        </p:txBody>
      </p:sp>
      <p:sp>
        <p:nvSpPr>
          <p:cNvPr id="16" name="Footer Placeholder 4">
            <a:extLst>
              <a:ext uri="{FF2B5EF4-FFF2-40B4-BE49-F238E27FC236}">
                <a16:creationId xmlns:a16="http://schemas.microsoft.com/office/drawing/2014/main" id="{91490EA3-E0F9-25CD-0A66-BCA73F3A27D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654A169E-62CD-4BDF-B1E1-C2B1F2010920}"/>
              </a:ext>
            </a:extLst>
          </p:cNvPr>
          <p:cNvSpPr>
            <a:spLocks noGrp="1"/>
          </p:cNvSpPr>
          <p:nvPr>
            <p:ph type="sldNum" sz="quarter" idx="12"/>
          </p:nvPr>
        </p:nvSpPr>
        <p:spPr/>
        <p:txBody>
          <a:bodyPr/>
          <a:lstStyle>
            <a:lvl1pPr>
              <a:defRPr/>
            </a:lvl1pPr>
          </a:lstStyle>
          <a:p>
            <a:fld id="{DFC3E8AD-12BF-BC4D-8449-F44C5390B6D3}" type="slidenum">
              <a:rPr lang="en-US" altLang="en-US"/>
              <a:pPr/>
              <a:t>‹#›</a:t>
            </a:fld>
            <a:endParaRPr lang="en-US" altLang="en-US"/>
          </a:p>
        </p:txBody>
      </p:sp>
    </p:spTree>
    <p:extLst>
      <p:ext uri="{BB962C8B-B14F-4D97-AF65-F5344CB8AC3E}">
        <p14:creationId xmlns:p14="http://schemas.microsoft.com/office/powerpoint/2010/main" val="274060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C44E85-4D9E-FEED-AEA0-2C1B7CFC1873}"/>
              </a:ext>
            </a:extLst>
          </p:cNvPr>
          <p:cNvSpPr>
            <a:spLocks noGrp="1"/>
          </p:cNvSpPr>
          <p:nvPr>
            <p:ph type="dt" sz="half" idx="10"/>
          </p:nvPr>
        </p:nvSpPr>
        <p:spPr/>
        <p:txBody>
          <a:bodyPr/>
          <a:lstStyle>
            <a:lvl1pPr>
              <a:defRPr/>
            </a:lvl1pPr>
          </a:lstStyle>
          <a:p>
            <a:pPr>
              <a:defRPr/>
            </a:pPr>
            <a:fld id="{20EB5EA3-7961-994E-BB1A-1870EFDBDA17}" type="datetimeFigureOut">
              <a:rPr lang="en-US"/>
              <a:pPr>
                <a:defRPr/>
              </a:pPr>
              <a:t>2/7/2025</a:t>
            </a:fld>
            <a:endParaRPr lang="en-US"/>
          </a:p>
        </p:txBody>
      </p:sp>
      <p:sp>
        <p:nvSpPr>
          <p:cNvPr id="5" name="Footer Placeholder 4">
            <a:extLst>
              <a:ext uri="{FF2B5EF4-FFF2-40B4-BE49-F238E27FC236}">
                <a16:creationId xmlns:a16="http://schemas.microsoft.com/office/drawing/2014/main" id="{DF94B046-41C0-0045-3AEC-4FAF632402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ECD2A7-8C0A-6459-A630-7FE7A752EAFB}"/>
              </a:ext>
            </a:extLst>
          </p:cNvPr>
          <p:cNvSpPr>
            <a:spLocks noGrp="1"/>
          </p:cNvSpPr>
          <p:nvPr>
            <p:ph type="sldNum" sz="quarter" idx="12"/>
          </p:nvPr>
        </p:nvSpPr>
        <p:spPr/>
        <p:txBody>
          <a:bodyPr/>
          <a:lstStyle>
            <a:lvl1pPr>
              <a:defRPr/>
            </a:lvl1pPr>
          </a:lstStyle>
          <a:p>
            <a:fld id="{A1CA085A-560D-8F4B-9AFE-8FCC75259500}" type="slidenum">
              <a:rPr lang="en-US" altLang="en-US"/>
              <a:pPr/>
              <a:t>‹#›</a:t>
            </a:fld>
            <a:endParaRPr lang="en-US" altLang="en-US"/>
          </a:p>
        </p:txBody>
      </p:sp>
    </p:spTree>
    <p:extLst>
      <p:ext uri="{BB962C8B-B14F-4D97-AF65-F5344CB8AC3E}">
        <p14:creationId xmlns:p14="http://schemas.microsoft.com/office/powerpoint/2010/main" val="272285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563A80-1D4E-20E1-B502-D894BDC86FA0}"/>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C860493E-0AD1-6452-88B6-C17FD8253E8B}"/>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4B047CB3-C6D3-89BC-7008-9610520CB8F6}"/>
              </a:ext>
            </a:extLst>
          </p:cNvPr>
          <p:cNvSpPr>
            <a:spLocks noGrp="1"/>
          </p:cNvSpPr>
          <p:nvPr>
            <p:ph type="dt" sz="half" idx="14"/>
          </p:nvPr>
        </p:nvSpPr>
        <p:spPr/>
        <p:txBody>
          <a:bodyPr/>
          <a:lstStyle>
            <a:lvl1pPr>
              <a:defRPr/>
            </a:lvl1pPr>
          </a:lstStyle>
          <a:p>
            <a:pPr>
              <a:defRPr/>
            </a:pPr>
            <a:fld id="{2CAB2B80-A6CD-5248-8C79-296D4E189F71}" type="datetimeFigureOut">
              <a:rPr lang="en-US"/>
              <a:pPr>
                <a:defRPr/>
              </a:pPr>
              <a:t>2/7/2025</a:t>
            </a:fld>
            <a:endParaRPr lang="en-US"/>
          </a:p>
        </p:txBody>
      </p:sp>
      <p:sp>
        <p:nvSpPr>
          <p:cNvPr id="7" name="Footer Placeholder 4">
            <a:extLst>
              <a:ext uri="{FF2B5EF4-FFF2-40B4-BE49-F238E27FC236}">
                <a16:creationId xmlns:a16="http://schemas.microsoft.com/office/drawing/2014/main" id="{6D567DD2-D113-A794-58CF-3612DA3F039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C1CE4D5-4D92-B297-B517-5AAC7085CE78}"/>
              </a:ext>
            </a:extLst>
          </p:cNvPr>
          <p:cNvSpPr>
            <a:spLocks noGrp="1"/>
          </p:cNvSpPr>
          <p:nvPr>
            <p:ph type="sldNum" sz="quarter" idx="16"/>
          </p:nvPr>
        </p:nvSpPr>
        <p:spPr/>
        <p:txBody>
          <a:bodyPr/>
          <a:lstStyle>
            <a:lvl1pPr>
              <a:defRPr/>
            </a:lvl1pPr>
          </a:lstStyle>
          <a:p>
            <a:fld id="{3312D62F-CD83-C440-85F8-CF310DE511C4}" type="slidenum">
              <a:rPr lang="en-US" altLang="en-US"/>
              <a:pPr/>
              <a:t>‹#›</a:t>
            </a:fld>
            <a:endParaRPr lang="en-US" altLang="en-US"/>
          </a:p>
        </p:txBody>
      </p:sp>
    </p:spTree>
    <p:extLst>
      <p:ext uri="{BB962C8B-B14F-4D97-AF65-F5344CB8AC3E}">
        <p14:creationId xmlns:p14="http://schemas.microsoft.com/office/powerpoint/2010/main" val="65455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A9B6C-2946-CE4E-25E4-5187869BE0A5}"/>
              </a:ext>
            </a:extLst>
          </p:cNvPr>
          <p:cNvSpPr>
            <a:spLocks noGrp="1"/>
          </p:cNvSpPr>
          <p:nvPr>
            <p:ph type="dt" sz="half" idx="10"/>
          </p:nvPr>
        </p:nvSpPr>
        <p:spPr/>
        <p:txBody>
          <a:bodyPr/>
          <a:lstStyle>
            <a:lvl1pPr>
              <a:defRPr/>
            </a:lvl1pPr>
          </a:lstStyle>
          <a:p>
            <a:pPr>
              <a:defRPr/>
            </a:pPr>
            <a:fld id="{C3B24CA0-97B9-E04E-998F-819E5128DEAB}" type="datetimeFigureOut">
              <a:rPr lang="en-US"/>
              <a:pPr>
                <a:defRPr/>
              </a:pPr>
              <a:t>2/7/2025</a:t>
            </a:fld>
            <a:endParaRPr lang="en-US"/>
          </a:p>
        </p:txBody>
      </p:sp>
      <p:sp>
        <p:nvSpPr>
          <p:cNvPr id="5" name="Footer Placeholder 4">
            <a:extLst>
              <a:ext uri="{FF2B5EF4-FFF2-40B4-BE49-F238E27FC236}">
                <a16:creationId xmlns:a16="http://schemas.microsoft.com/office/drawing/2014/main" id="{2BA878CD-E7CC-8630-D73F-5B14238528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060A9C-3766-A7A1-B7B5-502E920367B8}"/>
              </a:ext>
            </a:extLst>
          </p:cNvPr>
          <p:cNvSpPr>
            <a:spLocks noGrp="1"/>
          </p:cNvSpPr>
          <p:nvPr>
            <p:ph type="sldNum" sz="quarter" idx="12"/>
          </p:nvPr>
        </p:nvSpPr>
        <p:spPr/>
        <p:txBody>
          <a:bodyPr/>
          <a:lstStyle>
            <a:lvl1pPr>
              <a:defRPr/>
            </a:lvl1pPr>
          </a:lstStyle>
          <a:p>
            <a:fld id="{BA83FB22-4D74-E44A-91A9-FC17297E3521}" type="slidenum">
              <a:rPr lang="en-US" altLang="en-US"/>
              <a:pPr/>
              <a:t>‹#›</a:t>
            </a:fld>
            <a:endParaRPr lang="en-US" altLang="en-US"/>
          </a:p>
        </p:txBody>
      </p:sp>
    </p:spTree>
    <p:extLst>
      <p:ext uri="{BB962C8B-B14F-4D97-AF65-F5344CB8AC3E}">
        <p14:creationId xmlns:p14="http://schemas.microsoft.com/office/powerpoint/2010/main" val="712610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B7E2C3-4386-79B2-309E-3AE6ACE24177}"/>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B7353743-31E3-1DC8-5924-7AB5445C974C}"/>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7C52BBBB-18C8-80AE-84C3-8CA8049FB322}"/>
              </a:ext>
            </a:extLst>
          </p:cNvPr>
          <p:cNvSpPr>
            <a:spLocks noGrp="1"/>
          </p:cNvSpPr>
          <p:nvPr>
            <p:ph type="dt" sz="half" idx="14"/>
          </p:nvPr>
        </p:nvSpPr>
        <p:spPr/>
        <p:txBody>
          <a:bodyPr/>
          <a:lstStyle>
            <a:lvl1pPr>
              <a:defRPr/>
            </a:lvl1pPr>
          </a:lstStyle>
          <a:p>
            <a:pPr>
              <a:defRPr/>
            </a:pPr>
            <a:fld id="{5DEFECC1-7A5F-6444-B491-52FADD4B6327}" type="datetimeFigureOut">
              <a:rPr lang="en-US"/>
              <a:pPr>
                <a:defRPr/>
              </a:pPr>
              <a:t>2/7/2025</a:t>
            </a:fld>
            <a:endParaRPr lang="en-US"/>
          </a:p>
        </p:txBody>
      </p:sp>
      <p:sp>
        <p:nvSpPr>
          <p:cNvPr id="7" name="Footer Placeholder 4">
            <a:extLst>
              <a:ext uri="{FF2B5EF4-FFF2-40B4-BE49-F238E27FC236}">
                <a16:creationId xmlns:a16="http://schemas.microsoft.com/office/drawing/2014/main" id="{FE05A3CF-C3B4-13BF-2A5E-7066FE54D1C3}"/>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DC18408-C2C0-8E93-37BD-D0B0CF37C731}"/>
              </a:ext>
            </a:extLst>
          </p:cNvPr>
          <p:cNvSpPr>
            <a:spLocks noGrp="1"/>
          </p:cNvSpPr>
          <p:nvPr>
            <p:ph type="sldNum" sz="quarter" idx="16"/>
          </p:nvPr>
        </p:nvSpPr>
        <p:spPr/>
        <p:txBody>
          <a:bodyPr/>
          <a:lstStyle>
            <a:lvl1pPr>
              <a:defRPr/>
            </a:lvl1pPr>
          </a:lstStyle>
          <a:p>
            <a:fld id="{830E16B2-DA27-5F4B-8641-430A69822063}" type="slidenum">
              <a:rPr lang="en-US" altLang="en-US"/>
              <a:pPr/>
              <a:t>‹#›</a:t>
            </a:fld>
            <a:endParaRPr lang="en-US" altLang="en-US"/>
          </a:p>
        </p:txBody>
      </p:sp>
    </p:spTree>
    <p:extLst>
      <p:ext uri="{BB962C8B-B14F-4D97-AF65-F5344CB8AC3E}">
        <p14:creationId xmlns:p14="http://schemas.microsoft.com/office/powerpoint/2010/main" val="90787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AEDCB1-1764-F95F-AB71-6D2D1D19F016}"/>
              </a:ext>
            </a:extLst>
          </p:cNvPr>
          <p:cNvSpPr>
            <a:spLocks noGrp="1"/>
          </p:cNvSpPr>
          <p:nvPr>
            <p:ph type="dt" sz="half" idx="14"/>
          </p:nvPr>
        </p:nvSpPr>
        <p:spPr/>
        <p:txBody>
          <a:bodyPr/>
          <a:lstStyle>
            <a:lvl1pPr>
              <a:defRPr/>
            </a:lvl1pPr>
          </a:lstStyle>
          <a:p>
            <a:pPr>
              <a:defRPr/>
            </a:pPr>
            <a:fld id="{AFCD0314-760E-7C44-BF9A-EF29E81355BD}" type="datetimeFigureOut">
              <a:rPr lang="en-US"/>
              <a:pPr>
                <a:defRPr/>
              </a:pPr>
              <a:t>2/7/2025</a:t>
            </a:fld>
            <a:endParaRPr lang="en-US"/>
          </a:p>
        </p:txBody>
      </p:sp>
      <p:sp>
        <p:nvSpPr>
          <p:cNvPr id="5" name="Footer Placeholder 4">
            <a:extLst>
              <a:ext uri="{FF2B5EF4-FFF2-40B4-BE49-F238E27FC236}">
                <a16:creationId xmlns:a16="http://schemas.microsoft.com/office/drawing/2014/main" id="{52342F9E-9D5D-C422-DE79-48C9F6E67E8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9FC44E-B959-9F6D-180C-636E0D33C015}"/>
              </a:ext>
            </a:extLst>
          </p:cNvPr>
          <p:cNvSpPr>
            <a:spLocks noGrp="1"/>
          </p:cNvSpPr>
          <p:nvPr>
            <p:ph type="sldNum" sz="quarter" idx="16"/>
          </p:nvPr>
        </p:nvSpPr>
        <p:spPr/>
        <p:txBody>
          <a:bodyPr/>
          <a:lstStyle>
            <a:lvl1pPr>
              <a:defRPr/>
            </a:lvl1pPr>
          </a:lstStyle>
          <a:p>
            <a:fld id="{D73B5059-2AE8-A64C-9CB7-A4596AA46277}" type="slidenum">
              <a:rPr lang="en-US" altLang="en-US"/>
              <a:pPr/>
              <a:t>‹#›</a:t>
            </a:fld>
            <a:endParaRPr lang="en-US" altLang="en-US"/>
          </a:p>
        </p:txBody>
      </p:sp>
    </p:spTree>
    <p:extLst>
      <p:ext uri="{BB962C8B-B14F-4D97-AF65-F5344CB8AC3E}">
        <p14:creationId xmlns:p14="http://schemas.microsoft.com/office/powerpoint/2010/main" val="59214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9684D-A329-0E20-20F5-96F9DA629B96}"/>
              </a:ext>
            </a:extLst>
          </p:cNvPr>
          <p:cNvSpPr>
            <a:spLocks noGrp="1"/>
          </p:cNvSpPr>
          <p:nvPr>
            <p:ph type="dt" sz="half" idx="10"/>
          </p:nvPr>
        </p:nvSpPr>
        <p:spPr/>
        <p:txBody>
          <a:bodyPr/>
          <a:lstStyle>
            <a:lvl1pPr>
              <a:defRPr/>
            </a:lvl1pPr>
          </a:lstStyle>
          <a:p>
            <a:pPr>
              <a:defRPr/>
            </a:pPr>
            <a:fld id="{DA9E4A4B-B163-9940-8BFF-F19E1B1EB4A2}" type="datetimeFigureOut">
              <a:rPr lang="en-US"/>
              <a:pPr>
                <a:defRPr/>
              </a:pPr>
              <a:t>2/7/2025</a:t>
            </a:fld>
            <a:endParaRPr lang="en-US"/>
          </a:p>
        </p:txBody>
      </p:sp>
      <p:sp>
        <p:nvSpPr>
          <p:cNvPr id="5" name="Footer Placeholder 4">
            <a:extLst>
              <a:ext uri="{FF2B5EF4-FFF2-40B4-BE49-F238E27FC236}">
                <a16:creationId xmlns:a16="http://schemas.microsoft.com/office/drawing/2014/main" id="{36C60B47-DDA6-185B-01CE-18AD91B2A6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487706-F629-24C0-0C90-E2837FA57C84}"/>
              </a:ext>
            </a:extLst>
          </p:cNvPr>
          <p:cNvSpPr>
            <a:spLocks noGrp="1"/>
          </p:cNvSpPr>
          <p:nvPr>
            <p:ph type="sldNum" sz="quarter" idx="12"/>
          </p:nvPr>
        </p:nvSpPr>
        <p:spPr/>
        <p:txBody>
          <a:bodyPr/>
          <a:lstStyle>
            <a:lvl1pPr>
              <a:defRPr/>
            </a:lvl1pPr>
          </a:lstStyle>
          <a:p>
            <a:fld id="{497919F8-C1AF-AA4C-82A7-83029CEFCF75}" type="slidenum">
              <a:rPr lang="en-US" altLang="en-US"/>
              <a:pPr/>
              <a:t>‹#›</a:t>
            </a:fld>
            <a:endParaRPr lang="en-US" altLang="en-US"/>
          </a:p>
        </p:txBody>
      </p:sp>
    </p:spTree>
    <p:extLst>
      <p:ext uri="{BB962C8B-B14F-4D97-AF65-F5344CB8AC3E}">
        <p14:creationId xmlns:p14="http://schemas.microsoft.com/office/powerpoint/2010/main" val="1327240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59147-2C1F-BCF0-6E88-1B350B1A1D67}"/>
              </a:ext>
            </a:extLst>
          </p:cNvPr>
          <p:cNvSpPr>
            <a:spLocks noGrp="1"/>
          </p:cNvSpPr>
          <p:nvPr>
            <p:ph type="dt" sz="half" idx="10"/>
          </p:nvPr>
        </p:nvSpPr>
        <p:spPr/>
        <p:txBody>
          <a:bodyPr/>
          <a:lstStyle>
            <a:lvl1pPr>
              <a:defRPr/>
            </a:lvl1pPr>
          </a:lstStyle>
          <a:p>
            <a:pPr>
              <a:defRPr/>
            </a:pPr>
            <a:fld id="{0CF957A4-3941-A149-B97A-922F44CAB663}" type="datetimeFigureOut">
              <a:rPr lang="en-US"/>
              <a:pPr>
                <a:defRPr/>
              </a:pPr>
              <a:t>2/7/2025</a:t>
            </a:fld>
            <a:endParaRPr lang="en-US"/>
          </a:p>
        </p:txBody>
      </p:sp>
      <p:sp>
        <p:nvSpPr>
          <p:cNvPr id="5" name="Footer Placeholder 4">
            <a:extLst>
              <a:ext uri="{FF2B5EF4-FFF2-40B4-BE49-F238E27FC236}">
                <a16:creationId xmlns:a16="http://schemas.microsoft.com/office/drawing/2014/main" id="{38F23B3A-A70F-0D44-1C8C-D8A005274A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662C0-0EDC-3D4D-59EE-1727B63C4736}"/>
              </a:ext>
            </a:extLst>
          </p:cNvPr>
          <p:cNvSpPr>
            <a:spLocks noGrp="1"/>
          </p:cNvSpPr>
          <p:nvPr>
            <p:ph type="sldNum" sz="quarter" idx="12"/>
          </p:nvPr>
        </p:nvSpPr>
        <p:spPr/>
        <p:txBody>
          <a:bodyPr/>
          <a:lstStyle>
            <a:lvl1pPr>
              <a:defRPr/>
            </a:lvl1pPr>
          </a:lstStyle>
          <a:p>
            <a:fld id="{5705CA85-FBBE-A447-90C5-8152F23C8E54}" type="slidenum">
              <a:rPr lang="en-US" altLang="en-US"/>
              <a:pPr/>
              <a:t>‹#›</a:t>
            </a:fld>
            <a:endParaRPr lang="en-US" altLang="en-US"/>
          </a:p>
        </p:txBody>
      </p:sp>
    </p:spTree>
    <p:extLst>
      <p:ext uri="{BB962C8B-B14F-4D97-AF65-F5344CB8AC3E}">
        <p14:creationId xmlns:p14="http://schemas.microsoft.com/office/powerpoint/2010/main" val="700903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188035C3-B7A1-1FDE-01D8-4E07DA0E08DD}"/>
              </a:ext>
            </a:extLst>
          </p:cNvPr>
          <p:cNvGrpSpPr>
            <a:grpSpLocks/>
          </p:cNvGrpSpPr>
          <p:nvPr/>
        </p:nvGrpSpPr>
        <p:grpSpPr bwMode="auto">
          <a:xfrm>
            <a:off x="-7937" y="-7938"/>
            <a:ext cx="9169401" cy="6873876"/>
            <a:chOff x="-8466" y="-8468"/>
            <a:chExt cx="9169804" cy="6874935"/>
          </a:xfrm>
        </p:grpSpPr>
        <p:cxnSp>
          <p:nvCxnSpPr>
            <p:cNvPr id="5" name="Straight Connector 4">
              <a:extLst>
                <a:ext uri="{FF2B5EF4-FFF2-40B4-BE49-F238E27FC236}">
                  <a16:creationId xmlns:a16="http://schemas.microsoft.com/office/drawing/2014/main" id="{9E73988F-3F13-8330-C572-6523756F0CB6}"/>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A5CE3F1-E6B9-8B95-90D4-77283B8949F2}"/>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11B6BB95-9059-C4C8-094D-0A83399045A4}"/>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BEBA03B9-504C-BD7D-7B54-3E5048F0D3F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C9C61D83-3ABF-5B7C-7411-09D9856A5AF1}"/>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342E43A6-4492-2379-D8F9-87A45912C244}"/>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CDA730FA-8136-BB17-B509-C956FFE3FA5E}"/>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498F6D6F-5B88-41FB-1773-9A17A7B66B79}"/>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F8546E64-87C0-847E-2C97-016C7F4CFE28}"/>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3083BBD8-CB15-B2F1-234A-2B0630FF7BB8}"/>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405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6" y="4050836"/>
            <a:ext cx="5826719"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5" name="Date Placeholder 3">
            <a:extLst>
              <a:ext uri="{FF2B5EF4-FFF2-40B4-BE49-F238E27FC236}">
                <a16:creationId xmlns:a16="http://schemas.microsoft.com/office/drawing/2014/main" id="{01BB1696-B4F1-CD09-3736-B66E472F5CEE}"/>
              </a:ext>
            </a:extLst>
          </p:cNvPr>
          <p:cNvSpPr>
            <a:spLocks noGrp="1"/>
          </p:cNvSpPr>
          <p:nvPr>
            <p:ph type="dt" sz="half" idx="10"/>
          </p:nvPr>
        </p:nvSpPr>
        <p:spPr/>
        <p:txBody>
          <a:bodyPr/>
          <a:lstStyle>
            <a:lvl1pPr>
              <a:defRPr/>
            </a:lvl1pPr>
          </a:lstStyle>
          <a:p>
            <a:pPr>
              <a:defRPr/>
            </a:pPr>
            <a:fld id="{A3168719-12A0-D343-83A9-DDE2A44451ED}" type="datetimeFigureOut">
              <a:rPr lang="en-US"/>
              <a:pPr>
                <a:defRPr/>
              </a:pPr>
              <a:t>2/7/2025</a:t>
            </a:fld>
            <a:endParaRPr lang="en-US"/>
          </a:p>
        </p:txBody>
      </p:sp>
      <p:sp>
        <p:nvSpPr>
          <p:cNvPr id="16" name="Footer Placeholder 4">
            <a:extLst>
              <a:ext uri="{FF2B5EF4-FFF2-40B4-BE49-F238E27FC236}">
                <a16:creationId xmlns:a16="http://schemas.microsoft.com/office/drawing/2014/main" id="{91490EA3-E0F9-25CD-0A66-BCA73F3A27D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654A169E-62CD-4BDF-B1E1-C2B1F2010920}"/>
              </a:ext>
            </a:extLst>
          </p:cNvPr>
          <p:cNvSpPr>
            <a:spLocks noGrp="1"/>
          </p:cNvSpPr>
          <p:nvPr>
            <p:ph type="sldNum" sz="quarter" idx="12"/>
          </p:nvPr>
        </p:nvSpPr>
        <p:spPr/>
        <p:txBody>
          <a:bodyPr/>
          <a:lstStyle>
            <a:lvl1pPr>
              <a:defRPr/>
            </a:lvl1pPr>
          </a:lstStyle>
          <a:p>
            <a:fld id="{DFC3E8AD-12BF-BC4D-8449-F44C5390B6D3}" type="slidenum">
              <a:rPr lang="en-US" altLang="en-US"/>
              <a:pPr/>
              <a:t>‹#›</a:t>
            </a:fld>
            <a:endParaRPr lang="en-US" altLang="en-US"/>
          </a:p>
        </p:txBody>
      </p:sp>
    </p:spTree>
    <p:extLst>
      <p:ext uri="{BB962C8B-B14F-4D97-AF65-F5344CB8AC3E}">
        <p14:creationId xmlns:p14="http://schemas.microsoft.com/office/powerpoint/2010/main" val="432212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2C26-21E7-0DAF-A059-54B4949421AE}"/>
              </a:ext>
            </a:extLst>
          </p:cNvPr>
          <p:cNvSpPr>
            <a:spLocks noGrp="1"/>
          </p:cNvSpPr>
          <p:nvPr>
            <p:ph type="dt" sz="half" idx="10"/>
          </p:nvPr>
        </p:nvSpPr>
        <p:spPr/>
        <p:txBody>
          <a:bodyPr/>
          <a:lstStyle>
            <a:lvl1pPr>
              <a:defRPr/>
            </a:lvl1pPr>
          </a:lstStyle>
          <a:p>
            <a:pPr>
              <a:defRPr/>
            </a:pPr>
            <a:fld id="{5B1F98E5-5DF5-8A4A-819F-A9C79572A1C7}" type="datetimeFigureOut">
              <a:rPr lang="en-US"/>
              <a:pPr>
                <a:defRPr/>
              </a:pPr>
              <a:t>2/7/2025</a:t>
            </a:fld>
            <a:endParaRPr lang="en-US"/>
          </a:p>
        </p:txBody>
      </p:sp>
      <p:sp>
        <p:nvSpPr>
          <p:cNvPr id="5" name="Footer Placeholder 4">
            <a:extLst>
              <a:ext uri="{FF2B5EF4-FFF2-40B4-BE49-F238E27FC236}">
                <a16:creationId xmlns:a16="http://schemas.microsoft.com/office/drawing/2014/main" id="{C9155CEE-E787-E56A-FED7-DCA6A84290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69D365-F73A-CDB8-9040-B37083E125AF}"/>
              </a:ext>
            </a:extLst>
          </p:cNvPr>
          <p:cNvSpPr>
            <a:spLocks noGrp="1"/>
          </p:cNvSpPr>
          <p:nvPr>
            <p:ph type="sldNum" sz="quarter" idx="12"/>
          </p:nvPr>
        </p:nvSpPr>
        <p:spPr/>
        <p:txBody>
          <a:bodyPr/>
          <a:lstStyle>
            <a:lvl1pPr>
              <a:defRPr/>
            </a:lvl1pPr>
          </a:lstStyle>
          <a:p>
            <a:fld id="{2629E952-36E1-0B47-A091-6E502A7C9A5C}" type="slidenum">
              <a:rPr lang="en-US" altLang="en-US"/>
              <a:pPr/>
              <a:t>‹#›</a:t>
            </a:fld>
            <a:endParaRPr lang="en-US" altLang="en-US"/>
          </a:p>
        </p:txBody>
      </p:sp>
    </p:spTree>
    <p:extLst>
      <p:ext uri="{BB962C8B-B14F-4D97-AF65-F5344CB8AC3E}">
        <p14:creationId xmlns:p14="http://schemas.microsoft.com/office/powerpoint/2010/main" val="583035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609599" y="4527448"/>
            <a:ext cx="6347715"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443B2-3558-D2A2-E4EB-C8BDB88D88E8}"/>
              </a:ext>
            </a:extLst>
          </p:cNvPr>
          <p:cNvSpPr>
            <a:spLocks noGrp="1"/>
          </p:cNvSpPr>
          <p:nvPr>
            <p:ph type="dt" sz="half" idx="10"/>
          </p:nvPr>
        </p:nvSpPr>
        <p:spPr/>
        <p:txBody>
          <a:bodyPr/>
          <a:lstStyle>
            <a:lvl1pPr>
              <a:defRPr/>
            </a:lvl1pPr>
          </a:lstStyle>
          <a:p>
            <a:pPr>
              <a:defRPr/>
            </a:pPr>
            <a:fld id="{45F0C9A2-E80E-8749-8CD3-1314FF147235}" type="datetimeFigureOut">
              <a:rPr lang="en-US"/>
              <a:pPr>
                <a:defRPr/>
              </a:pPr>
              <a:t>2/7/2025</a:t>
            </a:fld>
            <a:endParaRPr lang="en-US"/>
          </a:p>
        </p:txBody>
      </p:sp>
      <p:sp>
        <p:nvSpPr>
          <p:cNvPr id="5" name="Footer Placeholder 4">
            <a:extLst>
              <a:ext uri="{FF2B5EF4-FFF2-40B4-BE49-F238E27FC236}">
                <a16:creationId xmlns:a16="http://schemas.microsoft.com/office/drawing/2014/main" id="{BB1F49BE-F85A-1A69-6E91-F68BBDC213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80C8D8-C3B1-2A0E-BE00-925FB08ABE5F}"/>
              </a:ext>
            </a:extLst>
          </p:cNvPr>
          <p:cNvSpPr>
            <a:spLocks noGrp="1"/>
          </p:cNvSpPr>
          <p:nvPr>
            <p:ph type="sldNum" sz="quarter" idx="12"/>
          </p:nvPr>
        </p:nvSpPr>
        <p:spPr/>
        <p:txBody>
          <a:bodyPr/>
          <a:lstStyle>
            <a:lvl1pPr>
              <a:defRPr/>
            </a:lvl1pPr>
          </a:lstStyle>
          <a:p>
            <a:fld id="{6BB36442-0B69-544B-9566-6B1F530F25D3}" type="slidenum">
              <a:rPr lang="en-US" altLang="en-US"/>
              <a:pPr/>
              <a:t>‹#›</a:t>
            </a:fld>
            <a:endParaRPr lang="en-US" altLang="en-US"/>
          </a:p>
        </p:txBody>
      </p:sp>
    </p:spTree>
    <p:extLst>
      <p:ext uri="{BB962C8B-B14F-4D97-AF65-F5344CB8AC3E}">
        <p14:creationId xmlns:p14="http://schemas.microsoft.com/office/powerpoint/2010/main" val="345570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2C26-21E7-0DAF-A059-54B4949421AE}"/>
              </a:ext>
            </a:extLst>
          </p:cNvPr>
          <p:cNvSpPr>
            <a:spLocks noGrp="1"/>
          </p:cNvSpPr>
          <p:nvPr>
            <p:ph type="dt" sz="half" idx="10"/>
          </p:nvPr>
        </p:nvSpPr>
        <p:spPr/>
        <p:txBody>
          <a:bodyPr/>
          <a:lstStyle>
            <a:lvl1pPr>
              <a:defRPr/>
            </a:lvl1pPr>
          </a:lstStyle>
          <a:p>
            <a:pPr>
              <a:defRPr/>
            </a:pPr>
            <a:fld id="{5B1F98E5-5DF5-8A4A-819F-A9C79572A1C7}" type="datetimeFigureOut">
              <a:rPr lang="en-US"/>
              <a:pPr>
                <a:defRPr/>
              </a:pPr>
              <a:t>2/7/2025</a:t>
            </a:fld>
            <a:endParaRPr lang="en-US"/>
          </a:p>
        </p:txBody>
      </p:sp>
      <p:sp>
        <p:nvSpPr>
          <p:cNvPr id="5" name="Footer Placeholder 4">
            <a:extLst>
              <a:ext uri="{FF2B5EF4-FFF2-40B4-BE49-F238E27FC236}">
                <a16:creationId xmlns:a16="http://schemas.microsoft.com/office/drawing/2014/main" id="{C9155CEE-E787-E56A-FED7-DCA6A84290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69D365-F73A-CDB8-9040-B37083E125AF}"/>
              </a:ext>
            </a:extLst>
          </p:cNvPr>
          <p:cNvSpPr>
            <a:spLocks noGrp="1"/>
          </p:cNvSpPr>
          <p:nvPr>
            <p:ph type="sldNum" sz="quarter" idx="12"/>
          </p:nvPr>
        </p:nvSpPr>
        <p:spPr/>
        <p:txBody>
          <a:bodyPr/>
          <a:lstStyle>
            <a:lvl1pPr>
              <a:defRPr/>
            </a:lvl1pPr>
          </a:lstStyle>
          <a:p>
            <a:fld id="{2629E952-36E1-0B47-A091-6E502A7C9A5C}" type="slidenum">
              <a:rPr lang="en-US" altLang="en-US"/>
              <a:pPr/>
              <a:t>‹#›</a:t>
            </a:fld>
            <a:endParaRPr lang="en-US" altLang="en-US"/>
          </a:p>
        </p:txBody>
      </p:sp>
    </p:spTree>
    <p:extLst>
      <p:ext uri="{BB962C8B-B14F-4D97-AF65-F5344CB8AC3E}">
        <p14:creationId xmlns:p14="http://schemas.microsoft.com/office/powerpoint/2010/main" val="3034860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1" y="2160589"/>
            <a:ext cx="3088109"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6279F4-C203-BEF2-18B2-30F3C8DACF18}"/>
              </a:ext>
            </a:extLst>
          </p:cNvPr>
          <p:cNvSpPr>
            <a:spLocks noGrp="1"/>
          </p:cNvSpPr>
          <p:nvPr>
            <p:ph type="dt" sz="half" idx="10"/>
          </p:nvPr>
        </p:nvSpPr>
        <p:spPr/>
        <p:txBody>
          <a:bodyPr/>
          <a:lstStyle>
            <a:lvl1pPr>
              <a:defRPr/>
            </a:lvl1pPr>
          </a:lstStyle>
          <a:p>
            <a:pPr>
              <a:defRPr/>
            </a:pPr>
            <a:fld id="{9443888C-EF96-FF4A-8A57-5446AFB954B8}" type="datetimeFigureOut">
              <a:rPr lang="en-US"/>
              <a:pPr>
                <a:defRPr/>
              </a:pPr>
              <a:t>2/7/2025</a:t>
            </a:fld>
            <a:endParaRPr lang="en-US"/>
          </a:p>
        </p:txBody>
      </p:sp>
      <p:sp>
        <p:nvSpPr>
          <p:cNvPr id="6" name="Footer Placeholder 4">
            <a:extLst>
              <a:ext uri="{FF2B5EF4-FFF2-40B4-BE49-F238E27FC236}">
                <a16:creationId xmlns:a16="http://schemas.microsoft.com/office/drawing/2014/main" id="{0552D5E9-F437-58E0-61FC-18FF0833605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21F83F-75B4-3201-A4F9-4E874587D492}"/>
              </a:ext>
            </a:extLst>
          </p:cNvPr>
          <p:cNvSpPr>
            <a:spLocks noGrp="1"/>
          </p:cNvSpPr>
          <p:nvPr>
            <p:ph type="sldNum" sz="quarter" idx="12"/>
          </p:nvPr>
        </p:nvSpPr>
        <p:spPr/>
        <p:txBody>
          <a:bodyPr/>
          <a:lstStyle>
            <a:lvl1pPr>
              <a:defRPr/>
            </a:lvl1pPr>
          </a:lstStyle>
          <a:p>
            <a:fld id="{EAB0B10A-B975-F04A-982C-72A7945FC9DD}" type="slidenum">
              <a:rPr lang="en-US" altLang="en-US"/>
              <a:pPr/>
              <a:t>‹#›</a:t>
            </a:fld>
            <a:endParaRPr lang="en-US" altLang="en-US"/>
          </a:p>
        </p:txBody>
      </p:sp>
    </p:spTree>
    <p:extLst>
      <p:ext uri="{BB962C8B-B14F-4D97-AF65-F5344CB8AC3E}">
        <p14:creationId xmlns:p14="http://schemas.microsoft.com/office/powerpoint/2010/main" val="3859028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CEED383-64B3-C297-0457-3ED577DD3EC4}"/>
              </a:ext>
            </a:extLst>
          </p:cNvPr>
          <p:cNvSpPr>
            <a:spLocks noGrp="1"/>
          </p:cNvSpPr>
          <p:nvPr>
            <p:ph type="dt" sz="half" idx="10"/>
          </p:nvPr>
        </p:nvSpPr>
        <p:spPr/>
        <p:txBody>
          <a:bodyPr/>
          <a:lstStyle>
            <a:lvl1pPr>
              <a:defRPr/>
            </a:lvl1pPr>
          </a:lstStyle>
          <a:p>
            <a:pPr>
              <a:defRPr/>
            </a:pPr>
            <a:fld id="{646CC8DC-F629-CA49-BE58-B3E8B183A469}" type="datetimeFigureOut">
              <a:rPr lang="en-US"/>
              <a:pPr>
                <a:defRPr/>
              </a:pPr>
              <a:t>2/7/2025</a:t>
            </a:fld>
            <a:endParaRPr lang="en-US"/>
          </a:p>
        </p:txBody>
      </p:sp>
      <p:sp>
        <p:nvSpPr>
          <p:cNvPr id="8" name="Footer Placeholder 4">
            <a:extLst>
              <a:ext uri="{FF2B5EF4-FFF2-40B4-BE49-F238E27FC236}">
                <a16:creationId xmlns:a16="http://schemas.microsoft.com/office/drawing/2014/main" id="{60979B31-B4E2-A91A-D04D-19C3CD9BDA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922609-8D28-097A-DBDF-FB99AD562326}"/>
              </a:ext>
            </a:extLst>
          </p:cNvPr>
          <p:cNvSpPr>
            <a:spLocks noGrp="1"/>
          </p:cNvSpPr>
          <p:nvPr>
            <p:ph type="sldNum" sz="quarter" idx="12"/>
          </p:nvPr>
        </p:nvSpPr>
        <p:spPr/>
        <p:txBody>
          <a:bodyPr/>
          <a:lstStyle>
            <a:lvl1pPr>
              <a:defRPr/>
            </a:lvl1pPr>
          </a:lstStyle>
          <a:p>
            <a:fld id="{14C5FB36-D2E4-FC4D-8ACA-D6F689A475F6}" type="slidenum">
              <a:rPr lang="en-US" altLang="en-US"/>
              <a:pPr/>
              <a:t>‹#›</a:t>
            </a:fld>
            <a:endParaRPr lang="en-US" altLang="en-US"/>
          </a:p>
        </p:txBody>
      </p:sp>
    </p:spTree>
    <p:extLst>
      <p:ext uri="{BB962C8B-B14F-4D97-AF65-F5344CB8AC3E}">
        <p14:creationId xmlns:p14="http://schemas.microsoft.com/office/powerpoint/2010/main" val="517126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Date Placeholder 3">
            <a:extLst>
              <a:ext uri="{FF2B5EF4-FFF2-40B4-BE49-F238E27FC236}">
                <a16:creationId xmlns:a16="http://schemas.microsoft.com/office/drawing/2014/main" id="{63FDABDE-C1CC-3F9E-7079-617B243A6B4C}"/>
              </a:ext>
            </a:extLst>
          </p:cNvPr>
          <p:cNvSpPr>
            <a:spLocks noGrp="1"/>
          </p:cNvSpPr>
          <p:nvPr>
            <p:ph type="dt" sz="half" idx="10"/>
          </p:nvPr>
        </p:nvSpPr>
        <p:spPr/>
        <p:txBody>
          <a:bodyPr/>
          <a:lstStyle>
            <a:lvl1pPr>
              <a:defRPr/>
            </a:lvl1pPr>
          </a:lstStyle>
          <a:p>
            <a:pPr>
              <a:defRPr/>
            </a:pPr>
            <a:fld id="{D81890A2-9CE9-9F44-BBEC-552C78E34103}" type="datetimeFigureOut">
              <a:rPr lang="en-US"/>
              <a:pPr>
                <a:defRPr/>
              </a:pPr>
              <a:t>2/7/2025</a:t>
            </a:fld>
            <a:endParaRPr lang="en-US"/>
          </a:p>
        </p:txBody>
      </p:sp>
      <p:sp>
        <p:nvSpPr>
          <p:cNvPr id="4" name="Footer Placeholder 4">
            <a:extLst>
              <a:ext uri="{FF2B5EF4-FFF2-40B4-BE49-F238E27FC236}">
                <a16:creationId xmlns:a16="http://schemas.microsoft.com/office/drawing/2014/main" id="{50604A79-CF88-E72F-02AF-25A5927DD84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D361F88-529D-C015-053E-D14BB9298B9A}"/>
              </a:ext>
            </a:extLst>
          </p:cNvPr>
          <p:cNvSpPr>
            <a:spLocks noGrp="1"/>
          </p:cNvSpPr>
          <p:nvPr>
            <p:ph type="sldNum" sz="quarter" idx="12"/>
          </p:nvPr>
        </p:nvSpPr>
        <p:spPr/>
        <p:txBody>
          <a:bodyPr/>
          <a:lstStyle>
            <a:lvl1pPr>
              <a:defRPr/>
            </a:lvl1pPr>
          </a:lstStyle>
          <a:p>
            <a:fld id="{77D4C602-FF62-BC45-884D-ACA41C4AD4E3}" type="slidenum">
              <a:rPr lang="en-US" altLang="en-US"/>
              <a:pPr/>
              <a:t>‹#›</a:t>
            </a:fld>
            <a:endParaRPr lang="en-US" altLang="en-US"/>
          </a:p>
        </p:txBody>
      </p:sp>
    </p:spTree>
    <p:extLst>
      <p:ext uri="{BB962C8B-B14F-4D97-AF65-F5344CB8AC3E}">
        <p14:creationId xmlns:p14="http://schemas.microsoft.com/office/powerpoint/2010/main" val="2562152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EB846DE-1397-F2B7-09CA-3D722E295CE6}"/>
              </a:ext>
            </a:extLst>
          </p:cNvPr>
          <p:cNvSpPr>
            <a:spLocks noGrp="1"/>
          </p:cNvSpPr>
          <p:nvPr>
            <p:ph type="dt" sz="half" idx="10"/>
          </p:nvPr>
        </p:nvSpPr>
        <p:spPr/>
        <p:txBody>
          <a:bodyPr/>
          <a:lstStyle>
            <a:lvl1pPr>
              <a:defRPr/>
            </a:lvl1pPr>
          </a:lstStyle>
          <a:p>
            <a:pPr>
              <a:defRPr/>
            </a:pPr>
            <a:fld id="{9934ABE6-706A-0641-B364-D20B92B4746B}" type="datetimeFigureOut">
              <a:rPr lang="en-US"/>
              <a:pPr>
                <a:defRPr/>
              </a:pPr>
              <a:t>2/7/2025</a:t>
            </a:fld>
            <a:endParaRPr lang="en-US"/>
          </a:p>
        </p:txBody>
      </p:sp>
      <p:sp>
        <p:nvSpPr>
          <p:cNvPr id="3" name="Footer Placeholder 4">
            <a:extLst>
              <a:ext uri="{FF2B5EF4-FFF2-40B4-BE49-F238E27FC236}">
                <a16:creationId xmlns:a16="http://schemas.microsoft.com/office/drawing/2014/main" id="{8F49178F-4547-AD78-C7F2-59D6BD7368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C2B64D-488B-71F9-D8E3-1F985FF3E02A}"/>
              </a:ext>
            </a:extLst>
          </p:cNvPr>
          <p:cNvSpPr>
            <a:spLocks noGrp="1"/>
          </p:cNvSpPr>
          <p:nvPr>
            <p:ph type="sldNum" sz="quarter" idx="12"/>
          </p:nvPr>
        </p:nvSpPr>
        <p:spPr/>
        <p:txBody>
          <a:bodyPr/>
          <a:lstStyle>
            <a:lvl1pPr>
              <a:defRPr/>
            </a:lvl1pPr>
          </a:lstStyle>
          <a:p>
            <a:fld id="{4A16E5BE-0A04-B444-9A1E-A9D4135FF5CD}" type="slidenum">
              <a:rPr lang="en-US" altLang="en-US"/>
              <a:pPr/>
              <a:t>‹#›</a:t>
            </a:fld>
            <a:endParaRPr lang="en-US" altLang="en-US"/>
          </a:p>
        </p:txBody>
      </p:sp>
    </p:spTree>
    <p:extLst>
      <p:ext uri="{BB962C8B-B14F-4D97-AF65-F5344CB8AC3E}">
        <p14:creationId xmlns:p14="http://schemas.microsoft.com/office/powerpoint/2010/main" val="331124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1500"/>
            </a:lvl1pPr>
          </a:lstStyle>
          <a:p>
            <a:r>
              <a:rPr lang="en-US"/>
              <a:t>Click to edit Master title style</a:t>
            </a:r>
          </a:p>
        </p:txBody>
      </p:sp>
      <p:sp>
        <p:nvSpPr>
          <p:cNvPr id="3" name="Content Placeholder 2"/>
          <p:cNvSpPr>
            <a:spLocks noGrp="1"/>
          </p:cNvSpPr>
          <p:nvPr>
            <p:ph idx="1"/>
          </p:nvPr>
        </p:nvSpPr>
        <p:spPr>
          <a:xfrm>
            <a:off x="3571276" y="514927"/>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a:extLst>
              <a:ext uri="{FF2B5EF4-FFF2-40B4-BE49-F238E27FC236}">
                <a16:creationId xmlns:a16="http://schemas.microsoft.com/office/drawing/2014/main" id="{6BDF38F2-BD2E-6F44-B4B7-DA66052B866F}"/>
              </a:ext>
            </a:extLst>
          </p:cNvPr>
          <p:cNvSpPr>
            <a:spLocks noGrp="1"/>
          </p:cNvSpPr>
          <p:nvPr>
            <p:ph type="dt" sz="half" idx="10"/>
          </p:nvPr>
        </p:nvSpPr>
        <p:spPr/>
        <p:txBody>
          <a:bodyPr/>
          <a:lstStyle>
            <a:lvl1pPr>
              <a:defRPr/>
            </a:lvl1pPr>
          </a:lstStyle>
          <a:p>
            <a:pPr>
              <a:defRPr/>
            </a:pPr>
            <a:fld id="{427E6B56-C079-4349-8C86-7787AB441065}" type="datetimeFigureOut">
              <a:rPr lang="en-US"/>
              <a:pPr>
                <a:defRPr/>
              </a:pPr>
              <a:t>2/7/2025</a:t>
            </a:fld>
            <a:endParaRPr lang="en-US"/>
          </a:p>
        </p:txBody>
      </p:sp>
      <p:sp>
        <p:nvSpPr>
          <p:cNvPr id="6" name="Footer Placeholder 4">
            <a:extLst>
              <a:ext uri="{FF2B5EF4-FFF2-40B4-BE49-F238E27FC236}">
                <a16:creationId xmlns:a16="http://schemas.microsoft.com/office/drawing/2014/main" id="{D9FB3516-113F-D89A-6B7C-79AD3CDB21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B8C5CE-34E9-C641-CF2F-CF7A436A63AF}"/>
              </a:ext>
            </a:extLst>
          </p:cNvPr>
          <p:cNvSpPr>
            <a:spLocks noGrp="1"/>
          </p:cNvSpPr>
          <p:nvPr>
            <p:ph type="sldNum" sz="quarter" idx="12"/>
          </p:nvPr>
        </p:nvSpPr>
        <p:spPr/>
        <p:txBody>
          <a:bodyPr/>
          <a:lstStyle>
            <a:lvl1pPr>
              <a:defRPr/>
            </a:lvl1pPr>
          </a:lstStyle>
          <a:p>
            <a:fld id="{0A10CBDD-F949-3B44-A404-9C637F303490}" type="slidenum">
              <a:rPr lang="en-US" altLang="en-US"/>
              <a:pPr/>
              <a:t>‹#›</a:t>
            </a:fld>
            <a:endParaRPr lang="en-US" altLang="en-US"/>
          </a:p>
        </p:txBody>
      </p:sp>
    </p:spTree>
    <p:extLst>
      <p:ext uri="{BB962C8B-B14F-4D97-AF65-F5344CB8AC3E}">
        <p14:creationId xmlns:p14="http://schemas.microsoft.com/office/powerpoint/2010/main" val="537241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609600" y="609600"/>
            <a:ext cx="6347714"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D4D9BE12-68E6-AF9B-E047-A5E6C037A870}"/>
              </a:ext>
            </a:extLst>
          </p:cNvPr>
          <p:cNvSpPr>
            <a:spLocks noGrp="1"/>
          </p:cNvSpPr>
          <p:nvPr>
            <p:ph type="dt" sz="half" idx="10"/>
          </p:nvPr>
        </p:nvSpPr>
        <p:spPr/>
        <p:txBody>
          <a:bodyPr/>
          <a:lstStyle>
            <a:lvl1pPr>
              <a:defRPr/>
            </a:lvl1pPr>
          </a:lstStyle>
          <a:p>
            <a:pPr>
              <a:defRPr/>
            </a:pPr>
            <a:fld id="{21BC4C4D-BF97-4F43-9A74-7273205D0DD3}" type="datetimeFigureOut">
              <a:rPr lang="en-US"/>
              <a:pPr>
                <a:defRPr/>
              </a:pPr>
              <a:t>2/7/2025</a:t>
            </a:fld>
            <a:endParaRPr lang="en-US"/>
          </a:p>
        </p:txBody>
      </p:sp>
      <p:sp>
        <p:nvSpPr>
          <p:cNvPr id="6" name="Footer Placeholder 4">
            <a:extLst>
              <a:ext uri="{FF2B5EF4-FFF2-40B4-BE49-F238E27FC236}">
                <a16:creationId xmlns:a16="http://schemas.microsoft.com/office/drawing/2014/main" id="{BE01539F-563F-72C2-ED86-89ACAC94E9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BDC734-9602-D8AC-9B96-7E49D5DA1AE4}"/>
              </a:ext>
            </a:extLst>
          </p:cNvPr>
          <p:cNvSpPr>
            <a:spLocks noGrp="1"/>
          </p:cNvSpPr>
          <p:nvPr>
            <p:ph type="sldNum" sz="quarter" idx="12"/>
          </p:nvPr>
        </p:nvSpPr>
        <p:spPr/>
        <p:txBody>
          <a:bodyPr/>
          <a:lstStyle>
            <a:lvl1pPr>
              <a:defRPr/>
            </a:lvl1pPr>
          </a:lstStyle>
          <a:p>
            <a:fld id="{07CFACF7-F090-C34B-BB57-CFD38E0752EA}" type="slidenum">
              <a:rPr lang="en-US" altLang="en-US"/>
              <a:pPr/>
              <a:t>‹#›</a:t>
            </a:fld>
            <a:endParaRPr lang="en-US" altLang="en-US"/>
          </a:p>
        </p:txBody>
      </p:sp>
    </p:spTree>
    <p:extLst>
      <p:ext uri="{BB962C8B-B14F-4D97-AF65-F5344CB8AC3E}">
        <p14:creationId xmlns:p14="http://schemas.microsoft.com/office/powerpoint/2010/main" val="5530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C44E85-4D9E-FEED-AEA0-2C1B7CFC1873}"/>
              </a:ext>
            </a:extLst>
          </p:cNvPr>
          <p:cNvSpPr>
            <a:spLocks noGrp="1"/>
          </p:cNvSpPr>
          <p:nvPr>
            <p:ph type="dt" sz="half" idx="10"/>
          </p:nvPr>
        </p:nvSpPr>
        <p:spPr/>
        <p:txBody>
          <a:bodyPr/>
          <a:lstStyle>
            <a:lvl1pPr>
              <a:defRPr/>
            </a:lvl1pPr>
          </a:lstStyle>
          <a:p>
            <a:pPr>
              <a:defRPr/>
            </a:pPr>
            <a:fld id="{20EB5EA3-7961-994E-BB1A-1870EFDBDA17}" type="datetimeFigureOut">
              <a:rPr lang="en-US"/>
              <a:pPr>
                <a:defRPr/>
              </a:pPr>
              <a:t>2/7/2025</a:t>
            </a:fld>
            <a:endParaRPr lang="en-US"/>
          </a:p>
        </p:txBody>
      </p:sp>
      <p:sp>
        <p:nvSpPr>
          <p:cNvPr id="5" name="Footer Placeholder 4">
            <a:extLst>
              <a:ext uri="{FF2B5EF4-FFF2-40B4-BE49-F238E27FC236}">
                <a16:creationId xmlns:a16="http://schemas.microsoft.com/office/drawing/2014/main" id="{DF94B046-41C0-0045-3AEC-4FAF632402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ECD2A7-8C0A-6459-A630-7FE7A752EAFB}"/>
              </a:ext>
            </a:extLst>
          </p:cNvPr>
          <p:cNvSpPr>
            <a:spLocks noGrp="1"/>
          </p:cNvSpPr>
          <p:nvPr>
            <p:ph type="sldNum" sz="quarter" idx="12"/>
          </p:nvPr>
        </p:nvSpPr>
        <p:spPr/>
        <p:txBody>
          <a:bodyPr/>
          <a:lstStyle>
            <a:lvl1pPr>
              <a:defRPr/>
            </a:lvl1pPr>
          </a:lstStyle>
          <a:p>
            <a:fld id="{A1CA085A-560D-8F4B-9AFE-8FCC75259500}" type="slidenum">
              <a:rPr lang="en-US" altLang="en-US"/>
              <a:pPr/>
              <a:t>‹#›</a:t>
            </a:fld>
            <a:endParaRPr lang="en-US" altLang="en-US"/>
          </a:p>
        </p:txBody>
      </p:sp>
    </p:spTree>
    <p:extLst>
      <p:ext uri="{BB962C8B-B14F-4D97-AF65-F5344CB8AC3E}">
        <p14:creationId xmlns:p14="http://schemas.microsoft.com/office/powerpoint/2010/main" val="646400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563A80-1D4E-20E1-B502-D894BDC86FA0}"/>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6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C860493E-0AD1-6452-88B6-C17FD8253E8B}"/>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6000">
                <a:solidFill>
                  <a:srgbClr val="C0E474"/>
                </a:solidFill>
                <a:latin typeface="Arial" panose="020B0604020202020204" pitchFamily="34" charset="0"/>
              </a:rPr>
              <a:t>”</a:t>
            </a:r>
          </a:p>
        </p:txBody>
      </p:sp>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4B047CB3-C6D3-89BC-7008-9610520CB8F6}"/>
              </a:ext>
            </a:extLst>
          </p:cNvPr>
          <p:cNvSpPr>
            <a:spLocks noGrp="1"/>
          </p:cNvSpPr>
          <p:nvPr>
            <p:ph type="dt" sz="half" idx="14"/>
          </p:nvPr>
        </p:nvSpPr>
        <p:spPr/>
        <p:txBody>
          <a:bodyPr/>
          <a:lstStyle>
            <a:lvl1pPr>
              <a:defRPr/>
            </a:lvl1pPr>
          </a:lstStyle>
          <a:p>
            <a:pPr>
              <a:defRPr/>
            </a:pPr>
            <a:fld id="{2CAB2B80-A6CD-5248-8C79-296D4E189F71}" type="datetimeFigureOut">
              <a:rPr lang="en-US"/>
              <a:pPr>
                <a:defRPr/>
              </a:pPr>
              <a:t>2/7/2025</a:t>
            </a:fld>
            <a:endParaRPr lang="en-US"/>
          </a:p>
        </p:txBody>
      </p:sp>
      <p:sp>
        <p:nvSpPr>
          <p:cNvPr id="7" name="Footer Placeholder 4">
            <a:extLst>
              <a:ext uri="{FF2B5EF4-FFF2-40B4-BE49-F238E27FC236}">
                <a16:creationId xmlns:a16="http://schemas.microsoft.com/office/drawing/2014/main" id="{6D567DD2-D113-A794-58CF-3612DA3F039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C1CE4D5-4D92-B297-B517-5AAC7085CE78}"/>
              </a:ext>
            </a:extLst>
          </p:cNvPr>
          <p:cNvSpPr>
            <a:spLocks noGrp="1"/>
          </p:cNvSpPr>
          <p:nvPr>
            <p:ph type="sldNum" sz="quarter" idx="16"/>
          </p:nvPr>
        </p:nvSpPr>
        <p:spPr/>
        <p:txBody>
          <a:bodyPr/>
          <a:lstStyle>
            <a:lvl1pPr>
              <a:defRPr/>
            </a:lvl1pPr>
          </a:lstStyle>
          <a:p>
            <a:fld id="{3312D62F-CD83-C440-85F8-CF310DE511C4}" type="slidenum">
              <a:rPr lang="en-US" altLang="en-US"/>
              <a:pPr/>
              <a:t>‹#›</a:t>
            </a:fld>
            <a:endParaRPr lang="en-US" altLang="en-US"/>
          </a:p>
        </p:txBody>
      </p:sp>
    </p:spTree>
    <p:extLst>
      <p:ext uri="{BB962C8B-B14F-4D97-AF65-F5344CB8AC3E}">
        <p14:creationId xmlns:p14="http://schemas.microsoft.com/office/powerpoint/2010/main" val="415990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A9B6C-2946-CE4E-25E4-5187869BE0A5}"/>
              </a:ext>
            </a:extLst>
          </p:cNvPr>
          <p:cNvSpPr>
            <a:spLocks noGrp="1"/>
          </p:cNvSpPr>
          <p:nvPr>
            <p:ph type="dt" sz="half" idx="10"/>
          </p:nvPr>
        </p:nvSpPr>
        <p:spPr/>
        <p:txBody>
          <a:bodyPr/>
          <a:lstStyle>
            <a:lvl1pPr>
              <a:defRPr/>
            </a:lvl1pPr>
          </a:lstStyle>
          <a:p>
            <a:pPr>
              <a:defRPr/>
            </a:pPr>
            <a:fld id="{C3B24CA0-97B9-E04E-998F-819E5128DEAB}" type="datetimeFigureOut">
              <a:rPr lang="en-US"/>
              <a:pPr>
                <a:defRPr/>
              </a:pPr>
              <a:t>2/7/2025</a:t>
            </a:fld>
            <a:endParaRPr lang="en-US"/>
          </a:p>
        </p:txBody>
      </p:sp>
      <p:sp>
        <p:nvSpPr>
          <p:cNvPr id="5" name="Footer Placeholder 4">
            <a:extLst>
              <a:ext uri="{FF2B5EF4-FFF2-40B4-BE49-F238E27FC236}">
                <a16:creationId xmlns:a16="http://schemas.microsoft.com/office/drawing/2014/main" id="{2BA878CD-E7CC-8630-D73F-5B14238528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060A9C-3766-A7A1-B7B5-502E920367B8}"/>
              </a:ext>
            </a:extLst>
          </p:cNvPr>
          <p:cNvSpPr>
            <a:spLocks noGrp="1"/>
          </p:cNvSpPr>
          <p:nvPr>
            <p:ph type="sldNum" sz="quarter" idx="12"/>
          </p:nvPr>
        </p:nvSpPr>
        <p:spPr/>
        <p:txBody>
          <a:bodyPr/>
          <a:lstStyle>
            <a:lvl1pPr>
              <a:defRPr/>
            </a:lvl1pPr>
          </a:lstStyle>
          <a:p>
            <a:fld id="{BA83FB22-4D74-E44A-91A9-FC17297E3521}" type="slidenum">
              <a:rPr lang="en-US" altLang="en-US"/>
              <a:pPr/>
              <a:t>‹#›</a:t>
            </a:fld>
            <a:endParaRPr lang="en-US" altLang="en-US"/>
          </a:p>
        </p:txBody>
      </p:sp>
    </p:spTree>
    <p:extLst>
      <p:ext uri="{BB962C8B-B14F-4D97-AF65-F5344CB8AC3E}">
        <p14:creationId xmlns:p14="http://schemas.microsoft.com/office/powerpoint/2010/main" val="4230112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B7E2C3-4386-79B2-309E-3AE6ACE24177}"/>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6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B7353743-31E3-1DC8-5924-7AB5445C974C}"/>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6000">
                <a:solidFill>
                  <a:srgbClr val="C0E474"/>
                </a:solidFill>
                <a:latin typeface="Arial" panose="020B0604020202020204" pitchFamily="34" charset="0"/>
              </a:rPr>
              <a:t>”</a:t>
            </a:r>
          </a:p>
        </p:txBody>
      </p:sp>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7C52BBBB-18C8-80AE-84C3-8CA8049FB322}"/>
              </a:ext>
            </a:extLst>
          </p:cNvPr>
          <p:cNvSpPr>
            <a:spLocks noGrp="1"/>
          </p:cNvSpPr>
          <p:nvPr>
            <p:ph type="dt" sz="half" idx="14"/>
          </p:nvPr>
        </p:nvSpPr>
        <p:spPr/>
        <p:txBody>
          <a:bodyPr/>
          <a:lstStyle>
            <a:lvl1pPr>
              <a:defRPr/>
            </a:lvl1pPr>
          </a:lstStyle>
          <a:p>
            <a:pPr>
              <a:defRPr/>
            </a:pPr>
            <a:fld id="{5DEFECC1-7A5F-6444-B491-52FADD4B6327}" type="datetimeFigureOut">
              <a:rPr lang="en-US"/>
              <a:pPr>
                <a:defRPr/>
              </a:pPr>
              <a:t>2/7/2025</a:t>
            </a:fld>
            <a:endParaRPr lang="en-US"/>
          </a:p>
        </p:txBody>
      </p:sp>
      <p:sp>
        <p:nvSpPr>
          <p:cNvPr id="7" name="Footer Placeholder 4">
            <a:extLst>
              <a:ext uri="{FF2B5EF4-FFF2-40B4-BE49-F238E27FC236}">
                <a16:creationId xmlns:a16="http://schemas.microsoft.com/office/drawing/2014/main" id="{FE05A3CF-C3B4-13BF-2A5E-7066FE54D1C3}"/>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DC18408-C2C0-8E93-37BD-D0B0CF37C731}"/>
              </a:ext>
            </a:extLst>
          </p:cNvPr>
          <p:cNvSpPr>
            <a:spLocks noGrp="1"/>
          </p:cNvSpPr>
          <p:nvPr>
            <p:ph type="sldNum" sz="quarter" idx="16"/>
          </p:nvPr>
        </p:nvSpPr>
        <p:spPr/>
        <p:txBody>
          <a:bodyPr/>
          <a:lstStyle>
            <a:lvl1pPr>
              <a:defRPr/>
            </a:lvl1pPr>
          </a:lstStyle>
          <a:p>
            <a:fld id="{830E16B2-DA27-5F4B-8641-430A69822063}" type="slidenum">
              <a:rPr lang="en-US" altLang="en-US"/>
              <a:pPr/>
              <a:t>‹#›</a:t>
            </a:fld>
            <a:endParaRPr lang="en-US" altLang="en-US"/>
          </a:p>
        </p:txBody>
      </p:sp>
    </p:spTree>
    <p:extLst>
      <p:ext uri="{BB962C8B-B14F-4D97-AF65-F5344CB8AC3E}">
        <p14:creationId xmlns:p14="http://schemas.microsoft.com/office/powerpoint/2010/main" val="243896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443B2-3558-D2A2-E4EB-C8BDB88D88E8}"/>
              </a:ext>
            </a:extLst>
          </p:cNvPr>
          <p:cNvSpPr>
            <a:spLocks noGrp="1"/>
          </p:cNvSpPr>
          <p:nvPr>
            <p:ph type="dt" sz="half" idx="10"/>
          </p:nvPr>
        </p:nvSpPr>
        <p:spPr/>
        <p:txBody>
          <a:bodyPr/>
          <a:lstStyle>
            <a:lvl1pPr>
              <a:defRPr/>
            </a:lvl1pPr>
          </a:lstStyle>
          <a:p>
            <a:pPr>
              <a:defRPr/>
            </a:pPr>
            <a:fld id="{45F0C9A2-E80E-8749-8CD3-1314FF147235}" type="datetimeFigureOut">
              <a:rPr lang="en-US"/>
              <a:pPr>
                <a:defRPr/>
              </a:pPr>
              <a:t>2/7/2025</a:t>
            </a:fld>
            <a:endParaRPr lang="en-US"/>
          </a:p>
        </p:txBody>
      </p:sp>
      <p:sp>
        <p:nvSpPr>
          <p:cNvPr id="5" name="Footer Placeholder 4">
            <a:extLst>
              <a:ext uri="{FF2B5EF4-FFF2-40B4-BE49-F238E27FC236}">
                <a16:creationId xmlns:a16="http://schemas.microsoft.com/office/drawing/2014/main" id="{BB1F49BE-F85A-1A69-6E91-F68BBDC213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80C8D8-C3B1-2A0E-BE00-925FB08ABE5F}"/>
              </a:ext>
            </a:extLst>
          </p:cNvPr>
          <p:cNvSpPr>
            <a:spLocks noGrp="1"/>
          </p:cNvSpPr>
          <p:nvPr>
            <p:ph type="sldNum" sz="quarter" idx="12"/>
          </p:nvPr>
        </p:nvSpPr>
        <p:spPr/>
        <p:txBody>
          <a:bodyPr/>
          <a:lstStyle>
            <a:lvl1pPr>
              <a:defRPr/>
            </a:lvl1pPr>
          </a:lstStyle>
          <a:p>
            <a:fld id="{6BB36442-0B69-544B-9566-6B1F530F25D3}" type="slidenum">
              <a:rPr lang="en-US" altLang="en-US"/>
              <a:pPr/>
              <a:t>‹#›</a:t>
            </a:fld>
            <a:endParaRPr lang="en-US" altLang="en-US"/>
          </a:p>
        </p:txBody>
      </p:sp>
    </p:spTree>
    <p:extLst>
      <p:ext uri="{BB962C8B-B14F-4D97-AF65-F5344CB8AC3E}">
        <p14:creationId xmlns:p14="http://schemas.microsoft.com/office/powerpoint/2010/main" val="3222065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AEDCB1-1764-F95F-AB71-6D2D1D19F016}"/>
              </a:ext>
            </a:extLst>
          </p:cNvPr>
          <p:cNvSpPr>
            <a:spLocks noGrp="1"/>
          </p:cNvSpPr>
          <p:nvPr>
            <p:ph type="dt" sz="half" idx="14"/>
          </p:nvPr>
        </p:nvSpPr>
        <p:spPr/>
        <p:txBody>
          <a:bodyPr/>
          <a:lstStyle>
            <a:lvl1pPr>
              <a:defRPr/>
            </a:lvl1pPr>
          </a:lstStyle>
          <a:p>
            <a:pPr>
              <a:defRPr/>
            </a:pPr>
            <a:fld id="{AFCD0314-760E-7C44-BF9A-EF29E81355BD}" type="datetimeFigureOut">
              <a:rPr lang="en-US"/>
              <a:pPr>
                <a:defRPr/>
              </a:pPr>
              <a:t>2/7/2025</a:t>
            </a:fld>
            <a:endParaRPr lang="en-US"/>
          </a:p>
        </p:txBody>
      </p:sp>
      <p:sp>
        <p:nvSpPr>
          <p:cNvPr id="5" name="Footer Placeholder 4">
            <a:extLst>
              <a:ext uri="{FF2B5EF4-FFF2-40B4-BE49-F238E27FC236}">
                <a16:creationId xmlns:a16="http://schemas.microsoft.com/office/drawing/2014/main" id="{52342F9E-9D5D-C422-DE79-48C9F6E67E8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9FC44E-B959-9F6D-180C-636E0D33C015}"/>
              </a:ext>
            </a:extLst>
          </p:cNvPr>
          <p:cNvSpPr>
            <a:spLocks noGrp="1"/>
          </p:cNvSpPr>
          <p:nvPr>
            <p:ph type="sldNum" sz="quarter" idx="16"/>
          </p:nvPr>
        </p:nvSpPr>
        <p:spPr/>
        <p:txBody>
          <a:bodyPr/>
          <a:lstStyle>
            <a:lvl1pPr>
              <a:defRPr/>
            </a:lvl1pPr>
          </a:lstStyle>
          <a:p>
            <a:fld id="{D73B5059-2AE8-A64C-9CB7-A4596AA46277}" type="slidenum">
              <a:rPr lang="en-US" altLang="en-US"/>
              <a:pPr/>
              <a:t>‹#›</a:t>
            </a:fld>
            <a:endParaRPr lang="en-US" altLang="en-US"/>
          </a:p>
        </p:txBody>
      </p:sp>
    </p:spTree>
    <p:extLst>
      <p:ext uri="{BB962C8B-B14F-4D97-AF65-F5344CB8AC3E}">
        <p14:creationId xmlns:p14="http://schemas.microsoft.com/office/powerpoint/2010/main" val="1806020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9684D-A329-0E20-20F5-96F9DA629B96}"/>
              </a:ext>
            </a:extLst>
          </p:cNvPr>
          <p:cNvSpPr>
            <a:spLocks noGrp="1"/>
          </p:cNvSpPr>
          <p:nvPr>
            <p:ph type="dt" sz="half" idx="10"/>
          </p:nvPr>
        </p:nvSpPr>
        <p:spPr/>
        <p:txBody>
          <a:bodyPr/>
          <a:lstStyle>
            <a:lvl1pPr>
              <a:defRPr/>
            </a:lvl1pPr>
          </a:lstStyle>
          <a:p>
            <a:pPr>
              <a:defRPr/>
            </a:pPr>
            <a:fld id="{DA9E4A4B-B163-9940-8BFF-F19E1B1EB4A2}" type="datetimeFigureOut">
              <a:rPr lang="en-US"/>
              <a:pPr>
                <a:defRPr/>
              </a:pPr>
              <a:t>2/7/2025</a:t>
            </a:fld>
            <a:endParaRPr lang="en-US"/>
          </a:p>
        </p:txBody>
      </p:sp>
      <p:sp>
        <p:nvSpPr>
          <p:cNvPr id="5" name="Footer Placeholder 4">
            <a:extLst>
              <a:ext uri="{FF2B5EF4-FFF2-40B4-BE49-F238E27FC236}">
                <a16:creationId xmlns:a16="http://schemas.microsoft.com/office/drawing/2014/main" id="{36C60B47-DDA6-185B-01CE-18AD91B2A6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487706-F629-24C0-0C90-E2837FA57C84}"/>
              </a:ext>
            </a:extLst>
          </p:cNvPr>
          <p:cNvSpPr>
            <a:spLocks noGrp="1"/>
          </p:cNvSpPr>
          <p:nvPr>
            <p:ph type="sldNum" sz="quarter" idx="12"/>
          </p:nvPr>
        </p:nvSpPr>
        <p:spPr/>
        <p:txBody>
          <a:bodyPr/>
          <a:lstStyle>
            <a:lvl1pPr>
              <a:defRPr/>
            </a:lvl1pPr>
          </a:lstStyle>
          <a:p>
            <a:fld id="{497919F8-C1AF-AA4C-82A7-83029CEFCF75}" type="slidenum">
              <a:rPr lang="en-US" altLang="en-US"/>
              <a:pPr/>
              <a:t>‹#›</a:t>
            </a:fld>
            <a:endParaRPr lang="en-US" altLang="en-US"/>
          </a:p>
        </p:txBody>
      </p:sp>
    </p:spTree>
    <p:extLst>
      <p:ext uri="{BB962C8B-B14F-4D97-AF65-F5344CB8AC3E}">
        <p14:creationId xmlns:p14="http://schemas.microsoft.com/office/powerpoint/2010/main" val="1517860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59147-2C1F-BCF0-6E88-1B350B1A1D67}"/>
              </a:ext>
            </a:extLst>
          </p:cNvPr>
          <p:cNvSpPr>
            <a:spLocks noGrp="1"/>
          </p:cNvSpPr>
          <p:nvPr>
            <p:ph type="dt" sz="half" idx="10"/>
          </p:nvPr>
        </p:nvSpPr>
        <p:spPr/>
        <p:txBody>
          <a:bodyPr/>
          <a:lstStyle>
            <a:lvl1pPr>
              <a:defRPr/>
            </a:lvl1pPr>
          </a:lstStyle>
          <a:p>
            <a:pPr>
              <a:defRPr/>
            </a:pPr>
            <a:fld id="{0CF957A4-3941-A149-B97A-922F44CAB663}" type="datetimeFigureOut">
              <a:rPr lang="en-US"/>
              <a:pPr>
                <a:defRPr/>
              </a:pPr>
              <a:t>2/7/2025</a:t>
            </a:fld>
            <a:endParaRPr lang="en-US"/>
          </a:p>
        </p:txBody>
      </p:sp>
      <p:sp>
        <p:nvSpPr>
          <p:cNvPr id="5" name="Footer Placeholder 4">
            <a:extLst>
              <a:ext uri="{FF2B5EF4-FFF2-40B4-BE49-F238E27FC236}">
                <a16:creationId xmlns:a16="http://schemas.microsoft.com/office/drawing/2014/main" id="{38F23B3A-A70F-0D44-1C8C-D8A005274A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662C0-0EDC-3D4D-59EE-1727B63C4736}"/>
              </a:ext>
            </a:extLst>
          </p:cNvPr>
          <p:cNvSpPr>
            <a:spLocks noGrp="1"/>
          </p:cNvSpPr>
          <p:nvPr>
            <p:ph type="sldNum" sz="quarter" idx="12"/>
          </p:nvPr>
        </p:nvSpPr>
        <p:spPr/>
        <p:txBody>
          <a:bodyPr/>
          <a:lstStyle>
            <a:lvl1pPr>
              <a:defRPr/>
            </a:lvl1pPr>
          </a:lstStyle>
          <a:p>
            <a:fld id="{5705CA85-FBBE-A447-90C5-8152F23C8E54}" type="slidenum">
              <a:rPr lang="en-US" altLang="en-US"/>
              <a:pPr/>
              <a:t>‹#›</a:t>
            </a:fld>
            <a:endParaRPr lang="en-US" altLang="en-US"/>
          </a:p>
        </p:txBody>
      </p:sp>
    </p:spTree>
    <p:extLst>
      <p:ext uri="{BB962C8B-B14F-4D97-AF65-F5344CB8AC3E}">
        <p14:creationId xmlns:p14="http://schemas.microsoft.com/office/powerpoint/2010/main" val="378151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6279F4-C203-BEF2-18B2-30F3C8DACF18}"/>
              </a:ext>
            </a:extLst>
          </p:cNvPr>
          <p:cNvSpPr>
            <a:spLocks noGrp="1"/>
          </p:cNvSpPr>
          <p:nvPr>
            <p:ph type="dt" sz="half" idx="10"/>
          </p:nvPr>
        </p:nvSpPr>
        <p:spPr/>
        <p:txBody>
          <a:bodyPr/>
          <a:lstStyle>
            <a:lvl1pPr>
              <a:defRPr/>
            </a:lvl1pPr>
          </a:lstStyle>
          <a:p>
            <a:pPr>
              <a:defRPr/>
            </a:pPr>
            <a:fld id="{9443888C-EF96-FF4A-8A57-5446AFB954B8}" type="datetimeFigureOut">
              <a:rPr lang="en-US"/>
              <a:pPr>
                <a:defRPr/>
              </a:pPr>
              <a:t>2/7/2025</a:t>
            </a:fld>
            <a:endParaRPr lang="en-US"/>
          </a:p>
        </p:txBody>
      </p:sp>
      <p:sp>
        <p:nvSpPr>
          <p:cNvPr id="6" name="Footer Placeholder 4">
            <a:extLst>
              <a:ext uri="{FF2B5EF4-FFF2-40B4-BE49-F238E27FC236}">
                <a16:creationId xmlns:a16="http://schemas.microsoft.com/office/drawing/2014/main" id="{0552D5E9-F437-58E0-61FC-18FF0833605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21F83F-75B4-3201-A4F9-4E874587D492}"/>
              </a:ext>
            </a:extLst>
          </p:cNvPr>
          <p:cNvSpPr>
            <a:spLocks noGrp="1"/>
          </p:cNvSpPr>
          <p:nvPr>
            <p:ph type="sldNum" sz="quarter" idx="12"/>
          </p:nvPr>
        </p:nvSpPr>
        <p:spPr/>
        <p:txBody>
          <a:bodyPr/>
          <a:lstStyle>
            <a:lvl1pPr>
              <a:defRPr/>
            </a:lvl1pPr>
          </a:lstStyle>
          <a:p>
            <a:fld id="{EAB0B10A-B975-F04A-982C-72A7945FC9DD}" type="slidenum">
              <a:rPr lang="en-US" altLang="en-US"/>
              <a:pPr/>
              <a:t>‹#›</a:t>
            </a:fld>
            <a:endParaRPr lang="en-US" altLang="en-US"/>
          </a:p>
        </p:txBody>
      </p:sp>
    </p:spTree>
    <p:extLst>
      <p:ext uri="{BB962C8B-B14F-4D97-AF65-F5344CB8AC3E}">
        <p14:creationId xmlns:p14="http://schemas.microsoft.com/office/powerpoint/2010/main" val="147368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CEED383-64B3-C297-0457-3ED577DD3EC4}"/>
              </a:ext>
            </a:extLst>
          </p:cNvPr>
          <p:cNvSpPr>
            <a:spLocks noGrp="1"/>
          </p:cNvSpPr>
          <p:nvPr>
            <p:ph type="dt" sz="half" idx="10"/>
          </p:nvPr>
        </p:nvSpPr>
        <p:spPr/>
        <p:txBody>
          <a:bodyPr/>
          <a:lstStyle>
            <a:lvl1pPr>
              <a:defRPr/>
            </a:lvl1pPr>
          </a:lstStyle>
          <a:p>
            <a:pPr>
              <a:defRPr/>
            </a:pPr>
            <a:fld id="{646CC8DC-F629-CA49-BE58-B3E8B183A469}" type="datetimeFigureOut">
              <a:rPr lang="en-US"/>
              <a:pPr>
                <a:defRPr/>
              </a:pPr>
              <a:t>2/7/2025</a:t>
            </a:fld>
            <a:endParaRPr lang="en-US"/>
          </a:p>
        </p:txBody>
      </p:sp>
      <p:sp>
        <p:nvSpPr>
          <p:cNvPr id="8" name="Footer Placeholder 4">
            <a:extLst>
              <a:ext uri="{FF2B5EF4-FFF2-40B4-BE49-F238E27FC236}">
                <a16:creationId xmlns:a16="http://schemas.microsoft.com/office/drawing/2014/main" id="{60979B31-B4E2-A91A-D04D-19C3CD9BDA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922609-8D28-097A-DBDF-FB99AD562326}"/>
              </a:ext>
            </a:extLst>
          </p:cNvPr>
          <p:cNvSpPr>
            <a:spLocks noGrp="1"/>
          </p:cNvSpPr>
          <p:nvPr>
            <p:ph type="sldNum" sz="quarter" idx="12"/>
          </p:nvPr>
        </p:nvSpPr>
        <p:spPr/>
        <p:txBody>
          <a:bodyPr/>
          <a:lstStyle>
            <a:lvl1pPr>
              <a:defRPr/>
            </a:lvl1pPr>
          </a:lstStyle>
          <a:p>
            <a:fld id="{14C5FB36-D2E4-FC4D-8ACA-D6F689A475F6}" type="slidenum">
              <a:rPr lang="en-US" altLang="en-US"/>
              <a:pPr/>
              <a:t>‹#›</a:t>
            </a:fld>
            <a:endParaRPr lang="en-US" altLang="en-US"/>
          </a:p>
        </p:txBody>
      </p:sp>
    </p:spTree>
    <p:extLst>
      <p:ext uri="{BB962C8B-B14F-4D97-AF65-F5344CB8AC3E}">
        <p14:creationId xmlns:p14="http://schemas.microsoft.com/office/powerpoint/2010/main" val="209016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3">
            <a:extLst>
              <a:ext uri="{FF2B5EF4-FFF2-40B4-BE49-F238E27FC236}">
                <a16:creationId xmlns:a16="http://schemas.microsoft.com/office/drawing/2014/main" id="{63FDABDE-C1CC-3F9E-7079-617B243A6B4C}"/>
              </a:ext>
            </a:extLst>
          </p:cNvPr>
          <p:cNvSpPr>
            <a:spLocks noGrp="1"/>
          </p:cNvSpPr>
          <p:nvPr>
            <p:ph type="dt" sz="half" idx="10"/>
          </p:nvPr>
        </p:nvSpPr>
        <p:spPr/>
        <p:txBody>
          <a:bodyPr/>
          <a:lstStyle>
            <a:lvl1pPr>
              <a:defRPr/>
            </a:lvl1pPr>
          </a:lstStyle>
          <a:p>
            <a:pPr>
              <a:defRPr/>
            </a:pPr>
            <a:fld id="{D81890A2-9CE9-9F44-BBEC-552C78E34103}" type="datetimeFigureOut">
              <a:rPr lang="en-US"/>
              <a:pPr>
                <a:defRPr/>
              </a:pPr>
              <a:t>2/7/2025</a:t>
            </a:fld>
            <a:endParaRPr lang="en-US"/>
          </a:p>
        </p:txBody>
      </p:sp>
      <p:sp>
        <p:nvSpPr>
          <p:cNvPr id="4" name="Footer Placeholder 4">
            <a:extLst>
              <a:ext uri="{FF2B5EF4-FFF2-40B4-BE49-F238E27FC236}">
                <a16:creationId xmlns:a16="http://schemas.microsoft.com/office/drawing/2014/main" id="{50604A79-CF88-E72F-02AF-25A5927DD84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D361F88-529D-C015-053E-D14BB9298B9A}"/>
              </a:ext>
            </a:extLst>
          </p:cNvPr>
          <p:cNvSpPr>
            <a:spLocks noGrp="1"/>
          </p:cNvSpPr>
          <p:nvPr>
            <p:ph type="sldNum" sz="quarter" idx="12"/>
          </p:nvPr>
        </p:nvSpPr>
        <p:spPr/>
        <p:txBody>
          <a:bodyPr/>
          <a:lstStyle>
            <a:lvl1pPr>
              <a:defRPr/>
            </a:lvl1pPr>
          </a:lstStyle>
          <a:p>
            <a:fld id="{77D4C602-FF62-BC45-884D-ACA41C4AD4E3}" type="slidenum">
              <a:rPr lang="en-US" altLang="en-US"/>
              <a:pPr/>
              <a:t>‹#›</a:t>
            </a:fld>
            <a:endParaRPr lang="en-US" altLang="en-US"/>
          </a:p>
        </p:txBody>
      </p:sp>
    </p:spTree>
    <p:extLst>
      <p:ext uri="{BB962C8B-B14F-4D97-AF65-F5344CB8AC3E}">
        <p14:creationId xmlns:p14="http://schemas.microsoft.com/office/powerpoint/2010/main" val="253039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EB846DE-1397-F2B7-09CA-3D722E295CE6}"/>
              </a:ext>
            </a:extLst>
          </p:cNvPr>
          <p:cNvSpPr>
            <a:spLocks noGrp="1"/>
          </p:cNvSpPr>
          <p:nvPr>
            <p:ph type="dt" sz="half" idx="10"/>
          </p:nvPr>
        </p:nvSpPr>
        <p:spPr/>
        <p:txBody>
          <a:bodyPr/>
          <a:lstStyle>
            <a:lvl1pPr>
              <a:defRPr/>
            </a:lvl1pPr>
          </a:lstStyle>
          <a:p>
            <a:pPr>
              <a:defRPr/>
            </a:pPr>
            <a:fld id="{9934ABE6-706A-0641-B364-D20B92B4746B}" type="datetimeFigureOut">
              <a:rPr lang="en-US"/>
              <a:pPr>
                <a:defRPr/>
              </a:pPr>
              <a:t>2/7/2025</a:t>
            </a:fld>
            <a:endParaRPr lang="en-US"/>
          </a:p>
        </p:txBody>
      </p:sp>
      <p:sp>
        <p:nvSpPr>
          <p:cNvPr id="3" name="Footer Placeholder 4">
            <a:extLst>
              <a:ext uri="{FF2B5EF4-FFF2-40B4-BE49-F238E27FC236}">
                <a16:creationId xmlns:a16="http://schemas.microsoft.com/office/drawing/2014/main" id="{8F49178F-4547-AD78-C7F2-59D6BD7368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C2B64D-488B-71F9-D8E3-1F985FF3E02A}"/>
              </a:ext>
            </a:extLst>
          </p:cNvPr>
          <p:cNvSpPr>
            <a:spLocks noGrp="1"/>
          </p:cNvSpPr>
          <p:nvPr>
            <p:ph type="sldNum" sz="quarter" idx="12"/>
          </p:nvPr>
        </p:nvSpPr>
        <p:spPr/>
        <p:txBody>
          <a:bodyPr/>
          <a:lstStyle>
            <a:lvl1pPr>
              <a:defRPr/>
            </a:lvl1pPr>
          </a:lstStyle>
          <a:p>
            <a:fld id="{4A16E5BE-0A04-B444-9A1E-A9D4135FF5CD}" type="slidenum">
              <a:rPr lang="en-US" altLang="en-US"/>
              <a:pPr/>
              <a:t>‹#›</a:t>
            </a:fld>
            <a:endParaRPr lang="en-US" altLang="en-US"/>
          </a:p>
        </p:txBody>
      </p:sp>
    </p:spTree>
    <p:extLst>
      <p:ext uri="{BB962C8B-B14F-4D97-AF65-F5344CB8AC3E}">
        <p14:creationId xmlns:p14="http://schemas.microsoft.com/office/powerpoint/2010/main" val="364499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DF38F2-BD2E-6F44-B4B7-DA66052B866F}"/>
              </a:ext>
            </a:extLst>
          </p:cNvPr>
          <p:cNvSpPr>
            <a:spLocks noGrp="1"/>
          </p:cNvSpPr>
          <p:nvPr>
            <p:ph type="dt" sz="half" idx="10"/>
          </p:nvPr>
        </p:nvSpPr>
        <p:spPr/>
        <p:txBody>
          <a:bodyPr/>
          <a:lstStyle>
            <a:lvl1pPr>
              <a:defRPr/>
            </a:lvl1pPr>
          </a:lstStyle>
          <a:p>
            <a:pPr>
              <a:defRPr/>
            </a:pPr>
            <a:fld id="{427E6B56-C079-4349-8C86-7787AB441065}" type="datetimeFigureOut">
              <a:rPr lang="en-US"/>
              <a:pPr>
                <a:defRPr/>
              </a:pPr>
              <a:t>2/7/2025</a:t>
            </a:fld>
            <a:endParaRPr lang="en-US"/>
          </a:p>
        </p:txBody>
      </p:sp>
      <p:sp>
        <p:nvSpPr>
          <p:cNvPr id="6" name="Footer Placeholder 4">
            <a:extLst>
              <a:ext uri="{FF2B5EF4-FFF2-40B4-BE49-F238E27FC236}">
                <a16:creationId xmlns:a16="http://schemas.microsoft.com/office/drawing/2014/main" id="{D9FB3516-113F-D89A-6B7C-79AD3CDB21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B8C5CE-34E9-C641-CF2F-CF7A436A63AF}"/>
              </a:ext>
            </a:extLst>
          </p:cNvPr>
          <p:cNvSpPr>
            <a:spLocks noGrp="1"/>
          </p:cNvSpPr>
          <p:nvPr>
            <p:ph type="sldNum" sz="quarter" idx="12"/>
          </p:nvPr>
        </p:nvSpPr>
        <p:spPr/>
        <p:txBody>
          <a:bodyPr/>
          <a:lstStyle>
            <a:lvl1pPr>
              <a:defRPr/>
            </a:lvl1pPr>
          </a:lstStyle>
          <a:p>
            <a:fld id="{0A10CBDD-F949-3B44-A404-9C637F303490}" type="slidenum">
              <a:rPr lang="en-US" altLang="en-US"/>
              <a:pPr/>
              <a:t>‹#›</a:t>
            </a:fld>
            <a:endParaRPr lang="en-US" altLang="en-US"/>
          </a:p>
        </p:txBody>
      </p:sp>
    </p:spTree>
    <p:extLst>
      <p:ext uri="{BB962C8B-B14F-4D97-AF65-F5344CB8AC3E}">
        <p14:creationId xmlns:p14="http://schemas.microsoft.com/office/powerpoint/2010/main" val="222775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4D9BE12-68E6-AF9B-E047-A5E6C037A870}"/>
              </a:ext>
            </a:extLst>
          </p:cNvPr>
          <p:cNvSpPr>
            <a:spLocks noGrp="1"/>
          </p:cNvSpPr>
          <p:nvPr>
            <p:ph type="dt" sz="half" idx="10"/>
          </p:nvPr>
        </p:nvSpPr>
        <p:spPr/>
        <p:txBody>
          <a:bodyPr/>
          <a:lstStyle>
            <a:lvl1pPr>
              <a:defRPr/>
            </a:lvl1pPr>
          </a:lstStyle>
          <a:p>
            <a:pPr>
              <a:defRPr/>
            </a:pPr>
            <a:fld id="{21BC4C4D-BF97-4F43-9A74-7273205D0DD3}" type="datetimeFigureOut">
              <a:rPr lang="en-US"/>
              <a:pPr>
                <a:defRPr/>
              </a:pPr>
              <a:t>2/7/2025</a:t>
            </a:fld>
            <a:endParaRPr lang="en-US"/>
          </a:p>
        </p:txBody>
      </p:sp>
      <p:sp>
        <p:nvSpPr>
          <p:cNvPr id="6" name="Footer Placeholder 4">
            <a:extLst>
              <a:ext uri="{FF2B5EF4-FFF2-40B4-BE49-F238E27FC236}">
                <a16:creationId xmlns:a16="http://schemas.microsoft.com/office/drawing/2014/main" id="{BE01539F-563F-72C2-ED86-89ACAC94E9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BDC734-9602-D8AC-9B96-7E49D5DA1AE4}"/>
              </a:ext>
            </a:extLst>
          </p:cNvPr>
          <p:cNvSpPr>
            <a:spLocks noGrp="1"/>
          </p:cNvSpPr>
          <p:nvPr>
            <p:ph type="sldNum" sz="quarter" idx="12"/>
          </p:nvPr>
        </p:nvSpPr>
        <p:spPr/>
        <p:txBody>
          <a:bodyPr/>
          <a:lstStyle>
            <a:lvl1pPr>
              <a:defRPr/>
            </a:lvl1pPr>
          </a:lstStyle>
          <a:p>
            <a:fld id="{07CFACF7-F090-C34B-BB57-CFD38E0752EA}" type="slidenum">
              <a:rPr lang="en-US" altLang="en-US"/>
              <a:pPr/>
              <a:t>‹#›</a:t>
            </a:fld>
            <a:endParaRPr lang="en-US" altLang="en-US"/>
          </a:p>
        </p:txBody>
      </p:sp>
    </p:spTree>
    <p:extLst>
      <p:ext uri="{BB962C8B-B14F-4D97-AF65-F5344CB8AC3E}">
        <p14:creationId xmlns:p14="http://schemas.microsoft.com/office/powerpoint/2010/main" val="154964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8FCA2095-A4ED-F1FE-E75C-BFB533A13DFF}"/>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DA203AFA-9362-4BA5-B511-D289F31CDEAF}"/>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E1162118-27E4-4FEC-B0C9-3A34E1FF81C6}"/>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49E668D-4CB2-45B6-8946-C02AD78E7679}"/>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8CAC379-B59A-48F2-AF99-6B9141E90557}"/>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3159A0AF-DF4F-447B-8A5B-C8FA4BA8862F}"/>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346F7D38-D801-401E-A16E-CB74E2FE034B}"/>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A126A87E-5DDD-419E-B49F-BB101293B00C}"/>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63A88B61-8514-492C-8AEE-E5404A17B7A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3D2728FA-F99F-458F-BBE5-279E83D1FB47}"/>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43009EC0-9456-4118-847A-0DAD09856FBB}"/>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BEF09631-F36F-7066-791B-8588AFB627AE}"/>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A547A5A-73DC-D3E8-ECCF-C1948CA98704}"/>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49D6BC8-F311-4AD7-91DF-F150AD2EAC7A}"/>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26D58BA0-6E50-494D-AD16-D8E7AB9A7518}" type="datetimeFigureOut">
              <a:rPr lang="en-US"/>
              <a:pPr>
                <a:defRPr/>
              </a:pPr>
              <a:t>2/7/2025</a:t>
            </a:fld>
            <a:endParaRPr lang="en-US"/>
          </a:p>
        </p:txBody>
      </p:sp>
      <p:sp>
        <p:nvSpPr>
          <p:cNvPr id="5" name="Footer Placeholder 4">
            <a:extLst>
              <a:ext uri="{FF2B5EF4-FFF2-40B4-BE49-F238E27FC236}">
                <a16:creationId xmlns:a16="http://schemas.microsoft.com/office/drawing/2014/main" id="{271A4C27-2C8D-434C-AF99-ED752AFA47E3}"/>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71C1804-8DFF-43F4-9E52-5CE0DF4B9EF5}"/>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4D94257A-3450-5F49-BC58-90A83D7DBE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0"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41" r:id="rId11"/>
    <p:sldLayoutId id="2147484236" r:id="rId12"/>
    <p:sldLayoutId id="2147484242" r:id="rId13"/>
    <p:sldLayoutId id="2147484237" r:id="rId14"/>
    <p:sldLayoutId id="2147484238" r:id="rId15"/>
    <p:sldLayoutId id="2147484239"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8FCA2095-A4ED-F1FE-E75C-BFB533A13DFF}"/>
              </a:ext>
            </a:extLst>
          </p:cNvPr>
          <p:cNvGrpSpPr>
            <a:grpSpLocks/>
          </p:cNvGrpSpPr>
          <p:nvPr/>
        </p:nvGrpSpPr>
        <p:grpSpPr bwMode="auto">
          <a:xfrm>
            <a:off x="-7937" y="-7938"/>
            <a:ext cx="9169401" cy="6873876"/>
            <a:chOff x="-8467" y="-8468"/>
            <a:chExt cx="9169805" cy="6874935"/>
          </a:xfrm>
        </p:grpSpPr>
        <p:sp>
          <p:nvSpPr>
            <p:cNvPr id="7" name="Freeform 6">
              <a:extLst>
                <a:ext uri="{FF2B5EF4-FFF2-40B4-BE49-F238E27FC236}">
                  <a16:creationId xmlns:a16="http://schemas.microsoft.com/office/drawing/2014/main" id="{DA203AFA-9362-4BA5-B511-D289F31CDEAF}"/>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E1162118-27E4-4FEC-B0C9-3A34E1FF81C6}"/>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49E668D-4CB2-45B6-8946-C02AD78E7679}"/>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8CAC379-B59A-48F2-AF99-6B9141E90557}"/>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3159A0AF-DF4F-447B-8A5B-C8FA4BA8862F}"/>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346F7D38-D801-401E-A16E-CB74E2FE034B}"/>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A126A87E-5DDD-419E-B49F-BB101293B00C}"/>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63A88B61-8514-492C-8AEE-E5404A17B7A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3D2728FA-F99F-458F-BBE5-279E83D1FB47}"/>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43009EC0-9456-4118-847A-0DAD09856FBB}"/>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BEF09631-F36F-7066-791B-8588AFB627AE}"/>
              </a:ext>
            </a:extLst>
          </p:cNvPr>
          <p:cNvSpPr>
            <a:spLocks noGrp="1" noChangeArrowheads="1"/>
          </p:cNvSpPr>
          <p:nvPr>
            <p:ph type="title"/>
          </p:nvPr>
        </p:nvSpPr>
        <p:spPr bwMode="auto">
          <a:xfrm>
            <a:off x="609601"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A547A5A-73DC-D3E8-ECCF-C1948CA98704}"/>
              </a:ext>
            </a:extLst>
          </p:cNvPr>
          <p:cNvSpPr>
            <a:spLocks noGrp="1" noChangeArrowheads="1"/>
          </p:cNvSpPr>
          <p:nvPr>
            <p:ph type="body" idx="1"/>
          </p:nvPr>
        </p:nvSpPr>
        <p:spPr bwMode="auto">
          <a:xfrm>
            <a:off x="609601" y="2160590"/>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49D6BC8-F311-4AD7-91DF-F150AD2EAC7A}"/>
              </a:ext>
            </a:extLst>
          </p:cNvPr>
          <p:cNvSpPr>
            <a:spLocks noGrp="1"/>
          </p:cNvSpPr>
          <p:nvPr>
            <p:ph type="dt" sz="half" idx="2"/>
          </p:nvPr>
        </p:nvSpPr>
        <p:spPr>
          <a:xfrm>
            <a:off x="5405439" y="6042027"/>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675">
                <a:solidFill>
                  <a:schemeClr val="tx1">
                    <a:tint val="75000"/>
                  </a:schemeClr>
                </a:solidFill>
                <a:latin typeface="+mn-lt"/>
              </a:defRPr>
            </a:lvl1pPr>
          </a:lstStyle>
          <a:p>
            <a:pPr>
              <a:defRPr/>
            </a:pPr>
            <a:fld id="{26D58BA0-6E50-494D-AD16-D8E7AB9A7518}" type="datetimeFigureOut">
              <a:rPr lang="en-US"/>
              <a:pPr>
                <a:defRPr/>
              </a:pPr>
              <a:t>2/7/2025</a:t>
            </a:fld>
            <a:endParaRPr lang="en-US"/>
          </a:p>
        </p:txBody>
      </p:sp>
      <p:sp>
        <p:nvSpPr>
          <p:cNvPr id="5" name="Footer Placeholder 4">
            <a:extLst>
              <a:ext uri="{FF2B5EF4-FFF2-40B4-BE49-F238E27FC236}">
                <a16:creationId xmlns:a16="http://schemas.microsoft.com/office/drawing/2014/main" id="{271A4C27-2C8D-434C-AF99-ED752AFA47E3}"/>
              </a:ext>
            </a:extLst>
          </p:cNvPr>
          <p:cNvSpPr>
            <a:spLocks noGrp="1"/>
          </p:cNvSpPr>
          <p:nvPr>
            <p:ph type="ftr" sz="quarter" idx="3"/>
          </p:nvPr>
        </p:nvSpPr>
        <p:spPr>
          <a:xfrm>
            <a:off x="609600" y="6042027"/>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71C1804-8DFF-43F4-9E52-5CE0DF4B9EF5}"/>
              </a:ext>
            </a:extLst>
          </p:cNvPr>
          <p:cNvSpPr>
            <a:spLocks noGrp="1"/>
          </p:cNvSpPr>
          <p:nvPr>
            <p:ph type="sldNum" sz="quarter" idx="4"/>
          </p:nvPr>
        </p:nvSpPr>
        <p:spPr>
          <a:xfrm>
            <a:off x="6445250" y="6042027"/>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chemeClr val="accent1"/>
                </a:solidFill>
              </a:defRPr>
            </a:lvl1pPr>
          </a:lstStyle>
          <a:p>
            <a:fld id="{4D94257A-3450-5F49-BC58-90A83D7DBEAC}" type="slidenum">
              <a:rPr lang="en-US" altLang="en-US"/>
              <a:pPr/>
              <a:t>‹#›</a:t>
            </a:fld>
            <a:endParaRPr lang="en-US" altLang="en-US"/>
          </a:p>
        </p:txBody>
      </p:sp>
    </p:spTree>
    <p:extLst>
      <p:ext uri="{BB962C8B-B14F-4D97-AF65-F5344CB8AC3E}">
        <p14:creationId xmlns:p14="http://schemas.microsoft.com/office/powerpoint/2010/main" val="1845532113"/>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 id="2147484255" r:id="rId12"/>
    <p:sldLayoutId id="2147484256" r:id="rId13"/>
    <p:sldLayoutId id="2147484257" r:id="rId14"/>
    <p:sldLayoutId id="2147484258" r:id="rId15"/>
    <p:sldLayoutId id="2147484259" r:id="rId16"/>
  </p:sldLayoutIdLst>
  <p:txStyles>
    <p:titleStyle>
      <a:lvl1pPr algn="l" defTabSz="342900" rtl="0" eaLnBrk="0" fontAlgn="base" hangingPunct="0">
        <a:spcBef>
          <a:spcPct val="0"/>
        </a:spcBef>
        <a:spcAft>
          <a:spcPct val="0"/>
        </a:spcAft>
        <a:defRPr sz="2700" kern="1200">
          <a:solidFill>
            <a:schemeClr val="accent1"/>
          </a:solidFill>
          <a:latin typeface="+mj-lt"/>
          <a:ea typeface="+mj-ea"/>
          <a:cs typeface="+mj-cs"/>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itchFamily="2" charset="2"/>
        <a:buChar char=""/>
        <a:defRPr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itchFamily="2" charset="2"/>
        <a:buChar char=""/>
        <a:defRPr sz="105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itchFamily="2"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itchFamily="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aylora13@gcsnc.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www.gcsnc.com/cms/lib/NC01910393/Centricity/Domain/5032/CTE%20Courses%20Chart%202024-2025.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robinsc@gcsnc.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mailto:christb2@gcsnc.com" TargetMode="External"/><Relationship Id="rId5" Type="http://schemas.openxmlformats.org/officeDocument/2006/relationships/hyperlink" Target="mailto:pemberk@gcsnc.com" TargetMode="External"/><Relationship Id="rId4" Type="http://schemas.openxmlformats.org/officeDocument/2006/relationships/hyperlink" Target="mailto:schnair@gcsnc.com" TargetMode="Externa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9B54162-F839-48F1-8580-7B722999A6AB}"/>
              </a:ext>
            </a:extLst>
          </p:cNvPr>
          <p:cNvSpPr>
            <a:spLocks noGrp="1" noChangeArrowheads="1"/>
          </p:cNvSpPr>
          <p:nvPr>
            <p:ph type="title"/>
          </p:nvPr>
        </p:nvSpPr>
        <p:spPr>
          <a:xfrm>
            <a:off x="228600" y="381000"/>
            <a:ext cx="6896100" cy="1970313"/>
          </a:xfrm>
          <a:ln>
            <a:noFill/>
          </a:ln>
        </p:spPr>
        <p:txBody>
          <a:bodyPr/>
          <a:lstStyle/>
          <a:p>
            <a:pPr algn="ctr" eaLnBrk="1" hangingPunct="1">
              <a:defRPr/>
            </a:pPr>
            <a:r>
              <a:rPr lang="en-US" altLang="en-US" sz="4000" b="1" dirty="0">
                <a:solidFill>
                  <a:schemeClr val="accent2">
                    <a:lumMod val="75000"/>
                  </a:schemeClr>
                </a:solidFill>
              </a:rPr>
              <a:t>Rising 9</a:t>
            </a:r>
            <a:r>
              <a:rPr lang="en-US" altLang="en-US" sz="4000" b="1" baseline="30000" dirty="0">
                <a:solidFill>
                  <a:schemeClr val="accent2">
                    <a:lumMod val="75000"/>
                  </a:schemeClr>
                </a:solidFill>
              </a:rPr>
              <a:t>th</a:t>
            </a:r>
            <a:r>
              <a:rPr lang="en-US" altLang="en-US" sz="4000" b="1" dirty="0">
                <a:solidFill>
                  <a:schemeClr val="accent2">
                    <a:lumMod val="75000"/>
                  </a:schemeClr>
                </a:solidFill>
              </a:rPr>
              <a:t> Grade Information</a:t>
            </a:r>
            <a:br>
              <a:rPr lang="en-US" altLang="en-US" sz="4000" b="1" dirty="0">
                <a:solidFill>
                  <a:schemeClr val="accent2">
                    <a:lumMod val="75000"/>
                  </a:schemeClr>
                </a:solidFill>
              </a:rPr>
            </a:br>
            <a:r>
              <a:rPr lang="en-US" altLang="en-US" sz="4000" b="1" dirty="0">
                <a:solidFill>
                  <a:schemeClr val="accent2">
                    <a:lumMod val="75000"/>
                  </a:schemeClr>
                </a:solidFill>
              </a:rPr>
              <a:t>Welcome to the Ranch!</a:t>
            </a:r>
            <a:br>
              <a:rPr lang="en-US" altLang="en-US" sz="4000" b="1" dirty="0">
                <a:solidFill>
                  <a:schemeClr val="accent2">
                    <a:lumMod val="75000"/>
                  </a:schemeClr>
                </a:solidFill>
              </a:rPr>
            </a:br>
            <a:r>
              <a:rPr lang="en-US" altLang="en-US" sz="4000" b="1" dirty="0">
                <a:solidFill>
                  <a:schemeClr val="accent2">
                    <a:lumMod val="75000"/>
                  </a:schemeClr>
                </a:solidFill>
              </a:rPr>
              <a:t>Class of 2029!!</a:t>
            </a:r>
          </a:p>
        </p:txBody>
      </p:sp>
      <p:sp>
        <p:nvSpPr>
          <p:cNvPr id="6147" name="Content Placeholder 2">
            <a:extLst>
              <a:ext uri="{FF2B5EF4-FFF2-40B4-BE49-F238E27FC236}">
                <a16:creationId xmlns:a16="http://schemas.microsoft.com/office/drawing/2014/main" id="{3D8E5413-1813-4975-5D18-DFE61264425F}"/>
              </a:ext>
            </a:extLst>
          </p:cNvPr>
          <p:cNvSpPr>
            <a:spLocks noGrp="1" noChangeArrowheads="1"/>
          </p:cNvSpPr>
          <p:nvPr>
            <p:ph idx="1"/>
          </p:nvPr>
        </p:nvSpPr>
        <p:spPr>
          <a:xfrm>
            <a:off x="2095500" y="2438400"/>
            <a:ext cx="5029200" cy="4191000"/>
          </a:xfrm>
        </p:spPr>
        <p:txBody>
          <a:bodyPr/>
          <a:lstStyle/>
          <a:p>
            <a:pPr algn="ctr" eaLnBrk="1" hangingPunct="1">
              <a:buFont typeface="Arial" panose="020B0604020202020204" pitchFamily="34" charset="0"/>
              <a:buNone/>
            </a:pPr>
            <a:r>
              <a:rPr lang="en-US" altLang="en-US" sz="3600">
                <a:solidFill>
                  <a:schemeClr val="bg1"/>
                </a:solidFill>
              </a:rPr>
              <a:t>FOR THE GRADUATING CLASS OF 2022!</a:t>
            </a:r>
          </a:p>
          <a:p>
            <a:pPr algn="ctr" eaLnBrk="1" hangingPunct="1">
              <a:buFont typeface="Arial" panose="020B0604020202020204" pitchFamily="34" charset="0"/>
              <a:buNone/>
            </a:pPr>
            <a:r>
              <a:rPr lang="en-US" altLang="en-US" sz="3600">
                <a:solidFill>
                  <a:schemeClr val="bg1"/>
                </a:solidFill>
              </a:rPr>
              <a:t>Southwest Guilford High School</a:t>
            </a:r>
          </a:p>
          <a:p>
            <a:pPr algn="ctr" eaLnBrk="1" hangingPunct="1">
              <a:buFont typeface="Arial" panose="020B0604020202020204" pitchFamily="34" charset="0"/>
              <a:buNone/>
            </a:pPr>
            <a:endParaRPr lang="en-US" altLang="en-US"/>
          </a:p>
        </p:txBody>
      </p:sp>
      <p:pic>
        <p:nvPicPr>
          <p:cNvPr id="6148" name="Picture 2">
            <a:extLst>
              <a:ext uri="{FF2B5EF4-FFF2-40B4-BE49-F238E27FC236}">
                <a16:creationId xmlns:a16="http://schemas.microsoft.com/office/drawing/2014/main" id="{89528CE3-3CB2-971C-BC8A-99E7E4689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667000"/>
            <a:ext cx="3622675" cy="2514600"/>
          </a:xfrm>
          <a:prstGeom prst="rect">
            <a:avLst/>
          </a:prstGeom>
          <a:noFill/>
          <a:ln w="7620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4">
            <a:extLst>
              <a:ext uri="{FF2B5EF4-FFF2-40B4-BE49-F238E27FC236}">
                <a16:creationId xmlns:a16="http://schemas.microsoft.com/office/drawing/2014/main" id="{30398C54-AF85-26B7-A904-0D08028CD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150" y="2042887"/>
            <a:ext cx="17907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a:extLst>
              <a:ext uri="{FF2B5EF4-FFF2-40B4-BE49-F238E27FC236}">
                <a16:creationId xmlns:a16="http://schemas.microsoft.com/office/drawing/2014/main" id="{D2B875A0-49F9-15DC-93FD-3AD0BB99E4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488" y="4267200"/>
            <a:ext cx="1941512" cy="2589213"/>
          </a:xfrm>
          <a:prstGeom prst="rect">
            <a:avLst/>
          </a:prstGeom>
          <a:noFill/>
          <a:ln w="127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1A7858F-447C-DD71-206F-EABB7976DF2E}"/>
              </a:ext>
            </a:extLst>
          </p:cNvPr>
          <p:cNvSpPr>
            <a:spLocks noGrp="1" noChangeArrowheads="1"/>
          </p:cNvSpPr>
          <p:nvPr>
            <p:ph type="title"/>
          </p:nvPr>
        </p:nvSpPr>
        <p:spPr>
          <a:xfrm>
            <a:off x="593361" y="0"/>
            <a:ext cx="6348413" cy="685800"/>
          </a:xfrm>
        </p:spPr>
        <p:txBody>
          <a:bodyPr/>
          <a:lstStyle/>
          <a:p>
            <a:pPr algn="ctr" eaLnBrk="1" hangingPunct="1"/>
            <a:r>
              <a:rPr lang="en-US" altLang="en-US" b="1">
                <a:solidFill>
                  <a:schemeClr val="accent2">
                    <a:lumMod val="75000"/>
                  </a:schemeClr>
                </a:solidFill>
              </a:rPr>
              <a:t>AP Class Offerings</a:t>
            </a:r>
            <a:endParaRPr lang="en-US" altLang="en-US">
              <a:solidFill>
                <a:schemeClr val="accent2">
                  <a:lumMod val="75000"/>
                </a:schemeClr>
              </a:solidFill>
            </a:endParaRPr>
          </a:p>
        </p:txBody>
      </p:sp>
      <p:sp>
        <p:nvSpPr>
          <p:cNvPr id="13315" name="Content Placeholder 2">
            <a:extLst>
              <a:ext uri="{FF2B5EF4-FFF2-40B4-BE49-F238E27FC236}">
                <a16:creationId xmlns:a16="http://schemas.microsoft.com/office/drawing/2014/main" id="{0D5F3EDA-A009-7168-9B63-E8F9F8956031}"/>
              </a:ext>
            </a:extLst>
          </p:cNvPr>
          <p:cNvSpPr>
            <a:spLocks noGrp="1" noChangeArrowheads="1"/>
          </p:cNvSpPr>
          <p:nvPr>
            <p:ph idx="1"/>
          </p:nvPr>
        </p:nvSpPr>
        <p:spPr>
          <a:xfrm>
            <a:off x="609600" y="529576"/>
            <a:ext cx="6348413" cy="6328424"/>
          </a:xfrm>
        </p:spPr>
        <p:txBody>
          <a:bodyPr/>
          <a:lstStyle/>
          <a:p>
            <a:pPr>
              <a:spcBef>
                <a:spcPts val="400"/>
              </a:spcBef>
            </a:pPr>
            <a:r>
              <a:rPr lang="en-US" sz="1600" dirty="0"/>
              <a:t>AP AFRICAN AMERICAN HISTORY </a:t>
            </a:r>
          </a:p>
          <a:p>
            <a:pPr>
              <a:spcBef>
                <a:spcPts val="400"/>
              </a:spcBef>
            </a:pPr>
            <a:r>
              <a:rPr lang="en-US" sz="1600" dirty="0"/>
              <a:t>AP BIOLOGY </a:t>
            </a:r>
            <a:r>
              <a:rPr lang="en-US" sz="1200" i="1" dirty="0"/>
              <a:t>(Full year)</a:t>
            </a:r>
          </a:p>
          <a:p>
            <a:pPr>
              <a:spcBef>
                <a:spcPts val="400"/>
              </a:spcBef>
            </a:pPr>
            <a:r>
              <a:rPr lang="en-US" sz="1600" dirty="0"/>
              <a:t>AP CALCULUS AB </a:t>
            </a:r>
            <a:r>
              <a:rPr lang="en-US" sz="1200" i="1" dirty="0"/>
              <a:t>(Full year)</a:t>
            </a:r>
          </a:p>
          <a:p>
            <a:pPr>
              <a:spcBef>
                <a:spcPts val="400"/>
              </a:spcBef>
            </a:pPr>
            <a:r>
              <a:rPr lang="en-US" sz="1600" dirty="0"/>
              <a:t>AP COMPARATIVE GOVERNMENT AND POLITICS</a:t>
            </a:r>
          </a:p>
          <a:p>
            <a:pPr>
              <a:spcBef>
                <a:spcPts val="400"/>
              </a:spcBef>
            </a:pPr>
            <a:r>
              <a:rPr lang="en-US" sz="1600" dirty="0"/>
              <a:t>AP COMPUTER SCIENCE</a:t>
            </a:r>
          </a:p>
          <a:p>
            <a:pPr>
              <a:spcBef>
                <a:spcPts val="400"/>
              </a:spcBef>
            </a:pPr>
            <a:r>
              <a:rPr lang="en-US" sz="1600" dirty="0"/>
              <a:t>AP COMPUTER SCIENCE PRINCIPLES</a:t>
            </a:r>
          </a:p>
          <a:p>
            <a:pPr>
              <a:spcBef>
                <a:spcPts val="400"/>
              </a:spcBef>
            </a:pPr>
            <a:r>
              <a:rPr lang="en-US" sz="1600" dirty="0"/>
              <a:t>AP ENGLISH LANG AND COMPOSITION </a:t>
            </a:r>
            <a:r>
              <a:rPr lang="en-US" sz="1200" i="1" dirty="0"/>
              <a:t>(Full year)</a:t>
            </a:r>
          </a:p>
          <a:p>
            <a:pPr>
              <a:spcBef>
                <a:spcPts val="400"/>
              </a:spcBef>
            </a:pPr>
            <a:r>
              <a:rPr lang="en-US" sz="1600" dirty="0"/>
              <a:t>AP ENGLISH LIT AND COMPOSITION </a:t>
            </a:r>
            <a:r>
              <a:rPr lang="en-US" sz="1200" i="1" dirty="0"/>
              <a:t>(Full year)</a:t>
            </a:r>
          </a:p>
          <a:p>
            <a:pPr>
              <a:spcBef>
                <a:spcPts val="400"/>
              </a:spcBef>
            </a:pPr>
            <a:r>
              <a:rPr lang="en-US" sz="1600" dirty="0"/>
              <a:t>AP ENVIRONMENTAL SCIENCE </a:t>
            </a:r>
            <a:r>
              <a:rPr lang="en-US" sz="1200" i="1" dirty="0"/>
              <a:t>(Full year)</a:t>
            </a:r>
          </a:p>
          <a:p>
            <a:pPr>
              <a:spcBef>
                <a:spcPts val="400"/>
              </a:spcBef>
            </a:pPr>
            <a:r>
              <a:rPr lang="en-US" sz="1600" dirty="0"/>
              <a:t>AP EUROPEAN HISTORY</a:t>
            </a:r>
          </a:p>
          <a:p>
            <a:pPr>
              <a:spcBef>
                <a:spcPts val="400"/>
              </a:spcBef>
            </a:pPr>
            <a:r>
              <a:rPr lang="en-US" sz="1600" b="1" dirty="0">
                <a:solidFill>
                  <a:schemeClr val="tx1"/>
                </a:solidFill>
              </a:rPr>
              <a:t>AP HUMAN GEOGRAPHY</a:t>
            </a:r>
          </a:p>
          <a:p>
            <a:pPr>
              <a:spcBef>
                <a:spcPts val="400"/>
              </a:spcBef>
            </a:pPr>
            <a:r>
              <a:rPr lang="en-US" sz="1600" dirty="0"/>
              <a:t>AP LATIN</a:t>
            </a:r>
          </a:p>
          <a:p>
            <a:pPr>
              <a:spcBef>
                <a:spcPts val="400"/>
              </a:spcBef>
            </a:pPr>
            <a:r>
              <a:rPr lang="en-US" sz="1600" dirty="0"/>
              <a:t>AP PRE-CALCULUS</a:t>
            </a:r>
          </a:p>
          <a:p>
            <a:pPr>
              <a:spcBef>
                <a:spcPts val="400"/>
              </a:spcBef>
            </a:pPr>
            <a:r>
              <a:rPr lang="en-US" sz="1600" dirty="0"/>
              <a:t>AP PSYCHOLOGY</a:t>
            </a:r>
          </a:p>
          <a:p>
            <a:pPr>
              <a:spcBef>
                <a:spcPts val="400"/>
              </a:spcBef>
            </a:pPr>
            <a:r>
              <a:rPr lang="en-US" sz="1600" dirty="0"/>
              <a:t>AP SPANISH LANGUAGE</a:t>
            </a:r>
          </a:p>
          <a:p>
            <a:pPr>
              <a:spcBef>
                <a:spcPts val="400"/>
              </a:spcBef>
            </a:pPr>
            <a:r>
              <a:rPr lang="en-US" sz="1600" dirty="0"/>
              <a:t>AP STATISTICS</a:t>
            </a:r>
          </a:p>
          <a:p>
            <a:pPr>
              <a:spcBef>
                <a:spcPts val="400"/>
              </a:spcBef>
            </a:pPr>
            <a:r>
              <a:rPr lang="en-US" sz="1600" dirty="0"/>
              <a:t>AP STUDIO ART: DRAWING</a:t>
            </a:r>
          </a:p>
          <a:p>
            <a:pPr>
              <a:spcBef>
                <a:spcPts val="400"/>
              </a:spcBef>
            </a:pPr>
            <a:r>
              <a:rPr lang="en-US" sz="1600" dirty="0"/>
              <a:t>AP UNITED STATES HISTORY </a:t>
            </a:r>
            <a:r>
              <a:rPr lang="en-US" sz="1200" i="1" dirty="0"/>
              <a:t>(Full year)</a:t>
            </a:r>
          </a:p>
          <a:p>
            <a:pPr>
              <a:spcBef>
                <a:spcPts val="400"/>
              </a:spcBef>
            </a:pPr>
            <a:r>
              <a:rPr lang="en-US" sz="1600" b="1" dirty="0">
                <a:solidFill>
                  <a:schemeClr val="tx1"/>
                </a:solidFill>
              </a:rPr>
              <a:t>AP US GOVERNMENT AND POLITICS</a:t>
            </a:r>
          </a:p>
          <a:p>
            <a:pPr>
              <a:spcBef>
                <a:spcPts val="400"/>
              </a:spcBef>
            </a:pPr>
            <a:r>
              <a:rPr lang="en-US" sz="1600" dirty="0"/>
              <a:t>AP WORLD HISTORY </a:t>
            </a:r>
            <a:r>
              <a:rPr lang="en-US" sz="1200" i="1" dirty="0"/>
              <a:t>(Full year)</a:t>
            </a:r>
          </a:p>
          <a:p>
            <a:pPr eaLnBrk="1" hangingPunct="1"/>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13315">
                                            <p:txEl>
                                              <p:pRg st="10" end="10"/>
                                            </p:txEl>
                                          </p:spTgt>
                                        </p:tgtEl>
                                        <p:attrNameLst>
                                          <p:attrName>style.color</p:attrName>
                                        </p:attrNameLst>
                                      </p:cBhvr>
                                      <p:by>
                                        <p:hsl h="0" s="-12549" l="-25098"/>
                                      </p:by>
                                    </p:animClr>
                                    <p:animClr clrSpc="hsl" dir="cw">
                                      <p:cBhvr>
                                        <p:cTn id="7" dur="500" fill="hold"/>
                                        <p:tgtEl>
                                          <p:spTgt spid="13315">
                                            <p:txEl>
                                              <p:pRg st="10" end="10"/>
                                            </p:txEl>
                                          </p:spTgt>
                                        </p:tgtEl>
                                        <p:attrNameLst>
                                          <p:attrName>fillcolor</p:attrName>
                                        </p:attrNameLst>
                                      </p:cBhvr>
                                      <p:by>
                                        <p:hsl h="0" s="-12549" l="-25098"/>
                                      </p:by>
                                    </p:animClr>
                                    <p:animClr clrSpc="hsl" dir="cw">
                                      <p:cBhvr>
                                        <p:cTn id="8" dur="500" fill="hold"/>
                                        <p:tgtEl>
                                          <p:spTgt spid="13315">
                                            <p:txEl>
                                              <p:pRg st="10" end="10"/>
                                            </p:txEl>
                                          </p:spTgt>
                                        </p:tgtEl>
                                        <p:attrNameLst>
                                          <p:attrName>stroke.color</p:attrName>
                                        </p:attrNameLst>
                                      </p:cBhvr>
                                      <p:by>
                                        <p:hsl h="0" s="-12549" l="-25098"/>
                                      </p:by>
                                    </p:animClr>
                                    <p:set>
                                      <p:cBhvr>
                                        <p:cTn id="9" dur="500" fill="hold"/>
                                        <p:tgtEl>
                                          <p:spTgt spid="13315">
                                            <p:txEl>
                                              <p:pRg st="10" end="10"/>
                                            </p:txEl>
                                          </p:spTgt>
                                        </p:tgtEl>
                                        <p:attrNameLst>
                                          <p:attrName>fill.type</p:attrName>
                                        </p:attrNameLst>
                                      </p:cBhvr>
                                      <p:to>
                                        <p:strVal val="solid"/>
                                      </p:to>
                                    </p:set>
                                  </p:childTnLst>
                                </p:cTn>
                              </p:par>
                              <p:par>
                                <p:cTn id="10" presetID="3" presetClass="emph" presetSubtype="2" fill="hold" nodeType="withEffect">
                                  <p:stCondLst>
                                    <p:cond delay="0"/>
                                  </p:stCondLst>
                                  <p:childTnLst>
                                    <p:animClr clrSpc="rgb" dir="cw">
                                      <p:cBhvr override="childStyle">
                                        <p:cTn id="11" dur="1000" fill="hold"/>
                                        <p:tgtEl>
                                          <p:spTgt spid="13315">
                                            <p:txEl>
                                              <p:pRg st="10" end="10"/>
                                            </p:txEl>
                                          </p:spTgt>
                                        </p:tgtEl>
                                        <p:attrNameLst>
                                          <p:attrName>style.color</p:attrName>
                                        </p:attrNameLst>
                                      </p:cBhvr>
                                      <p:to>
                                        <a:schemeClr val="accent2"/>
                                      </p:to>
                                    </p:animClr>
                                  </p:childTnLst>
                                </p:cTn>
                              </p:par>
                              <p:par>
                                <p:cTn id="12" presetID="24" presetClass="emph" presetSubtype="0" fill="hold" nodeType="withEffect">
                                  <p:stCondLst>
                                    <p:cond delay="0"/>
                                  </p:stCondLst>
                                  <p:childTnLst>
                                    <p:animClr clrSpc="hsl" dir="cw">
                                      <p:cBhvr override="childStyle">
                                        <p:cTn id="13" dur="500" fill="hold"/>
                                        <p:tgtEl>
                                          <p:spTgt spid="13315">
                                            <p:txEl>
                                              <p:pRg st="18" end="18"/>
                                            </p:txEl>
                                          </p:spTgt>
                                        </p:tgtEl>
                                        <p:attrNameLst>
                                          <p:attrName>style.color</p:attrName>
                                        </p:attrNameLst>
                                      </p:cBhvr>
                                      <p:by>
                                        <p:hsl h="0" s="-12549" l="-25098"/>
                                      </p:by>
                                    </p:animClr>
                                    <p:animClr clrSpc="hsl" dir="cw">
                                      <p:cBhvr>
                                        <p:cTn id="14" dur="500" fill="hold"/>
                                        <p:tgtEl>
                                          <p:spTgt spid="13315">
                                            <p:txEl>
                                              <p:pRg st="18" end="18"/>
                                            </p:txEl>
                                          </p:spTgt>
                                        </p:tgtEl>
                                        <p:attrNameLst>
                                          <p:attrName>fillcolor</p:attrName>
                                        </p:attrNameLst>
                                      </p:cBhvr>
                                      <p:by>
                                        <p:hsl h="0" s="-12549" l="-25098"/>
                                      </p:by>
                                    </p:animClr>
                                    <p:animClr clrSpc="hsl" dir="cw">
                                      <p:cBhvr>
                                        <p:cTn id="15" dur="500" fill="hold"/>
                                        <p:tgtEl>
                                          <p:spTgt spid="13315">
                                            <p:txEl>
                                              <p:pRg st="18" end="18"/>
                                            </p:txEl>
                                          </p:spTgt>
                                        </p:tgtEl>
                                        <p:attrNameLst>
                                          <p:attrName>stroke.color</p:attrName>
                                        </p:attrNameLst>
                                      </p:cBhvr>
                                      <p:by>
                                        <p:hsl h="0" s="-12549" l="-25098"/>
                                      </p:by>
                                    </p:animClr>
                                    <p:set>
                                      <p:cBhvr>
                                        <p:cTn id="16" dur="500" fill="hold"/>
                                        <p:tgtEl>
                                          <p:spTgt spid="13315">
                                            <p:txEl>
                                              <p:pRg st="18" end="18"/>
                                            </p:txEl>
                                          </p:spTgt>
                                        </p:tgtEl>
                                        <p:attrNameLst>
                                          <p:attrName>fill.type</p:attrName>
                                        </p:attrNameLst>
                                      </p:cBhvr>
                                      <p:to>
                                        <p:strVal val="solid"/>
                                      </p:to>
                                    </p:set>
                                  </p:childTnLst>
                                </p:cTn>
                              </p:par>
                              <p:par>
                                <p:cTn id="17" presetID="3" presetClass="emph" presetSubtype="2" fill="hold" nodeType="withEffect">
                                  <p:stCondLst>
                                    <p:cond delay="0"/>
                                  </p:stCondLst>
                                  <p:childTnLst>
                                    <p:animClr clrSpc="rgb" dir="cw">
                                      <p:cBhvr override="childStyle">
                                        <p:cTn id="18" dur="1000" fill="hold"/>
                                        <p:tgtEl>
                                          <p:spTgt spid="13315">
                                            <p:txEl>
                                              <p:pRg st="18" end="18"/>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5A07421-D7BB-4E11-9FAA-40C53B81200F}"/>
              </a:ext>
            </a:extLst>
          </p:cNvPr>
          <p:cNvSpPr>
            <a:spLocks noGrp="1"/>
          </p:cNvSpPr>
          <p:nvPr>
            <p:ph type="title"/>
          </p:nvPr>
        </p:nvSpPr>
        <p:spPr>
          <a:xfrm>
            <a:off x="-152400" y="228600"/>
            <a:ext cx="7467600" cy="609600"/>
          </a:xfrm>
        </p:spPr>
        <p:txBody>
          <a:bodyPr rtlCol="0">
            <a:normAutofit fontScale="90000"/>
          </a:bodyPr>
          <a:lstStyle/>
          <a:p>
            <a:pPr algn="ctr" eaLnBrk="1" fontAlgn="auto" hangingPunct="1">
              <a:spcAft>
                <a:spcPts val="0"/>
              </a:spcAft>
              <a:defRPr/>
            </a:pPr>
            <a:r>
              <a:rPr lang="en-US" altLang="en-US" sz="2400" b="1">
                <a:solidFill>
                  <a:schemeClr val="accent2">
                    <a:lumMod val="75000"/>
                  </a:schemeClr>
                </a:solidFill>
              </a:rPr>
              <a:t>Freshman Elective courses typically offered at SWHS</a:t>
            </a:r>
            <a:br>
              <a:rPr lang="en-US" altLang="en-US" sz="1800">
                <a:solidFill>
                  <a:schemeClr val="accent2">
                    <a:lumMod val="75000"/>
                  </a:schemeClr>
                </a:solidFill>
              </a:rPr>
            </a:br>
            <a:r>
              <a:rPr lang="en-US" altLang="en-US" sz="1400" i="1">
                <a:solidFill>
                  <a:schemeClr val="accent2">
                    <a:lumMod val="75000"/>
                  </a:schemeClr>
                </a:solidFill>
              </a:rPr>
              <a:t>Freshman Focus </a:t>
            </a:r>
            <a:r>
              <a:rPr lang="en-US" altLang="en-US" sz="1200" i="1">
                <a:solidFill>
                  <a:schemeClr val="accent2">
                    <a:lumMod val="75000"/>
                  </a:schemeClr>
                </a:solidFill>
              </a:rPr>
              <a:t>(first semester) </a:t>
            </a:r>
            <a:r>
              <a:rPr lang="en-US" altLang="en-US" sz="1400" i="1">
                <a:solidFill>
                  <a:schemeClr val="accent2">
                    <a:lumMod val="75000"/>
                  </a:schemeClr>
                </a:solidFill>
              </a:rPr>
              <a:t>and PE/Health are Required for all freshman</a:t>
            </a:r>
            <a:br>
              <a:rPr lang="en-US" altLang="en-US" sz="1400" i="1"/>
            </a:br>
            <a:br>
              <a:rPr lang="en-US" altLang="en-US" sz="1400" i="1"/>
            </a:br>
            <a:br>
              <a:rPr lang="en-US" altLang="en-US" sz="1400" i="1"/>
            </a:br>
            <a:endParaRPr lang="en-US" altLang="en-US" sz="1800" i="1"/>
          </a:p>
        </p:txBody>
      </p:sp>
      <p:sp>
        <p:nvSpPr>
          <p:cNvPr id="11267" name="Content Placeholder 2">
            <a:extLst>
              <a:ext uri="{FF2B5EF4-FFF2-40B4-BE49-F238E27FC236}">
                <a16:creationId xmlns:a16="http://schemas.microsoft.com/office/drawing/2014/main" id="{211076A3-0F3E-45E1-A3ED-8BB0CBD6BDF0}"/>
              </a:ext>
            </a:extLst>
          </p:cNvPr>
          <p:cNvSpPr>
            <a:spLocks noGrp="1"/>
          </p:cNvSpPr>
          <p:nvPr>
            <p:ph sz="half" idx="1"/>
          </p:nvPr>
        </p:nvSpPr>
        <p:spPr>
          <a:xfrm>
            <a:off x="304800" y="990600"/>
            <a:ext cx="3886200" cy="5562600"/>
          </a:xfrm>
        </p:spPr>
        <p:txBody>
          <a:bodyPr rtlCol="0">
            <a:noAutofit/>
          </a:bodyPr>
          <a:lstStyle/>
          <a:p>
            <a:pPr marL="0" indent="0" eaLnBrk="1" fontAlgn="auto" hangingPunct="1">
              <a:spcBef>
                <a:spcPts val="400"/>
              </a:spcBef>
              <a:spcAft>
                <a:spcPts val="0"/>
              </a:spcAft>
              <a:buFont typeface="Arial" panose="020B0604020202020204" pitchFamily="34" charset="0"/>
              <a:buNone/>
              <a:defRPr/>
            </a:pPr>
            <a:r>
              <a:rPr lang="en-US" altLang="en-US" sz="1400" b="1">
                <a:solidFill>
                  <a:schemeClr val="tx1">
                    <a:lumMod val="75000"/>
                    <a:lumOff val="25000"/>
                  </a:schemeClr>
                </a:solidFill>
              </a:rPr>
              <a:t>CTE ELECTIVES</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Accounting I Honors</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Business Essentials Honors</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Entrepreneurship I Honors</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Marketing</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Sport and Event Marketing 1</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Microsoft Excel Honors</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Drafting 1</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Engineering Technology 1 </a:t>
            </a:r>
            <a:r>
              <a:rPr lang="en-US" altLang="en-US" sz="1200" i="1">
                <a:solidFill>
                  <a:schemeClr val="tx1">
                    <a:lumMod val="75000"/>
                    <a:lumOff val="25000"/>
                  </a:schemeClr>
                </a:solidFill>
              </a:rPr>
              <a:t>(prefer you have  Math 1 first)</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Computer Science 1 Honors</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Child Development	</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Digital Design &amp; Animation 1</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Adobe Visual Design</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Interior Design Fundamentals</a:t>
            </a:r>
          </a:p>
          <a:p>
            <a:pPr marL="0" indent="0" eaLnBrk="1" fontAlgn="auto" hangingPunct="1">
              <a:spcBef>
                <a:spcPts val="400"/>
              </a:spcBef>
              <a:spcAft>
                <a:spcPts val="0"/>
              </a:spcAft>
              <a:buFont typeface="Arial" panose="020B0604020202020204" pitchFamily="34" charset="0"/>
              <a:buNone/>
              <a:defRPr/>
            </a:pPr>
            <a:endParaRPr lang="en-US" altLang="en-US" sz="1400" b="1">
              <a:solidFill>
                <a:schemeClr val="tx1">
                  <a:lumMod val="75000"/>
                  <a:lumOff val="25000"/>
                </a:schemeClr>
              </a:solidFill>
            </a:endParaRPr>
          </a:p>
          <a:p>
            <a:pPr marL="0" indent="0" eaLnBrk="1" fontAlgn="auto" hangingPunct="1">
              <a:spcBef>
                <a:spcPts val="400"/>
              </a:spcBef>
              <a:spcAft>
                <a:spcPts val="0"/>
              </a:spcAft>
              <a:buFont typeface="Arial" panose="020B0604020202020204" pitchFamily="34" charset="0"/>
              <a:buNone/>
              <a:defRPr/>
            </a:pPr>
            <a:r>
              <a:rPr lang="en-US" altLang="en-US" sz="1400" b="1">
                <a:solidFill>
                  <a:schemeClr val="tx1">
                    <a:lumMod val="75000"/>
                    <a:lumOff val="25000"/>
                  </a:schemeClr>
                </a:solidFill>
              </a:rPr>
              <a:t>WORLD LANGUAGES</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Latin 1</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French 1</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Spanish 1 </a:t>
            </a:r>
            <a:r>
              <a:rPr lang="en-US" altLang="en-US" sz="1400">
                <a:solidFill>
                  <a:schemeClr val="tx1">
                    <a:lumMod val="75000"/>
                    <a:lumOff val="25000"/>
                  </a:schemeClr>
                </a:solidFill>
              </a:rPr>
              <a:t>(or Spanish 2, if level 1 was completed in middle  school)</a:t>
            </a:r>
          </a:p>
        </p:txBody>
      </p:sp>
      <p:sp>
        <p:nvSpPr>
          <p:cNvPr id="8196" name="Content Placeholder 3">
            <a:extLst>
              <a:ext uri="{FF2B5EF4-FFF2-40B4-BE49-F238E27FC236}">
                <a16:creationId xmlns:a16="http://schemas.microsoft.com/office/drawing/2014/main" id="{E541236A-2656-4A0C-828E-8315A31F7E5C}"/>
              </a:ext>
            </a:extLst>
          </p:cNvPr>
          <p:cNvSpPr>
            <a:spLocks noGrp="1"/>
          </p:cNvSpPr>
          <p:nvPr>
            <p:ph sz="half" idx="2"/>
          </p:nvPr>
        </p:nvSpPr>
        <p:spPr>
          <a:xfrm>
            <a:off x="4343400" y="990600"/>
            <a:ext cx="4267200" cy="5562600"/>
          </a:xfrm>
        </p:spPr>
        <p:txBody>
          <a:bodyPr rtlCol="0">
            <a:noAutofit/>
          </a:bodyPr>
          <a:lstStyle/>
          <a:p>
            <a:pPr marL="0" indent="0" eaLnBrk="1" fontAlgn="auto" hangingPunct="1">
              <a:spcBef>
                <a:spcPts val="400"/>
              </a:spcBef>
              <a:spcAft>
                <a:spcPts val="0"/>
              </a:spcAft>
              <a:buFont typeface="Arial" panose="020B0604020202020204" pitchFamily="34" charset="0"/>
              <a:buNone/>
              <a:defRPr/>
            </a:pPr>
            <a:r>
              <a:rPr lang="en-US" sz="1400" b="1">
                <a:solidFill>
                  <a:schemeClr val="tx1">
                    <a:lumMod val="75000"/>
                    <a:lumOff val="25000"/>
                  </a:schemeClr>
                </a:solidFill>
              </a:rPr>
              <a:t>CULTURAL ARTS </a:t>
            </a:r>
            <a:r>
              <a:rPr lang="en-US" sz="1400" i="1">
                <a:solidFill>
                  <a:schemeClr val="tx1">
                    <a:lumMod val="75000"/>
                    <a:lumOff val="25000"/>
                  </a:schemeClr>
                </a:solidFill>
              </a:rPr>
              <a:t>(you may double up &amp; take these year-round)</a:t>
            </a:r>
          </a:p>
          <a:p>
            <a:pPr eaLnBrk="1" fontAlgn="auto" hangingPunct="1">
              <a:spcBef>
                <a:spcPts val="400"/>
              </a:spcBef>
              <a:spcAft>
                <a:spcPts val="0"/>
              </a:spcAft>
              <a:buFont typeface="Wingdings 3" charset="2"/>
              <a:buChar char=""/>
              <a:defRPr/>
            </a:pPr>
            <a:r>
              <a:rPr lang="en-US" sz="1400" b="1">
                <a:solidFill>
                  <a:schemeClr val="tx1">
                    <a:lumMod val="75000"/>
                    <a:lumOff val="25000"/>
                  </a:schemeClr>
                </a:solidFill>
              </a:rPr>
              <a:t>Chorus  </a:t>
            </a:r>
            <a:r>
              <a:rPr lang="en-US" sz="1200" i="1">
                <a:solidFill>
                  <a:schemeClr val="tx1">
                    <a:lumMod val="75000"/>
                    <a:lumOff val="25000"/>
                  </a:schemeClr>
                </a:solidFill>
              </a:rPr>
              <a:t>(Beginning, Intermediate, or Honors)</a:t>
            </a:r>
          </a:p>
          <a:p>
            <a:pPr eaLnBrk="1" fontAlgn="auto" hangingPunct="1">
              <a:spcBef>
                <a:spcPts val="400"/>
              </a:spcBef>
              <a:spcAft>
                <a:spcPts val="0"/>
              </a:spcAft>
              <a:buFont typeface="Wingdings 3" charset="2"/>
              <a:buChar char=""/>
              <a:defRPr/>
            </a:pPr>
            <a:r>
              <a:rPr lang="en-US" sz="1400" b="1">
                <a:solidFill>
                  <a:schemeClr val="tx1">
                    <a:lumMod val="75000"/>
                    <a:lumOff val="25000"/>
                  </a:schemeClr>
                </a:solidFill>
              </a:rPr>
              <a:t>Theater Arts </a:t>
            </a:r>
            <a:r>
              <a:rPr lang="en-US" sz="1200" i="1">
                <a:solidFill>
                  <a:schemeClr val="tx1">
                    <a:lumMod val="75000"/>
                    <a:lumOff val="25000"/>
                  </a:schemeClr>
                </a:solidFill>
              </a:rPr>
              <a:t>(Beginning)</a:t>
            </a:r>
            <a:endParaRPr lang="en-US" altLang="en-US" sz="1200" i="1">
              <a:solidFill>
                <a:schemeClr val="tx1">
                  <a:lumMod val="75000"/>
                  <a:lumOff val="25000"/>
                </a:schemeClr>
              </a:solidFill>
            </a:endParaRP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Visual Arts 1 </a:t>
            </a:r>
            <a:r>
              <a:rPr lang="en-US" sz="1200" i="1">
                <a:solidFill>
                  <a:schemeClr val="tx1">
                    <a:lumMod val="75000"/>
                    <a:lumOff val="25000"/>
                  </a:schemeClr>
                </a:solidFill>
              </a:rPr>
              <a:t>(Beginning)</a:t>
            </a:r>
            <a:endParaRPr lang="en-US" altLang="en-US" sz="1200" b="1">
              <a:solidFill>
                <a:schemeClr val="tx1">
                  <a:lumMod val="75000"/>
                  <a:lumOff val="25000"/>
                </a:schemeClr>
              </a:solidFill>
            </a:endParaRPr>
          </a:p>
          <a:p>
            <a:pPr eaLnBrk="1" fontAlgn="auto" hangingPunct="1">
              <a:spcBef>
                <a:spcPts val="400"/>
              </a:spcBef>
              <a:spcAft>
                <a:spcPts val="0"/>
              </a:spcAft>
              <a:buFont typeface="Wingdings 3" charset="2"/>
              <a:buChar char=""/>
              <a:defRPr/>
            </a:pPr>
            <a:r>
              <a:rPr lang="en-US" sz="1400" b="1">
                <a:solidFill>
                  <a:schemeClr val="tx1">
                    <a:lumMod val="75000"/>
                    <a:lumOff val="25000"/>
                  </a:schemeClr>
                </a:solidFill>
              </a:rPr>
              <a:t>Band </a:t>
            </a:r>
            <a:r>
              <a:rPr lang="en-US" sz="1200" i="1">
                <a:solidFill>
                  <a:schemeClr val="tx1">
                    <a:lumMod val="75000"/>
                    <a:lumOff val="25000"/>
                  </a:schemeClr>
                </a:solidFill>
              </a:rPr>
              <a:t>(Must be currently enrolled at Middle School)</a:t>
            </a:r>
          </a:p>
          <a:p>
            <a:pPr eaLnBrk="1" fontAlgn="auto" hangingPunct="1">
              <a:spcBef>
                <a:spcPts val="400"/>
              </a:spcBef>
              <a:spcAft>
                <a:spcPts val="0"/>
              </a:spcAft>
              <a:buFont typeface="Wingdings 3" charset="2"/>
              <a:buChar char=""/>
              <a:defRPr/>
            </a:pPr>
            <a:r>
              <a:rPr lang="en-US" sz="1400" b="1">
                <a:solidFill>
                  <a:schemeClr val="tx1">
                    <a:lumMod val="75000"/>
                    <a:lumOff val="25000"/>
                  </a:schemeClr>
                </a:solidFill>
              </a:rPr>
              <a:t>Orchestra </a:t>
            </a:r>
            <a:r>
              <a:rPr lang="en-US" sz="1100" i="1">
                <a:solidFill>
                  <a:schemeClr val="tx1">
                    <a:lumMod val="75000"/>
                    <a:lumOff val="25000"/>
                  </a:schemeClr>
                </a:solidFill>
              </a:rPr>
              <a:t>(Must be currently enrolled at Middle School)</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Jazz Band</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Piano</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Dance</a:t>
            </a:r>
          </a:p>
          <a:p>
            <a:pPr eaLnBrk="1" fontAlgn="auto" hangingPunct="1">
              <a:spcBef>
                <a:spcPts val="400"/>
              </a:spcBef>
              <a:spcAft>
                <a:spcPts val="0"/>
              </a:spcAft>
              <a:buFont typeface="Arial" charset="0"/>
              <a:buChar char="•"/>
              <a:defRPr/>
            </a:pPr>
            <a:endParaRPr lang="en-US" altLang="en-US" sz="1400" b="1">
              <a:solidFill>
                <a:schemeClr val="tx1">
                  <a:lumMod val="75000"/>
                  <a:lumOff val="25000"/>
                </a:schemeClr>
              </a:solidFill>
            </a:endParaRPr>
          </a:p>
          <a:p>
            <a:pPr marL="0" indent="0" eaLnBrk="1" fontAlgn="auto" hangingPunct="1">
              <a:spcBef>
                <a:spcPts val="400"/>
              </a:spcBef>
              <a:spcAft>
                <a:spcPts val="0"/>
              </a:spcAft>
              <a:buFont typeface="Arial" panose="020B0604020202020204" pitchFamily="34" charset="0"/>
              <a:buNone/>
              <a:defRPr/>
            </a:pPr>
            <a:r>
              <a:rPr lang="en-US" sz="1400" b="1">
                <a:solidFill>
                  <a:schemeClr val="tx1">
                    <a:lumMod val="75000"/>
                    <a:lumOff val="25000"/>
                  </a:schemeClr>
                </a:solidFill>
              </a:rPr>
              <a:t>ACADEMIC ELECTIVES</a:t>
            </a:r>
          </a:p>
          <a:p>
            <a:pPr eaLnBrk="1" fontAlgn="auto" hangingPunct="1">
              <a:spcBef>
                <a:spcPts val="400"/>
              </a:spcBef>
              <a:spcAft>
                <a:spcPts val="0"/>
              </a:spcAft>
              <a:buFont typeface="Wingdings 3" charset="2"/>
              <a:buChar char=""/>
              <a:defRPr/>
            </a:pPr>
            <a:r>
              <a:rPr lang="en-US" sz="1400" b="1">
                <a:solidFill>
                  <a:schemeClr val="tx1">
                    <a:lumMod val="75000"/>
                    <a:lumOff val="25000"/>
                  </a:schemeClr>
                </a:solidFill>
              </a:rPr>
              <a:t>Speech/Debate Honors</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Creative Writing 1</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Intro to Social Justice &amp; Racial Equality</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African American History Honors</a:t>
            </a:r>
          </a:p>
          <a:p>
            <a:pPr eaLnBrk="1" fontAlgn="auto" hangingPunct="1">
              <a:spcBef>
                <a:spcPts val="400"/>
              </a:spcBef>
              <a:spcAft>
                <a:spcPts val="0"/>
              </a:spcAft>
              <a:buFont typeface="Wingdings 3" charset="2"/>
              <a:buChar char=""/>
              <a:defRPr/>
            </a:pPr>
            <a:r>
              <a:rPr lang="en-US" altLang="en-US" sz="1400" b="1">
                <a:solidFill>
                  <a:schemeClr val="tx1">
                    <a:lumMod val="75000"/>
                    <a:lumOff val="25000"/>
                  </a:schemeClr>
                </a:solidFill>
              </a:rPr>
              <a:t>Journalism Newspaper</a:t>
            </a:r>
          </a:p>
          <a:p>
            <a:pPr eaLnBrk="1" fontAlgn="auto" hangingPunct="1">
              <a:spcBef>
                <a:spcPts val="400"/>
              </a:spcBef>
              <a:spcAft>
                <a:spcPts val="0"/>
              </a:spcAft>
              <a:buFont typeface="Wingdings 3" charset="2"/>
              <a:buChar char=""/>
              <a:defRPr/>
            </a:pPr>
            <a:endParaRPr lang="en-US" sz="1400" b="1">
              <a:solidFill>
                <a:schemeClr val="tx1">
                  <a:lumMod val="75000"/>
                  <a:lumOff val="25000"/>
                </a:schemeClr>
              </a:solidFill>
            </a:endParaRPr>
          </a:p>
          <a:p>
            <a:pPr marL="0" indent="0" eaLnBrk="1" fontAlgn="auto" hangingPunct="1">
              <a:spcBef>
                <a:spcPts val="400"/>
              </a:spcBef>
              <a:spcAft>
                <a:spcPts val="0"/>
              </a:spcAft>
              <a:buFont typeface="Arial" panose="020B0604020202020204" pitchFamily="34" charset="0"/>
              <a:buNone/>
              <a:defRPr/>
            </a:pPr>
            <a:r>
              <a:rPr lang="en-US" sz="1400" b="1">
                <a:solidFill>
                  <a:schemeClr val="tx1">
                    <a:lumMod val="75000"/>
                    <a:lumOff val="25000"/>
                  </a:schemeClr>
                </a:solidFill>
              </a:rPr>
              <a:t>ADVANCED PLACEMENT LEVEL</a:t>
            </a:r>
          </a:p>
          <a:p>
            <a:pPr eaLnBrk="1" fontAlgn="auto" hangingPunct="1">
              <a:spcBef>
                <a:spcPts val="400"/>
              </a:spcBef>
              <a:spcAft>
                <a:spcPts val="0"/>
              </a:spcAft>
              <a:buFont typeface="Wingdings 3" charset="2"/>
              <a:buChar char=""/>
              <a:defRPr/>
            </a:pPr>
            <a:r>
              <a:rPr lang="en-US" sz="1400" b="1">
                <a:solidFill>
                  <a:schemeClr val="tx1">
                    <a:lumMod val="75000"/>
                    <a:lumOff val="25000"/>
                  </a:schemeClr>
                </a:solidFill>
              </a:rPr>
              <a:t>AP Human Geography</a:t>
            </a:r>
          </a:p>
          <a:p>
            <a:pPr eaLnBrk="1" fontAlgn="auto" hangingPunct="1">
              <a:spcBef>
                <a:spcPts val="400"/>
              </a:spcBef>
              <a:spcAft>
                <a:spcPts val="0"/>
              </a:spcAft>
              <a:buFont typeface="Arial" charset="0"/>
              <a:buChar char="•"/>
              <a:defRPr/>
            </a:pPr>
            <a:endParaRPr lang="en-US" altLang="en-US" sz="1400" b="1">
              <a:solidFill>
                <a:schemeClr val="tx1">
                  <a:lumMod val="75000"/>
                  <a:lumOff val="25000"/>
                </a:schemeClr>
              </a:solidFill>
            </a:endParaRPr>
          </a:p>
          <a:p>
            <a:pPr marL="0" indent="0" eaLnBrk="1" fontAlgn="auto" hangingPunct="1">
              <a:spcBef>
                <a:spcPts val="400"/>
              </a:spcBef>
              <a:spcAft>
                <a:spcPts val="0"/>
              </a:spcAft>
              <a:buFont typeface="Arial" charset="0"/>
              <a:buNone/>
              <a:defRPr/>
            </a:pPr>
            <a:endParaRPr lang="en-US" altLang="en-US" sz="1400" b="1">
              <a:solidFill>
                <a:schemeClr val="tx1">
                  <a:lumMod val="75000"/>
                  <a:lumOff val="25000"/>
                </a:schemeClr>
              </a:solidFill>
            </a:endParaRPr>
          </a:p>
          <a:p>
            <a:pPr marL="0" indent="0" eaLnBrk="1" fontAlgn="auto" hangingPunct="1">
              <a:spcBef>
                <a:spcPts val="400"/>
              </a:spcBef>
              <a:spcAft>
                <a:spcPts val="0"/>
              </a:spcAft>
              <a:buFont typeface="Arial" charset="0"/>
              <a:buNone/>
              <a:defRPr/>
            </a:pPr>
            <a:endParaRPr lang="en-US" sz="1400" b="1">
              <a:solidFill>
                <a:schemeClr val="tx1">
                  <a:lumMod val="75000"/>
                  <a:lumOff val="25000"/>
                </a:schemeClr>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B7B2EB9-A97C-B2D9-D85D-B508A46F8B17}"/>
            </a:ext>
          </a:extLst>
        </p:cNvPr>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05EC672C-D571-BA30-9E60-C8FD72401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2" y="0"/>
            <a:ext cx="8987136" cy="6858000"/>
          </a:xfrm>
          <a:prstGeom prst="rect">
            <a:avLst/>
          </a:prstGeom>
        </p:spPr>
      </p:pic>
    </p:spTree>
    <p:extLst>
      <p:ext uri="{BB962C8B-B14F-4D97-AF65-F5344CB8AC3E}">
        <p14:creationId xmlns:p14="http://schemas.microsoft.com/office/powerpoint/2010/main" val="56217920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E3937AE-7AA6-4F7F-A218-F417959A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490"/>
            <a:ext cx="9144000" cy="5721019"/>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79E47E9A-ECB3-860C-634B-675D98015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2" y="595555"/>
            <a:ext cx="9183644" cy="5666891"/>
          </a:xfrm>
          <a:prstGeom prst="rect">
            <a:avLst/>
          </a:prstGeom>
        </p:spPr>
      </p:pic>
    </p:spTree>
    <p:extLst>
      <p:ext uri="{BB962C8B-B14F-4D97-AF65-F5344CB8AC3E}">
        <p14:creationId xmlns:p14="http://schemas.microsoft.com/office/powerpoint/2010/main" val="41107243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AEE80F4-93F8-E4F1-055F-D902157374B7}"/>
              </a:ext>
            </a:extLst>
          </p:cNvPr>
          <p:cNvSpPr>
            <a:spLocks noGrp="1" noChangeArrowheads="1"/>
          </p:cNvSpPr>
          <p:nvPr>
            <p:ph type="title"/>
          </p:nvPr>
        </p:nvSpPr>
        <p:spPr>
          <a:xfrm>
            <a:off x="704193" y="320675"/>
            <a:ext cx="6348413" cy="1320800"/>
          </a:xfrm>
        </p:spPr>
        <p:txBody>
          <a:bodyPr/>
          <a:lstStyle/>
          <a:p>
            <a:pPr algn="ctr" eaLnBrk="1" hangingPunct="1"/>
            <a:r>
              <a:rPr lang="en-US" altLang="en-US" b="1">
                <a:solidFill>
                  <a:schemeClr val="accent2">
                    <a:lumMod val="75000"/>
                  </a:schemeClr>
                </a:solidFill>
              </a:rPr>
              <a:t>SAMPLE SCHEDULE</a:t>
            </a:r>
          </a:p>
        </p:txBody>
      </p:sp>
      <p:sp>
        <p:nvSpPr>
          <p:cNvPr id="18435" name="Content Placeholder 2">
            <a:extLst>
              <a:ext uri="{FF2B5EF4-FFF2-40B4-BE49-F238E27FC236}">
                <a16:creationId xmlns:a16="http://schemas.microsoft.com/office/drawing/2014/main" id="{5437669D-EFD8-4EFB-9314-CAD38BC50785}"/>
              </a:ext>
            </a:extLst>
          </p:cNvPr>
          <p:cNvSpPr>
            <a:spLocks noGrp="1"/>
          </p:cNvSpPr>
          <p:nvPr>
            <p:ph sz="half" idx="1"/>
          </p:nvPr>
        </p:nvSpPr>
        <p:spPr>
          <a:xfrm>
            <a:off x="152400" y="1600200"/>
            <a:ext cx="3813175" cy="4648200"/>
          </a:xfrm>
        </p:spPr>
        <p:txBody>
          <a:bodyPr rtlCol="0">
            <a:normAutofit/>
          </a:bodyPr>
          <a:lstStyle/>
          <a:p>
            <a:pPr eaLnBrk="1" fontAlgn="auto" hangingPunct="1">
              <a:spcAft>
                <a:spcPts val="0"/>
              </a:spcAft>
              <a:buFont typeface="Wingdings 3" charset="2"/>
              <a:buChar char=""/>
              <a:defRPr/>
            </a:pPr>
            <a:r>
              <a:rPr lang="en-US" altLang="en-US" sz="2400" b="1" i="1" u="sng">
                <a:solidFill>
                  <a:schemeClr val="tx1">
                    <a:lumMod val="75000"/>
                    <a:lumOff val="25000"/>
                  </a:schemeClr>
                </a:solidFill>
              </a:rPr>
              <a:t>First Semester (Fall)</a:t>
            </a:r>
          </a:p>
          <a:p>
            <a:pPr eaLnBrk="1" fontAlgn="auto" hangingPunct="1">
              <a:spcAft>
                <a:spcPts val="0"/>
              </a:spcAft>
              <a:buFont typeface="Wingdings 3" charset="2"/>
              <a:buChar char=""/>
              <a:defRPr/>
            </a:pPr>
            <a:r>
              <a:rPr lang="en-US" altLang="en-US">
                <a:solidFill>
                  <a:schemeClr val="tx1">
                    <a:lumMod val="75000"/>
                    <a:lumOff val="25000"/>
                  </a:schemeClr>
                </a:solidFill>
              </a:rPr>
              <a:t>Block 1 – English 1</a:t>
            </a:r>
          </a:p>
          <a:p>
            <a:pPr eaLnBrk="1" fontAlgn="auto" hangingPunct="1">
              <a:spcAft>
                <a:spcPts val="0"/>
              </a:spcAft>
              <a:buFont typeface="Wingdings 3" charset="2"/>
              <a:buChar char=""/>
              <a:defRPr/>
            </a:pPr>
            <a:r>
              <a:rPr lang="en-US" altLang="en-US">
                <a:solidFill>
                  <a:schemeClr val="tx1">
                    <a:lumMod val="75000"/>
                    <a:lumOff val="25000"/>
                  </a:schemeClr>
                </a:solidFill>
              </a:rPr>
              <a:t>Block 2 – Drafting 1</a:t>
            </a:r>
          </a:p>
          <a:p>
            <a:pPr eaLnBrk="1" fontAlgn="auto" hangingPunct="1">
              <a:spcAft>
                <a:spcPts val="0"/>
              </a:spcAft>
              <a:buFont typeface="Wingdings 3" charset="2"/>
              <a:buChar char=""/>
              <a:defRPr/>
            </a:pPr>
            <a:r>
              <a:rPr lang="en-US" altLang="en-US">
                <a:solidFill>
                  <a:schemeClr val="tx1">
                    <a:lumMod val="75000"/>
                    <a:lumOff val="25000"/>
                  </a:schemeClr>
                </a:solidFill>
              </a:rPr>
              <a:t>Block 3 – PE/Health</a:t>
            </a:r>
          </a:p>
          <a:p>
            <a:pPr eaLnBrk="1" fontAlgn="auto" hangingPunct="1">
              <a:spcAft>
                <a:spcPts val="0"/>
              </a:spcAft>
              <a:buFont typeface="Wingdings 3" charset="2"/>
              <a:buChar char=""/>
              <a:defRPr/>
            </a:pPr>
            <a:r>
              <a:rPr lang="en-US" altLang="en-US" sz="1400">
                <a:solidFill>
                  <a:schemeClr val="tx1">
                    <a:lumMod val="75000"/>
                    <a:lumOff val="25000"/>
                  </a:schemeClr>
                </a:solidFill>
              </a:rPr>
              <a:t>(Lunch determined by 3</a:t>
            </a:r>
            <a:r>
              <a:rPr lang="en-US" altLang="en-US" sz="1400" baseline="30000">
                <a:solidFill>
                  <a:schemeClr val="tx1">
                    <a:lumMod val="75000"/>
                    <a:lumOff val="25000"/>
                  </a:schemeClr>
                </a:solidFill>
              </a:rPr>
              <a:t>rd</a:t>
            </a:r>
            <a:r>
              <a:rPr lang="en-US" altLang="en-US" sz="1400">
                <a:solidFill>
                  <a:schemeClr val="tx1">
                    <a:lumMod val="75000"/>
                    <a:lumOff val="25000"/>
                  </a:schemeClr>
                </a:solidFill>
              </a:rPr>
              <a:t> block class)</a:t>
            </a:r>
          </a:p>
          <a:p>
            <a:pPr eaLnBrk="1" fontAlgn="auto" hangingPunct="1">
              <a:spcAft>
                <a:spcPts val="0"/>
              </a:spcAft>
              <a:buFont typeface="Wingdings 3" charset="2"/>
              <a:buChar char=""/>
              <a:defRPr/>
            </a:pPr>
            <a:r>
              <a:rPr lang="en-US" altLang="en-US">
                <a:solidFill>
                  <a:schemeClr val="tx1">
                    <a:lumMod val="75000"/>
                    <a:lumOff val="25000"/>
                  </a:schemeClr>
                </a:solidFill>
              </a:rPr>
              <a:t>Block 4 – Earth Science Honors</a:t>
            </a:r>
          </a:p>
          <a:p>
            <a:pPr marL="0" indent="0" eaLnBrk="1" fontAlgn="auto" hangingPunct="1">
              <a:spcAft>
                <a:spcPts val="0"/>
              </a:spcAft>
              <a:buFont typeface="Wingdings 3" charset="2"/>
              <a:buNone/>
              <a:defRPr/>
            </a:pPr>
            <a:endParaRPr lang="en-US" altLang="en-US">
              <a:solidFill>
                <a:schemeClr val="tx1">
                  <a:lumMod val="75000"/>
                  <a:lumOff val="25000"/>
                </a:schemeClr>
              </a:solidFill>
            </a:endParaRPr>
          </a:p>
          <a:p>
            <a:pPr eaLnBrk="1" fontAlgn="auto" hangingPunct="1">
              <a:spcAft>
                <a:spcPts val="0"/>
              </a:spcAft>
              <a:buFont typeface="Wingdings 3" charset="2"/>
              <a:buChar char=""/>
              <a:defRPr/>
            </a:pPr>
            <a:endParaRPr lang="en-US" altLang="en-US">
              <a:solidFill>
                <a:schemeClr val="tx1">
                  <a:lumMod val="75000"/>
                  <a:lumOff val="25000"/>
                </a:schemeClr>
              </a:solidFill>
            </a:endParaRPr>
          </a:p>
          <a:p>
            <a:pPr eaLnBrk="1" fontAlgn="auto" hangingPunct="1">
              <a:spcAft>
                <a:spcPts val="0"/>
              </a:spcAft>
              <a:buFont typeface="Wingdings 3" charset="2"/>
              <a:buChar char=""/>
              <a:defRPr/>
            </a:pPr>
            <a:endParaRPr lang="en-US" altLang="en-US">
              <a:solidFill>
                <a:schemeClr val="tx1">
                  <a:lumMod val="75000"/>
                  <a:lumOff val="25000"/>
                </a:schemeClr>
              </a:solidFill>
            </a:endParaRPr>
          </a:p>
          <a:p>
            <a:pPr eaLnBrk="1" fontAlgn="auto" hangingPunct="1">
              <a:spcAft>
                <a:spcPts val="0"/>
              </a:spcAft>
              <a:buFont typeface="Wingdings 3" charset="2"/>
              <a:buChar char=""/>
              <a:defRPr/>
            </a:pPr>
            <a:endParaRPr lang="en-US" altLang="en-US">
              <a:solidFill>
                <a:schemeClr val="tx1">
                  <a:lumMod val="75000"/>
                  <a:lumOff val="25000"/>
                </a:schemeClr>
              </a:solidFill>
            </a:endParaRPr>
          </a:p>
        </p:txBody>
      </p:sp>
      <p:sp>
        <p:nvSpPr>
          <p:cNvPr id="10244" name="Content Placeholder 3">
            <a:extLst>
              <a:ext uri="{FF2B5EF4-FFF2-40B4-BE49-F238E27FC236}">
                <a16:creationId xmlns:a16="http://schemas.microsoft.com/office/drawing/2014/main" id="{CC518322-B0F8-92D5-E9CE-56B471EC9DF0}"/>
              </a:ext>
            </a:extLst>
          </p:cNvPr>
          <p:cNvSpPr>
            <a:spLocks noGrp="1" noChangeArrowheads="1"/>
          </p:cNvSpPr>
          <p:nvPr>
            <p:ph sz="half" idx="2"/>
          </p:nvPr>
        </p:nvSpPr>
        <p:spPr>
          <a:xfrm>
            <a:off x="3962400" y="1609725"/>
            <a:ext cx="4270375" cy="5257800"/>
          </a:xfrm>
        </p:spPr>
        <p:txBody>
          <a:bodyPr>
            <a:normAutofit/>
          </a:bodyPr>
          <a:lstStyle/>
          <a:p>
            <a:pPr eaLnBrk="1" hangingPunct="1"/>
            <a:r>
              <a:rPr lang="en-US" altLang="en-US" sz="2400" b="1" i="1" u="sng"/>
              <a:t>Second Semester (Spring)</a:t>
            </a:r>
            <a:endParaRPr lang="en-US" altLang="en-US" sz="2400"/>
          </a:p>
          <a:p>
            <a:pPr eaLnBrk="1" hangingPunct="1"/>
            <a:r>
              <a:rPr lang="en-US" altLang="en-US"/>
              <a:t>Block 1 – Civics Honors</a:t>
            </a:r>
          </a:p>
          <a:p>
            <a:pPr eaLnBrk="1" hangingPunct="1"/>
            <a:r>
              <a:rPr lang="en-US" altLang="en-US"/>
              <a:t>Block 2 – Chorus</a:t>
            </a:r>
          </a:p>
          <a:p>
            <a:pPr eaLnBrk="1" hangingPunct="1"/>
            <a:r>
              <a:rPr lang="en-US" altLang="en-US"/>
              <a:t>Block 3 – Math 1</a:t>
            </a:r>
          </a:p>
          <a:p>
            <a:pPr eaLnBrk="1" hangingPunct="1"/>
            <a:r>
              <a:rPr lang="en-US" altLang="en-US" sz="1400">
                <a:solidFill>
                  <a:schemeClr val="tx1">
                    <a:lumMod val="75000"/>
                    <a:lumOff val="25000"/>
                  </a:schemeClr>
                </a:solidFill>
              </a:rPr>
              <a:t>(Lunch determined by 3</a:t>
            </a:r>
            <a:r>
              <a:rPr lang="en-US" altLang="en-US" sz="1400" baseline="30000">
                <a:solidFill>
                  <a:schemeClr val="tx1">
                    <a:lumMod val="75000"/>
                    <a:lumOff val="25000"/>
                  </a:schemeClr>
                </a:solidFill>
              </a:rPr>
              <a:t>rd</a:t>
            </a:r>
            <a:r>
              <a:rPr lang="en-US" altLang="en-US" sz="1400">
                <a:solidFill>
                  <a:schemeClr val="tx1">
                    <a:lumMod val="75000"/>
                    <a:lumOff val="25000"/>
                  </a:schemeClr>
                </a:solidFill>
              </a:rPr>
              <a:t> block class)</a:t>
            </a:r>
            <a:endParaRPr lang="en-US" altLang="en-US" sz="1400"/>
          </a:p>
          <a:p>
            <a:pPr eaLnBrk="1" hangingPunct="1"/>
            <a:r>
              <a:rPr lang="en-US" altLang="en-US"/>
              <a:t>Block 4 – Digital Design &amp; Animation</a:t>
            </a:r>
          </a:p>
          <a:p>
            <a:pPr marL="0" indent="0" eaLnBrk="1" hangingPunct="1">
              <a:buNone/>
            </a:pPr>
            <a:endParaRPr lang="en-US" altLang="en-US"/>
          </a:p>
        </p:txBody>
      </p:sp>
      <p:sp>
        <p:nvSpPr>
          <p:cNvPr id="10245" name="TextBox 2">
            <a:extLst>
              <a:ext uri="{FF2B5EF4-FFF2-40B4-BE49-F238E27FC236}">
                <a16:creationId xmlns:a16="http://schemas.microsoft.com/office/drawing/2014/main" id="{005D07BF-FFED-EF22-AAB5-23B5B4DDA0DA}"/>
              </a:ext>
            </a:extLst>
          </p:cNvPr>
          <p:cNvSpPr txBox="1">
            <a:spLocks noChangeArrowheads="1"/>
          </p:cNvSpPr>
          <p:nvPr/>
        </p:nvSpPr>
        <p:spPr bwMode="auto">
          <a:xfrm>
            <a:off x="1098330" y="4905703"/>
            <a:ext cx="54180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en-US" b="1" i="1">
                <a:solidFill>
                  <a:schemeClr val="tx1"/>
                </a:solidFill>
                <a:latin typeface="Arial" panose="020B0604020202020204" pitchFamily="34" charset="0"/>
              </a:rPr>
              <a:t>Classes are each 90 minutes long</a:t>
            </a:r>
          </a:p>
          <a:p>
            <a:pPr eaLnBrk="1" hangingPunct="1">
              <a:spcBef>
                <a:spcPct val="0"/>
              </a:spcBef>
              <a:buClrTx/>
              <a:buSzTx/>
              <a:buNone/>
            </a:pPr>
            <a:endParaRPr lang="en-US" altLang="en-US" b="1" i="1"/>
          </a:p>
          <a:p>
            <a:pPr eaLnBrk="1" hangingPunct="1">
              <a:spcBef>
                <a:spcPct val="0"/>
              </a:spcBef>
              <a:buClrTx/>
              <a:buSzTx/>
              <a:buNone/>
            </a:pPr>
            <a:r>
              <a:rPr lang="en-US" altLang="en-US" b="1" i="1"/>
              <a:t>We </a:t>
            </a:r>
            <a:r>
              <a:rPr lang="en-US" altLang="en-US" b="1" i="1" u="sng"/>
              <a:t>try</a:t>
            </a:r>
            <a:r>
              <a:rPr lang="en-US" altLang="en-US" b="1" i="1"/>
              <a:t> to balance schedules with 2 core classes and 2 electives each semester</a:t>
            </a:r>
          </a:p>
          <a:p>
            <a:pPr eaLnBrk="1" hangingPunct="1">
              <a:spcBef>
                <a:spcPct val="0"/>
              </a:spcBef>
              <a:buClrTx/>
              <a:buSzTx/>
              <a:buFontTx/>
              <a:buNone/>
            </a:pPr>
            <a:endParaRPr lang="en-US" altLang="en-US" b="1" i="1">
              <a:solidFill>
                <a:schemeClr val="tx1"/>
              </a:solidFill>
              <a:latin typeface="Arial" panose="020B060402020202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E152F-8FEC-1196-0349-FE87A8FD2F7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47EFA22-8A67-5CA3-0B84-7CC2B6DB8240}"/>
              </a:ext>
            </a:extLst>
          </p:cNvPr>
          <p:cNvSpPr txBox="1">
            <a:spLocks/>
          </p:cNvSpPr>
          <p:nvPr/>
        </p:nvSpPr>
        <p:spPr>
          <a:xfrm>
            <a:off x="228600" y="0"/>
            <a:ext cx="7086600" cy="990600"/>
          </a:xfrm>
          <a:prstGeom prst="rect">
            <a:avLst/>
          </a:prstGeom>
        </p:spPr>
        <p:txBody>
          <a:bodyPr rtlCol="0">
            <a:noAutofit/>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n-US" altLang="en-US" sz="2800">
                <a:solidFill>
                  <a:schemeClr val="accent2">
                    <a:lumMod val="75000"/>
                  </a:schemeClr>
                </a:solidFill>
              </a:rPr>
              <a:t>(Current) </a:t>
            </a:r>
            <a:r>
              <a:rPr lang="en-US" altLang="en-US" sz="2800" b="1">
                <a:solidFill>
                  <a:schemeClr val="accent2">
                    <a:lumMod val="75000"/>
                  </a:schemeClr>
                </a:solidFill>
              </a:rPr>
              <a:t>Daily Schedule at SWHS</a:t>
            </a:r>
            <a:endParaRPr lang="en-US" altLang="en-US" sz="2000" i="1"/>
          </a:p>
        </p:txBody>
      </p:sp>
      <p:pic>
        <p:nvPicPr>
          <p:cNvPr id="4" name="Picture 3" descr="A screenshot of a calendar&#10;&#10;Description automatically generated">
            <a:extLst>
              <a:ext uri="{FF2B5EF4-FFF2-40B4-BE49-F238E27FC236}">
                <a16:creationId xmlns:a16="http://schemas.microsoft.com/office/drawing/2014/main" id="{39D4B2BE-D577-662A-F06C-35E9C9238E34}"/>
              </a:ext>
            </a:extLst>
          </p:cNvPr>
          <p:cNvPicPr>
            <a:picLocks noChangeAspect="1"/>
          </p:cNvPicPr>
          <p:nvPr/>
        </p:nvPicPr>
        <p:blipFill rotWithShape="1">
          <a:blip r:embed="rId3">
            <a:extLst>
              <a:ext uri="{28A0092B-C50C-407E-A947-70E740481C1C}">
                <a14:useLocalDpi xmlns:a14="http://schemas.microsoft.com/office/drawing/2010/main" val="0"/>
              </a:ext>
            </a:extLst>
          </a:blip>
          <a:srcRect l="13158" t="8000" r="13155" b="33333"/>
          <a:stretch/>
        </p:blipFill>
        <p:spPr>
          <a:xfrm>
            <a:off x="762000" y="475270"/>
            <a:ext cx="6096000" cy="6386286"/>
          </a:xfrm>
          <a:prstGeom prst="rect">
            <a:avLst/>
          </a:prstGeom>
        </p:spPr>
      </p:pic>
    </p:spTree>
    <p:extLst>
      <p:ext uri="{BB962C8B-B14F-4D97-AF65-F5344CB8AC3E}">
        <p14:creationId xmlns:p14="http://schemas.microsoft.com/office/powerpoint/2010/main" val="227946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E2988D85-E436-AE33-0209-51904EE74FD6}"/>
              </a:ext>
            </a:extLst>
          </p:cNvPr>
          <p:cNvSpPr>
            <a:spLocks noChangeArrowheads="1"/>
          </p:cNvSpPr>
          <p:nvPr/>
        </p:nvSpPr>
        <p:spPr bwMode="auto">
          <a:xfrm>
            <a:off x="365314" y="363543"/>
            <a:ext cx="6798966"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spcAft>
                <a:spcPts val="0"/>
              </a:spcAft>
              <a:buClrTx/>
              <a:buSzTx/>
              <a:buNone/>
            </a:pPr>
            <a:r>
              <a:rPr lang="en-US" altLang="en-US" sz="2200" b="1">
                <a:solidFill>
                  <a:srgbClr val="000000"/>
                </a:solidFill>
                <a:latin typeface="Times New Roman" panose="02020603050405020304" pitchFamily="18" charset="0"/>
                <a:cs typeface="Times New Roman" panose="02020603050405020304" pitchFamily="18" charset="0"/>
              </a:rPr>
              <a:t>Mr. Schnaith-Ivan will review each students’ course selection as well as their subsequent schedule (created in July) to ensure students have eight classes and are on the correct sequence for each subject, making changes as needed. </a:t>
            </a:r>
          </a:p>
          <a:p>
            <a:pPr eaLnBrk="1" hangingPunct="1">
              <a:spcBef>
                <a:spcPct val="0"/>
              </a:spcBef>
              <a:spcAft>
                <a:spcPts val="0"/>
              </a:spcAft>
              <a:buClrTx/>
              <a:buSzTx/>
              <a:buNone/>
            </a:pPr>
            <a:endParaRPr lang="en-US" altLang="en-US" sz="2200"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0"/>
              </a:spcAft>
              <a:buClrTx/>
              <a:buSzTx/>
              <a:buNone/>
            </a:pPr>
            <a:r>
              <a:rPr lang="en-US" altLang="en-US" sz="2200" b="1">
                <a:solidFill>
                  <a:srgbClr val="000000"/>
                </a:solidFill>
                <a:latin typeface="Times New Roman" panose="02020603050405020304" pitchFamily="18" charset="0"/>
                <a:cs typeface="Times New Roman" panose="02020603050405020304" pitchFamily="18" charset="0"/>
              </a:rPr>
              <a:t>Scheduling occurs over the summer and is done initially by the computer with a focus on core/academic classes first and then electives. This means a student might not always get their very first choice of electives due to availability and popularity. </a:t>
            </a:r>
          </a:p>
          <a:p>
            <a:pPr eaLnBrk="1" hangingPunct="1">
              <a:spcBef>
                <a:spcPct val="0"/>
              </a:spcBef>
              <a:spcAft>
                <a:spcPts val="0"/>
              </a:spcAft>
              <a:buClrTx/>
              <a:buSzTx/>
              <a:buNone/>
            </a:pPr>
            <a:endParaRPr lang="en-US" altLang="en-US" sz="2200"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0"/>
              </a:spcAft>
              <a:buClrTx/>
              <a:buSzTx/>
              <a:buNone/>
            </a:pPr>
            <a:r>
              <a:rPr lang="en-US" altLang="en-US" sz="2200" b="1">
                <a:solidFill>
                  <a:srgbClr val="000000"/>
                </a:solidFill>
                <a:latin typeface="Times New Roman" panose="02020603050405020304" pitchFamily="18" charset="0"/>
                <a:cs typeface="Times New Roman" panose="02020603050405020304" pitchFamily="18" charset="0"/>
              </a:rPr>
              <a:t>Please also be aware that the timing and/or availability of courses as well as what teachers are teaching each period may change as it is necessary to constantly balance classes – especially for second semester.  Course change requests are possible once the semester begins, but only to ask to swap elective classes.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B90D510-AC40-729D-02F3-2FA487C7BF43}"/>
              </a:ext>
            </a:extLst>
          </p:cNvPr>
          <p:cNvSpPr>
            <a:spLocks noGrp="1" noChangeArrowheads="1"/>
          </p:cNvSpPr>
          <p:nvPr>
            <p:ph type="title"/>
          </p:nvPr>
        </p:nvSpPr>
        <p:spPr>
          <a:xfrm>
            <a:off x="304800" y="228600"/>
            <a:ext cx="6781800" cy="1053662"/>
          </a:xfrm>
        </p:spPr>
        <p:txBody>
          <a:bodyPr/>
          <a:lstStyle/>
          <a:p>
            <a:r>
              <a:rPr lang="en-US" altLang="en-US" sz="3200">
                <a:solidFill>
                  <a:schemeClr val="accent2">
                    <a:lumMod val="75000"/>
                  </a:schemeClr>
                </a:solidFill>
              </a:rPr>
              <a:t>You will register yourself for classes in the PowerSchool Portal</a:t>
            </a:r>
          </a:p>
        </p:txBody>
      </p:sp>
      <p:sp>
        <p:nvSpPr>
          <p:cNvPr id="32771" name="Content Placeholder 2">
            <a:extLst>
              <a:ext uri="{FF2B5EF4-FFF2-40B4-BE49-F238E27FC236}">
                <a16:creationId xmlns:a16="http://schemas.microsoft.com/office/drawing/2014/main" id="{614160AA-025E-EC1F-4450-C57EB28D166C}"/>
              </a:ext>
            </a:extLst>
          </p:cNvPr>
          <p:cNvSpPr>
            <a:spLocks noGrp="1" noChangeArrowheads="1"/>
          </p:cNvSpPr>
          <p:nvPr>
            <p:ph idx="1"/>
          </p:nvPr>
        </p:nvSpPr>
        <p:spPr>
          <a:xfrm>
            <a:off x="304800" y="1429402"/>
            <a:ext cx="7657514" cy="5167751"/>
          </a:xfrm>
        </p:spPr>
        <p:txBody>
          <a:bodyPr/>
          <a:lstStyle/>
          <a:p>
            <a:r>
              <a:rPr lang="en-US" altLang="en-US" sz="2000" b="1" dirty="0"/>
              <a:t>February 14-23 for student entry, and Counselors have until March 28</a:t>
            </a:r>
            <a:r>
              <a:rPr lang="en-US" altLang="en-US" sz="2000" b="1" baseline="30000" dirty="0"/>
              <a:t>th</a:t>
            </a:r>
            <a:r>
              <a:rPr lang="en-US" altLang="en-US" sz="2000" b="1" dirty="0"/>
              <a:t> to make any adjustments. </a:t>
            </a:r>
          </a:p>
          <a:p>
            <a:r>
              <a:rPr lang="en-US" altLang="en-US" sz="2000" dirty="0"/>
              <a:t>Talk at home and with current teachers when making class choices. Online registration can be accessed from home.</a:t>
            </a:r>
          </a:p>
          <a:p>
            <a:r>
              <a:rPr lang="en-US" altLang="en-US" sz="2000" dirty="0"/>
              <a:t>Mrs. Martin will work with students to help them select and/or review their course choices in PowerSchool.</a:t>
            </a:r>
          </a:p>
          <a:p>
            <a:r>
              <a:rPr lang="en-US" altLang="en-US" sz="2000" dirty="0"/>
              <a:t>You need to be honest with yourself and know your own work ethic! Challenge yourself, but don’t overdo it.</a:t>
            </a:r>
          </a:p>
          <a:p>
            <a:r>
              <a:rPr lang="en-US" altLang="en-US" sz="2000" dirty="0"/>
              <a:t>Be sure you have the correct prerequisites before selecting a class. </a:t>
            </a:r>
            <a:r>
              <a:rPr lang="en-US" altLang="en-US" i="1" dirty="0"/>
              <a:t>(*Math and Spanish)</a:t>
            </a:r>
          </a:p>
          <a:p>
            <a:r>
              <a:rPr lang="en-US" altLang="en-US" sz="2000" dirty="0"/>
              <a:t>Be sure to sign up for what you want (or someone else will get to pick for you).</a:t>
            </a:r>
          </a:p>
          <a:p>
            <a:r>
              <a:rPr lang="en-US" altLang="en-US" sz="2000" dirty="0"/>
              <a:t>You are submitting your course preferences, but not all course selections can be honored due to numbers and availability. </a:t>
            </a:r>
          </a:p>
          <a:p>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FF864C1-44AB-4C1C-AF59-5F4E4A9F728D}"/>
              </a:ext>
            </a:extLst>
          </p:cNvPr>
          <p:cNvSpPr>
            <a:spLocks noGrp="1"/>
          </p:cNvSpPr>
          <p:nvPr>
            <p:ph type="title"/>
          </p:nvPr>
        </p:nvSpPr>
        <p:spPr>
          <a:xfrm>
            <a:off x="304800" y="190500"/>
            <a:ext cx="7543800" cy="1409700"/>
          </a:xfrm>
        </p:spPr>
        <p:txBody>
          <a:bodyPr rtlCol="0">
            <a:normAutofit fontScale="90000"/>
          </a:bodyPr>
          <a:lstStyle/>
          <a:p>
            <a:pPr algn="ctr" eaLnBrk="1" fontAlgn="auto" hangingPunct="1">
              <a:spcAft>
                <a:spcPts val="0"/>
              </a:spcAft>
              <a:defRPr/>
            </a:pPr>
            <a:r>
              <a:rPr lang="en-US" sz="4000" b="1">
                <a:solidFill>
                  <a:schemeClr val="accent2">
                    <a:lumMod val="75000"/>
                  </a:schemeClr>
                </a:solidFill>
              </a:rPr>
              <a:t>Attendance is Vital</a:t>
            </a:r>
            <a:br>
              <a:rPr lang="en-US">
                <a:solidFill>
                  <a:schemeClr val="accent2">
                    <a:lumMod val="75000"/>
                  </a:schemeClr>
                </a:solidFill>
              </a:rPr>
            </a:br>
            <a:r>
              <a:rPr lang="en-US">
                <a:solidFill>
                  <a:schemeClr val="accent2">
                    <a:lumMod val="75000"/>
                  </a:schemeClr>
                </a:solidFill>
              </a:rPr>
              <a:t>Big change from Middle School</a:t>
            </a:r>
            <a:br>
              <a:rPr lang="en-US">
                <a:solidFill>
                  <a:schemeClr val="accent2">
                    <a:lumMod val="75000"/>
                  </a:schemeClr>
                </a:solidFill>
              </a:rPr>
            </a:br>
            <a:endParaRPr lang="en-US">
              <a:solidFill>
                <a:schemeClr val="accent2">
                  <a:lumMod val="75000"/>
                </a:schemeClr>
              </a:solidFill>
            </a:endParaRPr>
          </a:p>
        </p:txBody>
      </p:sp>
      <p:sp>
        <p:nvSpPr>
          <p:cNvPr id="10243" name="Content Placeholder 2">
            <a:extLst>
              <a:ext uri="{FF2B5EF4-FFF2-40B4-BE49-F238E27FC236}">
                <a16:creationId xmlns:a16="http://schemas.microsoft.com/office/drawing/2014/main" id="{912C75BF-C229-4FAF-8580-A76A8F33BC9A}"/>
              </a:ext>
            </a:extLst>
          </p:cNvPr>
          <p:cNvSpPr>
            <a:spLocks noGrp="1"/>
          </p:cNvSpPr>
          <p:nvPr>
            <p:ph idx="1"/>
          </p:nvPr>
        </p:nvSpPr>
        <p:spPr>
          <a:xfrm>
            <a:off x="228600" y="1524000"/>
            <a:ext cx="7391400" cy="5334000"/>
          </a:xfrm>
        </p:spPr>
        <p:txBody>
          <a:bodyPr rtlCol="0">
            <a:normAutofit fontScale="70000" lnSpcReduction="20000"/>
          </a:bodyPr>
          <a:lstStyle/>
          <a:p>
            <a:pPr marL="0" algn="ctr" eaLnBrk="1" fontAlgn="auto" hangingPunct="1">
              <a:spcAft>
                <a:spcPts val="0"/>
              </a:spcAft>
              <a:buFont typeface="Arial" charset="0"/>
              <a:buNone/>
              <a:defRPr/>
            </a:pPr>
            <a:r>
              <a:rPr lang="en-US" sz="3100" b="1" dirty="0">
                <a:solidFill>
                  <a:schemeClr val="tx1">
                    <a:lumMod val="75000"/>
                    <a:lumOff val="25000"/>
                  </a:schemeClr>
                </a:solidFill>
              </a:rPr>
              <a:t>You have only 90-Days in each class! Be at school!!</a:t>
            </a:r>
          </a:p>
          <a:p>
            <a:pPr marL="0" algn="ctr" eaLnBrk="1" fontAlgn="auto" hangingPunct="1">
              <a:spcAft>
                <a:spcPts val="0"/>
              </a:spcAft>
              <a:buFont typeface="Arial" charset="0"/>
              <a:buNone/>
              <a:defRPr/>
            </a:pPr>
            <a:endParaRPr lang="en-US" sz="1600" b="1" dirty="0">
              <a:solidFill>
                <a:schemeClr val="tx1">
                  <a:lumMod val="75000"/>
                  <a:lumOff val="25000"/>
                </a:schemeClr>
              </a:solidFill>
            </a:endParaRPr>
          </a:p>
          <a:p>
            <a:pPr marL="0" indent="0" algn="ctr" eaLnBrk="1" fontAlgn="auto" hangingPunct="1">
              <a:spcAft>
                <a:spcPts val="0"/>
              </a:spcAft>
              <a:buFont typeface="Wingdings 3" charset="2"/>
              <a:buNone/>
              <a:defRPr/>
            </a:pPr>
            <a:r>
              <a:rPr lang="en-US" sz="3100" dirty="0">
                <a:solidFill>
                  <a:schemeClr val="tx1">
                    <a:lumMod val="75000"/>
                    <a:lumOff val="25000"/>
                  </a:schemeClr>
                </a:solidFill>
              </a:rPr>
              <a:t>Attendance and tardies are recorded each period/block.</a:t>
            </a:r>
          </a:p>
          <a:p>
            <a:pPr marL="0" indent="0" algn="ctr" eaLnBrk="1" fontAlgn="auto" hangingPunct="1">
              <a:spcAft>
                <a:spcPts val="0"/>
              </a:spcAft>
              <a:buFont typeface="Wingdings 3" charset="2"/>
              <a:buNone/>
              <a:defRPr/>
            </a:pPr>
            <a:endParaRPr lang="en-US" sz="1600" dirty="0">
              <a:solidFill>
                <a:schemeClr val="tx1">
                  <a:lumMod val="75000"/>
                  <a:lumOff val="25000"/>
                </a:schemeClr>
              </a:solidFill>
            </a:endParaRPr>
          </a:p>
          <a:p>
            <a:pPr marL="0" indent="0" algn="ctr" eaLnBrk="1" fontAlgn="auto" hangingPunct="1">
              <a:spcAft>
                <a:spcPts val="0"/>
              </a:spcAft>
              <a:buFont typeface="Wingdings 3" charset="2"/>
              <a:buNone/>
              <a:defRPr/>
            </a:pPr>
            <a:r>
              <a:rPr lang="en-US" sz="3100" b="1" dirty="0">
                <a:solidFill>
                  <a:schemeClr val="tx1">
                    <a:lumMod val="75000"/>
                    <a:lumOff val="25000"/>
                  </a:schemeClr>
                </a:solidFill>
              </a:rPr>
              <a:t>More than </a:t>
            </a:r>
            <a:r>
              <a:rPr lang="en-US" sz="3100" b="1" dirty="0">
                <a:solidFill>
                  <a:srgbClr val="FF0000"/>
                </a:solidFill>
              </a:rPr>
              <a:t>3</a:t>
            </a:r>
            <a:r>
              <a:rPr lang="en-US" sz="3100" b="1" dirty="0">
                <a:solidFill>
                  <a:schemeClr val="tx1">
                    <a:lumMod val="75000"/>
                    <a:lumOff val="25000"/>
                  </a:schemeClr>
                </a:solidFill>
              </a:rPr>
              <a:t> absences during a grading period will greatly impact your grades in a negative way!</a:t>
            </a:r>
          </a:p>
          <a:p>
            <a:pPr marL="0" indent="0" algn="ctr" eaLnBrk="1" fontAlgn="auto" hangingPunct="1">
              <a:spcAft>
                <a:spcPts val="0"/>
              </a:spcAft>
              <a:buFont typeface="Wingdings 3" charset="2"/>
              <a:buNone/>
              <a:defRPr/>
            </a:pPr>
            <a:endParaRPr lang="en-US" sz="1600" dirty="0">
              <a:solidFill>
                <a:srgbClr val="FF0000"/>
              </a:solidFill>
            </a:endParaRPr>
          </a:p>
          <a:p>
            <a:pPr marL="0" algn="ctr" eaLnBrk="1" fontAlgn="auto" hangingPunct="1">
              <a:spcBef>
                <a:spcPts val="1600"/>
              </a:spcBef>
              <a:spcAft>
                <a:spcPts val="0"/>
              </a:spcAft>
              <a:buFont typeface="Arial" charset="0"/>
              <a:buNone/>
              <a:defRPr/>
            </a:pPr>
            <a:r>
              <a:rPr lang="en-US" sz="2800" u="sng" dirty="0">
                <a:solidFill>
                  <a:schemeClr val="tx1">
                    <a:lumMod val="75000"/>
                    <a:lumOff val="25000"/>
                  </a:schemeClr>
                </a:solidFill>
              </a:rPr>
              <a:t>If you must be absent…</a:t>
            </a:r>
          </a:p>
          <a:p>
            <a:pPr marL="0" algn="ctr" eaLnBrk="1" fontAlgn="auto" hangingPunct="1">
              <a:spcBef>
                <a:spcPts val="1600"/>
              </a:spcBef>
              <a:spcAft>
                <a:spcPts val="0"/>
              </a:spcAft>
              <a:buFont typeface="Arial" charset="0"/>
              <a:buNone/>
              <a:defRPr/>
            </a:pPr>
            <a:r>
              <a:rPr lang="en-US" sz="2800" dirty="0">
                <a:solidFill>
                  <a:schemeClr val="tx1">
                    <a:lumMod val="75000"/>
                    <a:lumOff val="25000"/>
                  </a:schemeClr>
                </a:solidFill>
              </a:rPr>
              <a:t>To excuse your absence, you must bring a note to Ms. Taylor in attendance OR email her at </a:t>
            </a:r>
            <a:r>
              <a:rPr lang="en-US" sz="2800" dirty="0">
                <a:solidFill>
                  <a:schemeClr val="tx1">
                    <a:lumMod val="75000"/>
                    <a:lumOff val="25000"/>
                  </a:schemeClr>
                </a:solidFill>
                <a:hlinkClick r:id="rId3"/>
              </a:rPr>
              <a:t>taylora13@gcsnc.com</a:t>
            </a:r>
            <a:endParaRPr lang="en-US" sz="1600" dirty="0">
              <a:solidFill>
                <a:schemeClr val="tx1">
                  <a:lumMod val="75000"/>
                  <a:lumOff val="25000"/>
                </a:schemeClr>
              </a:solidFill>
            </a:endParaRPr>
          </a:p>
          <a:p>
            <a:pPr marL="0" algn="ctr" eaLnBrk="1" fontAlgn="auto" hangingPunct="1">
              <a:spcBef>
                <a:spcPts val="1600"/>
              </a:spcBef>
              <a:spcAft>
                <a:spcPts val="0"/>
              </a:spcAft>
              <a:buFont typeface="Arial" charset="0"/>
              <a:buNone/>
              <a:defRPr/>
            </a:pPr>
            <a:r>
              <a:rPr lang="en-US" sz="2800" dirty="0">
                <a:solidFill>
                  <a:schemeClr val="tx1">
                    <a:lumMod val="75000"/>
                    <a:lumOff val="25000"/>
                  </a:schemeClr>
                </a:solidFill>
              </a:rPr>
              <a:t>Communicate via email to teachers when you are (going to be) absent and work on assignments through CANVAS while absent.</a:t>
            </a:r>
          </a:p>
          <a:p>
            <a:pPr marL="0" algn="ctr" eaLnBrk="1" fontAlgn="auto" hangingPunct="1">
              <a:spcBef>
                <a:spcPts val="1600"/>
              </a:spcBef>
              <a:spcAft>
                <a:spcPts val="0"/>
              </a:spcAft>
              <a:buFont typeface="Arial" charset="0"/>
              <a:buNone/>
              <a:defRPr/>
            </a:pPr>
            <a:r>
              <a:rPr lang="en-US" sz="2800" dirty="0">
                <a:solidFill>
                  <a:schemeClr val="tx1">
                    <a:lumMod val="75000"/>
                    <a:lumOff val="25000"/>
                  </a:schemeClr>
                </a:solidFill>
              </a:rPr>
              <a:t>	</a:t>
            </a:r>
            <a:r>
              <a:rPr lang="en-US" sz="2600" i="1" dirty="0">
                <a:solidFill>
                  <a:schemeClr val="tx1">
                    <a:lumMod val="75000"/>
                    <a:lumOff val="25000"/>
                  </a:schemeClr>
                </a:solidFill>
              </a:rPr>
              <a:t>Please do NOT schedule family vacations or trips out of the country when school is in session and especially at the end of the semesters when testing is not being conducted.</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A48845-EBCA-1092-18F4-87B29E01CBF8}"/>
              </a:ext>
            </a:extLst>
          </p:cNvPr>
          <p:cNvSpPr txBox="1">
            <a:spLocks noChangeArrowheads="1"/>
          </p:cNvSpPr>
          <p:nvPr/>
        </p:nvSpPr>
        <p:spPr bwMode="auto">
          <a:xfrm>
            <a:off x="0" y="258015"/>
            <a:ext cx="7924800" cy="629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defRPr/>
            </a:pPr>
            <a:r>
              <a:rPr lang="en-US" altLang="en-US" sz="3600" i="1">
                <a:solidFill>
                  <a:schemeClr val="accent2">
                    <a:lumMod val="75000"/>
                  </a:schemeClr>
                </a:solidFill>
                <a:latin typeface="+mn-lt"/>
                <a:cs typeface="Arial" charset="0"/>
              </a:rPr>
              <a:t>Some</a:t>
            </a:r>
            <a:r>
              <a:rPr lang="en-US" altLang="en-US" sz="3600" b="1">
                <a:solidFill>
                  <a:schemeClr val="accent2">
                    <a:lumMod val="75000"/>
                  </a:schemeClr>
                </a:solidFill>
                <a:latin typeface="+mn-lt"/>
                <a:cs typeface="Arial" charset="0"/>
              </a:rPr>
              <a:t> Differences between</a:t>
            </a:r>
          </a:p>
          <a:p>
            <a:pPr algn="ctr" eaLnBrk="1" hangingPunct="1">
              <a:defRPr/>
            </a:pPr>
            <a:r>
              <a:rPr lang="en-US" altLang="en-US" sz="3200" b="1">
                <a:solidFill>
                  <a:schemeClr val="accent2">
                    <a:lumMod val="75000"/>
                  </a:schemeClr>
                </a:solidFill>
                <a:latin typeface="+mn-lt"/>
                <a:cs typeface="Arial" charset="0"/>
              </a:rPr>
              <a:t>Middle School and High School</a:t>
            </a:r>
            <a:endParaRPr lang="en-US" altLang="en-US" sz="3200">
              <a:solidFill>
                <a:schemeClr val="accent2">
                  <a:lumMod val="75000"/>
                </a:schemeClr>
              </a:solidFill>
              <a:latin typeface="+mn-lt"/>
              <a:cs typeface="Arial" charset="0"/>
            </a:endParaRPr>
          </a:p>
          <a:p>
            <a:pPr marL="171450" indent="-171450" algn="ctr" eaLnBrk="1" hangingPunct="1">
              <a:lnSpc>
                <a:spcPct val="125000"/>
              </a:lnSpc>
              <a:buFont typeface="Wingdings" pitchFamily="2" charset="2"/>
              <a:buChar char="Ø"/>
              <a:defRPr/>
            </a:pPr>
            <a:endParaRPr lang="en-US" altLang="en-US" sz="1000">
              <a:latin typeface="+mn-lt"/>
              <a:cs typeface="Arial" charset="0"/>
            </a:endParaRPr>
          </a:p>
          <a:p>
            <a:pPr marL="342900" indent="-342900" algn="ctr" eaLnBrk="1" hangingPunct="1">
              <a:lnSpc>
                <a:spcPct val="125000"/>
              </a:lnSpc>
              <a:buFont typeface="Wingdings" pitchFamily="2" charset="2"/>
              <a:buChar char="Ø"/>
              <a:defRPr/>
            </a:pPr>
            <a:r>
              <a:rPr lang="en-US" altLang="en-US" sz="2000">
                <a:latin typeface="+mn-lt"/>
                <a:cs typeface="Arial" charset="0"/>
              </a:rPr>
              <a:t>Absences and tardies count against you </a:t>
            </a:r>
            <a:r>
              <a:rPr lang="en-US" altLang="en-US" i="1">
                <a:latin typeface="+mn-lt"/>
                <a:cs typeface="Arial" charset="0"/>
              </a:rPr>
              <a:t>(per period)</a:t>
            </a:r>
          </a:p>
          <a:p>
            <a:pPr marL="342900" indent="-342900" algn="ctr" eaLnBrk="1" hangingPunct="1">
              <a:lnSpc>
                <a:spcPct val="125000"/>
              </a:lnSpc>
              <a:buFont typeface="Wingdings" pitchFamily="2" charset="2"/>
              <a:buChar char="Ø"/>
              <a:defRPr/>
            </a:pPr>
            <a:r>
              <a:rPr lang="en-US" altLang="en-US" sz="2000">
                <a:latin typeface="+mn-lt"/>
                <a:cs typeface="Arial" charset="0"/>
              </a:rPr>
              <a:t>CP (aka Regular), Honors, and AP level classes</a:t>
            </a:r>
          </a:p>
          <a:p>
            <a:pPr marL="342900" indent="-342900" algn="ctr" eaLnBrk="1" hangingPunct="1">
              <a:lnSpc>
                <a:spcPct val="125000"/>
              </a:lnSpc>
              <a:buFont typeface="Wingdings" pitchFamily="2" charset="2"/>
              <a:buChar char="Ø"/>
              <a:defRPr/>
            </a:pPr>
            <a:r>
              <a:rPr lang="en-US" altLang="en-US" sz="2000">
                <a:latin typeface="+mn-lt"/>
                <a:cs typeface="Arial" charset="0"/>
              </a:rPr>
              <a:t>Classes = Credits</a:t>
            </a:r>
          </a:p>
          <a:p>
            <a:pPr marL="342900" indent="-342900" algn="ctr" eaLnBrk="1" hangingPunct="1">
              <a:lnSpc>
                <a:spcPct val="125000"/>
              </a:lnSpc>
              <a:buFont typeface="Wingdings" pitchFamily="2" charset="2"/>
              <a:buChar char="Ø"/>
              <a:defRPr/>
            </a:pPr>
            <a:r>
              <a:rPr lang="en-US" altLang="en-US" sz="2000">
                <a:latin typeface="+mn-lt"/>
                <a:cs typeface="Arial" charset="0"/>
              </a:rPr>
              <a:t>You have to pass your classes to move up grade levels</a:t>
            </a:r>
          </a:p>
          <a:p>
            <a:pPr marL="342900" indent="-342900" algn="ctr" eaLnBrk="1" hangingPunct="1">
              <a:lnSpc>
                <a:spcPct val="125000"/>
              </a:lnSpc>
              <a:buFont typeface="Wingdings" pitchFamily="2" charset="2"/>
              <a:buChar char="Ø"/>
              <a:defRPr/>
            </a:pPr>
            <a:r>
              <a:rPr lang="en-US" altLang="en-US" sz="2000">
                <a:latin typeface="+mn-lt"/>
                <a:cs typeface="Arial" charset="0"/>
              </a:rPr>
              <a:t>GPA is important </a:t>
            </a:r>
            <a:r>
              <a:rPr lang="en-US" altLang="en-US">
                <a:solidFill>
                  <a:schemeClr val="accent2">
                    <a:lumMod val="75000"/>
                  </a:schemeClr>
                </a:solidFill>
                <a:latin typeface="+mn-lt"/>
                <a:cs typeface="Arial" panose="020B0604020202020204" pitchFamily="34" charset="0"/>
              </a:rPr>
              <a:t>(For an A &gt; AP = 5.0, Honors = 4.5, CP = 4.0)</a:t>
            </a:r>
            <a:endParaRPr lang="en-US" altLang="en-US" sz="2000">
              <a:solidFill>
                <a:schemeClr val="accent2">
                  <a:lumMod val="75000"/>
                </a:schemeClr>
              </a:solidFill>
              <a:latin typeface="+mn-lt"/>
              <a:cs typeface="Arial" panose="020B0604020202020204" pitchFamily="34" charset="0"/>
            </a:endParaRPr>
          </a:p>
          <a:p>
            <a:pPr marL="342900" indent="-342900" algn="ctr" eaLnBrk="1" hangingPunct="1">
              <a:lnSpc>
                <a:spcPct val="125000"/>
              </a:lnSpc>
              <a:buFont typeface="Wingdings" pitchFamily="2" charset="2"/>
              <a:buChar char="Ø"/>
              <a:defRPr/>
            </a:pPr>
            <a:r>
              <a:rPr lang="en-US" altLang="en-US" sz="2000" spc="-50">
                <a:latin typeface="+mn-lt"/>
                <a:cs typeface="Arial" charset="0"/>
              </a:rPr>
              <a:t>4 classes 1</a:t>
            </a:r>
            <a:r>
              <a:rPr lang="en-US" altLang="en-US" sz="2000" spc="-50" baseline="30000">
                <a:latin typeface="+mn-lt"/>
                <a:cs typeface="Arial" charset="0"/>
              </a:rPr>
              <a:t>st</a:t>
            </a:r>
            <a:r>
              <a:rPr lang="en-US" altLang="en-US" sz="2000" spc="-50">
                <a:latin typeface="+mn-lt"/>
                <a:cs typeface="Arial" charset="0"/>
              </a:rPr>
              <a:t> semester </a:t>
            </a:r>
            <a:r>
              <a:rPr lang="en-US" altLang="en-US" sz="2000" u="sng" spc="-50">
                <a:latin typeface="+mn-lt"/>
                <a:cs typeface="Arial" charset="0"/>
              </a:rPr>
              <a:t>and</a:t>
            </a:r>
            <a:r>
              <a:rPr lang="en-US" altLang="en-US" sz="2000" spc="-50">
                <a:latin typeface="+mn-lt"/>
                <a:cs typeface="Arial" charset="0"/>
              </a:rPr>
              <a:t> 4 NEW classes 2</a:t>
            </a:r>
            <a:r>
              <a:rPr lang="en-US" altLang="en-US" sz="2000" spc="-50" baseline="30000">
                <a:latin typeface="+mn-lt"/>
                <a:cs typeface="Arial" charset="0"/>
              </a:rPr>
              <a:t>nd</a:t>
            </a:r>
            <a:r>
              <a:rPr lang="en-US" altLang="en-US" sz="2000" spc="-50">
                <a:latin typeface="+mn-lt"/>
                <a:cs typeface="Arial" charset="0"/>
              </a:rPr>
              <a:t> semester</a:t>
            </a:r>
            <a:endParaRPr lang="en-US" altLang="en-US" sz="2000" i="1" spc="-50">
              <a:latin typeface="+mn-lt"/>
              <a:cs typeface="Arial" charset="0"/>
            </a:endParaRPr>
          </a:p>
          <a:p>
            <a:pPr marL="342900" indent="-342900" algn="ctr" eaLnBrk="1" hangingPunct="1">
              <a:lnSpc>
                <a:spcPct val="125000"/>
              </a:lnSpc>
              <a:buFont typeface="Wingdings" pitchFamily="2" charset="2"/>
              <a:buChar char="Ø"/>
              <a:defRPr/>
            </a:pPr>
            <a:r>
              <a:rPr lang="en-US" altLang="en-US" sz="2000">
                <a:latin typeface="+mn-lt"/>
                <a:cs typeface="Arial" charset="0"/>
              </a:rPr>
              <a:t>You will have students in other grade levels in your classes</a:t>
            </a:r>
            <a:endParaRPr lang="en-US" altLang="en-US" sz="2000" i="1">
              <a:latin typeface="+mn-lt"/>
              <a:cs typeface="Arial" charset="0"/>
            </a:endParaRPr>
          </a:p>
          <a:p>
            <a:pPr marL="342900" indent="-342900" algn="ctr" eaLnBrk="1" hangingPunct="1">
              <a:lnSpc>
                <a:spcPct val="125000"/>
              </a:lnSpc>
              <a:buFont typeface="Wingdings" pitchFamily="2" charset="2"/>
              <a:buChar char="Ø"/>
              <a:defRPr/>
            </a:pPr>
            <a:r>
              <a:rPr lang="en-US" altLang="en-US" sz="2000">
                <a:latin typeface="+mn-lt"/>
                <a:cs typeface="Arial" charset="0"/>
              </a:rPr>
              <a:t>No teaming – all classes are separate</a:t>
            </a:r>
          </a:p>
          <a:p>
            <a:pPr marL="342900" indent="-342900" algn="ctr" eaLnBrk="1" hangingPunct="1">
              <a:lnSpc>
                <a:spcPct val="125000"/>
              </a:lnSpc>
              <a:buFont typeface="Wingdings" pitchFamily="2" charset="2"/>
              <a:buChar char="Ø"/>
              <a:defRPr/>
            </a:pPr>
            <a:r>
              <a:rPr lang="en-US" altLang="en-US" sz="2000" spc="-100">
                <a:latin typeface="+mn-lt"/>
                <a:cs typeface="Arial" charset="0"/>
              </a:rPr>
              <a:t>You can get ISS per period – called Restoration Station (RS)</a:t>
            </a:r>
          </a:p>
          <a:p>
            <a:pPr marL="342900" indent="-342900" algn="ctr" eaLnBrk="1" hangingPunct="1">
              <a:lnSpc>
                <a:spcPct val="125000"/>
              </a:lnSpc>
              <a:buFont typeface="Wingdings" pitchFamily="2" charset="2"/>
              <a:buChar char="Ø"/>
              <a:defRPr/>
            </a:pPr>
            <a:r>
              <a:rPr lang="en-US" altLang="en-US" sz="2000">
                <a:latin typeface="+mn-lt"/>
                <a:cs typeface="Arial" charset="0"/>
              </a:rPr>
              <a:t>A lot more course options to choose from</a:t>
            </a:r>
            <a:endParaRPr lang="en-US" altLang="en-US" sz="2000" i="1">
              <a:latin typeface="+mn-lt"/>
              <a:cs typeface="Arial" charset="0"/>
            </a:endParaRPr>
          </a:p>
          <a:p>
            <a:pPr marL="342900" indent="-342900" algn="ctr" eaLnBrk="1" hangingPunct="1">
              <a:lnSpc>
                <a:spcPct val="125000"/>
              </a:lnSpc>
              <a:buFont typeface="Wingdings" pitchFamily="2" charset="2"/>
              <a:buChar char="Ø"/>
              <a:defRPr/>
            </a:pPr>
            <a:r>
              <a:rPr lang="en-US" altLang="en-US" sz="2000">
                <a:latin typeface="+mn-lt"/>
                <a:cs typeface="Arial" panose="020B0604020202020204" pitchFamily="34" charset="0"/>
              </a:rPr>
              <a:t>Possibilities for college credit  (AP, CCP, and GAP)</a:t>
            </a:r>
          </a:p>
          <a:p>
            <a:pPr marL="342900" indent="-342900" algn="ctr" eaLnBrk="1" hangingPunct="1">
              <a:lnSpc>
                <a:spcPct val="125000"/>
              </a:lnSpc>
              <a:buFont typeface="Wingdings" pitchFamily="2" charset="2"/>
              <a:buChar char="Ø"/>
              <a:defRPr/>
            </a:pPr>
            <a:r>
              <a:rPr lang="en-US" altLang="en-US" sz="2000">
                <a:latin typeface="+mn-lt"/>
                <a:cs typeface="Arial" panose="020B0604020202020204" pitchFamily="34" charset="0"/>
              </a:rPr>
              <a:t>EOC’s instead of EOG’s </a:t>
            </a:r>
            <a:r>
              <a:rPr lang="en-US" altLang="en-US">
                <a:solidFill>
                  <a:schemeClr val="accent2">
                    <a:lumMod val="75000"/>
                  </a:schemeClr>
                </a:solidFill>
                <a:latin typeface="+mn-lt"/>
                <a:cs typeface="Arial" panose="020B0604020202020204" pitchFamily="34" charset="0"/>
              </a:rPr>
              <a:t>(Plus the ACT and SAT)</a:t>
            </a:r>
          </a:p>
          <a:p>
            <a:pPr marL="342900" indent="-342900" algn="ctr" eaLnBrk="1" hangingPunct="1">
              <a:lnSpc>
                <a:spcPct val="125000"/>
              </a:lnSpc>
              <a:buFont typeface="Wingdings" pitchFamily="2" charset="2"/>
              <a:buChar char="Ø"/>
              <a:defRPr/>
            </a:pPr>
            <a:r>
              <a:rPr lang="en-US" altLang="en-US" sz="2000">
                <a:latin typeface="+mn-lt"/>
                <a:cs typeface="Arial" charset="0"/>
              </a:rPr>
              <a:t>Numerous extracurricular activities </a:t>
            </a:r>
            <a:r>
              <a:rPr lang="en-US" altLang="en-US">
                <a:solidFill>
                  <a:schemeClr val="accent2">
                    <a:lumMod val="75000"/>
                  </a:schemeClr>
                </a:solidFill>
                <a:latin typeface="+mn-lt"/>
                <a:cs typeface="Arial" panose="020B0604020202020204" pitchFamily="34" charset="0"/>
              </a:rPr>
              <a:t>(sports, clubs, etc.)</a:t>
            </a:r>
            <a:endParaRPr lang="en-US" altLang="en-US" sz="2000">
              <a:solidFill>
                <a:schemeClr val="accent2">
                  <a:lumMod val="75000"/>
                </a:schemeClr>
              </a:solidFill>
              <a:latin typeface="+mn-lt"/>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9BA2B54-9582-6436-4165-6AFB1750A034}"/>
              </a:ext>
            </a:extLst>
          </p:cNvPr>
          <p:cNvSpPr>
            <a:spLocks noGrp="1" noChangeArrowheads="1"/>
          </p:cNvSpPr>
          <p:nvPr>
            <p:ph type="ctrTitle"/>
          </p:nvPr>
        </p:nvSpPr>
        <p:spPr>
          <a:xfrm>
            <a:off x="1295400" y="228600"/>
            <a:ext cx="5662613" cy="609600"/>
          </a:xfrm>
        </p:spPr>
        <p:txBody>
          <a:bodyPr/>
          <a:lstStyle/>
          <a:p>
            <a:pPr algn="ctr"/>
            <a:r>
              <a:rPr lang="en-US" altLang="en-US" sz="4400" b="1">
                <a:solidFill>
                  <a:schemeClr val="accent2">
                    <a:lumMod val="75000"/>
                  </a:schemeClr>
                </a:solidFill>
              </a:rPr>
              <a:t>More Information</a:t>
            </a:r>
          </a:p>
        </p:txBody>
      </p:sp>
      <p:sp>
        <p:nvSpPr>
          <p:cNvPr id="35843" name="Subtitle 2">
            <a:extLst>
              <a:ext uri="{FF2B5EF4-FFF2-40B4-BE49-F238E27FC236}">
                <a16:creationId xmlns:a16="http://schemas.microsoft.com/office/drawing/2014/main" id="{2E39142B-FF89-B5FF-F858-0B7C0C2933EF}"/>
              </a:ext>
            </a:extLst>
          </p:cNvPr>
          <p:cNvSpPr>
            <a:spLocks noGrp="1" noChangeArrowheads="1"/>
          </p:cNvSpPr>
          <p:nvPr>
            <p:ph type="subTitle" idx="1"/>
          </p:nvPr>
        </p:nvSpPr>
        <p:spPr>
          <a:xfrm>
            <a:off x="838200" y="914400"/>
            <a:ext cx="6477000" cy="5943600"/>
          </a:xfrm>
        </p:spPr>
        <p:txBody>
          <a:bodyPr/>
          <a:lstStyle/>
          <a:p>
            <a:pPr algn="l">
              <a:spcBef>
                <a:spcPts val="0"/>
              </a:spcBef>
            </a:pPr>
            <a:r>
              <a:rPr lang="en-US" altLang="en-US" sz="2400" b="1" dirty="0">
                <a:solidFill>
                  <a:schemeClr val="accent2">
                    <a:lumMod val="75000"/>
                  </a:schemeClr>
                </a:solidFill>
              </a:rPr>
              <a:t>For more information for you and your parents, come to the Family Night on Thursday, February 13</a:t>
            </a:r>
            <a:r>
              <a:rPr lang="en-US" altLang="en-US" sz="2400" b="1" baseline="30000" dirty="0">
                <a:solidFill>
                  <a:schemeClr val="accent2">
                    <a:lumMod val="75000"/>
                  </a:schemeClr>
                </a:solidFill>
              </a:rPr>
              <a:t>th</a:t>
            </a:r>
            <a:r>
              <a:rPr lang="en-US" altLang="en-US" sz="2400" b="1" dirty="0">
                <a:solidFill>
                  <a:schemeClr val="accent2">
                    <a:lumMod val="75000"/>
                  </a:schemeClr>
                </a:solidFill>
              </a:rPr>
              <a:t>, at Southwest High School from 6:00-8:00pm.</a:t>
            </a:r>
          </a:p>
          <a:p>
            <a:pPr algn="l">
              <a:spcBef>
                <a:spcPts val="0"/>
              </a:spcBef>
            </a:pPr>
            <a:r>
              <a:rPr lang="en-US" altLang="en-US" sz="2000" b="1" dirty="0">
                <a:solidFill>
                  <a:schemeClr val="tx1"/>
                </a:solidFill>
              </a:rPr>
              <a:t>You will get the chance to speak with teachers and coaches to learn more about the great opportunities at SWGHS.</a:t>
            </a:r>
            <a:endParaRPr lang="en-US" altLang="en-US" sz="2000" dirty="0">
              <a:solidFill>
                <a:schemeClr val="accent2">
                  <a:lumMod val="75000"/>
                </a:schemeClr>
              </a:solidFill>
            </a:endParaRPr>
          </a:p>
          <a:p>
            <a:pPr algn="l">
              <a:spcBef>
                <a:spcPts val="0"/>
              </a:spcBef>
            </a:pPr>
            <a:endParaRPr lang="en-US" altLang="en-US" sz="2400" b="1" dirty="0">
              <a:solidFill>
                <a:schemeClr val="tx1"/>
              </a:solidFill>
            </a:endParaRPr>
          </a:p>
          <a:p>
            <a:pPr algn="l">
              <a:spcBef>
                <a:spcPts val="0"/>
              </a:spcBef>
            </a:pPr>
            <a:r>
              <a:rPr lang="en-US" altLang="en-US" sz="2400" b="1" dirty="0">
                <a:solidFill>
                  <a:schemeClr val="tx1"/>
                </a:solidFill>
              </a:rPr>
              <a:t>We’ll see you at the High School soon, where you’ll get the chance to tour the school, talk to some students, and hear some more about what makes your future school so great. We look forward to having you join us.</a:t>
            </a:r>
          </a:p>
          <a:p>
            <a:pPr algn="l">
              <a:spcBef>
                <a:spcPts val="0"/>
              </a:spcBef>
            </a:pPr>
            <a:endParaRPr lang="en-US" altLang="en-US" sz="2400" b="1" dirty="0">
              <a:solidFill>
                <a:schemeClr val="tx1"/>
              </a:solidFill>
            </a:endParaRPr>
          </a:p>
          <a:p>
            <a:pPr algn="l">
              <a:spcBef>
                <a:spcPts val="0"/>
              </a:spcBef>
            </a:pPr>
            <a:endParaRPr lang="en-US" altLang="en-US" dirty="0">
              <a:solidFill>
                <a:schemeClr val="tx1"/>
              </a:solidFill>
            </a:endParaRPr>
          </a:p>
          <a:p>
            <a:pPr algn="l">
              <a:spcBef>
                <a:spcPts val="0"/>
              </a:spcBef>
            </a:pPr>
            <a:endParaRPr lang="en-US" altLang="en-US" dirty="0">
              <a:solidFill>
                <a:schemeClr val="tx1"/>
              </a:solidFill>
            </a:endParaRPr>
          </a:p>
        </p:txBody>
      </p:sp>
    </p:spTree>
    <p:extLst>
      <p:ext uri="{BB962C8B-B14F-4D97-AF65-F5344CB8AC3E}">
        <p14:creationId xmlns:p14="http://schemas.microsoft.com/office/powerpoint/2010/main" val="1272023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65FEC4E-AA28-AEA7-D3DA-D26852473CEF}"/>
              </a:ext>
            </a:extLst>
          </p:cNvPr>
          <p:cNvSpPr>
            <a:spLocks noGrp="1" noChangeArrowheads="1"/>
          </p:cNvSpPr>
          <p:nvPr>
            <p:ph type="title"/>
          </p:nvPr>
        </p:nvSpPr>
        <p:spPr>
          <a:xfrm>
            <a:off x="662150" y="325824"/>
            <a:ext cx="6348413" cy="1320800"/>
          </a:xfrm>
        </p:spPr>
        <p:txBody>
          <a:bodyPr/>
          <a:lstStyle/>
          <a:p>
            <a:pPr algn="ctr" eaLnBrk="1" hangingPunct="1"/>
            <a:r>
              <a:rPr lang="en-US" altLang="en-US" b="1">
                <a:solidFill>
                  <a:schemeClr val="accent2">
                    <a:lumMod val="75000"/>
                  </a:schemeClr>
                </a:solidFill>
              </a:rPr>
              <a:t>OTHER OPTIONS</a:t>
            </a:r>
          </a:p>
        </p:txBody>
      </p:sp>
      <p:pic>
        <p:nvPicPr>
          <p:cNvPr id="16387" name="Picture 6" descr="Guilford Apprenticeship Partners">
            <a:extLst>
              <a:ext uri="{FF2B5EF4-FFF2-40B4-BE49-F238E27FC236}">
                <a16:creationId xmlns:a16="http://schemas.microsoft.com/office/drawing/2014/main" id="{CA3DF9FE-40D1-A0B6-03A3-03C9436B2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78" y="5595859"/>
            <a:ext cx="4583187" cy="107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areer &amp; College Promise Logo">
            <a:extLst>
              <a:ext uri="{FF2B5EF4-FFF2-40B4-BE49-F238E27FC236}">
                <a16:creationId xmlns:a16="http://schemas.microsoft.com/office/drawing/2014/main" id="{FEAFF2E4-DC2D-905B-30E1-CEDD24AAB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46" y="2635393"/>
            <a:ext cx="4836732"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12" descr="GTCC logo_vert - Reuben Rink">
            <a:extLst>
              <a:ext uri="{FF2B5EF4-FFF2-40B4-BE49-F238E27FC236}">
                <a16:creationId xmlns:a16="http://schemas.microsoft.com/office/drawing/2014/main" id="{AC9F0DDB-12A8-6C76-F7A5-4E2543996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222" y="3840382"/>
            <a:ext cx="2625152" cy="142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descr="Weaver Academy header logo">
            <a:extLst>
              <a:ext uri="{FF2B5EF4-FFF2-40B4-BE49-F238E27FC236}">
                <a16:creationId xmlns:a16="http://schemas.microsoft.com/office/drawing/2014/main" id="{FA6A92DC-964A-193D-9967-0A13FF30A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93" y="1114903"/>
            <a:ext cx="30511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3">
            <a:extLst>
              <a:ext uri="{FF2B5EF4-FFF2-40B4-BE49-F238E27FC236}">
                <a16:creationId xmlns:a16="http://schemas.microsoft.com/office/drawing/2014/main" id="{3925B355-E245-A13B-A14C-D7C34A984F87}"/>
              </a:ext>
            </a:extLst>
          </p:cNvPr>
          <p:cNvSpPr>
            <a:spLocks noGrp="1" noChangeArrowheads="1"/>
          </p:cNvSpPr>
          <p:nvPr>
            <p:ph idx="1"/>
          </p:nvPr>
        </p:nvSpPr>
        <p:spPr>
          <a:xfrm>
            <a:off x="762000" y="2209800"/>
            <a:ext cx="6553200" cy="5486400"/>
          </a:xfrm>
        </p:spPr>
        <p:txBody>
          <a:bodyPr/>
          <a:lstStyle/>
          <a:p>
            <a:r>
              <a:rPr lang="en-US" altLang="en-US" sz="2000">
                <a:solidFill>
                  <a:schemeClr val="tx1"/>
                </a:solidFill>
              </a:rPr>
              <a:t>All available courses in Power School during registration.</a:t>
            </a:r>
            <a:endParaRPr lang="en-US" altLang="en-US" sz="3600">
              <a:solidFill>
                <a:schemeClr val="tx1"/>
              </a:solidFill>
            </a:endParaRPr>
          </a:p>
          <a:p>
            <a:r>
              <a:rPr lang="en-US" altLang="en-US" sz="2000">
                <a:solidFill>
                  <a:schemeClr val="tx1"/>
                </a:solidFill>
              </a:rPr>
              <a:t>Students need to choose at least </a:t>
            </a:r>
            <a:r>
              <a:rPr lang="en-US" altLang="en-US" sz="2000" b="1">
                <a:solidFill>
                  <a:schemeClr val="tx1"/>
                </a:solidFill>
              </a:rPr>
              <a:t>2</a:t>
            </a:r>
            <a:r>
              <a:rPr lang="en-US" altLang="en-US" sz="2000">
                <a:solidFill>
                  <a:schemeClr val="tx1"/>
                </a:solidFill>
              </a:rPr>
              <a:t> courses in Power School if they are interested in attending Weaver Academy.</a:t>
            </a:r>
          </a:p>
          <a:p>
            <a:r>
              <a:rPr lang="en-US" altLang="en-US" sz="2000">
                <a:solidFill>
                  <a:schemeClr val="tx1"/>
                </a:solidFill>
              </a:rPr>
              <a:t>Students who are selected will take two classes at Weaver AND two classes at Southwest each day.</a:t>
            </a:r>
          </a:p>
          <a:p>
            <a:pPr lvl="1"/>
            <a:r>
              <a:rPr lang="en-US" altLang="en-US" sz="1800">
                <a:solidFill>
                  <a:schemeClr val="tx1"/>
                </a:solidFill>
              </a:rPr>
              <a:t>You do not have the choice as to morning or afternoon, it is based on the classes you get.</a:t>
            </a:r>
          </a:p>
          <a:p>
            <a:r>
              <a:rPr lang="en-US" altLang="en-US" sz="2000">
                <a:solidFill>
                  <a:schemeClr val="tx1"/>
                </a:solidFill>
              </a:rPr>
              <a:t>Transportation will be available between home,  Weaver, and Southwest.</a:t>
            </a:r>
            <a:endParaRPr lang="en-US" altLang="en-US"/>
          </a:p>
        </p:txBody>
      </p:sp>
      <p:pic>
        <p:nvPicPr>
          <p:cNvPr id="19459" name="Picture 8" descr="Weaver Academy header logo">
            <a:hlinkClick r:id="rId3"/>
            <a:extLst>
              <a:ext uri="{FF2B5EF4-FFF2-40B4-BE49-F238E27FC236}">
                <a16:creationId xmlns:a16="http://schemas.microsoft.com/office/drawing/2014/main" id="{670CC0A7-6D77-82EB-2D2E-CFB01FBC4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79400"/>
            <a:ext cx="3403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4C1B408-0129-417A-81E6-F2469273EEF4}"/>
              </a:ext>
            </a:extLst>
          </p:cNvPr>
          <p:cNvSpPr>
            <a:spLocks noGrp="1" noChangeArrowheads="1"/>
          </p:cNvSpPr>
          <p:nvPr>
            <p:ph type="title"/>
          </p:nvPr>
        </p:nvSpPr>
        <p:spPr>
          <a:xfrm>
            <a:off x="381000" y="162413"/>
            <a:ext cx="6858000" cy="1708423"/>
          </a:xfrm>
        </p:spPr>
        <p:txBody>
          <a:bodyPr rtlCol="0">
            <a:normAutofit fontScale="90000"/>
          </a:bodyPr>
          <a:lstStyle/>
          <a:p>
            <a:pPr algn="ctr" eaLnBrk="1" fontAlgn="auto" hangingPunct="1">
              <a:spcAft>
                <a:spcPts val="0"/>
              </a:spcAft>
              <a:defRPr/>
            </a:pPr>
            <a:r>
              <a:rPr lang="en-US" altLang="en-US" sz="4400" b="1">
                <a:solidFill>
                  <a:schemeClr val="accent2">
                    <a:lumMod val="75000"/>
                  </a:schemeClr>
                </a:solidFill>
              </a:rPr>
              <a:t>Career and College Promise  </a:t>
            </a:r>
            <a:r>
              <a:rPr lang="en-US" altLang="en-US" b="1" i="1"/>
              <a:t>Dual enrollment with GTCC</a:t>
            </a:r>
            <a:br>
              <a:rPr lang="en-US" altLang="en-US" b="1" i="1"/>
            </a:br>
            <a:r>
              <a:rPr lang="en-US" altLang="en-US" b="1" i="1"/>
              <a:t>Junior and Senior Year  </a:t>
            </a:r>
            <a:br>
              <a:rPr lang="en-US" altLang="en-US" b="1" i="1"/>
            </a:br>
            <a:endParaRPr lang="en-US" altLang="en-US" sz="2000" b="1" i="1"/>
          </a:p>
        </p:txBody>
      </p:sp>
      <p:sp>
        <p:nvSpPr>
          <p:cNvPr id="4" name="Content Placeholder 3">
            <a:extLst>
              <a:ext uri="{FF2B5EF4-FFF2-40B4-BE49-F238E27FC236}">
                <a16:creationId xmlns:a16="http://schemas.microsoft.com/office/drawing/2014/main" id="{D573BAC4-2A4E-4E82-9F55-6E718217CBF5}"/>
              </a:ext>
            </a:extLst>
          </p:cNvPr>
          <p:cNvSpPr>
            <a:spLocks noGrp="1"/>
          </p:cNvSpPr>
          <p:nvPr>
            <p:ph idx="1"/>
          </p:nvPr>
        </p:nvSpPr>
        <p:spPr>
          <a:xfrm>
            <a:off x="471000" y="1888744"/>
            <a:ext cx="6991350" cy="3962400"/>
          </a:xfrm>
        </p:spPr>
        <p:txBody>
          <a:bodyPr rtlCol="0">
            <a:normAutofit/>
          </a:bodyPr>
          <a:lstStyle/>
          <a:p>
            <a:pPr eaLnBrk="1" fontAlgn="auto" hangingPunct="1">
              <a:spcAft>
                <a:spcPts val="0"/>
              </a:spcAft>
              <a:buFont typeface="Wingdings 3" charset="2"/>
              <a:buChar char=""/>
              <a:defRPr/>
            </a:pPr>
            <a:r>
              <a:rPr lang="en-US" sz="2000">
                <a:solidFill>
                  <a:schemeClr val="tx1">
                    <a:lumMod val="75000"/>
                    <a:lumOff val="25000"/>
                  </a:schemeClr>
                </a:solidFill>
              </a:rPr>
              <a:t>Must have a 2.8 cumulative unweighted GPA minimum</a:t>
            </a:r>
          </a:p>
          <a:p>
            <a:pPr eaLnBrk="1" fontAlgn="auto" hangingPunct="1">
              <a:spcAft>
                <a:spcPts val="0"/>
              </a:spcAft>
              <a:buFont typeface="Wingdings 3" charset="2"/>
              <a:buChar char=""/>
              <a:defRPr/>
            </a:pPr>
            <a:r>
              <a:rPr lang="en-US" sz="2000">
                <a:solidFill>
                  <a:schemeClr val="tx1">
                    <a:lumMod val="75000"/>
                    <a:lumOff val="25000"/>
                  </a:schemeClr>
                </a:solidFill>
              </a:rPr>
              <a:t>Take classes at GTCC while taking classes at Southwest</a:t>
            </a:r>
          </a:p>
          <a:p>
            <a:pPr marL="0" indent="0" eaLnBrk="1" fontAlgn="auto" hangingPunct="1">
              <a:spcAft>
                <a:spcPts val="0"/>
              </a:spcAft>
              <a:buFont typeface="Wingdings 3" panose="05040102010807070707" pitchFamily="18" charset="2"/>
              <a:buNone/>
              <a:defRPr/>
            </a:pPr>
            <a:endParaRPr lang="en-US" sz="800">
              <a:solidFill>
                <a:schemeClr val="tx1">
                  <a:lumMod val="75000"/>
                  <a:lumOff val="25000"/>
                </a:schemeClr>
              </a:solidFill>
            </a:endParaRPr>
          </a:p>
          <a:p>
            <a:pPr marL="0" indent="0" eaLnBrk="1" fontAlgn="auto" hangingPunct="1">
              <a:spcAft>
                <a:spcPts val="0"/>
              </a:spcAft>
              <a:buFont typeface="Wingdings 3" panose="05040102010807070707" pitchFamily="18" charset="2"/>
              <a:buNone/>
              <a:defRPr/>
            </a:pPr>
            <a:r>
              <a:rPr lang="en-US" sz="2000">
                <a:solidFill>
                  <a:schemeClr val="tx1">
                    <a:lumMod val="75000"/>
                    <a:lumOff val="25000"/>
                  </a:schemeClr>
                </a:solidFill>
              </a:rPr>
              <a:t>Forms and information are available on the Southwest High School Counseling Website under Registration</a:t>
            </a:r>
          </a:p>
          <a:p>
            <a:pPr eaLnBrk="1" fontAlgn="auto" hangingPunct="1">
              <a:spcAft>
                <a:spcPts val="0"/>
              </a:spcAft>
              <a:buFont typeface="Wingdings 3" charset="2"/>
              <a:buChar char=""/>
              <a:defRPr/>
            </a:pPr>
            <a:endParaRPr lang="en-US" sz="800">
              <a:solidFill>
                <a:schemeClr val="tx1">
                  <a:lumMod val="75000"/>
                  <a:lumOff val="25000"/>
                </a:schemeClr>
              </a:solidFill>
            </a:endParaRPr>
          </a:p>
          <a:p>
            <a:pPr marL="0" indent="0" eaLnBrk="1" fontAlgn="auto" hangingPunct="1">
              <a:spcAft>
                <a:spcPts val="0"/>
              </a:spcAft>
              <a:buFont typeface="Wingdings 3" charset="2"/>
              <a:buNone/>
              <a:defRPr/>
            </a:pPr>
            <a:r>
              <a:rPr lang="en-US" sz="2000" i="1">
                <a:solidFill>
                  <a:schemeClr val="tx1">
                    <a:lumMod val="75000"/>
                    <a:lumOff val="25000"/>
                  </a:schemeClr>
                </a:solidFill>
              </a:rPr>
              <a:t>Passing the class with a C or higher earns students high school </a:t>
            </a:r>
            <a:r>
              <a:rPr lang="en-US" sz="2000" i="1" u="sng">
                <a:solidFill>
                  <a:schemeClr val="tx1">
                    <a:lumMod val="75000"/>
                    <a:lumOff val="25000"/>
                  </a:schemeClr>
                </a:solidFill>
              </a:rPr>
              <a:t>and</a:t>
            </a:r>
            <a:r>
              <a:rPr lang="en-US" sz="2000" i="1">
                <a:solidFill>
                  <a:schemeClr val="tx1">
                    <a:lumMod val="75000"/>
                    <a:lumOff val="25000"/>
                  </a:schemeClr>
                </a:solidFill>
              </a:rPr>
              <a:t> college credit for the course, and is recognized by all NC University system schools.</a:t>
            </a:r>
          </a:p>
        </p:txBody>
      </p:sp>
      <p:pic>
        <p:nvPicPr>
          <p:cNvPr id="21508" name="Picture 12" descr="GTCC logo_vert - Reuben Rink">
            <a:extLst>
              <a:ext uri="{FF2B5EF4-FFF2-40B4-BE49-F238E27FC236}">
                <a16:creationId xmlns:a16="http://schemas.microsoft.com/office/drawing/2014/main" id="{FA1ACC62-55C3-0D6A-ACA1-9CB81B24F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053" y="5579269"/>
            <a:ext cx="220503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areer &amp; College Promise Logo">
            <a:extLst>
              <a:ext uri="{FF2B5EF4-FFF2-40B4-BE49-F238E27FC236}">
                <a16:creationId xmlns:a16="http://schemas.microsoft.com/office/drawing/2014/main" id="{70A3B418-3400-B991-0191-098414E64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00" y="5153084"/>
            <a:ext cx="4107049" cy="1121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73BAC4-2A4E-4E82-9F55-6E718217CBF5}"/>
              </a:ext>
            </a:extLst>
          </p:cNvPr>
          <p:cNvSpPr>
            <a:spLocks noGrp="1"/>
          </p:cNvSpPr>
          <p:nvPr>
            <p:ph idx="1"/>
          </p:nvPr>
        </p:nvSpPr>
        <p:spPr>
          <a:xfrm>
            <a:off x="228600" y="1524000"/>
            <a:ext cx="7239000" cy="5105400"/>
          </a:xfrm>
        </p:spPr>
        <p:txBody>
          <a:bodyPr rtlCol="0">
            <a:normAutofit fontScale="92500" lnSpcReduction="20000"/>
          </a:bodyPr>
          <a:lstStyle/>
          <a:p>
            <a:pPr>
              <a:buFont typeface="Wingdings 3" panose="05040102010807070707" pitchFamily="18" charset="2"/>
              <a:buChar char=""/>
              <a:defRPr/>
            </a:pPr>
            <a:r>
              <a:rPr lang="en-US" sz="2000"/>
              <a:t>Get paid for time spent in class. Apprentices are able to earn money on the job as soon as they start the apprenticeship program while also taking college classes at no cost.</a:t>
            </a:r>
          </a:p>
          <a:p>
            <a:pPr lvl="1">
              <a:buFont typeface="Wingdings 3" panose="05040102010807070707" pitchFamily="18" charset="2"/>
              <a:buChar char=""/>
              <a:defRPr/>
            </a:pPr>
            <a:r>
              <a:rPr lang="en-US" sz="1800"/>
              <a:t>Get paid for 8,000 hours of one-the-job and classroom training during the 4-year program</a:t>
            </a:r>
          </a:p>
          <a:p>
            <a:pPr lvl="1">
              <a:buFont typeface="Wingdings 3" panose="05040102010807070707" pitchFamily="18" charset="2"/>
              <a:buChar char=""/>
              <a:defRPr/>
            </a:pPr>
            <a:r>
              <a:rPr lang="en-US" sz="1800"/>
              <a:t>Earn an Associate of Applied Science (AAS) from Guilford Technical Community College with free tuition, books, and fees</a:t>
            </a:r>
          </a:p>
          <a:p>
            <a:pPr lvl="1">
              <a:buFont typeface="Wingdings 3" panose="05040102010807070707" pitchFamily="18" charset="2"/>
              <a:buChar char=""/>
              <a:defRPr/>
            </a:pPr>
            <a:r>
              <a:rPr lang="en-US" sz="1800"/>
              <a:t>Have the option after apprenticeship graduation to transfer degree credits to most state four-year universities in order to earn a bachelor’s degree </a:t>
            </a:r>
          </a:p>
          <a:p>
            <a:pPr lvl="1">
              <a:buFont typeface="Wingdings 3" panose="05040102010807070707" pitchFamily="18" charset="2"/>
              <a:buChar char=""/>
              <a:defRPr/>
            </a:pPr>
            <a:r>
              <a:rPr lang="en-US" sz="1800"/>
              <a:t>Obtain specialized certification and experience that is recognized and sought by employers</a:t>
            </a:r>
          </a:p>
          <a:p>
            <a:pPr marL="457200" lvl="1" indent="0">
              <a:buFont typeface="Wingdings 3" panose="05040102010807070707" pitchFamily="18" charset="2"/>
              <a:buNone/>
              <a:defRPr/>
            </a:pPr>
            <a:endParaRPr lang="en-US" sz="1800"/>
          </a:p>
          <a:p>
            <a:pPr>
              <a:buFont typeface="Wingdings 3" panose="05040102010807070707" pitchFamily="18" charset="2"/>
              <a:buChar char=""/>
              <a:defRPr/>
            </a:pPr>
            <a:r>
              <a:rPr lang="en-US" b="1"/>
              <a:t>Student Apprenticeship Requirements</a:t>
            </a:r>
            <a:endParaRPr lang="en-US"/>
          </a:p>
          <a:p>
            <a:pPr lvl="1">
              <a:buFont typeface="Wingdings 3" panose="05040102010807070707" pitchFamily="18" charset="2"/>
              <a:buChar char=""/>
              <a:defRPr/>
            </a:pPr>
            <a:r>
              <a:rPr lang="en-US"/>
              <a:t>Minimum </a:t>
            </a:r>
            <a:r>
              <a:rPr lang="en-US" b="1"/>
              <a:t>unweighted </a:t>
            </a:r>
            <a:r>
              <a:rPr lang="en-US"/>
              <a:t>GPA of 2.5 – 2.8</a:t>
            </a:r>
          </a:p>
          <a:p>
            <a:pPr lvl="1">
              <a:buFont typeface="Wingdings 3" panose="05040102010807070707" pitchFamily="18" charset="2"/>
              <a:buChar char=""/>
              <a:defRPr/>
            </a:pPr>
            <a:r>
              <a:rPr lang="en-US"/>
              <a:t>Must be a high school junior or senior to apply</a:t>
            </a:r>
          </a:p>
          <a:p>
            <a:pPr lvl="1">
              <a:buFont typeface="Wingdings 3" panose="05040102010807070707" pitchFamily="18" charset="2"/>
              <a:buChar char=""/>
              <a:defRPr/>
            </a:pPr>
            <a:r>
              <a:rPr lang="en-US"/>
              <a:t>Math 1, Math 2, and Math 3</a:t>
            </a:r>
          </a:p>
          <a:p>
            <a:pPr lvl="1">
              <a:buFont typeface="Wingdings 3" panose="05040102010807070707" pitchFamily="18" charset="2"/>
              <a:buChar char=""/>
              <a:defRPr/>
            </a:pPr>
            <a:r>
              <a:rPr lang="en-US"/>
              <a:t>Good attendance (No more than 5 absences per year)</a:t>
            </a:r>
          </a:p>
        </p:txBody>
      </p:sp>
      <p:pic>
        <p:nvPicPr>
          <p:cNvPr id="17411" name="Picture 6" descr="Guilford Apprenticeship Partners">
            <a:extLst>
              <a:ext uri="{FF2B5EF4-FFF2-40B4-BE49-F238E27FC236}">
                <a16:creationId xmlns:a16="http://schemas.microsoft.com/office/drawing/2014/main" id="{9DB56970-B52B-A790-8D2A-078C4FB1F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228600"/>
            <a:ext cx="3962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A43147-0FF9-0CE9-369D-45F46D8A4267}"/>
              </a:ext>
            </a:extLst>
          </p:cNvPr>
          <p:cNvSpPr txBox="1">
            <a:spLocks noChangeArrowheads="1"/>
          </p:cNvSpPr>
          <p:nvPr/>
        </p:nvSpPr>
        <p:spPr bwMode="auto">
          <a:xfrm>
            <a:off x="228600" y="0"/>
            <a:ext cx="8229600" cy="408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914400" algn="ctr" eaLnBrk="1" hangingPunct="1">
              <a:defRPr/>
            </a:pPr>
            <a:r>
              <a:rPr lang="en-US" altLang="en-US" sz="2000" b="1">
                <a:latin typeface="Arial Black" charset="0"/>
                <a:cs typeface="Arial" charset="0"/>
              </a:rPr>
              <a:t>    </a:t>
            </a:r>
          </a:p>
          <a:p>
            <a:pPr algn="ctr" eaLnBrk="1" hangingPunct="1">
              <a:defRPr/>
            </a:pPr>
            <a:r>
              <a:rPr lang="en-US" altLang="en-US" sz="4400" b="1">
                <a:solidFill>
                  <a:schemeClr val="accent2">
                    <a:lumMod val="75000"/>
                  </a:schemeClr>
                </a:solidFill>
                <a:latin typeface="+mj-lt"/>
              </a:rPr>
              <a:t>High School Athletics</a:t>
            </a:r>
            <a:endParaRPr lang="en-US" altLang="en-US" sz="1000" b="1">
              <a:solidFill>
                <a:schemeClr val="accent2">
                  <a:lumMod val="75000"/>
                </a:schemeClr>
              </a:solidFill>
              <a:latin typeface="+mj-lt"/>
              <a:cs typeface="Arial" charset="0"/>
            </a:endParaRPr>
          </a:p>
          <a:p>
            <a:pPr eaLnBrk="1" hangingPunct="1">
              <a:lnSpc>
                <a:spcPct val="125000"/>
              </a:lnSpc>
              <a:defRPr/>
            </a:pPr>
            <a:endParaRPr lang="en-US" altLang="en-US" sz="1200">
              <a:latin typeface="+mn-lt"/>
              <a:cs typeface="Arial" charset="0"/>
            </a:endParaRPr>
          </a:p>
          <a:p>
            <a:pPr eaLnBrk="1" hangingPunct="1">
              <a:lnSpc>
                <a:spcPct val="125000"/>
              </a:lnSpc>
              <a:defRPr/>
            </a:pPr>
            <a:r>
              <a:rPr lang="en-US" altLang="en-US" sz="2400" spc="-100">
                <a:latin typeface="+mn-lt"/>
                <a:cs typeface="Arial" charset="0"/>
              </a:rPr>
              <a:t>To play sports, students must maintain their </a:t>
            </a:r>
            <a:r>
              <a:rPr lang="en-US" altLang="en-US" sz="2400" u="sng" cap="all" spc="-100">
                <a:latin typeface="+mn-lt"/>
                <a:cs typeface="Arial" charset="0"/>
              </a:rPr>
              <a:t>eligibility</a:t>
            </a:r>
            <a:r>
              <a:rPr lang="en-US" altLang="en-US" sz="2400" spc="-100">
                <a:latin typeface="+mn-lt"/>
                <a:cs typeface="Arial" charset="0"/>
              </a:rPr>
              <a:t>:</a:t>
            </a:r>
          </a:p>
          <a:p>
            <a:pPr marL="800100" lvl="1" indent="-342900" eaLnBrk="1" hangingPunct="1">
              <a:lnSpc>
                <a:spcPct val="125000"/>
              </a:lnSpc>
              <a:buFont typeface="Wingdings" pitchFamily="2" charset="2"/>
              <a:buChar char="Ø"/>
              <a:defRPr/>
            </a:pPr>
            <a:r>
              <a:rPr lang="en-US" altLang="en-US" sz="2000" b="1">
                <a:latin typeface="+mn-lt"/>
                <a:cs typeface="Arial" charset="0"/>
              </a:rPr>
              <a:t>Maintain a 2.0 GPA or better </a:t>
            </a:r>
            <a:r>
              <a:rPr lang="en-US" altLang="en-US" sz="2000" b="1">
                <a:latin typeface="+mn-lt"/>
                <a:cs typeface="Arial" panose="020B0604020202020204" pitchFamily="34" charset="0"/>
              </a:rPr>
              <a:t>(that’s a C average)</a:t>
            </a:r>
          </a:p>
          <a:p>
            <a:pPr marL="800100" lvl="1" indent="-342900" eaLnBrk="1" hangingPunct="1">
              <a:lnSpc>
                <a:spcPct val="125000"/>
              </a:lnSpc>
              <a:buFont typeface="Wingdings" pitchFamily="2" charset="2"/>
              <a:buChar char="Ø"/>
              <a:defRPr/>
            </a:pPr>
            <a:r>
              <a:rPr lang="en-US" altLang="en-US" sz="2000" b="1">
                <a:latin typeface="+mn-lt"/>
                <a:cs typeface="Arial" charset="0"/>
              </a:rPr>
              <a:t>Pass at least 3 of 4 classes the previous semester</a:t>
            </a:r>
          </a:p>
          <a:p>
            <a:pPr marL="800100" lvl="1" indent="-342900" eaLnBrk="1" hangingPunct="1">
              <a:lnSpc>
                <a:spcPct val="125000"/>
              </a:lnSpc>
              <a:buFont typeface="Wingdings" pitchFamily="2" charset="2"/>
              <a:buChar char="Ø"/>
              <a:defRPr/>
            </a:pPr>
            <a:r>
              <a:rPr lang="en-US" altLang="en-US" sz="2000" b="1" spc="-50">
                <a:latin typeface="+mn-lt"/>
                <a:cs typeface="Arial" charset="0"/>
              </a:rPr>
              <a:t>Not miss more than 13.5 days (54 periods) previous semester</a:t>
            </a:r>
            <a:endParaRPr lang="en-US" altLang="en-US" sz="2000" b="1" i="1" spc="-50">
              <a:latin typeface="+mn-lt"/>
              <a:cs typeface="Arial" charset="0"/>
            </a:endParaRPr>
          </a:p>
          <a:p>
            <a:pPr marL="800100" lvl="1" indent="-342900" eaLnBrk="1" hangingPunct="1">
              <a:lnSpc>
                <a:spcPct val="125000"/>
              </a:lnSpc>
              <a:buFont typeface="Wingdings" pitchFamily="2" charset="2"/>
              <a:buChar char="Ø"/>
              <a:defRPr/>
            </a:pPr>
            <a:r>
              <a:rPr lang="en-US" altLang="en-US" sz="2000" b="1">
                <a:latin typeface="+mn-lt"/>
                <a:cs typeface="Arial" charset="0"/>
              </a:rPr>
              <a:t>Behave appropriately in school</a:t>
            </a:r>
          </a:p>
          <a:p>
            <a:pPr marL="800100" lvl="1" indent="-342900" eaLnBrk="1" hangingPunct="1">
              <a:lnSpc>
                <a:spcPct val="125000"/>
              </a:lnSpc>
              <a:buFont typeface="Wingdings" pitchFamily="2" charset="2"/>
              <a:buChar char="Ø"/>
              <a:defRPr/>
            </a:pPr>
            <a:r>
              <a:rPr lang="en-US" altLang="en-US" sz="2000" b="1">
                <a:cs typeface="Arial" charset="0"/>
              </a:rPr>
              <a:t>Have a current sports physical signed by a doctor before being able to participate in work-outs or try-outs</a:t>
            </a:r>
          </a:p>
        </p:txBody>
      </p:sp>
      <p:sp>
        <p:nvSpPr>
          <p:cNvPr id="2" name="TextBox 1">
            <a:extLst>
              <a:ext uri="{FF2B5EF4-FFF2-40B4-BE49-F238E27FC236}">
                <a16:creationId xmlns:a16="http://schemas.microsoft.com/office/drawing/2014/main" id="{E589546F-B12C-6D97-C463-3E6DA6574931}"/>
              </a:ext>
            </a:extLst>
          </p:cNvPr>
          <p:cNvSpPr txBox="1"/>
          <p:nvPr/>
        </p:nvSpPr>
        <p:spPr>
          <a:xfrm>
            <a:off x="357348" y="4214648"/>
            <a:ext cx="1912883" cy="2308324"/>
          </a:xfrm>
          <a:prstGeom prst="rect">
            <a:avLst/>
          </a:prstGeom>
          <a:noFill/>
        </p:spPr>
        <p:txBody>
          <a:bodyPr wrap="square" rtlCol="0">
            <a:spAutoFit/>
          </a:bodyPr>
          <a:lstStyle/>
          <a:p>
            <a:r>
              <a:rPr lang="en-US" b="1" u="sng"/>
              <a:t>Fall Sports:</a:t>
            </a:r>
          </a:p>
          <a:p>
            <a:r>
              <a:rPr lang="en-US" sz="1600" i="1">
                <a:solidFill>
                  <a:schemeClr val="accent2">
                    <a:lumMod val="75000"/>
                  </a:schemeClr>
                </a:solidFill>
              </a:rPr>
              <a:t>*August 1st</a:t>
            </a:r>
          </a:p>
          <a:p>
            <a:r>
              <a:rPr lang="en-US"/>
              <a:t>Football</a:t>
            </a:r>
          </a:p>
          <a:p>
            <a:r>
              <a:rPr lang="en-US"/>
              <a:t>Volleyball</a:t>
            </a:r>
          </a:p>
          <a:p>
            <a:r>
              <a:rPr lang="en-US"/>
              <a:t>Cross-Country</a:t>
            </a:r>
          </a:p>
          <a:p>
            <a:r>
              <a:rPr lang="en-US"/>
              <a:t>Soccer (Boys’)</a:t>
            </a:r>
          </a:p>
          <a:p>
            <a:r>
              <a:rPr lang="en-US"/>
              <a:t>Tennis (Girls’)</a:t>
            </a:r>
          </a:p>
          <a:p>
            <a:r>
              <a:rPr lang="en-US"/>
              <a:t>Golf (Girls’)</a:t>
            </a:r>
          </a:p>
        </p:txBody>
      </p:sp>
      <p:sp>
        <p:nvSpPr>
          <p:cNvPr id="4" name="TextBox 3">
            <a:extLst>
              <a:ext uri="{FF2B5EF4-FFF2-40B4-BE49-F238E27FC236}">
                <a16:creationId xmlns:a16="http://schemas.microsoft.com/office/drawing/2014/main" id="{C11DCB5B-347B-311B-7046-46ABB07B1A66}"/>
              </a:ext>
            </a:extLst>
          </p:cNvPr>
          <p:cNvSpPr txBox="1"/>
          <p:nvPr/>
        </p:nvSpPr>
        <p:spPr>
          <a:xfrm>
            <a:off x="2645976" y="4214647"/>
            <a:ext cx="2020614" cy="1754326"/>
          </a:xfrm>
          <a:prstGeom prst="rect">
            <a:avLst/>
          </a:prstGeom>
          <a:noFill/>
        </p:spPr>
        <p:txBody>
          <a:bodyPr wrap="square" rtlCol="0">
            <a:spAutoFit/>
          </a:bodyPr>
          <a:lstStyle/>
          <a:p>
            <a:r>
              <a:rPr lang="en-US" b="1" u="sng"/>
              <a:t>Winter Sports:</a:t>
            </a:r>
          </a:p>
          <a:p>
            <a:r>
              <a:rPr lang="en-US" sz="1600" i="1">
                <a:solidFill>
                  <a:schemeClr val="accent2">
                    <a:lumMod val="75000"/>
                  </a:schemeClr>
                </a:solidFill>
              </a:rPr>
              <a:t>*End of October</a:t>
            </a:r>
          </a:p>
          <a:p>
            <a:r>
              <a:rPr lang="en-US"/>
              <a:t>Basketball</a:t>
            </a:r>
          </a:p>
          <a:p>
            <a:r>
              <a:rPr lang="en-US"/>
              <a:t>Swimming/Diving</a:t>
            </a:r>
          </a:p>
          <a:p>
            <a:r>
              <a:rPr lang="en-US"/>
              <a:t>Wrestling</a:t>
            </a:r>
          </a:p>
          <a:p>
            <a:r>
              <a:rPr lang="en-US"/>
              <a:t>‘Indoor’ Track</a:t>
            </a:r>
          </a:p>
        </p:txBody>
      </p:sp>
      <p:sp>
        <p:nvSpPr>
          <p:cNvPr id="5" name="TextBox 4">
            <a:extLst>
              <a:ext uri="{FF2B5EF4-FFF2-40B4-BE49-F238E27FC236}">
                <a16:creationId xmlns:a16="http://schemas.microsoft.com/office/drawing/2014/main" id="{A084386B-2453-97C4-3BDB-A73DD4926DCE}"/>
              </a:ext>
            </a:extLst>
          </p:cNvPr>
          <p:cNvSpPr txBox="1"/>
          <p:nvPr/>
        </p:nvSpPr>
        <p:spPr>
          <a:xfrm>
            <a:off x="5213121" y="4214648"/>
            <a:ext cx="1912883" cy="2585323"/>
          </a:xfrm>
          <a:prstGeom prst="rect">
            <a:avLst/>
          </a:prstGeom>
          <a:noFill/>
        </p:spPr>
        <p:txBody>
          <a:bodyPr wrap="square" rtlCol="0">
            <a:spAutoFit/>
          </a:bodyPr>
          <a:lstStyle/>
          <a:p>
            <a:r>
              <a:rPr lang="en-US" b="1" u="sng"/>
              <a:t>Spring Sports:</a:t>
            </a:r>
          </a:p>
          <a:p>
            <a:r>
              <a:rPr lang="en-US" sz="1600" i="1">
                <a:solidFill>
                  <a:schemeClr val="accent2">
                    <a:lumMod val="75000"/>
                  </a:schemeClr>
                </a:solidFill>
              </a:rPr>
              <a:t>*Mid-February</a:t>
            </a:r>
          </a:p>
          <a:p>
            <a:r>
              <a:rPr lang="en-US"/>
              <a:t>Track</a:t>
            </a:r>
          </a:p>
          <a:p>
            <a:r>
              <a:rPr lang="en-US"/>
              <a:t>Baseball</a:t>
            </a:r>
          </a:p>
          <a:p>
            <a:r>
              <a:rPr lang="en-US"/>
              <a:t>Softball</a:t>
            </a:r>
          </a:p>
          <a:p>
            <a:r>
              <a:rPr lang="en-US"/>
              <a:t>Lacrosse</a:t>
            </a:r>
          </a:p>
          <a:p>
            <a:r>
              <a:rPr lang="en-US"/>
              <a:t>Soccer (Girls’)</a:t>
            </a:r>
          </a:p>
          <a:p>
            <a:r>
              <a:rPr lang="en-US"/>
              <a:t>Tennis (Boys’)</a:t>
            </a:r>
          </a:p>
          <a:p>
            <a:r>
              <a:rPr lang="en-US"/>
              <a:t>Golf (Boys’)</a:t>
            </a:r>
          </a:p>
        </p:txBody>
      </p:sp>
    </p:spTree>
    <p:extLst>
      <p:ext uri="{BB962C8B-B14F-4D97-AF65-F5344CB8AC3E}">
        <p14:creationId xmlns:p14="http://schemas.microsoft.com/office/powerpoint/2010/main" val="321651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1A7858F-447C-DD71-206F-EABB7976DF2E}"/>
              </a:ext>
            </a:extLst>
          </p:cNvPr>
          <p:cNvSpPr>
            <a:spLocks noGrp="1" noChangeArrowheads="1"/>
          </p:cNvSpPr>
          <p:nvPr>
            <p:ph type="title"/>
          </p:nvPr>
        </p:nvSpPr>
        <p:spPr>
          <a:xfrm rot="16200000">
            <a:off x="-1875473" y="3136522"/>
            <a:ext cx="4761310" cy="514350"/>
          </a:xfrm>
        </p:spPr>
        <p:txBody>
          <a:bodyPr/>
          <a:lstStyle/>
          <a:p>
            <a:pPr algn="ctr" eaLnBrk="1" hangingPunct="1"/>
            <a:r>
              <a:rPr lang="en-US" altLang="en-US" b="1">
                <a:solidFill>
                  <a:schemeClr val="accent2">
                    <a:lumMod val="75000"/>
                  </a:schemeClr>
                </a:solidFill>
              </a:rPr>
              <a:t>Clubs at Southwest</a:t>
            </a:r>
            <a:endParaRPr lang="en-US" altLang="en-US">
              <a:solidFill>
                <a:schemeClr val="accent2">
                  <a:lumMod val="75000"/>
                </a:schemeClr>
              </a:solidFill>
            </a:endParaRPr>
          </a:p>
        </p:txBody>
      </p:sp>
      <p:graphicFrame>
        <p:nvGraphicFramePr>
          <p:cNvPr id="2" name="Table 1">
            <a:extLst>
              <a:ext uri="{FF2B5EF4-FFF2-40B4-BE49-F238E27FC236}">
                <a16:creationId xmlns:a16="http://schemas.microsoft.com/office/drawing/2014/main" id="{FA4A2E2F-1220-140E-EF1F-F087254D6C16}"/>
              </a:ext>
            </a:extLst>
          </p:cNvPr>
          <p:cNvGraphicFramePr>
            <a:graphicFrameLocks noGrp="1"/>
          </p:cNvGraphicFramePr>
          <p:nvPr/>
        </p:nvGraphicFramePr>
        <p:xfrm>
          <a:off x="731516" y="1"/>
          <a:ext cx="6414872" cy="6858009"/>
        </p:xfrm>
        <a:graphic>
          <a:graphicData uri="http://schemas.openxmlformats.org/drawingml/2006/table">
            <a:tbl>
              <a:tblPr>
                <a:tableStyleId>{5C22544A-7EE6-4342-B048-85BDC9FD1C3A}</a:tableStyleId>
              </a:tblPr>
              <a:tblGrid>
                <a:gridCol w="4685186">
                  <a:extLst>
                    <a:ext uri="{9D8B030D-6E8A-4147-A177-3AD203B41FA5}">
                      <a16:colId xmlns:a16="http://schemas.microsoft.com/office/drawing/2014/main" val="507786122"/>
                    </a:ext>
                  </a:extLst>
                </a:gridCol>
                <a:gridCol w="1729686">
                  <a:extLst>
                    <a:ext uri="{9D8B030D-6E8A-4147-A177-3AD203B41FA5}">
                      <a16:colId xmlns:a16="http://schemas.microsoft.com/office/drawing/2014/main" val="3434577748"/>
                    </a:ext>
                  </a:extLst>
                </a:gridCol>
              </a:tblGrid>
              <a:tr h="239253">
                <a:tc>
                  <a:txBody>
                    <a:bodyPr/>
                    <a:lstStyle/>
                    <a:p>
                      <a:pPr algn="ctr" fontAlgn="ctr"/>
                      <a:r>
                        <a:rPr lang="en-US" sz="1200" b="1" u="none" strike="noStrike">
                          <a:effectLst/>
                        </a:rPr>
                        <a:t>Asian Culture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Mode</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827641313"/>
                  </a:ext>
                </a:extLst>
              </a:tr>
              <a:tr h="199089">
                <a:tc>
                  <a:txBody>
                    <a:bodyPr/>
                    <a:lstStyle/>
                    <a:p>
                      <a:pPr algn="ctr" fontAlgn="ctr"/>
                      <a:r>
                        <a:rPr lang="en-US" sz="1200" b="1" u="none" strike="noStrike">
                          <a:effectLst/>
                        </a:rPr>
                        <a:t>Battle of the Books</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Hunt</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039938208"/>
                  </a:ext>
                </a:extLst>
              </a:tr>
              <a:tr h="239253">
                <a:tc>
                  <a:txBody>
                    <a:bodyPr/>
                    <a:lstStyle/>
                    <a:p>
                      <a:pPr algn="ctr" fontAlgn="ctr"/>
                      <a:r>
                        <a:rPr lang="en-US" sz="1200" b="1" u="none" strike="noStrike">
                          <a:effectLst/>
                        </a:rPr>
                        <a:t>Beta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Davis</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839821766"/>
                  </a:ext>
                </a:extLst>
              </a:tr>
              <a:tr h="239253">
                <a:tc>
                  <a:txBody>
                    <a:bodyPr/>
                    <a:lstStyle/>
                    <a:p>
                      <a:pPr algn="ctr" fontAlgn="ctr"/>
                      <a:r>
                        <a:rPr lang="en-US" sz="1200" b="1" u="none" strike="noStrike">
                          <a:effectLst/>
                        </a:rPr>
                        <a:t>Black Cultural Alliance (BCA)</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Montgomery</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1907294048"/>
                  </a:ext>
                </a:extLst>
              </a:tr>
              <a:tr h="239253">
                <a:tc>
                  <a:txBody>
                    <a:bodyPr/>
                    <a:lstStyle/>
                    <a:p>
                      <a:pPr algn="ctr" fontAlgn="ctr"/>
                      <a:r>
                        <a:rPr lang="en-US" sz="1200" b="1" u="none" strike="noStrike">
                          <a:effectLst/>
                        </a:rPr>
                        <a:t>Chess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Von Steen </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629481243"/>
                  </a:ext>
                </a:extLst>
              </a:tr>
              <a:tr h="199089">
                <a:tc>
                  <a:txBody>
                    <a:bodyPr/>
                    <a:lstStyle/>
                    <a:p>
                      <a:pPr algn="ctr" fontAlgn="ctr"/>
                      <a:r>
                        <a:rPr lang="en-US" sz="1200" b="1" u="none" strike="noStrike">
                          <a:effectLst/>
                        </a:rPr>
                        <a:t>Cowboys that Care</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Hunt</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463873689"/>
                  </a:ext>
                </a:extLst>
              </a:tr>
              <a:tr h="239253">
                <a:tc>
                  <a:txBody>
                    <a:bodyPr/>
                    <a:lstStyle/>
                    <a:p>
                      <a:pPr algn="ctr" fontAlgn="ctr"/>
                      <a:r>
                        <a:rPr lang="en-US" sz="1200" b="1" u="none" strike="noStrike">
                          <a:effectLst/>
                        </a:rPr>
                        <a:t>Drama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Taylor</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321160129"/>
                  </a:ext>
                </a:extLst>
              </a:tr>
              <a:tr h="239253">
                <a:tc>
                  <a:txBody>
                    <a:bodyPr/>
                    <a:lstStyle/>
                    <a:p>
                      <a:pPr algn="ctr" fontAlgn="ctr"/>
                      <a:r>
                        <a:rPr lang="en-US" sz="1200" b="1" u="none" strike="noStrike">
                          <a:effectLst/>
                        </a:rPr>
                        <a:t>Environmental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Mode</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1256829062"/>
                  </a:ext>
                </a:extLst>
              </a:tr>
              <a:tr h="239253">
                <a:tc>
                  <a:txBody>
                    <a:bodyPr/>
                    <a:lstStyle/>
                    <a:p>
                      <a:pPr algn="ctr" fontAlgn="ctr"/>
                      <a:r>
                        <a:rPr lang="en-US" sz="1200" b="1" u="none" strike="noStrike">
                          <a:effectLst/>
                        </a:rPr>
                        <a:t>Fellowship of Christian Athletes</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Hinson</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848777033"/>
                  </a:ext>
                </a:extLst>
              </a:tr>
              <a:tr h="239253">
                <a:tc>
                  <a:txBody>
                    <a:bodyPr/>
                    <a:lstStyle/>
                    <a:p>
                      <a:pPr algn="ctr" fontAlgn="ctr"/>
                      <a:r>
                        <a:rPr lang="en-US" sz="1200" b="1" u="none" strike="noStrike">
                          <a:effectLst/>
                        </a:rPr>
                        <a:t>Fiber Arts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Hunt</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3314935710"/>
                  </a:ext>
                </a:extLst>
              </a:tr>
              <a:tr h="239253">
                <a:tc>
                  <a:txBody>
                    <a:bodyPr/>
                    <a:lstStyle/>
                    <a:p>
                      <a:pPr algn="ctr" fontAlgn="ctr"/>
                      <a:r>
                        <a:rPr lang="en-US" sz="1200" b="1" u="none" strike="noStrike">
                          <a:effectLst/>
                        </a:rPr>
                        <a:t>Fishing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Lovett</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1385263485"/>
                  </a:ext>
                </a:extLst>
              </a:tr>
              <a:tr h="239253">
                <a:tc>
                  <a:txBody>
                    <a:bodyPr/>
                    <a:lstStyle/>
                    <a:p>
                      <a:pPr algn="ctr" fontAlgn="ctr"/>
                      <a:r>
                        <a:rPr lang="en-US" sz="1200" b="1" u="none" strike="noStrike">
                          <a:effectLst/>
                        </a:rPr>
                        <a:t>French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Hagler</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4269191453"/>
                  </a:ext>
                </a:extLst>
              </a:tr>
              <a:tr h="239253">
                <a:tc>
                  <a:txBody>
                    <a:bodyPr/>
                    <a:lstStyle/>
                    <a:p>
                      <a:pPr algn="ctr" fontAlgn="ctr"/>
                      <a:r>
                        <a:rPr lang="en-US" sz="1200" b="1" u="none" strike="noStrike">
                          <a:effectLst/>
                        </a:rPr>
                        <a:t>Game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Flynt</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988379284"/>
                  </a:ext>
                </a:extLst>
              </a:tr>
              <a:tr h="239253">
                <a:tc>
                  <a:txBody>
                    <a:bodyPr/>
                    <a:lstStyle/>
                    <a:p>
                      <a:pPr algn="ctr" fontAlgn="ctr"/>
                      <a:r>
                        <a:rPr lang="en-US" sz="1200" b="1" u="none" strike="noStrike">
                          <a:effectLst/>
                        </a:rPr>
                        <a:t>GSA</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Philpott, VanScoyk</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3714126189"/>
                  </a:ext>
                </a:extLst>
              </a:tr>
              <a:tr h="239253">
                <a:tc>
                  <a:txBody>
                    <a:bodyPr/>
                    <a:lstStyle/>
                    <a:p>
                      <a:pPr algn="ctr" fontAlgn="ctr"/>
                      <a:r>
                        <a:rPr lang="en-US" sz="1200" b="1" u="none" strike="noStrike">
                          <a:effectLst/>
                        </a:rPr>
                        <a:t>Health Occupations Students of America (HOSA)</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Canon, Dusek</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253340964"/>
                  </a:ext>
                </a:extLst>
              </a:tr>
              <a:tr h="239253">
                <a:tc>
                  <a:txBody>
                    <a:bodyPr/>
                    <a:lstStyle/>
                    <a:p>
                      <a:pPr algn="ctr" fontAlgn="ctr"/>
                      <a:r>
                        <a:rPr lang="en-US" sz="1200" b="1" u="none" strike="noStrike">
                          <a:effectLst/>
                        </a:rPr>
                        <a:t>Latin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Heffner</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649023402"/>
                  </a:ext>
                </a:extLst>
              </a:tr>
              <a:tr h="239253">
                <a:tc>
                  <a:txBody>
                    <a:bodyPr/>
                    <a:lstStyle/>
                    <a:p>
                      <a:pPr algn="ctr" fontAlgn="ctr"/>
                      <a:r>
                        <a:rPr lang="en-US" sz="1200" b="1" u="none" strike="noStrike">
                          <a:effectLst/>
                        </a:rPr>
                        <a:t>K Pop</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Lee</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878150599"/>
                  </a:ext>
                </a:extLst>
              </a:tr>
              <a:tr h="239253">
                <a:tc>
                  <a:txBody>
                    <a:bodyPr/>
                    <a:lstStyle/>
                    <a:p>
                      <a:pPr algn="ctr" fontAlgn="ctr"/>
                      <a:r>
                        <a:rPr lang="en-US" sz="1200" b="1" u="none" strike="noStrike">
                          <a:effectLst/>
                        </a:rPr>
                        <a:t>Minecraft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Bakers</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420829326"/>
                  </a:ext>
                </a:extLst>
              </a:tr>
              <a:tr h="239253">
                <a:tc>
                  <a:txBody>
                    <a:bodyPr/>
                    <a:lstStyle/>
                    <a:p>
                      <a:pPr algn="ctr" fontAlgn="ctr"/>
                      <a:r>
                        <a:rPr lang="en-US" sz="1200" b="1" u="none" strike="noStrike">
                          <a:effectLst/>
                        </a:rPr>
                        <a:t>Model United Nations</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Spillman</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160668052"/>
                  </a:ext>
                </a:extLst>
              </a:tr>
              <a:tr h="239253">
                <a:tc>
                  <a:txBody>
                    <a:bodyPr/>
                    <a:lstStyle/>
                    <a:p>
                      <a:pPr algn="ctr" fontAlgn="ctr"/>
                      <a:r>
                        <a:rPr lang="en-US" sz="1200" b="1" u="none" strike="noStrike">
                          <a:effectLst/>
                        </a:rPr>
                        <a:t>Multicultural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Montgomery</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3903088972"/>
                  </a:ext>
                </a:extLst>
              </a:tr>
              <a:tr h="239253">
                <a:tc>
                  <a:txBody>
                    <a:bodyPr/>
                    <a:lstStyle/>
                    <a:p>
                      <a:pPr algn="ctr" fontAlgn="ctr"/>
                      <a:r>
                        <a:rPr lang="en-US" sz="1200" b="1" u="none" strike="noStrike">
                          <a:effectLst/>
                        </a:rPr>
                        <a:t>Muslim Student Association</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Wesney</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750836519"/>
                  </a:ext>
                </a:extLst>
              </a:tr>
              <a:tr h="239253">
                <a:tc>
                  <a:txBody>
                    <a:bodyPr/>
                    <a:lstStyle/>
                    <a:p>
                      <a:pPr algn="ctr" fontAlgn="ctr"/>
                      <a:r>
                        <a:rPr lang="en-US" sz="1200" b="1" u="none" strike="noStrike">
                          <a:effectLst/>
                        </a:rPr>
                        <a:t>Ping Pong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Funderburg</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183497415"/>
                  </a:ext>
                </a:extLst>
              </a:tr>
              <a:tr h="239253">
                <a:tc>
                  <a:txBody>
                    <a:bodyPr/>
                    <a:lstStyle/>
                    <a:p>
                      <a:pPr algn="ctr" fontAlgn="ctr"/>
                      <a:r>
                        <a:rPr lang="en-US" sz="1200" b="1" u="none" strike="noStrike">
                          <a:effectLst/>
                        </a:rPr>
                        <a:t>Prom Committee</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Culler</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095523805"/>
                  </a:ext>
                </a:extLst>
              </a:tr>
              <a:tr h="239253">
                <a:tc>
                  <a:txBody>
                    <a:bodyPr/>
                    <a:lstStyle/>
                    <a:p>
                      <a:pPr algn="ctr" fontAlgn="ctr"/>
                      <a:r>
                        <a:rPr lang="en-US" sz="1200" b="1" u="none" strike="noStrike">
                          <a:effectLst/>
                        </a:rPr>
                        <a:t>SAVE Promise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Hunt, Pemberton, Frank</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3173977814"/>
                  </a:ext>
                </a:extLst>
              </a:tr>
              <a:tr h="239253">
                <a:tc>
                  <a:txBody>
                    <a:bodyPr/>
                    <a:lstStyle/>
                    <a:p>
                      <a:pPr algn="ctr" fontAlgn="ctr"/>
                      <a:r>
                        <a:rPr lang="en-US" sz="1200" b="1" u="none" strike="noStrike">
                          <a:effectLst/>
                        </a:rPr>
                        <a:t>Social Justice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Hunt, A. Johnson</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622021771"/>
                  </a:ext>
                </a:extLst>
              </a:tr>
              <a:tr h="239253">
                <a:tc>
                  <a:txBody>
                    <a:bodyPr/>
                    <a:lstStyle/>
                    <a:p>
                      <a:pPr algn="ctr" fontAlgn="ctr"/>
                      <a:r>
                        <a:rPr lang="en-US" sz="1200" b="1" u="none" strike="noStrike">
                          <a:effectLst/>
                        </a:rPr>
                        <a:t>Spanish Club</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Palma</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2237781579"/>
                  </a:ext>
                </a:extLst>
              </a:tr>
              <a:tr h="239253">
                <a:tc>
                  <a:txBody>
                    <a:bodyPr/>
                    <a:lstStyle/>
                    <a:p>
                      <a:pPr algn="ctr" fontAlgn="ctr"/>
                      <a:r>
                        <a:rPr lang="en-US" sz="1200" b="1" u="none" strike="noStrike">
                          <a:effectLst/>
                        </a:rPr>
                        <a:t>STARSS</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Haith</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488857130"/>
                  </a:ext>
                </a:extLst>
              </a:tr>
              <a:tr h="239253">
                <a:tc>
                  <a:txBody>
                    <a:bodyPr/>
                    <a:lstStyle/>
                    <a:p>
                      <a:pPr algn="ctr" fontAlgn="ctr"/>
                      <a:r>
                        <a:rPr lang="en-US" sz="1200" b="1" u="none" strike="noStrike">
                          <a:effectLst/>
                        </a:rPr>
                        <a:t>Student Council</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Phillips, Vanscoyk</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1392877968"/>
                  </a:ext>
                </a:extLst>
              </a:tr>
              <a:tr h="239253">
                <a:tc>
                  <a:txBody>
                    <a:bodyPr/>
                    <a:lstStyle/>
                    <a:p>
                      <a:pPr algn="ctr" fontAlgn="ctr"/>
                      <a:r>
                        <a:rPr lang="en-US" sz="1200" b="1" u="none" strike="noStrike">
                          <a:effectLst/>
                        </a:rPr>
                        <a:t>National Honor Society</a:t>
                      </a:r>
                      <a:endParaRPr lang="en-US" sz="1200" b="1" i="0" u="none" strike="noStrike">
                        <a:solidFill>
                          <a:srgbClr val="000000"/>
                        </a:solidFill>
                        <a:effectLst/>
                        <a:latin typeface="Cambria" panose="02040503050406030204" pitchFamily="18" charset="0"/>
                      </a:endParaRPr>
                    </a:p>
                  </a:txBody>
                  <a:tcPr marL="4385" marR="4385" marT="4385" marB="0" anchor="ctr"/>
                </a:tc>
                <a:tc>
                  <a:txBody>
                    <a:bodyPr/>
                    <a:lstStyle/>
                    <a:p>
                      <a:pPr algn="ctr" fontAlgn="ctr"/>
                      <a:r>
                        <a:rPr lang="en-US" sz="1000" b="1" u="none" strike="noStrike">
                          <a:effectLst/>
                        </a:rPr>
                        <a:t>Corriher</a:t>
                      </a:r>
                      <a:endParaRPr lang="en-US" sz="1000" b="1" i="0" u="none" strike="noStrike">
                        <a:solidFill>
                          <a:srgbClr val="000000"/>
                        </a:solidFill>
                        <a:effectLst/>
                        <a:latin typeface="Cambria" panose="02040503050406030204" pitchFamily="18" charset="0"/>
                      </a:endParaRPr>
                    </a:p>
                  </a:txBody>
                  <a:tcPr marL="4385" marR="4385" marT="4385" marB="0" anchor="ctr"/>
                </a:tc>
                <a:extLst>
                  <a:ext uri="{0D108BD9-81ED-4DB2-BD59-A6C34878D82A}">
                    <a16:rowId xmlns:a16="http://schemas.microsoft.com/office/drawing/2014/main" val="1492818158"/>
                  </a:ext>
                </a:extLst>
              </a:tr>
            </a:tbl>
          </a:graphicData>
        </a:graphic>
      </p:graphicFrame>
    </p:spTree>
    <p:extLst>
      <p:ext uri="{BB962C8B-B14F-4D97-AF65-F5344CB8AC3E}">
        <p14:creationId xmlns:p14="http://schemas.microsoft.com/office/powerpoint/2010/main" val="3013195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BEE0AE-5425-D1FA-881E-E3AD43C5B941}"/>
              </a:ext>
            </a:extLst>
          </p:cNvPr>
          <p:cNvGraphicFramePr>
            <a:graphicFrameLocks noGrp="1"/>
          </p:cNvGraphicFramePr>
          <p:nvPr>
            <p:extLst>
              <p:ext uri="{D42A27DB-BD31-4B8C-83A1-F6EECF244321}">
                <p14:modId xmlns:p14="http://schemas.microsoft.com/office/powerpoint/2010/main" val="4089076590"/>
              </p:ext>
            </p:extLst>
          </p:nvPr>
        </p:nvGraphicFramePr>
        <p:xfrm>
          <a:off x="228600" y="1430492"/>
          <a:ext cx="6934200" cy="4741771"/>
        </p:xfrm>
        <a:graphic>
          <a:graphicData uri="http://schemas.openxmlformats.org/drawingml/2006/table">
            <a:tbl>
              <a:tblPr>
                <a:tableStyleId>{5C22544A-7EE6-4342-B048-85BDC9FD1C3A}</a:tableStyleId>
              </a:tblPr>
              <a:tblGrid>
                <a:gridCol w="3467100">
                  <a:extLst>
                    <a:ext uri="{9D8B030D-6E8A-4147-A177-3AD203B41FA5}">
                      <a16:colId xmlns:a16="http://schemas.microsoft.com/office/drawing/2014/main" val="1659658760"/>
                    </a:ext>
                  </a:extLst>
                </a:gridCol>
                <a:gridCol w="3467100">
                  <a:extLst>
                    <a:ext uri="{9D8B030D-6E8A-4147-A177-3AD203B41FA5}">
                      <a16:colId xmlns:a16="http://schemas.microsoft.com/office/drawing/2014/main" val="609718929"/>
                    </a:ext>
                  </a:extLst>
                </a:gridCol>
              </a:tblGrid>
              <a:tr h="694449">
                <a:tc>
                  <a:txBody>
                    <a:bodyPr/>
                    <a:lstStyle/>
                    <a:p>
                      <a:pPr marL="0" marR="0" algn="ctr">
                        <a:lnSpc>
                          <a:spcPct val="115000"/>
                        </a:lnSpc>
                        <a:spcBef>
                          <a:spcPts val="0"/>
                        </a:spcBef>
                        <a:spcAft>
                          <a:spcPts val="0"/>
                        </a:spcAft>
                      </a:pPr>
                      <a:r>
                        <a:rPr lang="en-US" sz="2000" b="1">
                          <a:solidFill>
                            <a:schemeClr val="accent2">
                              <a:lumMod val="75000"/>
                            </a:schemeClr>
                          </a:solidFill>
                          <a:effectLst/>
                        </a:rPr>
                        <a:t>Acceptable:</a:t>
                      </a:r>
                      <a:endParaRPr lang="en-US" sz="1400" b="1">
                        <a:solidFill>
                          <a:schemeClr val="accent2">
                            <a:lumMod val="75000"/>
                          </a:schemeClr>
                        </a:solidFill>
                        <a:effectLst/>
                        <a:latin typeface="Arial" panose="020B0604020202020204" pitchFamily="34" charset="0"/>
                        <a:ea typeface="Arial" panose="020B0604020202020204" pitchFamily="34" charset="0"/>
                      </a:endParaRPr>
                    </a:p>
                  </a:txBody>
                  <a:tcPr marL="57270" marR="57270" marT="57270" marB="572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a:solidFill>
                            <a:schemeClr val="accent2">
                              <a:lumMod val="75000"/>
                            </a:schemeClr>
                          </a:solidFill>
                          <a:effectLst/>
                        </a:rPr>
                        <a:t>Prohibited: </a:t>
                      </a:r>
                    </a:p>
                    <a:p>
                      <a:pPr marL="0" marR="0" algn="ctr">
                        <a:lnSpc>
                          <a:spcPct val="115000"/>
                        </a:lnSpc>
                        <a:spcBef>
                          <a:spcPts val="0"/>
                        </a:spcBef>
                        <a:spcAft>
                          <a:spcPts val="0"/>
                        </a:spcAft>
                      </a:pPr>
                      <a:r>
                        <a:rPr lang="en-US" sz="1600" b="1" i="1">
                          <a:solidFill>
                            <a:schemeClr val="accent2">
                              <a:lumMod val="75000"/>
                            </a:schemeClr>
                          </a:solidFill>
                          <a:effectLst/>
                        </a:rPr>
                        <a:t>includes but not limited to</a:t>
                      </a:r>
                      <a:endParaRPr lang="en-US" sz="1400" b="1" i="1">
                        <a:solidFill>
                          <a:schemeClr val="accent2">
                            <a:lumMod val="75000"/>
                          </a:schemeClr>
                        </a:solidFill>
                        <a:effectLst/>
                        <a:latin typeface="Arial" panose="020B0604020202020204" pitchFamily="34" charset="0"/>
                        <a:ea typeface="Arial" panose="020B0604020202020204" pitchFamily="34" charset="0"/>
                      </a:endParaRPr>
                    </a:p>
                  </a:txBody>
                  <a:tcPr marL="57270" marR="57270" marT="57270" marB="572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296341"/>
                  </a:ext>
                </a:extLst>
              </a:tr>
              <a:tr h="3896842">
                <a:tc>
                  <a:txBody>
                    <a:bodyPr/>
                    <a:lstStyle/>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Long &amp; short sleeve shirts/dresses/jackets</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Collared shirts</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School spirit shirts</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T-shirts with school appropriate messaging</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Hooded and crewneck sweatshirts with school appropriate messaging</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All tops must cover the entire midsection, front and back, and extend to the waistband</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Skirts/dresses hemlines must hit at least the top of knees</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Appropriate coverage must be worn underneath or on top of shirts, tops, and dresses</a:t>
                      </a:r>
                      <a:endParaRPr lang="en-US" sz="1400" u="none" strike="noStrike">
                        <a:effectLst/>
                        <a:latin typeface="Arial" panose="020B0604020202020204" pitchFamily="34" charset="0"/>
                        <a:ea typeface="Arial" panose="020B0604020202020204" pitchFamily="34" charset="0"/>
                      </a:endParaRPr>
                    </a:p>
                  </a:txBody>
                  <a:tcPr marL="57270" marR="57270" marT="57270" marB="572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Tank tops, sleeveless tops, &amp; spaghetti straps </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Shirts/apparel with offensive slogans or pictures (drugs, alcohol, guns, weapons, gangs, profanity, etc.)</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Shirts/dresses that expose cleavage &amp; midsection</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Shirts/clothing that are “see-through”</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Strapless &amp; sleeveless dresses </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rPr>
                        <a:t>Cut-off sleeveless shirts</a:t>
                      </a:r>
                    </a:p>
                    <a:p>
                      <a:pPr marL="0" marR="0">
                        <a:lnSpc>
                          <a:spcPct val="115000"/>
                        </a:lnSpc>
                        <a:spcBef>
                          <a:spcPts val="0"/>
                        </a:spcBef>
                        <a:spcAft>
                          <a:spcPts val="0"/>
                        </a:spcAft>
                      </a:pPr>
                      <a:r>
                        <a:rPr lang="en-US" sz="1000">
                          <a:effectLst/>
                        </a:rPr>
                        <a:t> </a:t>
                      </a:r>
                      <a:endParaRPr lang="en-US" sz="1000">
                        <a:effectLst/>
                        <a:latin typeface="Arial" panose="020B0604020202020204" pitchFamily="34" charset="0"/>
                        <a:ea typeface="Arial" panose="020B0604020202020204" pitchFamily="34" charset="0"/>
                      </a:endParaRPr>
                    </a:p>
                  </a:txBody>
                  <a:tcPr marL="57270" marR="57270" marT="57270" marB="572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8141249"/>
                  </a:ext>
                </a:extLst>
              </a:tr>
            </a:tbl>
          </a:graphicData>
        </a:graphic>
      </p:graphicFrame>
      <p:sp>
        <p:nvSpPr>
          <p:cNvPr id="3" name="Title 1">
            <a:extLst>
              <a:ext uri="{FF2B5EF4-FFF2-40B4-BE49-F238E27FC236}">
                <a16:creationId xmlns:a16="http://schemas.microsoft.com/office/drawing/2014/main" id="{71B4F0A5-D7D3-96BD-0940-3F6854F5B5DD}"/>
              </a:ext>
            </a:extLst>
          </p:cNvPr>
          <p:cNvSpPr txBox="1">
            <a:spLocks/>
          </p:cNvSpPr>
          <p:nvPr/>
        </p:nvSpPr>
        <p:spPr>
          <a:xfrm>
            <a:off x="-152400" y="152400"/>
            <a:ext cx="7467600" cy="1295400"/>
          </a:xfrm>
          <a:prstGeom prst="rect">
            <a:avLst/>
          </a:prstGeom>
        </p:spPr>
        <p:txBody>
          <a:bodyPr rtlCol="0">
            <a:normAutofit fontScale="97500" lnSpcReduction="1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n-US" altLang="en-US" sz="3700" b="1">
                <a:solidFill>
                  <a:schemeClr val="accent2">
                    <a:lumMod val="75000"/>
                  </a:schemeClr>
                </a:solidFill>
              </a:rPr>
              <a:t>Southwest Dress Code</a:t>
            </a:r>
          </a:p>
          <a:p>
            <a:pPr algn="ctr" eaLnBrk="1" fontAlgn="auto" hangingPunct="1">
              <a:spcAft>
                <a:spcPts val="0"/>
              </a:spcAft>
              <a:defRPr/>
            </a:pPr>
            <a:endParaRPr lang="en-US" altLang="en-US" sz="1600" b="1" i="1">
              <a:solidFill>
                <a:schemeClr val="accent2">
                  <a:lumMod val="75000"/>
                </a:schemeClr>
              </a:solidFill>
            </a:endParaRPr>
          </a:p>
          <a:p>
            <a:pPr algn="ctr" eaLnBrk="1" fontAlgn="auto" hangingPunct="1">
              <a:spcAft>
                <a:spcPts val="0"/>
              </a:spcAft>
              <a:defRPr/>
            </a:pPr>
            <a:r>
              <a:rPr lang="en-US" altLang="en-US" sz="3300" b="1">
                <a:solidFill>
                  <a:schemeClr val="tx1"/>
                </a:solidFill>
              </a:rPr>
              <a:t>Tops</a:t>
            </a:r>
            <a:endParaRPr lang="en-US" altLang="en-US" sz="2900">
              <a:solidFill>
                <a:schemeClr val="tx1"/>
              </a:solidFill>
            </a:endParaRPr>
          </a:p>
        </p:txBody>
      </p:sp>
    </p:spTree>
    <p:extLst>
      <p:ext uri="{BB962C8B-B14F-4D97-AF65-F5344CB8AC3E}">
        <p14:creationId xmlns:p14="http://schemas.microsoft.com/office/powerpoint/2010/main" val="372754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BEE0AE-5425-D1FA-881E-E3AD43C5B941}"/>
              </a:ext>
            </a:extLst>
          </p:cNvPr>
          <p:cNvGraphicFramePr>
            <a:graphicFrameLocks noGrp="1"/>
          </p:cNvGraphicFramePr>
          <p:nvPr>
            <p:extLst>
              <p:ext uri="{D42A27DB-BD31-4B8C-83A1-F6EECF244321}">
                <p14:modId xmlns:p14="http://schemas.microsoft.com/office/powerpoint/2010/main" val="4196739645"/>
              </p:ext>
            </p:extLst>
          </p:nvPr>
        </p:nvGraphicFramePr>
        <p:xfrm>
          <a:off x="228600" y="1430492"/>
          <a:ext cx="6934200" cy="4618823"/>
        </p:xfrm>
        <a:graphic>
          <a:graphicData uri="http://schemas.openxmlformats.org/drawingml/2006/table">
            <a:tbl>
              <a:tblPr>
                <a:tableStyleId>{5C22544A-7EE6-4342-B048-85BDC9FD1C3A}</a:tableStyleId>
              </a:tblPr>
              <a:tblGrid>
                <a:gridCol w="3467100">
                  <a:extLst>
                    <a:ext uri="{9D8B030D-6E8A-4147-A177-3AD203B41FA5}">
                      <a16:colId xmlns:a16="http://schemas.microsoft.com/office/drawing/2014/main" val="1659658760"/>
                    </a:ext>
                  </a:extLst>
                </a:gridCol>
                <a:gridCol w="3467100">
                  <a:extLst>
                    <a:ext uri="{9D8B030D-6E8A-4147-A177-3AD203B41FA5}">
                      <a16:colId xmlns:a16="http://schemas.microsoft.com/office/drawing/2014/main" val="609718929"/>
                    </a:ext>
                  </a:extLst>
                </a:gridCol>
              </a:tblGrid>
              <a:tr h="694449">
                <a:tc>
                  <a:txBody>
                    <a:bodyPr/>
                    <a:lstStyle/>
                    <a:p>
                      <a:pPr marL="0" marR="0" algn="ctr">
                        <a:lnSpc>
                          <a:spcPct val="115000"/>
                        </a:lnSpc>
                        <a:spcBef>
                          <a:spcPts val="0"/>
                        </a:spcBef>
                        <a:spcAft>
                          <a:spcPts val="0"/>
                        </a:spcAft>
                      </a:pPr>
                      <a:r>
                        <a:rPr lang="en-US" sz="2000" b="1">
                          <a:solidFill>
                            <a:schemeClr val="accent2">
                              <a:lumMod val="75000"/>
                            </a:schemeClr>
                          </a:solidFill>
                          <a:effectLst/>
                        </a:rPr>
                        <a:t>Acceptable:</a:t>
                      </a:r>
                      <a:endParaRPr lang="en-US" sz="1400" b="1">
                        <a:solidFill>
                          <a:schemeClr val="accent2">
                            <a:lumMod val="75000"/>
                          </a:schemeClr>
                        </a:solidFill>
                        <a:effectLst/>
                        <a:latin typeface="Arial" panose="020B0604020202020204" pitchFamily="34" charset="0"/>
                        <a:ea typeface="Arial" panose="020B0604020202020204" pitchFamily="34" charset="0"/>
                      </a:endParaRPr>
                    </a:p>
                  </a:txBody>
                  <a:tcPr marL="57270" marR="57270" marT="57270" marB="572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a:solidFill>
                            <a:schemeClr val="accent2">
                              <a:lumMod val="75000"/>
                            </a:schemeClr>
                          </a:solidFill>
                          <a:effectLst/>
                        </a:rPr>
                        <a:t>Prohibited: </a:t>
                      </a:r>
                    </a:p>
                    <a:p>
                      <a:pPr marL="0" marR="0" algn="ctr">
                        <a:lnSpc>
                          <a:spcPct val="115000"/>
                        </a:lnSpc>
                        <a:spcBef>
                          <a:spcPts val="0"/>
                        </a:spcBef>
                        <a:spcAft>
                          <a:spcPts val="0"/>
                        </a:spcAft>
                      </a:pPr>
                      <a:r>
                        <a:rPr lang="en-US" sz="1600" b="1" i="1">
                          <a:solidFill>
                            <a:schemeClr val="accent2">
                              <a:lumMod val="75000"/>
                            </a:schemeClr>
                          </a:solidFill>
                          <a:effectLst/>
                        </a:rPr>
                        <a:t>includes but not limited to</a:t>
                      </a:r>
                      <a:endParaRPr lang="en-US" sz="1400" b="1" i="1">
                        <a:solidFill>
                          <a:schemeClr val="accent2">
                            <a:lumMod val="75000"/>
                          </a:schemeClr>
                        </a:solidFill>
                        <a:effectLst/>
                        <a:latin typeface="Arial" panose="020B0604020202020204" pitchFamily="34" charset="0"/>
                        <a:ea typeface="Arial" panose="020B0604020202020204" pitchFamily="34" charset="0"/>
                      </a:endParaRPr>
                    </a:p>
                  </a:txBody>
                  <a:tcPr marL="57270" marR="57270" marT="57270" marB="572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296341"/>
                  </a:ext>
                </a:extLst>
              </a:tr>
              <a:tr h="3896842">
                <a:tc>
                  <a:txBody>
                    <a:bodyPr/>
                    <a:lstStyle/>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Pants &amp; shorts must fit properly on the hips and be secured</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Shorts hemlines must fall to at least fingertip length (front, back, &amp; side)</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Dress pants, khaki pants, jeans, and athletic style warm-ups or sweatpants </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Leggings &amp; yoga pants may be worn with a top that covers to at least fingertip length</a:t>
                      </a:r>
                    </a:p>
                  </a:txBody>
                  <a:tcPr marL="63500" marR="63500" marT="63500" marB="635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Undergarments must be covered at all times; no sagging</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Pants with writing across the backside</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Pajama pants</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Holes or shredded areas above the knee that exposes skin or underwear</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Slits must not extend higher than fingertip length</a:t>
                      </a:r>
                    </a:p>
                    <a:p>
                      <a:pPr marL="342900" marR="0" lvl="0" indent="-342900">
                        <a:lnSpc>
                          <a:spcPct val="115000"/>
                        </a:lnSpc>
                        <a:spcBef>
                          <a:spcPts val="0"/>
                        </a:spcBef>
                        <a:spcAft>
                          <a:spcPts val="1200"/>
                        </a:spcAft>
                        <a:buFont typeface="Arial" panose="020B0604020202020204" pitchFamily="34" charset="0"/>
                        <a:buChar char="●"/>
                      </a:pPr>
                      <a:r>
                        <a:rPr lang="en-US" sz="1400" u="none" strike="noStrike">
                          <a:effectLst/>
                          <a:latin typeface="+mn-lt"/>
                          <a:ea typeface="Arial" panose="020B0604020202020204" pitchFamily="34" charset="0"/>
                        </a:rPr>
                        <a:t>Biker shorts</a:t>
                      </a:r>
                    </a:p>
                  </a:txBody>
                  <a:tcPr marL="63500" marR="63500" marT="63500" marB="635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8141249"/>
                  </a:ext>
                </a:extLst>
              </a:tr>
            </a:tbl>
          </a:graphicData>
        </a:graphic>
      </p:graphicFrame>
      <p:sp>
        <p:nvSpPr>
          <p:cNvPr id="3" name="Title 1">
            <a:extLst>
              <a:ext uri="{FF2B5EF4-FFF2-40B4-BE49-F238E27FC236}">
                <a16:creationId xmlns:a16="http://schemas.microsoft.com/office/drawing/2014/main" id="{71B4F0A5-D7D3-96BD-0940-3F6854F5B5DD}"/>
              </a:ext>
            </a:extLst>
          </p:cNvPr>
          <p:cNvSpPr txBox="1">
            <a:spLocks/>
          </p:cNvSpPr>
          <p:nvPr/>
        </p:nvSpPr>
        <p:spPr>
          <a:xfrm>
            <a:off x="-152400" y="152400"/>
            <a:ext cx="7467600" cy="1295400"/>
          </a:xfrm>
          <a:prstGeom prst="rect">
            <a:avLst/>
          </a:prstGeom>
        </p:spPr>
        <p:txBody>
          <a:bodyPr rtlCol="0">
            <a:normAutofit fontScale="97500" lnSpcReduction="1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n-US" altLang="en-US" sz="3700" b="1">
                <a:solidFill>
                  <a:schemeClr val="accent2">
                    <a:lumMod val="75000"/>
                  </a:schemeClr>
                </a:solidFill>
              </a:rPr>
              <a:t>Southwest Dress Code</a:t>
            </a:r>
          </a:p>
          <a:p>
            <a:pPr algn="ctr" eaLnBrk="1" fontAlgn="auto" hangingPunct="1">
              <a:spcAft>
                <a:spcPts val="0"/>
              </a:spcAft>
              <a:defRPr/>
            </a:pPr>
            <a:endParaRPr lang="en-US" altLang="en-US" sz="1600" b="1" i="1">
              <a:solidFill>
                <a:schemeClr val="accent2">
                  <a:lumMod val="75000"/>
                </a:schemeClr>
              </a:solidFill>
            </a:endParaRPr>
          </a:p>
          <a:p>
            <a:pPr algn="ctr" eaLnBrk="1" fontAlgn="auto" hangingPunct="1">
              <a:spcAft>
                <a:spcPts val="0"/>
              </a:spcAft>
              <a:defRPr/>
            </a:pPr>
            <a:r>
              <a:rPr lang="en-US" altLang="en-US" sz="3300" b="1">
                <a:solidFill>
                  <a:schemeClr val="tx1"/>
                </a:solidFill>
              </a:rPr>
              <a:t>Bottoms</a:t>
            </a:r>
            <a:endParaRPr lang="en-US" altLang="en-US" sz="2900">
              <a:solidFill>
                <a:schemeClr val="tx1"/>
              </a:solidFill>
            </a:endParaRPr>
          </a:p>
        </p:txBody>
      </p:sp>
    </p:spTree>
    <p:extLst>
      <p:ext uri="{BB962C8B-B14F-4D97-AF65-F5344CB8AC3E}">
        <p14:creationId xmlns:p14="http://schemas.microsoft.com/office/powerpoint/2010/main" val="214672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BEE0AE-5425-D1FA-881E-E3AD43C5B941}"/>
              </a:ext>
            </a:extLst>
          </p:cNvPr>
          <p:cNvGraphicFramePr>
            <a:graphicFrameLocks noGrp="1"/>
          </p:cNvGraphicFramePr>
          <p:nvPr>
            <p:extLst>
              <p:ext uri="{D42A27DB-BD31-4B8C-83A1-F6EECF244321}">
                <p14:modId xmlns:p14="http://schemas.microsoft.com/office/powerpoint/2010/main" val="851642905"/>
              </p:ext>
            </p:extLst>
          </p:nvPr>
        </p:nvGraphicFramePr>
        <p:xfrm>
          <a:off x="228600" y="1430492"/>
          <a:ext cx="6934200" cy="4618823"/>
        </p:xfrm>
        <a:graphic>
          <a:graphicData uri="http://schemas.openxmlformats.org/drawingml/2006/table">
            <a:tbl>
              <a:tblPr>
                <a:tableStyleId>{5C22544A-7EE6-4342-B048-85BDC9FD1C3A}</a:tableStyleId>
              </a:tblPr>
              <a:tblGrid>
                <a:gridCol w="3467100">
                  <a:extLst>
                    <a:ext uri="{9D8B030D-6E8A-4147-A177-3AD203B41FA5}">
                      <a16:colId xmlns:a16="http://schemas.microsoft.com/office/drawing/2014/main" val="1659658760"/>
                    </a:ext>
                  </a:extLst>
                </a:gridCol>
                <a:gridCol w="3467100">
                  <a:extLst>
                    <a:ext uri="{9D8B030D-6E8A-4147-A177-3AD203B41FA5}">
                      <a16:colId xmlns:a16="http://schemas.microsoft.com/office/drawing/2014/main" val="609718929"/>
                    </a:ext>
                  </a:extLst>
                </a:gridCol>
              </a:tblGrid>
              <a:tr h="694449">
                <a:tc>
                  <a:txBody>
                    <a:bodyPr/>
                    <a:lstStyle/>
                    <a:p>
                      <a:pPr marL="0" marR="0" algn="ctr">
                        <a:lnSpc>
                          <a:spcPct val="115000"/>
                        </a:lnSpc>
                        <a:spcBef>
                          <a:spcPts val="0"/>
                        </a:spcBef>
                        <a:spcAft>
                          <a:spcPts val="0"/>
                        </a:spcAft>
                      </a:pPr>
                      <a:r>
                        <a:rPr lang="en-US" sz="2000" b="1">
                          <a:solidFill>
                            <a:schemeClr val="accent2">
                              <a:lumMod val="75000"/>
                            </a:schemeClr>
                          </a:solidFill>
                          <a:effectLst/>
                        </a:rPr>
                        <a:t>Acceptable:</a:t>
                      </a:r>
                      <a:endParaRPr lang="en-US" sz="1400" b="1">
                        <a:solidFill>
                          <a:schemeClr val="accent2">
                            <a:lumMod val="75000"/>
                          </a:schemeClr>
                        </a:solidFill>
                        <a:effectLst/>
                        <a:latin typeface="Arial" panose="020B0604020202020204" pitchFamily="34" charset="0"/>
                        <a:ea typeface="Arial" panose="020B0604020202020204" pitchFamily="34" charset="0"/>
                      </a:endParaRPr>
                    </a:p>
                  </a:txBody>
                  <a:tcPr marL="57270" marR="57270" marT="57270" marB="572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a:solidFill>
                            <a:schemeClr val="accent2">
                              <a:lumMod val="75000"/>
                            </a:schemeClr>
                          </a:solidFill>
                          <a:effectLst/>
                        </a:rPr>
                        <a:t>Prohibited: </a:t>
                      </a:r>
                    </a:p>
                    <a:p>
                      <a:pPr marL="0" marR="0" algn="ctr">
                        <a:lnSpc>
                          <a:spcPct val="115000"/>
                        </a:lnSpc>
                        <a:spcBef>
                          <a:spcPts val="0"/>
                        </a:spcBef>
                        <a:spcAft>
                          <a:spcPts val="0"/>
                        </a:spcAft>
                      </a:pPr>
                      <a:r>
                        <a:rPr lang="en-US" sz="1600" b="1" i="1">
                          <a:solidFill>
                            <a:schemeClr val="accent2">
                              <a:lumMod val="75000"/>
                            </a:schemeClr>
                          </a:solidFill>
                          <a:effectLst/>
                        </a:rPr>
                        <a:t>includes but not limited to</a:t>
                      </a:r>
                      <a:endParaRPr lang="en-US" sz="1400" b="1" i="1">
                        <a:solidFill>
                          <a:schemeClr val="accent2">
                            <a:lumMod val="75000"/>
                          </a:schemeClr>
                        </a:solidFill>
                        <a:effectLst/>
                        <a:latin typeface="Arial" panose="020B0604020202020204" pitchFamily="34" charset="0"/>
                        <a:ea typeface="Arial" panose="020B0604020202020204" pitchFamily="34" charset="0"/>
                      </a:endParaRPr>
                    </a:p>
                  </a:txBody>
                  <a:tcPr marL="57270" marR="57270" marT="57270" marB="572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296341"/>
                  </a:ext>
                </a:extLst>
              </a:tr>
              <a:tr h="3896842">
                <a:tc>
                  <a:txBody>
                    <a:bodyPr/>
                    <a:lstStyle/>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Hijabs or other religious headwear</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Hats, hoods, and toboggans may only be worn outside</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All students must wear shoes</a:t>
                      </a:r>
                    </a:p>
                    <a:p>
                      <a:pPr marL="342900" marR="0" lvl="0" indent="-342900">
                        <a:lnSpc>
                          <a:spcPct val="115000"/>
                        </a:lnSpc>
                        <a:spcBef>
                          <a:spcPts val="0"/>
                        </a:spcBef>
                        <a:spcAft>
                          <a:spcPts val="0"/>
                        </a:spcAft>
                        <a:buFont typeface="Arial" panose="020B0604020202020204" pitchFamily="34" charset="0"/>
                        <a:buChar char="●"/>
                      </a:pPr>
                      <a:r>
                        <a:rPr lang="en-US" sz="1400" i="1" u="none" strike="noStrike">
                          <a:effectLst/>
                          <a:latin typeface="+mn-lt"/>
                          <a:ea typeface="Arial" panose="020B0604020202020204" pitchFamily="34" charset="0"/>
                        </a:rPr>
                        <a:t>Masks can be plain, patterned, or have school appropriate messaging</a:t>
                      </a:r>
                    </a:p>
                  </a:txBody>
                  <a:tcPr marL="63500" marR="63500" marT="63500" marB="635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1400" u="none" strike="noStrike" err="1">
                          <a:effectLst/>
                          <a:latin typeface="+mn-lt"/>
                          <a:ea typeface="Arial" panose="020B0604020202020204" pitchFamily="34" charset="0"/>
                        </a:rPr>
                        <a:t>Du’rags</a:t>
                      </a:r>
                      <a:r>
                        <a:rPr lang="en-US" sz="1400" u="none" strike="noStrike">
                          <a:effectLst/>
                          <a:latin typeface="+mn-lt"/>
                          <a:ea typeface="Arial" panose="020B0604020202020204" pitchFamily="34" charset="0"/>
                        </a:rPr>
                        <a:t>, sweatbands, or bandanas are never to be worn on campus</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Earbuds, headphones, and Beats are Not allowed in the hallways</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Hats, hoods, bonnets, and toboggans may NOT be worn inside the building</a:t>
                      </a:r>
                    </a:p>
                    <a:p>
                      <a:pPr marL="342900" marR="0" lvl="0" indent="-342900">
                        <a:lnSpc>
                          <a:spcPct val="115000"/>
                        </a:lnSpc>
                        <a:spcBef>
                          <a:spcPts val="0"/>
                        </a:spcBef>
                        <a:spcAft>
                          <a:spcPts val="0"/>
                        </a:spcAft>
                        <a:buFont typeface="Arial" panose="020B0604020202020204" pitchFamily="34" charset="0"/>
                        <a:buChar char="●"/>
                      </a:pPr>
                      <a:r>
                        <a:rPr lang="en-US" sz="1400" u="none" strike="noStrike">
                          <a:effectLst/>
                          <a:latin typeface="+mn-lt"/>
                          <a:ea typeface="Arial" panose="020B0604020202020204" pitchFamily="34" charset="0"/>
                        </a:rPr>
                        <a:t>Bedroom slippers/shoes</a:t>
                      </a:r>
                    </a:p>
                    <a:p>
                      <a:pPr marL="342900" marR="0" lvl="0" indent="-342900">
                        <a:lnSpc>
                          <a:spcPct val="115000"/>
                        </a:lnSpc>
                        <a:spcBef>
                          <a:spcPts val="0"/>
                        </a:spcBef>
                        <a:spcAft>
                          <a:spcPts val="0"/>
                        </a:spcAft>
                        <a:buFont typeface="Arial" panose="020B0604020202020204" pitchFamily="34" charset="0"/>
                        <a:buChar char="●"/>
                      </a:pPr>
                      <a:r>
                        <a:rPr lang="en-US" sz="1400" i="1" u="none" strike="noStrike">
                          <a:effectLst/>
                          <a:latin typeface="+mn-lt"/>
                          <a:ea typeface="Arial" panose="020B0604020202020204" pitchFamily="34" charset="0"/>
                        </a:rPr>
                        <a:t>Masks with offensive slogans or pictures (drugs, alcohol, guns, weapons, gangs, profanity, etc.)</a:t>
                      </a:r>
                    </a:p>
                  </a:txBody>
                  <a:tcPr marL="63500" marR="63500" marT="63500" marB="635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8141249"/>
                  </a:ext>
                </a:extLst>
              </a:tr>
            </a:tbl>
          </a:graphicData>
        </a:graphic>
      </p:graphicFrame>
      <p:sp>
        <p:nvSpPr>
          <p:cNvPr id="3" name="Title 1">
            <a:extLst>
              <a:ext uri="{FF2B5EF4-FFF2-40B4-BE49-F238E27FC236}">
                <a16:creationId xmlns:a16="http://schemas.microsoft.com/office/drawing/2014/main" id="{71B4F0A5-D7D3-96BD-0940-3F6854F5B5DD}"/>
              </a:ext>
            </a:extLst>
          </p:cNvPr>
          <p:cNvSpPr txBox="1">
            <a:spLocks/>
          </p:cNvSpPr>
          <p:nvPr/>
        </p:nvSpPr>
        <p:spPr>
          <a:xfrm>
            <a:off x="-152400" y="152400"/>
            <a:ext cx="7467600" cy="1295400"/>
          </a:xfrm>
          <a:prstGeom prst="rect">
            <a:avLst/>
          </a:prstGeom>
        </p:spPr>
        <p:txBody>
          <a:bodyPr rtlCol="0">
            <a:normAutofit fontScale="97500" lnSpcReduction="1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n-US" altLang="en-US" sz="3700" b="1">
                <a:solidFill>
                  <a:schemeClr val="accent2">
                    <a:lumMod val="75000"/>
                  </a:schemeClr>
                </a:solidFill>
              </a:rPr>
              <a:t>Southwest Dress Code</a:t>
            </a:r>
          </a:p>
          <a:p>
            <a:pPr algn="ctr" eaLnBrk="1" fontAlgn="auto" hangingPunct="1">
              <a:spcAft>
                <a:spcPts val="0"/>
              </a:spcAft>
              <a:defRPr/>
            </a:pPr>
            <a:endParaRPr lang="en-US" altLang="en-US" sz="1600" b="1" i="1">
              <a:solidFill>
                <a:schemeClr val="accent2">
                  <a:lumMod val="75000"/>
                </a:schemeClr>
              </a:solidFill>
            </a:endParaRPr>
          </a:p>
          <a:p>
            <a:pPr algn="ctr" eaLnBrk="1" fontAlgn="auto" hangingPunct="1">
              <a:spcAft>
                <a:spcPts val="0"/>
              </a:spcAft>
              <a:defRPr/>
            </a:pPr>
            <a:r>
              <a:rPr lang="en-US" altLang="en-US" sz="3300" b="1" spc="-100">
                <a:solidFill>
                  <a:schemeClr val="tx1"/>
                </a:solidFill>
              </a:rPr>
              <a:t>Headgear, Footwear and Other Items</a:t>
            </a:r>
            <a:endParaRPr lang="en-US" altLang="en-US" sz="2900" spc="-100">
              <a:solidFill>
                <a:schemeClr val="tx1"/>
              </a:solidFill>
            </a:endParaRPr>
          </a:p>
        </p:txBody>
      </p:sp>
    </p:spTree>
    <p:extLst>
      <p:ext uri="{BB962C8B-B14F-4D97-AF65-F5344CB8AC3E}">
        <p14:creationId xmlns:p14="http://schemas.microsoft.com/office/powerpoint/2010/main" val="118244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
            <a:extLst>
              <a:ext uri="{FF2B5EF4-FFF2-40B4-BE49-F238E27FC236}">
                <a16:creationId xmlns:a16="http://schemas.microsoft.com/office/drawing/2014/main" id="{71D617F3-4186-1E96-7A7D-37C6722CBD04}"/>
              </a:ext>
            </a:extLst>
          </p:cNvPr>
          <p:cNvSpPr>
            <a:spLocks noChangeArrowheads="1"/>
          </p:cNvSpPr>
          <p:nvPr/>
        </p:nvSpPr>
        <p:spPr bwMode="auto">
          <a:xfrm>
            <a:off x="1143000" y="381000"/>
            <a:ext cx="58674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spcBef>
                <a:spcPct val="0"/>
              </a:spcBef>
              <a:buClrTx/>
              <a:buSzTx/>
              <a:buFontTx/>
              <a:buNone/>
            </a:pPr>
            <a:r>
              <a:rPr lang="en-US" altLang="en-US">
                <a:solidFill>
                  <a:schemeClr val="tx1"/>
                </a:solidFill>
              </a:rPr>
              <a:t>Southwest is a block schedule school – there are four classes first semester and four different classes second semester for a total of eight classes a year. </a:t>
            </a:r>
          </a:p>
          <a:p>
            <a:pPr>
              <a:spcBef>
                <a:spcPct val="0"/>
              </a:spcBef>
              <a:buClrTx/>
              <a:buSzTx/>
              <a:buFontTx/>
              <a:buNone/>
            </a:pPr>
            <a:endParaRPr lang="en-US" altLang="en-US">
              <a:solidFill>
                <a:schemeClr val="tx1"/>
              </a:solidFill>
            </a:endParaRPr>
          </a:p>
          <a:p>
            <a:pPr>
              <a:spcBef>
                <a:spcPct val="0"/>
              </a:spcBef>
              <a:buClrTx/>
              <a:buSzTx/>
              <a:buFontTx/>
              <a:buNone/>
            </a:pPr>
            <a:r>
              <a:rPr lang="en-US" altLang="en-US">
                <a:solidFill>
                  <a:schemeClr val="tx1"/>
                </a:solidFill>
              </a:rPr>
              <a:t>Each class passed = 1 credit</a:t>
            </a:r>
          </a:p>
          <a:p>
            <a:pPr>
              <a:spcBef>
                <a:spcPct val="0"/>
              </a:spcBef>
              <a:buClrTx/>
              <a:buSzTx/>
              <a:buFontTx/>
              <a:buNone/>
            </a:pPr>
            <a:endParaRPr lang="en-US" altLang="en-US">
              <a:solidFill>
                <a:schemeClr val="tx1"/>
              </a:solidFill>
            </a:endParaRPr>
          </a:p>
          <a:p>
            <a:pPr>
              <a:spcBef>
                <a:spcPct val="0"/>
              </a:spcBef>
              <a:buClrTx/>
              <a:buSzTx/>
              <a:buFontTx/>
              <a:buNone/>
            </a:pPr>
            <a:r>
              <a:rPr lang="en-US" altLang="en-US">
                <a:solidFill>
                  <a:schemeClr val="tx1"/>
                </a:solidFill>
              </a:rPr>
              <a:t>Promotion Requirements Students will be required to meet current promotion requirements as determined by board policy:</a:t>
            </a:r>
          </a:p>
          <a:p>
            <a:pPr>
              <a:spcBef>
                <a:spcPct val="0"/>
              </a:spcBef>
              <a:buClrTx/>
              <a:buSzTx/>
              <a:buFontTx/>
              <a:buNone/>
            </a:pPr>
            <a:endParaRPr lang="en-US" altLang="en-US">
              <a:solidFill>
                <a:schemeClr val="tx1"/>
              </a:solidFill>
            </a:endParaRPr>
          </a:p>
          <a:p>
            <a:pPr>
              <a:spcBef>
                <a:spcPct val="0"/>
              </a:spcBef>
              <a:buClrTx/>
              <a:buSzTx/>
              <a:buFontTx/>
              <a:buNone/>
            </a:pPr>
            <a:r>
              <a:rPr lang="en-US" altLang="en-US">
                <a:solidFill>
                  <a:schemeClr val="tx1"/>
                </a:solidFill>
              </a:rPr>
              <a:t>High Schools 9–12 Block Schedule for Incoming Freshmen: </a:t>
            </a:r>
          </a:p>
          <a:p>
            <a:pPr>
              <a:spcBef>
                <a:spcPct val="0"/>
              </a:spcBef>
              <a:buClrTx/>
              <a:buSzTx/>
              <a:buFontTx/>
              <a:buNone/>
            </a:pPr>
            <a:r>
              <a:rPr lang="en-US" altLang="en-US">
                <a:solidFill>
                  <a:schemeClr val="tx1"/>
                </a:solidFill>
              </a:rPr>
              <a:t>• 10</a:t>
            </a:r>
            <a:r>
              <a:rPr lang="en-US" altLang="en-US" baseline="30000">
                <a:solidFill>
                  <a:schemeClr val="tx1"/>
                </a:solidFill>
              </a:rPr>
              <a:t>th</a:t>
            </a:r>
            <a:r>
              <a:rPr lang="en-US" altLang="en-US">
                <a:solidFill>
                  <a:schemeClr val="tx1"/>
                </a:solidFill>
              </a:rPr>
              <a:t> Grade – 5 credits</a:t>
            </a:r>
          </a:p>
          <a:p>
            <a:pPr>
              <a:spcBef>
                <a:spcPct val="0"/>
              </a:spcBef>
              <a:buClrTx/>
              <a:buSzTx/>
              <a:buFontTx/>
              <a:buNone/>
            </a:pPr>
            <a:r>
              <a:rPr lang="en-US" altLang="en-US">
                <a:solidFill>
                  <a:schemeClr val="tx1"/>
                </a:solidFill>
              </a:rPr>
              <a:t>• 11</a:t>
            </a:r>
            <a:r>
              <a:rPr lang="en-US" altLang="en-US" baseline="30000">
                <a:solidFill>
                  <a:schemeClr val="tx1"/>
                </a:solidFill>
              </a:rPr>
              <a:t>th</a:t>
            </a:r>
            <a:r>
              <a:rPr lang="en-US" altLang="en-US">
                <a:solidFill>
                  <a:schemeClr val="tx1"/>
                </a:solidFill>
              </a:rPr>
              <a:t> Grades – 10 credits</a:t>
            </a:r>
          </a:p>
          <a:p>
            <a:pPr>
              <a:spcBef>
                <a:spcPct val="0"/>
              </a:spcBef>
              <a:buClrTx/>
              <a:buSzTx/>
              <a:buFontTx/>
              <a:buNone/>
            </a:pPr>
            <a:r>
              <a:rPr lang="en-US" altLang="en-US">
                <a:solidFill>
                  <a:schemeClr val="tx1"/>
                </a:solidFill>
              </a:rPr>
              <a:t>• 12</a:t>
            </a:r>
            <a:r>
              <a:rPr lang="en-US" altLang="en-US" baseline="30000">
                <a:solidFill>
                  <a:schemeClr val="tx1"/>
                </a:solidFill>
              </a:rPr>
              <a:t>th</a:t>
            </a:r>
            <a:r>
              <a:rPr lang="en-US" altLang="en-US">
                <a:solidFill>
                  <a:schemeClr val="tx1"/>
                </a:solidFill>
              </a:rPr>
              <a:t> Grades – 15 credits</a:t>
            </a:r>
          </a:p>
          <a:p>
            <a:pPr>
              <a:spcBef>
                <a:spcPct val="0"/>
              </a:spcBef>
              <a:buClrTx/>
              <a:buSzTx/>
              <a:buNone/>
            </a:pPr>
            <a:endParaRPr lang="en-US" altLang="en-US" sz="1800">
              <a:solidFill>
                <a:schemeClr val="tx1"/>
              </a:solidFill>
            </a:endParaRPr>
          </a:p>
          <a:p>
            <a:pPr>
              <a:spcBef>
                <a:spcPct val="0"/>
              </a:spcBef>
              <a:buClrTx/>
              <a:buSzTx/>
              <a:buNone/>
            </a:pPr>
            <a:r>
              <a:rPr lang="en-US" altLang="en-US" sz="1800" b="1">
                <a:solidFill>
                  <a:schemeClr val="tx1"/>
                </a:solidFill>
              </a:rPr>
              <a:t>Students need to earn at least 5 out of 8 credits to be promoted from 9</a:t>
            </a:r>
            <a:r>
              <a:rPr lang="en-US" altLang="en-US" sz="1800" b="1" baseline="30000">
                <a:solidFill>
                  <a:schemeClr val="tx1"/>
                </a:solidFill>
              </a:rPr>
              <a:t>th</a:t>
            </a:r>
            <a:r>
              <a:rPr lang="en-US" altLang="en-US" sz="1800" b="1">
                <a:solidFill>
                  <a:schemeClr val="tx1"/>
                </a:solidFill>
              </a:rPr>
              <a:t> to 10</a:t>
            </a:r>
            <a:r>
              <a:rPr lang="en-US" altLang="en-US" sz="1800" b="1" baseline="30000">
                <a:solidFill>
                  <a:schemeClr val="tx1"/>
                </a:solidFill>
              </a:rPr>
              <a:t>th</a:t>
            </a:r>
            <a:r>
              <a:rPr lang="en-US" altLang="en-US" sz="1800" b="1">
                <a:solidFill>
                  <a:schemeClr val="tx1"/>
                </a:solidFill>
              </a:rPr>
              <a:t> grade!</a:t>
            </a:r>
          </a:p>
          <a:p>
            <a:pPr>
              <a:spcBef>
                <a:spcPct val="0"/>
              </a:spcBef>
              <a:buClrTx/>
              <a:buSzTx/>
              <a:buFontTx/>
              <a:buNone/>
            </a:pPr>
            <a:r>
              <a:rPr lang="en-US" altLang="en-US">
                <a:solidFill>
                  <a:schemeClr val="tx1"/>
                </a:solidFill>
              </a:rPr>
              <a:t> </a:t>
            </a:r>
          </a:p>
          <a:p>
            <a:pPr>
              <a:spcBef>
                <a:spcPct val="0"/>
              </a:spcBef>
              <a:buClrTx/>
              <a:buSzTx/>
              <a:buFontTx/>
              <a:buNone/>
            </a:pPr>
            <a:r>
              <a:rPr lang="en-US" altLang="en-US">
                <a:solidFill>
                  <a:schemeClr val="tx1"/>
                </a:solidFill>
              </a:rPr>
              <a:t>Graduation – A minimum of 22 credits and successful completion of any other state standards must be earned, according to School Board Policy IHF.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CD821D5-17C2-4B00-9071-F4E2002B199B}"/>
              </a:ext>
            </a:extLst>
          </p:cNvPr>
          <p:cNvSpPr>
            <a:spLocks noGrp="1" noChangeArrowheads="1"/>
          </p:cNvSpPr>
          <p:nvPr>
            <p:ph type="title"/>
          </p:nvPr>
        </p:nvSpPr>
        <p:spPr>
          <a:xfrm>
            <a:off x="228600" y="228600"/>
            <a:ext cx="7467600" cy="1320800"/>
          </a:xfrm>
        </p:spPr>
        <p:txBody>
          <a:bodyPr>
            <a:normAutofit fontScale="90000"/>
          </a:bodyPr>
          <a:lstStyle/>
          <a:p>
            <a:pPr>
              <a:defRPr/>
            </a:pPr>
            <a:r>
              <a:rPr lang="en-US" altLang="en-US">
                <a:solidFill>
                  <a:schemeClr val="accent2">
                    <a:lumMod val="75000"/>
                  </a:schemeClr>
                </a:solidFill>
              </a:rPr>
              <a:t>Administrators’ Expectations –</a:t>
            </a:r>
            <a:br>
              <a:rPr lang="en-US" altLang="en-US">
                <a:solidFill>
                  <a:schemeClr val="accent2">
                    <a:lumMod val="75000"/>
                  </a:schemeClr>
                </a:solidFill>
              </a:rPr>
            </a:br>
            <a:r>
              <a:rPr lang="en-US" altLang="en-US">
                <a:solidFill>
                  <a:schemeClr val="accent2">
                    <a:lumMod val="75000"/>
                  </a:schemeClr>
                </a:solidFill>
              </a:rPr>
              <a:t>Leave middle school behavior behind!</a:t>
            </a:r>
          </a:p>
        </p:txBody>
      </p:sp>
      <p:sp>
        <p:nvSpPr>
          <p:cNvPr id="28675" name="Content Placeholder 3">
            <a:extLst>
              <a:ext uri="{FF2B5EF4-FFF2-40B4-BE49-F238E27FC236}">
                <a16:creationId xmlns:a16="http://schemas.microsoft.com/office/drawing/2014/main" id="{00BC5982-4A0A-1490-6185-1F8C96C83C6E}"/>
              </a:ext>
            </a:extLst>
          </p:cNvPr>
          <p:cNvSpPr>
            <a:spLocks noGrp="1" noChangeArrowheads="1"/>
          </p:cNvSpPr>
          <p:nvPr>
            <p:ph idx="1"/>
          </p:nvPr>
        </p:nvSpPr>
        <p:spPr>
          <a:xfrm>
            <a:off x="609600" y="1536876"/>
            <a:ext cx="6705600" cy="5002212"/>
          </a:xfrm>
        </p:spPr>
        <p:txBody>
          <a:bodyPr/>
          <a:lstStyle/>
          <a:p>
            <a:r>
              <a:rPr lang="en-US" altLang="en-US"/>
              <a:t>Cell phones must be out of sight in your backpack during class (not just in your pocket)</a:t>
            </a:r>
          </a:p>
          <a:p>
            <a:r>
              <a:rPr lang="en-US" altLang="en-US"/>
              <a:t>Ear buds and headphones not only allowed during class</a:t>
            </a:r>
          </a:p>
          <a:p>
            <a:r>
              <a:rPr lang="en-US" altLang="en-US"/>
              <a:t>Always be respectful to classmates and other students</a:t>
            </a:r>
          </a:p>
          <a:p>
            <a:r>
              <a:rPr lang="en-US" altLang="en-US"/>
              <a:t>Keep hands to self and respect others personal space</a:t>
            </a:r>
          </a:p>
          <a:p>
            <a:r>
              <a:rPr lang="en-US" altLang="en-US"/>
              <a:t>Always be compliant and respectful to adults in the building – even if they aren’t your teacher</a:t>
            </a:r>
          </a:p>
          <a:p>
            <a:r>
              <a:rPr lang="en-US" altLang="en-US"/>
              <a:t>Follow dress code every day </a:t>
            </a:r>
          </a:p>
          <a:p>
            <a:r>
              <a:rPr lang="en-US" altLang="en-US"/>
              <a:t>BE ON TIME for school and for each class</a:t>
            </a:r>
          </a:p>
          <a:p>
            <a:r>
              <a:rPr lang="en-US" altLang="en-US"/>
              <a:t>Be where you are supposed to be in the building during the school day</a:t>
            </a:r>
          </a:p>
          <a:p>
            <a:r>
              <a:rPr lang="en-US" altLang="en-US"/>
              <a:t>Seek help and assistance from your teachers, Mrs. Robinson, or Mr. Schnaith-Ivan when needed!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9BA2B54-9582-6436-4165-6AFB1750A034}"/>
              </a:ext>
            </a:extLst>
          </p:cNvPr>
          <p:cNvSpPr>
            <a:spLocks noGrp="1" noChangeArrowheads="1"/>
          </p:cNvSpPr>
          <p:nvPr>
            <p:ph type="ctrTitle"/>
          </p:nvPr>
        </p:nvSpPr>
        <p:spPr>
          <a:xfrm>
            <a:off x="1295400" y="228600"/>
            <a:ext cx="5662613" cy="609600"/>
          </a:xfrm>
        </p:spPr>
        <p:txBody>
          <a:bodyPr/>
          <a:lstStyle/>
          <a:p>
            <a:pPr algn="ctr"/>
            <a:r>
              <a:rPr lang="en-US" altLang="en-US" sz="4400" b="1">
                <a:solidFill>
                  <a:schemeClr val="accent2">
                    <a:lumMod val="75000"/>
                  </a:schemeClr>
                </a:solidFill>
              </a:rPr>
              <a:t>Contacts</a:t>
            </a:r>
          </a:p>
        </p:txBody>
      </p:sp>
      <p:sp>
        <p:nvSpPr>
          <p:cNvPr id="35843" name="Subtitle 2">
            <a:extLst>
              <a:ext uri="{FF2B5EF4-FFF2-40B4-BE49-F238E27FC236}">
                <a16:creationId xmlns:a16="http://schemas.microsoft.com/office/drawing/2014/main" id="{2E39142B-FF89-B5FF-F858-0B7C0C2933EF}"/>
              </a:ext>
            </a:extLst>
          </p:cNvPr>
          <p:cNvSpPr>
            <a:spLocks noGrp="1" noChangeArrowheads="1"/>
          </p:cNvSpPr>
          <p:nvPr>
            <p:ph type="subTitle" idx="1"/>
          </p:nvPr>
        </p:nvSpPr>
        <p:spPr>
          <a:xfrm>
            <a:off x="1676400" y="838200"/>
            <a:ext cx="6629400" cy="6019800"/>
          </a:xfrm>
        </p:spPr>
        <p:txBody>
          <a:bodyPr/>
          <a:lstStyle/>
          <a:p>
            <a:pPr algn="l">
              <a:spcBef>
                <a:spcPts val="0"/>
              </a:spcBef>
            </a:pPr>
            <a:endParaRPr lang="en-US" altLang="en-US" b="1" dirty="0">
              <a:solidFill>
                <a:schemeClr val="tx1"/>
              </a:solidFill>
            </a:endParaRPr>
          </a:p>
          <a:p>
            <a:pPr algn="l">
              <a:spcBef>
                <a:spcPts val="0"/>
              </a:spcBef>
            </a:pPr>
            <a:r>
              <a:rPr lang="en-US" altLang="en-US" b="1" dirty="0">
                <a:solidFill>
                  <a:schemeClr val="tx1"/>
                </a:solidFill>
              </a:rPr>
              <a:t>Mrs. Cheryl Robinson</a:t>
            </a:r>
          </a:p>
          <a:p>
            <a:pPr algn="l">
              <a:spcBef>
                <a:spcPts val="0"/>
              </a:spcBef>
            </a:pPr>
            <a:r>
              <a:rPr lang="en-US" altLang="en-US" dirty="0">
                <a:solidFill>
                  <a:schemeClr val="tx1"/>
                </a:solidFill>
              </a:rPr>
              <a:t>Freshman Academy Principal/Administrator</a:t>
            </a:r>
          </a:p>
          <a:p>
            <a:pPr algn="l">
              <a:spcBef>
                <a:spcPts val="0"/>
              </a:spcBef>
            </a:pPr>
            <a:r>
              <a:rPr lang="en-US" altLang="en-US" dirty="0">
                <a:solidFill>
                  <a:schemeClr val="accent2">
                    <a:lumMod val="75000"/>
                  </a:schemeClr>
                </a:solidFill>
                <a:hlinkClick r:id="rId3">
                  <a:extLst>
                    <a:ext uri="{A12FA001-AC4F-418D-AE19-62706E023703}">
                      <ahyp:hlinkClr xmlns:ahyp="http://schemas.microsoft.com/office/drawing/2018/hyperlinkcolor" val="tx"/>
                    </a:ext>
                  </a:extLst>
                </a:hlinkClick>
              </a:rPr>
              <a:t>robinsc@gcsnc.com</a:t>
            </a:r>
            <a:r>
              <a:rPr lang="en-US" altLang="en-US" dirty="0">
                <a:solidFill>
                  <a:schemeClr val="accent2">
                    <a:lumMod val="75000"/>
                  </a:schemeClr>
                </a:solidFill>
              </a:rPr>
              <a:t> </a:t>
            </a:r>
          </a:p>
          <a:p>
            <a:pPr algn="l">
              <a:spcBef>
                <a:spcPts val="0"/>
              </a:spcBef>
            </a:pPr>
            <a:endParaRPr lang="en-US" altLang="en-US" i="1" dirty="0">
              <a:solidFill>
                <a:schemeClr val="tx1"/>
              </a:solidFill>
            </a:endParaRPr>
          </a:p>
          <a:p>
            <a:pPr algn="l">
              <a:spcBef>
                <a:spcPts val="0"/>
              </a:spcBef>
            </a:pPr>
            <a:r>
              <a:rPr lang="en-US" altLang="en-US" b="1" dirty="0">
                <a:solidFill>
                  <a:schemeClr val="tx1"/>
                </a:solidFill>
              </a:rPr>
              <a:t>Mr. Ryan Schnaith-Ivan</a:t>
            </a:r>
          </a:p>
          <a:p>
            <a:pPr algn="l">
              <a:spcBef>
                <a:spcPts val="0"/>
              </a:spcBef>
            </a:pPr>
            <a:r>
              <a:rPr lang="en-US" altLang="en-US" dirty="0">
                <a:solidFill>
                  <a:schemeClr val="tx1"/>
                </a:solidFill>
              </a:rPr>
              <a:t>Freshman Academy Counselor</a:t>
            </a:r>
          </a:p>
          <a:p>
            <a:pPr algn="l">
              <a:spcBef>
                <a:spcPts val="0"/>
              </a:spcBef>
            </a:pPr>
            <a:r>
              <a:rPr lang="en-US" altLang="en-US" dirty="0">
                <a:solidFill>
                  <a:schemeClr val="accent2">
                    <a:lumMod val="75000"/>
                  </a:schemeClr>
                </a:solidFill>
                <a:hlinkClick r:id="rId4">
                  <a:extLst>
                    <a:ext uri="{A12FA001-AC4F-418D-AE19-62706E023703}">
                      <ahyp:hlinkClr xmlns:ahyp="http://schemas.microsoft.com/office/drawing/2018/hyperlinkcolor" val="tx"/>
                    </a:ext>
                  </a:extLst>
                </a:hlinkClick>
              </a:rPr>
              <a:t>schnair@gcsnc.com</a:t>
            </a:r>
            <a:endParaRPr lang="en-US" altLang="en-US" dirty="0">
              <a:solidFill>
                <a:schemeClr val="accent2">
                  <a:lumMod val="75000"/>
                </a:schemeClr>
              </a:solidFill>
            </a:endParaRPr>
          </a:p>
          <a:p>
            <a:pPr algn="l">
              <a:spcBef>
                <a:spcPts val="0"/>
              </a:spcBef>
            </a:pPr>
            <a:r>
              <a:rPr lang="en-US" altLang="en-US" dirty="0">
                <a:solidFill>
                  <a:schemeClr val="tx1"/>
                </a:solidFill>
              </a:rPr>
              <a:t>336-819-2973</a:t>
            </a:r>
          </a:p>
          <a:p>
            <a:pPr algn="l">
              <a:spcBef>
                <a:spcPts val="0"/>
              </a:spcBef>
            </a:pPr>
            <a:endParaRPr lang="en-US" altLang="en-US" dirty="0">
              <a:solidFill>
                <a:schemeClr val="tx1"/>
              </a:solidFill>
            </a:endParaRPr>
          </a:p>
          <a:p>
            <a:pPr algn="l">
              <a:spcBef>
                <a:spcPts val="0"/>
              </a:spcBef>
            </a:pPr>
            <a:r>
              <a:rPr lang="en-US" altLang="en-US" b="1" dirty="0">
                <a:solidFill>
                  <a:schemeClr val="tx1"/>
                </a:solidFill>
              </a:rPr>
              <a:t>Mr. Keith Pemberton</a:t>
            </a:r>
          </a:p>
          <a:p>
            <a:pPr algn="l">
              <a:spcBef>
                <a:spcPts val="0"/>
              </a:spcBef>
            </a:pPr>
            <a:r>
              <a:rPr lang="en-US" altLang="en-US" dirty="0">
                <a:solidFill>
                  <a:schemeClr val="tx1"/>
                </a:solidFill>
              </a:rPr>
              <a:t>School Social Worker</a:t>
            </a:r>
          </a:p>
          <a:p>
            <a:pPr algn="l">
              <a:spcBef>
                <a:spcPts val="0"/>
              </a:spcBef>
            </a:pPr>
            <a:r>
              <a:rPr lang="en-US" altLang="en-US" dirty="0">
                <a:solidFill>
                  <a:schemeClr val="accent2">
                    <a:lumMod val="75000"/>
                  </a:schemeClr>
                </a:solidFill>
                <a:hlinkClick r:id="rId5">
                  <a:extLst>
                    <a:ext uri="{A12FA001-AC4F-418D-AE19-62706E023703}">
                      <ahyp:hlinkClr xmlns:ahyp="http://schemas.microsoft.com/office/drawing/2018/hyperlinkcolor" val="tx"/>
                    </a:ext>
                  </a:extLst>
                </a:hlinkClick>
              </a:rPr>
              <a:t>pemberk@gcsnc.com</a:t>
            </a:r>
            <a:r>
              <a:rPr lang="en-US" altLang="en-US" dirty="0">
                <a:solidFill>
                  <a:schemeClr val="accent2">
                    <a:lumMod val="75000"/>
                  </a:schemeClr>
                </a:solidFill>
              </a:rPr>
              <a:t> </a:t>
            </a:r>
          </a:p>
          <a:p>
            <a:pPr algn="l">
              <a:spcBef>
                <a:spcPts val="0"/>
              </a:spcBef>
            </a:pPr>
            <a:endParaRPr lang="en-US" altLang="en-US" dirty="0">
              <a:solidFill>
                <a:schemeClr val="tx1"/>
              </a:solidFill>
            </a:endParaRPr>
          </a:p>
          <a:p>
            <a:pPr algn="l">
              <a:spcBef>
                <a:spcPts val="0"/>
              </a:spcBef>
            </a:pPr>
            <a:r>
              <a:rPr lang="en-US" altLang="en-US" b="1" dirty="0">
                <a:solidFill>
                  <a:schemeClr val="tx1"/>
                </a:solidFill>
              </a:rPr>
              <a:t>Coach Brindon Christman</a:t>
            </a:r>
          </a:p>
          <a:p>
            <a:pPr algn="l">
              <a:spcBef>
                <a:spcPts val="0"/>
              </a:spcBef>
            </a:pPr>
            <a:r>
              <a:rPr lang="en-US" altLang="en-US" dirty="0">
                <a:solidFill>
                  <a:schemeClr val="tx1"/>
                </a:solidFill>
              </a:rPr>
              <a:t>Athletic Director (sports related questions) </a:t>
            </a:r>
            <a:r>
              <a:rPr lang="en-US" altLang="en-US" dirty="0">
                <a:solidFill>
                  <a:schemeClr val="accent2">
                    <a:lumMod val="75000"/>
                  </a:schemeClr>
                </a:solidFill>
                <a:hlinkClick r:id="rId6">
                  <a:extLst>
                    <a:ext uri="{A12FA001-AC4F-418D-AE19-62706E023703}">
                      <ahyp:hlinkClr xmlns:ahyp="http://schemas.microsoft.com/office/drawing/2018/hyperlinkcolor" val="tx"/>
                    </a:ext>
                  </a:extLst>
                </a:hlinkClick>
              </a:rPr>
              <a:t>christb2@gcsnc.com</a:t>
            </a:r>
            <a:endParaRPr lang="en-US" altLang="en-US" dirty="0">
              <a:solidFill>
                <a:schemeClr val="accent2">
                  <a:lumMod val="75000"/>
                </a:schemeClr>
              </a:solidFill>
            </a:endParaRPr>
          </a:p>
          <a:p>
            <a:pPr algn="l">
              <a:spcBef>
                <a:spcPts val="0"/>
              </a:spcBef>
            </a:pPr>
            <a:endParaRPr lang="en-US" altLang="en-US" dirty="0">
              <a:solidFill>
                <a:schemeClr val="tx1"/>
              </a:solidFill>
            </a:endParaRPr>
          </a:p>
          <a:p>
            <a:pPr algn="l">
              <a:spcBef>
                <a:spcPts val="0"/>
              </a:spcBef>
            </a:pPr>
            <a:endParaRPr lang="en-US" altLang="en-US"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D7CEBE36-B202-F746-3D72-4E2BB50BDD40}"/>
              </a:ext>
            </a:extLst>
          </p:cNvPr>
          <p:cNvGraphicFramePr>
            <a:graphicFrameLocks noChangeAspect="1"/>
          </p:cNvGraphicFramePr>
          <p:nvPr>
            <p:extLst>
              <p:ext uri="{D42A27DB-BD31-4B8C-83A1-F6EECF244321}">
                <p14:modId xmlns:p14="http://schemas.microsoft.com/office/powerpoint/2010/main" val="2007441345"/>
              </p:ext>
            </p:extLst>
          </p:nvPr>
        </p:nvGraphicFramePr>
        <p:xfrm>
          <a:off x="1068485" y="-140680"/>
          <a:ext cx="5673876" cy="7343338"/>
        </p:xfrm>
        <a:graphic>
          <a:graphicData uri="http://schemas.openxmlformats.org/presentationml/2006/ole">
            <mc:AlternateContent xmlns:mc="http://schemas.openxmlformats.org/markup-compatibility/2006">
              <mc:Choice xmlns:v="urn:schemas-microsoft-com:vml" Requires="v">
                <p:oleObj name="Acrobat Document" r:id="rId3" imgW="5829108" imgH="7543800" progId="Acrobat.Document.DC">
                  <p:embed/>
                </p:oleObj>
              </mc:Choice>
              <mc:Fallback>
                <p:oleObj name="Acrobat Document" r:id="rId3" imgW="5829108" imgH="7543800" progId="Acrobat.Document.DC">
                  <p:embed/>
                  <p:pic>
                    <p:nvPicPr>
                      <p:cNvPr id="0" name=""/>
                      <p:cNvPicPr/>
                      <p:nvPr/>
                    </p:nvPicPr>
                    <p:blipFill>
                      <a:blip r:embed="rId4"/>
                      <a:stretch>
                        <a:fillRect/>
                      </a:stretch>
                    </p:blipFill>
                    <p:spPr>
                      <a:xfrm>
                        <a:off x="1068485" y="-140680"/>
                        <a:ext cx="5673876" cy="7343338"/>
                      </a:xfrm>
                      <a:prstGeom prst="rect">
                        <a:avLst/>
                      </a:prstGeom>
                    </p:spPr>
                  </p:pic>
                </p:oleObj>
              </mc:Fallback>
            </mc:AlternateContent>
          </a:graphicData>
        </a:graphic>
      </p:graphicFrame>
    </p:spTree>
    <p:extLst>
      <p:ext uri="{BB962C8B-B14F-4D97-AF65-F5344CB8AC3E}">
        <p14:creationId xmlns:p14="http://schemas.microsoft.com/office/powerpoint/2010/main" val="105809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a:extLst>
              <a:ext uri="{FF2B5EF4-FFF2-40B4-BE49-F238E27FC236}">
                <a16:creationId xmlns:a16="http://schemas.microsoft.com/office/drawing/2014/main" id="{3CB4BA2E-A27F-5FEC-AD56-1438099E50DC}"/>
              </a:ext>
            </a:extLst>
          </p:cNvPr>
          <p:cNvSpPr txBox="1">
            <a:spLocks noChangeArrowheads="1"/>
          </p:cNvSpPr>
          <p:nvPr/>
        </p:nvSpPr>
        <p:spPr bwMode="auto">
          <a:xfrm>
            <a:off x="152400" y="1219200"/>
            <a:ext cx="11747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buClrTx/>
              <a:buSzTx/>
              <a:buFontTx/>
              <a:buNone/>
            </a:pPr>
            <a:r>
              <a:rPr lang="en-US" altLang="en-US">
                <a:solidFill>
                  <a:schemeClr val="tx1"/>
                </a:solidFill>
              </a:rPr>
              <a:t>22 Credits are needed to graduate on a block schedule.</a:t>
            </a:r>
          </a:p>
        </p:txBody>
      </p:sp>
      <p:pic>
        <p:nvPicPr>
          <p:cNvPr id="5" name="Picture 4">
            <a:extLst>
              <a:ext uri="{FF2B5EF4-FFF2-40B4-BE49-F238E27FC236}">
                <a16:creationId xmlns:a16="http://schemas.microsoft.com/office/drawing/2014/main" id="{0B95431B-485C-F7D0-D701-905856A6AFEE}"/>
              </a:ext>
            </a:extLst>
          </p:cNvPr>
          <p:cNvPicPr>
            <a:picLocks noChangeAspect="1"/>
          </p:cNvPicPr>
          <p:nvPr/>
        </p:nvPicPr>
        <p:blipFill>
          <a:blip r:embed="rId3"/>
          <a:stretch>
            <a:fillRect/>
          </a:stretch>
        </p:blipFill>
        <p:spPr>
          <a:xfrm>
            <a:off x="1676400" y="152400"/>
            <a:ext cx="4806769" cy="647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074EDAD-293B-4ECD-8031-54D500EFF631}"/>
              </a:ext>
            </a:extLst>
          </p:cNvPr>
          <p:cNvSpPr>
            <a:spLocks noGrp="1" noChangeArrowheads="1"/>
          </p:cNvSpPr>
          <p:nvPr>
            <p:ph type="title"/>
          </p:nvPr>
        </p:nvSpPr>
        <p:spPr>
          <a:xfrm>
            <a:off x="1517650" y="304800"/>
            <a:ext cx="6483350" cy="1143000"/>
          </a:xfrm>
        </p:spPr>
        <p:txBody>
          <a:bodyPr rtlCol="0">
            <a:normAutofit fontScale="90000"/>
          </a:bodyPr>
          <a:lstStyle/>
          <a:p>
            <a:pPr eaLnBrk="1" fontAlgn="auto" hangingPunct="1">
              <a:spcAft>
                <a:spcPts val="0"/>
              </a:spcAft>
              <a:defRPr/>
            </a:pPr>
            <a:r>
              <a:rPr lang="en-US" altLang="en-US" sz="3800">
                <a:solidFill>
                  <a:schemeClr val="accent2">
                    <a:lumMod val="75000"/>
                  </a:schemeClr>
                </a:solidFill>
              </a:rPr>
              <a:t>Future Ready Core:</a:t>
            </a:r>
            <a:br>
              <a:rPr lang="en-US" altLang="en-US" sz="3800">
                <a:solidFill>
                  <a:schemeClr val="accent2">
                    <a:lumMod val="75000"/>
                  </a:schemeClr>
                </a:solidFill>
              </a:rPr>
            </a:br>
            <a:r>
              <a:rPr lang="en-US" altLang="en-US" sz="3800" i="1">
                <a:solidFill>
                  <a:schemeClr val="accent2">
                    <a:lumMod val="75000"/>
                  </a:schemeClr>
                </a:solidFill>
              </a:rPr>
              <a:t>Graduation Requirements</a:t>
            </a:r>
            <a:endParaRPr lang="en-US" altLang="en-US" sz="3100">
              <a:solidFill>
                <a:schemeClr val="accent2">
                  <a:lumMod val="75000"/>
                </a:schemeClr>
              </a:solidFill>
            </a:endParaRPr>
          </a:p>
        </p:txBody>
      </p:sp>
      <p:sp>
        <p:nvSpPr>
          <p:cNvPr id="4099" name="Rectangle 3">
            <a:extLst>
              <a:ext uri="{FF2B5EF4-FFF2-40B4-BE49-F238E27FC236}">
                <a16:creationId xmlns:a16="http://schemas.microsoft.com/office/drawing/2014/main" id="{143EF75C-FB78-48C2-B143-C29983E2DDAF}"/>
              </a:ext>
            </a:extLst>
          </p:cNvPr>
          <p:cNvSpPr>
            <a:spLocks noGrp="1" noChangeArrowheads="1"/>
          </p:cNvSpPr>
          <p:nvPr>
            <p:ph idx="1"/>
          </p:nvPr>
        </p:nvSpPr>
        <p:spPr>
          <a:xfrm>
            <a:off x="533400" y="1447800"/>
            <a:ext cx="7086600" cy="5334000"/>
          </a:xfrm>
        </p:spPr>
        <p:txBody>
          <a:bodyPr rtlCol="0">
            <a:normAutofit fontScale="92500" lnSpcReduction="20000"/>
          </a:bodyPr>
          <a:lstStyle/>
          <a:p>
            <a:pPr marL="177800" indent="-177800" eaLnBrk="1" fontAlgn="auto" hangingPunct="1">
              <a:lnSpc>
                <a:spcPct val="120000"/>
              </a:lnSpc>
              <a:spcBef>
                <a:spcPts val="0"/>
              </a:spcBef>
              <a:spcAft>
                <a:spcPts val="0"/>
              </a:spcAft>
              <a:buFontTx/>
              <a:buNone/>
              <a:defRPr/>
            </a:pPr>
            <a:r>
              <a:rPr lang="en-US" i="1" u="sng">
                <a:solidFill>
                  <a:schemeClr val="tx1"/>
                </a:solidFill>
              </a:rPr>
              <a:t>The Core (Classes required for graduation)</a:t>
            </a:r>
            <a:endParaRPr lang="en-US">
              <a:solidFill>
                <a:schemeClr val="tx1"/>
              </a:solidFill>
            </a:endParaRPr>
          </a:p>
          <a:p>
            <a:pPr marL="177800" indent="-177800" eaLnBrk="1" fontAlgn="auto" hangingPunct="1">
              <a:lnSpc>
                <a:spcPct val="120000"/>
              </a:lnSpc>
              <a:spcBef>
                <a:spcPts val="0"/>
              </a:spcBef>
              <a:spcAft>
                <a:spcPts val="0"/>
              </a:spcAft>
              <a:buFontTx/>
              <a:buNone/>
              <a:defRPr/>
            </a:pPr>
            <a:r>
              <a:rPr lang="en-US" sz="2800">
                <a:solidFill>
                  <a:schemeClr val="tx1"/>
                </a:solidFill>
              </a:rPr>
              <a:t>4 credits of English </a:t>
            </a:r>
            <a:r>
              <a:rPr lang="en-US">
                <a:solidFill>
                  <a:schemeClr val="tx1"/>
                </a:solidFill>
              </a:rPr>
              <a:t>(English I, II, III, IV)</a:t>
            </a:r>
          </a:p>
          <a:p>
            <a:pPr marL="177800" indent="-177800" eaLnBrk="1" fontAlgn="auto" hangingPunct="1">
              <a:lnSpc>
                <a:spcPct val="120000"/>
              </a:lnSpc>
              <a:spcBef>
                <a:spcPts val="0"/>
              </a:spcBef>
              <a:spcAft>
                <a:spcPts val="0"/>
              </a:spcAft>
              <a:buFontTx/>
              <a:buNone/>
              <a:defRPr/>
            </a:pPr>
            <a:endParaRPr lang="en-US" sz="1400">
              <a:solidFill>
                <a:schemeClr val="tx1"/>
              </a:solidFill>
            </a:endParaRPr>
          </a:p>
          <a:p>
            <a:pPr marL="177800" indent="-177800" eaLnBrk="1" fontAlgn="auto" hangingPunct="1">
              <a:lnSpc>
                <a:spcPct val="120000"/>
              </a:lnSpc>
              <a:spcBef>
                <a:spcPts val="0"/>
              </a:spcBef>
              <a:spcAft>
                <a:spcPts val="0"/>
              </a:spcAft>
              <a:buFontTx/>
              <a:buNone/>
              <a:defRPr/>
            </a:pPr>
            <a:r>
              <a:rPr lang="en-US" sz="2800">
                <a:solidFill>
                  <a:schemeClr val="tx1"/>
                </a:solidFill>
              </a:rPr>
              <a:t>4 credits of Mathematics </a:t>
            </a:r>
            <a:r>
              <a:rPr lang="en-US">
                <a:solidFill>
                  <a:schemeClr val="tx1"/>
                </a:solidFill>
              </a:rPr>
              <a:t>(Math 1, Math 2,  Math 3, and one additional Math)</a:t>
            </a:r>
          </a:p>
          <a:p>
            <a:pPr marL="177800" indent="-177800" eaLnBrk="1" fontAlgn="auto" hangingPunct="1">
              <a:lnSpc>
                <a:spcPct val="120000"/>
              </a:lnSpc>
              <a:spcBef>
                <a:spcPts val="0"/>
              </a:spcBef>
              <a:spcAft>
                <a:spcPts val="0"/>
              </a:spcAft>
              <a:buFontTx/>
              <a:buNone/>
              <a:defRPr/>
            </a:pPr>
            <a:endParaRPr lang="en-US" sz="1400">
              <a:solidFill>
                <a:schemeClr val="tx1"/>
              </a:solidFill>
            </a:endParaRPr>
          </a:p>
          <a:p>
            <a:pPr marL="177800" indent="-177800" eaLnBrk="1" fontAlgn="auto" hangingPunct="1">
              <a:lnSpc>
                <a:spcPct val="120000"/>
              </a:lnSpc>
              <a:spcBef>
                <a:spcPts val="0"/>
              </a:spcBef>
              <a:spcAft>
                <a:spcPts val="0"/>
              </a:spcAft>
              <a:buFontTx/>
              <a:buNone/>
              <a:defRPr/>
            </a:pPr>
            <a:r>
              <a:rPr lang="en-US" sz="2800">
                <a:solidFill>
                  <a:schemeClr val="tx1"/>
                </a:solidFill>
              </a:rPr>
              <a:t>4 credits of Social Studies </a:t>
            </a:r>
            <a:r>
              <a:rPr lang="en-US">
                <a:solidFill>
                  <a:schemeClr val="tx1"/>
                </a:solidFill>
              </a:rPr>
              <a:t>(Founding Principles of the USA &amp; NC Civic Literacy or AP Government, World History or AP World History, American History or AP US History, and Economics and Personal Finance)</a:t>
            </a:r>
            <a:endParaRPr lang="en-US" sz="2800">
              <a:solidFill>
                <a:schemeClr val="tx1"/>
              </a:solidFill>
            </a:endParaRPr>
          </a:p>
          <a:p>
            <a:pPr marL="177800" indent="-177800" eaLnBrk="1" fontAlgn="auto" hangingPunct="1">
              <a:lnSpc>
                <a:spcPct val="120000"/>
              </a:lnSpc>
              <a:spcBef>
                <a:spcPts val="0"/>
              </a:spcBef>
              <a:spcAft>
                <a:spcPts val="0"/>
              </a:spcAft>
              <a:buFontTx/>
              <a:buNone/>
              <a:defRPr/>
            </a:pPr>
            <a:endParaRPr lang="en-US" sz="1400">
              <a:solidFill>
                <a:schemeClr val="tx1"/>
              </a:solidFill>
            </a:endParaRPr>
          </a:p>
          <a:p>
            <a:pPr marL="177800" indent="-177800" eaLnBrk="1" fontAlgn="auto" hangingPunct="1">
              <a:lnSpc>
                <a:spcPct val="120000"/>
              </a:lnSpc>
              <a:spcBef>
                <a:spcPts val="0"/>
              </a:spcBef>
              <a:spcAft>
                <a:spcPts val="0"/>
              </a:spcAft>
              <a:buFontTx/>
              <a:buNone/>
              <a:defRPr/>
            </a:pPr>
            <a:r>
              <a:rPr lang="en-US" sz="2800">
                <a:solidFill>
                  <a:schemeClr val="tx1"/>
                </a:solidFill>
              </a:rPr>
              <a:t>3 credits of Science </a:t>
            </a:r>
            <a:r>
              <a:rPr lang="en-US">
                <a:solidFill>
                  <a:schemeClr val="tx1"/>
                </a:solidFill>
              </a:rPr>
              <a:t>(Earth/Environmental, Biology, and 1 physical science)</a:t>
            </a:r>
            <a:endParaRPr lang="en-US" sz="2800">
              <a:solidFill>
                <a:schemeClr val="tx1"/>
              </a:solidFill>
            </a:endParaRPr>
          </a:p>
          <a:p>
            <a:pPr marL="177800" indent="-177800" eaLnBrk="1" fontAlgn="auto" hangingPunct="1">
              <a:lnSpc>
                <a:spcPct val="120000"/>
              </a:lnSpc>
              <a:spcBef>
                <a:spcPts val="0"/>
              </a:spcBef>
              <a:spcAft>
                <a:spcPts val="0"/>
              </a:spcAft>
              <a:buFontTx/>
              <a:buNone/>
              <a:defRPr/>
            </a:pPr>
            <a:endParaRPr lang="en-US" sz="1400">
              <a:solidFill>
                <a:schemeClr val="tx1"/>
              </a:solidFill>
            </a:endParaRPr>
          </a:p>
          <a:p>
            <a:pPr marL="177800" indent="-177800" eaLnBrk="1" fontAlgn="auto" hangingPunct="1">
              <a:lnSpc>
                <a:spcPct val="120000"/>
              </a:lnSpc>
              <a:spcBef>
                <a:spcPts val="0"/>
              </a:spcBef>
              <a:spcAft>
                <a:spcPts val="0"/>
              </a:spcAft>
              <a:buFontTx/>
              <a:buNone/>
              <a:defRPr/>
            </a:pPr>
            <a:r>
              <a:rPr lang="en-US" sz="2800">
                <a:solidFill>
                  <a:schemeClr val="tx1"/>
                </a:solidFill>
              </a:rPr>
              <a:t>1 credit of Physical Education/Health 1 </a:t>
            </a:r>
            <a:r>
              <a:rPr lang="en-US" sz="2300" i="1">
                <a:solidFill>
                  <a:schemeClr val="tx1"/>
                </a:solidFill>
              </a:rPr>
              <a:t>including CPR TRAINING</a:t>
            </a:r>
            <a:endParaRPr lang="en-US" sz="2800" i="1">
              <a:solidFill>
                <a:schemeClr val="tx1"/>
              </a:solidFill>
            </a:endParaRPr>
          </a:p>
          <a:p>
            <a:pPr marL="177800" indent="-177800" algn="ctr" eaLnBrk="1" fontAlgn="auto" hangingPunct="1">
              <a:lnSpc>
                <a:spcPct val="120000"/>
              </a:lnSpc>
              <a:spcBef>
                <a:spcPts val="0"/>
              </a:spcBef>
              <a:spcAft>
                <a:spcPts val="0"/>
              </a:spcAft>
              <a:buFontTx/>
              <a:buNone/>
              <a:defRPr/>
            </a:pPr>
            <a:endParaRPr lang="en-US" sz="1400">
              <a:solidFill>
                <a:schemeClr val="tx1"/>
              </a:solidFill>
            </a:endParaRPr>
          </a:p>
          <a:p>
            <a:pPr marL="177800" indent="-177800" algn="ctr" eaLnBrk="1" fontAlgn="auto" hangingPunct="1">
              <a:lnSpc>
                <a:spcPct val="120000"/>
              </a:lnSpc>
              <a:spcBef>
                <a:spcPts val="0"/>
              </a:spcBef>
              <a:spcAft>
                <a:spcPts val="0"/>
              </a:spcAft>
              <a:buFontTx/>
              <a:buNone/>
              <a:defRPr/>
            </a:pPr>
            <a:r>
              <a:rPr lang="en-US" sz="2600">
                <a:solidFill>
                  <a:schemeClr val="tx1"/>
                </a:solidFill>
              </a:rPr>
              <a:t>(16 required core credits) </a:t>
            </a:r>
            <a:endParaRPr lang="en-US" sz="2200">
              <a:solidFill>
                <a:schemeClr val="tx1"/>
              </a:solidFill>
            </a:endParaRPr>
          </a:p>
        </p:txBody>
      </p:sp>
      <p:pic>
        <p:nvPicPr>
          <p:cNvPr id="11268" name="Picture 4">
            <a:extLst>
              <a:ext uri="{FF2B5EF4-FFF2-40B4-BE49-F238E27FC236}">
                <a16:creationId xmlns:a16="http://schemas.microsoft.com/office/drawing/2014/main" id="{E9050774-8BD5-4463-714C-FC9316F52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819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074EDAD-293B-4ECD-8031-54D500EFF631}"/>
              </a:ext>
            </a:extLst>
          </p:cNvPr>
          <p:cNvSpPr>
            <a:spLocks noGrp="1" noChangeArrowheads="1"/>
          </p:cNvSpPr>
          <p:nvPr>
            <p:ph type="title"/>
          </p:nvPr>
        </p:nvSpPr>
        <p:spPr>
          <a:xfrm>
            <a:off x="1517650" y="304800"/>
            <a:ext cx="6483350" cy="1143000"/>
          </a:xfrm>
        </p:spPr>
        <p:txBody>
          <a:bodyPr rtlCol="0">
            <a:normAutofit fontScale="90000"/>
          </a:bodyPr>
          <a:lstStyle/>
          <a:p>
            <a:pPr eaLnBrk="1" fontAlgn="auto" hangingPunct="1">
              <a:spcAft>
                <a:spcPts val="0"/>
              </a:spcAft>
              <a:defRPr/>
            </a:pPr>
            <a:r>
              <a:rPr lang="en-US" altLang="en-US" sz="3800">
                <a:solidFill>
                  <a:schemeClr val="accent2">
                    <a:lumMod val="75000"/>
                  </a:schemeClr>
                </a:solidFill>
              </a:rPr>
              <a:t>Future Ready Core:</a:t>
            </a:r>
            <a:br>
              <a:rPr lang="en-US" altLang="en-US" sz="3800">
                <a:solidFill>
                  <a:schemeClr val="accent2">
                    <a:lumMod val="75000"/>
                  </a:schemeClr>
                </a:solidFill>
              </a:rPr>
            </a:br>
            <a:r>
              <a:rPr lang="en-US" altLang="en-US" sz="3800" i="1">
                <a:solidFill>
                  <a:schemeClr val="accent2">
                    <a:lumMod val="75000"/>
                  </a:schemeClr>
                </a:solidFill>
              </a:rPr>
              <a:t>Graduation Requirements</a:t>
            </a:r>
            <a:endParaRPr lang="en-US" altLang="en-US" sz="3100">
              <a:solidFill>
                <a:schemeClr val="accent2">
                  <a:lumMod val="75000"/>
                </a:schemeClr>
              </a:solidFill>
            </a:endParaRPr>
          </a:p>
        </p:txBody>
      </p:sp>
      <p:sp>
        <p:nvSpPr>
          <p:cNvPr id="4099" name="Rectangle 3">
            <a:extLst>
              <a:ext uri="{FF2B5EF4-FFF2-40B4-BE49-F238E27FC236}">
                <a16:creationId xmlns:a16="http://schemas.microsoft.com/office/drawing/2014/main" id="{143EF75C-FB78-48C2-B143-C29983E2DDAF}"/>
              </a:ext>
            </a:extLst>
          </p:cNvPr>
          <p:cNvSpPr>
            <a:spLocks noGrp="1" noChangeArrowheads="1"/>
          </p:cNvSpPr>
          <p:nvPr>
            <p:ph idx="1"/>
          </p:nvPr>
        </p:nvSpPr>
        <p:spPr>
          <a:xfrm>
            <a:off x="457200" y="1752600"/>
            <a:ext cx="7260336" cy="5029200"/>
          </a:xfrm>
        </p:spPr>
        <p:txBody>
          <a:bodyPr rtlCol="0">
            <a:normAutofit/>
          </a:bodyPr>
          <a:lstStyle/>
          <a:p>
            <a:pPr marL="177800" indent="-177800" eaLnBrk="1" fontAlgn="auto" hangingPunct="1">
              <a:lnSpc>
                <a:spcPct val="80000"/>
              </a:lnSpc>
              <a:spcAft>
                <a:spcPts val="0"/>
              </a:spcAft>
              <a:buFontTx/>
              <a:buNone/>
              <a:defRPr/>
            </a:pPr>
            <a:r>
              <a:rPr lang="en-US" sz="2400" dirty="0">
                <a:solidFill>
                  <a:schemeClr val="tx1"/>
                </a:solidFill>
              </a:rPr>
              <a:t>22 Credits to Graduate </a:t>
            </a:r>
            <a:r>
              <a:rPr lang="en-US" sz="2400" b="1" dirty="0">
                <a:solidFill>
                  <a:schemeClr val="tx1"/>
                </a:solidFill>
              </a:rPr>
              <a:t>–</a:t>
            </a:r>
            <a:r>
              <a:rPr lang="en-US" sz="2400" dirty="0">
                <a:solidFill>
                  <a:schemeClr val="tx1"/>
                </a:solidFill>
              </a:rPr>
              <a:t> 16 Required Courses =</a:t>
            </a:r>
          </a:p>
          <a:p>
            <a:pPr marL="177800" indent="-177800" eaLnBrk="1" fontAlgn="auto" hangingPunct="1">
              <a:lnSpc>
                <a:spcPct val="80000"/>
              </a:lnSpc>
              <a:spcAft>
                <a:spcPts val="0"/>
              </a:spcAft>
              <a:buFontTx/>
              <a:buNone/>
              <a:defRPr/>
            </a:pPr>
            <a:endParaRPr lang="en-US" sz="2800" dirty="0">
              <a:solidFill>
                <a:schemeClr val="tx1"/>
              </a:solidFill>
            </a:endParaRPr>
          </a:p>
          <a:p>
            <a:pPr marL="177800" indent="-177800" eaLnBrk="1" fontAlgn="auto" hangingPunct="1">
              <a:lnSpc>
                <a:spcPct val="80000"/>
              </a:lnSpc>
              <a:spcAft>
                <a:spcPts val="0"/>
              </a:spcAft>
              <a:buFontTx/>
              <a:buNone/>
              <a:defRPr/>
            </a:pPr>
            <a:r>
              <a:rPr lang="en-US" sz="2800" b="1" dirty="0">
                <a:solidFill>
                  <a:schemeClr val="tx1"/>
                </a:solidFill>
              </a:rPr>
              <a:t>6 Additional Elective Credits  </a:t>
            </a:r>
          </a:p>
          <a:p>
            <a:pPr marL="863600" lvl="2" eaLnBrk="1" fontAlgn="auto" hangingPunct="1">
              <a:lnSpc>
                <a:spcPct val="120000"/>
              </a:lnSpc>
              <a:spcBef>
                <a:spcPts val="0"/>
              </a:spcBef>
              <a:spcAft>
                <a:spcPts val="600"/>
              </a:spcAft>
              <a:buFont typeface="Wingdings 3" charset="2"/>
              <a:buChar char=""/>
              <a:defRPr/>
            </a:pPr>
            <a:r>
              <a:rPr lang="en-US" sz="2000" b="1" dirty="0">
                <a:solidFill>
                  <a:schemeClr val="tx1"/>
                </a:solidFill>
              </a:rPr>
              <a:t>2 credits from a World Language, Computer Programming, or additional core classes.</a:t>
            </a:r>
          </a:p>
          <a:p>
            <a:pPr marL="1320800" lvl="3" eaLnBrk="1" fontAlgn="auto" hangingPunct="1">
              <a:lnSpc>
                <a:spcPct val="120000"/>
              </a:lnSpc>
              <a:spcBef>
                <a:spcPts val="0"/>
              </a:spcBef>
              <a:spcAft>
                <a:spcPts val="600"/>
              </a:spcAft>
              <a:buFont typeface="Wingdings 3" charset="2"/>
              <a:buChar char=""/>
              <a:defRPr/>
            </a:pPr>
            <a:r>
              <a:rPr lang="en-US" sz="1800" b="1" dirty="0">
                <a:solidFill>
                  <a:schemeClr val="tx1"/>
                </a:solidFill>
              </a:rPr>
              <a:t>*Most Universities still require/recommend these two credits be in World Language.</a:t>
            </a:r>
          </a:p>
          <a:p>
            <a:pPr marL="863600" lvl="2" eaLnBrk="1" fontAlgn="auto" hangingPunct="1">
              <a:lnSpc>
                <a:spcPct val="120000"/>
              </a:lnSpc>
              <a:spcBef>
                <a:spcPts val="0"/>
              </a:spcBef>
              <a:spcAft>
                <a:spcPts val="600"/>
              </a:spcAft>
              <a:buFont typeface="Wingdings 3" charset="2"/>
              <a:buChar char=""/>
              <a:defRPr/>
            </a:pPr>
            <a:r>
              <a:rPr lang="en-US" sz="2000" b="1" dirty="0">
                <a:solidFill>
                  <a:schemeClr val="tx1"/>
                </a:solidFill>
              </a:rPr>
              <a:t>4 credit Concentration in one Career Cluster or Arts Program </a:t>
            </a:r>
            <a:r>
              <a:rPr lang="en-US" sz="1800" i="1" dirty="0">
                <a:solidFill>
                  <a:schemeClr val="tx1"/>
                </a:solidFill>
              </a:rPr>
              <a:t>*(Recommended)</a:t>
            </a:r>
          </a:p>
          <a:p>
            <a:pPr marL="863600" lvl="2" eaLnBrk="1" fontAlgn="auto" hangingPunct="1">
              <a:lnSpc>
                <a:spcPct val="120000"/>
              </a:lnSpc>
              <a:spcBef>
                <a:spcPts val="0"/>
              </a:spcBef>
              <a:spcAft>
                <a:spcPts val="600"/>
              </a:spcAft>
              <a:buFont typeface="Wingdings 3" charset="2"/>
              <a:buChar char=""/>
              <a:defRPr/>
            </a:pPr>
            <a:r>
              <a:rPr lang="en-US" sz="2000" dirty="0">
                <a:solidFill>
                  <a:schemeClr val="tx1"/>
                </a:solidFill>
              </a:rPr>
              <a:t>Students (at block schools) have room for up to 16 electives credits with up to 32 credits (or more) total.</a:t>
            </a:r>
          </a:p>
          <a:p>
            <a:pPr marL="863600" lvl="2" eaLnBrk="1" fontAlgn="auto" hangingPunct="1">
              <a:lnSpc>
                <a:spcPct val="120000"/>
              </a:lnSpc>
              <a:spcBef>
                <a:spcPts val="0"/>
              </a:spcBef>
              <a:spcAft>
                <a:spcPts val="600"/>
              </a:spcAft>
              <a:buFont typeface="Wingdings 3" charset="2"/>
              <a:buChar char=""/>
              <a:defRPr/>
            </a:pPr>
            <a:r>
              <a:rPr lang="en-US" sz="2000" b="1" dirty="0">
                <a:solidFill>
                  <a:schemeClr val="tx1"/>
                </a:solidFill>
              </a:rPr>
              <a:t>Students need a minimum of 22 credits to graduate!</a:t>
            </a:r>
          </a:p>
        </p:txBody>
      </p:sp>
      <p:pic>
        <p:nvPicPr>
          <p:cNvPr id="11268" name="Picture 4">
            <a:extLst>
              <a:ext uri="{FF2B5EF4-FFF2-40B4-BE49-F238E27FC236}">
                <a16:creationId xmlns:a16="http://schemas.microsoft.com/office/drawing/2014/main" id="{E9050774-8BD5-4463-714C-FC9316F52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819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40802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DABA9507-D980-B8F6-5987-75F1DF417384}"/>
              </a:ext>
            </a:extLst>
          </p:cNvPr>
          <p:cNvSpPr txBox="1">
            <a:spLocks noChangeArrowheads="1"/>
          </p:cNvSpPr>
          <p:nvPr/>
        </p:nvSpPr>
        <p:spPr bwMode="auto">
          <a:xfrm>
            <a:off x="193647" y="55461"/>
            <a:ext cx="67710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en-US" sz="3200">
                <a:solidFill>
                  <a:schemeClr val="accent2">
                    <a:lumMod val="75000"/>
                  </a:schemeClr>
                </a:solidFill>
              </a:rPr>
              <a:t>Core Courses Common Sequences</a:t>
            </a:r>
          </a:p>
        </p:txBody>
      </p:sp>
      <p:pic>
        <p:nvPicPr>
          <p:cNvPr id="7" name="Picture 6" descr="A screenshot of a computer screen&#10;&#10;AI-generated content may be incorrect.">
            <a:extLst>
              <a:ext uri="{FF2B5EF4-FFF2-40B4-BE49-F238E27FC236}">
                <a16:creationId xmlns:a16="http://schemas.microsoft.com/office/drawing/2014/main" id="{965AA977-6288-23AB-7A5E-DCE6F348A60F}"/>
              </a:ext>
            </a:extLst>
          </p:cNvPr>
          <p:cNvPicPr>
            <a:picLocks noChangeAspect="1"/>
          </p:cNvPicPr>
          <p:nvPr/>
        </p:nvPicPr>
        <p:blipFill>
          <a:blip r:embed="rId2"/>
          <a:stretch>
            <a:fillRect/>
          </a:stretch>
        </p:blipFill>
        <p:spPr>
          <a:xfrm>
            <a:off x="816146" y="-336207"/>
            <a:ext cx="6109058" cy="7161014"/>
          </a:xfrm>
          <a:prstGeom prst="rect">
            <a:avLst/>
          </a:prstGeom>
        </p:spPr>
      </p:pic>
    </p:spTree>
    <p:extLst>
      <p:ext uri="{BB962C8B-B14F-4D97-AF65-F5344CB8AC3E}">
        <p14:creationId xmlns:p14="http://schemas.microsoft.com/office/powerpoint/2010/main" val="413132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E7167A81-A114-C153-8534-ABECF021B708}"/>
              </a:ext>
            </a:extLst>
          </p:cNvPr>
          <p:cNvSpPr txBox="1">
            <a:spLocks noChangeArrowheads="1"/>
          </p:cNvSpPr>
          <p:nvPr/>
        </p:nvSpPr>
        <p:spPr bwMode="auto">
          <a:xfrm>
            <a:off x="160282" y="89414"/>
            <a:ext cx="6934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en-US" sz="3000" b="1">
                <a:solidFill>
                  <a:schemeClr val="accent2">
                    <a:lumMod val="75000"/>
                  </a:schemeClr>
                </a:solidFill>
                <a:latin typeface="Arial" panose="020B0604020202020204" pitchFamily="34" charset="0"/>
              </a:rPr>
              <a:t>GCS High School Registration Book</a:t>
            </a:r>
          </a:p>
          <a:p>
            <a:pPr algn="ctr" eaLnBrk="1" hangingPunct="1">
              <a:spcBef>
                <a:spcPct val="0"/>
              </a:spcBef>
              <a:buClrTx/>
              <a:buSzTx/>
              <a:buFontTx/>
              <a:buNone/>
            </a:pPr>
            <a:r>
              <a:rPr lang="en-US" altLang="en-US" sz="2400" b="1" i="1">
                <a:solidFill>
                  <a:srgbClr val="4E8F00"/>
                </a:solidFill>
                <a:latin typeface="Arial" panose="020B0604020202020204" pitchFamily="34" charset="0"/>
              </a:rPr>
              <a:t>Available online through GCSNC.com</a:t>
            </a:r>
          </a:p>
        </p:txBody>
      </p:sp>
      <p:sp>
        <p:nvSpPr>
          <p:cNvPr id="2" name="TextBox 1">
            <a:extLst>
              <a:ext uri="{FF2B5EF4-FFF2-40B4-BE49-F238E27FC236}">
                <a16:creationId xmlns:a16="http://schemas.microsoft.com/office/drawing/2014/main" id="{0829D550-1313-CABC-2EC9-0C6739DC6384}"/>
              </a:ext>
            </a:extLst>
          </p:cNvPr>
          <p:cNvSpPr txBox="1">
            <a:spLocks noChangeArrowheads="1"/>
          </p:cNvSpPr>
          <p:nvPr/>
        </p:nvSpPr>
        <p:spPr bwMode="auto">
          <a:xfrm>
            <a:off x="339316" y="1369381"/>
            <a:ext cx="3815434"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buClrTx/>
              <a:buSzTx/>
              <a:buFontTx/>
              <a:buNone/>
            </a:pPr>
            <a:r>
              <a:rPr lang="en-US" altLang="en-US" sz="2400">
                <a:solidFill>
                  <a:schemeClr val="tx1"/>
                </a:solidFill>
                <a:latin typeface="Arial" panose="020B0604020202020204" pitchFamily="34" charset="0"/>
              </a:rPr>
              <a:t>It has descriptions of all GCS courses listed</a:t>
            </a:r>
          </a:p>
          <a:p>
            <a:pPr algn="ctr" eaLnBrk="1" hangingPunct="1">
              <a:spcBef>
                <a:spcPct val="0"/>
              </a:spcBef>
              <a:buClrTx/>
              <a:buSzTx/>
              <a:buFontTx/>
              <a:buNone/>
            </a:pPr>
            <a:endParaRPr lang="en-US" altLang="en-US">
              <a:solidFill>
                <a:schemeClr val="tx1"/>
              </a:solidFill>
              <a:latin typeface="Arial" panose="020B0604020202020204" pitchFamily="34" charset="0"/>
            </a:endParaRPr>
          </a:p>
          <a:p>
            <a:pPr algn="ctr" eaLnBrk="1" hangingPunct="1">
              <a:spcBef>
                <a:spcPct val="0"/>
              </a:spcBef>
              <a:buClrTx/>
              <a:buSzTx/>
              <a:buFontTx/>
              <a:buNone/>
            </a:pPr>
            <a:r>
              <a:rPr lang="en-US" altLang="en-US" sz="2400">
                <a:solidFill>
                  <a:schemeClr val="tx1"/>
                </a:solidFill>
                <a:latin typeface="Arial" panose="020B0604020202020204" pitchFamily="34" charset="0"/>
              </a:rPr>
              <a:t>You need to utilize this book when selecting your classes for next year so that you are well informed of the course content and prerequisites. </a:t>
            </a:r>
          </a:p>
          <a:p>
            <a:pPr algn="ctr" eaLnBrk="1" hangingPunct="1">
              <a:spcBef>
                <a:spcPct val="0"/>
              </a:spcBef>
              <a:buClrTx/>
              <a:buSzTx/>
              <a:buFontTx/>
              <a:buNone/>
            </a:pPr>
            <a:r>
              <a:rPr lang="en-US" altLang="en-US" sz="2400">
                <a:solidFill>
                  <a:schemeClr val="tx1"/>
                </a:solidFill>
                <a:latin typeface="Arial" panose="020B0604020202020204" pitchFamily="34" charset="0"/>
              </a:rPr>
              <a:t>You can also review information about credits, graduation requirements, special GCS programs, and more.</a:t>
            </a:r>
            <a:endParaRPr lang="en-US" altLang="en-US" sz="2400">
              <a:solidFill>
                <a:srgbClr val="FF0000"/>
              </a:solidFill>
              <a:latin typeface="Arial" panose="020B0604020202020204" pitchFamily="34" charset="0"/>
            </a:endParaRPr>
          </a:p>
        </p:txBody>
      </p:sp>
      <p:pic>
        <p:nvPicPr>
          <p:cNvPr id="4" name="Picture 3" descr="A child reaching out to a table&#10;&#10;AI-generated content may be incorrect.">
            <a:extLst>
              <a:ext uri="{FF2B5EF4-FFF2-40B4-BE49-F238E27FC236}">
                <a16:creationId xmlns:a16="http://schemas.microsoft.com/office/drawing/2014/main" id="{9C9E95DD-DC77-A111-A7D0-9D2FD87AC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9453" y="1038912"/>
            <a:ext cx="4431323" cy="5819087"/>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A48845-EBCA-1092-18F4-87B29E01CBF8}"/>
              </a:ext>
            </a:extLst>
          </p:cNvPr>
          <p:cNvSpPr txBox="1">
            <a:spLocks noChangeArrowheads="1"/>
          </p:cNvSpPr>
          <p:nvPr/>
        </p:nvSpPr>
        <p:spPr bwMode="auto">
          <a:xfrm>
            <a:off x="685799" y="76200"/>
            <a:ext cx="6955221"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54A021">
                    <a:lumMod val="75000"/>
                  </a:srgbClr>
                </a:solidFill>
                <a:effectLst/>
                <a:uLnTx/>
                <a:uFillTx/>
                <a:latin typeface="Trebuchet MS" panose="020B0603020202020204"/>
                <a:ea typeface="+mn-ea"/>
                <a:cs typeface="Arial" charset="0"/>
              </a:rPr>
              <a:t>Career Clusters –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54A021">
                    <a:lumMod val="75000"/>
                  </a:srgbClr>
                </a:solidFill>
                <a:effectLst/>
                <a:uLnTx/>
                <a:uFillTx/>
                <a:latin typeface="Trebuchet MS" panose="020B0603020202020204"/>
                <a:ea typeface="+mn-ea"/>
                <a:cs typeface="Arial" charset="0"/>
              </a:rPr>
              <a:t>CTE Concentrations</a:t>
            </a:r>
            <a:endParaRPr kumimoji="0" lang="en-US" altLang="en-US" sz="3200" b="1" i="0" u="none" strike="noStrike" kern="1200" cap="none" spc="0" normalizeH="0" baseline="0" noProof="0">
              <a:ln>
                <a:noFill/>
              </a:ln>
              <a:solidFill>
                <a:srgbClr val="54A021">
                  <a:lumMod val="75000"/>
                </a:srgbClr>
              </a:solidFill>
              <a:effectLst/>
              <a:uLnTx/>
              <a:uFillTx/>
              <a:latin typeface="Trebuchet MS" panose="020B0603020202020204"/>
              <a:ea typeface="+mn-ea"/>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charset="0"/>
                <a:ea typeface="+mn-ea"/>
                <a:cs typeface="+mn-cs"/>
              </a:rPr>
              <a:t>GCS offers 15 of the 16 National Career Clusters, and SW has 11</a:t>
            </a:r>
            <a:endParaRPr kumimoji="0" lang="en-US" sz="2000" b="0" i="0" u="none" strike="noStrike" kern="1200" cap="none" spc="0" normalizeH="0" baseline="0" noProof="0">
              <a:ln>
                <a:noFill/>
              </a:ln>
              <a:solidFill>
                <a:prstClr val="black"/>
              </a:solidFill>
              <a:effectLst/>
              <a:uLnTx/>
              <a:uFillTx/>
              <a:latin typeface="Calibri"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1. Agriculture, Food, &amp; Natural Resources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2. Architecture &amp; Construction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3. Arts, A/V Technology, &amp; Communications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4. Business Management &amp; Administration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5. Education &amp; Training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6. Finance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7. Government &amp; Public Administration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8. Health Science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9. Hospitality &amp; Tourism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10. Human Services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11. Information Technology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12. Law, Public Safety, Corrections, &amp; Security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13. Manufacturing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14. Marketing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15. Science, Technology, Engineering, &amp; Mathematics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charset="0"/>
                <a:ea typeface="+mn-ea"/>
                <a:cs typeface="+mn-cs"/>
              </a:rPr>
              <a:t>16. Transportation, Distribution, &amp; Logistics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dir="cw">
                                      <p:cBhvr override="childStyle">
                                        <p:cTn id="6" dur="2000" fill="hold"/>
                                        <p:tgtEl>
                                          <p:spTgt spid="5">
                                            <p:txEl>
                                              <p:pRg st="5" end="5"/>
                                            </p:txEl>
                                          </p:spTgt>
                                        </p:tgtEl>
                                        <p:attrNameLst>
                                          <p:attrName>style.color</p:attrName>
                                        </p:attrNameLst>
                                      </p:cBhvr>
                                      <p:to>
                                        <a:srgbClr val="941100"/>
                                      </p:to>
                                    </p:animClr>
                                  </p:childTnLst>
                                </p:cTn>
                              </p:par>
                              <p:par>
                                <p:cTn id="7" presetID="15" presetClass="emph" presetSubtype="0" nodeType="withEffect">
                                  <p:stCondLst>
                                    <p:cond delay="0"/>
                                  </p:stCondLst>
                                  <p:iterate type="lt">
                                    <p:tmAbs val="25"/>
                                  </p:iterate>
                                  <p:childTnLst>
                                    <p:set>
                                      <p:cBhvr override="childStyle">
                                        <p:cTn id="8" dur="indefinite"/>
                                        <p:tgtEl>
                                          <p:spTgt spid="5">
                                            <p:txEl>
                                              <p:pRg st="5" end="5"/>
                                            </p:txEl>
                                          </p:spTgt>
                                        </p:tgtEl>
                                        <p:attrNameLst>
                                          <p:attrName>style.fontWeight</p:attrName>
                                        </p:attrNameLst>
                                      </p:cBhvr>
                                      <p:to>
                                        <p:strVal val="bold"/>
                                      </p:to>
                                    </p:set>
                                  </p:childTnLst>
                                </p:cTn>
                              </p:par>
                              <p:par>
                                <p:cTn id="9" presetID="3" presetClass="emph" presetSubtype="2" fill="hold" nodeType="withEffect">
                                  <p:stCondLst>
                                    <p:cond delay="0"/>
                                  </p:stCondLst>
                                  <p:iterate type="lt">
                                    <p:tmPct val="0"/>
                                  </p:iterate>
                                  <p:childTnLst>
                                    <p:animClr clrSpc="rgb" dir="cw">
                                      <p:cBhvr override="childStyle">
                                        <p:cTn id="10" dur="2000" fill="hold"/>
                                        <p:tgtEl>
                                          <p:spTgt spid="5">
                                            <p:txEl>
                                              <p:pRg st="6" end="6"/>
                                            </p:txEl>
                                          </p:spTgt>
                                        </p:tgtEl>
                                        <p:attrNameLst>
                                          <p:attrName>style.color</p:attrName>
                                        </p:attrNameLst>
                                      </p:cBhvr>
                                      <p:to>
                                        <a:srgbClr val="941100"/>
                                      </p:to>
                                    </p:animClr>
                                  </p:childTnLst>
                                </p:cTn>
                              </p:par>
                              <p:par>
                                <p:cTn id="11" presetID="15" presetClass="emph" presetSubtype="0" nodeType="withEffect">
                                  <p:stCondLst>
                                    <p:cond delay="0"/>
                                  </p:stCondLst>
                                  <p:iterate type="lt">
                                    <p:tmAbs val="25"/>
                                  </p:iterate>
                                  <p:childTnLst>
                                    <p:set>
                                      <p:cBhvr override="childStyle">
                                        <p:cTn id="12" dur="indefinite"/>
                                        <p:tgtEl>
                                          <p:spTgt spid="5">
                                            <p:txEl>
                                              <p:pRg st="6" end="6"/>
                                            </p:txEl>
                                          </p:spTgt>
                                        </p:tgtEl>
                                        <p:attrNameLst>
                                          <p:attrName>style.fontWeight</p:attrName>
                                        </p:attrNameLst>
                                      </p:cBhvr>
                                      <p:to>
                                        <p:strVal val="bold"/>
                                      </p:to>
                                    </p:set>
                                  </p:childTnLst>
                                </p:cTn>
                              </p:par>
                              <p:par>
                                <p:cTn id="13" presetID="3" presetClass="emph" presetSubtype="2" fill="hold" nodeType="withEffect">
                                  <p:stCondLst>
                                    <p:cond delay="0"/>
                                  </p:stCondLst>
                                  <p:iterate type="lt">
                                    <p:tmPct val="0"/>
                                  </p:iterate>
                                  <p:childTnLst>
                                    <p:animClr clrSpc="rgb" dir="cw">
                                      <p:cBhvr override="childStyle">
                                        <p:cTn id="14" dur="2000" fill="hold"/>
                                        <p:tgtEl>
                                          <p:spTgt spid="5">
                                            <p:txEl>
                                              <p:pRg st="7" end="7"/>
                                            </p:txEl>
                                          </p:spTgt>
                                        </p:tgtEl>
                                        <p:attrNameLst>
                                          <p:attrName>style.color</p:attrName>
                                        </p:attrNameLst>
                                      </p:cBhvr>
                                      <p:to>
                                        <a:srgbClr val="941100"/>
                                      </p:to>
                                    </p:animClr>
                                  </p:childTnLst>
                                </p:cTn>
                              </p:par>
                              <p:par>
                                <p:cTn id="15" presetID="15" presetClass="emph" presetSubtype="0" nodeType="withEffect">
                                  <p:stCondLst>
                                    <p:cond delay="0"/>
                                  </p:stCondLst>
                                  <p:iterate type="lt">
                                    <p:tmAbs val="25"/>
                                  </p:iterate>
                                  <p:childTnLst>
                                    <p:set>
                                      <p:cBhvr override="childStyle">
                                        <p:cTn id="16" dur="indefinite"/>
                                        <p:tgtEl>
                                          <p:spTgt spid="5">
                                            <p:txEl>
                                              <p:pRg st="7" end="7"/>
                                            </p:txEl>
                                          </p:spTgt>
                                        </p:tgtEl>
                                        <p:attrNameLst>
                                          <p:attrName>style.fontWeight</p:attrName>
                                        </p:attrNameLst>
                                      </p:cBhvr>
                                      <p:to>
                                        <p:strVal val="bold"/>
                                      </p:to>
                                    </p:set>
                                  </p:childTnLst>
                                </p:cTn>
                              </p:par>
                              <p:par>
                                <p:cTn id="17" presetID="3" presetClass="emph" presetSubtype="2" fill="hold" nodeType="withEffect">
                                  <p:stCondLst>
                                    <p:cond delay="0"/>
                                  </p:stCondLst>
                                  <p:iterate type="lt">
                                    <p:tmPct val="0"/>
                                  </p:iterate>
                                  <p:childTnLst>
                                    <p:animClr clrSpc="rgb" dir="cw">
                                      <p:cBhvr override="childStyle">
                                        <p:cTn id="18" dur="2000" fill="hold"/>
                                        <p:tgtEl>
                                          <p:spTgt spid="5">
                                            <p:txEl>
                                              <p:pRg st="8" end="8"/>
                                            </p:txEl>
                                          </p:spTgt>
                                        </p:tgtEl>
                                        <p:attrNameLst>
                                          <p:attrName>style.color</p:attrName>
                                        </p:attrNameLst>
                                      </p:cBhvr>
                                      <p:to>
                                        <a:srgbClr val="941100"/>
                                      </p:to>
                                    </p:animClr>
                                  </p:childTnLst>
                                </p:cTn>
                              </p:par>
                              <p:par>
                                <p:cTn id="19" presetID="15" presetClass="emph" presetSubtype="0" nodeType="withEffect">
                                  <p:stCondLst>
                                    <p:cond delay="0"/>
                                  </p:stCondLst>
                                  <p:iterate type="lt">
                                    <p:tmAbs val="25"/>
                                  </p:iterate>
                                  <p:childTnLst>
                                    <p:set>
                                      <p:cBhvr override="childStyle">
                                        <p:cTn id="20" dur="indefinite"/>
                                        <p:tgtEl>
                                          <p:spTgt spid="5">
                                            <p:txEl>
                                              <p:pRg st="8" end="8"/>
                                            </p:txEl>
                                          </p:spTgt>
                                        </p:tgtEl>
                                        <p:attrNameLst>
                                          <p:attrName>style.fontWeight</p:attrName>
                                        </p:attrNameLst>
                                      </p:cBhvr>
                                      <p:to>
                                        <p:strVal val="bold"/>
                                      </p:to>
                                    </p:set>
                                  </p:childTnLst>
                                </p:cTn>
                              </p:par>
                              <p:par>
                                <p:cTn id="21" presetID="3" presetClass="emph" presetSubtype="2" fill="hold" nodeType="withEffect">
                                  <p:stCondLst>
                                    <p:cond delay="0"/>
                                  </p:stCondLst>
                                  <p:iterate type="lt">
                                    <p:tmPct val="0"/>
                                  </p:iterate>
                                  <p:childTnLst>
                                    <p:animClr clrSpc="rgb" dir="cw">
                                      <p:cBhvr override="childStyle">
                                        <p:cTn id="22" dur="2000" fill="hold"/>
                                        <p:tgtEl>
                                          <p:spTgt spid="5">
                                            <p:txEl>
                                              <p:pRg st="9" end="9"/>
                                            </p:txEl>
                                          </p:spTgt>
                                        </p:tgtEl>
                                        <p:attrNameLst>
                                          <p:attrName>style.color</p:attrName>
                                        </p:attrNameLst>
                                      </p:cBhvr>
                                      <p:to>
                                        <a:srgbClr val="941100"/>
                                      </p:to>
                                    </p:animClr>
                                  </p:childTnLst>
                                </p:cTn>
                              </p:par>
                              <p:par>
                                <p:cTn id="23" presetID="15" presetClass="emph" presetSubtype="0" nodeType="withEffect">
                                  <p:stCondLst>
                                    <p:cond delay="0"/>
                                  </p:stCondLst>
                                  <p:iterate type="lt">
                                    <p:tmAbs val="25"/>
                                  </p:iterate>
                                  <p:childTnLst>
                                    <p:set>
                                      <p:cBhvr override="childStyle">
                                        <p:cTn id="24" dur="indefinite"/>
                                        <p:tgtEl>
                                          <p:spTgt spid="5">
                                            <p:txEl>
                                              <p:pRg st="9" end="9"/>
                                            </p:txEl>
                                          </p:spTgt>
                                        </p:tgtEl>
                                        <p:attrNameLst>
                                          <p:attrName>style.fontWeight</p:attrName>
                                        </p:attrNameLst>
                                      </p:cBhvr>
                                      <p:to>
                                        <p:strVal val="bold"/>
                                      </p:to>
                                    </p:set>
                                  </p:childTnLst>
                                </p:cTn>
                              </p:par>
                              <p:par>
                                <p:cTn id="25" presetID="3" presetClass="emph" presetSubtype="2" fill="hold" nodeType="withEffect">
                                  <p:stCondLst>
                                    <p:cond delay="0"/>
                                  </p:stCondLst>
                                  <p:iterate type="lt">
                                    <p:tmPct val="0"/>
                                  </p:iterate>
                                  <p:childTnLst>
                                    <p:animClr clrSpc="rgb" dir="cw">
                                      <p:cBhvr override="childStyle">
                                        <p:cTn id="26" dur="2000" fill="hold"/>
                                        <p:tgtEl>
                                          <p:spTgt spid="5">
                                            <p:txEl>
                                              <p:pRg st="11" end="11"/>
                                            </p:txEl>
                                          </p:spTgt>
                                        </p:tgtEl>
                                        <p:attrNameLst>
                                          <p:attrName>style.color</p:attrName>
                                        </p:attrNameLst>
                                      </p:cBhvr>
                                      <p:to>
                                        <a:srgbClr val="941100"/>
                                      </p:to>
                                    </p:animClr>
                                  </p:childTnLst>
                                </p:cTn>
                              </p:par>
                              <p:par>
                                <p:cTn id="27" presetID="15" presetClass="emph" presetSubtype="0" nodeType="withEffect">
                                  <p:stCondLst>
                                    <p:cond delay="0"/>
                                  </p:stCondLst>
                                  <p:iterate type="lt">
                                    <p:tmAbs val="25"/>
                                  </p:iterate>
                                  <p:childTnLst>
                                    <p:set>
                                      <p:cBhvr override="childStyle">
                                        <p:cTn id="28" dur="indefinite"/>
                                        <p:tgtEl>
                                          <p:spTgt spid="5">
                                            <p:txEl>
                                              <p:pRg st="11" end="11"/>
                                            </p:txEl>
                                          </p:spTgt>
                                        </p:tgtEl>
                                        <p:attrNameLst>
                                          <p:attrName>style.fontWeight</p:attrName>
                                        </p:attrNameLst>
                                      </p:cBhvr>
                                      <p:to>
                                        <p:strVal val="bold"/>
                                      </p:to>
                                    </p:set>
                                  </p:childTnLst>
                                </p:cTn>
                              </p:par>
                              <p:par>
                                <p:cTn id="29" presetID="3" presetClass="emph" presetSubtype="2" fill="hold" nodeType="withEffect">
                                  <p:stCondLst>
                                    <p:cond delay="0"/>
                                  </p:stCondLst>
                                  <p:iterate type="lt">
                                    <p:tmPct val="0"/>
                                  </p:iterate>
                                  <p:childTnLst>
                                    <p:animClr clrSpc="rgb" dir="cw">
                                      <p:cBhvr override="childStyle">
                                        <p:cTn id="30" dur="2000" fill="hold"/>
                                        <p:tgtEl>
                                          <p:spTgt spid="5">
                                            <p:txEl>
                                              <p:pRg st="12" end="12"/>
                                            </p:txEl>
                                          </p:spTgt>
                                        </p:tgtEl>
                                        <p:attrNameLst>
                                          <p:attrName>style.color</p:attrName>
                                        </p:attrNameLst>
                                      </p:cBhvr>
                                      <p:to>
                                        <a:srgbClr val="941100"/>
                                      </p:to>
                                    </p:animClr>
                                  </p:childTnLst>
                                </p:cTn>
                              </p:par>
                              <p:par>
                                <p:cTn id="31" presetID="15" presetClass="emph" presetSubtype="0" nodeType="withEffect">
                                  <p:stCondLst>
                                    <p:cond delay="0"/>
                                  </p:stCondLst>
                                  <p:iterate type="lt">
                                    <p:tmAbs val="25"/>
                                  </p:iterate>
                                  <p:childTnLst>
                                    <p:set>
                                      <p:cBhvr override="childStyle">
                                        <p:cTn id="32" dur="indefinite"/>
                                        <p:tgtEl>
                                          <p:spTgt spid="5">
                                            <p:txEl>
                                              <p:pRg st="12" end="12"/>
                                            </p:txEl>
                                          </p:spTgt>
                                        </p:tgtEl>
                                        <p:attrNameLst>
                                          <p:attrName>style.fontWeight</p:attrName>
                                        </p:attrNameLst>
                                      </p:cBhvr>
                                      <p:to>
                                        <p:strVal val="bold"/>
                                      </p:to>
                                    </p:set>
                                  </p:childTnLst>
                                </p:cTn>
                              </p:par>
                              <p:par>
                                <p:cTn id="33" presetID="3" presetClass="emph" presetSubtype="2" fill="hold" nodeType="withEffect">
                                  <p:stCondLst>
                                    <p:cond delay="0"/>
                                  </p:stCondLst>
                                  <p:iterate type="lt">
                                    <p:tmPct val="0"/>
                                  </p:iterate>
                                  <p:childTnLst>
                                    <p:animClr clrSpc="rgb" dir="cw">
                                      <p:cBhvr override="childStyle">
                                        <p:cTn id="34" dur="2000" fill="hold"/>
                                        <p:tgtEl>
                                          <p:spTgt spid="5">
                                            <p:txEl>
                                              <p:pRg st="13" end="13"/>
                                            </p:txEl>
                                          </p:spTgt>
                                        </p:tgtEl>
                                        <p:attrNameLst>
                                          <p:attrName>style.color</p:attrName>
                                        </p:attrNameLst>
                                      </p:cBhvr>
                                      <p:to>
                                        <a:srgbClr val="941100"/>
                                      </p:to>
                                    </p:animClr>
                                  </p:childTnLst>
                                </p:cTn>
                              </p:par>
                              <p:par>
                                <p:cTn id="35" presetID="15" presetClass="emph" presetSubtype="0" nodeType="withEffect">
                                  <p:stCondLst>
                                    <p:cond delay="0"/>
                                  </p:stCondLst>
                                  <p:iterate type="lt">
                                    <p:tmAbs val="25"/>
                                  </p:iterate>
                                  <p:childTnLst>
                                    <p:set>
                                      <p:cBhvr override="childStyle">
                                        <p:cTn id="36" dur="indefinite"/>
                                        <p:tgtEl>
                                          <p:spTgt spid="5">
                                            <p:txEl>
                                              <p:pRg st="13" end="13"/>
                                            </p:txEl>
                                          </p:spTgt>
                                        </p:tgtEl>
                                        <p:attrNameLst>
                                          <p:attrName>style.fontWeight</p:attrName>
                                        </p:attrNameLst>
                                      </p:cBhvr>
                                      <p:to>
                                        <p:strVal val="bold"/>
                                      </p:to>
                                    </p:set>
                                  </p:childTnLst>
                                </p:cTn>
                              </p:par>
                              <p:par>
                                <p:cTn id="37" presetID="3" presetClass="emph" presetSubtype="2" fill="hold" nodeType="withEffect">
                                  <p:stCondLst>
                                    <p:cond delay="0"/>
                                  </p:stCondLst>
                                  <p:iterate type="lt">
                                    <p:tmPct val="0"/>
                                  </p:iterate>
                                  <p:childTnLst>
                                    <p:animClr clrSpc="rgb" dir="cw">
                                      <p:cBhvr override="childStyle">
                                        <p:cTn id="38" dur="2000" fill="hold"/>
                                        <p:tgtEl>
                                          <p:spTgt spid="5">
                                            <p:txEl>
                                              <p:pRg st="14" end="14"/>
                                            </p:txEl>
                                          </p:spTgt>
                                        </p:tgtEl>
                                        <p:attrNameLst>
                                          <p:attrName>style.color</p:attrName>
                                        </p:attrNameLst>
                                      </p:cBhvr>
                                      <p:to>
                                        <a:srgbClr val="941100"/>
                                      </p:to>
                                    </p:animClr>
                                  </p:childTnLst>
                                </p:cTn>
                              </p:par>
                              <p:par>
                                <p:cTn id="39" presetID="15" presetClass="emph" presetSubtype="0" nodeType="withEffect">
                                  <p:stCondLst>
                                    <p:cond delay="0"/>
                                  </p:stCondLst>
                                  <p:iterate type="lt">
                                    <p:tmAbs val="25"/>
                                  </p:iterate>
                                  <p:childTnLst>
                                    <p:set>
                                      <p:cBhvr override="childStyle">
                                        <p:cTn id="40" dur="indefinite"/>
                                        <p:tgtEl>
                                          <p:spTgt spid="5">
                                            <p:txEl>
                                              <p:pRg st="14" end="14"/>
                                            </p:txEl>
                                          </p:spTgt>
                                        </p:tgtEl>
                                        <p:attrNameLst>
                                          <p:attrName>style.fontWeight</p:attrName>
                                        </p:attrNameLst>
                                      </p:cBhvr>
                                      <p:to>
                                        <p:strVal val="bold"/>
                                      </p:to>
                                    </p:set>
                                  </p:childTnLst>
                                </p:cTn>
                              </p:par>
                              <p:par>
                                <p:cTn id="41" presetID="3" presetClass="emph" presetSubtype="2" fill="hold" nodeType="withEffect">
                                  <p:stCondLst>
                                    <p:cond delay="0"/>
                                  </p:stCondLst>
                                  <p:iterate type="lt">
                                    <p:tmPct val="0"/>
                                  </p:iterate>
                                  <p:childTnLst>
                                    <p:animClr clrSpc="rgb" dir="cw">
                                      <p:cBhvr override="childStyle">
                                        <p:cTn id="42" dur="2000" fill="hold"/>
                                        <p:tgtEl>
                                          <p:spTgt spid="5">
                                            <p:txEl>
                                              <p:pRg st="17" end="17"/>
                                            </p:txEl>
                                          </p:spTgt>
                                        </p:tgtEl>
                                        <p:attrNameLst>
                                          <p:attrName>style.color</p:attrName>
                                        </p:attrNameLst>
                                      </p:cBhvr>
                                      <p:to>
                                        <a:srgbClr val="941100"/>
                                      </p:to>
                                    </p:animClr>
                                  </p:childTnLst>
                                </p:cTn>
                              </p:par>
                              <p:par>
                                <p:cTn id="43" presetID="15" presetClass="emph" presetSubtype="0" nodeType="withEffect">
                                  <p:stCondLst>
                                    <p:cond delay="0"/>
                                  </p:stCondLst>
                                  <p:iterate type="lt">
                                    <p:tmAbs val="25"/>
                                  </p:iterate>
                                  <p:childTnLst>
                                    <p:set>
                                      <p:cBhvr override="childStyle">
                                        <p:cTn id="44" dur="indefinite"/>
                                        <p:tgtEl>
                                          <p:spTgt spid="5">
                                            <p:txEl>
                                              <p:pRg st="17" end="17"/>
                                            </p:txEl>
                                          </p:spTgt>
                                        </p:tgtEl>
                                        <p:attrNameLst>
                                          <p:attrName>style.fontWeight</p:attrName>
                                        </p:attrNameLst>
                                      </p:cBhvr>
                                      <p:to>
                                        <p:strVal val="bold"/>
                                      </p:to>
                                    </p:set>
                                  </p:childTnLst>
                                </p:cTn>
                              </p:par>
                              <p:par>
                                <p:cTn id="45" presetID="3" presetClass="emph" presetSubtype="2" fill="hold" nodeType="withEffect">
                                  <p:stCondLst>
                                    <p:cond delay="0"/>
                                  </p:stCondLst>
                                  <p:iterate type="lt">
                                    <p:tmPct val="0"/>
                                  </p:iterate>
                                  <p:childTnLst>
                                    <p:animClr clrSpc="rgb" dir="cw">
                                      <p:cBhvr override="childStyle">
                                        <p:cTn id="46" dur="2000" fill="hold"/>
                                        <p:tgtEl>
                                          <p:spTgt spid="5">
                                            <p:txEl>
                                              <p:pRg st="18" end="18"/>
                                            </p:txEl>
                                          </p:spTgt>
                                        </p:tgtEl>
                                        <p:attrNameLst>
                                          <p:attrName>style.color</p:attrName>
                                        </p:attrNameLst>
                                      </p:cBhvr>
                                      <p:to>
                                        <a:srgbClr val="941100"/>
                                      </p:to>
                                    </p:animClr>
                                  </p:childTnLst>
                                </p:cTn>
                              </p:par>
                              <p:par>
                                <p:cTn id="47" presetID="15" presetClass="emph" presetSubtype="0" nodeType="withEffect">
                                  <p:stCondLst>
                                    <p:cond delay="0"/>
                                  </p:stCondLst>
                                  <p:iterate type="lt">
                                    <p:tmAbs val="25"/>
                                  </p:iterate>
                                  <p:childTnLst>
                                    <p:set>
                                      <p:cBhvr override="childStyle">
                                        <p:cTn id="48" dur="indefinite"/>
                                        <p:tgtEl>
                                          <p:spTgt spid="5">
                                            <p:txEl>
                                              <p:pRg st="18" end="18"/>
                                            </p:txEl>
                                          </p:spTgt>
                                        </p:tgtEl>
                                        <p:attrNameLst>
                                          <p:attrName>style.fontWeight</p:attrName>
                                        </p:attrNameLst>
                                      </p:cBhvr>
                                      <p:to>
                                        <p:strVal val="bold"/>
                                      </p:to>
                                    </p:set>
                                  </p:childTnLst>
                                </p:cTn>
                              </p:par>
                            </p:childTnLst>
                          </p:cTn>
                        </p:par>
                        <p:par>
                          <p:cTn id="49" fill="hold">
                            <p:stCondLst>
                              <p:cond delay="2000"/>
                            </p:stCondLst>
                            <p:childTnLst>
                              <p:par>
                                <p:cTn id="50" presetID="3" presetClass="emph" presetSubtype="2" fill="hold" nodeType="afterEffect">
                                  <p:stCondLst>
                                    <p:cond delay="0"/>
                                  </p:stCondLst>
                                  <p:childTnLst>
                                    <p:animClr clrSpc="rgb" dir="cw">
                                      <p:cBhvr override="childStyle">
                                        <p:cTn id="51" dur="2000" fill="hold"/>
                                        <p:tgtEl>
                                          <p:spTgt spid="5">
                                            <p:txEl>
                                              <p:pRg st="4" end="4"/>
                                            </p:txEl>
                                          </p:spTgt>
                                        </p:tgtEl>
                                        <p:attrNameLst>
                                          <p:attrName>style.color</p:attrName>
                                        </p:attrNameLst>
                                      </p:cBhvr>
                                      <p:to>
                                        <a:srgbClr val="929292"/>
                                      </p:to>
                                    </p:animClr>
                                  </p:childTnLst>
                                </p:cTn>
                              </p:par>
                              <p:par>
                                <p:cTn id="52" presetID="3" presetClass="emph" presetSubtype="2" fill="hold" nodeType="withEffect">
                                  <p:stCondLst>
                                    <p:cond delay="0"/>
                                  </p:stCondLst>
                                  <p:childTnLst>
                                    <p:animClr clrSpc="rgb" dir="cw">
                                      <p:cBhvr override="childStyle">
                                        <p:cTn id="53" dur="2000" fill="hold"/>
                                        <p:tgtEl>
                                          <p:spTgt spid="5">
                                            <p:txEl>
                                              <p:pRg st="10" end="10"/>
                                            </p:txEl>
                                          </p:spTgt>
                                        </p:tgtEl>
                                        <p:attrNameLst>
                                          <p:attrName>style.color</p:attrName>
                                        </p:attrNameLst>
                                      </p:cBhvr>
                                      <p:to>
                                        <a:srgbClr val="D6D6D6"/>
                                      </p:to>
                                    </p:animClr>
                                  </p:childTnLst>
                                </p:cTn>
                              </p:par>
                              <p:par>
                                <p:cTn id="54" presetID="3" presetClass="emph" presetSubtype="2" fill="hold" nodeType="withEffect">
                                  <p:stCondLst>
                                    <p:cond delay="0"/>
                                  </p:stCondLst>
                                  <p:childTnLst>
                                    <p:animClr clrSpc="rgb" dir="cw">
                                      <p:cBhvr override="childStyle">
                                        <p:cTn id="55" dur="2000" fill="hold"/>
                                        <p:tgtEl>
                                          <p:spTgt spid="5">
                                            <p:txEl>
                                              <p:pRg st="15" end="15"/>
                                            </p:txEl>
                                          </p:spTgt>
                                        </p:tgtEl>
                                        <p:attrNameLst>
                                          <p:attrName>style.color</p:attrName>
                                        </p:attrNameLst>
                                      </p:cBhvr>
                                      <p:to>
                                        <a:srgbClr val="929292"/>
                                      </p:to>
                                    </p:animClr>
                                  </p:childTnLst>
                                </p:cTn>
                              </p:par>
                              <p:par>
                                <p:cTn id="56" presetID="3" presetClass="emph" presetSubtype="2" fill="hold" nodeType="withEffect">
                                  <p:stCondLst>
                                    <p:cond delay="0"/>
                                  </p:stCondLst>
                                  <p:childTnLst>
                                    <p:animClr clrSpc="rgb" dir="cw">
                                      <p:cBhvr override="childStyle">
                                        <p:cTn id="57" dur="2000" fill="hold"/>
                                        <p:tgtEl>
                                          <p:spTgt spid="5">
                                            <p:txEl>
                                              <p:pRg st="16" end="16"/>
                                            </p:txEl>
                                          </p:spTgt>
                                        </p:tgtEl>
                                        <p:attrNameLst>
                                          <p:attrName>style.color</p:attrName>
                                        </p:attrNameLst>
                                      </p:cBhvr>
                                      <p:to>
                                        <a:srgbClr val="929292"/>
                                      </p:to>
                                    </p:animClr>
                                  </p:childTnLst>
                                </p:cTn>
                              </p:par>
                              <p:par>
                                <p:cTn id="58" presetID="3" presetClass="emph" presetSubtype="2" fill="hold" nodeType="withEffect">
                                  <p:stCondLst>
                                    <p:cond delay="0"/>
                                  </p:stCondLst>
                                  <p:childTnLst>
                                    <p:animClr clrSpc="rgb" dir="cw">
                                      <p:cBhvr override="childStyle">
                                        <p:cTn id="59" dur="2000" fill="hold"/>
                                        <p:tgtEl>
                                          <p:spTgt spid="5">
                                            <p:txEl>
                                              <p:pRg st="19" end="19"/>
                                            </p:txEl>
                                          </p:spTgt>
                                        </p:tgtEl>
                                        <p:attrNameLst>
                                          <p:attrName>style.color</p:attrName>
                                        </p:attrNameLst>
                                      </p:cBhvr>
                                      <p:to>
                                        <a:srgbClr val="92929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291</TotalTime>
  <Words>3258</Words>
  <Application>Microsoft Office PowerPoint</Application>
  <PresentationFormat>On-screen Show (4:3)</PresentationFormat>
  <Paragraphs>456</Paragraphs>
  <Slides>32</Slides>
  <Notes>23</Notes>
  <HiddenSlides>5</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3" baseType="lpstr">
      <vt:lpstr>Arial</vt:lpstr>
      <vt:lpstr>Arial Black</vt:lpstr>
      <vt:lpstr>Calibri</vt:lpstr>
      <vt:lpstr>Cambria</vt:lpstr>
      <vt:lpstr>Times New Roman</vt:lpstr>
      <vt:lpstr>Trebuchet MS</vt:lpstr>
      <vt:lpstr>Wingdings</vt:lpstr>
      <vt:lpstr>Wingdings 3</vt:lpstr>
      <vt:lpstr>Facet</vt:lpstr>
      <vt:lpstr>1_Facet</vt:lpstr>
      <vt:lpstr>Adobe Acrobat Document</vt:lpstr>
      <vt:lpstr>Rising 9th Grade Information Welcome to the Ranch! Class of 2029!!</vt:lpstr>
      <vt:lpstr>PowerPoint Presentation</vt:lpstr>
      <vt:lpstr>PowerPoint Presentation</vt:lpstr>
      <vt:lpstr>PowerPoint Presentation</vt:lpstr>
      <vt:lpstr>Future Ready Core: Graduation Requirements</vt:lpstr>
      <vt:lpstr>Future Ready Core: Graduation Requirements</vt:lpstr>
      <vt:lpstr>PowerPoint Presentation</vt:lpstr>
      <vt:lpstr>PowerPoint Presentation</vt:lpstr>
      <vt:lpstr>PowerPoint Presentation</vt:lpstr>
      <vt:lpstr>AP Class Offerings</vt:lpstr>
      <vt:lpstr>Freshman Elective courses typically offered at SWHS Freshman Focus (first semester) and PE/Health are Required for all freshman   </vt:lpstr>
      <vt:lpstr>PowerPoint Presentation</vt:lpstr>
      <vt:lpstr>PowerPoint Presentation</vt:lpstr>
      <vt:lpstr>PowerPoint Presentation</vt:lpstr>
      <vt:lpstr>SAMPLE SCHEDULE</vt:lpstr>
      <vt:lpstr>PowerPoint Presentation</vt:lpstr>
      <vt:lpstr>PowerPoint Presentation</vt:lpstr>
      <vt:lpstr>You will register yourself for classes in the PowerSchool Portal</vt:lpstr>
      <vt:lpstr>Attendance is Vital Big change from Middle School </vt:lpstr>
      <vt:lpstr>More Information</vt:lpstr>
      <vt:lpstr>OTHER OPTIONS</vt:lpstr>
      <vt:lpstr>PowerPoint Presentation</vt:lpstr>
      <vt:lpstr>Career and College Promise  Dual enrollment with GTCC Junior and Senior Year   </vt:lpstr>
      <vt:lpstr>PowerPoint Presentation</vt:lpstr>
      <vt:lpstr>PowerPoint Presentation</vt:lpstr>
      <vt:lpstr>Clubs at Southwest</vt:lpstr>
      <vt:lpstr>PowerPoint Presentation</vt:lpstr>
      <vt:lpstr>PowerPoint Presentation</vt:lpstr>
      <vt:lpstr>PowerPoint Presentation</vt:lpstr>
      <vt:lpstr>Administrators’ Expectations – Leave middle school behavior behind!</vt:lpstr>
      <vt:lpstr>Contacts</vt:lpstr>
      <vt:lpstr>PowerPoint Presentation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comptoa@gcsnc.com</dc:creator>
  <cp:lastModifiedBy>Schnaith-Ivan, Ryan N</cp:lastModifiedBy>
  <cp:revision>3</cp:revision>
  <cp:lastPrinted>2024-02-21T14:40:07Z</cp:lastPrinted>
  <dcterms:created xsi:type="dcterms:W3CDTF">2011-02-04T13:56:17Z</dcterms:created>
  <dcterms:modified xsi:type="dcterms:W3CDTF">2025-02-07T21:06:23Z</dcterms:modified>
</cp:coreProperties>
</file>