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1" r:id="rId5"/>
    <p:sldId id="265" r:id="rId6"/>
    <p:sldId id="267" r:id="rId7"/>
    <p:sldId id="262" r:id="rId8"/>
    <p:sldId id="258" r:id="rId9"/>
    <p:sldId id="259" r:id="rId10"/>
    <p:sldId id="263" r:id="rId11"/>
    <p:sldId id="264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2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0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6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92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2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2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7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4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1CB3B-9A9C-47A9-A1E9-59D85ABE5F7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6D6FF-9143-4D7A-AECD-4343B82B0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6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close up of a logo&#10;&#10;Description automatically generated">
            <a:extLst>
              <a:ext uri="{FF2B5EF4-FFF2-40B4-BE49-F238E27FC236}">
                <a16:creationId xmlns:a16="http://schemas.microsoft.com/office/drawing/2014/main" id="{47F60FE9-076A-4E84-8454-3A909A7CF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" r="7665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B97B8DF-CC07-4858-8685-B013C1CB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3734093"/>
            <a:ext cx="3987061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“The Great Wave off Kanagawa” </a:t>
            </a:r>
            <a:b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Katasushika</a:t>
            </a:r>
            <a:r>
              <a:rPr lang="en-US" sz="1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Hokusai                   1830s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166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88" y="-838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63598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Push Factors: make people </a:t>
            </a:r>
            <a:r>
              <a:rPr lang="en-US" b="0" u="sng" dirty="0"/>
              <a:t>leave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972272"/>
            <a:ext cx="4040188" cy="515389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“high pressure” motivation</a:t>
            </a:r>
          </a:p>
          <a:p>
            <a:pPr marL="457200" indent="-457200">
              <a:buAutoNum type="arabicPeriod"/>
            </a:pPr>
            <a:r>
              <a:rPr lang="en-US" u="sng" dirty="0"/>
              <a:t>Environmental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Limited resources</a:t>
            </a:r>
          </a:p>
          <a:p>
            <a:pPr marL="0" indent="0">
              <a:buNone/>
            </a:pPr>
            <a:r>
              <a:rPr lang="en-US" dirty="0"/>
              <a:t>Famine</a:t>
            </a:r>
          </a:p>
          <a:p>
            <a:pPr marL="0" indent="0">
              <a:buNone/>
            </a:pPr>
            <a:r>
              <a:rPr lang="en-US" dirty="0"/>
              <a:t>Pollution/temp extremes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u="sng" dirty="0"/>
              <a:t>Human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Poverty</a:t>
            </a:r>
          </a:p>
          <a:p>
            <a:pPr marL="0" indent="0">
              <a:buNone/>
            </a:pPr>
            <a:r>
              <a:rPr lang="en-US" dirty="0"/>
              <a:t>Isolation</a:t>
            </a:r>
          </a:p>
          <a:p>
            <a:pPr marL="0" indent="0">
              <a:buNone/>
            </a:pPr>
            <a:r>
              <a:rPr lang="en-US" dirty="0"/>
              <a:t>Oppressive social/pol situation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eriod"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318655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/>
              <a:t>Pull Factors: make people </a:t>
            </a:r>
            <a:r>
              <a:rPr lang="en-US" b="0" u="sng" dirty="0"/>
              <a:t>come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972272"/>
            <a:ext cx="4498975" cy="515389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“low pressure” motivation</a:t>
            </a:r>
          </a:p>
          <a:p>
            <a:pPr marL="457200" indent="-457200">
              <a:buAutoNum type="arabicPeriod"/>
            </a:pPr>
            <a:r>
              <a:rPr lang="en-US" u="sng" dirty="0"/>
              <a:t>Environmental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Availability of resources</a:t>
            </a:r>
          </a:p>
          <a:p>
            <a:pPr marL="0" indent="0">
              <a:buNone/>
            </a:pPr>
            <a:r>
              <a:rPr lang="en-US" dirty="0"/>
              <a:t>Arable land</a:t>
            </a:r>
          </a:p>
          <a:p>
            <a:pPr marL="0" indent="0">
              <a:buNone/>
            </a:pPr>
            <a:r>
              <a:rPr lang="en-US" dirty="0"/>
              <a:t>Rich land/moderate temps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Human:</a:t>
            </a:r>
          </a:p>
          <a:p>
            <a:pPr marL="0" indent="0">
              <a:buNone/>
            </a:pPr>
            <a:r>
              <a:rPr lang="en-US" dirty="0"/>
              <a:t>Employment opportunity</a:t>
            </a:r>
          </a:p>
          <a:p>
            <a:pPr marL="0" indent="0">
              <a:buNone/>
            </a:pPr>
            <a:r>
              <a:rPr lang="en-US" dirty="0"/>
              <a:t>Easy communication </a:t>
            </a:r>
            <a:r>
              <a:rPr lang="en-US" sz="1600" dirty="0"/>
              <a:t>(harbors/</a:t>
            </a:r>
            <a:r>
              <a:rPr lang="en-US" sz="1600" dirty="0" err="1"/>
              <a:t>mt.</a:t>
            </a:r>
            <a:r>
              <a:rPr lang="en-US" sz="1600" dirty="0"/>
              <a:t> passes)</a:t>
            </a:r>
          </a:p>
          <a:p>
            <a:pPr marL="0" indent="0">
              <a:buNone/>
            </a:pPr>
            <a:r>
              <a:rPr lang="en-US" dirty="0"/>
              <a:t>Favorable social/pol situation</a:t>
            </a:r>
          </a:p>
        </p:txBody>
      </p:sp>
    </p:spTree>
    <p:extLst>
      <p:ext uri="{BB962C8B-B14F-4D97-AF65-F5344CB8AC3E}">
        <p14:creationId xmlns:p14="http://schemas.microsoft.com/office/powerpoint/2010/main" val="37613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8F9F-59F1-4106-B2CF-B584D43F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1143000"/>
          </a:xfrm>
        </p:spPr>
        <p:txBody>
          <a:bodyPr>
            <a:normAutofit/>
          </a:bodyPr>
          <a:lstStyle/>
          <a:p>
            <a:r>
              <a:rPr lang="en-US" u="sng" dirty="0"/>
              <a:t>Comparison</a:t>
            </a:r>
            <a:r>
              <a:rPr lang="en-US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Historical Thinking Skill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DBDC4-550B-4E58-B93D-7C22CAFA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-45243"/>
            <a:ext cx="4040188" cy="639762"/>
          </a:xfrm>
        </p:spPr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0F642-68BB-4318-85BA-0F5396BD3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594518"/>
            <a:ext cx="4040188" cy="55316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 </a:t>
            </a:r>
            <a:r>
              <a:rPr lang="en-US" u="sng" dirty="0"/>
              <a:t>Solo Comparison Chart</a:t>
            </a:r>
            <a:r>
              <a:rPr lang="en-US" dirty="0"/>
              <a:t>- you will </a:t>
            </a:r>
            <a:r>
              <a:rPr lang="en-US" b="1" dirty="0"/>
              <a:t>work alone</a:t>
            </a:r>
            <a:r>
              <a:rPr lang="en-US" dirty="0"/>
              <a:t>, using the H.T.S. of Comparison to complete the chart using your notes. </a:t>
            </a:r>
          </a:p>
          <a:p>
            <a:endParaRPr lang="en-US" dirty="0"/>
          </a:p>
          <a:p>
            <a:r>
              <a:rPr lang="en-US" dirty="0"/>
              <a:t>2. On the back—write 2 reasons for these similarities and differences</a:t>
            </a:r>
          </a:p>
          <a:p>
            <a:endParaRPr lang="en-US" dirty="0"/>
          </a:p>
          <a:p>
            <a:r>
              <a:rPr lang="en-US" dirty="0"/>
              <a:t>3. Finally write a paragraph summarizing a </a:t>
            </a:r>
            <a:r>
              <a:rPr lang="en-US" dirty="0">
                <a:solidFill>
                  <a:srgbClr val="0070C0"/>
                </a:solidFill>
              </a:rPr>
              <a:t>case study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(use the internet. See me if you need the computer , or my phone).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887E47-D78A-4894-9F5D-DC8A9A7D3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35988" y="1930401"/>
            <a:ext cx="4041775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2703F-41DC-4451-8819-5BF463FF6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43400" y="4114799"/>
            <a:ext cx="4572000" cy="2011363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Case Studies </a:t>
            </a:r>
            <a:r>
              <a:rPr lang="en-US" dirty="0">
                <a:solidFill>
                  <a:srgbClr val="0070C0"/>
                </a:solidFill>
              </a:rPr>
              <a:t>(choose ONE)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n-US" sz="1900" dirty="0">
                <a:solidFill>
                  <a:srgbClr val="0070C0"/>
                </a:solidFill>
              </a:rPr>
              <a:t>. Japanese agricultural workers in the Pacific </a:t>
            </a:r>
          </a:p>
          <a:p>
            <a:pPr marL="0" indent="0">
              <a:buNone/>
            </a:pPr>
            <a:endParaRPr lang="en-US" sz="19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0070C0"/>
                </a:solidFill>
              </a:rPr>
              <a:t>2. Lebanese merchants in the Americas</a:t>
            </a:r>
          </a:p>
          <a:p>
            <a:pPr marL="0" indent="0">
              <a:buNone/>
            </a:pPr>
            <a:endParaRPr lang="en-US" sz="19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0070C0"/>
                </a:solidFill>
              </a:rPr>
              <a:t>3. Italian industrial workers in Argentina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68E499-B423-4BF1-B9E6-A60A21601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738313"/>
            <a:ext cx="4114801" cy="92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4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/>
              <a:t>C. Receiving societies did not always embrace immigrants, as seen in the</a:t>
            </a:r>
          </a:p>
          <a:p>
            <a:pPr marL="0" indent="0">
              <a:buNone/>
            </a:pPr>
            <a:r>
              <a:rPr lang="en-US" dirty="0"/>
              <a:t>various degrees of ethnic and racial prejudice and the ways states attempted </a:t>
            </a:r>
            <a:r>
              <a:rPr lang="en-US" sz="2000" b="1" dirty="0">
                <a:solidFill>
                  <a:srgbClr val="FF0000"/>
                </a:solidFill>
              </a:rPr>
              <a:t>(analysis/why)</a:t>
            </a:r>
          </a:p>
          <a:p>
            <a:r>
              <a:rPr lang="en-US" dirty="0"/>
              <a:t>to </a:t>
            </a:r>
            <a:r>
              <a:rPr lang="en-US" i="1" dirty="0"/>
              <a:t>regulate the increased flow of people across their borders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 The White Australia</a:t>
            </a:r>
          </a:p>
          <a:p>
            <a:pPr marL="0" indent="0">
              <a:buNone/>
            </a:pPr>
            <a:r>
              <a:rPr lang="en-US" dirty="0"/>
              <a:t>Policy  (discriminated against native “pygmies”)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5814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63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b="1" dirty="0"/>
              <a:t>Key Concept 5.4. </a:t>
            </a:r>
            <a:r>
              <a:rPr lang="en-US" dirty="0"/>
              <a:t>Global Migration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8610600" cy="4572000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Migration patterns </a:t>
            </a:r>
            <a:r>
              <a:rPr lang="en-US" sz="2000" b="1" dirty="0">
                <a:solidFill>
                  <a:schemeClr val="tx1"/>
                </a:solidFill>
              </a:rPr>
              <a:t>changed </a:t>
            </a:r>
            <a:r>
              <a:rPr lang="en-US" sz="2000" b="1" dirty="0">
                <a:solidFill>
                  <a:srgbClr val="00B050"/>
                </a:solidFill>
              </a:rPr>
              <a:t>dramatically throughout this period, and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the numbers of migrants increased significantly. These changes were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closely connected to </a:t>
            </a:r>
          </a:p>
          <a:p>
            <a:pPr marL="457200" indent="-457200">
              <a:buAutoNum type="alphaLcParenR"/>
            </a:pPr>
            <a:r>
              <a:rPr lang="en-US" sz="2000" b="1" dirty="0">
                <a:solidFill>
                  <a:srgbClr val="00B050"/>
                </a:solidFill>
              </a:rPr>
              <a:t>the development of transoceanic empires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                                    b)    and a global capitalist economy. </a:t>
            </a:r>
          </a:p>
          <a:p>
            <a:pPr algn="l"/>
            <a:endParaRPr lang="en-US" sz="2000" b="1" dirty="0">
              <a:solidFill>
                <a:srgbClr val="00B050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(differences) </a:t>
            </a:r>
            <a:r>
              <a:rPr lang="en-US" sz="2000" b="1" dirty="0">
                <a:solidFill>
                  <a:srgbClr val="00B050"/>
                </a:solidFill>
              </a:rPr>
              <a:t>In some cases, people benefited economically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from migration, </a:t>
            </a:r>
            <a:r>
              <a:rPr lang="en-US" sz="2000" b="1" i="1" dirty="0">
                <a:solidFill>
                  <a:srgbClr val="00B050"/>
                </a:solidFill>
              </a:rPr>
              <a:t>while other people </a:t>
            </a:r>
            <a:r>
              <a:rPr lang="en-US" sz="2000" b="1" dirty="0">
                <a:solidFill>
                  <a:srgbClr val="00B050"/>
                </a:solidFill>
              </a:rPr>
              <a:t>were seen simply as </a:t>
            </a:r>
            <a:r>
              <a:rPr lang="en-US" sz="2000" b="1" u="sng" dirty="0">
                <a:solidFill>
                  <a:srgbClr val="00B050"/>
                </a:solidFill>
              </a:rPr>
              <a:t>commodities</a:t>
            </a:r>
            <a:r>
              <a:rPr lang="en-US" sz="2000" b="1" dirty="0">
                <a:solidFill>
                  <a:srgbClr val="00B050"/>
                </a:solidFill>
              </a:rPr>
              <a:t> to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be transported. </a:t>
            </a:r>
          </a:p>
          <a:p>
            <a:r>
              <a:rPr lang="en-US" sz="2000" b="1" u="sng" dirty="0">
                <a:solidFill>
                  <a:schemeClr val="tx1"/>
                </a:solidFill>
              </a:rPr>
              <a:t>(similarity) </a:t>
            </a:r>
            <a:r>
              <a:rPr lang="en-US" sz="2000" b="1" dirty="0">
                <a:solidFill>
                  <a:srgbClr val="00B050"/>
                </a:solidFill>
              </a:rPr>
              <a:t>In both cases, migration produced dramatically different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societies for both sending and receiving societies, and presented challenges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to governments in fostering national identities and regulating the flow of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people.</a:t>
            </a:r>
          </a:p>
        </p:txBody>
      </p:sp>
    </p:spTree>
    <p:extLst>
      <p:ext uri="{BB962C8B-B14F-4D97-AF65-F5344CB8AC3E}">
        <p14:creationId xmlns:p14="http://schemas.microsoft.com/office/powerpoint/2010/main" val="19222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419600"/>
          </a:xfrm>
        </p:spPr>
        <p:txBody>
          <a:bodyPr>
            <a:normAutofit/>
          </a:bodyPr>
          <a:lstStyle/>
          <a:p>
            <a:r>
              <a:rPr lang="en-US" sz="1800" b="1" dirty="0"/>
              <a:t>I. Migration in many cases was influenced by </a:t>
            </a:r>
            <a:r>
              <a:rPr lang="en-US" sz="1800" b="1" i="1" dirty="0"/>
              <a:t>changes</a:t>
            </a:r>
            <a:r>
              <a:rPr lang="en-US" sz="1800" b="1" dirty="0"/>
              <a:t> in demography</a:t>
            </a:r>
          </a:p>
          <a:p>
            <a:pPr marL="0" indent="0">
              <a:buNone/>
            </a:pPr>
            <a:r>
              <a:rPr lang="en-US" sz="1800" b="1" dirty="0"/>
              <a:t>	in both </a:t>
            </a:r>
            <a:r>
              <a:rPr lang="en-US" sz="1800" b="1" dirty="0">
                <a:solidFill>
                  <a:srgbClr val="0070C0"/>
                </a:solidFill>
              </a:rPr>
              <a:t>(similarity) </a:t>
            </a:r>
            <a:r>
              <a:rPr lang="en-US" sz="1800" b="1" dirty="0"/>
              <a:t>industrialized and unindustrialized societies that     presented challenges to existing patterns of living.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A. Changes in food production and improved medical conditions</a:t>
            </a:r>
          </a:p>
          <a:p>
            <a:pPr marL="0" indent="0">
              <a:buNone/>
            </a:pPr>
            <a:r>
              <a:rPr lang="en-US" sz="1800" dirty="0"/>
              <a:t>	contributed to a significant global rise in population.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B. </a:t>
            </a:r>
            <a:r>
              <a:rPr lang="en-US" sz="1800" b="1" dirty="0">
                <a:solidFill>
                  <a:srgbClr val="0070C0"/>
                </a:solidFill>
              </a:rPr>
              <a:t>(Cause analysis) </a:t>
            </a:r>
            <a:r>
              <a:rPr lang="en-US" sz="1800" dirty="0"/>
              <a:t>Because of the nature of the new modes of transportation, both</a:t>
            </a:r>
          </a:p>
          <a:p>
            <a:pPr marL="0" indent="0">
              <a:buNone/>
            </a:pPr>
            <a:r>
              <a:rPr lang="en-US" sz="1800" dirty="0"/>
              <a:t>	internal and external </a:t>
            </a:r>
            <a:r>
              <a:rPr lang="en-US" sz="1800" i="1" dirty="0"/>
              <a:t>migrants</a:t>
            </a:r>
            <a:r>
              <a:rPr lang="en-US" sz="1800" dirty="0"/>
              <a:t> increasingly </a:t>
            </a:r>
            <a:r>
              <a:rPr lang="en-US" sz="1800" u="sng" dirty="0"/>
              <a:t>relocated to cities</a:t>
            </a:r>
            <a:r>
              <a:rPr lang="en-US" sz="1800" dirty="0"/>
              <a:t>. </a:t>
            </a:r>
          </a:p>
          <a:p>
            <a:pPr marL="0" indent="0" algn="ctr">
              <a:buNone/>
            </a:pPr>
            <a:r>
              <a:rPr lang="en-US" sz="1800" dirty="0"/>
              <a:t>This pattern</a:t>
            </a:r>
          </a:p>
          <a:p>
            <a:pPr marL="0" indent="0">
              <a:buNone/>
            </a:pPr>
            <a:r>
              <a:rPr lang="en-US" sz="1800" dirty="0"/>
              <a:t>contributed to the significant </a:t>
            </a:r>
            <a:r>
              <a:rPr lang="en-US" sz="1800" u="sng" dirty="0"/>
              <a:t>global urbanization </a:t>
            </a:r>
            <a:r>
              <a:rPr lang="en-US" sz="1800" dirty="0"/>
              <a:t>of the nineteenth century.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36" y="3124200"/>
            <a:ext cx="16192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637"/>
            <a:ext cx="8515350" cy="24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76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go.owu.edu/~rdfusch/looking_north_along_mulberry_str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2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go.owu.edu/~rdfusch/looking_north_along_mulberry_stre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86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DFB22BB-A1A2-4E9D-95CB-02DB080AB9FC}"/>
              </a:ext>
            </a:extLst>
          </p:cNvPr>
          <p:cNvSpPr/>
          <p:nvPr/>
        </p:nvSpPr>
        <p:spPr>
          <a:xfrm>
            <a:off x="3771900" y="533400"/>
            <a:ext cx="3352800" cy="2773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In Pairs</a:t>
            </a:r>
          </a:p>
          <a:p>
            <a:pPr algn="ctr"/>
            <a:r>
              <a:rPr lang="en-US" dirty="0"/>
              <a:t>Create 3 questions you have about-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 yesterday’s lesson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Period 5 in general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rgbClr val="FFFF00"/>
                </a:solidFill>
              </a:rPr>
              <a:t>- Anything about the Course</a:t>
            </a:r>
          </a:p>
        </p:txBody>
      </p:sp>
    </p:spTree>
    <p:extLst>
      <p:ext uri="{BB962C8B-B14F-4D97-AF65-F5344CB8AC3E}">
        <p14:creationId xmlns:p14="http://schemas.microsoft.com/office/powerpoint/2010/main" val="353983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DE0B1521-8F52-4184-BBB1-134A0E117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r="1347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D89376-5286-4952-AF83-2B399254A3D3}"/>
              </a:ext>
            </a:extLst>
          </p:cNvPr>
          <p:cNvSpPr/>
          <p:nvPr/>
        </p:nvSpPr>
        <p:spPr>
          <a:xfrm>
            <a:off x="7848600" y="838200"/>
            <a:ext cx="1219200" cy="1219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Starry Night </a:t>
            </a:r>
            <a:r>
              <a:rPr lang="en-US" dirty="0"/>
              <a:t>by Van Gogh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0D58C1-1C17-41E7-9C29-407FD745290D}"/>
              </a:ext>
            </a:extLst>
          </p:cNvPr>
          <p:cNvSpPr/>
          <p:nvPr/>
        </p:nvSpPr>
        <p:spPr>
          <a:xfrm>
            <a:off x="3771900" y="533400"/>
            <a:ext cx="3352800" cy="2773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00"/>
                </a:solidFill>
              </a:rPr>
              <a:t>Good morning class. </a:t>
            </a:r>
            <a:r>
              <a:rPr lang="en-US" sz="1100" u="sng" dirty="0">
                <a:solidFill>
                  <a:srgbClr val="FFFF00"/>
                </a:solidFill>
              </a:rPr>
              <a:t>Here is the plan</a:t>
            </a:r>
          </a:p>
          <a:p>
            <a:pPr algn="ctr"/>
            <a:endParaRPr lang="en-US" sz="1100" u="sng" dirty="0">
              <a:solidFill>
                <a:srgbClr val="FFFF00"/>
              </a:solidFill>
            </a:endParaRPr>
          </a:p>
          <a:p>
            <a:pPr marL="228600" indent="-228600" algn="ctr">
              <a:buAutoNum type="arabicPeriod"/>
            </a:pPr>
            <a:r>
              <a:rPr lang="en-US" sz="1100" dirty="0">
                <a:solidFill>
                  <a:srgbClr val="FFFF00"/>
                </a:solidFill>
              </a:rPr>
              <a:t>Take 5 minute quiz on Chapter 15</a:t>
            </a:r>
          </a:p>
          <a:p>
            <a:pPr marL="228600" indent="-228600" algn="ctr">
              <a:buAutoNum type="arabicPeriod"/>
            </a:pPr>
            <a:r>
              <a:rPr lang="en-US" sz="1100" dirty="0">
                <a:solidFill>
                  <a:srgbClr val="FFFF00"/>
                </a:solidFill>
              </a:rPr>
              <a:t>Finish Notes</a:t>
            </a:r>
          </a:p>
          <a:p>
            <a:pPr marL="228600" indent="-228600" algn="ctr">
              <a:buAutoNum type="arabicPeriod"/>
            </a:pPr>
            <a:r>
              <a:rPr lang="en-US" sz="1100" dirty="0">
                <a:solidFill>
                  <a:srgbClr val="FFFF00"/>
                </a:solidFill>
              </a:rPr>
              <a:t>Review Game using Key Concepts</a:t>
            </a:r>
          </a:p>
          <a:p>
            <a:pPr marL="228600" indent="-228600" algn="ctr">
              <a:buAutoNum type="arabicPeriod"/>
            </a:pPr>
            <a:endParaRPr lang="en-US" sz="1100" dirty="0">
              <a:solidFill>
                <a:srgbClr val="FFFF00"/>
              </a:solidFill>
            </a:endParaRPr>
          </a:p>
          <a:p>
            <a:pPr algn="ctr"/>
            <a:r>
              <a:rPr lang="en-US" sz="1100" dirty="0">
                <a:solidFill>
                  <a:srgbClr val="FFFF00"/>
                </a:solidFill>
              </a:rPr>
              <a:t>Test tomorrow is 50 Qs</a:t>
            </a:r>
          </a:p>
          <a:p>
            <a:pPr algn="ctr"/>
            <a:endParaRPr lang="en-US" sz="1100" dirty="0">
              <a:solidFill>
                <a:srgbClr val="FFFF00"/>
              </a:solidFill>
            </a:endParaRPr>
          </a:p>
          <a:p>
            <a:pPr algn="ctr"/>
            <a:r>
              <a:rPr lang="en-US" sz="1100" dirty="0">
                <a:solidFill>
                  <a:srgbClr val="FFFF00"/>
                </a:solidFill>
              </a:rPr>
              <a:t>How do YOU plan to prepare?</a:t>
            </a:r>
          </a:p>
        </p:txBody>
      </p:sp>
    </p:spTree>
    <p:extLst>
      <p:ext uri="{BB962C8B-B14F-4D97-AF65-F5344CB8AC3E}">
        <p14:creationId xmlns:p14="http://schemas.microsoft.com/office/powerpoint/2010/main" val="239569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ebsupport1.citytech.cuny.edu/faculty/pcatapano/WC2/wc2maps/16e_Map_19.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71055"/>
            <a:ext cx="91440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II. Migrants relocated for a variety of reasons.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000" dirty="0"/>
              <a:t>A. Many individuals chose </a:t>
            </a:r>
            <a:r>
              <a:rPr lang="en-US" sz="2000" i="1" dirty="0"/>
              <a:t>freely to relocate, often in search of work</a:t>
            </a:r>
            <a:r>
              <a:rPr lang="en-US" sz="2000" dirty="0"/>
              <a:t>.</a:t>
            </a:r>
          </a:p>
          <a:p>
            <a:r>
              <a:rPr lang="en-US" sz="2000" dirty="0"/>
              <a:t>B. The new global capitalist economy continued to rely on </a:t>
            </a:r>
            <a:r>
              <a:rPr lang="en-US" sz="2000" i="1" dirty="0"/>
              <a:t>coerced and</a:t>
            </a:r>
          </a:p>
          <a:p>
            <a:r>
              <a:rPr lang="en-US" sz="2000" i="1" dirty="0" err="1"/>
              <a:t>semicoerced</a:t>
            </a:r>
            <a:r>
              <a:rPr lang="en-US" sz="2000" i="1" dirty="0"/>
              <a:t> labor migration</a:t>
            </a:r>
            <a:r>
              <a:rPr lang="en-US" sz="2000" dirty="0"/>
              <a:t>.</a:t>
            </a:r>
          </a:p>
          <a:p>
            <a:r>
              <a:rPr lang="en-US" sz="2000" dirty="0"/>
              <a:t>Required examples of </a:t>
            </a:r>
            <a:r>
              <a:rPr lang="en-US" sz="2000" b="1" i="1" dirty="0"/>
              <a:t>coerced and </a:t>
            </a:r>
            <a:r>
              <a:rPr lang="en-US" sz="2000" b="1" i="1" dirty="0" err="1"/>
              <a:t>semicoerced</a:t>
            </a:r>
            <a:r>
              <a:rPr lang="en-US" sz="2000" b="1" i="1" dirty="0"/>
              <a:t> labor migration</a:t>
            </a:r>
            <a:r>
              <a:rPr lang="en-US" sz="2000" dirty="0"/>
              <a:t>:</a:t>
            </a:r>
          </a:p>
          <a:p>
            <a:r>
              <a:rPr lang="en-US" sz="2000" dirty="0"/>
              <a:t>• Slavery</a:t>
            </a:r>
          </a:p>
          <a:p>
            <a:r>
              <a:rPr lang="en-US" sz="2000" dirty="0"/>
              <a:t>• </a:t>
            </a:r>
            <a:r>
              <a:rPr lang="en-US" sz="2000" b="1" u="sng" dirty="0"/>
              <a:t>Chinese and Indian </a:t>
            </a:r>
            <a:r>
              <a:rPr lang="en-US" sz="2000" b="1" u="sng"/>
              <a:t>indentured servitude (“coolies”)</a:t>
            </a:r>
            <a:endParaRPr lang="en-US" sz="2000" b="1" u="sng" dirty="0"/>
          </a:p>
          <a:p>
            <a:r>
              <a:rPr lang="en-US" sz="2000" dirty="0"/>
              <a:t>• Convict labor  </a:t>
            </a:r>
          </a:p>
          <a:p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52863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4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/>
              <a:t>III. The large-scale nature of migration, especially in the nineteenth</a:t>
            </a:r>
            <a:br>
              <a:rPr lang="en-US" sz="2400" b="1" dirty="0"/>
            </a:br>
            <a:r>
              <a:rPr lang="en-US" sz="2400" b="1" dirty="0"/>
              <a:t>century, produced a variety of consequences and reactions to the</a:t>
            </a:r>
            <a:br>
              <a:rPr lang="en-US" sz="2400" b="1" dirty="0"/>
            </a:br>
            <a:r>
              <a:rPr lang="en-US" sz="2400" b="1" dirty="0"/>
              <a:t>increasingly diverse societies on the part of migrants and the existing</a:t>
            </a:r>
            <a:br>
              <a:rPr lang="en-US" sz="2400" b="1" dirty="0"/>
            </a:br>
            <a:r>
              <a:rPr lang="en-US" sz="2400" b="1" dirty="0"/>
              <a:t>populations.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A. Due to the physical nature of the labor in demand, migrants tended to</a:t>
            </a:r>
          </a:p>
          <a:p>
            <a:r>
              <a:rPr lang="en-US" sz="2000" dirty="0"/>
              <a:t>be male, leaving women to take on new roles in the home society that had</a:t>
            </a:r>
          </a:p>
          <a:p>
            <a:r>
              <a:rPr lang="en-US" sz="2000" dirty="0"/>
              <a:t>been formerly occupied by men.</a:t>
            </a:r>
          </a:p>
          <a:p>
            <a:endParaRPr lang="en-US" sz="2000" dirty="0"/>
          </a:p>
          <a:p>
            <a:r>
              <a:rPr lang="en-US" sz="2000" dirty="0"/>
              <a:t>B. Migrants often created </a:t>
            </a:r>
            <a:r>
              <a:rPr lang="en-US" sz="2000" i="1" dirty="0"/>
              <a:t>ethnic enclaves in different parts of the world</a:t>
            </a:r>
          </a:p>
          <a:p>
            <a:r>
              <a:rPr lang="en-US" sz="2000" dirty="0"/>
              <a:t>which helped transplant their culture into new environments and</a:t>
            </a:r>
          </a:p>
          <a:p>
            <a:r>
              <a:rPr lang="en-US" sz="2000" dirty="0"/>
              <a:t>facilitated the development of migrant support networks  </a:t>
            </a:r>
          </a:p>
          <a:p>
            <a:r>
              <a:rPr lang="en-US" sz="2000" dirty="0"/>
              <a:t>Example: • Chinese in Southeast</a:t>
            </a:r>
          </a:p>
          <a:p>
            <a:r>
              <a:rPr lang="en-US" sz="2000" dirty="0"/>
              <a:t>Asia, the Caribbean,</a:t>
            </a:r>
          </a:p>
          <a:p>
            <a:r>
              <a:rPr lang="en-US" sz="2000" dirty="0"/>
              <a:t>South America, and</a:t>
            </a:r>
          </a:p>
          <a:p>
            <a:r>
              <a:rPr lang="en-US" sz="2000" dirty="0"/>
              <a:t>North America-----</a:t>
            </a:r>
            <a:r>
              <a:rPr lang="en-US" sz="2000" dirty="0">
                <a:sym typeface="Wingdings" panose="05000000000000000000" pitchFamily="2" charset="2"/>
              </a:rPr>
              <a:t> Chinatown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                                         San Francisco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3" y="430746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74BADE-20BB-4AB1-BA23-DA70C122C7BA}"/>
              </a:ext>
            </a:extLst>
          </p:cNvPr>
          <p:cNvSpPr/>
          <p:nvPr/>
        </p:nvSpPr>
        <p:spPr>
          <a:xfrm>
            <a:off x="7772400" y="4038600"/>
            <a:ext cx="990600" cy="2011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The</a:t>
            </a:r>
            <a:r>
              <a:rPr lang="en-US" dirty="0"/>
              <a:t> </a:t>
            </a:r>
            <a:r>
              <a:rPr lang="en-US" sz="1000" dirty="0"/>
              <a:t>USA passed the Chinese Exclusion Act in 19</a:t>
            </a:r>
            <a:r>
              <a:rPr lang="en-US" sz="1000" baseline="30000" dirty="0"/>
              <a:t>th</a:t>
            </a:r>
            <a:r>
              <a:rPr lang="en-US" sz="1000" dirty="0"/>
              <a:t> century blocking Chinese immigration for 10 years</a:t>
            </a:r>
          </a:p>
        </p:txBody>
      </p:sp>
    </p:spTree>
    <p:extLst>
      <p:ext uri="{BB962C8B-B14F-4D97-AF65-F5344CB8AC3E}">
        <p14:creationId xmlns:p14="http://schemas.microsoft.com/office/powerpoint/2010/main" val="261577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4411</TotalTime>
  <Words>594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“The Great Wave off Kanagawa”  Katasushika Hokusai                   1830s </vt:lpstr>
      <vt:lpstr>Key Concept 5.4. Global 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Migrants relocated for a variety of reasons.</vt:lpstr>
      <vt:lpstr>III. The large-scale nature of migration, especially in the nineteenth century, produced a variety of consequences and reactions to the increasingly diverse societies on the part of migrants and the existing populations.</vt:lpstr>
      <vt:lpstr>PowerPoint Presentation</vt:lpstr>
      <vt:lpstr>Comparison Historical Thinking Skill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Great Wave off Kanagawa”  Katasushika Hokusai                   1830s </dc:title>
  <dc:creator>Hill, Joseph F</dc:creator>
  <cp:lastModifiedBy>Hill, Joseph F</cp:lastModifiedBy>
  <cp:revision>3</cp:revision>
  <dcterms:created xsi:type="dcterms:W3CDTF">2019-03-08T18:30:36Z</dcterms:created>
  <dcterms:modified xsi:type="dcterms:W3CDTF">2019-03-11T20:01:53Z</dcterms:modified>
</cp:coreProperties>
</file>