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3"/>
  </p:notesMasterIdLst>
  <p:sldIdLst>
    <p:sldId id="256" r:id="rId2"/>
    <p:sldId id="263" r:id="rId3"/>
    <p:sldId id="264" r:id="rId4"/>
    <p:sldId id="337" r:id="rId5"/>
    <p:sldId id="340" r:id="rId6"/>
    <p:sldId id="341" r:id="rId7"/>
    <p:sldId id="339" r:id="rId8"/>
    <p:sldId id="338" r:id="rId9"/>
    <p:sldId id="396" r:id="rId10"/>
    <p:sldId id="259" r:id="rId11"/>
    <p:sldId id="260" r:id="rId12"/>
    <p:sldId id="364" r:id="rId13"/>
    <p:sldId id="690" r:id="rId14"/>
    <p:sldId id="397" r:id="rId15"/>
    <p:sldId id="267" r:id="rId16"/>
    <p:sldId id="275" r:id="rId17"/>
    <p:sldId id="278" r:id="rId18"/>
    <p:sldId id="274" r:id="rId19"/>
    <p:sldId id="398" r:id="rId20"/>
    <p:sldId id="380" r:id="rId21"/>
    <p:sldId id="344" r:id="rId22"/>
    <p:sldId id="343" r:id="rId23"/>
    <p:sldId id="691" r:id="rId24"/>
    <p:sldId id="648" r:id="rId25"/>
    <p:sldId id="696" r:id="rId26"/>
    <p:sldId id="695" r:id="rId27"/>
    <p:sldId id="673" r:id="rId28"/>
    <p:sldId id="697" r:id="rId29"/>
    <p:sldId id="700" r:id="rId30"/>
    <p:sldId id="692" r:id="rId31"/>
    <p:sldId id="293" r:id="rId32"/>
    <p:sldId id="693" r:id="rId33"/>
    <p:sldId id="370" r:id="rId34"/>
    <p:sldId id="694" r:id="rId35"/>
    <p:sldId id="698" r:id="rId36"/>
    <p:sldId id="699" r:id="rId37"/>
    <p:sldId id="314" r:id="rId38"/>
    <p:sldId id="702" r:id="rId39"/>
    <p:sldId id="706" r:id="rId40"/>
    <p:sldId id="258" r:id="rId41"/>
    <p:sldId id="273" r:id="rId42"/>
    <p:sldId id="390" r:id="rId43"/>
    <p:sldId id="270" r:id="rId44"/>
    <p:sldId id="656" r:id="rId45"/>
    <p:sldId id="704" r:id="rId46"/>
    <p:sldId id="705" r:id="rId47"/>
    <p:sldId id="703" r:id="rId48"/>
    <p:sldId id="708" r:id="rId49"/>
    <p:sldId id="709" r:id="rId50"/>
    <p:sldId id="297" r:id="rId51"/>
    <p:sldId id="383" r:id="rId52"/>
    <p:sldId id="353" r:id="rId53"/>
    <p:sldId id="311" r:id="rId54"/>
    <p:sldId id="707" r:id="rId55"/>
    <p:sldId id="711" r:id="rId56"/>
    <p:sldId id="657" r:id="rId57"/>
    <p:sldId id="710" r:id="rId58"/>
    <p:sldId id="351" r:id="rId59"/>
    <p:sldId id="712" r:id="rId60"/>
    <p:sldId id="713" r:id="rId61"/>
    <p:sldId id="714" r:id="rId62"/>
    <p:sldId id="715" r:id="rId63"/>
    <p:sldId id="716" r:id="rId64"/>
    <p:sldId id="738" r:id="rId65"/>
    <p:sldId id="739" r:id="rId66"/>
    <p:sldId id="366" r:id="rId67"/>
    <p:sldId id="283" r:id="rId68"/>
    <p:sldId id="317" r:id="rId69"/>
    <p:sldId id="316" r:id="rId70"/>
    <p:sldId id="649" r:id="rId71"/>
    <p:sldId id="740" r:id="rId72"/>
    <p:sldId id="743" r:id="rId73"/>
    <p:sldId id="741" r:id="rId74"/>
    <p:sldId id="744" r:id="rId75"/>
    <p:sldId id="272" r:id="rId76"/>
    <p:sldId id="373" r:id="rId77"/>
    <p:sldId id="374" r:id="rId78"/>
    <p:sldId id="393" r:id="rId79"/>
    <p:sldId id="376" r:id="rId80"/>
    <p:sldId id="375" r:id="rId81"/>
    <p:sldId id="371" r:id="rId82"/>
    <p:sldId id="377" r:id="rId83"/>
    <p:sldId id="745" r:id="rId84"/>
    <p:sldId id="742" r:id="rId85"/>
    <p:sldId id="746" r:id="rId86"/>
    <p:sldId id="701" r:id="rId87"/>
    <p:sldId id="747" r:id="rId88"/>
    <p:sldId id="748" r:id="rId89"/>
    <p:sldId id="749" r:id="rId90"/>
    <p:sldId id="750" r:id="rId91"/>
    <p:sldId id="751" r:id="rId9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2" d="100"/>
          <a:sy n="62" d="100"/>
        </p:scale>
        <p:origin x="978" y="6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C60168-74F9-4441-A346-890236E14EF2}" type="datetimeFigureOut">
              <a:rPr lang="en-US" smtClean="0"/>
              <a:t>1/17/2025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A4A186-0ACF-434E-9263-B3EBBA10063A}" type="slidenum">
              <a:rPr lang="en-US" smtClean="0"/>
              <a:t>‹#›</a:t>
            </a:fld>
            <a:endParaRPr lang="en-US"/>
          </a:p>
        </p:txBody>
      </p:sp>
    </p:spTree>
    <p:extLst>
      <p:ext uri="{BB962C8B-B14F-4D97-AF65-F5344CB8AC3E}">
        <p14:creationId xmlns:p14="http://schemas.microsoft.com/office/powerpoint/2010/main" val="3927693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FEC500-0B4D-486D-A9F1-ED953C7AD23C}" type="slidenum">
              <a:rPr lang="en-US" smtClean="0"/>
              <a:t>9</a:t>
            </a:fld>
            <a:endParaRPr lang="en-US"/>
          </a:p>
        </p:txBody>
      </p:sp>
    </p:spTree>
    <p:extLst>
      <p:ext uri="{BB962C8B-B14F-4D97-AF65-F5344CB8AC3E}">
        <p14:creationId xmlns:p14="http://schemas.microsoft.com/office/powerpoint/2010/main" val="1384197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FEC500-0B4D-486D-A9F1-ED953C7AD23C}" type="slidenum">
              <a:rPr lang="en-US" smtClean="0"/>
              <a:t>12</a:t>
            </a:fld>
            <a:endParaRPr lang="en-US"/>
          </a:p>
        </p:txBody>
      </p:sp>
    </p:spTree>
    <p:extLst>
      <p:ext uri="{BB962C8B-B14F-4D97-AF65-F5344CB8AC3E}">
        <p14:creationId xmlns:p14="http://schemas.microsoft.com/office/powerpoint/2010/main" val="1456058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FEC500-0B4D-486D-A9F1-ED953C7AD23C}" type="slidenum">
              <a:rPr lang="en-US" smtClean="0"/>
              <a:t>22</a:t>
            </a:fld>
            <a:endParaRPr lang="en-US"/>
          </a:p>
        </p:txBody>
      </p:sp>
    </p:spTree>
    <p:extLst>
      <p:ext uri="{BB962C8B-B14F-4D97-AF65-F5344CB8AC3E}">
        <p14:creationId xmlns:p14="http://schemas.microsoft.com/office/powerpoint/2010/main" val="2968296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907BA1-87E8-8D2E-8F86-55A1806067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B26A31-A2C8-8AEE-DD3E-3933BD6FC0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3666B5-718B-F63B-3D70-13EB28E4268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99FF4C3-BC17-DB9B-52FD-BF20B911D815}"/>
              </a:ext>
            </a:extLst>
          </p:cNvPr>
          <p:cNvSpPr>
            <a:spLocks noGrp="1"/>
          </p:cNvSpPr>
          <p:nvPr>
            <p:ph type="sldNum" sz="quarter" idx="5"/>
          </p:nvPr>
        </p:nvSpPr>
        <p:spPr/>
        <p:txBody>
          <a:bodyPr/>
          <a:lstStyle/>
          <a:p>
            <a:fld id="{43FEC500-0B4D-486D-A9F1-ED953C7AD23C}" type="slidenum">
              <a:rPr lang="en-US" smtClean="0"/>
              <a:t>25</a:t>
            </a:fld>
            <a:endParaRPr lang="en-US"/>
          </a:p>
        </p:txBody>
      </p:sp>
    </p:spTree>
    <p:extLst>
      <p:ext uri="{BB962C8B-B14F-4D97-AF65-F5344CB8AC3E}">
        <p14:creationId xmlns:p14="http://schemas.microsoft.com/office/powerpoint/2010/main" val="3554059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A4A186-0ACF-434E-9263-B3EBBA10063A}" type="slidenum">
              <a:rPr lang="en-US" smtClean="0"/>
              <a:t>35</a:t>
            </a:fld>
            <a:endParaRPr lang="en-US"/>
          </a:p>
        </p:txBody>
      </p:sp>
    </p:spTree>
    <p:extLst>
      <p:ext uri="{BB962C8B-B14F-4D97-AF65-F5344CB8AC3E}">
        <p14:creationId xmlns:p14="http://schemas.microsoft.com/office/powerpoint/2010/main" val="2355023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A4A186-0ACF-434E-9263-B3EBBA10063A}" type="slidenum">
              <a:rPr lang="en-US" smtClean="0"/>
              <a:t>41</a:t>
            </a:fld>
            <a:endParaRPr lang="en-US"/>
          </a:p>
        </p:txBody>
      </p:sp>
    </p:spTree>
    <p:extLst>
      <p:ext uri="{BB962C8B-B14F-4D97-AF65-F5344CB8AC3E}">
        <p14:creationId xmlns:p14="http://schemas.microsoft.com/office/powerpoint/2010/main" val="3012553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B8AC6C-7216-B8FB-E80E-52E15A8C68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7DAF71-88EB-40A4-596B-F19EB34CD6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1E6273-A550-630B-52F7-C42B0EDCB1D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24A627F-FA6C-D904-B0FC-254982E1C0DA}"/>
              </a:ext>
            </a:extLst>
          </p:cNvPr>
          <p:cNvSpPr>
            <a:spLocks noGrp="1"/>
          </p:cNvSpPr>
          <p:nvPr>
            <p:ph type="sldNum" sz="quarter" idx="5"/>
          </p:nvPr>
        </p:nvSpPr>
        <p:spPr/>
        <p:txBody>
          <a:bodyPr/>
          <a:lstStyle/>
          <a:p>
            <a:fld id="{8EA4A186-0ACF-434E-9263-B3EBBA10063A}" type="slidenum">
              <a:rPr lang="en-US" smtClean="0"/>
              <a:t>45</a:t>
            </a:fld>
            <a:endParaRPr lang="en-US"/>
          </a:p>
        </p:txBody>
      </p:sp>
    </p:spTree>
    <p:extLst>
      <p:ext uri="{BB962C8B-B14F-4D97-AF65-F5344CB8AC3E}">
        <p14:creationId xmlns:p14="http://schemas.microsoft.com/office/powerpoint/2010/main" val="2855010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3B0464-6B74-D7BD-B706-028D6ECEB7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FE4536-563A-5401-84AC-82C495E0A9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4B4D13-0BD0-EAE8-92F9-47BE6E2F3B9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39A6326-DB1E-3EBB-E53D-B30CB7003F7E}"/>
              </a:ext>
            </a:extLst>
          </p:cNvPr>
          <p:cNvSpPr>
            <a:spLocks noGrp="1"/>
          </p:cNvSpPr>
          <p:nvPr>
            <p:ph type="sldNum" sz="quarter" idx="5"/>
          </p:nvPr>
        </p:nvSpPr>
        <p:spPr/>
        <p:txBody>
          <a:bodyPr/>
          <a:lstStyle/>
          <a:p>
            <a:fld id="{8EA4A186-0ACF-434E-9263-B3EBBA10063A}" type="slidenum">
              <a:rPr lang="en-US" smtClean="0"/>
              <a:t>48</a:t>
            </a:fld>
            <a:endParaRPr lang="en-US"/>
          </a:p>
        </p:txBody>
      </p:sp>
    </p:spTree>
    <p:extLst>
      <p:ext uri="{BB962C8B-B14F-4D97-AF65-F5344CB8AC3E}">
        <p14:creationId xmlns:p14="http://schemas.microsoft.com/office/powerpoint/2010/main" val="3198165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6F072-AF95-1425-8D0A-9E0347891E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39F9480-5999-0728-5A8F-E659936A2B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B92F0F2-3CC1-947C-4245-7934C3FA0010}"/>
              </a:ext>
            </a:extLst>
          </p:cNvPr>
          <p:cNvSpPr>
            <a:spLocks noGrp="1"/>
          </p:cNvSpPr>
          <p:nvPr>
            <p:ph type="dt" sz="half" idx="10"/>
          </p:nvPr>
        </p:nvSpPr>
        <p:spPr/>
        <p:txBody>
          <a:bodyPr/>
          <a:lstStyle/>
          <a:p>
            <a:fld id="{D083145B-9343-4E3B-B984-D180C75B1186}" type="datetimeFigureOut">
              <a:rPr lang="en-US" smtClean="0"/>
              <a:t>1/17/2025</a:t>
            </a:fld>
            <a:endParaRPr lang="en-US"/>
          </a:p>
        </p:txBody>
      </p:sp>
      <p:sp>
        <p:nvSpPr>
          <p:cNvPr id="5" name="Footer Placeholder 4">
            <a:extLst>
              <a:ext uri="{FF2B5EF4-FFF2-40B4-BE49-F238E27FC236}">
                <a16:creationId xmlns:a16="http://schemas.microsoft.com/office/drawing/2014/main" id="{F60B150E-2A42-2D36-2A47-37906AE97D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51D008-832D-1819-554E-74A0C14D7941}"/>
              </a:ext>
            </a:extLst>
          </p:cNvPr>
          <p:cNvSpPr>
            <a:spLocks noGrp="1"/>
          </p:cNvSpPr>
          <p:nvPr>
            <p:ph type="sldNum" sz="quarter" idx="12"/>
          </p:nvPr>
        </p:nvSpPr>
        <p:spPr/>
        <p:txBody>
          <a:bodyPr/>
          <a:lstStyle/>
          <a:p>
            <a:fld id="{8A6F1754-B36F-4050-9FFE-BC5DB948E3B0}" type="slidenum">
              <a:rPr lang="en-US" smtClean="0"/>
              <a:t>‹#›</a:t>
            </a:fld>
            <a:endParaRPr lang="en-US"/>
          </a:p>
        </p:txBody>
      </p:sp>
    </p:spTree>
    <p:extLst>
      <p:ext uri="{BB962C8B-B14F-4D97-AF65-F5344CB8AC3E}">
        <p14:creationId xmlns:p14="http://schemas.microsoft.com/office/powerpoint/2010/main" val="3348314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3A897-D25E-9AE4-738D-19697B1272C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34EFE-A179-C804-784C-A73901D6A4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F1A76D-B688-2896-A71C-8856BF5C7173}"/>
              </a:ext>
            </a:extLst>
          </p:cNvPr>
          <p:cNvSpPr>
            <a:spLocks noGrp="1"/>
          </p:cNvSpPr>
          <p:nvPr>
            <p:ph type="dt" sz="half" idx="10"/>
          </p:nvPr>
        </p:nvSpPr>
        <p:spPr/>
        <p:txBody>
          <a:bodyPr/>
          <a:lstStyle/>
          <a:p>
            <a:fld id="{D083145B-9343-4E3B-B984-D180C75B1186}" type="datetimeFigureOut">
              <a:rPr lang="en-US" smtClean="0"/>
              <a:t>1/17/2025</a:t>
            </a:fld>
            <a:endParaRPr lang="en-US"/>
          </a:p>
        </p:txBody>
      </p:sp>
      <p:sp>
        <p:nvSpPr>
          <p:cNvPr id="5" name="Footer Placeholder 4">
            <a:extLst>
              <a:ext uri="{FF2B5EF4-FFF2-40B4-BE49-F238E27FC236}">
                <a16:creationId xmlns:a16="http://schemas.microsoft.com/office/drawing/2014/main" id="{BB11A80A-C50B-5EA6-D30A-F44BC3D039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21F4D0-C0F2-40AA-12F1-419F7F1786F8}"/>
              </a:ext>
            </a:extLst>
          </p:cNvPr>
          <p:cNvSpPr>
            <a:spLocks noGrp="1"/>
          </p:cNvSpPr>
          <p:nvPr>
            <p:ph type="sldNum" sz="quarter" idx="12"/>
          </p:nvPr>
        </p:nvSpPr>
        <p:spPr/>
        <p:txBody>
          <a:bodyPr/>
          <a:lstStyle/>
          <a:p>
            <a:fld id="{8A6F1754-B36F-4050-9FFE-BC5DB948E3B0}" type="slidenum">
              <a:rPr lang="en-US" smtClean="0"/>
              <a:t>‹#›</a:t>
            </a:fld>
            <a:endParaRPr lang="en-US"/>
          </a:p>
        </p:txBody>
      </p:sp>
    </p:spTree>
    <p:extLst>
      <p:ext uri="{BB962C8B-B14F-4D97-AF65-F5344CB8AC3E}">
        <p14:creationId xmlns:p14="http://schemas.microsoft.com/office/powerpoint/2010/main" val="1127473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84CD8D-D719-BAD2-55CD-11840BBC76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DE8F77-E4FA-9F39-2733-B146B1506F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1ED907-BEF1-2B59-C102-AA5F3BC555AE}"/>
              </a:ext>
            </a:extLst>
          </p:cNvPr>
          <p:cNvSpPr>
            <a:spLocks noGrp="1"/>
          </p:cNvSpPr>
          <p:nvPr>
            <p:ph type="dt" sz="half" idx="10"/>
          </p:nvPr>
        </p:nvSpPr>
        <p:spPr/>
        <p:txBody>
          <a:bodyPr/>
          <a:lstStyle/>
          <a:p>
            <a:fld id="{D083145B-9343-4E3B-B984-D180C75B1186}" type="datetimeFigureOut">
              <a:rPr lang="en-US" smtClean="0"/>
              <a:t>1/17/2025</a:t>
            </a:fld>
            <a:endParaRPr lang="en-US"/>
          </a:p>
        </p:txBody>
      </p:sp>
      <p:sp>
        <p:nvSpPr>
          <p:cNvPr id="5" name="Footer Placeholder 4">
            <a:extLst>
              <a:ext uri="{FF2B5EF4-FFF2-40B4-BE49-F238E27FC236}">
                <a16:creationId xmlns:a16="http://schemas.microsoft.com/office/drawing/2014/main" id="{67AECF4A-6924-A3E1-58FA-9CAC15E24B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E7D4D4-3BBB-02B3-1F10-A132E07A1FA4}"/>
              </a:ext>
            </a:extLst>
          </p:cNvPr>
          <p:cNvSpPr>
            <a:spLocks noGrp="1"/>
          </p:cNvSpPr>
          <p:nvPr>
            <p:ph type="sldNum" sz="quarter" idx="12"/>
          </p:nvPr>
        </p:nvSpPr>
        <p:spPr/>
        <p:txBody>
          <a:bodyPr/>
          <a:lstStyle/>
          <a:p>
            <a:fld id="{8A6F1754-B36F-4050-9FFE-BC5DB948E3B0}" type="slidenum">
              <a:rPr lang="en-US" smtClean="0"/>
              <a:t>‹#›</a:t>
            </a:fld>
            <a:endParaRPr lang="en-US"/>
          </a:p>
        </p:txBody>
      </p:sp>
    </p:spTree>
    <p:extLst>
      <p:ext uri="{BB962C8B-B14F-4D97-AF65-F5344CB8AC3E}">
        <p14:creationId xmlns:p14="http://schemas.microsoft.com/office/powerpoint/2010/main" val="8103523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70984" y="4986339"/>
            <a:ext cx="10911416" cy="1050925"/>
          </a:xfrm>
        </p:spPr>
        <p:txBody>
          <a:bodyPr/>
          <a:lstStyle/>
          <a:p>
            <a:r>
              <a:rPr lang="en-US"/>
              <a:t>Click to edit Master title style</a:t>
            </a:r>
          </a:p>
        </p:txBody>
      </p:sp>
      <p:sp>
        <p:nvSpPr>
          <p:cNvPr id="3" name="Content Placeholder 2"/>
          <p:cNvSpPr>
            <a:spLocks noGrp="1"/>
          </p:cNvSpPr>
          <p:nvPr>
            <p:ph sz="half" idx="1"/>
          </p:nvPr>
        </p:nvSpPr>
        <p:spPr>
          <a:xfrm>
            <a:off x="670985" y="530226"/>
            <a:ext cx="5353049" cy="4187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27234" y="530226"/>
            <a:ext cx="5355167" cy="4187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4"/>
          <p:cNvSpPr>
            <a:spLocks noGrp="1"/>
          </p:cNvSpPr>
          <p:nvPr>
            <p:ph type="dt" sz="half" idx="10"/>
          </p:nvPr>
        </p:nvSpPr>
        <p:spPr/>
        <p:txBody>
          <a:bodyPr/>
          <a:lstStyle>
            <a:lvl1pPr>
              <a:defRPr/>
            </a:lvl1pPr>
          </a:lstStyle>
          <a:p>
            <a:pPr>
              <a:defRPr/>
            </a:pPr>
            <a:fld id="{E42B6081-D676-4987-8695-A9B1B093A52D}" type="datetimeFigureOut">
              <a:rPr lang="en-US"/>
              <a:pPr>
                <a:defRPr/>
              </a:pPr>
              <a:t>1/17/2025</a:t>
            </a:fld>
            <a:endParaRPr lang="en-US"/>
          </a:p>
        </p:txBody>
      </p:sp>
      <p:sp>
        <p:nvSpPr>
          <p:cNvPr id="6" name="Footer Placeholder 1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8E7956D8-9E4F-4A6C-A3B0-2A0933001615}" type="slidenum">
              <a:rPr lang="en-US"/>
              <a:pPr>
                <a:defRPr/>
              </a:pPr>
              <a:t>‹#›</a:t>
            </a:fld>
            <a:endParaRPr lang="en-US"/>
          </a:p>
        </p:txBody>
      </p:sp>
    </p:spTree>
    <p:extLst>
      <p:ext uri="{BB962C8B-B14F-4D97-AF65-F5344CB8AC3E}">
        <p14:creationId xmlns:p14="http://schemas.microsoft.com/office/powerpoint/2010/main" val="467164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2DD36-3C04-0C68-D770-80DF34DE2C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3D3CB7-551D-7B8E-59C8-A3A10BB671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564FA6-5F77-8754-B20A-120BEBE16FD5}"/>
              </a:ext>
            </a:extLst>
          </p:cNvPr>
          <p:cNvSpPr>
            <a:spLocks noGrp="1"/>
          </p:cNvSpPr>
          <p:nvPr>
            <p:ph type="dt" sz="half" idx="10"/>
          </p:nvPr>
        </p:nvSpPr>
        <p:spPr/>
        <p:txBody>
          <a:bodyPr/>
          <a:lstStyle/>
          <a:p>
            <a:fld id="{D083145B-9343-4E3B-B984-D180C75B1186}" type="datetimeFigureOut">
              <a:rPr lang="en-US" smtClean="0"/>
              <a:t>1/17/2025</a:t>
            </a:fld>
            <a:endParaRPr lang="en-US"/>
          </a:p>
        </p:txBody>
      </p:sp>
      <p:sp>
        <p:nvSpPr>
          <p:cNvPr id="5" name="Footer Placeholder 4">
            <a:extLst>
              <a:ext uri="{FF2B5EF4-FFF2-40B4-BE49-F238E27FC236}">
                <a16:creationId xmlns:a16="http://schemas.microsoft.com/office/drawing/2014/main" id="{28221C74-2168-91D1-91C6-E67FB14EF1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8846A-F000-3D7C-E020-2DA372EAC71F}"/>
              </a:ext>
            </a:extLst>
          </p:cNvPr>
          <p:cNvSpPr>
            <a:spLocks noGrp="1"/>
          </p:cNvSpPr>
          <p:nvPr>
            <p:ph type="sldNum" sz="quarter" idx="12"/>
          </p:nvPr>
        </p:nvSpPr>
        <p:spPr/>
        <p:txBody>
          <a:bodyPr/>
          <a:lstStyle/>
          <a:p>
            <a:fld id="{8A6F1754-B36F-4050-9FFE-BC5DB948E3B0}" type="slidenum">
              <a:rPr lang="en-US" smtClean="0"/>
              <a:t>‹#›</a:t>
            </a:fld>
            <a:endParaRPr lang="en-US"/>
          </a:p>
        </p:txBody>
      </p:sp>
    </p:spTree>
    <p:extLst>
      <p:ext uri="{BB962C8B-B14F-4D97-AF65-F5344CB8AC3E}">
        <p14:creationId xmlns:p14="http://schemas.microsoft.com/office/powerpoint/2010/main" val="2563516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A8ABA-258B-8D16-B0D8-8E9E617B678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5A0BB58-18D0-15CE-215B-996994C3955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D734C3-666B-3676-772A-3735A83F8A9E}"/>
              </a:ext>
            </a:extLst>
          </p:cNvPr>
          <p:cNvSpPr>
            <a:spLocks noGrp="1"/>
          </p:cNvSpPr>
          <p:nvPr>
            <p:ph type="dt" sz="half" idx="10"/>
          </p:nvPr>
        </p:nvSpPr>
        <p:spPr/>
        <p:txBody>
          <a:bodyPr/>
          <a:lstStyle/>
          <a:p>
            <a:fld id="{D083145B-9343-4E3B-B984-D180C75B1186}" type="datetimeFigureOut">
              <a:rPr lang="en-US" smtClean="0"/>
              <a:t>1/17/2025</a:t>
            </a:fld>
            <a:endParaRPr lang="en-US"/>
          </a:p>
        </p:txBody>
      </p:sp>
      <p:sp>
        <p:nvSpPr>
          <p:cNvPr id="5" name="Footer Placeholder 4">
            <a:extLst>
              <a:ext uri="{FF2B5EF4-FFF2-40B4-BE49-F238E27FC236}">
                <a16:creationId xmlns:a16="http://schemas.microsoft.com/office/drawing/2014/main" id="{FAE644B9-3E73-700B-2950-7C6D8B9DF8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4E291A-7B67-BDA3-04E0-9E3C2AC006A9}"/>
              </a:ext>
            </a:extLst>
          </p:cNvPr>
          <p:cNvSpPr>
            <a:spLocks noGrp="1"/>
          </p:cNvSpPr>
          <p:nvPr>
            <p:ph type="sldNum" sz="quarter" idx="12"/>
          </p:nvPr>
        </p:nvSpPr>
        <p:spPr/>
        <p:txBody>
          <a:bodyPr/>
          <a:lstStyle/>
          <a:p>
            <a:fld id="{8A6F1754-B36F-4050-9FFE-BC5DB948E3B0}" type="slidenum">
              <a:rPr lang="en-US" smtClean="0"/>
              <a:t>‹#›</a:t>
            </a:fld>
            <a:endParaRPr lang="en-US"/>
          </a:p>
        </p:txBody>
      </p:sp>
    </p:spTree>
    <p:extLst>
      <p:ext uri="{BB962C8B-B14F-4D97-AF65-F5344CB8AC3E}">
        <p14:creationId xmlns:p14="http://schemas.microsoft.com/office/powerpoint/2010/main" val="2061496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3C836-585D-08D1-0A39-0991D12A03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69D0B4-5B04-524A-2716-AE66B4A6C56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A731B56-63D6-2336-76DB-EC7F99497C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A31B20-B98B-28BC-919A-9FEE50268BD2}"/>
              </a:ext>
            </a:extLst>
          </p:cNvPr>
          <p:cNvSpPr>
            <a:spLocks noGrp="1"/>
          </p:cNvSpPr>
          <p:nvPr>
            <p:ph type="dt" sz="half" idx="10"/>
          </p:nvPr>
        </p:nvSpPr>
        <p:spPr/>
        <p:txBody>
          <a:bodyPr/>
          <a:lstStyle/>
          <a:p>
            <a:fld id="{D083145B-9343-4E3B-B984-D180C75B1186}" type="datetimeFigureOut">
              <a:rPr lang="en-US" smtClean="0"/>
              <a:t>1/17/2025</a:t>
            </a:fld>
            <a:endParaRPr lang="en-US"/>
          </a:p>
        </p:txBody>
      </p:sp>
      <p:sp>
        <p:nvSpPr>
          <p:cNvPr id="6" name="Footer Placeholder 5">
            <a:extLst>
              <a:ext uri="{FF2B5EF4-FFF2-40B4-BE49-F238E27FC236}">
                <a16:creationId xmlns:a16="http://schemas.microsoft.com/office/drawing/2014/main" id="{44485ADC-A555-882C-772B-EDF931416B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8108CD-72EE-6035-9584-08A62629814D}"/>
              </a:ext>
            </a:extLst>
          </p:cNvPr>
          <p:cNvSpPr>
            <a:spLocks noGrp="1"/>
          </p:cNvSpPr>
          <p:nvPr>
            <p:ph type="sldNum" sz="quarter" idx="12"/>
          </p:nvPr>
        </p:nvSpPr>
        <p:spPr/>
        <p:txBody>
          <a:bodyPr/>
          <a:lstStyle/>
          <a:p>
            <a:fld id="{8A6F1754-B36F-4050-9FFE-BC5DB948E3B0}" type="slidenum">
              <a:rPr lang="en-US" smtClean="0"/>
              <a:t>‹#›</a:t>
            </a:fld>
            <a:endParaRPr lang="en-US"/>
          </a:p>
        </p:txBody>
      </p:sp>
    </p:spTree>
    <p:extLst>
      <p:ext uri="{BB962C8B-B14F-4D97-AF65-F5344CB8AC3E}">
        <p14:creationId xmlns:p14="http://schemas.microsoft.com/office/powerpoint/2010/main" val="1844508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E7637-2D2B-F221-F8C4-EAE43A0463B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F5C50F-2DBD-2D4D-D0FD-489F7ABA25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E33351-A1C0-EE79-11FF-00D83498A7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1879F2-45B6-5179-56A2-F564CE476F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0778A3-B805-99C4-0BDF-6700F23617C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D155C1-5391-7C12-9324-A882F3277473}"/>
              </a:ext>
            </a:extLst>
          </p:cNvPr>
          <p:cNvSpPr>
            <a:spLocks noGrp="1"/>
          </p:cNvSpPr>
          <p:nvPr>
            <p:ph type="dt" sz="half" idx="10"/>
          </p:nvPr>
        </p:nvSpPr>
        <p:spPr/>
        <p:txBody>
          <a:bodyPr/>
          <a:lstStyle/>
          <a:p>
            <a:fld id="{D083145B-9343-4E3B-B984-D180C75B1186}" type="datetimeFigureOut">
              <a:rPr lang="en-US" smtClean="0"/>
              <a:t>1/17/2025</a:t>
            </a:fld>
            <a:endParaRPr lang="en-US"/>
          </a:p>
        </p:txBody>
      </p:sp>
      <p:sp>
        <p:nvSpPr>
          <p:cNvPr id="8" name="Footer Placeholder 7">
            <a:extLst>
              <a:ext uri="{FF2B5EF4-FFF2-40B4-BE49-F238E27FC236}">
                <a16:creationId xmlns:a16="http://schemas.microsoft.com/office/drawing/2014/main" id="{DBB13D07-EE93-05AA-F5F7-0E5BA534E46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41CD322-15F2-B52A-0186-00BDA293FC9D}"/>
              </a:ext>
            </a:extLst>
          </p:cNvPr>
          <p:cNvSpPr>
            <a:spLocks noGrp="1"/>
          </p:cNvSpPr>
          <p:nvPr>
            <p:ph type="sldNum" sz="quarter" idx="12"/>
          </p:nvPr>
        </p:nvSpPr>
        <p:spPr/>
        <p:txBody>
          <a:bodyPr/>
          <a:lstStyle/>
          <a:p>
            <a:fld id="{8A6F1754-B36F-4050-9FFE-BC5DB948E3B0}" type="slidenum">
              <a:rPr lang="en-US" smtClean="0"/>
              <a:t>‹#›</a:t>
            </a:fld>
            <a:endParaRPr lang="en-US"/>
          </a:p>
        </p:txBody>
      </p:sp>
    </p:spTree>
    <p:extLst>
      <p:ext uri="{BB962C8B-B14F-4D97-AF65-F5344CB8AC3E}">
        <p14:creationId xmlns:p14="http://schemas.microsoft.com/office/powerpoint/2010/main" val="1069385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24E40-4417-CF43-EAE4-8EFCF2368A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8360F0D-F182-06FD-87CC-E0C998E47BBB}"/>
              </a:ext>
            </a:extLst>
          </p:cNvPr>
          <p:cNvSpPr>
            <a:spLocks noGrp="1"/>
          </p:cNvSpPr>
          <p:nvPr>
            <p:ph type="dt" sz="half" idx="10"/>
          </p:nvPr>
        </p:nvSpPr>
        <p:spPr/>
        <p:txBody>
          <a:bodyPr/>
          <a:lstStyle/>
          <a:p>
            <a:fld id="{D083145B-9343-4E3B-B984-D180C75B1186}" type="datetimeFigureOut">
              <a:rPr lang="en-US" smtClean="0"/>
              <a:t>1/17/2025</a:t>
            </a:fld>
            <a:endParaRPr lang="en-US"/>
          </a:p>
        </p:txBody>
      </p:sp>
      <p:sp>
        <p:nvSpPr>
          <p:cNvPr id="4" name="Footer Placeholder 3">
            <a:extLst>
              <a:ext uri="{FF2B5EF4-FFF2-40B4-BE49-F238E27FC236}">
                <a16:creationId xmlns:a16="http://schemas.microsoft.com/office/drawing/2014/main" id="{B7F1A6F2-067B-5378-2879-A8C62513E6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BF0B231-3B09-7374-E25F-34FE5A0E52DC}"/>
              </a:ext>
            </a:extLst>
          </p:cNvPr>
          <p:cNvSpPr>
            <a:spLocks noGrp="1"/>
          </p:cNvSpPr>
          <p:nvPr>
            <p:ph type="sldNum" sz="quarter" idx="12"/>
          </p:nvPr>
        </p:nvSpPr>
        <p:spPr/>
        <p:txBody>
          <a:bodyPr/>
          <a:lstStyle/>
          <a:p>
            <a:fld id="{8A6F1754-B36F-4050-9FFE-BC5DB948E3B0}" type="slidenum">
              <a:rPr lang="en-US" smtClean="0"/>
              <a:t>‹#›</a:t>
            </a:fld>
            <a:endParaRPr lang="en-US"/>
          </a:p>
        </p:txBody>
      </p:sp>
    </p:spTree>
    <p:extLst>
      <p:ext uri="{BB962C8B-B14F-4D97-AF65-F5344CB8AC3E}">
        <p14:creationId xmlns:p14="http://schemas.microsoft.com/office/powerpoint/2010/main" val="562348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3648FD-9A8A-4BD8-37EA-B25B74AD3BDA}"/>
              </a:ext>
            </a:extLst>
          </p:cNvPr>
          <p:cNvSpPr>
            <a:spLocks noGrp="1"/>
          </p:cNvSpPr>
          <p:nvPr>
            <p:ph type="dt" sz="half" idx="10"/>
          </p:nvPr>
        </p:nvSpPr>
        <p:spPr/>
        <p:txBody>
          <a:bodyPr/>
          <a:lstStyle/>
          <a:p>
            <a:fld id="{D083145B-9343-4E3B-B984-D180C75B1186}" type="datetimeFigureOut">
              <a:rPr lang="en-US" smtClean="0"/>
              <a:t>1/17/2025</a:t>
            </a:fld>
            <a:endParaRPr lang="en-US"/>
          </a:p>
        </p:txBody>
      </p:sp>
      <p:sp>
        <p:nvSpPr>
          <p:cNvPr id="3" name="Footer Placeholder 2">
            <a:extLst>
              <a:ext uri="{FF2B5EF4-FFF2-40B4-BE49-F238E27FC236}">
                <a16:creationId xmlns:a16="http://schemas.microsoft.com/office/drawing/2014/main" id="{A611A4E5-1715-9EB6-D38C-99CBD2EAC98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FB9BE0E-43C3-815B-1820-1092BF9A0C7D}"/>
              </a:ext>
            </a:extLst>
          </p:cNvPr>
          <p:cNvSpPr>
            <a:spLocks noGrp="1"/>
          </p:cNvSpPr>
          <p:nvPr>
            <p:ph type="sldNum" sz="quarter" idx="12"/>
          </p:nvPr>
        </p:nvSpPr>
        <p:spPr/>
        <p:txBody>
          <a:bodyPr/>
          <a:lstStyle/>
          <a:p>
            <a:fld id="{8A6F1754-B36F-4050-9FFE-BC5DB948E3B0}" type="slidenum">
              <a:rPr lang="en-US" smtClean="0"/>
              <a:t>‹#›</a:t>
            </a:fld>
            <a:endParaRPr lang="en-US"/>
          </a:p>
        </p:txBody>
      </p:sp>
    </p:spTree>
    <p:extLst>
      <p:ext uri="{BB962C8B-B14F-4D97-AF65-F5344CB8AC3E}">
        <p14:creationId xmlns:p14="http://schemas.microsoft.com/office/powerpoint/2010/main" val="4207732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4B724-BA00-AF21-9CBA-16F3F140E9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54795-F0CB-03DC-5748-86706483BF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3665D54-0F42-BC4D-2882-3D48A80623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E24913-4573-B2F7-8FF2-7B640B07B353}"/>
              </a:ext>
            </a:extLst>
          </p:cNvPr>
          <p:cNvSpPr>
            <a:spLocks noGrp="1"/>
          </p:cNvSpPr>
          <p:nvPr>
            <p:ph type="dt" sz="half" idx="10"/>
          </p:nvPr>
        </p:nvSpPr>
        <p:spPr/>
        <p:txBody>
          <a:bodyPr/>
          <a:lstStyle/>
          <a:p>
            <a:fld id="{D083145B-9343-4E3B-B984-D180C75B1186}" type="datetimeFigureOut">
              <a:rPr lang="en-US" smtClean="0"/>
              <a:t>1/17/2025</a:t>
            </a:fld>
            <a:endParaRPr lang="en-US"/>
          </a:p>
        </p:txBody>
      </p:sp>
      <p:sp>
        <p:nvSpPr>
          <p:cNvPr id="6" name="Footer Placeholder 5">
            <a:extLst>
              <a:ext uri="{FF2B5EF4-FFF2-40B4-BE49-F238E27FC236}">
                <a16:creationId xmlns:a16="http://schemas.microsoft.com/office/drawing/2014/main" id="{F4989B7F-203E-22DF-9F5F-F292D31535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928F49-E1D9-04EC-7A74-84E9C65D6011}"/>
              </a:ext>
            </a:extLst>
          </p:cNvPr>
          <p:cNvSpPr>
            <a:spLocks noGrp="1"/>
          </p:cNvSpPr>
          <p:nvPr>
            <p:ph type="sldNum" sz="quarter" idx="12"/>
          </p:nvPr>
        </p:nvSpPr>
        <p:spPr/>
        <p:txBody>
          <a:bodyPr/>
          <a:lstStyle/>
          <a:p>
            <a:fld id="{8A6F1754-B36F-4050-9FFE-BC5DB948E3B0}" type="slidenum">
              <a:rPr lang="en-US" smtClean="0"/>
              <a:t>‹#›</a:t>
            </a:fld>
            <a:endParaRPr lang="en-US"/>
          </a:p>
        </p:txBody>
      </p:sp>
    </p:spTree>
    <p:extLst>
      <p:ext uri="{BB962C8B-B14F-4D97-AF65-F5344CB8AC3E}">
        <p14:creationId xmlns:p14="http://schemas.microsoft.com/office/powerpoint/2010/main" val="916644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572B8-C42B-7930-E53E-2AB6CB8B27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4BE4CC-B611-650D-8624-1CFE8FA388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84C7A2-0E68-3977-078A-CF7528A0FB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08C425-CBB5-142C-D02C-590503057DB7}"/>
              </a:ext>
            </a:extLst>
          </p:cNvPr>
          <p:cNvSpPr>
            <a:spLocks noGrp="1"/>
          </p:cNvSpPr>
          <p:nvPr>
            <p:ph type="dt" sz="half" idx="10"/>
          </p:nvPr>
        </p:nvSpPr>
        <p:spPr/>
        <p:txBody>
          <a:bodyPr/>
          <a:lstStyle/>
          <a:p>
            <a:fld id="{D083145B-9343-4E3B-B984-D180C75B1186}" type="datetimeFigureOut">
              <a:rPr lang="en-US" smtClean="0"/>
              <a:t>1/17/2025</a:t>
            </a:fld>
            <a:endParaRPr lang="en-US"/>
          </a:p>
        </p:txBody>
      </p:sp>
      <p:sp>
        <p:nvSpPr>
          <p:cNvPr id="6" name="Footer Placeholder 5">
            <a:extLst>
              <a:ext uri="{FF2B5EF4-FFF2-40B4-BE49-F238E27FC236}">
                <a16:creationId xmlns:a16="http://schemas.microsoft.com/office/drawing/2014/main" id="{B092E21E-5EC8-6828-409C-0B41B1ECB1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463877-D8E5-536A-2F40-E9658979CB8F}"/>
              </a:ext>
            </a:extLst>
          </p:cNvPr>
          <p:cNvSpPr>
            <a:spLocks noGrp="1"/>
          </p:cNvSpPr>
          <p:nvPr>
            <p:ph type="sldNum" sz="quarter" idx="12"/>
          </p:nvPr>
        </p:nvSpPr>
        <p:spPr/>
        <p:txBody>
          <a:bodyPr/>
          <a:lstStyle/>
          <a:p>
            <a:fld id="{8A6F1754-B36F-4050-9FFE-BC5DB948E3B0}" type="slidenum">
              <a:rPr lang="en-US" smtClean="0"/>
              <a:t>‹#›</a:t>
            </a:fld>
            <a:endParaRPr lang="en-US"/>
          </a:p>
        </p:txBody>
      </p:sp>
    </p:spTree>
    <p:extLst>
      <p:ext uri="{BB962C8B-B14F-4D97-AF65-F5344CB8AC3E}">
        <p14:creationId xmlns:p14="http://schemas.microsoft.com/office/powerpoint/2010/main" val="1761363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f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75000"/>
            <a:lum/>
          </a:blip>
          <a:srcRect/>
          <a:stretch>
            <a:fillRect t="-10000" b="-10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9169DE-7E9A-8D1A-E91A-78A09A2DDB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A7D63A-E43D-8F95-53B5-856D040542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D0BFA7-24FF-D61C-45A5-2926E88139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083145B-9343-4E3B-B984-D180C75B1186}" type="datetimeFigureOut">
              <a:rPr lang="en-US" smtClean="0"/>
              <a:t>1/17/2025</a:t>
            </a:fld>
            <a:endParaRPr lang="en-US"/>
          </a:p>
        </p:txBody>
      </p:sp>
      <p:sp>
        <p:nvSpPr>
          <p:cNvPr id="5" name="Footer Placeholder 4">
            <a:extLst>
              <a:ext uri="{FF2B5EF4-FFF2-40B4-BE49-F238E27FC236}">
                <a16:creationId xmlns:a16="http://schemas.microsoft.com/office/drawing/2014/main" id="{1971CFDA-66C2-3A4E-598F-0FB2EF5AFC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171C7AF-742A-4EF6-5136-9706FAEB62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A6F1754-B36F-4050-9FFE-BC5DB948E3B0}" type="slidenum">
              <a:rPr lang="en-US" smtClean="0"/>
              <a:t>‹#›</a:t>
            </a:fld>
            <a:endParaRPr lang="en-US"/>
          </a:p>
        </p:txBody>
      </p:sp>
    </p:spTree>
    <p:extLst>
      <p:ext uri="{BB962C8B-B14F-4D97-AF65-F5344CB8AC3E}">
        <p14:creationId xmlns:p14="http://schemas.microsoft.com/office/powerpoint/2010/main" val="37553177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foundingfathers.info/federalistpapers/fedindex.htm" TargetMode="Externa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43.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4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xml"/><Relationship Id="rId5" Type="http://schemas.openxmlformats.org/officeDocument/2006/relationships/hyperlink" Target="https://www.youtube.com/watch?v=tyeJ55o3El0" TargetMode="External"/><Relationship Id="rId4" Type="http://schemas.openxmlformats.org/officeDocument/2006/relationships/image" Target="../media/image40.jpeg"/></Relationships>
</file>

<file path=ppt/slides/_rels/slide5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50.jpeg"/><Relationship Id="rId7" Type="http://schemas.openxmlformats.org/officeDocument/2006/relationships/image" Target="../media/image54.jpeg"/><Relationship Id="rId2" Type="http://schemas.openxmlformats.org/officeDocument/2006/relationships/image" Target="../media/image49.jpeg"/><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 Id="rId9" Type="http://schemas.openxmlformats.org/officeDocument/2006/relationships/image" Target="../media/image56.jpeg"/></Relationships>
</file>

<file path=ppt/slides/_rels/slide6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png"/><Relationship Id="rId1" Type="http://schemas.openxmlformats.org/officeDocument/2006/relationships/slideLayout" Target="../slideLayouts/slideLayout2.xml"/><Relationship Id="rId4" Type="http://schemas.openxmlformats.org/officeDocument/2006/relationships/image" Target="../media/image76.jpeg"/></Relationships>
</file>

<file path=ppt/slides/_rels/slide81.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hyperlink" Target="https://fiscalship.org/"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4B9EE-9CD4-DDDF-56A8-1768ECCDDB40}"/>
              </a:ext>
            </a:extLst>
          </p:cNvPr>
          <p:cNvSpPr>
            <a:spLocks noGrp="1"/>
          </p:cNvSpPr>
          <p:nvPr>
            <p:ph type="ctrTitle"/>
          </p:nvPr>
        </p:nvSpPr>
        <p:spPr>
          <a:xfrm>
            <a:off x="1524000" y="1122363"/>
            <a:ext cx="9144000" cy="1372864"/>
          </a:xfrm>
          <a:solidFill>
            <a:schemeClr val="bg1"/>
          </a:solidFill>
          <a:ln>
            <a:solidFill>
              <a:schemeClr val="accent1">
                <a:lumMod val="50000"/>
              </a:schemeClr>
            </a:solidFill>
          </a:ln>
        </p:spPr>
        <p:txBody>
          <a:bodyPr/>
          <a:lstStyle/>
          <a:p>
            <a:r>
              <a:rPr lang="en-US" dirty="0">
                <a:latin typeface="Georgia Pro Black" panose="02040A02050405020203" pitchFamily="18" charset="0"/>
              </a:rPr>
              <a:t>U.S. Congress</a:t>
            </a:r>
          </a:p>
        </p:txBody>
      </p:sp>
      <p:sp>
        <p:nvSpPr>
          <p:cNvPr id="3" name="Subtitle 2">
            <a:extLst>
              <a:ext uri="{FF2B5EF4-FFF2-40B4-BE49-F238E27FC236}">
                <a16:creationId xmlns:a16="http://schemas.microsoft.com/office/drawing/2014/main" id="{8A80BACB-F337-39EF-248D-A3A0EAAFE0BA}"/>
              </a:ext>
            </a:extLst>
          </p:cNvPr>
          <p:cNvSpPr>
            <a:spLocks noGrp="1"/>
          </p:cNvSpPr>
          <p:nvPr>
            <p:ph type="subTitle" idx="1"/>
          </p:nvPr>
        </p:nvSpPr>
        <p:spPr>
          <a:xfrm>
            <a:off x="1524000" y="2718635"/>
            <a:ext cx="9144000" cy="1202437"/>
          </a:xfrm>
          <a:solidFill>
            <a:schemeClr val="bg1"/>
          </a:solidFill>
          <a:ln>
            <a:solidFill>
              <a:schemeClr val="accent1">
                <a:lumMod val="50000"/>
              </a:schemeClr>
            </a:solidFill>
          </a:ln>
        </p:spPr>
        <p:txBody>
          <a:bodyPr>
            <a:normAutofit/>
          </a:bodyPr>
          <a:lstStyle/>
          <a:p>
            <a:r>
              <a:rPr lang="en-US" sz="4000" dirty="0">
                <a:latin typeface="Georgia Pro Black" panose="02040A02050405020203" pitchFamily="18" charset="0"/>
              </a:rPr>
              <a:t>Unit II – Branches of Government </a:t>
            </a:r>
          </a:p>
        </p:txBody>
      </p:sp>
    </p:spTree>
    <p:extLst>
      <p:ext uri="{BB962C8B-B14F-4D97-AF65-F5344CB8AC3E}">
        <p14:creationId xmlns:p14="http://schemas.microsoft.com/office/powerpoint/2010/main" val="4139710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59241"/>
          </a:xfrm>
          <a:solidFill>
            <a:schemeClr val="bg1"/>
          </a:solidFill>
          <a:ln>
            <a:solidFill>
              <a:schemeClr val="accent1">
                <a:lumMod val="50000"/>
              </a:schemeClr>
            </a:solidFill>
          </a:ln>
        </p:spPr>
        <p:txBody>
          <a:bodyPr/>
          <a:lstStyle/>
          <a:p>
            <a:r>
              <a:rPr lang="en-US" dirty="0">
                <a:latin typeface="Georgia Pro Black" panose="02040A02050405020203" pitchFamily="18" charset="0"/>
              </a:rPr>
              <a:t>Representation</a:t>
            </a:r>
          </a:p>
        </p:txBody>
      </p:sp>
      <p:sp>
        <p:nvSpPr>
          <p:cNvPr id="3" name="Content Placeholder 2"/>
          <p:cNvSpPr>
            <a:spLocks noGrp="1"/>
          </p:cNvSpPr>
          <p:nvPr>
            <p:ph idx="1"/>
          </p:nvPr>
        </p:nvSpPr>
        <p:spPr>
          <a:xfrm>
            <a:off x="681925" y="1518834"/>
            <a:ext cx="9528875" cy="4881966"/>
          </a:xfrm>
          <a:solidFill>
            <a:schemeClr val="bg1"/>
          </a:solidFill>
          <a:ln>
            <a:solidFill>
              <a:schemeClr val="accent1">
                <a:lumMod val="50000"/>
              </a:schemeClr>
            </a:solidFill>
          </a:ln>
        </p:spPr>
        <p:txBody>
          <a:bodyPr>
            <a:normAutofit/>
          </a:bodyPr>
          <a:lstStyle/>
          <a:p>
            <a:r>
              <a:rPr lang="en-US" altLang="en-US" sz="2400" dirty="0">
                <a:latin typeface="Times New Roman" pitchFamily="18" charset="0"/>
                <a:cs typeface="Times New Roman" pitchFamily="18" charset="0"/>
              </a:rPr>
              <a:t>113</a:t>
            </a:r>
            <a:r>
              <a:rPr lang="en-US" altLang="en-US" sz="2400" baseline="30000" dirty="0">
                <a:latin typeface="Times New Roman" pitchFamily="18" charset="0"/>
                <a:cs typeface="Times New Roman" pitchFamily="18" charset="0"/>
              </a:rPr>
              <a:t>th</a:t>
            </a:r>
            <a:r>
              <a:rPr lang="en-US" altLang="en-US" sz="2400" dirty="0">
                <a:latin typeface="Times New Roman" pitchFamily="18" charset="0"/>
                <a:cs typeface="Times New Roman" pitchFamily="18" charset="0"/>
              </a:rPr>
              <a:t> Congressional Demographics</a:t>
            </a:r>
          </a:p>
          <a:p>
            <a:pPr lvl="1"/>
            <a:r>
              <a:rPr lang="en-US" altLang="en-US" dirty="0">
                <a:latin typeface="Times New Roman" pitchFamily="18" charset="0"/>
                <a:cs typeface="Times New Roman" pitchFamily="18" charset="0"/>
              </a:rPr>
              <a:t>81 % Male</a:t>
            </a:r>
          </a:p>
          <a:p>
            <a:pPr lvl="1"/>
            <a:r>
              <a:rPr lang="en-US" altLang="en-US" dirty="0">
                <a:latin typeface="Times New Roman" pitchFamily="18" charset="0"/>
                <a:cs typeface="Times New Roman" pitchFamily="18" charset="0"/>
              </a:rPr>
              <a:t>82% White</a:t>
            </a:r>
          </a:p>
          <a:p>
            <a:pPr lvl="1"/>
            <a:r>
              <a:rPr lang="en-US" altLang="en-US" dirty="0">
                <a:latin typeface="Times New Roman" pitchFamily="18" charset="0"/>
                <a:cs typeface="Times New Roman" pitchFamily="18" charset="0"/>
              </a:rPr>
              <a:t>87% Christian</a:t>
            </a:r>
          </a:p>
          <a:p>
            <a:r>
              <a:rPr lang="en-US" altLang="en-US" sz="2400" dirty="0">
                <a:latin typeface="Times New Roman" pitchFamily="18" charset="0"/>
                <a:cs typeface="Times New Roman" pitchFamily="18" charset="0"/>
              </a:rPr>
              <a:t>114</a:t>
            </a:r>
            <a:r>
              <a:rPr lang="en-US" altLang="en-US" sz="2400" baseline="30000" dirty="0">
                <a:latin typeface="Times New Roman" pitchFamily="18" charset="0"/>
                <a:cs typeface="Times New Roman" pitchFamily="18" charset="0"/>
              </a:rPr>
              <a:t>th</a:t>
            </a:r>
            <a:r>
              <a:rPr lang="en-US" altLang="en-US" sz="2400" dirty="0">
                <a:latin typeface="Times New Roman" pitchFamily="18" charset="0"/>
                <a:cs typeface="Times New Roman" pitchFamily="18" charset="0"/>
              </a:rPr>
              <a:t> Congress demographics</a:t>
            </a:r>
          </a:p>
          <a:p>
            <a:pPr lvl="1"/>
            <a:r>
              <a:rPr lang="en-US" altLang="en-US" dirty="0">
                <a:latin typeface="Times New Roman" pitchFamily="18" charset="0"/>
                <a:cs typeface="Times New Roman" pitchFamily="18" charset="0"/>
              </a:rPr>
              <a:t>80% Male</a:t>
            </a:r>
          </a:p>
          <a:p>
            <a:pPr lvl="1"/>
            <a:r>
              <a:rPr lang="en-US" altLang="en-US" dirty="0">
                <a:latin typeface="Times New Roman" pitchFamily="18" charset="0"/>
                <a:cs typeface="Times New Roman" pitchFamily="18" charset="0"/>
              </a:rPr>
              <a:t>80% White</a:t>
            </a:r>
          </a:p>
          <a:p>
            <a:pPr lvl="1"/>
            <a:r>
              <a:rPr lang="en-US" altLang="en-US" dirty="0">
                <a:latin typeface="Times New Roman" pitchFamily="18" charset="0"/>
                <a:cs typeface="Times New Roman" pitchFamily="18" charset="0"/>
              </a:rPr>
              <a:t>80% Christian</a:t>
            </a:r>
          </a:p>
          <a:p>
            <a:pPr marL="0" lvl="1" indent="0">
              <a:buNone/>
            </a:pPr>
            <a:r>
              <a:rPr lang="en-US" altLang="en-US" b="1" dirty="0">
                <a:latin typeface="Times New Roman" pitchFamily="18" charset="0"/>
                <a:cs typeface="Times New Roman" pitchFamily="18" charset="0"/>
              </a:rPr>
              <a:t>115</a:t>
            </a:r>
            <a:r>
              <a:rPr lang="en-US" altLang="en-US" b="1" baseline="30000" dirty="0">
                <a:latin typeface="Times New Roman" pitchFamily="18" charset="0"/>
                <a:cs typeface="Times New Roman" pitchFamily="18" charset="0"/>
              </a:rPr>
              <a:t>th</a:t>
            </a:r>
            <a:r>
              <a:rPr lang="en-US" altLang="en-US" b="1" dirty="0">
                <a:latin typeface="Times New Roman" pitchFamily="18" charset="0"/>
                <a:cs typeface="Times New Roman" pitchFamily="18" charset="0"/>
              </a:rPr>
              <a:t> Congressional demographics</a:t>
            </a:r>
          </a:p>
          <a:p>
            <a:pPr marL="342900" lvl="1" indent="-342900"/>
            <a:r>
              <a:rPr lang="en-US" altLang="en-US" dirty="0">
                <a:latin typeface="Times New Roman" pitchFamily="18" charset="0"/>
                <a:cs typeface="Times New Roman" pitchFamily="18" charset="0"/>
              </a:rPr>
              <a:t>79.5% Male</a:t>
            </a:r>
          </a:p>
          <a:p>
            <a:pPr marL="342900" lvl="1" indent="-342900"/>
            <a:r>
              <a:rPr lang="en-US" altLang="en-US" dirty="0">
                <a:latin typeface="Times New Roman" pitchFamily="18" charset="0"/>
                <a:cs typeface="Times New Roman" pitchFamily="18" charset="0"/>
              </a:rPr>
              <a:t>79% White</a:t>
            </a:r>
          </a:p>
          <a:p>
            <a:pPr marL="342900" lvl="1" indent="-342900"/>
            <a:r>
              <a:rPr lang="en-US" altLang="en-US" dirty="0">
                <a:latin typeface="Times New Roman" pitchFamily="18" charset="0"/>
                <a:cs typeface="Times New Roman" pitchFamily="18" charset="0"/>
              </a:rPr>
              <a:t>87% Christian</a:t>
            </a:r>
          </a:p>
          <a:p>
            <a:endParaRPr lang="en-US" dirty="0"/>
          </a:p>
        </p:txBody>
      </p:sp>
      <p:pic>
        <p:nvPicPr>
          <p:cNvPr id="4098" name="Picture 2" descr="http://s3.hubimg.com/u/6042478_f49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2286000"/>
            <a:ext cx="4267200" cy="3190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8507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431" y="152718"/>
            <a:ext cx="7136969" cy="685482"/>
          </a:xfrm>
          <a:solidFill>
            <a:schemeClr val="bg1"/>
          </a:solidFill>
          <a:ln>
            <a:solidFill>
              <a:schemeClr val="accent1">
                <a:lumMod val="50000"/>
              </a:schemeClr>
            </a:solidFill>
          </a:ln>
        </p:spPr>
        <p:txBody>
          <a:bodyPr>
            <a:normAutofit/>
          </a:bodyPr>
          <a:lstStyle/>
          <a:p>
            <a:r>
              <a:rPr lang="en-US" sz="3200" dirty="0">
                <a:latin typeface="Georgia Pro Black" panose="02040A02050405020203" pitchFamily="18" charset="0"/>
              </a:rPr>
              <a:t>Congressional Representation </a:t>
            </a:r>
          </a:p>
        </p:txBody>
      </p:sp>
      <p:sp>
        <p:nvSpPr>
          <p:cNvPr id="4" name="Rectangle 3"/>
          <p:cNvSpPr/>
          <p:nvPr/>
        </p:nvSpPr>
        <p:spPr>
          <a:xfrm>
            <a:off x="5105400" y="2819400"/>
            <a:ext cx="18288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059337" y="3849141"/>
            <a:ext cx="2362200" cy="76200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407920" y="4016181"/>
            <a:ext cx="1828800" cy="369332"/>
          </a:xfrm>
          <a:prstGeom prst="rect">
            <a:avLst/>
          </a:prstGeom>
          <a:noFill/>
        </p:spPr>
        <p:txBody>
          <a:bodyPr wrap="square" rtlCol="0">
            <a:spAutoFit/>
          </a:bodyPr>
          <a:lstStyle/>
          <a:p>
            <a:r>
              <a:rPr lang="en-US" b="1" u="sng" dirty="0">
                <a:solidFill>
                  <a:schemeClr val="bg1"/>
                </a:solidFill>
              </a:rPr>
              <a:t>Delegate Role</a:t>
            </a:r>
          </a:p>
        </p:txBody>
      </p:sp>
      <p:sp>
        <p:nvSpPr>
          <p:cNvPr id="7" name="Content Placeholder 6"/>
          <p:cNvSpPr>
            <a:spLocks noGrp="1"/>
          </p:cNvSpPr>
          <p:nvPr>
            <p:ph idx="1"/>
          </p:nvPr>
        </p:nvSpPr>
        <p:spPr>
          <a:xfrm>
            <a:off x="1981200" y="877619"/>
            <a:ext cx="2514600" cy="792163"/>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r>
              <a:rPr lang="en-US" u="sng" dirty="0"/>
              <a:t>Trustee Role</a:t>
            </a:r>
          </a:p>
        </p:txBody>
      </p:sp>
      <p:sp>
        <p:nvSpPr>
          <p:cNvPr id="9" name="TextBox 8"/>
          <p:cNvSpPr txBox="1"/>
          <p:nvPr/>
        </p:nvSpPr>
        <p:spPr>
          <a:xfrm>
            <a:off x="1676401" y="1854447"/>
            <a:ext cx="3381859" cy="1446550"/>
          </a:xfrm>
          <a:prstGeom prst="rect">
            <a:avLst/>
          </a:prstGeom>
          <a:solidFill>
            <a:srgbClr val="FFC000"/>
          </a:solidFill>
          <a:ln>
            <a:solidFill>
              <a:schemeClr val="accent1"/>
            </a:solidFill>
          </a:ln>
        </p:spPr>
        <p:txBody>
          <a:bodyPr wrap="square" rtlCol="0">
            <a:spAutoFit/>
          </a:bodyPr>
          <a:lstStyle/>
          <a:p>
            <a:r>
              <a:rPr lang="en-US" sz="2200" dirty="0">
                <a:latin typeface="Times New Roman" panose="02020603050405020304" pitchFamily="18" charset="0"/>
                <a:cs typeface="Times New Roman" panose="02020603050405020304" pitchFamily="18" charset="0"/>
              </a:rPr>
              <a:t>Members of Congress are trusted to make decisions based on their experience in government</a:t>
            </a:r>
          </a:p>
        </p:txBody>
      </p:sp>
      <p:sp>
        <p:nvSpPr>
          <p:cNvPr id="10" name="TextBox 9"/>
          <p:cNvSpPr txBox="1"/>
          <p:nvPr/>
        </p:nvSpPr>
        <p:spPr>
          <a:xfrm>
            <a:off x="1676400" y="4863345"/>
            <a:ext cx="3381859" cy="1107996"/>
          </a:xfrm>
          <a:prstGeom prst="rect">
            <a:avLst/>
          </a:prstGeom>
          <a:solidFill>
            <a:srgbClr val="FFC000"/>
          </a:solidFill>
          <a:ln>
            <a:solidFill>
              <a:schemeClr val="accent1"/>
            </a:solidFill>
          </a:ln>
        </p:spPr>
        <p:txBody>
          <a:bodyPr wrap="square" rtlCol="0">
            <a:spAutoFit/>
          </a:bodyPr>
          <a:lstStyle/>
          <a:p>
            <a:r>
              <a:rPr lang="en-US" sz="2200" dirty="0">
                <a:latin typeface="Times New Roman" panose="02020603050405020304" pitchFamily="18" charset="0"/>
                <a:cs typeface="Times New Roman" panose="02020603050405020304" pitchFamily="18" charset="0"/>
              </a:rPr>
              <a:t>Members of Congress make decisions based on the desires of their constituents</a:t>
            </a:r>
          </a:p>
        </p:txBody>
      </p:sp>
      <p:sp>
        <p:nvSpPr>
          <p:cNvPr id="11" name="Content Placeholder 6"/>
          <p:cNvSpPr txBox="1">
            <a:spLocks/>
          </p:cNvSpPr>
          <p:nvPr/>
        </p:nvSpPr>
        <p:spPr>
          <a:xfrm>
            <a:off x="7162800" y="774325"/>
            <a:ext cx="2895600" cy="7921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lt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lt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lt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lt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lt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lt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lt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lt1"/>
                </a:solidFill>
                <a:latin typeface="+mn-lt"/>
                <a:ea typeface="+mn-ea"/>
                <a:cs typeface="+mn-cs"/>
              </a:defRPr>
            </a:lvl9pPr>
          </a:lstStyle>
          <a:p>
            <a:pPr algn="ctr"/>
            <a:r>
              <a:rPr lang="en-US" dirty="0"/>
              <a:t>Substantive Representation</a:t>
            </a:r>
          </a:p>
        </p:txBody>
      </p:sp>
      <p:sp>
        <p:nvSpPr>
          <p:cNvPr id="12" name="TextBox 11"/>
          <p:cNvSpPr txBox="1"/>
          <p:nvPr/>
        </p:nvSpPr>
        <p:spPr>
          <a:xfrm>
            <a:off x="7200900" y="1725483"/>
            <a:ext cx="3124200" cy="2123658"/>
          </a:xfrm>
          <a:prstGeom prst="rect">
            <a:avLst/>
          </a:prstGeom>
          <a:solidFill>
            <a:srgbClr val="FFC000"/>
          </a:solidFill>
          <a:ln>
            <a:solidFill>
              <a:schemeClr val="accent1"/>
            </a:solidFill>
          </a:ln>
        </p:spPr>
        <p:txBody>
          <a:bodyPr wrap="square" rtlCol="0">
            <a:spAutoFit/>
          </a:bodyPr>
          <a:lstStyle/>
          <a:p>
            <a:r>
              <a:rPr lang="en-US" altLang="en-US" sz="2200" dirty="0">
                <a:latin typeface="Times New Roman" pitchFamily="18" charset="0"/>
                <a:cs typeface="Times New Roman" pitchFamily="18" charset="0"/>
              </a:rPr>
              <a:t>When legislators advocate for certain groups (Ted Kennedy advocated for the poor even though he was from a wealthy family)  </a:t>
            </a:r>
          </a:p>
        </p:txBody>
      </p:sp>
      <p:sp>
        <p:nvSpPr>
          <p:cNvPr id="13" name="Content Placeholder 6"/>
          <p:cNvSpPr txBox="1">
            <a:spLocks/>
          </p:cNvSpPr>
          <p:nvPr/>
        </p:nvSpPr>
        <p:spPr>
          <a:xfrm>
            <a:off x="7315200" y="4016182"/>
            <a:ext cx="2895600" cy="7921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lt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lt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lt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lt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lt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lt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lt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lt1"/>
                </a:solidFill>
                <a:latin typeface="+mn-lt"/>
                <a:ea typeface="+mn-ea"/>
                <a:cs typeface="+mn-cs"/>
              </a:defRPr>
            </a:lvl9pPr>
          </a:lstStyle>
          <a:p>
            <a:pPr algn="ctr"/>
            <a:r>
              <a:rPr lang="en-US" dirty="0"/>
              <a:t>Descriptive Representation</a:t>
            </a:r>
          </a:p>
        </p:txBody>
      </p:sp>
      <p:sp>
        <p:nvSpPr>
          <p:cNvPr id="14" name="TextBox 13"/>
          <p:cNvSpPr txBox="1"/>
          <p:nvPr/>
        </p:nvSpPr>
        <p:spPr>
          <a:xfrm>
            <a:off x="5444552" y="4975384"/>
            <a:ext cx="4953000" cy="1785104"/>
          </a:xfrm>
          <a:prstGeom prst="rect">
            <a:avLst/>
          </a:prstGeom>
          <a:solidFill>
            <a:srgbClr val="FFC000"/>
          </a:solidFill>
          <a:ln>
            <a:solidFill>
              <a:schemeClr val="accent1"/>
            </a:solidFill>
          </a:ln>
        </p:spPr>
        <p:txBody>
          <a:bodyPr wrap="square" rtlCol="0">
            <a:spAutoFit/>
          </a:bodyPr>
          <a:lstStyle/>
          <a:p>
            <a:r>
              <a:rPr lang="en-US" altLang="en-US" sz="2200" dirty="0">
                <a:latin typeface="Times New Roman" pitchFamily="18" charset="0"/>
                <a:cs typeface="Times New Roman" pitchFamily="18" charset="0"/>
              </a:rPr>
              <a:t>An elected body resembles a representative sample of the voters they represent constituency of 50% women and 20% blacks, for example, should have 50% female and 20% black legislators.</a:t>
            </a:r>
            <a:endParaRPr lang="en-US" sz="2200" dirty="0"/>
          </a:p>
        </p:txBody>
      </p:sp>
      <p:sp>
        <p:nvSpPr>
          <p:cNvPr id="15" name="TextBox 14"/>
          <p:cNvSpPr txBox="1"/>
          <p:nvPr/>
        </p:nvSpPr>
        <p:spPr>
          <a:xfrm>
            <a:off x="5334000" y="3086963"/>
            <a:ext cx="1371600" cy="369332"/>
          </a:xfrm>
          <a:prstGeom prst="rect">
            <a:avLst/>
          </a:prstGeom>
          <a:noFill/>
        </p:spPr>
        <p:txBody>
          <a:bodyPr wrap="square" rtlCol="0">
            <a:spAutoFit/>
          </a:bodyPr>
          <a:lstStyle/>
          <a:p>
            <a:endParaRPr lang="en-US" dirty="0"/>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61549" y="2883158"/>
            <a:ext cx="1534278" cy="1167884"/>
          </a:xfrm>
          <a:prstGeom prst="rect">
            <a:avLst/>
          </a:prstGeom>
        </p:spPr>
      </p:pic>
    </p:spTree>
    <p:extLst>
      <p:ext uri="{BB962C8B-B14F-4D97-AF65-F5344CB8AC3E}">
        <p14:creationId xmlns:p14="http://schemas.microsoft.com/office/powerpoint/2010/main" val="3762842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05D6A-474B-EC42-8587-B5FAE2DFCC6E}"/>
              </a:ext>
            </a:extLst>
          </p:cNvPr>
          <p:cNvSpPr>
            <a:spLocks noGrp="1"/>
          </p:cNvSpPr>
          <p:nvPr>
            <p:ph type="title"/>
          </p:nvPr>
        </p:nvSpPr>
        <p:spPr>
          <a:xfrm>
            <a:off x="557939" y="152718"/>
            <a:ext cx="7214461" cy="914082"/>
          </a:xfrm>
          <a:solidFill>
            <a:schemeClr val="bg1"/>
          </a:solidFill>
          <a:ln>
            <a:solidFill>
              <a:schemeClr val="accent1">
                <a:lumMod val="50000"/>
              </a:schemeClr>
            </a:solidFill>
          </a:ln>
        </p:spPr>
        <p:txBody>
          <a:bodyPr>
            <a:normAutofit/>
          </a:bodyPr>
          <a:lstStyle/>
          <a:p>
            <a:r>
              <a:rPr lang="en-US" dirty="0">
                <a:latin typeface="Georgia Pro Black" panose="02040A02050405020203" pitchFamily="18" charset="0"/>
              </a:rPr>
              <a:t>The Madison Design</a:t>
            </a:r>
          </a:p>
        </p:txBody>
      </p:sp>
      <p:sp>
        <p:nvSpPr>
          <p:cNvPr id="3" name="Content Placeholder 2">
            <a:extLst>
              <a:ext uri="{FF2B5EF4-FFF2-40B4-BE49-F238E27FC236}">
                <a16:creationId xmlns:a16="http://schemas.microsoft.com/office/drawing/2014/main" id="{2597C0C6-70CF-9146-8385-640ADFFF5407}"/>
              </a:ext>
            </a:extLst>
          </p:cNvPr>
          <p:cNvSpPr>
            <a:spLocks noGrp="1"/>
          </p:cNvSpPr>
          <p:nvPr>
            <p:ph idx="1"/>
          </p:nvPr>
        </p:nvSpPr>
        <p:spPr>
          <a:xfrm>
            <a:off x="278969" y="1295401"/>
            <a:ext cx="11391255" cy="4830763"/>
          </a:xfrm>
          <a:solidFill>
            <a:schemeClr val="bg1"/>
          </a:solidFill>
          <a:ln>
            <a:solidFill>
              <a:schemeClr val="accent1">
                <a:lumMod val="50000"/>
              </a:schemeClr>
            </a:solidFill>
          </a:ln>
        </p:spPr>
        <p:txBody>
          <a:bodyPr/>
          <a:lstStyle/>
          <a:p>
            <a:r>
              <a:rPr lang="en-US" sz="2400" dirty="0">
                <a:latin typeface="Times" pitchFamily="2" charset="0"/>
              </a:rPr>
              <a:t>Dissecting ideas of Article I of the U.S. Constitution </a:t>
            </a:r>
          </a:p>
          <a:p>
            <a:r>
              <a:rPr lang="en-US" sz="2400" dirty="0">
                <a:latin typeface="Times" pitchFamily="2" charset="0"/>
              </a:rPr>
              <a:t>Explain how the founders integrated the Madisonian Model into the structure, qualifications, and powers granted to Congress under the U.S. Constitution.</a:t>
            </a:r>
          </a:p>
          <a:p>
            <a:endParaRPr lang="en-US" b="0" dirty="0">
              <a:latin typeface="Times" pitchFamily="2" charset="0"/>
            </a:endParaRPr>
          </a:p>
        </p:txBody>
      </p:sp>
      <p:pic>
        <p:nvPicPr>
          <p:cNvPr id="4" name="Picture 3">
            <a:extLst>
              <a:ext uri="{FF2B5EF4-FFF2-40B4-BE49-F238E27FC236}">
                <a16:creationId xmlns:a16="http://schemas.microsoft.com/office/drawing/2014/main" id="{BFEACF7E-7059-094F-896E-16F24D533140}"/>
              </a:ext>
            </a:extLst>
          </p:cNvPr>
          <p:cNvPicPr>
            <a:picLocks noChangeAspect="1"/>
          </p:cNvPicPr>
          <p:nvPr/>
        </p:nvPicPr>
        <p:blipFill>
          <a:blip r:embed="rId3"/>
          <a:stretch>
            <a:fillRect/>
          </a:stretch>
        </p:blipFill>
        <p:spPr>
          <a:xfrm>
            <a:off x="3480905" y="2697347"/>
            <a:ext cx="3048000" cy="2645741"/>
          </a:xfrm>
          <a:prstGeom prst="rect">
            <a:avLst/>
          </a:prstGeom>
        </p:spPr>
      </p:pic>
      <p:pic>
        <p:nvPicPr>
          <p:cNvPr id="5" name="Picture 4">
            <a:extLst>
              <a:ext uri="{FF2B5EF4-FFF2-40B4-BE49-F238E27FC236}">
                <a16:creationId xmlns:a16="http://schemas.microsoft.com/office/drawing/2014/main" id="{E73A8FF5-D551-5B46-A90C-AC9DEB5C13E8}"/>
              </a:ext>
            </a:extLst>
          </p:cNvPr>
          <p:cNvPicPr>
            <a:picLocks noChangeAspect="1"/>
          </p:cNvPicPr>
          <p:nvPr/>
        </p:nvPicPr>
        <p:blipFill>
          <a:blip r:embed="rId4"/>
          <a:stretch>
            <a:fillRect/>
          </a:stretch>
        </p:blipFill>
        <p:spPr>
          <a:xfrm>
            <a:off x="6667500" y="3228139"/>
            <a:ext cx="1905000" cy="1676400"/>
          </a:xfrm>
          <a:prstGeom prst="rect">
            <a:avLst/>
          </a:prstGeom>
        </p:spPr>
      </p:pic>
      <p:sp>
        <p:nvSpPr>
          <p:cNvPr id="6" name="Oval Callout 5">
            <a:extLst>
              <a:ext uri="{FF2B5EF4-FFF2-40B4-BE49-F238E27FC236}">
                <a16:creationId xmlns:a16="http://schemas.microsoft.com/office/drawing/2014/main" id="{A4019D5F-796D-7C42-B48D-B5592E12F6C1}"/>
              </a:ext>
            </a:extLst>
          </p:cNvPr>
          <p:cNvSpPr/>
          <p:nvPr/>
        </p:nvSpPr>
        <p:spPr>
          <a:xfrm>
            <a:off x="7620000" y="2685702"/>
            <a:ext cx="3124200" cy="1371600"/>
          </a:xfrm>
          <a:prstGeom prst="wedgeEllipseCallout">
            <a:avLst>
              <a:gd name="adj1" fmla="val -53560"/>
              <a:gd name="adj2" fmla="val 6311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Times" pitchFamily="2" charset="0"/>
              </a:rPr>
              <a:t>Build a government with authority to govern, but limits power to prevent tyranny!</a:t>
            </a:r>
          </a:p>
        </p:txBody>
      </p:sp>
      <p:sp>
        <p:nvSpPr>
          <p:cNvPr id="7" name="Rectangle 6">
            <a:extLst>
              <a:ext uri="{FF2B5EF4-FFF2-40B4-BE49-F238E27FC236}">
                <a16:creationId xmlns:a16="http://schemas.microsoft.com/office/drawing/2014/main" id="{1F296199-5B84-6E45-B775-6529132F215D}"/>
              </a:ext>
            </a:extLst>
          </p:cNvPr>
          <p:cNvSpPr/>
          <p:nvPr/>
        </p:nvSpPr>
        <p:spPr>
          <a:xfrm>
            <a:off x="5814884" y="5109806"/>
            <a:ext cx="2819400" cy="533399"/>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pitchFamily="2" charset="0"/>
              </a:rPr>
              <a:t>Bicameralism</a:t>
            </a:r>
          </a:p>
        </p:txBody>
      </p:sp>
      <p:sp>
        <p:nvSpPr>
          <p:cNvPr id="8" name="Rectangle 7">
            <a:extLst>
              <a:ext uri="{FF2B5EF4-FFF2-40B4-BE49-F238E27FC236}">
                <a16:creationId xmlns:a16="http://schemas.microsoft.com/office/drawing/2014/main" id="{4B79AF39-E426-2743-A404-622192091391}"/>
              </a:ext>
            </a:extLst>
          </p:cNvPr>
          <p:cNvSpPr/>
          <p:nvPr/>
        </p:nvSpPr>
        <p:spPr>
          <a:xfrm>
            <a:off x="5134232" y="5933637"/>
            <a:ext cx="2819400" cy="533399"/>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pitchFamily="2" charset="0"/>
              </a:rPr>
              <a:t>HOR: 2-year terms</a:t>
            </a:r>
          </a:p>
        </p:txBody>
      </p:sp>
      <p:sp>
        <p:nvSpPr>
          <p:cNvPr id="9" name="Rectangle 8">
            <a:extLst>
              <a:ext uri="{FF2B5EF4-FFF2-40B4-BE49-F238E27FC236}">
                <a16:creationId xmlns:a16="http://schemas.microsoft.com/office/drawing/2014/main" id="{675E6A11-4E1F-A243-BFB6-0C3E5EE3C72C}"/>
              </a:ext>
            </a:extLst>
          </p:cNvPr>
          <p:cNvSpPr/>
          <p:nvPr/>
        </p:nvSpPr>
        <p:spPr>
          <a:xfrm>
            <a:off x="2030627" y="5933637"/>
            <a:ext cx="2819400" cy="533399"/>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pitchFamily="2" charset="0"/>
              </a:rPr>
              <a:t>Congress: power to declare war</a:t>
            </a:r>
          </a:p>
        </p:txBody>
      </p:sp>
      <p:sp>
        <p:nvSpPr>
          <p:cNvPr id="10" name="Rectangle 9">
            <a:extLst>
              <a:ext uri="{FF2B5EF4-FFF2-40B4-BE49-F238E27FC236}">
                <a16:creationId xmlns:a16="http://schemas.microsoft.com/office/drawing/2014/main" id="{FB166138-378A-3C47-A98D-8F11F4E2C366}"/>
              </a:ext>
            </a:extLst>
          </p:cNvPr>
          <p:cNvSpPr/>
          <p:nvPr/>
        </p:nvSpPr>
        <p:spPr>
          <a:xfrm>
            <a:off x="1138074" y="4405541"/>
            <a:ext cx="2819400" cy="533399"/>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pitchFamily="2" charset="0"/>
              </a:rPr>
              <a:t>Senate: jury for impeachment</a:t>
            </a:r>
          </a:p>
        </p:txBody>
      </p:sp>
      <p:sp>
        <p:nvSpPr>
          <p:cNvPr id="11" name="Right Arrow 10">
            <a:extLst>
              <a:ext uri="{FF2B5EF4-FFF2-40B4-BE49-F238E27FC236}">
                <a16:creationId xmlns:a16="http://schemas.microsoft.com/office/drawing/2014/main" id="{B5E6413B-75C4-5B43-81DB-E2BC957A614D}"/>
              </a:ext>
            </a:extLst>
          </p:cNvPr>
          <p:cNvSpPr/>
          <p:nvPr/>
        </p:nvSpPr>
        <p:spPr>
          <a:xfrm rot="19741717">
            <a:off x="3962400" y="4800601"/>
            <a:ext cx="381000" cy="309205"/>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a:extLst>
              <a:ext uri="{FF2B5EF4-FFF2-40B4-BE49-F238E27FC236}">
                <a16:creationId xmlns:a16="http://schemas.microsoft.com/office/drawing/2014/main" id="{CFD85ED8-B048-5A43-922C-D4DE7C68CAAD}"/>
              </a:ext>
            </a:extLst>
          </p:cNvPr>
          <p:cNvSpPr/>
          <p:nvPr/>
        </p:nvSpPr>
        <p:spPr>
          <a:xfrm rot="19069864">
            <a:off x="4405449" y="5541042"/>
            <a:ext cx="353207" cy="347375"/>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a:extLst>
              <a:ext uri="{FF2B5EF4-FFF2-40B4-BE49-F238E27FC236}">
                <a16:creationId xmlns:a16="http://schemas.microsoft.com/office/drawing/2014/main" id="{CF58B6EC-9380-B745-917E-46EF170486B9}"/>
              </a:ext>
            </a:extLst>
          </p:cNvPr>
          <p:cNvSpPr/>
          <p:nvPr/>
        </p:nvSpPr>
        <p:spPr>
          <a:xfrm rot="12997974">
            <a:off x="5428570" y="5540070"/>
            <a:ext cx="381000" cy="345037"/>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a:extLst>
              <a:ext uri="{FF2B5EF4-FFF2-40B4-BE49-F238E27FC236}">
                <a16:creationId xmlns:a16="http://schemas.microsoft.com/office/drawing/2014/main" id="{298E4AF0-83BD-3B4F-A81B-9B246CB0AB78}"/>
              </a:ext>
            </a:extLst>
          </p:cNvPr>
          <p:cNvSpPr/>
          <p:nvPr/>
        </p:nvSpPr>
        <p:spPr>
          <a:xfrm rot="12415194">
            <a:off x="5614154" y="4753129"/>
            <a:ext cx="441514" cy="351779"/>
          </a:xfrm>
          <a:prstGeom prst="rightArrow">
            <a:avLst>
              <a:gd name="adj1" fmla="val 44125"/>
              <a:gd name="adj2"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3732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D7DEBC-7AE9-74F3-E6A8-7A3F696439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FE0F09-CEF3-888C-5D1F-FF03CA1AB3A1}"/>
              </a:ext>
            </a:extLst>
          </p:cNvPr>
          <p:cNvSpPr>
            <a:spLocks noGrp="1"/>
          </p:cNvSpPr>
          <p:nvPr>
            <p:ph type="title"/>
          </p:nvPr>
        </p:nvSpPr>
        <p:spPr>
          <a:xfrm>
            <a:off x="743919" y="152718"/>
            <a:ext cx="9466881" cy="750058"/>
          </a:xfrm>
          <a:solidFill>
            <a:schemeClr val="bg1"/>
          </a:solidFill>
          <a:ln>
            <a:solidFill>
              <a:schemeClr val="accent1">
                <a:lumMod val="50000"/>
              </a:schemeClr>
            </a:solidFill>
          </a:ln>
        </p:spPr>
        <p:txBody>
          <a:bodyPr>
            <a:normAutofit/>
          </a:bodyPr>
          <a:lstStyle/>
          <a:p>
            <a:r>
              <a:rPr lang="en-US" sz="3200" dirty="0">
                <a:latin typeface="Georgia Pro Black" panose="02040A02050405020203" pitchFamily="18" charset="0"/>
              </a:rPr>
              <a:t>A Dysfunctional Legislature</a:t>
            </a:r>
          </a:p>
        </p:txBody>
      </p:sp>
      <p:sp>
        <p:nvSpPr>
          <p:cNvPr id="3" name="Content Placeholder 2">
            <a:extLst>
              <a:ext uri="{FF2B5EF4-FFF2-40B4-BE49-F238E27FC236}">
                <a16:creationId xmlns:a16="http://schemas.microsoft.com/office/drawing/2014/main" id="{FB1B681B-47A3-1F6D-C7C2-0B132EFE31FE}"/>
              </a:ext>
            </a:extLst>
          </p:cNvPr>
          <p:cNvSpPr>
            <a:spLocks noGrp="1"/>
          </p:cNvSpPr>
          <p:nvPr>
            <p:ph idx="1"/>
          </p:nvPr>
        </p:nvSpPr>
        <p:spPr>
          <a:xfrm>
            <a:off x="743919" y="1131376"/>
            <a:ext cx="9466881" cy="5269424"/>
          </a:xfrm>
          <a:solidFill>
            <a:schemeClr val="bg1"/>
          </a:solidFill>
          <a:ln>
            <a:solidFill>
              <a:schemeClr val="accent1"/>
            </a:solidFill>
          </a:ln>
        </p:spPr>
        <p:txBody>
          <a:bodyPr>
            <a:normAutofit/>
          </a:bodyPr>
          <a:lstStyle/>
          <a:p>
            <a:r>
              <a:rPr lang="en-US" dirty="0">
                <a:solidFill>
                  <a:srgbClr val="002060"/>
                </a:solidFill>
                <a:latin typeface="Times" panose="02020603050405020304" pitchFamily="18" charset="0"/>
                <a:cs typeface="Times" panose="02020603050405020304" pitchFamily="18" charset="0"/>
              </a:rPr>
              <a:t>Congressional Approval Rating </a:t>
            </a:r>
          </a:p>
        </p:txBody>
      </p:sp>
      <p:pic>
        <p:nvPicPr>
          <p:cNvPr id="1026" name="Picture 2" descr="U.S. Congress public approval rating 2024 | Statista">
            <a:extLst>
              <a:ext uri="{FF2B5EF4-FFF2-40B4-BE49-F238E27FC236}">
                <a16:creationId xmlns:a16="http://schemas.microsoft.com/office/drawing/2014/main" id="{AC295EF8-A482-47B0-963F-9CD366045B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909235"/>
            <a:ext cx="7470183" cy="3464983"/>
          </a:xfrm>
          <a:prstGeom prst="rect">
            <a:avLst/>
          </a:prstGeom>
          <a:noFill/>
          <a:ln>
            <a:solidFill>
              <a:schemeClr val="accent1">
                <a:lumMod val="50000"/>
              </a:schemeClr>
            </a:solidFill>
          </a:ln>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030520E-37DE-810E-2350-E59EB75DC663}"/>
              </a:ext>
            </a:extLst>
          </p:cNvPr>
          <p:cNvSpPr/>
          <p:nvPr/>
        </p:nvSpPr>
        <p:spPr>
          <a:xfrm>
            <a:off x="325464" y="5602818"/>
            <a:ext cx="11375756" cy="1026581"/>
          </a:xfrm>
          <a:prstGeom prst="rect">
            <a:avLst/>
          </a:prstGeom>
          <a:solidFill>
            <a:schemeClr val="tx1">
              <a:lumMod val="85000"/>
              <a:lumOff val="15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400" b="1" dirty="0">
                <a:latin typeface="Times" panose="02020603050405020304" pitchFamily="18" charset="0"/>
                <a:cs typeface="Times" panose="02020603050405020304" pitchFamily="18" charset="0"/>
              </a:rPr>
              <a:t>Prompt: </a:t>
            </a:r>
            <a:r>
              <a:rPr lang="en-US" sz="2400" dirty="0">
                <a:latin typeface="Times" panose="02020603050405020304" pitchFamily="18" charset="0"/>
                <a:cs typeface="Times" panose="02020603050405020304" pitchFamily="18" charset="0"/>
              </a:rPr>
              <a:t>Evaluate the bicameral legislature, U.S. Congress, in its current form achieves needed legislation to meet the needs of the people. </a:t>
            </a:r>
          </a:p>
        </p:txBody>
      </p:sp>
    </p:spTree>
    <p:extLst>
      <p:ext uri="{BB962C8B-B14F-4D97-AF65-F5344CB8AC3E}">
        <p14:creationId xmlns:p14="http://schemas.microsoft.com/office/powerpoint/2010/main" val="3272898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8BC3D-3372-4F3E-8F80-3ECE5017DCE7}"/>
              </a:ext>
            </a:extLst>
          </p:cNvPr>
          <p:cNvSpPr>
            <a:spLocks noGrp="1"/>
          </p:cNvSpPr>
          <p:nvPr>
            <p:ph type="title"/>
          </p:nvPr>
        </p:nvSpPr>
        <p:spPr>
          <a:xfrm>
            <a:off x="1379349" y="152718"/>
            <a:ext cx="8983851" cy="837882"/>
          </a:xfrm>
          <a:solidFill>
            <a:schemeClr val="bg1"/>
          </a:solidFill>
          <a:ln>
            <a:solidFill>
              <a:schemeClr val="accent1">
                <a:lumMod val="50000"/>
              </a:schemeClr>
            </a:solidFill>
          </a:ln>
        </p:spPr>
        <p:txBody>
          <a:bodyPr>
            <a:normAutofit/>
          </a:bodyPr>
          <a:lstStyle/>
          <a:p>
            <a:r>
              <a:rPr lang="en-US" sz="3000" dirty="0">
                <a:latin typeface="Georgia Pro Black" panose="02040A02050405020203" pitchFamily="18" charset="0"/>
              </a:rPr>
              <a:t>Critiquing Congressional Design</a:t>
            </a:r>
          </a:p>
        </p:txBody>
      </p:sp>
      <p:sp>
        <p:nvSpPr>
          <p:cNvPr id="3" name="Content Placeholder 2">
            <a:extLst>
              <a:ext uri="{FF2B5EF4-FFF2-40B4-BE49-F238E27FC236}">
                <a16:creationId xmlns:a16="http://schemas.microsoft.com/office/drawing/2014/main" id="{53F9132B-2703-450C-8D6E-B49402735B4A}"/>
              </a:ext>
            </a:extLst>
          </p:cNvPr>
          <p:cNvSpPr>
            <a:spLocks noGrp="1"/>
          </p:cNvSpPr>
          <p:nvPr>
            <p:ph idx="1"/>
          </p:nvPr>
        </p:nvSpPr>
        <p:spPr>
          <a:xfrm>
            <a:off x="898902" y="1295401"/>
            <a:ext cx="11127782" cy="5043406"/>
          </a:xfrm>
          <a:solidFill>
            <a:schemeClr val="bg1"/>
          </a:solidFill>
          <a:ln>
            <a:solidFill>
              <a:schemeClr val="accent1">
                <a:lumMod val="50000"/>
              </a:schemeClr>
            </a:solidFill>
          </a:ln>
        </p:spPr>
        <p:txBody>
          <a:bodyPr>
            <a:normAutofit/>
          </a:bodyPr>
          <a:lstStyle/>
          <a:p>
            <a:pPr marL="0" indent="0">
              <a:buNone/>
            </a:pPr>
            <a:r>
              <a:rPr lang="en-US" b="0" dirty="0">
                <a:latin typeface="Times" panose="02020603050405020304" pitchFamily="18" charset="0"/>
                <a:cs typeface="Times" panose="02020603050405020304" pitchFamily="18" charset="0"/>
              </a:rPr>
              <a:t>The Founding Fathers designed Congress as a bicameral legislature as the law-making body for the United States.  Their intent was that all legislation would properly balance the needs of Americans population without infringing upon the minority.  </a:t>
            </a:r>
          </a:p>
          <a:p>
            <a:pPr marL="0" indent="0">
              <a:buNone/>
            </a:pPr>
            <a:endParaRPr lang="en-US" sz="400" dirty="0">
              <a:latin typeface="Times" panose="02020603050405020304" pitchFamily="18" charset="0"/>
              <a:cs typeface="Times" panose="02020603050405020304" pitchFamily="18" charset="0"/>
            </a:endParaRPr>
          </a:p>
          <a:p>
            <a:r>
              <a:rPr lang="en-US" b="1" dirty="0">
                <a:latin typeface="Times" panose="02020603050405020304" pitchFamily="18" charset="0"/>
                <a:cs typeface="Times" panose="02020603050405020304" pitchFamily="18" charset="0"/>
              </a:rPr>
              <a:t>Prompt: </a:t>
            </a:r>
            <a:r>
              <a:rPr lang="en-US" b="0" dirty="0">
                <a:latin typeface="Times" panose="02020603050405020304" pitchFamily="18" charset="0"/>
                <a:cs typeface="Times" panose="02020603050405020304" pitchFamily="18" charset="0"/>
              </a:rPr>
              <a:t>Develop a critique of the design of Congress and its ability to make public policy and evaluate whether it effectively balances the majority without infringing upon the minority. </a:t>
            </a:r>
          </a:p>
          <a:p>
            <a:pPr marL="0" indent="0">
              <a:buNone/>
            </a:pPr>
            <a:endParaRPr lang="en-US" sz="400" dirty="0">
              <a:latin typeface="Times" panose="02020603050405020304" pitchFamily="18" charset="0"/>
              <a:cs typeface="Times" panose="02020603050405020304" pitchFamily="18" charset="0"/>
            </a:endParaRPr>
          </a:p>
          <a:p>
            <a:r>
              <a:rPr lang="en-US" dirty="0">
                <a:latin typeface="Times" panose="02020603050405020304" pitchFamily="18" charset="0"/>
                <a:cs typeface="Times" panose="02020603050405020304" pitchFamily="18" charset="0"/>
              </a:rPr>
              <a:t>Use at least one piece of evidence from one of the following foundational documents.</a:t>
            </a:r>
          </a:p>
          <a:p>
            <a:pPr marL="800100" lvl="1" indent="-342900"/>
            <a:r>
              <a:rPr lang="en-US" sz="2600" dirty="0">
                <a:latin typeface="Times" panose="02020603050405020304" pitchFamily="18" charset="0"/>
                <a:cs typeface="Times" panose="02020603050405020304" pitchFamily="18" charset="0"/>
              </a:rPr>
              <a:t>Brutus I</a:t>
            </a:r>
          </a:p>
          <a:p>
            <a:pPr marL="800100" lvl="1" indent="-342900"/>
            <a:r>
              <a:rPr lang="en-US" sz="2600" dirty="0">
                <a:latin typeface="Times" panose="02020603050405020304" pitchFamily="18" charset="0"/>
                <a:cs typeface="Times" panose="02020603050405020304" pitchFamily="18" charset="0"/>
              </a:rPr>
              <a:t>Federalist 10</a:t>
            </a:r>
          </a:p>
          <a:p>
            <a:endParaRPr lang="en-US" dirty="0"/>
          </a:p>
        </p:txBody>
      </p:sp>
    </p:spTree>
    <p:extLst>
      <p:ext uri="{BB962C8B-B14F-4D97-AF65-F5344CB8AC3E}">
        <p14:creationId xmlns:p14="http://schemas.microsoft.com/office/powerpoint/2010/main" val="3823345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a:xfrm>
            <a:off x="511444" y="5410199"/>
            <a:ext cx="9699356" cy="625476"/>
          </a:xfrm>
          <a:solidFill>
            <a:schemeClr val="bg1"/>
          </a:solidFill>
          <a:ln>
            <a:solidFill>
              <a:schemeClr val="accent1">
                <a:lumMod val="50000"/>
              </a:schemeClr>
            </a:solidFill>
          </a:ln>
        </p:spPr>
        <p:txBody>
          <a:bodyPr>
            <a:normAutofit fontScale="90000"/>
          </a:bodyPr>
          <a:lstStyle/>
          <a:p>
            <a:pPr>
              <a:defRPr/>
            </a:pPr>
            <a:r>
              <a:rPr lang="en-US" dirty="0">
                <a:solidFill>
                  <a:srgbClr val="002060"/>
                </a:solidFill>
                <a:latin typeface="Georgia Pro Black" panose="02040A02050405020203" pitchFamily="18" charset="0"/>
              </a:rPr>
              <a:t>Defend this HOUSE!!!!</a:t>
            </a:r>
          </a:p>
        </p:txBody>
      </p:sp>
      <p:sp>
        <p:nvSpPr>
          <p:cNvPr id="21507" name="Text Placeholder 7"/>
          <p:cNvSpPr>
            <a:spLocks noGrp="1"/>
          </p:cNvSpPr>
          <p:nvPr>
            <p:ph type="body" idx="1"/>
          </p:nvPr>
        </p:nvSpPr>
        <p:spPr>
          <a:xfrm>
            <a:off x="618764" y="655638"/>
            <a:ext cx="3930650" cy="584226"/>
          </a:xfrm>
          <a:solidFill>
            <a:schemeClr val="bg1"/>
          </a:solidFill>
          <a:ln>
            <a:solidFill>
              <a:schemeClr val="accent1">
                <a:lumMod val="50000"/>
              </a:schemeClr>
            </a:solidFill>
          </a:ln>
        </p:spPr>
        <p:txBody>
          <a:bodyPr>
            <a:normAutofit fontScale="92500" lnSpcReduction="20000"/>
          </a:bodyPr>
          <a:lstStyle/>
          <a:p>
            <a:r>
              <a:rPr lang="en-US" altLang="en-US" dirty="0">
                <a:latin typeface="Georgia Pro Black" panose="02040A02050405020203" pitchFamily="18" charset="0"/>
              </a:rPr>
              <a:t>House of Representatives</a:t>
            </a:r>
          </a:p>
        </p:txBody>
      </p:sp>
      <p:sp>
        <p:nvSpPr>
          <p:cNvPr id="21508" name="Text Placeholder 9"/>
          <p:cNvSpPr>
            <a:spLocks noGrp="1"/>
          </p:cNvSpPr>
          <p:nvPr>
            <p:ph type="body" sz="half" idx="3"/>
          </p:nvPr>
        </p:nvSpPr>
        <p:spPr>
          <a:xfrm>
            <a:off x="6176963" y="579438"/>
            <a:ext cx="3930650" cy="792162"/>
          </a:xfrm>
          <a:solidFill>
            <a:schemeClr val="bg1"/>
          </a:solidFill>
          <a:ln>
            <a:solidFill>
              <a:schemeClr val="accent1">
                <a:lumMod val="50000"/>
              </a:schemeClr>
            </a:solidFill>
          </a:ln>
        </p:spPr>
        <p:txBody>
          <a:bodyPr>
            <a:normAutofit fontScale="92500" lnSpcReduction="20000"/>
          </a:bodyPr>
          <a:lstStyle/>
          <a:p>
            <a:r>
              <a:rPr lang="en-US" altLang="en-US" dirty="0">
                <a:solidFill>
                  <a:schemeClr val="tx2"/>
                </a:solidFill>
                <a:latin typeface="Georgia Pro Black" panose="02040A02050405020203" pitchFamily="18" charset="0"/>
              </a:rPr>
              <a:t>Senate</a:t>
            </a:r>
          </a:p>
        </p:txBody>
      </p:sp>
      <p:sp>
        <p:nvSpPr>
          <p:cNvPr id="21509" name="Content Placeholder 8"/>
          <p:cNvSpPr>
            <a:spLocks noGrp="1"/>
          </p:cNvSpPr>
          <p:nvPr>
            <p:ph sz="quarter" idx="2"/>
          </p:nvPr>
        </p:nvSpPr>
        <p:spPr>
          <a:xfrm>
            <a:off x="521777" y="1684337"/>
            <a:ext cx="4977782" cy="3489325"/>
          </a:xfrm>
          <a:solidFill>
            <a:schemeClr val="bg1"/>
          </a:solidFill>
          <a:ln>
            <a:solidFill>
              <a:schemeClr val="accent1">
                <a:lumMod val="50000"/>
              </a:schemeClr>
            </a:solidFill>
          </a:ln>
        </p:spPr>
        <p:txBody>
          <a:bodyPr>
            <a:normAutofit/>
          </a:bodyPr>
          <a:lstStyle/>
          <a:p>
            <a:r>
              <a:rPr lang="en-US" altLang="en-US" sz="2400" dirty="0">
                <a:latin typeface="Times New Roman" pitchFamily="18" charset="0"/>
                <a:cs typeface="Times New Roman" pitchFamily="18" charset="0"/>
              </a:rPr>
              <a:t>The House of Representatives better meets the will of the people in legislation, therefore better safeguards the power to govern</a:t>
            </a:r>
          </a:p>
          <a:p>
            <a:endParaRPr lang="en-US" altLang="en-US" sz="2400" dirty="0">
              <a:latin typeface="Times New Roman" pitchFamily="18" charset="0"/>
              <a:cs typeface="Times New Roman" pitchFamily="18" charset="0"/>
            </a:endParaRPr>
          </a:p>
          <a:p>
            <a:r>
              <a:rPr lang="en-US" altLang="en-US" sz="2400" dirty="0">
                <a:latin typeface="Times New Roman" pitchFamily="18" charset="0"/>
                <a:cs typeface="Times New Roman" pitchFamily="18" charset="0"/>
              </a:rPr>
              <a:t>Federalist Paper 53-54</a:t>
            </a:r>
          </a:p>
          <a:p>
            <a:r>
              <a:rPr lang="en-US" altLang="en-US" sz="2400" dirty="0">
                <a:latin typeface="Times New Roman" pitchFamily="18" charset="0"/>
                <a:cs typeface="Times New Roman" pitchFamily="18" charset="0"/>
                <a:hlinkClick r:id="rId2"/>
              </a:rPr>
              <a:t>http://www.foundingfathers.info/federalistpapers/fedindex.htm</a:t>
            </a:r>
            <a:r>
              <a:rPr lang="en-US" altLang="en-US" sz="2400" dirty="0">
                <a:latin typeface="Times New Roman" pitchFamily="18" charset="0"/>
                <a:cs typeface="Times New Roman" pitchFamily="18" charset="0"/>
              </a:rPr>
              <a:t> </a:t>
            </a:r>
          </a:p>
        </p:txBody>
      </p:sp>
      <p:sp>
        <p:nvSpPr>
          <p:cNvPr id="11" name="Content Placeholder 10"/>
          <p:cNvSpPr>
            <a:spLocks noGrp="1"/>
          </p:cNvSpPr>
          <p:nvPr>
            <p:ph sz="quarter" idx="4"/>
          </p:nvPr>
        </p:nvSpPr>
        <p:spPr>
          <a:xfrm>
            <a:off x="6096000" y="1684337"/>
            <a:ext cx="5493261" cy="3489325"/>
          </a:xfrm>
          <a:solidFill>
            <a:schemeClr val="bg1"/>
          </a:solidFill>
          <a:ln>
            <a:solidFill>
              <a:schemeClr val="accent1">
                <a:lumMod val="50000"/>
              </a:schemeClr>
            </a:solidFill>
          </a:ln>
        </p:spPr>
        <p:txBody>
          <a:bodyPr/>
          <a:lstStyle/>
          <a:p>
            <a:pPr>
              <a:defRPr/>
            </a:pPr>
            <a:r>
              <a:rPr lang="en-US" sz="2400" dirty="0">
                <a:latin typeface="Times New Roman" panose="02020603050405020304" pitchFamily="18" charset="0"/>
                <a:cs typeface="Times New Roman" panose="02020603050405020304" pitchFamily="18" charset="0"/>
              </a:rPr>
              <a:t>The Senate better meets the will of the people in legislation, therefore better safeguards the power to govern</a:t>
            </a:r>
          </a:p>
          <a:p>
            <a:pPr marL="0" indent="0">
              <a:buNone/>
              <a:defRPr/>
            </a:pPr>
            <a:endParaRPr lang="en-US" sz="2400" dirty="0"/>
          </a:p>
          <a:p>
            <a:pPr>
              <a:defRPr/>
            </a:pPr>
            <a:r>
              <a:rPr lang="en-US" sz="2400" dirty="0">
                <a:latin typeface="Times New Roman" panose="02020603050405020304" pitchFamily="18" charset="0"/>
                <a:cs typeface="Times New Roman" panose="02020603050405020304" pitchFamily="18" charset="0"/>
              </a:rPr>
              <a:t>Federalist Paper 63-64</a:t>
            </a:r>
          </a:p>
          <a:p>
            <a:pPr>
              <a:defRPr/>
            </a:pPr>
            <a:r>
              <a:rPr lang="en-US" sz="2400" dirty="0">
                <a:latin typeface="Times New Roman" panose="02020603050405020304" pitchFamily="18" charset="0"/>
                <a:cs typeface="Times New Roman" panose="02020603050405020304" pitchFamily="18" charset="0"/>
                <a:hlinkClick r:id="rId2"/>
              </a:rPr>
              <a:t>http://www.foundingfathers.info/federalistpapers/fedindex.htm</a:t>
            </a:r>
            <a:r>
              <a:rPr lang="en-US" sz="2400" dirty="0">
                <a:latin typeface="Times New Roman" panose="02020603050405020304" pitchFamily="18" charset="0"/>
                <a:cs typeface="Times New Roman" panose="02020603050405020304" pitchFamily="18" charset="0"/>
              </a:rPr>
              <a:t> </a:t>
            </a:r>
          </a:p>
          <a:p>
            <a:pPr>
              <a:defRPr/>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5536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4434" y="152718"/>
            <a:ext cx="9453966" cy="761682"/>
          </a:xfrm>
          <a:solidFill>
            <a:schemeClr val="bg1"/>
          </a:solidFill>
          <a:ln>
            <a:solidFill>
              <a:schemeClr val="accent1">
                <a:lumMod val="50000"/>
              </a:schemeClr>
            </a:solidFill>
          </a:ln>
        </p:spPr>
        <p:txBody>
          <a:bodyPr>
            <a:normAutofit/>
          </a:bodyPr>
          <a:lstStyle/>
          <a:p>
            <a:r>
              <a:rPr lang="en-US" sz="4000" dirty="0">
                <a:latin typeface="Georgia Pro Black" panose="02040A02050405020203" pitchFamily="18" charset="0"/>
              </a:rPr>
              <a:t>House – The Voice of the People</a:t>
            </a:r>
          </a:p>
        </p:txBody>
      </p:sp>
      <p:sp>
        <p:nvSpPr>
          <p:cNvPr id="6" name="Content Placeholder 5"/>
          <p:cNvSpPr>
            <a:spLocks noGrp="1"/>
          </p:cNvSpPr>
          <p:nvPr>
            <p:ph idx="1"/>
          </p:nvPr>
        </p:nvSpPr>
        <p:spPr>
          <a:xfrm>
            <a:off x="340963" y="1143001"/>
            <a:ext cx="11189776" cy="4983163"/>
          </a:xfrm>
          <a:solidFill>
            <a:schemeClr val="bg1"/>
          </a:solidFill>
          <a:ln>
            <a:solidFill>
              <a:schemeClr val="accent1">
                <a:lumMod val="50000"/>
              </a:schemeClr>
            </a:solidFill>
          </a:ln>
        </p:spPr>
        <p:txBody>
          <a:bodyPr>
            <a:normAutofit/>
          </a:bodyPr>
          <a:lstStyle/>
          <a:p>
            <a:r>
              <a:rPr lang="en-US" sz="2400" dirty="0">
                <a:latin typeface="Times" panose="02020603050405020304" pitchFamily="18" charset="0"/>
                <a:cs typeface="Times" panose="02020603050405020304" pitchFamily="18" charset="0"/>
              </a:rPr>
              <a:t>Representative of the people through legislative districts</a:t>
            </a:r>
          </a:p>
          <a:p>
            <a:pPr marL="457200" indent="-457200">
              <a:buAutoNum type="arabicPeriod"/>
            </a:pPr>
            <a:r>
              <a:rPr lang="en-US" sz="2400" b="1" u="sng" dirty="0">
                <a:solidFill>
                  <a:srgbClr val="FF0000"/>
                </a:solidFill>
                <a:latin typeface="Times" panose="02020603050405020304" pitchFamily="18" charset="0"/>
                <a:cs typeface="Times" panose="02020603050405020304" pitchFamily="18" charset="0"/>
              </a:rPr>
              <a:t>US Census</a:t>
            </a:r>
            <a:r>
              <a:rPr lang="en-US" sz="2400" b="1" dirty="0">
                <a:solidFill>
                  <a:srgbClr val="FF0000"/>
                </a:solidFill>
                <a:latin typeface="Times" panose="02020603050405020304" pitchFamily="18" charset="0"/>
                <a:cs typeface="Times" panose="02020603050405020304" pitchFamily="18" charset="0"/>
              </a:rPr>
              <a:t> </a:t>
            </a:r>
            <a:r>
              <a:rPr lang="en-US" sz="2400" b="0" dirty="0">
                <a:latin typeface="Times" panose="02020603050405020304" pitchFamily="18" charset="0"/>
                <a:cs typeface="Times" panose="02020603050405020304" pitchFamily="18" charset="0"/>
              </a:rPr>
              <a:t>completed every 10 years</a:t>
            </a:r>
          </a:p>
          <a:p>
            <a:pPr marL="457200" indent="-457200">
              <a:buAutoNum type="arabicPeriod"/>
            </a:pPr>
            <a:r>
              <a:rPr lang="en-US" sz="2400" b="1" i="1" u="sng" dirty="0">
                <a:solidFill>
                  <a:srgbClr val="FF0000"/>
                </a:solidFill>
                <a:latin typeface="Times" panose="02020603050405020304" pitchFamily="18" charset="0"/>
                <a:cs typeface="Times" panose="02020603050405020304" pitchFamily="18" charset="0"/>
              </a:rPr>
              <a:t>Reapportionmen</a:t>
            </a:r>
            <a:r>
              <a:rPr lang="en-US" sz="2400" b="1" u="sng" dirty="0">
                <a:solidFill>
                  <a:srgbClr val="FF0000"/>
                </a:solidFill>
                <a:latin typeface="Times" panose="02020603050405020304" pitchFamily="18" charset="0"/>
                <a:cs typeface="Times" panose="02020603050405020304" pitchFamily="18" charset="0"/>
              </a:rPr>
              <a:t>t</a:t>
            </a:r>
            <a:r>
              <a:rPr lang="en-US" sz="2400" b="1" dirty="0">
                <a:latin typeface="Times" panose="02020603050405020304" pitchFamily="18" charset="0"/>
                <a:cs typeface="Times" panose="02020603050405020304" pitchFamily="18" charset="0"/>
              </a:rPr>
              <a:t> </a:t>
            </a:r>
            <a:r>
              <a:rPr lang="en-US" sz="2400" dirty="0">
                <a:latin typeface="Times" panose="02020603050405020304" pitchFamily="18" charset="0"/>
                <a:cs typeface="Times" panose="02020603050405020304" pitchFamily="18" charset="0"/>
              </a:rPr>
              <a:t>- </a:t>
            </a:r>
            <a:r>
              <a:rPr lang="en-US" sz="2400" b="0" dirty="0">
                <a:latin typeface="Times" panose="02020603050405020304" pitchFamily="18" charset="0"/>
                <a:cs typeface="Times" panose="02020603050405020304" pitchFamily="18" charset="0"/>
              </a:rPr>
              <a:t>reassigns representation based on the state’s population (Ex. NC has gained 2 seats) </a:t>
            </a:r>
          </a:p>
          <a:p>
            <a:pPr marL="457200" indent="-457200">
              <a:buAutoNum type="arabicPeriod"/>
            </a:pPr>
            <a:r>
              <a:rPr lang="en-US" sz="2400" b="1" i="1" u="sng" dirty="0">
                <a:solidFill>
                  <a:srgbClr val="FF0000"/>
                </a:solidFill>
                <a:latin typeface="Times" panose="02020603050405020304" pitchFamily="18" charset="0"/>
                <a:cs typeface="Times" panose="02020603050405020304" pitchFamily="18" charset="0"/>
              </a:rPr>
              <a:t>Redistricting</a:t>
            </a:r>
            <a:r>
              <a:rPr lang="en-US" sz="2400" dirty="0">
                <a:latin typeface="Times" panose="02020603050405020304" pitchFamily="18" charset="0"/>
                <a:cs typeface="Times" panose="02020603050405020304" pitchFamily="18" charset="0"/>
              </a:rPr>
              <a:t> – </a:t>
            </a:r>
            <a:r>
              <a:rPr lang="en-US" sz="2400" b="0" dirty="0">
                <a:latin typeface="Times" panose="02020603050405020304" pitchFamily="18" charset="0"/>
                <a:cs typeface="Times" panose="02020603050405020304" pitchFamily="18" charset="0"/>
              </a:rPr>
              <a:t>states draw legislative districts (</a:t>
            </a:r>
            <a:r>
              <a:rPr lang="en-US" sz="2400" u="sng" dirty="0">
                <a:solidFill>
                  <a:srgbClr val="FF0000"/>
                </a:solidFill>
                <a:latin typeface="Times" panose="02020603050405020304" pitchFamily="18" charset="0"/>
                <a:cs typeface="Times" panose="02020603050405020304" pitchFamily="18" charset="0"/>
              </a:rPr>
              <a:t>Single Member Districts</a:t>
            </a:r>
            <a:r>
              <a:rPr lang="en-US" sz="2400" b="0" dirty="0">
                <a:latin typeface="Times" panose="02020603050405020304" pitchFamily="18" charset="0"/>
                <a:cs typeface="Times" panose="02020603050405020304" pitchFamily="18" charset="0"/>
              </a:rPr>
              <a:t>)</a:t>
            </a:r>
          </a:p>
          <a:p>
            <a:pPr marL="800100" lvl="1" indent="-342900"/>
            <a:r>
              <a:rPr lang="en-US" dirty="0">
                <a:latin typeface="Times" panose="02020603050405020304" pitchFamily="18" charset="0"/>
                <a:cs typeface="Times" panose="02020603050405020304" pitchFamily="18" charset="0"/>
              </a:rPr>
              <a:t>Issue </a:t>
            </a:r>
            <a:r>
              <a:rPr lang="en-US" b="1" i="1" dirty="0">
                <a:solidFill>
                  <a:srgbClr val="FF0000"/>
                </a:solidFill>
                <a:latin typeface="Times" panose="02020603050405020304" pitchFamily="18" charset="0"/>
                <a:cs typeface="Times" panose="02020603050405020304" pitchFamily="18" charset="0"/>
              </a:rPr>
              <a:t>gerrymandering</a:t>
            </a:r>
            <a:r>
              <a:rPr lang="en-US" dirty="0">
                <a:latin typeface="Times" panose="02020603050405020304" pitchFamily="18" charset="0"/>
                <a:cs typeface="Times" panose="02020603050405020304" pitchFamily="18" charset="0"/>
              </a:rPr>
              <a:t>: districts that violate the principle of one man, one vote (</a:t>
            </a:r>
            <a:r>
              <a:rPr lang="en-US" b="1" u="sng" dirty="0">
                <a:solidFill>
                  <a:srgbClr val="002060"/>
                </a:solidFill>
                <a:latin typeface="Times" panose="02020603050405020304" pitchFamily="18" charset="0"/>
                <a:cs typeface="Times" panose="02020603050405020304" pitchFamily="18" charset="0"/>
              </a:rPr>
              <a:t>Baker v. </a:t>
            </a:r>
            <a:r>
              <a:rPr lang="en-US" b="1" u="sng" dirty="0" err="1">
                <a:solidFill>
                  <a:srgbClr val="002060"/>
                </a:solidFill>
                <a:latin typeface="Times" panose="02020603050405020304" pitchFamily="18" charset="0"/>
                <a:cs typeface="Times" panose="02020603050405020304" pitchFamily="18" charset="0"/>
              </a:rPr>
              <a:t>Carr</a:t>
            </a:r>
            <a:r>
              <a:rPr lang="en-US" b="1" u="sng" dirty="0">
                <a:solidFill>
                  <a:srgbClr val="002060"/>
                </a:solidFill>
                <a:latin typeface="Times" panose="02020603050405020304" pitchFamily="18" charset="0"/>
                <a:cs typeface="Times" panose="02020603050405020304" pitchFamily="18" charset="0"/>
              </a:rPr>
              <a:t> - 1962</a:t>
            </a:r>
            <a:r>
              <a:rPr lang="en-US" dirty="0">
                <a:latin typeface="Times" panose="02020603050405020304" pitchFamily="18" charset="0"/>
                <a:cs typeface="Times" panose="02020603050405020304" pitchFamily="18" charset="0"/>
              </a:rPr>
              <a:t>) </a:t>
            </a:r>
            <a:endParaRPr lang="en-US" b="0" dirty="0">
              <a:latin typeface="Times" panose="02020603050405020304" pitchFamily="18" charset="0"/>
              <a:cs typeface="Times" panose="02020603050405020304" pitchFamily="18" charset="0"/>
            </a:endParaRPr>
          </a:p>
        </p:txBody>
      </p:sp>
      <p:pic>
        <p:nvPicPr>
          <p:cNvPr id="7" name="Content Placeholder 4" descr="redistricting_glance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6400800" y="3942526"/>
            <a:ext cx="3657600" cy="2644775"/>
          </a:xfrm>
          <a:prstGeom prst="rect">
            <a:avLst/>
          </a:prstGeom>
        </p:spPr>
      </p:pic>
      <p:pic>
        <p:nvPicPr>
          <p:cNvPr id="8" name="Content Placeholder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8801" y="4267200"/>
            <a:ext cx="4038600" cy="2305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830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p:cNvSpPr>
          <p:nvPr>
            <p:ph type="title"/>
          </p:nvPr>
        </p:nvSpPr>
        <p:spPr bwMode="auto">
          <a:xfrm>
            <a:off x="1115878" y="5687878"/>
            <a:ext cx="9094922" cy="841374"/>
          </a:xfrm>
          <a:solidFill>
            <a:schemeClr val="bg1"/>
          </a:solidFill>
          <a:ln>
            <a:solidFill>
              <a:schemeClr val="accent1">
                <a:lumMod val="50000"/>
              </a:schemeClr>
            </a:solidFill>
          </a:ln>
        </p:spPr>
        <p:txBody>
          <a:bodyPr vert="horz" wrap="square" lIns="91440" tIns="45720" rIns="91440" bIns="45720" numCol="1" rtlCol="0" anchor="ctr" anchorCtr="0" compatLnSpc="1">
            <a:prstTxWarp prst="textNoShape">
              <a:avLst/>
            </a:prstTxWarp>
            <a:normAutofit/>
          </a:bodyPr>
          <a:lstStyle/>
          <a:p>
            <a:r>
              <a:rPr lang="en-US" altLang="en-US" sz="2800" dirty="0">
                <a:solidFill>
                  <a:srgbClr val="002060"/>
                </a:solidFill>
                <a:latin typeface="Georgia Pro Black" panose="02040A02050405020203" pitchFamily="18" charset="0"/>
              </a:rPr>
              <a:t>Supreme Court limits on redistricting</a:t>
            </a:r>
          </a:p>
        </p:txBody>
      </p:sp>
      <p:sp>
        <p:nvSpPr>
          <p:cNvPr id="32772" name="Rectangle 6"/>
          <p:cNvSpPr>
            <a:spLocks noGrp="1"/>
          </p:cNvSpPr>
          <p:nvPr>
            <p:ph type="body" sz="half" idx="2"/>
          </p:nvPr>
        </p:nvSpPr>
        <p:spPr>
          <a:xfrm>
            <a:off x="4355024" y="530227"/>
            <a:ext cx="6400800" cy="3855794"/>
          </a:xfrm>
          <a:solidFill>
            <a:schemeClr val="bg1"/>
          </a:solidFill>
          <a:ln>
            <a:solidFill>
              <a:schemeClr val="accent1">
                <a:lumMod val="50000"/>
              </a:schemeClr>
            </a:solidFill>
          </a:ln>
        </p:spPr>
        <p:txBody>
          <a:bodyPr>
            <a:normAutofit lnSpcReduction="10000"/>
          </a:bodyPr>
          <a:lstStyle/>
          <a:p>
            <a:pPr>
              <a:lnSpc>
                <a:spcPct val="80000"/>
              </a:lnSpc>
            </a:pPr>
            <a:endParaRPr lang="en-US" altLang="en-US" sz="2000" dirty="0"/>
          </a:p>
          <a:p>
            <a:pPr marL="0" indent="0">
              <a:lnSpc>
                <a:spcPct val="80000"/>
              </a:lnSpc>
              <a:buNone/>
            </a:pPr>
            <a:r>
              <a:rPr lang="en-US" altLang="en-US" sz="2400" dirty="0">
                <a:latin typeface="Times New Roman" panose="02020603050405020304" pitchFamily="18" charset="0"/>
                <a:cs typeface="Times New Roman" panose="02020603050405020304" pitchFamily="18" charset="0"/>
              </a:rPr>
              <a:t>Protect one man one vote principle of democracy</a:t>
            </a:r>
          </a:p>
          <a:p>
            <a:pPr marL="682625">
              <a:lnSpc>
                <a:spcPct val="80000"/>
              </a:lnSpc>
            </a:pPr>
            <a:r>
              <a:rPr lang="en-US" altLang="en-US" sz="2400" dirty="0">
                <a:solidFill>
                  <a:srgbClr val="002060"/>
                </a:solidFill>
                <a:latin typeface="Times New Roman" panose="02020603050405020304" pitchFamily="18" charset="0"/>
                <a:cs typeface="Times New Roman" panose="02020603050405020304" pitchFamily="18" charset="0"/>
              </a:rPr>
              <a:t>Districts must be equally populated.</a:t>
            </a:r>
          </a:p>
          <a:p>
            <a:pPr marL="682625">
              <a:lnSpc>
                <a:spcPct val="80000"/>
              </a:lnSpc>
            </a:pPr>
            <a:r>
              <a:rPr lang="en-US" altLang="en-US" sz="2400" dirty="0">
                <a:solidFill>
                  <a:srgbClr val="002060"/>
                </a:solidFill>
                <a:latin typeface="Times New Roman" panose="02020603050405020304" pitchFamily="18" charset="0"/>
                <a:cs typeface="Times New Roman" panose="02020603050405020304" pitchFamily="18" charset="0"/>
              </a:rPr>
              <a:t>Lines must be contiguous or connected</a:t>
            </a:r>
            <a:r>
              <a:rPr lang="en-US" altLang="en-US" sz="2400" dirty="0">
                <a:latin typeface="Times New Roman" panose="02020603050405020304" pitchFamily="18" charset="0"/>
                <a:cs typeface="Times New Roman" panose="02020603050405020304" pitchFamily="18" charset="0"/>
              </a:rPr>
              <a:t>.</a:t>
            </a:r>
          </a:p>
          <a:p>
            <a:pPr marL="682625">
              <a:lnSpc>
                <a:spcPct val="80000"/>
              </a:lnSpc>
            </a:pPr>
            <a:r>
              <a:rPr lang="en-US" altLang="en-US" sz="2400" dirty="0">
                <a:solidFill>
                  <a:srgbClr val="002060"/>
                </a:solidFill>
                <a:latin typeface="Times New Roman" panose="02020603050405020304" pitchFamily="18" charset="0"/>
                <a:cs typeface="Times New Roman" panose="02020603050405020304" pitchFamily="18" charset="0"/>
              </a:rPr>
              <a:t>Redistricting cannot dilute minority voting strength.</a:t>
            </a:r>
          </a:p>
          <a:p>
            <a:pPr marL="682625">
              <a:lnSpc>
                <a:spcPct val="80000"/>
              </a:lnSpc>
            </a:pPr>
            <a:r>
              <a:rPr lang="en-US" altLang="en-US" sz="2400" dirty="0">
                <a:solidFill>
                  <a:srgbClr val="002060"/>
                </a:solidFill>
                <a:latin typeface="Times New Roman" panose="02020603050405020304" pitchFamily="18" charset="0"/>
                <a:cs typeface="Times New Roman" panose="02020603050405020304" pitchFamily="18" charset="0"/>
              </a:rPr>
              <a:t>District lines cannot be drawn solely based upon race.</a:t>
            </a:r>
          </a:p>
          <a:p>
            <a:pPr marL="682625">
              <a:lnSpc>
                <a:spcPct val="80000"/>
              </a:lnSpc>
            </a:pPr>
            <a:r>
              <a:rPr lang="en-US" altLang="en-US" sz="2400" dirty="0">
                <a:solidFill>
                  <a:srgbClr val="002060"/>
                </a:solidFill>
                <a:latin typeface="Times New Roman" panose="02020603050405020304" pitchFamily="18" charset="0"/>
                <a:cs typeface="Times New Roman" panose="02020603050405020304" pitchFamily="18" charset="0"/>
              </a:rPr>
              <a:t>Districts must be compact.</a:t>
            </a:r>
          </a:p>
          <a:p>
            <a:pPr marL="682625">
              <a:lnSpc>
                <a:spcPct val="80000"/>
              </a:lnSpc>
            </a:pPr>
            <a:r>
              <a:rPr lang="en-US" altLang="en-US" sz="2400" dirty="0">
                <a:solidFill>
                  <a:srgbClr val="002060"/>
                </a:solidFill>
                <a:latin typeface="Times New Roman" panose="02020603050405020304" pitchFamily="18" charset="0"/>
                <a:cs typeface="Times New Roman" panose="02020603050405020304" pitchFamily="18" charset="0"/>
              </a:rPr>
              <a:t>Communities of interest must be protected.</a:t>
            </a:r>
          </a:p>
          <a:p>
            <a:pPr>
              <a:lnSpc>
                <a:spcPct val="80000"/>
              </a:lnSpc>
            </a:pPr>
            <a:endParaRPr lang="en-US" altLang="en-US" sz="2000" dirty="0"/>
          </a:p>
        </p:txBody>
      </p:sp>
      <p:pic>
        <p:nvPicPr>
          <p:cNvPr id="32773" name="Picture 8" descr="texas-redistri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956" y="530226"/>
            <a:ext cx="3676973" cy="4878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9643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49451" y="152718"/>
            <a:ext cx="11096786" cy="775105"/>
          </a:xfrm>
          <a:solidFill>
            <a:schemeClr val="bg1"/>
          </a:solidFill>
          <a:ln>
            <a:solidFill>
              <a:schemeClr val="accent1">
                <a:lumMod val="50000"/>
              </a:schemeClr>
            </a:solidFill>
          </a:ln>
        </p:spPr>
        <p:txBody>
          <a:bodyPr>
            <a:normAutofit/>
          </a:bodyPr>
          <a:lstStyle/>
          <a:p>
            <a:pPr>
              <a:defRPr/>
            </a:pPr>
            <a:r>
              <a:rPr lang="en-US" sz="3600" dirty="0">
                <a:latin typeface="Georgia Pro Black" panose="02040A02050405020203" pitchFamily="18" charset="0"/>
              </a:rPr>
              <a:t>Which is a malapportioned district &amp; why?</a:t>
            </a:r>
          </a:p>
        </p:txBody>
      </p:sp>
      <p:pic>
        <p:nvPicPr>
          <p:cNvPr id="27652" name="Content Placeholder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96186" y="990600"/>
            <a:ext cx="5250051"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pjmedia-new.pjmedia.netdna-cdn.com/zombie/user-content/28/files/2010/11/nc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451" y="990600"/>
            <a:ext cx="5089902" cy="4876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E07B13D7-AF60-4230-BFDC-58E343BD9087}"/>
              </a:ext>
            </a:extLst>
          </p:cNvPr>
          <p:cNvSpPr/>
          <p:nvPr/>
        </p:nvSpPr>
        <p:spPr>
          <a:xfrm>
            <a:off x="2652793" y="4582332"/>
            <a:ext cx="2743200" cy="762000"/>
          </a:xfrm>
          <a:prstGeom prst="rect">
            <a:avLst/>
          </a:prstGeom>
          <a:solidFill>
            <a:schemeClr val="accent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Majority-Minority District (Packing)</a:t>
            </a:r>
          </a:p>
        </p:txBody>
      </p:sp>
      <p:sp>
        <p:nvSpPr>
          <p:cNvPr id="6" name="Rectangle 5">
            <a:extLst>
              <a:ext uri="{FF2B5EF4-FFF2-40B4-BE49-F238E27FC236}">
                <a16:creationId xmlns:a16="http://schemas.microsoft.com/office/drawing/2014/main" id="{C1790878-530C-4EBC-9371-E43D3464D511}"/>
              </a:ext>
            </a:extLst>
          </p:cNvPr>
          <p:cNvSpPr/>
          <p:nvPr/>
        </p:nvSpPr>
        <p:spPr>
          <a:xfrm>
            <a:off x="6642894" y="4831830"/>
            <a:ext cx="2743200" cy="762000"/>
          </a:xfrm>
          <a:prstGeom prst="rect">
            <a:avLst/>
          </a:prstGeom>
          <a:solidFill>
            <a:schemeClr val="accent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Cracking District</a:t>
            </a:r>
          </a:p>
        </p:txBody>
      </p:sp>
      <p:sp>
        <p:nvSpPr>
          <p:cNvPr id="3" name="Rectangle 2">
            <a:extLst>
              <a:ext uri="{FF2B5EF4-FFF2-40B4-BE49-F238E27FC236}">
                <a16:creationId xmlns:a16="http://schemas.microsoft.com/office/drawing/2014/main" id="{104190A6-F29C-4E1D-8118-22E0E2927185}"/>
              </a:ext>
            </a:extLst>
          </p:cNvPr>
          <p:cNvSpPr/>
          <p:nvPr/>
        </p:nvSpPr>
        <p:spPr>
          <a:xfrm>
            <a:off x="712922" y="6082259"/>
            <a:ext cx="9934414" cy="686118"/>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Times" panose="02020603050405020304" pitchFamily="18" charset="0"/>
                <a:cs typeface="Times" panose="02020603050405020304" pitchFamily="18" charset="0"/>
              </a:rPr>
              <a:t>Two ways to gerrymander (malapportionment) voting districts</a:t>
            </a:r>
          </a:p>
        </p:txBody>
      </p:sp>
    </p:spTree>
    <p:extLst>
      <p:ext uri="{BB962C8B-B14F-4D97-AF65-F5344CB8AC3E}">
        <p14:creationId xmlns:p14="http://schemas.microsoft.com/office/powerpoint/2010/main" val="811895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42C6A-9D87-454D-B772-9906C99A5F93}"/>
              </a:ext>
            </a:extLst>
          </p:cNvPr>
          <p:cNvSpPr>
            <a:spLocks noGrp="1"/>
          </p:cNvSpPr>
          <p:nvPr>
            <p:ph type="title"/>
          </p:nvPr>
        </p:nvSpPr>
        <p:spPr>
          <a:xfrm>
            <a:off x="1676400" y="152718"/>
            <a:ext cx="8763000" cy="723335"/>
          </a:xfrm>
          <a:solidFill>
            <a:schemeClr val="bg1"/>
          </a:solidFill>
          <a:ln>
            <a:solidFill>
              <a:schemeClr val="accent1">
                <a:lumMod val="50000"/>
              </a:schemeClr>
            </a:solidFill>
          </a:ln>
        </p:spPr>
        <p:txBody>
          <a:bodyPr>
            <a:noAutofit/>
          </a:bodyPr>
          <a:lstStyle/>
          <a:p>
            <a:r>
              <a:rPr lang="en-US" sz="3000" dirty="0">
                <a:latin typeface="Georgia Pro Black" panose="02040A02050405020203" pitchFamily="18" charset="0"/>
              </a:rPr>
              <a:t>SCOTUS Rulings on Gerrymandering</a:t>
            </a:r>
          </a:p>
        </p:txBody>
      </p:sp>
      <p:sp>
        <p:nvSpPr>
          <p:cNvPr id="3" name="Content Placeholder 2">
            <a:extLst>
              <a:ext uri="{FF2B5EF4-FFF2-40B4-BE49-F238E27FC236}">
                <a16:creationId xmlns:a16="http://schemas.microsoft.com/office/drawing/2014/main" id="{FF06C420-7229-4BB6-B109-60E867212D84}"/>
              </a:ext>
            </a:extLst>
          </p:cNvPr>
          <p:cNvSpPr>
            <a:spLocks noGrp="1"/>
          </p:cNvSpPr>
          <p:nvPr>
            <p:ph idx="1"/>
          </p:nvPr>
        </p:nvSpPr>
        <p:spPr>
          <a:xfrm>
            <a:off x="588935" y="1066801"/>
            <a:ext cx="11019295" cy="4678363"/>
          </a:xfrm>
          <a:solidFill>
            <a:schemeClr val="bg1"/>
          </a:solidFill>
          <a:ln>
            <a:solidFill>
              <a:schemeClr val="accent1">
                <a:lumMod val="50000"/>
              </a:schemeClr>
            </a:solidFill>
          </a:ln>
        </p:spPr>
        <p:txBody>
          <a:bodyPr/>
          <a:lstStyle/>
          <a:p>
            <a:r>
              <a:rPr lang="en-US" dirty="0">
                <a:latin typeface="Times" panose="02020603050405020304" pitchFamily="18" charset="0"/>
                <a:cs typeface="Times" panose="02020603050405020304" pitchFamily="18" charset="0"/>
              </a:rPr>
              <a:t>Evaluate how SCOTUS has interpreted the concept of “One Man, One Vote” to determine what is considered gerrymandering</a:t>
            </a:r>
          </a:p>
        </p:txBody>
      </p:sp>
      <p:sp>
        <p:nvSpPr>
          <p:cNvPr id="4" name="Rectangle 3">
            <a:extLst>
              <a:ext uri="{FF2B5EF4-FFF2-40B4-BE49-F238E27FC236}">
                <a16:creationId xmlns:a16="http://schemas.microsoft.com/office/drawing/2014/main" id="{3594EB89-5A9D-4F4B-9A79-361744E64DC4}"/>
              </a:ext>
            </a:extLst>
          </p:cNvPr>
          <p:cNvSpPr/>
          <p:nvPr/>
        </p:nvSpPr>
        <p:spPr>
          <a:xfrm>
            <a:off x="228600" y="1913151"/>
            <a:ext cx="5486400" cy="3581739"/>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Tx/>
              <a:buChar char="-"/>
            </a:pPr>
            <a:r>
              <a:rPr lang="en-US" sz="2400" b="1" dirty="0">
                <a:latin typeface="Times" panose="02020603050405020304" pitchFamily="18" charset="0"/>
                <a:cs typeface="Times" panose="02020603050405020304" pitchFamily="18" charset="0"/>
              </a:rPr>
              <a:t>Baker v. </a:t>
            </a:r>
            <a:r>
              <a:rPr lang="en-US" sz="2400" b="1" dirty="0" err="1">
                <a:latin typeface="Times" panose="02020603050405020304" pitchFamily="18" charset="0"/>
                <a:cs typeface="Times" panose="02020603050405020304" pitchFamily="18" charset="0"/>
              </a:rPr>
              <a:t>Carr</a:t>
            </a:r>
            <a:r>
              <a:rPr lang="en-US" sz="2400" b="1" dirty="0">
                <a:latin typeface="Times" panose="02020603050405020304" pitchFamily="18" charset="0"/>
                <a:cs typeface="Times" panose="02020603050405020304" pitchFamily="18" charset="0"/>
              </a:rPr>
              <a:t> (1962)– REQUIRED SUPREME COURT CASE</a:t>
            </a:r>
          </a:p>
          <a:p>
            <a:pPr marL="342900" indent="-342900">
              <a:buFontTx/>
              <a:buChar char="-"/>
            </a:pPr>
            <a:r>
              <a:rPr lang="en-US" sz="2400" b="1" dirty="0" err="1">
                <a:latin typeface="Times" panose="02020603050405020304" pitchFamily="18" charset="0"/>
                <a:cs typeface="Times" panose="02020603050405020304" pitchFamily="18" charset="0"/>
              </a:rPr>
              <a:t>Wesberry</a:t>
            </a:r>
            <a:r>
              <a:rPr lang="en-US" sz="2400" b="1" dirty="0">
                <a:latin typeface="Times" panose="02020603050405020304" pitchFamily="18" charset="0"/>
                <a:cs typeface="Times" panose="02020603050405020304" pitchFamily="18" charset="0"/>
              </a:rPr>
              <a:t> v. Sanders (1964)</a:t>
            </a:r>
          </a:p>
          <a:p>
            <a:pPr marL="342900" indent="-342900">
              <a:buFontTx/>
              <a:buChar char="-"/>
            </a:pPr>
            <a:r>
              <a:rPr lang="en-US" sz="2400" b="1" dirty="0">
                <a:latin typeface="Times" panose="02020603050405020304" pitchFamily="18" charset="0"/>
                <a:cs typeface="Times" panose="02020603050405020304" pitchFamily="18" charset="0"/>
              </a:rPr>
              <a:t>Reno v. Shaw (1995)– REQUIRE SUPREME COURT CASE</a:t>
            </a:r>
          </a:p>
          <a:p>
            <a:pPr marL="342900" indent="-342900">
              <a:buFontTx/>
              <a:buChar char="-"/>
            </a:pPr>
            <a:r>
              <a:rPr lang="en-US" sz="2400" b="1" dirty="0" err="1">
                <a:latin typeface="Times" panose="02020603050405020304" pitchFamily="18" charset="0"/>
                <a:cs typeface="Times" panose="02020603050405020304" pitchFamily="18" charset="0"/>
              </a:rPr>
              <a:t>Rucho</a:t>
            </a:r>
            <a:r>
              <a:rPr lang="en-US" sz="2400" b="1" dirty="0">
                <a:latin typeface="Times" panose="02020603050405020304" pitchFamily="18" charset="0"/>
                <a:cs typeface="Times" panose="02020603050405020304" pitchFamily="18" charset="0"/>
              </a:rPr>
              <a:t> v. Common Cause (2019)</a:t>
            </a:r>
          </a:p>
          <a:p>
            <a:pPr marL="342900" indent="-342900">
              <a:buFontTx/>
              <a:buChar char="-"/>
            </a:pPr>
            <a:r>
              <a:rPr lang="en-US" sz="2400" b="1" dirty="0">
                <a:latin typeface="Times" panose="02020603050405020304" pitchFamily="18" charset="0"/>
                <a:cs typeface="Times" panose="02020603050405020304" pitchFamily="18" charset="0"/>
              </a:rPr>
              <a:t>Harper v. Moore (2023)</a:t>
            </a:r>
          </a:p>
          <a:p>
            <a:pPr marL="342900" indent="-342900">
              <a:buFontTx/>
              <a:buChar char="-"/>
            </a:pPr>
            <a:r>
              <a:rPr lang="en-US" sz="2400" b="1" dirty="0">
                <a:latin typeface="Times" panose="02020603050405020304" pitchFamily="18" charset="0"/>
                <a:cs typeface="Times" panose="02020603050405020304" pitchFamily="18" charset="0"/>
              </a:rPr>
              <a:t>Alexander v. The South Carolina Chapter of the NAACP (2023)</a:t>
            </a:r>
          </a:p>
        </p:txBody>
      </p:sp>
      <p:pic>
        <p:nvPicPr>
          <p:cNvPr id="1026" name="Picture 2" descr="BREAKING: Supreme Court rules in favor of gerrymandering - Common Cause">
            <a:extLst>
              <a:ext uri="{FF2B5EF4-FFF2-40B4-BE49-F238E27FC236}">
                <a16:creationId xmlns:a16="http://schemas.microsoft.com/office/drawing/2014/main" id="{DCBA2344-4590-4849-927B-00F16C73CE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2990" y="1783011"/>
            <a:ext cx="3581400" cy="2122487"/>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4B219EB7-AC42-47A2-9998-DA6EA79D5565}"/>
              </a:ext>
            </a:extLst>
          </p:cNvPr>
          <p:cNvSpPr/>
          <p:nvPr/>
        </p:nvSpPr>
        <p:spPr>
          <a:xfrm>
            <a:off x="2057400" y="5791201"/>
            <a:ext cx="7924800" cy="900341"/>
          </a:xfrm>
          <a:prstGeom prst="rect">
            <a:avLst/>
          </a:prstGeom>
          <a:solidFill>
            <a:srgbClr val="00206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panose="02020603050405020304" pitchFamily="18" charset="0"/>
                <a:cs typeface="Times" panose="02020603050405020304" pitchFamily="18" charset="0"/>
              </a:rPr>
              <a:t>Evaluate whether gerrymandering nullifies Congress’ ability to control the effects of factionalism. </a:t>
            </a:r>
          </a:p>
        </p:txBody>
      </p:sp>
      <p:pic>
        <p:nvPicPr>
          <p:cNvPr id="6" name="Picture 2" descr="James Madison's Critique of the Senate Still Holds - WSJ">
            <a:extLst>
              <a:ext uri="{FF2B5EF4-FFF2-40B4-BE49-F238E27FC236}">
                <a16:creationId xmlns:a16="http://schemas.microsoft.com/office/drawing/2014/main" id="{40E9CC71-27F7-9CB1-99D1-F0167012D4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1" y="4096246"/>
            <a:ext cx="1574877" cy="1574877"/>
          </a:xfrm>
          <a:prstGeom prst="rect">
            <a:avLst/>
          </a:prstGeom>
          <a:noFill/>
          <a:extLst>
            <a:ext uri="{909E8E84-426E-40DD-AFC4-6F175D3DCCD1}">
              <a14:hiddenFill xmlns:a14="http://schemas.microsoft.com/office/drawing/2010/main">
                <a:solidFill>
                  <a:srgbClr val="FFFFFF"/>
                </a:solidFill>
              </a14:hiddenFill>
            </a:ext>
          </a:extLst>
        </p:spPr>
      </p:pic>
      <p:sp>
        <p:nvSpPr>
          <p:cNvPr id="7" name="Speech Bubble: Oval 6">
            <a:extLst>
              <a:ext uri="{FF2B5EF4-FFF2-40B4-BE49-F238E27FC236}">
                <a16:creationId xmlns:a16="http://schemas.microsoft.com/office/drawing/2014/main" id="{8F224E33-2BC7-3410-6725-0EE34EC402C9}"/>
              </a:ext>
            </a:extLst>
          </p:cNvPr>
          <p:cNvSpPr/>
          <p:nvPr/>
        </p:nvSpPr>
        <p:spPr>
          <a:xfrm>
            <a:off x="7772400" y="3911636"/>
            <a:ext cx="2895600" cy="1285934"/>
          </a:xfrm>
          <a:prstGeom prst="wedgeEllipseCallout">
            <a:avLst>
              <a:gd name="adj1" fmla="val -54435"/>
              <a:gd name="adj2" fmla="val 32024"/>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Times" panose="02020603050405020304" pitchFamily="18" charset="0"/>
                <a:cs typeface="Times" panose="02020603050405020304" pitchFamily="18" charset="0"/>
              </a:rPr>
              <a:t>A Representative democracy checks the power of factionalism</a:t>
            </a:r>
          </a:p>
        </p:txBody>
      </p:sp>
    </p:spTree>
    <p:extLst>
      <p:ext uri="{BB962C8B-B14F-4D97-AF65-F5344CB8AC3E}">
        <p14:creationId xmlns:p14="http://schemas.microsoft.com/office/powerpoint/2010/main" val="3758253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463" y="152718"/>
            <a:ext cx="7446937" cy="685482"/>
          </a:xfrm>
          <a:solidFill>
            <a:schemeClr val="bg1"/>
          </a:solidFill>
          <a:ln>
            <a:solidFill>
              <a:schemeClr val="accent1">
                <a:lumMod val="50000"/>
              </a:schemeClr>
            </a:solidFill>
          </a:ln>
        </p:spPr>
        <p:txBody>
          <a:bodyPr>
            <a:normAutofit fontScale="90000"/>
          </a:bodyPr>
          <a:lstStyle/>
          <a:p>
            <a:r>
              <a:rPr lang="en-US" dirty="0">
                <a:latin typeface="Georgia Pro Black" panose="02040A02050405020203" pitchFamily="18" charset="0"/>
              </a:rPr>
              <a:t>Focus for today</a:t>
            </a:r>
          </a:p>
        </p:txBody>
      </p:sp>
      <p:sp>
        <p:nvSpPr>
          <p:cNvPr id="3" name="Content Placeholder 2"/>
          <p:cNvSpPr>
            <a:spLocks noGrp="1"/>
          </p:cNvSpPr>
          <p:nvPr>
            <p:ph idx="1"/>
          </p:nvPr>
        </p:nvSpPr>
        <p:spPr>
          <a:xfrm>
            <a:off x="325463" y="1177871"/>
            <a:ext cx="11530739" cy="5269424"/>
          </a:xfrm>
          <a:solidFill>
            <a:schemeClr val="bg1"/>
          </a:solidFill>
          <a:ln>
            <a:solidFill>
              <a:schemeClr val="accent1">
                <a:lumMod val="50000"/>
              </a:schemeClr>
            </a:solidFill>
          </a:ln>
        </p:spPr>
        <p:txBody>
          <a:bodyPr>
            <a:normAutofit/>
          </a:bodyPr>
          <a:lstStyle/>
          <a:p>
            <a:pPr>
              <a:spcBef>
                <a:spcPts val="0"/>
              </a:spcBef>
            </a:pPr>
            <a:r>
              <a:rPr lang="en-US" dirty="0">
                <a:latin typeface="Times" panose="02020603050405020304" pitchFamily="18" charset="0"/>
                <a:cs typeface="Times" panose="02020603050405020304" pitchFamily="18" charset="0"/>
              </a:rPr>
              <a:t>2.1 Congress: The Senate and the House of Representatives</a:t>
            </a:r>
          </a:p>
          <a:p>
            <a:pPr>
              <a:spcBef>
                <a:spcPts val="0"/>
              </a:spcBef>
            </a:pPr>
            <a:endParaRPr lang="en-US" sz="1600" dirty="0">
              <a:latin typeface="Times" panose="02020603050405020304" pitchFamily="18" charset="0"/>
              <a:cs typeface="Times" panose="02020603050405020304" pitchFamily="18" charset="0"/>
            </a:endParaRPr>
          </a:p>
          <a:p>
            <a:pPr>
              <a:spcBef>
                <a:spcPts val="0"/>
              </a:spcBef>
            </a:pPr>
            <a:r>
              <a:rPr lang="en-US" sz="1900" dirty="0">
                <a:latin typeface="Times" panose="02020603050405020304" pitchFamily="18" charset="0"/>
                <a:cs typeface="Times" panose="02020603050405020304" pitchFamily="18" charset="0"/>
              </a:rPr>
              <a:t>EQ: How do the institutions of government articulate democracy and interact with various linkage institutions to carry out republicanism?</a:t>
            </a:r>
          </a:p>
          <a:p>
            <a:pPr marL="171450" indent="-171450">
              <a:spcBef>
                <a:spcPts val="0"/>
              </a:spcBef>
            </a:pPr>
            <a:r>
              <a:rPr lang="en-US" sz="1900" i="1" dirty="0">
                <a:latin typeface="Times" panose="02020603050405020304" pitchFamily="18" charset="0"/>
                <a:cs typeface="Times" panose="02020603050405020304" pitchFamily="18" charset="0"/>
              </a:rPr>
              <a:t>Students can: </a:t>
            </a:r>
          </a:p>
          <a:p>
            <a:pPr marL="628650" lvl="1" indent="-171450">
              <a:spcBef>
                <a:spcPts val="0"/>
              </a:spcBef>
            </a:pPr>
            <a:r>
              <a:rPr lang="en-US" sz="2200" dirty="0">
                <a:latin typeface="Times" panose="02020603050405020304" pitchFamily="18" charset="0"/>
                <a:cs typeface="Times" panose="02020603050405020304" pitchFamily="18" charset="0"/>
              </a:rPr>
              <a:t>Decipher how the design of Congress carries out the founders’ beliefs about the need for a Constitutional republic. </a:t>
            </a:r>
          </a:p>
          <a:p>
            <a:pPr marL="628650" lvl="1" indent="-171450">
              <a:spcBef>
                <a:spcPts val="0"/>
              </a:spcBef>
            </a:pPr>
            <a:r>
              <a:rPr lang="en-US" sz="2200" dirty="0">
                <a:latin typeface="Times" panose="02020603050405020304" pitchFamily="18" charset="0"/>
                <a:cs typeface="Times" panose="02020603050405020304" pitchFamily="18" charset="0"/>
              </a:rPr>
              <a:t>Assess how democratic the U.S. Congress is as a lawmaking body</a:t>
            </a:r>
          </a:p>
          <a:p>
            <a:pPr marL="0" lvl="1" indent="0">
              <a:spcBef>
                <a:spcPts val="0"/>
              </a:spcBef>
              <a:buNone/>
            </a:pPr>
            <a:endParaRPr lang="en-US" sz="1900" dirty="0">
              <a:latin typeface="Times" panose="02020603050405020304" pitchFamily="18" charset="0"/>
              <a:cs typeface="Times" panose="02020603050405020304" pitchFamily="18" charset="0"/>
            </a:endParaRPr>
          </a:p>
          <a:p>
            <a:pPr marL="0" lvl="1" indent="0">
              <a:spcBef>
                <a:spcPts val="0"/>
              </a:spcBef>
              <a:buNone/>
            </a:pPr>
            <a:r>
              <a:rPr lang="en-US" b="1" i="1" dirty="0">
                <a:solidFill>
                  <a:srgbClr val="FF0000"/>
                </a:solidFill>
                <a:latin typeface="Times" panose="02020603050405020304" pitchFamily="18" charset="0"/>
                <a:cs typeface="Times" panose="02020603050405020304" pitchFamily="18" charset="0"/>
              </a:rPr>
              <a:t>Agenda</a:t>
            </a:r>
          </a:p>
          <a:p>
            <a:pPr marL="285750" lvl="1" indent="-285750">
              <a:spcBef>
                <a:spcPts val="0"/>
              </a:spcBef>
            </a:pPr>
            <a:r>
              <a:rPr lang="en-US" sz="2600" dirty="0">
                <a:latin typeface="Times" panose="02020603050405020304" pitchFamily="18" charset="0"/>
                <a:cs typeface="Times" panose="02020603050405020304" pitchFamily="18" charset="0"/>
              </a:rPr>
              <a:t>Building a Bicameral Legislature</a:t>
            </a:r>
          </a:p>
          <a:p>
            <a:pPr marL="285750" lvl="1" indent="-285750">
              <a:spcBef>
                <a:spcPts val="0"/>
              </a:spcBef>
            </a:pPr>
            <a:r>
              <a:rPr lang="en-US" sz="2600" dirty="0">
                <a:latin typeface="Times" panose="02020603050405020304" pitchFamily="18" charset="0"/>
                <a:cs typeface="Times" panose="02020603050405020304" pitchFamily="18" charset="0"/>
              </a:rPr>
              <a:t>Incorporating the Madisonian Model of Government </a:t>
            </a:r>
          </a:p>
          <a:p>
            <a:pPr marL="285750" lvl="1" indent="-285750">
              <a:spcBef>
                <a:spcPts val="0"/>
              </a:spcBef>
            </a:pPr>
            <a:r>
              <a:rPr lang="en-US" sz="2600" dirty="0">
                <a:latin typeface="Times" panose="02020603050405020304" pitchFamily="18" charset="0"/>
                <a:cs typeface="Times" panose="02020603050405020304" pitchFamily="18" charset="0"/>
              </a:rPr>
              <a:t>Dissecting Congressional Design </a:t>
            </a:r>
          </a:p>
          <a:p>
            <a:pPr marL="285750" lvl="1" indent="-285750">
              <a:spcBef>
                <a:spcPts val="0"/>
              </a:spcBef>
            </a:pPr>
            <a:endParaRPr lang="en-US" sz="2600" dirty="0">
              <a:latin typeface="Times" panose="02020603050405020304" pitchFamily="18" charset="0"/>
              <a:cs typeface="Times" panose="02020603050405020304" pitchFamily="18" charset="0"/>
            </a:endParaRPr>
          </a:p>
          <a:p>
            <a:pPr marL="0" lvl="1" indent="0">
              <a:spcBef>
                <a:spcPts val="0"/>
              </a:spcBef>
              <a:buNone/>
            </a:pPr>
            <a:endParaRPr lang="en-US" sz="1800" b="1" i="1" dirty="0">
              <a:solidFill>
                <a:srgbClr val="FF0000"/>
              </a:solidFill>
              <a:latin typeface="Times" panose="02020603050405020304" pitchFamily="18" charset="0"/>
              <a:cs typeface="Times" panose="02020603050405020304" pitchFamily="18" charset="0"/>
            </a:endParaRPr>
          </a:p>
          <a:p>
            <a:pPr marL="0" lvl="1" indent="0">
              <a:spcBef>
                <a:spcPts val="0"/>
              </a:spcBef>
              <a:buNone/>
            </a:pPr>
            <a:r>
              <a:rPr lang="en-US" sz="2600" b="1" i="1" dirty="0">
                <a:solidFill>
                  <a:srgbClr val="002060"/>
                </a:solidFill>
                <a:latin typeface="Times" panose="02020603050405020304" pitchFamily="18" charset="0"/>
                <a:cs typeface="Times" panose="02020603050405020304" pitchFamily="18" charset="0"/>
              </a:rPr>
              <a:t>Homework: </a:t>
            </a:r>
            <a:r>
              <a:rPr lang="en-US" sz="2600" b="1" dirty="0">
                <a:solidFill>
                  <a:srgbClr val="002060"/>
                </a:solidFill>
                <a:latin typeface="Times" panose="02020603050405020304" pitchFamily="18" charset="0"/>
                <a:cs typeface="Times" panose="02020603050405020304" pitchFamily="18" charset="0"/>
              </a:rPr>
              <a:t>Amending a Dysfunctional Legislature </a:t>
            </a:r>
          </a:p>
          <a:p>
            <a:pPr marL="171450" indent="-171450">
              <a:spcBef>
                <a:spcPts val="0"/>
              </a:spcBef>
            </a:pPr>
            <a:endParaRPr lang="en-US" sz="1600" i="1" dirty="0"/>
          </a:p>
          <a:p>
            <a:pPr marL="171450" indent="-171450">
              <a:spcBef>
                <a:spcPts val="0"/>
              </a:spcBef>
            </a:pPr>
            <a:endParaRPr lang="en-US" sz="1600" dirty="0"/>
          </a:p>
        </p:txBody>
      </p:sp>
    </p:spTree>
    <p:extLst>
      <p:ext uri="{BB962C8B-B14F-4D97-AF65-F5344CB8AC3E}">
        <p14:creationId xmlns:p14="http://schemas.microsoft.com/office/powerpoint/2010/main" val="12728377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D65F2E6-0FAA-4CFE-AA18-F533B9DC514D}"/>
              </a:ext>
            </a:extLst>
          </p:cNvPr>
          <p:cNvSpPr>
            <a:spLocks noGrp="1"/>
          </p:cNvSpPr>
          <p:nvPr>
            <p:ph type="title"/>
          </p:nvPr>
        </p:nvSpPr>
        <p:spPr>
          <a:xfrm>
            <a:off x="1981200" y="152718"/>
            <a:ext cx="8305800" cy="761682"/>
          </a:xfrm>
          <a:solidFill>
            <a:schemeClr val="bg1"/>
          </a:solidFill>
        </p:spPr>
        <p:txBody>
          <a:bodyPr>
            <a:noAutofit/>
          </a:bodyPr>
          <a:lstStyle/>
          <a:p>
            <a:r>
              <a:rPr lang="en-US" sz="2800" dirty="0">
                <a:latin typeface="Georgia Pro Black" panose="02040A02050405020203" pitchFamily="18" charset="0"/>
              </a:rPr>
              <a:t>The Principle of One Man One vote</a:t>
            </a:r>
          </a:p>
        </p:txBody>
      </p:sp>
      <p:sp>
        <p:nvSpPr>
          <p:cNvPr id="6" name="Content Placeholder 5">
            <a:extLst>
              <a:ext uri="{FF2B5EF4-FFF2-40B4-BE49-F238E27FC236}">
                <a16:creationId xmlns:a16="http://schemas.microsoft.com/office/drawing/2014/main" id="{02E23B9B-A05D-44B4-8A88-C2E7FE660336}"/>
              </a:ext>
            </a:extLst>
          </p:cNvPr>
          <p:cNvSpPr>
            <a:spLocks noGrp="1"/>
          </p:cNvSpPr>
          <p:nvPr>
            <p:ph idx="1"/>
          </p:nvPr>
        </p:nvSpPr>
        <p:spPr>
          <a:xfrm>
            <a:off x="836908" y="1219201"/>
            <a:ext cx="9949912" cy="4906963"/>
          </a:xfrm>
          <a:solidFill>
            <a:schemeClr val="bg1"/>
          </a:solidFill>
          <a:ln>
            <a:solidFill>
              <a:schemeClr val="accent1">
                <a:lumMod val="50000"/>
              </a:schemeClr>
            </a:solidFill>
          </a:ln>
        </p:spPr>
        <p:txBody>
          <a:bodyPr/>
          <a:lstStyle/>
          <a:p>
            <a:r>
              <a:rPr lang="en-US" sz="2400" dirty="0">
                <a:latin typeface="Times" panose="02020603050405020304" pitchFamily="18" charset="0"/>
                <a:cs typeface="Times" panose="02020603050405020304" pitchFamily="18" charset="0"/>
              </a:rPr>
              <a:t>Evaluate whether South Carolina has violated the principle of “One Man, One Vote” in the SCOTUS case Alexander v. The SC Chapter of the NAACP. </a:t>
            </a:r>
          </a:p>
          <a:p>
            <a:endParaRPr lang="en-US" dirty="0"/>
          </a:p>
          <a:p>
            <a:endParaRPr lang="en-US" dirty="0"/>
          </a:p>
        </p:txBody>
      </p:sp>
      <p:pic>
        <p:nvPicPr>
          <p:cNvPr id="1028" name="Picture 4" descr="Brief of 27 Legal Scholars in Support of Appellees, Rucho v. Common Cause">
            <a:extLst>
              <a:ext uri="{FF2B5EF4-FFF2-40B4-BE49-F238E27FC236}">
                <a16:creationId xmlns:a16="http://schemas.microsoft.com/office/drawing/2014/main" id="{EA788EE7-2849-4C3E-87BB-B52D821280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6678" y="2514600"/>
            <a:ext cx="4270323" cy="284599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0" name="Picture 2" descr="Court Cases - South Carolina Redistricting Challenge (SCOTUS) - Democracy  Docket">
            <a:extLst>
              <a:ext uri="{FF2B5EF4-FFF2-40B4-BE49-F238E27FC236}">
                <a16:creationId xmlns:a16="http://schemas.microsoft.com/office/drawing/2014/main" id="{A0E64C75-E387-3F9A-2A31-692104D5122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2478" y="2316163"/>
            <a:ext cx="3642431" cy="381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EB89B3C2-76A5-E303-645E-2B05CB03D72D}"/>
              </a:ext>
            </a:extLst>
          </p:cNvPr>
          <p:cNvSpPr/>
          <p:nvPr/>
        </p:nvSpPr>
        <p:spPr>
          <a:xfrm>
            <a:off x="1676400" y="4572000"/>
            <a:ext cx="3429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atin typeface="Times" panose="02020603050405020304" pitchFamily="18" charset="0"/>
                <a:cs typeface="Times" panose="02020603050405020304" pitchFamily="18" charset="0"/>
              </a:rPr>
              <a:t>Rucho</a:t>
            </a:r>
            <a:r>
              <a:rPr lang="en-US" sz="2400" dirty="0">
                <a:latin typeface="Times" panose="02020603050405020304" pitchFamily="18" charset="0"/>
                <a:cs typeface="Times" panose="02020603050405020304" pitchFamily="18" charset="0"/>
              </a:rPr>
              <a:t> v. Common Cause</a:t>
            </a:r>
          </a:p>
        </p:txBody>
      </p:sp>
    </p:spTree>
    <p:extLst>
      <p:ext uri="{BB962C8B-B14F-4D97-AF65-F5344CB8AC3E}">
        <p14:creationId xmlns:p14="http://schemas.microsoft.com/office/powerpoint/2010/main" val="6335079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49A7B-1A09-4632-B105-B09566DA5137}"/>
              </a:ext>
            </a:extLst>
          </p:cNvPr>
          <p:cNvSpPr>
            <a:spLocks noGrp="1"/>
          </p:cNvSpPr>
          <p:nvPr>
            <p:ph type="title"/>
          </p:nvPr>
        </p:nvSpPr>
        <p:spPr>
          <a:xfrm>
            <a:off x="557939" y="152718"/>
            <a:ext cx="9729061" cy="837882"/>
          </a:xfrm>
          <a:solidFill>
            <a:schemeClr val="bg1"/>
          </a:solidFill>
          <a:ln>
            <a:solidFill>
              <a:schemeClr val="accent1">
                <a:lumMod val="50000"/>
              </a:schemeClr>
            </a:solidFill>
          </a:ln>
        </p:spPr>
        <p:txBody>
          <a:bodyPr>
            <a:normAutofit/>
          </a:bodyPr>
          <a:lstStyle/>
          <a:p>
            <a:r>
              <a:rPr lang="en-US" sz="2800" dirty="0">
                <a:latin typeface="Georgia Pro Black" panose="02040A02050405020203" pitchFamily="18" charset="0"/>
              </a:rPr>
              <a:t>Guidepost of Legislative district</a:t>
            </a:r>
          </a:p>
        </p:txBody>
      </p:sp>
      <p:sp>
        <p:nvSpPr>
          <p:cNvPr id="3" name="Content Placeholder 2">
            <a:extLst>
              <a:ext uri="{FF2B5EF4-FFF2-40B4-BE49-F238E27FC236}">
                <a16:creationId xmlns:a16="http://schemas.microsoft.com/office/drawing/2014/main" id="{E1895E2B-064F-48CF-85B1-D4131020929B}"/>
              </a:ext>
            </a:extLst>
          </p:cNvPr>
          <p:cNvSpPr>
            <a:spLocks noGrp="1"/>
          </p:cNvSpPr>
          <p:nvPr>
            <p:ph idx="1"/>
          </p:nvPr>
        </p:nvSpPr>
        <p:spPr>
          <a:xfrm>
            <a:off x="557939" y="1202584"/>
            <a:ext cx="11282766" cy="4923580"/>
          </a:xfrm>
          <a:solidFill>
            <a:schemeClr val="bg1"/>
          </a:solidFill>
          <a:ln>
            <a:solidFill>
              <a:schemeClr val="accent1">
                <a:lumMod val="50000"/>
              </a:schemeClr>
            </a:solidFill>
          </a:ln>
        </p:spPr>
        <p:txBody>
          <a:bodyPr>
            <a:normAutofit/>
          </a:bodyPr>
          <a:lstStyle/>
          <a:p>
            <a:r>
              <a:rPr lang="en-US" sz="2400" b="1" u="sng" dirty="0">
                <a:latin typeface="Times New Roman" panose="02020603050405020304" pitchFamily="18" charset="0"/>
                <a:cs typeface="Times New Roman" panose="02020603050405020304" pitchFamily="18" charset="0"/>
              </a:rPr>
              <a:t>Baker v. </a:t>
            </a:r>
            <a:r>
              <a:rPr lang="en-US" sz="2400" b="1" u="sng" dirty="0" err="1">
                <a:latin typeface="Times New Roman" panose="02020603050405020304" pitchFamily="18" charset="0"/>
                <a:cs typeface="Times New Roman" panose="02020603050405020304" pitchFamily="18" charset="0"/>
              </a:rPr>
              <a:t>Carr</a:t>
            </a:r>
            <a:r>
              <a:rPr lang="en-US" sz="2400" b="1" u="sng"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1962 – One man, one vote</a:t>
            </a:r>
          </a:p>
        </p:txBody>
      </p:sp>
      <p:pic>
        <p:nvPicPr>
          <p:cNvPr id="5" name="Picture 4" descr="A close up of a map&#10;&#10;Description automatically generated">
            <a:extLst>
              <a:ext uri="{FF2B5EF4-FFF2-40B4-BE49-F238E27FC236}">
                <a16:creationId xmlns:a16="http://schemas.microsoft.com/office/drawing/2014/main" id="{8563B3ED-68CC-4C60-B037-FC902EBC6C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0578" y="1698837"/>
            <a:ext cx="8170223" cy="3151982"/>
          </a:xfrm>
          <a:prstGeom prst="rect">
            <a:avLst/>
          </a:prstGeom>
          <a:ln>
            <a:solidFill>
              <a:schemeClr val="tx2"/>
            </a:solidFill>
          </a:ln>
        </p:spPr>
      </p:pic>
      <p:sp>
        <p:nvSpPr>
          <p:cNvPr id="6" name="Rectangle 5">
            <a:extLst>
              <a:ext uri="{FF2B5EF4-FFF2-40B4-BE49-F238E27FC236}">
                <a16:creationId xmlns:a16="http://schemas.microsoft.com/office/drawing/2014/main" id="{DB7E6D90-D743-4802-98AF-3990EECBE77E}"/>
              </a:ext>
            </a:extLst>
          </p:cNvPr>
          <p:cNvSpPr/>
          <p:nvPr/>
        </p:nvSpPr>
        <p:spPr>
          <a:xfrm>
            <a:off x="1100380" y="4980759"/>
            <a:ext cx="9067867" cy="13573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New Roman" panose="02020603050405020304" pitchFamily="18" charset="0"/>
                <a:cs typeface="Times New Roman" panose="02020603050405020304" pitchFamily="18" charset="0"/>
              </a:rPr>
              <a:t>Factors: Is issues of voting  a political question or a questions of justice</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t>
            </a:r>
            <a:r>
              <a:rPr lang="en-US" sz="2400" b="1" u="sng" dirty="0">
                <a:solidFill>
                  <a:srgbClr val="FFFF00"/>
                </a:solidFill>
                <a:latin typeface="Times New Roman" panose="02020603050405020304" pitchFamily="18" charset="0"/>
                <a:cs typeface="Times New Roman" panose="02020603050405020304" pitchFamily="18" charset="0"/>
              </a:rPr>
              <a:t>14</a:t>
            </a:r>
            <a:r>
              <a:rPr lang="en-US" sz="2400" b="1" u="sng" baseline="30000" dirty="0">
                <a:solidFill>
                  <a:srgbClr val="FFFF00"/>
                </a:solidFill>
                <a:latin typeface="Times New Roman" panose="02020603050405020304" pitchFamily="18" charset="0"/>
                <a:cs typeface="Times New Roman" panose="02020603050405020304" pitchFamily="18" charset="0"/>
              </a:rPr>
              <a:t>th</a:t>
            </a:r>
            <a:r>
              <a:rPr lang="en-US" sz="2400" b="1" u="sng" dirty="0">
                <a:solidFill>
                  <a:srgbClr val="FFFF00"/>
                </a:solidFill>
                <a:latin typeface="Times New Roman" panose="02020603050405020304" pitchFamily="18" charset="0"/>
                <a:cs typeface="Times New Roman" panose="02020603050405020304" pitchFamily="18" charset="0"/>
              </a:rPr>
              <a:t> Amendment equal protection clause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Redistricting is a matter of justice</a:t>
            </a:r>
          </a:p>
        </p:txBody>
      </p:sp>
      <p:sp>
        <p:nvSpPr>
          <p:cNvPr id="7" name="Rectangle 6">
            <a:extLst>
              <a:ext uri="{FF2B5EF4-FFF2-40B4-BE49-F238E27FC236}">
                <a16:creationId xmlns:a16="http://schemas.microsoft.com/office/drawing/2014/main" id="{A9991716-3A34-466B-8278-3FAD7B5915D7}"/>
              </a:ext>
            </a:extLst>
          </p:cNvPr>
          <p:cNvSpPr/>
          <p:nvPr/>
        </p:nvSpPr>
        <p:spPr>
          <a:xfrm>
            <a:off x="2438400" y="4343400"/>
            <a:ext cx="6629400" cy="381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Landmark Case of Civil Rights &amp; Voting Rights</a:t>
            </a:r>
          </a:p>
        </p:txBody>
      </p:sp>
    </p:spTree>
    <p:extLst>
      <p:ext uri="{BB962C8B-B14F-4D97-AF65-F5344CB8AC3E}">
        <p14:creationId xmlns:p14="http://schemas.microsoft.com/office/powerpoint/2010/main" val="31694993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0C7B5-E60A-4C2B-BF4A-7E89A73AD5B9}"/>
              </a:ext>
            </a:extLst>
          </p:cNvPr>
          <p:cNvSpPr>
            <a:spLocks noGrp="1"/>
          </p:cNvSpPr>
          <p:nvPr>
            <p:ph type="title"/>
          </p:nvPr>
        </p:nvSpPr>
        <p:spPr>
          <a:xfrm>
            <a:off x="495946" y="152718"/>
            <a:ext cx="9105254" cy="685482"/>
          </a:xfrm>
          <a:solidFill>
            <a:schemeClr val="bg1"/>
          </a:solidFill>
          <a:ln>
            <a:solidFill>
              <a:schemeClr val="accent1">
                <a:lumMod val="50000"/>
              </a:schemeClr>
            </a:solidFill>
          </a:ln>
        </p:spPr>
        <p:txBody>
          <a:bodyPr>
            <a:normAutofit fontScale="90000"/>
          </a:bodyPr>
          <a:lstStyle/>
          <a:p>
            <a:r>
              <a:rPr lang="en-US" dirty="0">
                <a:latin typeface="Georgia Pro Black" panose="02040A02050405020203" pitchFamily="18" charset="0"/>
              </a:rPr>
              <a:t>Factors of Gerrymandering</a:t>
            </a:r>
          </a:p>
        </p:txBody>
      </p:sp>
      <p:sp>
        <p:nvSpPr>
          <p:cNvPr id="3" name="Content Placeholder 2">
            <a:extLst>
              <a:ext uri="{FF2B5EF4-FFF2-40B4-BE49-F238E27FC236}">
                <a16:creationId xmlns:a16="http://schemas.microsoft.com/office/drawing/2014/main" id="{08AD079A-FD66-458D-9200-C7399ED27A3D}"/>
              </a:ext>
            </a:extLst>
          </p:cNvPr>
          <p:cNvSpPr>
            <a:spLocks noGrp="1"/>
          </p:cNvSpPr>
          <p:nvPr>
            <p:ph idx="1"/>
          </p:nvPr>
        </p:nvSpPr>
        <p:spPr>
          <a:xfrm>
            <a:off x="756834" y="1131376"/>
            <a:ext cx="10711912" cy="4493446"/>
          </a:xfrm>
          <a:solidFill>
            <a:schemeClr val="bg1"/>
          </a:solidFill>
          <a:ln>
            <a:solidFill>
              <a:schemeClr val="accent1">
                <a:lumMod val="50000"/>
              </a:schemeClr>
            </a:solidFill>
          </a:ln>
        </p:spPr>
        <p:txBody>
          <a:bodyPr>
            <a:normAutofit/>
          </a:bodyPr>
          <a:lstStyle/>
          <a:p>
            <a:r>
              <a:rPr lang="en-US" sz="2400" dirty="0">
                <a:latin typeface="Times New Roman" panose="02020603050405020304" pitchFamily="18" charset="0"/>
                <a:cs typeface="Times New Roman" panose="02020603050405020304" pitchFamily="18" charset="0"/>
              </a:rPr>
              <a:t>Race has been a large factor in redistricting</a:t>
            </a:r>
          </a:p>
          <a:p>
            <a:endParaRPr lang="en-US" sz="2400" dirty="0">
              <a:latin typeface="Times New Roman" panose="02020603050405020304" pitchFamily="18" charset="0"/>
              <a:cs typeface="Times New Roman" panose="02020603050405020304" pitchFamily="18" charset="0"/>
            </a:endParaRPr>
          </a:p>
        </p:txBody>
      </p:sp>
      <p:pic>
        <p:nvPicPr>
          <p:cNvPr id="5" name="Picture 4" descr="A picture containing text, map&#10;&#10;Description automatically generated">
            <a:extLst>
              <a:ext uri="{FF2B5EF4-FFF2-40B4-BE49-F238E27FC236}">
                <a16:creationId xmlns:a16="http://schemas.microsoft.com/office/drawing/2014/main" id="{844D6DDC-D624-4630-AFA6-5248CEDEB6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5167" y="1673494"/>
            <a:ext cx="7348737" cy="2247900"/>
          </a:xfrm>
          <a:prstGeom prst="rect">
            <a:avLst/>
          </a:prstGeom>
          <a:ln>
            <a:solidFill>
              <a:schemeClr val="tx2"/>
            </a:solidFill>
          </a:ln>
        </p:spPr>
      </p:pic>
      <p:sp>
        <p:nvSpPr>
          <p:cNvPr id="6" name="Rectangle 5">
            <a:extLst>
              <a:ext uri="{FF2B5EF4-FFF2-40B4-BE49-F238E27FC236}">
                <a16:creationId xmlns:a16="http://schemas.microsoft.com/office/drawing/2014/main" id="{F3C88225-286F-4572-A9D2-ECD036493C7A}"/>
              </a:ext>
            </a:extLst>
          </p:cNvPr>
          <p:cNvSpPr/>
          <p:nvPr/>
        </p:nvSpPr>
        <p:spPr>
          <a:xfrm>
            <a:off x="976393" y="4060556"/>
            <a:ext cx="9234407" cy="2644726"/>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a:solidFill>
                  <a:srgbClr val="FF0000"/>
                </a:solidFill>
                <a:latin typeface="Times New Roman" panose="02020603050405020304" pitchFamily="18" charset="0"/>
                <a:cs typeface="Times New Roman" panose="02020603050405020304" pitchFamily="18" charset="0"/>
              </a:rPr>
              <a:t>Packing Districts</a:t>
            </a:r>
            <a:r>
              <a:rPr lang="en-US" sz="2400" b="1" dirty="0">
                <a:solidFill>
                  <a:srgbClr val="FF0000"/>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drawing a voting district to concentrate minority representation </a:t>
            </a:r>
            <a:r>
              <a:rPr lang="en-US" sz="2400" dirty="0">
                <a:latin typeface="Times New Roman" panose="02020603050405020304" pitchFamily="18" charset="0"/>
                <a:cs typeface="Times New Roman" panose="02020603050405020304" pitchFamily="18" charset="0"/>
              </a:rPr>
              <a:t>(</a:t>
            </a:r>
            <a:r>
              <a:rPr lang="en-US" sz="2400" i="1" dirty="0">
                <a:solidFill>
                  <a:srgbClr val="FF0000"/>
                </a:solidFill>
                <a:latin typeface="Times New Roman" panose="02020603050405020304" pitchFamily="18" charset="0"/>
                <a:cs typeface="Times New Roman" panose="02020603050405020304" pitchFamily="18" charset="0"/>
              </a:rPr>
              <a:t>Majority-Minority Districts</a:t>
            </a:r>
            <a:r>
              <a:rPr lang="en-US" sz="2400" dirty="0">
                <a:latin typeface="Times New Roman" panose="02020603050405020304" pitchFamily="18" charset="0"/>
                <a:cs typeface="Times New Roman" panose="02020603050405020304" pitchFamily="18" charset="0"/>
              </a:rPr>
              <a:t>) </a:t>
            </a:r>
          </a:p>
          <a:p>
            <a:pPr marL="342900" indent="-342900">
              <a:buFont typeface="Arial" panose="020B0604020202020204" pitchFamily="34" charset="0"/>
              <a:buChar char="•"/>
            </a:pPr>
            <a:r>
              <a:rPr lang="en-US" sz="2400" b="1" dirty="0">
                <a:solidFill>
                  <a:srgbClr val="FF0000"/>
                </a:solidFill>
                <a:latin typeface="Times New Roman" panose="02020603050405020304" pitchFamily="18" charset="0"/>
                <a:cs typeface="Times New Roman" panose="02020603050405020304" pitchFamily="18" charset="0"/>
              </a:rPr>
              <a:t>Voting Rights Act of 1965 </a:t>
            </a:r>
            <a:r>
              <a:rPr lang="en-US" sz="2400" dirty="0">
                <a:solidFill>
                  <a:schemeClr val="tx1"/>
                </a:solidFill>
                <a:latin typeface="Times New Roman" panose="02020603050405020304" pitchFamily="18" charset="0"/>
                <a:cs typeface="Times New Roman" panose="02020603050405020304" pitchFamily="18" charset="0"/>
              </a:rPr>
              <a:t>state have to come up with a fair electoral system </a:t>
            </a:r>
          </a:p>
          <a:p>
            <a:pPr marL="342900" indent="-342900">
              <a:buFont typeface="Arial" panose="020B0604020202020204" pitchFamily="34" charset="0"/>
              <a:buChar char="•"/>
            </a:pPr>
            <a:r>
              <a:rPr lang="en-US" sz="2400" b="1" dirty="0">
                <a:solidFill>
                  <a:srgbClr val="FF0000"/>
                </a:solidFill>
                <a:latin typeface="Times New Roman" panose="02020603050405020304" pitchFamily="18" charset="0"/>
                <a:cs typeface="Times New Roman" panose="02020603050405020304" pitchFamily="18" charset="0"/>
              </a:rPr>
              <a:t>Reno v. Shaw (1993): </a:t>
            </a:r>
            <a:r>
              <a:rPr lang="en-US" sz="2400" dirty="0">
                <a:solidFill>
                  <a:schemeClr val="tx1"/>
                </a:solidFill>
                <a:latin typeface="Times New Roman" panose="02020603050405020304" pitchFamily="18" charset="0"/>
                <a:cs typeface="Times New Roman" panose="02020603050405020304" pitchFamily="18" charset="0"/>
              </a:rPr>
              <a:t>Majority-minority district are constitutional if a state can show reason why it is needed (Strict Scrutiny) – Race can be considered as one of the factors</a:t>
            </a:r>
          </a:p>
        </p:txBody>
      </p:sp>
    </p:spTree>
    <p:extLst>
      <p:ext uri="{BB962C8B-B14F-4D97-AF65-F5344CB8AC3E}">
        <p14:creationId xmlns:p14="http://schemas.microsoft.com/office/powerpoint/2010/main" val="20166307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708AAA-F6F4-DD5B-2601-ECAF94FC79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591271-8EED-A73E-55F5-57BDD01CFD79}"/>
              </a:ext>
            </a:extLst>
          </p:cNvPr>
          <p:cNvSpPr>
            <a:spLocks noGrp="1"/>
          </p:cNvSpPr>
          <p:nvPr>
            <p:ph type="title"/>
          </p:nvPr>
        </p:nvSpPr>
        <p:spPr>
          <a:xfrm>
            <a:off x="725838" y="261206"/>
            <a:ext cx="5791200" cy="685482"/>
          </a:xfrm>
          <a:solidFill>
            <a:schemeClr val="bg1"/>
          </a:solidFill>
          <a:ln>
            <a:solidFill>
              <a:schemeClr val="accent1">
                <a:lumMod val="50000"/>
              </a:schemeClr>
            </a:solidFill>
          </a:ln>
        </p:spPr>
        <p:txBody>
          <a:bodyPr>
            <a:normAutofit fontScale="90000"/>
          </a:bodyPr>
          <a:lstStyle/>
          <a:p>
            <a:r>
              <a:rPr lang="en-US" dirty="0">
                <a:latin typeface="Georgia Pro Black" panose="02040A02050405020203" pitchFamily="18" charset="0"/>
              </a:rPr>
              <a:t>Focus for today</a:t>
            </a:r>
          </a:p>
        </p:txBody>
      </p:sp>
      <p:sp>
        <p:nvSpPr>
          <p:cNvPr id="3" name="Content Placeholder 2">
            <a:extLst>
              <a:ext uri="{FF2B5EF4-FFF2-40B4-BE49-F238E27FC236}">
                <a16:creationId xmlns:a16="http://schemas.microsoft.com/office/drawing/2014/main" id="{85748DEF-C616-34EC-6BFC-A9CB62321EDB}"/>
              </a:ext>
            </a:extLst>
          </p:cNvPr>
          <p:cNvSpPr>
            <a:spLocks noGrp="1"/>
          </p:cNvSpPr>
          <p:nvPr>
            <p:ph idx="1"/>
          </p:nvPr>
        </p:nvSpPr>
        <p:spPr>
          <a:xfrm>
            <a:off x="356461" y="1193369"/>
            <a:ext cx="11701220" cy="4932795"/>
          </a:xfrm>
          <a:solidFill>
            <a:schemeClr val="bg1"/>
          </a:solidFill>
          <a:ln>
            <a:solidFill>
              <a:schemeClr val="accent1">
                <a:lumMod val="50000"/>
              </a:schemeClr>
            </a:solidFill>
          </a:ln>
        </p:spPr>
        <p:txBody>
          <a:bodyPr>
            <a:normAutofit lnSpcReduction="10000"/>
          </a:bodyPr>
          <a:lstStyle/>
          <a:p>
            <a:pPr>
              <a:spcBef>
                <a:spcPts val="0"/>
              </a:spcBef>
            </a:pPr>
            <a:r>
              <a:rPr lang="en-US" dirty="0">
                <a:latin typeface="Times" panose="02020603050405020304" pitchFamily="18" charset="0"/>
                <a:cs typeface="Times" panose="02020603050405020304" pitchFamily="18" charset="0"/>
              </a:rPr>
              <a:t>2.1 Congress: The Senate and the House of Representatives</a:t>
            </a:r>
          </a:p>
          <a:p>
            <a:pPr>
              <a:spcBef>
                <a:spcPts val="0"/>
              </a:spcBef>
            </a:pPr>
            <a:endParaRPr lang="en-US" sz="1600" dirty="0">
              <a:latin typeface="Times" panose="02020603050405020304" pitchFamily="18" charset="0"/>
              <a:cs typeface="Times" panose="02020603050405020304" pitchFamily="18" charset="0"/>
            </a:endParaRPr>
          </a:p>
          <a:p>
            <a:pPr>
              <a:spcBef>
                <a:spcPts val="0"/>
              </a:spcBef>
            </a:pPr>
            <a:r>
              <a:rPr lang="en-US" sz="1900" dirty="0">
                <a:latin typeface="Times" panose="02020603050405020304" pitchFamily="18" charset="0"/>
                <a:cs typeface="Times" panose="02020603050405020304" pitchFamily="18" charset="0"/>
              </a:rPr>
              <a:t>EQ: How do the institutions of government articulate democracy and interact with various linkage institutions to carry out republicanism?</a:t>
            </a:r>
          </a:p>
          <a:p>
            <a:pPr marL="171450" indent="-171450">
              <a:spcBef>
                <a:spcPts val="0"/>
              </a:spcBef>
            </a:pPr>
            <a:r>
              <a:rPr lang="en-US" sz="1900" i="1" dirty="0">
                <a:latin typeface="Times" panose="02020603050405020304" pitchFamily="18" charset="0"/>
                <a:cs typeface="Times" panose="02020603050405020304" pitchFamily="18" charset="0"/>
              </a:rPr>
              <a:t>Students can: </a:t>
            </a:r>
          </a:p>
          <a:p>
            <a:pPr marL="628650" lvl="1" indent="-171450">
              <a:spcBef>
                <a:spcPts val="0"/>
              </a:spcBef>
            </a:pPr>
            <a:r>
              <a:rPr lang="en-US" sz="2200" dirty="0">
                <a:latin typeface="Times" panose="02020603050405020304" pitchFamily="18" charset="0"/>
                <a:cs typeface="Times" panose="02020603050405020304" pitchFamily="18" charset="0"/>
              </a:rPr>
              <a:t>Decipher how the design of Congress carries out the founders’ beliefs about the need for a Constitutional republic. </a:t>
            </a:r>
          </a:p>
          <a:p>
            <a:pPr marL="628650" lvl="1" indent="-171450">
              <a:spcBef>
                <a:spcPts val="0"/>
              </a:spcBef>
            </a:pPr>
            <a:r>
              <a:rPr lang="en-US" sz="2200" dirty="0">
                <a:latin typeface="Times" panose="02020603050405020304" pitchFamily="18" charset="0"/>
                <a:cs typeface="Times" panose="02020603050405020304" pitchFamily="18" charset="0"/>
              </a:rPr>
              <a:t>Assess how democratic the U.S. Congress is as a lawmaking body</a:t>
            </a:r>
          </a:p>
          <a:p>
            <a:pPr marL="0" lvl="1" indent="0">
              <a:spcBef>
                <a:spcPts val="0"/>
              </a:spcBef>
              <a:buNone/>
            </a:pPr>
            <a:endParaRPr lang="en-US" sz="1900" dirty="0">
              <a:latin typeface="Times" panose="02020603050405020304" pitchFamily="18" charset="0"/>
              <a:cs typeface="Times" panose="02020603050405020304" pitchFamily="18" charset="0"/>
            </a:endParaRPr>
          </a:p>
          <a:p>
            <a:pPr marL="0" lvl="1" indent="0">
              <a:spcBef>
                <a:spcPts val="0"/>
              </a:spcBef>
              <a:buNone/>
            </a:pPr>
            <a:r>
              <a:rPr lang="en-US" b="1" i="1" dirty="0">
                <a:solidFill>
                  <a:srgbClr val="FF0000"/>
                </a:solidFill>
                <a:latin typeface="Times" panose="02020603050405020304" pitchFamily="18" charset="0"/>
                <a:cs typeface="Times" panose="02020603050405020304" pitchFamily="18" charset="0"/>
              </a:rPr>
              <a:t>Agenda</a:t>
            </a:r>
          </a:p>
          <a:p>
            <a:pPr marL="285750" lvl="1" indent="-285750">
              <a:spcBef>
                <a:spcPts val="0"/>
              </a:spcBef>
            </a:pPr>
            <a:r>
              <a:rPr lang="en-US" sz="2600" dirty="0">
                <a:latin typeface="Times" panose="02020603050405020304" pitchFamily="18" charset="0"/>
                <a:cs typeface="Times" panose="02020603050405020304" pitchFamily="18" charset="0"/>
              </a:rPr>
              <a:t>Two Distinct Houses </a:t>
            </a:r>
          </a:p>
          <a:p>
            <a:pPr marL="285750" lvl="1" indent="-285750">
              <a:spcBef>
                <a:spcPts val="0"/>
              </a:spcBef>
            </a:pPr>
            <a:r>
              <a:rPr lang="en-US" sz="2600" dirty="0">
                <a:latin typeface="Times" panose="02020603050405020304" pitchFamily="18" charset="0"/>
                <a:cs typeface="Times" panose="02020603050405020304" pitchFamily="18" charset="0"/>
              </a:rPr>
              <a:t>Dissecting a Bicameral Legislature </a:t>
            </a:r>
          </a:p>
          <a:p>
            <a:pPr marL="285750" lvl="1" indent="-285750">
              <a:spcBef>
                <a:spcPts val="0"/>
              </a:spcBef>
            </a:pPr>
            <a:r>
              <a:rPr lang="en-US" sz="2600" dirty="0">
                <a:latin typeface="Times" panose="02020603050405020304" pitchFamily="18" charset="0"/>
                <a:cs typeface="Times" panose="02020603050405020304" pitchFamily="18" charset="0"/>
              </a:rPr>
              <a:t>Amending a Dysfunctional Legislature </a:t>
            </a:r>
          </a:p>
          <a:p>
            <a:pPr marL="285750" lvl="1" indent="-285750">
              <a:spcBef>
                <a:spcPts val="0"/>
              </a:spcBef>
            </a:pPr>
            <a:endParaRPr lang="en-US" sz="2600" dirty="0">
              <a:latin typeface="Times" panose="02020603050405020304" pitchFamily="18" charset="0"/>
              <a:cs typeface="Times" panose="02020603050405020304" pitchFamily="18" charset="0"/>
            </a:endParaRPr>
          </a:p>
          <a:p>
            <a:pPr marL="0" lvl="1" indent="0">
              <a:spcBef>
                <a:spcPts val="0"/>
              </a:spcBef>
              <a:buNone/>
            </a:pPr>
            <a:endParaRPr lang="en-US" sz="1800" b="1" i="1" dirty="0">
              <a:solidFill>
                <a:srgbClr val="FF0000"/>
              </a:solidFill>
              <a:latin typeface="Times" panose="02020603050405020304" pitchFamily="18" charset="0"/>
              <a:cs typeface="Times" panose="02020603050405020304" pitchFamily="18" charset="0"/>
            </a:endParaRPr>
          </a:p>
          <a:p>
            <a:pPr marL="0" lvl="1" indent="0">
              <a:spcBef>
                <a:spcPts val="0"/>
              </a:spcBef>
              <a:buNone/>
            </a:pPr>
            <a:r>
              <a:rPr lang="en-US" sz="2600" b="1" i="1" dirty="0">
                <a:solidFill>
                  <a:srgbClr val="002060"/>
                </a:solidFill>
                <a:latin typeface="Times" panose="02020603050405020304" pitchFamily="18" charset="0"/>
                <a:cs typeface="Times" panose="02020603050405020304" pitchFamily="18" charset="0"/>
              </a:rPr>
              <a:t>Homework: </a:t>
            </a:r>
            <a:r>
              <a:rPr lang="en-US" sz="2600" b="1" dirty="0">
                <a:solidFill>
                  <a:srgbClr val="002060"/>
                </a:solidFill>
                <a:latin typeface="Times" panose="02020603050405020304" pitchFamily="18" charset="0"/>
                <a:cs typeface="Times" panose="02020603050405020304" pitchFamily="18" charset="0"/>
              </a:rPr>
              <a:t>Amending a Dysfunctional Legislature </a:t>
            </a:r>
          </a:p>
          <a:p>
            <a:pPr marL="171450" indent="-171450">
              <a:spcBef>
                <a:spcPts val="0"/>
              </a:spcBef>
            </a:pPr>
            <a:endParaRPr lang="en-US" sz="1600" i="1" dirty="0"/>
          </a:p>
          <a:p>
            <a:pPr marL="171450" indent="-171450">
              <a:spcBef>
                <a:spcPts val="0"/>
              </a:spcBef>
            </a:pPr>
            <a:endParaRPr lang="en-US" sz="1600" dirty="0"/>
          </a:p>
        </p:txBody>
      </p:sp>
    </p:spTree>
    <p:extLst>
      <p:ext uri="{BB962C8B-B14F-4D97-AF65-F5344CB8AC3E}">
        <p14:creationId xmlns:p14="http://schemas.microsoft.com/office/powerpoint/2010/main" val="3780294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B1DC5-90C6-A904-8CF1-B3F6AA5948A9}"/>
              </a:ext>
            </a:extLst>
          </p:cNvPr>
          <p:cNvSpPr>
            <a:spLocks noGrp="1"/>
          </p:cNvSpPr>
          <p:nvPr>
            <p:ph type="title"/>
          </p:nvPr>
        </p:nvSpPr>
        <p:spPr>
          <a:xfrm>
            <a:off x="865322" y="310768"/>
            <a:ext cx="9720020" cy="579119"/>
          </a:xfrm>
          <a:solidFill>
            <a:schemeClr val="bg1"/>
          </a:solidFill>
          <a:ln>
            <a:solidFill>
              <a:schemeClr val="accent1">
                <a:lumMod val="50000"/>
              </a:schemeClr>
            </a:solidFill>
          </a:ln>
        </p:spPr>
        <p:txBody>
          <a:bodyPr>
            <a:normAutofit fontScale="90000"/>
          </a:bodyPr>
          <a:lstStyle/>
          <a:p>
            <a:r>
              <a:rPr lang="en-US" dirty="0">
                <a:latin typeface="Georgia Pro Black" panose="02040A02050405020203" pitchFamily="18" charset="0"/>
              </a:rPr>
              <a:t>Demonstrating Bicameralism </a:t>
            </a:r>
          </a:p>
        </p:txBody>
      </p:sp>
      <p:sp>
        <p:nvSpPr>
          <p:cNvPr id="3" name="Content Placeholder 2">
            <a:extLst>
              <a:ext uri="{FF2B5EF4-FFF2-40B4-BE49-F238E27FC236}">
                <a16:creationId xmlns:a16="http://schemas.microsoft.com/office/drawing/2014/main" id="{F3E83F34-C905-B292-BA2D-01CBF9CD646A}"/>
              </a:ext>
            </a:extLst>
          </p:cNvPr>
          <p:cNvSpPr>
            <a:spLocks noGrp="1"/>
          </p:cNvSpPr>
          <p:nvPr>
            <p:ph idx="1"/>
          </p:nvPr>
        </p:nvSpPr>
        <p:spPr>
          <a:xfrm>
            <a:off x="619932" y="990601"/>
            <a:ext cx="10879810" cy="5135563"/>
          </a:xfrm>
          <a:solidFill>
            <a:schemeClr val="bg1"/>
          </a:solidFill>
          <a:ln>
            <a:solidFill>
              <a:schemeClr val="accent1">
                <a:lumMod val="50000"/>
              </a:schemeClr>
            </a:solidFill>
          </a:ln>
        </p:spPr>
        <p:txBody>
          <a:bodyPr/>
          <a:lstStyle/>
          <a:p>
            <a:r>
              <a:rPr lang="en-US" sz="2400" dirty="0">
                <a:latin typeface="Times" panose="02020603050405020304" pitchFamily="18" charset="0"/>
                <a:cs typeface="Times" panose="02020603050405020304" pitchFamily="18" charset="0"/>
              </a:rPr>
              <a:t>Congress creates to distinct houses with a focus of lawmaking. </a:t>
            </a:r>
          </a:p>
          <a:p>
            <a:pPr marL="342900" indent="-342900"/>
            <a:r>
              <a:rPr lang="en-US" sz="2400" dirty="0">
                <a:latin typeface="Times" panose="02020603050405020304" pitchFamily="18" charset="0"/>
                <a:cs typeface="Times" panose="02020603050405020304" pitchFamily="18" charset="0"/>
              </a:rPr>
              <a:t>Identify the statements as (H) House of Representatives, (S) Senate, (B) Both, or (N) Neither</a:t>
            </a:r>
          </a:p>
          <a:p>
            <a:endParaRPr lang="en-US" dirty="0"/>
          </a:p>
        </p:txBody>
      </p:sp>
      <p:pic>
        <p:nvPicPr>
          <p:cNvPr id="1026" name="Picture 2" descr="GOV: Chapter 4- Congress Flashcards | Quizlet">
            <a:extLst>
              <a:ext uri="{FF2B5EF4-FFF2-40B4-BE49-F238E27FC236}">
                <a16:creationId xmlns:a16="http://schemas.microsoft.com/office/drawing/2014/main" id="{E7594D4E-4AC7-99CF-BE43-C89C4D0822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7058" y="2032822"/>
            <a:ext cx="2162175" cy="279235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682C614-D361-B9F1-69FD-D965C41DE779}"/>
              </a:ext>
            </a:extLst>
          </p:cNvPr>
          <p:cNvSpPr/>
          <p:nvPr/>
        </p:nvSpPr>
        <p:spPr>
          <a:xfrm>
            <a:off x="1780147" y="2192032"/>
            <a:ext cx="2728912" cy="650576"/>
          </a:xfrm>
          <a:prstGeom prst="rect">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Times" panose="02020603050405020304" pitchFamily="18" charset="0"/>
                <a:cs typeface="Times" panose="02020603050405020304" pitchFamily="18" charset="0"/>
              </a:rPr>
              <a:t>Senate</a:t>
            </a:r>
          </a:p>
        </p:txBody>
      </p:sp>
      <p:sp>
        <p:nvSpPr>
          <p:cNvPr id="5" name="Rectangle 4">
            <a:extLst>
              <a:ext uri="{FF2B5EF4-FFF2-40B4-BE49-F238E27FC236}">
                <a16:creationId xmlns:a16="http://schemas.microsoft.com/office/drawing/2014/main" id="{6081ADCC-84E1-45FB-20DD-74B9E467AE45}"/>
              </a:ext>
            </a:extLst>
          </p:cNvPr>
          <p:cNvSpPr/>
          <p:nvPr/>
        </p:nvSpPr>
        <p:spPr>
          <a:xfrm>
            <a:off x="7565231" y="2039632"/>
            <a:ext cx="3338512" cy="955376"/>
          </a:xfrm>
          <a:prstGeom prst="rect">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Times" panose="02020603050405020304" pitchFamily="18" charset="0"/>
                <a:cs typeface="Times" panose="02020603050405020304" pitchFamily="18" charset="0"/>
              </a:rPr>
              <a:t>House of Representatives</a:t>
            </a:r>
          </a:p>
        </p:txBody>
      </p:sp>
      <p:sp>
        <p:nvSpPr>
          <p:cNvPr id="6" name="Rectangle 5">
            <a:extLst>
              <a:ext uri="{FF2B5EF4-FFF2-40B4-BE49-F238E27FC236}">
                <a16:creationId xmlns:a16="http://schemas.microsoft.com/office/drawing/2014/main" id="{6D817348-EF3B-0620-F95F-9A1052639F7D}"/>
              </a:ext>
            </a:extLst>
          </p:cNvPr>
          <p:cNvSpPr/>
          <p:nvPr/>
        </p:nvSpPr>
        <p:spPr>
          <a:xfrm>
            <a:off x="1053885" y="4957691"/>
            <a:ext cx="10259878" cy="95537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panose="02020603050405020304" pitchFamily="18" charset="0"/>
                <a:cs typeface="Times" panose="02020603050405020304" pitchFamily="18" charset="0"/>
              </a:rPr>
              <a:t>How does the design of Congress assist in maintain the goals of the Constitution and of </a:t>
            </a:r>
            <a:r>
              <a:rPr lang="en-US" sz="2400" b="1" u="sng" dirty="0">
                <a:latin typeface="Times" panose="02020603050405020304" pitchFamily="18" charset="0"/>
                <a:cs typeface="Times" panose="02020603050405020304" pitchFamily="18" charset="0"/>
              </a:rPr>
              <a:t>Federalist 10</a:t>
            </a:r>
            <a:r>
              <a:rPr lang="en-US" sz="2400" dirty="0">
                <a:latin typeface="Times" panose="02020603050405020304" pitchFamily="18" charset="0"/>
                <a:cs typeface="Times" panose="02020603050405020304" pitchFamily="18" charset="0"/>
              </a:rPr>
              <a:t>?</a:t>
            </a:r>
          </a:p>
        </p:txBody>
      </p:sp>
    </p:spTree>
    <p:extLst>
      <p:ext uri="{BB962C8B-B14F-4D97-AF65-F5344CB8AC3E}">
        <p14:creationId xmlns:p14="http://schemas.microsoft.com/office/powerpoint/2010/main" val="1939843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A0CC2A-BC81-3EC2-7A43-A55F9C1B53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9ACE25-E1D1-B434-06EC-57D2A156CDFB}"/>
              </a:ext>
            </a:extLst>
          </p:cNvPr>
          <p:cNvSpPr>
            <a:spLocks noGrp="1"/>
          </p:cNvSpPr>
          <p:nvPr>
            <p:ph type="title"/>
          </p:nvPr>
        </p:nvSpPr>
        <p:spPr>
          <a:xfrm>
            <a:off x="557939" y="152718"/>
            <a:ext cx="7214461" cy="914082"/>
          </a:xfrm>
          <a:solidFill>
            <a:schemeClr val="bg1"/>
          </a:solidFill>
          <a:ln>
            <a:solidFill>
              <a:schemeClr val="accent1">
                <a:lumMod val="50000"/>
              </a:schemeClr>
            </a:solidFill>
          </a:ln>
        </p:spPr>
        <p:txBody>
          <a:bodyPr>
            <a:normAutofit/>
          </a:bodyPr>
          <a:lstStyle/>
          <a:p>
            <a:r>
              <a:rPr lang="en-US" dirty="0">
                <a:latin typeface="Georgia Pro Black" panose="02040A02050405020203" pitchFamily="18" charset="0"/>
              </a:rPr>
              <a:t>The Madison Design</a:t>
            </a:r>
          </a:p>
        </p:txBody>
      </p:sp>
      <p:sp>
        <p:nvSpPr>
          <p:cNvPr id="3" name="Content Placeholder 2">
            <a:extLst>
              <a:ext uri="{FF2B5EF4-FFF2-40B4-BE49-F238E27FC236}">
                <a16:creationId xmlns:a16="http://schemas.microsoft.com/office/drawing/2014/main" id="{FFED0BAB-8FEA-A5AB-2CC3-CA3CA6EECC29}"/>
              </a:ext>
            </a:extLst>
          </p:cNvPr>
          <p:cNvSpPr>
            <a:spLocks noGrp="1"/>
          </p:cNvSpPr>
          <p:nvPr>
            <p:ph idx="1"/>
          </p:nvPr>
        </p:nvSpPr>
        <p:spPr>
          <a:xfrm>
            <a:off x="278969" y="1295401"/>
            <a:ext cx="11391255" cy="4830763"/>
          </a:xfrm>
          <a:solidFill>
            <a:schemeClr val="bg1"/>
          </a:solidFill>
          <a:ln>
            <a:solidFill>
              <a:schemeClr val="accent1">
                <a:lumMod val="50000"/>
              </a:schemeClr>
            </a:solidFill>
          </a:ln>
        </p:spPr>
        <p:txBody>
          <a:bodyPr/>
          <a:lstStyle/>
          <a:p>
            <a:r>
              <a:rPr lang="en-US" sz="2400" dirty="0">
                <a:latin typeface="Times" pitchFamily="2" charset="0"/>
              </a:rPr>
              <a:t>Dissecting ideas of Article I of the U.S. Constitution </a:t>
            </a:r>
          </a:p>
          <a:p>
            <a:r>
              <a:rPr lang="en-US" sz="2400" dirty="0">
                <a:latin typeface="Times" pitchFamily="2" charset="0"/>
              </a:rPr>
              <a:t>Explain how the founders integrated the Madisonian Model into the structure, qualifications, and powers granted to Congress under the U.S. Constitution.</a:t>
            </a:r>
          </a:p>
          <a:p>
            <a:endParaRPr lang="en-US" b="0" dirty="0">
              <a:latin typeface="Times" pitchFamily="2" charset="0"/>
            </a:endParaRPr>
          </a:p>
        </p:txBody>
      </p:sp>
      <p:pic>
        <p:nvPicPr>
          <p:cNvPr id="4" name="Picture 3">
            <a:extLst>
              <a:ext uri="{FF2B5EF4-FFF2-40B4-BE49-F238E27FC236}">
                <a16:creationId xmlns:a16="http://schemas.microsoft.com/office/drawing/2014/main" id="{3441B587-1146-E080-53BC-E351386D16C1}"/>
              </a:ext>
            </a:extLst>
          </p:cNvPr>
          <p:cNvPicPr>
            <a:picLocks noChangeAspect="1"/>
          </p:cNvPicPr>
          <p:nvPr/>
        </p:nvPicPr>
        <p:blipFill>
          <a:blip r:embed="rId3"/>
          <a:stretch>
            <a:fillRect/>
          </a:stretch>
        </p:blipFill>
        <p:spPr>
          <a:xfrm>
            <a:off x="3480905" y="2697347"/>
            <a:ext cx="3048000" cy="2645741"/>
          </a:xfrm>
          <a:prstGeom prst="rect">
            <a:avLst/>
          </a:prstGeom>
        </p:spPr>
      </p:pic>
      <p:pic>
        <p:nvPicPr>
          <p:cNvPr id="5" name="Picture 4">
            <a:extLst>
              <a:ext uri="{FF2B5EF4-FFF2-40B4-BE49-F238E27FC236}">
                <a16:creationId xmlns:a16="http://schemas.microsoft.com/office/drawing/2014/main" id="{2FFDB53A-93F3-E74F-131F-C5E50F029893}"/>
              </a:ext>
            </a:extLst>
          </p:cNvPr>
          <p:cNvPicPr>
            <a:picLocks noChangeAspect="1"/>
          </p:cNvPicPr>
          <p:nvPr/>
        </p:nvPicPr>
        <p:blipFill>
          <a:blip r:embed="rId4"/>
          <a:stretch>
            <a:fillRect/>
          </a:stretch>
        </p:blipFill>
        <p:spPr>
          <a:xfrm>
            <a:off x="6667500" y="3228139"/>
            <a:ext cx="1905000" cy="1676400"/>
          </a:xfrm>
          <a:prstGeom prst="rect">
            <a:avLst/>
          </a:prstGeom>
        </p:spPr>
      </p:pic>
      <p:sp>
        <p:nvSpPr>
          <p:cNvPr id="6" name="Oval Callout 5">
            <a:extLst>
              <a:ext uri="{FF2B5EF4-FFF2-40B4-BE49-F238E27FC236}">
                <a16:creationId xmlns:a16="http://schemas.microsoft.com/office/drawing/2014/main" id="{97BDD66E-56C0-006A-B30B-485FA38AAC10}"/>
              </a:ext>
            </a:extLst>
          </p:cNvPr>
          <p:cNvSpPr/>
          <p:nvPr/>
        </p:nvSpPr>
        <p:spPr>
          <a:xfrm>
            <a:off x="7620000" y="2685702"/>
            <a:ext cx="3124200" cy="1371600"/>
          </a:xfrm>
          <a:prstGeom prst="wedgeEllipseCallout">
            <a:avLst>
              <a:gd name="adj1" fmla="val -53560"/>
              <a:gd name="adj2" fmla="val 6311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Times" pitchFamily="2" charset="0"/>
              </a:rPr>
              <a:t>Build a government with authority to govern, but limits power to prevent tyranny!</a:t>
            </a:r>
          </a:p>
        </p:txBody>
      </p:sp>
      <p:sp>
        <p:nvSpPr>
          <p:cNvPr id="7" name="Rectangle 6">
            <a:extLst>
              <a:ext uri="{FF2B5EF4-FFF2-40B4-BE49-F238E27FC236}">
                <a16:creationId xmlns:a16="http://schemas.microsoft.com/office/drawing/2014/main" id="{BFBFFF65-7C4D-4CC9-3F40-402378F5C2D1}"/>
              </a:ext>
            </a:extLst>
          </p:cNvPr>
          <p:cNvSpPr/>
          <p:nvPr/>
        </p:nvSpPr>
        <p:spPr>
          <a:xfrm>
            <a:off x="5953152" y="5063193"/>
            <a:ext cx="2819400" cy="533399"/>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pitchFamily="2" charset="0"/>
              </a:rPr>
              <a:t>Bicameralism</a:t>
            </a:r>
          </a:p>
        </p:txBody>
      </p:sp>
      <p:sp>
        <p:nvSpPr>
          <p:cNvPr id="8" name="Rectangle 7">
            <a:extLst>
              <a:ext uri="{FF2B5EF4-FFF2-40B4-BE49-F238E27FC236}">
                <a16:creationId xmlns:a16="http://schemas.microsoft.com/office/drawing/2014/main" id="{9B21D7A8-D5FB-2DDA-96DB-FAFA05F628EA}"/>
              </a:ext>
            </a:extLst>
          </p:cNvPr>
          <p:cNvSpPr/>
          <p:nvPr/>
        </p:nvSpPr>
        <p:spPr>
          <a:xfrm>
            <a:off x="5558442" y="5671411"/>
            <a:ext cx="2819400" cy="533399"/>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pitchFamily="2" charset="0"/>
              </a:rPr>
              <a:t>HOR: 2-year terms</a:t>
            </a:r>
          </a:p>
        </p:txBody>
      </p:sp>
      <p:sp>
        <p:nvSpPr>
          <p:cNvPr id="9" name="Rectangle 8">
            <a:extLst>
              <a:ext uri="{FF2B5EF4-FFF2-40B4-BE49-F238E27FC236}">
                <a16:creationId xmlns:a16="http://schemas.microsoft.com/office/drawing/2014/main" id="{43C9C23D-32EF-047D-DA6A-A22F3A5576CA}"/>
              </a:ext>
            </a:extLst>
          </p:cNvPr>
          <p:cNvSpPr/>
          <p:nvPr/>
        </p:nvSpPr>
        <p:spPr>
          <a:xfrm>
            <a:off x="1240131" y="5214244"/>
            <a:ext cx="2819400" cy="796994"/>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pitchFamily="2" charset="0"/>
              </a:rPr>
              <a:t>Congress: power to declare war</a:t>
            </a:r>
          </a:p>
        </p:txBody>
      </p:sp>
      <p:sp>
        <p:nvSpPr>
          <p:cNvPr id="10" name="Rectangle 9">
            <a:extLst>
              <a:ext uri="{FF2B5EF4-FFF2-40B4-BE49-F238E27FC236}">
                <a16:creationId xmlns:a16="http://schemas.microsoft.com/office/drawing/2014/main" id="{D2871FE7-D878-3018-3E77-0C3CF36A9F8B}"/>
              </a:ext>
            </a:extLst>
          </p:cNvPr>
          <p:cNvSpPr/>
          <p:nvPr/>
        </p:nvSpPr>
        <p:spPr>
          <a:xfrm>
            <a:off x="521776" y="4057303"/>
            <a:ext cx="3435698" cy="881638"/>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pitchFamily="2" charset="0"/>
              </a:rPr>
              <a:t>Senate: jury for impeachment</a:t>
            </a:r>
          </a:p>
        </p:txBody>
      </p:sp>
      <p:sp>
        <p:nvSpPr>
          <p:cNvPr id="11" name="Right Arrow 10">
            <a:extLst>
              <a:ext uri="{FF2B5EF4-FFF2-40B4-BE49-F238E27FC236}">
                <a16:creationId xmlns:a16="http://schemas.microsoft.com/office/drawing/2014/main" id="{8596FC85-D561-2C33-73C7-9B53086F424C}"/>
              </a:ext>
            </a:extLst>
          </p:cNvPr>
          <p:cNvSpPr/>
          <p:nvPr/>
        </p:nvSpPr>
        <p:spPr>
          <a:xfrm rot="19741717">
            <a:off x="3901160" y="4199690"/>
            <a:ext cx="381000" cy="309205"/>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a:extLst>
              <a:ext uri="{FF2B5EF4-FFF2-40B4-BE49-F238E27FC236}">
                <a16:creationId xmlns:a16="http://schemas.microsoft.com/office/drawing/2014/main" id="{B0B86B8E-884E-0ED3-600E-1A18FCFD6F69}"/>
              </a:ext>
            </a:extLst>
          </p:cNvPr>
          <p:cNvSpPr/>
          <p:nvPr/>
        </p:nvSpPr>
        <p:spPr>
          <a:xfrm rot="19069864">
            <a:off x="3988565" y="5136795"/>
            <a:ext cx="353207" cy="347375"/>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a:extLst>
              <a:ext uri="{FF2B5EF4-FFF2-40B4-BE49-F238E27FC236}">
                <a16:creationId xmlns:a16="http://schemas.microsoft.com/office/drawing/2014/main" id="{0CDA6ACD-DC98-079A-DD36-23995BFB0E19}"/>
              </a:ext>
            </a:extLst>
          </p:cNvPr>
          <p:cNvSpPr/>
          <p:nvPr/>
        </p:nvSpPr>
        <p:spPr>
          <a:xfrm rot="12997974">
            <a:off x="5428570" y="5540070"/>
            <a:ext cx="381000" cy="345037"/>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a:extLst>
              <a:ext uri="{FF2B5EF4-FFF2-40B4-BE49-F238E27FC236}">
                <a16:creationId xmlns:a16="http://schemas.microsoft.com/office/drawing/2014/main" id="{4ECC2C19-6A8F-AE97-D15D-B9C21D53BFF9}"/>
              </a:ext>
            </a:extLst>
          </p:cNvPr>
          <p:cNvSpPr/>
          <p:nvPr/>
        </p:nvSpPr>
        <p:spPr>
          <a:xfrm rot="12415194">
            <a:off x="5614154" y="4753129"/>
            <a:ext cx="441514" cy="351779"/>
          </a:xfrm>
          <a:prstGeom prst="rightArrow">
            <a:avLst>
              <a:gd name="adj1" fmla="val 44125"/>
              <a:gd name="adj2"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28839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A018D-DBE1-5881-C20E-83D7DF3B7F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46149B-7A11-B6CF-C701-78BD241F3C5C}"/>
              </a:ext>
            </a:extLst>
          </p:cNvPr>
          <p:cNvSpPr>
            <a:spLocks noGrp="1"/>
          </p:cNvSpPr>
          <p:nvPr>
            <p:ph type="title"/>
          </p:nvPr>
        </p:nvSpPr>
        <p:spPr>
          <a:xfrm>
            <a:off x="743919" y="152718"/>
            <a:ext cx="9466881" cy="750058"/>
          </a:xfrm>
          <a:solidFill>
            <a:schemeClr val="bg1"/>
          </a:solidFill>
          <a:ln>
            <a:solidFill>
              <a:schemeClr val="accent1">
                <a:lumMod val="50000"/>
              </a:schemeClr>
            </a:solidFill>
          </a:ln>
        </p:spPr>
        <p:txBody>
          <a:bodyPr>
            <a:normAutofit/>
          </a:bodyPr>
          <a:lstStyle/>
          <a:p>
            <a:r>
              <a:rPr lang="en-US" sz="3200" dirty="0">
                <a:latin typeface="Georgia Pro Black" panose="02040A02050405020203" pitchFamily="18" charset="0"/>
              </a:rPr>
              <a:t>A Dysfunctional Legislature</a:t>
            </a:r>
          </a:p>
        </p:txBody>
      </p:sp>
      <p:sp>
        <p:nvSpPr>
          <p:cNvPr id="3" name="Content Placeholder 2">
            <a:extLst>
              <a:ext uri="{FF2B5EF4-FFF2-40B4-BE49-F238E27FC236}">
                <a16:creationId xmlns:a16="http://schemas.microsoft.com/office/drawing/2014/main" id="{92EC538A-D0C9-B2D5-791D-46962C161EE3}"/>
              </a:ext>
            </a:extLst>
          </p:cNvPr>
          <p:cNvSpPr>
            <a:spLocks noGrp="1"/>
          </p:cNvSpPr>
          <p:nvPr>
            <p:ph idx="1"/>
          </p:nvPr>
        </p:nvSpPr>
        <p:spPr>
          <a:xfrm>
            <a:off x="743919" y="1131376"/>
            <a:ext cx="9466881" cy="5269424"/>
          </a:xfrm>
          <a:solidFill>
            <a:schemeClr val="bg1"/>
          </a:solidFill>
          <a:ln>
            <a:solidFill>
              <a:schemeClr val="accent1"/>
            </a:solidFill>
          </a:ln>
        </p:spPr>
        <p:txBody>
          <a:bodyPr>
            <a:normAutofit/>
          </a:bodyPr>
          <a:lstStyle/>
          <a:p>
            <a:r>
              <a:rPr lang="en-US" dirty="0">
                <a:solidFill>
                  <a:srgbClr val="002060"/>
                </a:solidFill>
                <a:latin typeface="Times" panose="02020603050405020304" pitchFamily="18" charset="0"/>
                <a:cs typeface="Times" panose="02020603050405020304" pitchFamily="18" charset="0"/>
              </a:rPr>
              <a:t>Congressional Approval Rating </a:t>
            </a:r>
          </a:p>
        </p:txBody>
      </p:sp>
      <p:pic>
        <p:nvPicPr>
          <p:cNvPr id="1026" name="Picture 2" descr="U.S. Congress public approval rating 2024 | Statista">
            <a:extLst>
              <a:ext uri="{FF2B5EF4-FFF2-40B4-BE49-F238E27FC236}">
                <a16:creationId xmlns:a16="http://schemas.microsoft.com/office/drawing/2014/main" id="{35F10139-1FEA-2F8A-DFA6-4FE1CE5ABD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909235"/>
            <a:ext cx="7470183" cy="3464983"/>
          </a:xfrm>
          <a:prstGeom prst="rect">
            <a:avLst/>
          </a:prstGeom>
          <a:noFill/>
          <a:ln>
            <a:solidFill>
              <a:schemeClr val="accent1">
                <a:lumMod val="50000"/>
              </a:schemeClr>
            </a:solidFill>
          </a:ln>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5250E0D-EA0A-9289-513B-FE892203026F}"/>
              </a:ext>
            </a:extLst>
          </p:cNvPr>
          <p:cNvSpPr/>
          <p:nvPr/>
        </p:nvSpPr>
        <p:spPr>
          <a:xfrm>
            <a:off x="325464" y="5602818"/>
            <a:ext cx="11375756" cy="1026581"/>
          </a:xfrm>
          <a:prstGeom prst="rect">
            <a:avLst/>
          </a:prstGeom>
          <a:solidFill>
            <a:schemeClr val="tx1">
              <a:lumMod val="85000"/>
              <a:lumOff val="15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400" b="1" dirty="0">
                <a:latin typeface="Times" panose="02020603050405020304" pitchFamily="18" charset="0"/>
                <a:cs typeface="Times" panose="02020603050405020304" pitchFamily="18" charset="0"/>
              </a:rPr>
              <a:t>Prompt: </a:t>
            </a:r>
            <a:r>
              <a:rPr lang="en-US" sz="2400" dirty="0">
                <a:latin typeface="Times" panose="02020603050405020304" pitchFamily="18" charset="0"/>
                <a:cs typeface="Times" panose="02020603050405020304" pitchFamily="18" charset="0"/>
              </a:rPr>
              <a:t>Evaluate the bicameral legislature, U.S. Congress, in its current form achieves needed legislation to meet the needs of the people. </a:t>
            </a:r>
          </a:p>
        </p:txBody>
      </p:sp>
      <p:sp>
        <p:nvSpPr>
          <p:cNvPr id="5" name="Rectangle 4">
            <a:extLst>
              <a:ext uri="{FF2B5EF4-FFF2-40B4-BE49-F238E27FC236}">
                <a16:creationId xmlns:a16="http://schemas.microsoft.com/office/drawing/2014/main" id="{DA341A82-5444-3476-F00B-EB75F26DE421}"/>
              </a:ext>
            </a:extLst>
          </p:cNvPr>
          <p:cNvSpPr/>
          <p:nvPr/>
        </p:nvSpPr>
        <p:spPr>
          <a:xfrm>
            <a:off x="490780" y="1989449"/>
            <a:ext cx="6958739" cy="750058"/>
          </a:xfrm>
          <a:prstGeom prst="rect">
            <a:avLst/>
          </a:prstGeom>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b="1" dirty="0">
                <a:latin typeface="Times" panose="02020603050405020304" pitchFamily="18" charset="0"/>
                <a:cs typeface="Times" panose="02020603050405020304" pitchFamily="18" charset="0"/>
              </a:rPr>
              <a:t>What makes Congress so dysfunctional? </a:t>
            </a:r>
          </a:p>
        </p:txBody>
      </p:sp>
    </p:spTree>
    <p:extLst>
      <p:ext uri="{BB962C8B-B14F-4D97-AF65-F5344CB8AC3E}">
        <p14:creationId xmlns:p14="http://schemas.microsoft.com/office/powerpoint/2010/main" val="23806188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41A51-C485-3321-FB3A-F3668CC64F90}"/>
              </a:ext>
            </a:extLst>
          </p:cNvPr>
          <p:cNvSpPr>
            <a:spLocks noGrp="1"/>
          </p:cNvSpPr>
          <p:nvPr>
            <p:ph type="title"/>
          </p:nvPr>
        </p:nvSpPr>
        <p:spPr>
          <a:xfrm>
            <a:off x="418454" y="292986"/>
            <a:ext cx="9182746" cy="685482"/>
          </a:xfrm>
          <a:solidFill>
            <a:schemeClr val="bg1"/>
          </a:solidFill>
          <a:ln>
            <a:solidFill>
              <a:schemeClr val="tx2">
                <a:lumMod val="90000"/>
                <a:lumOff val="10000"/>
              </a:schemeClr>
            </a:solidFill>
          </a:ln>
        </p:spPr>
        <p:txBody>
          <a:bodyPr>
            <a:normAutofit fontScale="90000"/>
          </a:bodyPr>
          <a:lstStyle/>
          <a:p>
            <a:r>
              <a:rPr lang="en-US" dirty="0">
                <a:latin typeface="Georgia Pro Black" panose="02040A02050405020203" pitchFamily="18" charset="0"/>
              </a:rPr>
              <a:t>Reform a broken system</a:t>
            </a:r>
          </a:p>
        </p:txBody>
      </p:sp>
      <p:sp>
        <p:nvSpPr>
          <p:cNvPr id="3" name="Content Placeholder 2">
            <a:extLst>
              <a:ext uri="{FF2B5EF4-FFF2-40B4-BE49-F238E27FC236}">
                <a16:creationId xmlns:a16="http://schemas.microsoft.com/office/drawing/2014/main" id="{08660F9A-16FB-84E3-0CD0-2DB515DE31EF}"/>
              </a:ext>
            </a:extLst>
          </p:cNvPr>
          <p:cNvSpPr>
            <a:spLocks noGrp="1"/>
          </p:cNvSpPr>
          <p:nvPr>
            <p:ph idx="1"/>
          </p:nvPr>
        </p:nvSpPr>
        <p:spPr>
          <a:xfrm>
            <a:off x="418454" y="1193711"/>
            <a:ext cx="10941804" cy="4513049"/>
          </a:xfrm>
          <a:solidFill>
            <a:schemeClr val="bg1"/>
          </a:solidFill>
          <a:ln>
            <a:solidFill>
              <a:srgbClr val="002060"/>
            </a:solidFill>
          </a:ln>
        </p:spPr>
        <p:txBody>
          <a:bodyPr>
            <a:normAutofit/>
          </a:bodyPr>
          <a:lstStyle/>
          <a:p>
            <a:r>
              <a:rPr lang="en-US" sz="2400" dirty="0">
                <a:latin typeface="Times" panose="02020603050405020304" pitchFamily="18" charset="0"/>
                <a:cs typeface="Times" panose="02020603050405020304" pitchFamily="18" charset="0"/>
              </a:rPr>
              <a:t>Prompt: </a:t>
            </a:r>
            <a:r>
              <a:rPr lang="en-US" sz="2400" dirty="0">
                <a:latin typeface="Times New Roman" panose="02020603050405020304" pitchFamily="18" charset="0"/>
                <a:ea typeface="Calibri" panose="020F0502020204030204" pitchFamily="34" charset="0"/>
                <a:cs typeface="Times New Roman" panose="02020603050405020304" pitchFamily="18" charset="0"/>
              </a:rPr>
              <a:t>Evaluate whether the bicameral legislature in its current form achieves the needed legislation to meet the public policy demands for the United States.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a:latin typeface="Times" panose="02020603050405020304" pitchFamily="18" charset="0"/>
                <a:cs typeface="Times" panose="02020603050405020304" pitchFamily="18" charset="0"/>
              </a:rPr>
              <a:t>28</a:t>
            </a:r>
            <a:r>
              <a:rPr lang="en-US" sz="2400" baseline="30000" dirty="0">
                <a:latin typeface="Times" panose="02020603050405020304" pitchFamily="18" charset="0"/>
                <a:cs typeface="Times" panose="02020603050405020304" pitchFamily="18" charset="0"/>
              </a:rPr>
              <a:t>th</a:t>
            </a:r>
            <a:r>
              <a:rPr lang="en-US" sz="2400" dirty="0">
                <a:latin typeface="Times" panose="02020603050405020304" pitchFamily="18" charset="0"/>
                <a:cs typeface="Times" panose="02020603050405020304" pitchFamily="18" charset="0"/>
              </a:rPr>
              <a:t> Amendment: construct a new amendment that will allow Congress to better able to pass legislation to respond to public policy issues we face. </a:t>
            </a:r>
          </a:p>
        </p:txBody>
      </p:sp>
      <p:pic>
        <p:nvPicPr>
          <p:cNvPr id="4" name="Picture 3">
            <a:extLst>
              <a:ext uri="{FF2B5EF4-FFF2-40B4-BE49-F238E27FC236}">
                <a16:creationId xmlns:a16="http://schemas.microsoft.com/office/drawing/2014/main" id="{9175FEDE-7541-5606-071D-17D41BE49DD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914023"/>
            <a:ext cx="2971800" cy="3048000"/>
          </a:xfrm>
          <a:prstGeom prst="rect">
            <a:avLst/>
          </a:prstGeom>
          <a:noFill/>
          <a:ln>
            <a:solidFill>
              <a:schemeClr val="tx1"/>
            </a:solidFill>
          </a:ln>
        </p:spPr>
      </p:pic>
      <p:sp>
        <p:nvSpPr>
          <p:cNvPr id="5" name="Rectangle 4">
            <a:extLst>
              <a:ext uri="{FF2B5EF4-FFF2-40B4-BE49-F238E27FC236}">
                <a16:creationId xmlns:a16="http://schemas.microsoft.com/office/drawing/2014/main" id="{C57ACBBD-91EF-DEA9-5869-8B1CA06AAF2C}"/>
              </a:ext>
            </a:extLst>
          </p:cNvPr>
          <p:cNvSpPr/>
          <p:nvPr/>
        </p:nvSpPr>
        <p:spPr>
          <a:xfrm>
            <a:off x="4426058" y="2852904"/>
            <a:ext cx="5029200" cy="685482"/>
          </a:xfrm>
          <a:prstGeom prst="rect">
            <a:avLst/>
          </a:prstGeom>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latin typeface="Times" panose="02020603050405020304" pitchFamily="18" charset="0"/>
                <a:cs typeface="Times" panose="02020603050405020304" pitchFamily="18" charset="0"/>
              </a:rPr>
              <a:t>28</a:t>
            </a:r>
            <a:r>
              <a:rPr lang="en-US" sz="2400" baseline="30000" dirty="0">
                <a:latin typeface="Times" panose="02020603050405020304" pitchFamily="18" charset="0"/>
                <a:cs typeface="Times" panose="02020603050405020304" pitchFamily="18" charset="0"/>
              </a:rPr>
              <a:t>th</a:t>
            </a:r>
            <a:r>
              <a:rPr lang="en-US" sz="2400" dirty="0">
                <a:latin typeface="Times" panose="02020603050405020304" pitchFamily="18" charset="0"/>
                <a:cs typeface="Times" panose="02020603050405020304" pitchFamily="18" charset="0"/>
              </a:rPr>
              <a:t> Amendment – reform </a:t>
            </a:r>
          </a:p>
        </p:txBody>
      </p:sp>
      <p:sp>
        <p:nvSpPr>
          <p:cNvPr id="6" name="Rectangle 5">
            <a:extLst>
              <a:ext uri="{FF2B5EF4-FFF2-40B4-BE49-F238E27FC236}">
                <a16:creationId xmlns:a16="http://schemas.microsoft.com/office/drawing/2014/main" id="{1834FE12-B107-57DA-FA01-58C01D0AA914}"/>
              </a:ext>
            </a:extLst>
          </p:cNvPr>
          <p:cNvSpPr/>
          <p:nvPr/>
        </p:nvSpPr>
        <p:spPr>
          <a:xfrm>
            <a:off x="4426058" y="3661388"/>
            <a:ext cx="5029200" cy="685482"/>
          </a:xfrm>
          <a:prstGeom prst="rect">
            <a:avLst/>
          </a:prstGeom>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latin typeface="Times" panose="02020603050405020304" pitchFamily="18" charset="0"/>
                <a:cs typeface="Times" panose="02020603050405020304" pitchFamily="18" charset="0"/>
              </a:rPr>
              <a:t>Argumentative thesis that defends the change</a:t>
            </a:r>
          </a:p>
        </p:txBody>
      </p:sp>
      <p:sp>
        <p:nvSpPr>
          <p:cNvPr id="7" name="Rectangle 6">
            <a:extLst>
              <a:ext uri="{FF2B5EF4-FFF2-40B4-BE49-F238E27FC236}">
                <a16:creationId xmlns:a16="http://schemas.microsoft.com/office/drawing/2014/main" id="{6B69D8A3-2843-5920-D0A8-3DBF4639CDFA}"/>
              </a:ext>
            </a:extLst>
          </p:cNvPr>
          <p:cNvSpPr/>
          <p:nvPr/>
        </p:nvSpPr>
        <p:spPr>
          <a:xfrm>
            <a:off x="4426058" y="4446518"/>
            <a:ext cx="5029200" cy="685482"/>
          </a:xfrm>
          <a:prstGeom prst="rect">
            <a:avLst/>
          </a:prstGeom>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latin typeface="Times" panose="02020603050405020304" pitchFamily="18" charset="0"/>
                <a:cs typeface="Times" panose="02020603050405020304" pitchFamily="18" charset="0"/>
              </a:rPr>
              <a:t>Evidence that supports the change  </a:t>
            </a:r>
          </a:p>
        </p:txBody>
      </p:sp>
      <p:sp>
        <p:nvSpPr>
          <p:cNvPr id="8" name="Rectangle 7">
            <a:extLst>
              <a:ext uri="{FF2B5EF4-FFF2-40B4-BE49-F238E27FC236}">
                <a16:creationId xmlns:a16="http://schemas.microsoft.com/office/drawing/2014/main" id="{A853A776-AA2C-F843-F335-18F39D4447BB}"/>
              </a:ext>
            </a:extLst>
          </p:cNvPr>
          <p:cNvSpPr/>
          <p:nvPr/>
        </p:nvSpPr>
        <p:spPr>
          <a:xfrm>
            <a:off x="4426058" y="5231648"/>
            <a:ext cx="5029200" cy="685482"/>
          </a:xfrm>
          <a:prstGeom prst="rect">
            <a:avLst/>
          </a:prstGeom>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latin typeface="Times" panose="02020603050405020304" pitchFamily="18" charset="0"/>
                <a:cs typeface="Times" panose="02020603050405020304" pitchFamily="18" charset="0"/>
              </a:rPr>
              <a:t>Counterargument against the change </a:t>
            </a:r>
          </a:p>
        </p:txBody>
      </p:sp>
    </p:spTree>
    <p:extLst>
      <p:ext uri="{BB962C8B-B14F-4D97-AF65-F5344CB8AC3E}">
        <p14:creationId xmlns:p14="http://schemas.microsoft.com/office/powerpoint/2010/main" val="17270342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128AD-09D7-0D5E-9054-AEA25CF187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322811-6A77-8189-7633-6DFF7F78E7FE}"/>
              </a:ext>
            </a:extLst>
          </p:cNvPr>
          <p:cNvSpPr>
            <a:spLocks noGrp="1"/>
          </p:cNvSpPr>
          <p:nvPr>
            <p:ph type="title"/>
          </p:nvPr>
        </p:nvSpPr>
        <p:spPr>
          <a:xfrm>
            <a:off x="725838" y="261206"/>
            <a:ext cx="5791200" cy="685482"/>
          </a:xfrm>
          <a:solidFill>
            <a:schemeClr val="bg1"/>
          </a:solidFill>
          <a:ln>
            <a:solidFill>
              <a:schemeClr val="accent1">
                <a:lumMod val="50000"/>
              </a:schemeClr>
            </a:solidFill>
          </a:ln>
        </p:spPr>
        <p:txBody>
          <a:bodyPr>
            <a:normAutofit fontScale="90000"/>
          </a:bodyPr>
          <a:lstStyle/>
          <a:p>
            <a:r>
              <a:rPr lang="en-US" dirty="0">
                <a:latin typeface="Georgia Pro Black" panose="02040A02050405020203" pitchFamily="18" charset="0"/>
              </a:rPr>
              <a:t>Focus for today</a:t>
            </a:r>
          </a:p>
        </p:txBody>
      </p:sp>
      <p:sp>
        <p:nvSpPr>
          <p:cNvPr id="3" name="Content Placeholder 2">
            <a:extLst>
              <a:ext uri="{FF2B5EF4-FFF2-40B4-BE49-F238E27FC236}">
                <a16:creationId xmlns:a16="http://schemas.microsoft.com/office/drawing/2014/main" id="{5D8306BE-8D3A-2F91-67E9-C1F4AF468F10}"/>
              </a:ext>
            </a:extLst>
          </p:cNvPr>
          <p:cNvSpPr>
            <a:spLocks noGrp="1"/>
          </p:cNvSpPr>
          <p:nvPr>
            <p:ph idx="1"/>
          </p:nvPr>
        </p:nvSpPr>
        <p:spPr>
          <a:xfrm>
            <a:off x="356461" y="1193369"/>
            <a:ext cx="11701220" cy="4932795"/>
          </a:xfrm>
          <a:solidFill>
            <a:schemeClr val="bg1"/>
          </a:solidFill>
          <a:ln>
            <a:solidFill>
              <a:schemeClr val="accent1">
                <a:lumMod val="50000"/>
              </a:schemeClr>
            </a:solidFill>
          </a:ln>
        </p:spPr>
        <p:txBody>
          <a:bodyPr>
            <a:normAutofit lnSpcReduction="10000"/>
          </a:bodyPr>
          <a:lstStyle/>
          <a:p>
            <a:pPr>
              <a:spcBef>
                <a:spcPts val="0"/>
              </a:spcBef>
            </a:pPr>
            <a:r>
              <a:rPr lang="en-US" dirty="0">
                <a:latin typeface="Times" panose="02020603050405020304" pitchFamily="18" charset="0"/>
                <a:cs typeface="Times" panose="02020603050405020304" pitchFamily="18" charset="0"/>
              </a:rPr>
              <a:t>2.1 Congress: The Senate and the House of Representatives</a:t>
            </a:r>
          </a:p>
          <a:p>
            <a:pPr>
              <a:spcBef>
                <a:spcPts val="0"/>
              </a:spcBef>
            </a:pPr>
            <a:endParaRPr lang="en-US" sz="1600" dirty="0">
              <a:latin typeface="Times" panose="02020603050405020304" pitchFamily="18" charset="0"/>
              <a:cs typeface="Times" panose="02020603050405020304" pitchFamily="18" charset="0"/>
            </a:endParaRPr>
          </a:p>
          <a:p>
            <a:pPr>
              <a:spcBef>
                <a:spcPts val="0"/>
              </a:spcBef>
            </a:pPr>
            <a:r>
              <a:rPr lang="en-US" sz="1900" dirty="0">
                <a:latin typeface="Times" panose="02020603050405020304" pitchFamily="18" charset="0"/>
                <a:cs typeface="Times" panose="02020603050405020304" pitchFamily="18" charset="0"/>
              </a:rPr>
              <a:t>EQ: How do the institutions of government articulate democracy and interact with various linkage institutions to carry out republicanism?</a:t>
            </a:r>
          </a:p>
          <a:p>
            <a:pPr marL="171450" indent="-171450">
              <a:spcBef>
                <a:spcPts val="0"/>
              </a:spcBef>
            </a:pPr>
            <a:r>
              <a:rPr lang="en-US" sz="1900" i="1" dirty="0">
                <a:latin typeface="Times" panose="02020603050405020304" pitchFamily="18" charset="0"/>
                <a:cs typeface="Times" panose="02020603050405020304" pitchFamily="18" charset="0"/>
              </a:rPr>
              <a:t>Students can: </a:t>
            </a:r>
          </a:p>
          <a:p>
            <a:pPr marL="628650" lvl="1" indent="-171450">
              <a:spcBef>
                <a:spcPts val="0"/>
              </a:spcBef>
            </a:pPr>
            <a:r>
              <a:rPr lang="en-US" sz="2200" dirty="0">
                <a:latin typeface="Times" panose="02020603050405020304" pitchFamily="18" charset="0"/>
                <a:cs typeface="Times" panose="02020603050405020304" pitchFamily="18" charset="0"/>
              </a:rPr>
              <a:t>Decipher how the design of Congress carries out the founders’ beliefs about the need for a Constitutional republic. </a:t>
            </a:r>
          </a:p>
          <a:p>
            <a:pPr marL="628650" lvl="1" indent="-171450">
              <a:spcBef>
                <a:spcPts val="0"/>
              </a:spcBef>
            </a:pPr>
            <a:r>
              <a:rPr lang="en-US" sz="2200" dirty="0">
                <a:latin typeface="Times" panose="02020603050405020304" pitchFamily="18" charset="0"/>
                <a:cs typeface="Times" panose="02020603050405020304" pitchFamily="18" charset="0"/>
              </a:rPr>
              <a:t>Assess how democratic the U.S. Congress is as a lawmaking body</a:t>
            </a:r>
          </a:p>
          <a:p>
            <a:pPr marL="0" lvl="1" indent="0">
              <a:spcBef>
                <a:spcPts val="0"/>
              </a:spcBef>
              <a:buNone/>
            </a:pPr>
            <a:endParaRPr lang="en-US" sz="1900" dirty="0">
              <a:latin typeface="Times" panose="02020603050405020304" pitchFamily="18" charset="0"/>
              <a:cs typeface="Times" panose="02020603050405020304" pitchFamily="18" charset="0"/>
            </a:endParaRPr>
          </a:p>
          <a:p>
            <a:pPr marL="0" lvl="1" indent="0">
              <a:spcBef>
                <a:spcPts val="0"/>
              </a:spcBef>
              <a:buNone/>
            </a:pPr>
            <a:r>
              <a:rPr lang="en-US" b="1" i="1" dirty="0">
                <a:solidFill>
                  <a:srgbClr val="FF0000"/>
                </a:solidFill>
                <a:latin typeface="Times" panose="02020603050405020304" pitchFamily="18" charset="0"/>
                <a:cs typeface="Times" panose="02020603050405020304" pitchFamily="18" charset="0"/>
              </a:rPr>
              <a:t>Agenda</a:t>
            </a:r>
          </a:p>
          <a:p>
            <a:pPr marL="285750" lvl="1" indent="-285750">
              <a:spcBef>
                <a:spcPts val="0"/>
              </a:spcBef>
            </a:pPr>
            <a:r>
              <a:rPr lang="en-US" sz="2600" dirty="0">
                <a:latin typeface="Times" panose="02020603050405020304" pitchFamily="18" charset="0"/>
                <a:cs typeface="Times" panose="02020603050405020304" pitchFamily="18" charset="0"/>
              </a:rPr>
              <a:t>Why Congress Matters </a:t>
            </a:r>
          </a:p>
          <a:p>
            <a:pPr marL="285750" lvl="1" indent="-285750">
              <a:spcBef>
                <a:spcPts val="0"/>
              </a:spcBef>
            </a:pPr>
            <a:r>
              <a:rPr lang="en-US" sz="2600" dirty="0">
                <a:latin typeface="Times" panose="02020603050405020304" pitchFamily="18" charset="0"/>
                <a:cs typeface="Times" panose="02020603050405020304" pitchFamily="18" charset="0"/>
              </a:rPr>
              <a:t>Powers of Congress</a:t>
            </a:r>
          </a:p>
          <a:p>
            <a:pPr marL="285750" lvl="1" indent="-285750">
              <a:spcBef>
                <a:spcPts val="0"/>
              </a:spcBef>
            </a:pPr>
            <a:r>
              <a:rPr lang="en-US" sz="2600" dirty="0">
                <a:latin typeface="Times" panose="02020603050405020304" pitchFamily="18" charset="0"/>
                <a:cs typeface="Times" panose="02020603050405020304" pitchFamily="18" charset="0"/>
              </a:rPr>
              <a:t>Dissecting Congressional Design </a:t>
            </a:r>
          </a:p>
          <a:p>
            <a:pPr marL="285750" lvl="1" indent="-285750">
              <a:spcBef>
                <a:spcPts val="0"/>
              </a:spcBef>
            </a:pPr>
            <a:endParaRPr lang="en-US" sz="2600" dirty="0">
              <a:latin typeface="Times" panose="02020603050405020304" pitchFamily="18" charset="0"/>
              <a:cs typeface="Times" panose="02020603050405020304" pitchFamily="18" charset="0"/>
            </a:endParaRPr>
          </a:p>
          <a:p>
            <a:pPr marL="0" lvl="1" indent="0">
              <a:spcBef>
                <a:spcPts val="0"/>
              </a:spcBef>
              <a:buNone/>
            </a:pPr>
            <a:endParaRPr lang="en-US" sz="1800" b="1" i="1" dirty="0">
              <a:solidFill>
                <a:srgbClr val="FF0000"/>
              </a:solidFill>
              <a:latin typeface="Times" panose="02020603050405020304" pitchFamily="18" charset="0"/>
              <a:cs typeface="Times" panose="02020603050405020304" pitchFamily="18" charset="0"/>
            </a:endParaRPr>
          </a:p>
          <a:p>
            <a:pPr marL="0" lvl="1" indent="0">
              <a:spcBef>
                <a:spcPts val="0"/>
              </a:spcBef>
              <a:buNone/>
            </a:pPr>
            <a:r>
              <a:rPr lang="en-US" sz="2600" b="1" i="1" dirty="0">
                <a:solidFill>
                  <a:srgbClr val="002060"/>
                </a:solidFill>
                <a:latin typeface="Times" panose="02020603050405020304" pitchFamily="18" charset="0"/>
                <a:cs typeface="Times" panose="02020603050405020304" pitchFamily="18" charset="0"/>
              </a:rPr>
              <a:t>Homework: </a:t>
            </a:r>
            <a:r>
              <a:rPr lang="en-US" sz="2600" b="1" dirty="0">
                <a:solidFill>
                  <a:srgbClr val="002060"/>
                </a:solidFill>
                <a:latin typeface="Times" panose="02020603050405020304" pitchFamily="18" charset="0"/>
                <a:cs typeface="Times" panose="02020603050405020304" pitchFamily="18" charset="0"/>
              </a:rPr>
              <a:t>Amending a Dysfunctional Legislature </a:t>
            </a:r>
          </a:p>
          <a:p>
            <a:pPr marL="171450" indent="-171450">
              <a:spcBef>
                <a:spcPts val="0"/>
              </a:spcBef>
            </a:pPr>
            <a:endParaRPr lang="en-US" sz="1600" i="1" dirty="0"/>
          </a:p>
          <a:p>
            <a:pPr marL="171450" indent="-171450">
              <a:spcBef>
                <a:spcPts val="0"/>
              </a:spcBef>
            </a:pPr>
            <a:endParaRPr lang="en-US" sz="1600" dirty="0"/>
          </a:p>
        </p:txBody>
      </p:sp>
    </p:spTree>
    <p:extLst>
      <p:ext uri="{BB962C8B-B14F-4D97-AF65-F5344CB8AC3E}">
        <p14:creationId xmlns:p14="http://schemas.microsoft.com/office/powerpoint/2010/main" val="32399420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88306-56D2-2628-DD6E-33C61A617B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D58C28-9ED1-5DA1-0F43-C4A7BFAF3E94}"/>
              </a:ext>
            </a:extLst>
          </p:cNvPr>
          <p:cNvSpPr>
            <a:spLocks noGrp="1"/>
          </p:cNvSpPr>
          <p:nvPr>
            <p:ph type="title"/>
          </p:nvPr>
        </p:nvSpPr>
        <p:spPr>
          <a:xfrm>
            <a:off x="157357" y="274664"/>
            <a:ext cx="6057463" cy="1078882"/>
          </a:xfrm>
          <a:solidFill>
            <a:schemeClr val="bg1"/>
          </a:solidFill>
          <a:ln>
            <a:solidFill>
              <a:schemeClr val="accent1">
                <a:lumMod val="50000"/>
              </a:schemeClr>
            </a:solidFill>
          </a:ln>
        </p:spPr>
        <p:txBody>
          <a:bodyPr>
            <a:normAutofit fontScale="90000"/>
          </a:bodyPr>
          <a:lstStyle/>
          <a:p>
            <a:r>
              <a:rPr lang="en-US" dirty="0">
                <a:latin typeface="Georgia Pro Black" panose="02040A02050405020203" pitchFamily="18" charset="0"/>
              </a:rPr>
              <a:t>Congressional Authority </a:t>
            </a:r>
          </a:p>
        </p:txBody>
      </p:sp>
      <p:sp>
        <p:nvSpPr>
          <p:cNvPr id="3" name="Content Placeholder 2">
            <a:extLst>
              <a:ext uri="{FF2B5EF4-FFF2-40B4-BE49-F238E27FC236}">
                <a16:creationId xmlns:a16="http://schemas.microsoft.com/office/drawing/2014/main" id="{32B8CAA4-E9BF-F295-11EA-E28CF1D885A4}"/>
              </a:ext>
            </a:extLst>
          </p:cNvPr>
          <p:cNvSpPr>
            <a:spLocks noGrp="1"/>
          </p:cNvSpPr>
          <p:nvPr>
            <p:ph idx="1"/>
          </p:nvPr>
        </p:nvSpPr>
        <p:spPr>
          <a:xfrm>
            <a:off x="526942" y="1441342"/>
            <a:ext cx="5569058" cy="4735621"/>
          </a:xfrm>
          <a:solidFill>
            <a:schemeClr val="bg1"/>
          </a:solidFill>
          <a:ln>
            <a:solidFill>
              <a:schemeClr val="accent1">
                <a:lumMod val="50000"/>
              </a:schemeClr>
            </a:solidFill>
          </a:ln>
        </p:spPr>
        <p:txBody>
          <a:bodyPr/>
          <a:lstStyle/>
          <a:p>
            <a:pPr marL="0" indent="0">
              <a:buNone/>
            </a:pPr>
            <a:r>
              <a:rPr lang="en-US" dirty="0">
                <a:latin typeface="Times" panose="02020603050405020304" pitchFamily="18" charset="0"/>
                <a:cs typeface="Times" panose="02020603050405020304" pitchFamily="18" charset="0"/>
              </a:rPr>
              <a:t>Give examples of how Congress is a vital piece of our Constitutional republic. </a:t>
            </a:r>
          </a:p>
        </p:txBody>
      </p:sp>
      <p:pic>
        <p:nvPicPr>
          <p:cNvPr id="2050" name="Picture 2">
            <a:extLst>
              <a:ext uri="{FF2B5EF4-FFF2-40B4-BE49-F238E27FC236}">
                <a16:creationId xmlns:a16="http://schemas.microsoft.com/office/drawing/2014/main" id="{28DA9D68-6A52-017F-8940-3CF1E49DBE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5719" y="274664"/>
            <a:ext cx="5252478" cy="642060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E567984-C409-8DF6-CCF7-CC4FCD0E5A36}"/>
              </a:ext>
            </a:extLst>
          </p:cNvPr>
          <p:cNvSpPr/>
          <p:nvPr/>
        </p:nvSpPr>
        <p:spPr>
          <a:xfrm>
            <a:off x="843521" y="2882685"/>
            <a:ext cx="6057463" cy="728420"/>
          </a:xfrm>
          <a:prstGeom prst="rect">
            <a:avLst/>
          </a:prstGeom>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panose="02020603050405020304" pitchFamily="18" charset="0"/>
                <a:cs typeface="Times" panose="02020603050405020304" pitchFamily="18" charset="0"/>
              </a:rPr>
              <a:t>Exercises Constitutional Powers</a:t>
            </a:r>
          </a:p>
        </p:txBody>
      </p:sp>
      <p:sp>
        <p:nvSpPr>
          <p:cNvPr id="7" name="Rectangle 6">
            <a:extLst>
              <a:ext uri="{FF2B5EF4-FFF2-40B4-BE49-F238E27FC236}">
                <a16:creationId xmlns:a16="http://schemas.microsoft.com/office/drawing/2014/main" id="{14CE4BF7-6926-585D-6F9F-E90BCD1980B9}"/>
              </a:ext>
            </a:extLst>
          </p:cNvPr>
          <p:cNvSpPr/>
          <p:nvPr/>
        </p:nvSpPr>
        <p:spPr>
          <a:xfrm>
            <a:off x="843521" y="3809152"/>
            <a:ext cx="6057463" cy="728420"/>
          </a:xfrm>
          <a:prstGeom prst="rect">
            <a:avLst/>
          </a:prstGeom>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panose="02020603050405020304" pitchFamily="18" charset="0"/>
                <a:cs typeface="Times" panose="02020603050405020304" pitchFamily="18" charset="0"/>
              </a:rPr>
              <a:t>Legislates</a:t>
            </a:r>
          </a:p>
        </p:txBody>
      </p:sp>
      <p:sp>
        <p:nvSpPr>
          <p:cNvPr id="8" name="Rectangle 7">
            <a:extLst>
              <a:ext uri="{FF2B5EF4-FFF2-40B4-BE49-F238E27FC236}">
                <a16:creationId xmlns:a16="http://schemas.microsoft.com/office/drawing/2014/main" id="{D0C268EF-B383-C371-7DE8-57A569A1C998}"/>
              </a:ext>
            </a:extLst>
          </p:cNvPr>
          <p:cNvSpPr/>
          <p:nvPr/>
        </p:nvSpPr>
        <p:spPr>
          <a:xfrm>
            <a:off x="843521" y="4700304"/>
            <a:ext cx="6057463" cy="728420"/>
          </a:xfrm>
          <a:prstGeom prst="rect">
            <a:avLst/>
          </a:prstGeom>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panose="02020603050405020304" pitchFamily="18" charset="0"/>
                <a:cs typeface="Times" panose="02020603050405020304" pitchFamily="18" charset="0"/>
              </a:rPr>
              <a:t>Balances Power</a:t>
            </a:r>
          </a:p>
        </p:txBody>
      </p:sp>
      <p:sp>
        <p:nvSpPr>
          <p:cNvPr id="9" name="Rectangle 8">
            <a:extLst>
              <a:ext uri="{FF2B5EF4-FFF2-40B4-BE49-F238E27FC236}">
                <a16:creationId xmlns:a16="http://schemas.microsoft.com/office/drawing/2014/main" id="{552FFC9E-EA94-44DB-1678-126999690C27}"/>
              </a:ext>
            </a:extLst>
          </p:cNvPr>
          <p:cNvSpPr/>
          <p:nvPr/>
        </p:nvSpPr>
        <p:spPr>
          <a:xfrm>
            <a:off x="843521" y="5611275"/>
            <a:ext cx="6057463" cy="728420"/>
          </a:xfrm>
          <a:prstGeom prst="rect">
            <a:avLst/>
          </a:prstGeom>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panose="02020603050405020304" pitchFamily="18" charset="0"/>
                <a:cs typeface="Times" panose="02020603050405020304" pitchFamily="18" charset="0"/>
              </a:rPr>
              <a:t>Represents Constituents </a:t>
            </a:r>
          </a:p>
        </p:txBody>
      </p:sp>
    </p:spTree>
    <p:extLst>
      <p:ext uri="{BB962C8B-B14F-4D97-AF65-F5344CB8AC3E}">
        <p14:creationId xmlns:p14="http://schemas.microsoft.com/office/powerpoint/2010/main" val="458660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28244"/>
          </a:xfrm>
          <a:solidFill>
            <a:schemeClr val="bg1"/>
          </a:solidFill>
          <a:ln>
            <a:solidFill>
              <a:schemeClr val="accent1">
                <a:lumMod val="50000"/>
              </a:schemeClr>
            </a:solidFill>
          </a:ln>
        </p:spPr>
        <p:txBody>
          <a:bodyPr/>
          <a:lstStyle/>
          <a:p>
            <a:r>
              <a:rPr lang="en-US" dirty="0">
                <a:latin typeface="Georgia Pro Black" panose="02040A02050405020203" pitchFamily="18" charset="0"/>
              </a:rPr>
              <a:t>Guiding Questions</a:t>
            </a:r>
          </a:p>
        </p:txBody>
      </p:sp>
      <p:sp>
        <p:nvSpPr>
          <p:cNvPr id="3" name="Content Placeholder 2"/>
          <p:cNvSpPr>
            <a:spLocks noGrp="1"/>
          </p:cNvSpPr>
          <p:nvPr>
            <p:ph idx="1"/>
          </p:nvPr>
        </p:nvSpPr>
        <p:spPr>
          <a:solidFill>
            <a:schemeClr val="bg1"/>
          </a:solidFill>
          <a:ln>
            <a:solidFill>
              <a:schemeClr val="accent1">
                <a:lumMod val="50000"/>
              </a:schemeClr>
            </a:solidFill>
          </a:ln>
        </p:spPr>
        <p:txBody>
          <a:bodyPr>
            <a:normAutofit/>
          </a:bodyPr>
          <a:lstStyle/>
          <a:p>
            <a:r>
              <a:rPr lang="en-US" sz="2400" dirty="0">
                <a:latin typeface="Times" panose="02020603050405020304" pitchFamily="18" charset="0"/>
                <a:cs typeface="Times" panose="02020603050405020304" pitchFamily="18" charset="0"/>
              </a:rPr>
              <a:t>How is the Republican form of government impacted by the Madisonian Model, the political landscape, and linkage institutions</a:t>
            </a:r>
            <a:r>
              <a:rPr lang="en-US" sz="2400" dirty="0"/>
              <a: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3048000"/>
            <a:ext cx="6248400" cy="2743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319993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D0E212-B95D-19F4-B59A-D2D1DE8140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47047A-DED8-A35F-E2D5-8567168D9F50}"/>
              </a:ext>
            </a:extLst>
          </p:cNvPr>
          <p:cNvSpPr>
            <a:spLocks noGrp="1"/>
          </p:cNvSpPr>
          <p:nvPr>
            <p:ph type="title"/>
          </p:nvPr>
        </p:nvSpPr>
        <p:spPr>
          <a:xfrm>
            <a:off x="356461" y="152718"/>
            <a:ext cx="9778139" cy="837882"/>
          </a:xfrm>
          <a:solidFill>
            <a:schemeClr val="bg1"/>
          </a:solidFill>
          <a:ln>
            <a:solidFill>
              <a:schemeClr val="accent1">
                <a:lumMod val="50000"/>
              </a:schemeClr>
            </a:solidFill>
          </a:ln>
        </p:spPr>
        <p:txBody>
          <a:bodyPr>
            <a:normAutofit/>
          </a:bodyPr>
          <a:lstStyle/>
          <a:p>
            <a:r>
              <a:rPr lang="en-US" dirty="0">
                <a:latin typeface="Georgia Pro Black" panose="02040A02050405020203" pitchFamily="18" charset="0"/>
              </a:rPr>
              <a:t>Powers Assigned to Congress</a:t>
            </a:r>
          </a:p>
        </p:txBody>
      </p:sp>
      <p:sp>
        <p:nvSpPr>
          <p:cNvPr id="3" name="Content Placeholder 2">
            <a:extLst>
              <a:ext uri="{FF2B5EF4-FFF2-40B4-BE49-F238E27FC236}">
                <a16:creationId xmlns:a16="http://schemas.microsoft.com/office/drawing/2014/main" id="{AEDF4509-5F0E-D3D4-3EA0-776A7191D4B4}"/>
              </a:ext>
            </a:extLst>
          </p:cNvPr>
          <p:cNvSpPr>
            <a:spLocks noGrp="1"/>
          </p:cNvSpPr>
          <p:nvPr>
            <p:ph idx="1"/>
          </p:nvPr>
        </p:nvSpPr>
        <p:spPr>
          <a:xfrm>
            <a:off x="356461" y="1245251"/>
            <a:ext cx="11546237" cy="4880913"/>
          </a:xfrm>
          <a:solidFill>
            <a:schemeClr val="bg1"/>
          </a:solidFill>
          <a:ln>
            <a:solidFill>
              <a:schemeClr val="accent1">
                <a:lumMod val="50000"/>
              </a:schemeClr>
            </a:solidFill>
          </a:ln>
        </p:spPr>
        <p:txBody>
          <a:bodyPr>
            <a:normAutofit/>
          </a:bodyPr>
          <a:lstStyle/>
          <a:p>
            <a:r>
              <a:rPr lang="en-US" sz="2400" b="1" u="sng" dirty="0">
                <a:solidFill>
                  <a:srgbClr val="002060"/>
                </a:solidFill>
                <a:latin typeface="Times" panose="02020603050405020304" pitchFamily="18" charset="0"/>
                <a:cs typeface="Times" panose="02020603050405020304" pitchFamily="18" charset="0"/>
              </a:rPr>
              <a:t>Article I, Section 8 of the Constitution</a:t>
            </a:r>
            <a:r>
              <a:rPr lang="en-US" sz="2400" b="1" dirty="0">
                <a:latin typeface="Times" panose="02020603050405020304" pitchFamily="18" charset="0"/>
                <a:cs typeface="Times" panose="02020603050405020304" pitchFamily="18" charset="0"/>
              </a:rPr>
              <a:t>: </a:t>
            </a:r>
            <a:r>
              <a:rPr lang="en-US" sz="2400" i="1" dirty="0">
                <a:latin typeface="Times" panose="02020603050405020304" pitchFamily="18" charset="0"/>
                <a:cs typeface="Times" panose="02020603050405020304" pitchFamily="18" charset="0"/>
              </a:rPr>
              <a:t>enumerated powers (expressed or delegated powers)</a:t>
            </a:r>
          </a:p>
          <a:p>
            <a:pPr marL="342900" indent="-342900"/>
            <a:r>
              <a:rPr lang="en-US" sz="2400" dirty="0">
                <a:latin typeface="Times" panose="02020603050405020304" pitchFamily="18" charset="0"/>
                <a:cs typeface="Times" panose="02020603050405020304" pitchFamily="18" charset="0"/>
              </a:rPr>
              <a:t>Congressional powers well defined (suppose to be the most powerful branch of government) </a:t>
            </a:r>
          </a:p>
        </p:txBody>
      </p:sp>
      <p:pic>
        <p:nvPicPr>
          <p:cNvPr id="1026" name="Picture 2" descr="Enumerated Powers | Federalism | CONSTITUTION USA with Peter Sagal | PBS">
            <a:extLst>
              <a:ext uri="{FF2B5EF4-FFF2-40B4-BE49-F238E27FC236}">
                <a16:creationId xmlns:a16="http://schemas.microsoft.com/office/drawing/2014/main" id="{4EF8DB05-6F95-1D2C-258B-6264338DE7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6075" y="2392362"/>
            <a:ext cx="3200400" cy="3733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B220707-0419-04ED-E884-4EF47AAE7352}"/>
              </a:ext>
            </a:extLst>
          </p:cNvPr>
          <p:cNvSpPr/>
          <p:nvPr/>
        </p:nvSpPr>
        <p:spPr>
          <a:xfrm>
            <a:off x="511444" y="2832799"/>
            <a:ext cx="5736956" cy="220370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b="1" dirty="0">
                <a:solidFill>
                  <a:schemeClr val="bg1"/>
                </a:solidFill>
                <a:latin typeface="Times" panose="02020603050405020304" pitchFamily="18" charset="0"/>
                <a:cs typeface="Times" panose="02020603050405020304" pitchFamily="18" charset="0"/>
              </a:rPr>
              <a:t>Examples:</a:t>
            </a:r>
          </a:p>
          <a:p>
            <a:pPr marL="342900" indent="-342900">
              <a:buFont typeface="Arial" panose="020B0604020202020204" pitchFamily="34" charset="0"/>
              <a:buChar char="•"/>
            </a:pPr>
            <a:r>
              <a:rPr lang="en-US" sz="2400" dirty="0">
                <a:solidFill>
                  <a:schemeClr val="bg1"/>
                </a:solidFill>
                <a:latin typeface="Times" panose="02020603050405020304" pitchFamily="18" charset="0"/>
                <a:cs typeface="Times" panose="02020603050405020304" pitchFamily="18" charset="0"/>
              </a:rPr>
              <a:t>Power of the purse (tax &amp; spend)</a:t>
            </a:r>
          </a:p>
          <a:p>
            <a:pPr marL="342900" indent="-342900">
              <a:buFont typeface="Arial" panose="020B0604020202020204" pitchFamily="34" charset="0"/>
              <a:buChar char="•"/>
            </a:pPr>
            <a:r>
              <a:rPr lang="en-US" sz="2400" dirty="0">
                <a:solidFill>
                  <a:schemeClr val="bg1"/>
                </a:solidFill>
                <a:latin typeface="Times" panose="02020603050405020304" pitchFamily="18" charset="0"/>
                <a:cs typeface="Times" panose="02020603050405020304" pitchFamily="18" charset="0"/>
              </a:rPr>
              <a:t>Lawmaking</a:t>
            </a:r>
          </a:p>
          <a:p>
            <a:pPr marL="342900" indent="-342900">
              <a:buFont typeface="Arial" panose="020B0604020202020204" pitchFamily="34" charset="0"/>
              <a:buChar char="•"/>
            </a:pPr>
            <a:r>
              <a:rPr lang="en-US" sz="2400" dirty="0">
                <a:solidFill>
                  <a:schemeClr val="bg1"/>
                </a:solidFill>
                <a:latin typeface="Times" panose="02020603050405020304" pitchFamily="18" charset="0"/>
                <a:cs typeface="Times" panose="02020603050405020304" pitchFamily="18" charset="0"/>
              </a:rPr>
              <a:t>Declare war</a:t>
            </a:r>
          </a:p>
          <a:p>
            <a:pPr marL="342900" indent="-342900">
              <a:buFont typeface="Arial" panose="020B0604020202020204" pitchFamily="34" charset="0"/>
              <a:buChar char="•"/>
            </a:pPr>
            <a:r>
              <a:rPr lang="en-US" sz="2400" dirty="0">
                <a:solidFill>
                  <a:schemeClr val="bg1"/>
                </a:solidFill>
                <a:latin typeface="Times" panose="02020603050405020304" pitchFamily="18" charset="0"/>
                <a:cs typeface="Times" panose="02020603050405020304" pitchFamily="18" charset="0"/>
              </a:rPr>
              <a:t>Oversights/Investigation </a:t>
            </a:r>
          </a:p>
          <a:p>
            <a:pPr marL="342900" indent="-342900">
              <a:buFont typeface="Arial" panose="020B0604020202020204" pitchFamily="34" charset="0"/>
              <a:buChar char="•"/>
            </a:pPr>
            <a:r>
              <a:rPr lang="en-US" sz="2400" dirty="0">
                <a:solidFill>
                  <a:schemeClr val="bg1"/>
                </a:solidFill>
                <a:latin typeface="Times" panose="02020603050405020304" pitchFamily="18" charset="0"/>
                <a:cs typeface="Times" panose="02020603050405020304" pitchFamily="18" charset="0"/>
              </a:rPr>
              <a:t>Regulate interstate commerce</a:t>
            </a:r>
          </a:p>
        </p:txBody>
      </p:sp>
      <p:pic>
        <p:nvPicPr>
          <p:cNvPr id="1028" name="Picture 4" descr="James Madison's Critique of the Senate Still Holds - WSJ">
            <a:extLst>
              <a:ext uri="{FF2B5EF4-FFF2-40B4-BE49-F238E27FC236}">
                <a16:creationId xmlns:a16="http://schemas.microsoft.com/office/drawing/2014/main" id="{DEC83F22-F997-73FF-8B4E-9D00104BB5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9720" y="5163830"/>
            <a:ext cx="1600202" cy="1600202"/>
          </a:xfrm>
          <a:prstGeom prst="rect">
            <a:avLst/>
          </a:prstGeom>
          <a:noFill/>
          <a:extLst>
            <a:ext uri="{909E8E84-426E-40DD-AFC4-6F175D3DCCD1}">
              <a14:hiddenFill xmlns:a14="http://schemas.microsoft.com/office/drawing/2010/main">
                <a:solidFill>
                  <a:srgbClr val="FFFFFF"/>
                </a:solidFill>
              </a14:hiddenFill>
            </a:ext>
          </a:extLst>
        </p:spPr>
      </p:pic>
      <p:sp>
        <p:nvSpPr>
          <p:cNvPr id="5" name="Speech Bubble: Rectangle with Corners Rounded 4">
            <a:extLst>
              <a:ext uri="{FF2B5EF4-FFF2-40B4-BE49-F238E27FC236}">
                <a16:creationId xmlns:a16="http://schemas.microsoft.com/office/drawing/2014/main" id="{2501C9AA-F1B8-E3B5-4F95-80BA93CABE7B}"/>
              </a:ext>
            </a:extLst>
          </p:cNvPr>
          <p:cNvSpPr/>
          <p:nvPr/>
        </p:nvSpPr>
        <p:spPr>
          <a:xfrm>
            <a:off x="3043478" y="5086391"/>
            <a:ext cx="3086101" cy="865347"/>
          </a:xfrm>
          <a:prstGeom prst="wedgeRoundRectCallout">
            <a:avLst>
              <a:gd name="adj1" fmla="val -49977"/>
              <a:gd name="adj2" fmla="val 5903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Times" panose="02020603050405020304" pitchFamily="18" charset="0"/>
                <a:cs typeface="Times" panose="02020603050405020304" pitchFamily="18" charset="0"/>
              </a:rPr>
              <a:t>The powers of the federal government are few and well defined!</a:t>
            </a:r>
          </a:p>
        </p:txBody>
      </p:sp>
      <p:sp>
        <p:nvSpPr>
          <p:cNvPr id="6" name="Rectangle 5">
            <a:extLst>
              <a:ext uri="{FF2B5EF4-FFF2-40B4-BE49-F238E27FC236}">
                <a16:creationId xmlns:a16="http://schemas.microsoft.com/office/drawing/2014/main" id="{F1B97B64-31EC-0E85-32E6-604EBF553FA7}"/>
              </a:ext>
            </a:extLst>
          </p:cNvPr>
          <p:cNvSpPr/>
          <p:nvPr/>
        </p:nvSpPr>
        <p:spPr>
          <a:xfrm>
            <a:off x="5715000" y="3076731"/>
            <a:ext cx="4800600" cy="11430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latin typeface="Times" panose="02020603050405020304" pitchFamily="18" charset="0"/>
                <a:cs typeface="Times" panose="02020603050405020304" pitchFamily="18" charset="0"/>
              </a:rPr>
              <a:t>Evaluate whether James Madison’s or  Brutus I opinion on federal power is correct.</a:t>
            </a:r>
          </a:p>
        </p:txBody>
      </p:sp>
    </p:spTree>
    <p:extLst>
      <p:ext uri="{BB962C8B-B14F-4D97-AF65-F5344CB8AC3E}">
        <p14:creationId xmlns:p14="http://schemas.microsoft.com/office/powerpoint/2010/main" val="3228662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87028" y="164701"/>
            <a:ext cx="7124117" cy="639086"/>
          </a:xfrm>
          <a:solidFill>
            <a:schemeClr val="bg1"/>
          </a:solidFill>
          <a:ln>
            <a:solidFill>
              <a:schemeClr val="accent1">
                <a:lumMod val="50000"/>
              </a:schemeClr>
            </a:solidFill>
          </a:ln>
        </p:spPr>
        <p:txBody>
          <a:bodyPr>
            <a:normAutofit fontScale="90000"/>
          </a:bodyPr>
          <a:lstStyle/>
          <a:p>
            <a:r>
              <a:rPr lang="en-US" dirty="0">
                <a:latin typeface="Georgia Pro Black" panose="02040A02050405020203" pitchFamily="18" charset="0"/>
              </a:rPr>
              <a:t>Powers of Congress</a:t>
            </a:r>
          </a:p>
        </p:txBody>
      </p:sp>
      <p:sp>
        <p:nvSpPr>
          <p:cNvPr id="4" name="Rectangle 3"/>
          <p:cNvSpPr/>
          <p:nvPr/>
        </p:nvSpPr>
        <p:spPr>
          <a:xfrm>
            <a:off x="7157652" y="3044928"/>
            <a:ext cx="2819400" cy="1063113"/>
          </a:xfrm>
          <a:prstGeom prst="rect">
            <a:avLst/>
          </a:prstGeom>
          <a:solidFill>
            <a:srgbClr val="C0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imes New Roman" pitchFamily="18" charset="0"/>
                <a:cs typeface="Times New Roman" pitchFamily="18" charset="0"/>
              </a:rPr>
              <a:t>Congressional Powers (</a:t>
            </a:r>
            <a:r>
              <a:rPr lang="en-US" sz="2400" b="1" u="sng" dirty="0">
                <a:solidFill>
                  <a:schemeClr val="bg1"/>
                </a:solidFill>
                <a:latin typeface="Times New Roman" pitchFamily="18" charset="0"/>
                <a:cs typeface="Times New Roman" pitchFamily="18" charset="0"/>
              </a:rPr>
              <a:t>Delegated Powers</a:t>
            </a:r>
            <a:r>
              <a:rPr lang="en-US" sz="2400" b="1" dirty="0">
                <a:solidFill>
                  <a:schemeClr val="bg1"/>
                </a:solidFill>
                <a:latin typeface="Times New Roman" pitchFamily="18" charset="0"/>
                <a:cs typeface="Times New Roman" pitchFamily="18" charset="0"/>
              </a:rPr>
              <a:t>)</a:t>
            </a:r>
          </a:p>
        </p:txBody>
      </p:sp>
      <p:sp>
        <p:nvSpPr>
          <p:cNvPr id="5" name="Rectangle 4"/>
          <p:cNvSpPr/>
          <p:nvPr/>
        </p:nvSpPr>
        <p:spPr>
          <a:xfrm>
            <a:off x="5791199" y="990600"/>
            <a:ext cx="5552835" cy="914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a:solidFill>
                  <a:srgbClr val="FFFF00"/>
                </a:solidFill>
                <a:latin typeface="Times" pitchFamily="2" charset="0"/>
              </a:rPr>
              <a:t>Lawmaking: </a:t>
            </a:r>
            <a:r>
              <a:rPr lang="en-US" sz="2400" dirty="0">
                <a:solidFill>
                  <a:schemeClr val="bg1"/>
                </a:solidFill>
                <a:latin typeface="Times" pitchFamily="2" charset="0"/>
              </a:rPr>
              <a:t>override and re-write laws declared unconstitutional </a:t>
            </a:r>
          </a:p>
        </p:txBody>
      </p:sp>
      <p:sp>
        <p:nvSpPr>
          <p:cNvPr id="6" name="Rectangle 5"/>
          <p:cNvSpPr/>
          <p:nvPr/>
        </p:nvSpPr>
        <p:spPr>
          <a:xfrm>
            <a:off x="687028" y="1447800"/>
            <a:ext cx="4762501" cy="1524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a:solidFill>
                  <a:srgbClr val="FFFF00"/>
                </a:solidFill>
                <a:latin typeface="Times" pitchFamily="2" charset="0"/>
              </a:rPr>
              <a:t>Power of the Purse: </a:t>
            </a:r>
            <a:r>
              <a:rPr lang="en-US" sz="2400" dirty="0">
                <a:solidFill>
                  <a:schemeClr val="bg1"/>
                </a:solidFill>
                <a:latin typeface="Times" pitchFamily="2" charset="0"/>
              </a:rPr>
              <a:t>(tax laws) appropriates $$ to legislative programs (President must spend the $$)</a:t>
            </a:r>
          </a:p>
        </p:txBody>
      </p:sp>
      <p:sp>
        <p:nvSpPr>
          <p:cNvPr id="7" name="Rectangle 6"/>
          <p:cNvSpPr/>
          <p:nvPr/>
        </p:nvSpPr>
        <p:spPr>
          <a:xfrm>
            <a:off x="687028" y="3158613"/>
            <a:ext cx="4762501" cy="137651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a:solidFill>
                  <a:srgbClr val="FFFF00"/>
                </a:solidFill>
                <a:latin typeface="Times" pitchFamily="2" charset="0"/>
              </a:rPr>
              <a:t>Declare War: Can stop Commander in Chief</a:t>
            </a:r>
          </a:p>
          <a:p>
            <a:pPr marL="342900" indent="-342900">
              <a:buFontTx/>
              <a:buChar char="-"/>
            </a:pPr>
            <a:r>
              <a:rPr lang="en-US" sz="2400" dirty="0">
                <a:solidFill>
                  <a:schemeClr val="bg1"/>
                </a:solidFill>
                <a:latin typeface="Times" pitchFamily="2" charset="0"/>
              </a:rPr>
              <a:t>Power of the Purse</a:t>
            </a:r>
          </a:p>
          <a:p>
            <a:pPr marL="342900" indent="-342900">
              <a:buFontTx/>
              <a:buChar char="-"/>
            </a:pPr>
            <a:r>
              <a:rPr lang="en-US" sz="2400" dirty="0">
                <a:solidFill>
                  <a:schemeClr val="bg1"/>
                </a:solidFill>
                <a:latin typeface="Times" pitchFamily="2" charset="0"/>
              </a:rPr>
              <a:t>War Powers Act</a:t>
            </a:r>
          </a:p>
        </p:txBody>
      </p:sp>
      <p:sp>
        <p:nvSpPr>
          <p:cNvPr id="8" name="Rectangle 7"/>
          <p:cNvSpPr/>
          <p:nvPr/>
        </p:nvSpPr>
        <p:spPr>
          <a:xfrm>
            <a:off x="661149" y="4721942"/>
            <a:ext cx="4762501" cy="18288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a:solidFill>
                  <a:srgbClr val="FFFF00"/>
                </a:solidFill>
                <a:latin typeface="Times" pitchFamily="2" charset="0"/>
              </a:rPr>
              <a:t>Oversight/Investigation: </a:t>
            </a:r>
            <a:r>
              <a:rPr lang="en-US" sz="2400" dirty="0">
                <a:solidFill>
                  <a:schemeClr val="bg1"/>
                </a:solidFill>
                <a:latin typeface="Times" pitchFamily="2" charset="0"/>
              </a:rPr>
              <a:t>Laws are being executed as they were intended</a:t>
            </a:r>
          </a:p>
          <a:p>
            <a:pPr marL="342900" indent="-342900">
              <a:buFontTx/>
              <a:buChar char="-"/>
            </a:pPr>
            <a:r>
              <a:rPr lang="en-US" sz="2400" dirty="0">
                <a:solidFill>
                  <a:schemeClr val="bg1"/>
                </a:solidFill>
                <a:latin typeface="Times" pitchFamily="2" charset="0"/>
              </a:rPr>
              <a:t>Watergate Scandal</a:t>
            </a:r>
          </a:p>
          <a:p>
            <a:pPr marL="342900" indent="-342900">
              <a:buFontTx/>
              <a:buChar char="-"/>
            </a:pPr>
            <a:r>
              <a:rPr lang="en-US" sz="2400" dirty="0">
                <a:solidFill>
                  <a:schemeClr val="bg1"/>
                </a:solidFill>
                <a:latin typeface="Times" pitchFamily="2" charset="0"/>
              </a:rPr>
              <a:t>Bureaucratic oversight &amp; budget hearing</a:t>
            </a:r>
          </a:p>
        </p:txBody>
      </p:sp>
      <p:sp>
        <p:nvSpPr>
          <p:cNvPr id="9" name="Rectangle 8"/>
          <p:cNvSpPr/>
          <p:nvPr/>
        </p:nvSpPr>
        <p:spPr>
          <a:xfrm>
            <a:off x="5978015" y="5174226"/>
            <a:ext cx="5552835" cy="137651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a:solidFill>
                  <a:srgbClr val="FFFF00"/>
                </a:solidFill>
                <a:latin typeface="Times" pitchFamily="2" charset="0"/>
              </a:rPr>
              <a:t>Advice &amp; Consent: </a:t>
            </a:r>
            <a:r>
              <a:rPr lang="en-US" sz="2400" dirty="0">
                <a:solidFill>
                  <a:schemeClr val="bg1"/>
                </a:solidFill>
                <a:latin typeface="Times" pitchFamily="2" charset="0"/>
              </a:rPr>
              <a:t>Treaties and President appointees require Senate approval</a:t>
            </a:r>
          </a:p>
        </p:txBody>
      </p:sp>
      <p:sp>
        <p:nvSpPr>
          <p:cNvPr id="10" name="Right Arrow 9"/>
          <p:cNvSpPr/>
          <p:nvPr/>
        </p:nvSpPr>
        <p:spPr>
          <a:xfrm rot="16200000">
            <a:off x="7387717" y="2255271"/>
            <a:ext cx="914401" cy="304806"/>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12298923">
            <a:off x="5840247" y="2618375"/>
            <a:ext cx="1063113" cy="304806"/>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10800000">
            <a:off x="5772035" y="3424081"/>
            <a:ext cx="1063113" cy="304806"/>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8878603">
            <a:off x="5825543" y="4282527"/>
            <a:ext cx="1063113" cy="304806"/>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5400000">
            <a:off x="7433839" y="4610746"/>
            <a:ext cx="822155" cy="304806"/>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1979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D7F292-4008-BF3C-0C0D-040C8BEB7C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F10D54-FFCB-F6A5-4684-3FB8EF717618}"/>
              </a:ext>
            </a:extLst>
          </p:cNvPr>
          <p:cNvSpPr>
            <a:spLocks noGrp="1"/>
          </p:cNvSpPr>
          <p:nvPr>
            <p:ph type="title"/>
          </p:nvPr>
        </p:nvSpPr>
        <p:spPr>
          <a:xfrm>
            <a:off x="402955" y="152718"/>
            <a:ext cx="7369445" cy="761682"/>
          </a:xfrm>
          <a:solidFill>
            <a:schemeClr val="bg1"/>
          </a:solidFill>
          <a:ln>
            <a:solidFill>
              <a:schemeClr val="accent1">
                <a:lumMod val="50000"/>
              </a:schemeClr>
            </a:solidFill>
          </a:ln>
        </p:spPr>
        <p:txBody>
          <a:bodyPr/>
          <a:lstStyle/>
          <a:p>
            <a:r>
              <a:rPr lang="en-US" dirty="0">
                <a:latin typeface="Georgia Pro Black" panose="02040A02050405020203" pitchFamily="18" charset="0"/>
              </a:rPr>
              <a:t>Denied Powers</a:t>
            </a:r>
          </a:p>
        </p:txBody>
      </p:sp>
      <p:sp>
        <p:nvSpPr>
          <p:cNvPr id="3" name="Content Placeholder 2">
            <a:extLst>
              <a:ext uri="{FF2B5EF4-FFF2-40B4-BE49-F238E27FC236}">
                <a16:creationId xmlns:a16="http://schemas.microsoft.com/office/drawing/2014/main" id="{1D52FD72-FAF4-A1CD-D2B6-634DA4E09FC3}"/>
              </a:ext>
            </a:extLst>
          </p:cNvPr>
          <p:cNvSpPr>
            <a:spLocks noGrp="1"/>
          </p:cNvSpPr>
          <p:nvPr>
            <p:ph idx="1"/>
          </p:nvPr>
        </p:nvSpPr>
        <p:spPr>
          <a:xfrm>
            <a:off x="402955" y="2203623"/>
            <a:ext cx="11422251" cy="3922541"/>
          </a:xfrm>
          <a:solidFill>
            <a:schemeClr val="bg1"/>
          </a:solidFill>
          <a:ln>
            <a:solidFill>
              <a:schemeClr val="accent1">
                <a:lumMod val="50000"/>
              </a:schemeClr>
            </a:solidFill>
          </a:ln>
        </p:spPr>
        <p:txBody>
          <a:bodyPr>
            <a:normAutofit/>
          </a:bodyPr>
          <a:lstStyle/>
          <a:p>
            <a:r>
              <a:rPr lang="en-US" sz="2400" dirty="0">
                <a:latin typeface="Times" pitchFamily="2" charset="0"/>
              </a:rPr>
              <a:t>Constitutional blocks against Congress (Federalist argument)</a:t>
            </a:r>
          </a:p>
        </p:txBody>
      </p:sp>
      <p:sp>
        <p:nvSpPr>
          <p:cNvPr id="4" name="Rectangle 3">
            <a:extLst>
              <a:ext uri="{FF2B5EF4-FFF2-40B4-BE49-F238E27FC236}">
                <a16:creationId xmlns:a16="http://schemas.microsoft.com/office/drawing/2014/main" id="{25744D2B-5B57-3193-8229-8E10EF7A0871}"/>
              </a:ext>
            </a:extLst>
          </p:cNvPr>
          <p:cNvSpPr/>
          <p:nvPr/>
        </p:nvSpPr>
        <p:spPr>
          <a:xfrm>
            <a:off x="402955" y="1066800"/>
            <a:ext cx="11592733" cy="98442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lumMod val="95000"/>
                    <a:lumOff val="5000"/>
                  </a:schemeClr>
                </a:solidFill>
                <a:latin typeface="Times" pitchFamily="2" charset="0"/>
              </a:rPr>
              <a:t>Privilege of the Writ of Habeas Corpus shall not be suspended, unless when in Cases of Rebellion or Invasion the public Safety may require it.</a:t>
            </a:r>
            <a:br>
              <a:rPr lang="en-US" sz="2000" b="1" dirty="0">
                <a:solidFill>
                  <a:schemeClr val="tx1">
                    <a:lumMod val="95000"/>
                    <a:lumOff val="5000"/>
                  </a:schemeClr>
                </a:solidFill>
                <a:latin typeface="Times" pitchFamily="2" charset="0"/>
              </a:rPr>
            </a:br>
            <a:r>
              <a:rPr lang="en-US" sz="2000" b="1" dirty="0">
                <a:solidFill>
                  <a:schemeClr val="tx1">
                    <a:lumMod val="95000"/>
                    <a:lumOff val="5000"/>
                  </a:schemeClr>
                </a:solidFill>
                <a:latin typeface="Times" pitchFamily="2" charset="0"/>
              </a:rPr>
              <a:t>	- </a:t>
            </a:r>
            <a:r>
              <a:rPr lang="en-US" sz="2000" b="1" i="1" dirty="0">
                <a:solidFill>
                  <a:schemeClr val="tx1">
                    <a:lumMod val="95000"/>
                    <a:lumOff val="5000"/>
                  </a:schemeClr>
                </a:solidFill>
                <a:latin typeface="Times" pitchFamily="2" charset="0"/>
              </a:rPr>
              <a:t>Article I, Section 9, U.S. Constitution</a:t>
            </a:r>
          </a:p>
        </p:txBody>
      </p:sp>
      <p:sp>
        <p:nvSpPr>
          <p:cNvPr id="5" name="Rectangle 4">
            <a:extLst>
              <a:ext uri="{FF2B5EF4-FFF2-40B4-BE49-F238E27FC236}">
                <a16:creationId xmlns:a16="http://schemas.microsoft.com/office/drawing/2014/main" id="{D33BF53B-9FA7-AA9E-1F48-08DE2D391286}"/>
              </a:ext>
            </a:extLst>
          </p:cNvPr>
          <p:cNvSpPr/>
          <p:nvPr/>
        </p:nvSpPr>
        <p:spPr>
          <a:xfrm>
            <a:off x="1812324" y="3542936"/>
            <a:ext cx="4648200" cy="621956"/>
          </a:xfrm>
          <a:prstGeom prst="rect">
            <a:avLst/>
          </a:prstGeom>
          <a:solidFill>
            <a:srgbClr val="C0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pitchFamily="2" charset="0"/>
              </a:rPr>
              <a:t>Cannot favor one state over another</a:t>
            </a:r>
          </a:p>
        </p:txBody>
      </p:sp>
      <p:sp>
        <p:nvSpPr>
          <p:cNvPr id="6" name="Rectangle 5">
            <a:extLst>
              <a:ext uri="{FF2B5EF4-FFF2-40B4-BE49-F238E27FC236}">
                <a16:creationId xmlns:a16="http://schemas.microsoft.com/office/drawing/2014/main" id="{7AC88136-9F65-9D5F-5479-37EB13DB5210}"/>
              </a:ext>
            </a:extLst>
          </p:cNvPr>
          <p:cNvSpPr/>
          <p:nvPr/>
        </p:nvSpPr>
        <p:spPr>
          <a:xfrm>
            <a:off x="1812324" y="4287797"/>
            <a:ext cx="4648200" cy="774357"/>
          </a:xfrm>
          <a:prstGeom prst="rect">
            <a:avLst/>
          </a:prstGeom>
          <a:solidFill>
            <a:srgbClr val="C0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pitchFamily="2" charset="0"/>
              </a:rPr>
              <a:t>Cannot suspend writs of habeas corpus</a:t>
            </a:r>
          </a:p>
        </p:txBody>
      </p:sp>
      <p:sp>
        <p:nvSpPr>
          <p:cNvPr id="7" name="Rectangle 6">
            <a:extLst>
              <a:ext uri="{FF2B5EF4-FFF2-40B4-BE49-F238E27FC236}">
                <a16:creationId xmlns:a16="http://schemas.microsoft.com/office/drawing/2014/main" id="{75A47418-7DF2-3277-051A-D64FBC54C493}"/>
              </a:ext>
            </a:extLst>
          </p:cNvPr>
          <p:cNvSpPr/>
          <p:nvPr/>
        </p:nvSpPr>
        <p:spPr>
          <a:xfrm>
            <a:off x="1812324" y="5169244"/>
            <a:ext cx="4648200" cy="621956"/>
          </a:xfrm>
          <a:prstGeom prst="rect">
            <a:avLst/>
          </a:prstGeom>
          <a:solidFill>
            <a:srgbClr val="C0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pitchFamily="2" charset="0"/>
              </a:rPr>
              <a:t>Cannot pass bills of attainder</a:t>
            </a:r>
          </a:p>
        </p:txBody>
      </p:sp>
      <p:sp>
        <p:nvSpPr>
          <p:cNvPr id="8" name="Rectangle 7">
            <a:extLst>
              <a:ext uri="{FF2B5EF4-FFF2-40B4-BE49-F238E27FC236}">
                <a16:creationId xmlns:a16="http://schemas.microsoft.com/office/drawing/2014/main" id="{8A89A3D4-148A-3529-C434-C7D29F6CBD1B}"/>
              </a:ext>
            </a:extLst>
          </p:cNvPr>
          <p:cNvSpPr/>
          <p:nvPr/>
        </p:nvSpPr>
        <p:spPr>
          <a:xfrm>
            <a:off x="1812324" y="5898291"/>
            <a:ext cx="4648200" cy="615050"/>
          </a:xfrm>
          <a:prstGeom prst="rect">
            <a:avLst/>
          </a:prstGeom>
          <a:solidFill>
            <a:srgbClr val="C0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pitchFamily="2" charset="0"/>
              </a:rPr>
              <a:t>Cannot pass ex-post-facto laws</a:t>
            </a:r>
          </a:p>
        </p:txBody>
      </p:sp>
      <p:pic>
        <p:nvPicPr>
          <p:cNvPr id="9" name="Picture 8">
            <a:extLst>
              <a:ext uri="{FF2B5EF4-FFF2-40B4-BE49-F238E27FC236}">
                <a16:creationId xmlns:a16="http://schemas.microsoft.com/office/drawing/2014/main" id="{CB39F2BC-3DF1-21AA-1EAC-29B77E5A53B8}"/>
              </a:ext>
            </a:extLst>
          </p:cNvPr>
          <p:cNvPicPr>
            <a:picLocks noChangeAspect="1"/>
          </p:cNvPicPr>
          <p:nvPr/>
        </p:nvPicPr>
        <p:blipFill>
          <a:blip r:embed="rId2"/>
          <a:stretch>
            <a:fillRect/>
          </a:stretch>
        </p:blipFill>
        <p:spPr>
          <a:xfrm>
            <a:off x="6864350" y="3048000"/>
            <a:ext cx="2736850" cy="3352800"/>
          </a:xfrm>
          <a:prstGeom prst="rect">
            <a:avLst/>
          </a:prstGeom>
        </p:spPr>
      </p:pic>
      <p:sp>
        <p:nvSpPr>
          <p:cNvPr id="10" name="Rectangle 9">
            <a:extLst>
              <a:ext uri="{FF2B5EF4-FFF2-40B4-BE49-F238E27FC236}">
                <a16:creationId xmlns:a16="http://schemas.microsoft.com/office/drawing/2014/main" id="{A56E157E-8184-D9DD-7938-C40E6B0B752D}"/>
              </a:ext>
            </a:extLst>
          </p:cNvPr>
          <p:cNvSpPr/>
          <p:nvPr/>
        </p:nvSpPr>
        <p:spPr>
          <a:xfrm>
            <a:off x="1812324" y="2743200"/>
            <a:ext cx="4436076"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Times" panose="02020603050405020304" pitchFamily="18" charset="0"/>
                <a:cs typeface="Times" panose="02020603050405020304" pitchFamily="18" charset="0"/>
              </a:rPr>
              <a:t>DENIED POWERS</a:t>
            </a:r>
          </a:p>
        </p:txBody>
      </p:sp>
      <p:sp>
        <p:nvSpPr>
          <p:cNvPr id="11" name="Speech Bubble: Oval 10">
            <a:extLst>
              <a:ext uri="{FF2B5EF4-FFF2-40B4-BE49-F238E27FC236}">
                <a16:creationId xmlns:a16="http://schemas.microsoft.com/office/drawing/2014/main" id="{7E4268C5-986A-1B7C-DA6B-6EE62CCE7912}"/>
              </a:ext>
            </a:extLst>
          </p:cNvPr>
          <p:cNvSpPr/>
          <p:nvPr/>
        </p:nvSpPr>
        <p:spPr>
          <a:xfrm>
            <a:off x="8686800" y="2743200"/>
            <a:ext cx="1623026" cy="761682"/>
          </a:xfrm>
          <a:prstGeom prst="wedgeEllipseCallout">
            <a:avLst>
              <a:gd name="adj1" fmla="val -46694"/>
              <a:gd name="adj2" fmla="val 78244"/>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atin typeface="Times" panose="02020603050405020304" pitchFamily="18" charset="0"/>
                <a:cs typeface="Times" panose="02020603050405020304" pitchFamily="18" charset="0"/>
              </a:rPr>
              <a:t>DENIED!</a:t>
            </a:r>
          </a:p>
        </p:txBody>
      </p:sp>
    </p:spTree>
    <p:extLst>
      <p:ext uri="{BB962C8B-B14F-4D97-AF65-F5344CB8AC3E}">
        <p14:creationId xmlns:p14="http://schemas.microsoft.com/office/powerpoint/2010/main" val="6505621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3A886-8AA7-AE49-942B-EE165BD704E6}"/>
              </a:ext>
            </a:extLst>
          </p:cNvPr>
          <p:cNvSpPr>
            <a:spLocks noGrp="1"/>
          </p:cNvSpPr>
          <p:nvPr>
            <p:ph type="title"/>
          </p:nvPr>
        </p:nvSpPr>
        <p:spPr>
          <a:xfrm>
            <a:off x="319390" y="267879"/>
            <a:ext cx="10916881" cy="715963"/>
          </a:xfrm>
          <a:solidFill>
            <a:schemeClr val="bg1"/>
          </a:solidFill>
          <a:ln>
            <a:solidFill>
              <a:schemeClr val="accent1">
                <a:lumMod val="50000"/>
              </a:schemeClr>
            </a:solidFill>
          </a:ln>
        </p:spPr>
        <p:txBody>
          <a:bodyPr>
            <a:normAutofit fontScale="90000"/>
          </a:bodyPr>
          <a:lstStyle/>
          <a:p>
            <a:r>
              <a:rPr lang="en-US" dirty="0">
                <a:latin typeface="Georgia Pro Black" panose="02040A02050405020203" pitchFamily="18" charset="0"/>
              </a:rPr>
              <a:t>Stretching the Authority of Congress</a:t>
            </a:r>
          </a:p>
        </p:txBody>
      </p:sp>
      <p:sp>
        <p:nvSpPr>
          <p:cNvPr id="3" name="Content Placeholder 2">
            <a:extLst>
              <a:ext uri="{FF2B5EF4-FFF2-40B4-BE49-F238E27FC236}">
                <a16:creationId xmlns:a16="http://schemas.microsoft.com/office/drawing/2014/main" id="{7A6AFAA5-730A-8448-B816-25A26DB21335}"/>
              </a:ext>
            </a:extLst>
          </p:cNvPr>
          <p:cNvSpPr>
            <a:spLocks noGrp="1"/>
          </p:cNvSpPr>
          <p:nvPr>
            <p:ph idx="1"/>
          </p:nvPr>
        </p:nvSpPr>
        <p:spPr>
          <a:xfrm>
            <a:off x="573437" y="2521361"/>
            <a:ext cx="11267268" cy="3604804"/>
          </a:xfrm>
          <a:solidFill>
            <a:schemeClr val="bg1"/>
          </a:solidFill>
          <a:ln>
            <a:solidFill>
              <a:schemeClr val="accent1">
                <a:lumMod val="50000"/>
              </a:schemeClr>
            </a:solidFill>
          </a:ln>
        </p:spPr>
        <p:txBody>
          <a:bodyPr>
            <a:normAutofit/>
          </a:bodyPr>
          <a:lstStyle/>
          <a:p>
            <a:r>
              <a:rPr lang="en-US" sz="2400" b="1" u="sng" dirty="0">
                <a:solidFill>
                  <a:srgbClr val="002060"/>
                </a:solidFill>
                <a:latin typeface="Times" pitchFamily="2" charset="0"/>
              </a:rPr>
              <a:t>Necessary &amp; Proper Clause (</a:t>
            </a:r>
            <a:r>
              <a:rPr lang="en-US" sz="2400" b="1" i="1" u="sng" dirty="0">
                <a:solidFill>
                  <a:srgbClr val="002060"/>
                </a:solidFill>
                <a:latin typeface="Times" pitchFamily="2" charset="0"/>
              </a:rPr>
              <a:t>Elastic Clause</a:t>
            </a:r>
            <a:r>
              <a:rPr lang="en-US" sz="2400" b="1" u="sng" dirty="0">
                <a:solidFill>
                  <a:srgbClr val="002060"/>
                </a:solidFill>
                <a:latin typeface="Times" pitchFamily="2" charset="0"/>
              </a:rPr>
              <a:t>)</a:t>
            </a:r>
            <a:r>
              <a:rPr lang="en-US" sz="2400" dirty="0">
                <a:solidFill>
                  <a:srgbClr val="002060"/>
                </a:solidFill>
                <a:latin typeface="Times" pitchFamily="2" charset="0"/>
              </a:rPr>
              <a:t> = </a:t>
            </a:r>
            <a:r>
              <a:rPr lang="en-US" sz="2400" b="1" u="sng" dirty="0">
                <a:solidFill>
                  <a:schemeClr val="accent6">
                    <a:lumMod val="50000"/>
                  </a:schemeClr>
                </a:solidFill>
                <a:latin typeface="Times" pitchFamily="2" charset="0"/>
              </a:rPr>
              <a:t>Implied Powers</a:t>
            </a:r>
          </a:p>
          <a:p>
            <a:pPr marL="342900" indent="-342900"/>
            <a:r>
              <a:rPr lang="en-US" sz="2400" i="1" dirty="0">
                <a:solidFill>
                  <a:schemeClr val="accent6">
                    <a:lumMod val="50000"/>
                  </a:schemeClr>
                </a:solidFill>
                <a:latin typeface="Times" pitchFamily="2" charset="0"/>
              </a:rPr>
              <a:t>Delegated power </a:t>
            </a:r>
            <a:r>
              <a:rPr lang="en-US" sz="2400" i="1" dirty="0">
                <a:solidFill>
                  <a:srgbClr val="002060"/>
                </a:solidFill>
                <a:latin typeface="Times" pitchFamily="2" charset="0"/>
              </a:rPr>
              <a:t>– Maintained an Army &amp; Navy is stretched to include an Air Force (Necessary &amp; Proper Clause)</a:t>
            </a:r>
          </a:p>
        </p:txBody>
      </p:sp>
      <p:sp>
        <p:nvSpPr>
          <p:cNvPr id="4" name="Rectangle 3">
            <a:extLst>
              <a:ext uri="{FF2B5EF4-FFF2-40B4-BE49-F238E27FC236}">
                <a16:creationId xmlns:a16="http://schemas.microsoft.com/office/drawing/2014/main" id="{40FED2E9-4CD1-AD48-9CA5-922170077346}"/>
              </a:ext>
            </a:extLst>
          </p:cNvPr>
          <p:cNvSpPr/>
          <p:nvPr/>
        </p:nvSpPr>
        <p:spPr>
          <a:xfrm>
            <a:off x="464949" y="1104901"/>
            <a:ext cx="11375756"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latin typeface="Times" pitchFamily="2" charset="0"/>
              </a:rPr>
              <a:t>“To make all Laws which shall be necessary and proper for carrying into Execution the foregoing Powers, and all other Powers vested by this Constitution in the Government of the United States, or in any Department or Officer thereof.”</a:t>
            </a:r>
          </a:p>
          <a:p>
            <a:r>
              <a:rPr lang="en-US" b="1" dirty="0">
                <a:latin typeface="Times" pitchFamily="2" charset="0"/>
              </a:rPr>
              <a:t>	- Article I, Section 8, Clause 18</a:t>
            </a:r>
          </a:p>
        </p:txBody>
      </p:sp>
      <p:pic>
        <p:nvPicPr>
          <p:cNvPr id="5" name="Picture 4">
            <a:extLst>
              <a:ext uri="{FF2B5EF4-FFF2-40B4-BE49-F238E27FC236}">
                <a16:creationId xmlns:a16="http://schemas.microsoft.com/office/drawing/2014/main" id="{E1221C25-DB92-214D-9AC7-5D23620F3280}"/>
              </a:ext>
            </a:extLst>
          </p:cNvPr>
          <p:cNvPicPr>
            <a:picLocks noChangeAspect="1"/>
          </p:cNvPicPr>
          <p:nvPr/>
        </p:nvPicPr>
        <p:blipFill>
          <a:blip r:embed="rId2"/>
          <a:stretch>
            <a:fillRect/>
          </a:stretch>
        </p:blipFill>
        <p:spPr>
          <a:xfrm>
            <a:off x="5965556" y="3467099"/>
            <a:ext cx="5007244" cy="2286000"/>
          </a:xfrm>
          <a:prstGeom prst="rect">
            <a:avLst/>
          </a:prstGeom>
        </p:spPr>
      </p:pic>
      <p:sp>
        <p:nvSpPr>
          <p:cNvPr id="6" name="Rectangle 5">
            <a:extLst>
              <a:ext uri="{FF2B5EF4-FFF2-40B4-BE49-F238E27FC236}">
                <a16:creationId xmlns:a16="http://schemas.microsoft.com/office/drawing/2014/main" id="{8C5B5071-3B04-424A-AF9E-BF45EA72F927}"/>
              </a:ext>
            </a:extLst>
          </p:cNvPr>
          <p:cNvSpPr/>
          <p:nvPr/>
        </p:nvSpPr>
        <p:spPr>
          <a:xfrm>
            <a:off x="976393" y="4114801"/>
            <a:ext cx="4586207" cy="16382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pitchFamily="2" charset="0"/>
              </a:rPr>
              <a:t>Other examples</a:t>
            </a:r>
          </a:p>
          <a:p>
            <a:pPr marL="342900" indent="-342900">
              <a:buFont typeface="Arial" panose="020B0604020202020204" pitchFamily="34" charset="0"/>
              <a:buChar char="•"/>
            </a:pPr>
            <a:r>
              <a:rPr lang="en-US" sz="2400" dirty="0">
                <a:latin typeface="Times" pitchFamily="2" charset="0"/>
              </a:rPr>
              <a:t>Federal Reserve Bank</a:t>
            </a:r>
          </a:p>
          <a:p>
            <a:pPr marL="342900" indent="-342900">
              <a:buFont typeface="Arial" panose="020B0604020202020204" pitchFamily="34" charset="0"/>
              <a:buChar char="•"/>
            </a:pPr>
            <a:r>
              <a:rPr lang="en-US" sz="2400" dirty="0">
                <a:latin typeface="Times" pitchFamily="2" charset="0"/>
              </a:rPr>
              <a:t>Regulating pollution</a:t>
            </a:r>
          </a:p>
          <a:p>
            <a:pPr marL="342900" indent="-342900">
              <a:buFont typeface="Arial" panose="020B0604020202020204" pitchFamily="34" charset="0"/>
              <a:buChar char="•"/>
            </a:pPr>
            <a:r>
              <a:rPr lang="en-US" sz="2400" dirty="0">
                <a:latin typeface="Times" pitchFamily="2" charset="0"/>
              </a:rPr>
              <a:t>Regulating the internet</a:t>
            </a:r>
          </a:p>
        </p:txBody>
      </p:sp>
    </p:spTree>
    <p:extLst>
      <p:ext uri="{BB962C8B-B14F-4D97-AF65-F5344CB8AC3E}">
        <p14:creationId xmlns:p14="http://schemas.microsoft.com/office/powerpoint/2010/main" val="28460013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0DFBEE-4B7D-1E66-5955-72F19B1478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247217-C329-508D-042F-F84D9F59B1D8}"/>
              </a:ext>
            </a:extLst>
          </p:cNvPr>
          <p:cNvSpPr>
            <a:spLocks noGrp="1"/>
          </p:cNvSpPr>
          <p:nvPr>
            <p:ph type="title"/>
          </p:nvPr>
        </p:nvSpPr>
        <p:spPr>
          <a:xfrm>
            <a:off x="635431" y="152717"/>
            <a:ext cx="7136969" cy="837883"/>
          </a:xfrm>
          <a:solidFill>
            <a:schemeClr val="bg1"/>
          </a:solidFill>
          <a:ln>
            <a:solidFill>
              <a:schemeClr val="accent1">
                <a:lumMod val="50000"/>
              </a:schemeClr>
            </a:solidFill>
          </a:ln>
        </p:spPr>
        <p:txBody>
          <a:bodyPr>
            <a:normAutofit/>
          </a:bodyPr>
          <a:lstStyle/>
          <a:p>
            <a:r>
              <a:rPr lang="en-US" dirty="0">
                <a:latin typeface="Georgia Pro Black" panose="02040A02050405020203" pitchFamily="18" charset="0"/>
              </a:rPr>
              <a:t>Imperial Congress</a:t>
            </a:r>
          </a:p>
        </p:txBody>
      </p:sp>
      <p:sp>
        <p:nvSpPr>
          <p:cNvPr id="3" name="Content Placeholder 2">
            <a:extLst>
              <a:ext uri="{FF2B5EF4-FFF2-40B4-BE49-F238E27FC236}">
                <a16:creationId xmlns:a16="http://schemas.microsoft.com/office/drawing/2014/main" id="{99080A0C-2C27-D2A7-6B13-83DE6118D9D4}"/>
              </a:ext>
            </a:extLst>
          </p:cNvPr>
          <p:cNvSpPr>
            <a:spLocks noGrp="1"/>
          </p:cNvSpPr>
          <p:nvPr>
            <p:ph idx="1"/>
          </p:nvPr>
        </p:nvSpPr>
        <p:spPr>
          <a:xfrm>
            <a:off x="635431" y="1224366"/>
            <a:ext cx="11050291" cy="4901798"/>
          </a:xfrm>
          <a:solidFill>
            <a:schemeClr val="bg1"/>
          </a:solidFill>
          <a:ln>
            <a:solidFill>
              <a:schemeClr val="accent1">
                <a:lumMod val="50000"/>
              </a:schemeClr>
            </a:solidFill>
          </a:ln>
        </p:spPr>
        <p:txBody>
          <a:bodyPr>
            <a:normAutofit/>
          </a:bodyPr>
          <a:lstStyle/>
          <a:p>
            <a:pPr>
              <a:spcBef>
                <a:spcPts val="0"/>
              </a:spcBef>
            </a:pPr>
            <a:r>
              <a:rPr lang="en-US" sz="2400" dirty="0">
                <a:latin typeface="Times New Roman" panose="02020603050405020304" pitchFamily="18" charset="0"/>
                <a:cs typeface="Times New Roman" panose="02020603050405020304" pitchFamily="18" charset="0"/>
              </a:rPr>
              <a:t>Powers of Congress</a:t>
            </a:r>
          </a:p>
          <a:p>
            <a:pPr marL="342900" indent="-342900">
              <a:spcBef>
                <a:spcPts val="0"/>
              </a:spcBef>
            </a:pPr>
            <a:r>
              <a:rPr lang="en-US" sz="2400" i="1" u="sng" dirty="0">
                <a:solidFill>
                  <a:srgbClr val="FF0000"/>
                </a:solidFill>
                <a:latin typeface="Times New Roman" panose="02020603050405020304" pitchFamily="18" charset="0"/>
                <a:cs typeface="Times New Roman" panose="02020603050405020304" pitchFamily="18" charset="0"/>
              </a:rPr>
              <a:t>Formal powers</a:t>
            </a:r>
            <a:r>
              <a:rPr lang="en-US" sz="2400" dirty="0">
                <a:latin typeface="Times New Roman" panose="02020603050405020304" pitchFamily="18" charset="0"/>
                <a:cs typeface="Times New Roman" panose="02020603050405020304" pitchFamily="18" charset="0"/>
              </a:rPr>
              <a:t>: written into the U.S. Constitution</a:t>
            </a:r>
          </a:p>
          <a:p>
            <a:pPr marL="342900" indent="-342900">
              <a:spcBef>
                <a:spcPts val="0"/>
              </a:spcBef>
            </a:pPr>
            <a:r>
              <a:rPr lang="en-US" sz="2400" i="1" u="sng" dirty="0">
                <a:solidFill>
                  <a:srgbClr val="FF0000"/>
                </a:solidFill>
                <a:latin typeface="Times New Roman" panose="02020603050405020304" pitchFamily="18" charset="0"/>
                <a:cs typeface="Times New Roman" panose="02020603050405020304" pitchFamily="18" charset="0"/>
              </a:rPr>
              <a:t>Informal powers</a:t>
            </a:r>
            <a:r>
              <a:rPr lang="en-US" sz="2400" dirty="0">
                <a:latin typeface="Times New Roman" panose="02020603050405020304" pitchFamily="18" charset="0"/>
                <a:cs typeface="Times New Roman" panose="02020603050405020304" pitchFamily="18" charset="0"/>
              </a:rPr>
              <a:t>: interpreted within the Constitution , similar to necessary &amp; proper clause  </a:t>
            </a:r>
          </a:p>
        </p:txBody>
      </p:sp>
      <p:graphicFrame>
        <p:nvGraphicFramePr>
          <p:cNvPr id="6" name="Table 5">
            <a:extLst>
              <a:ext uri="{FF2B5EF4-FFF2-40B4-BE49-F238E27FC236}">
                <a16:creationId xmlns:a16="http://schemas.microsoft.com/office/drawing/2014/main" id="{9CB4D7ED-26A7-14D0-C048-7AA5C60D27D2}"/>
              </a:ext>
            </a:extLst>
          </p:cNvPr>
          <p:cNvGraphicFramePr>
            <a:graphicFrameLocks noGrp="1"/>
          </p:cNvGraphicFramePr>
          <p:nvPr>
            <p:extLst>
              <p:ext uri="{D42A27DB-BD31-4B8C-83A1-F6EECF244321}">
                <p14:modId xmlns:p14="http://schemas.microsoft.com/office/powerpoint/2010/main" val="3849923363"/>
              </p:ext>
            </p:extLst>
          </p:nvPr>
        </p:nvGraphicFramePr>
        <p:xfrm>
          <a:off x="1100379" y="2620962"/>
          <a:ext cx="10456190" cy="3413760"/>
        </p:xfrm>
        <a:graphic>
          <a:graphicData uri="http://schemas.openxmlformats.org/drawingml/2006/table">
            <a:tbl>
              <a:tblPr firstRow="1" bandRow="1">
                <a:tableStyleId>{7DF18680-E054-41AD-8BC1-D1AEF772440D}</a:tableStyleId>
              </a:tblPr>
              <a:tblGrid>
                <a:gridCol w="2566520">
                  <a:extLst>
                    <a:ext uri="{9D8B030D-6E8A-4147-A177-3AD203B41FA5}">
                      <a16:colId xmlns:a16="http://schemas.microsoft.com/office/drawing/2014/main" val="1405047419"/>
                    </a:ext>
                  </a:extLst>
                </a:gridCol>
                <a:gridCol w="3897307">
                  <a:extLst>
                    <a:ext uri="{9D8B030D-6E8A-4147-A177-3AD203B41FA5}">
                      <a16:colId xmlns:a16="http://schemas.microsoft.com/office/drawing/2014/main" val="2673162996"/>
                    </a:ext>
                  </a:extLst>
                </a:gridCol>
                <a:gridCol w="3992363">
                  <a:extLst>
                    <a:ext uri="{9D8B030D-6E8A-4147-A177-3AD203B41FA5}">
                      <a16:colId xmlns:a16="http://schemas.microsoft.com/office/drawing/2014/main" val="3657306846"/>
                    </a:ext>
                  </a:extLst>
                </a:gridCol>
              </a:tblGrid>
              <a:tr h="370840">
                <a:tc>
                  <a:txBody>
                    <a:bodyPr/>
                    <a:lstStyle/>
                    <a:p>
                      <a:pPr algn="ctr"/>
                      <a:r>
                        <a:rPr lang="en-US" sz="2400" dirty="0">
                          <a:solidFill>
                            <a:schemeClr val="bg1"/>
                          </a:solidFill>
                          <a:latin typeface="Times" panose="02020603050405020304" pitchFamily="18" charset="0"/>
                          <a:cs typeface="Times" panose="02020603050405020304" pitchFamily="18" charset="0"/>
                        </a:rPr>
                        <a:t>Power</a:t>
                      </a:r>
                    </a:p>
                  </a:txBody>
                  <a:tcPr>
                    <a:solidFill>
                      <a:srgbClr val="C00000"/>
                    </a:solidFill>
                  </a:tcPr>
                </a:tc>
                <a:tc>
                  <a:txBody>
                    <a:bodyPr/>
                    <a:lstStyle/>
                    <a:p>
                      <a:pPr algn="ctr"/>
                      <a:r>
                        <a:rPr lang="en-US" sz="2400" dirty="0">
                          <a:solidFill>
                            <a:schemeClr val="bg1"/>
                          </a:solidFill>
                          <a:latin typeface="Times" panose="02020603050405020304" pitchFamily="18" charset="0"/>
                          <a:cs typeface="Times" panose="02020603050405020304" pitchFamily="18" charset="0"/>
                        </a:rPr>
                        <a:t>Formal Power</a:t>
                      </a:r>
                    </a:p>
                  </a:txBody>
                  <a:tcPr>
                    <a:solidFill>
                      <a:srgbClr val="C00000"/>
                    </a:solidFill>
                  </a:tcPr>
                </a:tc>
                <a:tc>
                  <a:txBody>
                    <a:bodyPr/>
                    <a:lstStyle/>
                    <a:p>
                      <a:pPr algn="ctr"/>
                      <a:r>
                        <a:rPr lang="en-US" sz="2400" dirty="0">
                          <a:solidFill>
                            <a:schemeClr val="bg1"/>
                          </a:solidFill>
                          <a:latin typeface="Times" panose="02020603050405020304" pitchFamily="18" charset="0"/>
                          <a:cs typeface="Times" panose="02020603050405020304" pitchFamily="18" charset="0"/>
                        </a:rPr>
                        <a:t>Informal Power</a:t>
                      </a:r>
                    </a:p>
                  </a:txBody>
                  <a:tcPr>
                    <a:solidFill>
                      <a:srgbClr val="C00000"/>
                    </a:solidFill>
                  </a:tcPr>
                </a:tc>
                <a:extLst>
                  <a:ext uri="{0D108BD9-81ED-4DB2-BD59-A6C34878D82A}">
                    <a16:rowId xmlns:a16="http://schemas.microsoft.com/office/drawing/2014/main" val="793191248"/>
                  </a:ext>
                </a:extLst>
              </a:tr>
              <a:tr h="370840">
                <a:tc>
                  <a:txBody>
                    <a:bodyPr/>
                    <a:lstStyle/>
                    <a:p>
                      <a:r>
                        <a:rPr lang="en-US" sz="2400" dirty="0">
                          <a:latin typeface="Times" panose="02020603050405020304" pitchFamily="18" charset="0"/>
                          <a:cs typeface="Times" panose="02020603050405020304" pitchFamily="18" charset="0"/>
                        </a:rPr>
                        <a:t>War Power</a:t>
                      </a:r>
                    </a:p>
                  </a:txBody>
                  <a:tcPr/>
                </a:tc>
                <a:tc>
                  <a:txBody>
                    <a:bodyPr/>
                    <a:lstStyle/>
                    <a:p>
                      <a:r>
                        <a:rPr lang="en-US" sz="2200" dirty="0">
                          <a:latin typeface="Times" panose="02020603050405020304" pitchFamily="18" charset="0"/>
                          <a:cs typeface="Times" panose="02020603050405020304" pitchFamily="18" charset="0"/>
                        </a:rPr>
                        <a:t>Declare war for the common defense</a:t>
                      </a:r>
                    </a:p>
                  </a:txBody>
                  <a:tcPr/>
                </a:tc>
                <a:tc>
                  <a:txBody>
                    <a:bodyPr/>
                    <a:lstStyle/>
                    <a:p>
                      <a:r>
                        <a:rPr lang="en-US" sz="2200" dirty="0">
                          <a:latin typeface="Times" panose="02020603050405020304" pitchFamily="18" charset="0"/>
                          <a:cs typeface="Times" panose="02020603050405020304" pitchFamily="18" charset="0"/>
                        </a:rPr>
                        <a:t>Refuse to appropriate funds, investigate and expose, threaten to impeach</a:t>
                      </a:r>
                    </a:p>
                  </a:txBody>
                  <a:tcPr/>
                </a:tc>
                <a:extLst>
                  <a:ext uri="{0D108BD9-81ED-4DB2-BD59-A6C34878D82A}">
                    <a16:rowId xmlns:a16="http://schemas.microsoft.com/office/drawing/2014/main" val="1689576330"/>
                  </a:ext>
                </a:extLst>
              </a:tr>
              <a:tr h="370840">
                <a:tc>
                  <a:txBody>
                    <a:bodyPr/>
                    <a:lstStyle/>
                    <a:p>
                      <a:r>
                        <a:rPr lang="en-US" sz="2400" dirty="0">
                          <a:latin typeface="Times" panose="02020603050405020304" pitchFamily="18" charset="0"/>
                          <a:cs typeface="Times" panose="02020603050405020304" pitchFamily="18" charset="0"/>
                        </a:rPr>
                        <a:t>Treaty Power</a:t>
                      </a:r>
                    </a:p>
                  </a:txBody>
                  <a:tcPr/>
                </a:tc>
                <a:tc>
                  <a:txBody>
                    <a:bodyPr/>
                    <a:lstStyle/>
                    <a:p>
                      <a:r>
                        <a:rPr lang="en-US" sz="2200" dirty="0">
                          <a:latin typeface="Times" panose="02020603050405020304" pitchFamily="18" charset="0"/>
                          <a:cs typeface="Times" panose="02020603050405020304" pitchFamily="18" charset="0"/>
                        </a:rPr>
                        <a:t>Ratify treaties (2/3</a:t>
                      </a:r>
                      <a:r>
                        <a:rPr lang="en-US" sz="2200" baseline="30000" dirty="0">
                          <a:latin typeface="Times" panose="02020603050405020304" pitchFamily="18" charset="0"/>
                          <a:cs typeface="Times" panose="02020603050405020304" pitchFamily="18" charset="0"/>
                        </a:rPr>
                        <a:t>rd</a:t>
                      </a:r>
                      <a:r>
                        <a:rPr lang="en-US" sz="2200" dirty="0">
                          <a:latin typeface="Times" panose="02020603050405020304" pitchFamily="18" charset="0"/>
                          <a:cs typeface="Times" panose="02020603050405020304" pitchFamily="18" charset="0"/>
                        </a:rPr>
                        <a:t> vote in Senate)</a:t>
                      </a:r>
                    </a:p>
                  </a:txBody>
                  <a:tcPr/>
                </a:tc>
                <a:tc>
                  <a:txBody>
                    <a:bodyPr/>
                    <a:lstStyle/>
                    <a:p>
                      <a:r>
                        <a:rPr lang="en-US" sz="2200" dirty="0">
                          <a:latin typeface="Times" panose="02020603050405020304" pitchFamily="18" charset="0"/>
                          <a:cs typeface="Times" panose="02020603050405020304" pitchFamily="18" charset="0"/>
                        </a:rPr>
                        <a:t>Issue resolutions condemning the actions of world leaders</a:t>
                      </a:r>
                    </a:p>
                  </a:txBody>
                  <a:tcPr/>
                </a:tc>
                <a:extLst>
                  <a:ext uri="{0D108BD9-81ED-4DB2-BD59-A6C34878D82A}">
                    <a16:rowId xmlns:a16="http://schemas.microsoft.com/office/drawing/2014/main" val="2601462037"/>
                  </a:ext>
                </a:extLst>
              </a:tr>
              <a:tr h="370840">
                <a:tc>
                  <a:txBody>
                    <a:bodyPr/>
                    <a:lstStyle/>
                    <a:p>
                      <a:r>
                        <a:rPr lang="en-US" sz="2400" dirty="0">
                          <a:latin typeface="Times" panose="02020603050405020304" pitchFamily="18" charset="0"/>
                          <a:cs typeface="Times" panose="02020603050405020304" pitchFamily="18" charset="0"/>
                        </a:rPr>
                        <a:t>Appointment power</a:t>
                      </a:r>
                    </a:p>
                  </a:txBody>
                  <a:tcPr/>
                </a:tc>
                <a:tc>
                  <a:txBody>
                    <a:bodyPr/>
                    <a:lstStyle/>
                    <a:p>
                      <a:r>
                        <a:rPr lang="en-US" sz="2200" dirty="0">
                          <a:latin typeface="Times" panose="02020603050405020304" pitchFamily="18" charset="0"/>
                          <a:cs typeface="Times" panose="02020603050405020304" pitchFamily="18" charset="0"/>
                        </a:rPr>
                        <a:t>Approve and appoint ambassadors (majority vote)</a:t>
                      </a:r>
                    </a:p>
                  </a:txBody>
                  <a:tcPr/>
                </a:tc>
                <a:tc>
                  <a:txBody>
                    <a:bodyPr/>
                    <a:lstStyle/>
                    <a:p>
                      <a:r>
                        <a:rPr lang="en-US" sz="2200" dirty="0">
                          <a:latin typeface="Times" panose="02020603050405020304" pitchFamily="18" charset="0"/>
                          <a:cs typeface="Times" panose="02020603050405020304" pitchFamily="18" charset="0"/>
                        </a:rPr>
                        <a:t>Issue resolutions condemning appointments, rejects later appointments  </a:t>
                      </a:r>
                    </a:p>
                  </a:txBody>
                  <a:tcPr/>
                </a:tc>
                <a:extLst>
                  <a:ext uri="{0D108BD9-81ED-4DB2-BD59-A6C34878D82A}">
                    <a16:rowId xmlns:a16="http://schemas.microsoft.com/office/drawing/2014/main" val="2239469043"/>
                  </a:ext>
                </a:extLst>
              </a:tr>
            </a:tbl>
          </a:graphicData>
        </a:graphic>
      </p:graphicFrame>
    </p:spTree>
    <p:extLst>
      <p:ext uri="{BB962C8B-B14F-4D97-AF65-F5344CB8AC3E}">
        <p14:creationId xmlns:p14="http://schemas.microsoft.com/office/powerpoint/2010/main" val="6426187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4E02F-7FEB-C4A3-CFC1-704F1A24E7F2}"/>
              </a:ext>
            </a:extLst>
          </p:cNvPr>
          <p:cNvSpPr>
            <a:spLocks noGrp="1"/>
          </p:cNvSpPr>
          <p:nvPr>
            <p:ph type="title"/>
          </p:nvPr>
        </p:nvSpPr>
        <p:spPr>
          <a:xfrm>
            <a:off x="838200" y="365126"/>
            <a:ext cx="10515600" cy="812746"/>
          </a:xfrm>
          <a:solidFill>
            <a:schemeClr val="bg1"/>
          </a:solidFill>
          <a:ln>
            <a:solidFill>
              <a:schemeClr val="accent1">
                <a:lumMod val="50000"/>
              </a:schemeClr>
            </a:solidFill>
          </a:ln>
        </p:spPr>
        <p:txBody>
          <a:bodyPr/>
          <a:lstStyle/>
          <a:p>
            <a:r>
              <a:rPr lang="en-US" dirty="0">
                <a:latin typeface="Georgia Pro Black" panose="02040A02050405020203" pitchFamily="18" charset="0"/>
              </a:rPr>
              <a:t>Congressional Authority </a:t>
            </a:r>
          </a:p>
        </p:txBody>
      </p:sp>
      <p:sp>
        <p:nvSpPr>
          <p:cNvPr id="3" name="Content Placeholder 2">
            <a:extLst>
              <a:ext uri="{FF2B5EF4-FFF2-40B4-BE49-F238E27FC236}">
                <a16:creationId xmlns:a16="http://schemas.microsoft.com/office/drawing/2014/main" id="{C49EBC00-973A-6EF3-7FAE-14F6F8C2C0FB}"/>
              </a:ext>
            </a:extLst>
          </p:cNvPr>
          <p:cNvSpPr>
            <a:spLocks noGrp="1"/>
          </p:cNvSpPr>
          <p:nvPr>
            <p:ph idx="1"/>
          </p:nvPr>
        </p:nvSpPr>
        <p:spPr>
          <a:xfrm>
            <a:off x="526942" y="1441342"/>
            <a:ext cx="10826858" cy="4735621"/>
          </a:xfrm>
          <a:solidFill>
            <a:schemeClr val="bg1"/>
          </a:solidFill>
          <a:ln>
            <a:solidFill>
              <a:schemeClr val="accent1">
                <a:lumMod val="50000"/>
              </a:schemeClr>
            </a:solidFill>
          </a:ln>
        </p:spPr>
        <p:txBody>
          <a:bodyPr/>
          <a:lstStyle/>
          <a:p>
            <a:pPr marL="0" indent="0">
              <a:buNone/>
            </a:pPr>
            <a:r>
              <a:rPr lang="en-US" dirty="0">
                <a:latin typeface="Times" panose="02020603050405020304" pitchFamily="18" charset="0"/>
                <a:cs typeface="Times" panose="02020603050405020304" pitchFamily="18" charset="0"/>
              </a:rPr>
              <a:t>Examine how Congress has utilized it authority under the U.S. Constitution to resolve public policy issues of the United States. </a:t>
            </a:r>
          </a:p>
        </p:txBody>
      </p:sp>
      <p:pic>
        <p:nvPicPr>
          <p:cNvPr id="1028" name="Picture 4" descr="Representing Congress: Clifford K. Berryman's Political Cartoons">
            <a:extLst>
              <a:ext uri="{FF2B5EF4-FFF2-40B4-BE49-F238E27FC236}">
                <a16:creationId xmlns:a16="http://schemas.microsoft.com/office/drawing/2014/main" id="{AF5AEFFB-2093-5FB7-911E-4708E4E518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734" y="2555525"/>
            <a:ext cx="3149303" cy="388490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22165BBA-EA93-6A21-6D7C-0BD4D58FBDE0}"/>
              </a:ext>
            </a:extLst>
          </p:cNvPr>
          <p:cNvSpPr/>
          <p:nvPr/>
        </p:nvSpPr>
        <p:spPr>
          <a:xfrm>
            <a:off x="4504841" y="4974956"/>
            <a:ext cx="7160217" cy="79041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a:latin typeface="Times" panose="02020603050405020304" pitchFamily="18" charset="0"/>
                <a:cs typeface="Times" panose="02020603050405020304" pitchFamily="18" charset="0"/>
              </a:rPr>
              <a:t>Evaluate whether Congress follows the beliefs of James Madison in Federalist 45.</a:t>
            </a:r>
          </a:p>
        </p:txBody>
      </p:sp>
      <p:sp>
        <p:nvSpPr>
          <p:cNvPr id="5" name="Rectangle 4">
            <a:extLst>
              <a:ext uri="{FF2B5EF4-FFF2-40B4-BE49-F238E27FC236}">
                <a16:creationId xmlns:a16="http://schemas.microsoft.com/office/drawing/2014/main" id="{C27B913E-362D-C61C-EBC5-F9F3AE38B9CD}"/>
              </a:ext>
            </a:extLst>
          </p:cNvPr>
          <p:cNvSpPr/>
          <p:nvPr/>
        </p:nvSpPr>
        <p:spPr>
          <a:xfrm>
            <a:off x="4504841" y="2382864"/>
            <a:ext cx="7289369" cy="2092271"/>
          </a:xfrm>
          <a:prstGeom prst="rect">
            <a:avLst/>
          </a:prstGeom>
          <a:ln>
            <a:solidFill>
              <a:srgbClr val="002060"/>
            </a:solidFill>
          </a:ln>
        </p:spPr>
        <p:style>
          <a:lnRef idx="2">
            <a:schemeClr val="dk1">
              <a:shade val="15000"/>
            </a:schemeClr>
          </a:lnRef>
          <a:fillRef idx="1">
            <a:schemeClr val="dk1"/>
          </a:fillRef>
          <a:effectRef idx="0">
            <a:schemeClr val="dk1"/>
          </a:effectRef>
          <a:fontRef idx="minor">
            <a:schemeClr val="lt1"/>
          </a:fontRef>
        </p:style>
        <p:txBody>
          <a:bodyPr rtlCol="0" anchor="ctr"/>
          <a:lstStyle/>
          <a:p>
            <a:r>
              <a:rPr lang="en-US" sz="2400" b="0" i="1" dirty="0">
                <a:solidFill>
                  <a:schemeClr val="bg1"/>
                </a:solidFill>
                <a:effectLst/>
                <a:latin typeface="Times" panose="02020603050405020304" pitchFamily="18" charset="0"/>
                <a:cs typeface="Times" panose="02020603050405020304" pitchFamily="18" charset="0"/>
              </a:rPr>
              <a:t>“The powers delegated by the proposed Constitution to the federal government are few and defined. Those which are to remain in the State governments are numerous and indefinite.”</a:t>
            </a:r>
          </a:p>
          <a:p>
            <a:r>
              <a:rPr lang="en-US" sz="2400" i="1" dirty="0">
                <a:solidFill>
                  <a:schemeClr val="bg1"/>
                </a:solidFill>
                <a:latin typeface="Times" panose="02020603050405020304" pitchFamily="18" charset="0"/>
                <a:cs typeface="Times" panose="02020603050405020304" pitchFamily="18" charset="0"/>
              </a:rPr>
              <a:t>	- James Madison, Federalist 45</a:t>
            </a:r>
            <a:endParaRPr lang="en-US" sz="2400" dirty="0">
              <a:solidFill>
                <a:schemeClr val="bg1"/>
              </a:solidFill>
              <a:latin typeface="Times" panose="02020603050405020304" pitchFamily="18" charset="0"/>
              <a:cs typeface="Times" panose="02020603050405020304" pitchFamily="18" charset="0"/>
            </a:endParaRPr>
          </a:p>
        </p:txBody>
      </p:sp>
      <p:pic>
        <p:nvPicPr>
          <p:cNvPr id="1032" name="Picture 8" descr="James Madison ...">
            <a:extLst>
              <a:ext uri="{FF2B5EF4-FFF2-40B4-BE49-F238E27FC236}">
                <a16:creationId xmlns:a16="http://schemas.microsoft.com/office/drawing/2014/main" id="{6729654D-84A2-F61B-42C4-04D8F7EC05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47534" y="3642304"/>
            <a:ext cx="1843168" cy="1096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8666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D38474-34D7-6B8B-5619-EF715EB630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0830B3-7433-81B0-9BF1-BCFE6AB74A52}"/>
              </a:ext>
            </a:extLst>
          </p:cNvPr>
          <p:cNvSpPr>
            <a:spLocks noGrp="1"/>
          </p:cNvSpPr>
          <p:nvPr>
            <p:ph type="title"/>
          </p:nvPr>
        </p:nvSpPr>
        <p:spPr>
          <a:xfrm>
            <a:off x="418454" y="292986"/>
            <a:ext cx="9182746" cy="685482"/>
          </a:xfrm>
          <a:solidFill>
            <a:schemeClr val="bg1"/>
          </a:solidFill>
          <a:ln>
            <a:solidFill>
              <a:schemeClr val="tx2">
                <a:lumMod val="90000"/>
                <a:lumOff val="10000"/>
              </a:schemeClr>
            </a:solidFill>
          </a:ln>
        </p:spPr>
        <p:txBody>
          <a:bodyPr>
            <a:normAutofit fontScale="90000"/>
          </a:bodyPr>
          <a:lstStyle/>
          <a:p>
            <a:r>
              <a:rPr lang="en-US" dirty="0">
                <a:latin typeface="Georgia Pro Black" panose="02040A02050405020203" pitchFamily="18" charset="0"/>
              </a:rPr>
              <a:t>Reform a broken system</a:t>
            </a:r>
          </a:p>
        </p:txBody>
      </p:sp>
      <p:sp>
        <p:nvSpPr>
          <p:cNvPr id="3" name="Content Placeholder 2">
            <a:extLst>
              <a:ext uri="{FF2B5EF4-FFF2-40B4-BE49-F238E27FC236}">
                <a16:creationId xmlns:a16="http://schemas.microsoft.com/office/drawing/2014/main" id="{15802ED0-0A08-38A7-B869-E2EA973AE493}"/>
              </a:ext>
            </a:extLst>
          </p:cNvPr>
          <p:cNvSpPr>
            <a:spLocks noGrp="1"/>
          </p:cNvSpPr>
          <p:nvPr>
            <p:ph idx="1"/>
          </p:nvPr>
        </p:nvSpPr>
        <p:spPr>
          <a:xfrm>
            <a:off x="418454" y="1193711"/>
            <a:ext cx="10941804" cy="4513049"/>
          </a:xfrm>
          <a:solidFill>
            <a:schemeClr val="bg1"/>
          </a:solidFill>
          <a:ln>
            <a:solidFill>
              <a:srgbClr val="002060"/>
            </a:solidFill>
          </a:ln>
        </p:spPr>
        <p:txBody>
          <a:bodyPr>
            <a:normAutofit/>
          </a:bodyPr>
          <a:lstStyle/>
          <a:p>
            <a:r>
              <a:rPr lang="en-US" sz="2400" dirty="0">
                <a:latin typeface="Times" panose="02020603050405020304" pitchFamily="18" charset="0"/>
                <a:cs typeface="Times" panose="02020603050405020304" pitchFamily="18" charset="0"/>
              </a:rPr>
              <a:t>Prompt: </a:t>
            </a:r>
            <a:r>
              <a:rPr lang="en-US" sz="2400" dirty="0">
                <a:latin typeface="Times New Roman" panose="02020603050405020304" pitchFamily="18" charset="0"/>
                <a:ea typeface="Calibri" panose="020F0502020204030204" pitchFamily="34" charset="0"/>
                <a:cs typeface="Times New Roman" panose="02020603050405020304" pitchFamily="18" charset="0"/>
              </a:rPr>
              <a:t>Evaluate whether the bicameral legislature in its current form achieves the needed legislation to meet the public policy demands for the United States.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a:latin typeface="Times" panose="02020603050405020304" pitchFamily="18" charset="0"/>
                <a:cs typeface="Times" panose="02020603050405020304" pitchFamily="18" charset="0"/>
              </a:rPr>
              <a:t>28</a:t>
            </a:r>
            <a:r>
              <a:rPr lang="en-US" sz="2400" baseline="30000" dirty="0">
                <a:latin typeface="Times" panose="02020603050405020304" pitchFamily="18" charset="0"/>
                <a:cs typeface="Times" panose="02020603050405020304" pitchFamily="18" charset="0"/>
              </a:rPr>
              <a:t>th</a:t>
            </a:r>
            <a:r>
              <a:rPr lang="en-US" sz="2400" dirty="0">
                <a:latin typeface="Times" panose="02020603050405020304" pitchFamily="18" charset="0"/>
                <a:cs typeface="Times" panose="02020603050405020304" pitchFamily="18" charset="0"/>
              </a:rPr>
              <a:t> Amendment: construct a new amendment that will allow Congress to better able to pass legislation to respond to public policy issues we face. </a:t>
            </a:r>
          </a:p>
        </p:txBody>
      </p:sp>
      <p:pic>
        <p:nvPicPr>
          <p:cNvPr id="4" name="Picture 3">
            <a:extLst>
              <a:ext uri="{FF2B5EF4-FFF2-40B4-BE49-F238E27FC236}">
                <a16:creationId xmlns:a16="http://schemas.microsoft.com/office/drawing/2014/main" id="{D9F541CD-C0C1-CE3B-D67A-5F7E60CC372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914023"/>
            <a:ext cx="2971800" cy="3048000"/>
          </a:xfrm>
          <a:prstGeom prst="rect">
            <a:avLst/>
          </a:prstGeom>
          <a:noFill/>
          <a:ln>
            <a:solidFill>
              <a:schemeClr val="tx1"/>
            </a:solidFill>
          </a:ln>
        </p:spPr>
      </p:pic>
      <p:sp>
        <p:nvSpPr>
          <p:cNvPr id="5" name="Rectangle 4">
            <a:extLst>
              <a:ext uri="{FF2B5EF4-FFF2-40B4-BE49-F238E27FC236}">
                <a16:creationId xmlns:a16="http://schemas.microsoft.com/office/drawing/2014/main" id="{5213C98E-FAE6-7592-A628-DF712D2FD1CA}"/>
              </a:ext>
            </a:extLst>
          </p:cNvPr>
          <p:cNvSpPr/>
          <p:nvPr/>
        </p:nvSpPr>
        <p:spPr>
          <a:xfrm>
            <a:off x="4426058" y="2852904"/>
            <a:ext cx="5029200" cy="685482"/>
          </a:xfrm>
          <a:prstGeom prst="rect">
            <a:avLst/>
          </a:prstGeom>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latin typeface="Times" panose="02020603050405020304" pitchFamily="18" charset="0"/>
                <a:cs typeface="Times" panose="02020603050405020304" pitchFamily="18" charset="0"/>
              </a:rPr>
              <a:t>28</a:t>
            </a:r>
            <a:r>
              <a:rPr lang="en-US" sz="2400" baseline="30000" dirty="0">
                <a:latin typeface="Times" panose="02020603050405020304" pitchFamily="18" charset="0"/>
                <a:cs typeface="Times" panose="02020603050405020304" pitchFamily="18" charset="0"/>
              </a:rPr>
              <a:t>th</a:t>
            </a:r>
            <a:r>
              <a:rPr lang="en-US" sz="2400" dirty="0">
                <a:latin typeface="Times" panose="02020603050405020304" pitchFamily="18" charset="0"/>
                <a:cs typeface="Times" panose="02020603050405020304" pitchFamily="18" charset="0"/>
              </a:rPr>
              <a:t> Amendment – reform </a:t>
            </a:r>
          </a:p>
        </p:txBody>
      </p:sp>
      <p:sp>
        <p:nvSpPr>
          <p:cNvPr id="6" name="Rectangle 5">
            <a:extLst>
              <a:ext uri="{FF2B5EF4-FFF2-40B4-BE49-F238E27FC236}">
                <a16:creationId xmlns:a16="http://schemas.microsoft.com/office/drawing/2014/main" id="{22CA2CC1-3DF2-03CB-75CE-86371E7E0FD2}"/>
              </a:ext>
            </a:extLst>
          </p:cNvPr>
          <p:cNvSpPr/>
          <p:nvPr/>
        </p:nvSpPr>
        <p:spPr>
          <a:xfrm>
            <a:off x="4426058" y="3661388"/>
            <a:ext cx="5029200" cy="685482"/>
          </a:xfrm>
          <a:prstGeom prst="rect">
            <a:avLst/>
          </a:prstGeom>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latin typeface="Times" panose="02020603050405020304" pitchFamily="18" charset="0"/>
                <a:cs typeface="Times" panose="02020603050405020304" pitchFamily="18" charset="0"/>
              </a:rPr>
              <a:t>Argumentative thesis that defends the change</a:t>
            </a:r>
          </a:p>
        </p:txBody>
      </p:sp>
      <p:sp>
        <p:nvSpPr>
          <p:cNvPr id="7" name="Rectangle 6">
            <a:extLst>
              <a:ext uri="{FF2B5EF4-FFF2-40B4-BE49-F238E27FC236}">
                <a16:creationId xmlns:a16="http://schemas.microsoft.com/office/drawing/2014/main" id="{06079404-F2F6-D7D8-BF95-67D29853B303}"/>
              </a:ext>
            </a:extLst>
          </p:cNvPr>
          <p:cNvSpPr/>
          <p:nvPr/>
        </p:nvSpPr>
        <p:spPr>
          <a:xfrm>
            <a:off x="4426058" y="4446518"/>
            <a:ext cx="5029200" cy="685482"/>
          </a:xfrm>
          <a:prstGeom prst="rect">
            <a:avLst/>
          </a:prstGeom>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latin typeface="Times" panose="02020603050405020304" pitchFamily="18" charset="0"/>
                <a:cs typeface="Times" panose="02020603050405020304" pitchFamily="18" charset="0"/>
              </a:rPr>
              <a:t>Evidence that supports the change  </a:t>
            </a:r>
          </a:p>
        </p:txBody>
      </p:sp>
      <p:sp>
        <p:nvSpPr>
          <p:cNvPr id="8" name="Rectangle 7">
            <a:extLst>
              <a:ext uri="{FF2B5EF4-FFF2-40B4-BE49-F238E27FC236}">
                <a16:creationId xmlns:a16="http://schemas.microsoft.com/office/drawing/2014/main" id="{40CDA222-0F4B-4DD1-D3FE-0010EDEA07B6}"/>
              </a:ext>
            </a:extLst>
          </p:cNvPr>
          <p:cNvSpPr/>
          <p:nvPr/>
        </p:nvSpPr>
        <p:spPr>
          <a:xfrm>
            <a:off x="4426058" y="5231648"/>
            <a:ext cx="5029200" cy="685482"/>
          </a:xfrm>
          <a:prstGeom prst="rect">
            <a:avLst/>
          </a:prstGeom>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latin typeface="Times" panose="02020603050405020304" pitchFamily="18" charset="0"/>
                <a:cs typeface="Times" panose="02020603050405020304" pitchFamily="18" charset="0"/>
              </a:rPr>
              <a:t>Counterargument against the change </a:t>
            </a:r>
          </a:p>
        </p:txBody>
      </p:sp>
    </p:spTree>
    <p:extLst>
      <p:ext uri="{BB962C8B-B14F-4D97-AF65-F5344CB8AC3E}">
        <p14:creationId xmlns:p14="http://schemas.microsoft.com/office/powerpoint/2010/main" val="33377114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451" y="152718"/>
            <a:ext cx="8632556" cy="761682"/>
          </a:xfrm>
          <a:solidFill>
            <a:schemeClr val="bg1"/>
          </a:solidFill>
          <a:ln>
            <a:solidFill>
              <a:schemeClr val="accent1">
                <a:lumMod val="50000"/>
              </a:schemeClr>
            </a:solidFill>
          </a:ln>
        </p:spPr>
        <p:txBody>
          <a:bodyPr>
            <a:normAutofit/>
          </a:bodyPr>
          <a:lstStyle/>
          <a:p>
            <a:r>
              <a:rPr lang="en-US" dirty="0">
                <a:latin typeface="Georgia Pro Black" panose="02040A02050405020203" pitchFamily="18" charset="0"/>
              </a:rPr>
              <a:t>Separation of Powers</a:t>
            </a:r>
          </a:p>
        </p:txBody>
      </p:sp>
      <p:sp>
        <p:nvSpPr>
          <p:cNvPr id="4" name="Text Placeholder 3"/>
          <p:cNvSpPr>
            <a:spLocks noGrp="1"/>
          </p:cNvSpPr>
          <p:nvPr>
            <p:ph type="body" idx="1"/>
          </p:nvPr>
        </p:nvSpPr>
        <p:spPr>
          <a:xfrm>
            <a:off x="1580793" y="1055856"/>
            <a:ext cx="3291840" cy="544343"/>
          </a:xfrm>
          <a:solidFill>
            <a:srgbClr val="00B0F0"/>
          </a:solidFill>
          <a:ln>
            <a:solidFill>
              <a:srgbClr val="FFFF00"/>
            </a:solidFill>
          </a:ln>
        </p:spPr>
        <p:txBody>
          <a:bodyPr>
            <a:noAutofit/>
          </a:bodyPr>
          <a:lstStyle/>
          <a:p>
            <a:pPr algn="ctr"/>
            <a:r>
              <a:rPr lang="en-US" dirty="0">
                <a:solidFill>
                  <a:schemeClr val="bg1"/>
                </a:solidFill>
                <a:latin typeface="Georgia Pro Black" panose="02040A02050405020203" pitchFamily="18" charset="0"/>
              </a:rPr>
              <a:t>Senate</a:t>
            </a:r>
          </a:p>
        </p:txBody>
      </p:sp>
      <p:sp>
        <p:nvSpPr>
          <p:cNvPr id="5" name="Content Placeholder 4"/>
          <p:cNvSpPr>
            <a:spLocks noGrp="1"/>
          </p:cNvSpPr>
          <p:nvPr>
            <p:ph sz="half" idx="2"/>
          </p:nvPr>
        </p:nvSpPr>
        <p:spPr>
          <a:xfrm>
            <a:off x="933213" y="1865844"/>
            <a:ext cx="4829014" cy="3840480"/>
          </a:xfrm>
          <a:solidFill>
            <a:schemeClr val="bg1"/>
          </a:solidFill>
          <a:ln>
            <a:solidFill>
              <a:schemeClr val="accent1">
                <a:lumMod val="50000"/>
              </a:schemeClr>
            </a:solidFill>
          </a:ln>
        </p:spPr>
        <p:txBody>
          <a:bodyPr>
            <a:normAutofit/>
          </a:bodyPr>
          <a:lstStyle/>
          <a:p>
            <a:pPr marL="342900" indent="-342900"/>
            <a:r>
              <a:rPr lang="en-US" sz="2400" dirty="0">
                <a:latin typeface="Times New Roman" panose="02020603050405020304" pitchFamily="18" charset="0"/>
                <a:cs typeface="Times New Roman" panose="02020603050405020304" pitchFamily="18" charset="0"/>
              </a:rPr>
              <a:t>Jury for impeach trial</a:t>
            </a:r>
          </a:p>
          <a:p>
            <a:pPr marL="342900" indent="-342900"/>
            <a:r>
              <a:rPr lang="en-US" sz="2400" dirty="0">
                <a:latin typeface="Times New Roman" panose="02020603050405020304" pitchFamily="18" charset="0"/>
                <a:cs typeface="Times New Roman" panose="02020603050405020304" pitchFamily="18" charset="0"/>
              </a:rPr>
              <a:t>Elects the V.P. if the Electoral College cannot</a:t>
            </a:r>
          </a:p>
          <a:p>
            <a:pPr marL="342900" indent="-342900"/>
            <a:r>
              <a:rPr lang="en-US" sz="2400" dirty="0">
                <a:latin typeface="Times New Roman" panose="02020603050405020304" pitchFamily="18" charset="0"/>
                <a:cs typeface="Times New Roman" panose="02020603050405020304" pitchFamily="18" charset="0"/>
              </a:rPr>
              <a:t>Ratifies treaties – (Foreign relations committee ****)</a:t>
            </a:r>
          </a:p>
          <a:p>
            <a:pPr marL="342900" indent="-342900"/>
            <a:r>
              <a:rPr lang="en-US" sz="2400" dirty="0">
                <a:latin typeface="Times New Roman" panose="02020603050405020304" pitchFamily="18" charset="0"/>
                <a:cs typeface="Times New Roman" panose="02020603050405020304" pitchFamily="18" charset="0"/>
              </a:rPr>
              <a:t>Approves presidential appointees (Judiciary committee***)</a:t>
            </a:r>
          </a:p>
        </p:txBody>
      </p:sp>
      <p:sp>
        <p:nvSpPr>
          <p:cNvPr id="6" name="Text Placeholder 5"/>
          <p:cNvSpPr>
            <a:spLocks noGrp="1"/>
          </p:cNvSpPr>
          <p:nvPr>
            <p:ph type="body" sz="quarter" idx="3"/>
          </p:nvPr>
        </p:nvSpPr>
        <p:spPr>
          <a:xfrm>
            <a:off x="6587900" y="1066800"/>
            <a:ext cx="4565714" cy="533400"/>
          </a:xfrm>
          <a:solidFill>
            <a:srgbClr val="00B0F0"/>
          </a:solidFill>
          <a:ln>
            <a:solidFill>
              <a:srgbClr val="FFFF00"/>
            </a:solidFill>
          </a:ln>
        </p:spPr>
        <p:txBody>
          <a:bodyPr>
            <a:noAutofit/>
          </a:bodyPr>
          <a:lstStyle/>
          <a:p>
            <a:pPr algn="ctr"/>
            <a:r>
              <a:rPr lang="en-US" dirty="0">
                <a:solidFill>
                  <a:schemeClr val="bg1"/>
                </a:solidFill>
                <a:latin typeface="Georgia Pro Black" panose="02040A02050405020203" pitchFamily="18" charset="0"/>
              </a:rPr>
              <a:t>House of Representatives</a:t>
            </a:r>
            <a:r>
              <a:rPr lang="en-US" dirty="0">
                <a:latin typeface="Georgia Pro Black" panose="02040A02050405020203" pitchFamily="18" charset="0"/>
              </a:rPr>
              <a:t> </a:t>
            </a:r>
          </a:p>
        </p:txBody>
      </p:sp>
      <p:sp>
        <p:nvSpPr>
          <p:cNvPr id="7" name="Content Placeholder 6"/>
          <p:cNvSpPr>
            <a:spLocks noGrp="1"/>
          </p:cNvSpPr>
          <p:nvPr>
            <p:ph sz="quarter" idx="4"/>
          </p:nvPr>
        </p:nvSpPr>
        <p:spPr>
          <a:xfrm>
            <a:off x="6224421" y="1823666"/>
            <a:ext cx="5034366" cy="3840798"/>
          </a:xfrm>
          <a:solidFill>
            <a:schemeClr val="tx2">
              <a:lumMod val="75000"/>
              <a:lumOff val="25000"/>
            </a:schemeClr>
          </a:solidFill>
          <a:ln>
            <a:solidFill>
              <a:schemeClr val="tx2"/>
            </a:solidFill>
          </a:ln>
        </p:spPr>
        <p:txBody>
          <a:bodyPr>
            <a:normAutofit/>
          </a:bodyPr>
          <a:lstStyle/>
          <a:p>
            <a:pPr marL="342900" indent="-342900"/>
            <a:r>
              <a:rPr lang="en-US" sz="2400" dirty="0">
                <a:solidFill>
                  <a:schemeClr val="bg1"/>
                </a:solidFill>
                <a:latin typeface="Times New Roman" panose="02020603050405020304" pitchFamily="18" charset="0"/>
                <a:cs typeface="Times New Roman" panose="02020603050405020304" pitchFamily="18" charset="0"/>
              </a:rPr>
              <a:t>Passes the articles of impeachment </a:t>
            </a:r>
          </a:p>
          <a:p>
            <a:pPr marL="342900" indent="-342900"/>
            <a:r>
              <a:rPr lang="en-US" sz="2400" dirty="0">
                <a:solidFill>
                  <a:schemeClr val="bg1"/>
                </a:solidFill>
                <a:latin typeface="Times New Roman" panose="02020603050405020304" pitchFamily="18" charset="0"/>
                <a:cs typeface="Times New Roman" panose="02020603050405020304" pitchFamily="18" charset="0"/>
              </a:rPr>
              <a:t>Starts all tax and appropriation bills – (Ways and Means Committee ***)</a:t>
            </a:r>
          </a:p>
          <a:p>
            <a:pPr marL="342900" indent="-342900"/>
            <a:r>
              <a:rPr lang="en-US" sz="2400" dirty="0">
                <a:solidFill>
                  <a:schemeClr val="bg1"/>
                </a:solidFill>
                <a:latin typeface="Times New Roman" panose="02020603050405020304" pitchFamily="18" charset="0"/>
                <a:cs typeface="Times New Roman" panose="02020603050405020304" pitchFamily="18" charset="0"/>
              </a:rPr>
              <a:t>Selects the President if the Electoral College cannot</a:t>
            </a:r>
          </a:p>
          <a:p>
            <a:pPr marL="342900" indent="-342900"/>
            <a:r>
              <a:rPr lang="en-US" sz="2400" dirty="0">
                <a:solidFill>
                  <a:schemeClr val="bg1"/>
                </a:solidFill>
                <a:latin typeface="Times New Roman" panose="02020603050405020304" pitchFamily="18" charset="0"/>
                <a:cs typeface="Times New Roman" panose="02020603050405020304" pitchFamily="18" charset="0"/>
              </a:rPr>
              <a:t>Due centralized power structure the rules committee is very powerful</a:t>
            </a:r>
          </a:p>
        </p:txBody>
      </p:sp>
      <p:pic>
        <p:nvPicPr>
          <p:cNvPr id="8" name="Picture 7" descr="A large white building&#10;&#10;Description automatically generated">
            <a:extLst>
              <a:ext uri="{FF2B5EF4-FFF2-40B4-BE49-F238E27FC236}">
                <a16:creationId xmlns:a16="http://schemas.microsoft.com/office/drawing/2014/main" id="{B264B812-9804-4B9B-AA61-17006ED67C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9101" y="5129940"/>
            <a:ext cx="3762120" cy="1575344"/>
          </a:xfrm>
          <a:prstGeom prst="rect">
            <a:avLst/>
          </a:prstGeom>
          <a:solidFill>
            <a:schemeClr val="accent6">
              <a:lumMod val="50000"/>
            </a:schemeClr>
          </a:solidFill>
        </p:spPr>
      </p:pic>
      <p:sp>
        <p:nvSpPr>
          <p:cNvPr id="9" name="Arrow: Right 8">
            <a:extLst>
              <a:ext uri="{FF2B5EF4-FFF2-40B4-BE49-F238E27FC236}">
                <a16:creationId xmlns:a16="http://schemas.microsoft.com/office/drawing/2014/main" id="{7A78E7E2-F0F6-4EEC-8ABE-B95899C264ED}"/>
              </a:ext>
            </a:extLst>
          </p:cNvPr>
          <p:cNvSpPr/>
          <p:nvPr/>
        </p:nvSpPr>
        <p:spPr>
          <a:xfrm rot="19463071">
            <a:off x="7317286" y="5202507"/>
            <a:ext cx="876299" cy="274320"/>
          </a:xfrm>
          <a:prstGeom prst="right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D3BE594A-3606-4AD3-8560-752CC119ED32}"/>
              </a:ext>
            </a:extLst>
          </p:cNvPr>
          <p:cNvSpPr/>
          <p:nvPr/>
        </p:nvSpPr>
        <p:spPr>
          <a:xfrm rot="13293939">
            <a:off x="4015659" y="5229175"/>
            <a:ext cx="876299" cy="274320"/>
          </a:xfrm>
          <a:prstGeom prst="right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81254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01AA6F-94D0-03FF-4D25-8D00C1B891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245680-9851-C920-9C31-CDE497EB9B96}"/>
              </a:ext>
            </a:extLst>
          </p:cNvPr>
          <p:cNvSpPr>
            <a:spLocks noGrp="1"/>
          </p:cNvSpPr>
          <p:nvPr>
            <p:ph type="title"/>
          </p:nvPr>
        </p:nvSpPr>
        <p:spPr>
          <a:xfrm>
            <a:off x="725838" y="261206"/>
            <a:ext cx="5791200" cy="685482"/>
          </a:xfrm>
          <a:solidFill>
            <a:schemeClr val="bg1"/>
          </a:solidFill>
          <a:ln>
            <a:solidFill>
              <a:schemeClr val="accent1">
                <a:lumMod val="50000"/>
              </a:schemeClr>
            </a:solidFill>
          </a:ln>
        </p:spPr>
        <p:txBody>
          <a:bodyPr>
            <a:normAutofit fontScale="90000"/>
          </a:bodyPr>
          <a:lstStyle/>
          <a:p>
            <a:r>
              <a:rPr lang="en-US" dirty="0">
                <a:latin typeface="Georgia Pro Black" panose="02040A02050405020203" pitchFamily="18" charset="0"/>
              </a:rPr>
              <a:t>Focus for today</a:t>
            </a:r>
          </a:p>
        </p:txBody>
      </p:sp>
      <p:sp>
        <p:nvSpPr>
          <p:cNvPr id="3" name="Content Placeholder 2">
            <a:extLst>
              <a:ext uri="{FF2B5EF4-FFF2-40B4-BE49-F238E27FC236}">
                <a16:creationId xmlns:a16="http://schemas.microsoft.com/office/drawing/2014/main" id="{6A6F702B-ED0E-1EB6-D73F-089D242F0E11}"/>
              </a:ext>
            </a:extLst>
          </p:cNvPr>
          <p:cNvSpPr>
            <a:spLocks noGrp="1"/>
          </p:cNvSpPr>
          <p:nvPr>
            <p:ph idx="1"/>
          </p:nvPr>
        </p:nvSpPr>
        <p:spPr>
          <a:xfrm>
            <a:off x="356461" y="1193369"/>
            <a:ext cx="11701220" cy="4932795"/>
          </a:xfrm>
          <a:solidFill>
            <a:schemeClr val="bg1"/>
          </a:solidFill>
          <a:ln>
            <a:solidFill>
              <a:schemeClr val="accent1">
                <a:lumMod val="50000"/>
              </a:schemeClr>
            </a:solidFill>
          </a:ln>
        </p:spPr>
        <p:txBody>
          <a:bodyPr>
            <a:normAutofit lnSpcReduction="10000"/>
          </a:bodyPr>
          <a:lstStyle/>
          <a:p>
            <a:pPr>
              <a:spcBef>
                <a:spcPts val="0"/>
              </a:spcBef>
            </a:pPr>
            <a:r>
              <a:rPr lang="en-US" dirty="0">
                <a:latin typeface="Times" panose="02020603050405020304" pitchFamily="18" charset="0"/>
                <a:cs typeface="Times" panose="02020603050405020304" pitchFamily="18" charset="0"/>
              </a:rPr>
              <a:t>2.1 Congress: The Senate and the House of Representatives</a:t>
            </a:r>
          </a:p>
          <a:p>
            <a:pPr>
              <a:spcBef>
                <a:spcPts val="0"/>
              </a:spcBef>
            </a:pPr>
            <a:endParaRPr lang="en-US" sz="1600" dirty="0">
              <a:latin typeface="Times" panose="02020603050405020304" pitchFamily="18" charset="0"/>
              <a:cs typeface="Times" panose="02020603050405020304" pitchFamily="18" charset="0"/>
            </a:endParaRPr>
          </a:p>
          <a:p>
            <a:pPr>
              <a:spcBef>
                <a:spcPts val="0"/>
              </a:spcBef>
            </a:pPr>
            <a:r>
              <a:rPr lang="en-US" sz="1900" dirty="0">
                <a:latin typeface="Times" panose="02020603050405020304" pitchFamily="18" charset="0"/>
                <a:cs typeface="Times" panose="02020603050405020304" pitchFamily="18" charset="0"/>
              </a:rPr>
              <a:t>EQ: How do the institutions of government articulate democracy and interact with various linkage institutions to carry out republicanism?</a:t>
            </a:r>
          </a:p>
          <a:p>
            <a:pPr marL="171450" indent="-171450">
              <a:spcBef>
                <a:spcPts val="0"/>
              </a:spcBef>
            </a:pPr>
            <a:r>
              <a:rPr lang="en-US" sz="1900" i="1" dirty="0">
                <a:latin typeface="Times" panose="02020603050405020304" pitchFamily="18" charset="0"/>
                <a:cs typeface="Times" panose="02020603050405020304" pitchFamily="18" charset="0"/>
              </a:rPr>
              <a:t>Students can: </a:t>
            </a:r>
          </a:p>
          <a:p>
            <a:pPr marL="628650" lvl="1" indent="-171450">
              <a:spcBef>
                <a:spcPts val="0"/>
              </a:spcBef>
            </a:pPr>
            <a:r>
              <a:rPr lang="en-US" sz="2200" dirty="0">
                <a:latin typeface="Times" panose="02020603050405020304" pitchFamily="18" charset="0"/>
                <a:cs typeface="Times" panose="02020603050405020304" pitchFamily="18" charset="0"/>
              </a:rPr>
              <a:t>Decipher how the design of Congress carries out the founders’ beliefs about the need for a Constitutional republic. </a:t>
            </a:r>
          </a:p>
          <a:p>
            <a:pPr marL="628650" lvl="1" indent="-171450">
              <a:spcBef>
                <a:spcPts val="0"/>
              </a:spcBef>
            </a:pPr>
            <a:r>
              <a:rPr lang="en-US" sz="2200" dirty="0">
                <a:latin typeface="Times" panose="02020603050405020304" pitchFamily="18" charset="0"/>
                <a:cs typeface="Times" panose="02020603050405020304" pitchFamily="18" charset="0"/>
              </a:rPr>
              <a:t>Assess how democratic the U.S. Congress is as a lawmaking body</a:t>
            </a:r>
          </a:p>
          <a:p>
            <a:pPr marL="0" lvl="1" indent="0">
              <a:spcBef>
                <a:spcPts val="0"/>
              </a:spcBef>
              <a:buNone/>
            </a:pPr>
            <a:endParaRPr lang="en-US" sz="1900" dirty="0">
              <a:latin typeface="Times" panose="02020603050405020304" pitchFamily="18" charset="0"/>
              <a:cs typeface="Times" panose="02020603050405020304" pitchFamily="18" charset="0"/>
            </a:endParaRPr>
          </a:p>
          <a:p>
            <a:pPr marL="0" lvl="1" indent="0">
              <a:spcBef>
                <a:spcPts val="0"/>
              </a:spcBef>
              <a:buNone/>
            </a:pPr>
            <a:r>
              <a:rPr lang="en-US" b="1" i="1" dirty="0">
                <a:solidFill>
                  <a:srgbClr val="FF0000"/>
                </a:solidFill>
                <a:latin typeface="Times" panose="02020603050405020304" pitchFamily="18" charset="0"/>
                <a:cs typeface="Times" panose="02020603050405020304" pitchFamily="18" charset="0"/>
              </a:rPr>
              <a:t>Agenda</a:t>
            </a:r>
          </a:p>
          <a:p>
            <a:pPr marL="285750" lvl="1" indent="-285750">
              <a:spcBef>
                <a:spcPts val="0"/>
              </a:spcBef>
            </a:pPr>
            <a:r>
              <a:rPr lang="en-US" sz="2600" dirty="0">
                <a:latin typeface="Times" panose="02020603050405020304" pitchFamily="18" charset="0"/>
                <a:cs typeface="Times" panose="02020603050405020304" pitchFamily="18" charset="0"/>
              </a:rPr>
              <a:t>Issue of Dysfunction </a:t>
            </a:r>
          </a:p>
          <a:p>
            <a:pPr marL="285750" lvl="1" indent="-285750">
              <a:spcBef>
                <a:spcPts val="0"/>
              </a:spcBef>
            </a:pPr>
            <a:r>
              <a:rPr lang="en-US" sz="2600" dirty="0">
                <a:latin typeface="Times" panose="02020603050405020304" pitchFamily="18" charset="0"/>
                <a:cs typeface="Times" panose="02020603050405020304" pitchFamily="18" charset="0"/>
              </a:rPr>
              <a:t>Powers of Congress</a:t>
            </a:r>
          </a:p>
          <a:p>
            <a:pPr marL="285750" lvl="1" indent="-285750">
              <a:spcBef>
                <a:spcPts val="0"/>
              </a:spcBef>
            </a:pPr>
            <a:r>
              <a:rPr lang="en-US" sz="2600" dirty="0">
                <a:latin typeface="Times" panose="02020603050405020304" pitchFamily="18" charset="0"/>
                <a:cs typeface="Times" panose="02020603050405020304" pitchFamily="18" charset="0"/>
              </a:rPr>
              <a:t>Dissecting Congressional Design </a:t>
            </a:r>
          </a:p>
          <a:p>
            <a:pPr marL="285750" lvl="1" indent="-285750">
              <a:spcBef>
                <a:spcPts val="0"/>
              </a:spcBef>
            </a:pPr>
            <a:endParaRPr lang="en-US" sz="2600" dirty="0">
              <a:latin typeface="Times" panose="02020603050405020304" pitchFamily="18" charset="0"/>
              <a:cs typeface="Times" panose="02020603050405020304" pitchFamily="18" charset="0"/>
            </a:endParaRPr>
          </a:p>
          <a:p>
            <a:pPr marL="0" lvl="1" indent="0">
              <a:spcBef>
                <a:spcPts val="0"/>
              </a:spcBef>
              <a:buNone/>
            </a:pPr>
            <a:endParaRPr lang="en-US" sz="1800" b="1" i="1" dirty="0">
              <a:solidFill>
                <a:srgbClr val="FF0000"/>
              </a:solidFill>
              <a:latin typeface="Times" panose="02020603050405020304" pitchFamily="18" charset="0"/>
              <a:cs typeface="Times" panose="02020603050405020304" pitchFamily="18" charset="0"/>
            </a:endParaRPr>
          </a:p>
          <a:p>
            <a:pPr marL="0" lvl="1" indent="0">
              <a:spcBef>
                <a:spcPts val="0"/>
              </a:spcBef>
              <a:buNone/>
            </a:pPr>
            <a:r>
              <a:rPr lang="en-US" sz="2600" b="1" i="1" dirty="0">
                <a:solidFill>
                  <a:srgbClr val="002060"/>
                </a:solidFill>
                <a:latin typeface="Times" panose="02020603050405020304" pitchFamily="18" charset="0"/>
                <a:cs typeface="Times" panose="02020603050405020304" pitchFamily="18" charset="0"/>
              </a:rPr>
              <a:t>Homework: </a:t>
            </a:r>
            <a:r>
              <a:rPr lang="en-US" sz="2600" b="1" dirty="0">
                <a:solidFill>
                  <a:srgbClr val="002060"/>
                </a:solidFill>
                <a:latin typeface="Times" panose="02020603050405020304" pitchFamily="18" charset="0"/>
                <a:cs typeface="Times" panose="02020603050405020304" pitchFamily="18" charset="0"/>
              </a:rPr>
              <a:t>Amending a Dysfunctional Legislature </a:t>
            </a:r>
          </a:p>
          <a:p>
            <a:pPr marL="171450" indent="-171450">
              <a:spcBef>
                <a:spcPts val="0"/>
              </a:spcBef>
            </a:pPr>
            <a:endParaRPr lang="en-US" sz="1600" i="1" dirty="0"/>
          </a:p>
          <a:p>
            <a:pPr marL="171450" indent="-171450">
              <a:spcBef>
                <a:spcPts val="0"/>
              </a:spcBef>
            </a:pPr>
            <a:endParaRPr lang="en-US" sz="1600" dirty="0"/>
          </a:p>
        </p:txBody>
      </p:sp>
    </p:spTree>
    <p:extLst>
      <p:ext uri="{BB962C8B-B14F-4D97-AF65-F5344CB8AC3E}">
        <p14:creationId xmlns:p14="http://schemas.microsoft.com/office/powerpoint/2010/main" val="13739187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7968EA-240B-35EE-71F8-ACAD112D01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5DFF28-0E19-1521-E81D-5A8E70739B68}"/>
              </a:ext>
            </a:extLst>
          </p:cNvPr>
          <p:cNvSpPr>
            <a:spLocks noGrp="1"/>
          </p:cNvSpPr>
          <p:nvPr>
            <p:ph type="title"/>
          </p:nvPr>
        </p:nvSpPr>
        <p:spPr>
          <a:xfrm>
            <a:off x="418454" y="191125"/>
            <a:ext cx="7353946" cy="685482"/>
          </a:xfrm>
          <a:solidFill>
            <a:schemeClr val="bg1"/>
          </a:solidFill>
          <a:ln>
            <a:solidFill>
              <a:schemeClr val="accent1">
                <a:lumMod val="50000"/>
              </a:schemeClr>
            </a:solidFill>
          </a:ln>
        </p:spPr>
        <p:txBody>
          <a:bodyPr>
            <a:normAutofit fontScale="90000"/>
          </a:bodyPr>
          <a:lstStyle/>
          <a:p>
            <a:r>
              <a:rPr lang="en-US" dirty="0">
                <a:solidFill>
                  <a:schemeClr val="tx1"/>
                </a:solidFill>
                <a:latin typeface="Georgia Pro Black" panose="02040A02050405020203" pitchFamily="18" charset="0"/>
              </a:rPr>
              <a:t>Issues of Dysfunction </a:t>
            </a:r>
          </a:p>
        </p:txBody>
      </p:sp>
      <p:sp>
        <p:nvSpPr>
          <p:cNvPr id="9" name="Content Placeholder 8">
            <a:extLst>
              <a:ext uri="{FF2B5EF4-FFF2-40B4-BE49-F238E27FC236}">
                <a16:creationId xmlns:a16="http://schemas.microsoft.com/office/drawing/2014/main" id="{8869C975-65D6-6D8B-7BCD-256AB2E5599C}"/>
              </a:ext>
            </a:extLst>
          </p:cNvPr>
          <p:cNvSpPr>
            <a:spLocks noGrp="1"/>
          </p:cNvSpPr>
          <p:nvPr>
            <p:ph idx="1"/>
          </p:nvPr>
        </p:nvSpPr>
        <p:spPr>
          <a:xfrm>
            <a:off x="418454" y="1253330"/>
            <a:ext cx="11158780" cy="5147469"/>
          </a:xfrm>
          <a:solidFill>
            <a:schemeClr val="bg1"/>
          </a:solidFill>
        </p:spPr>
        <p:txBody>
          <a:bodyPr>
            <a:normAutofit/>
          </a:bodyPr>
          <a:lstStyle/>
          <a:p>
            <a:pPr marL="0" indent="0">
              <a:buNone/>
            </a:pPr>
            <a:r>
              <a:rPr lang="en-US" sz="2400" b="1" u="sng" dirty="0">
                <a:latin typeface="Times" panose="02020603050405020304" pitchFamily="18" charset="0"/>
                <a:cs typeface="Times" panose="02020603050405020304" pitchFamily="18" charset="0"/>
              </a:rPr>
              <a:t>A Dysfunctional Branch </a:t>
            </a:r>
          </a:p>
          <a:p>
            <a:r>
              <a:rPr lang="en-US" sz="2400" dirty="0">
                <a:latin typeface="Times" panose="02020603050405020304" pitchFamily="18" charset="0"/>
                <a:cs typeface="Times" panose="02020603050405020304" pitchFamily="18" charset="0"/>
              </a:rPr>
              <a:t>Explain how the following impact Congress and the work of lawmaking.</a:t>
            </a:r>
          </a:p>
          <a:p>
            <a:pPr lvl="1"/>
            <a:r>
              <a:rPr lang="en-US" b="1" dirty="0">
                <a:latin typeface="Times" panose="02020603050405020304" pitchFamily="18" charset="0"/>
                <a:cs typeface="Times" panose="02020603050405020304" pitchFamily="18" charset="0"/>
              </a:rPr>
              <a:t>Incumbency Advantage</a:t>
            </a:r>
          </a:p>
          <a:p>
            <a:pPr lvl="1"/>
            <a:r>
              <a:rPr lang="en-US" b="1" dirty="0">
                <a:latin typeface="Times" panose="02020603050405020304" pitchFamily="18" charset="0"/>
                <a:cs typeface="Times" panose="02020603050405020304" pitchFamily="18" charset="0"/>
              </a:rPr>
              <a:t>Gerrymandering</a:t>
            </a:r>
          </a:p>
          <a:p>
            <a:pPr lvl="1"/>
            <a:r>
              <a:rPr lang="en-US" b="1" dirty="0">
                <a:latin typeface="Times" panose="02020603050405020304" pitchFamily="18" charset="0"/>
                <a:cs typeface="Times" panose="02020603050405020304" pitchFamily="18" charset="0"/>
              </a:rPr>
              <a:t>Senate Filibuster </a:t>
            </a:r>
          </a:p>
        </p:txBody>
      </p:sp>
      <p:pic>
        <p:nvPicPr>
          <p:cNvPr id="1028" name="Picture 4" descr="Dear Congress: Government is Broken ...">
            <a:extLst>
              <a:ext uri="{FF2B5EF4-FFF2-40B4-BE49-F238E27FC236}">
                <a16:creationId xmlns:a16="http://schemas.microsoft.com/office/drawing/2014/main" id="{7DA9392D-A963-8E28-6AC7-33EDC6A18E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6986" y="2385690"/>
            <a:ext cx="6170827" cy="3423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4321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C97AF-8F7F-4FB8-A38C-5CDA734D20F0}"/>
              </a:ext>
            </a:extLst>
          </p:cNvPr>
          <p:cNvSpPr>
            <a:spLocks noGrp="1"/>
          </p:cNvSpPr>
          <p:nvPr>
            <p:ph type="title"/>
          </p:nvPr>
        </p:nvSpPr>
        <p:spPr>
          <a:xfrm>
            <a:off x="170481" y="152718"/>
            <a:ext cx="7601919" cy="761682"/>
          </a:xfrm>
          <a:solidFill>
            <a:schemeClr val="bg1"/>
          </a:solidFill>
          <a:ln>
            <a:solidFill>
              <a:schemeClr val="accent1">
                <a:lumMod val="50000"/>
              </a:schemeClr>
            </a:solidFill>
          </a:ln>
        </p:spPr>
        <p:txBody>
          <a:bodyPr>
            <a:normAutofit/>
          </a:bodyPr>
          <a:lstStyle/>
          <a:p>
            <a:r>
              <a:rPr lang="en-US" dirty="0">
                <a:latin typeface="Georgia Pro Black" panose="02040A02050405020203" pitchFamily="18" charset="0"/>
              </a:rPr>
              <a:t>The Madison Republic</a:t>
            </a:r>
          </a:p>
        </p:txBody>
      </p:sp>
      <p:sp>
        <p:nvSpPr>
          <p:cNvPr id="4" name="Rectangle 3">
            <a:extLst>
              <a:ext uri="{FF2B5EF4-FFF2-40B4-BE49-F238E27FC236}">
                <a16:creationId xmlns:a16="http://schemas.microsoft.com/office/drawing/2014/main" id="{A34DCAAC-3E5B-4947-AB00-271A167AC961}"/>
              </a:ext>
            </a:extLst>
          </p:cNvPr>
          <p:cNvSpPr/>
          <p:nvPr/>
        </p:nvSpPr>
        <p:spPr>
          <a:xfrm>
            <a:off x="387458" y="1189254"/>
            <a:ext cx="11577234"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b="1" dirty="0">
                <a:latin typeface="Times New Roman" panose="02020603050405020304" pitchFamily="18" charset="0"/>
                <a:cs typeface="Times New Roman" panose="02020603050405020304" pitchFamily="18" charset="0"/>
              </a:rPr>
              <a:t>“In Republics, the greatest danger is, the majority may not sufficiently respect the rights of the minority”</a:t>
            </a:r>
          </a:p>
          <a:p>
            <a:pPr lvl="1"/>
            <a:r>
              <a:rPr lang="en-US" sz="2400" b="1" dirty="0">
                <a:latin typeface="Times New Roman" panose="02020603050405020304" pitchFamily="18" charset="0"/>
                <a:cs typeface="Times New Roman" panose="02020603050405020304" pitchFamily="18" charset="0"/>
              </a:rPr>
              <a:t>	- James Madison, Federalist 10 </a:t>
            </a:r>
          </a:p>
        </p:txBody>
      </p:sp>
      <p:pic>
        <p:nvPicPr>
          <p:cNvPr id="1026" name="Picture 2" descr="See the source image">
            <a:extLst>
              <a:ext uri="{FF2B5EF4-FFF2-40B4-BE49-F238E27FC236}">
                <a16:creationId xmlns:a16="http://schemas.microsoft.com/office/drawing/2014/main" id="{17B40A6B-7B93-4063-AA62-713BE67F57E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89308" y="3736384"/>
            <a:ext cx="4267200" cy="2819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CAC055D-F411-4472-A4B3-6D725E230358}"/>
              </a:ext>
            </a:extLst>
          </p:cNvPr>
          <p:cNvSpPr/>
          <p:nvPr/>
        </p:nvSpPr>
        <p:spPr>
          <a:xfrm>
            <a:off x="609600" y="2533491"/>
            <a:ext cx="10859146" cy="952818"/>
          </a:xfrm>
          <a:prstGeom prst="rect">
            <a:avLst/>
          </a:prstGeom>
          <a:solidFill>
            <a:srgbClr val="00206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New Roman" panose="02020603050405020304" pitchFamily="18" charset="0"/>
                <a:cs typeface="Times New Roman" panose="02020603050405020304" pitchFamily="18" charset="0"/>
              </a:rPr>
              <a:t>Explain three reasons why the founders established U.S. Congress as a bicameral legislature with different methods of representation? </a:t>
            </a:r>
          </a:p>
          <a:p>
            <a:pPr algn="ctr"/>
            <a:endParaRPr lang="en-US"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44DBED48-DDFC-FC45-B3A1-1DE35F1A54A8}"/>
              </a:ext>
            </a:extLst>
          </p:cNvPr>
          <p:cNvSpPr/>
          <p:nvPr/>
        </p:nvSpPr>
        <p:spPr>
          <a:xfrm>
            <a:off x="5424407" y="3886200"/>
            <a:ext cx="5594888" cy="1676400"/>
          </a:xfrm>
          <a:prstGeom prst="rect">
            <a:avLst/>
          </a:prstGeom>
          <a:solidFill>
            <a:schemeClr val="tx1">
              <a:lumMod val="85000"/>
              <a:lumOff val="1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400" b="1" dirty="0">
                <a:latin typeface="Times" pitchFamily="2" charset="0"/>
              </a:rPr>
              <a:t>Separation of Powers</a:t>
            </a:r>
          </a:p>
          <a:p>
            <a:pPr marL="342900" indent="-342900">
              <a:buFont typeface="Arial" panose="020B0604020202020204" pitchFamily="34" charset="0"/>
              <a:buChar char="•"/>
            </a:pPr>
            <a:r>
              <a:rPr lang="en-US" sz="2400" b="1" dirty="0">
                <a:latin typeface="Times" pitchFamily="2" charset="0"/>
              </a:rPr>
              <a:t>Checks &amp; Balances</a:t>
            </a:r>
          </a:p>
          <a:p>
            <a:pPr marL="342900" indent="-342900">
              <a:buFont typeface="Arial" panose="020B0604020202020204" pitchFamily="34" charset="0"/>
              <a:buChar char="•"/>
            </a:pPr>
            <a:r>
              <a:rPr lang="en-US" sz="2400" b="1" dirty="0">
                <a:latin typeface="Times" pitchFamily="2" charset="0"/>
              </a:rPr>
              <a:t>Republic = Blocking Tyranny of the Mob</a:t>
            </a:r>
          </a:p>
        </p:txBody>
      </p:sp>
    </p:spTree>
    <p:extLst>
      <p:ext uri="{BB962C8B-B14F-4D97-AF65-F5344CB8AC3E}">
        <p14:creationId xmlns:p14="http://schemas.microsoft.com/office/powerpoint/2010/main" val="3185540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454" y="191125"/>
            <a:ext cx="7353946" cy="685482"/>
          </a:xfrm>
          <a:solidFill>
            <a:schemeClr val="bg1"/>
          </a:solidFill>
          <a:ln>
            <a:solidFill>
              <a:schemeClr val="accent1">
                <a:lumMod val="50000"/>
              </a:schemeClr>
            </a:solidFill>
          </a:ln>
        </p:spPr>
        <p:txBody>
          <a:bodyPr>
            <a:normAutofit fontScale="90000"/>
          </a:bodyPr>
          <a:lstStyle/>
          <a:p>
            <a:r>
              <a:rPr lang="en-US" dirty="0">
                <a:solidFill>
                  <a:schemeClr val="tx1"/>
                </a:solidFill>
                <a:latin typeface="Georgia Pro Black" panose="02040A02050405020203" pitchFamily="18" charset="0"/>
              </a:rPr>
              <a:t>Congressional Trend</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8453" y="1058987"/>
            <a:ext cx="11220773" cy="3627620"/>
          </a:xfrm>
        </p:spPr>
      </p:pic>
      <p:sp>
        <p:nvSpPr>
          <p:cNvPr id="3" name="Rectangle 2"/>
          <p:cNvSpPr/>
          <p:nvPr/>
        </p:nvSpPr>
        <p:spPr>
          <a:xfrm>
            <a:off x="821410" y="5410200"/>
            <a:ext cx="10941804" cy="1219200"/>
          </a:xfrm>
          <a:prstGeom prst="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AutoNum type="arabicPeriod"/>
            </a:pPr>
            <a:r>
              <a:rPr lang="en-US" sz="2400" dirty="0">
                <a:solidFill>
                  <a:schemeClr val="tx1"/>
                </a:solidFill>
                <a:latin typeface="Times New Roman" panose="02020603050405020304" pitchFamily="18" charset="0"/>
                <a:cs typeface="Times New Roman" panose="02020603050405020304" pitchFamily="18" charset="0"/>
              </a:rPr>
              <a:t>Identify two trends the graph demonstrates?</a:t>
            </a:r>
          </a:p>
          <a:p>
            <a:pPr marL="457200" indent="-457200">
              <a:buAutoNum type="arabicPeriod"/>
            </a:pPr>
            <a:r>
              <a:rPr lang="en-US" sz="2400" dirty="0">
                <a:solidFill>
                  <a:schemeClr val="tx1"/>
                </a:solidFill>
                <a:latin typeface="Times New Roman" panose="02020603050405020304" pitchFamily="18" charset="0"/>
                <a:cs typeface="Times New Roman" panose="02020603050405020304" pitchFamily="18" charset="0"/>
              </a:rPr>
              <a:t>Explain two factors that cause these trends to continue?</a:t>
            </a:r>
          </a:p>
        </p:txBody>
      </p:sp>
      <p:sp>
        <p:nvSpPr>
          <p:cNvPr id="4" name="Rectangle 3">
            <a:extLst>
              <a:ext uri="{FF2B5EF4-FFF2-40B4-BE49-F238E27FC236}">
                <a16:creationId xmlns:a16="http://schemas.microsoft.com/office/drawing/2014/main" id="{765BECBD-9861-4B4C-E24C-22439C4EF506}"/>
              </a:ext>
            </a:extLst>
          </p:cNvPr>
          <p:cNvSpPr/>
          <p:nvPr/>
        </p:nvSpPr>
        <p:spPr>
          <a:xfrm>
            <a:off x="552774" y="4487987"/>
            <a:ext cx="80010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latin typeface="Times" panose="02020603050405020304" pitchFamily="18" charset="0"/>
                <a:cs typeface="Times" panose="02020603050405020304" pitchFamily="18" charset="0"/>
              </a:rPr>
              <a:t>Incumbency: a member of congress who is running for re-election  or re-elected multiple times</a:t>
            </a:r>
          </a:p>
        </p:txBody>
      </p:sp>
    </p:spTree>
    <p:extLst>
      <p:ext uri="{BB962C8B-B14F-4D97-AF65-F5344CB8AC3E}">
        <p14:creationId xmlns:p14="http://schemas.microsoft.com/office/powerpoint/2010/main" val="38369899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 name="image18.png" descr="A screenshot of a cell phone&#10;&#10;Description automatically generated"/>
          <p:cNvPicPr/>
          <p:nvPr/>
        </p:nvPicPr>
        <p:blipFill>
          <a:blip r:embed="rId3"/>
          <a:stretch>
            <a:fillRect/>
          </a:stretch>
        </p:blipFill>
        <p:spPr>
          <a:xfrm>
            <a:off x="495946" y="995405"/>
            <a:ext cx="6805367" cy="4120290"/>
          </a:xfrm>
          <a:prstGeom prst="rect">
            <a:avLst/>
          </a:prstGeom>
          <a:ln w="12700">
            <a:miter lim="400000"/>
          </a:ln>
        </p:spPr>
      </p:pic>
      <p:sp>
        <p:nvSpPr>
          <p:cNvPr id="2" name="Rectangle 1">
            <a:extLst>
              <a:ext uri="{FF2B5EF4-FFF2-40B4-BE49-F238E27FC236}">
                <a16:creationId xmlns:a16="http://schemas.microsoft.com/office/drawing/2014/main" id="{CEB26B29-500E-402E-ABCD-7A0E904D0512}"/>
              </a:ext>
            </a:extLst>
          </p:cNvPr>
          <p:cNvSpPr/>
          <p:nvPr/>
        </p:nvSpPr>
        <p:spPr>
          <a:xfrm>
            <a:off x="7034939" y="1199375"/>
            <a:ext cx="48006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dirty="0">
                <a:solidFill>
                  <a:srgbClr val="FFFFFF"/>
                </a:solidFill>
                <a:latin typeface="Times New Roman"/>
                <a:ea typeface="Times New Roman"/>
                <a:cs typeface="Times New Roman"/>
                <a:sym typeface="Times New Roman"/>
              </a:rPr>
              <a:t>Cost to run for HOR in 2012: </a:t>
            </a:r>
            <a:r>
              <a:rPr lang="en-US" sz="2400" b="1" dirty="0">
                <a:solidFill>
                  <a:srgbClr val="FFFFFF"/>
                </a:solidFill>
                <a:latin typeface="Times New Roman"/>
                <a:ea typeface="Times New Roman"/>
                <a:cs typeface="Times New Roman"/>
                <a:sym typeface="Times New Roman"/>
              </a:rPr>
              <a:t>$1,689,580</a:t>
            </a:r>
            <a:endParaRPr lang="en-US" sz="2400" dirty="0">
              <a:solidFill>
                <a:srgbClr val="FFFFFF"/>
              </a:solidFill>
            </a:endParaRPr>
          </a:p>
          <a:p>
            <a:pPr marL="285750" indent="-285750">
              <a:buClr>
                <a:srgbClr val="FFFFFF"/>
              </a:buClr>
              <a:buSzPct val="100000"/>
              <a:buFont typeface="Arial"/>
              <a:buChar char="•"/>
            </a:pPr>
            <a:r>
              <a:rPr lang="en-US" sz="2400" dirty="0">
                <a:solidFill>
                  <a:srgbClr val="FFFFFF"/>
                </a:solidFill>
                <a:latin typeface="Times New Roman"/>
                <a:ea typeface="Times New Roman"/>
                <a:cs typeface="Times New Roman"/>
                <a:sym typeface="Times New Roman"/>
              </a:rPr>
              <a:t>Average of $2,315 per day of campaigning</a:t>
            </a:r>
          </a:p>
        </p:txBody>
      </p:sp>
      <p:sp>
        <p:nvSpPr>
          <p:cNvPr id="14" name="Rectangle 13">
            <a:extLst>
              <a:ext uri="{FF2B5EF4-FFF2-40B4-BE49-F238E27FC236}">
                <a16:creationId xmlns:a16="http://schemas.microsoft.com/office/drawing/2014/main" id="{77D58089-11AE-4E46-9675-6C5413DE9E35}"/>
              </a:ext>
            </a:extLst>
          </p:cNvPr>
          <p:cNvSpPr/>
          <p:nvPr/>
        </p:nvSpPr>
        <p:spPr>
          <a:xfrm>
            <a:off x="7034939" y="3079745"/>
            <a:ext cx="48006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dirty="0">
                <a:solidFill>
                  <a:srgbClr val="FFFFFF"/>
                </a:solidFill>
                <a:latin typeface="Times New Roman"/>
                <a:ea typeface="Times New Roman"/>
                <a:cs typeface="Times New Roman"/>
                <a:sym typeface="Times New Roman"/>
              </a:rPr>
              <a:t>Cost to run for Senate in 2012: </a:t>
            </a:r>
            <a:r>
              <a:rPr lang="en-US" sz="2400" b="1" dirty="0">
                <a:solidFill>
                  <a:srgbClr val="FFFFFF"/>
                </a:solidFill>
                <a:latin typeface="Times New Roman"/>
                <a:ea typeface="Times New Roman"/>
                <a:cs typeface="Times New Roman"/>
                <a:sym typeface="Times New Roman"/>
              </a:rPr>
              <a:t>$10,476,451</a:t>
            </a:r>
            <a:endParaRPr lang="en-US" sz="2400" dirty="0">
              <a:solidFill>
                <a:srgbClr val="FFFFFF"/>
              </a:solidFill>
            </a:endParaRPr>
          </a:p>
          <a:p>
            <a:pPr marL="285750" indent="-285750">
              <a:buClr>
                <a:srgbClr val="FFFFFF"/>
              </a:buClr>
              <a:buSzPct val="100000"/>
              <a:buFont typeface="Arial"/>
              <a:buChar char="•"/>
            </a:pPr>
            <a:r>
              <a:rPr lang="en-US" sz="2400" dirty="0">
                <a:solidFill>
                  <a:srgbClr val="FFFFFF"/>
                </a:solidFill>
                <a:latin typeface="Times New Roman"/>
                <a:ea typeface="Times New Roman"/>
                <a:cs typeface="Times New Roman"/>
                <a:sym typeface="Times New Roman"/>
              </a:rPr>
              <a:t>Average of $14,351 per day of campaigning</a:t>
            </a:r>
          </a:p>
        </p:txBody>
      </p:sp>
      <p:sp>
        <p:nvSpPr>
          <p:cNvPr id="4" name="Title 3">
            <a:extLst>
              <a:ext uri="{FF2B5EF4-FFF2-40B4-BE49-F238E27FC236}">
                <a16:creationId xmlns:a16="http://schemas.microsoft.com/office/drawing/2014/main" id="{A4DEF7BA-4F04-403D-A3F9-45B27B9F09FD}"/>
              </a:ext>
            </a:extLst>
          </p:cNvPr>
          <p:cNvSpPr>
            <a:spLocks noGrp="1"/>
          </p:cNvSpPr>
          <p:nvPr>
            <p:ph type="title"/>
          </p:nvPr>
        </p:nvSpPr>
        <p:spPr>
          <a:xfrm>
            <a:off x="495946" y="152718"/>
            <a:ext cx="7276454" cy="678786"/>
          </a:xfrm>
          <a:solidFill>
            <a:schemeClr val="bg1"/>
          </a:solidFill>
          <a:ln>
            <a:solidFill>
              <a:schemeClr val="accent1">
                <a:lumMod val="50000"/>
              </a:schemeClr>
            </a:solidFill>
          </a:ln>
        </p:spPr>
        <p:txBody>
          <a:bodyPr>
            <a:normAutofit fontScale="90000"/>
          </a:bodyPr>
          <a:lstStyle/>
          <a:p>
            <a:r>
              <a:rPr lang="en-US" dirty="0">
                <a:latin typeface="Georgia Pro Black" panose="02040A02050405020203" pitchFamily="18" charset="0"/>
              </a:rPr>
              <a:t>Cost to Run</a:t>
            </a:r>
          </a:p>
        </p:txBody>
      </p:sp>
      <p:sp>
        <p:nvSpPr>
          <p:cNvPr id="5" name="Rectangle 4">
            <a:extLst>
              <a:ext uri="{FF2B5EF4-FFF2-40B4-BE49-F238E27FC236}">
                <a16:creationId xmlns:a16="http://schemas.microsoft.com/office/drawing/2014/main" id="{95E4375E-E3C2-4A79-AC26-A160EACCB6F7}"/>
              </a:ext>
            </a:extLst>
          </p:cNvPr>
          <p:cNvSpPr/>
          <p:nvPr/>
        </p:nvSpPr>
        <p:spPr>
          <a:xfrm>
            <a:off x="495945" y="5410200"/>
            <a:ext cx="11220773" cy="914400"/>
          </a:xfrm>
          <a:prstGeom prst="rect">
            <a:avLst/>
          </a:prstGeom>
          <a:solidFill>
            <a:srgbClr val="002060"/>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sz="1800">
                <a:solidFill>
                  <a:srgbClr val="000000"/>
                </a:solidFill>
              </a:defRPr>
            </a:pPr>
            <a:r>
              <a:rPr lang="en-US" sz="2400" b="1" u="sng" dirty="0">
                <a:solidFill>
                  <a:srgbClr val="FFFF00"/>
                </a:solidFill>
                <a:latin typeface="Times" panose="02020603050405020304" pitchFamily="18" charset="0"/>
                <a:cs typeface="Times" panose="02020603050405020304" pitchFamily="18" charset="0"/>
              </a:rPr>
              <a:t>War Chest</a:t>
            </a:r>
            <a:r>
              <a:rPr lang="en-US" sz="2400" dirty="0">
                <a:solidFill>
                  <a:schemeClr val="bg1"/>
                </a:solidFill>
                <a:latin typeface="Times" panose="02020603050405020304" pitchFamily="18" charset="0"/>
                <a:cs typeface="Times" panose="02020603050405020304" pitchFamily="18" charset="0"/>
              </a:rPr>
              <a:t>: incumbents have the $$$ to run – all current campaign donations are to pay for the next election cycle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3" name="image20.png" descr="A close up of a logo&#10;&#10;Description automatically generated"/>
          <p:cNvPicPr/>
          <p:nvPr/>
        </p:nvPicPr>
        <p:blipFill>
          <a:blip r:embed="rId2"/>
          <a:stretch>
            <a:fillRect/>
          </a:stretch>
        </p:blipFill>
        <p:spPr>
          <a:xfrm>
            <a:off x="422278" y="3173619"/>
            <a:ext cx="3250820" cy="1612143"/>
          </a:xfrm>
          <a:prstGeom prst="rect">
            <a:avLst/>
          </a:prstGeom>
          <a:ln>
            <a:solidFill>
              <a:srgbClr val="C00000"/>
            </a:solidFill>
          </a:ln>
        </p:spPr>
      </p:pic>
      <p:pic>
        <p:nvPicPr>
          <p:cNvPr id="221" name="image22.jpg" descr="A close up of a piece of paper&#10;&#10;Description automatically generated"/>
          <p:cNvPicPr/>
          <p:nvPr/>
        </p:nvPicPr>
        <p:blipFill>
          <a:blip r:embed="rId3"/>
          <a:stretch>
            <a:fillRect/>
          </a:stretch>
        </p:blipFill>
        <p:spPr>
          <a:xfrm>
            <a:off x="185000" y="4109182"/>
            <a:ext cx="1316425" cy="2286037"/>
          </a:xfrm>
          <a:prstGeom prst="rect">
            <a:avLst/>
          </a:prstGeom>
          <a:ln>
            <a:solidFill>
              <a:srgbClr val="002060"/>
            </a:solidFill>
          </a:ln>
        </p:spPr>
      </p:pic>
      <p:sp>
        <p:nvSpPr>
          <p:cNvPr id="3" name="Title 2">
            <a:extLst>
              <a:ext uri="{FF2B5EF4-FFF2-40B4-BE49-F238E27FC236}">
                <a16:creationId xmlns:a16="http://schemas.microsoft.com/office/drawing/2014/main" id="{62B1CC57-00C0-4239-B3DB-31DEF7E18B4C}"/>
              </a:ext>
            </a:extLst>
          </p:cNvPr>
          <p:cNvSpPr>
            <a:spLocks noGrp="1"/>
          </p:cNvSpPr>
          <p:nvPr>
            <p:ph type="title"/>
          </p:nvPr>
        </p:nvSpPr>
        <p:spPr>
          <a:xfrm>
            <a:off x="628052" y="282210"/>
            <a:ext cx="6322877" cy="781666"/>
          </a:xfrm>
          <a:solidFill>
            <a:schemeClr val="bg1"/>
          </a:solidFill>
          <a:ln>
            <a:solidFill>
              <a:schemeClr val="accent5">
                <a:lumMod val="50000"/>
              </a:schemeClr>
            </a:solidFill>
          </a:ln>
        </p:spPr>
        <p:txBody>
          <a:bodyPr/>
          <a:lstStyle/>
          <a:p>
            <a:r>
              <a:rPr lang="en-US" dirty="0">
                <a:latin typeface="Georgia Pro Black" panose="02040A02050405020203" pitchFamily="18" charset="0"/>
              </a:rPr>
              <a:t>If $$ Could Squeal</a:t>
            </a:r>
          </a:p>
        </p:txBody>
      </p:sp>
      <p:sp>
        <p:nvSpPr>
          <p:cNvPr id="4" name="Rectangle 3">
            <a:extLst>
              <a:ext uri="{FF2B5EF4-FFF2-40B4-BE49-F238E27FC236}">
                <a16:creationId xmlns:a16="http://schemas.microsoft.com/office/drawing/2014/main" id="{39CC5F16-D249-494F-9CA8-A4981CD59068}"/>
              </a:ext>
            </a:extLst>
          </p:cNvPr>
          <p:cNvSpPr/>
          <p:nvPr/>
        </p:nvSpPr>
        <p:spPr>
          <a:xfrm>
            <a:off x="402956" y="1193368"/>
            <a:ext cx="6547974" cy="185075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dirty="0">
                <a:solidFill>
                  <a:srgbClr val="FFFFFF"/>
                </a:solidFill>
                <a:latin typeface="Times New Roman"/>
                <a:ea typeface="Times New Roman"/>
                <a:cs typeface="Times New Roman"/>
                <a:sym typeface="Times New Roman"/>
              </a:rPr>
              <a:t>Incumbency advantage of helping your state or district</a:t>
            </a:r>
            <a:endParaRPr lang="en-US" sz="2400" dirty="0">
              <a:solidFill>
                <a:srgbClr val="FFFFFF"/>
              </a:solidFill>
            </a:endParaRPr>
          </a:p>
          <a:p>
            <a:pPr lvl="0"/>
            <a:r>
              <a:rPr lang="en-US" sz="2400" b="1" u="sng" dirty="0">
                <a:solidFill>
                  <a:srgbClr val="FFFF00"/>
                </a:solidFill>
                <a:latin typeface="Times New Roman"/>
                <a:ea typeface="Times New Roman"/>
                <a:cs typeface="Times New Roman"/>
                <a:sym typeface="Times New Roman"/>
              </a:rPr>
              <a:t>Pork-barrel spending</a:t>
            </a:r>
            <a:r>
              <a:rPr lang="en-US" sz="2400" dirty="0">
                <a:solidFill>
                  <a:srgbClr val="FFFFFF"/>
                </a:solidFill>
                <a:latin typeface="Times New Roman"/>
                <a:ea typeface="Times New Roman"/>
                <a:cs typeface="Times New Roman"/>
                <a:sym typeface="Times New Roman"/>
              </a:rPr>
              <a:t>: wasteful government spending to benefit only one state/district</a:t>
            </a:r>
          </a:p>
        </p:txBody>
      </p:sp>
      <p:sp>
        <p:nvSpPr>
          <p:cNvPr id="5" name="Rectangle 4">
            <a:extLst>
              <a:ext uri="{FF2B5EF4-FFF2-40B4-BE49-F238E27FC236}">
                <a16:creationId xmlns:a16="http://schemas.microsoft.com/office/drawing/2014/main" id="{7FBBE0FA-1CAB-4BEF-82DB-9E6F7F135578}"/>
              </a:ext>
            </a:extLst>
          </p:cNvPr>
          <p:cNvSpPr/>
          <p:nvPr/>
        </p:nvSpPr>
        <p:spPr>
          <a:xfrm>
            <a:off x="3899468" y="4109182"/>
            <a:ext cx="6547974" cy="22860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dirty="0">
                <a:solidFill>
                  <a:schemeClr val="tx1"/>
                </a:solidFill>
                <a:latin typeface="Times" panose="02020603050405020304" pitchFamily="18" charset="0"/>
                <a:ea typeface="Times New Roman"/>
                <a:cs typeface="Times" panose="02020603050405020304" pitchFamily="18" charset="0"/>
                <a:sym typeface="Times New Roman"/>
              </a:rPr>
              <a:t>Examples:</a:t>
            </a:r>
            <a:endParaRPr lang="en-US" sz="2400" dirty="0">
              <a:solidFill>
                <a:schemeClr val="tx1"/>
              </a:solidFill>
              <a:latin typeface="Times" panose="02020603050405020304" pitchFamily="18" charset="0"/>
              <a:cs typeface="Times" panose="02020603050405020304" pitchFamily="18" charset="0"/>
            </a:endParaRPr>
          </a:p>
          <a:p>
            <a:pPr marL="342900" indent="-342900">
              <a:buClr>
                <a:srgbClr val="203864"/>
              </a:buClr>
              <a:buSzPct val="100000"/>
              <a:buFont typeface="Arial"/>
              <a:buChar char="•"/>
            </a:pPr>
            <a:r>
              <a:rPr lang="en-US" sz="2400" dirty="0">
                <a:solidFill>
                  <a:schemeClr val="tx1"/>
                </a:solidFill>
                <a:latin typeface="Times" panose="02020603050405020304" pitchFamily="18" charset="0"/>
                <a:ea typeface="Times New Roman"/>
                <a:cs typeface="Times" panose="02020603050405020304" pitchFamily="18" charset="0"/>
                <a:sym typeface="Times New Roman"/>
              </a:rPr>
              <a:t>$500,000 for the Sparta, NC Teapot Museum</a:t>
            </a:r>
            <a:endParaRPr lang="en-US" sz="2400" dirty="0">
              <a:solidFill>
                <a:schemeClr val="tx1"/>
              </a:solidFill>
              <a:latin typeface="Times" panose="02020603050405020304" pitchFamily="18" charset="0"/>
              <a:cs typeface="Times" panose="02020603050405020304" pitchFamily="18" charset="0"/>
            </a:endParaRPr>
          </a:p>
          <a:p>
            <a:pPr marL="342900" indent="-342900">
              <a:buClr>
                <a:srgbClr val="203864"/>
              </a:buClr>
              <a:buSzPct val="100000"/>
              <a:buFont typeface="Arial"/>
              <a:buChar char="•"/>
            </a:pPr>
            <a:r>
              <a:rPr lang="en-US" sz="2400" dirty="0">
                <a:solidFill>
                  <a:schemeClr val="tx1"/>
                </a:solidFill>
                <a:latin typeface="Times" panose="02020603050405020304" pitchFamily="18" charset="0"/>
                <a:ea typeface="Times New Roman"/>
                <a:cs typeface="Times" panose="02020603050405020304" pitchFamily="18" charset="0"/>
                <a:sym typeface="Times New Roman"/>
              </a:rPr>
              <a:t>$15,000 to study the effects of alcohol on mice</a:t>
            </a:r>
            <a:endParaRPr lang="en-US" sz="2400" dirty="0">
              <a:solidFill>
                <a:schemeClr val="tx1"/>
              </a:solidFill>
              <a:latin typeface="Times" panose="02020603050405020304" pitchFamily="18" charset="0"/>
              <a:cs typeface="Times" panose="02020603050405020304" pitchFamily="18" charset="0"/>
            </a:endParaRPr>
          </a:p>
          <a:p>
            <a:pPr marL="342900" indent="-342900">
              <a:buClr>
                <a:srgbClr val="203864"/>
              </a:buClr>
              <a:buSzPct val="100000"/>
              <a:buFont typeface="Arial"/>
              <a:buChar char="•"/>
            </a:pPr>
            <a:r>
              <a:rPr lang="en-US" sz="2400" dirty="0">
                <a:solidFill>
                  <a:schemeClr val="tx1"/>
                </a:solidFill>
                <a:latin typeface="Times" panose="02020603050405020304" pitchFamily="18" charset="0"/>
                <a:ea typeface="Times New Roman"/>
                <a:cs typeface="Times" panose="02020603050405020304" pitchFamily="18" charset="0"/>
                <a:sym typeface="Times New Roman"/>
              </a:rPr>
              <a:t>$14 Billion to relocate an above ground highway </a:t>
            </a:r>
            <a:endParaRPr lang="en-US" sz="2400" dirty="0">
              <a:solidFill>
                <a:schemeClr val="tx1"/>
              </a:solidFill>
              <a:latin typeface="Times" panose="02020603050405020304" pitchFamily="18" charset="0"/>
              <a:cs typeface="Times" panose="02020603050405020304" pitchFamily="18" charset="0"/>
            </a:endParaRPr>
          </a:p>
          <a:p>
            <a:pPr marL="342900" indent="-342900">
              <a:buClr>
                <a:srgbClr val="203864"/>
              </a:buClr>
              <a:buSzPct val="100000"/>
              <a:buFont typeface="Arial"/>
              <a:buChar char="•"/>
            </a:pPr>
            <a:r>
              <a:rPr lang="en-US" sz="2400" dirty="0">
                <a:solidFill>
                  <a:schemeClr val="tx1"/>
                </a:solidFill>
                <a:latin typeface="Times" panose="02020603050405020304" pitchFamily="18" charset="0"/>
                <a:ea typeface="Times New Roman"/>
                <a:cs typeface="Times" panose="02020603050405020304" pitchFamily="18" charset="0"/>
                <a:sym typeface="Times New Roman"/>
              </a:rPr>
              <a:t>$223 Million to build a bridge in Alaska to help 50 people </a:t>
            </a:r>
          </a:p>
        </p:txBody>
      </p:sp>
      <p:pic>
        <p:nvPicPr>
          <p:cNvPr id="214" name="image21.jpg" descr="A close up of a device&#10;&#10;Description automatically generated"/>
          <p:cNvPicPr/>
          <p:nvPr/>
        </p:nvPicPr>
        <p:blipFill>
          <a:blip r:embed="rId4"/>
          <a:stretch>
            <a:fillRect/>
          </a:stretch>
        </p:blipFill>
        <p:spPr>
          <a:xfrm>
            <a:off x="7173455" y="152718"/>
            <a:ext cx="4837731" cy="3706360"/>
          </a:xfrm>
          <a:prstGeom prst="rect">
            <a:avLst/>
          </a:prstGeom>
          <a:ln>
            <a:solidFill>
              <a:srgbClr val="C00000"/>
            </a:solid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969" y="152718"/>
            <a:ext cx="9017431" cy="685482"/>
          </a:xfrm>
          <a:solidFill>
            <a:schemeClr val="bg1"/>
          </a:solidFill>
          <a:ln>
            <a:solidFill>
              <a:schemeClr val="accent1">
                <a:lumMod val="50000"/>
              </a:schemeClr>
            </a:solidFill>
          </a:ln>
        </p:spPr>
        <p:txBody>
          <a:bodyPr>
            <a:normAutofit fontScale="90000"/>
          </a:bodyPr>
          <a:lstStyle/>
          <a:p>
            <a:r>
              <a:rPr lang="en-US" dirty="0">
                <a:latin typeface="Georgia Pro Black" panose="02040A02050405020203" pitchFamily="18" charset="0"/>
              </a:rPr>
              <a:t>Incumbent on Winning</a:t>
            </a:r>
          </a:p>
        </p:txBody>
      </p:sp>
      <p:sp>
        <p:nvSpPr>
          <p:cNvPr id="3" name="Content Placeholder 2"/>
          <p:cNvSpPr>
            <a:spLocks noGrp="1"/>
          </p:cNvSpPr>
          <p:nvPr>
            <p:ph idx="1"/>
          </p:nvPr>
        </p:nvSpPr>
        <p:spPr>
          <a:xfrm>
            <a:off x="433953" y="1472339"/>
            <a:ext cx="10445857" cy="4653825"/>
          </a:xfrm>
          <a:solidFill>
            <a:schemeClr val="bg1"/>
          </a:solidFill>
          <a:ln>
            <a:solidFill>
              <a:schemeClr val="accent2"/>
            </a:solidFill>
          </a:ln>
        </p:spPr>
        <p:txBody>
          <a:bodyPr/>
          <a:lstStyle/>
          <a:p>
            <a:pPr>
              <a:spcBef>
                <a:spcPts val="0"/>
              </a:spcBef>
            </a:pPr>
            <a:r>
              <a:rPr lang="en-US" sz="2400" b="1" u="sng" dirty="0">
                <a:solidFill>
                  <a:srgbClr val="002060"/>
                </a:solidFill>
                <a:latin typeface="Times New Roman" panose="02020603050405020304" pitchFamily="18" charset="0"/>
                <a:cs typeface="Times New Roman" panose="02020603050405020304" pitchFamily="18" charset="0"/>
              </a:rPr>
              <a:t>Safe Seats</a:t>
            </a:r>
            <a:r>
              <a:rPr lang="en-US" sz="2400" dirty="0">
                <a:latin typeface="Times New Roman" panose="02020603050405020304" pitchFamily="18" charset="0"/>
                <a:cs typeface="Times New Roman" panose="02020603050405020304" pitchFamily="18" charset="0"/>
              </a:rPr>
              <a:t>: senate or representative seats that are either unopposed or likely to be re-elected </a:t>
            </a:r>
          </a:p>
          <a:p>
            <a:pPr>
              <a:spcBef>
                <a:spcPts val="0"/>
              </a:spcBef>
            </a:pPr>
            <a:r>
              <a:rPr lang="en-US" sz="2400" b="1" dirty="0">
                <a:solidFill>
                  <a:schemeClr val="accent5">
                    <a:lumMod val="50000"/>
                  </a:schemeClr>
                </a:solidFill>
                <a:latin typeface="Times New Roman" panose="02020603050405020304" pitchFamily="18" charset="0"/>
                <a:cs typeface="Times New Roman" panose="02020603050405020304" pitchFamily="18" charset="0"/>
              </a:rPr>
              <a:t>Tactics of being re-elected</a:t>
            </a:r>
          </a:p>
          <a:p>
            <a:pPr marL="0" indent="0">
              <a:buNone/>
            </a:pPr>
            <a:endParaRPr lang="en-US" dirty="0"/>
          </a:p>
        </p:txBody>
      </p:sp>
      <p:pic>
        <p:nvPicPr>
          <p:cNvPr id="4"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9805" y="2094854"/>
            <a:ext cx="5506387" cy="3887492"/>
          </a:xfrm>
          <a:prstGeom prst="rect">
            <a:avLst/>
          </a:prstGeom>
          <a:ln>
            <a:solidFill>
              <a:schemeClr val="accent1">
                <a:lumMod val="50000"/>
              </a:schemeClr>
            </a:solidFill>
          </a:ln>
        </p:spPr>
      </p:pic>
      <p:sp>
        <p:nvSpPr>
          <p:cNvPr id="5" name="Rectangle 4">
            <a:extLst>
              <a:ext uri="{FF2B5EF4-FFF2-40B4-BE49-F238E27FC236}">
                <a16:creationId xmlns:a16="http://schemas.microsoft.com/office/drawing/2014/main" id="{8840EC24-435A-7CD5-F789-47EFE0F83F3E}"/>
              </a:ext>
            </a:extLst>
          </p:cNvPr>
          <p:cNvSpPr/>
          <p:nvPr/>
        </p:nvSpPr>
        <p:spPr>
          <a:xfrm>
            <a:off x="589613" y="2619214"/>
            <a:ext cx="5506387" cy="314615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82625" indent="-342900">
              <a:spcBef>
                <a:spcPts val="0"/>
              </a:spcBef>
              <a:buFont typeface="Arial" panose="020B0604020202020204" pitchFamily="34" charset="0"/>
              <a:buChar char="•"/>
            </a:pPr>
            <a:r>
              <a:rPr lang="en-US" sz="2400" b="1" u="sng" dirty="0">
                <a:solidFill>
                  <a:srgbClr val="FFFF00"/>
                </a:solidFill>
                <a:latin typeface="Times New Roman" panose="02020603050405020304" pitchFamily="18" charset="0"/>
                <a:cs typeface="Times New Roman" panose="02020603050405020304" pitchFamily="18" charset="0"/>
              </a:rPr>
              <a:t>Franking privileges</a:t>
            </a:r>
            <a:r>
              <a:rPr lang="en-US" sz="2400" dirty="0">
                <a:latin typeface="Times New Roman" panose="02020603050405020304" pitchFamily="18" charset="0"/>
                <a:cs typeface="Times New Roman" panose="02020603050405020304" pitchFamily="18" charset="0"/>
              </a:rPr>
              <a:t>: free mail</a:t>
            </a:r>
          </a:p>
          <a:p>
            <a:pPr marL="682625" indent="-342900">
              <a:spcBef>
                <a:spcPts val="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Legislative staff</a:t>
            </a:r>
          </a:p>
          <a:p>
            <a:pPr marL="682625" indent="-342900">
              <a:spcBef>
                <a:spcPts val="0"/>
              </a:spcBef>
              <a:buFont typeface="Arial" panose="020B0604020202020204" pitchFamily="34" charset="0"/>
              <a:buChar char="•"/>
            </a:pPr>
            <a:r>
              <a:rPr lang="en-US" sz="2400" b="1" u="sng" dirty="0">
                <a:solidFill>
                  <a:srgbClr val="FFFF00"/>
                </a:solidFill>
                <a:latin typeface="Times New Roman" panose="02020603050405020304" pitchFamily="18" charset="0"/>
                <a:cs typeface="Times New Roman" panose="02020603050405020304" pitchFamily="18" charset="0"/>
              </a:rPr>
              <a:t>Casework</a:t>
            </a:r>
            <a:r>
              <a:rPr lang="en-US" sz="2400" dirty="0">
                <a:latin typeface="Times New Roman" panose="02020603050405020304" pitchFamily="18" charset="0"/>
                <a:cs typeface="Times New Roman" panose="02020603050405020304" pitchFamily="18" charset="0"/>
              </a:rPr>
              <a:t>: helping the people</a:t>
            </a:r>
          </a:p>
          <a:p>
            <a:pPr marL="682625" indent="-342900">
              <a:spcBef>
                <a:spcPts val="0"/>
              </a:spcBef>
              <a:buFont typeface="Arial" panose="020B0604020202020204" pitchFamily="34" charset="0"/>
              <a:buChar char="•"/>
            </a:pPr>
            <a:r>
              <a:rPr lang="en-US" sz="2400" b="1" u="sng" dirty="0">
                <a:solidFill>
                  <a:srgbClr val="FFFF00"/>
                </a:solidFill>
                <a:latin typeface="Times New Roman" panose="02020603050405020304" pitchFamily="18" charset="0"/>
                <a:cs typeface="Times New Roman" panose="02020603050405020304" pitchFamily="18" charset="0"/>
              </a:rPr>
              <a:t>Pork Barreling</a:t>
            </a:r>
            <a:r>
              <a:rPr lang="en-US" sz="2400" dirty="0">
                <a:latin typeface="Times New Roman" panose="02020603050405020304" pitchFamily="18" charset="0"/>
                <a:cs typeface="Times New Roman" panose="02020603050405020304" pitchFamily="18" charset="0"/>
              </a:rPr>
              <a:t>: $$$ back to the constituents</a:t>
            </a:r>
          </a:p>
          <a:p>
            <a:pPr marL="682625" indent="-342900">
              <a:spcBef>
                <a:spcPts val="0"/>
              </a:spcBef>
              <a:buFont typeface="Arial" panose="020B0604020202020204" pitchFamily="34" charset="0"/>
              <a:buChar char="•"/>
            </a:pPr>
            <a:r>
              <a:rPr lang="en-US" sz="2400" b="1" u="sng" dirty="0">
                <a:solidFill>
                  <a:srgbClr val="FFFF00"/>
                </a:solidFill>
                <a:latin typeface="Times New Roman" panose="02020603050405020304" pitchFamily="18" charset="0"/>
                <a:cs typeface="Times New Roman" panose="02020603050405020304" pitchFamily="18" charset="0"/>
              </a:rPr>
              <a:t>War chest </a:t>
            </a:r>
            <a:r>
              <a:rPr lang="en-US" sz="2400" dirty="0">
                <a:latin typeface="Times New Roman" panose="02020603050405020304" pitchFamily="18" charset="0"/>
                <a:cs typeface="Times New Roman" panose="02020603050405020304" pitchFamily="18" charset="0"/>
              </a:rPr>
              <a:t>– campaign funds</a:t>
            </a:r>
          </a:p>
          <a:p>
            <a:pPr marL="682625" indent="-342900">
              <a:spcBef>
                <a:spcPts val="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Free access to a TV studio</a:t>
            </a:r>
          </a:p>
          <a:p>
            <a:pPr marL="682625" indent="-342900">
              <a:spcBef>
                <a:spcPts val="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Credit claiming</a:t>
            </a:r>
          </a:p>
        </p:txBody>
      </p:sp>
    </p:spTree>
    <p:extLst>
      <p:ext uri="{BB962C8B-B14F-4D97-AF65-F5344CB8AC3E}">
        <p14:creationId xmlns:p14="http://schemas.microsoft.com/office/powerpoint/2010/main" val="12913635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946" y="191125"/>
            <a:ext cx="7276454" cy="685482"/>
          </a:xfrm>
          <a:solidFill>
            <a:schemeClr val="bg1"/>
          </a:solidFill>
          <a:ln>
            <a:solidFill>
              <a:schemeClr val="tx1"/>
            </a:solidFill>
          </a:ln>
        </p:spPr>
        <p:txBody>
          <a:bodyPr>
            <a:normAutofit fontScale="90000"/>
          </a:bodyPr>
          <a:lstStyle/>
          <a:p>
            <a:r>
              <a:rPr lang="en-US" dirty="0">
                <a:solidFill>
                  <a:schemeClr val="tx1"/>
                </a:solidFill>
                <a:latin typeface="Georgia Pro Black" panose="02040A02050405020203" pitchFamily="18" charset="0"/>
              </a:rPr>
              <a:t>DATA Analysis </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4500" y="1172386"/>
            <a:ext cx="8763000" cy="3810000"/>
          </a:xfrm>
        </p:spPr>
      </p:pic>
      <p:sp>
        <p:nvSpPr>
          <p:cNvPr id="4" name="Rectangle 3">
            <a:extLst>
              <a:ext uri="{FF2B5EF4-FFF2-40B4-BE49-F238E27FC236}">
                <a16:creationId xmlns:a16="http://schemas.microsoft.com/office/drawing/2014/main" id="{765BECBD-9861-4B4C-E24C-22439C4EF506}"/>
              </a:ext>
            </a:extLst>
          </p:cNvPr>
          <p:cNvSpPr/>
          <p:nvPr/>
        </p:nvSpPr>
        <p:spPr>
          <a:xfrm>
            <a:off x="495946" y="5066674"/>
            <a:ext cx="10554346" cy="160020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latin typeface="Times" panose="02020603050405020304" pitchFamily="18" charset="0"/>
                <a:cs typeface="Times" panose="02020603050405020304" pitchFamily="18" charset="0"/>
              </a:rPr>
              <a:t>Incumbency: a member of congress who is running for re-election  or re-elected multiple times</a:t>
            </a:r>
          </a:p>
          <a:p>
            <a:pPr marL="342900" indent="-342900">
              <a:buFont typeface="Arial" panose="020B0604020202020204" pitchFamily="34" charset="0"/>
              <a:buChar char="•"/>
            </a:pPr>
            <a:r>
              <a:rPr lang="en-US" sz="2400" dirty="0">
                <a:solidFill>
                  <a:schemeClr val="bg1"/>
                </a:solidFill>
                <a:latin typeface="Times" panose="02020603050405020304" pitchFamily="18" charset="0"/>
                <a:cs typeface="Times" panose="02020603050405020304" pitchFamily="18" charset="0"/>
              </a:rPr>
              <a:t>Analyze factors that explain the trend </a:t>
            </a:r>
          </a:p>
          <a:p>
            <a:pPr marL="342900" indent="-342900">
              <a:buFont typeface="Arial" panose="020B0604020202020204" pitchFamily="34" charset="0"/>
              <a:buChar char="•"/>
            </a:pPr>
            <a:r>
              <a:rPr lang="en-US" sz="2400" dirty="0">
                <a:solidFill>
                  <a:schemeClr val="bg1"/>
                </a:solidFill>
                <a:latin typeface="Times" panose="02020603050405020304" pitchFamily="18" charset="0"/>
                <a:cs typeface="Times" panose="02020603050405020304" pitchFamily="18" charset="0"/>
              </a:rPr>
              <a:t>Evaluate how the trend impacts the work of Congress</a:t>
            </a:r>
          </a:p>
        </p:txBody>
      </p:sp>
    </p:spTree>
    <p:extLst>
      <p:ext uri="{BB962C8B-B14F-4D97-AF65-F5344CB8AC3E}">
        <p14:creationId xmlns:p14="http://schemas.microsoft.com/office/powerpoint/2010/main" val="39275819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8B0611-1A28-6FFD-F048-CF4A436B2D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194241-A346-1EA4-EFA2-210C8B1CE28B}"/>
              </a:ext>
            </a:extLst>
          </p:cNvPr>
          <p:cNvSpPr>
            <a:spLocks noGrp="1"/>
          </p:cNvSpPr>
          <p:nvPr>
            <p:ph type="title"/>
          </p:nvPr>
        </p:nvSpPr>
        <p:spPr>
          <a:xfrm>
            <a:off x="838200" y="365126"/>
            <a:ext cx="10515600" cy="812746"/>
          </a:xfrm>
          <a:solidFill>
            <a:schemeClr val="bg1"/>
          </a:solidFill>
          <a:ln>
            <a:solidFill>
              <a:schemeClr val="accent1">
                <a:lumMod val="50000"/>
              </a:schemeClr>
            </a:solidFill>
          </a:ln>
        </p:spPr>
        <p:txBody>
          <a:bodyPr/>
          <a:lstStyle/>
          <a:p>
            <a:r>
              <a:rPr lang="en-US" dirty="0">
                <a:latin typeface="Georgia Pro Black" panose="02040A02050405020203" pitchFamily="18" charset="0"/>
              </a:rPr>
              <a:t>Congressional Authority </a:t>
            </a:r>
          </a:p>
        </p:txBody>
      </p:sp>
      <p:sp>
        <p:nvSpPr>
          <p:cNvPr id="3" name="Content Placeholder 2">
            <a:extLst>
              <a:ext uri="{FF2B5EF4-FFF2-40B4-BE49-F238E27FC236}">
                <a16:creationId xmlns:a16="http://schemas.microsoft.com/office/drawing/2014/main" id="{360AAD33-CD57-DA7E-8F1C-25239AAD8861}"/>
              </a:ext>
            </a:extLst>
          </p:cNvPr>
          <p:cNvSpPr>
            <a:spLocks noGrp="1"/>
          </p:cNvSpPr>
          <p:nvPr>
            <p:ph idx="1"/>
          </p:nvPr>
        </p:nvSpPr>
        <p:spPr>
          <a:xfrm>
            <a:off x="526942" y="1441342"/>
            <a:ext cx="10826858" cy="4735621"/>
          </a:xfrm>
          <a:solidFill>
            <a:schemeClr val="bg1"/>
          </a:solidFill>
          <a:ln>
            <a:solidFill>
              <a:schemeClr val="accent1">
                <a:lumMod val="50000"/>
              </a:schemeClr>
            </a:solidFill>
          </a:ln>
        </p:spPr>
        <p:txBody>
          <a:bodyPr/>
          <a:lstStyle/>
          <a:p>
            <a:pPr marL="0" indent="0">
              <a:buNone/>
            </a:pPr>
            <a:r>
              <a:rPr lang="en-US" dirty="0">
                <a:latin typeface="Times" panose="02020603050405020304" pitchFamily="18" charset="0"/>
                <a:cs typeface="Times" panose="02020603050405020304" pitchFamily="18" charset="0"/>
              </a:rPr>
              <a:t>Examine how Congress has utilized it authority under the U.S. Constitution to resolve public policy issues of the United States. </a:t>
            </a:r>
          </a:p>
        </p:txBody>
      </p:sp>
      <p:pic>
        <p:nvPicPr>
          <p:cNvPr id="1028" name="Picture 4" descr="Representing Congress: Clifford K. Berryman's Political Cartoons">
            <a:extLst>
              <a:ext uri="{FF2B5EF4-FFF2-40B4-BE49-F238E27FC236}">
                <a16:creationId xmlns:a16="http://schemas.microsoft.com/office/drawing/2014/main" id="{7CB4C4F9-5929-6D6A-A657-C63E4A2E5B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734" y="2555525"/>
            <a:ext cx="3149303" cy="388490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5ABCEC8-D1C6-4110-0050-356F504CDE3E}"/>
              </a:ext>
            </a:extLst>
          </p:cNvPr>
          <p:cNvSpPr/>
          <p:nvPr/>
        </p:nvSpPr>
        <p:spPr>
          <a:xfrm>
            <a:off x="4504841" y="4974956"/>
            <a:ext cx="7160217" cy="79041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a:latin typeface="Times" panose="02020603050405020304" pitchFamily="18" charset="0"/>
                <a:cs typeface="Times" panose="02020603050405020304" pitchFamily="18" charset="0"/>
              </a:rPr>
              <a:t>Evaluate whether Congress follows the beliefs of James Madison in Federalist 45.</a:t>
            </a:r>
          </a:p>
        </p:txBody>
      </p:sp>
      <p:sp>
        <p:nvSpPr>
          <p:cNvPr id="5" name="Rectangle 4">
            <a:extLst>
              <a:ext uri="{FF2B5EF4-FFF2-40B4-BE49-F238E27FC236}">
                <a16:creationId xmlns:a16="http://schemas.microsoft.com/office/drawing/2014/main" id="{EA4445C5-CF7A-6334-F7EA-307635906487}"/>
              </a:ext>
            </a:extLst>
          </p:cNvPr>
          <p:cNvSpPr/>
          <p:nvPr/>
        </p:nvSpPr>
        <p:spPr>
          <a:xfrm>
            <a:off x="4504841" y="2382864"/>
            <a:ext cx="7289369" cy="2092271"/>
          </a:xfrm>
          <a:prstGeom prst="rect">
            <a:avLst/>
          </a:prstGeom>
          <a:ln>
            <a:solidFill>
              <a:srgbClr val="002060"/>
            </a:solidFill>
          </a:ln>
        </p:spPr>
        <p:style>
          <a:lnRef idx="2">
            <a:schemeClr val="dk1">
              <a:shade val="15000"/>
            </a:schemeClr>
          </a:lnRef>
          <a:fillRef idx="1">
            <a:schemeClr val="dk1"/>
          </a:fillRef>
          <a:effectRef idx="0">
            <a:schemeClr val="dk1"/>
          </a:effectRef>
          <a:fontRef idx="minor">
            <a:schemeClr val="lt1"/>
          </a:fontRef>
        </p:style>
        <p:txBody>
          <a:bodyPr rtlCol="0" anchor="ctr"/>
          <a:lstStyle/>
          <a:p>
            <a:r>
              <a:rPr lang="en-US" sz="2400" b="0" i="1" dirty="0">
                <a:solidFill>
                  <a:schemeClr val="bg1"/>
                </a:solidFill>
                <a:effectLst/>
                <a:latin typeface="Times" panose="02020603050405020304" pitchFamily="18" charset="0"/>
                <a:cs typeface="Times" panose="02020603050405020304" pitchFamily="18" charset="0"/>
              </a:rPr>
              <a:t>“The powers delegated by the proposed Constitution to the federal government are few and defined. Those which are to remain in the State governments are numerous and indefinite.”</a:t>
            </a:r>
          </a:p>
          <a:p>
            <a:r>
              <a:rPr lang="en-US" sz="2400" i="1" dirty="0">
                <a:solidFill>
                  <a:schemeClr val="bg1"/>
                </a:solidFill>
                <a:latin typeface="Times" panose="02020603050405020304" pitchFamily="18" charset="0"/>
                <a:cs typeface="Times" panose="02020603050405020304" pitchFamily="18" charset="0"/>
              </a:rPr>
              <a:t>	- James Madison, Federalist 45</a:t>
            </a:r>
            <a:endParaRPr lang="en-US" sz="2400" dirty="0">
              <a:solidFill>
                <a:schemeClr val="bg1"/>
              </a:solidFill>
              <a:latin typeface="Times" panose="02020603050405020304" pitchFamily="18" charset="0"/>
              <a:cs typeface="Times" panose="02020603050405020304" pitchFamily="18" charset="0"/>
            </a:endParaRPr>
          </a:p>
        </p:txBody>
      </p:sp>
      <p:pic>
        <p:nvPicPr>
          <p:cNvPr id="1032" name="Picture 8" descr="James Madison ...">
            <a:extLst>
              <a:ext uri="{FF2B5EF4-FFF2-40B4-BE49-F238E27FC236}">
                <a16:creationId xmlns:a16="http://schemas.microsoft.com/office/drawing/2014/main" id="{5754E3AF-D9E2-5F50-F84D-B0C3E5D29A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47534" y="3642304"/>
            <a:ext cx="1843168" cy="1096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84596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AE38D6-EAB6-2E6D-9072-53F73F5C43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8B6AA3-E7BD-7E84-B90F-E6A498EBBF81}"/>
              </a:ext>
            </a:extLst>
          </p:cNvPr>
          <p:cNvSpPr>
            <a:spLocks noGrp="1"/>
          </p:cNvSpPr>
          <p:nvPr>
            <p:ph type="title"/>
          </p:nvPr>
        </p:nvSpPr>
        <p:spPr>
          <a:xfrm>
            <a:off x="418454" y="292986"/>
            <a:ext cx="9182746" cy="685482"/>
          </a:xfrm>
          <a:solidFill>
            <a:schemeClr val="bg1"/>
          </a:solidFill>
          <a:ln>
            <a:solidFill>
              <a:schemeClr val="tx2">
                <a:lumMod val="90000"/>
                <a:lumOff val="10000"/>
              </a:schemeClr>
            </a:solidFill>
          </a:ln>
        </p:spPr>
        <p:txBody>
          <a:bodyPr>
            <a:normAutofit fontScale="90000"/>
          </a:bodyPr>
          <a:lstStyle/>
          <a:p>
            <a:r>
              <a:rPr lang="en-US" dirty="0">
                <a:latin typeface="Georgia Pro Black" panose="02040A02050405020203" pitchFamily="18" charset="0"/>
              </a:rPr>
              <a:t>Reform a broken system</a:t>
            </a:r>
          </a:p>
        </p:txBody>
      </p:sp>
      <p:sp>
        <p:nvSpPr>
          <p:cNvPr id="3" name="Content Placeholder 2">
            <a:extLst>
              <a:ext uri="{FF2B5EF4-FFF2-40B4-BE49-F238E27FC236}">
                <a16:creationId xmlns:a16="http://schemas.microsoft.com/office/drawing/2014/main" id="{B26B174F-62CA-8FE4-12D3-D9078ABB9D07}"/>
              </a:ext>
            </a:extLst>
          </p:cNvPr>
          <p:cNvSpPr>
            <a:spLocks noGrp="1"/>
          </p:cNvSpPr>
          <p:nvPr>
            <p:ph idx="1"/>
          </p:nvPr>
        </p:nvSpPr>
        <p:spPr>
          <a:xfrm>
            <a:off x="418454" y="1193711"/>
            <a:ext cx="10941804" cy="4513049"/>
          </a:xfrm>
          <a:solidFill>
            <a:schemeClr val="bg1"/>
          </a:solidFill>
          <a:ln>
            <a:solidFill>
              <a:srgbClr val="002060"/>
            </a:solidFill>
          </a:ln>
        </p:spPr>
        <p:txBody>
          <a:bodyPr>
            <a:normAutofit/>
          </a:bodyPr>
          <a:lstStyle/>
          <a:p>
            <a:r>
              <a:rPr lang="en-US" sz="2400" dirty="0">
                <a:latin typeface="Times" panose="02020603050405020304" pitchFamily="18" charset="0"/>
                <a:cs typeface="Times" panose="02020603050405020304" pitchFamily="18" charset="0"/>
              </a:rPr>
              <a:t>Prompt: </a:t>
            </a:r>
            <a:r>
              <a:rPr lang="en-US" sz="2400" dirty="0">
                <a:latin typeface="Times New Roman" panose="02020603050405020304" pitchFamily="18" charset="0"/>
                <a:ea typeface="Calibri" panose="020F0502020204030204" pitchFamily="34" charset="0"/>
                <a:cs typeface="Times New Roman" panose="02020603050405020304" pitchFamily="18" charset="0"/>
              </a:rPr>
              <a:t>Evaluate whether the bicameral legislature in its current form achieves the needed legislation to meet the public policy demands for the United States.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a:latin typeface="Times" panose="02020603050405020304" pitchFamily="18" charset="0"/>
                <a:cs typeface="Times" panose="02020603050405020304" pitchFamily="18" charset="0"/>
              </a:rPr>
              <a:t>28</a:t>
            </a:r>
            <a:r>
              <a:rPr lang="en-US" sz="2400" baseline="30000" dirty="0">
                <a:latin typeface="Times" panose="02020603050405020304" pitchFamily="18" charset="0"/>
                <a:cs typeface="Times" panose="02020603050405020304" pitchFamily="18" charset="0"/>
              </a:rPr>
              <a:t>th</a:t>
            </a:r>
            <a:r>
              <a:rPr lang="en-US" sz="2400" dirty="0">
                <a:latin typeface="Times" panose="02020603050405020304" pitchFamily="18" charset="0"/>
                <a:cs typeface="Times" panose="02020603050405020304" pitchFamily="18" charset="0"/>
              </a:rPr>
              <a:t> Amendment: construct a new amendment that will allow Congress to better able to pass legislation to respond to public policy issues we face. </a:t>
            </a:r>
          </a:p>
        </p:txBody>
      </p:sp>
      <p:pic>
        <p:nvPicPr>
          <p:cNvPr id="4" name="Picture 3">
            <a:extLst>
              <a:ext uri="{FF2B5EF4-FFF2-40B4-BE49-F238E27FC236}">
                <a16:creationId xmlns:a16="http://schemas.microsoft.com/office/drawing/2014/main" id="{21A9C83A-0A2A-0CCE-8FFB-D2D89B1E662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914023"/>
            <a:ext cx="2971800" cy="3048000"/>
          </a:xfrm>
          <a:prstGeom prst="rect">
            <a:avLst/>
          </a:prstGeom>
          <a:noFill/>
          <a:ln>
            <a:solidFill>
              <a:schemeClr val="tx1"/>
            </a:solidFill>
          </a:ln>
        </p:spPr>
      </p:pic>
      <p:sp>
        <p:nvSpPr>
          <p:cNvPr id="5" name="Rectangle 4">
            <a:extLst>
              <a:ext uri="{FF2B5EF4-FFF2-40B4-BE49-F238E27FC236}">
                <a16:creationId xmlns:a16="http://schemas.microsoft.com/office/drawing/2014/main" id="{A946C0D9-68A8-1C3B-32FC-25E6DBC31866}"/>
              </a:ext>
            </a:extLst>
          </p:cNvPr>
          <p:cNvSpPr/>
          <p:nvPr/>
        </p:nvSpPr>
        <p:spPr>
          <a:xfrm>
            <a:off x="4426058" y="2852904"/>
            <a:ext cx="5029200" cy="685482"/>
          </a:xfrm>
          <a:prstGeom prst="rect">
            <a:avLst/>
          </a:prstGeom>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latin typeface="Times" panose="02020603050405020304" pitchFamily="18" charset="0"/>
                <a:cs typeface="Times" panose="02020603050405020304" pitchFamily="18" charset="0"/>
              </a:rPr>
              <a:t>28</a:t>
            </a:r>
            <a:r>
              <a:rPr lang="en-US" sz="2400" baseline="30000" dirty="0">
                <a:latin typeface="Times" panose="02020603050405020304" pitchFamily="18" charset="0"/>
                <a:cs typeface="Times" panose="02020603050405020304" pitchFamily="18" charset="0"/>
              </a:rPr>
              <a:t>th</a:t>
            </a:r>
            <a:r>
              <a:rPr lang="en-US" sz="2400" dirty="0">
                <a:latin typeface="Times" panose="02020603050405020304" pitchFamily="18" charset="0"/>
                <a:cs typeface="Times" panose="02020603050405020304" pitchFamily="18" charset="0"/>
              </a:rPr>
              <a:t> Amendment – reform </a:t>
            </a:r>
          </a:p>
        </p:txBody>
      </p:sp>
      <p:sp>
        <p:nvSpPr>
          <p:cNvPr id="6" name="Rectangle 5">
            <a:extLst>
              <a:ext uri="{FF2B5EF4-FFF2-40B4-BE49-F238E27FC236}">
                <a16:creationId xmlns:a16="http://schemas.microsoft.com/office/drawing/2014/main" id="{91BA7798-141B-F9A2-F2A6-510E964B6EEB}"/>
              </a:ext>
            </a:extLst>
          </p:cNvPr>
          <p:cNvSpPr/>
          <p:nvPr/>
        </p:nvSpPr>
        <p:spPr>
          <a:xfrm>
            <a:off x="4426058" y="3661388"/>
            <a:ext cx="5029200" cy="685482"/>
          </a:xfrm>
          <a:prstGeom prst="rect">
            <a:avLst/>
          </a:prstGeom>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latin typeface="Times" panose="02020603050405020304" pitchFamily="18" charset="0"/>
                <a:cs typeface="Times" panose="02020603050405020304" pitchFamily="18" charset="0"/>
              </a:rPr>
              <a:t>Argumentative thesis that defends the change</a:t>
            </a:r>
          </a:p>
        </p:txBody>
      </p:sp>
      <p:sp>
        <p:nvSpPr>
          <p:cNvPr id="7" name="Rectangle 6">
            <a:extLst>
              <a:ext uri="{FF2B5EF4-FFF2-40B4-BE49-F238E27FC236}">
                <a16:creationId xmlns:a16="http://schemas.microsoft.com/office/drawing/2014/main" id="{AB5E92DD-DBF7-F529-CC9E-46BB0F72999E}"/>
              </a:ext>
            </a:extLst>
          </p:cNvPr>
          <p:cNvSpPr/>
          <p:nvPr/>
        </p:nvSpPr>
        <p:spPr>
          <a:xfrm>
            <a:off x="4426058" y="4446518"/>
            <a:ext cx="5029200" cy="685482"/>
          </a:xfrm>
          <a:prstGeom prst="rect">
            <a:avLst/>
          </a:prstGeom>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latin typeface="Times" panose="02020603050405020304" pitchFamily="18" charset="0"/>
                <a:cs typeface="Times" panose="02020603050405020304" pitchFamily="18" charset="0"/>
              </a:rPr>
              <a:t>Evidence that supports the change  </a:t>
            </a:r>
          </a:p>
        </p:txBody>
      </p:sp>
      <p:sp>
        <p:nvSpPr>
          <p:cNvPr id="8" name="Rectangle 7">
            <a:extLst>
              <a:ext uri="{FF2B5EF4-FFF2-40B4-BE49-F238E27FC236}">
                <a16:creationId xmlns:a16="http://schemas.microsoft.com/office/drawing/2014/main" id="{FA8B252A-38FB-153B-D849-9DF75D77583F}"/>
              </a:ext>
            </a:extLst>
          </p:cNvPr>
          <p:cNvSpPr/>
          <p:nvPr/>
        </p:nvSpPr>
        <p:spPr>
          <a:xfrm>
            <a:off x="4426058" y="5231648"/>
            <a:ext cx="5029200" cy="685482"/>
          </a:xfrm>
          <a:prstGeom prst="rect">
            <a:avLst/>
          </a:prstGeom>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latin typeface="Times" panose="02020603050405020304" pitchFamily="18" charset="0"/>
                <a:cs typeface="Times" panose="02020603050405020304" pitchFamily="18" charset="0"/>
              </a:rPr>
              <a:t>Counterargument against the change </a:t>
            </a:r>
          </a:p>
        </p:txBody>
      </p:sp>
    </p:spTree>
    <p:extLst>
      <p:ext uri="{BB962C8B-B14F-4D97-AF65-F5344CB8AC3E}">
        <p14:creationId xmlns:p14="http://schemas.microsoft.com/office/powerpoint/2010/main" val="33876232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832E3-BAA4-E04D-50A9-5FB5F37955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136B23-A099-1084-EE49-775FAB7AD66C}"/>
              </a:ext>
            </a:extLst>
          </p:cNvPr>
          <p:cNvSpPr>
            <a:spLocks noGrp="1"/>
          </p:cNvSpPr>
          <p:nvPr>
            <p:ph type="title"/>
          </p:nvPr>
        </p:nvSpPr>
        <p:spPr>
          <a:xfrm>
            <a:off x="725838" y="261206"/>
            <a:ext cx="5791200" cy="685482"/>
          </a:xfrm>
          <a:solidFill>
            <a:schemeClr val="bg1"/>
          </a:solidFill>
          <a:ln>
            <a:solidFill>
              <a:schemeClr val="accent1">
                <a:lumMod val="50000"/>
              </a:schemeClr>
            </a:solidFill>
          </a:ln>
        </p:spPr>
        <p:txBody>
          <a:bodyPr>
            <a:normAutofit fontScale="90000"/>
          </a:bodyPr>
          <a:lstStyle/>
          <a:p>
            <a:r>
              <a:rPr lang="en-US" dirty="0">
                <a:latin typeface="Georgia Pro Black" panose="02040A02050405020203" pitchFamily="18" charset="0"/>
              </a:rPr>
              <a:t>Focus for today</a:t>
            </a:r>
          </a:p>
        </p:txBody>
      </p:sp>
      <p:sp>
        <p:nvSpPr>
          <p:cNvPr id="3" name="Content Placeholder 2">
            <a:extLst>
              <a:ext uri="{FF2B5EF4-FFF2-40B4-BE49-F238E27FC236}">
                <a16:creationId xmlns:a16="http://schemas.microsoft.com/office/drawing/2014/main" id="{BDDD853D-10E1-C1A7-F65C-C7580CFAF00D}"/>
              </a:ext>
            </a:extLst>
          </p:cNvPr>
          <p:cNvSpPr>
            <a:spLocks noGrp="1"/>
          </p:cNvSpPr>
          <p:nvPr>
            <p:ph idx="1"/>
          </p:nvPr>
        </p:nvSpPr>
        <p:spPr>
          <a:xfrm>
            <a:off x="356461" y="1193369"/>
            <a:ext cx="11701220" cy="4932795"/>
          </a:xfrm>
          <a:solidFill>
            <a:schemeClr val="bg1"/>
          </a:solidFill>
          <a:ln>
            <a:solidFill>
              <a:schemeClr val="accent1">
                <a:lumMod val="50000"/>
              </a:schemeClr>
            </a:solidFill>
          </a:ln>
        </p:spPr>
        <p:txBody>
          <a:bodyPr>
            <a:normAutofit lnSpcReduction="10000"/>
          </a:bodyPr>
          <a:lstStyle/>
          <a:p>
            <a:pPr>
              <a:spcBef>
                <a:spcPts val="0"/>
              </a:spcBef>
            </a:pPr>
            <a:r>
              <a:rPr lang="en-US" dirty="0">
                <a:latin typeface="Times" panose="02020603050405020304" pitchFamily="18" charset="0"/>
                <a:cs typeface="Times" panose="02020603050405020304" pitchFamily="18" charset="0"/>
              </a:rPr>
              <a:t>2.1 Congress: The Senate and the House of Representatives</a:t>
            </a:r>
          </a:p>
          <a:p>
            <a:pPr>
              <a:spcBef>
                <a:spcPts val="0"/>
              </a:spcBef>
            </a:pPr>
            <a:endParaRPr lang="en-US" sz="1600" dirty="0">
              <a:latin typeface="Times" panose="02020603050405020304" pitchFamily="18" charset="0"/>
              <a:cs typeface="Times" panose="02020603050405020304" pitchFamily="18" charset="0"/>
            </a:endParaRPr>
          </a:p>
          <a:p>
            <a:pPr>
              <a:spcBef>
                <a:spcPts val="0"/>
              </a:spcBef>
            </a:pPr>
            <a:r>
              <a:rPr lang="en-US" sz="1900" dirty="0">
                <a:latin typeface="Times" panose="02020603050405020304" pitchFamily="18" charset="0"/>
                <a:cs typeface="Times" panose="02020603050405020304" pitchFamily="18" charset="0"/>
              </a:rPr>
              <a:t>EQ: How do the institutions of government articulate democracy and interact with various linkage institutions to carry out republicanism?</a:t>
            </a:r>
          </a:p>
          <a:p>
            <a:pPr marL="171450" indent="-171450">
              <a:spcBef>
                <a:spcPts val="0"/>
              </a:spcBef>
            </a:pPr>
            <a:r>
              <a:rPr lang="en-US" sz="1900" i="1" dirty="0">
                <a:latin typeface="Times" panose="02020603050405020304" pitchFamily="18" charset="0"/>
                <a:cs typeface="Times" panose="02020603050405020304" pitchFamily="18" charset="0"/>
              </a:rPr>
              <a:t>Students can: </a:t>
            </a:r>
          </a:p>
          <a:p>
            <a:pPr marL="628650" lvl="1" indent="-171450">
              <a:spcBef>
                <a:spcPts val="0"/>
              </a:spcBef>
            </a:pPr>
            <a:r>
              <a:rPr lang="en-US" sz="2200" dirty="0">
                <a:latin typeface="Times" panose="02020603050405020304" pitchFamily="18" charset="0"/>
                <a:cs typeface="Times" panose="02020603050405020304" pitchFamily="18" charset="0"/>
              </a:rPr>
              <a:t>Decipher how the design of Congress carries out the founders’ beliefs about the need for a Constitutional republic. </a:t>
            </a:r>
          </a:p>
          <a:p>
            <a:pPr marL="628650" lvl="1" indent="-171450">
              <a:spcBef>
                <a:spcPts val="0"/>
              </a:spcBef>
            </a:pPr>
            <a:r>
              <a:rPr lang="en-US" sz="2200" dirty="0">
                <a:latin typeface="Times" panose="02020603050405020304" pitchFamily="18" charset="0"/>
                <a:cs typeface="Times" panose="02020603050405020304" pitchFamily="18" charset="0"/>
              </a:rPr>
              <a:t>Assess how democratic the U.S. Congress is as a lawmaking body</a:t>
            </a:r>
          </a:p>
          <a:p>
            <a:pPr marL="0" lvl="1" indent="0">
              <a:spcBef>
                <a:spcPts val="0"/>
              </a:spcBef>
              <a:buNone/>
            </a:pPr>
            <a:endParaRPr lang="en-US" sz="1900" dirty="0">
              <a:latin typeface="Times" panose="02020603050405020304" pitchFamily="18" charset="0"/>
              <a:cs typeface="Times" panose="02020603050405020304" pitchFamily="18" charset="0"/>
            </a:endParaRPr>
          </a:p>
          <a:p>
            <a:pPr marL="0" lvl="1" indent="0">
              <a:spcBef>
                <a:spcPts val="0"/>
              </a:spcBef>
              <a:buNone/>
            </a:pPr>
            <a:r>
              <a:rPr lang="en-US" b="1" i="1" dirty="0">
                <a:solidFill>
                  <a:srgbClr val="FF0000"/>
                </a:solidFill>
                <a:latin typeface="Times" panose="02020603050405020304" pitchFamily="18" charset="0"/>
                <a:cs typeface="Times" panose="02020603050405020304" pitchFamily="18" charset="0"/>
              </a:rPr>
              <a:t>Agenda</a:t>
            </a:r>
          </a:p>
          <a:p>
            <a:pPr marL="285750" lvl="1" indent="-285750">
              <a:spcBef>
                <a:spcPts val="0"/>
              </a:spcBef>
            </a:pPr>
            <a:r>
              <a:rPr lang="en-US" sz="2600" dirty="0">
                <a:latin typeface="Times" panose="02020603050405020304" pitchFamily="18" charset="0"/>
                <a:cs typeface="Times" panose="02020603050405020304" pitchFamily="18" charset="0"/>
              </a:rPr>
              <a:t>Powers of Congress</a:t>
            </a:r>
          </a:p>
          <a:p>
            <a:pPr marL="285750" lvl="1" indent="-285750">
              <a:spcBef>
                <a:spcPts val="0"/>
              </a:spcBef>
            </a:pPr>
            <a:r>
              <a:rPr lang="en-US" sz="2600" dirty="0">
                <a:latin typeface="Times" panose="02020603050405020304" pitchFamily="18" charset="0"/>
                <a:cs typeface="Times" panose="02020603050405020304" pitchFamily="18" charset="0"/>
              </a:rPr>
              <a:t>Rubric Review - Argumentative Essay Re-write </a:t>
            </a:r>
          </a:p>
          <a:p>
            <a:pPr marL="285750" lvl="1" indent="-285750">
              <a:spcBef>
                <a:spcPts val="0"/>
              </a:spcBef>
            </a:pPr>
            <a:r>
              <a:rPr lang="en-US" sz="2600" dirty="0">
                <a:latin typeface="Times" panose="02020603050405020304" pitchFamily="18" charset="0"/>
                <a:cs typeface="Times" panose="02020603050405020304" pitchFamily="18" charset="0"/>
              </a:rPr>
              <a:t>Dissecting Congressional Design </a:t>
            </a:r>
          </a:p>
          <a:p>
            <a:pPr marL="285750" lvl="1" indent="-285750">
              <a:spcBef>
                <a:spcPts val="0"/>
              </a:spcBef>
            </a:pPr>
            <a:endParaRPr lang="en-US" sz="2600" dirty="0">
              <a:latin typeface="Times" panose="02020603050405020304" pitchFamily="18" charset="0"/>
              <a:cs typeface="Times" panose="02020603050405020304" pitchFamily="18" charset="0"/>
            </a:endParaRPr>
          </a:p>
          <a:p>
            <a:pPr marL="0" lvl="1" indent="0">
              <a:spcBef>
                <a:spcPts val="0"/>
              </a:spcBef>
              <a:buNone/>
            </a:pPr>
            <a:endParaRPr lang="en-US" sz="1800" b="1" i="1" dirty="0">
              <a:solidFill>
                <a:srgbClr val="FF0000"/>
              </a:solidFill>
              <a:latin typeface="Times" panose="02020603050405020304" pitchFamily="18" charset="0"/>
              <a:cs typeface="Times" panose="02020603050405020304" pitchFamily="18" charset="0"/>
            </a:endParaRPr>
          </a:p>
          <a:p>
            <a:pPr marL="0" lvl="1" indent="0">
              <a:spcBef>
                <a:spcPts val="0"/>
              </a:spcBef>
              <a:buNone/>
            </a:pPr>
            <a:r>
              <a:rPr lang="en-US" sz="2600" b="1" i="1" dirty="0">
                <a:solidFill>
                  <a:srgbClr val="002060"/>
                </a:solidFill>
                <a:latin typeface="Times" panose="02020603050405020304" pitchFamily="18" charset="0"/>
                <a:cs typeface="Times" panose="02020603050405020304" pitchFamily="18" charset="0"/>
              </a:rPr>
              <a:t>Homework: </a:t>
            </a:r>
            <a:r>
              <a:rPr lang="en-US" sz="2600" b="1" dirty="0">
                <a:solidFill>
                  <a:srgbClr val="002060"/>
                </a:solidFill>
                <a:latin typeface="Times" panose="02020603050405020304" pitchFamily="18" charset="0"/>
                <a:cs typeface="Times" panose="02020603050405020304" pitchFamily="18" charset="0"/>
              </a:rPr>
              <a:t>Amending a Dysfunctional Legislature </a:t>
            </a:r>
          </a:p>
          <a:p>
            <a:pPr marL="171450" indent="-171450">
              <a:spcBef>
                <a:spcPts val="0"/>
              </a:spcBef>
            </a:pPr>
            <a:endParaRPr lang="en-US" sz="1600" i="1" dirty="0"/>
          </a:p>
          <a:p>
            <a:pPr marL="171450" indent="-171450">
              <a:spcBef>
                <a:spcPts val="0"/>
              </a:spcBef>
            </a:pPr>
            <a:endParaRPr lang="en-US" sz="1600" dirty="0"/>
          </a:p>
        </p:txBody>
      </p:sp>
    </p:spTree>
    <p:extLst>
      <p:ext uri="{BB962C8B-B14F-4D97-AF65-F5344CB8AC3E}">
        <p14:creationId xmlns:p14="http://schemas.microsoft.com/office/powerpoint/2010/main" val="12719200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ED49C-5AB4-0FE1-C778-083DCAFCE4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D6CDE4-4924-353A-85ED-9A5F9A9FFFED}"/>
              </a:ext>
            </a:extLst>
          </p:cNvPr>
          <p:cNvSpPr>
            <a:spLocks noGrp="1"/>
          </p:cNvSpPr>
          <p:nvPr>
            <p:ph type="title"/>
          </p:nvPr>
        </p:nvSpPr>
        <p:spPr>
          <a:xfrm>
            <a:off x="838200" y="365126"/>
            <a:ext cx="10515600" cy="812746"/>
          </a:xfrm>
          <a:solidFill>
            <a:schemeClr val="bg1"/>
          </a:solidFill>
          <a:ln>
            <a:solidFill>
              <a:schemeClr val="accent1">
                <a:lumMod val="50000"/>
              </a:schemeClr>
            </a:solidFill>
          </a:ln>
        </p:spPr>
        <p:txBody>
          <a:bodyPr/>
          <a:lstStyle/>
          <a:p>
            <a:r>
              <a:rPr lang="en-US" dirty="0">
                <a:latin typeface="Georgia Pro Black" panose="02040A02050405020203" pitchFamily="18" charset="0"/>
              </a:rPr>
              <a:t>Congressional Authority </a:t>
            </a:r>
          </a:p>
        </p:txBody>
      </p:sp>
      <p:sp>
        <p:nvSpPr>
          <p:cNvPr id="3" name="Content Placeholder 2">
            <a:extLst>
              <a:ext uri="{FF2B5EF4-FFF2-40B4-BE49-F238E27FC236}">
                <a16:creationId xmlns:a16="http://schemas.microsoft.com/office/drawing/2014/main" id="{AF7EC0AF-EF26-D29C-FCDB-747E71F35FF2}"/>
              </a:ext>
            </a:extLst>
          </p:cNvPr>
          <p:cNvSpPr>
            <a:spLocks noGrp="1"/>
          </p:cNvSpPr>
          <p:nvPr>
            <p:ph idx="1"/>
          </p:nvPr>
        </p:nvSpPr>
        <p:spPr>
          <a:xfrm>
            <a:off x="526942" y="1441342"/>
            <a:ext cx="10826858" cy="4735621"/>
          </a:xfrm>
          <a:solidFill>
            <a:schemeClr val="bg1"/>
          </a:solidFill>
          <a:ln>
            <a:solidFill>
              <a:schemeClr val="accent1">
                <a:lumMod val="50000"/>
              </a:schemeClr>
            </a:solidFill>
          </a:ln>
        </p:spPr>
        <p:txBody>
          <a:bodyPr/>
          <a:lstStyle/>
          <a:p>
            <a:pPr marL="0" indent="0">
              <a:buNone/>
            </a:pPr>
            <a:r>
              <a:rPr lang="en-US" dirty="0">
                <a:latin typeface="Times" panose="02020603050405020304" pitchFamily="18" charset="0"/>
                <a:cs typeface="Times" panose="02020603050405020304" pitchFamily="18" charset="0"/>
              </a:rPr>
              <a:t>Examine how Congress has utilized it authority under the U.S. Constitution to resolve public policy issues of the United States. </a:t>
            </a:r>
          </a:p>
        </p:txBody>
      </p:sp>
      <p:pic>
        <p:nvPicPr>
          <p:cNvPr id="1028" name="Picture 4" descr="Representing Congress: Clifford K. Berryman's Political Cartoons">
            <a:extLst>
              <a:ext uri="{FF2B5EF4-FFF2-40B4-BE49-F238E27FC236}">
                <a16:creationId xmlns:a16="http://schemas.microsoft.com/office/drawing/2014/main" id="{AB70389A-640F-EA90-695C-BEE59EA1CA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734" y="2555525"/>
            <a:ext cx="3149303" cy="388490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B2DB139-9169-26C9-9CDB-25A0B714551A}"/>
              </a:ext>
            </a:extLst>
          </p:cNvPr>
          <p:cNvSpPr/>
          <p:nvPr/>
        </p:nvSpPr>
        <p:spPr>
          <a:xfrm>
            <a:off x="4504841" y="4974956"/>
            <a:ext cx="7160217" cy="79041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a:latin typeface="Times" panose="02020603050405020304" pitchFamily="18" charset="0"/>
                <a:cs typeface="Times" panose="02020603050405020304" pitchFamily="18" charset="0"/>
              </a:rPr>
              <a:t>Evaluate whether Congress follows the beliefs of James Madison in Federalist 45.</a:t>
            </a:r>
          </a:p>
        </p:txBody>
      </p:sp>
      <p:sp>
        <p:nvSpPr>
          <p:cNvPr id="5" name="Rectangle 4">
            <a:extLst>
              <a:ext uri="{FF2B5EF4-FFF2-40B4-BE49-F238E27FC236}">
                <a16:creationId xmlns:a16="http://schemas.microsoft.com/office/drawing/2014/main" id="{2CA122E0-3CF7-3BCE-8FE0-64A8CFEE2071}"/>
              </a:ext>
            </a:extLst>
          </p:cNvPr>
          <p:cNvSpPr/>
          <p:nvPr/>
        </p:nvSpPr>
        <p:spPr>
          <a:xfrm>
            <a:off x="4504841" y="2382864"/>
            <a:ext cx="7289369" cy="2092271"/>
          </a:xfrm>
          <a:prstGeom prst="rect">
            <a:avLst/>
          </a:prstGeom>
          <a:ln>
            <a:solidFill>
              <a:srgbClr val="002060"/>
            </a:solidFill>
          </a:ln>
        </p:spPr>
        <p:style>
          <a:lnRef idx="2">
            <a:schemeClr val="dk1">
              <a:shade val="15000"/>
            </a:schemeClr>
          </a:lnRef>
          <a:fillRef idx="1">
            <a:schemeClr val="dk1"/>
          </a:fillRef>
          <a:effectRef idx="0">
            <a:schemeClr val="dk1"/>
          </a:effectRef>
          <a:fontRef idx="minor">
            <a:schemeClr val="lt1"/>
          </a:fontRef>
        </p:style>
        <p:txBody>
          <a:bodyPr rtlCol="0" anchor="ctr"/>
          <a:lstStyle/>
          <a:p>
            <a:r>
              <a:rPr lang="en-US" sz="2400" b="0" i="1" dirty="0">
                <a:solidFill>
                  <a:schemeClr val="bg1"/>
                </a:solidFill>
                <a:effectLst/>
                <a:latin typeface="Times" panose="02020603050405020304" pitchFamily="18" charset="0"/>
                <a:cs typeface="Times" panose="02020603050405020304" pitchFamily="18" charset="0"/>
              </a:rPr>
              <a:t>“The powers delegated by the proposed Constitution to the federal government are few and defined. Those which are to remain in the State governments are numerous and indefinite.”</a:t>
            </a:r>
          </a:p>
          <a:p>
            <a:r>
              <a:rPr lang="en-US" sz="2400" i="1" dirty="0">
                <a:solidFill>
                  <a:schemeClr val="bg1"/>
                </a:solidFill>
                <a:latin typeface="Times" panose="02020603050405020304" pitchFamily="18" charset="0"/>
                <a:cs typeface="Times" panose="02020603050405020304" pitchFamily="18" charset="0"/>
              </a:rPr>
              <a:t>	- James Madison, Federalist 45</a:t>
            </a:r>
            <a:endParaRPr lang="en-US" sz="2400" dirty="0">
              <a:solidFill>
                <a:schemeClr val="bg1"/>
              </a:solidFill>
              <a:latin typeface="Times" panose="02020603050405020304" pitchFamily="18" charset="0"/>
              <a:cs typeface="Times" panose="02020603050405020304" pitchFamily="18" charset="0"/>
            </a:endParaRPr>
          </a:p>
        </p:txBody>
      </p:sp>
      <p:pic>
        <p:nvPicPr>
          <p:cNvPr id="1032" name="Picture 8" descr="James Madison ...">
            <a:extLst>
              <a:ext uri="{FF2B5EF4-FFF2-40B4-BE49-F238E27FC236}">
                <a16:creationId xmlns:a16="http://schemas.microsoft.com/office/drawing/2014/main" id="{866F98E0-D000-5FA4-DE85-9244B78DC2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47534" y="3642304"/>
            <a:ext cx="1843168" cy="1096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29573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E814F4-D62D-34D4-D55C-D63F0FA44D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A0AED4-EF83-DB80-1718-0486C70F5133}"/>
              </a:ext>
            </a:extLst>
          </p:cNvPr>
          <p:cNvSpPr>
            <a:spLocks noGrp="1"/>
          </p:cNvSpPr>
          <p:nvPr>
            <p:ph type="title"/>
          </p:nvPr>
        </p:nvSpPr>
        <p:spPr>
          <a:xfrm>
            <a:off x="725838" y="261206"/>
            <a:ext cx="5791200" cy="685482"/>
          </a:xfrm>
          <a:solidFill>
            <a:schemeClr val="bg1"/>
          </a:solidFill>
          <a:ln>
            <a:solidFill>
              <a:schemeClr val="accent1">
                <a:lumMod val="50000"/>
              </a:schemeClr>
            </a:solidFill>
          </a:ln>
        </p:spPr>
        <p:txBody>
          <a:bodyPr>
            <a:normAutofit fontScale="90000"/>
          </a:bodyPr>
          <a:lstStyle/>
          <a:p>
            <a:r>
              <a:rPr lang="en-US" dirty="0">
                <a:latin typeface="Georgia Pro Black" panose="02040A02050405020203" pitchFamily="18" charset="0"/>
              </a:rPr>
              <a:t>Focus for today</a:t>
            </a:r>
          </a:p>
        </p:txBody>
      </p:sp>
      <p:sp>
        <p:nvSpPr>
          <p:cNvPr id="3" name="Content Placeholder 2">
            <a:extLst>
              <a:ext uri="{FF2B5EF4-FFF2-40B4-BE49-F238E27FC236}">
                <a16:creationId xmlns:a16="http://schemas.microsoft.com/office/drawing/2014/main" id="{4AFBA539-5487-1092-D62C-62E6D7099745}"/>
              </a:ext>
            </a:extLst>
          </p:cNvPr>
          <p:cNvSpPr>
            <a:spLocks noGrp="1"/>
          </p:cNvSpPr>
          <p:nvPr>
            <p:ph idx="1"/>
          </p:nvPr>
        </p:nvSpPr>
        <p:spPr>
          <a:xfrm>
            <a:off x="356461" y="1193369"/>
            <a:ext cx="11701220" cy="4932795"/>
          </a:xfrm>
          <a:solidFill>
            <a:schemeClr val="bg1"/>
          </a:solidFill>
          <a:ln>
            <a:solidFill>
              <a:schemeClr val="accent1">
                <a:lumMod val="50000"/>
              </a:schemeClr>
            </a:solidFill>
          </a:ln>
        </p:spPr>
        <p:txBody>
          <a:bodyPr>
            <a:normAutofit lnSpcReduction="10000"/>
          </a:bodyPr>
          <a:lstStyle/>
          <a:p>
            <a:pPr>
              <a:spcBef>
                <a:spcPts val="0"/>
              </a:spcBef>
            </a:pPr>
            <a:r>
              <a:rPr lang="en-US" dirty="0">
                <a:latin typeface="Times" panose="02020603050405020304" pitchFamily="18" charset="0"/>
                <a:cs typeface="Times" panose="02020603050405020304" pitchFamily="18" charset="0"/>
              </a:rPr>
              <a:t>2.1 Congress: The Senate and the House of Representatives</a:t>
            </a:r>
          </a:p>
          <a:p>
            <a:pPr>
              <a:spcBef>
                <a:spcPts val="0"/>
              </a:spcBef>
            </a:pPr>
            <a:endParaRPr lang="en-US" sz="1600" dirty="0">
              <a:latin typeface="Times" panose="02020603050405020304" pitchFamily="18" charset="0"/>
              <a:cs typeface="Times" panose="02020603050405020304" pitchFamily="18" charset="0"/>
            </a:endParaRPr>
          </a:p>
          <a:p>
            <a:pPr>
              <a:spcBef>
                <a:spcPts val="0"/>
              </a:spcBef>
            </a:pPr>
            <a:r>
              <a:rPr lang="en-US" sz="1900" dirty="0">
                <a:latin typeface="Times" panose="02020603050405020304" pitchFamily="18" charset="0"/>
                <a:cs typeface="Times" panose="02020603050405020304" pitchFamily="18" charset="0"/>
              </a:rPr>
              <a:t>EQ: How do the institutions of government articulate democracy and interact with various linkage institutions to carry out republicanism?</a:t>
            </a:r>
          </a:p>
          <a:p>
            <a:pPr marL="171450" indent="-171450">
              <a:spcBef>
                <a:spcPts val="0"/>
              </a:spcBef>
            </a:pPr>
            <a:r>
              <a:rPr lang="en-US" sz="1900" i="1" dirty="0">
                <a:latin typeface="Times" panose="02020603050405020304" pitchFamily="18" charset="0"/>
                <a:cs typeface="Times" panose="02020603050405020304" pitchFamily="18" charset="0"/>
              </a:rPr>
              <a:t>Students can: </a:t>
            </a:r>
          </a:p>
          <a:p>
            <a:pPr marL="628650" lvl="1" indent="-171450">
              <a:spcBef>
                <a:spcPts val="0"/>
              </a:spcBef>
            </a:pPr>
            <a:r>
              <a:rPr lang="en-US" sz="2200" dirty="0">
                <a:latin typeface="Times" panose="02020603050405020304" pitchFamily="18" charset="0"/>
                <a:cs typeface="Times" panose="02020603050405020304" pitchFamily="18" charset="0"/>
              </a:rPr>
              <a:t>Decipher how the design of Congress carries out the founders’ beliefs about the need for a Constitutional republic. </a:t>
            </a:r>
          </a:p>
          <a:p>
            <a:pPr marL="628650" lvl="1" indent="-171450">
              <a:spcBef>
                <a:spcPts val="0"/>
              </a:spcBef>
            </a:pPr>
            <a:r>
              <a:rPr lang="en-US" sz="2200" dirty="0">
                <a:latin typeface="Times" panose="02020603050405020304" pitchFamily="18" charset="0"/>
                <a:cs typeface="Times" panose="02020603050405020304" pitchFamily="18" charset="0"/>
              </a:rPr>
              <a:t>Assess how democratic the U.S. Congress is as a lawmaking body</a:t>
            </a:r>
          </a:p>
          <a:p>
            <a:pPr marL="0" lvl="1" indent="0">
              <a:spcBef>
                <a:spcPts val="0"/>
              </a:spcBef>
              <a:buNone/>
            </a:pPr>
            <a:endParaRPr lang="en-US" sz="1900" dirty="0">
              <a:latin typeface="Times" panose="02020603050405020304" pitchFamily="18" charset="0"/>
              <a:cs typeface="Times" panose="02020603050405020304" pitchFamily="18" charset="0"/>
            </a:endParaRPr>
          </a:p>
          <a:p>
            <a:pPr marL="0" lvl="1" indent="0">
              <a:spcBef>
                <a:spcPts val="0"/>
              </a:spcBef>
              <a:buNone/>
            </a:pPr>
            <a:r>
              <a:rPr lang="en-US" b="1" i="1" dirty="0">
                <a:solidFill>
                  <a:srgbClr val="FF0000"/>
                </a:solidFill>
                <a:latin typeface="Times" panose="02020603050405020304" pitchFamily="18" charset="0"/>
                <a:cs typeface="Times" panose="02020603050405020304" pitchFamily="18" charset="0"/>
              </a:rPr>
              <a:t>Agenda</a:t>
            </a:r>
          </a:p>
          <a:p>
            <a:pPr marL="285750" lvl="1" indent="-285750">
              <a:spcBef>
                <a:spcPts val="0"/>
              </a:spcBef>
            </a:pPr>
            <a:r>
              <a:rPr lang="en-US" sz="2600" dirty="0">
                <a:latin typeface="Times" panose="02020603050405020304" pitchFamily="18" charset="0"/>
                <a:cs typeface="Times" panose="02020603050405020304" pitchFamily="18" charset="0"/>
              </a:rPr>
              <a:t>I’m Just a Bill </a:t>
            </a:r>
          </a:p>
          <a:p>
            <a:pPr marL="285750" lvl="1" indent="-285750">
              <a:spcBef>
                <a:spcPts val="0"/>
              </a:spcBef>
            </a:pPr>
            <a:r>
              <a:rPr lang="en-US" sz="2600" dirty="0">
                <a:latin typeface="Times" panose="02020603050405020304" pitchFamily="18" charset="0"/>
                <a:cs typeface="Times" panose="02020603050405020304" pitchFamily="18" charset="0"/>
              </a:rPr>
              <a:t>Lawmaking Factors  </a:t>
            </a:r>
          </a:p>
          <a:p>
            <a:pPr marL="285750" lvl="1" indent="-285750">
              <a:spcBef>
                <a:spcPts val="0"/>
              </a:spcBef>
            </a:pPr>
            <a:r>
              <a:rPr lang="en-US" sz="2600" dirty="0">
                <a:latin typeface="Times" panose="02020603050405020304" pitchFamily="18" charset="0"/>
                <a:cs typeface="Times" panose="02020603050405020304" pitchFamily="18" charset="0"/>
              </a:rPr>
              <a:t>Amending a Dysfunctional Branch </a:t>
            </a:r>
          </a:p>
          <a:p>
            <a:pPr marL="285750" lvl="1" indent="-285750">
              <a:spcBef>
                <a:spcPts val="0"/>
              </a:spcBef>
            </a:pPr>
            <a:endParaRPr lang="en-US" sz="2600" dirty="0">
              <a:latin typeface="Times" panose="02020603050405020304" pitchFamily="18" charset="0"/>
              <a:cs typeface="Times" panose="02020603050405020304" pitchFamily="18" charset="0"/>
            </a:endParaRPr>
          </a:p>
          <a:p>
            <a:pPr marL="0" lvl="1" indent="0">
              <a:spcBef>
                <a:spcPts val="0"/>
              </a:spcBef>
              <a:buNone/>
            </a:pPr>
            <a:endParaRPr lang="en-US" sz="1800" b="1" i="1" dirty="0">
              <a:solidFill>
                <a:srgbClr val="FF0000"/>
              </a:solidFill>
              <a:latin typeface="Times" panose="02020603050405020304" pitchFamily="18" charset="0"/>
              <a:cs typeface="Times" panose="02020603050405020304" pitchFamily="18" charset="0"/>
            </a:endParaRPr>
          </a:p>
          <a:p>
            <a:pPr marL="0" lvl="1" indent="0">
              <a:spcBef>
                <a:spcPts val="0"/>
              </a:spcBef>
              <a:buNone/>
            </a:pPr>
            <a:r>
              <a:rPr lang="en-US" sz="2600" b="1" i="1" dirty="0">
                <a:solidFill>
                  <a:srgbClr val="002060"/>
                </a:solidFill>
                <a:latin typeface="Times" panose="02020603050405020304" pitchFamily="18" charset="0"/>
                <a:cs typeface="Times" panose="02020603050405020304" pitchFamily="18" charset="0"/>
              </a:rPr>
              <a:t>Homework: </a:t>
            </a:r>
            <a:r>
              <a:rPr lang="en-US" sz="2600" b="1" dirty="0">
                <a:solidFill>
                  <a:srgbClr val="002060"/>
                </a:solidFill>
                <a:latin typeface="Times" panose="02020603050405020304" pitchFamily="18" charset="0"/>
                <a:cs typeface="Times" panose="02020603050405020304" pitchFamily="18" charset="0"/>
              </a:rPr>
              <a:t>Amending a Dysfunctional Legislature </a:t>
            </a:r>
          </a:p>
          <a:p>
            <a:pPr marL="171450" indent="-171450">
              <a:spcBef>
                <a:spcPts val="0"/>
              </a:spcBef>
            </a:pPr>
            <a:endParaRPr lang="en-US" sz="1600" i="1" dirty="0"/>
          </a:p>
          <a:p>
            <a:pPr marL="171450" indent="-171450">
              <a:spcBef>
                <a:spcPts val="0"/>
              </a:spcBef>
            </a:pPr>
            <a:endParaRPr lang="en-US" sz="1600" dirty="0"/>
          </a:p>
        </p:txBody>
      </p:sp>
    </p:spTree>
    <p:extLst>
      <p:ext uri="{BB962C8B-B14F-4D97-AF65-F5344CB8AC3E}">
        <p14:creationId xmlns:p14="http://schemas.microsoft.com/office/powerpoint/2010/main" val="3833811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B5A7F-7340-4F55-B3F5-F0CCAEE9BA06}"/>
              </a:ext>
            </a:extLst>
          </p:cNvPr>
          <p:cNvSpPr>
            <a:spLocks noGrp="1"/>
          </p:cNvSpPr>
          <p:nvPr>
            <p:ph type="title"/>
          </p:nvPr>
        </p:nvSpPr>
        <p:spPr>
          <a:xfrm>
            <a:off x="599267" y="152719"/>
            <a:ext cx="9601540" cy="755700"/>
          </a:xfrm>
          <a:solidFill>
            <a:schemeClr val="bg1"/>
          </a:solidFill>
          <a:ln>
            <a:solidFill>
              <a:schemeClr val="accent1">
                <a:lumMod val="50000"/>
              </a:schemeClr>
            </a:solidFill>
          </a:ln>
        </p:spPr>
        <p:txBody>
          <a:bodyPr>
            <a:normAutofit/>
          </a:bodyPr>
          <a:lstStyle/>
          <a:p>
            <a:r>
              <a:rPr lang="en-US" dirty="0">
                <a:latin typeface="Georgia Pro Black" panose="02040A02050405020203" pitchFamily="18" charset="0"/>
              </a:rPr>
              <a:t>The Federalist Argument</a:t>
            </a:r>
          </a:p>
        </p:txBody>
      </p:sp>
      <p:sp>
        <p:nvSpPr>
          <p:cNvPr id="3" name="Content Placeholder 2">
            <a:extLst>
              <a:ext uri="{FF2B5EF4-FFF2-40B4-BE49-F238E27FC236}">
                <a16:creationId xmlns:a16="http://schemas.microsoft.com/office/drawing/2014/main" id="{8429ACBF-012C-4A45-8598-CFAAA035A53F}"/>
              </a:ext>
            </a:extLst>
          </p:cNvPr>
          <p:cNvSpPr>
            <a:spLocks noGrp="1"/>
          </p:cNvSpPr>
          <p:nvPr>
            <p:ph idx="1"/>
          </p:nvPr>
        </p:nvSpPr>
        <p:spPr>
          <a:xfrm>
            <a:off x="599267" y="1069382"/>
            <a:ext cx="10435525" cy="5056781"/>
          </a:xfrm>
          <a:solidFill>
            <a:schemeClr val="bg1"/>
          </a:solidFill>
          <a:ln>
            <a:solidFill>
              <a:schemeClr val="accent1">
                <a:lumMod val="50000"/>
              </a:schemeClr>
            </a:solidFill>
          </a:ln>
        </p:spPr>
        <p:txBody>
          <a:bodyPr>
            <a:normAutofit/>
          </a:bodyPr>
          <a:lstStyle/>
          <a:p>
            <a:r>
              <a:rPr lang="en-US" sz="2400" dirty="0">
                <a:latin typeface="Times New Roman" panose="02020603050405020304" pitchFamily="18" charset="0"/>
                <a:cs typeface="Times New Roman" panose="02020603050405020304" pitchFamily="18" charset="0"/>
              </a:rPr>
              <a:t>The Federalist Argument for the Congress Structure</a:t>
            </a:r>
          </a:p>
        </p:txBody>
      </p:sp>
      <p:sp>
        <p:nvSpPr>
          <p:cNvPr id="4" name="Rectangle 3">
            <a:extLst>
              <a:ext uri="{FF2B5EF4-FFF2-40B4-BE49-F238E27FC236}">
                <a16:creationId xmlns:a16="http://schemas.microsoft.com/office/drawing/2014/main" id="{FD08045D-8E9B-4E34-B532-21883D177BE8}"/>
              </a:ext>
            </a:extLst>
          </p:cNvPr>
          <p:cNvSpPr/>
          <p:nvPr/>
        </p:nvSpPr>
        <p:spPr>
          <a:xfrm>
            <a:off x="294468" y="1487837"/>
            <a:ext cx="11298264" cy="375409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New Roman" panose="02020603050405020304" pitchFamily="18" charset="0"/>
                <a:cs typeface="Times New Roman" panose="02020603050405020304" pitchFamily="18" charset="0"/>
              </a:rPr>
              <a:t>Under the proposed Constitution, the federal acts will take effect without the necessary intervention of the individual States. They will depend merely on the majority of votes in the federal legislature, and consequently each vote, whether proceeding from a larger or smaller State, or a State more or less wealthy or powerful, will have an equal weight and efficacy: in the same manner as the votes individually given in a State legislature, by the representatives of unequal counties or other districts, have each a precise equality of value and effect; or if there be any difference in the case, it proceeds from the difference in the personal character of the individual representative, rather than from any regard to the extent of the district from which he comes. </a:t>
            </a:r>
          </a:p>
          <a:p>
            <a:r>
              <a:rPr lang="en-US" sz="2400" dirty="0">
                <a:latin typeface="Times New Roman" panose="02020603050405020304" pitchFamily="18" charset="0"/>
                <a:cs typeface="Times New Roman" panose="02020603050405020304" pitchFamily="18" charset="0"/>
              </a:rPr>
              <a:t>	- </a:t>
            </a:r>
            <a:r>
              <a:rPr lang="en-US" sz="2400" b="1" dirty="0">
                <a:latin typeface="Times New Roman" panose="02020603050405020304" pitchFamily="18" charset="0"/>
                <a:cs typeface="Times New Roman" panose="02020603050405020304" pitchFamily="18" charset="0"/>
              </a:rPr>
              <a:t>James Madison, Federalist 54</a:t>
            </a:r>
          </a:p>
        </p:txBody>
      </p:sp>
      <p:sp>
        <p:nvSpPr>
          <p:cNvPr id="6" name="Rectangle 5">
            <a:extLst>
              <a:ext uri="{FF2B5EF4-FFF2-40B4-BE49-F238E27FC236}">
                <a16:creationId xmlns:a16="http://schemas.microsoft.com/office/drawing/2014/main" id="{E04824D7-CE2E-46C0-8CDF-89B2C1EA4A70}"/>
              </a:ext>
            </a:extLst>
          </p:cNvPr>
          <p:cNvSpPr/>
          <p:nvPr/>
        </p:nvSpPr>
        <p:spPr>
          <a:xfrm>
            <a:off x="1971207" y="5402889"/>
            <a:ext cx="8229600" cy="884237"/>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New Roman" panose="02020603050405020304" pitchFamily="18" charset="0"/>
                <a:cs typeface="Times New Roman" panose="02020603050405020304" pitchFamily="18" charset="0"/>
              </a:rPr>
              <a:t>Why did the Founders want representation by population in the House of Representatives?</a:t>
            </a:r>
          </a:p>
        </p:txBody>
      </p:sp>
    </p:spTree>
    <p:extLst>
      <p:ext uri="{BB962C8B-B14F-4D97-AF65-F5344CB8AC3E}">
        <p14:creationId xmlns:p14="http://schemas.microsoft.com/office/powerpoint/2010/main" val="3326367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 name="Shape 416"/>
          <p:cNvSpPr>
            <a:spLocks noGrp="1"/>
          </p:cNvSpPr>
          <p:nvPr>
            <p:ph type="title"/>
          </p:nvPr>
        </p:nvSpPr>
        <p:spPr>
          <a:xfrm>
            <a:off x="330200" y="365125"/>
            <a:ext cx="11023600" cy="939570"/>
          </a:xfrm>
          <a:prstGeom prst="rect">
            <a:avLst/>
          </a:prstGeom>
          <a:solidFill>
            <a:srgbClr val="203864"/>
          </a:solidFill>
          <a:ln>
            <a:solidFill>
              <a:schemeClr val="tx1"/>
            </a:solidFill>
          </a:ln>
        </p:spPr>
        <p:txBody>
          <a:bodyPr lIns="0" tIns="0" rIns="0" bIns="0">
            <a:normAutofit fontScale="90000"/>
          </a:bodyPr>
          <a:lstStyle>
            <a:lvl1pPr>
              <a:defRPr b="1">
                <a:solidFill>
                  <a:srgbClr val="FFFFFF"/>
                </a:solidFill>
                <a:latin typeface="Britannic Bold"/>
                <a:ea typeface="Britannic Bold"/>
                <a:cs typeface="Britannic Bold"/>
                <a:sym typeface="Britannic Bold"/>
              </a:defRPr>
            </a:lvl1pPr>
          </a:lstStyle>
          <a:p>
            <a:pPr lvl="0">
              <a:defRPr sz="1800" b="0">
                <a:solidFill>
                  <a:srgbClr val="000000"/>
                </a:solidFill>
              </a:defRPr>
            </a:pPr>
            <a:r>
              <a:rPr lang="en-US" sz="4400" b="1" dirty="0">
                <a:solidFill>
                  <a:srgbClr val="FFFFFF"/>
                </a:solidFill>
                <a:latin typeface="Georgia Pro Black" panose="02040A02050405020203" pitchFamily="18" charset="0"/>
              </a:rPr>
              <a:t>  </a:t>
            </a:r>
            <a:r>
              <a:rPr sz="4200" b="1" dirty="0">
                <a:solidFill>
                  <a:srgbClr val="FFFFFF"/>
                </a:solidFill>
                <a:latin typeface="Georgia Pro Black" panose="02040A02050405020203" pitchFamily="18" charset="0"/>
              </a:rPr>
              <a:t>The Story of the Bill that became a LAW</a:t>
            </a:r>
          </a:p>
        </p:txBody>
      </p:sp>
      <p:sp>
        <p:nvSpPr>
          <p:cNvPr id="417" name="Shape 417"/>
          <p:cNvSpPr>
            <a:spLocks noGrp="1"/>
          </p:cNvSpPr>
          <p:nvPr>
            <p:ph type="body" idx="1"/>
          </p:nvPr>
        </p:nvSpPr>
        <p:spPr>
          <a:xfrm>
            <a:off x="838200" y="1443055"/>
            <a:ext cx="10515600" cy="4638097"/>
          </a:xfrm>
          <a:prstGeom prst="rect">
            <a:avLst/>
          </a:prstGeom>
          <a:solidFill>
            <a:srgbClr val="FFFFFF"/>
          </a:solidFill>
        </p:spPr>
        <p:txBody>
          <a:bodyPr lIns="0" tIns="0" rIns="0" bIns="0"/>
          <a:lstStyle>
            <a:lvl1pPr marL="0" indent="0">
              <a:buSzTx/>
              <a:buNone/>
              <a:defRPr sz="2400">
                <a:latin typeface="Times New Roman"/>
                <a:ea typeface="Times New Roman"/>
                <a:cs typeface="Times New Roman"/>
                <a:sym typeface="Times New Roman"/>
              </a:defRPr>
            </a:lvl1pPr>
          </a:lstStyle>
          <a:p>
            <a:pPr lvl="0">
              <a:defRPr sz="1800"/>
            </a:pPr>
            <a:r>
              <a:rPr sz="2400" dirty="0"/>
              <a:t>The process to create legislation the governs the United States </a:t>
            </a:r>
          </a:p>
        </p:txBody>
      </p:sp>
      <p:pic>
        <p:nvPicPr>
          <p:cNvPr id="418" name="image44.jpg" descr="A close up of a logo&#10;&#10;Description automatically generated"/>
          <p:cNvPicPr/>
          <p:nvPr/>
        </p:nvPicPr>
        <p:blipFill>
          <a:blip r:embed="rId2"/>
          <a:stretch>
            <a:fillRect/>
          </a:stretch>
        </p:blipFill>
        <p:spPr>
          <a:xfrm>
            <a:off x="1346196" y="2280966"/>
            <a:ext cx="2095501" cy="2962276"/>
          </a:xfrm>
          <a:prstGeom prst="rect">
            <a:avLst/>
          </a:prstGeom>
          <a:ln>
            <a:solidFill>
              <a:srgbClr val="203864"/>
            </a:solidFill>
          </a:ln>
        </p:spPr>
      </p:pic>
      <p:pic>
        <p:nvPicPr>
          <p:cNvPr id="419" name="image45.png" descr="A close up of a sign&#10;&#10;Description automatically generated"/>
          <p:cNvPicPr/>
          <p:nvPr/>
        </p:nvPicPr>
        <p:blipFill>
          <a:blip r:embed="rId3"/>
          <a:stretch>
            <a:fillRect/>
          </a:stretch>
        </p:blipFill>
        <p:spPr>
          <a:xfrm>
            <a:off x="4119069" y="2129489"/>
            <a:ext cx="3430306" cy="1940707"/>
          </a:xfrm>
          <a:prstGeom prst="rect">
            <a:avLst/>
          </a:prstGeom>
          <a:ln>
            <a:solidFill>
              <a:srgbClr val="203864"/>
            </a:solidFill>
          </a:ln>
        </p:spPr>
      </p:pic>
      <p:pic>
        <p:nvPicPr>
          <p:cNvPr id="420" name="image46.jpg" descr="A close up of text on a white background&#10;&#10;Description automatically generated"/>
          <p:cNvPicPr/>
          <p:nvPr/>
        </p:nvPicPr>
        <p:blipFill>
          <a:blip r:embed="rId4"/>
          <a:stretch>
            <a:fillRect/>
          </a:stretch>
        </p:blipFill>
        <p:spPr>
          <a:xfrm>
            <a:off x="7993942" y="2419813"/>
            <a:ext cx="2512921" cy="3122342"/>
          </a:xfrm>
          <a:prstGeom prst="rect">
            <a:avLst/>
          </a:prstGeom>
          <a:ln>
            <a:solidFill>
              <a:srgbClr val="203864"/>
            </a:solidFill>
          </a:ln>
        </p:spPr>
      </p:pic>
      <p:grpSp>
        <p:nvGrpSpPr>
          <p:cNvPr id="423" name="Group 423"/>
          <p:cNvGrpSpPr/>
          <p:nvPr/>
        </p:nvGrpSpPr>
        <p:grpSpPr>
          <a:xfrm>
            <a:off x="3695697" y="4505092"/>
            <a:ext cx="4159408" cy="1115124"/>
            <a:chOff x="-1" y="0"/>
            <a:chExt cx="4159407" cy="1115122"/>
          </a:xfrm>
        </p:grpSpPr>
        <p:sp>
          <p:nvSpPr>
            <p:cNvPr id="421" name="Shape 421"/>
            <p:cNvSpPr/>
            <p:nvPr/>
          </p:nvSpPr>
          <p:spPr>
            <a:xfrm>
              <a:off x="-1" y="0"/>
              <a:ext cx="4159407" cy="1115122"/>
            </a:xfrm>
            <a:prstGeom prst="rect">
              <a:avLst/>
            </a:prstGeom>
            <a:solidFill>
              <a:srgbClr val="203864"/>
            </a:solidFill>
            <a:ln w="12700" cap="flat">
              <a:solidFill>
                <a:srgbClr val="32538F"/>
              </a:solidFill>
              <a:prstDash val="solid"/>
              <a:miter lim="800000"/>
            </a:ln>
            <a:effectLst/>
          </p:spPr>
          <p:txBody>
            <a:bodyPr wrap="square" lIns="0" tIns="0" rIns="0" bIns="0" numCol="1" anchor="ctr">
              <a:noAutofit/>
            </a:bodyPr>
            <a:lstStyle/>
            <a:p>
              <a:pPr lvl="0" algn="ctr">
                <a:defRPr sz="2400" b="1">
                  <a:solidFill>
                    <a:srgbClr val="FFFFFF"/>
                  </a:solidFill>
                  <a:latin typeface="Britannic Bold"/>
                  <a:ea typeface="Britannic Bold"/>
                  <a:cs typeface="Britannic Bold"/>
                  <a:sym typeface="Britannic Bold"/>
                </a:defRPr>
              </a:pPr>
              <a:endParaRPr/>
            </a:p>
          </p:txBody>
        </p:sp>
        <p:sp>
          <p:nvSpPr>
            <p:cNvPr id="422" name="Shape 422"/>
            <p:cNvSpPr/>
            <p:nvPr/>
          </p:nvSpPr>
          <p:spPr>
            <a:xfrm>
              <a:off x="-1" y="372895"/>
              <a:ext cx="4159407" cy="36933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defRPr sz="2400" b="1">
                  <a:solidFill>
                    <a:srgbClr val="FFFFFF"/>
                  </a:solidFill>
                  <a:latin typeface="Britannic Bold"/>
                  <a:ea typeface="Britannic Bold"/>
                  <a:cs typeface="Britannic Bold"/>
                  <a:sym typeface="Britannic Bold"/>
                  <a:hlinkClick r:id="" action="ppaction://noaction"/>
                </a:defRPr>
              </a:lvl1pPr>
            </a:lstStyle>
            <a:p>
              <a:pPr lvl="0">
                <a:defRPr sz="1800" b="0">
                  <a:solidFill>
                    <a:srgbClr val="000000"/>
                  </a:solidFill>
                </a:defRPr>
              </a:pPr>
              <a:r>
                <a:rPr sz="2400" b="1" dirty="0">
                  <a:solidFill>
                    <a:schemeClr val="bg1"/>
                  </a:solidFill>
                  <a:hlinkClick r:id="rId5">
                    <a:extLst>
                      <a:ext uri="{A12FA001-AC4F-418D-AE19-62706E023703}">
                        <ahyp:hlinkClr xmlns:ahyp="http://schemas.microsoft.com/office/drawing/2018/hyperlinkcolor" val="tx"/>
                      </a:ext>
                    </a:extLst>
                  </a:hlinkClick>
                </a:rPr>
                <a:t>How legislation is made?</a:t>
              </a:r>
            </a:p>
          </p:txBody>
        </p:sp>
      </p:grpSp>
      <p:sp>
        <p:nvSpPr>
          <p:cNvPr id="2" name="Rectangle 1">
            <a:extLst>
              <a:ext uri="{FF2B5EF4-FFF2-40B4-BE49-F238E27FC236}">
                <a16:creationId xmlns:a16="http://schemas.microsoft.com/office/drawing/2014/main" id="{3066928E-12B5-AE47-BFA5-704FB20385D5}"/>
              </a:ext>
            </a:extLst>
          </p:cNvPr>
          <p:cNvSpPr/>
          <p:nvPr/>
        </p:nvSpPr>
        <p:spPr>
          <a:xfrm>
            <a:off x="584200" y="5499553"/>
            <a:ext cx="11023600" cy="830995"/>
          </a:xfrm>
          <a:prstGeom prst="rect">
            <a:avLst/>
          </a:prstGeom>
          <a:solidFill>
            <a:srgbClr val="FFFFFF"/>
          </a:solidFill>
          <a:ln w="12700" cap="flat">
            <a:solidFill>
              <a:srgbClr val="4472C4"/>
            </a:solid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457200" lvl="1" indent="-457200">
              <a:buFont typeface="+mj-lt"/>
              <a:buAutoNum type="arabicPeriod"/>
            </a:pPr>
            <a:r>
              <a:rPr lang="en-US" sz="2400" dirty="0">
                <a:latin typeface="Times" pitchFamily="2" charset="0"/>
              </a:rPr>
              <a:t>How does bicameralism design of Congress influence the lawmaking process?</a:t>
            </a:r>
          </a:p>
          <a:p>
            <a:pPr marL="457200" lvl="1" indent="-457200">
              <a:buFont typeface="+mj-lt"/>
              <a:buAutoNum type="arabicPeriod"/>
            </a:pPr>
            <a:r>
              <a:rPr lang="en-US" sz="2400" dirty="0">
                <a:latin typeface="Times" pitchFamily="2" charset="0"/>
              </a:rPr>
              <a:t>Why would Federalist defend the process of lawmaking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591AC-3F38-449E-8D63-E5E78A7C700D}"/>
              </a:ext>
            </a:extLst>
          </p:cNvPr>
          <p:cNvSpPr>
            <a:spLocks noGrp="1"/>
          </p:cNvSpPr>
          <p:nvPr>
            <p:ph type="title"/>
          </p:nvPr>
        </p:nvSpPr>
        <p:spPr>
          <a:xfrm>
            <a:off x="356461" y="152718"/>
            <a:ext cx="7415939" cy="837882"/>
          </a:xfrm>
          <a:solidFill>
            <a:schemeClr val="bg1"/>
          </a:solidFill>
          <a:ln>
            <a:solidFill>
              <a:srgbClr val="002060"/>
            </a:solidFill>
          </a:ln>
        </p:spPr>
        <p:txBody>
          <a:bodyPr>
            <a:normAutofit/>
          </a:bodyPr>
          <a:lstStyle/>
          <a:p>
            <a:r>
              <a:rPr lang="en-US" dirty="0">
                <a:latin typeface="Georgia Pro Black" panose="02040A02050405020203" pitchFamily="18" charset="0"/>
              </a:rPr>
              <a:t>Montesquieu’s Rule</a:t>
            </a:r>
          </a:p>
        </p:txBody>
      </p:sp>
      <p:sp>
        <p:nvSpPr>
          <p:cNvPr id="3" name="Content Placeholder 2">
            <a:extLst>
              <a:ext uri="{FF2B5EF4-FFF2-40B4-BE49-F238E27FC236}">
                <a16:creationId xmlns:a16="http://schemas.microsoft.com/office/drawing/2014/main" id="{04952675-50D2-4FEB-9DD9-B888FD38B182}"/>
              </a:ext>
            </a:extLst>
          </p:cNvPr>
          <p:cNvSpPr>
            <a:spLocks noGrp="1"/>
          </p:cNvSpPr>
          <p:nvPr>
            <p:ph idx="1"/>
          </p:nvPr>
        </p:nvSpPr>
        <p:spPr>
          <a:xfrm>
            <a:off x="356461" y="1162373"/>
            <a:ext cx="10817817" cy="4963791"/>
          </a:xfrm>
          <a:solidFill>
            <a:schemeClr val="bg1"/>
          </a:solidFill>
          <a:ln>
            <a:solidFill>
              <a:srgbClr val="002060"/>
            </a:solidFill>
          </a:ln>
        </p:spPr>
        <p:txBody>
          <a:bodyPr>
            <a:normAutofit/>
          </a:bodyPr>
          <a:lstStyle/>
          <a:p>
            <a:r>
              <a:rPr lang="en-US" sz="2400" dirty="0">
                <a:latin typeface="Times" panose="02020603050405020304" pitchFamily="18" charset="0"/>
                <a:cs typeface="Times" panose="02020603050405020304" pitchFamily="18" charset="0"/>
              </a:rPr>
              <a:t>Lawmaking authority </a:t>
            </a:r>
          </a:p>
        </p:txBody>
      </p:sp>
      <p:pic>
        <p:nvPicPr>
          <p:cNvPr id="2050" name="Picture 2" descr="Schoolhouse Rock&amp;#39;s &amp;#39;I&amp;#39;m Just a Bill&amp;#39; Seems Out of Date – La Prensa San Diego">
            <a:extLst>
              <a:ext uri="{FF2B5EF4-FFF2-40B4-BE49-F238E27FC236}">
                <a16:creationId xmlns:a16="http://schemas.microsoft.com/office/drawing/2014/main" id="{2E99E9BE-C74E-4A8B-BED8-0A9F9A2583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638628"/>
            <a:ext cx="2228850" cy="2718126"/>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
        <p:nvSpPr>
          <p:cNvPr id="7" name="Speech Bubble: Oval 6">
            <a:extLst>
              <a:ext uri="{FF2B5EF4-FFF2-40B4-BE49-F238E27FC236}">
                <a16:creationId xmlns:a16="http://schemas.microsoft.com/office/drawing/2014/main" id="{8BB7CB36-ED9E-48ED-9932-6C2D187D45A6}"/>
              </a:ext>
            </a:extLst>
          </p:cNvPr>
          <p:cNvSpPr/>
          <p:nvPr/>
        </p:nvSpPr>
        <p:spPr>
          <a:xfrm>
            <a:off x="3255833" y="3196926"/>
            <a:ext cx="3810000" cy="914400"/>
          </a:xfrm>
          <a:prstGeom prst="wedgeEllipseCallout">
            <a:avLst>
              <a:gd name="adj1" fmla="val -43219"/>
              <a:gd name="adj2" fmla="val 9692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panose="02020603050405020304" pitchFamily="18" charset="0"/>
                <a:cs typeface="Times" panose="02020603050405020304" pitchFamily="18" charset="0"/>
              </a:rPr>
              <a:t>Lawmaking is not made in haste</a:t>
            </a:r>
          </a:p>
        </p:txBody>
      </p:sp>
      <p:sp>
        <p:nvSpPr>
          <p:cNvPr id="9" name="Rectangle 8">
            <a:extLst>
              <a:ext uri="{FF2B5EF4-FFF2-40B4-BE49-F238E27FC236}">
                <a16:creationId xmlns:a16="http://schemas.microsoft.com/office/drawing/2014/main" id="{0FC57E8E-EF04-49B0-8EC0-4ECD46444B9A}"/>
              </a:ext>
            </a:extLst>
          </p:cNvPr>
          <p:cNvSpPr/>
          <p:nvPr/>
        </p:nvSpPr>
        <p:spPr>
          <a:xfrm>
            <a:off x="4724400" y="4259797"/>
            <a:ext cx="5848350" cy="1866366"/>
          </a:xfrm>
          <a:prstGeom prst="rect">
            <a:avLst/>
          </a:prstGeom>
          <a:solidFill>
            <a:schemeClr val="accent1">
              <a:lumMod val="5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a:solidFill>
                  <a:srgbClr val="FFFF00"/>
                </a:solidFill>
                <a:latin typeface="Times" panose="02020603050405020304" pitchFamily="18" charset="0"/>
                <a:cs typeface="Times" panose="02020603050405020304" pitchFamily="18" charset="0"/>
              </a:rPr>
              <a:t>Bicameralism</a:t>
            </a:r>
            <a:r>
              <a:rPr lang="en-US" sz="2400" b="1" dirty="0">
                <a:latin typeface="Times" panose="02020603050405020304" pitchFamily="18" charset="0"/>
                <a:cs typeface="Times" panose="02020603050405020304" pitchFamily="18" charset="0"/>
              </a:rPr>
              <a:t> – Separation of powers &amp; Checks &amp; Balances </a:t>
            </a:r>
          </a:p>
          <a:p>
            <a:pPr marL="342900" indent="-342900">
              <a:buFont typeface="Arial" panose="020B0604020202020204" pitchFamily="34" charset="0"/>
              <a:buChar char="•"/>
            </a:pPr>
            <a:r>
              <a:rPr lang="en-US" sz="2400" dirty="0">
                <a:latin typeface="Times" panose="02020603050405020304" pitchFamily="18" charset="0"/>
                <a:cs typeface="Times" panose="02020603050405020304" pitchFamily="18" charset="0"/>
              </a:rPr>
              <a:t>Bills can start in either house (except tax &amp; appropriation bills)</a:t>
            </a:r>
          </a:p>
          <a:p>
            <a:pPr marL="342900" indent="-342900">
              <a:buFont typeface="Arial" panose="020B0604020202020204" pitchFamily="34" charset="0"/>
              <a:buChar char="•"/>
            </a:pPr>
            <a:r>
              <a:rPr lang="en-US" sz="2400" dirty="0">
                <a:latin typeface="Times" panose="02020603050405020304" pitchFamily="18" charset="0"/>
                <a:cs typeface="Times" panose="02020603050405020304" pitchFamily="18" charset="0"/>
              </a:rPr>
              <a:t>Must pass both house in identical forms </a:t>
            </a:r>
          </a:p>
        </p:txBody>
      </p:sp>
      <p:sp>
        <p:nvSpPr>
          <p:cNvPr id="10" name="Rectangle 9">
            <a:extLst>
              <a:ext uri="{FF2B5EF4-FFF2-40B4-BE49-F238E27FC236}">
                <a16:creationId xmlns:a16="http://schemas.microsoft.com/office/drawing/2014/main" id="{E70E6DA6-195D-4BA0-84DA-F0522B09E36F}"/>
              </a:ext>
            </a:extLst>
          </p:cNvPr>
          <p:cNvSpPr/>
          <p:nvPr/>
        </p:nvSpPr>
        <p:spPr>
          <a:xfrm>
            <a:off x="1981200" y="1676400"/>
            <a:ext cx="8229600" cy="1143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latin typeface="Times" panose="02020603050405020304" pitchFamily="18" charset="0"/>
                <a:cs typeface="Times" panose="02020603050405020304" pitchFamily="18" charset="0"/>
              </a:rPr>
              <a:t>“We pour our coffee into a saucer to cool it, we pour our legislation into a senatorial saucer to cool it”</a:t>
            </a:r>
          </a:p>
          <a:p>
            <a:r>
              <a:rPr lang="en-US" sz="2400" dirty="0">
                <a:solidFill>
                  <a:schemeClr val="bg1"/>
                </a:solidFill>
                <a:latin typeface="Times" panose="02020603050405020304" pitchFamily="18" charset="0"/>
                <a:cs typeface="Times" panose="02020603050405020304" pitchFamily="18" charset="0"/>
              </a:rPr>
              <a:t>	- George Washington </a:t>
            </a:r>
          </a:p>
        </p:txBody>
      </p:sp>
    </p:spTree>
    <p:extLst>
      <p:ext uri="{BB962C8B-B14F-4D97-AF65-F5344CB8AC3E}">
        <p14:creationId xmlns:p14="http://schemas.microsoft.com/office/powerpoint/2010/main" val="29977891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9924D-A0E9-4410-A66D-A3E5DD349197}"/>
              </a:ext>
            </a:extLst>
          </p:cNvPr>
          <p:cNvSpPr>
            <a:spLocks noGrp="1"/>
          </p:cNvSpPr>
          <p:nvPr>
            <p:ph type="title"/>
          </p:nvPr>
        </p:nvSpPr>
        <p:spPr>
          <a:xfrm>
            <a:off x="338054" y="225224"/>
            <a:ext cx="9843474" cy="612678"/>
          </a:xfrm>
          <a:solidFill>
            <a:schemeClr val="bg1"/>
          </a:solidFill>
          <a:ln>
            <a:solidFill>
              <a:srgbClr val="002060"/>
            </a:solidFill>
          </a:ln>
        </p:spPr>
        <p:txBody>
          <a:bodyPr>
            <a:normAutofit fontScale="90000"/>
          </a:bodyPr>
          <a:lstStyle/>
          <a:p>
            <a:r>
              <a:rPr lang="en-US" dirty="0">
                <a:latin typeface="Georgia Pro Black" panose="02040A02050405020203" pitchFamily="18" charset="0"/>
              </a:rPr>
              <a:t>The Rule of the Majority</a:t>
            </a:r>
          </a:p>
        </p:txBody>
      </p:sp>
      <p:pic>
        <p:nvPicPr>
          <p:cNvPr id="5" name="Content Placeholder 4" descr="A close up of a map&#10;&#10;Description automatically generated">
            <a:extLst>
              <a:ext uri="{FF2B5EF4-FFF2-40B4-BE49-F238E27FC236}">
                <a16:creationId xmlns:a16="http://schemas.microsoft.com/office/drawing/2014/main" id="{21A4E68F-7276-4ABC-8100-FB67331D758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9611" y="1195554"/>
            <a:ext cx="7886700" cy="2647471"/>
          </a:xfrm>
          <a:ln>
            <a:solidFill>
              <a:schemeClr val="accent1">
                <a:lumMod val="50000"/>
              </a:schemeClr>
            </a:solidFill>
          </a:ln>
        </p:spPr>
      </p:pic>
      <p:sp>
        <p:nvSpPr>
          <p:cNvPr id="3" name="Rectangle 2">
            <a:extLst>
              <a:ext uri="{FF2B5EF4-FFF2-40B4-BE49-F238E27FC236}">
                <a16:creationId xmlns:a16="http://schemas.microsoft.com/office/drawing/2014/main" id="{1043C00F-31BC-4FB0-890A-B2CFB5C5FC02}"/>
              </a:ext>
            </a:extLst>
          </p:cNvPr>
          <p:cNvSpPr/>
          <p:nvPr/>
        </p:nvSpPr>
        <p:spPr>
          <a:xfrm>
            <a:off x="739611" y="3974416"/>
            <a:ext cx="10368366" cy="2112912"/>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latin typeface="Times New Roman" panose="02020603050405020304" pitchFamily="18" charset="0"/>
                <a:cs typeface="Times New Roman" panose="02020603050405020304" pitchFamily="18" charset="0"/>
              </a:rPr>
              <a:t>Political Party’s influence on legislation</a:t>
            </a:r>
          </a:p>
          <a:p>
            <a:pPr marL="257175" indent="-257175">
              <a:buFont typeface="Arial" panose="020B0604020202020204" pitchFamily="34" charset="0"/>
              <a:buChar char="•"/>
            </a:pPr>
            <a:r>
              <a:rPr lang="en-US" sz="2400" b="1" u="sng" dirty="0">
                <a:solidFill>
                  <a:srgbClr val="FFFF00"/>
                </a:solidFill>
                <a:latin typeface="Times New Roman" panose="02020603050405020304" pitchFamily="18" charset="0"/>
                <a:cs typeface="Times New Roman" panose="02020603050405020304" pitchFamily="18" charset="0"/>
              </a:rPr>
              <a:t>Majority party:</a:t>
            </a:r>
            <a:r>
              <a:rPr lang="en-US" sz="2400" b="1" dirty="0">
                <a:solidFill>
                  <a:srgbClr val="FFFF00"/>
                </a:solidFill>
                <a:latin typeface="Times New Roman" panose="02020603050405020304" pitchFamily="18" charset="0"/>
                <a:cs typeface="Times New Roman" panose="02020603050405020304" pitchFamily="18" charset="0"/>
              </a:rPr>
              <a:t> </a:t>
            </a:r>
            <a:r>
              <a:rPr lang="en-US" sz="2400" dirty="0">
                <a:solidFill>
                  <a:schemeClr val="bg1"/>
                </a:solidFill>
                <a:latin typeface="Times New Roman" panose="02020603050405020304" pitchFamily="18" charset="0"/>
                <a:cs typeface="Times New Roman" panose="02020603050405020304" pitchFamily="18" charset="0"/>
              </a:rPr>
              <a:t>(political party with the most seats in a house of Congress)</a:t>
            </a:r>
          </a:p>
          <a:p>
            <a:pPr marL="600075" lvl="1" indent="-257175">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Key leadership roles</a:t>
            </a:r>
          </a:p>
          <a:p>
            <a:pPr marL="600075" lvl="1" indent="-257175">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Majority seats on committees</a:t>
            </a:r>
          </a:p>
          <a:p>
            <a:pPr marL="257175" indent="-257175">
              <a:buFont typeface="Arial" panose="020B0604020202020204" pitchFamily="34" charset="0"/>
              <a:buChar char="•"/>
            </a:pPr>
            <a:r>
              <a:rPr lang="en-US" sz="2400" b="1" u="sng" dirty="0">
                <a:solidFill>
                  <a:srgbClr val="FFFF00"/>
                </a:solidFill>
                <a:latin typeface="Times New Roman" panose="02020603050405020304" pitchFamily="18" charset="0"/>
                <a:cs typeface="Times New Roman" panose="02020603050405020304" pitchFamily="18" charset="0"/>
              </a:rPr>
              <a:t>Minority party:</a:t>
            </a:r>
            <a:r>
              <a:rPr lang="en-US" sz="2400" dirty="0">
                <a:solidFill>
                  <a:schemeClr val="bg1"/>
                </a:solidFill>
                <a:latin typeface="Times New Roman" panose="02020603050405020304" pitchFamily="18" charset="0"/>
                <a:cs typeface="Times New Roman" panose="02020603050405020304" pitchFamily="18" charset="0"/>
              </a:rPr>
              <a:t> watch dog (point out mistakes of the majority party)</a:t>
            </a:r>
          </a:p>
        </p:txBody>
      </p:sp>
      <p:sp>
        <p:nvSpPr>
          <p:cNvPr id="4" name="Rectangle 3">
            <a:extLst>
              <a:ext uri="{FF2B5EF4-FFF2-40B4-BE49-F238E27FC236}">
                <a16:creationId xmlns:a16="http://schemas.microsoft.com/office/drawing/2014/main" id="{C2B7A6EA-A51A-45AF-9928-3D1896400D50}"/>
              </a:ext>
            </a:extLst>
          </p:cNvPr>
          <p:cNvSpPr/>
          <p:nvPr/>
        </p:nvSpPr>
        <p:spPr>
          <a:xfrm>
            <a:off x="5259791" y="1064163"/>
            <a:ext cx="5943600" cy="98752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a:solidFill>
                  <a:schemeClr val="bg1"/>
                </a:solidFill>
                <a:latin typeface="Times" panose="02020603050405020304" pitchFamily="18" charset="0"/>
                <a:cs typeface="Times" panose="02020603050405020304" pitchFamily="18" charset="0"/>
              </a:rPr>
              <a:t>Party polarization </a:t>
            </a:r>
            <a:r>
              <a:rPr lang="en-US" sz="2400" b="1" dirty="0">
                <a:solidFill>
                  <a:schemeClr val="bg1"/>
                </a:solidFill>
                <a:latin typeface="Times" panose="02020603050405020304" pitchFamily="18" charset="0"/>
                <a:cs typeface="Times" panose="02020603050405020304" pitchFamily="18" charset="0"/>
              </a:rPr>
              <a:t>– </a:t>
            </a:r>
            <a:r>
              <a:rPr lang="en-US" sz="2400" dirty="0">
                <a:solidFill>
                  <a:schemeClr val="bg1"/>
                </a:solidFill>
                <a:latin typeface="Times" panose="02020603050405020304" pitchFamily="18" charset="0"/>
                <a:cs typeface="Times" panose="02020603050405020304" pitchFamily="18" charset="0"/>
              </a:rPr>
              <a:t>when Congress become gridlocked due to political party differences</a:t>
            </a:r>
          </a:p>
        </p:txBody>
      </p:sp>
    </p:spTree>
    <p:extLst>
      <p:ext uri="{BB962C8B-B14F-4D97-AF65-F5344CB8AC3E}">
        <p14:creationId xmlns:p14="http://schemas.microsoft.com/office/powerpoint/2010/main" val="3171733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ow Partisan Politics Threatened Even Must-Pass Legislation in Congress |  The Report | US News">
            <a:extLst>
              <a:ext uri="{FF2B5EF4-FFF2-40B4-BE49-F238E27FC236}">
                <a16:creationId xmlns:a16="http://schemas.microsoft.com/office/drawing/2014/main" id="{01C525C9-54EB-4096-A6F6-103BE901AA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7559" y="1020850"/>
            <a:ext cx="6705600" cy="21120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39858" y="274887"/>
            <a:ext cx="8382000" cy="685482"/>
          </a:xfrm>
          <a:solidFill>
            <a:schemeClr val="bg1"/>
          </a:solidFill>
          <a:ln>
            <a:solidFill>
              <a:schemeClr val="accent1">
                <a:lumMod val="50000"/>
              </a:schemeClr>
            </a:solidFill>
          </a:ln>
        </p:spPr>
        <p:txBody>
          <a:bodyPr>
            <a:normAutofit/>
          </a:bodyPr>
          <a:lstStyle/>
          <a:p>
            <a:r>
              <a:rPr lang="en-US" sz="3200" dirty="0">
                <a:latin typeface="Georgia Pro Black" panose="02040A02050405020203" pitchFamily="18" charset="0"/>
              </a:rPr>
              <a:t>Central vs. Decentral Power</a:t>
            </a:r>
          </a:p>
        </p:txBody>
      </p:sp>
      <p:sp>
        <p:nvSpPr>
          <p:cNvPr id="4" name="Text Placeholder 3"/>
          <p:cNvSpPr>
            <a:spLocks noGrp="1"/>
          </p:cNvSpPr>
          <p:nvPr>
            <p:ph type="body" idx="1"/>
          </p:nvPr>
        </p:nvSpPr>
        <p:spPr>
          <a:xfrm>
            <a:off x="1675401" y="2499913"/>
            <a:ext cx="3291840" cy="457200"/>
          </a:xfrm>
          <a:solidFill>
            <a:schemeClr val="accent3"/>
          </a:solidFill>
          <a:ln>
            <a:solidFill>
              <a:srgbClr val="FF0000"/>
            </a:solidFill>
          </a:ln>
        </p:spPr>
        <p:txBody>
          <a:bodyPr>
            <a:normAutofit/>
          </a:bodyPr>
          <a:lstStyle/>
          <a:p>
            <a:pPr algn="ctr"/>
            <a:r>
              <a:rPr lang="en-US" dirty="0">
                <a:solidFill>
                  <a:schemeClr val="bg1"/>
                </a:solidFill>
                <a:latin typeface="Times" panose="02020603050405020304" pitchFamily="18" charset="0"/>
                <a:cs typeface="Times" panose="02020603050405020304" pitchFamily="18" charset="0"/>
              </a:rPr>
              <a:t>HOR - Centralized</a:t>
            </a:r>
          </a:p>
        </p:txBody>
      </p:sp>
      <p:sp>
        <p:nvSpPr>
          <p:cNvPr id="6" name="Text Placeholder 5"/>
          <p:cNvSpPr>
            <a:spLocks noGrp="1"/>
          </p:cNvSpPr>
          <p:nvPr>
            <p:ph type="body" sz="quarter" idx="3"/>
          </p:nvPr>
        </p:nvSpPr>
        <p:spPr>
          <a:xfrm>
            <a:off x="7827239" y="2517960"/>
            <a:ext cx="3291840" cy="457200"/>
          </a:xfrm>
          <a:solidFill>
            <a:schemeClr val="accent3"/>
          </a:solidFill>
          <a:ln>
            <a:solidFill>
              <a:srgbClr val="FF0000"/>
            </a:solidFill>
          </a:ln>
        </p:spPr>
        <p:txBody>
          <a:bodyPr>
            <a:normAutofit/>
          </a:bodyPr>
          <a:lstStyle/>
          <a:p>
            <a:pPr algn="ctr"/>
            <a:r>
              <a:rPr lang="en-US" dirty="0">
                <a:solidFill>
                  <a:schemeClr val="bg1"/>
                </a:solidFill>
                <a:latin typeface="Times" panose="02020603050405020304" pitchFamily="18" charset="0"/>
                <a:cs typeface="Times" panose="02020603050405020304" pitchFamily="18" charset="0"/>
              </a:rPr>
              <a:t>Senate - Decentralized</a:t>
            </a:r>
          </a:p>
        </p:txBody>
      </p:sp>
      <p:sp>
        <p:nvSpPr>
          <p:cNvPr id="3" name="Rectangle 2">
            <a:extLst>
              <a:ext uri="{FF2B5EF4-FFF2-40B4-BE49-F238E27FC236}">
                <a16:creationId xmlns:a16="http://schemas.microsoft.com/office/drawing/2014/main" id="{9F6BEC1B-39CE-8217-6B3E-4561FD71D872}"/>
              </a:ext>
            </a:extLst>
          </p:cNvPr>
          <p:cNvSpPr/>
          <p:nvPr/>
        </p:nvSpPr>
        <p:spPr>
          <a:xfrm>
            <a:off x="6896746" y="3269446"/>
            <a:ext cx="4929074" cy="309925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Times" panose="02020603050405020304" pitchFamily="18" charset="0"/>
                <a:cs typeface="Times" panose="02020603050405020304" pitchFamily="18" charset="0"/>
              </a:rPr>
              <a:t>Fewer members = 100</a:t>
            </a:r>
          </a:p>
          <a:p>
            <a:pPr marL="342900" indent="-342900">
              <a:buFont typeface="Arial" panose="020B0604020202020204" pitchFamily="34" charset="0"/>
              <a:buChar char="•"/>
            </a:pPr>
            <a:r>
              <a:rPr lang="en-US" sz="2400" b="1" u="sng" dirty="0">
                <a:solidFill>
                  <a:srgbClr val="002060"/>
                </a:solidFill>
                <a:latin typeface="Times" panose="02020603050405020304" pitchFamily="18" charset="0"/>
                <a:cs typeface="Times" panose="02020603050405020304" pitchFamily="18" charset="0"/>
              </a:rPr>
              <a:t>Filibuster</a:t>
            </a:r>
            <a:r>
              <a:rPr lang="en-US" sz="2400" dirty="0">
                <a:latin typeface="Times" panose="02020603050405020304" pitchFamily="18" charset="0"/>
                <a:cs typeface="Times" panose="02020603050405020304" pitchFamily="18" charset="0"/>
              </a:rPr>
              <a:t> – No timed debate</a:t>
            </a:r>
          </a:p>
          <a:p>
            <a:pPr marL="342900" indent="-342900">
              <a:buFont typeface="Arial" panose="020B0604020202020204" pitchFamily="34" charset="0"/>
              <a:buChar char="•"/>
            </a:pPr>
            <a:r>
              <a:rPr lang="en-US" sz="2400" b="1" u="sng" dirty="0">
                <a:solidFill>
                  <a:srgbClr val="002060"/>
                </a:solidFill>
                <a:latin typeface="Times" panose="02020603050405020304" pitchFamily="18" charset="0"/>
                <a:cs typeface="Times" panose="02020603050405020304" pitchFamily="18" charset="0"/>
              </a:rPr>
              <a:t>Vice President </a:t>
            </a:r>
            <a:r>
              <a:rPr lang="en-US" sz="2400" dirty="0">
                <a:latin typeface="Times" panose="02020603050405020304" pitchFamily="18" charset="0"/>
                <a:cs typeface="Times" panose="02020603050405020304" pitchFamily="18" charset="0"/>
              </a:rPr>
              <a:t>– tie breaker vote</a:t>
            </a:r>
          </a:p>
          <a:p>
            <a:pPr marL="342900" indent="-342900">
              <a:buFont typeface="Arial" panose="020B0604020202020204" pitchFamily="34" charset="0"/>
              <a:buChar char="•"/>
            </a:pPr>
            <a:r>
              <a:rPr lang="en-US" sz="2400" b="1" u="sng" dirty="0">
                <a:solidFill>
                  <a:srgbClr val="002060"/>
                </a:solidFill>
                <a:latin typeface="Times" panose="02020603050405020304" pitchFamily="18" charset="0"/>
                <a:cs typeface="Times" panose="02020603050405020304" pitchFamily="18" charset="0"/>
              </a:rPr>
              <a:t>President pro Tempore </a:t>
            </a:r>
            <a:r>
              <a:rPr lang="en-US" sz="2400" dirty="0">
                <a:latin typeface="Times" panose="02020603050405020304" pitchFamily="18" charset="0"/>
                <a:cs typeface="Times" panose="02020603050405020304" pitchFamily="18" charset="0"/>
              </a:rPr>
              <a:t>– operational leader</a:t>
            </a:r>
          </a:p>
          <a:p>
            <a:pPr marL="342900" indent="-342900">
              <a:buFont typeface="Arial" panose="020B0604020202020204" pitchFamily="34" charset="0"/>
              <a:buChar char="•"/>
            </a:pPr>
            <a:r>
              <a:rPr lang="en-US" sz="2400" dirty="0">
                <a:latin typeface="Times" panose="02020603050405020304" pitchFamily="18" charset="0"/>
                <a:cs typeface="Times" panose="02020603050405020304" pitchFamily="18" charset="0"/>
              </a:rPr>
              <a:t>Focuses more on foreign policy (power of approval &amp; removal)</a:t>
            </a:r>
          </a:p>
          <a:p>
            <a:pPr marL="342900" indent="-342900">
              <a:buFont typeface="Arial" panose="020B0604020202020204" pitchFamily="34" charset="0"/>
              <a:buChar char="•"/>
            </a:pPr>
            <a:endParaRPr lang="en-US" sz="2400" dirty="0">
              <a:latin typeface="Times" panose="02020603050405020304" pitchFamily="18" charset="0"/>
              <a:cs typeface="Times" panose="02020603050405020304" pitchFamily="18" charset="0"/>
            </a:endParaRPr>
          </a:p>
        </p:txBody>
      </p:sp>
      <p:sp>
        <p:nvSpPr>
          <p:cNvPr id="11" name="Rectangle 10">
            <a:extLst>
              <a:ext uri="{FF2B5EF4-FFF2-40B4-BE49-F238E27FC236}">
                <a16:creationId xmlns:a16="http://schemas.microsoft.com/office/drawing/2014/main" id="{F93A89C3-88F9-4211-65AB-A635D8A5503D}"/>
              </a:ext>
            </a:extLst>
          </p:cNvPr>
          <p:cNvSpPr/>
          <p:nvPr/>
        </p:nvSpPr>
        <p:spPr>
          <a:xfrm>
            <a:off x="705509" y="3235479"/>
            <a:ext cx="5231624" cy="334763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Times" panose="02020603050405020304" pitchFamily="18" charset="0"/>
                <a:cs typeface="Times" panose="02020603050405020304" pitchFamily="18" charset="0"/>
              </a:rPr>
              <a:t>More Members – 435</a:t>
            </a:r>
          </a:p>
          <a:p>
            <a:pPr marL="342900" indent="-342900">
              <a:buFont typeface="Arial" panose="020B0604020202020204" pitchFamily="34" charset="0"/>
              <a:buChar char="•"/>
            </a:pPr>
            <a:r>
              <a:rPr lang="en-US" sz="2400" dirty="0">
                <a:latin typeface="Times" panose="02020603050405020304" pitchFamily="18" charset="0"/>
                <a:cs typeface="Times" panose="02020603050405020304" pitchFamily="18" charset="0"/>
              </a:rPr>
              <a:t>Central leader – </a:t>
            </a:r>
            <a:r>
              <a:rPr lang="en-US" sz="2400" b="1" u="sng" dirty="0">
                <a:solidFill>
                  <a:srgbClr val="002060"/>
                </a:solidFill>
                <a:latin typeface="Times" panose="02020603050405020304" pitchFamily="18" charset="0"/>
                <a:cs typeface="Times" panose="02020603050405020304" pitchFamily="18" charset="0"/>
              </a:rPr>
              <a:t>Speaker of the House</a:t>
            </a:r>
          </a:p>
          <a:p>
            <a:pPr marL="342900" indent="-342900">
              <a:buFont typeface="Arial" panose="020B0604020202020204" pitchFamily="34" charset="0"/>
              <a:buChar char="•"/>
            </a:pPr>
            <a:r>
              <a:rPr lang="en-US" sz="2400" dirty="0">
                <a:latin typeface="Times" panose="02020603050405020304" pitchFamily="18" charset="0"/>
                <a:cs typeface="Times" panose="02020603050405020304" pitchFamily="18" charset="0"/>
              </a:rPr>
              <a:t>Controlled debates</a:t>
            </a:r>
          </a:p>
          <a:p>
            <a:pPr marL="342900" indent="-342900">
              <a:buFont typeface="Arial" panose="020B0604020202020204" pitchFamily="34" charset="0"/>
              <a:buChar char="•"/>
            </a:pPr>
            <a:r>
              <a:rPr lang="en-US" sz="2400" b="1" u="sng" dirty="0">
                <a:solidFill>
                  <a:srgbClr val="002060"/>
                </a:solidFill>
                <a:latin typeface="Times" panose="02020603050405020304" pitchFamily="18" charset="0"/>
                <a:cs typeface="Times" panose="02020603050405020304" pitchFamily="18" charset="0"/>
              </a:rPr>
              <a:t>Rules Committee </a:t>
            </a:r>
            <a:r>
              <a:rPr lang="en-US" sz="2400" dirty="0">
                <a:latin typeface="Times" panose="02020603050405020304" pitchFamily="18" charset="0"/>
                <a:cs typeface="Times" panose="02020603050405020304" pitchFamily="18" charset="0"/>
              </a:rPr>
              <a:t>– scheduled time for debates </a:t>
            </a:r>
          </a:p>
          <a:p>
            <a:pPr marL="342900" indent="-342900">
              <a:buFont typeface="Arial" panose="020B0604020202020204" pitchFamily="34" charset="0"/>
              <a:buChar char="•"/>
            </a:pPr>
            <a:r>
              <a:rPr lang="en-US" sz="2400" b="1" u="sng" dirty="0">
                <a:solidFill>
                  <a:srgbClr val="002060"/>
                </a:solidFill>
                <a:latin typeface="Times" panose="02020603050405020304" pitchFamily="18" charset="0"/>
                <a:cs typeface="Times" panose="02020603050405020304" pitchFamily="18" charset="0"/>
              </a:rPr>
              <a:t>Open v. Closed Rule </a:t>
            </a:r>
            <a:r>
              <a:rPr lang="en-US" sz="2400" dirty="0">
                <a:latin typeface="Times" panose="02020603050405020304" pitchFamily="18" charset="0"/>
                <a:cs typeface="Times" panose="02020603050405020304" pitchFamily="18" charset="0"/>
              </a:rPr>
              <a:t>– allowing or denying riders</a:t>
            </a:r>
          </a:p>
          <a:p>
            <a:pPr marL="342900" indent="-342900">
              <a:buFont typeface="Arial" panose="020B0604020202020204" pitchFamily="34" charset="0"/>
              <a:buChar char="•"/>
            </a:pPr>
            <a:r>
              <a:rPr lang="en-US" sz="2400" b="1" dirty="0">
                <a:latin typeface="Times" panose="02020603050405020304" pitchFamily="18" charset="0"/>
                <a:cs typeface="Times" panose="02020603050405020304" pitchFamily="18" charset="0"/>
              </a:rPr>
              <a:t>Start all tax and appropriation bills</a:t>
            </a:r>
            <a:r>
              <a:rPr lang="en-US" sz="2400" dirty="0">
                <a:latin typeface="Times" panose="02020603050405020304" pitchFamily="18" charset="0"/>
                <a:cs typeface="Times" panose="02020603050405020304" pitchFamily="18" charset="0"/>
              </a:rPr>
              <a:t> </a:t>
            </a:r>
          </a:p>
        </p:txBody>
      </p:sp>
    </p:spTree>
    <p:extLst>
      <p:ext uri="{BB962C8B-B14F-4D97-AF65-F5344CB8AC3E}">
        <p14:creationId xmlns:p14="http://schemas.microsoft.com/office/powerpoint/2010/main" val="42440879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AC6F1-875B-37D9-EBCC-C619BCE713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693B8C-A0C3-E233-64E4-B857DCBACC48}"/>
              </a:ext>
            </a:extLst>
          </p:cNvPr>
          <p:cNvSpPr>
            <a:spLocks noGrp="1"/>
          </p:cNvSpPr>
          <p:nvPr>
            <p:ph type="title"/>
          </p:nvPr>
        </p:nvSpPr>
        <p:spPr>
          <a:xfrm>
            <a:off x="418454" y="292986"/>
            <a:ext cx="9182746" cy="685482"/>
          </a:xfrm>
          <a:solidFill>
            <a:schemeClr val="bg1"/>
          </a:solidFill>
          <a:ln>
            <a:solidFill>
              <a:schemeClr val="tx2">
                <a:lumMod val="90000"/>
                <a:lumOff val="10000"/>
              </a:schemeClr>
            </a:solidFill>
          </a:ln>
        </p:spPr>
        <p:txBody>
          <a:bodyPr>
            <a:normAutofit fontScale="90000"/>
          </a:bodyPr>
          <a:lstStyle/>
          <a:p>
            <a:r>
              <a:rPr lang="en-US" dirty="0">
                <a:latin typeface="Georgia Pro Black" panose="02040A02050405020203" pitchFamily="18" charset="0"/>
              </a:rPr>
              <a:t>Reform a broken system</a:t>
            </a:r>
          </a:p>
        </p:txBody>
      </p:sp>
      <p:sp>
        <p:nvSpPr>
          <p:cNvPr id="3" name="Content Placeholder 2">
            <a:extLst>
              <a:ext uri="{FF2B5EF4-FFF2-40B4-BE49-F238E27FC236}">
                <a16:creationId xmlns:a16="http://schemas.microsoft.com/office/drawing/2014/main" id="{A2C16352-34E2-6C8B-1179-27AC8540C4F9}"/>
              </a:ext>
            </a:extLst>
          </p:cNvPr>
          <p:cNvSpPr>
            <a:spLocks noGrp="1"/>
          </p:cNvSpPr>
          <p:nvPr>
            <p:ph idx="1"/>
          </p:nvPr>
        </p:nvSpPr>
        <p:spPr>
          <a:xfrm>
            <a:off x="418454" y="1193711"/>
            <a:ext cx="10941804" cy="4513049"/>
          </a:xfrm>
          <a:solidFill>
            <a:schemeClr val="bg1"/>
          </a:solidFill>
          <a:ln>
            <a:solidFill>
              <a:srgbClr val="002060"/>
            </a:solidFill>
          </a:ln>
        </p:spPr>
        <p:txBody>
          <a:bodyPr>
            <a:normAutofit/>
          </a:bodyPr>
          <a:lstStyle/>
          <a:p>
            <a:r>
              <a:rPr lang="en-US" sz="2400" dirty="0">
                <a:latin typeface="Times" panose="02020603050405020304" pitchFamily="18" charset="0"/>
                <a:cs typeface="Times" panose="02020603050405020304" pitchFamily="18" charset="0"/>
              </a:rPr>
              <a:t>Prompt: </a:t>
            </a:r>
            <a:r>
              <a:rPr lang="en-US" sz="2400" dirty="0">
                <a:latin typeface="Times New Roman" panose="02020603050405020304" pitchFamily="18" charset="0"/>
                <a:ea typeface="Calibri" panose="020F0502020204030204" pitchFamily="34" charset="0"/>
                <a:cs typeface="Times New Roman" panose="02020603050405020304" pitchFamily="18" charset="0"/>
              </a:rPr>
              <a:t>Evaluate whether the bicameral legislature in its current form achieves the needed legislation to meet the public policy demands for the United States.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a:latin typeface="Times" panose="02020603050405020304" pitchFamily="18" charset="0"/>
                <a:cs typeface="Times" panose="02020603050405020304" pitchFamily="18" charset="0"/>
              </a:rPr>
              <a:t>28</a:t>
            </a:r>
            <a:r>
              <a:rPr lang="en-US" sz="2400" baseline="30000" dirty="0">
                <a:latin typeface="Times" panose="02020603050405020304" pitchFamily="18" charset="0"/>
                <a:cs typeface="Times" panose="02020603050405020304" pitchFamily="18" charset="0"/>
              </a:rPr>
              <a:t>th</a:t>
            </a:r>
            <a:r>
              <a:rPr lang="en-US" sz="2400" dirty="0">
                <a:latin typeface="Times" panose="02020603050405020304" pitchFamily="18" charset="0"/>
                <a:cs typeface="Times" panose="02020603050405020304" pitchFamily="18" charset="0"/>
              </a:rPr>
              <a:t> Amendment: construct a new amendment that will allow Congress to better able to pass legislation to respond to public policy issues we face. </a:t>
            </a:r>
          </a:p>
        </p:txBody>
      </p:sp>
      <p:pic>
        <p:nvPicPr>
          <p:cNvPr id="4" name="Picture 3">
            <a:extLst>
              <a:ext uri="{FF2B5EF4-FFF2-40B4-BE49-F238E27FC236}">
                <a16:creationId xmlns:a16="http://schemas.microsoft.com/office/drawing/2014/main" id="{427D3737-B30C-12CF-2DDD-C0FB203AF30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914023"/>
            <a:ext cx="2971800" cy="3048000"/>
          </a:xfrm>
          <a:prstGeom prst="rect">
            <a:avLst/>
          </a:prstGeom>
          <a:noFill/>
          <a:ln>
            <a:solidFill>
              <a:schemeClr val="tx1"/>
            </a:solidFill>
          </a:ln>
        </p:spPr>
      </p:pic>
      <p:sp>
        <p:nvSpPr>
          <p:cNvPr id="9" name="Rectangle 8">
            <a:extLst>
              <a:ext uri="{FF2B5EF4-FFF2-40B4-BE49-F238E27FC236}">
                <a16:creationId xmlns:a16="http://schemas.microsoft.com/office/drawing/2014/main" id="{F9AAE7FD-7805-2C8C-1847-84494D541B2D}"/>
              </a:ext>
            </a:extLst>
          </p:cNvPr>
          <p:cNvSpPr/>
          <p:nvPr/>
        </p:nvSpPr>
        <p:spPr>
          <a:xfrm>
            <a:off x="4386020" y="2914023"/>
            <a:ext cx="7387526" cy="3269801"/>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r>
              <a:rPr lang="en-US" sz="2400" dirty="0">
                <a:latin typeface="Times" panose="02020603050405020304" pitchFamily="18" charset="0"/>
                <a:cs typeface="Times" panose="02020603050405020304" pitchFamily="18" charset="0"/>
              </a:rPr>
              <a:t>Amendment guidelines: </a:t>
            </a:r>
          </a:p>
          <a:p>
            <a:pPr marL="342900" indent="-342900">
              <a:buFont typeface="Arial" panose="020B0604020202020204" pitchFamily="34" charset="0"/>
              <a:buChar char="•"/>
            </a:pPr>
            <a:r>
              <a:rPr lang="en-US" sz="2400" dirty="0">
                <a:latin typeface="Times" panose="02020603050405020304" pitchFamily="18" charset="0"/>
                <a:cs typeface="Times" panose="02020603050405020304" pitchFamily="18" charset="0"/>
              </a:rPr>
              <a:t>Set guidelines to fix the issues (Example - </a:t>
            </a:r>
            <a:r>
              <a:rPr lang="en-US" sz="2400" b="0" i="0" dirty="0">
                <a:solidFill>
                  <a:schemeClr val="bg1"/>
                </a:solidFill>
                <a:effectLst/>
                <a:latin typeface="Georgia" panose="02040502050405020303" pitchFamily="18" charset="0"/>
              </a:rPr>
              <a:t>No person shall be elected to the office of the President more than twice, and no person who has held the office of President, or acted as President, for more than two years of a term to which some other person was elected President shall be elected to the office of the President more than once.</a:t>
            </a:r>
            <a:endParaRPr lang="en-US" sz="2400" dirty="0">
              <a:solidFill>
                <a:schemeClr val="bg1"/>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7770130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7B564A-D6A5-0446-6690-A357B25494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6E2441-7E6B-983F-EC77-C2EC7B056C6A}"/>
              </a:ext>
            </a:extLst>
          </p:cNvPr>
          <p:cNvSpPr>
            <a:spLocks noGrp="1"/>
          </p:cNvSpPr>
          <p:nvPr>
            <p:ph type="title"/>
          </p:nvPr>
        </p:nvSpPr>
        <p:spPr>
          <a:xfrm>
            <a:off x="418454" y="292986"/>
            <a:ext cx="9182746" cy="685482"/>
          </a:xfrm>
          <a:solidFill>
            <a:schemeClr val="bg1"/>
          </a:solidFill>
          <a:ln>
            <a:solidFill>
              <a:schemeClr val="tx2">
                <a:lumMod val="90000"/>
                <a:lumOff val="10000"/>
              </a:schemeClr>
            </a:solidFill>
          </a:ln>
        </p:spPr>
        <p:txBody>
          <a:bodyPr>
            <a:normAutofit fontScale="90000"/>
          </a:bodyPr>
          <a:lstStyle/>
          <a:p>
            <a:r>
              <a:rPr lang="en-US" dirty="0">
                <a:latin typeface="Georgia Pro Black" panose="02040A02050405020203" pitchFamily="18" charset="0"/>
              </a:rPr>
              <a:t>28</a:t>
            </a:r>
            <a:r>
              <a:rPr lang="en-US" baseline="30000" dirty="0">
                <a:latin typeface="Georgia Pro Black" panose="02040A02050405020203" pitchFamily="18" charset="0"/>
              </a:rPr>
              <a:t>th</a:t>
            </a:r>
            <a:r>
              <a:rPr lang="en-US" dirty="0">
                <a:latin typeface="Georgia Pro Black" panose="02040A02050405020203" pitchFamily="18" charset="0"/>
              </a:rPr>
              <a:t> Amendment </a:t>
            </a:r>
          </a:p>
        </p:txBody>
      </p:sp>
      <p:sp>
        <p:nvSpPr>
          <p:cNvPr id="3" name="Content Placeholder 2">
            <a:extLst>
              <a:ext uri="{FF2B5EF4-FFF2-40B4-BE49-F238E27FC236}">
                <a16:creationId xmlns:a16="http://schemas.microsoft.com/office/drawing/2014/main" id="{7BFDE775-47DE-0F08-40D3-372201DCE566}"/>
              </a:ext>
            </a:extLst>
          </p:cNvPr>
          <p:cNvSpPr>
            <a:spLocks noGrp="1"/>
          </p:cNvSpPr>
          <p:nvPr>
            <p:ph idx="1"/>
          </p:nvPr>
        </p:nvSpPr>
        <p:spPr>
          <a:xfrm>
            <a:off x="418454" y="1193711"/>
            <a:ext cx="10941804" cy="4513049"/>
          </a:xfrm>
          <a:solidFill>
            <a:schemeClr val="bg1"/>
          </a:solidFill>
          <a:ln>
            <a:solidFill>
              <a:srgbClr val="002060"/>
            </a:solidFill>
          </a:ln>
        </p:spPr>
        <p:txBody>
          <a:bodyPr>
            <a:normAutofit/>
          </a:bodyPr>
          <a:lstStyle/>
          <a:p>
            <a:pPr marL="0" indent="0">
              <a:buNone/>
            </a:pPr>
            <a:r>
              <a:rPr lang="en-US" sz="2400" dirty="0">
                <a:latin typeface="Times" panose="02020603050405020304" pitchFamily="18" charset="0"/>
                <a:cs typeface="Times" panose="02020603050405020304" pitchFamily="18" charset="0"/>
              </a:rPr>
              <a:t>28</a:t>
            </a:r>
            <a:r>
              <a:rPr lang="en-US" sz="2400" baseline="30000" dirty="0">
                <a:latin typeface="Times" panose="02020603050405020304" pitchFamily="18" charset="0"/>
                <a:cs typeface="Times" panose="02020603050405020304" pitchFamily="18" charset="0"/>
              </a:rPr>
              <a:t>th</a:t>
            </a:r>
            <a:r>
              <a:rPr lang="en-US" sz="2400" dirty="0">
                <a:latin typeface="Times" panose="02020603050405020304" pitchFamily="18" charset="0"/>
                <a:cs typeface="Times" panose="02020603050405020304" pitchFamily="18" charset="0"/>
              </a:rPr>
              <a:t> Amendment – Title ________________________</a:t>
            </a:r>
          </a:p>
          <a:p>
            <a:pPr marL="635000" indent="-398463"/>
            <a:r>
              <a:rPr lang="en-US" sz="2400" dirty="0">
                <a:latin typeface="Times" panose="02020603050405020304" pitchFamily="18" charset="0"/>
                <a:cs typeface="Times" panose="02020603050405020304" pitchFamily="18" charset="0"/>
              </a:rPr>
              <a:t>Write out the actual amendment </a:t>
            </a:r>
          </a:p>
          <a:p>
            <a:pPr marL="635000" indent="-398463"/>
            <a:r>
              <a:rPr lang="en-US" sz="2400" dirty="0">
                <a:latin typeface="Times" panose="02020603050405020304" pitchFamily="18" charset="0"/>
                <a:cs typeface="Times" panose="02020603050405020304" pitchFamily="18" charset="0"/>
              </a:rPr>
              <a:t>Thesis – Claim argument on why the amendment is necessary and give TWO bases reasons on why your amendment repairs the issue</a:t>
            </a:r>
          </a:p>
          <a:p>
            <a:pPr marL="635000" indent="-398463"/>
            <a:r>
              <a:rPr lang="en-US" sz="2400" dirty="0">
                <a:latin typeface="Times" panose="02020603050405020304" pitchFamily="18" charset="0"/>
                <a:cs typeface="Times" panose="02020603050405020304" pitchFamily="18" charset="0"/>
              </a:rPr>
              <a:t>Defend each bases</a:t>
            </a:r>
          </a:p>
          <a:p>
            <a:pPr marL="236537" indent="0">
              <a:buNone/>
            </a:pPr>
            <a:endParaRPr lang="en-US" sz="2400" dirty="0">
              <a:latin typeface="Times" panose="02020603050405020304" pitchFamily="18" charset="0"/>
              <a:cs typeface="Times" panose="02020603050405020304" pitchFamily="18" charset="0"/>
            </a:endParaRPr>
          </a:p>
          <a:p>
            <a:pPr marL="236537" indent="0">
              <a:buNone/>
            </a:pPr>
            <a:r>
              <a:rPr lang="en-US" sz="2400" dirty="0">
                <a:latin typeface="Times" panose="02020603050405020304" pitchFamily="18" charset="0"/>
                <a:cs typeface="Times" panose="02020603050405020304" pitchFamily="18" charset="0"/>
              </a:rPr>
              <a:t> </a:t>
            </a:r>
          </a:p>
          <a:p>
            <a:pPr marL="635000" indent="-398463"/>
            <a:endParaRPr lang="en-US" sz="2400" dirty="0">
              <a:latin typeface="Times" panose="02020603050405020304" pitchFamily="18" charset="0"/>
              <a:cs typeface="Times" panose="02020603050405020304" pitchFamily="18" charset="0"/>
            </a:endParaRPr>
          </a:p>
          <a:p>
            <a:pPr marL="635000" indent="-398463"/>
            <a:r>
              <a:rPr lang="en-US" sz="2400" dirty="0">
                <a:latin typeface="Times" panose="02020603050405020304" pitchFamily="18" charset="0"/>
                <a:cs typeface="Times" panose="02020603050405020304" pitchFamily="18" charset="0"/>
              </a:rPr>
              <a:t>Counter-Claim </a:t>
            </a:r>
          </a:p>
        </p:txBody>
      </p:sp>
      <p:sp>
        <p:nvSpPr>
          <p:cNvPr id="5" name="Rectangle 4">
            <a:extLst>
              <a:ext uri="{FF2B5EF4-FFF2-40B4-BE49-F238E27FC236}">
                <a16:creationId xmlns:a16="http://schemas.microsoft.com/office/drawing/2014/main" id="{03951369-ACCA-26E2-95DD-025A1AFD9851}"/>
              </a:ext>
            </a:extLst>
          </p:cNvPr>
          <p:cNvSpPr/>
          <p:nvPr/>
        </p:nvSpPr>
        <p:spPr>
          <a:xfrm>
            <a:off x="1255363" y="3316637"/>
            <a:ext cx="9314481" cy="139484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342900" indent="-342900">
              <a:buFont typeface="Arial" panose="020B0604020202020204" pitchFamily="34" charset="0"/>
              <a:buChar char="•"/>
            </a:pPr>
            <a:r>
              <a:rPr lang="en-US" sz="2400" dirty="0">
                <a:latin typeface="Times" panose="02020603050405020304" pitchFamily="18" charset="0"/>
                <a:cs typeface="Times" panose="02020603050405020304" pitchFamily="18" charset="0"/>
              </a:rPr>
              <a:t>List Bases </a:t>
            </a:r>
          </a:p>
          <a:p>
            <a:pPr marL="342900" indent="-342900">
              <a:buFont typeface="Arial" panose="020B0604020202020204" pitchFamily="34" charset="0"/>
              <a:buChar char="•"/>
            </a:pPr>
            <a:r>
              <a:rPr lang="en-US" sz="2400" dirty="0">
                <a:latin typeface="Times" panose="02020603050405020304" pitchFamily="18" charset="0"/>
                <a:cs typeface="Times" panose="02020603050405020304" pitchFamily="18" charset="0"/>
              </a:rPr>
              <a:t>Provide bulleted statements that use AP content reasons and/or foundational documents to defend your thesis claim </a:t>
            </a:r>
          </a:p>
        </p:txBody>
      </p:sp>
      <p:sp>
        <p:nvSpPr>
          <p:cNvPr id="6" name="Rectangle 5">
            <a:extLst>
              <a:ext uri="{FF2B5EF4-FFF2-40B4-BE49-F238E27FC236}">
                <a16:creationId xmlns:a16="http://schemas.microsoft.com/office/drawing/2014/main" id="{1082BDA6-E569-9798-1F5E-815BC654EAE5}"/>
              </a:ext>
            </a:extLst>
          </p:cNvPr>
          <p:cNvSpPr/>
          <p:nvPr/>
        </p:nvSpPr>
        <p:spPr>
          <a:xfrm>
            <a:off x="1255363" y="5098942"/>
            <a:ext cx="9314481" cy="1875295"/>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342900" indent="-342900">
              <a:buFont typeface="Arial" panose="020B0604020202020204" pitchFamily="34" charset="0"/>
              <a:buChar char="•"/>
            </a:pPr>
            <a:r>
              <a:rPr lang="en-US" sz="2400" dirty="0">
                <a:latin typeface="Times" panose="02020603050405020304" pitchFamily="18" charset="0"/>
                <a:cs typeface="Times" panose="02020603050405020304" pitchFamily="18" charset="0"/>
              </a:rPr>
              <a:t>Write a counter argument </a:t>
            </a:r>
          </a:p>
          <a:p>
            <a:pPr marL="342900" indent="-342900">
              <a:buFont typeface="Arial" panose="020B0604020202020204" pitchFamily="34" charset="0"/>
              <a:buChar char="•"/>
            </a:pPr>
            <a:r>
              <a:rPr lang="en-US" sz="2400" dirty="0">
                <a:latin typeface="Times" panose="02020603050405020304" pitchFamily="18" charset="0"/>
                <a:cs typeface="Times" panose="02020603050405020304" pitchFamily="18" charset="0"/>
              </a:rPr>
              <a:t>Provide bulleted statements that use AP content reasons and/or foundational documents to defend your counter claim </a:t>
            </a:r>
          </a:p>
          <a:p>
            <a:pPr marL="342900" indent="-342900">
              <a:buFont typeface="Arial" panose="020B0604020202020204" pitchFamily="34" charset="0"/>
              <a:buChar char="•"/>
            </a:pPr>
            <a:r>
              <a:rPr lang="en-US" sz="2400" dirty="0">
                <a:latin typeface="Times" panose="02020603050405020304" pitchFamily="18" charset="0"/>
                <a:cs typeface="Times" panose="02020603050405020304" pitchFamily="18" charset="0"/>
              </a:rPr>
              <a:t>Refutation – defend your thesis and provide another piece of evidence that defends your claim </a:t>
            </a:r>
          </a:p>
        </p:txBody>
      </p:sp>
    </p:spTree>
    <p:extLst>
      <p:ext uri="{BB962C8B-B14F-4D97-AF65-F5344CB8AC3E}">
        <p14:creationId xmlns:p14="http://schemas.microsoft.com/office/powerpoint/2010/main" val="42589061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434" y="191125"/>
            <a:ext cx="7167966" cy="685482"/>
          </a:xfrm>
          <a:solidFill>
            <a:schemeClr val="bg1"/>
          </a:solidFill>
          <a:ln>
            <a:solidFill>
              <a:schemeClr val="tx1"/>
            </a:solidFill>
          </a:ln>
        </p:spPr>
        <p:txBody>
          <a:bodyPr>
            <a:normAutofit fontScale="90000"/>
          </a:bodyPr>
          <a:lstStyle/>
          <a:p>
            <a:r>
              <a:rPr lang="en-US" dirty="0">
                <a:solidFill>
                  <a:schemeClr val="tx1"/>
                </a:solidFill>
                <a:latin typeface="Georgia Pro Black" panose="02040A02050405020203" pitchFamily="18" charset="0"/>
              </a:rPr>
              <a:t>DATA Analysis </a:t>
            </a:r>
          </a:p>
        </p:txBody>
      </p:sp>
      <p:pic>
        <p:nvPicPr>
          <p:cNvPr id="2050" name="Picture 2" descr="U.S. Congress public approval rating 2023 | Statista">
            <a:extLst>
              <a:ext uri="{FF2B5EF4-FFF2-40B4-BE49-F238E27FC236}">
                <a16:creationId xmlns:a16="http://schemas.microsoft.com/office/drawing/2014/main" id="{56190369-57E5-3B1B-1DBD-BC38FAE737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898" y="994304"/>
            <a:ext cx="10445858" cy="353165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E4BCC71A-B67C-F90F-940B-35B7C6EA5A3B}"/>
              </a:ext>
            </a:extLst>
          </p:cNvPr>
          <p:cNvSpPr/>
          <p:nvPr/>
        </p:nvSpPr>
        <p:spPr>
          <a:xfrm>
            <a:off x="480447" y="5646719"/>
            <a:ext cx="11484245" cy="80317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latin typeface="Times" panose="02020603050405020304" pitchFamily="18" charset="0"/>
                <a:cs typeface="Times" panose="02020603050405020304" pitchFamily="18" charset="0"/>
              </a:rPr>
              <a:t>Take a position on whether Congress should be a unicameral legislature instead of a bicameral design. </a:t>
            </a:r>
          </a:p>
        </p:txBody>
      </p:sp>
      <p:sp>
        <p:nvSpPr>
          <p:cNvPr id="4" name="Rectangle 3">
            <a:extLst>
              <a:ext uri="{FF2B5EF4-FFF2-40B4-BE49-F238E27FC236}">
                <a16:creationId xmlns:a16="http://schemas.microsoft.com/office/drawing/2014/main" id="{765BECBD-9861-4B4C-E24C-22439C4EF506}"/>
              </a:ext>
            </a:extLst>
          </p:cNvPr>
          <p:cNvSpPr/>
          <p:nvPr/>
        </p:nvSpPr>
        <p:spPr>
          <a:xfrm>
            <a:off x="1567868" y="4312226"/>
            <a:ext cx="9497921" cy="106309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AutoNum type="alphaUcPeriod"/>
            </a:pPr>
            <a:r>
              <a:rPr lang="en-US" sz="2400" dirty="0">
                <a:solidFill>
                  <a:schemeClr val="bg1"/>
                </a:solidFill>
                <a:latin typeface="Times" panose="02020603050405020304" pitchFamily="18" charset="0"/>
                <a:cs typeface="Times" panose="02020603050405020304" pitchFamily="18" charset="0"/>
              </a:rPr>
              <a:t>Identify a trend in the graph.</a:t>
            </a:r>
          </a:p>
          <a:p>
            <a:pPr marL="457200" indent="-457200">
              <a:buAutoNum type="alphaUcPeriod"/>
            </a:pPr>
            <a:r>
              <a:rPr lang="en-US" sz="2400" dirty="0">
                <a:solidFill>
                  <a:schemeClr val="bg1"/>
                </a:solidFill>
                <a:latin typeface="Times" panose="02020603050405020304" pitchFamily="18" charset="0"/>
                <a:cs typeface="Times" panose="02020603050405020304" pitchFamily="18" charset="0"/>
              </a:rPr>
              <a:t>Explain a factor that supports the trend you identified in part A</a:t>
            </a:r>
          </a:p>
        </p:txBody>
      </p:sp>
    </p:spTree>
    <p:extLst>
      <p:ext uri="{BB962C8B-B14F-4D97-AF65-F5344CB8AC3E}">
        <p14:creationId xmlns:p14="http://schemas.microsoft.com/office/powerpoint/2010/main" val="1123058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0A681-8F80-79D4-E99B-ADF1FB67A3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2803D2-860D-5FC3-6697-15099EA7C5DC}"/>
              </a:ext>
            </a:extLst>
          </p:cNvPr>
          <p:cNvSpPr>
            <a:spLocks noGrp="1"/>
          </p:cNvSpPr>
          <p:nvPr>
            <p:ph type="title"/>
          </p:nvPr>
        </p:nvSpPr>
        <p:spPr>
          <a:xfrm>
            <a:off x="725838" y="261206"/>
            <a:ext cx="5791200" cy="685482"/>
          </a:xfrm>
          <a:solidFill>
            <a:schemeClr val="bg1"/>
          </a:solidFill>
          <a:ln>
            <a:solidFill>
              <a:schemeClr val="accent1">
                <a:lumMod val="50000"/>
              </a:schemeClr>
            </a:solidFill>
          </a:ln>
        </p:spPr>
        <p:txBody>
          <a:bodyPr>
            <a:normAutofit fontScale="90000"/>
          </a:bodyPr>
          <a:lstStyle/>
          <a:p>
            <a:r>
              <a:rPr lang="en-US" dirty="0">
                <a:latin typeface="Georgia Pro Black" panose="02040A02050405020203" pitchFamily="18" charset="0"/>
              </a:rPr>
              <a:t>Focus for today</a:t>
            </a:r>
          </a:p>
        </p:txBody>
      </p:sp>
      <p:sp>
        <p:nvSpPr>
          <p:cNvPr id="3" name="Content Placeholder 2">
            <a:extLst>
              <a:ext uri="{FF2B5EF4-FFF2-40B4-BE49-F238E27FC236}">
                <a16:creationId xmlns:a16="http://schemas.microsoft.com/office/drawing/2014/main" id="{2244538D-76AA-2B06-D452-0EC043D09446}"/>
              </a:ext>
            </a:extLst>
          </p:cNvPr>
          <p:cNvSpPr>
            <a:spLocks noGrp="1"/>
          </p:cNvSpPr>
          <p:nvPr>
            <p:ph idx="1"/>
          </p:nvPr>
        </p:nvSpPr>
        <p:spPr>
          <a:xfrm>
            <a:off x="356461" y="1193369"/>
            <a:ext cx="11701220" cy="4932795"/>
          </a:xfrm>
          <a:solidFill>
            <a:schemeClr val="bg1"/>
          </a:solidFill>
          <a:ln>
            <a:solidFill>
              <a:schemeClr val="accent1">
                <a:lumMod val="50000"/>
              </a:schemeClr>
            </a:solidFill>
          </a:ln>
        </p:spPr>
        <p:txBody>
          <a:bodyPr>
            <a:normAutofit lnSpcReduction="10000"/>
          </a:bodyPr>
          <a:lstStyle/>
          <a:p>
            <a:pPr>
              <a:spcBef>
                <a:spcPts val="0"/>
              </a:spcBef>
            </a:pPr>
            <a:r>
              <a:rPr lang="en-US" dirty="0">
                <a:latin typeface="Times" panose="02020603050405020304" pitchFamily="18" charset="0"/>
                <a:cs typeface="Times" panose="02020603050405020304" pitchFamily="18" charset="0"/>
              </a:rPr>
              <a:t>2.1 Congress: The Senate and the House of Representatives</a:t>
            </a:r>
          </a:p>
          <a:p>
            <a:pPr>
              <a:spcBef>
                <a:spcPts val="0"/>
              </a:spcBef>
            </a:pPr>
            <a:endParaRPr lang="en-US" sz="1600" dirty="0">
              <a:latin typeface="Times" panose="02020603050405020304" pitchFamily="18" charset="0"/>
              <a:cs typeface="Times" panose="02020603050405020304" pitchFamily="18" charset="0"/>
            </a:endParaRPr>
          </a:p>
          <a:p>
            <a:pPr>
              <a:spcBef>
                <a:spcPts val="0"/>
              </a:spcBef>
            </a:pPr>
            <a:r>
              <a:rPr lang="en-US" sz="1900" dirty="0">
                <a:latin typeface="Times" panose="02020603050405020304" pitchFamily="18" charset="0"/>
                <a:cs typeface="Times" panose="02020603050405020304" pitchFamily="18" charset="0"/>
              </a:rPr>
              <a:t>EQ: How do the institutions of government articulate democracy and interact with various linkage institutions to carry out republicanism?</a:t>
            </a:r>
          </a:p>
          <a:p>
            <a:pPr marL="171450" indent="-171450">
              <a:spcBef>
                <a:spcPts val="0"/>
              </a:spcBef>
            </a:pPr>
            <a:r>
              <a:rPr lang="en-US" sz="1900" i="1" dirty="0">
                <a:latin typeface="Times" panose="02020603050405020304" pitchFamily="18" charset="0"/>
                <a:cs typeface="Times" panose="02020603050405020304" pitchFamily="18" charset="0"/>
              </a:rPr>
              <a:t>Students can: </a:t>
            </a:r>
          </a:p>
          <a:p>
            <a:pPr marL="628650" lvl="1" indent="-171450">
              <a:spcBef>
                <a:spcPts val="0"/>
              </a:spcBef>
            </a:pPr>
            <a:r>
              <a:rPr lang="en-US" sz="2200" dirty="0">
                <a:latin typeface="Times" panose="02020603050405020304" pitchFamily="18" charset="0"/>
                <a:cs typeface="Times" panose="02020603050405020304" pitchFamily="18" charset="0"/>
              </a:rPr>
              <a:t>Decipher how the design of Congress carries out the founders’ beliefs about the need for a Constitutional republic. </a:t>
            </a:r>
          </a:p>
          <a:p>
            <a:pPr marL="628650" lvl="1" indent="-171450">
              <a:spcBef>
                <a:spcPts val="0"/>
              </a:spcBef>
            </a:pPr>
            <a:r>
              <a:rPr lang="en-US" sz="2200" dirty="0">
                <a:latin typeface="Times" panose="02020603050405020304" pitchFamily="18" charset="0"/>
                <a:cs typeface="Times" panose="02020603050405020304" pitchFamily="18" charset="0"/>
              </a:rPr>
              <a:t>Assess how democratic the U.S. Congress is as a lawmaking body</a:t>
            </a:r>
          </a:p>
          <a:p>
            <a:pPr marL="0" lvl="1" indent="0">
              <a:spcBef>
                <a:spcPts val="0"/>
              </a:spcBef>
              <a:buNone/>
            </a:pPr>
            <a:endParaRPr lang="en-US" sz="1900" dirty="0">
              <a:latin typeface="Times" panose="02020603050405020304" pitchFamily="18" charset="0"/>
              <a:cs typeface="Times" panose="02020603050405020304" pitchFamily="18" charset="0"/>
            </a:endParaRPr>
          </a:p>
          <a:p>
            <a:pPr marL="0" lvl="1" indent="0">
              <a:spcBef>
                <a:spcPts val="0"/>
              </a:spcBef>
              <a:buNone/>
            </a:pPr>
            <a:r>
              <a:rPr lang="en-US" b="1" i="1" dirty="0">
                <a:solidFill>
                  <a:srgbClr val="FF0000"/>
                </a:solidFill>
                <a:latin typeface="Times" panose="02020603050405020304" pitchFamily="18" charset="0"/>
                <a:cs typeface="Times" panose="02020603050405020304" pitchFamily="18" charset="0"/>
              </a:rPr>
              <a:t>Agenda</a:t>
            </a:r>
          </a:p>
          <a:p>
            <a:pPr marL="285750" lvl="1" indent="-285750">
              <a:spcBef>
                <a:spcPts val="0"/>
              </a:spcBef>
            </a:pPr>
            <a:r>
              <a:rPr lang="en-US" sz="2600" dirty="0">
                <a:latin typeface="Times" panose="02020603050405020304" pitchFamily="18" charset="0"/>
                <a:cs typeface="Times" panose="02020603050405020304" pitchFamily="18" charset="0"/>
              </a:rPr>
              <a:t>Stalemate</a:t>
            </a:r>
          </a:p>
          <a:p>
            <a:pPr marL="285750" lvl="1" indent="-285750">
              <a:spcBef>
                <a:spcPts val="0"/>
              </a:spcBef>
            </a:pPr>
            <a:r>
              <a:rPr lang="en-US" sz="2600" dirty="0">
                <a:latin typeface="Times" panose="02020603050405020304" pitchFamily="18" charset="0"/>
                <a:cs typeface="Times" panose="02020603050405020304" pitchFamily="18" charset="0"/>
              </a:rPr>
              <a:t>Party Leadership</a:t>
            </a:r>
          </a:p>
          <a:p>
            <a:pPr marL="285750" lvl="1" indent="-285750">
              <a:spcBef>
                <a:spcPts val="0"/>
              </a:spcBef>
            </a:pPr>
            <a:r>
              <a:rPr lang="en-US" sz="2600" dirty="0">
                <a:latin typeface="Times" panose="02020603050405020304" pitchFamily="18" charset="0"/>
                <a:cs typeface="Times" panose="02020603050405020304" pitchFamily="18" charset="0"/>
              </a:rPr>
              <a:t>Legislative Races </a:t>
            </a:r>
          </a:p>
          <a:p>
            <a:pPr marL="285750" lvl="1" indent="-285750">
              <a:spcBef>
                <a:spcPts val="0"/>
              </a:spcBef>
            </a:pPr>
            <a:endParaRPr lang="en-US" sz="2600" dirty="0">
              <a:latin typeface="Times" panose="02020603050405020304" pitchFamily="18" charset="0"/>
              <a:cs typeface="Times" panose="02020603050405020304" pitchFamily="18" charset="0"/>
            </a:endParaRPr>
          </a:p>
          <a:p>
            <a:pPr marL="0" lvl="1" indent="0">
              <a:spcBef>
                <a:spcPts val="0"/>
              </a:spcBef>
              <a:buNone/>
            </a:pPr>
            <a:endParaRPr lang="en-US" sz="1800" b="1" i="1" dirty="0">
              <a:solidFill>
                <a:srgbClr val="FF0000"/>
              </a:solidFill>
              <a:latin typeface="Times" panose="02020603050405020304" pitchFamily="18" charset="0"/>
              <a:cs typeface="Times" panose="02020603050405020304" pitchFamily="18" charset="0"/>
            </a:endParaRPr>
          </a:p>
          <a:p>
            <a:pPr marL="0" lvl="1" indent="0">
              <a:spcBef>
                <a:spcPts val="0"/>
              </a:spcBef>
              <a:buNone/>
            </a:pPr>
            <a:r>
              <a:rPr lang="en-US" sz="2600" b="1" i="1" dirty="0">
                <a:solidFill>
                  <a:srgbClr val="002060"/>
                </a:solidFill>
                <a:latin typeface="Times" panose="02020603050405020304" pitchFamily="18" charset="0"/>
                <a:cs typeface="Times" panose="02020603050405020304" pitchFamily="18" charset="0"/>
              </a:rPr>
              <a:t>Homework: </a:t>
            </a:r>
            <a:r>
              <a:rPr lang="en-US" sz="2600" b="1" dirty="0">
                <a:solidFill>
                  <a:srgbClr val="002060"/>
                </a:solidFill>
                <a:latin typeface="Times" panose="02020603050405020304" pitchFamily="18" charset="0"/>
                <a:cs typeface="Times" panose="02020603050405020304" pitchFamily="18" charset="0"/>
              </a:rPr>
              <a:t>Amending a Dysfunctional Legislature </a:t>
            </a:r>
          </a:p>
          <a:p>
            <a:pPr marL="171450" indent="-171450">
              <a:spcBef>
                <a:spcPts val="0"/>
              </a:spcBef>
            </a:pPr>
            <a:endParaRPr lang="en-US" sz="1600" i="1" dirty="0"/>
          </a:p>
          <a:p>
            <a:pPr marL="171450" indent="-171450">
              <a:spcBef>
                <a:spcPts val="0"/>
              </a:spcBef>
            </a:pPr>
            <a:endParaRPr lang="en-US" sz="1600" dirty="0"/>
          </a:p>
        </p:txBody>
      </p:sp>
    </p:spTree>
    <p:extLst>
      <p:ext uri="{BB962C8B-B14F-4D97-AF65-F5344CB8AC3E}">
        <p14:creationId xmlns:p14="http://schemas.microsoft.com/office/powerpoint/2010/main" val="23819774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F35A7-0BE3-407B-92CB-7A45158BA246}"/>
              </a:ext>
            </a:extLst>
          </p:cNvPr>
          <p:cNvSpPr>
            <a:spLocks noGrp="1"/>
          </p:cNvSpPr>
          <p:nvPr>
            <p:ph type="title"/>
          </p:nvPr>
        </p:nvSpPr>
        <p:spPr>
          <a:xfrm>
            <a:off x="588936" y="152718"/>
            <a:ext cx="7183464" cy="761682"/>
          </a:xfrm>
          <a:solidFill>
            <a:schemeClr val="bg1"/>
          </a:solidFill>
          <a:ln>
            <a:solidFill>
              <a:schemeClr val="accent1"/>
            </a:solidFill>
          </a:ln>
        </p:spPr>
        <p:txBody>
          <a:bodyPr/>
          <a:lstStyle/>
          <a:p>
            <a:r>
              <a:rPr lang="en-US" dirty="0">
                <a:latin typeface="Georgia Pro Black" panose="02040A02050405020203" pitchFamily="18" charset="0"/>
              </a:rPr>
              <a:t>STALEMATE</a:t>
            </a:r>
          </a:p>
        </p:txBody>
      </p:sp>
      <p:sp>
        <p:nvSpPr>
          <p:cNvPr id="3" name="Content Placeholder 2">
            <a:extLst>
              <a:ext uri="{FF2B5EF4-FFF2-40B4-BE49-F238E27FC236}">
                <a16:creationId xmlns:a16="http://schemas.microsoft.com/office/drawing/2014/main" id="{80532AD9-4B9A-4E65-9ECB-2A6C2C8A057B}"/>
              </a:ext>
            </a:extLst>
          </p:cNvPr>
          <p:cNvSpPr>
            <a:spLocks noGrp="1"/>
          </p:cNvSpPr>
          <p:nvPr>
            <p:ph idx="1"/>
          </p:nvPr>
        </p:nvSpPr>
        <p:spPr>
          <a:xfrm>
            <a:off x="588936" y="1053885"/>
            <a:ext cx="11143281" cy="5072279"/>
          </a:xfrm>
          <a:solidFill>
            <a:schemeClr val="bg1"/>
          </a:solidFill>
        </p:spPr>
        <p:txBody>
          <a:bodyPr/>
          <a:lstStyle/>
          <a:p>
            <a:r>
              <a:rPr lang="en-US" dirty="0">
                <a:latin typeface="Times" panose="02020603050405020304" pitchFamily="18" charset="0"/>
                <a:cs typeface="Times" panose="02020603050405020304" pitchFamily="18" charset="0"/>
              </a:rPr>
              <a:t>The Legislative Process</a:t>
            </a:r>
          </a:p>
          <a:p>
            <a:endParaRPr lang="en-US" dirty="0"/>
          </a:p>
        </p:txBody>
      </p:sp>
      <p:pic>
        <p:nvPicPr>
          <p:cNvPr id="5" name="Picture 4" descr="A close up of text on a white background&#10;&#10;Description automatically generated">
            <a:extLst>
              <a:ext uri="{FF2B5EF4-FFF2-40B4-BE49-F238E27FC236}">
                <a16:creationId xmlns:a16="http://schemas.microsoft.com/office/drawing/2014/main" id="{DE4415B0-449D-4646-BCD3-A4FBE60257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4708" y="1505338"/>
            <a:ext cx="7086600" cy="2030026"/>
          </a:xfrm>
          <a:prstGeom prst="rect">
            <a:avLst/>
          </a:prstGeom>
          <a:ln>
            <a:solidFill>
              <a:schemeClr val="accent1">
                <a:lumMod val="50000"/>
              </a:schemeClr>
            </a:solidFill>
          </a:ln>
        </p:spPr>
      </p:pic>
      <p:sp>
        <p:nvSpPr>
          <p:cNvPr id="6" name="Rectangle 5">
            <a:extLst>
              <a:ext uri="{FF2B5EF4-FFF2-40B4-BE49-F238E27FC236}">
                <a16:creationId xmlns:a16="http://schemas.microsoft.com/office/drawing/2014/main" id="{FD544A08-114A-4CA2-8778-F6890D841AC9}"/>
              </a:ext>
            </a:extLst>
          </p:cNvPr>
          <p:cNvSpPr/>
          <p:nvPr/>
        </p:nvSpPr>
        <p:spPr>
          <a:xfrm>
            <a:off x="991891" y="3688598"/>
            <a:ext cx="10337369" cy="286460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schemeClr val="bg1"/>
              </a:solidFill>
              <a:latin typeface="Times New Roman" panose="02020603050405020304" pitchFamily="18" charset="0"/>
              <a:cs typeface="Times New Roman" panose="02020603050405020304" pitchFamily="18" charset="0"/>
            </a:endParaRPr>
          </a:p>
          <a:p>
            <a:r>
              <a:rPr lang="en-US" sz="2400" dirty="0">
                <a:solidFill>
                  <a:schemeClr val="bg1"/>
                </a:solidFill>
                <a:latin typeface="Times New Roman" panose="02020603050405020304" pitchFamily="18" charset="0"/>
                <a:cs typeface="Times New Roman" panose="02020603050405020304" pitchFamily="18" charset="0"/>
              </a:rPr>
              <a:t>Many political scientist and Americans believe that Congress is broken </a:t>
            </a:r>
          </a:p>
          <a:p>
            <a:pPr marL="457200" indent="-457200">
              <a:buFont typeface="+mj-lt"/>
              <a:buAutoNum type="alphaUcPeriod"/>
            </a:pPr>
            <a:r>
              <a:rPr lang="en-US" sz="2400" dirty="0">
                <a:solidFill>
                  <a:schemeClr val="bg1"/>
                </a:solidFill>
                <a:latin typeface="Times New Roman" panose="02020603050405020304" pitchFamily="18" charset="0"/>
                <a:cs typeface="Times New Roman" panose="02020603050405020304" pitchFamily="18" charset="0"/>
              </a:rPr>
              <a:t>Identify and explain TWO factors that creates gridlock in the lawmaking process.</a:t>
            </a:r>
          </a:p>
          <a:p>
            <a:pPr marL="457200" indent="-457200">
              <a:buFont typeface="+mj-lt"/>
              <a:buAutoNum type="alphaUcPeriod"/>
            </a:pPr>
            <a:r>
              <a:rPr lang="en-US" sz="2400" dirty="0">
                <a:solidFill>
                  <a:schemeClr val="bg1"/>
                </a:solidFill>
                <a:latin typeface="Times New Roman" panose="02020603050405020304" pitchFamily="18" charset="0"/>
                <a:cs typeface="Times New Roman" panose="02020603050405020304" pitchFamily="18" charset="0"/>
              </a:rPr>
              <a:t>Explain how the following might impact a member of Congress vote on a potential piece of legislation.</a:t>
            </a:r>
          </a:p>
          <a:p>
            <a:pPr marL="9144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Trustee Role</a:t>
            </a:r>
          </a:p>
          <a:p>
            <a:pPr marL="9144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Delegate Role </a:t>
            </a:r>
          </a:p>
          <a:p>
            <a:pPr marL="457200" indent="-457200">
              <a:buFont typeface="+mj-lt"/>
              <a:buAutoNum type="alphaUcPeriod"/>
            </a:pPr>
            <a:endParaRPr lang="en-US"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12966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C3AB3-32EC-41C2-731B-24BA345E03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1F087F-2D8A-C93E-7AAF-00F50CF28992}"/>
              </a:ext>
            </a:extLst>
          </p:cNvPr>
          <p:cNvSpPr>
            <a:spLocks noGrp="1"/>
          </p:cNvSpPr>
          <p:nvPr>
            <p:ph type="title"/>
          </p:nvPr>
        </p:nvSpPr>
        <p:spPr>
          <a:xfrm>
            <a:off x="588936" y="152718"/>
            <a:ext cx="8772040" cy="761682"/>
          </a:xfrm>
          <a:solidFill>
            <a:schemeClr val="bg1"/>
          </a:solidFill>
          <a:ln>
            <a:solidFill>
              <a:schemeClr val="accent1"/>
            </a:solidFill>
          </a:ln>
        </p:spPr>
        <p:txBody>
          <a:bodyPr>
            <a:normAutofit/>
          </a:bodyPr>
          <a:lstStyle/>
          <a:p>
            <a:r>
              <a:rPr lang="en-US" dirty="0">
                <a:latin typeface="Georgia Pro Black" panose="02040A02050405020203" pitchFamily="18" charset="0"/>
              </a:rPr>
              <a:t>Congressional Leadership</a:t>
            </a:r>
          </a:p>
        </p:txBody>
      </p:sp>
      <p:sp>
        <p:nvSpPr>
          <p:cNvPr id="3" name="Content Placeholder 2">
            <a:extLst>
              <a:ext uri="{FF2B5EF4-FFF2-40B4-BE49-F238E27FC236}">
                <a16:creationId xmlns:a16="http://schemas.microsoft.com/office/drawing/2014/main" id="{D5C3CF28-FDDC-C126-6EE6-0C5BDEF4BBDF}"/>
              </a:ext>
            </a:extLst>
          </p:cNvPr>
          <p:cNvSpPr>
            <a:spLocks noGrp="1"/>
          </p:cNvSpPr>
          <p:nvPr>
            <p:ph idx="1"/>
          </p:nvPr>
        </p:nvSpPr>
        <p:spPr>
          <a:xfrm>
            <a:off x="588936" y="1053885"/>
            <a:ext cx="11143281" cy="5072279"/>
          </a:xfrm>
          <a:solidFill>
            <a:schemeClr val="bg1"/>
          </a:solidFill>
        </p:spPr>
        <p:txBody>
          <a:bodyPr/>
          <a:lstStyle/>
          <a:p>
            <a:pPr marL="0" indent="0">
              <a:buNone/>
            </a:pPr>
            <a:r>
              <a:rPr lang="en-US" dirty="0">
                <a:latin typeface="Times" panose="02020603050405020304" pitchFamily="18" charset="0"/>
                <a:cs typeface="Times" panose="02020603050405020304" pitchFamily="18" charset="0"/>
              </a:rPr>
              <a:t>Organizing by political party and House of Congress  </a:t>
            </a:r>
          </a:p>
          <a:p>
            <a:pPr marL="0" indent="0">
              <a:buNone/>
            </a:pPr>
            <a:endParaRPr lang="en-US" dirty="0">
              <a:latin typeface="Times" panose="02020603050405020304" pitchFamily="18" charset="0"/>
              <a:cs typeface="Times" panose="02020603050405020304" pitchFamily="18" charset="0"/>
            </a:endParaRPr>
          </a:p>
        </p:txBody>
      </p:sp>
      <p:sp>
        <p:nvSpPr>
          <p:cNvPr id="4" name="Rectangle 3">
            <a:extLst>
              <a:ext uri="{FF2B5EF4-FFF2-40B4-BE49-F238E27FC236}">
                <a16:creationId xmlns:a16="http://schemas.microsoft.com/office/drawing/2014/main" id="{8AF31E78-D004-EA87-AC1A-A37E0D3A4A94}"/>
              </a:ext>
            </a:extLst>
          </p:cNvPr>
          <p:cNvSpPr/>
          <p:nvPr/>
        </p:nvSpPr>
        <p:spPr>
          <a:xfrm>
            <a:off x="929898" y="1611824"/>
            <a:ext cx="9949912" cy="158672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r>
              <a:rPr lang="en-US" sz="2400" b="1" u="sng" dirty="0">
                <a:latin typeface="Times" panose="02020603050405020304" pitchFamily="18" charset="0"/>
                <a:cs typeface="Times" panose="02020603050405020304" pitchFamily="18" charset="0"/>
              </a:rPr>
              <a:t>Speaker of the House</a:t>
            </a:r>
            <a:r>
              <a:rPr lang="en-US" sz="2400" dirty="0">
                <a:latin typeface="Times" panose="02020603050405020304" pitchFamily="18" charset="0"/>
                <a:cs typeface="Times" panose="02020603050405020304" pitchFamily="18" charset="0"/>
              </a:rPr>
              <a:t>: central leader of the HOR (majority party) </a:t>
            </a:r>
          </a:p>
          <a:p>
            <a:pPr marL="342900" indent="-342900">
              <a:buFont typeface="Arial" panose="020B0604020202020204" pitchFamily="34" charset="0"/>
              <a:buChar char="•"/>
            </a:pPr>
            <a:r>
              <a:rPr lang="en-US" sz="2400" dirty="0">
                <a:latin typeface="Times" panose="02020603050405020304" pitchFamily="18" charset="0"/>
                <a:cs typeface="Times" panose="02020603050405020304" pitchFamily="18" charset="0"/>
              </a:rPr>
              <a:t>Pulls bills from the hopper</a:t>
            </a:r>
          </a:p>
          <a:p>
            <a:pPr marL="342900" indent="-342900">
              <a:buFont typeface="Arial" panose="020B0604020202020204" pitchFamily="34" charset="0"/>
              <a:buChar char="•"/>
            </a:pPr>
            <a:r>
              <a:rPr lang="en-US" sz="2400" dirty="0">
                <a:latin typeface="Times" panose="02020603050405020304" pitchFamily="18" charset="0"/>
                <a:cs typeface="Times" panose="02020603050405020304" pitchFamily="18" charset="0"/>
              </a:rPr>
              <a:t>Assigns bills to a committee</a:t>
            </a:r>
          </a:p>
          <a:p>
            <a:pPr marL="342900" indent="-342900">
              <a:buFont typeface="Arial" panose="020B0604020202020204" pitchFamily="34" charset="0"/>
              <a:buChar char="•"/>
            </a:pPr>
            <a:r>
              <a:rPr lang="en-US" sz="2400" dirty="0">
                <a:latin typeface="Times" panose="02020603050405020304" pitchFamily="18" charset="0"/>
                <a:cs typeface="Times" panose="02020603050405020304" pitchFamily="18" charset="0"/>
              </a:rPr>
              <a:t>Has some say in who serves on committees  </a:t>
            </a:r>
          </a:p>
        </p:txBody>
      </p:sp>
      <p:pic>
        <p:nvPicPr>
          <p:cNvPr id="1026" name="Picture 2" descr="House Elects U.S. Representative Mike ...">
            <a:extLst>
              <a:ext uri="{FF2B5EF4-FFF2-40B4-BE49-F238E27FC236}">
                <a16:creationId xmlns:a16="http://schemas.microsoft.com/office/drawing/2014/main" id="{9F6326C8-952B-355B-4429-3BA273FE9C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7539" y="2008887"/>
            <a:ext cx="1510034" cy="158672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4B9DFF13-6934-766C-943D-BD265CE50E38}"/>
              </a:ext>
            </a:extLst>
          </p:cNvPr>
          <p:cNvSpPr/>
          <p:nvPr/>
        </p:nvSpPr>
        <p:spPr>
          <a:xfrm>
            <a:off x="929898" y="3835415"/>
            <a:ext cx="5765370" cy="158672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r>
              <a:rPr lang="en-US" sz="2400" b="1" dirty="0">
                <a:latin typeface="Times" panose="02020603050405020304" pitchFamily="18" charset="0"/>
                <a:cs typeface="Times" panose="02020603050405020304" pitchFamily="18" charset="0"/>
              </a:rPr>
              <a:t>Senate Leaders:</a:t>
            </a:r>
          </a:p>
          <a:p>
            <a:pPr marL="342900" indent="-342900">
              <a:buFont typeface="Arial" panose="020B0604020202020204" pitchFamily="34" charset="0"/>
              <a:buChar char="•"/>
            </a:pPr>
            <a:r>
              <a:rPr lang="en-US" sz="2400" b="1" u="sng" dirty="0">
                <a:latin typeface="Times" panose="02020603050405020304" pitchFamily="18" charset="0"/>
                <a:cs typeface="Times" panose="02020603050405020304" pitchFamily="18" charset="0"/>
              </a:rPr>
              <a:t>Vice President</a:t>
            </a:r>
            <a:r>
              <a:rPr lang="en-US" sz="2400" b="1" dirty="0">
                <a:latin typeface="Times" panose="02020603050405020304" pitchFamily="18" charset="0"/>
                <a:cs typeface="Times" panose="02020603050405020304" pitchFamily="18" charset="0"/>
              </a:rPr>
              <a:t>: </a:t>
            </a:r>
            <a:r>
              <a:rPr lang="en-US" sz="2400" dirty="0">
                <a:latin typeface="Times" panose="02020603050405020304" pitchFamily="18" charset="0"/>
                <a:cs typeface="Times" panose="02020603050405020304" pitchFamily="18" charset="0"/>
              </a:rPr>
              <a:t>Tie breaker vote only</a:t>
            </a:r>
          </a:p>
          <a:p>
            <a:pPr marL="342900" indent="-342900">
              <a:buFont typeface="Arial" panose="020B0604020202020204" pitchFamily="34" charset="0"/>
              <a:buChar char="•"/>
            </a:pPr>
            <a:r>
              <a:rPr lang="en-US" sz="2400" b="1" u="sng" dirty="0">
                <a:latin typeface="Times" panose="02020603050405020304" pitchFamily="18" charset="0"/>
                <a:cs typeface="Times" panose="02020603050405020304" pitchFamily="18" charset="0"/>
              </a:rPr>
              <a:t>President pro Tempore</a:t>
            </a:r>
            <a:r>
              <a:rPr lang="en-US" sz="2400" dirty="0">
                <a:latin typeface="Times" panose="02020603050405020304" pitchFamily="18" charset="0"/>
                <a:cs typeface="Times" panose="02020603050405020304" pitchFamily="18" charset="0"/>
              </a:rPr>
              <a:t>: most senior member of the majority party </a:t>
            </a:r>
          </a:p>
        </p:txBody>
      </p:sp>
      <p:pic>
        <p:nvPicPr>
          <p:cNvPr id="1028" name="Picture 4" descr="Kamala Harris: The Vice President">
            <a:extLst>
              <a:ext uri="{FF2B5EF4-FFF2-40B4-BE49-F238E27FC236}">
                <a16:creationId xmlns:a16="http://schemas.microsoft.com/office/drawing/2014/main" id="{22EBB5D7-BABF-3BB2-DCF0-014F72FAEB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7539" y="3835415"/>
            <a:ext cx="1479516" cy="184755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atty Murray | Biography, Senate ...">
            <a:extLst>
              <a:ext uri="{FF2B5EF4-FFF2-40B4-BE49-F238E27FC236}">
                <a16:creationId xmlns:a16="http://schemas.microsoft.com/office/drawing/2014/main" id="{E18A711C-5D28-8F70-E8F1-44AC6A230C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9326" y="3836555"/>
            <a:ext cx="1510035" cy="1847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5334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B5A7F-7340-4F55-B3F5-F0CCAEE9BA06}"/>
              </a:ext>
            </a:extLst>
          </p:cNvPr>
          <p:cNvSpPr>
            <a:spLocks noGrp="1"/>
          </p:cNvSpPr>
          <p:nvPr>
            <p:ph type="title"/>
          </p:nvPr>
        </p:nvSpPr>
        <p:spPr>
          <a:xfrm>
            <a:off x="526941" y="152719"/>
            <a:ext cx="8464659" cy="579119"/>
          </a:xfrm>
          <a:solidFill>
            <a:schemeClr val="bg1"/>
          </a:solidFill>
          <a:ln>
            <a:solidFill>
              <a:schemeClr val="accent1">
                <a:lumMod val="50000"/>
              </a:schemeClr>
            </a:solidFill>
          </a:ln>
        </p:spPr>
        <p:txBody>
          <a:bodyPr>
            <a:normAutofit fontScale="90000"/>
          </a:bodyPr>
          <a:lstStyle/>
          <a:p>
            <a:r>
              <a:rPr lang="en-US" dirty="0">
                <a:latin typeface="Georgia Pro Black" panose="02040A02050405020203" pitchFamily="18" charset="0"/>
              </a:rPr>
              <a:t>The Federalist Argument</a:t>
            </a:r>
          </a:p>
        </p:txBody>
      </p:sp>
      <p:sp>
        <p:nvSpPr>
          <p:cNvPr id="3" name="Content Placeholder 2">
            <a:extLst>
              <a:ext uri="{FF2B5EF4-FFF2-40B4-BE49-F238E27FC236}">
                <a16:creationId xmlns:a16="http://schemas.microsoft.com/office/drawing/2014/main" id="{8429ACBF-012C-4A45-8598-CFAAA035A53F}"/>
              </a:ext>
            </a:extLst>
          </p:cNvPr>
          <p:cNvSpPr>
            <a:spLocks noGrp="1"/>
          </p:cNvSpPr>
          <p:nvPr>
            <p:ph idx="1"/>
          </p:nvPr>
        </p:nvSpPr>
        <p:spPr>
          <a:xfrm>
            <a:off x="526941" y="945397"/>
            <a:ext cx="9980909" cy="5180768"/>
          </a:xfrm>
          <a:solidFill>
            <a:schemeClr val="bg1"/>
          </a:solidFill>
          <a:ln>
            <a:solidFill>
              <a:schemeClr val="accent1">
                <a:lumMod val="50000"/>
              </a:schemeClr>
            </a:solidFill>
          </a:ln>
        </p:spPr>
        <p:txBody>
          <a:bodyPr>
            <a:normAutofit/>
          </a:bodyPr>
          <a:lstStyle/>
          <a:p>
            <a:r>
              <a:rPr lang="en-US" sz="2400" dirty="0">
                <a:latin typeface="Times New Roman" panose="02020603050405020304" pitchFamily="18" charset="0"/>
                <a:cs typeface="Times New Roman" panose="02020603050405020304" pitchFamily="18" charset="0"/>
              </a:rPr>
              <a:t>The Federalist Argument for the Congress Structure</a:t>
            </a:r>
          </a:p>
        </p:txBody>
      </p:sp>
      <p:sp>
        <p:nvSpPr>
          <p:cNvPr id="4" name="Rectangle 3">
            <a:extLst>
              <a:ext uri="{FF2B5EF4-FFF2-40B4-BE49-F238E27FC236}">
                <a16:creationId xmlns:a16="http://schemas.microsoft.com/office/drawing/2014/main" id="{FD08045D-8E9B-4E34-B532-21883D177BE8}"/>
              </a:ext>
            </a:extLst>
          </p:cNvPr>
          <p:cNvSpPr/>
          <p:nvPr/>
        </p:nvSpPr>
        <p:spPr>
          <a:xfrm>
            <a:off x="214393" y="1310955"/>
            <a:ext cx="11763214" cy="5394326"/>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New Roman" panose="02020603050405020304" pitchFamily="18" charset="0"/>
                <a:cs typeface="Times New Roman" panose="02020603050405020304" pitchFamily="18" charset="0"/>
              </a:rPr>
              <a:t>The qualifications proposed for senators, as distinguished from those of representatives, consist in a more advanced age and a longer period of citizenship. A senator must be thirty years of age at least; as a representative must be twenty-five. And the former must have been a citizen nine years; as seven years are required for the latter. The propriety of these distinctions is explained by the nature of the senatorial trust, which, requiring greater extent of information and stability of character, requires at the same time that the senator should have reached a period of life most likely to supply these advantages; and which, participating immediately in transactions with foreign nations, ought to be exercised by none who are not thoroughly weaned from the prepossessions and habits incident to foreign birth and education. The term of nine years appears to be a prudent mediocrity between a total exclusion of adopted citizens, whose merits and talents may claim a share in the public confidence, and an indiscriminate and hasty admission of them, which might create a channel for foreign influence on the national councils.	</a:t>
            </a:r>
          </a:p>
          <a:p>
            <a:r>
              <a:rPr lang="en-US" sz="2400" dirty="0">
                <a:latin typeface="Times New Roman" panose="02020603050405020304" pitchFamily="18" charset="0"/>
                <a:cs typeface="Times New Roman" panose="02020603050405020304" pitchFamily="18" charset="0"/>
              </a:rPr>
              <a:t>	- James Madison, Federalist 62</a:t>
            </a:r>
          </a:p>
        </p:txBody>
      </p:sp>
      <p:sp>
        <p:nvSpPr>
          <p:cNvPr id="5" name="Rectangle 4">
            <a:extLst>
              <a:ext uri="{FF2B5EF4-FFF2-40B4-BE49-F238E27FC236}">
                <a16:creationId xmlns:a16="http://schemas.microsoft.com/office/drawing/2014/main" id="{341D079F-F10F-4CD2-9646-B97AED575B77}"/>
              </a:ext>
            </a:extLst>
          </p:cNvPr>
          <p:cNvSpPr/>
          <p:nvPr/>
        </p:nvSpPr>
        <p:spPr>
          <a:xfrm>
            <a:off x="3586416" y="4467843"/>
            <a:ext cx="8229600" cy="848075"/>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New Roman" panose="02020603050405020304" pitchFamily="18" charset="0"/>
                <a:cs typeface="Times New Roman" panose="02020603050405020304" pitchFamily="18" charset="0"/>
              </a:rPr>
              <a:t>Why does the Constitution set more stringent guidelines for who is eligible to be a Senator?</a:t>
            </a:r>
          </a:p>
        </p:txBody>
      </p:sp>
    </p:spTree>
    <p:extLst>
      <p:ext uri="{BB962C8B-B14F-4D97-AF65-F5344CB8AC3E}">
        <p14:creationId xmlns:p14="http://schemas.microsoft.com/office/powerpoint/2010/main" val="2853016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44E0B2-18FC-CE9B-2C14-4C13F93DF7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852816-D261-F4E1-7582-CF9720A9EB46}"/>
              </a:ext>
            </a:extLst>
          </p:cNvPr>
          <p:cNvSpPr>
            <a:spLocks noGrp="1"/>
          </p:cNvSpPr>
          <p:nvPr>
            <p:ph type="title"/>
          </p:nvPr>
        </p:nvSpPr>
        <p:spPr>
          <a:xfrm>
            <a:off x="588936" y="152718"/>
            <a:ext cx="8772040" cy="761682"/>
          </a:xfrm>
          <a:solidFill>
            <a:schemeClr val="bg1"/>
          </a:solidFill>
          <a:ln>
            <a:solidFill>
              <a:schemeClr val="accent1"/>
            </a:solidFill>
          </a:ln>
        </p:spPr>
        <p:txBody>
          <a:bodyPr>
            <a:normAutofit/>
          </a:bodyPr>
          <a:lstStyle/>
          <a:p>
            <a:r>
              <a:rPr lang="en-US" dirty="0">
                <a:latin typeface="Georgia Pro Black" panose="02040A02050405020203" pitchFamily="18" charset="0"/>
              </a:rPr>
              <a:t>Congressional Leadership</a:t>
            </a:r>
          </a:p>
        </p:txBody>
      </p:sp>
      <p:sp>
        <p:nvSpPr>
          <p:cNvPr id="3" name="Content Placeholder 2">
            <a:extLst>
              <a:ext uri="{FF2B5EF4-FFF2-40B4-BE49-F238E27FC236}">
                <a16:creationId xmlns:a16="http://schemas.microsoft.com/office/drawing/2014/main" id="{7EF260E4-B9E6-D883-7B0B-F8A41791A504}"/>
              </a:ext>
            </a:extLst>
          </p:cNvPr>
          <p:cNvSpPr>
            <a:spLocks noGrp="1"/>
          </p:cNvSpPr>
          <p:nvPr>
            <p:ph idx="1"/>
          </p:nvPr>
        </p:nvSpPr>
        <p:spPr>
          <a:xfrm>
            <a:off x="588936" y="1053885"/>
            <a:ext cx="11143281" cy="5072279"/>
          </a:xfrm>
          <a:solidFill>
            <a:schemeClr val="bg1"/>
          </a:solidFill>
        </p:spPr>
        <p:txBody>
          <a:bodyPr/>
          <a:lstStyle/>
          <a:p>
            <a:pPr marL="0" indent="0">
              <a:buNone/>
            </a:pPr>
            <a:r>
              <a:rPr lang="en-US" dirty="0">
                <a:latin typeface="Times" panose="02020603050405020304" pitchFamily="18" charset="0"/>
                <a:cs typeface="Times" panose="02020603050405020304" pitchFamily="18" charset="0"/>
              </a:rPr>
              <a:t>Organizing by political party and House of Congress  </a:t>
            </a:r>
          </a:p>
          <a:p>
            <a:pPr marL="0" indent="0">
              <a:buNone/>
            </a:pPr>
            <a:endParaRPr lang="en-US" dirty="0">
              <a:latin typeface="Times" panose="02020603050405020304" pitchFamily="18" charset="0"/>
              <a:cs typeface="Times" panose="02020603050405020304" pitchFamily="18" charset="0"/>
            </a:endParaRPr>
          </a:p>
        </p:txBody>
      </p:sp>
      <p:sp>
        <p:nvSpPr>
          <p:cNvPr id="4" name="Rectangle 3">
            <a:extLst>
              <a:ext uri="{FF2B5EF4-FFF2-40B4-BE49-F238E27FC236}">
                <a16:creationId xmlns:a16="http://schemas.microsoft.com/office/drawing/2014/main" id="{14648080-6E43-ED78-3085-BE49C5E7D398}"/>
              </a:ext>
            </a:extLst>
          </p:cNvPr>
          <p:cNvSpPr/>
          <p:nvPr/>
        </p:nvSpPr>
        <p:spPr>
          <a:xfrm>
            <a:off x="929898" y="1611824"/>
            <a:ext cx="9949912" cy="158672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r>
              <a:rPr lang="en-US" sz="2400" b="1" u="sng" dirty="0">
                <a:latin typeface="Times" panose="02020603050405020304" pitchFamily="18" charset="0"/>
                <a:cs typeface="Times" panose="02020603050405020304" pitchFamily="18" charset="0"/>
              </a:rPr>
              <a:t>Floor leaders</a:t>
            </a:r>
            <a:r>
              <a:rPr lang="en-US" sz="2400" dirty="0">
                <a:latin typeface="Times" panose="02020603050405020304" pitchFamily="18" charset="0"/>
                <a:cs typeface="Times" panose="02020603050405020304" pitchFamily="18" charset="0"/>
              </a:rPr>
              <a:t>: Voice of the party, desires legislation that represents their party views (Both Houses)</a:t>
            </a:r>
          </a:p>
          <a:p>
            <a:pPr marL="342900" indent="-342900">
              <a:buFont typeface="Arial" panose="020B0604020202020204" pitchFamily="34" charset="0"/>
              <a:buChar char="•"/>
            </a:pPr>
            <a:r>
              <a:rPr lang="en-US" sz="2400" dirty="0">
                <a:latin typeface="Times" panose="02020603050405020304" pitchFamily="18" charset="0"/>
                <a:cs typeface="Times" panose="02020603050405020304" pitchFamily="18" charset="0"/>
              </a:rPr>
              <a:t>Majority Floor Leader </a:t>
            </a:r>
          </a:p>
          <a:p>
            <a:pPr marL="342900" indent="-342900">
              <a:buFont typeface="Arial" panose="020B0604020202020204" pitchFamily="34" charset="0"/>
              <a:buChar char="•"/>
            </a:pPr>
            <a:r>
              <a:rPr lang="en-US" sz="2400" dirty="0">
                <a:latin typeface="Times" panose="02020603050405020304" pitchFamily="18" charset="0"/>
                <a:cs typeface="Times" panose="02020603050405020304" pitchFamily="18" charset="0"/>
              </a:rPr>
              <a:t>Minority Floor Leader</a:t>
            </a:r>
          </a:p>
        </p:txBody>
      </p:sp>
      <p:sp>
        <p:nvSpPr>
          <p:cNvPr id="7" name="Rectangle 6">
            <a:extLst>
              <a:ext uri="{FF2B5EF4-FFF2-40B4-BE49-F238E27FC236}">
                <a16:creationId xmlns:a16="http://schemas.microsoft.com/office/drawing/2014/main" id="{8F88F1B1-6313-4671-72C4-0CBE853FF329}"/>
              </a:ext>
            </a:extLst>
          </p:cNvPr>
          <p:cNvSpPr/>
          <p:nvPr/>
        </p:nvSpPr>
        <p:spPr>
          <a:xfrm>
            <a:off x="139483" y="3659456"/>
            <a:ext cx="4324029" cy="2369681"/>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r>
              <a:rPr lang="en-US" sz="2400" b="1" u="sng" dirty="0">
                <a:latin typeface="Times" panose="02020603050405020304" pitchFamily="18" charset="0"/>
                <a:cs typeface="Times" panose="02020603050405020304" pitchFamily="18" charset="0"/>
              </a:rPr>
              <a:t>Party Whip</a:t>
            </a:r>
            <a:r>
              <a:rPr lang="en-US" sz="2400" b="1" dirty="0">
                <a:latin typeface="Times" panose="02020603050405020304" pitchFamily="18" charset="0"/>
                <a:cs typeface="Times" panose="02020603050405020304" pitchFamily="18" charset="0"/>
              </a:rPr>
              <a:t>: </a:t>
            </a:r>
            <a:r>
              <a:rPr lang="en-US" sz="2400" dirty="0">
                <a:latin typeface="Times" panose="02020603050405020304" pitchFamily="18" charset="0"/>
                <a:cs typeface="Times" panose="02020603050405020304" pitchFamily="18" charset="0"/>
              </a:rPr>
              <a:t>Encourages party members to vote together on legislation (Both Houses)</a:t>
            </a:r>
          </a:p>
          <a:p>
            <a:pPr marL="342900" indent="-342900">
              <a:buFont typeface="Arial" panose="020B0604020202020204" pitchFamily="34" charset="0"/>
              <a:buChar char="•"/>
            </a:pPr>
            <a:r>
              <a:rPr lang="en-US" sz="2400" dirty="0">
                <a:latin typeface="Times" panose="02020603050405020304" pitchFamily="18" charset="0"/>
                <a:cs typeface="Times" panose="02020603050405020304" pitchFamily="18" charset="0"/>
              </a:rPr>
              <a:t>Majority Party Whip</a:t>
            </a:r>
          </a:p>
          <a:p>
            <a:pPr marL="342900" indent="-342900">
              <a:buFont typeface="Arial" panose="020B0604020202020204" pitchFamily="34" charset="0"/>
              <a:buChar char="•"/>
            </a:pPr>
            <a:r>
              <a:rPr lang="en-US" sz="2400" dirty="0">
                <a:latin typeface="Times" panose="02020603050405020304" pitchFamily="18" charset="0"/>
                <a:cs typeface="Times" panose="02020603050405020304" pitchFamily="18" charset="0"/>
              </a:rPr>
              <a:t>Minority Party Whip</a:t>
            </a:r>
          </a:p>
        </p:txBody>
      </p:sp>
      <p:pic>
        <p:nvPicPr>
          <p:cNvPr id="2050" name="Picture 2" descr="Biography - U.S. Senator John Thune">
            <a:extLst>
              <a:ext uri="{FF2B5EF4-FFF2-40B4-BE49-F238E27FC236}">
                <a16:creationId xmlns:a16="http://schemas.microsoft.com/office/drawing/2014/main" id="{01B794C7-CC72-17B9-2900-DF5939AA2E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8257" y="2043245"/>
            <a:ext cx="1568505" cy="195868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huck Schumer | Biography &amp; Facts ...">
            <a:extLst>
              <a:ext uri="{FF2B5EF4-FFF2-40B4-BE49-F238E27FC236}">
                <a16:creationId xmlns:a16="http://schemas.microsoft.com/office/drawing/2014/main" id="{57B1304E-45A3-E993-60D8-18587F294B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5268" y="2043246"/>
            <a:ext cx="1568505" cy="195868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ajority Leader | Steve Scalise">
            <a:extLst>
              <a:ext uri="{FF2B5EF4-FFF2-40B4-BE49-F238E27FC236}">
                <a16:creationId xmlns:a16="http://schemas.microsoft.com/office/drawing/2014/main" id="{512A3549-F314-D257-A020-02D3EB6B95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1801" y="2074594"/>
            <a:ext cx="1568505" cy="195868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About – Congressman Hakeem Jeffries">
            <a:extLst>
              <a:ext uri="{FF2B5EF4-FFF2-40B4-BE49-F238E27FC236}">
                <a16:creationId xmlns:a16="http://schemas.microsoft.com/office/drawing/2014/main" id="{DAFB06D3-6749-94AD-21C6-3213F002FB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89142" y="2074595"/>
            <a:ext cx="1743075" cy="195868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Katherine Clark - Wikipedia">
            <a:extLst>
              <a:ext uri="{FF2B5EF4-FFF2-40B4-BE49-F238E27FC236}">
                <a16:creationId xmlns:a16="http://schemas.microsoft.com/office/drawing/2014/main" id="{CD8D0363-BC8D-7668-9FFD-B5A277FA5B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89141" y="4219254"/>
            <a:ext cx="1743075" cy="236968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Biography | House Majority Whip">
            <a:extLst>
              <a:ext uri="{FF2B5EF4-FFF2-40B4-BE49-F238E27FC236}">
                <a16:creationId xmlns:a16="http://schemas.microsoft.com/office/drawing/2014/main" id="{FC8E315F-6371-0AE6-F93F-0AA75A703C1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41801" y="4239325"/>
            <a:ext cx="1575014" cy="2369681"/>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Dick Durbin - Wikipedia">
            <a:extLst>
              <a:ext uri="{FF2B5EF4-FFF2-40B4-BE49-F238E27FC236}">
                <a16:creationId xmlns:a16="http://schemas.microsoft.com/office/drawing/2014/main" id="{26FFF2DD-421B-D412-BEB1-60E855D4B07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88757" y="4239325"/>
            <a:ext cx="1575015" cy="2369681"/>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John Cornyn - Wikipedia">
            <a:extLst>
              <a:ext uri="{FF2B5EF4-FFF2-40B4-BE49-F238E27FC236}">
                <a16:creationId xmlns:a16="http://schemas.microsoft.com/office/drawing/2014/main" id="{511720C0-3A21-F2A4-DEE6-213C0903061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68257" y="4239325"/>
            <a:ext cx="1599880" cy="239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59970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19C5D-AEC2-83E1-9914-504B0189CC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964465-119D-9B53-740C-398E0AACCC80}"/>
              </a:ext>
            </a:extLst>
          </p:cNvPr>
          <p:cNvSpPr>
            <a:spLocks noGrp="1"/>
          </p:cNvSpPr>
          <p:nvPr>
            <p:ph type="title"/>
          </p:nvPr>
        </p:nvSpPr>
        <p:spPr>
          <a:xfrm>
            <a:off x="418454" y="292986"/>
            <a:ext cx="9182746" cy="685482"/>
          </a:xfrm>
          <a:solidFill>
            <a:schemeClr val="bg1"/>
          </a:solidFill>
          <a:ln>
            <a:solidFill>
              <a:schemeClr val="tx2">
                <a:lumMod val="90000"/>
                <a:lumOff val="10000"/>
              </a:schemeClr>
            </a:solidFill>
          </a:ln>
        </p:spPr>
        <p:txBody>
          <a:bodyPr>
            <a:normAutofit fontScale="90000"/>
          </a:bodyPr>
          <a:lstStyle/>
          <a:p>
            <a:r>
              <a:rPr lang="en-US" dirty="0">
                <a:latin typeface="Georgia Pro Black" panose="02040A02050405020203" pitchFamily="18" charset="0"/>
              </a:rPr>
              <a:t>Reform a broken system</a:t>
            </a:r>
          </a:p>
        </p:txBody>
      </p:sp>
      <p:sp>
        <p:nvSpPr>
          <p:cNvPr id="3" name="Content Placeholder 2">
            <a:extLst>
              <a:ext uri="{FF2B5EF4-FFF2-40B4-BE49-F238E27FC236}">
                <a16:creationId xmlns:a16="http://schemas.microsoft.com/office/drawing/2014/main" id="{C5E81034-AFAB-6FA4-29BA-B793B2EFEC4A}"/>
              </a:ext>
            </a:extLst>
          </p:cNvPr>
          <p:cNvSpPr>
            <a:spLocks noGrp="1"/>
          </p:cNvSpPr>
          <p:nvPr>
            <p:ph idx="1"/>
          </p:nvPr>
        </p:nvSpPr>
        <p:spPr>
          <a:xfrm>
            <a:off x="418454" y="1193711"/>
            <a:ext cx="10941804" cy="4513049"/>
          </a:xfrm>
          <a:solidFill>
            <a:schemeClr val="bg1"/>
          </a:solidFill>
          <a:ln>
            <a:solidFill>
              <a:srgbClr val="002060"/>
            </a:solidFill>
          </a:ln>
        </p:spPr>
        <p:txBody>
          <a:bodyPr>
            <a:normAutofit/>
          </a:bodyPr>
          <a:lstStyle/>
          <a:p>
            <a:r>
              <a:rPr lang="en-US" sz="2400" dirty="0">
                <a:latin typeface="Times" panose="02020603050405020304" pitchFamily="18" charset="0"/>
                <a:cs typeface="Times" panose="02020603050405020304" pitchFamily="18" charset="0"/>
              </a:rPr>
              <a:t>Prompt: </a:t>
            </a:r>
            <a:r>
              <a:rPr lang="en-US" sz="2400" dirty="0">
                <a:latin typeface="Times New Roman" panose="02020603050405020304" pitchFamily="18" charset="0"/>
                <a:ea typeface="Calibri" panose="020F0502020204030204" pitchFamily="34" charset="0"/>
                <a:cs typeface="Times New Roman" panose="02020603050405020304" pitchFamily="18" charset="0"/>
              </a:rPr>
              <a:t>Evaluate whether the bicameral legislature in its current form achieves the needed legislation to meet the public policy demands for the United States.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a:latin typeface="Times" panose="02020603050405020304" pitchFamily="18" charset="0"/>
                <a:cs typeface="Times" panose="02020603050405020304" pitchFamily="18" charset="0"/>
              </a:rPr>
              <a:t>28</a:t>
            </a:r>
            <a:r>
              <a:rPr lang="en-US" sz="2400" baseline="30000" dirty="0">
                <a:latin typeface="Times" panose="02020603050405020304" pitchFamily="18" charset="0"/>
                <a:cs typeface="Times" panose="02020603050405020304" pitchFamily="18" charset="0"/>
              </a:rPr>
              <a:t>th</a:t>
            </a:r>
            <a:r>
              <a:rPr lang="en-US" sz="2400" dirty="0">
                <a:latin typeface="Times" panose="02020603050405020304" pitchFamily="18" charset="0"/>
                <a:cs typeface="Times" panose="02020603050405020304" pitchFamily="18" charset="0"/>
              </a:rPr>
              <a:t> Amendment: construct a new amendment that will allow Congress to better able to pass legislation to respond to public policy issues we face. </a:t>
            </a:r>
          </a:p>
        </p:txBody>
      </p:sp>
      <p:pic>
        <p:nvPicPr>
          <p:cNvPr id="4" name="Picture 3">
            <a:extLst>
              <a:ext uri="{FF2B5EF4-FFF2-40B4-BE49-F238E27FC236}">
                <a16:creationId xmlns:a16="http://schemas.microsoft.com/office/drawing/2014/main" id="{9825283F-982E-32E3-AAE2-97BF8DBBCAB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914023"/>
            <a:ext cx="2971800" cy="3048000"/>
          </a:xfrm>
          <a:prstGeom prst="rect">
            <a:avLst/>
          </a:prstGeom>
          <a:noFill/>
          <a:ln>
            <a:solidFill>
              <a:schemeClr val="tx1"/>
            </a:solidFill>
          </a:ln>
        </p:spPr>
      </p:pic>
      <p:sp>
        <p:nvSpPr>
          <p:cNvPr id="9" name="Rectangle 8">
            <a:extLst>
              <a:ext uri="{FF2B5EF4-FFF2-40B4-BE49-F238E27FC236}">
                <a16:creationId xmlns:a16="http://schemas.microsoft.com/office/drawing/2014/main" id="{26C80F3D-6E15-5416-EB15-AEA26C40EB8A}"/>
              </a:ext>
            </a:extLst>
          </p:cNvPr>
          <p:cNvSpPr/>
          <p:nvPr/>
        </p:nvSpPr>
        <p:spPr>
          <a:xfrm>
            <a:off x="4386020" y="2914023"/>
            <a:ext cx="7387526" cy="3269801"/>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r>
              <a:rPr lang="en-US" sz="2400" dirty="0">
                <a:latin typeface="Times" panose="02020603050405020304" pitchFamily="18" charset="0"/>
                <a:cs typeface="Times" panose="02020603050405020304" pitchFamily="18" charset="0"/>
              </a:rPr>
              <a:t>Amendment guidelines: </a:t>
            </a:r>
          </a:p>
          <a:p>
            <a:pPr marL="342900" indent="-342900">
              <a:buFont typeface="Arial" panose="020B0604020202020204" pitchFamily="34" charset="0"/>
              <a:buChar char="•"/>
            </a:pPr>
            <a:r>
              <a:rPr lang="en-US" sz="2400" dirty="0">
                <a:latin typeface="Times" panose="02020603050405020304" pitchFamily="18" charset="0"/>
                <a:cs typeface="Times" panose="02020603050405020304" pitchFamily="18" charset="0"/>
              </a:rPr>
              <a:t>Set guidelines to fix the issues (Example - </a:t>
            </a:r>
            <a:r>
              <a:rPr lang="en-US" sz="2400" b="0" i="0" dirty="0">
                <a:solidFill>
                  <a:schemeClr val="bg1"/>
                </a:solidFill>
                <a:effectLst/>
                <a:latin typeface="Georgia" panose="02040502050405020303" pitchFamily="18" charset="0"/>
              </a:rPr>
              <a:t>No person shall be elected to the office of the President more than twice, and no person who has held the office of President, or acted as President, for more than two years of a term to which some other person was elected President shall be elected to the office of the President more than once.</a:t>
            </a:r>
            <a:endParaRPr lang="en-US" sz="2400" dirty="0">
              <a:solidFill>
                <a:schemeClr val="bg1"/>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29111493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A289B3-E61E-2972-8D6B-DA2F23FC37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DF93E0-69E5-945B-03B6-D86996F56A69}"/>
              </a:ext>
            </a:extLst>
          </p:cNvPr>
          <p:cNvSpPr>
            <a:spLocks noGrp="1"/>
          </p:cNvSpPr>
          <p:nvPr>
            <p:ph type="title"/>
          </p:nvPr>
        </p:nvSpPr>
        <p:spPr>
          <a:xfrm>
            <a:off x="418454" y="292986"/>
            <a:ext cx="9182746" cy="685482"/>
          </a:xfrm>
          <a:solidFill>
            <a:schemeClr val="bg1"/>
          </a:solidFill>
          <a:ln>
            <a:solidFill>
              <a:schemeClr val="tx2">
                <a:lumMod val="90000"/>
                <a:lumOff val="10000"/>
              </a:schemeClr>
            </a:solidFill>
          </a:ln>
        </p:spPr>
        <p:txBody>
          <a:bodyPr>
            <a:normAutofit fontScale="90000"/>
          </a:bodyPr>
          <a:lstStyle/>
          <a:p>
            <a:r>
              <a:rPr lang="en-US" dirty="0">
                <a:latin typeface="Georgia Pro Black" panose="02040A02050405020203" pitchFamily="18" charset="0"/>
              </a:rPr>
              <a:t>28</a:t>
            </a:r>
            <a:r>
              <a:rPr lang="en-US" baseline="30000" dirty="0">
                <a:latin typeface="Georgia Pro Black" panose="02040A02050405020203" pitchFamily="18" charset="0"/>
              </a:rPr>
              <a:t>th</a:t>
            </a:r>
            <a:r>
              <a:rPr lang="en-US" dirty="0">
                <a:latin typeface="Georgia Pro Black" panose="02040A02050405020203" pitchFamily="18" charset="0"/>
              </a:rPr>
              <a:t> Amendment </a:t>
            </a:r>
          </a:p>
        </p:txBody>
      </p:sp>
      <p:sp>
        <p:nvSpPr>
          <p:cNvPr id="3" name="Content Placeholder 2">
            <a:extLst>
              <a:ext uri="{FF2B5EF4-FFF2-40B4-BE49-F238E27FC236}">
                <a16:creationId xmlns:a16="http://schemas.microsoft.com/office/drawing/2014/main" id="{1F724FEC-7EDA-FA94-3120-2F559194CA82}"/>
              </a:ext>
            </a:extLst>
          </p:cNvPr>
          <p:cNvSpPr>
            <a:spLocks noGrp="1"/>
          </p:cNvSpPr>
          <p:nvPr>
            <p:ph idx="1"/>
          </p:nvPr>
        </p:nvSpPr>
        <p:spPr>
          <a:xfrm>
            <a:off x="418454" y="1193711"/>
            <a:ext cx="10941804" cy="4513049"/>
          </a:xfrm>
          <a:solidFill>
            <a:schemeClr val="bg1"/>
          </a:solidFill>
          <a:ln>
            <a:solidFill>
              <a:srgbClr val="002060"/>
            </a:solidFill>
          </a:ln>
        </p:spPr>
        <p:txBody>
          <a:bodyPr>
            <a:normAutofit/>
          </a:bodyPr>
          <a:lstStyle/>
          <a:p>
            <a:pPr marL="0" indent="0">
              <a:buNone/>
            </a:pPr>
            <a:r>
              <a:rPr lang="en-US" sz="2400" dirty="0">
                <a:latin typeface="Times" panose="02020603050405020304" pitchFamily="18" charset="0"/>
                <a:cs typeface="Times" panose="02020603050405020304" pitchFamily="18" charset="0"/>
              </a:rPr>
              <a:t>28</a:t>
            </a:r>
            <a:r>
              <a:rPr lang="en-US" sz="2400" baseline="30000" dirty="0">
                <a:latin typeface="Times" panose="02020603050405020304" pitchFamily="18" charset="0"/>
                <a:cs typeface="Times" panose="02020603050405020304" pitchFamily="18" charset="0"/>
              </a:rPr>
              <a:t>th</a:t>
            </a:r>
            <a:r>
              <a:rPr lang="en-US" sz="2400" dirty="0">
                <a:latin typeface="Times" panose="02020603050405020304" pitchFamily="18" charset="0"/>
                <a:cs typeface="Times" panose="02020603050405020304" pitchFamily="18" charset="0"/>
              </a:rPr>
              <a:t> Amendment – Title ________________________</a:t>
            </a:r>
          </a:p>
          <a:p>
            <a:pPr marL="635000" indent="-398463"/>
            <a:r>
              <a:rPr lang="en-US" sz="2400" dirty="0">
                <a:latin typeface="Times" panose="02020603050405020304" pitchFamily="18" charset="0"/>
                <a:cs typeface="Times" panose="02020603050405020304" pitchFamily="18" charset="0"/>
              </a:rPr>
              <a:t>Write out the actual amendment </a:t>
            </a:r>
          </a:p>
          <a:p>
            <a:pPr marL="635000" indent="-398463"/>
            <a:r>
              <a:rPr lang="en-US" sz="2400" dirty="0">
                <a:latin typeface="Times" panose="02020603050405020304" pitchFamily="18" charset="0"/>
                <a:cs typeface="Times" panose="02020603050405020304" pitchFamily="18" charset="0"/>
              </a:rPr>
              <a:t>Thesis – Claim argument on why the amendment is necessary and give TWO bases reasons on why your amendment repairs the issue</a:t>
            </a:r>
          </a:p>
          <a:p>
            <a:pPr marL="635000" indent="-398463"/>
            <a:r>
              <a:rPr lang="en-US" sz="2400" dirty="0">
                <a:latin typeface="Times" panose="02020603050405020304" pitchFamily="18" charset="0"/>
                <a:cs typeface="Times" panose="02020603050405020304" pitchFamily="18" charset="0"/>
              </a:rPr>
              <a:t>Defend each bases</a:t>
            </a:r>
          </a:p>
          <a:p>
            <a:pPr marL="236537" indent="0">
              <a:buNone/>
            </a:pPr>
            <a:endParaRPr lang="en-US" sz="2400" dirty="0">
              <a:latin typeface="Times" panose="02020603050405020304" pitchFamily="18" charset="0"/>
              <a:cs typeface="Times" panose="02020603050405020304" pitchFamily="18" charset="0"/>
            </a:endParaRPr>
          </a:p>
          <a:p>
            <a:pPr marL="236537" indent="0">
              <a:buNone/>
            </a:pPr>
            <a:r>
              <a:rPr lang="en-US" sz="2400" dirty="0">
                <a:latin typeface="Times" panose="02020603050405020304" pitchFamily="18" charset="0"/>
                <a:cs typeface="Times" panose="02020603050405020304" pitchFamily="18" charset="0"/>
              </a:rPr>
              <a:t> </a:t>
            </a:r>
          </a:p>
          <a:p>
            <a:pPr marL="635000" indent="-398463"/>
            <a:endParaRPr lang="en-US" sz="2400" dirty="0">
              <a:latin typeface="Times" panose="02020603050405020304" pitchFamily="18" charset="0"/>
              <a:cs typeface="Times" panose="02020603050405020304" pitchFamily="18" charset="0"/>
            </a:endParaRPr>
          </a:p>
          <a:p>
            <a:pPr marL="635000" indent="-398463"/>
            <a:r>
              <a:rPr lang="en-US" sz="2400" dirty="0">
                <a:latin typeface="Times" panose="02020603050405020304" pitchFamily="18" charset="0"/>
                <a:cs typeface="Times" panose="02020603050405020304" pitchFamily="18" charset="0"/>
              </a:rPr>
              <a:t>Counter-Claim </a:t>
            </a:r>
          </a:p>
        </p:txBody>
      </p:sp>
      <p:sp>
        <p:nvSpPr>
          <p:cNvPr id="5" name="Rectangle 4">
            <a:extLst>
              <a:ext uri="{FF2B5EF4-FFF2-40B4-BE49-F238E27FC236}">
                <a16:creationId xmlns:a16="http://schemas.microsoft.com/office/drawing/2014/main" id="{803493EA-FED6-F473-1D99-6FCA137FF6C1}"/>
              </a:ext>
            </a:extLst>
          </p:cNvPr>
          <p:cNvSpPr/>
          <p:nvPr/>
        </p:nvSpPr>
        <p:spPr>
          <a:xfrm>
            <a:off x="1255363" y="3316637"/>
            <a:ext cx="9314481" cy="139484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342900" indent="-342900">
              <a:buFont typeface="Arial" panose="020B0604020202020204" pitchFamily="34" charset="0"/>
              <a:buChar char="•"/>
            </a:pPr>
            <a:r>
              <a:rPr lang="en-US" sz="2400" dirty="0">
                <a:latin typeface="Times" panose="02020603050405020304" pitchFamily="18" charset="0"/>
                <a:cs typeface="Times" panose="02020603050405020304" pitchFamily="18" charset="0"/>
              </a:rPr>
              <a:t>List Bases </a:t>
            </a:r>
          </a:p>
          <a:p>
            <a:pPr marL="342900" indent="-342900">
              <a:buFont typeface="Arial" panose="020B0604020202020204" pitchFamily="34" charset="0"/>
              <a:buChar char="•"/>
            </a:pPr>
            <a:r>
              <a:rPr lang="en-US" sz="2400" dirty="0">
                <a:latin typeface="Times" panose="02020603050405020304" pitchFamily="18" charset="0"/>
                <a:cs typeface="Times" panose="02020603050405020304" pitchFamily="18" charset="0"/>
              </a:rPr>
              <a:t>Provide bulleted statements that use AP content reasons and/or foundational documents to defend your thesis claim </a:t>
            </a:r>
          </a:p>
        </p:txBody>
      </p:sp>
      <p:sp>
        <p:nvSpPr>
          <p:cNvPr id="6" name="Rectangle 5">
            <a:extLst>
              <a:ext uri="{FF2B5EF4-FFF2-40B4-BE49-F238E27FC236}">
                <a16:creationId xmlns:a16="http://schemas.microsoft.com/office/drawing/2014/main" id="{27697A7F-97DF-DDC9-08AB-498C21A3EB72}"/>
              </a:ext>
            </a:extLst>
          </p:cNvPr>
          <p:cNvSpPr/>
          <p:nvPr/>
        </p:nvSpPr>
        <p:spPr>
          <a:xfrm>
            <a:off x="1255363" y="5098942"/>
            <a:ext cx="9314481" cy="1875295"/>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342900" indent="-342900">
              <a:buFont typeface="Arial" panose="020B0604020202020204" pitchFamily="34" charset="0"/>
              <a:buChar char="•"/>
            </a:pPr>
            <a:r>
              <a:rPr lang="en-US" sz="2400" dirty="0">
                <a:latin typeface="Times" panose="02020603050405020304" pitchFamily="18" charset="0"/>
                <a:cs typeface="Times" panose="02020603050405020304" pitchFamily="18" charset="0"/>
              </a:rPr>
              <a:t>Write a counter argument </a:t>
            </a:r>
          </a:p>
          <a:p>
            <a:pPr marL="342900" indent="-342900">
              <a:buFont typeface="Arial" panose="020B0604020202020204" pitchFamily="34" charset="0"/>
              <a:buChar char="•"/>
            </a:pPr>
            <a:r>
              <a:rPr lang="en-US" sz="2400" dirty="0">
                <a:latin typeface="Times" panose="02020603050405020304" pitchFamily="18" charset="0"/>
                <a:cs typeface="Times" panose="02020603050405020304" pitchFamily="18" charset="0"/>
              </a:rPr>
              <a:t>Provide bulleted statements that use AP content reasons and/or foundational documents to defend your counter claim </a:t>
            </a:r>
          </a:p>
          <a:p>
            <a:pPr marL="342900" indent="-342900">
              <a:buFont typeface="Arial" panose="020B0604020202020204" pitchFamily="34" charset="0"/>
              <a:buChar char="•"/>
            </a:pPr>
            <a:r>
              <a:rPr lang="en-US" sz="2400" dirty="0">
                <a:latin typeface="Times" panose="02020603050405020304" pitchFamily="18" charset="0"/>
                <a:cs typeface="Times" panose="02020603050405020304" pitchFamily="18" charset="0"/>
              </a:rPr>
              <a:t>Refutation – defend your thesis and provide another piece of evidence that defends your claim </a:t>
            </a:r>
          </a:p>
        </p:txBody>
      </p:sp>
    </p:spTree>
    <p:extLst>
      <p:ext uri="{BB962C8B-B14F-4D97-AF65-F5344CB8AC3E}">
        <p14:creationId xmlns:p14="http://schemas.microsoft.com/office/powerpoint/2010/main" val="5670666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849EBB-34CE-615A-4D18-44065FDFC1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A884E0-956C-3922-2D5B-8B9978D5174E}"/>
              </a:ext>
            </a:extLst>
          </p:cNvPr>
          <p:cNvSpPr>
            <a:spLocks noGrp="1"/>
          </p:cNvSpPr>
          <p:nvPr>
            <p:ph type="title"/>
          </p:nvPr>
        </p:nvSpPr>
        <p:spPr>
          <a:xfrm>
            <a:off x="725838" y="261206"/>
            <a:ext cx="5791200" cy="685482"/>
          </a:xfrm>
          <a:solidFill>
            <a:schemeClr val="bg1"/>
          </a:solidFill>
          <a:ln>
            <a:solidFill>
              <a:schemeClr val="accent1">
                <a:lumMod val="50000"/>
              </a:schemeClr>
            </a:solidFill>
          </a:ln>
        </p:spPr>
        <p:txBody>
          <a:bodyPr>
            <a:normAutofit fontScale="90000"/>
          </a:bodyPr>
          <a:lstStyle/>
          <a:p>
            <a:r>
              <a:rPr lang="en-US" dirty="0">
                <a:latin typeface="Georgia Pro Black" panose="02040A02050405020203" pitchFamily="18" charset="0"/>
              </a:rPr>
              <a:t>Focus for today</a:t>
            </a:r>
          </a:p>
        </p:txBody>
      </p:sp>
      <p:sp>
        <p:nvSpPr>
          <p:cNvPr id="3" name="Content Placeholder 2">
            <a:extLst>
              <a:ext uri="{FF2B5EF4-FFF2-40B4-BE49-F238E27FC236}">
                <a16:creationId xmlns:a16="http://schemas.microsoft.com/office/drawing/2014/main" id="{70D3A859-31E1-C33E-6603-A54D2A01C099}"/>
              </a:ext>
            </a:extLst>
          </p:cNvPr>
          <p:cNvSpPr>
            <a:spLocks noGrp="1"/>
          </p:cNvSpPr>
          <p:nvPr>
            <p:ph idx="1"/>
          </p:nvPr>
        </p:nvSpPr>
        <p:spPr>
          <a:xfrm>
            <a:off x="356461" y="1193369"/>
            <a:ext cx="11701220" cy="4932795"/>
          </a:xfrm>
          <a:solidFill>
            <a:schemeClr val="bg1"/>
          </a:solidFill>
          <a:ln>
            <a:solidFill>
              <a:schemeClr val="accent1">
                <a:lumMod val="50000"/>
              </a:schemeClr>
            </a:solidFill>
          </a:ln>
        </p:spPr>
        <p:txBody>
          <a:bodyPr>
            <a:normAutofit/>
          </a:bodyPr>
          <a:lstStyle/>
          <a:p>
            <a:pPr>
              <a:spcBef>
                <a:spcPts val="0"/>
              </a:spcBef>
            </a:pPr>
            <a:r>
              <a:rPr lang="en-US" dirty="0">
                <a:latin typeface="Times" panose="02020603050405020304" pitchFamily="18" charset="0"/>
                <a:cs typeface="Times" panose="02020603050405020304" pitchFamily="18" charset="0"/>
              </a:rPr>
              <a:t>2.1 Congress: The Senate and the House of Representatives</a:t>
            </a:r>
          </a:p>
          <a:p>
            <a:pPr>
              <a:spcBef>
                <a:spcPts val="0"/>
              </a:spcBef>
            </a:pPr>
            <a:endParaRPr lang="en-US" sz="1600" dirty="0">
              <a:latin typeface="Times" panose="02020603050405020304" pitchFamily="18" charset="0"/>
              <a:cs typeface="Times" panose="02020603050405020304" pitchFamily="18" charset="0"/>
            </a:endParaRPr>
          </a:p>
          <a:p>
            <a:pPr>
              <a:spcBef>
                <a:spcPts val="0"/>
              </a:spcBef>
            </a:pPr>
            <a:r>
              <a:rPr lang="en-US" sz="1900" dirty="0">
                <a:latin typeface="Times" panose="02020603050405020304" pitchFamily="18" charset="0"/>
                <a:cs typeface="Times" panose="02020603050405020304" pitchFamily="18" charset="0"/>
              </a:rPr>
              <a:t>EQ: How do the institutions of government articulate democracy and interact with various linkage institutions to carry out republicanism?</a:t>
            </a:r>
          </a:p>
          <a:p>
            <a:pPr marL="171450" indent="-171450">
              <a:spcBef>
                <a:spcPts val="0"/>
              </a:spcBef>
            </a:pPr>
            <a:r>
              <a:rPr lang="en-US" sz="1900" i="1" dirty="0">
                <a:latin typeface="Times" panose="02020603050405020304" pitchFamily="18" charset="0"/>
                <a:cs typeface="Times" panose="02020603050405020304" pitchFamily="18" charset="0"/>
              </a:rPr>
              <a:t>Students can: </a:t>
            </a:r>
          </a:p>
          <a:p>
            <a:pPr marL="628650" lvl="1" indent="-171450">
              <a:spcBef>
                <a:spcPts val="0"/>
              </a:spcBef>
            </a:pPr>
            <a:r>
              <a:rPr lang="en-US" sz="2200" dirty="0">
                <a:latin typeface="Times" panose="02020603050405020304" pitchFamily="18" charset="0"/>
                <a:cs typeface="Times" panose="02020603050405020304" pitchFamily="18" charset="0"/>
              </a:rPr>
              <a:t>Decipher how the design of Congress carries out the founders’ beliefs about the need for a Constitutional republic. </a:t>
            </a:r>
          </a:p>
          <a:p>
            <a:pPr marL="628650" lvl="1" indent="-171450">
              <a:spcBef>
                <a:spcPts val="0"/>
              </a:spcBef>
            </a:pPr>
            <a:r>
              <a:rPr lang="en-US" sz="2200" dirty="0">
                <a:latin typeface="Times" panose="02020603050405020304" pitchFamily="18" charset="0"/>
                <a:cs typeface="Times" panose="02020603050405020304" pitchFamily="18" charset="0"/>
              </a:rPr>
              <a:t>Assess how democratic the U.S. Congress is as a lawmaking body</a:t>
            </a:r>
          </a:p>
          <a:p>
            <a:pPr marL="0" lvl="1" indent="0">
              <a:spcBef>
                <a:spcPts val="0"/>
              </a:spcBef>
              <a:buNone/>
            </a:pPr>
            <a:endParaRPr lang="en-US" sz="1900" dirty="0">
              <a:latin typeface="Times" panose="02020603050405020304" pitchFamily="18" charset="0"/>
              <a:cs typeface="Times" panose="02020603050405020304" pitchFamily="18" charset="0"/>
            </a:endParaRPr>
          </a:p>
          <a:p>
            <a:pPr marL="0" lvl="1" indent="0">
              <a:spcBef>
                <a:spcPts val="0"/>
              </a:spcBef>
              <a:buNone/>
            </a:pPr>
            <a:r>
              <a:rPr lang="en-US" b="1" i="1" dirty="0">
                <a:solidFill>
                  <a:srgbClr val="FF0000"/>
                </a:solidFill>
                <a:latin typeface="Times" panose="02020603050405020304" pitchFamily="18" charset="0"/>
                <a:cs typeface="Times" panose="02020603050405020304" pitchFamily="18" charset="0"/>
              </a:rPr>
              <a:t>Agenda</a:t>
            </a:r>
          </a:p>
          <a:p>
            <a:pPr marL="285750" lvl="1" indent="-285750">
              <a:spcBef>
                <a:spcPts val="0"/>
              </a:spcBef>
            </a:pPr>
            <a:r>
              <a:rPr lang="en-US" sz="2600" dirty="0">
                <a:latin typeface="Times" panose="02020603050405020304" pitchFamily="18" charset="0"/>
                <a:cs typeface="Times" panose="02020603050405020304" pitchFamily="18" charset="0"/>
              </a:rPr>
              <a:t>Amending a Dysfunctional Branch </a:t>
            </a:r>
          </a:p>
          <a:p>
            <a:pPr marL="285750" lvl="1" indent="-285750">
              <a:spcBef>
                <a:spcPts val="0"/>
              </a:spcBef>
            </a:pPr>
            <a:r>
              <a:rPr lang="en-US" sz="2600" dirty="0">
                <a:latin typeface="Times" panose="02020603050405020304" pitchFamily="18" charset="0"/>
                <a:cs typeface="Times" panose="02020603050405020304" pitchFamily="18" charset="0"/>
              </a:rPr>
              <a:t>Congressional Holiday</a:t>
            </a:r>
          </a:p>
          <a:p>
            <a:pPr marL="285750" lvl="1" indent="-285750">
              <a:spcBef>
                <a:spcPts val="0"/>
              </a:spcBef>
            </a:pPr>
            <a:endParaRPr lang="en-US" sz="2600" dirty="0">
              <a:latin typeface="Times" panose="02020603050405020304" pitchFamily="18" charset="0"/>
              <a:cs typeface="Times" panose="02020603050405020304" pitchFamily="18" charset="0"/>
            </a:endParaRPr>
          </a:p>
          <a:p>
            <a:pPr marL="0" lvl="1" indent="0">
              <a:spcBef>
                <a:spcPts val="0"/>
              </a:spcBef>
              <a:buNone/>
            </a:pPr>
            <a:endParaRPr lang="en-US" sz="1800" b="1" i="1" dirty="0">
              <a:solidFill>
                <a:srgbClr val="FF0000"/>
              </a:solidFill>
              <a:latin typeface="Times" panose="02020603050405020304" pitchFamily="18" charset="0"/>
              <a:cs typeface="Times" panose="02020603050405020304" pitchFamily="18" charset="0"/>
            </a:endParaRPr>
          </a:p>
          <a:p>
            <a:pPr marL="0" lvl="1" indent="0">
              <a:spcBef>
                <a:spcPts val="0"/>
              </a:spcBef>
              <a:buNone/>
            </a:pPr>
            <a:r>
              <a:rPr lang="en-US" sz="2600" b="1" i="1" dirty="0">
                <a:solidFill>
                  <a:srgbClr val="002060"/>
                </a:solidFill>
                <a:latin typeface="Times" panose="02020603050405020304" pitchFamily="18" charset="0"/>
                <a:cs typeface="Times" panose="02020603050405020304" pitchFamily="18" charset="0"/>
              </a:rPr>
              <a:t>Homework: </a:t>
            </a:r>
            <a:r>
              <a:rPr lang="en-US" sz="2600" b="1" dirty="0">
                <a:solidFill>
                  <a:srgbClr val="002060"/>
                </a:solidFill>
                <a:latin typeface="Times" panose="02020603050405020304" pitchFamily="18" charset="0"/>
                <a:cs typeface="Times" panose="02020603050405020304" pitchFamily="18" charset="0"/>
              </a:rPr>
              <a:t>No Homework – Happy Holidays</a:t>
            </a:r>
          </a:p>
          <a:p>
            <a:pPr marL="171450" indent="-171450">
              <a:spcBef>
                <a:spcPts val="0"/>
              </a:spcBef>
            </a:pPr>
            <a:endParaRPr lang="en-US" sz="1600" i="1" dirty="0"/>
          </a:p>
          <a:p>
            <a:pPr marL="171450" indent="-171450">
              <a:spcBef>
                <a:spcPts val="0"/>
              </a:spcBef>
            </a:pPr>
            <a:endParaRPr lang="en-US" sz="1600" dirty="0"/>
          </a:p>
        </p:txBody>
      </p:sp>
    </p:spTree>
    <p:extLst>
      <p:ext uri="{BB962C8B-B14F-4D97-AF65-F5344CB8AC3E}">
        <p14:creationId xmlns:p14="http://schemas.microsoft.com/office/powerpoint/2010/main" val="22621408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E47896-F21B-BCA6-11CE-086EDA6213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8B57B1-4825-3537-37DF-F2E589D31A6E}"/>
              </a:ext>
            </a:extLst>
          </p:cNvPr>
          <p:cNvSpPr>
            <a:spLocks noGrp="1"/>
          </p:cNvSpPr>
          <p:nvPr>
            <p:ph type="title"/>
          </p:nvPr>
        </p:nvSpPr>
        <p:spPr>
          <a:xfrm>
            <a:off x="838200" y="365125"/>
            <a:ext cx="10515600" cy="746223"/>
          </a:xfrm>
          <a:solidFill>
            <a:schemeClr val="accent1">
              <a:lumMod val="50000"/>
            </a:schemeClr>
          </a:solidFill>
          <a:ln>
            <a:solidFill>
              <a:schemeClr val="tx1"/>
            </a:solidFill>
          </a:ln>
        </p:spPr>
        <p:txBody>
          <a:bodyPr/>
          <a:lstStyle/>
          <a:p>
            <a:r>
              <a:rPr lang="en-US" dirty="0">
                <a:solidFill>
                  <a:schemeClr val="bg1"/>
                </a:solidFill>
                <a:latin typeface="Britannic Bold" panose="020B0903060703020204" pitchFamily="34" charset="0"/>
              </a:rPr>
              <a:t> A </a:t>
            </a:r>
            <a:r>
              <a:rPr lang="en-US">
                <a:solidFill>
                  <a:schemeClr val="bg1"/>
                </a:solidFill>
                <a:latin typeface="Britannic Bold" panose="020B0903060703020204" pitchFamily="34" charset="0"/>
              </a:rPr>
              <a:t>Government Holiday </a:t>
            </a:r>
            <a:endParaRPr lang="en-US" dirty="0">
              <a:solidFill>
                <a:schemeClr val="bg1"/>
              </a:solidFill>
              <a:latin typeface="Britannic Bold" panose="020B0903060703020204" pitchFamily="34" charset="0"/>
            </a:endParaRPr>
          </a:p>
        </p:txBody>
      </p:sp>
      <p:sp>
        <p:nvSpPr>
          <p:cNvPr id="3" name="Content Placeholder 2">
            <a:extLst>
              <a:ext uri="{FF2B5EF4-FFF2-40B4-BE49-F238E27FC236}">
                <a16:creationId xmlns:a16="http://schemas.microsoft.com/office/drawing/2014/main" id="{F6D2DE89-0F5F-BA55-F0CE-E499AB86D30E}"/>
              </a:ext>
            </a:extLst>
          </p:cNvPr>
          <p:cNvSpPr>
            <a:spLocks noGrp="1"/>
          </p:cNvSpPr>
          <p:nvPr>
            <p:ph idx="1"/>
          </p:nvPr>
        </p:nvSpPr>
        <p:spPr>
          <a:xfrm>
            <a:off x="838200" y="1436691"/>
            <a:ext cx="10515600" cy="4798329"/>
          </a:xfrm>
          <a:solidFill>
            <a:schemeClr val="bg1"/>
          </a:solidFill>
          <a:ln>
            <a:solidFill>
              <a:srgbClr val="002060"/>
            </a:solidFill>
          </a:ln>
        </p:spPr>
        <p:txBody>
          <a:bodyPr vert="horz" lIns="91440" tIns="45720" rIns="91440" bIns="45720" rtlCol="0" anchor="t">
            <a:normAutofit/>
          </a:bodyPr>
          <a:lstStyle/>
          <a:p>
            <a:pPr marL="0" indent="0">
              <a:buNone/>
            </a:pPr>
            <a:r>
              <a:rPr lang="en-US" sz="2400">
                <a:latin typeface="Times New Roman"/>
                <a:cs typeface="Times New Roman"/>
              </a:rPr>
              <a:t>Holidays actually exist because the federal government recognizes them.  Congress passes legislation and the President signs them into law. </a:t>
            </a:r>
          </a:p>
          <a:p>
            <a:pPr marL="0" indent="0">
              <a:buNone/>
            </a:pPr>
            <a:r>
              <a:rPr lang="en-US" sz="2400" dirty="0">
                <a:latin typeface="Times New Roman" panose="02020603050405020304" pitchFamily="18" charset="0"/>
                <a:cs typeface="Times New Roman" panose="02020603050405020304" pitchFamily="18" charset="0"/>
              </a:rPr>
              <a:t>Government Holiday Tree</a:t>
            </a:r>
          </a:p>
          <a:p>
            <a:r>
              <a:rPr lang="en-US" sz="2400">
                <a:latin typeface="Times New Roman"/>
                <a:cs typeface="Times New Roman"/>
              </a:rPr>
              <a:t>Design an ornament that reflects and idea that symbolizes the idea how citizenship and government unites us</a:t>
            </a:r>
          </a:p>
          <a:p>
            <a:r>
              <a:rPr lang="en-US" sz="2400">
                <a:latin typeface="Times New Roman"/>
                <a:cs typeface="Times New Roman"/>
              </a:rPr>
              <a:t>Use a symbol that represents ideas and concepts we have covered in Civics </a:t>
            </a:r>
          </a:p>
          <a:p>
            <a:r>
              <a:rPr lang="en-US" sz="2400">
                <a:latin typeface="Times New Roman"/>
                <a:cs typeface="Times New Roman"/>
              </a:rPr>
              <a:t>The holiday spirit is symbolized by colors, so color your ornament.</a:t>
            </a:r>
          </a:p>
          <a:p>
            <a:r>
              <a:rPr lang="en-US" sz="2400">
                <a:latin typeface="Times New Roman"/>
                <a:cs typeface="Times New Roman"/>
              </a:rPr>
              <a:t>You ornament may reflect any holiday celebrated </a:t>
            </a:r>
          </a:p>
          <a:p>
            <a:pPr marL="0" indent="0">
              <a:buNone/>
            </a:pPr>
            <a:r>
              <a:rPr lang="en-US" sz="2400">
                <a:latin typeface="Times New Roman"/>
                <a:cs typeface="Times New Roman"/>
              </a:rPr>
              <a:t>   during this time period </a:t>
            </a:r>
          </a:p>
        </p:txBody>
      </p:sp>
      <p:pic>
        <p:nvPicPr>
          <p:cNvPr id="1026" name="Picture 2" descr="George Washington at Christmas - The ...">
            <a:extLst>
              <a:ext uri="{FF2B5EF4-FFF2-40B4-BE49-F238E27FC236}">
                <a16:creationId xmlns:a16="http://schemas.microsoft.com/office/drawing/2014/main" id="{DC099BFA-737C-577F-6A11-BD83373087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7398" y="4373786"/>
            <a:ext cx="2619375" cy="2095046"/>
          </a:xfrm>
          <a:prstGeom prst="rect">
            <a:avLst/>
          </a:prstGeom>
          <a:noFill/>
          <a:extLst>
            <a:ext uri="{909E8E84-426E-40DD-AFC4-6F175D3DCCD1}">
              <a14:hiddenFill xmlns:a14="http://schemas.microsoft.com/office/drawing/2010/main">
                <a:solidFill>
                  <a:srgbClr val="FFFFFF"/>
                </a:solidFill>
              </a14:hiddenFill>
            </a:ext>
          </a:extLst>
        </p:spPr>
      </p:pic>
      <p:sp>
        <p:nvSpPr>
          <p:cNvPr id="4" name="Speech Bubble: Oval 3">
            <a:extLst>
              <a:ext uri="{FF2B5EF4-FFF2-40B4-BE49-F238E27FC236}">
                <a16:creationId xmlns:a16="http://schemas.microsoft.com/office/drawing/2014/main" id="{B2060BC9-41E3-7024-57CD-5CD02C357772}"/>
              </a:ext>
            </a:extLst>
          </p:cNvPr>
          <p:cNvSpPr/>
          <p:nvPr/>
        </p:nvSpPr>
        <p:spPr>
          <a:xfrm>
            <a:off x="6763657" y="4673600"/>
            <a:ext cx="3280228" cy="1008966"/>
          </a:xfrm>
          <a:prstGeom prst="wedgeEllipseCallout">
            <a:avLst>
              <a:gd name="adj1" fmla="val 54061"/>
              <a:gd name="adj2" fmla="val 11013"/>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panose="02020603050405020304" pitchFamily="18" charset="0"/>
                <a:cs typeface="Times" panose="02020603050405020304" pitchFamily="18" charset="0"/>
              </a:rPr>
              <a:t>The Constitution provides reason for the season </a:t>
            </a:r>
          </a:p>
        </p:txBody>
      </p:sp>
      <p:pic>
        <p:nvPicPr>
          <p:cNvPr id="1028" name="Picture 4" descr="President Joe Biden on Hanukkah ...">
            <a:extLst>
              <a:ext uri="{FF2B5EF4-FFF2-40B4-BE49-F238E27FC236}">
                <a16:creationId xmlns:a16="http://schemas.microsoft.com/office/drawing/2014/main" id="{1A04C43D-2360-7E16-53EC-C2DDDC76B5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2617" y="4921156"/>
            <a:ext cx="2488067" cy="16573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appy Kwanzaa | Inclusion, Diversity ...">
            <a:extLst>
              <a:ext uri="{FF2B5EF4-FFF2-40B4-BE49-F238E27FC236}">
                <a16:creationId xmlns:a16="http://schemas.microsoft.com/office/drawing/2014/main" id="{D4BD380F-69C7-A48E-6A61-F329619F8D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647" y="5268316"/>
            <a:ext cx="3467496" cy="1480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2919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B9B178-0235-61A0-62F4-7A314F169B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8A2CAE-B9B2-37FD-EC99-BB61D1F9F069}"/>
              </a:ext>
            </a:extLst>
          </p:cNvPr>
          <p:cNvSpPr>
            <a:spLocks noGrp="1"/>
          </p:cNvSpPr>
          <p:nvPr>
            <p:ph type="title"/>
          </p:nvPr>
        </p:nvSpPr>
        <p:spPr>
          <a:xfrm>
            <a:off x="725838" y="261206"/>
            <a:ext cx="5791200" cy="685482"/>
          </a:xfrm>
          <a:solidFill>
            <a:schemeClr val="bg1"/>
          </a:solidFill>
          <a:ln>
            <a:solidFill>
              <a:schemeClr val="accent1">
                <a:lumMod val="50000"/>
              </a:schemeClr>
            </a:solidFill>
          </a:ln>
        </p:spPr>
        <p:txBody>
          <a:bodyPr>
            <a:normAutofit fontScale="90000"/>
          </a:bodyPr>
          <a:lstStyle/>
          <a:p>
            <a:r>
              <a:rPr lang="en-US" dirty="0">
                <a:latin typeface="Georgia Pro Black" panose="02040A02050405020203" pitchFamily="18" charset="0"/>
              </a:rPr>
              <a:t>Focus for today</a:t>
            </a:r>
          </a:p>
        </p:txBody>
      </p:sp>
      <p:sp>
        <p:nvSpPr>
          <p:cNvPr id="3" name="Content Placeholder 2">
            <a:extLst>
              <a:ext uri="{FF2B5EF4-FFF2-40B4-BE49-F238E27FC236}">
                <a16:creationId xmlns:a16="http://schemas.microsoft.com/office/drawing/2014/main" id="{303EF964-9FED-EA33-4E07-AC64ADAE10E4}"/>
              </a:ext>
            </a:extLst>
          </p:cNvPr>
          <p:cNvSpPr>
            <a:spLocks noGrp="1"/>
          </p:cNvSpPr>
          <p:nvPr>
            <p:ph idx="1"/>
          </p:nvPr>
        </p:nvSpPr>
        <p:spPr>
          <a:xfrm>
            <a:off x="356461" y="1193369"/>
            <a:ext cx="11701220" cy="4932795"/>
          </a:xfrm>
          <a:solidFill>
            <a:schemeClr val="bg1"/>
          </a:solidFill>
          <a:ln>
            <a:solidFill>
              <a:schemeClr val="accent1">
                <a:lumMod val="50000"/>
              </a:schemeClr>
            </a:solidFill>
          </a:ln>
        </p:spPr>
        <p:txBody>
          <a:bodyPr>
            <a:normAutofit lnSpcReduction="10000"/>
          </a:bodyPr>
          <a:lstStyle/>
          <a:p>
            <a:pPr>
              <a:spcBef>
                <a:spcPts val="0"/>
              </a:spcBef>
            </a:pPr>
            <a:r>
              <a:rPr lang="en-US" dirty="0">
                <a:latin typeface="Times" panose="02020603050405020304" pitchFamily="18" charset="0"/>
                <a:cs typeface="Times" panose="02020603050405020304" pitchFamily="18" charset="0"/>
              </a:rPr>
              <a:t>2.1 Congress: The Senate and the House of Representatives</a:t>
            </a:r>
          </a:p>
          <a:p>
            <a:pPr>
              <a:spcBef>
                <a:spcPts val="0"/>
              </a:spcBef>
            </a:pPr>
            <a:endParaRPr lang="en-US" sz="1600" dirty="0">
              <a:latin typeface="Times" panose="02020603050405020304" pitchFamily="18" charset="0"/>
              <a:cs typeface="Times" panose="02020603050405020304" pitchFamily="18" charset="0"/>
            </a:endParaRPr>
          </a:p>
          <a:p>
            <a:pPr>
              <a:spcBef>
                <a:spcPts val="0"/>
              </a:spcBef>
            </a:pPr>
            <a:r>
              <a:rPr lang="en-US" sz="1900" dirty="0">
                <a:latin typeface="Times" panose="02020603050405020304" pitchFamily="18" charset="0"/>
                <a:cs typeface="Times" panose="02020603050405020304" pitchFamily="18" charset="0"/>
              </a:rPr>
              <a:t>EQ: How do the institutions of government articulate democracy and interact with various linkage institutions to carry out republicanism?</a:t>
            </a:r>
          </a:p>
          <a:p>
            <a:pPr marL="171450" indent="-171450">
              <a:spcBef>
                <a:spcPts val="0"/>
              </a:spcBef>
            </a:pPr>
            <a:r>
              <a:rPr lang="en-US" sz="1900" i="1" dirty="0">
                <a:latin typeface="Times" panose="02020603050405020304" pitchFamily="18" charset="0"/>
                <a:cs typeface="Times" panose="02020603050405020304" pitchFamily="18" charset="0"/>
              </a:rPr>
              <a:t>Students can: </a:t>
            </a:r>
          </a:p>
          <a:p>
            <a:pPr marL="628650" lvl="1" indent="-171450">
              <a:spcBef>
                <a:spcPts val="0"/>
              </a:spcBef>
            </a:pPr>
            <a:r>
              <a:rPr lang="en-US" sz="2200" dirty="0">
                <a:latin typeface="Times" panose="02020603050405020304" pitchFamily="18" charset="0"/>
                <a:cs typeface="Times" panose="02020603050405020304" pitchFamily="18" charset="0"/>
              </a:rPr>
              <a:t>Decipher how the design of Congress carries out the founders’ beliefs about the need for a Constitutional republic. </a:t>
            </a:r>
          </a:p>
          <a:p>
            <a:pPr marL="628650" lvl="1" indent="-171450">
              <a:spcBef>
                <a:spcPts val="0"/>
              </a:spcBef>
            </a:pPr>
            <a:r>
              <a:rPr lang="en-US" sz="2200" dirty="0">
                <a:latin typeface="Times" panose="02020603050405020304" pitchFamily="18" charset="0"/>
                <a:cs typeface="Times" panose="02020603050405020304" pitchFamily="18" charset="0"/>
              </a:rPr>
              <a:t>Assess how democratic the U.S. Congress is as a lawmaking body</a:t>
            </a:r>
          </a:p>
          <a:p>
            <a:pPr marL="0" lvl="1" indent="0">
              <a:spcBef>
                <a:spcPts val="0"/>
              </a:spcBef>
              <a:buNone/>
            </a:pPr>
            <a:endParaRPr lang="en-US" sz="1900" dirty="0">
              <a:latin typeface="Times" panose="02020603050405020304" pitchFamily="18" charset="0"/>
              <a:cs typeface="Times" panose="02020603050405020304" pitchFamily="18" charset="0"/>
            </a:endParaRPr>
          </a:p>
          <a:p>
            <a:pPr marL="0" lvl="1" indent="0">
              <a:spcBef>
                <a:spcPts val="0"/>
              </a:spcBef>
              <a:buNone/>
            </a:pPr>
            <a:r>
              <a:rPr lang="en-US" b="1" i="1" dirty="0">
                <a:solidFill>
                  <a:srgbClr val="FF0000"/>
                </a:solidFill>
                <a:latin typeface="Times" panose="02020603050405020304" pitchFamily="18" charset="0"/>
                <a:cs typeface="Times" panose="02020603050405020304" pitchFamily="18" charset="0"/>
              </a:rPr>
              <a:t>Agenda</a:t>
            </a:r>
          </a:p>
          <a:p>
            <a:pPr marL="285750" lvl="1" indent="-285750">
              <a:spcBef>
                <a:spcPts val="0"/>
              </a:spcBef>
            </a:pPr>
            <a:r>
              <a:rPr lang="en-US" sz="2600" dirty="0">
                <a:latin typeface="Times" panose="02020603050405020304" pitchFamily="18" charset="0"/>
                <a:cs typeface="Times" panose="02020603050405020304" pitchFamily="18" charset="0"/>
              </a:rPr>
              <a:t>Bicameral Lawmaking </a:t>
            </a:r>
          </a:p>
          <a:p>
            <a:pPr marL="285750" lvl="1" indent="-285750">
              <a:spcBef>
                <a:spcPts val="0"/>
              </a:spcBef>
            </a:pPr>
            <a:r>
              <a:rPr lang="en-US" sz="2600" dirty="0">
                <a:latin typeface="Times" panose="02020603050405020304" pitchFamily="18" charset="0"/>
                <a:cs typeface="Times" panose="02020603050405020304" pitchFamily="18" charset="0"/>
              </a:rPr>
              <a:t>Committees on Committees</a:t>
            </a:r>
          </a:p>
          <a:p>
            <a:pPr marL="285750" lvl="1" indent="-285750">
              <a:spcBef>
                <a:spcPts val="0"/>
              </a:spcBef>
            </a:pPr>
            <a:r>
              <a:rPr lang="en-US" sz="2600" dirty="0">
                <a:latin typeface="Times" panose="02020603050405020304" pitchFamily="18" charset="0"/>
                <a:cs typeface="Times" panose="02020603050405020304" pitchFamily="18" charset="0"/>
              </a:rPr>
              <a:t>Bill to Law Race</a:t>
            </a:r>
          </a:p>
          <a:p>
            <a:pPr marL="285750" lvl="1" indent="-285750">
              <a:spcBef>
                <a:spcPts val="0"/>
              </a:spcBef>
            </a:pPr>
            <a:endParaRPr lang="en-US" sz="2600" dirty="0">
              <a:latin typeface="Times" panose="02020603050405020304" pitchFamily="18" charset="0"/>
              <a:cs typeface="Times" panose="02020603050405020304" pitchFamily="18" charset="0"/>
            </a:endParaRPr>
          </a:p>
          <a:p>
            <a:pPr marL="0" lvl="1" indent="0">
              <a:spcBef>
                <a:spcPts val="0"/>
              </a:spcBef>
              <a:buNone/>
            </a:pPr>
            <a:endParaRPr lang="en-US" sz="1800" b="1" i="1" dirty="0">
              <a:solidFill>
                <a:srgbClr val="FF0000"/>
              </a:solidFill>
              <a:latin typeface="Times" panose="02020603050405020304" pitchFamily="18" charset="0"/>
              <a:cs typeface="Times" panose="02020603050405020304" pitchFamily="18" charset="0"/>
            </a:endParaRPr>
          </a:p>
          <a:p>
            <a:pPr marL="0" lvl="1" indent="0">
              <a:spcBef>
                <a:spcPts val="0"/>
              </a:spcBef>
              <a:buNone/>
            </a:pPr>
            <a:r>
              <a:rPr lang="en-US" sz="2600" b="1" i="1" dirty="0">
                <a:solidFill>
                  <a:srgbClr val="002060"/>
                </a:solidFill>
                <a:latin typeface="Times" panose="02020603050405020304" pitchFamily="18" charset="0"/>
                <a:cs typeface="Times" panose="02020603050405020304" pitchFamily="18" charset="0"/>
              </a:rPr>
              <a:t>Homework: </a:t>
            </a:r>
            <a:r>
              <a:rPr lang="en-US" sz="2600" b="1" dirty="0">
                <a:solidFill>
                  <a:srgbClr val="002060"/>
                </a:solidFill>
                <a:latin typeface="Times" panose="02020603050405020304" pitchFamily="18" charset="0"/>
                <a:cs typeface="Times" panose="02020603050405020304" pitchFamily="18" charset="0"/>
              </a:rPr>
              <a:t>Amending a Dysfunctional Legislature </a:t>
            </a:r>
          </a:p>
          <a:p>
            <a:pPr marL="171450" indent="-171450">
              <a:spcBef>
                <a:spcPts val="0"/>
              </a:spcBef>
            </a:pPr>
            <a:endParaRPr lang="en-US" sz="1600" i="1" dirty="0"/>
          </a:p>
          <a:p>
            <a:pPr marL="171450" indent="-171450">
              <a:spcBef>
                <a:spcPts val="0"/>
              </a:spcBef>
            </a:pPr>
            <a:endParaRPr lang="en-US" sz="1600" dirty="0"/>
          </a:p>
        </p:txBody>
      </p:sp>
    </p:spTree>
    <p:extLst>
      <p:ext uri="{BB962C8B-B14F-4D97-AF65-F5344CB8AC3E}">
        <p14:creationId xmlns:p14="http://schemas.microsoft.com/office/powerpoint/2010/main" val="8308836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612EA-87C6-6342-83BF-164363D10339}"/>
              </a:ext>
            </a:extLst>
          </p:cNvPr>
          <p:cNvSpPr>
            <a:spLocks noGrp="1"/>
          </p:cNvSpPr>
          <p:nvPr>
            <p:ph type="title"/>
          </p:nvPr>
        </p:nvSpPr>
        <p:spPr>
          <a:xfrm>
            <a:off x="449451" y="228600"/>
            <a:ext cx="9837549" cy="609600"/>
          </a:xfrm>
          <a:solidFill>
            <a:schemeClr val="bg1"/>
          </a:solidFill>
          <a:ln>
            <a:solidFill>
              <a:schemeClr val="accent1"/>
            </a:solidFill>
          </a:ln>
        </p:spPr>
        <p:txBody>
          <a:bodyPr>
            <a:normAutofit/>
          </a:bodyPr>
          <a:lstStyle/>
          <a:p>
            <a:r>
              <a:rPr lang="en-US" sz="3000" b="1" dirty="0">
                <a:latin typeface="Georgia Pro Black" panose="02040A02050405020203" pitchFamily="18" charset="0"/>
              </a:rPr>
              <a:t>Bicameralism shapes Legislation</a:t>
            </a:r>
          </a:p>
        </p:txBody>
      </p:sp>
      <p:sp>
        <p:nvSpPr>
          <p:cNvPr id="3" name="Content Placeholder 2">
            <a:extLst>
              <a:ext uri="{FF2B5EF4-FFF2-40B4-BE49-F238E27FC236}">
                <a16:creationId xmlns:a16="http://schemas.microsoft.com/office/drawing/2014/main" id="{0DAFF3D9-BD51-1D42-8067-99989EE8F77C}"/>
              </a:ext>
            </a:extLst>
          </p:cNvPr>
          <p:cNvSpPr>
            <a:spLocks noGrp="1"/>
          </p:cNvSpPr>
          <p:nvPr>
            <p:ph idx="1"/>
          </p:nvPr>
        </p:nvSpPr>
        <p:spPr>
          <a:xfrm>
            <a:off x="586352" y="4175312"/>
            <a:ext cx="11019295" cy="2381157"/>
          </a:xfrm>
          <a:solidFill>
            <a:schemeClr val="bg1"/>
          </a:solidFill>
          <a:ln>
            <a:solidFill>
              <a:schemeClr val="accent1"/>
            </a:solidFill>
          </a:ln>
        </p:spPr>
        <p:txBody>
          <a:bodyPr>
            <a:normAutofit/>
          </a:bodyPr>
          <a:lstStyle/>
          <a:p>
            <a:pPr marL="457200" indent="-457200">
              <a:buAutoNum type="arabicPeriod"/>
            </a:pPr>
            <a:r>
              <a:rPr lang="en-US" sz="2400" dirty="0">
                <a:latin typeface="Times" pitchFamily="2" charset="0"/>
              </a:rPr>
              <a:t>Explain ONE way that the centralized process of the House of Representatives causes them to handle legislation differently then the Senate.</a:t>
            </a:r>
          </a:p>
          <a:p>
            <a:pPr marL="457200" indent="-457200">
              <a:buAutoNum type="arabicPeriod"/>
            </a:pPr>
            <a:r>
              <a:rPr lang="en-US" sz="2400" dirty="0">
                <a:latin typeface="Times" pitchFamily="2" charset="0"/>
              </a:rPr>
              <a:t>Explain ONE way that the decentralized process of the Senate causes them to handle legislation differently then the House of Representatives.</a:t>
            </a:r>
          </a:p>
        </p:txBody>
      </p:sp>
      <p:sp>
        <p:nvSpPr>
          <p:cNvPr id="4" name="Rectangle 3">
            <a:extLst>
              <a:ext uri="{FF2B5EF4-FFF2-40B4-BE49-F238E27FC236}">
                <a16:creationId xmlns:a16="http://schemas.microsoft.com/office/drawing/2014/main" id="{40A4BEA4-120D-F140-B139-82D48ACCE7D0}"/>
              </a:ext>
            </a:extLst>
          </p:cNvPr>
          <p:cNvSpPr/>
          <p:nvPr/>
        </p:nvSpPr>
        <p:spPr>
          <a:xfrm>
            <a:off x="449451" y="1097359"/>
            <a:ext cx="11468746" cy="221694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latin typeface="Times" pitchFamily="2" charset="0"/>
              </a:rPr>
              <a:t>“In republican government, the legislative authority necessarily predominates. The remedy for this inconveniency is to divide the legislature into different branches; and to render them, by different modes of election and different principles of action, as little connected with each other as the nature of their common functions and their common dependence on the society will admit. It may even be necessary to guard against dangerous encroachments by still further precautions.” </a:t>
            </a:r>
          </a:p>
          <a:p>
            <a:r>
              <a:rPr lang="en-US" sz="2000" dirty="0">
                <a:latin typeface="Times" pitchFamily="2" charset="0"/>
              </a:rPr>
              <a:t>	- </a:t>
            </a:r>
            <a:r>
              <a:rPr lang="en-US" sz="2000" b="1" dirty="0">
                <a:latin typeface="Times" pitchFamily="2" charset="0"/>
              </a:rPr>
              <a:t>James Madison, Federalist 51, 1788</a:t>
            </a:r>
          </a:p>
        </p:txBody>
      </p:sp>
      <p:pic>
        <p:nvPicPr>
          <p:cNvPr id="5" name="Picture 4">
            <a:extLst>
              <a:ext uri="{FF2B5EF4-FFF2-40B4-BE49-F238E27FC236}">
                <a16:creationId xmlns:a16="http://schemas.microsoft.com/office/drawing/2014/main" id="{BE942E6A-3685-0648-8762-213FE2FF030D}"/>
              </a:ext>
            </a:extLst>
          </p:cNvPr>
          <p:cNvPicPr>
            <a:picLocks noChangeAspect="1"/>
          </p:cNvPicPr>
          <p:nvPr/>
        </p:nvPicPr>
        <p:blipFill>
          <a:blip r:embed="rId2"/>
          <a:stretch>
            <a:fillRect/>
          </a:stretch>
        </p:blipFill>
        <p:spPr>
          <a:xfrm>
            <a:off x="7315200" y="2872582"/>
            <a:ext cx="1320800" cy="1112837"/>
          </a:xfrm>
          <a:prstGeom prst="rect">
            <a:avLst/>
          </a:prstGeom>
        </p:spPr>
      </p:pic>
      <p:sp>
        <p:nvSpPr>
          <p:cNvPr id="6" name="Oval Callout 5">
            <a:extLst>
              <a:ext uri="{FF2B5EF4-FFF2-40B4-BE49-F238E27FC236}">
                <a16:creationId xmlns:a16="http://schemas.microsoft.com/office/drawing/2014/main" id="{3174723A-F880-7D42-9035-F7FA84CCE6C8}"/>
              </a:ext>
            </a:extLst>
          </p:cNvPr>
          <p:cNvSpPr/>
          <p:nvPr/>
        </p:nvSpPr>
        <p:spPr>
          <a:xfrm>
            <a:off x="8077200" y="2872582"/>
            <a:ext cx="2362200" cy="556419"/>
          </a:xfrm>
          <a:prstGeom prst="wedgeEllipseCallout">
            <a:avLst>
              <a:gd name="adj1" fmla="val -53266"/>
              <a:gd name="adj2" fmla="val 4950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Times" pitchFamily="2" charset="0"/>
              </a:rPr>
              <a:t>The Madisonian Model at work!</a:t>
            </a:r>
          </a:p>
        </p:txBody>
      </p:sp>
    </p:spTree>
    <p:extLst>
      <p:ext uri="{BB962C8B-B14F-4D97-AF65-F5344CB8AC3E}">
        <p14:creationId xmlns:p14="http://schemas.microsoft.com/office/powerpoint/2010/main" val="41157103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936" y="152718"/>
            <a:ext cx="8783664" cy="685482"/>
          </a:xfrm>
          <a:solidFill>
            <a:schemeClr val="bg1"/>
          </a:solidFill>
          <a:ln>
            <a:solidFill>
              <a:schemeClr val="accent1"/>
            </a:solidFill>
          </a:ln>
        </p:spPr>
        <p:txBody>
          <a:bodyPr>
            <a:noAutofit/>
          </a:bodyPr>
          <a:lstStyle/>
          <a:p>
            <a:r>
              <a:rPr lang="en-US" sz="2800" dirty="0">
                <a:latin typeface="Georgia Pro Black" panose="02040A02050405020203" pitchFamily="18" charset="0"/>
              </a:rPr>
              <a:t>Congressional Committees</a:t>
            </a:r>
          </a:p>
        </p:txBody>
      </p:sp>
      <p:sp>
        <p:nvSpPr>
          <p:cNvPr id="3" name="Content Placeholder 2"/>
          <p:cNvSpPr>
            <a:spLocks noGrp="1"/>
          </p:cNvSpPr>
          <p:nvPr>
            <p:ph idx="1"/>
          </p:nvPr>
        </p:nvSpPr>
        <p:spPr>
          <a:xfrm>
            <a:off x="588936" y="1184909"/>
            <a:ext cx="11189776" cy="4926172"/>
          </a:xfrm>
          <a:solidFill>
            <a:schemeClr val="bg1"/>
          </a:solidFill>
          <a:ln>
            <a:solidFill>
              <a:schemeClr val="accent1"/>
            </a:solidFill>
          </a:ln>
        </p:spPr>
        <p:txBody>
          <a:bodyPr>
            <a:normAutofit/>
          </a:bodyPr>
          <a:lstStyle/>
          <a:p>
            <a:pPr>
              <a:spcBef>
                <a:spcPts val="0"/>
              </a:spcBef>
            </a:pPr>
            <a:r>
              <a:rPr lang="en-US" sz="2400" dirty="0">
                <a:latin typeface="Times" panose="02020603050405020304" pitchFamily="18" charset="0"/>
                <a:cs typeface="Times" panose="02020603050405020304" pitchFamily="18" charset="0"/>
              </a:rPr>
              <a:t>Committees have been used since Congress’ inception</a:t>
            </a:r>
          </a:p>
          <a:p>
            <a:pPr marL="342900" indent="-342900">
              <a:spcBef>
                <a:spcPts val="0"/>
              </a:spcBef>
            </a:pPr>
            <a:r>
              <a:rPr lang="en-US" sz="2400" dirty="0">
                <a:solidFill>
                  <a:schemeClr val="tx2">
                    <a:lumMod val="75000"/>
                  </a:schemeClr>
                </a:solidFill>
                <a:latin typeface="Times" panose="02020603050405020304" pitchFamily="18" charset="0"/>
                <a:cs typeface="Times" panose="02020603050405020304" pitchFamily="18" charset="0"/>
              </a:rPr>
              <a:t>Purpose: make lawmaking efficient</a:t>
            </a:r>
            <a:r>
              <a:rPr lang="en-US" sz="2400" dirty="0">
                <a:latin typeface="Times" panose="02020603050405020304" pitchFamily="18" charset="0"/>
                <a:cs typeface="Times" panose="02020603050405020304" pitchFamily="18" charset="0"/>
              </a:rPr>
              <a:t> </a:t>
            </a:r>
          </a:p>
          <a:p>
            <a:pPr marL="342900" indent="-342900">
              <a:spcBef>
                <a:spcPts val="0"/>
              </a:spcBef>
            </a:pPr>
            <a:r>
              <a:rPr lang="en-US" sz="2400" dirty="0">
                <a:latin typeface="Times" panose="02020603050405020304" pitchFamily="18" charset="0"/>
                <a:cs typeface="Times" panose="02020603050405020304" pitchFamily="18" charset="0"/>
              </a:rPr>
              <a:t>Use – get public feedback on laws &amp; investigation</a:t>
            </a:r>
          </a:p>
        </p:txBody>
      </p:sp>
      <p:sp>
        <p:nvSpPr>
          <p:cNvPr id="4" name="Rectangle 3"/>
          <p:cNvSpPr/>
          <p:nvPr/>
        </p:nvSpPr>
        <p:spPr>
          <a:xfrm>
            <a:off x="4419600" y="2356366"/>
            <a:ext cx="2819400" cy="838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panose="02020603050405020304" pitchFamily="18" charset="0"/>
                <a:cs typeface="Times" panose="02020603050405020304" pitchFamily="18" charset="0"/>
              </a:rPr>
              <a:t>Types of Committees</a:t>
            </a:r>
          </a:p>
        </p:txBody>
      </p:sp>
      <p:sp>
        <p:nvSpPr>
          <p:cNvPr id="6" name="Rectangle 5"/>
          <p:cNvSpPr/>
          <p:nvPr/>
        </p:nvSpPr>
        <p:spPr>
          <a:xfrm>
            <a:off x="1087727" y="2442833"/>
            <a:ext cx="2914650" cy="125908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a:latin typeface="Times" panose="02020603050405020304" pitchFamily="18" charset="0"/>
                <a:cs typeface="Times" panose="02020603050405020304" pitchFamily="18" charset="0"/>
              </a:rPr>
              <a:t>Standing committee </a:t>
            </a:r>
            <a:r>
              <a:rPr lang="en-US" sz="2400" dirty="0">
                <a:latin typeface="Times" panose="02020603050405020304" pitchFamily="18" charset="0"/>
                <a:cs typeface="Times" panose="02020603050405020304" pitchFamily="18" charset="0"/>
              </a:rPr>
              <a:t>– permanent one house</a:t>
            </a:r>
          </a:p>
        </p:txBody>
      </p:sp>
      <p:sp>
        <p:nvSpPr>
          <p:cNvPr id="8" name="Rectangle 7"/>
          <p:cNvSpPr/>
          <p:nvPr/>
        </p:nvSpPr>
        <p:spPr>
          <a:xfrm>
            <a:off x="2573186" y="3872915"/>
            <a:ext cx="3048000" cy="10668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panose="02020603050405020304" pitchFamily="18" charset="0"/>
                <a:cs typeface="Times" panose="02020603050405020304" pitchFamily="18" charset="0"/>
              </a:rPr>
              <a:t>Select Committee – Temporary one house</a:t>
            </a:r>
          </a:p>
        </p:txBody>
      </p:sp>
      <p:sp>
        <p:nvSpPr>
          <p:cNvPr id="9" name="Rectangle 8"/>
          <p:cNvSpPr/>
          <p:nvPr/>
        </p:nvSpPr>
        <p:spPr>
          <a:xfrm>
            <a:off x="5929036" y="3981854"/>
            <a:ext cx="3352800" cy="10668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panose="02020603050405020304" pitchFamily="18" charset="0"/>
                <a:cs typeface="Times" panose="02020603050405020304" pitchFamily="18" charset="0"/>
              </a:rPr>
              <a:t>Joint Committee – temporary two-house committee</a:t>
            </a:r>
          </a:p>
        </p:txBody>
      </p:sp>
      <p:sp>
        <p:nvSpPr>
          <p:cNvPr id="10" name="Rectangle 9"/>
          <p:cNvSpPr/>
          <p:nvPr/>
        </p:nvSpPr>
        <p:spPr>
          <a:xfrm>
            <a:off x="7673678" y="2154264"/>
            <a:ext cx="3810000" cy="150092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a:latin typeface="Times" panose="02020603050405020304" pitchFamily="18" charset="0"/>
                <a:cs typeface="Times" panose="02020603050405020304" pitchFamily="18" charset="0"/>
              </a:rPr>
              <a:t>Conference Committee</a:t>
            </a:r>
            <a:r>
              <a:rPr lang="en-US" sz="2400" b="1" dirty="0">
                <a:latin typeface="Times" panose="02020603050405020304" pitchFamily="18" charset="0"/>
                <a:cs typeface="Times" panose="02020603050405020304" pitchFamily="18" charset="0"/>
              </a:rPr>
              <a:t>: </a:t>
            </a:r>
            <a:r>
              <a:rPr lang="en-US" sz="2400" dirty="0">
                <a:latin typeface="Times" panose="02020603050405020304" pitchFamily="18" charset="0"/>
                <a:cs typeface="Times" panose="02020603050405020304" pitchFamily="18" charset="0"/>
              </a:rPr>
              <a:t>two house – rectify the differences between pieces of legislation</a:t>
            </a:r>
          </a:p>
        </p:txBody>
      </p:sp>
      <p:sp>
        <p:nvSpPr>
          <p:cNvPr id="14" name="Arrow: Right 13">
            <a:extLst>
              <a:ext uri="{FF2B5EF4-FFF2-40B4-BE49-F238E27FC236}">
                <a16:creationId xmlns:a16="http://schemas.microsoft.com/office/drawing/2014/main" id="{C460C147-18F6-AA54-E529-0D19CE297B0E}"/>
              </a:ext>
            </a:extLst>
          </p:cNvPr>
          <p:cNvSpPr/>
          <p:nvPr/>
        </p:nvSpPr>
        <p:spPr>
          <a:xfrm>
            <a:off x="7117752" y="2794124"/>
            <a:ext cx="609600" cy="381000"/>
          </a:xfrm>
          <a:prstGeom prst="rightArrow">
            <a:avLst/>
          </a:prstGeom>
          <a:solidFill>
            <a:schemeClr val="accent2"/>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91F20B74-CFE1-A727-6230-B39C6B569D7B}"/>
              </a:ext>
            </a:extLst>
          </p:cNvPr>
          <p:cNvSpPr/>
          <p:nvPr/>
        </p:nvSpPr>
        <p:spPr>
          <a:xfrm rot="4761403">
            <a:off x="5633656" y="3443255"/>
            <a:ext cx="922155" cy="381000"/>
          </a:xfrm>
          <a:prstGeom prst="rightArrow">
            <a:avLst/>
          </a:prstGeom>
          <a:solidFill>
            <a:schemeClr val="accent2"/>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E319310F-D830-121B-298D-AE2A41A9E4CE}"/>
              </a:ext>
            </a:extLst>
          </p:cNvPr>
          <p:cNvSpPr/>
          <p:nvPr/>
        </p:nvSpPr>
        <p:spPr>
          <a:xfrm rot="10800000">
            <a:off x="3906189" y="2775466"/>
            <a:ext cx="609600" cy="381000"/>
          </a:xfrm>
          <a:prstGeom prst="rightArrow">
            <a:avLst/>
          </a:prstGeom>
          <a:solidFill>
            <a:schemeClr val="accent2"/>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2AA3AEBA-846E-BC6C-85F1-5B94A8844211}"/>
              </a:ext>
            </a:extLst>
          </p:cNvPr>
          <p:cNvSpPr/>
          <p:nvPr/>
        </p:nvSpPr>
        <p:spPr>
          <a:xfrm rot="5811578">
            <a:off x="4961668" y="3425597"/>
            <a:ext cx="840388" cy="381000"/>
          </a:xfrm>
          <a:prstGeom prst="rightArrow">
            <a:avLst/>
          </a:prstGeom>
          <a:solidFill>
            <a:schemeClr val="accent2"/>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84974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25464" y="152718"/>
            <a:ext cx="8894736" cy="609282"/>
          </a:xfrm>
          <a:solidFill>
            <a:schemeClr val="bg1"/>
          </a:solidFill>
          <a:ln>
            <a:solidFill>
              <a:schemeClr val="accent1"/>
            </a:solidFill>
          </a:ln>
        </p:spPr>
        <p:txBody>
          <a:bodyPr>
            <a:normAutofit fontScale="90000"/>
          </a:bodyPr>
          <a:lstStyle/>
          <a:p>
            <a:r>
              <a:rPr lang="en-US" dirty="0">
                <a:latin typeface="Georgia Pro Black" panose="02040A02050405020203" pitchFamily="18" charset="0"/>
              </a:rPr>
              <a:t>Seniority vs the Party</a:t>
            </a:r>
          </a:p>
        </p:txBody>
      </p:sp>
      <p:sp>
        <p:nvSpPr>
          <p:cNvPr id="8" name="Text Placeholder 7"/>
          <p:cNvSpPr>
            <a:spLocks noGrp="1"/>
          </p:cNvSpPr>
          <p:nvPr>
            <p:ph idx="1"/>
          </p:nvPr>
        </p:nvSpPr>
        <p:spPr>
          <a:xfrm>
            <a:off x="495945" y="990601"/>
            <a:ext cx="11236271" cy="5135563"/>
          </a:xfrm>
          <a:solidFill>
            <a:schemeClr val="bg1"/>
          </a:solidFill>
          <a:ln>
            <a:solidFill>
              <a:schemeClr val="accent1"/>
            </a:solidFill>
          </a:ln>
        </p:spPr>
        <p:txBody>
          <a:bodyPr/>
          <a:lstStyle/>
          <a:p>
            <a:r>
              <a:rPr lang="en-US" sz="2400" b="1" u="sng" dirty="0">
                <a:latin typeface="Times New Roman" panose="02020603050405020304" pitchFamily="18" charset="0"/>
                <a:cs typeface="Times New Roman" panose="02020603050405020304" pitchFamily="18" charset="0"/>
              </a:rPr>
              <a:t>Seniority System</a:t>
            </a:r>
            <a:r>
              <a:rPr lang="en-US" sz="2400" dirty="0">
                <a:latin typeface="Times New Roman" panose="02020603050405020304" pitchFamily="18" charset="0"/>
                <a:cs typeface="Times New Roman" panose="02020603050405020304" pitchFamily="18" charset="0"/>
              </a:rPr>
              <a:t>: longest serving get priority on committee chair assignments (</a:t>
            </a:r>
            <a:r>
              <a:rPr lang="en-US" sz="2400" b="1" i="1" dirty="0">
                <a:solidFill>
                  <a:srgbClr val="002060"/>
                </a:solidFill>
                <a:latin typeface="Times New Roman" panose="02020603050405020304" pitchFamily="18" charset="0"/>
                <a:cs typeface="Times New Roman" panose="02020603050405020304" pitchFamily="18" charset="0"/>
              </a:rPr>
              <a:t>majority party gets committee chairs and most seats</a:t>
            </a:r>
            <a:r>
              <a:rPr lang="en-US" sz="2400" dirty="0">
                <a:latin typeface="Times New Roman" panose="02020603050405020304" pitchFamily="18" charset="0"/>
                <a:cs typeface="Times New Roman" panose="02020603050405020304" pitchFamily="18" charset="0"/>
              </a:rPr>
              <a:t>)</a:t>
            </a:r>
          </a:p>
          <a:p>
            <a:pPr marL="0" indent="0">
              <a:buNone/>
            </a:pPr>
            <a:r>
              <a:rPr lang="en-US" sz="2400" dirty="0">
                <a:latin typeface="Times New Roman" panose="02020603050405020304" pitchFamily="18" charset="0"/>
                <a:cs typeface="Times New Roman" panose="02020603050405020304" pitchFamily="18" charset="0"/>
              </a:rPr>
              <a:t>Committee assignments</a:t>
            </a:r>
          </a:p>
          <a:p>
            <a:pPr marL="342900" indent="-342900"/>
            <a:r>
              <a:rPr lang="en-US" sz="2400" b="1" u="sng" dirty="0">
                <a:solidFill>
                  <a:schemeClr val="accent3">
                    <a:lumMod val="50000"/>
                  </a:schemeClr>
                </a:solidFill>
                <a:latin typeface="Times New Roman" panose="02020603050405020304" pitchFamily="18" charset="0"/>
                <a:cs typeface="Times New Roman" panose="02020603050405020304" pitchFamily="18" charset="0"/>
              </a:rPr>
              <a:t>Incumbency advantage</a:t>
            </a:r>
            <a:r>
              <a:rPr lang="en-US" sz="2400" dirty="0">
                <a:latin typeface="Times New Roman" panose="02020603050405020304" pitchFamily="18" charset="0"/>
                <a:cs typeface="Times New Roman" panose="02020603050405020304" pitchFamily="18" charset="0"/>
              </a:rPr>
              <a:t>: serve on committees that deal with issue important to state or district</a:t>
            </a:r>
          </a:p>
          <a:p>
            <a:endParaRPr lang="en-US" b="0" dirty="0">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199" y="2820692"/>
            <a:ext cx="9255071" cy="3884590"/>
          </a:xfrm>
          <a:prstGeom prst="rect">
            <a:avLst/>
          </a:prstGeom>
          <a:ln>
            <a:solidFill>
              <a:schemeClr val="accent1"/>
            </a:solidFill>
          </a:ln>
        </p:spPr>
      </p:pic>
    </p:spTree>
    <p:extLst>
      <p:ext uri="{BB962C8B-B14F-4D97-AF65-F5344CB8AC3E}">
        <p14:creationId xmlns:p14="http://schemas.microsoft.com/office/powerpoint/2010/main" val="241797692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949" y="152718"/>
            <a:ext cx="8831451" cy="605436"/>
          </a:xfrm>
          <a:solidFill>
            <a:schemeClr val="bg1"/>
          </a:solidFill>
          <a:ln>
            <a:solidFill>
              <a:schemeClr val="accent1"/>
            </a:solidFill>
          </a:ln>
        </p:spPr>
        <p:txBody>
          <a:bodyPr>
            <a:normAutofit/>
          </a:bodyPr>
          <a:lstStyle/>
          <a:p>
            <a:r>
              <a:rPr lang="en-US" sz="3200" dirty="0">
                <a:latin typeface="Georgia Pro Black" panose="02040A02050405020203" pitchFamily="18" charset="0"/>
              </a:rPr>
              <a:t>Committee on Committees </a:t>
            </a:r>
          </a:p>
        </p:txBody>
      </p:sp>
      <p:sp>
        <p:nvSpPr>
          <p:cNvPr id="4" name="Text Placeholder 3"/>
          <p:cNvSpPr>
            <a:spLocks noGrp="1"/>
          </p:cNvSpPr>
          <p:nvPr>
            <p:ph type="body" idx="1"/>
          </p:nvPr>
        </p:nvSpPr>
        <p:spPr>
          <a:xfrm>
            <a:off x="649156" y="898448"/>
            <a:ext cx="2129913" cy="496851"/>
          </a:xfrm>
          <a:solidFill>
            <a:srgbClr val="002060"/>
          </a:solidFill>
        </p:spPr>
        <p:txBody>
          <a:bodyPr/>
          <a:lstStyle/>
          <a:p>
            <a:r>
              <a:rPr lang="en-US" dirty="0">
                <a:solidFill>
                  <a:schemeClr val="bg1"/>
                </a:solidFill>
                <a:latin typeface="Times" panose="02020603050405020304" pitchFamily="18" charset="0"/>
                <a:cs typeface="Times" panose="02020603050405020304" pitchFamily="18" charset="0"/>
              </a:rPr>
              <a:t>Advantages</a:t>
            </a:r>
            <a:r>
              <a:rPr lang="en-US" dirty="0"/>
              <a:t> </a:t>
            </a:r>
          </a:p>
        </p:txBody>
      </p:sp>
      <p:sp>
        <p:nvSpPr>
          <p:cNvPr id="5" name="Content Placeholder 4"/>
          <p:cNvSpPr>
            <a:spLocks noGrp="1"/>
          </p:cNvSpPr>
          <p:nvPr>
            <p:ph sz="half" idx="2"/>
          </p:nvPr>
        </p:nvSpPr>
        <p:spPr>
          <a:xfrm>
            <a:off x="356461" y="1475356"/>
            <a:ext cx="5439905" cy="2985433"/>
          </a:xfrm>
          <a:solidFill>
            <a:schemeClr val="bg1"/>
          </a:solidFill>
          <a:ln>
            <a:solidFill>
              <a:srgbClr val="002060"/>
            </a:solidFill>
          </a:ln>
        </p:spPr>
        <p:txBody>
          <a:bodyPr>
            <a:normAutofit/>
          </a:bodyPr>
          <a:lstStyle/>
          <a:p>
            <a:pPr marL="342900" indent="-342900"/>
            <a:r>
              <a:rPr lang="en-US" sz="2400" dirty="0">
                <a:latin typeface="Times New Roman" panose="02020603050405020304" pitchFamily="18" charset="0"/>
                <a:cs typeface="Times New Roman" panose="02020603050405020304" pitchFamily="18" charset="0"/>
              </a:rPr>
              <a:t>Efficiency – simplifies the lawmaking process</a:t>
            </a:r>
          </a:p>
          <a:p>
            <a:pPr marL="342900" indent="-342900"/>
            <a:r>
              <a:rPr lang="en-US" sz="2400" dirty="0">
                <a:latin typeface="Times New Roman" panose="02020603050405020304" pitchFamily="18" charset="0"/>
                <a:cs typeface="Times New Roman" panose="02020603050405020304" pitchFamily="18" charset="0"/>
              </a:rPr>
              <a:t>Allows legislature to focus on set areas of expertise </a:t>
            </a:r>
          </a:p>
          <a:p>
            <a:pPr marL="342900" indent="-342900"/>
            <a:r>
              <a:rPr lang="en-US" sz="2400" dirty="0">
                <a:latin typeface="Times New Roman" panose="02020603050405020304" pitchFamily="18" charset="0"/>
                <a:cs typeface="Times New Roman" panose="02020603050405020304" pitchFamily="18" charset="0"/>
              </a:rPr>
              <a:t>Makes Congress members better policy makers</a:t>
            </a:r>
          </a:p>
          <a:p>
            <a:pPr marL="342900" indent="-342900"/>
            <a:r>
              <a:rPr lang="en-US" sz="2400" dirty="0">
                <a:latin typeface="Times New Roman" panose="02020603050405020304" pitchFamily="18" charset="0"/>
                <a:cs typeface="Times New Roman" panose="02020603050405020304" pitchFamily="18" charset="0"/>
              </a:rPr>
              <a:t>Weeds out weak legislation</a:t>
            </a:r>
          </a:p>
          <a:p>
            <a:endParaRPr lang="en-US" dirty="0"/>
          </a:p>
        </p:txBody>
      </p:sp>
      <p:sp>
        <p:nvSpPr>
          <p:cNvPr id="6" name="Text Placeholder 5"/>
          <p:cNvSpPr>
            <a:spLocks noGrp="1"/>
          </p:cNvSpPr>
          <p:nvPr>
            <p:ph type="body" sz="quarter" idx="3"/>
          </p:nvPr>
        </p:nvSpPr>
        <p:spPr>
          <a:xfrm>
            <a:off x="6293792" y="1146874"/>
            <a:ext cx="3291840" cy="496851"/>
          </a:xfrm>
          <a:solidFill>
            <a:schemeClr val="accent3">
              <a:lumMod val="50000"/>
            </a:schemeClr>
          </a:solidFill>
        </p:spPr>
        <p:txBody>
          <a:bodyPr/>
          <a:lstStyle/>
          <a:p>
            <a:r>
              <a:rPr lang="en-US" dirty="0">
                <a:solidFill>
                  <a:schemeClr val="bg1"/>
                </a:solidFill>
                <a:latin typeface="Times" panose="02020603050405020304" pitchFamily="18" charset="0"/>
                <a:cs typeface="Times" panose="02020603050405020304" pitchFamily="18" charset="0"/>
              </a:rPr>
              <a:t>Disadvantages</a:t>
            </a:r>
          </a:p>
        </p:txBody>
      </p:sp>
      <p:sp>
        <p:nvSpPr>
          <p:cNvPr id="9" name="TextBox 8"/>
          <p:cNvSpPr txBox="1"/>
          <p:nvPr/>
        </p:nvSpPr>
        <p:spPr>
          <a:xfrm>
            <a:off x="6076815" y="1824925"/>
            <a:ext cx="5439904" cy="2616101"/>
          </a:xfrm>
          <a:prstGeom prst="rect">
            <a:avLst/>
          </a:prstGeom>
          <a:solidFill>
            <a:schemeClr val="bg1"/>
          </a:solidFill>
          <a:ln>
            <a:solidFill>
              <a:srgbClr val="002060"/>
            </a:solidFill>
          </a:ln>
        </p:spPr>
        <p:txBody>
          <a:bodyPr wrap="square" rtlCol="0">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Time &amp; $$$ wasted (gridlock)</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Conflicting policies generated by different committees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Desire to control committees leads to partisanship</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Easier to kill legislation (</a:t>
            </a:r>
            <a:r>
              <a:rPr lang="en-US" sz="2400" b="1" i="1" dirty="0">
                <a:solidFill>
                  <a:schemeClr val="accent3">
                    <a:lumMod val="50000"/>
                  </a:schemeClr>
                </a:solidFill>
                <a:latin typeface="Times New Roman" panose="02020603050405020304" pitchFamily="18" charset="0"/>
                <a:cs typeface="Times New Roman" panose="02020603050405020304" pitchFamily="18" charset="0"/>
              </a:rPr>
              <a:t>pigeonholing</a:t>
            </a:r>
            <a:r>
              <a:rPr lang="en-US" sz="2400" dirty="0">
                <a:latin typeface="Times New Roman" panose="02020603050405020304" pitchFamily="18" charset="0"/>
                <a:cs typeface="Times New Roman" panose="02020603050405020304" pitchFamily="18" charset="0"/>
              </a:rPr>
              <a:t>)</a:t>
            </a:r>
          </a:p>
          <a:p>
            <a:endParaRPr lang="en-US" sz="2000" dirty="0">
              <a:latin typeface="Times New Roman" panose="02020603050405020304" pitchFamily="18" charset="0"/>
              <a:cs typeface="Times New Roman" panose="02020603050405020304" pitchFamily="18" charset="0"/>
            </a:endParaRPr>
          </a:p>
        </p:txBody>
      </p:sp>
      <p:pic>
        <p:nvPicPr>
          <p:cNvPr id="1026" name="Picture 2" descr="I'm Just a Bill - YouTube">
            <a:extLst>
              <a:ext uri="{FF2B5EF4-FFF2-40B4-BE49-F238E27FC236}">
                <a16:creationId xmlns:a16="http://schemas.microsoft.com/office/drawing/2014/main" id="{66AA3286-BA7B-07CA-4EB4-8FBB066C03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8366" y="4149107"/>
            <a:ext cx="5477173" cy="24376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redicting the Path of Congressional Bills | by ejafek | Medium">
            <a:extLst>
              <a:ext uri="{FF2B5EF4-FFF2-40B4-BE49-F238E27FC236}">
                <a16:creationId xmlns:a16="http://schemas.microsoft.com/office/drawing/2014/main" id="{AB034D69-CE1B-8750-1FEA-3EA25A89FC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89" y="4300426"/>
            <a:ext cx="5439905" cy="216443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7305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4654B-9A7F-4F5B-9FD0-A6699D41996F}"/>
              </a:ext>
            </a:extLst>
          </p:cNvPr>
          <p:cNvSpPr>
            <a:spLocks noGrp="1"/>
          </p:cNvSpPr>
          <p:nvPr>
            <p:ph type="title"/>
          </p:nvPr>
        </p:nvSpPr>
        <p:spPr>
          <a:xfrm>
            <a:off x="480447" y="152718"/>
            <a:ext cx="10073899" cy="762001"/>
          </a:xfrm>
          <a:solidFill>
            <a:schemeClr val="bg1"/>
          </a:solidFill>
          <a:ln>
            <a:solidFill>
              <a:schemeClr val="accent1">
                <a:lumMod val="50000"/>
              </a:schemeClr>
            </a:solidFill>
          </a:ln>
        </p:spPr>
        <p:txBody>
          <a:bodyPr>
            <a:normAutofit/>
          </a:bodyPr>
          <a:lstStyle/>
          <a:p>
            <a:r>
              <a:rPr lang="en-US" dirty="0">
                <a:latin typeface="Georgia Pro Black" panose="02040A02050405020203" pitchFamily="18" charset="0"/>
              </a:rPr>
              <a:t>Compromise Built Congress</a:t>
            </a:r>
          </a:p>
        </p:txBody>
      </p:sp>
      <p:pic>
        <p:nvPicPr>
          <p:cNvPr id="5" name="Content Placeholder 4" descr="A screenshot of a cell phone screen with text&#10;&#10;Description automatically generated">
            <a:extLst>
              <a:ext uri="{FF2B5EF4-FFF2-40B4-BE49-F238E27FC236}">
                <a16:creationId xmlns:a16="http://schemas.microsoft.com/office/drawing/2014/main" id="{35DE1D7F-C97C-4174-A66E-F7C8D51FB44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0559" y="1128078"/>
            <a:ext cx="10403237" cy="4373563"/>
          </a:xfrm>
        </p:spPr>
      </p:pic>
      <p:sp>
        <p:nvSpPr>
          <p:cNvPr id="6" name="Rectangle 5">
            <a:extLst>
              <a:ext uri="{FF2B5EF4-FFF2-40B4-BE49-F238E27FC236}">
                <a16:creationId xmlns:a16="http://schemas.microsoft.com/office/drawing/2014/main" id="{A3376164-5879-4BAA-82CA-73BEF658549A}"/>
              </a:ext>
            </a:extLst>
          </p:cNvPr>
          <p:cNvSpPr/>
          <p:nvPr/>
        </p:nvSpPr>
        <p:spPr>
          <a:xfrm>
            <a:off x="1022887" y="5715000"/>
            <a:ext cx="10290875" cy="76200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New Roman" panose="02020603050405020304" pitchFamily="18" charset="0"/>
                <a:cs typeface="Times New Roman" panose="02020603050405020304" pitchFamily="18" charset="0"/>
              </a:rPr>
              <a:t>Why was the Great Compromise a significant agreement in making the Constitution?</a:t>
            </a:r>
          </a:p>
        </p:txBody>
      </p:sp>
    </p:spTree>
    <p:extLst>
      <p:ext uri="{BB962C8B-B14F-4D97-AF65-F5344CB8AC3E}">
        <p14:creationId xmlns:p14="http://schemas.microsoft.com/office/powerpoint/2010/main" val="252219355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7A05F-B0CC-4A09-952C-D35369602977}"/>
              </a:ext>
            </a:extLst>
          </p:cNvPr>
          <p:cNvSpPr>
            <a:spLocks noGrp="1"/>
          </p:cNvSpPr>
          <p:nvPr>
            <p:ph type="title"/>
          </p:nvPr>
        </p:nvSpPr>
        <p:spPr>
          <a:xfrm>
            <a:off x="838200" y="365125"/>
            <a:ext cx="10515600" cy="746223"/>
          </a:xfrm>
          <a:solidFill>
            <a:schemeClr val="accent1">
              <a:lumMod val="50000"/>
            </a:schemeClr>
          </a:solidFill>
          <a:ln>
            <a:solidFill>
              <a:schemeClr val="tx1"/>
            </a:solidFill>
          </a:ln>
        </p:spPr>
        <p:txBody>
          <a:bodyPr/>
          <a:lstStyle/>
          <a:p>
            <a:r>
              <a:rPr lang="en-US" dirty="0">
                <a:solidFill>
                  <a:schemeClr val="bg1"/>
                </a:solidFill>
                <a:latin typeface="Georgia Pro Black" panose="02040A02050405020203" pitchFamily="18" charset="0"/>
              </a:rPr>
              <a:t>Legislative Race</a:t>
            </a:r>
          </a:p>
        </p:txBody>
      </p:sp>
      <p:sp>
        <p:nvSpPr>
          <p:cNvPr id="3" name="Content Placeholder 2">
            <a:extLst>
              <a:ext uri="{FF2B5EF4-FFF2-40B4-BE49-F238E27FC236}">
                <a16:creationId xmlns:a16="http://schemas.microsoft.com/office/drawing/2014/main" id="{62BF67C4-D99B-4599-91AC-7347222B30F8}"/>
              </a:ext>
            </a:extLst>
          </p:cNvPr>
          <p:cNvSpPr>
            <a:spLocks noGrp="1"/>
          </p:cNvSpPr>
          <p:nvPr>
            <p:ph idx="1"/>
          </p:nvPr>
        </p:nvSpPr>
        <p:spPr>
          <a:xfrm>
            <a:off x="838200" y="1378634"/>
            <a:ext cx="10515600" cy="4798329"/>
          </a:xfrm>
          <a:solidFill>
            <a:schemeClr val="bg1"/>
          </a:solidFill>
          <a:ln>
            <a:solidFill>
              <a:srgbClr val="002060"/>
            </a:solidFill>
          </a:ln>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Demonstrate the process for how a bill becomes of a law.  Get </a:t>
            </a:r>
            <a:r>
              <a:rPr lang="en-US" sz="2400" b="1" dirty="0">
                <a:latin typeface="Times New Roman" panose="02020603050405020304" pitchFamily="18" charset="0"/>
                <a:cs typeface="Times New Roman" panose="02020603050405020304" pitchFamily="18" charset="0"/>
              </a:rPr>
              <a:t>checked off</a:t>
            </a:r>
            <a:r>
              <a:rPr lang="en-US" sz="2400" dirty="0">
                <a:latin typeface="Times New Roman" panose="02020603050405020304" pitchFamily="18" charset="0"/>
                <a:cs typeface="Times New Roman" panose="02020603050405020304" pitchFamily="18" charset="0"/>
              </a:rPr>
              <a:t> once you have the process in the correct order. </a:t>
            </a:r>
          </a:p>
          <a:p>
            <a:r>
              <a:rPr lang="en-US" sz="2400" dirty="0">
                <a:latin typeface="Times New Roman" panose="02020603050405020304" pitchFamily="18" charset="0"/>
                <a:cs typeface="Times New Roman" panose="02020603050405020304" pitchFamily="18" charset="0"/>
              </a:rPr>
              <a:t>Rules for the process</a:t>
            </a:r>
          </a:p>
          <a:p>
            <a:r>
              <a:rPr lang="en-US" sz="2400" dirty="0">
                <a:latin typeface="Times New Roman" panose="02020603050405020304" pitchFamily="18" charset="0"/>
                <a:cs typeface="Times New Roman" panose="02020603050405020304" pitchFamily="18" charset="0"/>
              </a:rPr>
              <a:t>Bills must pass both houses in identical forms </a:t>
            </a:r>
          </a:p>
          <a:p>
            <a:r>
              <a:rPr lang="en-US" sz="2400" dirty="0">
                <a:latin typeface="Times New Roman" panose="02020603050405020304" pitchFamily="18" charset="0"/>
                <a:cs typeface="Times New Roman" panose="02020603050405020304" pitchFamily="18" charset="0"/>
              </a:rPr>
              <a:t>The process is very similar in both houses (You will have two cards that state the same thing)</a:t>
            </a:r>
          </a:p>
          <a:p>
            <a:r>
              <a:rPr lang="en-US" sz="2400" dirty="0">
                <a:latin typeface="Times New Roman" panose="02020603050405020304" pitchFamily="18" charset="0"/>
                <a:cs typeface="Times New Roman" panose="02020603050405020304" pitchFamily="18" charset="0"/>
              </a:rPr>
              <a:t>There are some minor differences between the two houses in the legislative process</a:t>
            </a:r>
          </a:p>
          <a:p>
            <a:pPr marL="0" indent="0">
              <a:buNone/>
            </a:pP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p:txBody>
      </p:sp>
      <p:pic>
        <p:nvPicPr>
          <p:cNvPr id="1028" name="Picture 4" descr="I'm Just a Bill | School House Rock Wiki | Fandom">
            <a:extLst>
              <a:ext uri="{FF2B5EF4-FFF2-40B4-BE49-F238E27FC236}">
                <a16:creationId xmlns:a16="http://schemas.microsoft.com/office/drawing/2014/main" id="{011D4BB7-E30E-4F29-A588-C00AD98681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3558" y="1786597"/>
            <a:ext cx="1671651" cy="128638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0" name="Picture 6" descr="2018 Farm Bill Released | USA Rice Federation">
            <a:extLst>
              <a:ext uri="{FF2B5EF4-FFF2-40B4-BE49-F238E27FC236}">
                <a16:creationId xmlns:a16="http://schemas.microsoft.com/office/drawing/2014/main" id="{F114B31B-2098-4A5D-96EB-764AABB538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7828" y="4405899"/>
            <a:ext cx="3806190" cy="20383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2" name="Picture 8" descr="Just a Bill — West Wing, Best Wing">
            <a:extLst>
              <a:ext uri="{FF2B5EF4-FFF2-40B4-BE49-F238E27FC236}">
                <a16:creationId xmlns:a16="http://schemas.microsoft.com/office/drawing/2014/main" id="{8D1978B7-7CFA-46A7-8983-F6882344CE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3508" y="4538956"/>
            <a:ext cx="2571750" cy="17716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74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C5CF66-7F6F-4308-59FE-617BD27048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062BFE-C381-14FD-7974-E41C45B388B4}"/>
              </a:ext>
            </a:extLst>
          </p:cNvPr>
          <p:cNvSpPr>
            <a:spLocks noGrp="1"/>
          </p:cNvSpPr>
          <p:nvPr>
            <p:ph type="title"/>
          </p:nvPr>
        </p:nvSpPr>
        <p:spPr>
          <a:xfrm>
            <a:off x="725838" y="261206"/>
            <a:ext cx="5791200" cy="685482"/>
          </a:xfrm>
          <a:solidFill>
            <a:schemeClr val="bg1"/>
          </a:solidFill>
          <a:ln>
            <a:solidFill>
              <a:schemeClr val="accent1">
                <a:lumMod val="50000"/>
              </a:schemeClr>
            </a:solidFill>
          </a:ln>
        </p:spPr>
        <p:txBody>
          <a:bodyPr>
            <a:normAutofit fontScale="90000"/>
          </a:bodyPr>
          <a:lstStyle/>
          <a:p>
            <a:r>
              <a:rPr lang="en-US" dirty="0">
                <a:latin typeface="Georgia Pro Black" panose="02040A02050405020203" pitchFamily="18" charset="0"/>
              </a:rPr>
              <a:t>Focus for today</a:t>
            </a:r>
          </a:p>
        </p:txBody>
      </p:sp>
      <p:sp>
        <p:nvSpPr>
          <p:cNvPr id="3" name="Content Placeholder 2">
            <a:extLst>
              <a:ext uri="{FF2B5EF4-FFF2-40B4-BE49-F238E27FC236}">
                <a16:creationId xmlns:a16="http://schemas.microsoft.com/office/drawing/2014/main" id="{7764DBE7-F6C6-5802-C13B-FBE13A011CFA}"/>
              </a:ext>
            </a:extLst>
          </p:cNvPr>
          <p:cNvSpPr>
            <a:spLocks noGrp="1"/>
          </p:cNvSpPr>
          <p:nvPr>
            <p:ph idx="1"/>
          </p:nvPr>
        </p:nvSpPr>
        <p:spPr>
          <a:xfrm>
            <a:off x="356461" y="1193369"/>
            <a:ext cx="11701220" cy="4932795"/>
          </a:xfrm>
          <a:solidFill>
            <a:schemeClr val="bg1"/>
          </a:solidFill>
          <a:ln>
            <a:solidFill>
              <a:schemeClr val="accent1">
                <a:lumMod val="50000"/>
              </a:schemeClr>
            </a:solidFill>
          </a:ln>
        </p:spPr>
        <p:txBody>
          <a:bodyPr>
            <a:normAutofit lnSpcReduction="10000"/>
          </a:bodyPr>
          <a:lstStyle/>
          <a:p>
            <a:pPr>
              <a:spcBef>
                <a:spcPts val="0"/>
              </a:spcBef>
            </a:pPr>
            <a:r>
              <a:rPr lang="en-US" dirty="0">
                <a:latin typeface="Times" panose="02020603050405020304" pitchFamily="18" charset="0"/>
                <a:cs typeface="Times" panose="02020603050405020304" pitchFamily="18" charset="0"/>
              </a:rPr>
              <a:t>2.1 Congress: The Senate and the House of Representatives</a:t>
            </a:r>
          </a:p>
          <a:p>
            <a:pPr>
              <a:spcBef>
                <a:spcPts val="0"/>
              </a:spcBef>
            </a:pPr>
            <a:endParaRPr lang="en-US" sz="1600" dirty="0">
              <a:latin typeface="Times" panose="02020603050405020304" pitchFamily="18" charset="0"/>
              <a:cs typeface="Times" panose="02020603050405020304" pitchFamily="18" charset="0"/>
            </a:endParaRPr>
          </a:p>
          <a:p>
            <a:pPr>
              <a:spcBef>
                <a:spcPts val="0"/>
              </a:spcBef>
            </a:pPr>
            <a:r>
              <a:rPr lang="en-US" sz="1900" dirty="0">
                <a:latin typeface="Times" panose="02020603050405020304" pitchFamily="18" charset="0"/>
                <a:cs typeface="Times" panose="02020603050405020304" pitchFamily="18" charset="0"/>
              </a:rPr>
              <a:t>EQ: How do the institutions of government articulate democracy and interact with various linkage institutions to carry out republicanism?</a:t>
            </a:r>
          </a:p>
          <a:p>
            <a:pPr marL="171450" indent="-171450">
              <a:spcBef>
                <a:spcPts val="0"/>
              </a:spcBef>
            </a:pPr>
            <a:r>
              <a:rPr lang="en-US" sz="1900" i="1" dirty="0">
                <a:latin typeface="Times" panose="02020603050405020304" pitchFamily="18" charset="0"/>
                <a:cs typeface="Times" panose="02020603050405020304" pitchFamily="18" charset="0"/>
              </a:rPr>
              <a:t>Students can: </a:t>
            </a:r>
          </a:p>
          <a:p>
            <a:pPr marL="628650" lvl="1" indent="-171450">
              <a:spcBef>
                <a:spcPts val="0"/>
              </a:spcBef>
            </a:pPr>
            <a:r>
              <a:rPr lang="en-US" sz="2200" dirty="0">
                <a:latin typeface="Times" panose="02020603050405020304" pitchFamily="18" charset="0"/>
                <a:cs typeface="Times" panose="02020603050405020304" pitchFamily="18" charset="0"/>
              </a:rPr>
              <a:t>Decipher how the design of Congress carries out the founders’ beliefs about the need for a Constitutional republic. </a:t>
            </a:r>
          </a:p>
          <a:p>
            <a:pPr marL="628650" lvl="1" indent="-171450">
              <a:spcBef>
                <a:spcPts val="0"/>
              </a:spcBef>
            </a:pPr>
            <a:r>
              <a:rPr lang="en-US" sz="2200" dirty="0">
                <a:latin typeface="Times" panose="02020603050405020304" pitchFamily="18" charset="0"/>
                <a:cs typeface="Times" panose="02020603050405020304" pitchFamily="18" charset="0"/>
              </a:rPr>
              <a:t>Assess how democratic the U.S. Congress is as a lawmaking body</a:t>
            </a:r>
          </a:p>
          <a:p>
            <a:pPr marL="0" lvl="1" indent="0">
              <a:spcBef>
                <a:spcPts val="0"/>
              </a:spcBef>
              <a:buNone/>
            </a:pPr>
            <a:endParaRPr lang="en-US" sz="1900" dirty="0">
              <a:latin typeface="Times" panose="02020603050405020304" pitchFamily="18" charset="0"/>
              <a:cs typeface="Times" panose="02020603050405020304" pitchFamily="18" charset="0"/>
            </a:endParaRPr>
          </a:p>
          <a:p>
            <a:pPr marL="0" lvl="1" indent="0">
              <a:spcBef>
                <a:spcPts val="0"/>
              </a:spcBef>
              <a:buNone/>
            </a:pPr>
            <a:r>
              <a:rPr lang="en-US" b="1" i="1" dirty="0">
                <a:solidFill>
                  <a:srgbClr val="FF0000"/>
                </a:solidFill>
                <a:latin typeface="Times" panose="02020603050405020304" pitchFamily="18" charset="0"/>
                <a:cs typeface="Times" panose="02020603050405020304" pitchFamily="18" charset="0"/>
              </a:rPr>
              <a:t>Agenda</a:t>
            </a:r>
          </a:p>
          <a:p>
            <a:pPr marL="285750" lvl="1" indent="-285750">
              <a:spcBef>
                <a:spcPts val="0"/>
              </a:spcBef>
            </a:pPr>
            <a:r>
              <a:rPr lang="en-US" sz="2600" dirty="0">
                <a:latin typeface="Times" panose="02020603050405020304" pitchFamily="18" charset="0"/>
                <a:cs typeface="Times" panose="02020603050405020304" pitchFamily="18" charset="0"/>
              </a:rPr>
              <a:t>Bill to Law Race </a:t>
            </a:r>
          </a:p>
          <a:p>
            <a:pPr marL="285750" lvl="1" indent="-285750">
              <a:spcBef>
                <a:spcPts val="0"/>
              </a:spcBef>
            </a:pPr>
            <a:r>
              <a:rPr lang="en-US" sz="2600" dirty="0">
                <a:latin typeface="Times" panose="02020603050405020304" pitchFamily="18" charset="0"/>
                <a:cs typeface="Times" panose="02020603050405020304" pitchFamily="18" charset="0"/>
              </a:rPr>
              <a:t>Ratification National Convention </a:t>
            </a:r>
          </a:p>
          <a:p>
            <a:pPr marL="285750" lvl="1" indent="-285750">
              <a:spcBef>
                <a:spcPts val="0"/>
              </a:spcBef>
            </a:pPr>
            <a:r>
              <a:rPr lang="en-US" sz="2600" dirty="0">
                <a:latin typeface="Times" panose="02020603050405020304" pitchFamily="18" charset="0"/>
                <a:cs typeface="Times" panose="02020603050405020304" pitchFamily="18" charset="0"/>
              </a:rPr>
              <a:t>To Amend or Not To Amend</a:t>
            </a:r>
          </a:p>
          <a:p>
            <a:pPr marL="285750" lvl="1" indent="-285750">
              <a:spcBef>
                <a:spcPts val="0"/>
              </a:spcBef>
            </a:pPr>
            <a:endParaRPr lang="en-US" sz="2600" dirty="0">
              <a:latin typeface="Times" panose="02020603050405020304" pitchFamily="18" charset="0"/>
              <a:cs typeface="Times" panose="02020603050405020304" pitchFamily="18" charset="0"/>
            </a:endParaRPr>
          </a:p>
          <a:p>
            <a:pPr marL="0" lvl="1" indent="0">
              <a:spcBef>
                <a:spcPts val="0"/>
              </a:spcBef>
              <a:buNone/>
            </a:pPr>
            <a:endParaRPr lang="en-US" sz="1800" b="1" i="1" dirty="0">
              <a:solidFill>
                <a:srgbClr val="FF0000"/>
              </a:solidFill>
              <a:latin typeface="Times" panose="02020603050405020304" pitchFamily="18" charset="0"/>
              <a:cs typeface="Times" panose="02020603050405020304" pitchFamily="18" charset="0"/>
            </a:endParaRPr>
          </a:p>
          <a:p>
            <a:pPr marL="0" lvl="1" indent="0">
              <a:spcBef>
                <a:spcPts val="0"/>
              </a:spcBef>
              <a:buNone/>
            </a:pPr>
            <a:r>
              <a:rPr lang="en-US" sz="2600" b="1" i="1" dirty="0">
                <a:solidFill>
                  <a:srgbClr val="002060"/>
                </a:solidFill>
                <a:latin typeface="Times" panose="02020603050405020304" pitchFamily="18" charset="0"/>
                <a:cs typeface="Times" panose="02020603050405020304" pitchFamily="18" charset="0"/>
              </a:rPr>
              <a:t>Homework: Tax and Spend – Formulating a Federal Budget</a:t>
            </a:r>
            <a:endParaRPr lang="en-US" sz="1600" dirty="0"/>
          </a:p>
        </p:txBody>
      </p:sp>
    </p:spTree>
    <p:extLst>
      <p:ext uri="{BB962C8B-B14F-4D97-AF65-F5344CB8AC3E}">
        <p14:creationId xmlns:p14="http://schemas.microsoft.com/office/powerpoint/2010/main" val="123912968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2EE1B2-C7B3-B7FF-550C-07477B4E151B}"/>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14C2B9F7-7363-0852-2996-F6F409AFE9BC}"/>
              </a:ext>
            </a:extLst>
          </p:cNvPr>
          <p:cNvSpPr>
            <a:spLocks noGrp="1"/>
          </p:cNvSpPr>
          <p:nvPr>
            <p:ph type="title"/>
          </p:nvPr>
        </p:nvSpPr>
        <p:spPr>
          <a:xfrm>
            <a:off x="325464" y="152718"/>
            <a:ext cx="8894736" cy="609282"/>
          </a:xfrm>
          <a:solidFill>
            <a:schemeClr val="bg1"/>
          </a:solidFill>
          <a:ln>
            <a:solidFill>
              <a:schemeClr val="accent1"/>
            </a:solidFill>
          </a:ln>
        </p:spPr>
        <p:txBody>
          <a:bodyPr>
            <a:normAutofit fontScale="90000"/>
          </a:bodyPr>
          <a:lstStyle/>
          <a:p>
            <a:r>
              <a:rPr lang="en-US" dirty="0">
                <a:latin typeface="Georgia Pro Black" panose="02040A02050405020203" pitchFamily="18" charset="0"/>
              </a:rPr>
              <a:t>Other Factors of Lawmaking </a:t>
            </a:r>
          </a:p>
        </p:txBody>
      </p:sp>
      <p:sp>
        <p:nvSpPr>
          <p:cNvPr id="8" name="Text Placeholder 7">
            <a:extLst>
              <a:ext uri="{FF2B5EF4-FFF2-40B4-BE49-F238E27FC236}">
                <a16:creationId xmlns:a16="http://schemas.microsoft.com/office/drawing/2014/main" id="{6810FA53-6844-834C-1425-DB05723B480B}"/>
              </a:ext>
            </a:extLst>
          </p:cNvPr>
          <p:cNvSpPr>
            <a:spLocks noGrp="1"/>
          </p:cNvSpPr>
          <p:nvPr>
            <p:ph idx="1"/>
          </p:nvPr>
        </p:nvSpPr>
        <p:spPr>
          <a:xfrm>
            <a:off x="495945" y="990601"/>
            <a:ext cx="11236271" cy="5135563"/>
          </a:xfrm>
          <a:solidFill>
            <a:schemeClr val="bg1"/>
          </a:solidFill>
          <a:ln>
            <a:solidFill>
              <a:schemeClr val="accent1"/>
            </a:solidFill>
          </a:ln>
        </p:spPr>
        <p:txBody>
          <a:bodyPr>
            <a:normAutofit/>
          </a:bodyPr>
          <a:lstStyle/>
          <a:p>
            <a:pPr marL="0" indent="0">
              <a:buNone/>
            </a:pPr>
            <a:r>
              <a:rPr lang="en-US" sz="2400" b="0" dirty="0">
                <a:latin typeface="Times New Roman" panose="02020603050405020304" pitchFamily="18" charset="0"/>
                <a:cs typeface="Times New Roman" panose="02020603050405020304" pitchFamily="18" charset="0"/>
              </a:rPr>
              <a:t>Lawmaking factors </a:t>
            </a:r>
          </a:p>
          <a:p>
            <a:pPr marL="511175" indent="-274638"/>
            <a:r>
              <a:rPr lang="en-US" sz="2400" b="1" u="sng" dirty="0">
                <a:solidFill>
                  <a:srgbClr val="002060"/>
                </a:solidFill>
                <a:latin typeface="Times New Roman" panose="02020603050405020304" pitchFamily="18" charset="0"/>
                <a:cs typeface="Times New Roman" panose="02020603050405020304" pitchFamily="18" charset="0"/>
              </a:rPr>
              <a:t>Logrolling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members of Congress exchange support for each other’s proposed legislation to ensure passage of bills </a:t>
            </a:r>
          </a:p>
          <a:p>
            <a:pPr marL="511175" indent="-274638"/>
            <a:r>
              <a:rPr lang="en-US" sz="2400" b="1" u="sng" dirty="0">
                <a:solidFill>
                  <a:srgbClr val="002060"/>
                </a:solidFill>
                <a:latin typeface="Times New Roman" panose="02020603050405020304" pitchFamily="18" charset="0"/>
                <a:cs typeface="Times New Roman" panose="02020603050405020304" pitchFamily="18" charset="0"/>
              </a:rPr>
              <a:t>Specialization</a:t>
            </a:r>
            <a:r>
              <a:rPr lang="en-US" sz="2400" dirty="0">
                <a:latin typeface="Times New Roman" panose="02020603050405020304" pitchFamily="18" charset="0"/>
                <a:cs typeface="Times New Roman" panose="02020603050405020304" pitchFamily="18" charset="0"/>
              </a:rPr>
              <a:t>: standing committees focus on a specific topic – </a:t>
            </a:r>
            <a:r>
              <a:rPr lang="en-US" sz="2400" b="1" i="1" dirty="0">
                <a:solidFill>
                  <a:schemeClr val="accent3">
                    <a:lumMod val="50000"/>
                  </a:schemeClr>
                </a:solidFill>
                <a:latin typeface="Times New Roman" panose="02020603050405020304" pitchFamily="18" charset="0"/>
                <a:cs typeface="Times New Roman" panose="02020603050405020304" pitchFamily="18" charset="0"/>
              </a:rPr>
              <a:t>Ex. Agriculture Committee or Ways &amp; Means Committee</a:t>
            </a:r>
          </a:p>
        </p:txBody>
      </p:sp>
      <p:pic>
        <p:nvPicPr>
          <p:cNvPr id="1026" name="Picture 2" descr="Law SchoolHouse Rock&quot; Postcard for Sale by Hmarch1 | Redbubble">
            <a:extLst>
              <a:ext uri="{FF2B5EF4-FFF2-40B4-BE49-F238E27FC236}">
                <a16:creationId xmlns:a16="http://schemas.microsoft.com/office/drawing/2014/main" id="{CF3E39D8-67F8-BC2E-CE39-B735F8A977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7465" y="3115160"/>
            <a:ext cx="1847850" cy="323960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E3A06107-9D73-9972-4EFA-1D65AB7FC19E}"/>
              </a:ext>
            </a:extLst>
          </p:cNvPr>
          <p:cNvSpPr/>
          <p:nvPr/>
        </p:nvSpPr>
        <p:spPr>
          <a:xfrm>
            <a:off x="3851730" y="3208151"/>
            <a:ext cx="8012624" cy="960894"/>
          </a:xfrm>
          <a:prstGeom prst="rect">
            <a:avLst/>
          </a:prstGeom>
          <a:solidFill>
            <a:schemeClr val="tx1"/>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buFont typeface="+mj-lt"/>
              <a:buAutoNum type="arabicPeriod"/>
            </a:pPr>
            <a:r>
              <a:rPr lang="en-US" sz="2400" dirty="0">
                <a:solidFill>
                  <a:schemeClr val="bg1"/>
                </a:solidFill>
                <a:latin typeface="Times" panose="02020603050405020304" pitchFamily="18" charset="0"/>
                <a:cs typeface="Times" panose="02020603050405020304" pitchFamily="18" charset="0"/>
              </a:rPr>
              <a:t>Explain how Congressional lawmaking has made both above practices necessary.   </a:t>
            </a:r>
          </a:p>
        </p:txBody>
      </p:sp>
      <p:sp>
        <p:nvSpPr>
          <p:cNvPr id="3" name="Rectangle 2">
            <a:extLst>
              <a:ext uri="{FF2B5EF4-FFF2-40B4-BE49-F238E27FC236}">
                <a16:creationId xmlns:a16="http://schemas.microsoft.com/office/drawing/2014/main" id="{51730635-7FAE-2410-37BC-EF3A22BEAE54}"/>
              </a:ext>
            </a:extLst>
          </p:cNvPr>
          <p:cNvSpPr/>
          <p:nvPr/>
        </p:nvSpPr>
        <p:spPr>
          <a:xfrm>
            <a:off x="3851730" y="4254515"/>
            <a:ext cx="8012624" cy="2100250"/>
          </a:xfrm>
          <a:prstGeom prst="rect">
            <a:avLst/>
          </a:prstGeom>
          <a:solidFill>
            <a:schemeClr val="tx1"/>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buAutoNum type="arabicPeriod" startAt="2"/>
            </a:pPr>
            <a:r>
              <a:rPr lang="en-US" sz="2400" dirty="0">
                <a:solidFill>
                  <a:schemeClr val="bg1"/>
                </a:solidFill>
                <a:latin typeface="Times" panose="02020603050405020304" pitchFamily="18" charset="0"/>
                <a:cs typeface="Times" panose="02020603050405020304" pitchFamily="18" charset="0"/>
              </a:rPr>
              <a:t>For EACH of the Congressional leadership position and explain how they could impact the passage of legislation within Congress.  </a:t>
            </a:r>
          </a:p>
          <a:p>
            <a:pPr marL="342900" indent="-342900">
              <a:buFont typeface="Arial" panose="020B0604020202020204" pitchFamily="34" charset="0"/>
              <a:buChar char="•"/>
            </a:pPr>
            <a:r>
              <a:rPr lang="en-US" sz="2400" dirty="0">
                <a:solidFill>
                  <a:schemeClr val="bg1"/>
                </a:solidFill>
                <a:latin typeface="Times" panose="02020603050405020304" pitchFamily="18" charset="0"/>
                <a:cs typeface="Times" panose="02020603050405020304" pitchFamily="18" charset="0"/>
              </a:rPr>
              <a:t>Speaker of the House </a:t>
            </a:r>
          </a:p>
          <a:p>
            <a:pPr marL="342900" indent="-342900">
              <a:buFont typeface="Arial" panose="020B0604020202020204" pitchFamily="34" charset="0"/>
              <a:buChar char="•"/>
            </a:pPr>
            <a:r>
              <a:rPr lang="en-US" sz="2400" dirty="0">
                <a:solidFill>
                  <a:schemeClr val="bg1"/>
                </a:solidFill>
                <a:latin typeface="Times" panose="02020603050405020304" pitchFamily="18" charset="0"/>
                <a:cs typeface="Times" panose="02020603050405020304" pitchFamily="18" charset="0"/>
              </a:rPr>
              <a:t>Party Whip </a:t>
            </a:r>
          </a:p>
        </p:txBody>
      </p:sp>
    </p:spTree>
    <p:extLst>
      <p:ext uri="{BB962C8B-B14F-4D97-AF65-F5344CB8AC3E}">
        <p14:creationId xmlns:p14="http://schemas.microsoft.com/office/powerpoint/2010/main" val="27175916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A7758-9646-EF5E-8E1D-F2099EE34F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CE5266-87DE-4501-0591-AB63101B2CA2}"/>
              </a:ext>
            </a:extLst>
          </p:cNvPr>
          <p:cNvSpPr>
            <a:spLocks noGrp="1"/>
          </p:cNvSpPr>
          <p:nvPr>
            <p:ph type="title"/>
          </p:nvPr>
        </p:nvSpPr>
        <p:spPr>
          <a:xfrm>
            <a:off x="838200" y="365125"/>
            <a:ext cx="10515600" cy="746223"/>
          </a:xfrm>
          <a:solidFill>
            <a:schemeClr val="accent1">
              <a:lumMod val="50000"/>
            </a:schemeClr>
          </a:solidFill>
          <a:ln>
            <a:solidFill>
              <a:schemeClr val="tx1"/>
            </a:solidFill>
          </a:ln>
        </p:spPr>
        <p:txBody>
          <a:bodyPr/>
          <a:lstStyle/>
          <a:p>
            <a:r>
              <a:rPr lang="en-US" dirty="0">
                <a:solidFill>
                  <a:schemeClr val="bg1"/>
                </a:solidFill>
                <a:latin typeface="Georgia Pro Black" panose="02040A02050405020203" pitchFamily="18" charset="0"/>
              </a:rPr>
              <a:t>Legislative Race</a:t>
            </a:r>
          </a:p>
        </p:txBody>
      </p:sp>
      <p:sp>
        <p:nvSpPr>
          <p:cNvPr id="3" name="Content Placeholder 2">
            <a:extLst>
              <a:ext uri="{FF2B5EF4-FFF2-40B4-BE49-F238E27FC236}">
                <a16:creationId xmlns:a16="http://schemas.microsoft.com/office/drawing/2014/main" id="{89EFAEF9-EEF4-B385-7BB3-164D3D3233FA}"/>
              </a:ext>
            </a:extLst>
          </p:cNvPr>
          <p:cNvSpPr>
            <a:spLocks noGrp="1"/>
          </p:cNvSpPr>
          <p:nvPr>
            <p:ph idx="1"/>
          </p:nvPr>
        </p:nvSpPr>
        <p:spPr>
          <a:xfrm>
            <a:off x="838200" y="1378634"/>
            <a:ext cx="10515600" cy="4798329"/>
          </a:xfrm>
          <a:solidFill>
            <a:schemeClr val="bg1"/>
          </a:solidFill>
          <a:ln>
            <a:solidFill>
              <a:srgbClr val="002060"/>
            </a:solidFill>
          </a:ln>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Demonstrate the process for how a bill becomes of a law.  Get </a:t>
            </a:r>
            <a:r>
              <a:rPr lang="en-US" sz="2400" b="1" dirty="0">
                <a:latin typeface="Times New Roman" panose="02020603050405020304" pitchFamily="18" charset="0"/>
                <a:cs typeface="Times New Roman" panose="02020603050405020304" pitchFamily="18" charset="0"/>
              </a:rPr>
              <a:t>checked off</a:t>
            </a:r>
            <a:r>
              <a:rPr lang="en-US" sz="2400" dirty="0">
                <a:latin typeface="Times New Roman" panose="02020603050405020304" pitchFamily="18" charset="0"/>
                <a:cs typeface="Times New Roman" panose="02020603050405020304" pitchFamily="18" charset="0"/>
              </a:rPr>
              <a:t> once you have the process in the correct order. </a:t>
            </a:r>
          </a:p>
          <a:p>
            <a:r>
              <a:rPr lang="en-US" sz="2400" dirty="0">
                <a:latin typeface="Times New Roman" panose="02020603050405020304" pitchFamily="18" charset="0"/>
                <a:cs typeface="Times New Roman" panose="02020603050405020304" pitchFamily="18" charset="0"/>
              </a:rPr>
              <a:t>Rules for the process</a:t>
            </a:r>
          </a:p>
          <a:p>
            <a:r>
              <a:rPr lang="en-US" sz="2400" dirty="0">
                <a:latin typeface="Times New Roman" panose="02020603050405020304" pitchFamily="18" charset="0"/>
                <a:cs typeface="Times New Roman" panose="02020603050405020304" pitchFamily="18" charset="0"/>
              </a:rPr>
              <a:t>Bills must pass both houses in identical forms </a:t>
            </a:r>
          </a:p>
          <a:p>
            <a:r>
              <a:rPr lang="en-US" sz="2400" dirty="0">
                <a:latin typeface="Times New Roman" panose="02020603050405020304" pitchFamily="18" charset="0"/>
                <a:cs typeface="Times New Roman" panose="02020603050405020304" pitchFamily="18" charset="0"/>
              </a:rPr>
              <a:t>The process is very similar in both houses (You will have two cards that state the same thing)</a:t>
            </a:r>
          </a:p>
          <a:p>
            <a:r>
              <a:rPr lang="en-US" sz="2400" dirty="0">
                <a:latin typeface="Times New Roman" panose="02020603050405020304" pitchFamily="18" charset="0"/>
                <a:cs typeface="Times New Roman" panose="02020603050405020304" pitchFamily="18" charset="0"/>
              </a:rPr>
              <a:t>There are some minor differences between the two houses in the legislative process</a:t>
            </a:r>
          </a:p>
          <a:p>
            <a:pPr marL="0" indent="0">
              <a:buNone/>
            </a:pP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p:txBody>
      </p:sp>
      <p:pic>
        <p:nvPicPr>
          <p:cNvPr id="1028" name="Picture 4" descr="I'm Just a Bill | School House Rock Wiki | Fandom">
            <a:extLst>
              <a:ext uri="{FF2B5EF4-FFF2-40B4-BE49-F238E27FC236}">
                <a16:creationId xmlns:a16="http://schemas.microsoft.com/office/drawing/2014/main" id="{E65F036E-CF7D-0904-F480-BA8ECE7A8C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3558" y="1786597"/>
            <a:ext cx="1671651" cy="128638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0" name="Picture 6" descr="2018 Farm Bill Released | USA Rice Federation">
            <a:extLst>
              <a:ext uri="{FF2B5EF4-FFF2-40B4-BE49-F238E27FC236}">
                <a16:creationId xmlns:a16="http://schemas.microsoft.com/office/drawing/2014/main" id="{745B9EF4-5BF8-DF96-37F9-AF8FF792EB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7828" y="4405899"/>
            <a:ext cx="3806190" cy="20383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2" name="Picture 8" descr="Just a Bill — West Wing, Best Wing">
            <a:extLst>
              <a:ext uri="{FF2B5EF4-FFF2-40B4-BE49-F238E27FC236}">
                <a16:creationId xmlns:a16="http://schemas.microsoft.com/office/drawing/2014/main" id="{1C9E8BAC-3862-601E-678A-6196F64E70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3508" y="4538956"/>
            <a:ext cx="2571750" cy="17716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028750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65FA58-AF08-26E9-780F-257145C61E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9D9E9E-E09F-BBA3-FA4B-DC2475B78889}"/>
              </a:ext>
            </a:extLst>
          </p:cNvPr>
          <p:cNvSpPr>
            <a:spLocks noGrp="1"/>
          </p:cNvSpPr>
          <p:nvPr>
            <p:ph type="title"/>
          </p:nvPr>
        </p:nvSpPr>
        <p:spPr>
          <a:xfrm>
            <a:off x="725838" y="261206"/>
            <a:ext cx="5791200" cy="685482"/>
          </a:xfrm>
          <a:solidFill>
            <a:schemeClr val="bg1"/>
          </a:solidFill>
          <a:ln>
            <a:solidFill>
              <a:schemeClr val="accent1">
                <a:lumMod val="50000"/>
              </a:schemeClr>
            </a:solidFill>
          </a:ln>
        </p:spPr>
        <p:txBody>
          <a:bodyPr>
            <a:normAutofit fontScale="90000"/>
          </a:bodyPr>
          <a:lstStyle/>
          <a:p>
            <a:r>
              <a:rPr lang="en-US" dirty="0">
                <a:latin typeface="Georgia Pro Black" panose="02040A02050405020203" pitchFamily="18" charset="0"/>
              </a:rPr>
              <a:t>Focus for today</a:t>
            </a:r>
          </a:p>
        </p:txBody>
      </p:sp>
      <p:sp>
        <p:nvSpPr>
          <p:cNvPr id="3" name="Content Placeholder 2">
            <a:extLst>
              <a:ext uri="{FF2B5EF4-FFF2-40B4-BE49-F238E27FC236}">
                <a16:creationId xmlns:a16="http://schemas.microsoft.com/office/drawing/2014/main" id="{E8D48B13-1858-93C6-F8C9-5725FA9E8E25}"/>
              </a:ext>
            </a:extLst>
          </p:cNvPr>
          <p:cNvSpPr>
            <a:spLocks noGrp="1"/>
          </p:cNvSpPr>
          <p:nvPr>
            <p:ph idx="1"/>
          </p:nvPr>
        </p:nvSpPr>
        <p:spPr>
          <a:xfrm>
            <a:off x="356461" y="1193369"/>
            <a:ext cx="11701220" cy="4932795"/>
          </a:xfrm>
          <a:solidFill>
            <a:schemeClr val="bg1"/>
          </a:solidFill>
          <a:ln>
            <a:solidFill>
              <a:schemeClr val="accent1">
                <a:lumMod val="50000"/>
              </a:schemeClr>
            </a:solidFill>
          </a:ln>
        </p:spPr>
        <p:txBody>
          <a:bodyPr>
            <a:normAutofit lnSpcReduction="10000"/>
          </a:bodyPr>
          <a:lstStyle/>
          <a:p>
            <a:pPr>
              <a:spcBef>
                <a:spcPts val="0"/>
              </a:spcBef>
            </a:pPr>
            <a:r>
              <a:rPr lang="en-US" dirty="0">
                <a:latin typeface="Times" panose="02020603050405020304" pitchFamily="18" charset="0"/>
                <a:cs typeface="Times" panose="02020603050405020304" pitchFamily="18" charset="0"/>
              </a:rPr>
              <a:t>2.1 Congress: The Senate and the House of Representatives</a:t>
            </a:r>
          </a:p>
          <a:p>
            <a:pPr>
              <a:spcBef>
                <a:spcPts val="0"/>
              </a:spcBef>
            </a:pPr>
            <a:endParaRPr lang="en-US" sz="1600" dirty="0">
              <a:latin typeface="Times" panose="02020603050405020304" pitchFamily="18" charset="0"/>
              <a:cs typeface="Times" panose="02020603050405020304" pitchFamily="18" charset="0"/>
            </a:endParaRPr>
          </a:p>
          <a:p>
            <a:pPr>
              <a:spcBef>
                <a:spcPts val="0"/>
              </a:spcBef>
            </a:pPr>
            <a:r>
              <a:rPr lang="en-US" sz="1900" dirty="0">
                <a:latin typeface="Times" panose="02020603050405020304" pitchFamily="18" charset="0"/>
                <a:cs typeface="Times" panose="02020603050405020304" pitchFamily="18" charset="0"/>
              </a:rPr>
              <a:t>EQ: How do the institutions of government articulate democracy and interact with various linkage institutions to carry out republicanism?</a:t>
            </a:r>
          </a:p>
          <a:p>
            <a:pPr marL="171450" indent="-171450">
              <a:spcBef>
                <a:spcPts val="0"/>
              </a:spcBef>
            </a:pPr>
            <a:r>
              <a:rPr lang="en-US" sz="1900" i="1" dirty="0">
                <a:latin typeface="Times" panose="02020603050405020304" pitchFamily="18" charset="0"/>
                <a:cs typeface="Times" panose="02020603050405020304" pitchFamily="18" charset="0"/>
              </a:rPr>
              <a:t>Students can: </a:t>
            </a:r>
          </a:p>
          <a:p>
            <a:pPr marL="628650" lvl="1" indent="-171450">
              <a:spcBef>
                <a:spcPts val="0"/>
              </a:spcBef>
            </a:pPr>
            <a:r>
              <a:rPr lang="en-US" sz="2200" dirty="0">
                <a:latin typeface="Times" panose="02020603050405020304" pitchFamily="18" charset="0"/>
                <a:cs typeface="Times" panose="02020603050405020304" pitchFamily="18" charset="0"/>
              </a:rPr>
              <a:t>Decipher how the design of Congress carries out the founders’ beliefs about the need for a Constitutional republic. </a:t>
            </a:r>
          </a:p>
          <a:p>
            <a:pPr marL="628650" lvl="1" indent="-171450">
              <a:spcBef>
                <a:spcPts val="0"/>
              </a:spcBef>
            </a:pPr>
            <a:r>
              <a:rPr lang="en-US" sz="2200" dirty="0">
                <a:latin typeface="Times" panose="02020603050405020304" pitchFamily="18" charset="0"/>
                <a:cs typeface="Times" panose="02020603050405020304" pitchFamily="18" charset="0"/>
              </a:rPr>
              <a:t>Assess how democratic the U.S. Congress is as a lawmaking body</a:t>
            </a:r>
          </a:p>
          <a:p>
            <a:pPr marL="0" lvl="1" indent="0">
              <a:spcBef>
                <a:spcPts val="0"/>
              </a:spcBef>
              <a:buNone/>
            </a:pPr>
            <a:endParaRPr lang="en-US" sz="1900" dirty="0">
              <a:latin typeface="Times" panose="02020603050405020304" pitchFamily="18" charset="0"/>
              <a:cs typeface="Times" panose="02020603050405020304" pitchFamily="18" charset="0"/>
            </a:endParaRPr>
          </a:p>
          <a:p>
            <a:pPr marL="0" lvl="1" indent="0">
              <a:spcBef>
                <a:spcPts val="0"/>
              </a:spcBef>
              <a:buNone/>
            </a:pPr>
            <a:r>
              <a:rPr lang="en-US" b="1" i="1" dirty="0">
                <a:solidFill>
                  <a:srgbClr val="FF0000"/>
                </a:solidFill>
                <a:latin typeface="Times" panose="02020603050405020304" pitchFamily="18" charset="0"/>
                <a:cs typeface="Times" panose="02020603050405020304" pitchFamily="18" charset="0"/>
              </a:rPr>
              <a:t>Agenda</a:t>
            </a:r>
          </a:p>
          <a:p>
            <a:pPr marL="285750" lvl="1" indent="-285750">
              <a:spcBef>
                <a:spcPts val="0"/>
              </a:spcBef>
            </a:pPr>
            <a:r>
              <a:rPr lang="en-US" sz="2600" dirty="0">
                <a:latin typeface="Times" panose="02020603050405020304" pitchFamily="18" charset="0"/>
                <a:cs typeface="Times" panose="02020603050405020304" pitchFamily="18" charset="0"/>
              </a:rPr>
              <a:t>Spending Trends</a:t>
            </a:r>
          </a:p>
          <a:p>
            <a:pPr marL="285750" lvl="1" indent="-285750">
              <a:spcBef>
                <a:spcPts val="0"/>
              </a:spcBef>
            </a:pPr>
            <a:r>
              <a:rPr lang="en-US" sz="2600" dirty="0">
                <a:latin typeface="Times" panose="02020603050405020304" pitchFamily="18" charset="0"/>
                <a:cs typeface="Times" panose="02020603050405020304" pitchFamily="18" charset="0"/>
              </a:rPr>
              <a:t>Fiscal Policy </a:t>
            </a:r>
          </a:p>
          <a:p>
            <a:pPr marL="285750" lvl="1" indent="-285750">
              <a:spcBef>
                <a:spcPts val="0"/>
              </a:spcBef>
            </a:pPr>
            <a:r>
              <a:rPr lang="en-US" sz="2600" dirty="0">
                <a:latin typeface="Times" panose="02020603050405020304" pitchFamily="18" charset="0"/>
                <a:cs typeface="Times" panose="02020603050405020304" pitchFamily="18" charset="0"/>
              </a:rPr>
              <a:t>Budget Hero</a:t>
            </a:r>
          </a:p>
          <a:p>
            <a:pPr marL="285750" lvl="1" indent="-285750">
              <a:spcBef>
                <a:spcPts val="0"/>
              </a:spcBef>
            </a:pPr>
            <a:endParaRPr lang="en-US" sz="2600" dirty="0">
              <a:latin typeface="Times" panose="02020603050405020304" pitchFamily="18" charset="0"/>
              <a:cs typeface="Times" panose="02020603050405020304" pitchFamily="18" charset="0"/>
            </a:endParaRPr>
          </a:p>
          <a:p>
            <a:pPr marL="0" lvl="1" indent="0">
              <a:spcBef>
                <a:spcPts val="0"/>
              </a:spcBef>
              <a:buNone/>
            </a:pPr>
            <a:endParaRPr lang="en-US" sz="1800" b="1" i="1" dirty="0">
              <a:solidFill>
                <a:srgbClr val="FF0000"/>
              </a:solidFill>
              <a:latin typeface="Times" panose="02020603050405020304" pitchFamily="18" charset="0"/>
              <a:cs typeface="Times" panose="02020603050405020304" pitchFamily="18" charset="0"/>
            </a:endParaRPr>
          </a:p>
          <a:p>
            <a:pPr marL="0" lvl="1" indent="0">
              <a:spcBef>
                <a:spcPts val="0"/>
              </a:spcBef>
              <a:buNone/>
            </a:pPr>
            <a:r>
              <a:rPr lang="en-US" sz="2600" b="1" i="1" dirty="0">
                <a:solidFill>
                  <a:srgbClr val="002060"/>
                </a:solidFill>
                <a:latin typeface="Times" panose="02020603050405020304" pitchFamily="18" charset="0"/>
                <a:cs typeface="Times" panose="02020603050405020304" pitchFamily="18" charset="0"/>
              </a:rPr>
              <a:t>Homework:</a:t>
            </a:r>
            <a:endParaRPr lang="en-US" sz="1600" dirty="0"/>
          </a:p>
        </p:txBody>
      </p:sp>
    </p:spTree>
    <p:extLst>
      <p:ext uri="{BB962C8B-B14F-4D97-AF65-F5344CB8AC3E}">
        <p14:creationId xmlns:p14="http://schemas.microsoft.com/office/powerpoint/2010/main" val="413498052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88936" y="152718"/>
            <a:ext cx="9926664" cy="837882"/>
          </a:xfrm>
          <a:solidFill>
            <a:schemeClr val="bg1"/>
          </a:solidFill>
          <a:ln>
            <a:solidFill>
              <a:srgbClr val="002060"/>
            </a:solidFill>
          </a:ln>
        </p:spPr>
        <p:txBody>
          <a:bodyPr>
            <a:normAutofit/>
          </a:bodyPr>
          <a:lstStyle/>
          <a:p>
            <a:r>
              <a:rPr lang="en-US" dirty="0">
                <a:latin typeface="Georgia Pro Black" panose="02040A02050405020203" pitchFamily="18" charset="0"/>
              </a:rPr>
              <a:t>Congressional Spending trends</a:t>
            </a:r>
          </a:p>
        </p:txBody>
      </p:sp>
      <p:sp>
        <p:nvSpPr>
          <p:cNvPr id="8" name="Content Placeholder 7"/>
          <p:cNvSpPr>
            <a:spLocks noGrp="1"/>
          </p:cNvSpPr>
          <p:nvPr>
            <p:ph idx="1"/>
          </p:nvPr>
        </p:nvSpPr>
        <p:spPr>
          <a:xfrm>
            <a:off x="588936" y="4343401"/>
            <a:ext cx="10848812" cy="1995406"/>
          </a:xfrm>
          <a:solidFill>
            <a:schemeClr val="bg1"/>
          </a:solidFill>
          <a:ln>
            <a:solidFill>
              <a:srgbClr val="002060"/>
            </a:solidFill>
          </a:ln>
        </p:spPr>
        <p:txBody>
          <a:bodyPr>
            <a:normAutofit fontScale="92500" lnSpcReduction="10000"/>
          </a:bodyPr>
          <a:lstStyle/>
          <a:p>
            <a:r>
              <a:rPr lang="en-US" dirty="0">
                <a:latin typeface="Times" panose="02020603050405020304" pitchFamily="18" charset="0"/>
                <a:cs typeface="Times" panose="02020603050405020304" pitchFamily="18" charset="0"/>
              </a:rPr>
              <a:t>Use the graph above to answer A and B</a:t>
            </a:r>
          </a:p>
          <a:p>
            <a:pPr marL="457200" indent="-457200">
              <a:buAutoNum type="alphaUcPeriod"/>
            </a:pPr>
            <a:r>
              <a:rPr lang="en-US" b="0" dirty="0">
                <a:latin typeface="Times" panose="02020603050405020304" pitchFamily="18" charset="0"/>
                <a:cs typeface="Times" panose="02020603050405020304" pitchFamily="18" charset="0"/>
              </a:rPr>
              <a:t>Identify and explain a trend demonstrated in the pie charts above.</a:t>
            </a:r>
          </a:p>
          <a:p>
            <a:pPr marL="457200" indent="-457200">
              <a:buAutoNum type="alphaUcPeriod"/>
            </a:pPr>
            <a:r>
              <a:rPr lang="en-US" b="0" dirty="0">
                <a:latin typeface="Times" panose="02020603050405020304" pitchFamily="18" charset="0"/>
                <a:cs typeface="Times" panose="02020603050405020304" pitchFamily="18" charset="0"/>
              </a:rPr>
              <a:t>Using your knowledge of United States politics, identify one nonbudgetary barrier AND explain how this barrier hinders the creation of new policy initiatives.</a:t>
            </a:r>
          </a:p>
        </p:txBody>
      </p:sp>
      <p:pic>
        <p:nvPicPr>
          <p:cNvPr id="1026" name="Picture 2" descr="Fiscal Indicators | Concord Coalition">
            <a:extLst>
              <a:ext uri="{FF2B5EF4-FFF2-40B4-BE49-F238E27FC236}">
                <a16:creationId xmlns:a16="http://schemas.microsoft.com/office/drawing/2014/main" id="{02E2D7D8-3466-463F-B2BB-5FC20F2F8F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937" y="1127917"/>
            <a:ext cx="10848812" cy="2773363"/>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8206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655A7-97B3-8543-A784-4ED7003B120B}"/>
              </a:ext>
            </a:extLst>
          </p:cNvPr>
          <p:cNvSpPr>
            <a:spLocks noGrp="1"/>
          </p:cNvSpPr>
          <p:nvPr>
            <p:ph type="title"/>
          </p:nvPr>
        </p:nvSpPr>
        <p:spPr>
          <a:xfrm>
            <a:off x="387458" y="160496"/>
            <a:ext cx="8604142" cy="837882"/>
          </a:xfrm>
          <a:solidFill>
            <a:schemeClr val="bg1"/>
          </a:solidFill>
          <a:ln>
            <a:solidFill>
              <a:srgbClr val="002060"/>
            </a:solidFill>
          </a:ln>
        </p:spPr>
        <p:txBody>
          <a:bodyPr>
            <a:normAutofit/>
          </a:bodyPr>
          <a:lstStyle/>
          <a:p>
            <a:r>
              <a:rPr lang="en-US" dirty="0">
                <a:latin typeface="Georgia Pro Black" panose="02040A02050405020203" pitchFamily="18" charset="0"/>
              </a:rPr>
              <a:t>Federal Budget process</a:t>
            </a:r>
          </a:p>
        </p:txBody>
      </p:sp>
      <p:sp>
        <p:nvSpPr>
          <p:cNvPr id="3" name="Content Placeholder 2">
            <a:extLst>
              <a:ext uri="{FF2B5EF4-FFF2-40B4-BE49-F238E27FC236}">
                <a16:creationId xmlns:a16="http://schemas.microsoft.com/office/drawing/2014/main" id="{17B84680-063E-8B4D-B426-B364939EEFD4}"/>
              </a:ext>
            </a:extLst>
          </p:cNvPr>
          <p:cNvSpPr>
            <a:spLocks noGrp="1"/>
          </p:cNvSpPr>
          <p:nvPr>
            <p:ph idx="1"/>
          </p:nvPr>
        </p:nvSpPr>
        <p:spPr>
          <a:xfrm>
            <a:off x="542441" y="1143001"/>
            <a:ext cx="10864312" cy="4983163"/>
          </a:xfrm>
          <a:solidFill>
            <a:schemeClr val="bg1"/>
          </a:solidFill>
          <a:ln>
            <a:solidFill>
              <a:srgbClr val="002060"/>
            </a:solidFill>
          </a:ln>
        </p:spPr>
        <p:txBody>
          <a:bodyPr>
            <a:normAutofit/>
          </a:bodyPr>
          <a:lstStyle/>
          <a:p>
            <a:r>
              <a:rPr lang="en-US" sz="2400" dirty="0">
                <a:latin typeface="Times" pitchFamily="2" charset="0"/>
              </a:rPr>
              <a:t>Building a </a:t>
            </a:r>
            <a:r>
              <a:rPr lang="en-US" sz="2400" b="1" u="sng" dirty="0">
                <a:latin typeface="Times" pitchFamily="2" charset="0"/>
              </a:rPr>
              <a:t>FISCAL BUDGET</a:t>
            </a:r>
            <a:r>
              <a:rPr lang="en-US" sz="2400" dirty="0">
                <a:latin typeface="Times" pitchFamily="2" charset="0"/>
              </a:rPr>
              <a:t>: US Gov. budget year – October 1 – September 30</a:t>
            </a:r>
          </a:p>
        </p:txBody>
      </p:sp>
      <p:pic>
        <p:nvPicPr>
          <p:cNvPr id="4" name="Picture 3">
            <a:extLst>
              <a:ext uri="{FF2B5EF4-FFF2-40B4-BE49-F238E27FC236}">
                <a16:creationId xmlns:a16="http://schemas.microsoft.com/office/drawing/2014/main" id="{87067E32-07E9-684B-9D98-F10B103BACE5}"/>
              </a:ext>
            </a:extLst>
          </p:cNvPr>
          <p:cNvPicPr>
            <a:picLocks noChangeAspect="1"/>
          </p:cNvPicPr>
          <p:nvPr/>
        </p:nvPicPr>
        <p:blipFill>
          <a:blip r:embed="rId2"/>
          <a:stretch>
            <a:fillRect/>
          </a:stretch>
        </p:blipFill>
        <p:spPr>
          <a:xfrm>
            <a:off x="6096000" y="2057400"/>
            <a:ext cx="4053526" cy="4068763"/>
          </a:xfrm>
          <a:prstGeom prst="rect">
            <a:avLst/>
          </a:prstGeom>
        </p:spPr>
      </p:pic>
      <p:sp>
        <p:nvSpPr>
          <p:cNvPr id="5" name="Rectangle 4">
            <a:extLst>
              <a:ext uri="{FF2B5EF4-FFF2-40B4-BE49-F238E27FC236}">
                <a16:creationId xmlns:a16="http://schemas.microsoft.com/office/drawing/2014/main" id="{1E1CF159-A45B-4647-AFC0-1905B07BA5B0}"/>
              </a:ext>
            </a:extLst>
          </p:cNvPr>
          <p:cNvSpPr/>
          <p:nvPr/>
        </p:nvSpPr>
        <p:spPr>
          <a:xfrm>
            <a:off x="1981200" y="2131975"/>
            <a:ext cx="4053526" cy="609600"/>
          </a:xfrm>
          <a:prstGeom prst="rect">
            <a:avLst/>
          </a:prstGeom>
          <a:solidFill>
            <a:srgbClr val="C0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bg1"/>
                </a:solidFill>
                <a:latin typeface="Times" pitchFamily="2" charset="0"/>
              </a:rPr>
              <a:t>Congress’ power of the purse</a:t>
            </a:r>
          </a:p>
          <a:p>
            <a:pPr algn="ctr"/>
            <a:r>
              <a:rPr lang="en-US" sz="2400" dirty="0">
                <a:solidFill>
                  <a:schemeClr val="bg1"/>
                </a:solidFill>
                <a:latin typeface="Times" panose="02020603050405020304" pitchFamily="18" charset="0"/>
                <a:cs typeface="Times" panose="02020603050405020304" pitchFamily="18" charset="0"/>
              </a:rPr>
              <a:t>(tax &amp; spending)</a:t>
            </a:r>
            <a:endParaRPr lang="en-US" sz="2400" b="1" dirty="0">
              <a:solidFill>
                <a:schemeClr val="bg1"/>
              </a:solidFill>
              <a:latin typeface="Times" pitchFamily="2" charset="0"/>
            </a:endParaRPr>
          </a:p>
        </p:txBody>
      </p:sp>
      <p:sp>
        <p:nvSpPr>
          <p:cNvPr id="6" name="Rectangle 5">
            <a:extLst>
              <a:ext uri="{FF2B5EF4-FFF2-40B4-BE49-F238E27FC236}">
                <a16:creationId xmlns:a16="http://schemas.microsoft.com/office/drawing/2014/main" id="{03002ADD-8898-9E4C-B183-7B8EBFCE277B}"/>
              </a:ext>
            </a:extLst>
          </p:cNvPr>
          <p:cNvSpPr/>
          <p:nvPr/>
        </p:nvSpPr>
        <p:spPr>
          <a:xfrm>
            <a:off x="1985319" y="3118686"/>
            <a:ext cx="4053526" cy="2215314"/>
          </a:xfrm>
          <a:prstGeom prst="rect">
            <a:avLst/>
          </a:prstGeom>
          <a:solidFill>
            <a:srgbClr val="C0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bg1"/>
                </a:solidFill>
                <a:latin typeface="Times" pitchFamily="2" charset="0"/>
              </a:rPr>
              <a:t>Federal budget</a:t>
            </a:r>
          </a:p>
          <a:p>
            <a:pPr marL="342900" indent="-342900">
              <a:buFont typeface="Arial" panose="020B0604020202020204" pitchFamily="34" charset="0"/>
              <a:buChar char="•"/>
            </a:pPr>
            <a:r>
              <a:rPr lang="en-US" sz="2400" b="1" u="sng" dirty="0">
                <a:solidFill>
                  <a:schemeClr val="bg1"/>
                </a:solidFill>
                <a:latin typeface="Times" pitchFamily="2" charset="0"/>
              </a:rPr>
              <a:t>Authorization Bills </a:t>
            </a:r>
            <a:r>
              <a:rPr lang="en-US" sz="2400" dirty="0">
                <a:solidFill>
                  <a:schemeClr val="bg1"/>
                </a:solidFill>
                <a:latin typeface="Times" pitchFamily="2" charset="0"/>
              </a:rPr>
              <a:t>– assigns projects &amp; contracts</a:t>
            </a:r>
          </a:p>
          <a:p>
            <a:pPr marL="342900" indent="-342900">
              <a:buFont typeface="Arial" panose="020B0604020202020204" pitchFamily="34" charset="0"/>
              <a:buChar char="•"/>
            </a:pPr>
            <a:r>
              <a:rPr lang="en-US" sz="2400" b="1" u="sng" dirty="0">
                <a:solidFill>
                  <a:schemeClr val="bg1"/>
                </a:solidFill>
                <a:latin typeface="Times" pitchFamily="2" charset="0"/>
              </a:rPr>
              <a:t>Appropriation Bills </a:t>
            </a:r>
            <a:r>
              <a:rPr lang="en-US" sz="2400" dirty="0">
                <a:solidFill>
                  <a:schemeClr val="bg1"/>
                </a:solidFill>
                <a:latin typeface="Times" pitchFamily="2" charset="0"/>
              </a:rPr>
              <a:t>– assigns $$$$ (13 bills must be passed</a:t>
            </a:r>
          </a:p>
        </p:txBody>
      </p:sp>
      <p:sp>
        <p:nvSpPr>
          <p:cNvPr id="7" name="Down Arrow 6">
            <a:extLst>
              <a:ext uri="{FF2B5EF4-FFF2-40B4-BE49-F238E27FC236}">
                <a16:creationId xmlns:a16="http://schemas.microsoft.com/office/drawing/2014/main" id="{4B53C105-76EA-8340-BB12-349A8D137DBD}"/>
              </a:ext>
            </a:extLst>
          </p:cNvPr>
          <p:cNvSpPr/>
          <p:nvPr/>
        </p:nvSpPr>
        <p:spPr>
          <a:xfrm>
            <a:off x="4007963" y="2741575"/>
            <a:ext cx="457200" cy="5372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105278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655A7-97B3-8543-A784-4ED7003B120B}"/>
              </a:ext>
            </a:extLst>
          </p:cNvPr>
          <p:cNvSpPr>
            <a:spLocks noGrp="1"/>
          </p:cNvSpPr>
          <p:nvPr>
            <p:ph type="title"/>
          </p:nvPr>
        </p:nvSpPr>
        <p:spPr>
          <a:xfrm>
            <a:off x="418454" y="160496"/>
            <a:ext cx="8573146" cy="679970"/>
          </a:xfrm>
          <a:solidFill>
            <a:schemeClr val="bg1"/>
          </a:solidFill>
          <a:ln>
            <a:solidFill>
              <a:srgbClr val="002060"/>
            </a:solidFill>
          </a:ln>
        </p:spPr>
        <p:txBody>
          <a:bodyPr>
            <a:normAutofit fontScale="90000"/>
          </a:bodyPr>
          <a:lstStyle/>
          <a:p>
            <a:r>
              <a:rPr lang="en-US" dirty="0">
                <a:latin typeface="Georgia Pro Black" panose="02040A02050405020203" pitchFamily="18" charset="0"/>
              </a:rPr>
              <a:t>Federal Spending</a:t>
            </a:r>
          </a:p>
        </p:txBody>
      </p:sp>
      <p:sp>
        <p:nvSpPr>
          <p:cNvPr id="3" name="Content Placeholder 2">
            <a:extLst>
              <a:ext uri="{FF2B5EF4-FFF2-40B4-BE49-F238E27FC236}">
                <a16:creationId xmlns:a16="http://schemas.microsoft.com/office/drawing/2014/main" id="{17B84680-063E-8B4D-B426-B364939EEFD4}"/>
              </a:ext>
            </a:extLst>
          </p:cNvPr>
          <p:cNvSpPr>
            <a:spLocks noGrp="1"/>
          </p:cNvSpPr>
          <p:nvPr>
            <p:ph idx="1"/>
          </p:nvPr>
        </p:nvSpPr>
        <p:spPr>
          <a:xfrm>
            <a:off x="681925" y="998379"/>
            <a:ext cx="10786821" cy="5127785"/>
          </a:xfrm>
          <a:solidFill>
            <a:schemeClr val="bg1"/>
          </a:solidFill>
          <a:ln>
            <a:solidFill>
              <a:srgbClr val="002060"/>
            </a:solidFill>
          </a:ln>
        </p:spPr>
        <p:txBody>
          <a:bodyPr>
            <a:normAutofit/>
          </a:bodyPr>
          <a:lstStyle/>
          <a:p>
            <a:r>
              <a:rPr lang="en-US" sz="2400" dirty="0">
                <a:latin typeface="Times" pitchFamily="2" charset="0"/>
              </a:rPr>
              <a:t>Mandatory vs. Discretionary Spending </a:t>
            </a:r>
          </a:p>
        </p:txBody>
      </p:sp>
      <p:pic>
        <p:nvPicPr>
          <p:cNvPr id="8" name="Picture 7">
            <a:extLst>
              <a:ext uri="{FF2B5EF4-FFF2-40B4-BE49-F238E27FC236}">
                <a16:creationId xmlns:a16="http://schemas.microsoft.com/office/drawing/2014/main" id="{D751F4C4-83C4-A44C-941F-1B1F374A977A}"/>
              </a:ext>
            </a:extLst>
          </p:cNvPr>
          <p:cNvPicPr>
            <a:picLocks noChangeAspect="1"/>
          </p:cNvPicPr>
          <p:nvPr/>
        </p:nvPicPr>
        <p:blipFill>
          <a:blip r:embed="rId2"/>
          <a:stretch>
            <a:fillRect/>
          </a:stretch>
        </p:blipFill>
        <p:spPr>
          <a:xfrm>
            <a:off x="6477001" y="2285682"/>
            <a:ext cx="3862053" cy="2445562"/>
          </a:xfrm>
          <a:prstGeom prst="rect">
            <a:avLst/>
          </a:prstGeom>
          <a:ln>
            <a:solidFill>
              <a:srgbClr val="002060"/>
            </a:solidFill>
          </a:ln>
        </p:spPr>
      </p:pic>
      <p:pic>
        <p:nvPicPr>
          <p:cNvPr id="9" name="Picture 8">
            <a:extLst>
              <a:ext uri="{FF2B5EF4-FFF2-40B4-BE49-F238E27FC236}">
                <a16:creationId xmlns:a16="http://schemas.microsoft.com/office/drawing/2014/main" id="{8F284F3A-5FFE-1C44-8410-7BA58B533806}"/>
              </a:ext>
            </a:extLst>
          </p:cNvPr>
          <p:cNvPicPr>
            <a:picLocks noChangeAspect="1"/>
          </p:cNvPicPr>
          <p:nvPr/>
        </p:nvPicPr>
        <p:blipFill>
          <a:blip r:embed="rId3"/>
          <a:stretch>
            <a:fillRect/>
          </a:stretch>
        </p:blipFill>
        <p:spPr>
          <a:xfrm>
            <a:off x="1993274" y="2209800"/>
            <a:ext cx="3862053" cy="2525562"/>
          </a:xfrm>
          <a:prstGeom prst="rect">
            <a:avLst/>
          </a:prstGeom>
          <a:ln>
            <a:solidFill>
              <a:srgbClr val="002060"/>
            </a:solidFill>
          </a:ln>
        </p:spPr>
      </p:pic>
      <p:sp>
        <p:nvSpPr>
          <p:cNvPr id="10" name="Rectangle 9">
            <a:extLst>
              <a:ext uri="{FF2B5EF4-FFF2-40B4-BE49-F238E27FC236}">
                <a16:creationId xmlns:a16="http://schemas.microsoft.com/office/drawing/2014/main" id="{B7FD73FA-E6F9-1E4B-B58D-92AD7197277B}"/>
              </a:ext>
            </a:extLst>
          </p:cNvPr>
          <p:cNvSpPr/>
          <p:nvPr/>
        </p:nvSpPr>
        <p:spPr>
          <a:xfrm>
            <a:off x="1596365" y="4849851"/>
            <a:ext cx="4294257" cy="1808348"/>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u="sng" dirty="0">
                <a:latin typeface="Times" pitchFamily="2" charset="0"/>
              </a:rPr>
              <a:t>Mandatory Expenditures</a:t>
            </a:r>
            <a:r>
              <a:rPr lang="en-US" sz="2200" b="1" dirty="0">
                <a:latin typeface="Times" pitchFamily="2" charset="0"/>
              </a:rPr>
              <a:t>: </a:t>
            </a:r>
            <a:r>
              <a:rPr lang="en-US" sz="2200" dirty="0">
                <a:latin typeface="Times" pitchFamily="2" charset="0"/>
              </a:rPr>
              <a:t>required federal spending</a:t>
            </a:r>
          </a:p>
          <a:p>
            <a:pPr marL="342900" indent="-342900">
              <a:buFont typeface="Arial" panose="020B0604020202020204" pitchFamily="34" charset="0"/>
              <a:buChar char="•"/>
            </a:pPr>
            <a:r>
              <a:rPr lang="en-US" sz="2200" b="1" dirty="0">
                <a:latin typeface="Times" pitchFamily="2" charset="0"/>
              </a:rPr>
              <a:t>Social Security</a:t>
            </a:r>
          </a:p>
          <a:p>
            <a:pPr marL="342900" indent="-342900">
              <a:buFont typeface="Arial" panose="020B0604020202020204" pitchFamily="34" charset="0"/>
              <a:buChar char="•"/>
            </a:pPr>
            <a:r>
              <a:rPr lang="en-US" sz="2200" b="1" dirty="0">
                <a:latin typeface="Times" pitchFamily="2" charset="0"/>
              </a:rPr>
              <a:t>Medicare</a:t>
            </a:r>
          </a:p>
          <a:p>
            <a:r>
              <a:rPr lang="en-US" sz="2200" dirty="0">
                <a:latin typeface="Times" pitchFamily="2" charset="0"/>
              </a:rPr>
              <a:t>2/3rds of the FEDERAL BUDGET</a:t>
            </a:r>
          </a:p>
        </p:txBody>
      </p:sp>
      <p:sp>
        <p:nvSpPr>
          <p:cNvPr id="11" name="Rectangle 10">
            <a:extLst>
              <a:ext uri="{FF2B5EF4-FFF2-40B4-BE49-F238E27FC236}">
                <a16:creationId xmlns:a16="http://schemas.microsoft.com/office/drawing/2014/main" id="{A8EBA5FF-D3CB-8D4D-957F-791D425777A8}"/>
              </a:ext>
            </a:extLst>
          </p:cNvPr>
          <p:cNvSpPr/>
          <p:nvPr/>
        </p:nvSpPr>
        <p:spPr>
          <a:xfrm>
            <a:off x="6220880" y="4826045"/>
            <a:ext cx="4374293" cy="180834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u="sng" dirty="0">
                <a:latin typeface="Times" pitchFamily="2" charset="0"/>
              </a:rPr>
              <a:t>Discretionary Expenditures</a:t>
            </a:r>
            <a:r>
              <a:rPr lang="en-US" sz="2200" b="1" dirty="0">
                <a:latin typeface="Times" pitchFamily="2" charset="0"/>
              </a:rPr>
              <a:t>: </a:t>
            </a:r>
            <a:r>
              <a:rPr lang="en-US" sz="2200" dirty="0">
                <a:latin typeface="Times" pitchFamily="2" charset="0"/>
              </a:rPr>
              <a:t>Congress decides what is important</a:t>
            </a:r>
          </a:p>
          <a:p>
            <a:pPr marL="342900" indent="-342900">
              <a:buFont typeface="Arial" panose="020B0604020202020204" pitchFamily="34" charset="0"/>
              <a:buChar char="•"/>
            </a:pPr>
            <a:r>
              <a:rPr lang="en-US" sz="2200" b="1" dirty="0">
                <a:latin typeface="Times" pitchFamily="2" charset="0"/>
              </a:rPr>
              <a:t>Defense</a:t>
            </a:r>
          </a:p>
          <a:p>
            <a:pPr marL="342900" indent="-342900">
              <a:buFont typeface="Arial" panose="020B0604020202020204" pitchFamily="34" charset="0"/>
              <a:buChar char="•"/>
            </a:pPr>
            <a:r>
              <a:rPr lang="en-US" sz="2200" b="1" dirty="0">
                <a:latin typeface="Times" pitchFamily="2" charset="0"/>
              </a:rPr>
              <a:t>Education</a:t>
            </a:r>
          </a:p>
          <a:p>
            <a:r>
              <a:rPr lang="en-US" sz="2200" dirty="0">
                <a:latin typeface="Times" pitchFamily="2" charset="0"/>
              </a:rPr>
              <a:t>1/3rdsof the FEDERAL BUDGET</a:t>
            </a:r>
          </a:p>
        </p:txBody>
      </p:sp>
      <p:sp>
        <p:nvSpPr>
          <p:cNvPr id="12" name="Rectangle 11">
            <a:extLst>
              <a:ext uri="{FF2B5EF4-FFF2-40B4-BE49-F238E27FC236}">
                <a16:creationId xmlns:a16="http://schemas.microsoft.com/office/drawing/2014/main" id="{F9197859-6364-5C4E-96BA-AA7F60838552}"/>
              </a:ext>
            </a:extLst>
          </p:cNvPr>
          <p:cNvSpPr/>
          <p:nvPr/>
        </p:nvSpPr>
        <p:spPr>
          <a:xfrm>
            <a:off x="2286000" y="1447800"/>
            <a:ext cx="7924800" cy="679969"/>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002060"/>
                </a:solidFill>
                <a:latin typeface="Times" pitchFamily="2" charset="0"/>
              </a:rPr>
              <a:t>Federal Spending Influencers: President, Bureaucracy, Interest Groups, Political Parties, &amp; Voters</a:t>
            </a:r>
          </a:p>
        </p:txBody>
      </p:sp>
    </p:spTree>
    <p:extLst>
      <p:ext uri="{BB962C8B-B14F-4D97-AF65-F5344CB8AC3E}">
        <p14:creationId xmlns:p14="http://schemas.microsoft.com/office/powerpoint/2010/main" val="416873129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1033C-F9A0-4F9C-ADD1-574F51A6D9E1}"/>
              </a:ext>
            </a:extLst>
          </p:cNvPr>
          <p:cNvSpPr>
            <a:spLocks noGrp="1"/>
          </p:cNvSpPr>
          <p:nvPr>
            <p:ph type="title"/>
          </p:nvPr>
        </p:nvSpPr>
        <p:spPr>
          <a:xfrm>
            <a:off x="371959" y="152718"/>
            <a:ext cx="9965410" cy="837882"/>
          </a:xfrm>
          <a:solidFill>
            <a:schemeClr val="bg1"/>
          </a:solidFill>
          <a:ln>
            <a:solidFill>
              <a:srgbClr val="002060"/>
            </a:solidFill>
          </a:ln>
        </p:spPr>
        <p:txBody>
          <a:bodyPr/>
          <a:lstStyle/>
          <a:p>
            <a:r>
              <a:rPr lang="en-US" dirty="0">
                <a:latin typeface="Georgia Pro Black" panose="02040A02050405020203" pitchFamily="18" charset="0"/>
              </a:rPr>
              <a:t>Pile it On</a:t>
            </a:r>
          </a:p>
        </p:txBody>
      </p:sp>
      <p:sp>
        <p:nvSpPr>
          <p:cNvPr id="3" name="Content Placeholder 2">
            <a:extLst>
              <a:ext uri="{FF2B5EF4-FFF2-40B4-BE49-F238E27FC236}">
                <a16:creationId xmlns:a16="http://schemas.microsoft.com/office/drawing/2014/main" id="{523F8703-FF50-472F-BB2F-24768B7493C7}"/>
              </a:ext>
            </a:extLst>
          </p:cNvPr>
          <p:cNvSpPr>
            <a:spLocks noGrp="1"/>
          </p:cNvSpPr>
          <p:nvPr>
            <p:ph idx="1"/>
          </p:nvPr>
        </p:nvSpPr>
        <p:spPr>
          <a:xfrm>
            <a:off x="371959" y="1143001"/>
            <a:ext cx="10879810" cy="4983163"/>
          </a:xfrm>
          <a:solidFill>
            <a:schemeClr val="bg1"/>
          </a:solidFill>
          <a:ln>
            <a:solidFill>
              <a:srgbClr val="002060"/>
            </a:solidFill>
          </a:ln>
        </p:spPr>
        <p:txBody>
          <a:bodyPr>
            <a:normAutofit/>
          </a:bodyPr>
          <a:lstStyle/>
          <a:p>
            <a:r>
              <a:rPr lang="en-US" sz="2400" dirty="0">
                <a:latin typeface="Times" panose="02020603050405020304" pitchFamily="18" charset="0"/>
                <a:cs typeface="Times" panose="02020603050405020304" pitchFamily="18" charset="0"/>
              </a:rPr>
              <a:t>The National Debt of the U.S.</a:t>
            </a:r>
          </a:p>
          <a:p>
            <a:endParaRPr lang="en-US" sz="2400" dirty="0">
              <a:latin typeface="Times" panose="02020603050405020304" pitchFamily="18" charset="0"/>
              <a:cs typeface="Times" panose="02020603050405020304" pitchFamily="18" charset="0"/>
            </a:endParaRPr>
          </a:p>
        </p:txBody>
      </p:sp>
      <p:pic>
        <p:nvPicPr>
          <p:cNvPr id="2052" name="Picture 4" descr="History of the United States debt ceiling - Wikipedia">
            <a:extLst>
              <a:ext uri="{FF2B5EF4-FFF2-40B4-BE49-F238E27FC236}">
                <a16:creationId xmlns:a16="http://schemas.microsoft.com/office/drawing/2014/main" id="{D6092C97-A377-440E-B3DB-75F842164B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414" y="1693068"/>
            <a:ext cx="10042901" cy="347186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B67C2E6-0810-4647-B6A7-3A757347D91E}"/>
              </a:ext>
            </a:extLst>
          </p:cNvPr>
          <p:cNvSpPr/>
          <p:nvPr/>
        </p:nvSpPr>
        <p:spPr>
          <a:xfrm>
            <a:off x="790414" y="5486400"/>
            <a:ext cx="9429130" cy="1066800"/>
          </a:xfrm>
          <a:prstGeom prst="rect">
            <a:avLst/>
          </a:prstGeom>
          <a:solidFill>
            <a:schemeClr val="accent1">
              <a:lumMod val="5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400" dirty="0">
                <a:latin typeface="Times" panose="02020603050405020304" pitchFamily="18" charset="0"/>
                <a:cs typeface="Times" panose="02020603050405020304" pitchFamily="18" charset="0"/>
              </a:rPr>
              <a:t>Identify factors that make it difficult for the U.S. government to balance the national budget </a:t>
            </a:r>
          </a:p>
        </p:txBody>
      </p:sp>
    </p:spTree>
    <p:extLst>
      <p:ext uri="{BB962C8B-B14F-4D97-AF65-F5344CB8AC3E}">
        <p14:creationId xmlns:p14="http://schemas.microsoft.com/office/powerpoint/2010/main" val="166829970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23BDC-7BB8-9B42-87B7-B207550BAF88}"/>
              </a:ext>
            </a:extLst>
          </p:cNvPr>
          <p:cNvSpPr>
            <a:spLocks noGrp="1"/>
          </p:cNvSpPr>
          <p:nvPr>
            <p:ph type="title"/>
          </p:nvPr>
        </p:nvSpPr>
        <p:spPr>
          <a:xfrm>
            <a:off x="433953" y="152718"/>
            <a:ext cx="10569844" cy="685482"/>
          </a:xfrm>
          <a:solidFill>
            <a:schemeClr val="bg1"/>
          </a:solidFill>
          <a:ln>
            <a:solidFill>
              <a:srgbClr val="002060"/>
            </a:solidFill>
          </a:ln>
        </p:spPr>
        <p:txBody>
          <a:bodyPr>
            <a:normAutofit fontScale="90000"/>
          </a:bodyPr>
          <a:lstStyle/>
          <a:p>
            <a:r>
              <a:rPr lang="en-US" dirty="0">
                <a:latin typeface="Georgia Pro Black" panose="02040A02050405020203" pitchFamily="18" charset="0"/>
              </a:rPr>
              <a:t>To tax or not to tax</a:t>
            </a:r>
          </a:p>
        </p:txBody>
      </p:sp>
      <p:sp>
        <p:nvSpPr>
          <p:cNvPr id="3" name="Content Placeholder 2">
            <a:extLst>
              <a:ext uri="{FF2B5EF4-FFF2-40B4-BE49-F238E27FC236}">
                <a16:creationId xmlns:a16="http://schemas.microsoft.com/office/drawing/2014/main" id="{08C4A7F4-6E9A-3C42-A444-17F17096CA7F}"/>
              </a:ext>
            </a:extLst>
          </p:cNvPr>
          <p:cNvSpPr>
            <a:spLocks noGrp="1"/>
          </p:cNvSpPr>
          <p:nvPr>
            <p:ph idx="1"/>
          </p:nvPr>
        </p:nvSpPr>
        <p:spPr>
          <a:xfrm>
            <a:off x="697424" y="990601"/>
            <a:ext cx="10151390" cy="5135563"/>
          </a:xfrm>
          <a:solidFill>
            <a:schemeClr val="bg1"/>
          </a:solidFill>
          <a:ln>
            <a:solidFill>
              <a:srgbClr val="002060"/>
            </a:solidFill>
          </a:ln>
        </p:spPr>
        <p:txBody>
          <a:bodyPr>
            <a:normAutofit/>
          </a:bodyPr>
          <a:lstStyle/>
          <a:p>
            <a:r>
              <a:rPr lang="en-US" sz="2400" b="1" u="sng" dirty="0">
                <a:latin typeface="Times" pitchFamily="2" charset="0"/>
              </a:rPr>
              <a:t>Taxation</a:t>
            </a:r>
            <a:r>
              <a:rPr lang="en-US" sz="2400" dirty="0">
                <a:latin typeface="Times" pitchFamily="2" charset="0"/>
              </a:rPr>
              <a:t>: controversial power (Revolutionary War, Articles of Confederation, Partisanship)</a:t>
            </a:r>
          </a:p>
        </p:txBody>
      </p:sp>
      <p:sp>
        <p:nvSpPr>
          <p:cNvPr id="5" name="Rectangle 4">
            <a:extLst>
              <a:ext uri="{FF2B5EF4-FFF2-40B4-BE49-F238E27FC236}">
                <a16:creationId xmlns:a16="http://schemas.microsoft.com/office/drawing/2014/main" id="{5FD43167-3777-3049-A641-0EE51197F45A}"/>
              </a:ext>
            </a:extLst>
          </p:cNvPr>
          <p:cNvSpPr/>
          <p:nvPr/>
        </p:nvSpPr>
        <p:spPr>
          <a:xfrm>
            <a:off x="1923535" y="1828800"/>
            <a:ext cx="4343400" cy="10668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latin typeface="Times" pitchFamily="2" charset="0"/>
              </a:rPr>
              <a:t>All tax &amp; appropriation bills originate in the HOR</a:t>
            </a:r>
          </a:p>
        </p:txBody>
      </p:sp>
      <p:sp>
        <p:nvSpPr>
          <p:cNvPr id="6" name="Rectangle 5">
            <a:extLst>
              <a:ext uri="{FF2B5EF4-FFF2-40B4-BE49-F238E27FC236}">
                <a16:creationId xmlns:a16="http://schemas.microsoft.com/office/drawing/2014/main" id="{6476C352-5553-A344-B1F2-964F6F3AE3AC}"/>
              </a:ext>
            </a:extLst>
          </p:cNvPr>
          <p:cNvSpPr/>
          <p:nvPr/>
        </p:nvSpPr>
        <p:spPr>
          <a:xfrm>
            <a:off x="1911178" y="3024981"/>
            <a:ext cx="4343400" cy="200421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latin typeface="Times" pitchFamily="2" charset="0"/>
              </a:rPr>
              <a:t>Sources of Revenue</a:t>
            </a:r>
          </a:p>
          <a:p>
            <a:pPr marL="342900" indent="-342900">
              <a:buFont typeface="Arial" panose="020B0604020202020204" pitchFamily="34" charset="0"/>
              <a:buChar char="•"/>
            </a:pPr>
            <a:r>
              <a:rPr lang="en-US" sz="2400" b="1" dirty="0">
                <a:solidFill>
                  <a:schemeClr val="bg1"/>
                </a:solidFill>
                <a:latin typeface="Times" pitchFamily="2" charset="0"/>
              </a:rPr>
              <a:t>Income Tax</a:t>
            </a:r>
          </a:p>
          <a:p>
            <a:pPr marL="342900" indent="-342900">
              <a:buFont typeface="Arial" panose="020B0604020202020204" pitchFamily="34" charset="0"/>
              <a:buChar char="•"/>
            </a:pPr>
            <a:r>
              <a:rPr lang="en-US" sz="2400" b="1" dirty="0">
                <a:solidFill>
                  <a:schemeClr val="bg1"/>
                </a:solidFill>
                <a:latin typeface="Times" pitchFamily="2" charset="0"/>
              </a:rPr>
              <a:t>Excise Tax</a:t>
            </a:r>
          </a:p>
          <a:p>
            <a:pPr marL="342900" indent="-342900">
              <a:buFont typeface="Arial" panose="020B0604020202020204" pitchFamily="34" charset="0"/>
              <a:buChar char="•"/>
            </a:pPr>
            <a:r>
              <a:rPr lang="en-US" sz="2400" b="1" dirty="0">
                <a:solidFill>
                  <a:schemeClr val="bg1"/>
                </a:solidFill>
                <a:latin typeface="Times" pitchFamily="2" charset="0"/>
              </a:rPr>
              <a:t>Estate Tax</a:t>
            </a:r>
          </a:p>
          <a:p>
            <a:pPr marL="342900" indent="-342900">
              <a:buFont typeface="Arial" panose="020B0604020202020204" pitchFamily="34" charset="0"/>
              <a:buChar char="•"/>
            </a:pPr>
            <a:r>
              <a:rPr lang="en-US" sz="2400" b="1" dirty="0">
                <a:solidFill>
                  <a:schemeClr val="bg1"/>
                </a:solidFill>
                <a:latin typeface="Times" pitchFamily="2" charset="0"/>
              </a:rPr>
              <a:t>Fees &amp; license</a:t>
            </a:r>
          </a:p>
        </p:txBody>
      </p:sp>
      <p:pic>
        <p:nvPicPr>
          <p:cNvPr id="7" name="Picture 6">
            <a:extLst>
              <a:ext uri="{FF2B5EF4-FFF2-40B4-BE49-F238E27FC236}">
                <a16:creationId xmlns:a16="http://schemas.microsoft.com/office/drawing/2014/main" id="{2EB855A0-532E-1C46-8B09-937548874802}"/>
              </a:ext>
            </a:extLst>
          </p:cNvPr>
          <p:cNvPicPr>
            <a:picLocks noChangeAspect="1"/>
          </p:cNvPicPr>
          <p:nvPr/>
        </p:nvPicPr>
        <p:blipFill>
          <a:blip r:embed="rId2"/>
          <a:stretch>
            <a:fillRect/>
          </a:stretch>
        </p:blipFill>
        <p:spPr>
          <a:xfrm>
            <a:off x="6345196" y="1752600"/>
            <a:ext cx="4093175" cy="4373563"/>
          </a:xfrm>
          <a:prstGeom prst="rect">
            <a:avLst/>
          </a:prstGeom>
          <a:ln>
            <a:solidFill>
              <a:srgbClr val="002060"/>
            </a:solidFill>
          </a:ln>
        </p:spPr>
      </p:pic>
    </p:spTree>
    <p:extLst>
      <p:ext uri="{BB962C8B-B14F-4D97-AF65-F5344CB8AC3E}">
        <p14:creationId xmlns:p14="http://schemas.microsoft.com/office/powerpoint/2010/main" val="3930007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1F495-F004-47D3-9869-918DAF6CA86A}"/>
              </a:ext>
            </a:extLst>
          </p:cNvPr>
          <p:cNvSpPr>
            <a:spLocks noGrp="1"/>
          </p:cNvSpPr>
          <p:nvPr>
            <p:ph type="title"/>
          </p:nvPr>
        </p:nvSpPr>
        <p:spPr>
          <a:xfrm>
            <a:off x="449451" y="152718"/>
            <a:ext cx="8465949" cy="715187"/>
          </a:xfrm>
          <a:solidFill>
            <a:schemeClr val="bg1"/>
          </a:solidFill>
          <a:ln>
            <a:solidFill>
              <a:schemeClr val="accent1">
                <a:lumMod val="50000"/>
              </a:schemeClr>
            </a:solidFill>
          </a:ln>
        </p:spPr>
        <p:txBody>
          <a:bodyPr/>
          <a:lstStyle/>
          <a:p>
            <a:r>
              <a:rPr lang="en-US" dirty="0">
                <a:latin typeface="Georgia Pro Black" panose="02040A02050405020203" pitchFamily="18" charset="0"/>
              </a:rPr>
              <a:t>Why Republicanism</a:t>
            </a:r>
          </a:p>
        </p:txBody>
      </p:sp>
      <p:sp>
        <p:nvSpPr>
          <p:cNvPr id="3" name="Content Placeholder 2">
            <a:extLst>
              <a:ext uri="{FF2B5EF4-FFF2-40B4-BE49-F238E27FC236}">
                <a16:creationId xmlns:a16="http://schemas.microsoft.com/office/drawing/2014/main" id="{79D583CA-D645-4252-A4FC-B2801F102BD8}"/>
              </a:ext>
            </a:extLst>
          </p:cNvPr>
          <p:cNvSpPr>
            <a:spLocks noGrp="1"/>
          </p:cNvSpPr>
          <p:nvPr>
            <p:ph idx="1"/>
          </p:nvPr>
        </p:nvSpPr>
        <p:spPr>
          <a:xfrm>
            <a:off x="449451" y="1143001"/>
            <a:ext cx="10709329" cy="4983163"/>
          </a:xfrm>
          <a:solidFill>
            <a:schemeClr val="bg1"/>
          </a:solidFill>
          <a:ln>
            <a:solidFill>
              <a:schemeClr val="accent1">
                <a:lumMod val="50000"/>
              </a:schemeClr>
            </a:solidFill>
          </a:ln>
        </p:spPr>
        <p:txBody>
          <a:bodyPr>
            <a:normAutofit/>
          </a:bodyPr>
          <a:lstStyle/>
          <a:p>
            <a:r>
              <a:rPr lang="en-US" sz="2400" dirty="0">
                <a:latin typeface="Times New Roman" panose="02020603050405020304" pitchFamily="18" charset="0"/>
                <a:cs typeface="Times New Roman" panose="02020603050405020304" pitchFamily="18" charset="0"/>
              </a:rPr>
              <a:t>Bicameral legislature = Madisonian Model </a:t>
            </a:r>
          </a:p>
        </p:txBody>
      </p:sp>
      <p:sp>
        <p:nvSpPr>
          <p:cNvPr id="4" name="Rectangle 3">
            <a:extLst>
              <a:ext uri="{FF2B5EF4-FFF2-40B4-BE49-F238E27FC236}">
                <a16:creationId xmlns:a16="http://schemas.microsoft.com/office/drawing/2014/main" id="{E39B3D6C-D733-4021-AACC-EED79232A598}"/>
              </a:ext>
            </a:extLst>
          </p:cNvPr>
          <p:cNvSpPr/>
          <p:nvPr/>
        </p:nvSpPr>
        <p:spPr>
          <a:xfrm>
            <a:off x="1239864" y="3962400"/>
            <a:ext cx="4513236" cy="274288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FFFF00"/>
                </a:solidFill>
                <a:latin typeface="Times New Roman" panose="02020603050405020304" pitchFamily="18" charset="0"/>
                <a:cs typeface="Times New Roman" panose="02020603050405020304" pitchFamily="18" charset="0"/>
              </a:rPr>
              <a:t>House of Representatives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Representation by population (435 members)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2-year terms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Directly elected by the people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Age: 25 years or older</a:t>
            </a:r>
          </a:p>
        </p:txBody>
      </p:sp>
      <p:pic>
        <p:nvPicPr>
          <p:cNvPr id="6" name="Picture 5" descr="A close up of a map&#10;&#10;Description automatically generated">
            <a:extLst>
              <a:ext uri="{FF2B5EF4-FFF2-40B4-BE49-F238E27FC236}">
                <a16:creationId xmlns:a16="http://schemas.microsoft.com/office/drawing/2014/main" id="{F3F76E2C-35FF-431A-B918-EE349A5482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1600200"/>
            <a:ext cx="6925294" cy="2240281"/>
          </a:xfrm>
          <a:prstGeom prst="rect">
            <a:avLst/>
          </a:prstGeom>
          <a:ln>
            <a:solidFill>
              <a:srgbClr val="002060"/>
            </a:solidFill>
          </a:ln>
        </p:spPr>
      </p:pic>
      <p:sp>
        <p:nvSpPr>
          <p:cNvPr id="7" name="Rectangle 6">
            <a:extLst>
              <a:ext uri="{FF2B5EF4-FFF2-40B4-BE49-F238E27FC236}">
                <a16:creationId xmlns:a16="http://schemas.microsoft.com/office/drawing/2014/main" id="{CB25EB65-2403-4B0D-A055-CAA09A6E5754}"/>
              </a:ext>
            </a:extLst>
          </p:cNvPr>
          <p:cNvSpPr/>
          <p:nvPr/>
        </p:nvSpPr>
        <p:spPr>
          <a:xfrm>
            <a:off x="6071259" y="3962400"/>
            <a:ext cx="4669065" cy="274288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FFFF00"/>
                </a:solidFill>
                <a:latin typeface="Times New Roman" panose="02020603050405020304" pitchFamily="18" charset="0"/>
                <a:cs typeface="Times New Roman" panose="02020603050405020304" pitchFamily="18" charset="0"/>
              </a:rPr>
              <a:t>Senate</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Equal representation (100 members)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6-year staggered terms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Elected by state legislatures (</a:t>
            </a:r>
            <a:r>
              <a:rPr lang="en-US" sz="2400" b="1" u="sng" dirty="0">
                <a:solidFill>
                  <a:srgbClr val="FFFF00"/>
                </a:solidFill>
                <a:latin typeface="Times New Roman" panose="02020603050405020304" pitchFamily="18" charset="0"/>
                <a:cs typeface="Times New Roman" panose="02020603050405020304" pitchFamily="18" charset="0"/>
              </a:rPr>
              <a:t>17 Amendment</a:t>
            </a:r>
            <a:r>
              <a:rPr lang="en-US" sz="2400" dirty="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Age: 30 years or older</a:t>
            </a:r>
          </a:p>
        </p:txBody>
      </p:sp>
    </p:spTree>
    <p:extLst>
      <p:ext uri="{BB962C8B-B14F-4D97-AF65-F5344CB8AC3E}">
        <p14:creationId xmlns:p14="http://schemas.microsoft.com/office/powerpoint/2010/main" val="82909659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655A7-97B3-8543-A784-4ED7003B120B}"/>
              </a:ext>
            </a:extLst>
          </p:cNvPr>
          <p:cNvSpPr>
            <a:spLocks noGrp="1"/>
          </p:cNvSpPr>
          <p:nvPr>
            <p:ph type="title"/>
          </p:nvPr>
        </p:nvSpPr>
        <p:spPr>
          <a:xfrm>
            <a:off x="309966" y="160496"/>
            <a:ext cx="10166888" cy="837882"/>
          </a:xfrm>
          <a:solidFill>
            <a:schemeClr val="bg1"/>
          </a:solidFill>
          <a:ln>
            <a:solidFill>
              <a:srgbClr val="002060"/>
            </a:solidFill>
          </a:ln>
        </p:spPr>
        <p:txBody>
          <a:bodyPr>
            <a:normAutofit/>
          </a:bodyPr>
          <a:lstStyle/>
          <a:p>
            <a:r>
              <a:rPr lang="en-US" dirty="0">
                <a:latin typeface="Georgia Pro Black" panose="02040A02050405020203" pitchFamily="18" charset="0"/>
              </a:rPr>
              <a:t>The Party Matters</a:t>
            </a:r>
          </a:p>
        </p:txBody>
      </p:sp>
      <p:sp>
        <p:nvSpPr>
          <p:cNvPr id="3" name="Content Placeholder 2">
            <a:extLst>
              <a:ext uri="{FF2B5EF4-FFF2-40B4-BE49-F238E27FC236}">
                <a16:creationId xmlns:a16="http://schemas.microsoft.com/office/drawing/2014/main" id="{17B84680-063E-8B4D-B426-B364939EEFD4}"/>
              </a:ext>
            </a:extLst>
          </p:cNvPr>
          <p:cNvSpPr>
            <a:spLocks noGrp="1"/>
          </p:cNvSpPr>
          <p:nvPr>
            <p:ph idx="1"/>
          </p:nvPr>
        </p:nvSpPr>
        <p:spPr>
          <a:xfrm>
            <a:off x="573437" y="1130971"/>
            <a:ext cx="10523349" cy="4995193"/>
          </a:xfrm>
          <a:solidFill>
            <a:schemeClr val="bg1"/>
          </a:solidFill>
          <a:ln>
            <a:solidFill>
              <a:srgbClr val="002060"/>
            </a:solidFill>
          </a:ln>
        </p:spPr>
        <p:txBody>
          <a:bodyPr>
            <a:normAutofit/>
          </a:bodyPr>
          <a:lstStyle/>
          <a:p>
            <a:r>
              <a:rPr lang="en-US" sz="2400" dirty="0">
                <a:latin typeface="Times" pitchFamily="2" charset="0"/>
              </a:rPr>
              <a:t>Partisan &amp; Representational Issues of Taxing &amp; Spending</a:t>
            </a:r>
          </a:p>
        </p:txBody>
      </p:sp>
      <p:pic>
        <p:nvPicPr>
          <p:cNvPr id="4" name="Picture 3">
            <a:extLst>
              <a:ext uri="{FF2B5EF4-FFF2-40B4-BE49-F238E27FC236}">
                <a16:creationId xmlns:a16="http://schemas.microsoft.com/office/drawing/2014/main" id="{CF187B30-D06C-6E43-B980-CFF8A7120833}"/>
              </a:ext>
            </a:extLst>
          </p:cNvPr>
          <p:cNvPicPr>
            <a:picLocks noChangeAspect="1"/>
          </p:cNvPicPr>
          <p:nvPr/>
        </p:nvPicPr>
        <p:blipFill>
          <a:blip r:embed="rId2"/>
          <a:stretch>
            <a:fillRect/>
          </a:stretch>
        </p:blipFill>
        <p:spPr>
          <a:xfrm>
            <a:off x="6113362" y="1905001"/>
            <a:ext cx="3810000" cy="3797283"/>
          </a:xfrm>
          <a:prstGeom prst="rect">
            <a:avLst/>
          </a:prstGeom>
          <a:ln>
            <a:solidFill>
              <a:srgbClr val="002060"/>
            </a:solidFill>
          </a:ln>
        </p:spPr>
      </p:pic>
      <p:sp>
        <p:nvSpPr>
          <p:cNvPr id="5" name="Rectangle 4">
            <a:extLst>
              <a:ext uri="{FF2B5EF4-FFF2-40B4-BE49-F238E27FC236}">
                <a16:creationId xmlns:a16="http://schemas.microsoft.com/office/drawing/2014/main" id="{2668BF1C-B327-FB44-AEBB-8B472BBBFE49}"/>
              </a:ext>
            </a:extLst>
          </p:cNvPr>
          <p:cNvSpPr/>
          <p:nvPr/>
        </p:nvSpPr>
        <p:spPr>
          <a:xfrm>
            <a:off x="1828800" y="1600200"/>
            <a:ext cx="4876800" cy="99060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latin typeface="Times" pitchFamily="2" charset="0"/>
              </a:rPr>
              <a:t>Democrats</a:t>
            </a:r>
            <a:r>
              <a:rPr lang="en-US" sz="2400" dirty="0">
                <a:latin typeface="Times" pitchFamily="2" charset="0"/>
              </a:rPr>
              <a:t> – tax wealthy to provide services to those in need</a:t>
            </a:r>
          </a:p>
        </p:txBody>
      </p:sp>
      <p:sp>
        <p:nvSpPr>
          <p:cNvPr id="12" name="Rectangle 11">
            <a:extLst>
              <a:ext uri="{FF2B5EF4-FFF2-40B4-BE49-F238E27FC236}">
                <a16:creationId xmlns:a16="http://schemas.microsoft.com/office/drawing/2014/main" id="{95B3539F-E01B-C34D-B3C4-28B7801626B6}"/>
              </a:ext>
            </a:extLst>
          </p:cNvPr>
          <p:cNvSpPr/>
          <p:nvPr/>
        </p:nvSpPr>
        <p:spPr>
          <a:xfrm>
            <a:off x="1828800" y="2697321"/>
            <a:ext cx="4876800" cy="99060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latin typeface="Times" pitchFamily="2" charset="0"/>
              </a:rPr>
              <a:t>Republicans</a:t>
            </a:r>
            <a:r>
              <a:rPr lang="en-US" sz="2400" dirty="0">
                <a:latin typeface="Times" pitchFamily="2" charset="0"/>
              </a:rPr>
              <a:t> – Cut taxes, encourage business investment, cut the debt</a:t>
            </a:r>
          </a:p>
        </p:txBody>
      </p:sp>
      <p:pic>
        <p:nvPicPr>
          <p:cNvPr id="6" name="Picture 5">
            <a:extLst>
              <a:ext uri="{FF2B5EF4-FFF2-40B4-BE49-F238E27FC236}">
                <a16:creationId xmlns:a16="http://schemas.microsoft.com/office/drawing/2014/main" id="{713FEE4F-165E-1B4A-A554-F7AEF7008F3A}"/>
              </a:ext>
            </a:extLst>
          </p:cNvPr>
          <p:cNvPicPr>
            <a:picLocks noChangeAspect="1"/>
          </p:cNvPicPr>
          <p:nvPr/>
        </p:nvPicPr>
        <p:blipFill>
          <a:blip r:embed="rId3"/>
          <a:stretch>
            <a:fillRect/>
          </a:stretch>
        </p:blipFill>
        <p:spPr>
          <a:xfrm>
            <a:off x="5105400" y="2223644"/>
            <a:ext cx="2324100" cy="597244"/>
          </a:xfrm>
          <a:prstGeom prst="rect">
            <a:avLst/>
          </a:prstGeom>
        </p:spPr>
      </p:pic>
      <p:sp>
        <p:nvSpPr>
          <p:cNvPr id="13" name="Rectangle 12">
            <a:extLst>
              <a:ext uri="{FF2B5EF4-FFF2-40B4-BE49-F238E27FC236}">
                <a16:creationId xmlns:a16="http://schemas.microsoft.com/office/drawing/2014/main" id="{AEA6D584-B038-C24E-803B-2B44669B2C7C}"/>
              </a:ext>
            </a:extLst>
          </p:cNvPr>
          <p:cNvSpPr/>
          <p:nvPr/>
        </p:nvSpPr>
        <p:spPr>
          <a:xfrm>
            <a:off x="1828800" y="3916440"/>
            <a:ext cx="4876800" cy="126516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a:solidFill>
                  <a:schemeClr val="tx1"/>
                </a:solidFill>
                <a:latin typeface="Times" pitchFamily="2" charset="0"/>
              </a:rPr>
              <a:t>Delegate vs. Trustee role:</a:t>
            </a:r>
            <a:r>
              <a:rPr lang="en-US" sz="2400" b="1" dirty="0">
                <a:solidFill>
                  <a:schemeClr val="tx1"/>
                </a:solidFill>
                <a:latin typeface="Times" pitchFamily="2" charset="0"/>
              </a:rPr>
              <a:t> </a:t>
            </a:r>
            <a:r>
              <a:rPr lang="en-US" sz="2400" dirty="0">
                <a:latin typeface="Times" pitchFamily="2" charset="0"/>
              </a:rPr>
              <a:t>cut taxes, keep federal programs, deal with the debt (confusing message)</a:t>
            </a:r>
          </a:p>
        </p:txBody>
      </p:sp>
      <p:pic>
        <p:nvPicPr>
          <p:cNvPr id="7" name="Picture 6">
            <a:extLst>
              <a:ext uri="{FF2B5EF4-FFF2-40B4-BE49-F238E27FC236}">
                <a16:creationId xmlns:a16="http://schemas.microsoft.com/office/drawing/2014/main" id="{FBB35A52-3863-314C-A5A9-5E6770AED77F}"/>
              </a:ext>
            </a:extLst>
          </p:cNvPr>
          <p:cNvPicPr>
            <a:picLocks noChangeAspect="1"/>
          </p:cNvPicPr>
          <p:nvPr/>
        </p:nvPicPr>
        <p:blipFill>
          <a:blip r:embed="rId4"/>
          <a:stretch>
            <a:fillRect/>
          </a:stretch>
        </p:blipFill>
        <p:spPr>
          <a:xfrm>
            <a:off x="2819400" y="5075800"/>
            <a:ext cx="2570066" cy="1652185"/>
          </a:xfrm>
          <a:prstGeom prst="rect">
            <a:avLst/>
          </a:prstGeom>
          <a:ln>
            <a:solidFill>
              <a:srgbClr val="002060"/>
            </a:solidFill>
          </a:ln>
        </p:spPr>
      </p:pic>
      <p:sp>
        <p:nvSpPr>
          <p:cNvPr id="14" name="Rectangle 13">
            <a:extLst>
              <a:ext uri="{FF2B5EF4-FFF2-40B4-BE49-F238E27FC236}">
                <a16:creationId xmlns:a16="http://schemas.microsoft.com/office/drawing/2014/main" id="{010180B2-7842-AF46-B433-51D212F22A51}"/>
              </a:ext>
            </a:extLst>
          </p:cNvPr>
          <p:cNvSpPr/>
          <p:nvPr/>
        </p:nvSpPr>
        <p:spPr>
          <a:xfrm>
            <a:off x="5132173" y="5834877"/>
            <a:ext cx="5181600" cy="79561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Times" pitchFamily="2" charset="0"/>
              </a:rPr>
              <a:t>Impact: </a:t>
            </a:r>
            <a:r>
              <a:rPr lang="en-US" sz="2400" b="1" dirty="0">
                <a:solidFill>
                  <a:schemeClr val="tx1"/>
                </a:solidFill>
                <a:latin typeface="Times" pitchFamily="2" charset="0"/>
              </a:rPr>
              <a:t>GRIDLOCK/HYPERPLURALISM</a:t>
            </a:r>
          </a:p>
        </p:txBody>
      </p:sp>
    </p:spTree>
    <p:extLst>
      <p:ext uri="{BB962C8B-B14F-4D97-AF65-F5344CB8AC3E}">
        <p14:creationId xmlns:p14="http://schemas.microsoft.com/office/powerpoint/2010/main" val="2203580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BF1BE-A909-2D42-A251-B87FAE072FAE}"/>
              </a:ext>
            </a:extLst>
          </p:cNvPr>
          <p:cNvSpPr>
            <a:spLocks noGrp="1"/>
          </p:cNvSpPr>
          <p:nvPr>
            <p:ph type="title"/>
          </p:nvPr>
        </p:nvSpPr>
        <p:spPr>
          <a:xfrm>
            <a:off x="185980" y="152718"/>
            <a:ext cx="10253420" cy="761682"/>
          </a:xfrm>
          <a:solidFill>
            <a:schemeClr val="bg1"/>
          </a:solidFill>
          <a:ln>
            <a:solidFill>
              <a:srgbClr val="002060"/>
            </a:solidFill>
          </a:ln>
        </p:spPr>
        <p:txBody>
          <a:bodyPr>
            <a:normAutofit/>
          </a:bodyPr>
          <a:lstStyle/>
          <a:p>
            <a:r>
              <a:rPr lang="en-US" dirty="0">
                <a:latin typeface="Georgia Pro Black" panose="02040A02050405020203" pitchFamily="18" charset="0"/>
              </a:rPr>
              <a:t>Fiscal Policy – How stimulating</a:t>
            </a:r>
          </a:p>
        </p:txBody>
      </p:sp>
      <p:sp>
        <p:nvSpPr>
          <p:cNvPr id="3" name="Content Placeholder 2">
            <a:extLst>
              <a:ext uri="{FF2B5EF4-FFF2-40B4-BE49-F238E27FC236}">
                <a16:creationId xmlns:a16="http://schemas.microsoft.com/office/drawing/2014/main" id="{03D845AD-0F43-0843-B1AC-30208A0C4345}"/>
              </a:ext>
            </a:extLst>
          </p:cNvPr>
          <p:cNvSpPr>
            <a:spLocks noGrp="1"/>
          </p:cNvSpPr>
          <p:nvPr>
            <p:ph idx="1"/>
          </p:nvPr>
        </p:nvSpPr>
        <p:spPr>
          <a:xfrm>
            <a:off x="464949" y="1000538"/>
            <a:ext cx="10988298" cy="5125626"/>
          </a:xfrm>
          <a:solidFill>
            <a:schemeClr val="bg1"/>
          </a:solidFill>
          <a:ln>
            <a:solidFill>
              <a:srgbClr val="002060"/>
            </a:solidFill>
          </a:ln>
        </p:spPr>
        <p:txBody>
          <a:bodyPr>
            <a:normAutofit/>
          </a:bodyPr>
          <a:lstStyle/>
          <a:p>
            <a:r>
              <a:rPr lang="en-US" sz="2400" b="1" u="sng" dirty="0">
                <a:latin typeface="Times" pitchFamily="2" charset="0"/>
              </a:rPr>
              <a:t>Fiscal Policy</a:t>
            </a:r>
            <a:r>
              <a:rPr lang="en-US" sz="2400" dirty="0">
                <a:latin typeface="Times" pitchFamily="2" charset="0"/>
              </a:rPr>
              <a:t>: using the power of taxing &amp; spending to stimulate the economy </a:t>
            </a:r>
          </a:p>
        </p:txBody>
      </p:sp>
      <p:pic>
        <p:nvPicPr>
          <p:cNvPr id="4" name="Picture 3">
            <a:extLst>
              <a:ext uri="{FF2B5EF4-FFF2-40B4-BE49-F238E27FC236}">
                <a16:creationId xmlns:a16="http://schemas.microsoft.com/office/drawing/2014/main" id="{E0A06409-6350-A545-8BAC-6245DDB0B6FD}"/>
              </a:ext>
            </a:extLst>
          </p:cNvPr>
          <p:cNvPicPr>
            <a:picLocks noChangeAspect="1"/>
          </p:cNvPicPr>
          <p:nvPr/>
        </p:nvPicPr>
        <p:blipFill>
          <a:blip r:embed="rId2"/>
          <a:stretch>
            <a:fillRect/>
          </a:stretch>
        </p:blipFill>
        <p:spPr>
          <a:xfrm>
            <a:off x="2079025" y="2322621"/>
            <a:ext cx="8153400" cy="3352800"/>
          </a:xfrm>
          <a:prstGeom prst="rect">
            <a:avLst/>
          </a:prstGeom>
        </p:spPr>
      </p:pic>
      <p:sp>
        <p:nvSpPr>
          <p:cNvPr id="5" name="Rectangle 4">
            <a:extLst>
              <a:ext uri="{FF2B5EF4-FFF2-40B4-BE49-F238E27FC236}">
                <a16:creationId xmlns:a16="http://schemas.microsoft.com/office/drawing/2014/main" id="{7FE0D978-D498-0542-B989-8865CFAB37A6}"/>
              </a:ext>
            </a:extLst>
          </p:cNvPr>
          <p:cNvSpPr/>
          <p:nvPr/>
        </p:nvSpPr>
        <p:spPr>
          <a:xfrm>
            <a:off x="1053885" y="5410200"/>
            <a:ext cx="9418466" cy="114920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bg1"/>
                </a:solidFill>
                <a:latin typeface="Times" pitchFamily="2" charset="0"/>
              </a:rPr>
              <a:t>Expansionary Fiscal Policy:</a:t>
            </a:r>
            <a:r>
              <a:rPr lang="en-US" sz="2400" dirty="0">
                <a:solidFill>
                  <a:schemeClr val="bg1"/>
                </a:solidFill>
                <a:latin typeface="Times" pitchFamily="2" charset="0"/>
              </a:rPr>
              <a:t> cut taxes &amp; raise government spending</a:t>
            </a:r>
          </a:p>
          <a:p>
            <a:pPr marL="342900" indent="-342900">
              <a:buFontTx/>
              <a:buChar char="-"/>
            </a:pPr>
            <a:r>
              <a:rPr lang="en-US" sz="2400" b="1" dirty="0">
                <a:solidFill>
                  <a:srgbClr val="FFFF00"/>
                </a:solidFill>
                <a:latin typeface="Times" pitchFamily="2" charset="0"/>
              </a:rPr>
              <a:t>Goal:</a:t>
            </a:r>
            <a:r>
              <a:rPr lang="en-US" sz="2400" dirty="0">
                <a:solidFill>
                  <a:srgbClr val="FFFF00"/>
                </a:solidFill>
                <a:latin typeface="Times" pitchFamily="2" charset="0"/>
              </a:rPr>
              <a:t> </a:t>
            </a:r>
            <a:r>
              <a:rPr lang="en-US" sz="2400" dirty="0">
                <a:solidFill>
                  <a:schemeClr val="bg1"/>
                </a:solidFill>
                <a:latin typeface="Times" pitchFamily="2" charset="0"/>
              </a:rPr>
              <a:t>making the economy grow	</a:t>
            </a:r>
            <a:r>
              <a:rPr lang="en-US" sz="2400" b="1" u="sng" dirty="0">
                <a:solidFill>
                  <a:schemeClr val="bg1"/>
                </a:solidFill>
                <a:latin typeface="Times" pitchFamily="2" charset="0"/>
              </a:rPr>
              <a:t>(CARES ACT of 2020)</a:t>
            </a:r>
          </a:p>
          <a:p>
            <a:pPr marL="342900" indent="-342900">
              <a:buFontTx/>
              <a:buChar char="-"/>
            </a:pPr>
            <a:r>
              <a:rPr lang="en-US" sz="2400" b="1" dirty="0">
                <a:solidFill>
                  <a:srgbClr val="FFFF00"/>
                </a:solidFill>
                <a:latin typeface="Times" pitchFamily="2" charset="0"/>
              </a:rPr>
              <a:t>Issue: </a:t>
            </a:r>
            <a:r>
              <a:rPr lang="en-US" sz="2400" dirty="0">
                <a:solidFill>
                  <a:schemeClr val="bg1"/>
                </a:solidFill>
                <a:latin typeface="Times" pitchFamily="2" charset="0"/>
              </a:rPr>
              <a:t>created debt</a:t>
            </a:r>
          </a:p>
        </p:txBody>
      </p:sp>
      <p:sp>
        <p:nvSpPr>
          <p:cNvPr id="6" name="Right Arrow 5">
            <a:extLst>
              <a:ext uri="{FF2B5EF4-FFF2-40B4-BE49-F238E27FC236}">
                <a16:creationId xmlns:a16="http://schemas.microsoft.com/office/drawing/2014/main" id="{531E607D-8125-7842-AA0A-213578784951}"/>
              </a:ext>
            </a:extLst>
          </p:cNvPr>
          <p:cNvSpPr/>
          <p:nvPr/>
        </p:nvSpPr>
        <p:spPr>
          <a:xfrm rot="18945382">
            <a:off x="5347854" y="4540348"/>
            <a:ext cx="895089" cy="275786"/>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a:extLst>
              <a:ext uri="{FF2B5EF4-FFF2-40B4-BE49-F238E27FC236}">
                <a16:creationId xmlns:a16="http://schemas.microsoft.com/office/drawing/2014/main" id="{5D1E64E7-FD53-FD4A-B743-C8C3FC50533A}"/>
              </a:ext>
            </a:extLst>
          </p:cNvPr>
          <p:cNvSpPr/>
          <p:nvPr/>
        </p:nvSpPr>
        <p:spPr>
          <a:xfrm rot="13041741">
            <a:off x="7663886" y="4564896"/>
            <a:ext cx="895417" cy="281581"/>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57EEFC3-3DBF-AB4C-B2CF-FFD7F8884826}"/>
              </a:ext>
            </a:extLst>
          </p:cNvPr>
          <p:cNvSpPr/>
          <p:nvPr/>
        </p:nvSpPr>
        <p:spPr>
          <a:xfrm>
            <a:off x="858203" y="1611824"/>
            <a:ext cx="9614148" cy="114920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a:solidFill>
                  <a:schemeClr val="bg1"/>
                </a:solidFill>
                <a:latin typeface="Times" pitchFamily="2" charset="0"/>
              </a:rPr>
              <a:t>Contractionary Fiscal Policy</a:t>
            </a:r>
            <a:r>
              <a:rPr lang="en-US" sz="2400" b="1" dirty="0">
                <a:solidFill>
                  <a:schemeClr val="bg1"/>
                </a:solidFill>
                <a:latin typeface="Times" pitchFamily="2" charset="0"/>
              </a:rPr>
              <a:t>:</a:t>
            </a:r>
            <a:r>
              <a:rPr lang="en-US" sz="2400" dirty="0">
                <a:solidFill>
                  <a:schemeClr val="bg1"/>
                </a:solidFill>
                <a:latin typeface="Times" pitchFamily="2" charset="0"/>
              </a:rPr>
              <a:t> raise taxes &amp; cut government spending</a:t>
            </a:r>
          </a:p>
          <a:p>
            <a:pPr marL="342900" indent="-342900">
              <a:buFontTx/>
              <a:buChar char="-"/>
            </a:pPr>
            <a:r>
              <a:rPr lang="en-US" sz="2400" b="1" dirty="0">
                <a:solidFill>
                  <a:srgbClr val="FFFF00"/>
                </a:solidFill>
                <a:latin typeface="Times" pitchFamily="2" charset="0"/>
              </a:rPr>
              <a:t>Goal:</a:t>
            </a:r>
            <a:r>
              <a:rPr lang="en-US" sz="2400" dirty="0">
                <a:solidFill>
                  <a:srgbClr val="FFFF00"/>
                </a:solidFill>
                <a:latin typeface="Times" pitchFamily="2" charset="0"/>
              </a:rPr>
              <a:t> </a:t>
            </a:r>
            <a:r>
              <a:rPr lang="en-US" sz="2400" dirty="0">
                <a:solidFill>
                  <a:schemeClr val="bg1"/>
                </a:solidFill>
                <a:latin typeface="Times" pitchFamily="2" charset="0"/>
              </a:rPr>
              <a:t>making the economy shrink</a:t>
            </a:r>
          </a:p>
          <a:p>
            <a:pPr marL="342900" indent="-342900">
              <a:buFontTx/>
              <a:buChar char="-"/>
            </a:pPr>
            <a:r>
              <a:rPr lang="en-US" sz="2400" b="1" dirty="0">
                <a:solidFill>
                  <a:srgbClr val="FFFF00"/>
                </a:solidFill>
                <a:latin typeface="Times" pitchFamily="2" charset="0"/>
              </a:rPr>
              <a:t>Issue: </a:t>
            </a:r>
            <a:r>
              <a:rPr lang="en-US" sz="2400" dirty="0">
                <a:solidFill>
                  <a:schemeClr val="bg1"/>
                </a:solidFill>
                <a:latin typeface="Times" pitchFamily="2" charset="0"/>
              </a:rPr>
              <a:t>Upsets voters</a:t>
            </a:r>
          </a:p>
        </p:txBody>
      </p:sp>
      <p:sp>
        <p:nvSpPr>
          <p:cNvPr id="9" name="Right Arrow 8">
            <a:extLst>
              <a:ext uri="{FF2B5EF4-FFF2-40B4-BE49-F238E27FC236}">
                <a16:creationId xmlns:a16="http://schemas.microsoft.com/office/drawing/2014/main" id="{DB17C6FB-723A-6D4A-A556-B48F54889D2A}"/>
              </a:ext>
            </a:extLst>
          </p:cNvPr>
          <p:cNvSpPr/>
          <p:nvPr/>
        </p:nvSpPr>
        <p:spPr>
          <a:xfrm rot="5400000">
            <a:off x="4338549" y="2944055"/>
            <a:ext cx="895089" cy="275786"/>
          </a:xfrm>
          <a:prstGeom prst="right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a:extLst>
              <a:ext uri="{FF2B5EF4-FFF2-40B4-BE49-F238E27FC236}">
                <a16:creationId xmlns:a16="http://schemas.microsoft.com/office/drawing/2014/main" id="{5D1672C1-B176-5141-AAD2-2FA9DE2AE19B}"/>
              </a:ext>
            </a:extLst>
          </p:cNvPr>
          <p:cNvSpPr/>
          <p:nvPr/>
        </p:nvSpPr>
        <p:spPr>
          <a:xfrm rot="5400000">
            <a:off x="7967442" y="2553363"/>
            <a:ext cx="895089" cy="275786"/>
          </a:xfrm>
          <a:prstGeom prst="right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473073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53FC8-BC4C-1342-AF79-4B49CC19A20E}"/>
              </a:ext>
            </a:extLst>
          </p:cNvPr>
          <p:cNvSpPr>
            <a:spLocks noGrp="1"/>
          </p:cNvSpPr>
          <p:nvPr>
            <p:ph type="title"/>
          </p:nvPr>
        </p:nvSpPr>
        <p:spPr>
          <a:xfrm>
            <a:off x="449451" y="152718"/>
            <a:ext cx="7322949" cy="761682"/>
          </a:xfrm>
          <a:solidFill>
            <a:schemeClr val="bg1"/>
          </a:solidFill>
          <a:ln>
            <a:solidFill>
              <a:srgbClr val="002060"/>
            </a:solidFill>
          </a:ln>
        </p:spPr>
        <p:txBody>
          <a:bodyPr>
            <a:normAutofit/>
          </a:bodyPr>
          <a:lstStyle/>
          <a:p>
            <a:r>
              <a:rPr lang="en-US" dirty="0">
                <a:latin typeface="Georgia Pro Black" panose="02040A02050405020203" pitchFamily="18" charset="0"/>
              </a:rPr>
              <a:t>The Fiscal Ship</a:t>
            </a:r>
          </a:p>
        </p:txBody>
      </p:sp>
      <p:sp>
        <p:nvSpPr>
          <p:cNvPr id="3" name="Content Placeholder 2">
            <a:extLst>
              <a:ext uri="{FF2B5EF4-FFF2-40B4-BE49-F238E27FC236}">
                <a16:creationId xmlns:a16="http://schemas.microsoft.com/office/drawing/2014/main" id="{E3B11DE6-6517-A840-AA2F-0670127C3131}"/>
              </a:ext>
            </a:extLst>
          </p:cNvPr>
          <p:cNvSpPr>
            <a:spLocks noGrp="1"/>
          </p:cNvSpPr>
          <p:nvPr>
            <p:ph idx="1"/>
          </p:nvPr>
        </p:nvSpPr>
        <p:spPr>
          <a:xfrm>
            <a:off x="759417" y="1143001"/>
            <a:ext cx="10879810" cy="4983163"/>
          </a:xfrm>
          <a:solidFill>
            <a:schemeClr val="bg1"/>
          </a:solidFill>
        </p:spPr>
        <p:txBody>
          <a:bodyPr>
            <a:normAutofit/>
          </a:bodyPr>
          <a:lstStyle/>
          <a:p>
            <a:r>
              <a:rPr lang="en-US" sz="2400" dirty="0">
                <a:latin typeface="Times" pitchFamily="2" charset="0"/>
              </a:rPr>
              <a:t>Can you achieve what Congress has not been able to? </a:t>
            </a:r>
          </a:p>
          <a:p>
            <a:r>
              <a:rPr lang="en-US" sz="2400" dirty="0">
                <a:latin typeface="Times" pitchFamily="2" charset="0"/>
              </a:rPr>
              <a:t>Attempt to balance the federal budget </a:t>
            </a:r>
          </a:p>
        </p:txBody>
      </p:sp>
      <p:pic>
        <p:nvPicPr>
          <p:cNvPr id="4" name="Picture 3">
            <a:hlinkClick r:id="rId2"/>
            <a:extLst>
              <a:ext uri="{FF2B5EF4-FFF2-40B4-BE49-F238E27FC236}">
                <a16:creationId xmlns:a16="http://schemas.microsoft.com/office/drawing/2014/main" id="{39718658-7429-B34E-84E5-8DD06A37DCC7}"/>
              </a:ext>
            </a:extLst>
          </p:cNvPr>
          <p:cNvPicPr>
            <a:picLocks noChangeAspect="1"/>
          </p:cNvPicPr>
          <p:nvPr/>
        </p:nvPicPr>
        <p:blipFill>
          <a:blip r:embed="rId3"/>
          <a:stretch>
            <a:fillRect/>
          </a:stretch>
        </p:blipFill>
        <p:spPr>
          <a:xfrm>
            <a:off x="2286000" y="2286000"/>
            <a:ext cx="4114800" cy="3657600"/>
          </a:xfrm>
          <a:prstGeom prst="rect">
            <a:avLst/>
          </a:prstGeom>
          <a:ln>
            <a:solidFill>
              <a:schemeClr val="tx1"/>
            </a:solidFill>
          </a:ln>
        </p:spPr>
      </p:pic>
      <p:sp>
        <p:nvSpPr>
          <p:cNvPr id="5" name="Rectangle 4">
            <a:extLst>
              <a:ext uri="{FF2B5EF4-FFF2-40B4-BE49-F238E27FC236}">
                <a16:creationId xmlns:a16="http://schemas.microsoft.com/office/drawing/2014/main" id="{464A72E8-9F72-534E-BBAD-33825DB8E4C8}"/>
              </a:ext>
            </a:extLst>
          </p:cNvPr>
          <p:cNvSpPr/>
          <p:nvPr/>
        </p:nvSpPr>
        <p:spPr>
          <a:xfrm>
            <a:off x="5943600" y="2438400"/>
            <a:ext cx="4495800" cy="685800"/>
          </a:xfrm>
          <a:prstGeom prst="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400" dirty="0">
                <a:latin typeface="Times" pitchFamily="2" charset="0"/>
              </a:rPr>
              <a:t>Raise taxes or cut spending</a:t>
            </a:r>
          </a:p>
        </p:txBody>
      </p:sp>
      <p:sp>
        <p:nvSpPr>
          <p:cNvPr id="6" name="Rectangle 5">
            <a:extLst>
              <a:ext uri="{FF2B5EF4-FFF2-40B4-BE49-F238E27FC236}">
                <a16:creationId xmlns:a16="http://schemas.microsoft.com/office/drawing/2014/main" id="{CA8C5E78-A3F4-BB4B-AD9B-209981DFBFF4}"/>
              </a:ext>
            </a:extLst>
          </p:cNvPr>
          <p:cNvSpPr/>
          <p:nvPr/>
        </p:nvSpPr>
        <p:spPr>
          <a:xfrm>
            <a:off x="5943600" y="3939381"/>
            <a:ext cx="4495800" cy="685800"/>
          </a:xfrm>
          <a:prstGeom prst="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400" dirty="0">
                <a:latin typeface="Times" pitchFamily="2" charset="0"/>
              </a:rPr>
              <a:t>Follow or break with the party</a:t>
            </a:r>
          </a:p>
        </p:txBody>
      </p:sp>
      <p:sp>
        <p:nvSpPr>
          <p:cNvPr id="7" name="Rectangle 6">
            <a:extLst>
              <a:ext uri="{FF2B5EF4-FFF2-40B4-BE49-F238E27FC236}">
                <a16:creationId xmlns:a16="http://schemas.microsoft.com/office/drawing/2014/main" id="{543250C5-32FF-1845-B3B1-921DDA2D043E}"/>
              </a:ext>
            </a:extLst>
          </p:cNvPr>
          <p:cNvSpPr/>
          <p:nvPr/>
        </p:nvSpPr>
        <p:spPr>
          <a:xfrm>
            <a:off x="5943600" y="4853781"/>
            <a:ext cx="4495800" cy="685800"/>
          </a:xfrm>
          <a:prstGeom prst="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400" dirty="0">
                <a:latin typeface="Times" pitchFamily="2" charset="0"/>
              </a:rPr>
              <a:t>Delegate or Trustee</a:t>
            </a:r>
          </a:p>
        </p:txBody>
      </p:sp>
      <p:sp>
        <p:nvSpPr>
          <p:cNvPr id="8" name="Rectangle 7">
            <a:extLst>
              <a:ext uri="{FF2B5EF4-FFF2-40B4-BE49-F238E27FC236}">
                <a16:creationId xmlns:a16="http://schemas.microsoft.com/office/drawing/2014/main" id="{2CDCBF3B-5CFC-A54D-B032-BC9F59DE96A2}"/>
              </a:ext>
            </a:extLst>
          </p:cNvPr>
          <p:cNvSpPr/>
          <p:nvPr/>
        </p:nvSpPr>
        <p:spPr>
          <a:xfrm>
            <a:off x="5943600" y="5733654"/>
            <a:ext cx="4495800" cy="685800"/>
          </a:xfrm>
          <a:prstGeom prst="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400" dirty="0">
                <a:latin typeface="Times" pitchFamily="2" charset="0"/>
              </a:rPr>
              <a:t>Get re-elected or voted out </a:t>
            </a:r>
            <a:r>
              <a:rPr lang="en-US" sz="2400">
                <a:latin typeface="Times" pitchFamily="2" charset="0"/>
              </a:rPr>
              <a:t>of office</a:t>
            </a:r>
            <a:endParaRPr lang="en-US" sz="2400" dirty="0">
              <a:latin typeface="Times" pitchFamily="2" charset="0"/>
            </a:endParaRPr>
          </a:p>
        </p:txBody>
      </p:sp>
    </p:spTree>
    <p:extLst>
      <p:ext uri="{BB962C8B-B14F-4D97-AF65-F5344CB8AC3E}">
        <p14:creationId xmlns:p14="http://schemas.microsoft.com/office/powerpoint/2010/main" val="26533004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3173EC-3460-EDF7-E6C5-603774E7B3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BCE7CD-83BA-4326-12E8-311F03F799F9}"/>
              </a:ext>
            </a:extLst>
          </p:cNvPr>
          <p:cNvSpPr>
            <a:spLocks noGrp="1"/>
          </p:cNvSpPr>
          <p:nvPr>
            <p:ph type="title"/>
          </p:nvPr>
        </p:nvSpPr>
        <p:spPr>
          <a:xfrm>
            <a:off x="725838" y="261206"/>
            <a:ext cx="5791200" cy="685482"/>
          </a:xfrm>
          <a:solidFill>
            <a:schemeClr val="bg1"/>
          </a:solidFill>
          <a:ln>
            <a:solidFill>
              <a:schemeClr val="accent1">
                <a:lumMod val="50000"/>
              </a:schemeClr>
            </a:solidFill>
          </a:ln>
        </p:spPr>
        <p:txBody>
          <a:bodyPr>
            <a:normAutofit fontScale="90000"/>
          </a:bodyPr>
          <a:lstStyle/>
          <a:p>
            <a:r>
              <a:rPr lang="en-US" dirty="0">
                <a:latin typeface="Georgia Pro Black" panose="02040A02050405020203" pitchFamily="18" charset="0"/>
              </a:rPr>
              <a:t>Focus for today</a:t>
            </a:r>
          </a:p>
        </p:txBody>
      </p:sp>
      <p:sp>
        <p:nvSpPr>
          <p:cNvPr id="3" name="Content Placeholder 2">
            <a:extLst>
              <a:ext uri="{FF2B5EF4-FFF2-40B4-BE49-F238E27FC236}">
                <a16:creationId xmlns:a16="http://schemas.microsoft.com/office/drawing/2014/main" id="{D341C451-23C6-0443-F8F2-5658E8E0B325}"/>
              </a:ext>
            </a:extLst>
          </p:cNvPr>
          <p:cNvSpPr>
            <a:spLocks noGrp="1"/>
          </p:cNvSpPr>
          <p:nvPr>
            <p:ph idx="1"/>
          </p:nvPr>
        </p:nvSpPr>
        <p:spPr>
          <a:xfrm>
            <a:off x="356461" y="1193369"/>
            <a:ext cx="11701220" cy="4932795"/>
          </a:xfrm>
          <a:solidFill>
            <a:schemeClr val="bg1"/>
          </a:solidFill>
          <a:ln>
            <a:solidFill>
              <a:schemeClr val="accent1">
                <a:lumMod val="50000"/>
              </a:schemeClr>
            </a:solidFill>
          </a:ln>
        </p:spPr>
        <p:txBody>
          <a:bodyPr>
            <a:normAutofit lnSpcReduction="10000"/>
          </a:bodyPr>
          <a:lstStyle/>
          <a:p>
            <a:pPr>
              <a:spcBef>
                <a:spcPts val="0"/>
              </a:spcBef>
            </a:pPr>
            <a:r>
              <a:rPr lang="en-US" dirty="0">
                <a:latin typeface="Times" panose="02020603050405020304" pitchFamily="18" charset="0"/>
                <a:cs typeface="Times" panose="02020603050405020304" pitchFamily="18" charset="0"/>
              </a:rPr>
              <a:t>2.1 Congress: The Senate and the House of Representatives</a:t>
            </a:r>
          </a:p>
          <a:p>
            <a:pPr>
              <a:spcBef>
                <a:spcPts val="0"/>
              </a:spcBef>
            </a:pPr>
            <a:endParaRPr lang="en-US" sz="1600" dirty="0">
              <a:latin typeface="Times" panose="02020603050405020304" pitchFamily="18" charset="0"/>
              <a:cs typeface="Times" panose="02020603050405020304" pitchFamily="18" charset="0"/>
            </a:endParaRPr>
          </a:p>
          <a:p>
            <a:pPr>
              <a:spcBef>
                <a:spcPts val="0"/>
              </a:spcBef>
            </a:pPr>
            <a:r>
              <a:rPr lang="en-US" sz="1900" dirty="0">
                <a:latin typeface="Times" panose="02020603050405020304" pitchFamily="18" charset="0"/>
                <a:cs typeface="Times" panose="02020603050405020304" pitchFamily="18" charset="0"/>
              </a:rPr>
              <a:t>EQ: How do the institutions of government articulate democracy and interact with various linkage institutions to carry out republicanism?</a:t>
            </a:r>
          </a:p>
          <a:p>
            <a:pPr marL="171450" indent="-171450">
              <a:spcBef>
                <a:spcPts val="0"/>
              </a:spcBef>
            </a:pPr>
            <a:r>
              <a:rPr lang="en-US" sz="1900" i="1" dirty="0">
                <a:latin typeface="Times" panose="02020603050405020304" pitchFamily="18" charset="0"/>
                <a:cs typeface="Times" panose="02020603050405020304" pitchFamily="18" charset="0"/>
              </a:rPr>
              <a:t>Students can: </a:t>
            </a:r>
          </a:p>
          <a:p>
            <a:pPr marL="628650" lvl="1" indent="-171450">
              <a:spcBef>
                <a:spcPts val="0"/>
              </a:spcBef>
            </a:pPr>
            <a:r>
              <a:rPr lang="en-US" sz="2200" dirty="0">
                <a:latin typeface="Times" panose="02020603050405020304" pitchFamily="18" charset="0"/>
                <a:cs typeface="Times" panose="02020603050405020304" pitchFamily="18" charset="0"/>
              </a:rPr>
              <a:t>Decipher how the design of Congress carries out the founders’ beliefs about the need for a Constitutional republic. </a:t>
            </a:r>
          </a:p>
          <a:p>
            <a:pPr marL="628650" lvl="1" indent="-171450">
              <a:spcBef>
                <a:spcPts val="0"/>
              </a:spcBef>
            </a:pPr>
            <a:r>
              <a:rPr lang="en-US" sz="2200" dirty="0">
                <a:latin typeface="Times" panose="02020603050405020304" pitchFamily="18" charset="0"/>
                <a:cs typeface="Times" panose="02020603050405020304" pitchFamily="18" charset="0"/>
              </a:rPr>
              <a:t>Assess how democratic the U.S. Congress is as a lawmaking body</a:t>
            </a:r>
          </a:p>
          <a:p>
            <a:pPr marL="0" lvl="1" indent="0">
              <a:spcBef>
                <a:spcPts val="0"/>
              </a:spcBef>
              <a:buNone/>
            </a:pPr>
            <a:endParaRPr lang="en-US" sz="1900" dirty="0">
              <a:latin typeface="Times" panose="02020603050405020304" pitchFamily="18" charset="0"/>
              <a:cs typeface="Times" panose="02020603050405020304" pitchFamily="18" charset="0"/>
            </a:endParaRPr>
          </a:p>
          <a:p>
            <a:pPr marL="0" lvl="1" indent="0">
              <a:spcBef>
                <a:spcPts val="0"/>
              </a:spcBef>
              <a:buNone/>
            </a:pPr>
            <a:r>
              <a:rPr lang="en-US" b="1" i="1" dirty="0">
                <a:solidFill>
                  <a:srgbClr val="FF0000"/>
                </a:solidFill>
                <a:latin typeface="Times" panose="02020603050405020304" pitchFamily="18" charset="0"/>
                <a:cs typeface="Times" panose="02020603050405020304" pitchFamily="18" charset="0"/>
              </a:rPr>
              <a:t>Agenda</a:t>
            </a:r>
          </a:p>
          <a:p>
            <a:pPr marL="285750" lvl="1" indent="-285750">
              <a:spcBef>
                <a:spcPts val="0"/>
              </a:spcBef>
            </a:pPr>
            <a:r>
              <a:rPr lang="en-US" sz="2600" dirty="0">
                <a:latin typeface="Times" panose="02020603050405020304" pitchFamily="18" charset="0"/>
                <a:cs typeface="Times" panose="02020603050405020304" pitchFamily="18" charset="0"/>
              </a:rPr>
              <a:t>28</a:t>
            </a:r>
            <a:r>
              <a:rPr lang="en-US" sz="2600" baseline="30000" dirty="0">
                <a:latin typeface="Times" panose="02020603050405020304" pitchFamily="18" charset="0"/>
                <a:cs typeface="Times" panose="02020603050405020304" pitchFamily="18" charset="0"/>
              </a:rPr>
              <a:t>th</a:t>
            </a:r>
            <a:r>
              <a:rPr lang="en-US" sz="2600" dirty="0">
                <a:latin typeface="Times" panose="02020603050405020304" pitchFamily="18" charset="0"/>
                <a:cs typeface="Times" panose="02020603050405020304" pitchFamily="18" charset="0"/>
              </a:rPr>
              <a:t> Amendment National Convention </a:t>
            </a:r>
          </a:p>
          <a:p>
            <a:pPr marL="285750" lvl="1" indent="-285750">
              <a:spcBef>
                <a:spcPts val="0"/>
              </a:spcBef>
            </a:pPr>
            <a:r>
              <a:rPr lang="en-US" sz="2600" dirty="0">
                <a:latin typeface="Times" panose="02020603050405020304" pitchFamily="18" charset="0"/>
                <a:cs typeface="Times" panose="02020603050405020304" pitchFamily="18" charset="0"/>
              </a:rPr>
              <a:t>Ratification Vote</a:t>
            </a:r>
          </a:p>
          <a:p>
            <a:pPr marL="285750" lvl="1" indent="-285750">
              <a:spcBef>
                <a:spcPts val="0"/>
              </a:spcBef>
            </a:pPr>
            <a:r>
              <a:rPr lang="en-US" sz="2600" dirty="0">
                <a:latin typeface="Times" panose="02020603050405020304" pitchFamily="18" charset="0"/>
                <a:cs typeface="Times" panose="02020603050405020304" pitchFamily="18" charset="0"/>
              </a:rPr>
              <a:t>Congressional Study Guide</a:t>
            </a:r>
          </a:p>
          <a:p>
            <a:pPr marL="285750" lvl="1" indent="-285750">
              <a:spcBef>
                <a:spcPts val="0"/>
              </a:spcBef>
            </a:pPr>
            <a:endParaRPr lang="en-US" sz="2600" dirty="0">
              <a:latin typeface="Times" panose="02020603050405020304" pitchFamily="18" charset="0"/>
              <a:cs typeface="Times" panose="02020603050405020304" pitchFamily="18" charset="0"/>
            </a:endParaRPr>
          </a:p>
          <a:p>
            <a:pPr marL="0" lvl="1" indent="0">
              <a:spcBef>
                <a:spcPts val="0"/>
              </a:spcBef>
              <a:buNone/>
            </a:pPr>
            <a:endParaRPr lang="en-US" sz="1800" b="1" i="1" dirty="0">
              <a:solidFill>
                <a:srgbClr val="FF0000"/>
              </a:solidFill>
              <a:latin typeface="Times" panose="02020603050405020304" pitchFamily="18" charset="0"/>
              <a:cs typeface="Times" panose="02020603050405020304" pitchFamily="18" charset="0"/>
            </a:endParaRPr>
          </a:p>
          <a:p>
            <a:pPr marL="0" lvl="1" indent="0">
              <a:spcBef>
                <a:spcPts val="0"/>
              </a:spcBef>
              <a:buNone/>
            </a:pPr>
            <a:r>
              <a:rPr lang="en-US" sz="2600" b="1" i="1" dirty="0">
                <a:solidFill>
                  <a:srgbClr val="002060"/>
                </a:solidFill>
                <a:latin typeface="Times" panose="02020603050405020304" pitchFamily="18" charset="0"/>
                <a:cs typeface="Times" panose="02020603050405020304" pitchFamily="18" charset="0"/>
              </a:rPr>
              <a:t>Homework: Study for a Congressional Argumentative Essay</a:t>
            </a:r>
            <a:endParaRPr lang="en-US" sz="1600" dirty="0"/>
          </a:p>
        </p:txBody>
      </p:sp>
    </p:spTree>
    <p:extLst>
      <p:ext uri="{BB962C8B-B14F-4D97-AF65-F5344CB8AC3E}">
        <p14:creationId xmlns:p14="http://schemas.microsoft.com/office/powerpoint/2010/main" val="177030512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CA4BCE-1A8E-D72D-6B2C-ACCD5F52D9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905E1A-426B-C3E4-C5A7-3A9A8824A546}"/>
              </a:ext>
            </a:extLst>
          </p:cNvPr>
          <p:cNvSpPr>
            <a:spLocks noGrp="1"/>
          </p:cNvSpPr>
          <p:nvPr>
            <p:ph type="title"/>
          </p:nvPr>
        </p:nvSpPr>
        <p:spPr>
          <a:xfrm>
            <a:off x="418454" y="292986"/>
            <a:ext cx="9182746" cy="685482"/>
          </a:xfrm>
          <a:solidFill>
            <a:schemeClr val="bg1"/>
          </a:solidFill>
          <a:ln>
            <a:solidFill>
              <a:schemeClr val="tx2">
                <a:lumMod val="90000"/>
                <a:lumOff val="10000"/>
              </a:schemeClr>
            </a:solidFill>
          </a:ln>
        </p:spPr>
        <p:txBody>
          <a:bodyPr>
            <a:normAutofit fontScale="90000"/>
          </a:bodyPr>
          <a:lstStyle/>
          <a:p>
            <a:r>
              <a:rPr lang="en-US" dirty="0">
                <a:latin typeface="Georgia Pro Black" panose="02040A02050405020203" pitchFamily="18" charset="0"/>
              </a:rPr>
              <a:t>Ratification Convention </a:t>
            </a:r>
          </a:p>
        </p:txBody>
      </p:sp>
      <p:sp>
        <p:nvSpPr>
          <p:cNvPr id="3" name="Content Placeholder 2">
            <a:extLst>
              <a:ext uri="{FF2B5EF4-FFF2-40B4-BE49-F238E27FC236}">
                <a16:creationId xmlns:a16="http://schemas.microsoft.com/office/drawing/2014/main" id="{58D6CC61-DD78-E8BF-C5BB-96E5B9EA0220}"/>
              </a:ext>
            </a:extLst>
          </p:cNvPr>
          <p:cNvSpPr>
            <a:spLocks noGrp="1"/>
          </p:cNvSpPr>
          <p:nvPr>
            <p:ph idx="1"/>
          </p:nvPr>
        </p:nvSpPr>
        <p:spPr>
          <a:xfrm>
            <a:off x="418454" y="1193711"/>
            <a:ext cx="10941804" cy="4513049"/>
          </a:xfrm>
          <a:solidFill>
            <a:schemeClr val="bg1"/>
          </a:solidFill>
          <a:ln>
            <a:solidFill>
              <a:srgbClr val="002060"/>
            </a:solidFill>
          </a:ln>
        </p:spPr>
        <p:txBody>
          <a:bodyPr>
            <a:normAutofit/>
          </a:bodyPr>
          <a:lstStyle/>
          <a:p>
            <a:r>
              <a:rPr lang="en-US" sz="2400" dirty="0">
                <a:latin typeface="Times" panose="02020603050405020304" pitchFamily="18" charset="0"/>
                <a:ea typeface="Calibri" panose="020F0502020204030204" pitchFamily="34" charset="0"/>
                <a:cs typeface="Times" panose="02020603050405020304" pitchFamily="18" charset="0"/>
              </a:rPr>
              <a:t>Evaluate whether proposed Amendments will repair the dysfunction that besieges Congress in executing its duties as the national lawmaker.</a:t>
            </a:r>
          </a:p>
          <a:p>
            <a:r>
              <a:rPr lang="en-US" sz="2400" dirty="0">
                <a:latin typeface="Times" panose="02020603050405020304" pitchFamily="18" charset="0"/>
                <a:ea typeface="Calibri" panose="020F0502020204030204" pitchFamily="34" charset="0"/>
                <a:cs typeface="Times" panose="02020603050405020304" pitchFamily="18" charset="0"/>
              </a:rPr>
              <a:t>For each Amendment </a:t>
            </a:r>
          </a:p>
          <a:p>
            <a:pPr lvl="1"/>
            <a:r>
              <a:rPr lang="en-US" dirty="0">
                <a:latin typeface="Times" panose="02020603050405020304" pitchFamily="18" charset="0"/>
                <a:ea typeface="Calibri" panose="020F0502020204030204" pitchFamily="34" charset="0"/>
                <a:cs typeface="Times" panose="02020603050405020304" pitchFamily="18" charset="0"/>
              </a:rPr>
              <a:t>Record the main idea of the Amendment would repair dysfunction within the U.S. Congress</a:t>
            </a:r>
          </a:p>
          <a:p>
            <a:pPr lvl="1"/>
            <a:r>
              <a:rPr lang="en-US" dirty="0">
                <a:latin typeface="Times" panose="02020603050405020304" pitchFamily="18" charset="0"/>
                <a:ea typeface="Calibri" panose="020F0502020204030204" pitchFamily="34" charset="0"/>
                <a:cs typeface="Times" panose="02020603050405020304" pitchFamily="18" charset="0"/>
              </a:rPr>
              <a:t>Summarize main arguments for the Amendment </a:t>
            </a:r>
          </a:p>
          <a:p>
            <a:pPr lvl="1"/>
            <a:r>
              <a:rPr lang="en-US" dirty="0">
                <a:latin typeface="Times" panose="02020603050405020304" pitchFamily="18" charset="0"/>
                <a:ea typeface="Calibri" panose="020F0502020204030204" pitchFamily="34" charset="0"/>
                <a:cs typeface="Times" panose="02020603050405020304" pitchFamily="18" charset="0"/>
              </a:rPr>
              <a:t>Ask questions of the presenters – remember if Amendment is added to the U.S. Constitution it becomes bending to the nation.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194926E3-9F3D-536F-298E-030D540670D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84304" y="3938051"/>
            <a:ext cx="2561289" cy="2626963"/>
          </a:xfrm>
          <a:prstGeom prst="rect">
            <a:avLst/>
          </a:prstGeom>
          <a:noFill/>
          <a:ln>
            <a:solidFill>
              <a:schemeClr val="tx1"/>
            </a:solidFill>
          </a:ln>
        </p:spPr>
      </p:pic>
    </p:spTree>
    <p:extLst>
      <p:ext uri="{BB962C8B-B14F-4D97-AF65-F5344CB8AC3E}">
        <p14:creationId xmlns:p14="http://schemas.microsoft.com/office/powerpoint/2010/main" val="128794294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4C119C-43EC-4D19-FDCC-D71677F43F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7CB7A5-6A06-2DE3-4C8C-622C82218618}"/>
              </a:ext>
            </a:extLst>
          </p:cNvPr>
          <p:cNvSpPr>
            <a:spLocks noGrp="1"/>
          </p:cNvSpPr>
          <p:nvPr>
            <p:ph type="title"/>
          </p:nvPr>
        </p:nvSpPr>
        <p:spPr>
          <a:xfrm>
            <a:off x="725838" y="261206"/>
            <a:ext cx="5791200" cy="685482"/>
          </a:xfrm>
          <a:solidFill>
            <a:schemeClr val="bg1"/>
          </a:solidFill>
          <a:ln>
            <a:solidFill>
              <a:schemeClr val="accent1">
                <a:lumMod val="50000"/>
              </a:schemeClr>
            </a:solidFill>
          </a:ln>
        </p:spPr>
        <p:txBody>
          <a:bodyPr>
            <a:normAutofit fontScale="90000"/>
          </a:bodyPr>
          <a:lstStyle/>
          <a:p>
            <a:r>
              <a:rPr lang="en-US" dirty="0">
                <a:latin typeface="Georgia Pro Black" panose="02040A02050405020203" pitchFamily="18" charset="0"/>
              </a:rPr>
              <a:t>Focus for today</a:t>
            </a:r>
          </a:p>
        </p:txBody>
      </p:sp>
      <p:sp>
        <p:nvSpPr>
          <p:cNvPr id="3" name="Content Placeholder 2">
            <a:extLst>
              <a:ext uri="{FF2B5EF4-FFF2-40B4-BE49-F238E27FC236}">
                <a16:creationId xmlns:a16="http://schemas.microsoft.com/office/drawing/2014/main" id="{0D49C88E-1896-92E3-6F5F-57B7D9BC6D28}"/>
              </a:ext>
            </a:extLst>
          </p:cNvPr>
          <p:cNvSpPr>
            <a:spLocks noGrp="1"/>
          </p:cNvSpPr>
          <p:nvPr>
            <p:ph idx="1"/>
          </p:nvPr>
        </p:nvSpPr>
        <p:spPr>
          <a:xfrm>
            <a:off x="356461" y="1193369"/>
            <a:ext cx="11701220" cy="4932795"/>
          </a:xfrm>
          <a:solidFill>
            <a:schemeClr val="bg1"/>
          </a:solidFill>
          <a:ln>
            <a:solidFill>
              <a:schemeClr val="accent1">
                <a:lumMod val="50000"/>
              </a:schemeClr>
            </a:solidFill>
          </a:ln>
        </p:spPr>
        <p:txBody>
          <a:bodyPr>
            <a:normAutofit lnSpcReduction="10000"/>
          </a:bodyPr>
          <a:lstStyle/>
          <a:p>
            <a:pPr>
              <a:spcBef>
                <a:spcPts val="0"/>
              </a:spcBef>
            </a:pPr>
            <a:r>
              <a:rPr lang="en-US" dirty="0">
                <a:latin typeface="Times" panose="02020603050405020304" pitchFamily="18" charset="0"/>
                <a:cs typeface="Times" panose="02020603050405020304" pitchFamily="18" charset="0"/>
              </a:rPr>
              <a:t>2.1 Congress: The Senate and the House of Representatives</a:t>
            </a:r>
          </a:p>
          <a:p>
            <a:pPr>
              <a:spcBef>
                <a:spcPts val="0"/>
              </a:spcBef>
            </a:pPr>
            <a:endParaRPr lang="en-US" sz="1600" dirty="0">
              <a:latin typeface="Times" panose="02020603050405020304" pitchFamily="18" charset="0"/>
              <a:cs typeface="Times" panose="02020603050405020304" pitchFamily="18" charset="0"/>
            </a:endParaRPr>
          </a:p>
          <a:p>
            <a:pPr>
              <a:spcBef>
                <a:spcPts val="0"/>
              </a:spcBef>
            </a:pPr>
            <a:r>
              <a:rPr lang="en-US" sz="1900" dirty="0">
                <a:latin typeface="Times" panose="02020603050405020304" pitchFamily="18" charset="0"/>
                <a:cs typeface="Times" panose="02020603050405020304" pitchFamily="18" charset="0"/>
              </a:rPr>
              <a:t>EQ: How do the institutions of government articulate democracy and interact with various linkage institutions to carry out republicanism?</a:t>
            </a:r>
          </a:p>
          <a:p>
            <a:pPr marL="171450" indent="-171450">
              <a:spcBef>
                <a:spcPts val="0"/>
              </a:spcBef>
            </a:pPr>
            <a:r>
              <a:rPr lang="en-US" sz="1900" i="1" dirty="0">
                <a:latin typeface="Times" panose="02020603050405020304" pitchFamily="18" charset="0"/>
                <a:cs typeface="Times" panose="02020603050405020304" pitchFamily="18" charset="0"/>
              </a:rPr>
              <a:t>Students can: </a:t>
            </a:r>
          </a:p>
          <a:p>
            <a:pPr marL="628650" lvl="1" indent="-171450">
              <a:spcBef>
                <a:spcPts val="0"/>
              </a:spcBef>
            </a:pPr>
            <a:r>
              <a:rPr lang="en-US" sz="2200" dirty="0">
                <a:latin typeface="Times" panose="02020603050405020304" pitchFamily="18" charset="0"/>
                <a:cs typeface="Times" panose="02020603050405020304" pitchFamily="18" charset="0"/>
              </a:rPr>
              <a:t>Decipher how the design of Congress carries out the founders’ beliefs about the need for a Constitutional republic. </a:t>
            </a:r>
          </a:p>
          <a:p>
            <a:pPr marL="628650" lvl="1" indent="-171450">
              <a:spcBef>
                <a:spcPts val="0"/>
              </a:spcBef>
            </a:pPr>
            <a:r>
              <a:rPr lang="en-US" sz="2200" dirty="0">
                <a:latin typeface="Times" panose="02020603050405020304" pitchFamily="18" charset="0"/>
                <a:cs typeface="Times" panose="02020603050405020304" pitchFamily="18" charset="0"/>
              </a:rPr>
              <a:t>Assess how democratic the U.S. Congress is as a lawmaking body</a:t>
            </a:r>
          </a:p>
          <a:p>
            <a:pPr marL="0" lvl="1" indent="0">
              <a:spcBef>
                <a:spcPts val="0"/>
              </a:spcBef>
              <a:buNone/>
            </a:pPr>
            <a:endParaRPr lang="en-US" sz="1900" dirty="0">
              <a:latin typeface="Times" panose="02020603050405020304" pitchFamily="18" charset="0"/>
              <a:cs typeface="Times" panose="02020603050405020304" pitchFamily="18" charset="0"/>
            </a:endParaRPr>
          </a:p>
          <a:p>
            <a:pPr marL="0" lvl="1" indent="0">
              <a:spcBef>
                <a:spcPts val="0"/>
              </a:spcBef>
              <a:buNone/>
            </a:pPr>
            <a:r>
              <a:rPr lang="en-US" b="1" i="1" dirty="0">
                <a:solidFill>
                  <a:srgbClr val="FF0000"/>
                </a:solidFill>
                <a:latin typeface="Times" panose="02020603050405020304" pitchFamily="18" charset="0"/>
                <a:cs typeface="Times" panose="02020603050405020304" pitchFamily="18" charset="0"/>
              </a:rPr>
              <a:t>Agenda</a:t>
            </a:r>
          </a:p>
          <a:p>
            <a:pPr marL="285750" lvl="1" indent="-285750">
              <a:spcBef>
                <a:spcPts val="0"/>
              </a:spcBef>
            </a:pPr>
            <a:r>
              <a:rPr lang="en-US" sz="2600" dirty="0">
                <a:latin typeface="Times" panose="02020603050405020304" pitchFamily="18" charset="0"/>
                <a:cs typeface="Times" panose="02020603050405020304" pitchFamily="18" charset="0"/>
              </a:rPr>
              <a:t>Prompt Break Down </a:t>
            </a:r>
          </a:p>
          <a:p>
            <a:pPr marL="285750" lvl="1" indent="-285750">
              <a:spcBef>
                <a:spcPts val="0"/>
              </a:spcBef>
            </a:pPr>
            <a:r>
              <a:rPr lang="en-US" sz="2600" dirty="0">
                <a:latin typeface="Times" panose="02020603050405020304" pitchFamily="18" charset="0"/>
                <a:cs typeface="Times" panose="02020603050405020304" pitchFamily="18" charset="0"/>
              </a:rPr>
              <a:t>Plan your argument </a:t>
            </a:r>
          </a:p>
          <a:p>
            <a:pPr marL="285750" lvl="1" indent="-285750">
              <a:spcBef>
                <a:spcPts val="0"/>
              </a:spcBef>
            </a:pPr>
            <a:r>
              <a:rPr lang="en-US" sz="2600" dirty="0">
                <a:latin typeface="Times" panose="02020603050405020304" pitchFamily="18" charset="0"/>
                <a:cs typeface="Times" panose="02020603050405020304" pitchFamily="18" charset="0"/>
              </a:rPr>
              <a:t>Thesis writing</a:t>
            </a:r>
          </a:p>
          <a:p>
            <a:pPr marL="285750" lvl="1" indent="-285750">
              <a:spcBef>
                <a:spcPts val="0"/>
              </a:spcBef>
            </a:pPr>
            <a:endParaRPr lang="en-US" sz="2600" dirty="0">
              <a:latin typeface="Times" panose="02020603050405020304" pitchFamily="18" charset="0"/>
              <a:cs typeface="Times" panose="02020603050405020304" pitchFamily="18" charset="0"/>
            </a:endParaRPr>
          </a:p>
          <a:p>
            <a:pPr marL="0" lvl="1" indent="0">
              <a:spcBef>
                <a:spcPts val="0"/>
              </a:spcBef>
              <a:buNone/>
            </a:pPr>
            <a:endParaRPr lang="en-US" sz="1800" b="1" i="1" dirty="0">
              <a:solidFill>
                <a:srgbClr val="FF0000"/>
              </a:solidFill>
              <a:latin typeface="Times" panose="02020603050405020304" pitchFamily="18" charset="0"/>
              <a:cs typeface="Times" panose="02020603050405020304" pitchFamily="18" charset="0"/>
            </a:endParaRPr>
          </a:p>
          <a:p>
            <a:pPr marL="0" lvl="1" indent="0">
              <a:spcBef>
                <a:spcPts val="0"/>
              </a:spcBef>
              <a:buNone/>
            </a:pPr>
            <a:r>
              <a:rPr lang="en-US" sz="2600" b="1" i="1" dirty="0">
                <a:solidFill>
                  <a:srgbClr val="002060"/>
                </a:solidFill>
                <a:latin typeface="Times" panose="02020603050405020304" pitchFamily="18" charset="0"/>
                <a:cs typeface="Times" panose="02020603050405020304" pitchFamily="18" charset="0"/>
              </a:rPr>
              <a:t>Homework: Review Congress Notes for Essay writing</a:t>
            </a:r>
            <a:endParaRPr lang="en-US" sz="1600" dirty="0"/>
          </a:p>
        </p:txBody>
      </p:sp>
    </p:spTree>
    <p:extLst>
      <p:ext uri="{BB962C8B-B14F-4D97-AF65-F5344CB8AC3E}">
        <p14:creationId xmlns:p14="http://schemas.microsoft.com/office/powerpoint/2010/main" val="288324464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CCA7CE4-01E7-699F-E5CC-00747BDFF0B3}"/>
              </a:ext>
            </a:extLst>
          </p:cNvPr>
          <p:cNvSpPr>
            <a:spLocks noGrp="1"/>
          </p:cNvSpPr>
          <p:nvPr>
            <p:ph type="title"/>
          </p:nvPr>
        </p:nvSpPr>
        <p:spPr>
          <a:xfrm>
            <a:off x="838200" y="259165"/>
            <a:ext cx="10515600" cy="639737"/>
          </a:xfrm>
          <a:solidFill>
            <a:schemeClr val="bg1"/>
          </a:solidFill>
          <a:ln>
            <a:solidFill>
              <a:schemeClr val="accent1">
                <a:lumMod val="50000"/>
              </a:schemeClr>
            </a:solidFill>
          </a:ln>
        </p:spPr>
        <p:txBody>
          <a:bodyPr>
            <a:normAutofit fontScale="90000"/>
          </a:bodyPr>
          <a:lstStyle/>
          <a:p>
            <a:r>
              <a:rPr lang="en-US" dirty="0">
                <a:latin typeface="Georgia Pro Black" panose="02040A02050405020203" pitchFamily="18" charset="0"/>
              </a:rPr>
              <a:t>Essay Prompt</a:t>
            </a:r>
          </a:p>
        </p:txBody>
      </p:sp>
      <p:sp>
        <p:nvSpPr>
          <p:cNvPr id="8" name="Content Placeholder 7">
            <a:extLst>
              <a:ext uri="{FF2B5EF4-FFF2-40B4-BE49-F238E27FC236}">
                <a16:creationId xmlns:a16="http://schemas.microsoft.com/office/drawing/2014/main" id="{A10AC251-47F4-2992-9B56-1852EF0B28AB}"/>
              </a:ext>
            </a:extLst>
          </p:cNvPr>
          <p:cNvSpPr>
            <a:spLocks noGrp="1"/>
          </p:cNvSpPr>
          <p:nvPr>
            <p:ph idx="1"/>
          </p:nvPr>
        </p:nvSpPr>
        <p:spPr>
          <a:xfrm>
            <a:off x="635431" y="1177871"/>
            <a:ext cx="10718369" cy="5092082"/>
          </a:xfrm>
          <a:solidFill>
            <a:schemeClr val="bg1"/>
          </a:solidFill>
          <a:ln>
            <a:solidFill>
              <a:schemeClr val="accent1">
                <a:lumMod val="50000"/>
              </a:schemeClr>
            </a:solidFill>
          </a:ln>
        </p:spPr>
        <p:txBody>
          <a:bodyPr>
            <a:normAutofit/>
          </a:bodyPr>
          <a:lstStyle/>
          <a:p>
            <a:pPr marL="0" indent="0">
              <a:buNone/>
            </a:pPr>
            <a:r>
              <a:rPr lang="en-US" sz="2400" b="1" dirty="0">
                <a:latin typeface="Times" panose="02020603050405020304" pitchFamily="18" charset="0"/>
                <a:cs typeface="Times" panose="02020603050405020304" pitchFamily="18" charset="0"/>
              </a:rPr>
              <a:t>There is a debate over the use of the Senate filibuster in the national legislative process.  Take a position on whether the filibuster is beneficial or detrimental to policy making in the United States Congress. </a:t>
            </a:r>
          </a:p>
          <a:p>
            <a:r>
              <a:rPr lang="en-US" sz="2400" b="1" dirty="0">
                <a:latin typeface="Times" panose="02020603050405020304" pitchFamily="18" charset="0"/>
                <a:cs typeface="Times" panose="02020603050405020304" pitchFamily="18" charset="0"/>
              </a:rPr>
              <a:t>Use at least piece of evidence of from one of the following foundational documents</a:t>
            </a:r>
          </a:p>
          <a:p>
            <a:pPr lvl="1"/>
            <a:r>
              <a:rPr lang="en-US" b="1" dirty="0">
                <a:latin typeface="Times" panose="02020603050405020304" pitchFamily="18" charset="0"/>
                <a:cs typeface="Times" panose="02020603050405020304" pitchFamily="18" charset="0"/>
              </a:rPr>
              <a:t>Article I of the U.S. Constitution</a:t>
            </a:r>
          </a:p>
          <a:p>
            <a:pPr lvl="1"/>
            <a:r>
              <a:rPr lang="en-US" b="1" dirty="0">
                <a:latin typeface="Times" panose="02020603050405020304" pitchFamily="18" charset="0"/>
                <a:cs typeface="Times" panose="02020603050405020304" pitchFamily="18" charset="0"/>
              </a:rPr>
              <a:t>Federalist 10</a:t>
            </a:r>
          </a:p>
          <a:p>
            <a:pPr lvl="1"/>
            <a:r>
              <a:rPr lang="en-US" b="1" dirty="0">
                <a:latin typeface="Times" panose="02020603050405020304" pitchFamily="18" charset="0"/>
                <a:cs typeface="Times" panose="02020603050405020304" pitchFamily="18" charset="0"/>
              </a:rPr>
              <a:t>Federalist 51</a:t>
            </a:r>
          </a:p>
        </p:txBody>
      </p:sp>
      <p:sp>
        <p:nvSpPr>
          <p:cNvPr id="3" name="Rectangle 2">
            <a:extLst>
              <a:ext uri="{FF2B5EF4-FFF2-40B4-BE49-F238E27FC236}">
                <a16:creationId xmlns:a16="http://schemas.microsoft.com/office/drawing/2014/main" id="{DF070B84-6265-9459-3817-E44B29030955}"/>
              </a:ext>
            </a:extLst>
          </p:cNvPr>
          <p:cNvSpPr/>
          <p:nvPr/>
        </p:nvSpPr>
        <p:spPr>
          <a:xfrm>
            <a:off x="2123268" y="4649492"/>
            <a:ext cx="7780149" cy="1317355"/>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Georgia" panose="02040502050405020303" pitchFamily="18" charset="0"/>
              </a:rPr>
              <a:t>YOU SUBMIT YOUR ARGUMENT PLANNER AT THE END OF THE PERIOD</a:t>
            </a:r>
          </a:p>
        </p:txBody>
      </p:sp>
    </p:spTree>
    <p:extLst>
      <p:ext uri="{BB962C8B-B14F-4D97-AF65-F5344CB8AC3E}">
        <p14:creationId xmlns:p14="http://schemas.microsoft.com/office/powerpoint/2010/main" val="251137811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354B4F-0DB9-6632-7187-679799F0148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0488C0F-B099-C03F-C136-22ECED56E6AE}"/>
              </a:ext>
            </a:extLst>
          </p:cNvPr>
          <p:cNvSpPr>
            <a:spLocks noGrp="1"/>
          </p:cNvSpPr>
          <p:nvPr>
            <p:ph type="title"/>
          </p:nvPr>
        </p:nvSpPr>
        <p:spPr>
          <a:xfrm>
            <a:off x="838200" y="259165"/>
            <a:ext cx="10515600" cy="639737"/>
          </a:xfrm>
          <a:solidFill>
            <a:schemeClr val="bg1"/>
          </a:solidFill>
          <a:ln>
            <a:solidFill>
              <a:schemeClr val="accent1">
                <a:lumMod val="50000"/>
              </a:schemeClr>
            </a:solidFill>
          </a:ln>
        </p:spPr>
        <p:txBody>
          <a:bodyPr>
            <a:normAutofit fontScale="90000"/>
          </a:bodyPr>
          <a:lstStyle/>
          <a:p>
            <a:r>
              <a:rPr lang="en-US" dirty="0">
                <a:latin typeface="Georgia Pro Black" panose="02040A02050405020203" pitchFamily="18" charset="0"/>
              </a:rPr>
              <a:t>Essay Prompt</a:t>
            </a:r>
          </a:p>
        </p:txBody>
      </p:sp>
      <p:sp>
        <p:nvSpPr>
          <p:cNvPr id="8" name="Content Placeholder 7">
            <a:extLst>
              <a:ext uri="{FF2B5EF4-FFF2-40B4-BE49-F238E27FC236}">
                <a16:creationId xmlns:a16="http://schemas.microsoft.com/office/drawing/2014/main" id="{B2CA8BEC-3322-1ADD-3742-9D8E85D66D94}"/>
              </a:ext>
            </a:extLst>
          </p:cNvPr>
          <p:cNvSpPr>
            <a:spLocks noGrp="1"/>
          </p:cNvSpPr>
          <p:nvPr>
            <p:ph idx="1"/>
          </p:nvPr>
        </p:nvSpPr>
        <p:spPr>
          <a:xfrm>
            <a:off x="635431" y="1177871"/>
            <a:ext cx="10718369" cy="5092082"/>
          </a:xfrm>
          <a:solidFill>
            <a:schemeClr val="bg1"/>
          </a:solidFill>
          <a:ln>
            <a:solidFill>
              <a:schemeClr val="accent1">
                <a:lumMod val="50000"/>
              </a:schemeClr>
            </a:solidFill>
          </a:ln>
        </p:spPr>
        <p:txBody>
          <a:bodyPr>
            <a:normAutofit/>
          </a:bodyPr>
          <a:lstStyle/>
          <a:p>
            <a:pPr marL="0" indent="0">
              <a:buNone/>
            </a:pPr>
            <a:r>
              <a:rPr lang="en-US" dirty="0">
                <a:latin typeface="Times" panose="02020603050405020304" pitchFamily="18" charset="0"/>
                <a:cs typeface="Times" panose="02020603050405020304" pitchFamily="18" charset="0"/>
              </a:rPr>
              <a:t>Following the steps</a:t>
            </a:r>
          </a:p>
        </p:txBody>
      </p:sp>
      <p:sp>
        <p:nvSpPr>
          <p:cNvPr id="2" name="Rectangle 1">
            <a:extLst>
              <a:ext uri="{FF2B5EF4-FFF2-40B4-BE49-F238E27FC236}">
                <a16:creationId xmlns:a16="http://schemas.microsoft.com/office/drawing/2014/main" id="{E87CE79D-E0E3-C27F-58E1-E5E7BB56E010}"/>
              </a:ext>
            </a:extLst>
          </p:cNvPr>
          <p:cNvSpPr/>
          <p:nvPr/>
        </p:nvSpPr>
        <p:spPr>
          <a:xfrm>
            <a:off x="838200" y="1735810"/>
            <a:ext cx="10718369" cy="914400"/>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a:latin typeface="Georgia" panose="02040502050405020303" pitchFamily="18" charset="0"/>
              </a:rPr>
              <a:t>Step 1: Analyze and strip prompt – What am I being asked? What are the TWO sides?  </a:t>
            </a:r>
          </a:p>
        </p:txBody>
      </p:sp>
      <p:sp>
        <p:nvSpPr>
          <p:cNvPr id="3" name="Rectangle 2">
            <a:extLst>
              <a:ext uri="{FF2B5EF4-FFF2-40B4-BE49-F238E27FC236}">
                <a16:creationId xmlns:a16="http://schemas.microsoft.com/office/drawing/2014/main" id="{D768FF32-40CA-10F2-6674-3F232158B3A1}"/>
              </a:ext>
            </a:extLst>
          </p:cNvPr>
          <p:cNvSpPr/>
          <p:nvPr/>
        </p:nvSpPr>
        <p:spPr>
          <a:xfrm>
            <a:off x="838200" y="2809512"/>
            <a:ext cx="10718369" cy="914400"/>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a:latin typeface="Georgia" panose="02040502050405020303" pitchFamily="18" charset="0"/>
              </a:rPr>
              <a:t>Step 2: Brainstorm (2 Minutes) recall all relevant content information (write down as many as you can) </a:t>
            </a:r>
          </a:p>
        </p:txBody>
      </p:sp>
      <p:sp>
        <p:nvSpPr>
          <p:cNvPr id="4" name="Rectangle 3">
            <a:extLst>
              <a:ext uri="{FF2B5EF4-FFF2-40B4-BE49-F238E27FC236}">
                <a16:creationId xmlns:a16="http://schemas.microsoft.com/office/drawing/2014/main" id="{4DC1E1B4-2AA1-FD1A-EC16-FE3DF2CF0BD5}"/>
              </a:ext>
            </a:extLst>
          </p:cNvPr>
          <p:cNvSpPr/>
          <p:nvPr/>
        </p:nvSpPr>
        <p:spPr>
          <a:xfrm>
            <a:off x="838199" y="3883214"/>
            <a:ext cx="10718369" cy="914400"/>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a:latin typeface="Georgia" panose="02040502050405020303" pitchFamily="18" charset="0"/>
              </a:rPr>
              <a:t>Step 3: Foundational document analysis – author, main idea, relevance to the prompt (content connection)</a:t>
            </a:r>
          </a:p>
        </p:txBody>
      </p:sp>
      <p:sp>
        <p:nvSpPr>
          <p:cNvPr id="5" name="Rectangle 4">
            <a:extLst>
              <a:ext uri="{FF2B5EF4-FFF2-40B4-BE49-F238E27FC236}">
                <a16:creationId xmlns:a16="http://schemas.microsoft.com/office/drawing/2014/main" id="{DB8EF1CC-EB44-9F7A-946C-298ACE8F3414}"/>
              </a:ext>
            </a:extLst>
          </p:cNvPr>
          <p:cNvSpPr/>
          <p:nvPr/>
        </p:nvSpPr>
        <p:spPr>
          <a:xfrm>
            <a:off x="838198" y="5076583"/>
            <a:ext cx="10718369" cy="1352672"/>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a:latin typeface="Georgia" panose="02040502050405020303" pitchFamily="18" charset="0"/>
              </a:rPr>
              <a:t>Step 4: Organize argument – Place foundational documents on the planner and add – in any other content concepts (organize into potential argumentative points </a:t>
            </a:r>
          </a:p>
        </p:txBody>
      </p:sp>
      <p:sp>
        <p:nvSpPr>
          <p:cNvPr id="6" name="Rectangle 5">
            <a:extLst>
              <a:ext uri="{FF2B5EF4-FFF2-40B4-BE49-F238E27FC236}">
                <a16:creationId xmlns:a16="http://schemas.microsoft.com/office/drawing/2014/main" id="{C39C0FFF-2BF8-6880-B0B3-89B4BFE8C8EC}"/>
              </a:ext>
            </a:extLst>
          </p:cNvPr>
          <p:cNvSpPr/>
          <p:nvPr/>
        </p:nvSpPr>
        <p:spPr>
          <a:xfrm>
            <a:off x="736814" y="2161124"/>
            <a:ext cx="10718369" cy="1325993"/>
          </a:xfrm>
          <a:prstGeom prst="rect">
            <a:avLst/>
          </a:prstGeom>
          <a:solidFill>
            <a:srgbClr val="C00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a:latin typeface="Georgia" panose="02040502050405020303" pitchFamily="18" charset="0"/>
              </a:rPr>
              <a:t>Step 5: Thesis development: write claim (do NOT restate the prompt) develop a line of reasoning that supports claim and explains how it will be defended</a:t>
            </a:r>
          </a:p>
          <a:p>
            <a:pPr marL="342900" indent="-342900">
              <a:buFont typeface="Arial" panose="020B0604020202020204" pitchFamily="34" charset="0"/>
              <a:buChar char="•"/>
            </a:pPr>
            <a:r>
              <a:rPr lang="en-US" sz="2400" dirty="0">
                <a:latin typeface="Georgia" panose="02040502050405020303" pitchFamily="18" charset="0"/>
              </a:rPr>
              <a:t>DO NOT DOCUMENT DUMP</a:t>
            </a:r>
          </a:p>
        </p:txBody>
      </p:sp>
    </p:spTree>
    <p:extLst>
      <p:ext uri="{BB962C8B-B14F-4D97-AF65-F5344CB8AC3E}">
        <p14:creationId xmlns:p14="http://schemas.microsoft.com/office/powerpoint/2010/main" val="549269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E0252-287D-4567-D5C8-94E7B78E49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F1487B-C7E9-4A76-A6E5-91E8CC2EC83F}"/>
              </a:ext>
            </a:extLst>
          </p:cNvPr>
          <p:cNvSpPr>
            <a:spLocks noGrp="1"/>
          </p:cNvSpPr>
          <p:nvPr>
            <p:ph type="title"/>
          </p:nvPr>
        </p:nvSpPr>
        <p:spPr>
          <a:xfrm>
            <a:off x="725838" y="261206"/>
            <a:ext cx="5791200" cy="685482"/>
          </a:xfrm>
          <a:solidFill>
            <a:schemeClr val="bg1"/>
          </a:solidFill>
          <a:ln>
            <a:solidFill>
              <a:schemeClr val="accent1">
                <a:lumMod val="50000"/>
              </a:schemeClr>
            </a:solidFill>
          </a:ln>
        </p:spPr>
        <p:txBody>
          <a:bodyPr>
            <a:normAutofit fontScale="90000"/>
          </a:bodyPr>
          <a:lstStyle/>
          <a:p>
            <a:r>
              <a:rPr lang="en-US" dirty="0">
                <a:latin typeface="Georgia Pro Black" panose="02040A02050405020203" pitchFamily="18" charset="0"/>
              </a:rPr>
              <a:t>Focus for today</a:t>
            </a:r>
          </a:p>
        </p:txBody>
      </p:sp>
      <p:sp>
        <p:nvSpPr>
          <p:cNvPr id="3" name="Content Placeholder 2">
            <a:extLst>
              <a:ext uri="{FF2B5EF4-FFF2-40B4-BE49-F238E27FC236}">
                <a16:creationId xmlns:a16="http://schemas.microsoft.com/office/drawing/2014/main" id="{4870D0D3-6F93-733B-5230-8200560962A6}"/>
              </a:ext>
            </a:extLst>
          </p:cNvPr>
          <p:cNvSpPr>
            <a:spLocks noGrp="1"/>
          </p:cNvSpPr>
          <p:nvPr>
            <p:ph idx="1"/>
          </p:nvPr>
        </p:nvSpPr>
        <p:spPr>
          <a:xfrm>
            <a:off x="356461" y="1193369"/>
            <a:ext cx="11701220" cy="4932795"/>
          </a:xfrm>
          <a:solidFill>
            <a:schemeClr val="bg1"/>
          </a:solidFill>
          <a:ln>
            <a:solidFill>
              <a:schemeClr val="accent1">
                <a:lumMod val="50000"/>
              </a:schemeClr>
            </a:solidFill>
          </a:ln>
        </p:spPr>
        <p:txBody>
          <a:bodyPr>
            <a:normAutofit lnSpcReduction="10000"/>
          </a:bodyPr>
          <a:lstStyle/>
          <a:p>
            <a:pPr>
              <a:spcBef>
                <a:spcPts val="0"/>
              </a:spcBef>
            </a:pPr>
            <a:r>
              <a:rPr lang="en-US" dirty="0">
                <a:latin typeface="Times" panose="02020603050405020304" pitchFamily="18" charset="0"/>
                <a:cs typeface="Times" panose="02020603050405020304" pitchFamily="18" charset="0"/>
              </a:rPr>
              <a:t>2.1 Congress: The Senate and the House of Representatives</a:t>
            </a:r>
          </a:p>
          <a:p>
            <a:pPr>
              <a:spcBef>
                <a:spcPts val="0"/>
              </a:spcBef>
            </a:pPr>
            <a:endParaRPr lang="en-US" sz="1600" dirty="0">
              <a:latin typeface="Times" panose="02020603050405020304" pitchFamily="18" charset="0"/>
              <a:cs typeface="Times" panose="02020603050405020304" pitchFamily="18" charset="0"/>
            </a:endParaRPr>
          </a:p>
          <a:p>
            <a:pPr>
              <a:spcBef>
                <a:spcPts val="0"/>
              </a:spcBef>
            </a:pPr>
            <a:r>
              <a:rPr lang="en-US" sz="1900" dirty="0">
                <a:latin typeface="Times" panose="02020603050405020304" pitchFamily="18" charset="0"/>
                <a:cs typeface="Times" panose="02020603050405020304" pitchFamily="18" charset="0"/>
              </a:rPr>
              <a:t>EQ: How do the institutions of government articulate democracy and interact with various linkage institutions to carry out republicanism?</a:t>
            </a:r>
          </a:p>
          <a:p>
            <a:pPr marL="171450" indent="-171450">
              <a:spcBef>
                <a:spcPts val="0"/>
              </a:spcBef>
            </a:pPr>
            <a:r>
              <a:rPr lang="en-US" sz="1900" i="1" dirty="0">
                <a:latin typeface="Times" panose="02020603050405020304" pitchFamily="18" charset="0"/>
                <a:cs typeface="Times" panose="02020603050405020304" pitchFamily="18" charset="0"/>
              </a:rPr>
              <a:t>Students can: </a:t>
            </a:r>
          </a:p>
          <a:p>
            <a:pPr marL="628650" lvl="1" indent="-171450">
              <a:spcBef>
                <a:spcPts val="0"/>
              </a:spcBef>
            </a:pPr>
            <a:r>
              <a:rPr lang="en-US" sz="2200" dirty="0">
                <a:latin typeface="Times" panose="02020603050405020304" pitchFamily="18" charset="0"/>
                <a:cs typeface="Times" panose="02020603050405020304" pitchFamily="18" charset="0"/>
              </a:rPr>
              <a:t>Decipher how the design of Congress carries out the founders’ beliefs about the need for a Constitutional republic. </a:t>
            </a:r>
          </a:p>
          <a:p>
            <a:pPr marL="628650" lvl="1" indent="-171450">
              <a:spcBef>
                <a:spcPts val="0"/>
              </a:spcBef>
            </a:pPr>
            <a:r>
              <a:rPr lang="en-US" sz="2200" dirty="0">
                <a:latin typeface="Times" panose="02020603050405020304" pitchFamily="18" charset="0"/>
                <a:cs typeface="Times" panose="02020603050405020304" pitchFamily="18" charset="0"/>
              </a:rPr>
              <a:t>Assess how democratic the U.S. Congress is as a lawmaking body</a:t>
            </a:r>
          </a:p>
          <a:p>
            <a:pPr marL="0" lvl="1" indent="0">
              <a:spcBef>
                <a:spcPts val="0"/>
              </a:spcBef>
              <a:buNone/>
            </a:pPr>
            <a:endParaRPr lang="en-US" sz="1900" dirty="0">
              <a:latin typeface="Times" panose="02020603050405020304" pitchFamily="18" charset="0"/>
              <a:cs typeface="Times" panose="02020603050405020304" pitchFamily="18" charset="0"/>
            </a:endParaRPr>
          </a:p>
          <a:p>
            <a:pPr marL="0" lvl="1" indent="0">
              <a:spcBef>
                <a:spcPts val="0"/>
              </a:spcBef>
              <a:buNone/>
            </a:pPr>
            <a:r>
              <a:rPr lang="en-US" b="1" i="1" dirty="0">
                <a:solidFill>
                  <a:srgbClr val="FF0000"/>
                </a:solidFill>
                <a:latin typeface="Times" panose="02020603050405020304" pitchFamily="18" charset="0"/>
                <a:cs typeface="Times" panose="02020603050405020304" pitchFamily="18" charset="0"/>
              </a:rPr>
              <a:t>Agenda</a:t>
            </a:r>
          </a:p>
          <a:p>
            <a:pPr marL="285750" lvl="1" indent="-285750">
              <a:spcBef>
                <a:spcPts val="0"/>
              </a:spcBef>
            </a:pPr>
            <a:r>
              <a:rPr lang="en-US" sz="2600" dirty="0">
                <a:latin typeface="Times" panose="02020603050405020304" pitchFamily="18" charset="0"/>
                <a:cs typeface="Times" panose="02020603050405020304" pitchFamily="18" charset="0"/>
              </a:rPr>
              <a:t>Planner Re-evaluation </a:t>
            </a:r>
          </a:p>
          <a:p>
            <a:pPr marL="285750" lvl="1" indent="-285750">
              <a:spcBef>
                <a:spcPts val="0"/>
              </a:spcBef>
            </a:pPr>
            <a:r>
              <a:rPr lang="en-US" sz="2600" dirty="0">
                <a:latin typeface="Times" panose="02020603050405020304" pitchFamily="18" charset="0"/>
                <a:cs typeface="Times" panose="02020603050405020304" pitchFamily="18" charset="0"/>
              </a:rPr>
              <a:t>Making the Grade</a:t>
            </a:r>
          </a:p>
          <a:p>
            <a:pPr marL="285750" lvl="1" indent="-285750">
              <a:spcBef>
                <a:spcPts val="0"/>
              </a:spcBef>
            </a:pPr>
            <a:r>
              <a:rPr lang="en-US" sz="2600" dirty="0">
                <a:latin typeface="Times" panose="02020603050405020304" pitchFamily="18" charset="0"/>
                <a:cs typeface="Times" panose="02020603050405020304" pitchFamily="18" charset="0"/>
              </a:rPr>
              <a:t>Plan to essay comparison </a:t>
            </a:r>
          </a:p>
          <a:p>
            <a:pPr marL="285750" lvl="1" indent="-285750">
              <a:spcBef>
                <a:spcPts val="0"/>
              </a:spcBef>
            </a:pPr>
            <a:endParaRPr lang="en-US" sz="2600" dirty="0">
              <a:latin typeface="Times" panose="02020603050405020304" pitchFamily="18" charset="0"/>
              <a:cs typeface="Times" panose="02020603050405020304" pitchFamily="18" charset="0"/>
            </a:endParaRPr>
          </a:p>
          <a:p>
            <a:pPr marL="0" lvl="1" indent="0">
              <a:spcBef>
                <a:spcPts val="0"/>
              </a:spcBef>
              <a:buNone/>
            </a:pPr>
            <a:endParaRPr lang="en-US" sz="1800" b="1" i="1" dirty="0">
              <a:solidFill>
                <a:srgbClr val="FF0000"/>
              </a:solidFill>
              <a:latin typeface="Times" panose="02020603050405020304" pitchFamily="18" charset="0"/>
              <a:cs typeface="Times" panose="02020603050405020304" pitchFamily="18" charset="0"/>
            </a:endParaRPr>
          </a:p>
          <a:p>
            <a:pPr marL="0" lvl="1" indent="0">
              <a:spcBef>
                <a:spcPts val="0"/>
              </a:spcBef>
              <a:buNone/>
            </a:pPr>
            <a:r>
              <a:rPr lang="en-US" sz="2600" b="1" i="1" dirty="0">
                <a:solidFill>
                  <a:srgbClr val="002060"/>
                </a:solidFill>
                <a:latin typeface="Times" panose="02020603050405020304" pitchFamily="18" charset="0"/>
                <a:cs typeface="Times" panose="02020603050405020304" pitchFamily="18" charset="0"/>
              </a:rPr>
              <a:t>Homework: Presidential Powers and Roles </a:t>
            </a:r>
            <a:endParaRPr lang="en-US" sz="1600" dirty="0"/>
          </a:p>
        </p:txBody>
      </p:sp>
    </p:spTree>
    <p:extLst>
      <p:ext uri="{BB962C8B-B14F-4D97-AF65-F5344CB8AC3E}">
        <p14:creationId xmlns:p14="http://schemas.microsoft.com/office/powerpoint/2010/main" val="146754771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B6B55B-2C58-2904-0872-0E208C70BF5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8082033-4514-F102-78BB-B13A75AF8905}"/>
              </a:ext>
            </a:extLst>
          </p:cNvPr>
          <p:cNvSpPr>
            <a:spLocks noGrp="1"/>
          </p:cNvSpPr>
          <p:nvPr>
            <p:ph type="title"/>
          </p:nvPr>
        </p:nvSpPr>
        <p:spPr>
          <a:xfrm>
            <a:off x="838200" y="259165"/>
            <a:ext cx="10515600" cy="639737"/>
          </a:xfrm>
          <a:solidFill>
            <a:schemeClr val="bg1"/>
          </a:solidFill>
          <a:ln>
            <a:solidFill>
              <a:schemeClr val="accent1">
                <a:lumMod val="50000"/>
              </a:schemeClr>
            </a:solidFill>
          </a:ln>
        </p:spPr>
        <p:txBody>
          <a:bodyPr>
            <a:normAutofit fontScale="90000"/>
          </a:bodyPr>
          <a:lstStyle/>
          <a:p>
            <a:r>
              <a:rPr lang="en-US" dirty="0">
                <a:latin typeface="Georgia Pro Black" panose="02040A02050405020203" pitchFamily="18" charset="0"/>
              </a:rPr>
              <a:t>Essay Prompt</a:t>
            </a:r>
          </a:p>
        </p:txBody>
      </p:sp>
      <p:sp>
        <p:nvSpPr>
          <p:cNvPr id="8" name="Content Placeholder 7">
            <a:extLst>
              <a:ext uri="{FF2B5EF4-FFF2-40B4-BE49-F238E27FC236}">
                <a16:creationId xmlns:a16="http://schemas.microsoft.com/office/drawing/2014/main" id="{FF5C862C-C5D2-5132-1527-0701D33217F9}"/>
              </a:ext>
            </a:extLst>
          </p:cNvPr>
          <p:cNvSpPr>
            <a:spLocks noGrp="1"/>
          </p:cNvSpPr>
          <p:nvPr>
            <p:ph idx="1"/>
          </p:nvPr>
        </p:nvSpPr>
        <p:spPr>
          <a:xfrm>
            <a:off x="635431" y="1177871"/>
            <a:ext cx="10718369" cy="5092082"/>
          </a:xfrm>
          <a:solidFill>
            <a:schemeClr val="bg1"/>
          </a:solidFill>
          <a:ln>
            <a:solidFill>
              <a:schemeClr val="accent1">
                <a:lumMod val="50000"/>
              </a:schemeClr>
            </a:solidFill>
          </a:ln>
        </p:spPr>
        <p:txBody>
          <a:bodyPr>
            <a:normAutofit/>
          </a:bodyPr>
          <a:lstStyle/>
          <a:p>
            <a:pPr marL="0" indent="0">
              <a:buNone/>
            </a:pPr>
            <a:r>
              <a:rPr lang="en-US" sz="2400" b="1" dirty="0">
                <a:latin typeface="Times" panose="02020603050405020304" pitchFamily="18" charset="0"/>
                <a:cs typeface="Times" panose="02020603050405020304" pitchFamily="18" charset="0"/>
              </a:rPr>
              <a:t>There is a debate over the use of the Senate filibuster in the national legislative process.  Take a position on whether the filibuster is beneficial or detrimental to policy making in the United States Congress. </a:t>
            </a:r>
          </a:p>
          <a:p>
            <a:r>
              <a:rPr lang="en-US" sz="2400" b="1" dirty="0">
                <a:latin typeface="Times" panose="02020603050405020304" pitchFamily="18" charset="0"/>
                <a:cs typeface="Times" panose="02020603050405020304" pitchFamily="18" charset="0"/>
              </a:rPr>
              <a:t>Use at least piece of evidence of from one of the following foundational documents</a:t>
            </a:r>
          </a:p>
          <a:p>
            <a:pPr lvl="1"/>
            <a:r>
              <a:rPr lang="en-US" b="1" dirty="0">
                <a:latin typeface="Times" panose="02020603050405020304" pitchFamily="18" charset="0"/>
                <a:cs typeface="Times" panose="02020603050405020304" pitchFamily="18" charset="0"/>
              </a:rPr>
              <a:t>Article I of the U.S. Constitution</a:t>
            </a:r>
          </a:p>
          <a:p>
            <a:pPr lvl="1"/>
            <a:r>
              <a:rPr lang="en-US" b="1" dirty="0">
                <a:latin typeface="Times" panose="02020603050405020304" pitchFamily="18" charset="0"/>
                <a:cs typeface="Times" panose="02020603050405020304" pitchFamily="18" charset="0"/>
              </a:rPr>
              <a:t>Federalist 10</a:t>
            </a:r>
          </a:p>
          <a:p>
            <a:pPr lvl="1"/>
            <a:r>
              <a:rPr lang="en-US" b="1" dirty="0">
                <a:latin typeface="Times" panose="02020603050405020304" pitchFamily="18" charset="0"/>
                <a:cs typeface="Times" panose="02020603050405020304" pitchFamily="18" charset="0"/>
              </a:rPr>
              <a:t>Federalist 51</a:t>
            </a:r>
          </a:p>
        </p:txBody>
      </p:sp>
      <p:sp>
        <p:nvSpPr>
          <p:cNvPr id="3" name="Rectangle 2">
            <a:extLst>
              <a:ext uri="{FF2B5EF4-FFF2-40B4-BE49-F238E27FC236}">
                <a16:creationId xmlns:a16="http://schemas.microsoft.com/office/drawing/2014/main" id="{6BF3BA83-1BDE-4C44-2D9D-FAA0A4360CC7}"/>
              </a:ext>
            </a:extLst>
          </p:cNvPr>
          <p:cNvSpPr/>
          <p:nvPr/>
        </p:nvSpPr>
        <p:spPr>
          <a:xfrm>
            <a:off x="356461" y="4649492"/>
            <a:ext cx="11200107" cy="1317355"/>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Georgia" panose="02040502050405020303" pitchFamily="18" charset="0"/>
              </a:rPr>
              <a:t>Re-evaluate your plan – make any changes you desire </a:t>
            </a:r>
          </a:p>
        </p:txBody>
      </p:sp>
    </p:spTree>
    <p:extLst>
      <p:ext uri="{BB962C8B-B14F-4D97-AF65-F5344CB8AC3E}">
        <p14:creationId xmlns:p14="http://schemas.microsoft.com/office/powerpoint/2010/main" val="1379741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F6B05-4004-4BA8-84DC-658E00D06502}"/>
              </a:ext>
            </a:extLst>
          </p:cNvPr>
          <p:cNvSpPr>
            <a:spLocks noGrp="1"/>
          </p:cNvSpPr>
          <p:nvPr>
            <p:ph type="title"/>
          </p:nvPr>
        </p:nvSpPr>
        <p:spPr>
          <a:xfrm>
            <a:off x="263471" y="152718"/>
            <a:ext cx="7508929" cy="761682"/>
          </a:xfrm>
          <a:solidFill>
            <a:schemeClr val="bg1"/>
          </a:solidFill>
          <a:ln>
            <a:solidFill>
              <a:schemeClr val="accent1">
                <a:lumMod val="50000"/>
              </a:schemeClr>
            </a:solidFill>
          </a:ln>
        </p:spPr>
        <p:txBody>
          <a:bodyPr>
            <a:normAutofit/>
          </a:bodyPr>
          <a:lstStyle/>
          <a:p>
            <a:r>
              <a:rPr lang="en-US" dirty="0">
                <a:latin typeface="Georgia Pro Black" panose="02040A02050405020203" pitchFamily="18" charset="0"/>
              </a:rPr>
              <a:t>Purposeful Design</a:t>
            </a:r>
          </a:p>
        </p:txBody>
      </p:sp>
      <p:sp>
        <p:nvSpPr>
          <p:cNvPr id="3" name="Content Placeholder 2">
            <a:extLst>
              <a:ext uri="{FF2B5EF4-FFF2-40B4-BE49-F238E27FC236}">
                <a16:creationId xmlns:a16="http://schemas.microsoft.com/office/drawing/2014/main" id="{506D49C9-3E89-4584-9817-81BDFA9C672A}"/>
              </a:ext>
            </a:extLst>
          </p:cNvPr>
          <p:cNvSpPr>
            <a:spLocks noGrp="1"/>
          </p:cNvSpPr>
          <p:nvPr>
            <p:ph idx="1"/>
          </p:nvPr>
        </p:nvSpPr>
        <p:spPr>
          <a:xfrm>
            <a:off x="619932" y="1127675"/>
            <a:ext cx="10244380" cy="4998489"/>
          </a:xfrm>
          <a:solidFill>
            <a:schemeClr val="bg1"/>
          </a:solidFill>
          <a:ln>
            <a:solidFill>
              <a:schemeClr val="accent1">
                <a:lumMod val="50000"/>
              </a:schemeClr>
            </a:solidFill>
          </a:ln>
        </p:spPr>
        <p:txBody>
          <a:bodyPr/>
          <a:lstStyle/>
          <a:p>
            <a:r>
              <a:rPr lang="en-US" dirty="0"/>
              <a:t>House of Representatives v. Senate</a:t>
            </a:r>
          </a:p>
        </p:txBody>
      </p:sp>
      <p:pic>
        <p:nvPicPr>
          <p:cNvPr id="1026" name="Picture 2" descr="Difference Between House and Senate: American Government | Maryville Online">
            <a:extLst>
              <a:ext uri="{FF2B5EF4-FFF2-40B4-BE49-F238E27FC236}">
                <a16:creationId xmlns:a16="http://schemas.microsoft.com/office/drawing/2014/main" id="{19B9C27B-8F35-4B01-8EB4-712D1E9F32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1" y="1670624"/>
            <a:ext cx="3200400" cy="176212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6BCBA5B3-CDAA-4DAA-98EF-A3FE08B6A40A}"/>
              </a:ext>
            </a:extLst>
          </p:cNvPr>
          <p:cNvCxnSpPr/>
          <p:nvPr/>
        </p:nvCxnSpPr>
        <p:spPr>
          <a:xfrm>
            <a:off x="6019800" y="1524000"/>
            <a:ext cx="0" cy="20574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236AC132-11DE-41E7-9389-BB1AC95F9E36}"/>
              </a:ext>
            </a:extLst>
          </p:cNvPr>
          <p:cNvSpPr/>
          <p:nvPr/>
        </p:nvSpPr>
        <p:spPr>
          <a:xfrm>
            <a:off x="2124857" y="1817246"/>
            <a:ext cx="2667000" cy="77355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panose="02020603050405020304" pitchFamily="18" charset="0"/>
                <a:cs typeface="Times" panose="02020603050405020304" pitchFamily="18" charset="0"/>
              </a:rPr>
              <a:t>House of Representatives</a:t>
            </a:r>
          </a:p>
        </p:txBody>
      </p:sp>
      <p:sp>
        <p:nvSpPr>
          <p:cNvPr id="9" name="Rectangle 8">
            <a:extLst>
              <a:ext uri="{FF2B5EF4-FFF2-40B4-BE49-F238E27FC236}">
                <a16:creationId xmlns:a16="http://schemas.microsoft.com/office/drawing/2014/main" id="{111BF294-7F06-4ABB-B930-DCECDC172422}"/>
              </a:ext>
            </a:extLst>
          </p:cNvPr>
          <p:cNvSpPr/>
          <p:nvPr/>
        </p:nvSpPr>
        <p:spPr>
          <a:xfrm>
            <a:off x="7230258" y="1817806"/>
            <a:ext cx="2667000" cy="77355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panose="02020603050405020304" pitchFamily="18" charset="0"/>
                <a:cs typeface="Times" panose="02020603050405020304" pitchFamily="18" charset="0"/>
              </a:rPr>
              <a:t>Senate</a:t>
            </a:r>
          </a:p>
        </p:txBody>
      </p:sp>
      <p:sp>
        <p:nvSpPr>
          <p:cNvPr id="8" name="Rectangle 7">
            <a:extLst>
              <a:ext uri="{FF2B5EF4-FFF2-40B4-BE49-F238E27FC236}">
                <a16:creationId xmlns:a16="http://schemas.microsoft.com/office/drawing/2014/main" id="{CD4D3E4B-F21B-4D2D-B590-05338DB89369}"/>
              </a:ext>
            </a:extLst>
          </p:cNvPr>
          <p:cNvSpPr/>
          <p:nvPr/>
        </p:nvSpPr>
        <p:spPr>
          <a:xfrm>
            <a:off x="1797570" y="3646025"/>
            <a:ext cx="4038600" cy="2600105"/>
          </a:xfrm>
          <a:prstGeom prst="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latin typeface="Times" panose="02020603050405020304" pitchFamily="18" charset="0"/>
                <a:cs typeface="Times" panose="02020603050405020304" pitchFamily="18" charset="0"/>
              </a:rPr>
              <a:t>More responsive to public opinion </a:t>
            </a:r>
          </a:p>
          <a:p>
            <a:pPr marL="342900" indent="-342900">
              <a:buFont typeface="Arial" panose="020B0604020202020204" pitchFamily="34" charset="0"/>
              <a:buChar char="•"/>
            </a:pPr>
            <a:r>
              <a:rPr lang="en-US" sz="2400" dirty="0">
                <a:solidFill>
                  <a:schemeClr val="bg1"/>
                </a:solidFill>
                <a:latin typeface="Times" panose="02020603050405020304" pitchFamily="18" charset="0"/>
                <a:cs typeface="Times" panose="02020603050405020304" pitchFamily="18" charset="0"/>
              </a:rPr>
              <a:t>Directly elected by population</a:t>
            </a:r>
          </a:p>
          <a:p>
            <a:pPr marL="342900" indent="-342900">
              <a:buFont typeface="Arial" panose="020B0604020202020204" pitchFamily="34" charset="0"/>
              <a:buChar char="•"/>
            </a:pPr>
            <a:r>
              <a:rPr lang="en-US" sz="2400" dirty="0">
                <a:solidFill>
                  <a:schemeClr val="bg1"/>
                </a:solidFill>
                <a:latin typeface="Times" panose="02020603050405020304" pitchFamily="18" charset="0"/>
                <a:cs typeface="Times" panose="02020603050405020304" pitchFamily="18" charset="0"/>
              </a:rPr>
              <a:t>Represents districts</a:t>
            </a:r>
          </a:p>
          <a:p>
            <a:pPr marL="342900" indent="-342900">
              <a:buFont typeface="Arial" panose="020B0604020202020204" pitchFamily="34" charset="0"/>
              <a:buChar char="•"/>
            </a:pPr>
            <a:r>
              <a:rPr lang="en-US" sz="2400" dirty="0">
                <a:solidFill>
                  <a:schemeClr val="bg1"/>
                </a:solidFill>
                <a:latin typeface="Times" panose="02020603050405020304" pitchFamily="18" charset="0"/>
                <a:cs typeface="Times" panose="02020603050405020304" pitchFamily="18" charset="0"/>
              </a:rPr>
              <a:t>Shorter term – elected every 2 years</a:t>
            </a:r>
          </a:p>
        </p:txBody>
      </p:sp>
      <p:sp>
        <p:nvSpPr>
          <p:cNvPr id="11" name="Rectangle 10">
            <a:extLst>
              <a:ext uri="{FF2B5EF4-FFF2-40B4-BE49-F238E27FC236}">
                <a16:creationId xmlns:a16="http://schemas.microsoft.com/office/drawing/2014/main" id="{4387C571-EA83-48E4-A5B3-C51EBD78A274}"/>
              </a:ext>
            </a:extLst>
          </p:cNvPr>
          <p:cNvSpPr/>
          <p:nvPr/>
        </p:nvSpPr>
        <p:spPr>
          <a:xfrm>
            <a:off x="6329597" y="3646024"/>
            <a:ext cx="4038600" cy="3059258"/>
          </a:xfrm>
          <a:prstGeom prst="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latin typeface="Times" panose="02020603050405020304" pitchFamily="18" charset="0"/>
                <a:cs typeface="Times" panose="02020603050405020304" pitchFamily="18" charset="0"/>
              </a:rPr>
              <a:t>Insulated from public opinion </a:t>
            </a:r>
          </a:p>
          <a:p>
            <a:pPr marL="342900" indent="-342900">
              <a:buFont typeface="Arial" panose="020B0604020202020204" pitchFamily="34" charset="0"/>
              <a:buChar char="•"/>
            </a:pPr>
            <a:r>
              <a:rPr lang="en-US" sz="2400" dirty="0">
                <a:solidFill>
                  <a:schemeClr val="bg1"/>
                </a:solidFill>
                <a:latin typeface="Times" panose="02020603050405020304" pitchFamily="18" charset="0"/>
                <a:cs typeface="Times" panose="02020603050405020304" pitchFamily="18" charset="0"/>
              </a:rPr>
              <a:t>Originally elected by state legislatures</a:t>
            </a:r>
          </a:p>
          <a:p>
            <a:pPr marL="342900" indent="-342900">
              <a:buFont typeface="Arial" panose="020B0604020202020204" pitchFamily="34" charset="0"/>
              <a:buChar char="•"/>
            </a:pPr>
            <a:r>
              <a:rPr lang="en-US" sz="2400" dirty="0">
                <a:solidFill>
                  <a:schemeClr val="bg1"/>
                </a:solidFill>
                <a:latin typeface="Times" panose="02020603050405020304" pitchFamily="18" charset="0"/>
                <a:cs typeface="Times" panose="02020603050405020304" pitchFamily="18" charset="0"/>
              </a:rPr>
              <a:t>Represents the state (more diverse) </a:t>
            </a:r>
          </a:p>
          <a:p>
            <a:pPr marL="342900" indent="-342900">
              <a:buFont typeface="Arial" panose="020B0604020202020204" pitchFamily="34" charset="0"/>
              <a:buChar char="•"/>
            </a:pPr>
            <a:r>
              <a:rPr lang="en-US" sz="2400" dirty="0">
                <a:solidFill>
                  <a:schemeClr val="bg1"/>
                </a:solidFill>
                <a:latin typeface="Times" panose="02020603050405020304" pitchFamily="18" charset="0"/>
                <a:cs typeface="Times" panose="02020603050405020304" pitchFamily="18" charset="0"/>
              </a:rPr>
              <a:t>Longer term – elected every 6 years (staggered 1/3 every 2 years) - consistency</a:t>
            </a:r>
          </a:p>
        </p:txBody>
      </p:sp>
      <p:sp>
        <p:nvSpPr>
          <p:cNvPr id="4" name="Rectangle 3">
            <a:extLst>
              <a:ext uri="{FF2B5EF4-FFF2-40B4-BE49-F238E27FC236}">
                <a16:creationId xmlns:a16="http://schemas.microsoft.com/office/drawing/2014/main" id="{76529959-CDCB-4E4A-AD30-0E5DA84DAA3F}"/>
              </a:ext>
            </a:extLst>
          </p:cNvPr>
          <p:cNvSpPr/>
          <p:nvPr/>
        </p:nvSpPr>
        <p:spPr>
          <a:xfrm>
            <a:off x="3216016" y="5938661"/>
            <a:ext cx="1909986" cy="451423"/>
          </a:xfrm>
          <a:prstGeom prst="rect">
            <a:avLst/>
          </a:prstGeom>
          <a:solidFill>
            <a:srgbClr val="00206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Times" panose="02020603050405020304" pitchFamily="18" charset="0"/>
                <a:cs typeface="Times" panose="02020603050405020304" pitchFamily="18" charset="0"/>
              </a:rPr>
              <a:t>Check &amp; balance</a:t>
            </a:r>
          </a:p>
        </p:txBody>
      </p:sp>
      <p:sp>
        <p:nvSpPr>
          <p:cNvPr id="12" name="Rectangle 11">
            <a:extLst>
              <a:ext uri="{FF2B5EF4-FFF2-40B4-BE49-F238E27FC236}">
                <a16:creationId xmlns:a16="http://schemas.microsoft.com/office/drawing/2014/main" id="{00F9A633-4C1C-45BC-8FEC-CC706ED3421B}"/>
              </a:ext>
            </a:extLst>
          </p:cNvPr>
          <p:cNvSpPr/>
          <p:nvPr/>
        </p:nvSpPr>
        <p:spPr>
          <a:xfrm>
            <a:off x="4632585" y="5096713"/>
            <a:ext cx="1909986" cy="451423"/>
          </a:xfrm>
          <a:prstGeom prst="rect">
            <a:avLst/>
          </a:prstGeom>
          <a:solidFill>
            <a:srgbClr val="00206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Times" panose="02020603050405020304" pitchFamily="18" charset="0"/>
                <a:cs typeface="Times" panose="02020603050405020304" pitchFamily="18" charset="0"/>
              </a:rPr>
              <a:t>Proximity</a:t>
            </a:r>
          </a:p>
        </p:txBody>
      </p:sp>
      <p:sp>
        <p:nvSpPr>
          <p:cNvPr id="13" name="Rectangle 12">
            <a:extLst>
              <a:ext uri="{FF2B5EF4-FFF2-40B4-BE49-F238E27FC236}">
                <a16:creationId xmlns:a16="http://schemas.microsoft.com/office/drawing/2014/main" id="{0CF2BECE-5AC9-49AF-97B6-1F3DDED1C66D}"/>
              </a:ext>
            </a:extLst>
          </p:cNvPr>
          <p:cNvSpPr/>
          <p:nvPr/>
        </p:nvSpPr>
        <p:spPr>
          <a:xfrm>
            <a:off x="4617595" y="4450027"/>
            <a:ext cx="1909986" cy="451423"/>
          </a:xfrm>
          <a:prstGeom prst="rect">
            <a:avLst/>
          </a:prstGeom>
          <a:solidFill>
            <a:srgbClr val="00206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Times" panose="02020603050405020304" pitchFamily="18" charset="0"/>
                <a:cs typeface="Times" panose="02020603050405020304" pitchFamily="18" charset="0"/>
              </a:rPr>
              <a:t>Proximity</a:t>
            </a:r>
          </a:p>
        </p:txBody>
      </p:sp>
      <p:sp>
        <p:nvSpPr>
          <p:cNvPr id="14" name="Rectangle 13">
            <a:extLst>
              <a:ext uri="{FF2B5EF4-FFF2-40B4-BE49-F238E27FC236}">
                <a16:creationId xmlns:a16="http://schemas.microsoft.com/office/drawing/2014/main" id="{ED0D5367-F542-4823-A728-B038CD3E0FB9}"/>
              </a:ext>
            </a:extLst>
          </p:cNvPr>
          <p:cNvSpPr/>
          <p:nvPr/>
        </p:nvSpPr>
        <p:spPr>
          <a:xfrm>
            <a:off x="8289571" y="4435483"/>
            <a:ext cx="2104859" cy="451423"/>
          </a:xfrm>
          <a:prstGeom prst="rect">
            <a:avLst/>
          </a:prstGeom>
          <a:solidFill>
            <a:srgbClr val="00206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panose="02020603050405020304" pitchFamily="18" charset="0"/>
                <a:cs typeface="Times" panose="02020603050405020304" pitchFamily="18" charset="0"/>
              </a:rPr>
              <a:t>Block tyranny of the mob</a:t>
            </a:r>
          </a:p>
        </p:txBody>
      </p:sp>
      <p:sp>
        <p:nvSpPr>
          <p:cNvPr id="15" name="Rectangle 14">
            <a:extLst>
              <a:ext uri="{FF2B5EF4-FFF2-40B4-BE49-F238E27FC236}">
                <a16:creationId xmlns:a16="http://schemas.microsoft.com/office/drawing/2014/main" id="{6744C697-20F3-430B-8DB5-40885E53FFC5}"/>
              </a:ext>
            </a:extLst>
          </p:cNvPr>
          <p:cNvSpPr/>
          <p:nvPr/>
        </p:nvSpPr>
        <p:spPr>
          <a:xfrm>
            <a:off x="7877342" y="5161556"/>
            <a:ext cx="2104859" cy="451423"/>
          </a:xfrm>
          <a:prstGeom prst="rect">
            <a:avLst/>
          </a:prstGeom>
          <a:solidFill>
            <a:srgbClr val="00206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panose="02020603050405020304" pitchFamily="18" charset="0"/>
                <a:cs typeface="Times" panose="02020603050405020304" pitchFamily="18" charset="0"/>
              </a:rPr>
              <a:t>Elitism </a:t>
            </a:r>
          </a:p>
        </p:txBody>
      </p:sp>
      <p:sp>
        <p:nvSpPr>
          <p:cNvPr id="16" name="Rectangle 15">
            <a:extLst>
              <a:ext uri="{FF2B5EF4-FFF2-40B4-BE49-F238E27FC236}">
                <a16:creationId xmlns:a16="http://schemas.microsoft.com/office/drawing/2014/main" id="{AAFED543-5D74-4E74-A28D-CC90830E514C}"/>
              </a:ext>
            </a:extLst>
          </p:cNvPr>
          <p:cNvSpPr/>
          <p:nvPr/>
        </p:nvSpPr>
        <p:spPr>
          <a:xfrm>
            <a:off x="4731274" y="6390084"/>
            <a:ext cx="1850657" cy="451423"/>
          </a:xfrm>
          <a:prstGeom prst="rect">
            <a:avLst/>
          </a:prstGeom>
          <a:solidFill>
            <a:srgbClr val="00206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Times" panose="02020603050405020304" pitchFamily="18" charset="0"/>
                <a:cs typeface="Times" panose="02020603050405020304" pitchFamily="18" charset="0"/>
              </a:rPr>
              <a:t>Check &amp; balance</a:t>
            </a:r>
          </a:p>
        </p:txBody>
      </p:sp>
    </p:spTree>
    <p:extLst>
      <p:ext uri="{BB962C8B-B14F-4D97-AF65-F5344CB8AC3E}">
        <p14:creationId xmlns:p14="http://schemas.microsoft.com/office/powerpoint/2010/main" val="324372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16C12-1618-9911-3F61-CDC0CECCA73C}"/>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914D7FF-012A-7EF4-16EB-3B5FACAA8A89}"/>
              </a:ext>
            </a:extLst>
          </p:cNvPr>
          <p:cNvSpPr>
            <a:spLocks noGrp="1"/>
          </p:cNvSpPr>
          <p:nvPr>
            <p:ph type="title"/>
          </p:nvPr>
        </p:nvSpPr>
        <p:spPr>
          <a:xfrm>
            <a:off x="838200" y="259165"/>
            <a:ext cx="10515600" cy="639737"/>
          </a:xfrm>
          <a:solidFill>
            <a:schemeClr val="bg1"/>
          </a:solidFill>
          <a:ln>
            <a:solidFill>
              <a:schemeClr val="accent1">
                <a:lumMod val="50000"/>
              </a:schemeClr>
            </a:solidFill>
          </a:ln>
        </p:spPr>
        <p:txBody>
          <a:bodyPr>
            <a:normAutofit fontScale="90000"/>
          </a:bodyPr>
          <a:lstStyle/>
          <a:p>
            <a:r>
              <a:rPr lang="en-US" dirty="0">
                <a:latin typeface="Georgia Pro Black" panose="02040A02050405020203" pitchFamily="18" charset="0"/>
              </a:rPr>
              <a:t>Making the Grade </a:t>
            </a:r>
          </a:p>
        </p:txBody>
      </p:sp>
      <p:sp>
        <p:nvSpPr>
          <p:cNvPr id="8" name="Content Placeholder 7">
            <a:extLst>
              <a:ext uri="{FF2B5EF4-FFF2-40B4-BE49-F238E27FC236}">
                <a16:creationId xmlns:a16="http://schemas.microsoft.com/office/drawing/2014/main" id="{AAB2A4A1-5458-5367-23A5-8D5CF6282AE6}"/>
              </a:ext>
            </a:extLst>
          </p:cNvPr>
          <p:cNvSpPr>
            <a:spLocks noGrp="1"/>
          </p:cNvSpPr>
          <p:nvPr>
            <p:ph idx="1"/>
          </p:nvPr>
        </p:nvSpPr>
        <p:spPr>
          <a:xfrm>
            <a:off x="635431" y="1177871"/>
            <a:ext cx="10718369" cy="5092082"/>
          </a:xfrm>
          <a:solidFill>
            <a:schemeClr val="bg1"/>
          </a:solidFill>
          <a:ln>
            <a:solidFill>
              <a:schemeClr val="accent1">
                <a:lumMod val="50000"/>
              </a:schemeClr>
            </a:solidFill>
          </a:ln>
        </p:spPr>
        <p:txBody>
          <a:bodyPr>
            <a:normAutofit/>
          </a:bodyPr>
          <a:lstStyle/>
          <a:p>
            <a:pPr marL="0" indent="0">
              <a:buNone/>
            </a:pPr>
            <a:r>
              <a:rPr lang="en-US" sz="2400" b="1" dirty="0">
                <a:latin typeface="Times" panose="02020603050405020304" pitchFamily="18" charset="0"/>
                <a:cs typeface="Times" panose="02020603050405020304" pitchFamily="18" charset="0"/>
              </a:rPr>
              <a:t>Scoring Essays </a:t>
            </a:r>
          </a:p>
          <a:p>
            <a:r>
              <a:rPr lang="en-US" sz="2400" b="1" dirty="0">
                <a:latin typeface="Times" panose="02020603050405020304" pitchFamily="18" charset="0"/>
                <a:cs typeface="Times" panose="02020603050405020304" pitchFamily="18" charset="0"/>
              </a:rPr>
              <a:t>1 Pt. Thesis – defensible claim that responds to the prompt with a line of reasons (No restating or Document Drops)</a:t>
            </a:r>
          </a:p>
          <a:p>
            <a:r>
              <a:rPr lang="en-US" sz="2400" b="1" dirty="0">
                <a:latin typeface="Times" panose="02020603050405020304" pitchFamily="18" charset="0"/>
                <a:cs typeface="Times" panose="02020603050405020304" pitchFamily="18" charset="0"/>
              </a:rPr>
              <a:t>3 Pts. Evidence </a:t>
            </a:r>
          </a:p>
          <a:p>
            <a:r>
              <a:rPr lang="en-US" sz="2400" b="1" dirty="0">
                <a:latin typeface="Times" panose="02020603050405020304" pitchFamily="18" charset="0"/>
                <a:cs typeface="Times" panose="02020603050405020304" pitchFamily="18" charset="0"/>
              </a:rPr>
              <a:t>1 pt. identifying one piece of evidence relevant to the topic </a:t>
            </a:r>
          </a:p>
          <a:p>
            <a:r>
              <a:rPr lang="en-US" sz="2400" b="1" dirty="0">
                <a:latin typeface="Times" panose="02020603050405020304" pitchFamily="18" charset="0"/>
                <a:cs typeface="Times" panose="02020603050405020304" pitchFamily="18" charset="0"/>
              </a:rPr>
              <a:t>2 pts. The evidence is specific and supports the claim </a:t>
            </a:r>
          </a:p>
          <a:p>
            <a:r>
              <a:rPr lang="en-US" sz="2400" b="1" dirty="0">
                <a:latin typeface="Times" panose="02020603050405020304" pitchFamily="18" charset="0"/>
                <a:cs typeface="Times" panose="02020603050405020304" pitchFamily="18" charset="0"/>
              </a:rPr>
              <a:t>3 pts. Provides two pieces of specific &amp; relevant evidence that supports the claim (At least one must be a foundational document) </a:t>
            </a:r>
          </a:p>
          <a:p>
            <a:r>
              <a:rPr lang="en-US" sz="2400" b="1" dirty="0">
                <a:latin typeface="Times" panose="02020603050405020304" pitchFamily="18" charset="0"/>
                <a:cs typeface="Times" panose="02020603050405020304" pitchFamily="18" charset="0"/>
              </a:rPr>
              <a:t>1 pt. Explains how and why the evidence supports the claim or thesis </a:t>
            </a:r>
          </a:p>
          <a:p>
            <a:r>
              <a:rPr lang="en-US" sz="2400" b="1" dirty="0">
                <a:latin typeface="Times" panose="02020603050405020304" pitchFamily="18" charset="0"/>
                <a:cs typeface="Times" panose="02020603050405020304" pitchFamily="18" charset="0"/>
              </a:rPr>
              <a:t>1 pt. Responds to an opposing or alternate perspective using a refutation, concession, or rebuttal </a:t>
            </a:r>
          </a:p>
        </p:txBody>
      </p:sp>
    </p:spTree>
    <p:extLst>
      <p:ext uri="{BB962C8B-B14F-4D97-AF65-F5344CB8AC3E}">
        <p14:creationId xmlns:p14="http://schemas.microsoft.com/office/powerpoint/2010/main" val="233655926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163CA8-0322-AF5A-624A-278AD3E5FC1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BBEF862-BC50-E91C-D6EB-7D906A8D7329}"/>
              </a:ext>
            </a:extLst>
          </p:cNvPr>
          <p:cNvSpPr>
            <a:spLocks noGrp="1"/>
          </p:cNvSpPr>
          <p:nvPr>
            <p:ph type="title"/>
          </p:nvPr>
        </p:nvSpPr>
        <p:spPr>
          <a:xfrm>
            <a:off x="838200" y="259165"/>
            <a:ext cx="10515600" cy="639737"/>
          </a:xfrm>
          <a:solidFill>
            <a:schemeClr val="bg1"/>
          </a:solidFill>
          <a:ln>
            <a:solidFill>
              <a:schemeClr val="accent1">
                <a:lumMod val="50000"/>
              </a:schemeClr>
            </a:solidFill>
          </a:ln>
        </p:spPr>
        <p:txBody>
          <a:bodyPr>
            <a:normAutofit fontScale="90000"/>
          </a:bodyPr>
          <a:lstStyle/>
          <a:p>
            <a:r>
              <a:rPr lang="en-US" dirty="0">
                <a:latin typeface="Georgia Pro Black" panose="02040A02050405020203" pitchFamily="18" charset="0"/>
              </a:rPr>
              <a:t>Essay Comparison </a:t>
            </a:r>
          </a:p>
        </p:txBody>
      </p:sp>
      <p:sp>
        <p:nvSpPr>
          <p:cNvPr id="8" name="Content Placeholder 7">
            <a:extLst>
              <a:ext uri="{FF2B5EF4-FFF2-40B4-BE49-F238E27FC236}">
                <a16:creationId xmlns:a16="http://schemas.microsoft.com/office/drawing/2014/main" id="{7BBCC112-760B-D241-2247-8DDD0CBCA2C8}"/>
              </a:ext>
            </a:extLst>
          </p:cNvPr>
          <p:cNvSpPr>
            <a:spLocks noGrp="1"/>
          </p:cNvSpPr>
          <p:nvPr>
            <p:ph idx="1"/>
          </p:nvPr>
        </p:nvSpPr>
        <p:spPr>
          <a:xfrm>
            <a:off x="635431" y="1193369"/>
            <a:ext cx="10718369" cy="5092082"/>
          </a:xfrm>
          <a:solidFill>
            <a:schemeClr val="bg1"/>
          </a:solidFill>
          <a:ln>
            <a:solidFill>
              <a:schemeClr val="accent1">
                <a:lumMod val="50000"/>
              </a:schemeClr>
            </a:solidFill>
          </a:ln>
        </p:spPr>
        <p:txBody>
          <a:bodyPr>
            <a:normAutofit/>
          </a:bodyPr>
          <a:lstStyle/>
          <a:p>
            <a:pPr marL="0" indent="0">
              <a:buNone/>
            </a:pPr>
            <a:r>
              <a:rPr lang="en-US" sz="2400" dirty="0">
                <a:latin typeface="Times" panose="02020603050405020304" pitchFamily="18" charset="0"/>
                <a:cs typeface="Times" panose="02020603050405020304" pitchFamily="18" charset="0"/>
              </a:rPr>
              <a:t>Evaluate your argumentative essay plan – compare it to the essays you scored </a:t>
            </a:r>
          </a:p>
          <a:p>
            <a:r>
              <a:rPr lang="en-US" sz="2400" dirty="0">
                <a:latin typeface="Times" panose="02020603050405020304" pitchFamily="18" charset="0"/>
                <a:cs typeface="Times" panose="02020603050405020304" pitchFamily="18" charset="0"/>
              </a:rPr>
              <a:t>Identify and explain -  what are your strengths of your plan</a:t>
            </a:r>
          </a:p>
          <a:p>
            <a:pPr marL="0" indent="0">
              <a:buNone/>
            </a:pPr>
            <a:r>
              <a:rPr lang="en-US" sz="2400" dirty="0">
                <a:latin typeface="Times" panose="02020603050405020304" pitchFamily="18" charset="0"/>
                <a:cs typeface="Times" panose="02020603050405020304" pitchFamily="18" charset="0"/>
              </a:rPr>
              <a:t> </a:t>
            </a:r>
          </a:p>
          <a:p>
            <a:r>
              <a:rPr lang="en-US" sz="2400" dirty="0">
                <a:latin typeface="Times" panose="02020603050405020304" pitchFamily="18" charset="0"/>
                <a:cs typeface="Times" panose="02020603050405020304" pitchFamily="18" charset="0"/>
              </a:rPr>
              <a:t>Identify and explain – what areas of improvement (How would adjust your writing?) </a:t>
            </a:r>
          </a:p>
          <a:p>
            <a:endParaRPr lang="en-US" sz="2400" dirty="0">
              <a:latin typeface="Times" panose="02020603050405020304" pitchFamily="18" charset="0"/>
              <a:cs typeface="Times" panose="02020603050405020304" pitchFamily="18" charset="0"/>
            </a:endParaRPr>
          </a:p>
          <a:p>
            <a:r>
              <a:rPr lang="en-US" sz="2400" dirty="0">
                <a:latin typeface="Times" panose="02020603050405020304" pitchFamily="18" charset="0"/>
                <a:cs typeface="Times" panose="02020603050405020304" pitchFamily="18" charset="0"/>
              </a:rPr>
              <a:t>Evaluate how grading an essay has taught you to how to write an argumentative essay </a:t>
            </a:r>
          </a:p>
        </p:txBody>
      </p:sp>
      <p:pic>
        <p:nvPicPr>
          <p:cNvPr id="1026" name="Picture 2" descr="The Thinker - Wikipedia">
            <a:extLst>
              <a:ext uri="{FF2B5EF4-FFF2-40B4-BE49-F238E27FC236}">
                <a16:creationId xmlns:a16="http://schemas.microsoft.com/office/drawing/2014/main" id="{D61EA4DB-53D8-9551-5460-CB29C0241C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5833" y="4809076"/>
            <a:ext cx="1749773" cy="1739846"/>
          </a:xfrm>
          <a:prstGeom prst="rect">
            <a:avLst/>
          </a:prstGeom>
          <a:noFill/>
          <a:extLst>
            <a:ext uri="{909E8E84-426E-40DD-AFC4-6F175D3DCCD1}">
              <a14:hiddenFill xmlns:a14="http://schemas.microsoft.com/office/drawing/2010/main">
                <a:solidFill>
                  <a:srgbClr val="FFFFFF"/>
                </a:solidFill>
              </a14:hiddenFill>
            </a:ext>
          </a:extLst>
        </p:spPr>
      </p:pic>
      <p:sp>
        <p:nvSpPr>
          <p:cNvPr id="2" name="Speech Bubble: Oval 1">
            <a:extLst>
              <a:ext uri="{FF2B5EF4-FFF2-40B4-BE49-F238E27FC236}">
                <a16:creationId xmlns:a16="http://schemas.microsoft.com/office/drawing/2014/main" id="{2DB697CB-CF34-11DF-6D28-DE7A05DEFEB5}"/>
              </a:ext>
            </a:extLst>
          </p:cNvPr>
          <p:cNvSpPr/>
          <p:nvPr/>
        </p:nvSpPr>
        <p:spPr>
          <a:xfrm>
            <a:off x="3146155" y="4308529"/>
            <a:ext cx="3812583" cy="821410"/>
          </a:xfrm>
          <a:prstGeom prst="wedgeEllipseCallout">
            <a:avLst>
              <a:gd name="adj1" fmla="val -41158"/>
              <a:gd name="adj2" fmla="val 60613"/>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solidFill>
                  <a:schemeClr val="tx1"/>
                </a:solidFill>
                <a:latin typeface="Times" panose="02020603050405020304" pitchFamily="18" charset="0"/>
                <a:cs typeface="Times" panose="02020603050405020304" pitchFamily="18" charset="0"/>
              </a:rPr>
              <a:t>Contemplating writing argumentative essays</a:t>
            </a:r>
          </a:p>
        </p:txBody>
      </p:sp>
    </p:spTree>
    <p:extLst>
      <p:ext uri="{BB962C8B-B14F-4D97-AF65-F5344CB8AC3E}">
        <p14:creationId xmlns:p14="http://schemas.microsoft.com/office/powerpoint/2010/main" val="27002868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4504</TotalTime>
  <Words>6581</Words>
  <Application>Microsoft Office PowerPoint</Application>
  <PresentationFormat>Widescreen</PresentationFormat>
  <Paragraphs>791</Paragraphs>
  <Slides>91</Slides>
  <Notes>8</Notes>
  <HiddenSlides>3</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91</vt:i4>
      </vt:variant>
    </vt:vector>
  </HeadingPairs>
  <TitlesOfParts>
    <vt:vector size="101" baseType="lpstr">
      <vt:lpstr>Aptos</vt:lpstr>
      <vt:lpstr>Aptos Display</vt:lpstr>
      <vt:lpstr>Arial</vt:lpstr>
      <vt:lpstr>Britannic Bold</vt:lpstr>
      <vt:lpstr>Calibri</vt:lpstr>
      <vt:lpstr>Georgia</vt:lpstr>
      <vt:lpstr>Georgia Pro Black</vt:lpstr>
      <vt:lpstr>Times</vt:lpstr>
      <vt:lpstr>Times New Roman</vt:lpstr>
      <vt:lpstr>Office Theme</vt:lpstr>
      <vt:lpstr>U.S. Congress</vt:lpstr>
      <vt:lpstr>Focus for today</vt:lpstr>
      <vt:lpstr>Guiding Questions</vt:lpstr>
      <vt:lpstr>The Madison Republic</vt:lpstr>
      <vt:lpstr>The Federalist Argument</vt:lpstr>
      <vt:lpstr>The Federalist Argument</vt:lpstr>
      <vt:lpstr>Compromise Built Congress</vt:lpstr>
      <vt:lpstr>Why Republicanism</vt:lpstr>
      <vt:lpstr>Purposeful Design</vt:lpstr>
      <vt:lpstr>Representation</vt:lpstr>
      <vt:lpstr>Congressional Representation </vt:lpstr>
      <vt:lpstr>The Madison Design</vt:lpstr>
      <vt:lpstr>A Dysfunctional Legislature</vt:lpstr>
      <vt:lpstr>Critiquing Congressional Design</vt:lpstr>
      <vt:lpstr>Defend this HOUSE!!!!</vt:lpstr>
      <vt:lpstr>House – The Voice of the People</vt:lpstr>
      <vt:lpstr>Supreme Court limits on redistricting</vt:lpstr>
      <vt:lpstr>Which is a malapportioned district &amp; why?</vt:lpstr>
      <vt:lpstr>SCOTUS Rulings on Gerrymandering</vt:lpstr>
      <vt:lpstr>The Principle of One Man One vote</vt:lpstr>
      <vt:lpstr>Guidepost of Legislative district</vt:lpstr>
      <vt:lpstr>Factors of Gerrymandering</vt:lpstr>
      <vt:lpstr>Focus for today</vt:lpstr>
      <vt:lpstr>Demonstrating Bicameralism </vt:lpstr>
      <vt:lpstr>The Madison Design</vt:lpstr>
      <vt:lpstr>A Dysfunctional Legislature</vt:lpstr>
      <vt:lpstr>Reform a broken system</vt:lpstr>
      <vt:lpstr>Focus for today</vt:lpstr>
      <vt:lpstr>Congressional Authority </vt:lpstr>
      <vt:lpstr>Powers Assigned to Congress</vt:lpstr>
      <vt:lpstr>Powers of Congress</vt:lpstr>
      <vt:lpstr>Denied Powers</vt:lpstr>
      <vt:lpstr>Stretching the Authority of Congress</vt:lpstr>
      <vt:lpstr>Imperial Congress</vt:lpstr>
      <vt:lpstr>Congressional Authority </vt:lpstr>
      <vt:lpstr>Reform a broken system</vt:lpstr>
      <vt:lpstr>Separation of Powers</vt:lpstr>
      <vt:lpstr>Focus for today</vt:lpstr>
      <vt:lpstr>Issues of Dysfunction </vt:lpstr>
      <vt:lpstr>Congressional Trend</vt:lpstr>
      <vt:lpstr>Cost to Run</vt:lpstr>
      <vt:lpstr>If $$ Could Squeal</vt:lpstr>
      <vt:lpstr>Incumbent on Winning</vt:lpstr>
      <vt:lpstr>DATA Analysis </vt:lpstr>
      <vt:lpstr>Congressional Authority </vt:lpstr>
      <vt:lpstr>Reform a broken system</vt:lpstr>
      <vt:lpstr>Focus for today</vt:lpstr>
      <vt:lpstr>Congressional Authority </vt:lpstr>
      <vt:lpstr>Focus for today</vt:lpstr>
      <vt:lpstr>  The Story of the Bill that became a LAW</vt:lpstr>
      <vt:lpstr>Montesquieu’s Rule</vt:lpstr>
      <vt:lpstr>The Rule of the Majority</vt:lpstr>
      <vt:lpstr>Central vs. Decentral Power</vt:lpstr>
      <vt:lpstr>Reform a broken system</vt:lpstr>
      <vt:lpstr>28th Amendment </vt:lpstr>
      <vt:lpstr>DATA Analysis </vt:lpstr>
      <vt:lpstr>Focus for today</vt:lpstr>
      <vt:lpstr>STALEMATE</vt:lpstr>
      <vt:lpstr>Congressional Leadership</vt:lpstr>
      <vt:lpstr>Congressional Leadership</vt:lpstr>
      <vt:lpstr>Reform a broken system</vt:lpstr>
      <vt:lpstr>28th Amendment </vt:lpstr>
      <vt:lpstr>Focus for today</vt:lpstr>
      <vt:lpstr> A Government Holiday </vt:lpstr>
      <vt:lpstr>Focus for today</vt:lpstr>
      <vt:lpstr>Bicameralism shapes Legislation</vt:lpstr>
      <vt:lpstr>Congressional Committees</vt:lpstr>
      <vt:lpstr>Seniority vs the Party</vt:lpstr>
      <vt:lpstr>Committee on Committees </vt:lpstr>
      <vt:lpstr>Legislative Race</vt:lpstr>
      <vt:lpstr>Focus for today</vt:lpstr>
      <vt:lpstr>Other Factors of Lawmaking </vt:lpstr>
      <vt:lpstr>Legislative Race</vt:lpstr>
      <vt:lpstr>Focus for today</vt:lpstr>
      <vt:lpstr>Congressional Spending trends</vt:lpstr>
      <vt:lpstr>Federal Budget process</vt:lpstr>
      <vt:lpstr>Federal Spending</vt:lpstr>
      <vt:lpstr>Pile it On</vt:lpstr>
      <vt:lpstr>To tax or not to tax</vt:lpstr>
      <vt:lpstr>The Party Matters</vt:lpstr>
      <vt:lpstr>Fiscal Policy – How stimulating</vt:lpstr>
      <vt:lpstr>The Fiscal Ship</vt:lpstr>
      <vt:lpstr>Focus for today</vt:lpstr>
      <vt:lpstr>Ratification Convention </vt:lpstr>
      <vt:lpstr>Focus for today</vt:lpstr>
      <vt:lpstr>Essay Prompt</vt:lpstr>
      <vt:lpstr>Essay Prompt</vt:lpstr>
      <vt:lpstr>Focus for today</vt:lpstr>
      <vt:lpstr>Essay Prompt</vt:lpstr>
      <vt:lpstr>Making the Grade </vt:lpstr>
      <vt:lpstr>Essay Comparison </vt:lpstr>
    </vt:vector>
  </TitlesOfParts>
  <Company>Guilford County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Hultberg, Andrew P</dc:creator>
  <cp:lastModifiedBy>Hultberg, Andrew P</cp:lastModifiedBy>
  <cp:revision>20</cp:revision>
  <dcterms:created xsi:type="dcterms:W3CDTF">2024-12-11T22:42:31Z</dcterms:created>
  <dcterms:modified xsi:type="dcterms:W3CDTF">2025-01-17T13:16:09Z</dcterms:modified>
</cp:coreProperties>
</file>