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itchFamily="34" charset="0"/>
              </a:defRPr>
            </a:lvl1pPr>
          </a:lstStyle>
          <a:p>
            <a:fld id="{3242EF72-3983-48C4-A080-D31D24870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382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3C6EF-AC1E-4ECA-B1B5-A304FFA51BF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8BD30-EB39-46E4-B31B-6A339483BF4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9DFC4-7AF0-4D05-BFF9-8999031C038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DDEE5-629E-4917-9A9C-799D8F3BCB6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21562-0D7A-4CA6-ABB4-EA254D87170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0ABED-559A-40CB-84CA-3D7AC531AAA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3DB48-8B65-4543-A0FB-6B89C804D8C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31BDF-1C0D-4700-AF55-B3C3832B0F9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BEA9A-982B-4BF7-8D39-D09F15E9FE4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160B8-7251-46C5-B15E-68E1982D054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D2F00-98B1-46EB-99AE-DC8A3D66C68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AC78D-9E18-47B4-85D5-BCABB9C2F09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F3BD9-3E39-4259-8BD6-64310CDB3C8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4C113-BAB8-4C9A-A749-F44CF882733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1A51F-8F3F-4711-B26A-69371572253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9DEFB8-3491-4032-AA7A-E973C1C1D6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9AFF-0642-453F-9467-2C608A024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50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FFFE-923E-4285-9757-B09FAFFC6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25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F3E199-6843-4D34-ABF8-B26A1E93CA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13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C42554-CB58-4A23-83D6-6B92F0807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40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BE480-0326-447A-AA30-0FBF3ADD3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59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321A-58F9-4A71-9475-D76E92463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08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00E2A-AD3F-41B3-B732-C0EB46457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8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73FE2-93E1-4A37-992D-4A5CCC30A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5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C1055-AE6B-4ED1-B962-DC84947E7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3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EBECE-E610-4E03-85EA-46AFA40AC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3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A2FCC-5AF3-455E-8276-609CA40BB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94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D1FB5-175E-488D-AA09-3747B7E75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57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21DEDC-621C-4B17-A3D5-D0D1A63E37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British Imperialism in India</a:t>
            </a:r>
          </a:p>
        </p:txBody>
      </p:sp>
      <p:pic>
        <p:nvPicPr>
          <p:cNvPr id="2052" name="Picture 4" descr="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4114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ndia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dia_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ndia_images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50"/>
            <a:ext cx="29527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altLang="en-US"/>
              <a:t>Raw Materials Taken from India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 b="1" u="sng"/>
              <a:t>Tea 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838200"/>
            <a:ext cx="4495800" cy="6019800"/>
          </a:xfrm>
        </p:spPr>
        <p:txBody>
          <a:bodyPr/>
          <a:lstStyle/>
          <a:p>
            <a:r>
              <a:rPr lang="en-US" altLang="en-US" b="1" u="sng"/>
              <a:t>Indigo (dye for clothing)</a:t>
            </a:r>
          </a:p>
        </p:txBody>
      </p:sp>
      <p:pic>
        <p:nvPicPr>
          <p:cNvPr id="27654" name="Picture 6" descr="indiant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2438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indiante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41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indiante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362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indian-indi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indi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altLang="en-US"/>
              <a:t>Raw Materials Taken from India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/>
          <a:p>
            <a:r>
              <a:rPr lang="en-US" altLang="en-US" b="1" u="sng"/>
              <a:t>Coffee</a:t>
            </a:r>
            <a:r>
              <a:rPr lang="en-US" altLang="en-US"/>
              <a:t> 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838200"/>
            <a:ext cx="4495800" cy="6019800"/>
          </a:xfrm>
        </p:spPr>
        <p:txBody>
          <a:bodyPr/>
          <a:lstStyle/>
          <a:p>
            <a:r>
              <a:rPr lang="en-US" altLang="en-US" b="1" u="sng"/>
              <a:t>Cotton </a:t>
            </a:r>
          </a:p>
        </p:txBody>
      </p:sp>
      <p:pic>
        <p:nvPicPr>
          <p:cNvPr id="30727" name="Picture 7" descr="indiancoff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971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indiancoffe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2362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indiancot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962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indiancotto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5337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3613"/>
          </a:xfrm>
        </p:spPr>
        <p:txBody>
          <a:bodyPr/>
          <a:lstStyle/>
          <a:p>
            <a:r>
              <a:rPr lang="en-US" altLang="en-US"/>
              <a:t>Raw Materials Taken from India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/>
          <a:p>
            <a:r>
              <a:rPr lang="en-US" altLang="en-US" sz="2600" b="1" u="sng">
                <a:effectLst/>
              </a:rPr>
              <a:t>Jute (fiber for making rope)</a:t>
            </a:r>
            <a:r>
              <a:rPr lang="en-US" altLang="en-US" sz="2600"/>
              <a:t>	 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838200"/>
            <a:ext cx="4495800" cy="6019800"/>
          </a:xfrm>
        </p:spPr>
        <p:txBody>
          <a:bodyPr/>
          <a:lstStyle/>
          <a:p>
            <a:r>
              <a:rPr lang="en-US" altLang="en-US" sz="2600" b="1" u="sng"/>
              <a:t>Opium (plant that heroin is made from)</a:t>
            </a:r>
          </a:p>
        </p:txBody>
      </p:sp>
      <p:pic>
        <p:nvPicPr>
          <p:cNvPr id="33798" name="Picture 6" descr="JuteNetStac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Cutting_jut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352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opiumpl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828800"/>
            <a:ext cx="2133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opiumhous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4495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altLang="en-US"/>
              <a:t>Raw Materials Taken from India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609600" indent="-609600"/>
            <a:r>
              <a:rPr lang="en-US" altLang="en-US" sz="2800" dirty="0"/>
              <a:t>Britain relied more on raw materials from India as wars around the world cut off British supplies from other places</a:t>
            </a:r>
          </a:p>
          <a:p>
            <a:pPr marL="609600" indent="-609600"/>
            <a:endParaRPr lang="en-US" altLang="en-US" sz="2800" dirty="0"/>
          </a:p>
          <a:p>
            <a:pPr marL="609600" indent="-609600"/>
            <a:endParaRPr lang="en-US" altLang="en-US" sz="2800" dirty="0"/>
          </a:p>
          <a:p>
            <a:pPr marL="609600" indent="-609600"/>
            <a:endParaRPr lang="en-US" altLang="en-US" sz="2800" dirty="0"/>
          </a:p>
          <a:p>
            <a:pPr marL="609600" indent="-609600"/>
            <a:endParaRPr lang="en-US" altLang="en-US" sz="2800" dirty="0"/>
          </a:p>
          <a:p>
            <a:pPr marL="609600" indent="-609600"/>
            <a:endParaRPr lang="en-US" altLang="en-US" sz="2800" dirty="0"/>
          </a:p>
          <a:p>
            <a:pPr marL="609600" indent="-609600"/>
            <a:r>
              <a:rPr lang="en-US" altLang="en-US" sz="2400" dirty="0"/>
              <a:t>example: </a:t>
            </a:r>
            <a:r>
              <a:rPr lang="en-US" altLang="en-US" sz="2400" u="sng" dirty="0"/>
              <a:t>American Civil War</a:t>
            </a:r>
            <a:r>
              <a:rPr lang="en-US" altLang="en-US" sz="2400" dirty="0"/>
              <a:t> (1861-1865)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400" dirty="0"/>
              <a:t>	made Indian cotton more important to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400" dirty="0"/>
              <a:t>	Great Britain because cotton supply from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400" dirty="0"/>
              <a:t>	America was cut off</a:t>
            </a:r>
          </a:p>
        </p:txBody>
      </p:sp>
      <p:pic>
        <p:nvPicPr>
          <p:cNvPr id="36868" name="Picture 4" descr="scis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438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raw materi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47529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indiacott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pPr marL="838200" indent="-838200"/>
            <a:r>
              <a:rPr lang="en-US" altLang="en-US"/>
              <a:t>Positives for India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914400"/>
            <a:ext cx="4495800" cy="5943600"/>
          </a:xfrm>
        </p:spPr>
        <p:txBody>
          <a:bodyPr/>
          <a:lstStyle/>
          <a:p>
            <a:pPr marL="533400" indent="-533400"/>
            <a:r>
              <a:rPr lang="en-US" altLang="en-US" sz="2600" dirty="0"/>
              <a:t>Great Britain laid the world’s third largest railroad network in India</a:t>
            </a:r>
          </a:p>
          <a:p>
            <a:pPr marL="533400" indent="-533400"/>
            <a:r>
              <a:rPr lang="en-US" altLang="en-US" sz="2600" dirty="0"/>
              <a:t>Railroads brought unity to disconnected regions in India</a:t>
            </a:r>
          </a:p>
          <a:p>
            <a:pPr marL="533400" indent="-533400"/>
            <a:r>
              <a:rPr lang="en-US" altLang="en-US" sz="2600" dirty="0"/>
              <a:t>Modern road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altLang="en-US" sz="2600" dirty="0"/>
              <a:t>	network</a:t>
            </a:r>
          </a:p>
          <a:p>
            <a:pPr marL="533400" indent="-533400">
              <a:buFont typeface="Wingdings" pitchFamily="2" charset="2"/>
              <a:buNone/>
            </a:pPr>
            <a:endParaRPr lang="en-US" altLang="en-US" sz="2600" dirty="0"/>
          </a:p>
          <a:p>
            <a:pPr marL="533400" indent="-533400">
              <a:buFont typeface="Wingdings" pitchFamily="2" charset="2"/>
              <a:buNone/>
            </a:pPr>
            <a:endParaRPr lang="en-US" altLang="en-US" sz="2600" dirty="0"/>
          </a:p>
          <a:p>
            <a:pPr marL="533400" indent="-533400">
              <a:buFont typeface="Wingdings" pitchFamily="2" charset="2"/>
              <a:buNone/>
            </a:pPr>
            <a:r>
              <a:rPr lang="en-US" altLang="en-US" sz="2600" dirty="0">
                <a:cs typeface="Times New Roman" pitchFamily="18" charset="0"/>
              </a:rPr>
              <a:t>■ </a:t>
            </a:r>
            <a:r>
              <a:rPr lang="en-US" altLang="en-US" sz="2600" dirty="0"/>
              <a:t>Telephone and telegraph lines</a:t>
            </a:r>
          </a:p>
          <a:p>
            <a:pPr marL="533400" indent="-533400"/>
            <a:endParaRPr lang="en-US" altLang="en-US" sz="2600" dirty="0"/>
          </a:p>
          <a:p>
            <a:pPr marL="533400" indent="-533400"/>
            <a:endParaRPr lang="en-US" altLang="en-US" sz="2600" dirty="0"/>
          </a:p>
          <a:p>
            <a:pPr marL="533400" indent="-533400">
              <a:buFont typeface="Wingdings" pitchFamily="2" charset="2"/>
              <a:buNone/>
            </a:pPr>
            <a:endParaRPr lang="en-US" altLang="en-US" sz="2600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914400"/>
            <a:ext cx="4495800" cy="5943600"/>
          </a:xfrm>
        </p:spPr>
        <p:txBody>
          <a:bodyPr/>
          <a:lstStyle/>
          <a:p>
            <a:pPr marL="533400" indent="-533400"/>
            <a:r>
              <a:rPr lang="en-US" altLang="en-US" sz="2600" dirty="0" smtClean="0"/>
              <a:t>Dams, bridges, canals</a:t>
            </a:r>
          </a:p>
          <a:p>
            <a:pPr marL="533400" indent="-533400"/>
            <a:endParaRPr lang="en-US" altLang="en-US" sz="2600" dirty="0" smtClean="0"/>
          </a:p>
          <a:p>
            <a:pPr marL="533400" indent="-533400"/>
            <a:endParaRPr lang="en-US" altLang="en-US" sz="2600" dirty="0" smtClean="0"/>
          </a:p>
          <a:p>
            <a:pPr marL="533400" indent="-533400"/>
            <a:endParaRPr lang="en-US" altLang="en-US" sz="2600" dirty="0" smtClean="0"/>
          </a:p>
          <a:p>
            <a:pPr marL="533400" indent="-533400"/>
            <a:r>
              <a:rPr lang="en-US" altLang="en-US" sz="2600" dirty="0" smtClean="0"/>
              <a:t>Sanitation and public health improved</a:t>
            </a:r>
          </a:p>
          <a:p>
            <a:pPr marL="533400" indent="-533400"/>
            <a:endParaRPr lang="en-US" altLang="en-US" sz="2600" dirty="0" smtClean="0"/>
          </a:p>
          <a:p>
            <a:pPr marL="533400" indent="-533400"/>
            <a:r>
              <a:rPr lang="en-US" altLang="en-US" sz="2600" dirty="0" smtClean="0"/>
              <a:t>Schools/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altLang="en-US" sz="2600" dirty="0" smtClean="0"/>
              <a:t>colleges founded</a:t>
            </a:r>
          </a:p>
          <a:p>
            <a:pPr marL="533400" indent="-533400"/>
            <a:r>
              <a:rPr lang="en-US" altLang="en-US" sz="2400" dirty="0" smtClean="0"/>
              <a:t>Truces between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altLang="en-US" sz="2400" dirty="0" smtClean="0"/>
              <a:t>local warring rulers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altLang="en-US" sz="2400" dirty="0" smtClean="0"/>
              <a:t>in India </a:t>
            </a:r>
            <a:endParaRPr lang="en-US" altLang="en-US" sz="2400" dirty="0"/>
          </a:p>
        </p:txBody>
      </p:sp>
      <p:pic>
        <p:nvPicPr>
          <p:cNvPr id="38918" name="Picture 6" descr="railroadtr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685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unity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1752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r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1981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telephone li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91200"/>
            <a:ext cx="2819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MCj0432531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11" descr="MCj0424466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4" name="Picture 12" descr="folsomd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590800" cy="147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5" name="Picture 13" descr="Sanit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38944"/>
            <a:ext cx="2286000" cy="13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6" name="Picture 14" descr="book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44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7" name="Picture 15" descr="tru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43600"/>
            <a:ext cx="1600200" cy="8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11213"/>
          </a:xfrm>
        </p:spPr>
        <p:txBody>
          <a:bodyPr/>
          <a:lstStyle/>
          <a:p>
            <a:r>
              <a:rPr lang="en-US" altLang="en-US"/>
              <a:t>Negatives for India 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495800" cy="5943600"/>
          </a:xfrm>
        </p:spPr>
        <p:txBody>
          <a:bodyPr/>
          <a:lstStyle/>
          <a:p>
            <a:pPr marL="533400" indent="-533400"/>
            <a:r>
              <a:rPr lang="en-US" altLang="en-US" sz="2400" dirty="0"/>
              <a:t>British held all political and economic power</a:t>
            </a:r>
          </a:p>
          <a:p>
            <a:pPr marL="533400" indent="-533400"/>
            <a:endParaRPr lang="en-US" altLang="en-US" sz="2200" dirty="0"/>
          </a:p>
          <a:p>
            <a:pPr marL="533400" indent="-533400"/>
            <a:endParaRPr lang="en-US" altLang="en-US" sz="2200" dirty="0"/>
          </a:p>
          <a:p>
            <a:pPr marL="533400" indent="-533400"/>
            <a:endParaRPr lang="en-US" altLang="en-US" sz="2200" dirty="0"/>
          </a:p>
          <a:p>
            <a:pPr marL="533400" indent="-533400"/>
            <a:endParaRPr lang="en-US" altLang="en-US" sz="2200" dirty="0"/>
          </a:p>
          <a:p>
            <a:pPr marL="533400" indent="-533400"/>
            <a:endParaRPr lang="en-US" altLang="en-US" sz="2200" dirty="0"/>
          </a:p>
          <a:p>
            <a:pPr marL="533400" indent="-533400"/>
            <a:endParaRPr lang="en-US" altLang="en-US" sz="2600" dirty="0"/>
          </a:p>
          <a:p>
            <a:pPr marL="533400" indent="-533400"/>
            <a:r>
              <a:rPr lang="en-US" altLang="en-US" sz="2600" dirty="0"/>
              <a:t>British restricted Indian-owned industries</a:t>
            </a:r>
          </a:p>
          <a:p>
            <a:pPr marL="533400" indent="-533400"/>
            <a:endParaRPr lang="en-US" altLang="en-US" sz="2200" dirty="0"/>
          </a:p>
          <a:p>
            <a:pPr marL="533400" indent="-533400"/>
            <a:endParaRPr lang="en-US" altLang="en-US" sz="2200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495800" cy="5943600"/>
          </a:xfrm>
        </p:spPr>
        <p:txBody>
          <a:bodyPr/>
          <a:lstStyle/>
          <a:p>
            <a:pPr marL="533400" indent="-533400"/>
            <a:r>
              <a:rPr lang="en-US" altLang="en-US" sz="2300" dirty="0"/>
              <a:t>Cash crops made it impossible for small farmers to produce enough food for themselves</a:t>
            </a:r>
          </a:p>
          <a:p>
            <a:pPr marL="533400" indent="-533400"/>
            <a:endParaRPr lang="en-US" altLang="en-US" sz="2300" dirty="0"/>
          </a:p>
          <a:p>
            <a:pPr marL="533400" indent="-533400"/>
            <a:endParaRPr lang="en-US" altLang="en-US" sz="2300" dirty="0"/>
          </a:p>
          <a:p>
            <a:pPr marL="533400" indent="-533400"/>
            <a:endParaRPr lang="en-US" altLang="en-US" sz="2300" dirty="0"/>
          </a:p>
          <a:p>
            <a:pPr marL="533400" indent="-533400"/>
            <a:endParaRPr lang="en-US" altLang="en-US" sz="2300" dirty="0"/>
          </a:p>
          <a:p>
            <a:pPr marL="533400" indent="-533400"/>
            <a:r>
              <a:rPr lang="en-US" altLang="en-US" sz="2300" dirty="0"/>
              <a:t>Racist attitudes of most British officials and missionaries threatened Indian traditional life</a:t>
            </a:r>
          </a:p>
        </p:txBody>
      </p:sp>
      <p:pic>
        <p:nvPicPr>
          <p:cNvPr id="43014" name="Picture 6" descr="MCj042446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MCj024200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RestrictUse2Pl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3505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foodshort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276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9" name="Picture 11" descr="tajmah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5210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11213"/>
          </a:xfrm>
        </p:spPr>
        <p:txBody>
          <a:bodyPr/>
          <a:lstStyle/>
          <a:p>
            <a:r>
              <a:rPr lang="en-US" altLang="en-US"/>
              <a:t>Great Britain in India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itchFamily="2" charset="2"/>
              <a:buNone/>
            </a:pPr>
            <a:endParaRPr lang="en-US" altLang="en-US" sz="2400" dirty="0"/>
          </a:p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Great </a:t>
            </a:r>
            <a:r>
              <a:rPr lang="en-US" altLang="en-US" sz="2400" dirty="0"/>
              <a:t>Britain set up trading posts through out </a:t>
            </a:r>
            <a:r>
              <a:rPr lang="en-US" altLang="en-US" sz="2400" dirty="0" smtClean="0"/>
              <a:t>India for the first time in the 1600s.</a:t>
            </a:r>
            <a:endParaRPr lang="en-US" altLang="en-US" sz="2400" dirty="0"/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10244" name="Picture 4" descr="300px-BritishEmpire19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u="sng"/>
              <a:t>British East India Company</a:t>
            </a:r>
            <a:r>
              <a:rPr lang="en-US" altLang="en-US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609600" indent="-609600"/>
            <a:endParaRPr lang="en-US" altLang="en-US" dirty="0"/>
          </a:p>
          <a:p>
            <a:pPr marL="609600" indent="-609600"/>
            <a:endParaRPr lang="en-US" altLang="en-US" dirty="0"/>
          </a:p>
          <a:p>
            <a:pPr marL="609600" indent="-609600"/>
            <a:endParaRPr lang="en-US" altLang="en-US" dirty="0"/>
          </a:p>
          <a:p>
            <a:pPr marL="609600" indent="-609600">
              <a:buFont typeface="Wingdings" pitchFamily="2" charset="2"/>
              <a:buNone/>
            </a:pPr>
            <a:endParaRPr lang="en-US" altLang="en-US" sz="2500" dirty="0"/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500" dirty="0">
                <a:cs typeface="Times New Roman" pitchFamily="18" charset="0"/>
              </a:rPr>
              <a:t>●     </a:t>
            </a:r>
            <a:r>
              <a:rPr lang="en-US" altLang="en-US" sz="2500" dirty="0"/>
              <a:t>controlled British trade in India</a:t>
            </a:r>
          </a:p>
          <a:p>
            <a:pPr marL="609600" indent="-609600"/>
            <a:r>
              <a:rPr lang="en-US" altLang="en-US" sz="2500" dirty="0"/>
              <a:t>eventually the company gained political control over Bangladesh, Southern India, and Northern </a:t>
            </a:r>
            <a:r>
              <a:rPr lang="en-US" altLang="en-US" sz="2500" dirty="0" smtClean="0"/>
              <a:t>India </a:t>
            </a:r>
            <a:endParaRPr lang="en-US" altLang="en-US" sz="2500" dirty="0"/>
          </a:p>
        </p:txBody>
      </p:sp>
      <p:pic>
        <p:nvPicPr>
          <p:cNvPr id="12292" name="Picture 4" descr="british_east_india_company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2667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astIndiaCoCo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angesRiver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87413"/>
          </a:xfrm>
        </p:spPr>
        <p:txBody>
          <a:bodyPr/>
          <a:lstStyle/>
          <a:p>
            <a:r>
              <a:rPr lang="en-US" altLang="en-US" u="sng"/>
              <a:t>British East India Company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267200" cy="5943600"/>
          </a:xfrm>
        </p:spPr>
        <p:txBody>
          <a:bodyPr/>
          <a:lstStyle/>
          <a:p>
            <a:pPr marL="609600" indent="-609600"/>
            <a:r>
              <a:rPr lang="en-US" altLang="en-US" sz="2800" dirty="0"/>
              <a:t>1800’s: company operated in India with no regulation by British government</a:t>
            </a:r>
          </a:p>
          <a:p>
            <a:pPr marL="609600" indent="-609600"/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609600" indent="-609600"/>
            <a:r>
              <a:rPr lang="en-US" altLang="en-US" sz="2800" dirty="0"/>
              <a:t>company had its own </a:t>
            </a:r>
            <a:r>
              <a:rPr lang="en-US" altLang="en-US" sz="2800" dirty="0" smtClean="0"/>
              <a:t>army that was led </a:t>
            </a:r>
            <a:r>
              <a:rPr lang="en-US" altLang="en-US" sz="2800" dirty="0"/>
              <a:t>by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800" dirty="0"/>
              <a:t>	British army officers</a:t>
            </a:r>
          </a:p>
        </p:txBody>
      </p:sp>
      <p:pic>
        <p:nvPicPr>
          <p:cNvPr id="14340" name="Picture 4" descr="BritEastIndiaCoExe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371600"/>
            <a:ext cx="46863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BritEastIndiaCoAr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343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11213"/>
          </a:xfrm>
        </p:spPr>
        <p:txBody>
          <a:bodyPr/>
          <a:lstStyle/>
          <a:p>
            <a:r>
              <a:rPr lang="en-US" altLang="en-US" u="sng"/>
              <a:t>Sepoys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altLang="en-US" sz="3000" dirty="0" err="1" smtClean="0"/>
              <a:t>Sepoy</a:t>
            </a:r>
            <a:r>
              <a:rPr lang="en-US" altLang="en-US" sz="3000" dirty="0" smtClean="0"/>
              <a:t>: Indians </a:t>
            </a:r>
            <a:r>
              <a:rPr lang="en-US" altLang="en-US" sz="3000" dirty="0"/>
              <a:t>who joined British armies in India</a:t>
            </a:r>
            <a:r>
              <a:rPr lang="en-US" altLang="en-US" sz="2800" dirty="0"/>
              <a:t> </a:t>
            </a:r>
          </a:p>
          <a:p>
            <a:pPr lvl="1"/>
            <a:r>
              <a:rPr lang="en-US" altLang="en-US" dirty="0"/>
              <a:t>Resented by other Indians</a:t>
            </a:r>
            <a:r>
              <a:rPr lang="en-US" altLang="en-US" sz="2400" dirty="0"/>
              <a:t> </a:t>
            </a:r>
          </a:p>
        </p:txBody>
      </p:sp>
      <p:pic>
        <p:nvPicPr>
          <p:cNvPr id="16388" name="Picture 4" descr="Sepo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9815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sepoy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343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3613"/>
          </a:xfrm>
        </p:spPr>
        <p:txBody>
          <a:bodyPr/>
          <a:lstStyle/>
          <a:p>
            <a:r>
              <a:rPr lang="en-US" altLang="en-US" u="sng"/>
              <a:t>“Jewel in the Crown”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altLang="en-US" dirty="0"/>
              <a:t>Great Britain considered India its most precious jewel (colony) in its Imperial crown</a:t>
            </a:r>
          </a:p>
        </p:txBody>
      </p:sp>
      <p:pic>
        <p:nvPicPr>
          <p:cNvPr id="18436" name="Picture 4" descr="indi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76581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Jewelinthec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819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r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352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87413"/>
          </a:xfrm>
        </p:spPr>
        <p:txBody>
          <a:bodyPr/>
          <a:lstStyle/>
          <a:p>
            <a:r>
              <a:rPr lang="en-US" altLang="en-US" sz="4000" u="sng"/>
              <a:t>“Jewel in the Crown”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609600" indent="-609600"/>
            <a:r>
              <a:rPr lang="en-US" altLang="en-US" sz="2800" dirty="0"/>
              <a:t>Industrial Revolution turned India into a major supplier of raw materials to Great Britain</a:t>
            </a:r>
          </a:p>
          <a:p>
            <a:pPr marL="609600" indent="-609600"/>
            <a:endParaRPr lang="en-US" altLang="en-US" sz="1050" dirty="0"/>
          </a:p>
          <a:p>
            <a:pPr marL="609600" indent="-609600"/>
            <a:r>
              <a:rPr lang="en-US" altLang="en-US" sz="2400" dirty="0"/>
              <a:t>300 million Indians were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400" dirty="0"/>
              <a:t>	a large market </a:t>
            </a:r>
            <a:r>
              <a:rPr lang="en-US" altLang="en-US" sz="2400" dirty="0" smtClean="0"/>
              <a:t>of people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400" dirty="0" smtClean="0"/>
              <a:t>	to sell British </a:t>
            </a:r>
            <a:r>
              <a:rPr lang="en-US" altLang="en-US" sz="2400" dirty="0"/>
              <a:t>products </a:t>
            </a:r>
          </a:p>
        </p:txBody>
      </p:sp>
      <p:pic>
        <p:nvPicPr>
          <p:cNvPr id="20484" name="Picture 4" descr="India_railway_schematic_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871663"/>
            <a:ext cx="5200650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Indian%20Mar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886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altLang="en-US" sz="4000" u="sng" dirty="0"/>
              <a:t>“Jewel in the Crown”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/>
          <a:p>
            <a:r>
              <a:rPr lang="en-US" altLang="en-US" sz="2800" dirty="0"/>
              <a:t>British forbade India from trading on its own with other </a:t>
            </a:r>
            <a:r>
              <a:rPr lang="en-US" altLang="en-US" sz="2800" dirty="0" smtClean="0"/>
              <a:t>countries</a:t>
            </a:r>
          </a:p>
          <a:p>
            <a:pPr lvl="1"/>
            <a:r>
              <a:rPr lang="en-US" altLang="en-US" sz="2400" dirty="0" smtClean="0"/>
              <a:t>Eliminated competition</a:t>
            </a:r>
            <a:endParaRPr lang="en-US" altLang="en-US" sz="2400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914400"/>
            <a:ext cx="4495800" cy="2874963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India was forced to produce raw materials for only Britain and to buy finished products from only Britain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2590800" y="2743200"/>
            <a:ext cx="4495800" cy="3048000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Indian competition with British finished products was forbidden</a:t>
            </a:r>
          </a:p>
        </p:txBody>
      </p:sp>
      <p:pic>
        <p:nvPicPr>
          <p:cNvPr id="22536" name="Picture 8" descr="tr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2209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Brit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67225"/>
            <a:ext cx="1295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ThumbsD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9600"/>
            <a:ext cx="1676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IndianPi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362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63613"/>
          </a:xfrm>
        </p:spPr>
        <p:txBody>
          <a:bodyPr/>
          <a:lstStyle/>
          <a:p>
            <a:r>
              <a:rPr lang="en-US" altLang="en-US" sz="4000" u="sng"/>
              <a:t>“Jewel in the Crown”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altLang="en-US" sz="2800" dirty="0"/>
              <a:t>Britain set up a railroad network to take raw materials from inside India to its </a:t>
            </a:r>
            <a:r>
              <a:rPr lang="en-US" altLang="en-US" sz="2800" dirty="0" smtClean="0"/>
              <a:t>ports on the coast</a:t>
            </a:r>
            <a:endParaRPr lang="en-US" altLang="en-US" sz="2800" dirty="0"/>
          </a:p>
        </p:txBody>
      </p:sp>
      <p:pic>
        <p:nvPicPr>
          <p:cNvPr id="25604" name="Picture 4" descr="India_railway_schematic_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4267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locomoti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800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796</TotalTime>
  <Words>378</Words>
  <Application>Microsoft Office PowerPoint</Application>
  <PresentationFormat>On-screen Show (4:3)</PresentationFormat>
  <Paragraphs>114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Maple</vt:lpstr>
      <vt:lpstr>British Imperialism in India</vt:lpstr>
      <vt:lpstr>Great Britain in India</vt:lpstr>
      <vt:lpstr>British East India Company </vt:lpstr>
      <vt:lpstr>British East India Company</vt:lpstr>
      <vt:lpstr>Sepoys</vt:lpstr>
      <vt:lpstr>“Jewel in the Crown”</vt:lpstr>
      <vt:lpstr>“Jewel in the Crown”</vt:lpstr>
      <vt:lpstr>“Jewel in the Crown”</vt:lpstr>
      <vt:lpstr>“Jewel in the Crown”</vt:lpstr>
      <vt:lpstr>Raw Materials Taken from India </vt:lpstr>
      <vt:lpstr>Raw Materials Taken from India</vt:lpstr>
      <vt:lpstr>Raw Materials Taken from India</vt:lpstr>
      <vt:lpstr>Raw Materials Taken from India</vt:lpstr>
      <vt:lpstr>Positives for India</vt:lpstr>
      <vt:lpstr>Negatives for India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Imperialism in India</dc:title>
  <dc:creator>Norman C. Sauce III</dc:creator>
  <cp:lastModifiedBy>Windows User</cp:lastModifiedBy>
  <cp:revision>41</cp:revision>
  <dcterms:created xsi:type="dcterms:W3CDTF">2007-08-31T21:00:01Z</dcterms:created>
  <dcterms:modified xsi:type="dcterms:W3CDTF">2015-02-09T13:45:44Z</dcterms:modified>
</cp:coreProperties>
</file>