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9"/>
  </p:notesMasterIdLst>
  <p:sldIdLst>
    <p:sldId id="256" r:id="rId2"/>
    <p:sldId id="274" r:id="rId3"/>
    <p:sldId id="314" r:id="rId4"/>
    <p:sldId id="291" r:id="rId5"/>
    <p:sldId id="257" r:id="rId6"/>
    <p:sldId id="258" r:id="rId7"/>
    <p:sldId id="259" r:id="rId8"/>
    <p:sldId id="260" r:id="rId9"/>
    <p:sldId id="292" r:id="rId10"/>
    <p:sldId id="262" r:id="rId11"/>
    <p:sldId id="313" r:id="rId12"/>
    <p:sldId id="309" r:id="rId13"/>
    <p:sldId id="293" r:id="rId14"/>
    <p:sldId id="275" r:id="rId15"/>
    <p:sldId id="263" r:id="rId16"/>
    <p:sldId id="294" r:id="rId17"/>
    <p:sldId id="264" r:id="rId18"/>
    <p:sldId id="315" r:id="rId19"/>
    <p:sldId id="297" r:id="rId20"/>
    <p:sldId id="279" r:id="rId21"/>
    <p:sldId id="278" r:id="rId22"/>
    <p:sldId id="317" r:id="rId23"/>
    <p:sldId id="295" r:id="rId24"/>
    <p:sldId id="316" r:id="rId25"/>
    <p:sldId id="276" r:id="rId26"/>
    <p:sldId id="296" r:id="rId27"/>
    <p:sldId id="298" r:id="rId28"/>
    <p:sldId id="277" r:id="rId29"/>
    <p:sldId id="265" r:id="rId30"/>
    <p:sldId id="280" r:id="rId31"/>
    <p:sldId id="282" r:id="rId32"/>
    <p:sldId id="304" r:id="rId33"/>
    <p:sldId id="318" r:id="rId34"/>
    <p:sldId id="307" r:id="rId35"/>
    <p:sldId id="300" r:id="rId36"/>
    <p:sldId id="301" r:id="rId37"/>
    <p:sldId id="302" r:id="rId38"/>
    <p:sldId id="310" r:id="rId39"/>
    <p:sldId id="299" r:id="rId40"/>
    <p:sldId id="312" r:id="rId41"/>
    <p:sldId id="320" r:id="rId42"/>
    <p:sldId id="311" r:id="rId43"/>
    <p:sldId id="303" r:id="rId44"/>
    <p:sldId id="267" r:id="rId45"/>
    <p:sldId id="271" r:id="rId46"/>
    <p:sldId id="285" r:id="rId47"/>
    <p:sldId id="283" r:id="rId48"/>
    <p:sldId id="284" r:id="rId49"/>
    <p:sldId id="286" r:id="rId50"/>
    <p:sldId id="287" r:id="rId51"/>
    <p:sldId id="321" r:id="rId52"/>
    <p:sldId id="319" r:id="rId53"/>
    <p:sldId id="305" r:id="rId54"/>
    <p:sldId id="308" r:id="rId55"/>
    <p:sldId id="270" r:id="rId56"/>
    <p:sldId id="288" r:id="rId57"/>
    <p:sldId id="26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C10"/>
    <a:srgbClr val="D85D0A"/>
    <a:srgbClr val="A00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BD208-5561-4EF9-8D02-AF5853D41439}" type="datetimeFigureOut">
              <a:rPr lang="en-US" smtClean="0"/>
              <a:t>3/8/2024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BCA3B1-CCB6-45F9-B0BB-110E6A9C51DB}" type="slidenum">
              <a:rPr lang="en-US" smtClean="0"/>
              <a:t>‹#›</a:t>
            </a:fld>
            <a:endParaRPr lang="en-US"/>
          </a:p>
        </p:txBody>
      </p:sp>
    </p:spTree>
    <p:extLst>
      <p:ext uri="{BB962C8B-B14F-4D97-AF65-F5344CB8AC3E}">
        <p14:creationId xmlns:p14="http://schemas.microsoft.com/office/powerpoint/2010/main" val="10449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CA3B1-CCB6-45F9-B0BB-110E6A9C51DB}" type="slidenum">
              <a:rPr lang="en-US" smtClean="0"/>
              <a:t>52</a:t>
            </a:fld>
            <a:endParaRPr lang="en-US"/>
          </a:p>
        </p:txBody>
      </p:sp>
    </p:spTree>
    <p:extLst>
      <p:ext uri="{BB962C8B-B14F-4D97-AF65-F5344CB8AC3E}">
        <p14:creationId xmlns:p14="http://schemas.microsoft.com/office/powerpoint/2010/main" val="63367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CA3B1-CCB6-45F9-B0BB-110E6A9C51DB}" type="slidenum">
              <a:rPr lang="en-US" smtClean="0"/>
              <a:t>54</a:t>
            </a:fld>
            <a:endParaRPr lang="en-US"/>
          </a:p>
        </p:txBody>
      </p:sp>
    </p:spTree>
    <p:extLst>
      <p:ext uri="{BB962C8B-B14F-4D97-AF65-F5344CB8AC3E}">
        <p14:creationId xmlns:p14="http://schemas.microsoft.com/office/powerpoint/2010/main" val="148872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CA3B1-CCB6-45F9-B0BB-110E6A9C51DB}" type="slidenum">
              <a:rPr lang="en-US" smtClean="0"/>
              <a:t>55</a:t>
            </a:fld>
            <a:endParaRPr lang="en-US"/>
          </a:p>
        </p:txBody>
      </p:sp>
    </p:spTree>
    <p:extLst>
      <p:ext uri="{BB962C8B-B14F-4D97-AF65-F5344CB8AC3E}">
        <p14:creationId xmlns:p14="http://schemas.microsoft.com/office/powerpoint/2010/main" val="255848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E6D6A8-0878-47E6-ACC0-7ECDD3DBDD40}" type="datetimeFigureOut">
              <a:rPr lang="en-US" smtClean="0"/>
              <a:t>3/8/2024</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69D0FFC-2A85-4032-A40A-F3DD28724F64}"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E6D6A8-0878-47E6-ACC0-7ECDD3DBDD40}"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D0FFC-2A85-4032-A40A-F3DD28724F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E6D6A8-0878-47E6-ACC0-7ECDD3DBDD40}"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B69D0FFC-2A85-4032-A40A-F3DD28724F64}"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6D6A8-0878-47E6-ACC0-7ECDD3DBDD40}"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D0FFC-2A85-4032-A40A-F3DD28724F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E6D6A8-0878-47E6-ACC0-7ECDD3DBDD40}" type="datetimeFigureOut">
              <a:rPr lang="en-US" smtClean="0"/>
              <a:t>3/8/2024</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69D0FFC-2A85-4032-A40A-F3DD28724F64}"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E6D6A8-0878-47E6-ACC0-7ECDD3DBDD40}"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D0FFC-2A85-4032-A40A-F3DD28724F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E6D6A8-0878-47E6-ACC0-7ECDD3DBDD40}" type="datetimeFigureOut">
              <a:rPr lang="en-US" smtClean="0"/>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D0FFC-2A85-4032-A40A-F3DD28724F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E6D6A8-0878-47E6-ACC0-7ECDD3DBDD40}" type="datetimeFigureOut">
              <a:rPr lang="en-US" smtClean="0"/>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D0FFC-2A85-4032-A40A-F3DD28724F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6D6A8-0878-47E6-ACC0-7ECDD3DBDD40}" type="datetimeFigureOut">
              <a:rPr lang="en-US" smtClean="0"/>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D0FFC-2A85-4032-A40A-F3DD28724F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E6D6A8-0878-47E6-ACC0-7ECDD3DBDD40}"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D0FFC-2A85-4032-A40A-F3DD28724F64}"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C1E6D6A8-0878-47E6-ACC0-7ECDD3DBDD40}"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D0FFC-2A85-4032-A40A-F3DD28724F64}"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1E6D6A8-0878-47E6-ACC0-7ECDD3DBDD40}" type="datetimeFigureOut">
              <a:rPr lang="en-US" smtClean="0"/>
              <a:t>3/8/2024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9D0FFC-2A85-4032-A40A-F3DD28724F64}"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s://www.youtube.com/watch?v=huRwBFmAx78" TargetMode="Externa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WWI – America Breaks Tradition</a:t>
            </a:r>
          </a:p>
        </p:txBody>
      </p:sp>
      <p:sp>
        <p:nvSpPr>
          <p:cNvPr id="3" name="Subtitle 2"/>
          <p:cNvSpPr>
            <a:spLocks noGrp="1"/>
          </p:cNvSpPr>
          <p:nvPr>
            <p:ph type="subTitle" idx="1"/>
          </p:nvPr>
        </p:nvSpPr>
        <p:spPr/>
        <p:txBody>
          <a:bodyPr>
            <a:normAutofit fontScale="77500" lnSpcReduction="20000"/>
          </a:bodyPr>
          <a:lstStyle/>
          <a:p>
            <a:r>
              <a:rPr lang="en-US" dirty="0"/>
              <a:t>Unit 7 </a:t>
            </a:r>
          </a:p>
          <a:p>
            <a:r>
              <a:rPr lang="en-US" dirty="0"/>
              <a:t>Government Activism in Foreign Policy</a:t>
            </a:r>
          </a:p>
        </p:txBody>
      </p:sp>
    </p:spTree>
    <p:extLst>
      <p:ext uri="{BB962C8B-B14F-4D97-AF65-F5344CB8AC3E}">
        <p14:creationId xmlns:p14="http://schemas.microsoft.com/office/powerpoint/2010/main" val="143166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Wilson’s War to END all Wars</a:t>
            </a:r>
          </a:p>
        </p:txBody>
      </p:sp>
      <p:sp>
        <p:nvSpPr>
          <p:cNvPr id="3" name="Content Placeholder 2"/>
          <p:cNvSpPr>
            <a:spLocks noGrp="1"/>
          </p:cNvSpPr>
          <p:nvPr>
            <p:ph idx="1"/>
          </p:nvPr>
        </p:nvSpPr>
        <p:spPr>
          <a:xfrm>
            <a:off x="3200400" y="1600200"/>
            <a:ext cx="5486400" cy="4876800"/>
          </a:xfrm>
        </p:spPr>
        <p:txBody>
          <a:bodyPr>
            <a:normAutofit/>
          </a:bodyPr>
          <a:lstStyle/>
          <a:p>
            <a:pPr lvl="0"/>
            <a:r>
              <a:rPr lang="en-US" b="1" u="sng" dirty="0">
                <a:solidFill>
                  <a:srgbClr val="002060"/>
                </a:solidFill>
                <a:effectLst>
                  <a:outerShdw blurRad="38100" dist="38100" dir="2700000" algn="tl">
                    <a:srgbClr val="000000">
                      <a:alpha val="43137"/>
                    </a:srgbClr>
                  </a:outerShdw>
                </a:effectLst>
              </a:rPr>
              <a:t>14 Points of Peace </a:t>
            </a:r>
            <a:r>
              <a:rPr lang="en-US" dirty="0">
                <a:solidFill>
                  <a:schemeClr val="tx1"/>
                </a:solidFill>
              </a:rPr>
              <a:t>(1918) – idealism of the war (A WAR TO END WAR)</a:t>
            </a:r>
          </a:p>
        </p:txBody>
      </p:sp>
      <p:pic>
        <p:nvPicPr>
          <p:cNvPr id="4098" name="Picture 2" descr="http://www.lsg.musin.de/geschichte/Material/Karikaturen/v%C3%B6lkerbund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94544"/>
            <a:ext cx="3044825" cy="5344381"/>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14DDAA-09D5-4570-9854-901ADF033407}"/>
              </a:ext>
            </a:extLst>
          </p:cNvPr>
          <p:cNvSpPr/>
          <p:nvPr/>
        </p:nvSpPr>
        <p:spPr>
          <a:xfrm>
            <a:off x="3657600" y="2362201"/>
            <a:ext cx="5330825" cy="4276724"/>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secret treaties</a:t>
            </a:r>
          </a:p>
          <a:p>
            <a:pPr marL="463550"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Freedom of the Seas</a:t>
            </a:r>
          </a:p>
          <a:p>
            <a:pPr marL="463550"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Removal of economic barriers among nations</a:t>
            </a:r>
          </a:p>
          <a:p>
            <a:pPr marL="463550"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Reduction of armaments </a:t>
            </a:r>
          </a:p>
          <a:p>
            <a:pPr marL="463550"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Adjustment of colonial claims in the benefit of the territory to end imperialism </a:t>
            </a:r>
          </a:p>
          <a:p>
            <a:pPr marL="463550"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Self-determination</a:t>
            </a:r>
          </a:p>
          <a:p>
            <a:pPr marL="463550" lvl="1" indent="-338138">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League of Nations </a:t>
            </a:r>
            <a:r>
              <a:rPr lang="en-US" sz="2400" dirty="0">
                <a:latin typeface="Times New Roman" panose="02020603050405020304" pitchFamily="18" charset="0"/>
                <a:cs typeface="Times New Roman" panose="02020603050405020304" pitchFamily="18" charset="0"/>
              </a:rPr>
              <a:t>to safeguard the world through collective security </a:t>
            </a:r>
          </a:p>
        </p:txBody>
      </p:sp>
    </p:spTree>
    <p:extLst>
      <p:ext uri="{BB962C8B-B14F-4D97-AF65-F5344CB8AC3E}">
        <p14:creationId xmlns:p14="http://schemas.microsoft.com/office/powerpoint/2010/main" val="3456887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AA191-03A5-19EC-10D8-63CC1E046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D2DC0-47DD-88C2-6F0C-03E416E74B84}"/>
              </a:ext>
            </a:extLst>
          </p:cNvPr>
          <p:cNvSpPr>
            <a:spLocks noGrp="1"/>
          </p:cNvSpPr>
          <p:nvPr>
            <p:ph type="title"/>
          </p:nvPr>
        </p:nvSpPr>
        <p:spPr>
          <a:xfrm>
            <a:off x="457200" y="182880"/>
            <a:ext cx="8229600" cy="807720"/>
          </a:xfrm>
        </p:spPr>
        <p:txBody>
          <a:bodyPr>
            <a:normAutofit fontScale="90000"/>
          </a:bodyPr>
          <a:lstStyle/>
          <a:p>
            <a:r>
              <a:rPr lang="en-US" dirty="0"/>
              <a:t>U.S. Interventionism</a:t>
            </a:r>
          </a:p>
        </p:txBody>
      </p:sp>
      <p:sp>
        <p:nvSpPr>
          <p:cNvPr id="3" name="Content Placeholder 2">
            <a:extLst>
              <a:ext uri="{FF2B5EF4-FFF2-40B4-BE49-F238E27FC236}">
                <a16:creationId xmlns:a16="http://schemas.microsoft.com/office/drawing/2014/main" id="{06358C9E-66B1-6A92-26EE-99C8CD3A0FE0}"/>
              </a:ext>
            </a:extLst>
          </p:cNvPr>
          <p:cNvSpPr>
            <a:spLocks noGrp="1"/>
          </p:cNvSpPr>
          <p:nvPr>
            <p:ph idx="1"/>
          </p:nvPr>
        </p:nvSpPr>
        <p:spPr>
          <a:xfrm>
            <a:off x="190500" y="3139757"/>
            <a:ext cx="8763000" cy="3535363"/>
          </a:xfrm>
          <a:ln>
            <a:solidFill>
              <a:schemeClr val="tx1">
                <a:lumMod val="95000"/>
                <a:lumOff val="5000"/>
              </a:schemeClr>
            </a:solidFill>
          </a:ln>
        </p:spPr>
        <p:txBody>
          <a:bodyPr/>
          <a:lstStyle/>
          <a:p>
            <a:pPr marL="0" indent="0">
              <a:buNone/>
            </a:pPr>
            <a:r>
              <a:rPr lang="en-US" b="1" dirty="0">
                <a:solidFill>
                  <a:srgbClr val="002060"/>
                </a:solidFill>
              </a:rPr>
              <a:t>Demonstrate how the turn of the 20</a:t>
            </a:r>
            <a:r>
              <a:rPr lang="en-US" b="1" baseline="30000" dirty="0">
                <a:solidFill>
                  <a:srgbClr val="002060"/>
                </a:solidFill>
              </a:rPr>
              <a:t>th</a:t>
            </a:r>
            <a:r>
              <a:rPr lang="en-US" b="1" dirty="0">
                <a:solidFill>
                  <a:srgbClr val="002060"/>
                </a:solidFill>
              </a:rPr>
              <a:t> century led the United States to violate the Washingtonian precedent of neutrality</a:t>
            </a:r>
          </a:p>
          <a:p>
            <a:pPr marL="0" indent="0">
              <a:buNone/>
            </a:pPr>
            <a:r>
              <a:rPr lang="en-US" b="1" dirty="0">
                <a:solidFill>
                  <a:srgbClr val="002060"/>
                </a:solidFill>
              </a:rPr>
              <a:t>1. Place the following events in chronological order</a:t>
            </a:r>
          </a:p>
          <a:p>
            <a:pPr marL="0" indent="0">
              <a:buNone/>
            </a:pPr>
            <a:r>
              <a:rPr lang="en-US" b="1" dirty="0">
                <a:solidFill>
                  <a:srgbClr val="002060"/>
                </a:solidFill>
              </a:rPr>
              <a:t>	- Zimmerman Telegraph	- Selective Service Act</a:t>
            </a:r>
          </a:p>
          <a:p>
            <a:pPr marL="0" indent="0">
              <a:buNone/>
            </a:pPr>
            <a:r>
              <a:rPr lang="en-US" b="1" dirty="0">
                <a:solidFill>
                  <a:srgbClr val="002060"/>
                </a:solidFill>
              </a:rPr>
              <a:t>	- Platt Amendment 		- </a:t>
            </a:r>
            <a:r>
              <a:rPr lang="en-US" sz="2400" b="1" dirty="0">
                <a:solidFill>
                  <a:srgbClr val="002060"/>
                </a:solidFill>
              </a:rPr>
              <a:t>Roosevelt Corollary</a:t>
            </a:r>
          </a:p>
          <a:p>
            <a:pPr marL="0" indent="0">
              <a:buNone/>
            </a:pPr>
            <a:r>
              <a:rPr lang="en-US" sz="2400" b="1" dirty="0">
                <a:solidFill>
                  <a:srgbClr val="002060"/>
                </a:solidFill>
              </a:rPr>
              <a:t>	- Sinking of the Lusitania	- US Recession </a:t>
            </a:r>
          </a:p>
          <a:p>
            <a:pPr marL="0" indent="0">
              <a:buNone/>
            </a:pPr>
            <a:r>
              <a:rPr lang="en-US" b="1" dirty="0">
                <a:solidFill>
                  <a:srgbClr val="002060"/>
                </a:solidFill>
              </a:rPr>
              <a:t>2. Explain how all 8 items are transforming the role the US plays in world affairs and causing the US to enter WWI</a:t>
            </a:r>
          </a:p>
        </p:txBody>
      </p:sp>
      <p:sp>
        <p:nvSpPr>
          <p:cNvPr id="4" name="Rectangle 3">
            <a:extLst>
              <a:ext uri="{FF2B5EF4-FFF2-40B4-BE49-F238E27FC236}">
                <a16:creationId xmlns:a16="http://schemas.microsoft.com/office/drawing/2014/main" id="{5C5DDBA3-6932-6A3C-4764-4FEC4A33E46A}"/>
              </a:ext>
            </a:extLst>
          </p:cNvPr>
          <p:cNvSpPr/>
          <p:nvPr/>
        </p:nvSpPr>
        <p:spPr>
          <a:xfrm>
            <a:off x="304800" y="990600"/>
            <a:ext cx="8534400" cy="1371600"/>
          </a:xfrm>
          <a:prstGeom prst="rect">
            <a:avLst/>
          </a:prstGeom>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“This is not after all a conventional war, a struggle between predacious powers; it is a war to end all wars.”</a:t>
            </a:r>
          </a:p>
          <a:p>
            <a:r>
              <a:rPr lang="en-US" sz="2400" dirty="0">
                <a:solidFill>
                  <a:schemeClr val="tx1"/>
                </a:solidFill>
                <a:latin typeface="Times New Roman" panose="02020603050405020304" pitchFamily="18" charset="0"/>
                <a:cs typeface="Times New Roman" panose="02020603050405020304" pitchFamily="18" charset="0"/>
              </a:rPr>
              <a:t>	- </a:t>
            </a:r>
            <a:r>
              <a:rPr lang="en-US" sz="2400" b="1" dirty="0">
                <a:solidFill>
                  <a:schemeClr val="tx1"/>
                </a:solidFill>
                <a:latin typeface="Times New Roman" panose="02020603050405020304" pitchFamily="18" charset="0"/>
                <a:cs typeface="Times New Roman" panose="02020603050405020304" pitchFamily="18" charset="0"/>
              </a:rPr>
              <a:t>Woodrow Wilson   </a:t>
            </a:r>
          </a:p>
        </p:txBody>
      </p:sp>
      <p:pic>
        <p:nvPicPr>
          <p:cNvPr id="2050" name="Picture 2" descr="Woodrow Wilson | The White House">
            <a:extLst>
              <a:ext uri="{FF2B5EF4-FFF2-40B4-BE49-F238E27FC236}">
                <a16:creationId xmlns:a16="http://schemas.microsoft.com/office/drawing/2014/main" id="{06CB33A6-41B2-674C-DC6E-852EFCC4F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617405"/>
            <a:ext cx="1489590" cy="148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5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B351-F4FF-41EE-B48D-9AFF2A955675}"/>
              </a:ext>
            </a:extLst>
          </p:cNvPr>
          <p:cNvSpPr>
            <a:spLocks noGrp="1"/>
          </p:cNvSpPr>
          <p:nvPr>
            <p:ph type="title"/>
          </p:nvPr>
        </p:nvSpPr>
        <p:spPr>
          <a:xfrm>
            <a:off x="457200" y="182880"/>
            <a:ext cx="8229600" cy="807720"/>
          </a:xfrm>
        </p:spPr>
        <p:txBody>
          <a:bodyPr>
            <a:normAutofit fontScale="90000"/>
          </a:bodyPr>
          <a:lstStyle/>
          <a:p>
            <a:r>
              <a:rPr lang="en-US" dirty="0"/>
              <a:t>U.S. Interventionism</a:t>
            </a:r>
          </a:p>
        </p:txBody>
      </p:sp>
      <p:sp>
        <p:nvSpPr>
          <p:cNvPr id="3" name="Content Placeholder 2">
            <a:extLst>
              <a:ext uri="{FF2B5EF4-FFF2-40B4-BE49-F238E27FC236}">
                <a16:creationId xmlns:a16="http://schemas.microsoft.com/office/drawing/2014/main" id="{233C508D-1479-4416-8836-A306C01AFBAF}"/>
              </a:ext>
            </a:extLst>
          </p:cNvPr>
          <p:cNvSpPr>
            <a:spLocks noGrp="1"/>
          </p:cNvSpPr>
          <p:nvPr>
            <p:ph idx="1"/>
          </p:nvPr>
        </p:nvSpPr>
        <p:spPr/>
        <p:txBody>
          <a:bodyPr/>
          <a:lstStyle/>
          <a:p>
            <a:r>
              <a:rPr lang="en-US" b="1" dirty="0">
                <a:solidFill>
                  <a:srgbClr val="002060"/>
                </a:solidFill>
              </a:rPr>
              <a:t>Evaluate whether it was proper for the United States to support interventionists (imperialistic) foreign policy at the turn of the 20</a:t>
            </a:r>
            <a:r>
              <a:rPr lang="en-US" b="1" baseline="30000" dirty="0">
                <a:solidFill>
                  <a:srgbClr val="002060"/>
                </a:solidFill>
              </a:rPr>
              <a:t>th</a:t>
            </a:r>
            <a:r>
              <a:rPr lang="en-US" b="1" dirty="0">
                <a:solidFill>
                  <a:srgbClr val="002060"/>
                </a:solidFill>
              </a:rPr>
              <a:t> century. </a:t>
            </a:r>
          </a:p>
        </p:txBody>
      </p:sp>
      <p:pic>
        <p:nvPicPr>
          <p:cNvPr id="5" name="Picture 4">
            <a:extLst>
              <a:ext uri="{FF2B5EF4-FFF2-40B4-BE49-F238E27FC236}">
                <a16:creationId xmlns:a16="http://schemas.microsoft.com/office/drawing/2014/main" id="{CCD8C729-570A-402C-BBBA-57D581F6F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95600"/>
            <a:ext cx="3962400" cy="3429000"/>
          </a:xfrm>
          <a:prstGeom prst="rect">
            <a:avLst/>
          </a:prstGeom>
          <a:ln>
            <a:solidFill>
              <a:srgbClr val="002060"/>
            </a:solidFill>
          </a:ln>
        </p:spPr>
      </p:pic>
      <p:pic>
        <p:nvPicPr>
          <p:cNvPr id="7" name="Picture 6" descr="A picture containing text, book&#10;&#10;Description automatically generated">
            <a:extLst>
              <a:ext uri="{FF2B5EF4-FFF2-40B4-BE49-F238E27FC236}">
                <a16:creationId xmlns:a16="http://schemas.microsoft.com/office/drawing/2014/main" id="{698207BF-07AB-465B-BF2B-6DFE222F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999" y="2481263"/>
            <a:ext cx="3657600" cy="3644900"/>
          </a:xfrm>
          <a:prstGeom prst="rect">
            <a:avLst/>
          </a:prstGeom>
          <a:ln>
            <a:solidFill>
              <a:srgbClr val="002060"/>
            </a:solidFill>
          </a:ln>
        </p:spPr>
      </p:pic>
    </p:spTree>
    <p:extLst>
      <p:ext uri="{BB962C8B-B14F-4D97-AF65-F5344CB8AC3E}">
        <p14:creationId xmlns:p14="http://schemas.microsoft.com/office/powerpoint/2010/main" val="125757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Manifest Destiny Parallels Imperialism?</a:t>
            </a:r>
          </a:p>
        </p:txBody>
      </p:sp>
      <p:sp>
        <p:nvSpPr>
          <p:cNvPr id="4" name="Text Placeholder 3"/>
          <p:cNvSpPr>
            <a:spLocks noGrp="1"/>
          </p:cNvSpPr>
          <p:nvPr>
            <p:ph type="body" idx="1"/>
          </p:nvPr>
        </p:nvSpPr>
        <p:spPr>
          <a:xfrm>
            <a:off x="457200" y="1535113"/>
            <a:ext cx="4040188" cy="446087"/>
          </a:xfrm>
        </p:spPr>
        <p:txBody>
          <a:bodyPr>
            <a:normAutofit lnSpcReduction="10000"/>
          </a:bodyPr>
          <a:lstStyle/>
          <a:p>
            <a:r>
              <a:rPr lang="en-US" dirty="0"/>
              <a:t>Similarities</a:t>
            </a:r>
          </a:p>
        </p:txBody>
      </p:sp>
      <p:sp>
        <p:nvSpPr>
          <p:cNvPr id="5" name="Content Placeholder 4"/>
          <p:cNvSpPr>
            <a:spLocks noGrp="1"/>
          </p:cNvSpPr>
          <p:nvPr>
            <p:ph sz="half" idx="2"/>
          </p:nvPr>
        </p:nvSpPr>
        <p:spPr/>
        <p:txBody>
          <a:bodyPr/>
          <a:lstStyle/>
          <a:p>
            <a:r>
              <a:rPr lang="en-US" dirty="0"/>
              <a:t>Political </a:t>
            </a:r>
          </a:p>
          <a:p>
            <a:endParaRPr lang="en-US" dirty="0"/>
          </a:p>
          <a:p>
            <a:endParaRPr lang="en-US" dirty="0"/>
          </a:p>
          <a:p>
            <a:r>
              <a:rPr lang="en-US" dirty="0"/>
              <a:t>Economic</a:t>
            </a:r>
          </a:p>
          <a:p>
            <a:endParaRPr lang="en-US" dirty="0"/>
          </a:p>
          <a:p>
            <a:endParaRPr lang="en-US" dirty="0"/>
          </a:p>
          <a:p>
            <a:r>
              <a:rPr lang="en-US" dirty="0"/>
              <a:t>Social</a:t>
            </a:r>
          </a:p>
        </p:txBody>
      </p:sp>
      <p:sp>
        <p:nvSpPr>
          <p:cNvPr id="6" name="Text Placeholder 5"/>
          <p:cNvSpPr>
            <a:spLocks noGrp="1"/>
          </p:cNvSpPr>
          <p:nvPr>
            <p:ph type="body" sz="quarter" idx="3"/>
          </p:nvPr>
        </p:nvSpPr>
        <p:spPr>
          <a:xfrm>
            <a:off x="4645025" y="1535113"/>
            <a:ext cx="4041775" cy="446087"/>
          </a:xfrm>
        </p:spPr>
        <p:txBody>
          <a:bodyPr>
            <a:normAutofit lnSpcReduction="10000"/>
          </a:bodyPr>
          <a:lstStyle/>
          <a:p>
            <a:r>
              <a:rPr lang="en-US" dirty="0"/>
              <a:t>Differences</a:t>
            </a:r>
          </a:p>
        </p:txBody>
      </p:sp>
      <p:sp>
        <p:nvSpPr>
          <p:cNvPr id="7" name="Content Placeholder 6"/>
          <p:cNvSpPr>
            <a:spLocks noGrp="1"/>
          </p:cNvSpPr>
          <p:nvPr>
            <p:ph sz="quarter" idx="4"/>
          </p:nvPr>
        </p:nvSpPr>
        <p:spPr/>
        <p:txBody>
          <a:bodyPr/>
          <a:lstStyle/>
          <a:p>
            <a:r>
              <a:rPr lang="en-US" dirty="0"/>
              <a:t>Political </a:t>
            </a:r>
          </a:p>
          <a:p>
            <a:endParaRPr lang="en-US" dirty="0"/>
          </a:p>
          <a:p>
            <a:endParaRPr lang="en-US" dirty="0"/>
          </a:p>
          <a:p>
            <a:r>
              <a:rPr lang="en-US" dirty="0"/>
              <a:t>Economic</a:t>
            </a:r>
          </a:p>
          <a:p>
            <a:endParaRPr lang="en-US" dirty="0"/>
          </a:p>
          <a:p>
            <a:endParaRPr lang="en-US" dirty="0"/>
          </a:p>
          <a:p>
            <a:r>
              <a:rPr lang="en-US" dirty="0"/>
              <a:t>Social</a:t>
            </a:r>
          </a:p>
        </p:txBody>
      </p:sp>
    </p:spTree>
    <p:extLst>
      <p:ext uri="{BB962C8B-B14F-4D97-AF65-F5344CB8AC3E}">
        <p14:creationId xmlns:p14="http://schemas.microsoft.com/office/powerpoint/2010/main" val="346436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655320"/>
          </a:xfrm>
        </p:spPr>
        <p:txBody>
          <a:bodyPr>
            <a:normAutofit fontScale="90000"/>
          </a:bodyPr>
          <a:lstStyle/>
          <a:p>
            <a:r>
              <a:rPr lang="en-US" dirty="0"/>
              <a:t>Violating Neutrality </a:t>
            </a:r>
          </a:p>
        </p:txBody>
      </p:sp>
      <p:sp>
        <p:nvSpPr>
          <p:cNvPr id="3" name="Content Placeholder 2"/>
          <p:cNvSpPr>
            <a:spLocks noGrp="1"/>
          </p:cNvSpPr>
          <p:nvPr>
            <p:ph idx="1"/>
          </p:nvPr>
        </p:nvSpPr>
        <p:spPr/>
        <p:txBody>
          <a:bodyPr/>
          <a:lstStyle/>
          <a:p>
            <a:r>
              <a:rPr lang="en-US" sz="2000" dirty="0">
                <a:solidFill>
                  <a:schemeClr val="tx1"/>
                </a:solidFill>
                <a:latin typeface="Times New Roman" panose="02020603050405020304" pitchFamily="18" charset="0"/>
                <a:cs typeface="Times New Roman" panose="02020603050405020304" pitchFamily="18" charset="0"/>
              </a:rPr>
              <a:t>Assess the relative influence of the following in the United States’ decision to declare war on Germany and violate its 100-year precedent of remaining neutral.</a:t>
            </a:r>
          </a:p>
          <a:p>
            <a:r>
              <a:rPr lang="en-US" sz="2000" dirty="0">
                <a:solidFill>
                  <a:schemeClr val="tx1"/>
                </a:solidFill>
                <a:latin typeface="Times New Roman" panose="02020603050405020304" pitchFamily="18" charset="0"/>
                <a:cs typeface="Times New Roman" panose="02020603050405020304" pitchFamily="18" charset="0"/>
              </a:rPr>
              <a:t>Read the historical analysis of US entrance into WWI and find historic arguments that support the following five categories.</a:t>
            </a:r>
          </a:p>
          <a:p>
            <a:endParaRPr lang="en-U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352800"/>
            <a:ext cx="196691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4724400"/>
            <a:ext cx="2438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German Naval Policy</a:t>
            </a:r>
          </a:p>
        </p:txBody>
      </p:sp>
      <p:sp>
        <p:nvSpPr>
          <p:cNvPr id="6" name="Rectangle 5"/>
          <p:cNvSpPr/>
          <p:nvPr/>
        </p:nvSpPr>
        <p:spPr>
          <a:xfrm>
            <a:off x="685800" y="5486400"/>
            <a:ext cx="2438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Allied propaganda</a:t>
            </a:r>
          </a:p>
        </p:txBody>
      </p:sp>
      <p:sp>
        <p:nvSpPr>
          <p:cNvPr id="7" name="Rectangle 6"/>
          <p:cNvSpPr/>
          <p:nvPr/>
        </p:nvSpPr>
        <p:spPr>
          <a:xfrm>
            <a:off x="3269456" y="6149340"/>
            <a:ext cx="2438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U.S. economic interest</a:t>
            </a:r>
          </a:p>
        </p:txBody>
      </p:sp>
      <p:sp>
        <p:nvSpPr>
          <p:cNvPr id="8" name="Rectangle 7"/>
          <p:cNvSpPr/>
          <p:nvPr/>
        </p:nvSpPr>
        <p:spPr>
          <a:xfrm>
            <a:off x="6019800" y="5526086"/>
            <a:ext cx="243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America’s claim: We are a world power</a:t>
            </a:r>
          </a:p>
        </p:txBody>
      </p:sp>
      <p:sp>
        <p:nvSpPr>
          <p:cNvPr id="9" name="Rectangle 8"/>
          <p:cNvSpPr/>
          <p:nvPr/>
        </p:nvSpPr>
        <p:spPr>
          <a:xfrm>
            <a:off x="6290310" y="4640580"/>
            <a:ext cx="2438400" cy="541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Woodrow Wilson’s Moral Diplomacy</a:t>
            </a:r>
          </a:p>
        </p:txBody>
      </p:sp>
      <p:sp>
        <p:nvSpPr>
          <p:cNvPr id="5" name="Right Arrow 4"/>
          <p:cNvSpPr/>
          <p:nvPr/>
        </p:nvSpPr>
        <p:spPr>
          <a:xfrm>
            <a:off x="2971800" y="4911090"/>
            <a:ext cx="381000" cy="194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385561">
            <a:off x="3132938" y="5581331"/>
            <a:ext cx="381000" cy="194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298156" y="5771831"/>
            <a:ext cx="381000" cy="194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3081053">
            <a:off x="5607529" y="5361463"/>
            <a:ext cx="381000" cy="194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5688806" y="4813935"/>
            <a:ext cx="381000" cy="194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86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Peace Without Victory</a:t>
            </a:r>
          </a:p>
        </p:txBody>
      </p:sp>
      <p:sp>
        <p:nvSpPr>
          <p:cNvPr id="3" name="Content Placeholder 2"/>
          <p:cNvSpPr>
            <a:spLocks noGrp="1"/>
          </p:cNvSpPr>
          <p:nvPr>
            <p:ph idx="1"/>
          </p:nvPr>
        </p:nvSpPr>
        <p:spPr/>
        <p:txBody>
          <a:bodyPr>
            <a:normAutofit fontScale="70000" lnSpcReduction="20000"/>
          </a:bodyPr>
          <a:lstStyle/>
          <a:p>
            <a:r>
              <a:rPr lang="en-US" dirty="0"/>
              <a:t>That service is nothing less than this, to add their authority and their power to the authority and force of other nations to guarantee peace and justice throughout the world. Such a settlement cannot now be long postponed. It is right that before it comes, this government should frankly formulate the conditions upon which it would feel justified in asking our people to approve its formal and solemn adherence to a League for Peace. I am here to attempt to state those conditions.</a:t>
            </a:r>
          </a:p>
          <a:p>
            <a:r>
              <a:rPr lang="en-US" dirty="0"/>
              <a:t>The present war must first be ended; but we owe it to candor and to a just regard for the opinion of mankind to say that, so far as our participation in guarantees of future peace is concerned, it makes a great deal of difference in what way and upon what terms it is ended. The treaties and agreements which bring it to an end must embody terms which will create a peace that is worth guaranteeing and preserving, a peace that will win the approval of mankind, not merely a peace that will serve the several interests and immediate aims of the nations engaged</a:t>
            </a:r>
            <a:r>
              <a:rPr lang="en-US" i="1" dirty="0"/>
              <a:t>. </a:t>
            </a:r>
            <a:r>
              <a:rPr lang="en-US" dirty="0"/>
              <a:t>We shall have no voice in determining what those terms shall be, but we shall, I feel sure, have a voice in determining whether they shall be made lasting or not by the guarantees of a universal covenant; and our judgment upon what is fundamental and essential as a condition precedent to permanency should be spoken now, not afterwards when it may be too late.</a:t>
            </a:r>
          </a:p>
          <a:p>
            <a:endParaRPr lang="en-US" dirty="0"/>
          </a:p>
        </p:txBody>
      </p:sp>
    </p:spTree>
    <p:extLst>
      <p:ext uri="{BB962C8B-B14F-4D97-AF65-F5344CB8AC3E}">
        <p14:creationId xmlns:p14="http://schemas.microsoft.com/office/powerpoint/2010/main" val="342490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655320"/>
          </a:xfrm>
        </p:spPr>
        <p:txBody>
          <a:bodyPr>
            <a:normAutofit fontScale="90000"/>
          </a:bodyPr>
          <a:lstStyle/>
          <a:p>
            <a:r>
              <a:rPr lang="en-US" dirty="0"/>
              <a:t>Agenda</a:t>
            </a:r>
          </a:p>
        </p:txBody>
      </p:sp>
      <p:sp>
        <p:nvSpPr>
          <p:cNvPr id="3" name="Content Placeholder 2"/>
          <p:cNvSpPr>
            <a:spLocks noGrp="1"/>
          </p:cNvSpPr>
          <p:nvPr>
            <p:ph idx="1"/>
          </p:nvPr>
        </p:nvSpPr>
        <p:spPr>
          <a:xfrm>
            <a:off x="457200" y="990600"/>
            <a:ext cx="8229600" cy="5486400"/>
          </a:xfrm>
          <a:solidFill>
            <a:schemeClr val="bg1"/>
          </a:solidFill>
          <a:ln>
            <a:solidFill>
              <a:srgbClr val="C00000"/>
            </a:solidFill>
          </a:ln>
        </p:spPr>
        <p:txBody>
          <a:bodyPr>
            <a:normAutofit fontScale="92500"/>
          </a:bodyPr>
          <a:lstStyle/>
          <a:p>
            <a:pPr marL="0" indent="0">
              <a:buNone/>
            </a:pPr>
            <a:endParaRPr lang="en-US" sz="400" dirty="0">
              <a:latin typeface="Times New Roman" panose="02020603050405020304" pitchFamily="18" charset="0"/>
              <a:cs typeface="Times New Roman" panose="02020603050405020304" pitchFamily="18" charset="0"/>
            </a:endParaRPr>
          </a:p>
          <a:p>
            <a:pPr marL="0" indent="0">
              <a:buNone/>
            </a:pPr>
            <a:r>
              <a:rPr lang="en-US" sz="1900" dirty="0">
                <a:solidFill>
                  <a:srgbClr val="002060"/>
                </a:solidFill>
                <a:latin typeface="Times New Roman" panose="02020603050405020304" pitchFamily="18" charset="0"/>
                <a:cs typeface="Times New Roman" panose="02020603050405020304" pitchFamily="18" charset="0"/>
              </a:rPr>
              <a:t>Essential Question: </a:t>
            </a:r>
            <a:r>
              <a:rPr lang="en-US" sz="1900" dirty="0">
                <a:latin typeface="Times New Roman" panose="02020603050405020304" pitchFamily="18" charset="0"/>
                <a:cs typeface="Times New Roman" panose="02020603050405020304" pitchFamily="18" charset="0"/>
              </a:rPr>
              <a:t>How has America’s views been redefined by economic necessities, cultural notions, and national security during the turn of the 20</a:t>
            </a:r>
            <a:r>
              <a:rPr lang="en-US" sz="1900" baseline="30000" dirty="0">
                <a:latin typeface="Times New Roman" panose="02020603050405020304" pitchFamily="18" charset="0"/>
                <a:cs typeface="Times New Roman" panose="02020603050405020304" pitchFamily="18" charset="0"/>
              </a:rPr>
              <a:t>th</a:t>
            </a:r>
            <a:r>
              <a:rPr lang="en-US" sz="1900" dirty="0">
                <a:latin typeface="Times New Roman" panose="02020603050405020304" pitchFamily="18" charset="0"/>
                <a:cs typeface="Times New Roman" panose="02020603050405020304" pitchFamily="18" charset="0"/>
              </a:rPr>
              <a:t> century? </a:t>
            </a:r>
          </a:p>
          <a:p>
            <a:pPr marL="0" indent="0">
              <a:buNone/>
            </a:pPr>
            <a:r>
              <a:rPr lang="en-US" sz="1900" i="1" dirty="0">
                <a:solidFill>
                  <a:srgbClr val="002060"/>
                </a:solidFill>
                <a:latin typeface="Times New Roman" panose="02020603050405020304" pitchFamily="18" charset="0"/>
                <a:cs typeface="Times New Roman" panose="02020603050405020304" pitchFamily="18" charset="0"/>
              </a:rPr>
              <a:t>Students can:</a:t>
            </a:r>
          </a:p>
          <a:p>
            <a:pPr lvl="0"/>
            <a:r>
              <a:rPr lang="en-US" sz="1900" dirty="0">
                <a:latin typeface="Times New Roman" panose="02020603050405020304" pitchFamily="18" charset="0"/>
                <a:cs typeface="Times New Roman" panose="02020603050405020304" pitchFamily="18" charset="0"/>
              </a:rPr>
              <a:t>Decipher how did the evolution of industrial capitalism change American society in the 1890s to 1945 era</a:t>
            </a:r>
          </a:p>
          <a:p>
            <a:pPr lvl="0"/>
            <a:r>
              <a:rPr lang="en-US" sz="1900" dirty="0">
                <a:latin typeface="Times New Roman" panose="02020603050405020304" pitchFamily="18" charset="0"/>
                <a:cs typeface="Times New Roman" panose="02020603050405020304" pitchFamily="18" charset="0"/>
              </a:rPr>
              <a:t>Evaluate how politicians and reformers responded to industrial changes, in the course of doing so, fundamentally change the role of government, especially the federal government, in the lives of Americans</a:t>
            </a:r>
          </a:p>
          <a:p>
            <a:pPr lvl="0"/>
            <a:r>
              <a:rPr lang="en-US" sz="1900" dirty="0">
                <a:latin typeface="Times New Roman" panose="02020603050405020304" pitchFamily="18" charset="0"/>
                <a:cs typeface="Times New Roman" panose="02020603050405020304" pitchFamily="18" charset="0"/>
              </a:rPr>
              <a:t>Determine the transformation that occurred in the role of the U.S. on the world stage from 1890 to 1945 </a:t>
            </a:r>
          </a:p>
          <a:p>
            <a:pPr marL="0" indent="0">
              <a:buNone/>
            </a:pPr>
            <a:r>
              <a:rPr lang="en-US" sz="1900" b="1" dirty="0">
                <a:solidFill>
                  <a:srgbClr val="A00F00"/>
                </a:solidFill>
                <a:latin typeface="Times New Roman" panose="02020603050405020304" pitchFamily="18" charset="0"/>
                <a:cs typeface="Times New Roman" panose="02020603050405020304" pitchFamily="18" charset="0"/>
              </a:rPr>
              <a:t>Agenda</a:t>
            </a:r>
          </a:p>
          <a:p>
            <a:pPr>
              <a:buFont typeface="Wingdings" panose="05000000000000000000" pitchFamily="2" charset="2"/>
              <a:buChar char="v"/>
            </a:pPr>
            <a:r>
              <a:rPr lang="en-US" sz="1900" dirty="0">
                <a:latin typeface="Times New Roman" panose="02020603050405020304" pitchFamily="18" charset="0"/>
                <a:cs typeface="Times New Roman" panose="02020603050405020304" pitchFamily="18" charset="0"/>
              </a:rPr>
              <a:t>The Home Front Effect</a:t>
            </a:r>
          </a:p>
          <a:p>
            <a:pPr>
              <a:buFont typeface="Wingdings" panose="05000000000000000000" pitchFamily="2" charset="2"/>
              <a:buChar char="v"/>
            </a:pPr>
            <a:r>
              <a:rPr lang="en-US" sz="1900" dirty="0">
                <a:latin typeface="Times New Roman" panose="02020603050405020304" pitchFamily="18" charset="0"/>
                <a:cs typeface="Times New Roman" panose="02020603050405020304" pitchFamily="18" charset="0"/>
              </a:rPr>
              <a:t>Changing to American society</a:t>
            </a:r>
          </a:p>
          <a:p>
            <a:pPr>
              <a:buFont typeface="Wingdings" panose="05000000000000000000" pitchFamily="2" charset="2"/>
              <a:buChar char="v"/>
            </a:pPr>
            <a:r>
              <a:rPr lang="en-US" sz="1900" dirty="0">
                <a:latin typeface="Times New Roman" panose="02020603050405020304" pitchFamily="18" charset="0"/>
                <a:cs typeface="Times New Roman" panose="02020603050405020304" pitchFamily="18" charset="0"/>
              </a:rPr>
              <a:t>Debating interventionism </a:t>
            </a:r>
          </a:p>
          <a:p>
            <a:pPr marL="0" indent="0">
              <a:buNone/>
            </a:pPr>
            <a:r>
              <a:rPr lang="en-US" sz="1900" b="1" dirty="0">
                <a:solidFill>
                  <a:srgbClr val="A00F00"/>
                </a:solidFill>
                <a:latin typeface="Times New Roman" panose="02020603050405020304" pitchFamily="18" charset="0"/>
                <a:cs typeface="Times New Roman" panose="02020603050405020304" pitchFamily="18" charset="0"/>
              </a:rPr>
              <a:t>Homework: </a:t>
            </a:r>
          </a:p>
          <a:p>
            <a:r>
              <a:rPr lang="en-US" sz="1900" b="1" dirty="0">
                <a:solidFill>
                  <a:srgbClr val="A00F00"/>
                </a:solidFill>
                <a:latin typeface="Times New Roman" panose="02020603050405020304" pitchFamily="18" charset="0"/>
                <a:cs typeface="Times New Roman" panose="02020603050405020304" pitchFamily="18" charset="0"/>
              </a:rPr>
              <a:t>A Turning Point in History</a:t>
            </a:r>
          </a:p>
          <a:p>
            <a:r>
              <a:rPr lang="en-US" sz="1900" b="1" dirty="0">
                <a:solidFill>
                  <a:srgbClr val="A00F00"/>
                </a:solidFill>
                <a:latin typeface="Times New Roman" panose="02020603050405020304" pitchFamily="18" charset="0"/>
                <a:cs typeface="Times New Roman" panose="02020603050405020304" pitchFamily="18" charset="0"/>
              </a:rPr>
              <a:t>Unit VIIA Test – Tuesday, 3/12</a:t>
            </a:r>
          </a:p>
        </p:txBody>
      </p:sp>
    </p:spTree>
    <p:extLst>
      <p:ext uri="{BB962C8B-B14F-4D97-AF65-F5344CB8AC3E}">
        <p14:creationId xmlns:p14="http://schemas.microsoft.com/office/powerpoint/2010/main" val="155564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Propaganda</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600200"/>
            <a:ext cx="274319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blog.chron.com/txpotomac/files/legacy/wwi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2971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book&#10;&#10;Description generated with very high confidence">
            <a:extLst>
              <a:ext uri="{FF2B5EF4-FFF2-40B4-BE49-F238E27FC236}">
                <a16:creationId xmlns:a16="http://schemas.microsoft.com/office/drawing/2014/main" id="{63433246-38B4-41A4-A56D-C80906DDE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598" y="1600200"/>
            <a:ext cx="2590802" cy="3200400"/>
          </a:xfrm>
          <a:prstGeom prst="rect">
            <a:avLst/>
          </a:prstGeom>
        </p:spPr>
      </p:pic>
      <p:sp>
        <p:nvSpPr>
          <p:cNvPr id="6" name="Rectangle 5">
            <a:extLst>
              <a:ext uri="{FF2B5EF4-FFF2-40B4-BE49-F238E27FC236}">
                <a16:creationId xmlns:a16="http://schemas.microsoft.com/office/drawing/2014/main" id="{8233D2E2-E0D1-40D6-BCD2-AAB93AE5072E}"/>
              </a:ext>
            </a:extLst>
          </p:cNvPr>
          <p:cNvSpPr/>
          <p:nvPr/>
        </p:nvSpPr>
        <p:spPr>
          <a:xfrm>
            <a:off x="457200" y="4876800"/>
            <a:ext cx="8229600" cy="1111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Based on your assigned topic – evaluate to what extent did WWI mobilization increase the power of the US government in the lives of Americans.</a:t>
            </a:r>
          </a:p>
        </p:txBody>
      </p:sp>
    </p:spTree>
    <p:extLst>
      <p:ext uri="{BB962C8B-B14F-4D97-AF65-F5344CB8AC3E}">
        <p14:creationId xmlns:p14="http://schemas.microsoft.com/office/powerpoint/2010/main" val="3716147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724E6-F3A1-3F3E-7C0D-33E8D2F49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39DF9-0D8D-B1D2-D46E-25F51697B389}"/>
              </a:ext>
            </a:extLst>
          </p:cNvPr>
          <p:cNvSpPr>
            <a:spLocks noGrp="1"/>
          </p:cNvSpPr>
          <p:nvPr>
            <p:ph type="title"/>
          </p:nvPr>
        </p:nvSpPr>
        <p:spPr>
          <a:xfrm>
            <a:off x="457200" y="182880"/>
            <a:ext cx="8229600" cy="731520"/>
          </a:xfrm>
        </p:spPr>
        <p:txBody>
          <a:bodyPr>
            <a:normAutofit fontScale="90000"/>
          </a:bodyPr>
          <a:lstStyle/>
          <a:p>
            <a:r>
              <a:rPr lang="en-US" dirty="0"/>
              <a:t>WWI 1</a:t>
            </a:r>
            <a:r>
              <a:rPr lang="en-US" baseline="30000" dirty="0"/>
              <a:t>st</a:t>
            </a:r>
            <a:r>
              <a:rPr lang="en-US" dirty="0"/>
              <a:t> for America</a:t>
            </a:r>
          </a:p>
        </p:txBody>
      </p:sp>
      <p:pic>
        <p:nvPicPr>
          <p:cNvPr id="4" name="Content Placeholder 3">
            <a:extLst>
              <a:ext uri="{FF2B5EF4-FFF2-40B4-BE49-F238E27FC236}">
                <a16:creationId xmlns:a16="http://schemas.microsoft.com/office/drawing/2014/main" id="{49C89FF9-8B02-D594-2A01-3664AE062E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00200"/>
            <a:ext cx="2895600" cy="5074920"/>
          </a:xfrm>
          <a:ln>
            <a:solidFill>
              <a:srgbClr val="002060"/>
            </a:solidFill>
          </a:ln>
        </p:spPr>
      </p:pic>
      <p:sp>
        <p:nvSpPr>
          <p:cNvPr id="6" name="TextBox 5">
            <a:extLst>
              <a:ext uri="{FF2B5EF4-FFF2-40B4-BE49-F238E27FC236}">
                <a16:creationId xmlns:a16="http://schemas.microsoft.com/office/drawing/2014/main" id="{7800BD94-2850-2765-CBE3-49BAC5A755A5}"/>
              </a:ext>
            </a:extLst>
          </p:cNvPr>
          <p:cNvSpPr txBox="1"/>
          <p:nvPr/>
        </p:nvSpPr>
        <p:spPr>
          <a:xfrm>
            <a:off x="3962400" y="914400"/>
            <a:ext cx="4114800" cy="461665"/>
          </a:xfrm>
          <a:prstGeom prst="rect">
            <a:avLst/>
          </a:prstGeom>
          <a:solidFill>
            <a:schemeClr val="bg1"/>
          </a:solidFill>
          <a:ln>
            <a:solidFill>
              <a:schemeClr val="tx1">
                <a:lumMod val="95000"/>
                <a:lumOff val="5000"/>
              </a:schemeClr>
            </a:solidFill>
          </a:ln>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A War to End all Wars</a:t>
            </a:r>
          </a:p>
        </p:txBody>
      </p:sp>
      <p:sp>
        <p:nvSpPr>
          <p:cNvPr id="3" name="Rectangle 2">
            <a:extLst>
              <a:ext uri="{FF2B5EF4-FFF2-40B4-BE49-F238E27FC236}">
                <a16:creationId xmlns:a16="http://schemas.microsoft.com/office/drawing/2014/main" id="{378AC460-818E-F37C-2109-8761DAB0F6F3}"/>
              </a:ext>
            </a:extLst>
          </p:cNvPr>
          <p:cNvSpPr/>
          <p:nvPr/>
        </p:nvSpPr>
        <p:spPr>
          <a:xfrm>
            <a:off x="3470223" y="1676400"/>
            <a:ext cx="5410200" cy="3505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Selling the War Effort (</a:t>
            </a:r>
            <a:r>
              <a:rPr lang="en-US" sz="2400" b="1" u="sng" dirty="0">
                <a:solidFill>
                  <a:srgbClr val="002060"/>
                </a:solidFill>
                <a:latin typeface="Times New Roman" panose="02020603050405020304" pitchFamily="18" charset="0"/>
                <a:cs typeface="Times New Roman" panose="02020603050405020304" pitchFamily="18" charset="0"/>
              </a:rPr>
              <a:t>Propaganda</a:t>
            </a:r>
            <a:r>
              <a:rPr lang="en-US" sz="2400" dirty="0">
                <a:solidFill>
                  <a:schemeClr val="bg1"/>
                </a:solidFill>
                <a:latin typeface="Times New Roman" panose="02020603050405020304" pitchFamily="18" charset="0"/>
                <a:cs typeface="Times New Roman" panose="02020603050405020304" pitchFamily="18" charset="0"/>
              </a:rPr>
              <a:t>): </a:t>
            </a:r>
            <a:r>
              <a:rPr lang="en-US" sz="2400" b="1" i="1" u="sng" dirty="0">
                <a:solidFill>
                  <a:srgbClr val="002060"/>
                </a:solidFill>
                <a:latin typeface="Times New Roman" panose="02020603050405020304" pitchFamily="18" charset="0"/>
                <a:cs typeface="Times New Roman" panose="02020603050405020304" pitchFamily="18" charset="0"/>
              </a:rPr>
              <a:t>Committee of Public Information (George Creel)</a:t>
            </a:r>
            <a:r>
              <a:rPr lang="en-US" sz="2400" dirty="0">
                <a:solidFill>
                  <a:schemeClr val="bg1"/>
                </a:solidFill>
                <a:latin typeface="Times New Roman" panose="02020603050405020304" pitchFamily="18" charset="0"/>
                <a:cs typeface="Times New Roman" panose="02020603050405020304" pitchFamily="18" charset="0"/>
              </a:rPr>
              <a:t> </a:t>
            </a:r>
          </a:p>
          <a:p>
            <a:r>
              <a:rPr lang="en-US" sz="2400" dirty="0">
                <a:solidFill>
                  <a:schemeClr val="bg1"/>
                </a:solidFill>
                <a:latin typeface="Times New Roman" panose="02020603050405020304" pitchFamily="18" charset="0"/>
                <a:cs typeface="Times New Roman" panose="02020603050405020304" pitchFamily="18" charset="0"/>
              </a:rPr>
              <a:t>Progressivism beliefs of Wilson utilized in war mobilization </a:t>
            </a:r>
          </a:p>
          <a:p>
            <a:pPr marL="342900" indent="-342900">
              <a:buFont typeface="Arial" panose="020B0604020202020204" pitchFamily="34" charset="0"/>
              <a:buChar char="•"/>
            </a:pPr>
            <a:r>
              <a:rPr lang="en-US" sz="2400" b="1" dirty="0">
                <a:solidFill>
                  <a:srgbClr val="002060"/>
                </a:solidFill>
                <a:latin typeface="Times New Roman" panose="02020603050405020304" pitchFamily="18" charset="0"/>
                <a:cs typeface="Times New Roman" panose="02020603050405020304" pitchFamily="18" charset="0"/>
              </a:rPr>
              <a:t>Government activism</a:t>
            </a:r>
            <a:r>
              <a:rPr lang="en-US" sz="2400" dirty="0">
                <a:solidFill>
                  <a:schemeClr val="bg1"/>
                </a:solidFill>
                <a:latin typeface="Times New Roman" panose="02020603050405020304" pitchFamily="18" charset="0"/>
                <a:cs typeface="Times New Roman" panose="02020603050405020304" pitchFamily="18" charset="0"/>
              </a:rPr>
              <a:t>: government regulations (compliance required</a:t>
            </a:r>
          </a:p>
          <a:p>
            <a:pPr marL="342900" indent="-342900">
              <a:buFont typeface="Arial" panose="020B0604020202020204" pitchFamily="34" charset="0"/>
              <a:buChar char="•"/>
            </a:pPr>
            <a:r>
              <a:rPr lang="en-US" sz="2400" b="1" u="sng" dirty="0">
                <a:solidFill>
                  <a:srgbClr val="002060"/>
                </a:solidFill>
                <a:latin typeface="Times New Roman" panose="02020603050405020304" pitchFamily="18" charset="0"/>
                <a:cs typeface="Times New Roman" panose="02020603050405020304" pitchFamily="18" charset="0"/>
              </a:rPr>
              <a:t>Volunteerism</a:t>
            </a:r>
            <a:r>
              <a:rPr lang="en-US" sz="2400" dirty="0">
                <a:solidFill>
                  <a:schemeClr val="bg1"/>
                </a:solidFill>
                <a:latin typeface="Times New Roman" panose="02020603050405020304" pitchFamily="18" charset="0"/>
                <a:cs typeface="Times New Roman" panose="02020603050405020304" pitchFamily="18" charset="0"/>
              </a:rPr>
              <a:t>: support the war effort (patriotic duty)</a:t>
            </a:r>
          </a:p>
        </p:txBody>
      </p:sp>
    </p:spTree>
    <p:extLst>
      <p:ext uri="{BB962C8B-B14F-4D97-AF65-F5344CB8AC3E}">
        <p14:creationId xmlns:p14="http://schemas.microsoft.com/office/powerpoint/2010/main" val="112855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6B5E-B546-497D-809A-010DA3CD8FD8}"/>
              </a:ext>
            </a:extLst>
          </p:cNvPr>
          <p:cNvSpPr>
            <a:spLocks noGrp="1"/>
          </p:cNvSpPr>
          <p:nvPr>
            <p:ph type="title"/>
          </p:nvPr>
        </p:nvSpPr>
        <p:spPr/>
        <p:txBody>
          <a:bodyPr/>
          <a:lstStyle/>
          <a:p>
            <a:r>
              <a:rPr lang="en-US" dirty="0"/>
              <a:t>Volunteerism </a:t>
            </a:r>
          </a:p>
        </p:txBody>
      </p:sp>
      <p:sp>
        <p:nvSpPr>
          <p:cNvPr id="3" name="Content Placeholder 2">
            <a:extLst>
              <a:ext uri="{FF2B5EF4-FFF2-40B4-BE49-F238E27FC236}">
                <a16:creationId xmlns:a16="http://schemas.microsoft.com/office/drawing/2014/main" id="{F4D8F4D5-7F43-4F2D-93E4-460B9A8A5EC5}"/>
              </a:ext>
            </a:extLst>
          </p:cNvPr>
          <p:cNvSpPr>
            <a:spLocks noGrp="1"/>
          </p:cNvSpPr>
          <p:nvPr>
            <p:ph idx="1"/>
          </p:nvPr>
        </p:nvSpPr>
        <p:spPr>
          <a:solidFill>
            <a:schemeClr val="bg1"/>
          </a:solidFill>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Federal government asks Americans and business to support the war effort </a:t>
            </a:r>
            <a:r>
              <a:rPr lang="en-US" dirty="0">
                <a:latin typeface="Times New Roman" panose="02020603050405020304" pitchFamily="18" charset="0"/>
                <a:cs typeface="Times New Roman" panose="02020603050405020304" pitchFamily="18" charset="0"/>
              </a:rPr>
              <a:t>(</a:t>
            </a:r>
            <a:r>
              <a:rPr lang="en-US" b="1" dirty="0">
                <a:solidFill>
                  <a:srgbClr val="002060"/>
                </a:solidFill>
                <a:latin typeface="Times New Roman" panose="02020603050405020304" pitchFamily="18" charset="0"/>
                <a:cs typeface="Times New Roman" panose="02020603050405020304" pitchFamily="18" charset="0"/>
              </a:rPr>
              <a:t>volunteerism</a:t>
            </a:r>
            <a:r>
              <a:rPr lang="en-US" dirty="0">
                <a:latin typeface="Times New Roman" panose="02020603050405020304" pitchFamily="18" charset="0"/>
                <a:cs typeface="Times New Roman" panose="02020603050405020304" pitchFamily="18" charset="0"/>
              </a:rPr>
              <a:t>)</a:t>
            </a:r>
          </a:p>
          <a:p>
            <a:pPr lvl="1"/>
            <a:r>
              <a:rPr lang="en-US" sz="2400" dirty="0">
                <a:solidFill>
                  <a:srgbClr val="C00000"/>
                </a:solidFill>
                <a:latin typeface="Times New Roman" panose="02020603050405020304" pitchFamily="18" charset="0"/>
                <a:cs typeface="Times New Roman" panose="02020603050405020304" pitchFamily="18" charset="0"/>
              </a:rPr>
              <a:t>Rationing</a:t>
            </a:r>
          </a:p>
          <a:p>
            <a:pPr lvl="1"/>
            <a:r>
              <a:rPr lang="en-US" sz="2400" dirty="0">
                <a:solidFill>
                  <a:srgbClr val="C00000"/>
                </a:solidFill>
                <a:latin typeface="Times New Roman" panose="02020603050405020304" pitchFamily="18" charset="0"/>
                <a:cs typeface="Times New Roman" panose="02020603050405020304" pitchFamily="18" charset="0"/>
              </a:rPr>
              <a:t>Victory Gardens</a:t>
            </a:r>
          </a:p>
          <a:p>
            <a:pPr lvl="1"/>
            <a:r>
              <a:rPr lang="en-US" sz="2400" dirty="0">
                <a:solidFill>
                  <a:srgbClr val="C00000"/>
                </a:solidFill>
                <a:latin typeface="Times New Roman" panose="02020603050405020304" pitchFamily="18" charset="0"/>
                <a:cs typeface="Times New Roman" panose="02020603050405020304" pitchFamily="18" charset="0"/>
              </a:rPr>
              <a:t>Red Cross donations </a:t>
            </a:r>
          </a:p>
        </p:txBody>
      </p:sp>
      <p:pic>
        <p:nvPicPr>
          <p:cNvPr id="5" name="Picture 4" descr="A picture containing text&#10;&#10;Description generated with very high confidence">
            <a:extLst>
              <a:ext uri="{FF2B5EF4-FFF2-40B4-BE49-F238E27FC236}">
                <a16:creationId xmlns:a16="http://schemas.microsoft.com/office/drawing/2014/main" id="{72796910-0789-4DC7-96D5-5E268B5C5E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209799"/>
            <a:ext cx="3276600" cy="4222019"/>
          </a:xfrm>
          <a:prstGeom prst="rect">
            <a:avLst/>
          </a:prstGeom>
        </p:spPr>
      </p:pic>
      <p:pic>
        <p:nvPicPr>
          <p:cNvPr id="7" name="Picture 6" descr="A close up of a book&#10;&#10;Description generated with high confidence">
            <a:extLst>
              <a:ext uri="{FF2B5EF4-FFF2-40B4-BE49-F238E27FC236}">
                <a16:creationId xmlns:a16="http://schemas.microsoft.com/office/drawing/2014/main" id="{F1A50DAA-87C2-4CD6-84AC-29B6F749F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806643"/>
            <a:ext cx="2590800" cy="2868478"/>
          </a:xfrm>
          <a:prstGeom prst="rect">
            <a:avLst/>
          </a:prstGeom>
        </p:spPr>
      </p:pic>
    </p:spTree>
    <p:extLst>
      <p:ext uri="{BB962C8B-B14F-4D97-AF65-F5344CB8AC3E}">
        <p14:creationId xmlns:p14="http://schemas.microsoft.com/office/powerpoint/2010/main" val="72780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655320"/>
          </a:xfrm>
        </p:spPr>
        <p:txBody>
          <a:bodyPr>
            <a:normAutofit fontScale="90000"/>
          </a:bodyPr>
          <a:lstStyle/>
          <a:p>
            <a:r>
              <a:rPr lang="en-US" dirty="0"/>
              <a:t>Agenda</a:t>
            </a:r>
          </a:p>
        </p:txBody>
      </p:sp>
      <p:sp>
        <p:nvSpPr>
          <p:cNvPr id="3" name="Content Placeholder 2"/>
          <p:cNvSpPr>
            <a:spLocks noGrp="1"/>
          </p:cNvSpPr>
          <p:nvPr>
            <p:ph idx="1"/>
          </p:nvPr>
        </p:nvSpPr>
        <p:spPr>
          <a:xfrm>
            <a:off x="457200" y="1066800"/>
            <a:ext cx="8229600" cy="5410200"/>
          </a:xfrm>
          <a:solidFill>
            <a:schemeClr val="bg1"/>
          </a:solidFill>
          <a:ln>
            <a:solidFill>
              <a:schemeClr val="tx1">
                <a:lumMod val="95000"/>
                <a:lumOff val="5000"/>
              </a:schemeClr>
            </a:solidFill>
          </a:ln>
        </p:spPr>
        <p:txBody>
          <a:bodyPr>
            <a:normAutofit/>
          </a:bodyPr>
          <a:lstStyle/>
          <a:p>
            <a:pPr marL="0" indent="0">
              <a:buNone/>
            </a:pPr>
            <a:endParaRPr lang="en-US" sz="400" dirty="0">
              <a:latin typeface="Times New Roman" panose="02020603050405020304" pitchFamily="18" charset="0"/>
              <a:cs typeface="Times New Roman" panose="02020603050405020304" pitchFamily="18" charset="0"/>
            </a:endParaRPr>
          </a:p>
          <a:p>
            <a:pPr marL="0" indent="0">
              <a:buNone/>
            </a:pPr>
            <a:r>
              <a:rPr lang="en-US" sz="1900" b="1" dirty="0">
                <a:solidFill>
                  <a:srgbClr val="002060"/>
                </a:solidFill>
                <a:latin typeface="Times New Roman" panose="02020603050405020304" pitchFamily="18" charset="0"/>
                <a:cs typeface="Times New Roman" panose="02020603050405020304" pitchFamily="18" charset="0"/>
              </a:rPr>
              <a:t>Essential Question: </a:t>
            </a:r>
            <a:r>
              <a:rPr lang="en-US" sz="1900" dirty="0">
                <a:latin typeface="Times New Roman" panose="02020603050405020304" pitchFamily="18" charset="0"/>
                <a:cs typeface="Times New Roman" panose="02020603050405020304" pitchFamily="18" charset="0"/>
              </a:rPr>
              <a:t>How has America’s views been redefined by economic necessities, cultural notions, and national security during the turn of the 20</a:t>
            </a:r>
            <a:r>
              <a:rPr lang="en-US" sz="1900" baseline="30000" dirty="0">
                <a:latin typeface="Times New Roman" panose="02020603050405020304" pitchFamily="18" charset="0"/>
                <a:cs typeface="Times New Roman" panose="02020603050405020304" pitchFamily="18" charset="0"/>
              </a:rPr>
              <a:t>th</a:t>
            </a:r>
            <a:r>
              <a:rPr lang="en-US" sz="1900" dirty="0">
                <a:latin typeface="Times New Roman" panose="02020603050405020304" pitchFamily="18" charset="0"/>
                <a:cs typeface="Times New Roman" panose="02020603050405020304" pitchFamily="18" charset="0"/>
              </a:rPr>
              <a:t> century? </a:t>
            </a:r>
          </a:p>
          <a:p>
            <a:pPr marL="0" indent="0">
              <a:buNone/>
            </a:pPr>
            <a:r>
              <a:rPr lang="en-US" sz="1900" b="1" i="1" dirty="0">
                <a:solidFill>
                  <a:srgbClr val="002060"/>
                </a:solidFill>
                <a:latin typeface="Times New Roman" panose="02020603050405020304" pitchFamily="18" charset="0"/>
                <a:cs typeface="Times New Roman" panose="02020603050405020304" pitchFamily="18" charset="0"/>
              </a:rPr>
              <a:t>Students can:</a:t>
            </a:r>
          </a:p>
          <a:p>
            <a:pPr lvl="0"/>
            <a:r>
              <a:rPr lang="en-US" sz="1900" dirty="0">
                <a:latin typeface="Times New Roman" panose="02020603050405020304" pitchFamily="18" charset="0"/>
                <a:cs typeface="Times New Roman" panose="02020603050405020304" pitchFamily="18" charset="0"/>
              </a:rPr>
              <a:t>Decipher how did the evolution of industrial capitalism change American society in the 1890s to 1945 era</a:t>
            </a:r>
          </a:p>
          <a:p>
            <a:pPr lvl="0"/>
            <a:r>
              <a:rPr lang="en-US" sz="1900" dirty="0">
                <a:latin typeface="Times New Roman" panose="02020603050405020304" pitchFamily="18" charset="0"/>
                <a:cs typeface="Times New Roman" panose="02020603050405020304" pitchFamily="18" charset="0"/>
              </a:rPr>
              <a:t>Evaluate how politicians and reformers responded to industrial changes, in the course of doing so, fundamentally change the role of government, especially the federal government, in the lives of Americans</a:t>
            </a:r>
          </a:p>
          <a:p>
            <a:pPr lvl="0"/>
            <a:r>
              <a:rPr lang="en-US" sz="1900" dirty="0">
                <a:latin typeface="Times New Roman" panose="02020603050405020304" pitchFamily="18" charset="0"/>
                <a:cs typeface="Times New Roman" panose="02020603050405020304" pitchFamily="18" charset="0"/>
              </a:rPr>
              <a:t>Determine the transformation that occurred in the role of the U.S. on the world stage from 1890 to 1945 </a:t>
            </a:r>
          </a:p>
          <a:p>
            <a:pPr marL="0" indent="0">
              <a:buNone/>
            </a:pPr>
            <a:r>
              <a:rPr lang="en-US" sz="1900" b="1" dirty="0">
                <a:solidFill>
                  <a:srgbClr val="A00F00"/>
                </a:solidFill>
                <a:latin typeface="Times New Roman" panose="02020603050405020304" pitchFamily="18" charset="0"/>
                <a:cs typeface="Times New Roman" panose="02020603050405020304" pitchFamily="18" charset="0"/>
              </a:rPr>
              <a:t>Agenda</a:t>
            </a:r>
          </a:p>
          <a:p>
            <a:pPr>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Breaking America’s neutrality habit</a:t>
            </a:r>
          </a:p>
          <a:p>
            <a:pPr>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Debating U.S. Interventionism </a:t>
            </a:r>
          </a:p>
          <a:p>
            <a:pPr>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Six Degrees of Intervention </a:t>
            </a:r>
          </a:p>
          <a:p>
            <a:pPr marL="0" indent="0">
              <a:buNone/>
            </a:pPr>
            <a:r>
              <a:rPr lang="en-US" sz="1900" b="1" dirty="0">
                <a:solidFill>
                  <a:srgbClr val="A00F00"/>
                </a:solidFill>
                <a:latin typeface="Times New Roman" panose="02020603050405020304" pitchFamily="18" charset="0"/>
                <a:cs typeface="Times New Roman" panose="02020603050405020304" pitchFamily="18" charset="0"/>
              </a:rPr>
              <a:t>Homework: WWI Home Front Propaganda</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11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Great Migration </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676400"/>
            <a:ext cx="8096250" cy="5149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7FB9B26F-9859-9E7D-A3F7-6E9131B87C42}"/>
              </a:ext>
            </a:extLst>
          </p:cNvPr>
          <p:cNvSpPr/>
          <p:nvPr/>
        </p:nvSpPr>
        <p:spPr>
          <a:xfrm>
            <a:off x="228600" y="2286000"/>
            <a:ext cx="4648200" cy="838200"/>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u="sng" dirty="0">
                <a:solidFill>
                  <a:srgbClr val="C00000"/>
                </a:solidFill>
                <a:latin typeface="Times New Roman" panose="02020603050405020304" pitchFamily="18" charset="0"/>
                <a:cs typeface="Times New Roman" panose="02020603050405020304" pitchFamily="18" charset="0"/>
              </a:rPr>
              <a:t>The Great Migration</a:t>
            </a:r>
            <a:r>
              <a:rPr lang="en-US" sz="2400" dirty="0">
                <a:solidFill>
                  <a:schemeClr val="tx1"/>
                </a:solidFill>
                <a:latin typeface="Times New Roman" panose="02020603050405020304" pitchFamily="18" charset="0"/>
                <a:cs typeface="Times New Roman" panose="02020603050405020304" pitchFamily="18" charset="0"/>
              </a:rPr>
              <a:t>: Escape segregation &amp; sharecropping</a:t>
            </a:r>
          </a:p>
        </p:txBody>
      </p:sp>
    </p:spTree>
    <p:extLst>
      <p:ext uri="{BB962C8B-B14F-4D97-AF65-F5344CB8AC3E}">
        <p14:creationId xmlns:p14="http://schemas.microsoft.com/office/powerpoint/2010/main" val="1266070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a:t>
            </a:r>
          </a:p>
        </p:txBody>
      </p:sp>
      <p:sp>
        <p:nvSpPr>
          <p:cNvPr id="3" name="Content Placeholder 2"/>
          <p:cNvSpPr>
            <a:spLocks noGrp="1"/>
          </p:cNvSpPr>
          <p:nvPr>
            <p:ph idx="1"/>
          </p:nvPr>
        </p:nvSpPr>
        <p:spPr>
          <a:xfrm>
            <a:off x="152400" y="1600200"/>
            <a:ext cx="8534400" cy="4525963"/>
          </a:xfrm>
          <a:solidFill>
            <a:schemeClr val="bg1"/>
          </a:solidFill>
          <a:ln>
            <a:solidFill>
              <a:schemeClr val="tx1">
                <a:lumMod val="95000"/>
                <a:lumOff val="5000"/>
              </a:schemeClr>
            </a:solidFill>
          </a:ln>
        </p:spPr>
        <p:txBody>
          <a:bodyPr/>
          <a:lstStyle/>
          <a:p>
            <a:r>
              <a:rPr lang="en-US" dirty="0">
                <a:solidFill>
                  <a:schemeClr val="tx1"/>
                </a:solidFill>
                <a:latin typeface="Times New Roman" pitchFamily="18" charset="0"/>
                <a:cs typeface="Times New Roman" pitchFamily="18" charset="0"/>
              </a:rPr>
              <a:t>Women: factory workers        </a:t>
            </a:r>
            <a:r>
              <a:rPr lang="en-US" dirty="0">
                <a:latin typeface="Times New Roman" pitchFamily="18" charset="0"/>
                <a:cs typeface="Times New Roman" pitchFamily="18" charset="0"/>
              </a:rPr>
              <a:t>  </a:t>
            </a:r>
            <a:r>
              <a:rPr lang="en-US" b="1" i="1" u="sng" dirty="0">
                <a:solidFill>
                  <a:srgbClr val="002060"/>
                </a:solidFill>
                <a:latin typeface="Times New Roman" pitchFamily="18" charset="0"/>
                <a:cs typeface="Times New Roman" pitchFamily="18" charset="0"/>
              </a:rPr>
              <a:t>19</a:t>
            </a:r>
            <a:r>
              <a:rPr lang="en-US" b="1" i="1" u="sng" baseline="30000" dirty="0">
                <a:solidFill>
                  <a:srgbClr val="002060"/>
                </a:solidFill>
                <a:latin typeface="Times New Roman" pitchFamily="18" charset="0"/>
                <a:cs typeface="Times New Roman" pitchFamily="18" charset="0"/>
              </a:rPr>
              <a:t>th</a:t>
            </a:r>
            <a:r>
              <a:rPr lang="en-US" b="1" i="1" u="sng" dirty="0">
                <a:solidFill>
                  <a:srgbClr val="002060"/>
                </a:solidFill>
                <a:latin typeface="Times New Roman" pitchFamily="18" charset="0"/>
                <a:cs typeface="Times New Roman" pitchFamily="18" charset="0"/>
              </a:rPr>
              <a:t> Amendment</a:t>
            </a:r>
          </a:p>
          <a:p>
            <a:r>
              <a:rPr lang="en-US" dirty="0">
                <a:solidFill>
                  <a:schemeClr val="tx1"/>
                </a:solidFill>
                <a:latin typeface="Times New Roman" pitchFamily="18" charset="0"/>
                <a:cs typeface="Times New Roman" pitchFamily="18" charset="0"/>
              </a:rPr>
              <a:t>African Americans (promote equality)</a:t>
            </a:r>
          </a:p>
          <a:p>
            <a:pPr lvl="1"/>
            <a:r>
              <a:rPr lang="en-US" sz="2400" b="1" dirty="0">
                <a:solidFill>
                  <a:srgbClr val="002060"/>
                </a:solidFill>
                <a:latin typeface="Times New Roman" pitchFamily="18" charset="0"/>
                <a:cs typeface="Times New Roman" pitchFamily="18" charset="0"/>
              </a:rPr>
              <a:t>Great Migration </a:t>
            </a:r>
            <a:r>
              <a:rPr lang="en-US" sz="2400" dirty="0">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urbanization movement (Strike breakers)</a:t>
            </a:r>
          </a:p>
          <a:p>
            <a:pPr lvl="1"/>
            <a:r>
              <a:rPr lang="en-US" sz="2400" b="1" dirty="0">
                <a:solidFill>
                  <a:srgbClr val="002060"/>
                </a:solidFill>
                <a:latin typeface="Times New Roman" pitchFamily="18" charset="0"/>
                <a:cs typeface="Times New Roman" pitchFamily="18" charset="0"/>
              </a:rPr>
              <a:t>Booker T Washington </a:t>
            </a:r>
            <a:r>
              <a:rPr lang="en-US" sz="2400" dirty="0">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Harlem Hell Fighters</a:t>
            </a:r>
          </a:p>
          <a:p>
            <a:pPr lvl="1"/>
            <a:r>
              <a:rPr lang="en-US" sz="2400" b="1" dirty="0">
                <a:solidFill>
                  <a:srgbClr val="002060"/>
                </a:solidFill>
                <a:latin typeface="Times New Roman" pitchFamily="18" charset="0"/>
                <a:cs typeface="Times New Roman" pitchFamily="18" charset="0"/>
              </a:rPr>
              <a:t>(Atlanta Compromise – earn equality)</a:t>
            </a:r>
          </a:p>
          <a:p>
            <a:pPr marL="457200" lvl="1" indent="0">
              <a:buNone/>
            </a:pPr>
            <a:endParaRPr lang="en-US" dirty="0">
              <a:latin typeface="Times New Roman" pitchFamily="18" charset="0"/>
              <a:cs typeface="Times New Roman" pitchFamily="18" charset="0"/>
            </a:endParaRPr>
          </a:p>
        </p:txBody>
      </p:sp>
      <p:sp>
        <p:nvSpPr>
          <p:cNvPr id="4" name="Right Arrow 3"/>
          <p:cNvSpPr/>
          <p:nvPr/>
        </p:nvSpPr>
        <p:spPr>
          <a:xfrm>
            <a:off x="3996128" y="3005107"/>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729428" y="17526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omen at War in 1914 - Fun Kids - the UK's children's radio station">
            <a:extLst>
              <a:ext uri="{FF2B5EF4-FFF2-40B4-BE49-F238E27FC236}">
                <a16:creationId xmlns:a16="http://schemas.microsoft.com/office/drawing/2014/main" id="{F190EC4C-141E-D0BE-B294-101867ECC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78031"/>
            <a:ext cx="4267199" cy="27970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RLEM HELLFIGHTERS: Most Decorated US WWI Regiment - East Tennessee  Enlightener">
            <a:extLst>
              <a:ext uri="{FF2B5EF4-FFF2-40B4-BE49-F238E27FC236}">
                <a16:creationId xmlns:a16="http://schemas.microsoft.com/office/drawing/2014/main" id="{F86AF587-4274-D8D9-A63E-20EF30F1B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608" y="3841945"/>
            <a:ext cx="3905261" cy="279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0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B173-A898-D61D-B182-C02CD8D6570B}"/>
              </a:ext>
            </a:extLst>
          </p:cNvPr>
          <p:cNvSpPr>
            <a:spLocks noGrp="1"/>
          </p:cNvSpPr>
          <p:nvPr>
            <p:ph type="title"/>
          </p:nvPr>
        </p:nvSpPr>
        <p:spPr>
          <a:xfrm>
            <a:off x="457200" y="182880"/>
            <a:ext cx="8229600" cy="883920"/>
          </a:xfrm>
        </p:spPr>
        <p:txBody>
          <a:bodyPr>
            <a:normAutofit fontScale="90000"/>
          </a:bodyPr>
          <a:lstStyle/>
          <a:p>
            <a:r>
              <a:rPr lang="en-US" dirty="0"/>
              <a:t>New Pattern of Migration</a:t>
            </a:r>
          </a:p>
        </p:txBody>
      </p:sp>
      <p:sp>
        <p:nvSpPr>
          <p:cNvPr id="3" name="Content Placeholder 2">
            <a:extLst>
              <a:ext uri="{FF2B5EF4-FFF2-40B4-BE49-F238E27FC236}">
                <a16:creationId xmlns:a16="http://schemas.microsoft.com/office/drawing/2014/main" id="{4A2F4F0A-DDE5-B77D-FA19-71F8B563E654}"/>
              </a:ext>
            </a:extLst>
          </p:cNvPr>
          <p:cNvSpPr>
            <a:spLocks noGrp="1"/>
          </p:cNvSpPr>
          <p:nvPr>
            <p:ph idx="1"/>
          </p:nvPr>
        </p:nvSpPr>
        <p:spPr/>
        <p:txBody>
          <a:bodyPr/>
          <a:lstStyle/>
          <a:p>
            <a:pPr marL="0" indent="0">
              <a:buNone/>
            </a:pPr>
            <a:r>
              <a:rPr lang="en-US" b="1" u="sng" dirty="0">
                <a:solidFill>
                  <a:srgbClr val="C00000"/>
                </a:solidFill>
                <a:latin typeface="Times New Roman" panose="02020603050405020304" pitchFamily="18" charset="0"/>
                <a:cs typeface="Times New Roman" panose="02020603050405020304" pitchFamily="18" charset="0"/>
              </a:rPr>
              <a:t>Mexican immigration 1910-1930 (tripled) </a:t>
            </a:r>
            <a:r>
              <a:rPr lang="en-US" dirty="0">
                <a:latin typeface="Times New Roman" panose="02020603050405020304" pitchFamily="18" charset="0"/>
                <a:cs typeface="Times New Roman" panose="02020603050405020304" pitchFamily="18" charset="0"/>
              </a:rPr>
              <a:t>– farm labor</a:t>
            </a:r>
          </a:p>
        </p:txBody>
      </p:sp>
      <p:pic>
        <p:nvPicPr>
          <p:cNvPr id="1026" name="Picture 2" descr="Article 2013: Mexican Immigrants in the United States | migrationpolicy.org">
            <a:extLst>
              <a:ext uri="{FF2B5EF4-FFF2-40B4-BE49-F238E27FC236}">
                <a16:creationId xmlns:a16="http://schemas.microsoft.com/office/drawing/2014/main" id="{DB5EB70F-F213-0CE4-3E3E-5C0D47F34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382000" cy="41529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8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731520"/>
          </a:xfrm>
        </p:spPr>
        <p:txBody>
          <a:bodyPr>
            <a:normAutofit fontScale="90000"/>
          </a:bodyPr>
          <a:lstStyle/>
          <a:p>
            <a:r>
              <a:rPr lang="en-US" dirty="0"/>
              <a:t>WWI 1</a:t>
            </a:r>
            <a:r>
              <a:rPr lang="en-US" baseline="30000" dirty="0"/>
              <a:t>st</a:t>
            </a:r>
            <a:r>
              <a:rPr lang="en-US" dirty="0"/>
              <a:t> for America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00200"/>
            <a:ext cx="2895600" cy="4114800"/>
          </a:xfrm>
          <a:ln>
            <a:solidFill>
              <a:srgbClr val="002060"/>
            </a:solidFill>
          </a:ln>
        </p:spPr>
      </p:pic>
      <p:sp>
        <p:nvSpPr>
          <p:cNvPr id="5" name="Rectangle 4"/>
          <p:cNvSpPr/>
          <p:nvPr/>
        </p:nvSpPr>
        <p:spPr>
          <a:xfrm>
            <a:off x="3352800" y="2133600"/>
            <a:ext cx="5334000" cy="403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American 1st</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Breaks neutrality </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Establishes a draft – </a:t>
            </a:r>
            <a:r>
              <a:rPr lang="en-US" sz="2000" b="1" u="sng" dirty="0">
                <a:solidFill>
                  <a:srgbClr val="002060"/>
                </a:solidFill>
                <a:latin typeface="Times New Roman" panose="02020603050405020304" pitchFamily="18" charset="0"/>
                <a:cs typeface="Times New Roman" panose="02020603050405020304" pitchFamily="18" charset="0"/>
              </a:rPr>
              <a:t>Selective Service Act</a:t>
            </a:r>
          </a:p>
          <a:p>
            <a:pPr marL="342900" indent="-342900">
              <a:buFont typeface="Arial" panose="020B0604020202020204" pitchFamily="34" charset="0"/>
              <a:buChar char="•"/>
            </a:pPr>
            <a:r>
              <a:rPr lang="en-US" sz="2000" b="1" u="sng" dirty="0">
                <a:solidFill>
                  <a:srgbClr val="002060"/>
                </a:solidFill>
                <a:latin typeface="Times New Roman" panose="02020603050405020304" pitchFamily="18" charset="0"/>
                <a:cs typeface="Times New Roman" panose="02020603050405020304" pitchFamily="18" charset="0"/>
              </a:rPr>
              <a:t>Liberty Bonds</a:t>
            </a:r>
            <a:r>
              <a:rPr lang="en-US" sz="2000" dirty="0">
                <a:solidFill>
                  <a:schemeClr val="tx1"/>
                </a:solidFill>
                <a:latin typeface="Times New Roman" panose="02020603050405020304" pitchFamily="18" charset="0"/>
                <a:cs typeface="Times New Roman" panose="02020603050405020304" pitchFamily="18" charset="0"/>
              </a:rPr>
              <a:t>: pays for war </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Government takes an active role in mobilization the economy for the war effort</a:t>
            </a:r>
          </a:p>
          <a:p>
            <a:pPr marL="800100" lvl="1" indent="-342900">
              <a:buFont typeface="Arial" panose="020B0604020202020204" pitchFamily="34" charset="0"/>
              <a:buChar char="•"/>
            </a:pPr>
            <a:r>
              <a:rPr lang="en-US" sz="2000" b="1" dirty="0">
                <a:solidFill>
                  <a:srgbClr val="002060"/>
                </a:solidFill>
                <a:latin typeface="Times New Roman" panose="02020603050405020304" pitchFamily="18" charset="0"/>
                <a:cs typeface="Times New Roman" panose="02020603050405020304" pitchFamily="18" charset="0"/>
              </a:rPr>
              <a:t>War Industries Board (Bernard Burch)</a:t>
            </a:r>
          </a:p>
          <a:p>
            <a:pPr marL="800100" lvl="1" indent="-342900">
              <a:buFont typeface="Arial" panose="020B0604020202020204" pitchFamily="34" charset="0"/>
              <a:buChar char="•"/>
            </a:pPr>
            <a:r>
              <a:rPr lang="en-US" sz="2000" b="1" dirty="0">
                <a:solidFill>
                  <a:srgbClr val="002060"/>
                </a:solidFill>
                <a:latin typeface="Times New Roman" panose="02020603050405020304" pitchFamily="18" charset="0"/>
                <a:cs typeface="Times New Roman" panose="02020603050405020304" pitchFamily="18" charset="0"/>
              </a:rPr>
              <a:t>Committee for Public Information (George Creel)</a:t>
            </a:r>
          </a:p>
          <a:p>
            <a:pPr marL="800100" lvl="1" indent="-342900">
              <a:buFont typeface="Arial" panose="020B0604020202020204" pitchFamily="34" charset="0"/>
              <a:buChar char="•"/>
            </a:pPr>
            <a:r>
              <a:rPr lang="en-US" sz="2000" b="1" dirty="0">
                <a:solidFill>
                  <a:srgbClr val="002060"/>
                </a:solidFill>
                <a:latin typeface="Times New Roman" panose="02020603050405020304" pitchFamily="18" charset="0"/>
                <a:cs typeface="Times New Roman" panose="02020603050405020304" pitchFamily="18" charset="0"/>
              </a:rPr>
              <a:t>Food Administration (Herbert Hoover)</a:t>
            </a:r>
          </a:p>
          <a:p>
            <a:pPr marL="800100" lvl="1" indent="-342900">
              <a:buFont typeface="Arial" panose="020B0604020202020204" pitchFamily="34" charset="0"/>
              <a:buChar char="•"/>
            </a:pPr>
            <a:r>
              <a:rPr lang="en-US" sz="2000" b="1" dirty="0">
                <a:solidFill>
                  <a:srgbClr val="002060"/>
                </a:solidFill>
                <a:latin typeface="Times New Roman" panose="02020603050405020304" pitchFamily="18" charset="0"/>
                <a:cs typeface="Times New Roman" panose="02020603050405020304" pitchFamily="18" charset="0"/>
              </a:rPr>
              <a:t>Fuel Administration</a:t>
            </a:r>
          </a:p>
          <a:p>
            <a:pPr marL="800100" lvl="1" indent="-342900">
              <a:buFont typeface="Arial" panose="020B0604020202020204" pitchFamily="34" charset="0"/>
              <a:buChar char="•"/>
            </a:pPr>
            <a:r>
              <a:rPr lang="en-US" sz="2000" b="1" dirty="0">
                <a:solidFill>
                  <a:srgbClr val="002060"/>
                </a:solidFill>
                <a:latin typeface="Times New Roman" panose="02020603050405020304" pitchFamily="18" charset="0"/>
                <a:cs typeface="Times New Roman" panose="02020603050405020304" pitchFamily="18" charset="0"/>
              </a:rPr>
              <a:t>National War Labor Board (Taft)</a:t>
            </a:r>
          </a:p>
        </p:txBody>
      </p:sp>
      <p:sp>
        <p:nvSpPr>
          <p:cNvPr id="6" name="TextBox 5"/>
          <p:cNvSpPr txBox="1"/>
          <p:nvPr/>
        </p:nvSpPr>
        <p:spPr>
          <a:xfrm>
            <a:off x="4038600" y="1600200"/>
            <a:ext cx="4114800" cy="400110"/>
          </a:xfrm>
          <a:prstGeom prst="rect">
            <a:avLst/>
          </a:prstGeom>
          <a:noFill/>
          <a:ln>
            <a:solidFill>
              <a:schemeClr val="bg2"/>
            </a:solidFill>
          </a:ln>
        </p:spPr>
        <p:txBody>
          <a:bodyPr wrap="square" rtlCol="0">
            <a:spAutoFit/>
          </a:bodyPr>
          <a:lstStyle/>
          <a:p>
            <a:pPr algn="ctr"/>
            <a:r>
              <a:rPr lang="en-US" sz="2000" b="1" dirty="0">
                <a:solidFill>
                  <a:srgbClr val="C00000"/>
                </a:solidFill>
                <a:latin typeface="Times New Roman" panose="02020603050405020304" pitchFamily="18" charset="0"/>
                <a:cs typeface="Times New Roman" panose="02020603050405020304" pitchFamily="18" charset="0"/>
              </a:rPr>
              <a:t>A War to End all Wars</a:t>
            </a:r>
          </a:p>
        </p:txBody>
      </p:sp>
    </p:spTree>
    <p:extLst>
      <p:ext uri="{BB962C8B-B14F-4D97-AF65-F5344CB8AC3E}">
        <p14:creationId xmlns:p14="http://schemas.microsoft.com/office/powerpoint/2010/main" val="77172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FC69-1CB7-10C8-8742-9A642C9256C2}"/>
              </a:ext>
            </a:extLst>
          </p:cNvPr>
          <p:cNvSpPr>
            <a:spLocks noGrp="1"/>
          </p:cNvSpPr>
          <p:nvPr>
            <p:ph type="title"/>
          </p:nvPr>
        </p:nvSpPr>
        <p:spPr>
          <a:xfrm>
            <a:off x="457200" y="182880"/>
            <a:ext cx="8229600" cy="731520"/>
          </a:xfrm>
        </p:spPr>
        <p:txBody>
          <a:bodyPr>
            <a:normAutofit fontScale="90000"/>
          </a:bodyPr>
          <a:lstStyle/>
          <a:p>
            <a:r>
              <a:rPr lang="en-US" dirty="0"/>
              <a:t>The Loss of Laissez Faire?</a:t>
            </a:r>
          </a:p>
        </p:txBody>
      </p:sp>
      <p:sp>
        <p:nvSpPr>
          <p:cNvPr id="3" name="Content Placeholder 2">
            <a:extLst>
              <a:ext uri="{FF2B5EF4-FFF2-40B4-BE49-F238E27FC236}">
                <a16:creationId xmlns:a16="http://schemas.microsoft.com/office/drawing/2014/main" id="{70E02037-A4EA-4F73-C808-A5D3CA2762B2}"/>
              </a:ext>
            </a:extLst>
          </p:cNvPr>
          <p:cNvSpPr>
            <a:spLocks noGrp="1"/>
          </p:cNvSpPr>
          <p:nvPr>
            <p:ph idx="1"/>
          </p:nvPr>
        </p:nvSpPr>
        <p:spPr>
          <a:xfrm>
            <a:off x="457200" y="1066800"/>
            <a:ext cx="8229600" cy="5059363"/>
          </a:xfrm>
          <a:solidFill>
            <a:schemeClr val="bg1"/>
          </a:solidFill>
          <a:ln>
            <a:solidFill>
              <a:schemeClr val="tx1">
                <a:lumMod val="95000"/>
                <a:lumOff val="5000"/>
              </a:schemeClr>
            </a:solidFill>
          </a:ln>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The Progressive Era had given the federal government the belief and power to take a more activist approach to American life.</a:t>
            </a:r>
          </a:p>
          <a:p>
            <a:pPr marL="0" indent="0">
              <a:buNone/>
            </a:pPr>
            <a:r>
              <a:rPr lang="en-US" b="1" dirty="0">
                <a:solidFill>
                  <a:schemeClr val="tx1"/>
                </a:solidFill>
                <a:latin typeface="Times New Roman" panose="02020603050405020304" pitchFamily="18" charset="0"/>
                <a:cs typeface="Times New Roman" panose="02020603050405020304" pitchFamily="18" charset="0"/>
              </a:rPr>
              <a:t>Prompt: </a:t>
            </a:r>
            <a:r>
              <a:rPr lang="en-US" dirty="0">
                <a:solidFill>
                  <a:schemeClr val="tx1"/>
                </a:solidFill>
                <a:latin typeface="Times New Roman" panose="02020603050405020304" pitchFamily="18" charset="0"/>
                <a:cs typeface="Times New Roman" panose="02020603050405020304" pitchFamily="18" charset="0"/>
              </a:rPr>
              <a:t>Evaluate to what extent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WWI expanded the beliefs in Progressive idea that the federal government should solve problems that business and private individualize could or would not handle.</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098" name="Picture 2" descr="Uncle Sam: WWI Posters Explore the Role of Propaganda | Vanderbilt  University">
            <a:extLst>
              <a:ext uri="{FF2B5EF4-FFF2-40B4-BE49-F238E27FC236}">
                <a16:creationId xmlns:a16="http://schemas.microsoft.com/office/drawing/2014/main" id="{7F351695-E099-CC40-A483-D82CDAED5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59006"/>
            <a:ext cx="2286000" cy="31161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WI U.S. Propaganda Poster Destroy The Mad Brute, Enlist Vintage Poster  Print | eBay">
            <a:extLst>
              <a:ext uri="{FF2B5EF4-FFF2-40B4-BE49-F238E27FC236}">
                <a16:creationId xmlns:a16="http://schemas.microsoft.com/office/drawing/2014/main" id="{F956DE32-45FA-D2B8-06A0-B20924E9A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887" y="3559005"/>
            <a:ext cx="2119313" cy="307863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he Food Historian Blog - THE FOOD HISTORIAN">
            <a:extLst>
              <a:ext uri="{FF2B5EF4-FFF2-40B4-BE49-F238E27FC236}">
                <a16:creationId xmlns:a16="http://schemas.microsoft.com/office/drawing/2014/main" id="{49EDF3ED-1B6C-ACC1-0D93-FB33339CF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372" y="3559005"/>
            <a:ext cx="2119312" cy="307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454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883920"/>
          </a:xfrm>
        </p:spPr>
        <p:txBody>
          <a:bodyPr>
            <a:normAutofit fontScale="90000"/>
          </a:bodyPr>
          <a:lstStyle/>
          <a:p>
            <a:r>
              <a:rPr lang="en-US" dirty="0"/>
              <a:t>The Home Front</a:t>
            </a:r>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cs typeface="Times New Roman" pitchFamily="18" charset="0"/>
              </a:rPr>
              <a:t>Government gained more power inside the U.S.</a:t>
            </a:r>
          </a:p>
          <a:p>
            <a:pPr lvl="1"/>
            <a:r>
              <a:rPr lang="en-US" b="1" dirty="0">
                <a:solidFill>
                  <a:srgbClr val="002060"/>
                </a:solidFill>
                <a:latin typeface="Times New Roman" pitchFamily="18" charset="0"/>
                <a:cs typeface="Times New Roman" pitchFamily="18" charset="0"/>
              </a:rPr>
              <a:t>Committee for Public Information (CPI) – George Creel </a:t>
            </a:r>
            <a:r>
              <a:rPr lang="en-US" dirty="0">
                <a:latin typeface="Times New Roman" pitchFamily="18" charset="0"/>
                <a:cs typeface="Times New Roman" pitchFamily="18" charset="0"/>
              </a:rPr>
              <a:t>(Sell the war effort) – Fund the war effort “Liberty Bonds”</a:t>
            </a:r>
          </a:p>
          <a:p>
            <a:pPr marL="342900" lvl="1" indent="-342900">
              <a:buFont typeface="Wingdings" pitchFamily="2" charset="2"/>
              <a:buChar char="Ø"/>
            </a:pPr>
            <a:r>
              <a:rPr lang="en-US" sz="2400" dirty="0">
                <a:latin typeface="Times New Roman" pitchFamily="18" charset="0"/>
                <a:cs typeface="Times New Roman" pitchFamily="18" charset="0"/>
              </a:rPr>
              <a:t>War Preparations</a:t>
            </a:r>
          </a:p>
          <a:p>
            <a:pPr marL="742950" lvl="2" indent="-342900">
              <a:buFont typeface="Wingdings" pitchFamily="2" charset="2"/>
              <a:buChar char="Ø"/>
            </a:pPr>
            <a:r>
              <a:rPr lang="en-US" sz="2200" b="1" dirty="0">
                <a:solidFill>
                  <a:srgbClr val="002060"/>
                </a:solidFill>
                <a:latin typeface="Times New Roman" pitchFamily="18" charset="0"/>
                <a:cs typeface="Times New Roman" pitchFamily="18" charset="0"/>
              </a:rPr>
              <a:t>Selective Services Act </a:t>
            </a:r>
            <a:r>
              <a:rPr lang="en-US" sz="2200" dirty="0">
                <a:latin typeface="Times New Roman" pitchFamily="18" charset="0"/>
                <a:cs typeface="Times New Roman" pitchFamily="18" charset="0"/>
              </a:rPr>
              <a:t>– The draft</a:t>
            </a:r>
          </a:p>
          <a:p>
            <a:pPr marL="742950" lvl="2" indent="-342900">
              <a:buFont typeface="Wingdings" pitchFamily="2" charset="2"/>
              <a:buChar char="Ø"/>
            </a:pPr>
            <a:r>
              <a:rPr lang="en-US" sz="2200" b="1" dirty="0">
                <a:solidFill>
                  <a:srgbClr val="002060"/>
                </a:solidFill>
                <a:latin typeface="Times New Roman" pitchFamily="18" charset="0"/>
                <a:cs typeface="Times New Roman" pitchFamily="18" charset="0"/>
              </a:rPr>
              <a:t>War Industries Board (WIB) </a:t>
            </a:r>
            <a:r>
              <a:rPr lang="en-US" sz="2200" dirty="0">
                <a:latin typeface="Times New Roman" pitchFamily="18" charset="0"/>
                <a:cs typeface="Times New Roman" pitchFamily="18" charset="0"/>
              </a:rPr>
              <a:t>– </a:t>
            </a:r>
          </a:p>
          <a:p>
            <a:pPr marL="400050" lvl="2" indent="0">
              <a:buNone/>
            </a:pPr>
            <a:r>
              <a:rPr lang="en-US" sz="2200" dirty="0">
                <a:latin typeface="Times New Roman" pitchFamily="18" charset="0"/>
                <a:cs typeface="Times New Roman" pitchFamily="18" charset="0"/>
              </a:rPr>
              <a:t>     Bernard Burch (organize the economy)</a:t>
            </a:r>
          </a:p>
          <a:p>
            <a:pPr marL="742950" lvl="2" indent="-342900">
              <a:buFont typeface="Wingdings" pitchFamily="2" charset="2"/>
              <a:buChar char="Ø"/>
            </a:pPr>
            <a:r>
              <a:rPr lang="en-US" sz="2200" b="1" dirty="0">
                <a:solidFill>
                  <a:srgbClr val="002060"/>
                </a:solidFill>
                <a:latin typeface="Times New Roman" pitchFamily="18" charset="0"/>
                <a:cs typeface="Times New Roman" pitchFamily="18" charset="0"/>
              </a:rPr>
              <a:t>National War Labor Board </a:t>
            </a:r>
            <a:r>
              <a:rPr lang="en-US" sz="2200" dirty="0">
                <a:latin typeface="Times New Roman" pitchFamily="18" charset="0"/>
                <a:cs typeface="Times New Roman" pitchFamily="18" charset="0"/>
              </a:rPr>
              <a:t>– settle</a:t>
            </a:r>
          </a:p>
          <a:p>
            <a:pPr marL="400050" lvl="2" indent="0">
              <a:buNone/>
            </a:pPr>
            <a:r>
              <a:rPr lang="en-US" sz="2200" dirty="0">
                <a:latin typeface="Times New Roman" pitchFamily="18" charset="0"/>
                <a:cs typeface="Times New Roman" pitchFamily="18" charset="0"/>
              </a:rPr>
              <a:t>     labor disputes </a:t>
            </a:r>
          </a:p>
          <a:p>
            <a:pPr marL="1200150" lvl="3" indent="-342900">
              <a:buFont typeface="Wingdings" pitchFamily="2" charset="2"/>
              <a:buChar char="Ø"/>
            </a:pPr>
            <a:r>
              <a:rPr lang="en-US" sz="2000" dirty="0">
                <a:latin typeface="Times New Roman" pitchFamily="18" charset="0"/>
                <a:cs typeface="Times New Roman" pitchFamily="18" charset="0"/>
              </a:rPr>
              <a:t>8-hour work day</a:t>
            </a:r>
          </a:p>
          <a:p>
            <a:pPr marL="1200150" lvl="3" indent="-342900">
              <a:buFont typeface="Wingdings" pitchFamily="2" charset="2"/>
              <a:buChar char="Ø"/>
            </a:pPr>
            <a:r>
              <a:rPr lang="en-US" sz="2000" dirty="0">
                <a:latin typeface="Times New Roman" pitchFamily="18" charset="0"/>
                <a:cs typeface="Times New Roman" pitchFamily="18" charset="0"/>
              </a:rPr>
              <a:t>unions still not recognized</a:t>
            </a:r>
          </a:p>
          <a:p>
            <a:pPr marL="742950" lvl="2" indent="-342900">
              <a:buFont typeface="Wingdings" pitchFamily="2" charset="2"/>
              <a:buChar char="Ø"/>
            </a:pPr>
            <a:r>
              <a:rPr lang="en-US" sz="2200" b="1" dirty="0">
                <a:solidFill>
                  <a:srgbClr val="002060"/>
                </a:solidFill>
                <a:latin typeface="Times New Roman" pitchFamily="18" charset="0"/>
                <a:cs typeface="Times New Roman" pitchFamily="18" charset="0"/>
              </a:rPr>
              <a:t>Food Administration </a:t>
            </a:r>
            <a:r>
              <a:rPr lang="en-US" sz="2200" dirty="0">
                <a:latin typeface="Times New Roman" pitchFamily="18" charset="0"/>
                <a:cs typeface="Times New Roman" pitchFamily="18" charset="0"/>
              </a:rPr>
              <a:t>– Herbert Hoover</a:t>
            </a:r>
          </a:p>
          <a:p>
            <a:pPr marL="1200150" lvl="3" indent="-342900">
              <a:buFont typeface="Wingdings" pitchFamily="2" charset="2"/>
              <a:buChar char="Ø"/>
            </a:pPr>
            <a:r>
              <a:rPr lang="en-US" sz="2000" dirty="0">
                <a:latin typeface="Times New Roman" pitchFamily="18" charset="0"/>
                <a:cs typeface="Times New Roman" pitchFamily="18" charset="0"/>
              </a:rPr>
              <a:t>Encourage patriotism (</a:t>
            </a:r>
            <a:r>
              <a:rPr lang="en-US" sz="2000" b="1" dirty="0">
                <a:solidFill>
                  <a:srgbClr val="002060"/>
                </a:solidFill>
                <a:latin typeface="Times New Roman" pitchFamily="18" charset="0"/>
                <a:cs typeface="Times New Roman" pitchFamily="18" charset="0"/>
              </a:rPr>
              <a:t>meatless Mondays &amp; victory gardens</a:t>
            </a:r>
            <a:r>
              <a:rPr lang="en-US" sz="2000" dirty="0">
                <a:latin typeface="Times New Roman" pitchFamily="18" charset="0"/>
                <a:cs typeface="Times New Roman" pitchFamily="18" charset="0"/>
              </a:rPr>
              <a:t>)</a:t>
            </a:r>
          </a:p>
          <a:p>
            <a:pPr marL="1200150" lvl="3" indent="-342900">
              <a:buFont typeface="Wingdings" pitchFamily="2" charset="2"/>
              <a:buChar char="Ø"/>
            </a:pPr>
            <a:r>
              <a:rPr lang="en-US" sz="2000" b="1" dirty="0">
                <a:solidFill>
                  <a:srgbClr val="002060"/>
                </a:solidFill>
                <a:latin typeface="Times New Roman" pitchFamily="18" charset="0"/>
                <a:cs typeface="Times New Roman" pitchFamily="18" charset="0"/>
              </a:rPr>
              <a:t>Rationing</a:t>
            </a:r>
          </a:p>
          <a:p>
            <a:pPr marL="1200150" lvl="3" indent="-342900">
              <a:buFont typeface="Wingdings" pitchFamily="2" charset="2"/>
              <a:buChar char="Ø"/>
            </a:pPr>
            <a:endParaRPr lang="en-US" sz="2000" dirty="0">
              <a:latin typeface="Times New Roman" pitchFamily="18" charset="0"/>
              <a:cs typeface="Times New Roman" pitchFamily="18" charset="0"/>
            </a:endParaRPr>
          </a:p>
          <a:p>
            <a:pPr marL="742950" lvl="2" indent="-342900">
              <a:buFont typeface="Wingdings" pitchFamily="2" charset="2"/>
              <a:buChar char="Ø"/>
            </a:pPr>
            <a:endParaRPr lang="en-US" sz="2200" dirty="0">
              <a:latin typeface="Times New Roman" pitchFamily="18" charset="0"/>
              <a:cs typeface="Times New Roman" pitchFamily="18" charset="0"/>
            </a:endParaRPr>
          </a:p>
          <a:p>
            <a:pPr marL="742950" lvl="2" indent="-342900">
              <a:buFont typeface="Wingdings" pitchFamily="2" charset="2"/>
              <a:buChar char="v"/>
            </a:pPr>
            <a:endParaRPr lang="en-US" sz="22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2050" name="Picture 2" descr="http://www.dailystormer.com/wp-content/uploads/2013/10/World_War_II_Patriotic_Posters_USA_Conservation_Food_Canning_1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286000"/>
            <a:ext cx="27432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66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55320"/>
          </a:xfrm>
        </p:spPr>
        <p:txBody>
          <a:bodyPr>
            <a:normAutofit fontScale="90000"/>
          </a:bodyPr>
          <a:lstStyle/>
          <a:p>
            <a:r>
              <a:rPr lang="en-US" dirty="0"/>
              <a:t>Transformative Effects of War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00200"/>
            <a:ext cx="1771650" cy="2066925"/>
          </a:xfrm>
        </p:spPr>
      </p:pic>
      <p:sp>
        <p:nvSpPr>
          <p:cNvPr id="5" name="TextBox 4"/>
          <p:cNvSpPr txBox="1"/>
          <p:nvPr/>
        </p:nvSpPr>
        <p:spPr>
          <a:xfrm>
            <a:off x="2133600" y="1752600"/>
            <a:ext cx="6172200" cy="1938992"/>
          </a:xfrm>
          <a:prstGeom prst="rect">
            <a:avLst/>
          </a:prstGeom>
          <a:solidFill>
            <a:schemeClr val="bg2"/>
          </a:solidFill>
          <a:ln>
            <a:solidFill>
              <a:srgbClr val="C0000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Fear of Socialism (</a:t>
            </a:r>
            <a:r>
              <a:rPr lang="en-US" sz="2400" b="1" i="1" dirty="0">
                <a:solidFill>
                  <a:srgbClr val="FF0000"/>
                </a:solidFill>
                <a:latin typeface="Times New Roman" panose="02020603050405020304" pitchFamily="18" charset="0"/>
                <a:cs typeface="Times New Roman" panose="02020603050405020304" pitchFamily="18" charset="0"/>
              </a:rPr>
              <a:t>Eugene V. Debs &amp; Wobblies</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Denial of Rights (limiting the 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Amendment)</a:t>
            </a:r>
          </a:p>
          <a:p>
            <a:pPr marL="285750" indent="-285750">
              <a:buFont typeface="Arial" panose="020B0604020202020204" pitchFamily="34" charset="0"/>
              <a:buChar char="•"/>
            </a:pPr>
            <a:r>
              <a:rPr lang="en-US" sz="2400" b="1" u="sng" dirty="0">
                <a:solidFill>
                  <a:srgbClr val="002060"/>
                </a:solidFill>
                <a:latin typeface="Times New Roman" panose="02020603050405020304" pitchFamily="18" charset="0"/>
                <a:cs typeface="Times New Roman" panose="02020603050405020304" pitchFamily="18" charset="0"/>
              </a:rPr>
              <a:t>Espionage Act 1917</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i="1" dirty="0">
                <a:solidFill>
                  <a:srgbClr val="C00000"/>
                </a:solidFill>
                <a:latin typeface="Times New Roman" panose="02020603050405020304" pitchFamily="18" charset="0"/>
                <a:cs typeface="Times New Roman" panose="02020603050405020304" pitchFamily="18" charset="0"/>
              </a:rPr>
              <a:t>(</a:t>
            </a:r>
            <a:r>
              <a:rPr lang="en-US" sz="2400" b="1" i="1" dirty="0" err="1">
                <a:solidFill>
                  <a:srgbClr val="C00000"/>
                </a:solidFill>
                <a:latin typeface="Times New Roman" panose="02020603050405020304" pitchFamily="18" charset="0"/>
                <a:cs typeface="Times New Roman" panose="02020603050405020304" pitchFamily="18" charset="0"/>
              </a:rPr>
              <a:t>Schenck</a:t>
            </a:r>
            <a:r>
              <a:rPr lang="en-US" sz="2400" b="1" i="1" dirty="0">
                <a:solidFill>
                  <a:srgbClr val="C00000"/>
                </a:solidFill>
                <a:latin typeface="Times New Roman" panose="02020603050405020304" pitchFamily="18" charset="0"/>
                <a:cs typeface="Times New Roman" panose="02020603050405020304" pitchFamily="18" charset="0"/>
              </a:rPr>
              <a:t> v. United States)</a:t>
            </a:r>
          </a:p>
          <a:p>
            <a:pPr marL="285750" indent="-285750">
              <a:buFont typeface="Arial" panose="020B0604020202020204" pitchFamily="34" charset="0"/>
              <a:buChar char="•"/>
            </a:pPr>
            <a:r>
              <a:rPr lang="en-US" sz="2400" b="1" u="sng" dirty="0">
                <a:solidFill>
                  <a:srgbClr val="002060"/>
                </a:solidFill>
                <a:latin typeface="Times New Roman" panose="02020603050405020304" pitchFamily="18" charset="0"/>
                <a:cs typeface="Times New Roman" panose="02020603050405020304" pitchFamily="18" charset="0"/>
              </a:rPr>
              <a:t>Sedition Act 1918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130" y="2985819"/>
            <a:ext cx="2241500" cy="3246120"/>
          </a:xfrm>
          <a:prstGeom prst="rect">
            <a:avLst/>
          </a:prstGeom>
        </p:spPr>
      </p:pic>
      <p:sp>
        <p:nvSpPr>
          <p:cNvPr id="7" name="TextBox 6"/>
          <p:cNvSpPr txBox="1"/>
          <p:nvPr/>
        </p:nvSpPr>
        <p:spPr>
          <a:xfrm>
            <a:off x="254330" y="3813914"/>
            <a:ext cx="5952931" cy="2923877"/>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Women</a:t>
            </a:r>
            <a:r>
              <a:rPr lang="en-US" sz="20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Mobilized as factory workers (</a:t>
            </a:r>
            <a:r>
              <a:rPr lang="en-US" sz="2400" i="1" dirty="0">
                <a:latin typeface="Times New Roman" panose="02020603050405020304" pitchFamily="18" charset="0"/>
                <a:cs typeface="Times New Roman" panose="02020603050405020304" pitchFamily="18" charset="0"/>
              </a:rPr>
              <a:t>Wilson supports </a:t>
            </a:r>
            <a:r>
              <a:rPr lang="en-US" sz="2400" i="1" dirty="0">
                <a:solidFill>
                  <a:srgbClr val="002060"/>
                </a:solidFill>
                <a:latin typeface="Times New Roman" panose="02020603050405020304" pitchFamily="18" charset="0"/>
                <a:cs typeface="Times New Roman" panose="02020603050405020304" pitchFamily="18" charset="0"/>
              </a:rPr>
              <a:t>19</a:t>
            </a:r>
            <a:r>
              <a:rPr lang="en-US" sz="2400" i="1" baseline="30000" dirty="0">
                <a:solidFill>
                  <a:srgbClr val="002060"/>
                </a:solidFill>
                <a:latin typeface="Times New Roman" panose="02020603050405020304" pitchFamily="18" charset="0"/>
                <a:cs typeface="Times New Roman" panose="02020603050405020304" pitchFamily="18" charset="0"/>
              </a:rPr>
              <a:t>th</a:t>
            </a:r>
            <a:r>
              <a:rPr lang="en-US" sz="2400" i="1" dirty="0">
                <a:solidFill>
                  <a:srgbClr val="002060"/>
                </a:solidFill>
                <a:latin typeface="Times New Roman" panose="02020603050405020304" pitchFamily="18" charset="0"/>
                <a:cs typeface="Times New Roman" panose="02020603050405020304" pitchFamily="18" charset="0"/>
              </a:rPr>
              <a:t> Amendment</a:t>
            </a:r>
            <a:r>
              <a:rPr lang="en-US" sz="2400" dirty="0">
                <a:latin typeface="Times New Roman" panose="02020603050405020304" pitchFamily="18" charset="0"/>
                <a:cs typeface="Times New Roman" panose="02020603050405020304" pitchFamily="18" charset="0"/>
              </a:rPr>
              <a:t>) 		Women forced to give up jobs after the war (</a:t>
            </a:r>
            <a:r>
              <a:rPr lang="en-US" sz="2400" b="1" dirty="0">
                <a:solidFill>
                  <a:srgbClr val="C00000"/>
                </a:solidFill>
                <a:latin typeface="Times New Roman" panose="02020603050405020304" pitchFamily="18" charset="0"/>
                <a:cs typeface="Times New Roman" panose="02020603050405020304" pitchFamily="18" charset="0"/>
              </a:rPr>
              <a:t>Sheppard-Towner Maternity Act 1921</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u="sng" dirty="0">
                <a:solidFill>
                  <a:srgbClr val="C00000"/>
                </a:solidFill>
                <a:latin typeface="Times New Roman" panose="02020603050405020304" pitchFamily="18" charset="0"/>
                <a:cs typeface="Times New Roman" panose="02020603050405020304" pitchFamily="18" charset="0"/>
              </a:rPr>
              <a:t>Women’s Peace Party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(Alice Paul &amp; Jane Addams)</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8" name="Right Arrow 7"/>
          <p:cNvSpPr/>
          <p:nvPr/>
        </p:nvSpPr>
        <p:spPr>
          <a:xfrm>
            <a:off x="4038600" y="4598257"/>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520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8AD9-1709-40EE-9C9B-5DE7D0A197E4}"/>
              </a:ext>
            </a:extLst>
          </p:cNvPr>
          <p:cNvSpPr>
            <a:spLocks noGrp="1"/>
          </p:cNvSpPr>
          <p:nvPr>
            <p:ph type="title"/>
          </p:nvPr>
        </p:nvSpPr>
        <p:spPr/>
        <p:txBody>
          <a:bodyPr/>
          <a:lstStyle/>
          <a:p>
            <a:r>
              <a:rPr lang="en-US" dirty="0"/>
              <a:t>Down with the Krauts </a:t>
            </a:r>
          </a:p>
        </p:txBody>
      </p:sp>
      <p:sp>
        <p:nvSpPr>
          <p:cNvPr id="3" name="Content Placeholder 2">
            <a:extLst>
              <a:ext uri="{FF2B5EF4-FFF2-40B4-BE49-F238E27FC236}">
                <a16:creationId xmlns:a16="http://schemas.microsoft.com/office/drawing/2014/main" id="{1FB48F83-D5FF-4902-86DD-6EB4F213A64F}"/>
              </a:ext>
            </a:extLst>
          </p:cNvPr>
          <p:cNvSpPr>
            <a:spLocks noGrp="1"/>
          </p:cNvSpPr>
          <p:nvPr>
            <p:ph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Anti-German sentiment builds in America (rise </a:t>
            </a:r>
            <a:r>
              <a:rPr lang="en-US">
                <a:solidFill>
                  <a:schemeClr val="tx1"/>
                </a:solidFill>
                <a:latin typeface="Times New Roman" panose="02020603050405020304" pitchFamily="18" charset="0"/>
                <a:cs typeface="Times New Roman" panose="02020603050405020304" pitchFamily="18" charset="0"/>
              </a:rPr>
              <a:t>of nativism) </a:t>
            </a:r>
            <a:endParaRPr lang="en-US" dirty="0">
              <a:solidFill>
                <a:schemeClr val="tx1"/>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Changing of German last names</a:t>
            </a:r>
          </a:p>
          <a:p>
            <a:pPr lvl="1"/>
            <a:r>
              <a:rPr lang="en-US" sz="2400" b="1" dirty="0">
                <a:solidFill>
                  <a:srgbClr val="C00000"/>
                </a:solidFill>
                <a:latin typeface="Times New Roman" panose="02020603050405020304" pitchFamily="18" charset="0"/>
                <a:cs typeface="Times New Roman" panose="02020603050405020304" pitchFamily="18" charset="0"/>
              </a:rPr>
              <a:t>Liberty Cabbage (Sauerkraut)</a:t>
            </a:r>
          </a:p>
          <a:p>
            <a:pPr lvl="1"/>
            <a:r>
              <a:rPr lang="en-US" sz="2400" b="1" dirty="0">
                <a:solidFill>
                  <a:srgbClr val="C00000"/>
                </a:solidFill>
                <a:latin typeface="Times New Roman" panose="02020603050405020304" pitchFamily="18" charset="0"/>
                <a:cs typeface="Times New Roman" panose="02020603050405020304" pitchFamily="18" charset="0"/>
              </a:rPr>
              <a:t>18</a:t>
            </a:r>
            <a:r>
              <a:rPr lang="en-US" sz="2400" b="1" baseline="30000" dirty="0">
                <a:solidFill>
                  <a:srgbClr val="C00000"/>
                </a:solidFill>
                <a:latin typeface="Times New Roman" panose="02020603050405020304" pitchFamily="18" charset="0"/>
                <a:cs typeface="Times New Roman" panose="02020603050405020304" pitchFamily="18" charset="0"/>
              </a:rPr>
              <a:t>th</a:t>
            </a:r>
            <a:r>
              <a:rPr lang="en-US" sz="2400" b="1" dirty="0">
                <a:solidFill>
                  <a:srgbClr val="C00000"/>
                </a:solidFill>
                <a:latin typeface="Times New Roman" panose="02020603050405020304" pitchFamily="18" charset="0"/>
                <a:cs typeface="Times New Roman" panose="02020603050405020304" pitchFamily="18" charset="0"/>
              </a:rPr>
              <a:t> Amendment – No Beer</a:t>
            </a:r>
          </a:p>
        </p:txBody>
      </p:sp>
      <p:pic>
        <p:nvPicPr>
          <p:cNvPr id="5" name="Picture 4" descr="A close up of a newspaper&#10;&#10;Description generated with high confidence">
            <a:extLst>
              <a:ext uri="{FF2B5EF4-FFF2-40B4-BE49-F238E27FC236}">
                <a16:creationId xmlns:a16="http://schemas.microsoft.com/office/drawing/2014/main" id="{9685D812-5CD8-4C78-84BC-F8DE3A507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581400"/>
            <a:ext cx="2286000" cy="3044468"/>
          </a:xfrm>
          <a:prstGeom prst="rect">
            <a:avLst/>
          </a:prstGeom>
        </p:spPr>
      </p:pic>
      <p:pic>
        <p:nvPicPr>
          <p:cNvPr id="7" name="Picture 6" descr="A picture containing text, book&#10;&#10;Description generated with very high confidence">
            <a:extLst>
              <a:ext uri="{FF2B5EF4-FFF2-40B4-BE49-F238E27FC236}">
                <a16:creationId xmlns:a16="http://schemas.microsoft.com/office/drawing/2014/main" id="{06112EC3-F69D-40CC-98A5-F1BA9BD45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843" y="2101225"/>
            <a:ext cx="3224957" cy="4573895"/>
          </a:xfrm>
          <a:prstGeom prst="rect">
            <a:avLst/>
          </a:prstGeom>
        </p:spPr>
      </p:pic>
    </p:spTree>
    <p:extLst>
      <p:ext uri="{BB962C8B-B14F-4D97-AF65-F5344CB8AC3E}">
        <p14:creationId xmlns:p14="http://schemas.microsoft.com/office/powerpoint/2010/main" val="3110019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60120"/>
          </a:xfrm>
        </p:spPr>
        <p:txBody>
          <a:bodyPr/>
          <a:lstStyle/>
          <a:p>
            <a:r>
              <a:rPr lang="en-US" dirty="0"/>
              <a:t>Limiting Civil Liberties</a:t>
            </a:r>
          </a:p>
        </p:txBody>
      </p:sp>
      <p:sp>
        <p:nvSpPr>
          <p:cNvPr id="3" name="Content Placeholder 2"/>
          <p:cNvSpPr>
            <a:spLocks noGrp="1"/>
          </p:cNvSpPr>
          <p:nvPr>
            <p:ph idx="1"/>
          </p:nvPr>
        </p:nvSpPr>
        <p:spPr/>
        <p:txBody>
          <a:bodyPr/>
          <a:lstStyle/>
          <a:p>
            <a:r>
              <a:rPr lang="en-US" b="1" u="sng" dirty="0">
                <a:solidFill>
                  <a:srgbClr val="C00000"/>
                </a:solidFill>
                <a:latin typeface="Times New Roman" pitchFamily="18" charset="0"/>
                <a:cs typeface="Times New Roman" pitchFamily="18" charset="0"/>
              </a:rPr>
              <a:t>Espionage and Sedition Acts</a:t>
            </a:r>
            <a:r>
              <a:rPr lang="en-US" dirty="0">
                <a:solidFill>
                  <a:schemeClr val="tx1"/>
                </a:solidFill>
                <a:latin typeface="Times New Roman" pitchFamily="18" charset="0"/>
                <a:cs typeface="Times New Roman" pitchFamily="18" charset="0"/>
              </a:rPr>
              <a:t>: prevent supporting the enemy (disloyal, abusive, profane, &amp; scurrilous  language)</a:t>
            </a:r>
          </a:p>
          <a:p>
            <a:pPr lvl="1"/>
            <a:r>
              <a:rPr lang="en-US" sz="2400" b="1" dirty="0" err="1">
                <a:solidFill>
                  <a:srgbClr val="002060"/>
                </a:solidFill>
                <a:latin typeface="Times New Roman" pitchFamily="18" charset="0"/>
                <a:cs typeface="Times New Roman" pitchFamily="18" charset="0"/>
              </a:rPr>
              <a:t>Schenck</a:t>
            </a:r>
            <a:r>
              <a:rPr lang="en-US" sz="2400" b="1" dirty="0">
                <a:solidFill>
                  <a:srgbClr val="002060"/>
                </a:solidFill>
                <a:latin typeface="Times New Roman" pitchFamily="18" charset="0"/>
                <a:cs typeface="Times New Roman" pitchFamily="18" charset="0"/>
              </a:rPr>
              <a:t> v. US</a:t>
            </a:r>
            <a:r>
              <a:rPr lang="en-US" sz="2400" dirty="0">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Government can limit free speech (clear &amp; present danger test)</a:t>
            </a:r>
          </a:p>
          <a:p>
            <a:pPr lvl="1"/>
            <a:r>
              <a:rPr lang="en-US" sz="2400" dirty="0">
                <a:solidFill>
                  <a:schemeClr val="tx1"/>
                </a:solidFill>
                <a:latin typeface="Times New Roman" pitchFamily="18" charset="0"/>
                <a:cs typeface="Times New Roman" pitchFamily="18" charset="0"/>
              </a:rPr>
              <a:t>Eugene V. Debs </a:t>
            </a:r>
          </a:p>
          <a:p>
            <a:pPr marL="342900" lvl="1" indent="-342900">
              <a:buFont typeface="Wingdings" pitchFamily="2" charset="2"/>
              <a:buChar char="v"/>
            </a:pPr>
            <a:r>
              <a:rPr lang="en-US" sz="2400" dirty="0">
                <a:solidFill>
                  <a:schemeClr val="tx1"/>
                </a:solidFill>
                <a:latin typeface="Times New Roman" pitchFamily="18" charset="0"/>
                <a:cs typeface="Times New Roman" pitchFamily="18" charset="0"/>
              </a:rPr>
              <a:t>Anti-German Sentiment: </a:t>
            </a:r>
          </a:p>
          <a:p>
            <a:pPr marL="742950" lvl="2" indent="-342900">
              <a:buFont typeface="Wingdings" pitchFamily="2" charset="2"/>
              <a:buChar char="v"/>
            </a:pPr>
            <a:r>
              <a:rPr lang="en-US" sz="2200" b="1" dirty="0">
                <a:solidFill>
                  <a:srgbClr val="002060"/>
                </a:solidFill>
                <a:latin typeface="Times New Roman" pitchFamily="18" charset="0"/>
                <a:cs typeface="Times New Roman" pitchFamily="18" charset="0"/>
              </a:rPr>
              <a:t>American Protection League</a:t>
            </a:r>
          </a:p>
          <a:p>
            <a:pPr lvl="1"/>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895600"/>
            <a:ext cx="3733800" cy="38100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21849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Connections </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Identify and explain two major social changes that happened as a result of America’s mass mobilization for WWI?</a:t>
            </a:r>
          </a:p>
        </p:txBody>
      </p:sp>
      <p:pic>
        <p:nvPicPr>
          <p:cNvPr id="5" name="Picture 4" descr="A picture containing outdoor, sky, building, sculpture&#10;&#10;Description generated with very high confidence">
            <a:extLst>
              <a:ext uri="{FF2B5EF4-FFF2-40B4-BE49-F238E27FC236}">
                <a16:creationId xmlns:a16="http://schemas.microsoft.com/office/drawing/2014/main" id="{E97A6A7E-D31E-46AC-93DB-43CE1CC56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075852"/>
            <a:ext cx="4572000" cy="3036570"/>
          </a:xfrm>
          <a:prstGeom prst="rect">
            <a:avLst/>
          </a:prstGeom>
        </p:spPr>
      </p:pic>
    </p:spTree>
    <p:extLst>
      <p:ext uri="{BB962C8B-B14F-4D97-AF65-F5344CB8AC3E}">
        <p14:creationId xmlns:p14="http://schemas.microsoft.com/office/powerpoint/2010/main" val="413232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CDB99-490D-4E2E-DC5E-BD8E9B2EA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D6DCA-180E-4F3D-4469-5321BB0F476C}"/>
              </a:ext>
            </a:extLst>
          </p:cNvPr>
          <p:cNvSpPr>
            <a:spLocks noGrp="1"/>
          </p:cNvSpPr>
          <p:nvPr>
            <p:ph type="title"/>
          </p:nvPr>
        </p:nvSpPr>
        <p:spPr>
          <a:xfrm>
            <a:off x="457200" y="182880"/>
            <a:ext cx="8229600" cy="731520"/>
          </a:xfrm>
        </p:spPr>
        <p:txBody>
          <a:bodyPr>
            <a:normAutofit fontScale="90000"/>
          </a:bodyPr>
          <a:lstStyle/>
          <a:p>
            <a:r>
              <a:rPr lang="en-US" dirty="0"/>
              <a:t>WWI Government Activism </a:t>
            </a:r>
          </a:p>
        </p:txBody>
      </p:sp>
      <p:sp>
        <p:nvSpPr>
          <p:cNvPr id="7" name="Content Placeholder 6">
            <a:extLst>
              <a:ext uri="{FF2B5EF4-FFF2-40B4-BE49-F238E27FC236}">
                <a16:creationId xmlns:a16="http://schemas.microsoft.com/office/drawing/2014/main" id="{D229CF81-14D4-8A60-00A3-86694709A156}"/>
              </a:ext>
            </a:extLst>
          </p:cNvPr>
          <p:cNvSpPr>
            <a:spLocks noGrp="1"/>
          </p:cNvSpPr>
          <p:nvPr>
            <p:ph idx="1"/>
          </p:nvPr>
        </p:nvSpPr>
        <p:spPr>
          <a:xfrm>
            <a:off x="331024" y="914399"/>
            <a:ext cx="8481951" cy="5760721"/>
          </a:xfrm>
          <a:solidFill>
            <a:schemeClr val="bg1"/>
          </a:solidFill>
          <a:ln>
            <a:solidFill>
              <a:schemeClr val="tx1">
                <a:lumMod val="95000"/>
                <a:lumOff val="5000"/>
              </a:schemeClr>
            </a:solidFill>
          </a:ln>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Developing WWI propaganda and explain how it supported war mobilization and whether it created great government activism in Americans’ lives. </a:t>
            </a:r>
          </a:p>
        </p:txBody>
      </p:sp>
      <p:pic>
        <p:nvPicPr>
          <p:cNvPr id="1026" name="Picture 2" descr="United States Fuel Administration - Wikipedia">
            <a:extLst>
              <a:ext uri="{FF2B5EF4-FFF2-40B4-BE49-F238E27FC236}">
                <a16:creationId xmlns:a16="http://schemas.microsoft.com/office/drawing/2014/main" id="{2454FB5D-DD6C-DBE0-DE03-C00F9B1E1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69748"/>
            <a:ext cx="3657600" cy="46720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E34A51C-28A7-582A-8740-67E708EBC06E}"/>
              </a:ext>
            </a:extLst>
          </p:cNvPr>
          <p:cNvSpPr/>
          <p:nvPr/>
        </p:nvSpPr>
        <p:spPr>
          <a:xfrm>
            <a:off x="4297189" y="1838754"/>
            <a:ext cx="4826824" cy="5019246"/>
          </a:xfrm>
          <a:prstGeom prst="rect">
            <a:avLst/>
          </a:prstGeom>
          <a:solidFill>
            <a:srgbClr val="F46C1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The </a:t>
            </a:r>
            <a:r>
              <a:rPr lang="en-US" sz="2400" b="1" i="1" u="sng" dirty="0">
                <a:solidFill>
                  <a:srgbClr val="002060"/>
                </a:solidFill>
                <a:latin typeface="Times New Roman" panose="02020603050405020304" pitchFamily="18" charset="0"/>
                <a:cs typeface="Times New Roman" panose="02020603050405020304" pitchFamily="18" charset="0"/>
              </a:rPr>
              <a:t>Fuel Administration</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under </a:t>
            </a:r>
            <a:r>
              <a:rPr lang="en-US" sz="2400" b="1" i="1" u="sng" dirty="0">
                <a:solidFill>
                  <a:srgbClr val="002060"/>
                </a:solidFill>
                <a:latin typeface="Times New Roman" panose="02020603050405020304" pitchFamily="18" charset="0"/>
                <a:cs typeface="Times New Roman" panose="02020603050405020304" pitchFamily="18" charset="0"/>
              </a:rPr>
              <a:t>Harry Garfield</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was designed to promote fuel </a:t>
            </a:r>
            <a:r>
              <a:rPr lang="en-US" sz="2400" b="1" i="1" u="sng" dirty="0">
                <a:solidFill>
                  <a:srgbClr val="002060"/>
                </a:solidFill>
                <a:latin typeface="Times New Roman" panose="02020603050405020304" pitchFamily="18" charset="0"/>
                <a:cs typeface="Times New Roman" panose="02020603050405020304" pitchFamily="18" charset="0"/>
              </a:rPr>
              <a:t>rationing</a:t>
            </a:r>
            <a:r>
              <a:rPr lang="en-US" sz="2400" dirty="0">
                <a:solidFill>
                  <a:schemeClr val="bg1"/>
                </a:solidFill>
                <a:latin typeface="Times New Roman" panose="02020603050405020304" pitchFamily="18" charset="0"/>
                <a:cs typeface="Times New Roman" panose="02020603050405020304" pitchFamily="18" charset="0"/>
              </a:rPr>
              <a:t> and controlling fuel prices during WWI.  It promoted </a:t>
            </a:r>
            <a:r>
              <a:rPr lang="en-US" sz="2400" b="1" i="1" u="sng" dirty="0">
                <a:solidFill>
                  <a:srgbClr val="002060"/>
                </a:solidFill>
                <a:latin typeface="Times New Roman" panose="02020603050405020304" pitchFamily="18" charset="0"/>
                <a:cs typeface="Times New Roman" panose="02020603050405020304" pitchFamily="18" charset="0"/>
              </a:rPr>
              <a:t>volunteerism</a:t>
            </a:r>
            <a:r>
              <a:rPr lang="en-US" sz="2400" dirty="0">
                <a:solidFill>
                  <a:schemeClr val="bg1"/>
                </a:solidFill>
                <a:latin typeface="Times New Roman" panose="02020603050405020304" pitchFamily="18" charset="0"/>
                <a:cs typeface="Times New Roman" panose="02020603050405020304" pitchFamily="18" charset="0"/>
              </a:rPr>
              <a:t> by encouraging rationing in the form of </a:t>
            </a:r>
            <a:r>
              <a:rPr lang="en-US" sz="2400" b="1" i="1" u="sng" dirty="0">
                <a:solidFill>
                  <a:srgbClr val="002060"/>
                </a:solidFill>
                <a:latin typeface="Times New Roman" panose="02020603050405020304" pitchFamily="18" charset="0"/>
                <a:cs typeface="Times New Roman" panose="02020603050405020304" pitchFamily="18" charset="0"/>
              </a:rPr>
              <a:t>Heatless Mondays</a:t>
            </a:r>
            <a:r>
              <a:rPr lang="en-US" sz="2400" dirty="0">
                <a:solidFill>
                  <a:schemeClr val="bg1"/>
                </a:solidFill>
                <a:latin typeface="Times New Roman" panose="02020603050405020304" pitchFamily="18" charset="0"/>
                <a:cs typeface="Times New Roman" panose="02020603050405020304" pitchFamily="18" charset="0"/>
              </a:rPr>
              <a:t> and assisted in the passage of </a:t>
            </a:r>
            <a:r>
              <a:rPr lang="en-US" sz="2400" b="1" i="1" u="sng" dirty="0">
                <a:solidFill>
                  <a:srgbClr val="002060"/>
                </a:solidFill>
                <a:latin typeface="Times New Roman" panose="02020603050405020304" pitchFamily="18" charset="0"/>
                <a:cs typeface="Times New Roman" panose="02020603050405020304" pitchFamily="18" charset="0"/>
              </a:rPr>
              <a:t>day light savings time</a:t>
            </a:r>
            <a:r>
              <a:rPr lang="en-US" sz="2400" dirty="0">
                <a:solidFill>
                  <a:schemeClr val="bg1"/>
                </a:solidFill>
                <a:latin typeface="Times New Roman" panose="02020603050405020304" pitchFamily="18" charset="0"/>
                <a:cs typeface="Times New Roman" panose="02020603050405020304" pitchFamily="18" charset="0"/>
              </a:rPr>
              <a:t>.  But it gave government greater authority in the U.S. economy by being able to </a:t>
            </a:r>
            <a:r>
              <a:rPr lang="en-US" sz="2400" b="1" i="1" u="sng" dirty="0">
                <a:solidFill>
                  <a:srgbClr val="002060"/>
                </a:solidFill>
                <a:latin typeface="Times New Roman" panose="02020603050405020304" pitchFamily="18" charset="0"/>
                <a:cs typeface="Times New Roman" panose="02020603050405020304" pitchFamily="18" charset="0"/>
              </a:rPr>
              <a:t>set prices</a:t>
            </a:r>
            <a:r>
              <a:rPr lang="en-US" sz="2400" dirty="0">
                <a:solidFill>
                  <a:schemeClr val="bg1"/>
                </a:solidFill>
                <a:latin typeface="Times New Roman" panose="02020603050405020304" pitchFamily="18" charset="0"/>
                <a:cs typeface="Times New Roman" panose="02020603050405020304" pitchFamily="18" charset="0"/>
              </a:rPr>
              <a:t> and </a:t>
            </a:r>
            <a:r>
              <a:rPr lang="en-US" sz="2400" b="1" i="1" u="sng" dirty="0">
                <a:solidFill>
                  <a:srgbClr val="002060"/>
                </a:solidFill>
                <a:latin typeface="Times New Roman" panose="02020603050405020304" pitchFamily="18" charset="0"/>
                <a:cs typeface="Times New Roman" panose="02020603050405020304" pitchFamily="18" charset="0"/>
              </a:rPr>
              <a:t>transportation costs</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for </a:t>
            </a:r>
            <a:r>
              <a:rPr lang="en-US" sz="2400" b="1" i="1" u="sng" dirty="0">
                <a:solidFill>
                  <a:srgbClr val="002060"/>
                </a:solidFill>
                <a:latin typeface="Times New Roman" panose="02020603050405020304" pitchFamily="18" charset="0"/>
                <a:cs typeface="Times New Roman" panose="02020603050405020304" pitchFamily="18" charset="0"/>
              </a:rPr>
              <a:t>coal</a:t>
            </a:r>
            <a:r>
              <a:rPr lang="en-US" sz="2400" dirty="0">
                <a:solidFill>
                  <a:schemeClr val="bg1"/>
                </a:solidFill>
                <a:latin typeface="Times New Roman" panose="02020603050405020304" pitchFamily="18" charset="0"/>
                <a:cs typeface="Times New Roman" panose="02020603050405020304" pitchFamily="18" charset="0"/>
              </a:rPr>
              <a:t>.</a:t>
            </a:r>
          </a:p>
          <a:p>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457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731520"/>
          </a:xfrm>
        </p:spPr>
        <p:txBody>
          <a:bodyPr>
            <a:noAutofit/>
          </a:bodyPr>
          <a:lstStyle/>
          <a:p>
            <a:r>
              <a:rPr lang="en-US" sz="4400" dirty="0"/>
              <a:t>Crisis and U.S. Government Intervention</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Evaluate whether US government intervention in American’s lives during WWI had a positive or negative impact on the nation</a:t>
            </a:r>
          </a:p>
          <a:p>
            <a:r>
              <a:rPr lang="en-US" dirty="0">
                <a:latin typeface="Times New Roman" panose="02020603050405020304" pitchFamily="18" charset="0"/>
                <a:cs typeface="Times New Roman" panose="02020603050405020304" pitchFamily="18" charset="0"/>
              </a:rPr>
              <a:t>Work in groups of four and use your propaganda posters to construct a chart to illustrate the positive and negatives of government intervention in the “home front” during WWI.</a:t>
            </a:r>
          </a:p>
          <a:p>
            <a:r>
              <a:rPr lang="en-US" dirty="0">
                <a:latin typeface="Times New Roman" panose="02020603050405020304" pitchFamily="18" charset="0"/>
                <a:cs typeface="Times New Roman" panose="02020603050405020304" pitchFamily="18" charset="0"/>
              </a:rPr>
              <a:t>Construct an argument as to whether it was positive or negative.</a:t>
            </a:r>
          </a:p>
          <a:p>
            <a:r>
              <a:rPr lang="en-US" dirty="0">
                <a:latin typeface="Times New Roman" panose="02020603050405020304" pitchFamily="18" charset="0"/>
                <a:cs typeface="Times New Roman" panose="02020603050405020304" pitchFamily="18" charset="0"/>
              </a:rPr>
              <a:t>Compare your argument to other interventions by the US government – Executive Order 9066, Smith Act, or US Patriot Act (explain the connection)</a:t>
            </a:r>
          </a:p>
        </p:txBody>
      </p:sp>
    </p:spTree>
    <p:extLst>
      <p:ext uri="{BB962C8B-B14F-4D97-AF65-F5344CB8AC3E}">
        <p14:creationId xmlns:p14="http://schemas.microsoft.com/office/powerpoint/2010/main" val="102974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Intervention</a:t>
            </a:r>
          </a:p>
        </p:txBody>
      </p:sp>
      <p:sp>
        <p:nvSpPr>
          <p:cNvPr id="3" name="Content Placeholder 2"/>
          <p:cNvSpPr>
            <a:spLocks noGrp="1"/>
          </p:cNvSpPr>
          <p:nvPr>
            <p:ph idx="1"/>
          </p:nvPr>
        </p:nvSpPr>
        <p:spPr/>
        <p:txBody>
          <a:bodyPr>
            <a:normAutofit fontScale="92500" lnSpcReduction="10000"/>
          </a:bodyPr>
          <a:lstStyle/>
          <a:p>
            <a:pPr lvl="0"/>
            <a:r>
              <a:rPr lang="en-US" dirty="0"/>
              <a:t>Government intervention during crisis has been done in the least obtrusive way in order to protect national security and meet the demands of war.</a:t>
            </a:r>
          </a:p>
          <a:p>
            <a:pPr lvl="0"/>
            <a:r>
              <a:rPr lang="en-US" dirty="0"/>
              <a:t>Americans should allow the federal government to limit Constitutional rights during war time in order to protect us from potential threats.</a:t>
            </a:r>
          </a:p>
          <a:p>
            <a:pPr lvl="0"/>
            <a:r>
              <a:rPr lang="en-US" dirty="0"/>
              <a:t>The American economy has benefitted from US involvement in war.</a:t>
            </a:r>
          </a:p>
          <a:p>
            <a:pPr lvl="0"/>
            <a:r>
              <a:rPr lang="en-US" dirty="0"/>
              <a:t>The United States involvement in war has provided opportunities for different groups in America to improve their status in society.</a:t>
            </a:r>
          </a:p>
          <a:p>
            <a:pPr lvl="0"/>
            <a:r>
              <a:rPr lang="en-US" dirty="0"/>
              <a:t>The United States should take on its role as a superpower, because we have the economy, democratic ideals, and military mite to build a better world</a:t>
            </a:r>
          </a:p>
          <a:p>
            <a:endParaRPr lang="en-US" dirty="0"/>
          </a:p>
        </p:txBody>
      </p:sp>
    </p:spTree>
    <p:extLst>
      <p:ext uri="{BB962C8B-B14F-4D97-AF65-F5344CB8AC3E}">
        <p14:creationId xmlns:p14="http://schemas.microsoft.com/office/powerpoint/2010/main" val="1067127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655320"/>
          </a:xfrm>
        </p:spPr>
        <p:txBody>
          <a:bodyPr>
            <a:normAutofit fontScale="90000"/>
          </a:bodyPr>
          <a:lstStyle/>
          <a:p>
            <a:r>
              <a:rPr lang="en-US" dirty="0"/>
              <a:t>Agenda</a:t>
            </a:r>
          </a:p>
        </p:txBody>
      </p:sp>
      <p:sp>
        <p:nvSpPr>
          <p:cNvPr id="3" name="Content Placeholder 2"/>
          <p:cNvSpPr>
            <a:spLocks noGrp="1"/>
          </p:cNvSpPr>
          <p:nvPr>
            <p:ph idx="1"/>
          </p:nvPr>
        </p:nvSpPr>
        <p:spPr>
          <a:xfrm>
            <a:off x="457200" y="838200"/>
            <a:ext cx="8229600" cy="5638800"/>
          </a:xfrm>
          <a:solidFill>
            <a:schemeClr val="bg1"/>
          </a:solidFill>
          <a:ln>
            <a:solidFill>
              <a:srgbClr val="C00000"/>
            </a:solidFill>
          </a:ln>
        </p:spPr>
        <p:txBody>
          <a:bodyPr>
            <a:normAutofit/>
          </a:bodyPr>
          <a:lstStyle/>
          <a:p>
            <a:pPr marL="0" indent="0">
              <a:buNone/>
            </a:pPr>
            <a:endParaRPr lang="en-US" sz="400" dirty="0">
              <a:latin typeface="Times New Roman" panose="02020603050405020304" pitchFamily="18" charset="0"/>
              <a:cs typeface="Times New Roman" panose="02020603050405020304" pitchFamily="18" charset="0"/>
            </a:endParaRPr>
          </a:p>
          <a:p>
            <a:pPr marL="0" indent="0">
              <a:buNone/>
            </a:pPr>
            <a:r>
              <a:rPr lang="en-US" sz="1900" dirty="0">
                <a:solidFill>
                  <a:srgbClr val="002060"/>
                </a:solidFill>
                <a:latin typeface="Times New Roman" panose="02020603050405020304" pitchFamily="18" charset="0"/>
                <a:cs typeface="Times New Roman" panose="02020603050405020304" pitchFamily="18" charset="0"/>
              </a:rPr>
              <a:t>Essential Question: </a:t>
            </a:r>
            <a:r>
              <a:rPr lang="en-US" sz="1900" dirty="0">
                <a:latin typeface="Times New Roman" panose="02020603050405020304" pitchFamily="18" charset="0"/>
                <a:cs typeface="Times New Roman" panose="02020603050405020304" pitchFamily="18" charset="0"/>
              </a:rPr>
              <a:t>How has America’s views been redefined by economic necessities, cultural notions, and national security during the turn of the 20</a:t>
            </a:r>
            <a:r>
              <a:rPr lang="en-US" sz="1900" baseline="30000" dirty="0">
                <a:latin typeface="Times New Roman" panose="02020603050405020304" pitchFamily="18" charset="0"/>
                <a:cs typeface="Times New Roman" panose="02020603050405020304" pitchFamily="18" charset="0"/>
              </a:rPr>
              <a:t>th</a:t>
            </a:r>
            <a:r>
              <a:rPr lang="en-US" sz="1900" dirty="0">
                <a:latin typeface="Times New Roman" panose="02020603050405020304" pitchFamily="18" charset="0"/>
                <a:cs typeface="Times New Roman" panose="02020603050405020304" pitchFamily="18" charset="0"/>
              </a:rPr>
              <a:t> century? </a:t>
            </a:r>
          </a:p>
          <a:p>
            <a:pPr marL="0" indent="0">
              <a:buNone/>
            </a:pPr>
            <a:r>
              <a:rPr lang="en-US" sz="1900" i="1" dirty="0">
                <a:solidFill>
                  <a:srgbClr val="002060"/>
                </a:solidFill>
                <a:latin typeface="Times New Roman" panose="02020603050405020304" pitchFamily="18" charset="0"/>
                <a:cs typeface="Times New Roman" panose="02020603050405020304" pitchFamily="18" charset="0"/>
              </a:rPr>
              <a:t>Students can:</a:t>
            </a:r>
          </a:p>
          <a:p>
            <a:pPr lvl="0"/>
            <a:r>
              <a:rPr lang="en-US" sz="1900" dirty="0">
                <a:latin typeface="Times New Roman" panose="02020603050405020304" pitchFamily="18" charset="0"/>
                <a:cs typeface="Times New Roman" panose="02020603050405020304" pitchFamily="18" charset="0"/>
              </a:rPr>
              <a:t>Decipher how did the evolution of industrial capitalism change American society in the 1890s to 1945 era</a:t>
            </a:r>
          </a:p>
          <a:p>
            <a:pPr lvl="0"/>
            <a:r>
              <a:rPr lang="en-US" sz="1900" dirty="0">
                <a:latin typeface="Times New Roman" panose="02020603050405020304" pitchFamily="18" charset="0"/>
                <a:cs typeface="Times New Roman" panose="02020603050405020304" pitchFamily="18" charset="0"/>
              </a:rPr>
              <a:t>Evaluate how politicians and reformers responded to industrial changes, in the course of doing so, fundamentally change the role of government, especially the federal government, in the lives of Americans</a:t>
            </a:r>
          </a:p>
          <a:p>
            <a:pPr lvl="0"/>
            <a:r>
              <a:rPr lang="en-US" sz="1900" dirty="0">
                <a:latin typeface="Times New Roman" panose="02020603050405020304" pitchFamily="18" charset="0"/>
                <a:cs typeface="Times New Roman" panose="02020603050405020304" pitchFamily="18" charset="0"/>
              </a:rPr>
              <a:t>Determine the transformation that occurred in the role of the U.S. on the world stage from 1890 to 1945 </a:t>
            </a:r>
          </a:p>
          <a:p>
            <a:pPr marL="0" indent="0">
              <a:buNone/>
            </a:pPr>
            <a:r>
              <a:rPr lang="en-US" sz="1900" b="1" dirty="0">
                <a:solidFill>
                  <a:srgbClr val="A00F00"/>
                </a:solidFill>
                <a:latin typeface="Times New Roman" panose="02020603050405020304" pitchFamily="18" charset="0"/>
                <a:cs typeface="Times New Roman" panose="02020603050405020304" pitchFamily="18" charset="0"/>
              </a:rPr>
              <a:t>Agenda</a:t>
            </a:r>
          </a:p>
          <a:p>
            <a:pPr>
              <a:buFont typeface="Wingdings" panose="05000000000000000000" pitchFamily="2" charset="2"/>
              <a:buChar char="v"/>
            </a:pPr>
            <a:r>
              <a:rPr lang="en-US" sz="1900" dirty="0">
                <a:latin typeface="Times New Roman" panose="02020603050405020304" pitchFamily="18" charset="0"/>
                <a:cs typeface="Times New Roman" panose="02020603050405020304" pitchFamily="18" charset="0"/>
              </a:rPr>
              <a:t>The Loss of Laissez Faire</a:t>
            </a:r>
          </a:p>
          <a:p>
            <a:pPr>
              <a:buFont typeface="Wingdings" panose="05000000000000000000" pitchFamily="2" charset="2"/>
              <a:buChar char="v"/>
            </a:pPr>
            <a:r>
              <a:rPr lang="en-US" sz="1900" dirty="0">
                <a:latin typeface="Times New Roman" panose="02020603050405020304" pitchFamily="18" charset="0"/>
                <a:cs typeface="Times New Roman" panose="02020603050405020304" pitchFamily="18" charset="0"/>
              </a:rPr>
              <a:t>War of all of Horrors </a:t>
            </a:r>
          </a:p>
          <a:p>
            <a:pPr>
              <a:buFont typeface="Wingdings" panose="05000000000000000000" pitchFamily="2" charset="2"/>
              <a:buChar char="v"/>
            </a:pPr>
            <a:r>
              <a:rPr lang="en-US" sz="1900" dirty="0">
                <a:latin typeface="Times New Roman" panose="02020603050405020304" pitchFamily="18" charset="0"/>
                <a:cs typeface="Times New Roman" panose="02020603050405020304" pitchFamily="18" charset="0"/>
              </a:rPr>
              <a:t>Remember the Falling</a:t>
            </a:r>
          </a:p>
          <a:p>
            <a:pPr marL="0" indent="0">
              <a:buNone/>
            </a:pPr>
            <a:r>
              <a:rPr lang="en-US" sz="1900" b="1" dirty="0">
                <a:solidFill>
                  <a:srgbClr val="A00F00"/>
                </a:solidFill>
                <a:latin typeface="Times New Roman" panose="02020603050405020304" pitchFamily="18" charset="0"/>
                <a:cs typeface="Times New Roman" panose="02020603050405020304" pitchFamily="18" charset="0"/>
              </a:rPr>
              <a:t>Homework: Treaty of Versailles</a:t>
            </a:r>
          </a:p>
        </p:txBody>
      </p:sp>
    </p:spTree>
    <p:extLst>
      <p:ext uri="{BB962C8B-B14F-4D97-AF65-F5344CB8AC3E}">
        <p14:creationId xmlns:p14="http://schemas.microsoft.com/office/powerpoint/2010/main" val="1252880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FC69-1CB7-10C8-8742-9A642C9256C2}"/>
              </a:ext>
            </a:extLst>
          </p:cNvPr>
          <p:cNvSpPr>
            <a:spLocks noGrp="1"/>
          </p:cNvSpPr>
          <p:nvPr>
            <p:ph type="title"/>
          </p:nvPr>
        </p:nvSpPr>
        <p:spPr>
          <a:xfrm>
            <a:off x="457200" y="182880"/>
            <a:ext cx="8229600" cy="731520"/>
          </a:xfrm>
        </p:spPr>
        <p:txBody>
          <a:bodyPr>
            <a:normAutofit fontScale="90000"/>
          </a:bodyPr>
          <a:lstStyle/>
          <a:p>
            <a:r>
              <a:rPr lang="en-US" dirty="0"/>
              <a:t>The Loss of Laissez Faire?</a:t>
            </a:r>
          </a:p>
        </p:txBody>
      </p:sp>
      <p:sp>
        <p:nvSpPr>
          <p:cNvPr id="3" name="Content Placeholder 2">
            <a:extLst>
              <a:ext uri="{FF2B5EF4-FFF2-40B4-BE49-F238E27FC236}">
                <a16:creationId xmlns:a16="http://schemas.microsoft.com/office/drawing/2014/main" id="{70E02037-A4EA-4F73-C808-A5D3CA2762B2}"/>
              </a:ext>
            </a:extLst>
          </p:cNvPr>
          <p:cNvSpPr>
            <a:spLocks noGrp="1"/>
          </p:cNvSpPr>
          <p:nvPr>
            <p:ph idx="1"/>
          </p:nvPr>
        </p:nvSpPr>
        <p:spPr>
          <a:xfrm>
            <a:off x="457200" y="1066800"/>
            <a:ext cx="8229600" cy="5059363"/>
          </a:xfrm>
          <a:solidFill>
            <a:schemeClr val="bg1"/>
          </a:solidFill>
          <a:ln>
            <a:solidFill>
              <a:schemeClr val="tx1">
                <a:lumMod val="95000"/>
                <a:lumOff val="5000"/>
              </a:schemeClr>
            </a:solidFill>
          </a:ln>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The Progressive Era had given the federal government the belief and power to take a more activist approach to American life.</a:t>
            </a:r>
          </a:p>
          <a:p>
            <a:pPr marL="0" indent="0">
              <a:buNone/>
            </a:pPr>
            <a:r>
              <a:rPr lang="en-US" b="1" dirty="0">
                <a:solidFill>
                  <a:schemeClr val="tx1"/>
                </a:solidFill>
                <a:latin typeface="Times New Roman" panose="02020603050405020304" pitchFamily="18" charset="0"/>
                <a:cs typeface="Times New Roman" panose="02020603050405020304" pitchFamily="18" charset="0"/>
              </a:rPr>
              <a:t>Prompt: </a:t>
            </a:r>
            <a:r>
              <a:rPr lang="en-US" dirty="0">
                <a:solidFill>
                  <a:schemeClr val="tx1"/>
                </a:solidFill>
                <a:latin typeface="Times New Roman" panose="02020603050405020304" pitchFamily="18" charset="0"/>
                <a:cs typeface="Times New Roman" panose="02020603050405020304" pitchFamily="18" charset="0"/>
              </a:rPr>
              <a:t>Evaluate to what extent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WWI expanded the beliefs in Progressive idea that the federal government should solve problems that business and private individualize could or would not handle.</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098" name="Picture 2" descr="Uncle Sam: WWI Posters Explore the Role of Propaganda | Vanderbilt  University">
            <a:extLst>
              <a:ext uri="{FF2B5EF4-FFF2-40B4-BE49-F238E27FC236}">
                <a16:creationId xmlns:a16="http://schemas.microsoft.com/office/drawing/2014/main" id="{7F351695-E099-CC40-A483-D82CDAED5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59006"/>
            <a:ext cx="2286000" cy="31161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WI U.S. Propaganda Poster Destroy The Mad Brute, Enlist Vintage Poster  Print | eBay">
            <a:extLst>
              <a:ext uri="{FF2B5EF4-FFF2-40B4-BE49-F238E27FC236}">
                <a16:creationId xmlns:a16="http://schemas.microsoft.com/office/drawing/2014/main" id="{F956DE32-45FA-D2B8-06A0-B20924E9A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887" y="3559005"/>
            <a:ext cx="2119313" cy="307863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he Food Historian Blog - THE FOOD HISTORIAN">
            <a:extLst>
              <a:ext uri="{FF2B5EF4-FFF2-40B4-BE49-F238E27FC236}">
                <a16:creationId xmlns:a16="http://schemas.microsoft.com/office/drawing/2014/main" id="{49EDF3ED-1B6C-ACC1-0D93-FB33339CF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372" y="3559005"/>
            <a:ext cx="2119312" cy="307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70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Front Quiz</a:t>
            </a:r>
          </a:p>
        </p:txBody>
      </p:sp>
      <p:sp>
        <p:nvSpPr>
          <p:cNvPr id="3" name="Content Placeholder 2"/>
          <p:cNvSpPr>
            <a:spLocks noGrp="1"/>
          </p:cNvSpPr>
          <p:nvPr>
            <p:ph idx="1"/>
          </p:nvPr>
        </p:nvSpPr>
        <p:spPr/>
        <p:txBody>
          <a:bodyPr/>
          <a:lstStyle/>
          <a:p>
            <a:r>
              <a:rPr lang="en-US" dirty="0">
                <a:solidFill>
                  <a:schemeClr val="tx1"/>
                </a:solidFill>
                <a:latin typeface="Times New Roman" pitchFamily="18" charset="0"/>
                <a:cs typeface="Times New Roman" pitchFamily="18" charset="0"/>
              </a:rPr>
              <a:t>Don’t Let the Huns get YOU – 15 minutes</a:t>
            </a:r>
          </a:p>
        </p:txBody>
      </p:sp>
      <p:pic>
        <p:nvPicPr>
          <p:cNvPr id="4" name="Picture 3" descr="Image result for wwi propaganda poster beat back the huns"/>
          <p:cNvPicPr/>
          <p:nvPr/>
        </p:nvPicPr>
        <p:blipFill>
          <a:blip r:embed="rId2">
            <a:extLst>
              <a:ext uri="{28A0092B-C50C-407E-A947-70E740481C1C}">
                <a14:useLocalDpi xmlns:a14="http://schemas.microsoft.com/office/drawing/2010/main" val="0"/>
              </a:ext>
            </a:extLst>
          </a:blip>
          <a:srcRect/>
          <a:stretch>
            <a:fillRect/>
          </a:stretch>
        </p:blipFill>
        <p:spPr bwMode="auto">
          <a:xfrm>
            <a:off x="3009900" y="2224881"/>
            <a:ext cx="3124200" cy="3276600"/>
          </a:xfrm>
          <a:prstGeom prst="rect">
            <a:avLst/>
          </a:prstGeom>
          <a:noFill/>
          <a:ln>
            <a:noFill/>
          </a:ln>
        </p:spPr>
      </p:pic>
    </p:spTree>
    <p:extLst>
      <p:ext uri="{BB962C8B-B14F-4D97-AF65-F5344CB8AC3E}">
        <p14:creationId xmlns:p14="http://schemas.microsoft.com/office/powerpoint/2010/main" val="2828488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09A3-224B-408C-A497-B4AE00CCBE6A}"/>
              </a:ext>
            </a:extLst>
          </p:cNvPr>
          <p:cNvSpPr>
            <a:spLocks noGrp="1"/>
          </p:cNvSpPr>
          <p:nvPr>
            <p:ph type="title"/>
          </p:nvPr>
        </p:nvSpPr>
        <p:spPr/>
        <p:txBody>
          <a:bodyPr/>
          <a:lstStyle/>
          <a:p>
            <a:r>
              <a:rPr lang="en-US" dirty="0"/>
              <a:t>Industrialize Warfare</a:t>
            </a:r>
          </a:p>
        </p:txBody>
      </p:sp>
      <p:pic>
        <p:nvPicPr>
          <p:cNvPr id="5" name="Content Placeholder 4" descr="A screenshot of a cell phone&#10;&#10;Description generated with very high confidence">
            <a:extLst>
              <a:ext uri="{FF2B5EF4-FFF2-40B4-BE49-F238E27FC236}">
                <a16:creationId xmlns:a16="http://schemas.microsoft.com/office/drawing/2014/main" id="{5F832120-42F1-4E81-842C-179E15821B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1" y="1676400"/>
            <a:ext cx="4572000" cy="4800600"/>
          </a:xfrm>
          <a:ln>
            <a:solidFill>
              <a:srgbClr val="002060"/>
            </a:solidFill>
          </a:ln>
        </p:spPr>
      </p:pic>
      <p:sp>
        <p:nvSpPr>
          <p:cNvPr id="6" name="Rectangle 5">
            <a:extLst>
              <a:ext uri="{FF2B5EF4-FFF2-40B4-BE49-F238E27FC236}">
                <a16:creationId xmlns:a16="http://schemas.microsoft.com/office/drawing/2014/main" id="{DC64F529-5AC2-4516-B4E9-8AD8581FB7BA}"/>
              </a:ext>
            </a:extLst>
          </p:cNvPr>
          <p:cNvSpPr/>
          <p:nvPr/>
        </p:nvSpPr>
        <p:spPr>
          <a:xfrm>
            <a:off x="5061679" y="1707630"/>
            <a:ext cx="3809999" cy="2945567"/>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Industrialize Warfare</a:t>
            </a:r>
          </a:p>
          <a:p>
            <a:pPr marL="342900" indent="-3429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Machine gun</a:t>
            </a:r>
          </a:p>
          <a:p>
            <a:pPr marL="342900" indent="-3429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Camouflage </a:t>
            </a:r>
          </a:p>
          <a:p>
            <a:pPr marL="342900" indent="-3429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Poison gas &amp; gas masks</a:t>
            </a:r>
          </a:p>
          <a:p>
            <a:pPr marL="342900" indent="-3429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Airplanes</a:t>
            </a:r>
          </a:p>
          <a:p>
            <a:pPr marL="342900" indent="-3429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Bombs</a:t>
            </a:r>
          </a:p>
          <a:p>
            <a:pPr marL="342900" indent="-3429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Tanks</a:t>
            </a:r>
          </a:p>
        </p:txBody>
      </p:sp>
    </p:spTree>
    <p:extLst>
      <p:ext uri="{BB962C8B-B14F-4D97-AF65-F5344CB8AC3E}">
        <p14:creationId xmlns:p14="http://schemas.microsoft.com/office/powerpoint/2010/main" val="3449886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168FC-3EDB-4E49-BF16-55D22DFE4D30}"/>
              </a:ext>
            </a:extLst>
          </p:cNvPr>
          <p:cNvSpPr>
            <a:spLocks noGrp="1"/>
          </p:cNvSpPr>
          <p:nvPr>
            <p:ph type="title"/>
          </p:nvPr>
        </p:nvSpPr>
        <p:spPr/>
        <p:txBody>
          <a:bodyPr/>
          <a:lstStyle/>
          <a:p>
            <a:r>
              <a:rPr lang="en-US" dirty="0"/>
              <a:t>This NO MAN’s Land</a:t>
            </a:r>
          </a:p>
        </p:txBody>
      </p:sp>
      <p:sp>
        <p:nvSpPr>
          <p:cNvPr id="7" name="Content Placeholder 6">
            <a:extLst>
              <a:ext uri="{FF2B5EF4-FFF2-40B4-BE49-F238E27FC236}">
                <a16:creationId xmlns:a16="http://schemas.microsoft.com/office/drawing/2014/main" id="{D691EEC7-1E41-424D-AF3E-EB4ED5F06285}"/>
              </a:ext>
            </a:extLst>
          </p:cNvPr>
          <p:cNvSpPr>
            <a:spLocks noGrp="1"/>
          </p:cNvSpPr>
          <p:nvPr>
            <p:ph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Trench Warfare </a:t>
            </a:r>
            <a:r>
              <a:rPr lang="en-US" b="1" dirty="0">
                <a:solidFill>
                  <a:srgbClr val="C00000"/>
                </a:solidFill>
                <a:latin typeface="Times New Roman" panose="02020603050405020304" pitchFamily="18" charset="0"/>
                <a:cs typeface="Times New Roman" panose="02020603050405020304" pitchFamily="18" charset="0"/>
              </a:rPr>
              <a:t>STALEMATE</a:t>
            </a:r>
          </a:p>
        </p:txBody>
      </p:sp>
      <p:pic>
        <p:nvPicPr>
          <p:cNvPr id="9" name="Picture 8" descr="A person standing next to a tree&#10;&#10;Description generated with high confidence">
            <a:extLst>
              <a:ext uri="{FF2B5EF4-FFF2-40B4-BE49-F238E27FC236}">
                <a16:creationId xmlns:a16="http://schemas.microsoft.com/office/drawing/2014/main" id="{AD4F38AC-A14D-4499-8E3F-8592051A1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143000"/>
            <a:ext cx="2781300" cy="1790700"/>
          </a:xfrm>
          <a:prstGeom prst="rect">
            <a:avLst/>
          </a:prstGeom>
        </p:spPr>
      </p:pic>
      <p:pic>
        <p:nvPicPr>
          <p:cNvPr id="11" name="Picture 10" descr="A person sitting on the side of a mountain&#10;&#10;Description generated with high confidence">
            <a:extLst>
              <a:ext uri="{FF2B5EF4-FFF2-40B4-BE49-F238E27FC236}">
                <a16:creationId xmlns:a16="http://schemas.microsoft.com/office/drawing/2014/main" id="{986CFFFB-45F7-42ED-9D90-AF214E270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451" y="3239356"/>
            <a:ext cx="3173349" cy="3052762"/>
          </a:xfrm>
          <a:prstGeom prst="rect">
            <a:avLst/>
          </a:prstGeom>
        </p:spPr>
      </p:pic>
      <p:pic>
        <p:nvPicPr>
          <p:cNvPr id="13" name="Picture 12" descr="A group of people on a rocky hill&#10;&#10;Description generated with very high confidence">
            <a:extLst>
              <a:ext uri="{FF2B5EF4-FFF2-40B4-BE49-F238E27FC236}">
                <a16:creationId xmlns:a16="http://schemas.microsoft.com/office/drawing/2014/main" id="{A4B79C8B-46F5-4124-BEDF-4F374849C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946" y="2336800"/>
            <a:ext cx="4116754" cy="3052762"/>
          </a:xfrm>
          <a:prstGeom prst="rect">
            <a:avLst/>
          </a:prstGeom>
        </p:spPr>
      </p:pic>
    </p:spTree>
    <p:extLst>
      <p:ext uri="{BB962C8B-B14F-4D97-AF65-F5344CB8AC3E}">
        <p14:creationId xmlns:p14="http://schemas.microsoft.com/office/powerpoint/2010/main" val="313936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 at War</a:t>
            </a:r>
          </a:p>
        </p:txBody>
      </p:sp>
      <p:sp>
        <p:nvSpPr>
          <p:cNvPr id="3" name="Content Placeholder 2"/>
          <p:cNvSpPr>
            <a:spLocks noGrp="1"/>
          </p:cNvSpPr>
          <p:nvPr>
            <p:ph idx="1"/>
          </p:nvPr>
        </p:nvSpPr>
        <p:spPr>
          <a:xfrm>
            <a:off x="152400" y="1600200"/>
            <a:ext cx="8763000" cy="4525963"/>
          </a:xfrm>
        </p:spPr>
        <p:txBody>
          <a:bodyPr/>
          <a:lstStyle/>
          <a:p>
            <a:r>
              <a:rPr lang="en-US" dirty="0">
                <a:solidFill>
                  <a:schemeClr val="tx1"/>
                </a:solidFill>
                <a:latin typeface="Times New Roman" panose="02020603050405020304" pitchFamily="18" charset="0"/>
                <a:cs typeface="Times New Roman" panose="02020603050405020304" pitchFamily="18" charset="0"/>
              </a:rPr>
              <a:t>1917: Allies running out of new recruits </a:t>
            </a:r>
          </a:p>
          <a:p>
            <a:pPr lvl="1"/>
            <a:r>
              <a:rPr lang="en-US" sz="2400" b="1" dirty="0">
                <a:solidFill>
                  <a:srgbClr val="00B050"/>
                </a:solidFill>
                <a:latin typeface="Times New Roman" panose="02020603050405020304" pitchFamily="18" charset="0"/>
                <a:cs typeface="Times New Roman" panose="02020603050405020304" pitchFamily="18" charset="0"/>
              </a:rPr>
              <a:t>Selective Service Act 1917: the Draft</a:t>
            </a:r>
          </a:p>
          <a:p>
            <a:r>
              <a:rPr lang="en-US" dirty="0">
                <a:solidFill>
                  <a:schemeClr val="tx1"/>
                </a:solidFill>
                <a:latin typeface="Times New Roman" panose="02020603050405020304" pitchFamily="18" charset="0"/>
                <a:cs typeface="Times New Roman" panose="02020603050405020304" pitchFamily="18" charset="0"/>
              </a:rPr>
              <a:t>American Expeditionary Force </a:t>
            </a:r>
            <a:r>
              <a:rPr lang="en-US" dirty="0">
                <a:latin typeface="Times New Roman" panose="02020603050405020304" pitchFamily="18" charset="0"/>
                <a:cs typeface="Times New Roman" panose="02020603050405020304" pitchFamily="18" charset="0"/>
              </a:rPr>
              <a:t>(The </a:t>
            </a:r>
            <a:r>
              <a:rPr lang="en-US" b="1" u="sng" dirty="0">
                <a:solidFill>
                  <a:srgbClr val="00B050"/>
                </a:solidFill>
                <a:latin typeface="Times New Roman" panose="02020603050405020304" pitchFamily="18" charset="0"/>
                <a:cs typeface="Times New Roman" panose="02020603050405020304" pitchFamily="18" charset="0"/>
              </a:rPr>
              <a:t>Doughboys</a:t>
            </a:r>
            <a:r>
              <a:rPr lang="en-US" dirty="0">
                <a:latin typeface="Times New Roman" panose="02020603050405020304" pitchFamily="18" charset="0"/>
                <a:cs typeface="Times New Roman" panose="02020603050405020304" pitchFamily="18" charset="0"/>
              </a:rPr>
              <a:t>) </a:t>
            </a:r>
          </a:p>
          <a:p>
            <a:pPr lvl="1"/>
            <a:r>
              <a:rPr lang="en-US" sz="2400" b="1" i="1" u="sng" dirty="0">
                <a:solidFill>
                  <a:srgbClr val="00B050"/>
                </a:solidFill>
                <a:latin typeface="Times New Roman" panose="02020603050405020304" pitchFamily="18" charset="0"/>
                <a:cs typeface="Times New Roman" panose="02020603050405020304" pitchFamily="18" charset="0"/>
              </a:rPr>
              <a:t>General John Perishing</a:t>
            </a:r>
          </a:p>
          <a:p>
            <a:pPr lvl="1"/>
            <a:endParaRPr lang="en-US" dirty="0"/>
          </a:p>
        </p:txBody>
      </p:sp>
      <p:pic>
        <p:nvPicPr>
          <p:cNvPr id="5" name="Picture 4" descr="A group of people posing for a photo&#10;&#10;Description generated with very high confidence">
            <a:extLst>
              <a:ext uri="{FF2B5EF4-FFF2-40B4-BE49-F238E27FC236}">
                <a16:creationId xmlns:a16="http://schemas.microsoft.com/office/drawing/2014/main" id="{8F8092C3-2300-4449-ADB3-97C3EA451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081" y="3126256"/>
            <a:ext cx="4514850" cy="3009900"/>
          </a:xfrm>
          <a:prstGeom prst="rect">
            <a:avLst/>
          </a:prstGeom>
          <a:ln>
            <a:solidFill>
              <a:srgbClr val="002060"/>
            </a:solidFill>
          </a:ln>
        </p:spPr>
      </p:pic>
      <p:pic>
        <p:nvPicPr>
          <p:cNvPr id="7" name="Picture 6" descr="A vintage photo of a person&#10;&#10;Description generated with very high confidence">
            <a:extLst>
              <a:ext uri="{FF2B5EF4-FFF2-40B4-BE49-F238E27FC236}">
                <a16:creationId xmlns:a16="http://schemas.microsoft.com/office/drawing/2014/main" id="{7C97A89D-4914-4263-B5E9-D3FDEBE9A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59" y="3429000"/>
            <a:ext cx="3705225" cy="3395272"/>
          </a:xfrm>
          <a:prstGeom prst="rect">
            <a:avLst/>
          </a:prstGeom>
          <a:ln>
            <a:solidFill>
              <a:srgbClr val="002060"/>
            </a:solidFill>
          </a:ln>
        </p:spPr>
      </p:pic>
    </p:spTree>
    <p:extLst>
      <p:ext uri="{BB962C8B-B14F-4D97-AF65-F5344CB8AC3E}">
        <p14:creationId xmlns:p14="http://schemas.microsoft.com/office/powerpoint/2010/main" val="37864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1DC1-E08D-4DA8-B1CB-E04D37B698AF}"/>
              </a:ext>
            </a:extLst>
          </p:cNvPr>
          <p:cNvSpPr>
            <a:spLocks noGrp="1"/>
          </p:cNvSpPr>
          <p:nvPr>
            <p:ph type="title"/>
          </p:nvPr>
        </p:nvSpPr>
        <p:spPr/>
        <p:txBody>
          <a:bodyPr/>
          <a:lstStyle/>
          <a:p>
            <a:r>
              <a:rPr lang="en-US" dirty="0"/>
              <a:t>Greenfields of France</a:t>
            </a:r>
          </a:p>
        </p:txBody>
      </p:sp>
      <p:sp>
        <p:nvSpPr>
          <p:cNvPr id="3" name="Content Placeholder 2">
            <a:extLst>
              <a:ext uri="{FF2B5EF4-FFF2-40B4-BE49-F238E27FC236}">
                <a16:creationId xmlns:a16="http://schemas.microsoft.com/office/drawing/2014/main" id="{C4968887-6B1A-480E-B0D3-350552D88120}"/>
              </a:ext>
            </a:extLst>
          </p:cNvPr>
          <p:cNvSpPr>
            <a:spLocks noGrp="1"/>
          </p:cNvSpPr>
          <p:nvPr>
            <p:ph idx="1"/>
          </p:nvPr>
        </p:nvSpPr>
        <p:spPr>
          <a:xfrm>
            <a:off x="457200" y="1143000"/>
            <a:ext cx="8229600" cy="4983163"/>
          </a:xfrm>
          <a:solidFill>
            <a:schemeClr val="bg1"/>
          </a:solidFill>
        </p:spPr>
        <p:txBody>
          <a:bodyPr/>
          <a:lstStyle/>
          <a:p>
            <a:r>
              <a:rPr lang="en-US" dirty="0">
                <a:solidFill>
                  <a:schemeClr val="tx1"/>
                </a:solidFill>
                <a:latin typeface="Times New Roman" panose="02020603050405020304" pitchFamily="18" charset="0"/>
                <a:cs typeface="Times New Roman" panose="02020603050405020304" pitchFamily="18" charset="0"/>
              </a:rPr>
              <a:t>Construct a HAPPY Analysis of The New Crusade &amp; Green Fields of France (contrast perspectives)</a:t>
            </a:r>
          </a:p>
          <a:p>
            <a:r>
              <a:rPr lang="en-US" dirty="0">
                <a:solidFill>
                  <a:schemeClr val="tx1"/>
                </a:solidFill>
                <a:latin typeface="Times New Roman" panose="02020603050405020304" pitchFamily="18" charset="0"/>
                <a:cs typeface="Times New Roman" panose="02020603050405020304" pitchFamily="18" charset="0"/>
              </a:rPr>
              <a:t>Explain the writers view of the WWI.  (Connect to outside facts from your term sheet to support your conclusions)</a:t>
            </a:r>
          </a:p>
          <a:p>
            <a:r>
              <a:rPr lang="en-US" dirty="0">
                <a:solidFill>
                  <a:schemeClr val="tx1"/>
                </a:solidFill>
                <a:latin typeface="Times New Roman" panose="02020603050405020304" pitchFamily="18" charset="0"/>
                <a:cs typeface="Times New Roman" panose="02020603050405020304" pitchFamily="18" charset="0"/>
              </a:rPr>
              <a:t>What is the writer’s response to Wilson’s argument of “a war to end all wars”?</a:t>
            </a:r>
          </a:p>
          <a:p>
            <a:r>
              <a:rPr lang="en-US" dirty="0">
                <a:solidFill>
                  <a:schemeClr val="tx1"/>
                </a:solidFill>
                <a:latin typeface="Times New Roman" panose="02020603050405020304" pitchFamily="18" charset="0"/>
                <a:cs typeface="Times New Roman" panose="02020603050405020304" pitchFamily="18" charset="0"/>
              </a:rPr>
              <a:t>How do those that fought in the great war feel about the purpose of WWI when it was over?</a:t>
            </a:r>
          </a:p>
        </p:txBody>
      </p:sp>
      <p:pic>
        <p:nvPicPr>
          <p:cNvPr id="5" name="Picture 4" descr="A picture containing outdoor, tree, grass, field&#10;&#10;Description automatically generated">
            <a:extLst>
              <a:ext uri="{FF2B5EF4-FFF2-40B4-BE49-F238E27FC236}">
                <a16:creationId xmlns:a16="http://schemas.microsoft.com/office/drawing/2014/main" id="{AC10BF61-48D5-47E0-B6FE-AFD7A3AD08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446533"/>
            <a:ext cx="2318926" cy="2296870"/>
          </a:xfrm>
          <a:prstGeom prst="rect">
            <a:avLst/>
          </a:prstGeom>
          <a:ln>
            <a:solidFill>
              <a:schemeClr val="accent1"/>
            </a:solidFill>
          </a:ln>
        </p:spPr>
      </p:pic>
      <p:pic>
        <p:nvPicPr>
          <p:cNvPr id="7" name="Picture 6" descr="A vintage photo of a person riding a horse&#10;&#10;Description automatically generated">
            <a:extLst>
              <a:ext uri="{FF2B5EF4-FFF2-40B4-BE49-F238E27FC236}">
                <a16:creationId xmlns:a16="http://schemas.microsoft.com/office/drawing/2014/main" id="{05F806C4-4E40-41B9-A27E-4F4C239636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139" y="4443027"/>
            <a:ext cx="2852326" cy="2296870"/>
          </a:xfrm>
          <a:prstGeom prst="rect">
            <a:avLst/>
          </a:prstGeom>
          <a:ln>
            <a:solidFill>
              <a:schemeClr val="accent1"/>
            </a:solidFill>
          </a:ln>
        </p:spPr>
      </p:pic>
      <p:pic>
        <p:nvPicPr>
          <p:cNvPr id="9" name="Picture 8" descr="A picture containing outdoor, snow, man, tree&#10;&#10;Description automatically generated">
            <a:extLst>
              <a:ext uri="{FF2B5EF4-FFF2-40B4-BE49-F238E27FC236}">
                <a16:creationId xmlns:a16="http://schemas.microsoft.com/office/drawing/2014/main" id="{5E71A011-829B-4DD3-91E7-1D64160740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8090" y="4443027"/>
            <a:ext cx="2977310" cy="2296870"/>
          </a:xfrm>
          <a:prstGeom prst="rect">
            <a:avLst/>
          </a:prstGeom>
          <a:ln>
            <a:solidFill>
              <a:schemeClr val="accent1"/>
            </a:solidFill>
          </a:ln>
        </p:spPr>
      </p:pic>
    </p:spTree>
    <p:extLst>
      <p:ext uri="{BB962C8B-B14F-4D97-AF65-F5344CB8AC3E}">
        <p14:creationId xmlns:p14="http://schemas.microsoft.com/office/powerpoint/2010/main" val="149159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6468-155E-4EF0-A910-08AB99C8486E}"/>
              </a:ext>
            </a:extLst>
          </p:cNvPr>
          <p:cNvSpPr>
            <a:spLocks noGrp="1"/>
          </p:cNvSpPr>
          <p:nvPr>
            <p:ph type="title"/>
          </p:nvPr>
        </p:nvSpPr>
        <p:spPr/>
        <p:txBody>
          <a:bodyPr/>
          <a:lstStyle/>
          <a:p>
            <a:r>
              <a:rPr lang="en-US" dirty="0"/>
              <a:t>Remember the Falling </a:t>
            </a:r>
          </a:p>
        </p:txBody>
      </p:sp>
      <p:sp>
        <p:nvSpPr>
          <p:cNvPr id="3" name="Content Placeholder 2">
            <a:extLst>
              <a:ext uri="{FF2B5EF4-FFF2-40B4-BE49-F238E27FC236}">
                <a16:creationId xmlns:a16="http://schemas.microsoft.com/office/drawing/2014/main" id="{906736D7-A63C-4B8D-ADE9-0A7AA3EBAFD6}"/>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 the </a:t>
            </a:r>
            <a:r>
              <a:rPr lang="en-US" dirty="0">
                <a:latin typeface="Times New Roman" panose="02020603050405020304" pitchFamily="18" charset="0"/>
                <a:cs typeface="Times New Roman" panose="02020603050405020304" pitchFamily="18" charset="0"/>
                <a:hlinkClick r:id="rId2"/>
              </a:rPr>
              <a:t>Green Fields of France </a:t>
            </a:r>
            <a:endParaRPr lang="en-US" dirty="0">
              <a:latin typeface="Times New Roman" panose="02020603050405020304" pitchFamily="18" charset="0"/>
              <a:cs typeface="Times New Roman" panose="02020603050405020304" pitchFamily="18" charset="0"/>
            </a:endParaRPr>
          </a:p>
        </p:txBody>
      </p:sp>
      <p:pic>
        <p:nvPicPr>
          <p:cNvPr id="5" name="Picture 4" descr="A vintage photo of an old airplane&#10;&#10;Description generated with high confidence">
            <a:extLst>
              <a:ext uri="{FF2B5EF4-FFF2-40B4-BE49-F238E27FC236}">
                <a16:creationId xmlns:a16="http://schemas.microsoft.com/office/drawing/2014/main" id="{8C63DEB5-D334-4EF0-8527-73DAC02D9A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155643"/>
            <a:ext cx="5334000" cy="4000500"/>
          </a:xfrm>
          <a:prstGeom prst="rect">
            <a:avLst/>
          </a:prstGeom>
          <a:ln>
            <a:solidFill>
              <a:schemeClr val="accent1"/>
            </a:solidFill>
          </a:ln>
        </p:spPr>
      </p:pic>
      <p:pic>
        <p:nvPicPr>
          <p:cNvPr id="7" name="Picture 6" descr="A group of people posing for a photo&#10;&#10;Description generated with very high confidence">
            <a:extLst>
              <a:ext uri="{FF2B5EF4-FFF2-40B4-BE49-F238E27FC236}">
                <a16:creationId xmlns:a16="http://schemas.microsoft.com/office/drawing/2014/main" id="{0CAD0A6E-5454-4C27-B55E-81F51A35D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073" y="1485691"/>
            <a:ext cx="3943350" cy="2448693"/>
          </a:xfrm>
          <a:prstGeom prst="rect">
            <a:avLst/>
          </a:prstGeom>
          <a:ln>
            <a:solidFill>
              <a:schemeClr val="accent1"/>
            </a:solidFill>
          </a:ln>
        </p:spPr>
      </p:pic>
    </p:spTree>
    <p:extLst>
      <p:ext uri="{BB962C8B-B14F-4D97-AF65-F5344CB8AC3E}">
        <p14:creationId xmlns:p14="http://schemas.microsoft.com/office/powerpoint/2010/main" val="202253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731520"/>
          </a:xfrm>
        </p:spPr>
        <p:txBody>
          <a:bodyPr>
            <a:normAutofit fontScale="90000"/>
          </a:bodyPr>
          <a:lstStyle/>
          <a:p>
            <a:r>
              <a:rPr lang="en-US" dirty="0"/>
              <a:t>Take Up The Sword of Justice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00200"/>
            <a:ext cx="4092201" cy="5029200"/>
          </a:xfrm>
        </p:spPr>
      </p:pic>
      <p:sp>
        <p:nvSpPr>
          <p:cNvPr id="5" name="Rectangle 4"/>
          <p:cNvSpPr/>
          <p:nvPr/>
        </p:nvSpPr>
        <p:spPr>
          <a:xfrm>
            <a:off x="4397001" y="1752600"/>
            <a:ext cx="4746999" cy="41148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Why has the United States always stood for neutrality since Washington’s presidency? </a:t>
            </a:r>
          </a:p>
          <a:p>
            <a:pPr marL="457200" indent="-457200">
              <a:buFont typeface="+mj-lt"/>
              <a:buAutoNum type="arabicPeriod"/>
            </a:pPr>
            <a:r>
              <a:rPr lang="en-US" sz="2400" dirty="0">
                <a:solidFill>
                  <a:schemeClr val="tx1"/>
                </a:solidFill>
                <a:latin typeface="Times New Roman" panose="02020603050405020304" pitchFamily="18" charset="0"/>
                <a:cs typeface="Times New Roman" panose="02020603050405020304" pitchFamily="18" charset="0"/>
              </a:rPr>
              <a:t>What is the exception that the United States is always willing to make when dealing with European conflicts?</a:t>
            </a:r>
          </a:p>
        </p:txBody>
      </p:sp>
    </p:spTree>
    <p:extLst>
      <p:ext uri="{BB962C8B-B14F-4D97-AF65-F5344CB8AC3E}">
        <p14:creationId xmlns:p14="http://schemas.microsoft.com/office/powerpoint/2010/main" val="3123154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655320"/>
          </a:xfrm>
        </p:spPr>
        <p:txBody>
          <a:bodyPr>
            <a:normAutofit fontScale="90000"/>
          </a:bodyPr>
          <a:lstStyle/>
          <a:p>
            <a:r>
              <a:rPr lang="en-US" dirty="0"/>
              <a:t>Agenda</a:t>
            </a:r>
          </a:p>
        </p:txBody>
      </p:sp>
      <p:sp>
        <p:nvSpPr>
          <p:cNvPr id="3" name="Content Placeholder 2"/>
          <p:cNvSpPr>
            <a:spLocks noGrp="1"/>
          </p:cNvSpPr>
          <p:nvPr>
            <p:ph idx="1"/>
          </p:nvPr>
        </p:nvSpPr>
        <p:spPr>
          <a:xfrm>
            <a:off x="457200" y="838200"/>
            <a:ext cx="8229600" cy="5638800"/>
          </a:xfrm>
          <a:solidFill>
            <a:schemeClr val="bg1"/>
          </a:solidFill>
          <a:ln>
            <a:solidFill>
              <a:srgbClr val="C00000"/>
            </a:solidFill>
          </a:ln>
        </p:spPr>
        <p:txBody>
          <a:bodyPr>
            <a:normAutofit fontScale="92500"/>
          </a:bodyPr>
          <a:lstStyle/>
          <a:p>
            <a:pPr marL="0" indent="0">
              <a:buNone/>
            </a:pPr>
            <a:endParaRPr lang="en-US" sz="400" dirty="0">
              <a:latin typeface="Times New Roman" panose="02020603050405020304" pitchFamily="18" charset="0"/>
              <a:cs typeface="Times New Roman" panose="02020603050405020304" pitchFamily="18" charset="0"/>
            </a:endParaRPr>
          </a:p>
          <a:p>
            <a:pPr marL="0" indent="0">
              <a:buNone/>
            </a:pPr>
            <a:r>
              <a:rPr lang="en-US" sz="1900" dirty="0">
                <a:solidFill>
                  <a:srgbClr val="002060"/>
                </a:solidFill>
                <a:latin typeface="Times New Roman" panose="02020603050405020304" pitchFamily="18" charset="0"/>
                <a:cs typeface="Times New Roman" panose="02020603050405020304" pitchFamily="18" charset="0"/>
              </a:rPr>
              <a:t>Essential Question: </a:t>
            </a:r>
            <a:r>
              <a:rPr lang="en-US" sz="1900" dirty="0">
                <a:latin typeface="Times New Roman" panose="02020603050405020304" pitchFamily="18" charset="0"/>
                <a:cs typeface="Times New Roman" panose="02020603050405020304" pitchFamily="18" charset="0"/>
              </a:rPr>
              <a:t>How has America’s views been redefined by economic necessities, cultural notions, and national security during the turn of the 20</a:t>
            </a:r>
            <a:r>
              <a:rPr lang="en-US" sz="1900" baseline="30000" dirty="0">
                <a:latin typeface="Times New Roman" panose="02020603050405020304" pitchFamily="18" charset="0"/>
                <a:cs typeface="Times New Roman" panose="02020603050405020304" pitchFamily="18" charset="0"/>
              </a:rPr>
              <a:t>th</a:t>
            </a:r>
            <a:r>
              <a:rPr lang="en-US" sz="1900" dirty="0">
                <a:latin typeface="Times New Roman" panose="02020603050405020304" pitchFamily="18" charset="0"/>
                <a:cs typeface="Times New Roman" panose="02020603050405020304" pitchFamily="18" charset="0"/>
              </a:rPr>
              <a:t> century? </a:t>
            </a:r>
          </a:p>
          <a:p>
            <a:pPr marL="0" indent="0">
              <a:buNone/>
            </a:pPr>
            <a:r>
              <a:rPr lang="en-US" sz="1900" i="1" dirty="0">
                <a:solidFill>
                  <a:srgbClr val="002060"/>
                </a:solidFill>
                <a:latin typeface="Times New Roman" panose="02020603050405020304" pitchFamily="18" charset="0"/>
                <a:cs typeface="Times New Roman" panose="02020603050405020304" pitchFamily="18" charset="0"/>
              </a:rPr>
              <a:t>Students can:</a:t>
            </a:r>
          </a:p>
          <a:p>
            <a:pPr lvl="0"/>
            <a:r>
              <a:rPr lang="en-US" sz="1900" dirty="0">
                <a:solidFill>
                  <a:schemeClr val="tx1"/>
                </a:solidFill>
                <a:latin typeface="Times New Roman" panose="02020603050405020304" pitchFamily="18" charset="0"/>
                <a:cs typeface="Times New Roman" panose="02020603050405020304" pitchFamily="18" charset="0"/>
              </a:rPr>
              <a:t>Decipher how did the evolution of industrial capitalism change American society in the 1890s to 1945 era</a:t>
            </a:r>
          </a:p>
          <a:p>
            <a:pPr lvl="0"/>
            <a:r>
              <a:rPr lang="en-US" sz="1900" dirty="0">
                <a:solidFill>
                  <a:schemeClr val="tx1"/>
                </a:solidFill>
                <a:latin typeface="Times New Roman" panose="02020603050405020304" pitchFamily="18" charset="0"/>
                <a:cs typeface="Times New Roman" panose="02020603050405020304" pitchFamily="18" charset="0"/>
              </a:rPr>
              <a:t>Evaluate how politicians and reformers responded to industrial changes, in the course of doing so, fundamentally change the role of government, especially the federal government, in the lives of Americans</a:t>
            </a:r>
          </a:p>
          <a:p>
            <a:pPr lvl="0"/>
            <a:r>
              <a:rPr lang="en-US" sz="1900" dirty="0">
                <a:solidFill>
                  <a:schemeClr val="tx1"/>
                </a:solidFill>
                <a:latin typeface="Times New Roman" panose="02020603050405020304" pitchFamily="18" charset="0"/>
                <a:cs typeface="Times New Roman" panose="02020603050405020304" pitchFamily="18" charset="0"/>
              </a:rPr>
              <a:t>Determine the transformation that occurred in the role of the U.S. on the world stage from 1890 to 1945 </a:t>
            </a:r>
          </a:p>
          <a:p>
            <a:pPr marL="0" indent="0">
              <a:buNone/>
            </a:pPr>
            <a:r>
              <a:rPr lang="en-US" sz="1900" b="1" dirty="0">
                <a:solidFill>
                  <a:srgbClr val="A00F00"/>
                </a:solidFill>
                <a:latin typeface="Times New Roman" panose="02020603050405020304" pitchFamily="18" charset="0"/>
                <a:cs typeface="Times New Roman" panose="02020603050405020304" pitchFamily="18" charset="0"/>
              </a:rPr>
              <a:t>Agenda</a:t>
            </a:r>
          </a:p>
          <a:p>
            <a:pPr>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Wilson’s Idealism Test </a:t>
            </a:r>
          </a:p>
          <a:p>
            <a:pPr>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Versailles Peace Conference</a:t>
            </a:r>
          </a:p>
          <a:p>
            <a:pPr>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To intervene or  not to intervene – that is the question </a:t>
            </a:r>
          </a:p>
          <a:p>
            <a:pPr marL="0" indent="0">
              <a:buNone/>
            </a:pPr>
            <a:r>
              <a:rPr lang="en-US" sz="1900" b="1" dirty="0">
                <a:solidFill>
                  <a:srgbClr val="A00F00"/>
                </a:solidFill>
                <a:latin typeface="Times New Roman" panose="02020603050405020304" pitchFamily="18" charset="0"/>
                <a:cs typeface="Times New Roman" panose="02020603050405020304" pitchFamily="18" charset="0"/>
              </a:rPr>
              <a:t>Homework: </a:t>
            </a:r>
          </a:p>
          <a:p>
            <a:pPr lvl="0"/>
            <a:r>
              <a:rPr lang="en-US" b="1" dirty="0">
                <a:solidFill>
                  <a:srgbClr val="C00000"/>
                </a:solidFill>
                <a:latin typeface="Times New Roman" panose="02020603050405020304" pitchFamily="18" charset="0"/>
                <a:cs typeface="Times New Roman" panose="02020603050405020304" pitchFamily="18" charset="0"/>
              </a:rPr>
              <a:t>Return to Normalcy</a:t>
            </a:r>
          </a:p>
          <a:p>
            <a:pPr lvl="0"/>
            <a:r>
              <a:rPr lang="en-US" b="1" dirty="0">
                <a:solidFill>
                  <a:schemeClr val="tx1"/>
                </a:solidFill>
                <a:latin typeface="Times New Roman" panose="02020603050405020304" pitchFamily="18" charset="0"/>
                <a:cs typeface="Times New Roman" panose="02020603050405020304" pitchFamily="18" charset="0"/>
              </a:rPr>
              <a:t>Unit VIIA Test – 3/12</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182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C1A2-2B6F-A39D-8827-3CE94088F6AD}"/>
              </a:ext>
            </a:extLst>
          </p:cNvPr>
          <p:cNvSpPr>
            <a:spLocks noGrp="1"/>
          </p:cNvSpPr>
          <p:nvPr>
            <p:ph type="title"/>
          </p:nvPr>
        </p:nvSpPr>
        <p:spPr>
          <a:xfrm>
            <a:off x="457200" y="182880"/>
            <a:ext cx="8229600" cy="731520"/>
          </a:xfrm>
        </p:spPr>
        <p:txBody>
          <a:bodyPr>
            <a:normAutofit fontScale="90000"/>
          </a:bodyPr>
          <a:lstStyle/>
          <a:p>
            <a:r>
              <a:rPr lang="en-US" dirty="0"/>
              <a:t>Wilson’s Plan</a:t>
            </a:r>
          </a:p>
        </p:txBody>
      </p:sp>
      <p:sp>
        <p:nvSpPr>
          <p:cNvPr id="3" name="Content Placeholder 2">
            <a:extLst>
              <a:ext uri="{FF2B5EF4-FFF2-40B4-BE49-F238E27FC236}">
                <a16:creationId xmlns:a16="http://schemas.microsoft.com/office/drawing/2014/main" id="{BB4FFCF3-26E7-E982-2B4B-AE70BAC14CA6}"/>
              </a:ext>
            </a:extLst>
          </p:cNvPr>
          <p:cNvSpPr>
            <a:spLocks noGrp="1"/>
          </p:cNvSpPr>
          <p:nvPr>
            <p:ph idx="1"/>
          </p:nvPr>
        </p:nvSpPr>
        <p:spPr>
          <a:xfrm>
            <a:off x="457200" y="1066800"/>
            <a:ext cx="8229600" cy="5608320"/>
          </a:xfrm>
          <a:solidFill>
            <a:schemeClr val="bg1"/>
          </a:solidFill>
          <a:ln>
            <a:solidFill>
              <a:schemeClr val="accent1"/>
            </a:solidFill>
          </a:ln>
        </p:spPr>
        <p:txBody>
          <a:bodyPr>
            <a:normAutofit lnSpcReduction="10000"/>
          </a:bodyPr>
          <a:lstStyle/>
          <a:p>
            <a:pPr marL="0" indent="0">
              <a:buNone/>
            </a:pPr>
            <a:r>
              <a:rPr lang="en-US" b="1" dirty="0">
                <a:solidFill>
                  <a:schemeClr val="tx1"/>
                </a:solidFill>
              </a:rPr>
              <a:t>Wilson’s 14 Points of Peace</a:t>
            </a:r>
          </a:p>
          <a:p>
            <a:r>
              <a:rPr lang="en-US" dirty="0">
                <a:solidFill>
                  <a:schemeClr val="tx1"/>
                </a:solidFill>
                <a:latin typeface="Source Sans Pro" panose="020B0503030403020204" pitchFamily="34" charset="0"/>
              </a:rPr>
              <a:t>I. </a:t>
            </a:r>
            <a:r>
              <a:rPr lang="en-US" b="0" i="0" dirty="0">
                <a:solidFill>
                  <a:schemeClr val="tx1"/>
                </a:solidFill>
                <a:effectLst/>
                <a:latin typeface="Source Sans Pro" panose="020B0503030403020204" pitchFamily="34" charset="0"/>
              </a:rPr>
              <a:t>Open covenants of peace, openly arrived at, after which there shall be no private international understandings of any kind but diplomacy shall proceed always frankly and in the public view.</a:t>
            </a:r>
          </a:p>
          <a:p>
            <a:r>
              <a:rPr lang="en-US" b="0" i="0" dirty="0">
                <a:solidFill>
                  <a:schemeClr val="tx1"/>
                </a:solidFill>
                <a:effectLst/>
                <a:latin typeface="Source Sans Pro" panose="020B0503030403020204" pitchFamily="34" charset="0"/>
              </a:rPr>
              <a:t>V. A free, open-minded, and absolutely impartial adjustment of all colonial claims, based upon a strict observance of the principle that in determining all such questions of sovereignty the interests of the populations concerned must have equal weight with the equitable claims of the government whose title is to be determined.</a:t>
            </a:r>
          </a:p>
          <a:p>
            <a:r>
              <a:rPr lang="en-US" b="0" i="0" dirty="0">
                <a:solidFill>
                  <a:schemeClr val="tx1"/>
                </a:solidFill>
                <a:effectLst/>
                <a:latin typeface="Source Sans Pro" panose="020B0503030403020204" pitchFamily="34" charset="0"/>
              </a:rPr>
              <a:t>XIV. A general association of nations must be formed under specific covenants for the purpose of affording mutual guarantees of political independence and territorial integrity to great and small states alike.</a:t>
            </a:r>
            <a:endParaRPr lang="en-US" dirty="0">
              <a:solidFill>
                <a:schemeClr val="tx1"/>
              </a:solidFill>
            </a:endParaRPr>
          </a:p>
        </p:txBody>
      </p:sp>
      <p:sp>
        <p:nvSpPr>
          <p:cNvPr id="4" name="Rectangle 3">
            <a:extLst>
              <a:ext uri="{FF2B5EF4-FFF2-40B4-BE49-F238E27FC236}">
                <a16:creationId xmlns:a16="http://schemas.microsoft.com/office/drawing/2014/main" id="{2A3C6883-6942-AB6E-3A49-A9A5583C5585}"/>
              </a:ext>
            </a:extLst>
          </p:cNvPr>
          <p:cNvSpPr/>
          <p:nvPr/>
        </p:nvSpPr>
        <p:spPr>
          <a:xfrm>
            <a:off x="304800" y="1981200"/>
            <a:ext cx="8610600" cy="1447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“War with no clear victor”</a:t>
            </a:r>
          </a:p>
          <a:p>
            <a:r>
              <a:rPr lang="en-US" sz="2400" dirty="0">
                <a:latin typeface="Times New Roman" panose="02020603050405020304" pitchFamily="18" charset="0"/>
                <a:cs typeface="Times New Roman" panose="02020603050405020304" pitchFamily="18" charset="0"/>
              </a:rPr>
              <a:t>Why did most of Wilson’s Points of Peace get rejected by the other members of the Big 4? </a:t>
            </a:r>
          </a:p>
        </p:txBody>
      </p:sp>
    </p:spTree>
    <p:extLst>
      <p:ext uri="{BB962C8B-B14F-4D97-AF65-F5344CB8AC3E}">
        <p14:creationId xmlns:p14="http://schemas.microsoft.com/office/powerpoint/2010/main" val="21977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883920"/>
          </a:xfrm>
        </p:spPr>
        <p:txBody>
          <a:bodyPr>
            <a:normAutofit fontScale="90000"/>
          </a:bodyPr>
          <a:lstStyle/>
          <a:p>
            <a:r>
              <a:rPr lang="en-US" dirty="0"/>
              <a:t>The Covenant of Wilsonian Idealism </a:t>
            </a:r>
          </a:p>
        </p:txBody>
      </p:sp>
      <p:sp>
        <p:nvSpPr>
          <p:cNvPr id="3" name="Content Placeholder 2"/>
          <p:cNvSpPr>
            <a:spLocks noGrp="1"/>
          </p:cNvSpPr>
          <p:nvPr>
            <p:ph idx="1"/>
          </p:nvPr>
        </p:nvSpPr>
        <p:spPr>
          <a:xfrm>
            <a:off x="304800" y="990600"/>
            <a:ext cx="8610600" cy="4267200"/>
          </a:xfrm>
          <a:solidFill>
            <a:schemeClr val="accent1"/>
          </a:solidFill>
          <a:ln>
            <a:solidFill>
              <a:srgbClr val="002060"/>
            </a:solidFill>
          </a:ln>
        </p:spPr>
        <p:txBody>
          <a:bodyPr>
            <a:normAutofit fontScale="92500" lnSpcReduction="10000"/>
          </a:bodyPr>
          <a:lstStyle/>
          <a:p>
            <a:pPr marL="0" indent="0">
              <a:buNone/>
            </a:pPr>
            <a:r>
              <a:rPr lang="en-US" dirty="0">
                <a:solidFill>
                  <a:schemeClr val="tx1"/>
                </a:solidFill>
                <a:latin typeface="Times New Roman" pitchFamily="18" charset="0"/>
                <a:cs typeface="Times New Roman" pitchFamily="18" charset="0"/>
              </a:rPr>
              <a:t>“I take the liberty of urging upon you the desirability of accepting the reservations now passed. . . . </a:t>
            </a:r>
          </a:p>
          <a:p>
            <a:pPr marL="0" indent="0">
              <a:buNone/>
            </a:pPr>
            <a:r>
              <a:rPr lang="en-US" dirty="0">
                <a:solidFill>
                  <a:schemeClr val="tx1"/>
                </a:solidFill>
                <a:latin typeface="Times New Roman" pitchFamily="18" charset="0"/>
                <a:cs typeface="Times New Roman" pitchFamily="18" charset="0"/>
              </a:rPr>
              <a:t>I have the belief that with the League once in motion it can within itself and from experience and public education develop such measures as will make it effective. I am impressed with the desperate necessity of early ratification.</a:t>
            </a:r>
          </a:p>
          <a:p>
            <a:pPr marL="0" indent="0">
              <a:buNone/>
            </a:pPr>
            <a:r>
              <a:rPr lang="en-US" dirty="0">
                <a:solidFill>
                  <a:schemeClr val="tx1"/>
                </a:solidFill>
                <a:latin typeface="Times New Roman" pitchFamily="18" charset="0"/>
                <a:cs typeface="Times New Roman" pitchFamily="18" charset="0"/>
              </a:rPr>
              <a:t>The delays have already seriously imperiled the economic recuperation of Europe. In this we are vitally interested from every point of view. I believe that the Covenant will steadily lose ground in popular support if it is not put into constructive operation at once because the American public will not appreciate the saving values of the Covenant as distinguished from the wrongs imposed in the Treaty. . . .”</a:t>
            </a:r>
          </a:p>
          <a:p>
            <a:pPr lvl="0"/>
            <a:r>
              <a:rPr lang="en-US" i="1" dirty="0">
                <a:solidFill>
                  <a:schemeClr val="tx1"/>
                </a:solidFill>
                <a:latin typeface="Times New Roman" pitchFamily="18" charset="0"/>
                <a:cs typeface="Times New Roman" pitchFamily="18" charset="0"/>
              </a:rPr>
              <a:t>Herbert Hoover to Woodrow Wilson, November 19, 1919.</a:t>
            </a:r>
            <a:endParaRPr lang="en-US" dirty="0">
              <a:solidFill>
                <a:schemeClr val="tx1"/>
              </a:solidFill>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4" name="Rectangle 3"/>
          <p:cNvSpPr/>
          <p:nvPr/>
        </p:nvSpPr>
        <p:spPr>
          <a:xfrm>
            <a:off x="228600" y="5410200"/>
            <a:ext cx="8763000" cy="1295400"/>
          </a:xfrm>
          <a:prstGeom prst="rect">
            <a:avLst/>
          </a:prstGeom>
          <a:solidFill>
            <a:srgbClr val="0020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itchFamily="18" charset="0"/>
                <a:cs typeface="Times New Roman" pitchFamily="18" charset="0"/>
              </a:rPr>
              <a:t>Explain the difference between Wilson, Irreconcilables', and Reservationists’ views of the Treaty of Versailles.  </a:t>
            </a:r>
          </a:p>
        </p:txBody>
      </p:sp>
    </p:spTree>
    <p:extLst>
      <p:ext uri="{BB962C8B-B14F-4D97-AF65-F5344CB8AC3E}">
        <p14:creationId xmlns:p14="http://schemas.microsoft.com/office/powerpoint/2010/main" val="2775735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F804-34A4-4A80-9AEC-B980FAEED166}"/>
              </a:ext>
            </a:extLst>
          </p:cNvPr>
          <p:cNvSpPr>
            <a:spLocks noGrp="1"/>
          </p:cNvSpPr>
          <p:nvPr>
            <p:ph type="title"/>
          </p:nvPr>
        </p:nvSpPr>
        <p:spPr/>
        <p:txBody>
          <a:bodyPr/>
          <a:lstStyle/>
          <a:p>
            <a:r>
              <a:rPr lang="en-US" dirty="0"/>
              <a:t>Armistice Day</a:t>
            </a:r>
          </a:p>
        </p:txBody>
      </p:sp>
      <p:sp>
        <p:nvSpPr>
          <p:cNvPr id="3" name="Content Placeholder 2">
            <a:extLst>
              <a:ext uri="{FF2B5EF4-FFF2-40B4-BE49-F238E27FC236}">
                <a16:creationId xmlns:a16="http://schemas.microsoft.com/office/drawing/2014/main" id="{D1CDB52D-7494-47AD-B580-019A9DB5FA63}"/>
              </a:ext>
            </a:extLst>
          </p:cNvPr>
          <p:cNvSpPr>
            <a:spLocks noGrp="1"/>
          </p:cNvSpPr>
          <p:nvPr>
            <p:ph idx="1"/>
          </p:nvPr>
        </p:nvSpPr>
        <p:spPr/>
        <p:txBody>
          <a:bodyPr>
            <a:normAutofit/>
          </a:bodyPr>
          <a:lstStyle/>
          <a:p>
            <a:r>
              <a:rPr lang="en-US" b="1" dirty="0">
                <a:solidFill>
                  <a:srgbClr val="002060"/>
                </a:solidFill>
                <a:latin typeface="Times New Roman" panose="02020603050405020304" pitchFamily="18" charset="0"/>
                <a:cs typeface="Times New Roman" panose="02020603050405020304" pitchFamily="18" charset="0"/>
              </a:rPr>
              <a:t>Armistice, Nov. 11, 1918</a:t>
            </a:r>
          </a:p>
          <a:p>
            <a:pPr lvl="1"/>
            <a:r>
              <a:rPr lang="en-US" sz="2400" dirty="0">
                <a:latin typeface="Times New Roman" panose="02020603050405020304" pitchFamily="18" charset="0"/>
                <a:cs typeface="Times New Roman" panose="02020603050405020304" pitchFamily="18" charset="0"/>
              </a:rPr>
              <a:t>US Forces provide needed fresh forces </a:t>
            </a:r>
          </a:p>
          <a:p>
            <a:r>
              <a:rPr lang="en-US" b="1" dirty="0">
                <a:solidFill>
                  <a:srgbClr val="002060"/>
                </a:solidFill>
                <a:latin typeface="Times New Roman" panose="02020603050405020304" pitchFamily="18" charset="0"/>
                <a:cs typeface="Times New Roman" panose="02020603050405020304" pitchFamily="18" charset="0"/>
              </a:rPr>
              <a:t>Pres. Wilson’s a War to End All Wars – 14 Points of Peace</a:t>
            </a:r>
          </a:p>
        </p:txBody>
      </p:sp>
      <p:pic>
        <p:nvPicPr>
          <p:cNvPr id="5" name="Picture 4" descr="A close up of a newspaper&#10;&#10;Description generated with very high confidence">
            <a:extLst>
              <a:ext uri="{FF2B5EF4-FFF2-40B4-BE49-F238E27FC236}">
                <a16:creationId xmlns:a16="http://schemas.microsoft.com/office/drawing/2014/main" id="{4221C41A-1815-4CC1-9209-3E2D5726BB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1012" y="2971800"/>
            <a:ext cx="3145788" cy="3703320"/>
          </a:xfrm>
          <a:prstGeom prst="rect">
            <a:avLst/>
          </a:prstGeom>
          <a:ln>
            <a:solidFill>
              <a:srgbClr val="002060"/>
            </a:solidFill>
          </a:ln>
        </p:spPr>
      </p:pic>
      <p:pic>
        <p:nvPicPr>
          <p:cNvPr id="7" name="Picture 6" descr="A close up of text on a white background&#10;&#10;Description generated with high confidence">
            <a:extLst>
              <a:ext uri="{FF2B5EF4-FFF2-40B4-BE49-F238E27FC236}">
                <a16:creationId xmlns:a16="http://schemas.microsoft.com/office/drawing/2014/main" id="{FA74CFF5-B524-462C-81B2-E60A7B073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971799"/>
            <a:ext cx="3342325" cy="3703321"/>
          </a:xfrm>
          <a:prstGeom prst="rect">
            <a:avLst/>
          </a:prstGeom>
        </p:spPr>
      </p:pic>
    </p:spTree>
    <p:extLst>
      <p:ext uri="{BB962C8B-B14F-4D97-AF65-F5344CB8AC3E}">
        <p14:creationId xmlns:p14="http://schemas.microsoft.com/office/powerpoint/2010/main" val="2926347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1918</a:t>
            </a:r>
          </a:p>
        </p:txBody>
      </p:sp>
      <p:sp>
        <p:nvSpPr>
          <p:cNvPr id="3" name="Content Placeholder 2"/>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Wilson seeks to bring the Democrats to power </a:t>
            </a:r>
          </a:p>
          <a:p>
            <a:pPr lvl="1"/>
            <a:r>
              <a:rPr lang="en-US" sz="2400" dirty="0">
                <a:latin typeface="Times New Roman" panose="02020603050405020304" pitchFamily="18" charset="0"/>
                <a:cs typeface="Times New Roman" panose="02020603050405020304" pitchFamily="18" charset="0"/>
              </a:rPr>
              <a:t>1918 Election results: Republicans majority in Congress</a:t>
            </a:r>
          </a:p>
          <a:p>
            <a:pPr lvl="1"/>
            <a:r>
              <a:rPr lang="en-US" sz="2400" dirty="0">
                <a:latin typeface="Times New Roman" panose="02020603050405020304" pitchFamily="18" charset="0"/>
                <a:cs typeface="Times New Roman" panose="02020603050405020304" pitchFamily="18" charset="0"/>
              </a:rPr>
              <a:t>Wilson’s snubs Republican majority by not inviting </a:t>
            </a:r>
            <a:r>
              <a:rPr lang="en-US" sz="2400" b="1" u="sng" dirty="0">
                <a:solidFill>
                  <a:srgbClr val="002060"/>
                </a:solidFill>
                <a:latin typeface="Times New Roman" panose="02020603050405020304" pitchFamily="18" charset="0"/>
                <a:cs typeface="Times New Roman" panose="02020603050405020304" pitchFamily="18" charset="0"/>
              </a:rPr>
              <a:t>Senator Henry Cabot Lodge</a:t>
            </a:r>
            <a:r>
              <a:rPr lang="en-US" sz="2400" dirty="0">
                <a:latin typeface="Times New Roman" panose="02020603050405020304" pitchFamily="18" charset="0"/>
                <a:cs typeface="Times New Roman" panose="02020603050405020304" pitchFamily="18" charset="0"/>
              </a:rPr>
              <a:t> to the Paris Peace negotiations (Loses congressional backing)</a:t>
            </a: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Wilson Grandstanding</a:t>
            </a:r>
          </a:p>
          <a:p>
            <a:pPr lvl="1"/>
            <a:endParaRPr lang="en-US" dirty="0"/>
          </a:p>
        </p:txBody>
      </p:sp>
      <p:pic>
        <p:nvPicPr>
          <p:cNvPr id="2050" name="Picture 2" descr="http://2.bp.blogspot.com/-X6bbZ6Bnmd4/T5Dw7j7NArI/AAAAAAAAG6U/OO3uv4dzwnw/s320/Paris+1918+peace+con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62400"/>
            <a:ext cx="30480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bp.blogspot.com/-bm2nwR5T7Fw/VByGziyg6_I/AAAAAAAA9qQ/8DEYO_bLZcQ/s1600/President%2BWoodrow%2BWilson%2Battends%2Bthe%2BParis%2BPeace%2BConference%2B(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962400"/>
            <a:ext cx="4407883" cy="272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875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Paris Peace Conference</a:t>
            </a:r>
          </a:p>
        </p:txBody>
      </p:sp>
      <p:sp>
        <p:nvSpPr>
          <p:cNvPr id="3" name="Content Placeholder 2"/>
          <p:cNvSpPr>
            <a:spLocks noGrp="1"/>
          </p:cNvSpPr>
          <p:nvPr>
            <p:ph idx="1"/>
          </p:nvPr>
        </p:nvSpPr>
        <p:spPr>
          <a:xfrm>
            <a:off x="381000" y="1600200"/>
            <a:ext cx="8229600" cy="4525963"/>
          </a:xfrm>
        </p:spPr>
        <p:txBody>
          <a:bodyPr/>
          <a:lstStyle/>
          <a:p>
            <a:pPr marL="0" lvl="1" indent="0">
              <a:buNone/>
            </a:pPr>
            <a:r>
              <a:rPr lang="en-US" sz="2200" b="1" dirty="0">
                <a:solidFill>
                  <a:srgbClr val="002060"/>
                </a:solidFill>
                <a:latin typeface="Times New Roman" panose="02020603050405020304" pitchFamily="18" charset="0"/>
                <a:cs typeface="Times New Roman" panose="02020603050405020304" pitchFamily="18" charset="0"/>
              </a:rPr>
              <a:t>The Big Four: </a:t>
            </a:r>
            <a:r>
              <a:rPr lang="en-US" sz="2200" dirty="0">
                <a:solidFill>
                  <a:srgbClr val="C00000"/>
                </a:solidFill>
                <a:latin typeface="Times New Roman" panose="02020603050405020304" pitchFamily="18" charset="0"/>
                <a:cs typeface="Times New Roman" panose="02020603050405020304" pitchFamily="18" charset="0"/>
              </a:rPr>
              <a:t>Wilson (US), Vittorio Orlando (Italy), David Lloyd George (Great Britain), and Georges Clemenceau (France) </a:t>
            </a:r>
          </a:p>
          <a:p>
            <a:pPr lvl="1"/>
            <a:r>
              <a:rPr lang="en-US" sz="2400" dirty="0">
                <a:latin typeface="Times New Roman" panose="02020603050405020304" pitchFamily="18" charset="0"/>
                <a:cs typeface="Times New Roman" panose="02020603050405020304" pitchFamily="18" charset="0"/>
              </a:rPr>
              <a:t>Motivating factor for quick peace negotiations – </a:t>
            </a:r>
            <a:r>
              <a:rPr lang="en-US" sz="2400" b="1" dirty="0">
                <a:solidFill>
                  <a:srgbClr val="FF0000"/>
                </a:solidFill>
                <a:latin typeface="Times New Roman" panose="02020603050405020304" pitchFamily="18" charset="0"/>
                <a:cs typeface="Times New Roman" panose="02020603050405020304" pitchFamily="18" charset="0"/>
              </a:rPr>
              <a:t>Bolshevik Revolution (</a:t>
            </a:r>
            <a:r>
              <a:rPr lang="en-US" sz="2400" b="1" i="1" dirty="0">
                <a:solidFill>
                  <a:srgbClr val="FF0000"/>
                </a:solidFill>
                <a:latin typeface="Times New Roman" panose="02020603050405020304" pitchFamily="18" charset="0"/>
                <a:cs typeface="Times New Roman" panose="02020603050405020304" pitchFamily="18" charset="0"/>
              </a:rPr>
              <a:t>Fear of the Red Scare</a:t>
            </a:r>
            <a:r>
              <a:rPr lang="en-US" sz="2400" b="1" dirty="0">
                <a:solidFill>
                  <a:srgbClr val="FF0000"/>
                </a:solidFill>
                <a:latin typeface="Times New Roman" panose="02020603050405020304" pitchFamily="18" charset="0"/>
                <a:cs typeface="Times New Roman" panose="02020603050405020304" pitchFamily="18" charset="0"/>
              </a:rPr>
              <a:t>)</a:t>
            </a:r>
          </a:p>
          <a:p>
            <a:pPr lvl="1"/>
            <a:r>
              <a:rPr lang="en-US" sz="2400" dirty="0">
                <a:latin typeface="Times New Roman" panose="02020603050405020304" pitchFamily="18" charset="0"/>
                <a:cs typeface="Times New Roman" panose="02020603050405020304" pitchFamily="18" charset="0"/>
              </a:rPr>
              <a:t>Wilson's Plan: </a:t>
            </a:r>
            <a:r>
              <a:rPr lang="en-US" sz="2400" b="1" u="sng" dirty="0">
                <a:solidFill>
                  <a:srgbClr val="FF0000"/>
                </a:solidFill>
                <a:latin typeface="Times New Roman" panose="02020603050405020304" pitchFamily="18" charset="0"/>
                <a:cs typeface="Times New Roman" panose="02020603050405020304" pitchFamily="18" charset="0"/>
              </a:rPr>
              <a:t>14 Points of Peace </a:t>
            </a:r>
            <a:r>
              <a:rPr lang="en-US" sz="2400" dirty="0">
                <a:latin typeface="Times New Roman" panose="02020603050405020304" pitchFamily="18" charset="0"/>
                <a:cs typeface="Times New Roman" panose="02020603050405020304" pitchFamily="18" charset="0"/>
              </a:rPr>
              <a:t>– Self determination, A League of Nations, Freedom of the Seas, etc…</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67200"/>
            <a:ext cx="43434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4419600"/>
            <a:ext cx="4114800" cy="13716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Germany not allowed at Paris Peace Conference (Support Wilson’s 14 Points of Peace </a:t>
            </a:r>
          </a:p>
        </p:txBody>
      </p:sp>
    </p:spTree>
    <p:extLst>
      <p:ext uri="{BB962C8B-B14F-4D97-AF65-F5344CB8AC3E}">
        <p14:creationId xmlns:p14="http://schemas.microsoft.com/office/powerpoint/2010/main" val="371970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War Destruction</a:t>
            </a:r>
          </a:p>
        </p:txBody>
      </p:sp>
      <p:sp>
        <p:nvSpPr>
          <p:cNvPr id="4" name="Content Placeholder 3"/>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07" y="1562100"/>
            <a:ext cx="8364893"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723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WWI Data</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74476"/>
            <a:ext cx="8153400" cy="505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461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WWI Data</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4778"/>
            <a:ext cx="8359411" cy="492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403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Treaty of Versailles</a:t>
            </a:r>
          </a:p>
        </p:txBody>
      </p:sp>
      <p:sp>
        <p:nvSpPr>
          <p:cNvPr id="3" name="Content Placeholder 2"/>
          <p:cNvSpPr>
            <a:spLocks noGrp="1"/>
          </p:cNvSpPr>
          <p:nvPr>
            <p:ph idx="1"/>
          </p:nvPr>
        </p:nvSpPr>
        <p:spPr/>
        <p:txBody>
          <a:bodyPr/>
          <a:lstStyle/>
          <a:p>
            <a:r>
              <a:rPr lang="en-US" b="1" dirty="0">
                <a:solidFill>
                  <a:srgbClr val="002060"/>
                </a:solidFill>
                <a:latin typeface="Times New Roman" pitchFamily="18" charset="0"/>
                <a:cs typeface="Times New Roman" pitchFamily="18" charset="0"/>
              </a:rPr>
              <a:t>Treaty of Versailles</a:t>
            </a:r>
          </a:p>
          <a:p>
            <a:pPr lvl="1"/>
            <a:r>
              <a:rPr lang="en-US" sz="2400" dirty="0">
                <a:solidFill>
                  <a:schemeClr val="tx1"/>
                </a:solidFill>
                <a:latin typeface="Times New Roman" pitchFamily="18" charset="0"/>
                <a:cs typeface="Times New Roman" pitchFamily="18" charset="0"/>
              </a:rPr>
              <a:t>Germany gets the blame and pay reparations</a:t>
            </a:r>
          </a:p>
          <a:p>
            <a:pPr lvl="1"/>
            <a:r>
              <a:rPr lang="en-US" sz="2400" dirty="0">
                <a:solidFill>
                  <a:schemeClr val="tx1"/>
                </a:solidFill>
                <a:latin typeface="Times New Roman" pitchFamily="18" charset="0"/>
                <a:cs typeface="Times New Roman" pitchFamily="18" charset="0"/>
              </a:rPr>
              <a:t>Wilson 14 points of Peace rejected, except League of Nations</a:t>
            </a:r>
          </a:p>
          <a:p>
            <a:r>
              <a:rPr lang="en-US" b="1" dirty="0">
                <a:solidFill>
                  <a:srgbClr val="002060"/>
                </a:solidFill>
                <a:latin typeface="Times New Roman" pitchFamily="18" charset="0"/>
                <a:cs typeface="Times New Roman" pitchFamily="18" charset="0"/>
              </a:rPr>
              <a:t>Issue:</a:t>
            </a:r>
            <a:r>
              <a:rPr lang="en-US" dirty="0">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League of Nations puts US </a:t>
            </a:r>
          </a:p>
          <a:p>
            <a:pPr marL="0" indent="0">
              <a:buNone/>
            </a:pPr>
            <a:r>
              <a:rPr lang="en-US" dirty="0">
                <a:solidFill>
                  <a:schemeClr val="tx1"/>
                </a:solidFill>
                <a:latin typeface="Times New Roman" pitchFamily="18" charset="0"/>
                <a:cs typeface="Times New Roman" pitchFamily="18" charset="0"/>
              </a:rPr>
              <a:t>    involved in entangle alliances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55" y="4267200"/>
            <a:ext cx="40767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descr="https://upload.wikimedia.org/wikipedia/commons/0/08/Bushnell_cartoon_on_Versailles_conference_%28May_1919%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73476"/>
            <a:ext cx="3647777" cy="360352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7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Questions</a:t>
            </a:r>
          </a:p>
        </p:txBody>
      </p:sp>
      <p:sp>
        <p:nvSpPr>
          <p:cNvPr id="3" name="Content Placeholder 2"/>
          <p:cNvSpPr>
            <a:spLocks noGrp="1"/>
          </p:cNvSpPr>
          <p:nvPr>
            <p:ph idx="1"/>
          </p:nvPr>
        </p:nvSpPr>
        <p:spPr>
          <a:ln>
            <a:solidFill>
              <a:schemeClr val="tx1">
                <a:lumMod val="95000"/>
                <a:lumOff val="5000"/>
              </a:schemeClr>
            </a:solidFill>
          </a:ln>
        </p:spPr>
        <p:txBody>
          <a:bodyPr/>
          <a:lstStyle/>
          <a:p>
            <a:r>
              <a:rPr lang="en-US" dirty="0">
                <a:solidFill>
                  <a:schemeClr val="tx1"/>
                </a:solidFill>
              </a:rPr>
              <a:t>How did President Woodrow Wilson view of the proper role of US government challenge traditional American democratic views?</a:t>
            </a:r>
          </a:p>
        </p:txBody>
      </p:sp>
      <p:pic>
        <p:nvPicPr>
          <p:cNvPr id="5" name="Picture 4" descr="A person and text&#10;&#10;Description automatically generated">
            <a:extLst>
              <a:ext uri="{FF2B5EF4-FFF2-40B4-BE49-F238E27FC236}">
                <a16:creationId xmlns:a16="http://schemas.microsoft.com/office/drawing/2014/main" id="{EF80E70C-6C83-4DCF-A758-C3F003A36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531584"/>
            <a:ext cx="3348839" cy="3901225"/>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298B915A-33CE-445C-AD67-02648A767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46974"/>
            <a:ext cx="2514600" cy="2697480"/>
          </a:xfrm>
          <a:prstGeom prst="rect">
            <a:avLst/>
          </a:prstGeom>
        </p:spPr>
      </p:pic>
      <p:sp>
        <p:nvSpPr>
          <p:cNvPr id="8" name="Thought Bubble: Cloud 7">
            <a:extLst>
              <a:ext uri="{FF2B5EF4-FFF2-40B4-BE49-F238E27FC236}">
                <a16:creationId xmlns:a16="http://schemas.microsoft.com/office/drawing/2014/main" id="{5F7F50CC-5EC2-4411-89B5-81A2BBFF14D6}"/>
              </a:ext>
            </a:extLst>
          </p:cNvPr>
          <p:cNvSpPr/>
          <p:nvPr/>
        </p:nvSpPr>
        <p:spPr>
          <a:xfrm>
            <a:off x="1981200" y="2948781"/>
            <a:ext cx="3348839" cy="914400"/>
          </a:xfrm>
          <a:prstGeom prst="cloudCallout">
            <a:avLst>
              <a:gd name="adj1" fmla="val -46365"/>
              <a:gd name="adj2" fmla="val 84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 War to End ALL WARS!</a:t>
            </a:r>
          </a:p>
        </p:txBody>
      </p:sp>
    </p:spTree>
    <p:extLst>
      <p:ext uri="{BB962C8B-B14F-4D97-AF65-F5344CB8AC3E}">
        <p14:creationId xmlns:p14="http://schemas.microsoft.com/office/powerpoint/2010/main" val="376944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Treaty of Versailles Rejection</a:t>
            </a:r>
          </a:p>
        </p:txBody>
      </p:sp>
      <p:sp>
        <p:nvSpPr>
          <p:cNvPr id="3" name="Content Placeholder 2"/>
          <p:cNvSpPr>
            <a:spLocks noGrp="1"/>
          </p:cNvSpPr>
          <p:nvPr>
            <p:ph idx="1"/>
          </p:nvPr>
        </p:nvSpPr>
        <p:spPr/>
        <p:txBody>
          <a:bodyPr/>
          <a:lstStyle/>
          <a:p>
            <a:r>
              <a:rPr lang="en-US" dirty="0">
                <a:solidFill>
                  <a:schemeClr val="tx1"/>
                </a:solidFill>
                <a:latin typeface="Times New Roman" pitchFamily="18" charset="0"/>
                <a:cs typeface="Times New Roman" pitchFamily="18" charset="0"/>
              </a:rPr>
              <a:t>Wilson had created political division</a:t>
            </a:r>
          </a:p>
          <a:p>
            <a:r>
              <a:rPr lang="en-US" dirty="0">
                <a:solidFill>
                  <a:schemeClr val="tx1"/>
                </a:solidFill>
                <a:latin typeface="Times New Roman" pitchFamily="18" charset="0"/>
                <a:cs typeface="Times New Roman" pitchFamily="18" charset="0"/>
              </a:rPr>
              <a:t>Impact of the WWI – Industrial war caused horrible death </a:t>
            </a:r>
          </a:p>
          <a:p>
            <a:pPr lvl="1"/>
            <a:r>
              <a:rPr lang="en-US" sz="2400" b="1" u="sng" dirty="0">
                <a:solidFill>
                  <a:srgbClr val="FF0000"/>
                </a:solidFill>
                <a:latin typeface="Times New Roman" pitchFamily="18" charset="0"/>
                <a:cs typeface="Times New Roman" pitchFamily="18" charset="0"/>
              </a:rPr>
              <a:t>Irreconcilables</a:t>
            </a:r>
            <a:r>
              <a:rPr lang="en-US" sz="2400" b="1" dirty="0">
                <a:solidFill>
                  <a:srgbClr val="FF0000"/>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isolationism (stay out of European mess)</a:t>
            </a:r>
          </a:p>
          <a:p>
            <a:r>
              <a:rPr lang="en-US" dirty="0">
                <a:solidFill>
                  <a:schemeClr val="tx1"/>
                </a:solidFill>
                <a:latin typeface="Times New Roman" pitchFamily="18" charset="0"/>
                <a:cs typeface="Times New Roman" pitchFamily="18" charset="0"/>
              </a:rPr>
              <a:t>Republican Snub</a:t>
            </a:r>
          </a:p>
          <a:p>
            <a:pPr lvl="1"/>
            <a:r>
              <a:rPr lang="en-US" sz="2400" b="1" u="sng" dirty="0">
                <a:solidFill>
                  <a:srgbClr val="FF0000"/>
                </a:solidFill>
                <a:latin typeface="Times New Roman" pitchFamily="18" charset="0"/>
                <a:cs typeface="Times New Roman" pitchFamily="18" charset="0"/>
              </a:rPr>
              <a:t>Reservationists</a:t>
            </a:r>
            <a:r>
              <a:rPr lang="en-US" sz="2400" dirty="0">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a:t>
            </a:r>
            <a:r>
              <a:rPr lang="en-US" sz="2400" i="1" dirty="0">
                <a:solidFill>
                  <a:schemeClr val="tx1"/>
                </a:solidFill>
                <a:latin typeface="Times New Roman" pitchFamily="18" charset="0"/>
                <a:cs typeface="Times New Roman" pitchFamily="18" charset="0"/>
              </a:rPr>
              <a:t>Henry Cabot Lodge</a:t>
            </a:r>
            <a:r>
              <a:rPr lang="en-US" sz="2400" dirty="0">
                <a:solidFill>
                  <a:schemeClr val="tx1"/>
                </a:solidFill>
                <a:latin typeface="Times New Roman" pitchFamily="18" charset="0"/>
                <a:cs typeface="Times New Roman" pitchFamily="18" charset="0"/>
              </a:rPr>
              <a:t>) – </a:t>
            </a:r>
            <a:r>
              <a:rPr lang="en-US" sz="2400" b="1" i="1" dirty="0">
                <a:solidFill>
                  <a:srgbClr val="FF0000"/>
                </a:solidFill>
                <a:latin typeface="Times New Roman" pitchFamily="18" charset="0"/>
                <a:cs typeface="Times New Roman" pitchFamily="18" charset="0"/>
              </a:rPr>
              <a:t>Title X violates US Constitution</a:t>
            </a:r>
          </a:p>
          <a:p>
            <a:pPr lvl="1"/>
            <a:r>
              <a:rPr lang="en-US" sz="2400" dirty="0">
                <a:solidFill>
                  <a:schemeClr val="tx1"/>
                </a:solidFill>
                <a:latin typeface="Times New Roman" pitchFamily="18" charset="0"/>
                <a:cs typeface="Times New Roman" pitchFamily="18" charset="0"/>
              </a:rPr>
              <a:t>Election of 1920 referendum </a:t>
            </a:r>
          </a:p>
          <a:p>
            <a:pPr marL="457200" lvl="1" indent="0">
              <a:buNone/>
            </a:pPr>
            <a:r>
              <a:rPr lang="en-US" sz="2400" dirty="0">
                <a:solidFill>
                  <a:schemeClr val="tx1"/>
                </a:solidFill>
                <a:latin typeface="Times New Roman" pitchFamily="18" charset="0"/>
                <a:cs typeface="Times New Roman" pitchFamily="18" charset="0"/>
              </a:rPr>
              <a:t>    election – Republicans Wins</a:t>
            </a:r>
          </a:p>
          <a:p>
            <a:pPr lvl="1"/>
            <a:r>
              <a:rPr lang="en-US" sz="2400" b="1" dirty="0">
                <a:solidFill>
                  <a:srgbClr val="FF0000"/>
                </a:solidFill>
                <a:latin typeface="Times New Roman" pitchFamily="18" charset="0"/>
                <a:cs typeface="Times New Roman" pitchFamily="18" charset="0"/>
              </a:rPr>
              <a:t>Treaty of Versailles rejected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14800"/>
            <a:ext cx="3886200" cy="25146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782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A70F-A32D-CB90-7DF9-D5AA13F7BCE6}"/>
              </a:ext>
            </a:extLst>
          </p:cNvPr>
          <p:cNvSpPr>
            <a:spLocks noGrp="1"/>
          </p:cNvSpPr>
          <p:nvPr>
            <p:ph type="title"/>
          </p:nvPr>
        </p:nvSpPr>
        <p:spPr>
          <a:xfrm>
            <a:off x="457200" y="182880"/>
            <a:ext cx="8229600" cy="731520"/>
          </a:xfrm>
        </p:spPr>
        <p:txBody>
          <a:bodyPr>
            <a:normAutofit fontScale="90000"/>
          </a:bodyPr>
          <a:lstStyle/>
          <a:p>
            <a:r>
              <a:rPr lang="en-US" dirty="0"/>
              <a:t>A turning point?</a:t>
            </a:r>
          </a:p>
        </p:txBody>
      </p:sp>
      <p:sp>
        <p:nvSpPr>
          <p:cNvPr id="3" name="Content Placeholder 2">
            <a:extLst>
              <a:ext uri="{FF2B5EF4-FFF2-40B4-BE49-F238E27FC236}">
                <a16:creationId xmlns:a16="http://schemas.microsoft.com/office/drawing/2014/main" id="{3E7D9422-DB59-36C7-6F55-033CAF288BF0}"/>
              </a:ext>
            </a:extLst>
          </p:cNvPr>
          <p:cNvSpPr>
            <a:spLocks noGrp="1"/>
          </p:cNvSpPr>
          <p:nvPr>
            <p:ph idx="1"/>
          </p:nvPr>
        </p:nvSpPr>
        <p:spPr/>
        <p:txBody>
          <a:bodyPr/>
          <a:lstStyle/>
          <a:p>
            <a:pPr marL="0" indent="0">
              <a:buNone/>
            </a:pPr>
            <a:r>
              <a:rPr lang="en-US"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Prompt:</a:t>
            </a:r>
            <a:r>
              <a:rPr lang="en-US"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Evaluate the extent to which United States in World War I (1917 – 1918) marked a turning point in the nation’s role in world affairs. </a:t>
            </a:r>
          </a:p>
          <a:p>
            <a:r>
              <a:rPr lang="en-US"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Decipher how the WWI did promote a turning point</a:t>
            </a:r>
          </a:p>
          <a:p>
            <a:r>
              <a:rPr lang="en-US"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HAPPY analysis of cartoons at the end of WWI</a:t>
            </a:r>
          </a:p>
          <a:p>
            <a:endParaRPr lang="en-US"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r>
              <a:rPr lang="en-US"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Consider the views of Wilson, the American Public, Reservationists, and the Irreconcilables </a:t>
            </a:r>
            <a:endParaRPr lang="en-US"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7078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Gap in the Bridge, 1919</a:t>
            </a:r>
          </a:p>
        </p:txBody>
      </p:sp>
      <p:pic>
        <p:nvPicPr>
          <p:cNvPr id="4" name="Picture 3" descr="http://www.rlsmart.net/uploads/2447/1027053/League2.jpg"/>
          <p:cNvPicPr/>
          <p:nvPr/>
        </p:nvPicPr>
        <p:blipFill>
          <a:blip r:embed="rId3">
            <a:extLst>
              <a:ext uri="{28A0092B-C50C-407E-A947-70E740481C1C}">
                <a14:useLocalDpi xmlns:a14="http://schemas.microsoft.com/office/drawing/2010/main" val="0"/>
              </a:ext>
            </a:extLst>
          </a:blip>
          <a:srcRect/>
          <a:stretch>
            <a:fillRect/>
          </a:stretch>
        </p:blipFill>
        <p:spPr bwMode="auto">
          <a:xfrm>
            <a:off x="114300" y="1211067"/>
            <a:ext cx="8915400" cy="4826318"/>
          </a:xfrm>
          <a:prstGeom prst="rect">
            <a:avLst/>
          </a:prstGeom>
          <a:noFill/>
          <a:ln>
            <a:solidFill>
              <a:srgbClr val="002060"/>
            </a:solidFill>
          </a:ln>
        </p:spPr>
      </p:pic>
      <p:sp>
        <p:nvSpPr>
          <p:cNvPr id="3" name="Rectangle 2">
            <a:extLst>
              <a:ext uri="{FF2B5EF4-FFF2-40B4-BE49-F238E27FC236}">
                <a16:creationId xmlns:a16="http://schemas.microsoft.com/office/drawing/2014/main" id="{A77F4B61-2B73-E3E9-A33F-3D9F45361D42}"/>
              </a:ext>
            </a:extLst>
          </p:cNvPr>
          <p:cNvSpPr/>
          <p:nvPr/>
        </p:nvSpPr>
        <p:spPr>
          <a:xfrm>
            <a:off x="2819400" y="5646933"/>
            <a:ext cx="5483902" cy="65715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Complete a HAPPY Analysis</a:t>
            </a:r>
          </a:p>
        </p:txBody>
      </p:sp>
    </p:spTree>
    <p:extLst>
      <p:ext uri="{BB962C8B-B14F-4D97-AF65-F5344CB8AC3E}">
        <p14:creationId xmlns:p14="http://schemas.microsoft.com/office/powerpoint/2010/main" val="1550160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Imperialistic Debate </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rgbClr val="002060"/>
                </a:solidFill>
                <a:latin typeface="Baskerville Old Face" panose="02020602080505020303" pitchFamily="18" charset="0"/>
              </a:rPr>
              <a:t>Prompt: </a:t>
            </a:r>
            <a:r>
              <a:rPr lang="en-US" dirty="0">
                <a:latin typeface="Baskerville Old Face" panose="02020602080505020303" pitchFamily="18" charset="0"/>
              </a:rPr>
              <a:t>Evaluate whether it was proper for the United States to support interventionists (imperialistic) foreign policy at the turn of the 20</a:t>
            </a:r>
            <a:r>
              <a:rPr lang="en-US" baseline="30000" dirty="0">
                <a:latin typeface="Baskerville Old Face" panose="02020602080505020303" pitchFamily="18" charset="0"/>
              </a:rPr>
              <a:t>th</a:t>
            </a:r>
            <a:r>
              <a:rPr lang="en-US" dirty="0">
                <a:latin typeface="Baskerville Old Face" panose="02020602080505020303" pitchFamily="18" charset="0"/>
              </a:rPr>
              <a:t> century. </a:t>
            </a:r>
          </a:p>
          <a:p>
            <a:pPr marL="0" indent="0">
              <a:buNone/>
            </a:pPr>
            <a:r>
              <a:rPr lang="en-US" dirty="0">
                <a:latin typeface="Baskerville Old Face" panose="02020602080505020303" pitchFamily="18" charset="0"/>
              </a:rPr>
              <a:t>Use facts, statistics, passed examples to support conclusions (quotes work to)</a:t>
            </a:r>
          </a:p>
          <a:p>
            <a:pPr marL="0" indent="0">
              <a:buNone/>
            </a:pPr>
            <a:r>
              <a:rPr lang="en-US" dirty="0">
                <a:latin typeface="Baskerville Old Face" panose="02020602080505020303" pitchFamily="18" charset="0"/>
              </a:rPr>
              <a:t>Roles:</a:t>
            </a:r>
          </a:p>
          <a:p>
            <a:pPr marL="0" indent="0">
              <a:buNone/>
            </a:pPr>
            <a:r>
              <a:rPr lang="en-US" dirty="0">
                <a:latin typeface="Baskerville Old Face" panose="02020602080505020303" pitchFamily="18" charset="0"/>
              </a:rPr>
              <a:t>Opening Argument – one person</a:t>
            </a:r>
          </a:p>
          <a:p>
            <a:pPr marL="0" indent="0">
              <a:buNone/>
            </a:pPr>
            <a:r>
              <a:rPr lang="en-US" dirty="0">
                <a:latin typeface="Baskerville Old Face" panose="02020602080505020303" pitchFamily="18" charset="0"/>
              </a:rPr>
              <a:t>Crossfire 1 – 3 people</a:t>
            </a:r>
          </a:p>
          <a:p>
            <a:pPr marL="0" indent="0">
              <a:buNone/>
            </a:pPr>
            <a:r>
              <a:rPr lang="en-US" dirty="0">
                <a:latin typeface="Baskerville Old Face" panose="02020602080505020303" pitchFamily="18" charset="0"/>
              </a:rPr>
              <a:t>Summarizer 1 – 1 person</a:t>
            </a:r>
          </a:p>
          <a:p>
            <a:pPr marL="0" indent="0">
              <a:buNone/>
            </a:pPr>
            <a:r>
              <a:rPr lang="en-US" dirty="0">
                <a:latin typeface="Baskerville Old Face" panose="02020602080505020303" pitchFamily="18" charset="0"/>
              </a:rPr>
              <a:t>Crossfire 2 – 3 people</a:t>
            </a:r>
          </a:p>
          <a:p>
            <a:pPr marL="0" indent="0">
              <a:buNone/>
            </a:pPr>
            <a:r>
              <a:rPr lang="en-US" dirty="0">
                <a:latin typeface="Baskerville Old Face" panose="02020602080505020303" pitchFamily="18" charset="0"/>
              </a:rPr>
              <a:t>Summarizer 1 – 1 person</a:t>
            </a:r>
          </a:p>
          <a:p>
            <a:pPr marL="0" indent="0">
              <a:buNone/>
            </a:pPr>
            <a:r>
              <a:rPr lang="en-US" dirty="0">
                <a:latin typeface="Baskerville Old Face" panose="02020602080505020303" pitchFamily="18" charset="0"/>
              </a:rPr>
              <a:t>Crossfire 3 – 3 people</a:t>
            </a:r>
          </a:p>
          <a:p>
            <a:pPr marL="0" indent="0">
              <a:buNone/>
            </a:pPr>
            <a:r>
              <a:rPr lang="en-US" dirty="0">
                <a:latin typeface="Baskerville Old Face" panose="02020602080505020303" pitchFamily="18" charset="0"/>
              </a:rPr>
              <a:t>Closing arguments – 1 person</a:t>
            </a:r>
          </a:p>
          <a:p>
            <a:pPr marL="0" indent="0">
              <a:buNone/>
            </a:pPr>
            <a:endParaRPr lang="en-US" dirty="0">
              <a:latin typeface="Baskerville Old Face" panose="02020602080505020303" pitchFamily="18" charset="0"/>
            </a:endParaRPr>
          </a:p>
          <a:p>
            <a:pPr marL="0" indent="0">
              <a:buNone/>
            </a:pPr>
            <a:endParaRPr lang="en-US" dirty="0"/>
          </a:p>
        </p:txBody>
      </p:sp>
    </p:spTree>
    <p:extLst>
      <p:ext uri="{BB962C8B-B14F-4D97-AF65-F5344CB8AC3E}">
        <p14:creationId xmlns:p14="http://schemas.microsoft.com/office/powerpoint/2010/main" val="509047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Gap in the Bridge, 1919</a:t>
            </a:r>
          </a:p>
        </p:txBody>
      </p:sp>
      <p:pic>
        <p:nvPicPr>
          <p:cNvPr id="4" name="Picture 3" descr="http://www.rlsmart.net/uploads/2447/1027053/League2.jpg"/>
          <p:cNvPicPr/>
          <p:nvPr/>
        </p:nvPicPr>
        <p:blipFill>
          <a:blip r:embed="rId3">
            <a:extLst>
              <a:ext uri="{28A0092B-C50C-407E-A947-70E740481C1C}">
                <a14:useLocalDpi xmlns:a14="http://schemas.microsoft.com/office/drawing/2010/main" val="0"/>
              </a:ext>
            </a:extLst>
          </a:blip>
          <a:srcRect/>
          <a:stretch>
            <a:fillRect/>
          </a:stretch>
        </p:blipFill>
        <p:spPr bwMode="auto">
          <a:xfrm>
            <a:off x="114300" y="1211067"/>
            <a:ext cx="8915400" cy="4826318"/>
          </a:xfrm>
          <a:prstGeom prst="rect">
            <a:avLst/>
          </a:prstGeom>
          <a:noFill/>
          <a:ln>
            <a:solidFill>
              <a:schemeClr val="accent1"/>
            </a:solidFill>
          </a:ln>
        </p:spPr>
      </p:pic>
      <p:sp>
        <p:nvSpPr>
          <p:cNvPr id="14" name="Rectangle 13"/>
          <p:cNvSpPr/>
          <p:nvPr/>
        </p:nvSpPr>
        <p:spPr>
          <a:xfrm>
            <a:off x="190500" y="5791200"/>
            <a:ext cx="2667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askerville Old Face" panose="02020602080505020303" pitchFamily="18" charset="0"/>
              </a:rPr>
              <a:t>Wilson’s POV</a:t>
            </a:r>
          </a:p>
        </p:txBody>
      </p:sp>
      <p:sp>
        <p:nvSpPr>
          <p:cNvPr id="15" name="Rectangle 14"/>
          <p:cNvSpPr/>
          <p:nvPr/>
        </p:nvSpPr>
        <p:spPr>
          <a:xfrm>
            <a:off x="3276600" y="5791200"/>
            <a:ext cx="2667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askerville Old Face" panose="02020602080505020303" pitchFamily="18" charset="0"/>
              </a:rPr>
              <a:t>Irreconcilables’ POV</a:t>
            </a:r>
          </a:p>
        </p:txBody>
      </p:sp>
      <p:sp>
        <p:nvSpPr>
          <p:cNvPr id="16" name="Rectangle 15"/>
          <p:cNvSpPr/>
          <p:nvPr/>
        </p:nvSpPr>
        <p:spPr>
          <a:xfrm>
            <a:off x="6188319" y="5785338"/>
            <a:ext cx="2667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askerville Old Face" panose="02020602080505020303" pitchFamily="18" charset="0"/>
              </a:rPr>
              <a:t>Reservationists’ POV</a:t>
            </a:r>
          </a:p>
        </p:txBody>
      </p:sp>
    </p:spTree>
    <p:extLst>
      <p:ext uri="{BB962C8B-B14F-4D97-AF65-F5344CB8AC3E}">
        <p14:creationId xmlns:p14="http://schemas.microsoft.com/office/powerpoint/2010/main" val="2230582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Gap in the Bridge, 1919</a:t>
            </a:r>
          </a:p>
        </p:txBody>
      </p:sp>
      <p:sp>
        <p:nvSpPr>
          <p:cNvPr id="3" name="Content Placeholder 2"/>
          <p:cNvSpPr>
            <a:spLocks noGrp="1"/>
          </p:cNvSpPr>
          <p:nvPr>
            <p:ph idx="1"/>
          </p:nvPr>
        </p:nvSpPr>
        <p:spPr/>
        <p:txBody>
          <a:bodyPr/>
          <a:lstStyle/>
          <a:p>
            <a:endParaRPr lang="en-US"/>
          </a:p>
        </p:txBody>
      </p:sp>
      <p:pic>
        <p:nvPicPr>
          <p:cNvPr id="4" name="Picture 3" descr="http://www.rlsmart.net/uploads/2447/1027053/League2.jpg"/>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66202"/>
            <a:ext cx="8915400" cy="5339398"/>
          </a:xfrm>
          <a:prstGeom prst="rect">
            <a:avLst/>
          </a:prstGeom>
          <a:noFill/>
          <a:ln>
            <a:noFill/>
          </a:ln>
        </p:spPr>
      </p:pic>
      <p:sp>
        <p:nvSpPr>
          <p:cNvPr id="5" name="Rectangle 4"/>
          <p:cNvSpPr/>
          <p:nvPr/>
        </p:nvSpPr>
        <p:spPr>
          <a:xfrm>
            <a:off x="5046783" y="968936"/>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Irreconcilables </a:t>
            </a:r>
          </a:p>
        </p:txBody>
      </p:sp>
      <p:sp>
        <p:nvSpPr>
          <p:cNvPr id="6" name="Rectangle 5"/>
          <p:cNvSpPr/>
          <p:nvPr/>
        </p:nvSpPr>
        <p:spPr>
          <a:xfrm>
            <a:off x="7080738" y="832802"/>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Isolationism  </a:t>
            </a:r>
          </a:p>
        </p:txBody>
      </p:sp>
      <p:sp>
        <p:nvSpPr>
          <p:cNvPr id="7" name="Rectangle 6"/>
          <p:cNvSpPr/>
          <p:nvPr/>
        </p:nvSpPr>
        <p:spPr>
          <a:xfrm>
            <a:off x="7145215" y="1554859"/>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Article X </a:t>
            </a:r>
          </a:p>
        </p:txBody>
      </p:sp>
      <p:sp>
        <p:nvSpPr>
          <p:cNvPr id="8" name="Rectangle 7"/>
          <p:cNvSpPr/>
          <p:nvPr/>
        </p:nvSpPr>
        <p:spPr>
          <a:xfrm>
            <a:off x="2502876" y="1063673"/>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Treaty of Versailles </a:t>
            </a:r>
          </a:p>
        </p:txBody>
      </p:sp>
      <p:sp>
        <p:nvSpPr>
          <p:cNvPr id="9" name="Rectangle 8"/>
          <p:cNvSpPr/>
          <p:nvPr/>
        </p:nvSpPr>
        <p:spPr>
          <a:xfrm>
            <a:off x="451338" y="910845"/>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League of Nations </a:t>
            </a:r>
          </a:p>
        </p:txBody>
      </p:sp>
      <p:sp>
        <p:nvSpPr>
          <p:cNvPr id="10" name="Rectangle 9"/>
          <p:cNvSpPr/>
          <p:nvPr/>
        </p:nvSpPr>
        <p:spPr>
          <a:xfrm>
            <a:off x="5146430" y="1658291"/>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Reservationists </a:t>
            </a:r>
          </a:p>
        </p:txBody>
      </p:sp>
      <p:sp>
        <p:nvSpPr>
          <p:cNvPr id="11" name="Rectangle 10"/>
          <p:cNvSpPr/>
          <p:nvPr/>
        </p:nvSpPr>
        <p:spPr>
          <a:xfrm>
            <a:off x="2438400" y="1749901"/>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Woodrow Wilson </a:t>
            </a:r>
          </a:p>
        </p:txBody>
      </p:sp>
      <p:sp>
        <p:nvSpPr>
          <p:cNvPr id="12" name="Rectangle 11"/>
          <p:cNvSpPr/>
          <p:nvPr/>
        </p:nvSpPr>
        <p:spPr>
          <a:xfrm>
            <a:off x="2491153" y="2381165"/>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14 Points of Peace </a:t>
            </a:r>
          </a:p>
        </p:txBody>
      </p:sp>
      <p:sp>
        <p:nvSpPr>
          <p:cNvPr id="13" name="Rectangle 12"/>
          <p:cNvSpPr/>
          <p:nvPr/>
        </p:nvSpPr>
        <p:spPr>
          <a:xfrm>
            <a:off x="222739" y="310171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The Big Four </a:t>
            </a:r>
          </a:p>
        </p:txBody>
      </p:sp>
    </p:spTree>
    <p:extLst>
      <p:ext uri="{BB962C8B-B14F-4D97-AF65-F5344CB8AC3E}">
        <p14:creationId xmlns:p14="http://schemas.microsoft.com/office/powerpoint/2010/main" val="31425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WWI Teaches</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WWI brought the United States to the forefront of international politics, and teaches historian some very important lessons about the development of America in the future.</a:t>
            </a:r>
          </a:p>
          <a:p>
            <a:r>
              <a:rPr lang="en-US" sz="2000" b="1" dirty="0">
                <a:solidFill>
                  <a:srgbClr val="FF0000"/>
                </a:solidFill>
                <a:latin typeface="Times New Roman" panose="02020603050405020304" pitchFamily="18" charset="0"/>
                <a:cs typeface="Times New Roman" panose="02020603050405020304" pitchFamily="18" charset="0"/>
              </a:rPr>
              <a:t>Identify and explain three important lessons that US involvement in WWI has taught us about how America reacts to a crisis.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9" y="3560445"/>
            <a:ext cx="4868801" cy="286131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descr="http://aef-doughboys.com/photographs/Carl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429000"/>
            <a:ext cx="2590800" cy="3124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79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WWI and US on the World Stage</a:t>
            </a:r>
          </a:p>
        </p:txBody>
      </p:sp>
      <p:sp>
        <p:nvSpPr>
          <p:cNvPr id="3" name="Content Placeholder 2"/>
          <p:cNvSpPr>
            <a:spLocks noGrp="1"/>
          </p:cNvSpPr>
          <p:nvPr>
            <p:ph idx="1"/>
          </p:nvPr>
        </p:nvSpPr>
        <p:spPr/>
        <p:txBody>
          <a:bodyPr/>
          <a:lstStyle/>
          <a:p>
            <a:r>
              <a:rPr lang="en-US" dirty="0"/>
              <a:t>Summarize the view points of the United States after WWI via the following groups</a:t>
            </a:r>
          </a:p>
          <a:p>
            <a:pPr lvl="1"/>
            <a:r>
              <a:rPr lang="en-US" dirty="0"/>
              <a:t>Woodrow Wilson</a:t>
            </a:r>
          </a:p>
          <a:p>
            <a:pPr lvl="1"/>
            <a:r>
              <a:rPr lang="en-US" dirty="0"/>
              <a:t>Irreconcilables</a:t>
            </a:r>
          </a:p>
          <a:p>
            <a:pPr lvl="1"/>
            <a:r>
              <a:rPr lang="en-US" dirty="0"/>
              <a:t>Reservationists</a:t>
            </a:r>
          </a:p>
          <a:p>
            <a:pPr lvl="1"/>
            <a:r>
              <a:rPr lang="en-US" dirty="0"/>
              <a:t>1920 Presidential Election theme – “A return </a:t>
            </a:r>
            <a:r>
              <a:rPr lang="en-US"/>
              <a:t>to Normalcy</a:t>
            </a:r>
            <a:r>
              <a:rPr lang="en-US" dirty="0"/>
              <a:t>”</a:t>
            </a:r>
          </a:p>
        </p:txBody>
      </p:sp>
    </p:spTree>
    <p:extLst>
      <p:ext uri="{BB962C8B-B14F-4D97-AF65-F5344CB8AC3E}">
        <p14:creationId xmlns:p14="http://schemas.microsoft.com/office/powerpoint/2010/main" val="97963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At War </a:t>
            </a:r>
          </a:p>
        </p:txBody>
      </p:sp>
      <p:sp>
        <p:nvSpPr>
          <p:cNvPr id="3" name="Content Placeholder 2"/>
          <p:cNvSpPr>
            <a:spLocks noGrp="1"/>
          </p:cNvSpPr>
          <p:nvPr>
            <p:ph idx="1"/>
          </p:nvPr>
        </p:nvSpPr>
        <p:spPr>
          <a:xfrm>
            <a:off x="457200" y="1600200"/>
            <a:ext cx="8229600" cy="5105400"/>
          </a:xfrm>
        </p:spPr>
        <p:txBody>
          <a:bodyPr>
            <a:normAutofit/>
          </a:bodyPr>
          <a:lstStyle/>
          <a:p>
            <a:r>
              <a:rPr lang="en-US" b="1" dirty="0">
                <a:solidFill>
                  <a:srgbClr val="002060"/>
                </a:solidFill>
              </a:rPr>
              <a:t>Major causes: Militarism, Alliances, Industrialism/Imperialism, &amp; Nationalism (M.A.I.N)</a:t>
            </a:r>
          </a:p>
          <a:p>
            <a:r>
              <a:rPr lang="en-US" dirty="0">
                <a:solidFill>
                  <a:srgbClr val="7030A0"/>
                </a:solidFill>
              </a:rPr>
              <a:t>Timeline to WWI </a:t>
            </a:r>
            <a:r>
              <a:rPr lang="en-US" dirty="0">
                <a:solidFill>
                  <a:srgbClr val="FF0000"/>
                </a:solidFill>
              </a:rPr>
              <a:t>(Don’t Copy Timeline)</a:t>
            </a:r>
          </a:p>
          <a:p>
            <a:pPr lvl="1"/>
            <a:r>
              <a:rPr lang="en-US" dirty="0">
                <a:solidFill>
                  <a:srgbClr val="7030A0"/>
                </a:solidFill>
              </a:rPr>
              <a:t>June 28, 1914 Archduke Franz Ferdinand assassinated in Sarajevo</a:t>
            </a:r>
          </a:p>
          <a:p>
            <a:pPr lvl="1"/>
            <a:r>
              <a:rPr lang="en-US" dirty="0">
                <a:solidFill>
                  <a:srgbClr val="7030A0"/>
                </a:solidFill>
              </a:rPr>
              <a:t>July </a:t>
            </a:r>
            <a:r>
              <a:rPr lang="en-US" cap="small" dirty="0">
                <a:solidFill>
                  <a:srgbClr val="7030A0"/>
                </a:solidFill>
              </a:rPr>
              <a:t>23</a:t>
            </a:r>
            <a:r>
              <a:rPr lang="en-US" dirty="0">
                <a:solidFill>
                  <a:srgbClr val="7030A0"/>
                </a:solidFill>
              </a:rPr>
              <a:t> Austria issues ultimatum to Serbia</a:t>
            </a:r>
          </a:p>
          <a:p>
            <a:pPr lvl="1"/>
            <a:r>
              <a:rPr lang="en-US" dirty="0">
                <a:solidFill>
                  <a:srgbClr val="7030A0"/>
                </a:solidFill>
              </a:rPr>
              <a:t>July </a:t>
            </a:r>
            <a:r>
              <a:rPr lang="en-US" cap="small" dirty="0">
                <a:solidFill>
                  <a:srgbClr val="7030A0"/>
                </a:solidFill>
              </a:rPr>
              <a:t>25</a:t>
            </a:r>
            <a:r>
              <a:rPr lang="en-US" dirty="0">
                <a:solidFill>
                  <a:srgbClr val="7030A0"/>
                </a:solidFill>
              </a:rPr>
              <a:t> Serbia responds to ultimatum; Austrian ambassador to Serbia immediately leaves Belgrade France promises support to Russia in the event of war</a:t>
            </a:r>
          </a:p>
          <a:p>
            <a:pPr lvl="1"/>
            <a:r>
              <a:rPr lang="en-US" dirty="0">
                <a:solidFill>
                  <a:srgbClr val="7030A0"/>
                </a:solidFill>
              </a:rPr>
              <a:t>July </a:t>
            </a:r>
            <a:r>
              <a:rPr lang="en-US" cap="small" dirty="0">
                <a:solidFill>
                  <a:srgbClr val="7030A0"/>
                </a:solidFill>
              </a:rPr>
              <a:t>28</a:t>
            </a:r>
            <a:r>
              <a:rPr lang="en-US" dirty="0">
                <a:solidFill>
                  <a:srgbClr val="7030A0"/>
                </a:solidFill>
              </a:rPr>
              <a:t> Austria declares war on Serbia</a:t>
            </a:r>
          </a:p>
          <a:p>
            <a:pPr lvl="1"/>
            <a:r>
              <a:rPr lang="en-US" dirty="0">
                <a:solidFill>
                  <a:srgbClr val="7030A0"/>
                </a:solidFill>
              </a:rPr>
              <a:t>July </a:t>
            </a:r>
            <a:r>
              <a:rPr lang="en-US" cap="small" dirty="0">
                <a:solidFill>
                  <a:srgbClr val="7030A0"/>
                </a:solidFill>
              </a:rPr>
              <a:t>30</a:t>
            </a:r>
            <a:r>
              <a:rPr lang="en-US" dirty="0">
                <a:solidFill>
                  <a:srgbClr val="7030A0"/>
                </a:solidFill>
              </a:rPr>
              <a:t> Russia orders general mobilization of troops</a:t>
            </a:r>
          </a:p>
          <a:p>
            <a:pPr lvl="1">
              <a:lnSpc>
                <a:spcPct val="110000"/>
              </a:lnSpc>
              <a:spcBef>
                <a:spcPts val="0"/>
              </a:spcBef>
            </a:pPr>
            <a:r>
              <a:rPr lang="en-US" dirty="0">
                <a:solidFill>
                  <a:srgbClr val="7030A0"/>
                </a:solidFill>
              </a:rPr>
              <a:t>August </a:t>
            </a:r>
            <a:r>
              <a:rPr lang="en-US" cap="small" dirty="0">
                <a:solidFill>
                  <a:srgbClr val="7030A0"/>
                </a:solidFill>
              </a:rPr>
              <a:t>1</a:t>
            </a:r>
            <a:r>
              <a:rPr lang="en-US" dirty="0">
                <a:solidFill>
                  <a:srgbClr val="7030A0"/>
                </a:solidFill>
              </a:rPr>
              <a:t> Germany declares war on Russia France and Germany order general mobilization</a:t>
            </a:r>
          </a:p>
          <a:p>
            <a:pPr lvl="1">
              <a:lnSpc>
                <a:spcPct val="110000"/>
              </a:lnSpc>
              <a:spcBef>
                <a:spcPts val="0"/>
              </a:spcBef>
            </a:pPr>
            <a:r>
              <a:rPr lang="en-US" dirty="0">
                <a:solidFill>
                  <a:srgbClr val="7030A0"/>
                </a:solidFill>
              </a:rPr>
              <a:t>August </a:t>
            </a:r>
            <a:r>
              <a:rPr lang="en-US" cap="small" dirty="0">
                <a:solidFill>
                  <a:srgbClr val="7030A0"/>
                </a:solidFill>
              </a:rPr>
              <a:t>3</a:t>
            </a:r>
            <a:r>
              <a:rPr lang="en-US" dirty="0">
                <a:solidFill>
                  <a:srgbClr val="7030A0"/>
                </a:solidFill>
              </a:rPr>
              <a:t> Germany declares war on France</a:t>
            </a:r>
          </a:p>
          <a:p>
            <a:pPr lvl="1">
              <a:lnSpc>
                <a:spcPct val="110000"/>
              </a:lnSpc>
              <a:spcBef>
                <a:spcPts val="0"/>
              </a:spcBef>
            </a:pPr>
            <a:r>
              <a:rPr lang="en-US" dirty="0">
                <a:solidFill>
                  <a:srgbClr val="7030A0"/>
                </a:solidFill>
              </a:rPr>
              <a:t>August </a:t>
            </a:r>
            <a:r>
              <a:rPr lang="en-US" cap="small" dirty="0">
                <a:solidFill>
                  <a:srgbClr val="7030A0"/>
                </a:solidFill>
              </a:rPr>
              <a:t>4</a:t>
            </a:r>
            <a:r>
              <a:rPr lang="en-US" dirty="0">
                <a:solidFill>
                  <a:srgbClr val="7030A0"/>
                </a:solidFill>
              </a:rPr>
              <a:t> Britain declares war on Germany</a:t>
            </a:r>
          </a:p>
          <a:p>
            <a:endParaRPr lang="en-US" dirty="0"/>
          </a:p>
        </p:txBody>
      </p:sp>
    </p:spTree>
    <p:extLst>
      <p:ext uri="{BB962C8B-B14F-4D97-AF65-F5344CB8AC3E}">
        <p14:creationId xmlns:p14="http://schemas.microsoft.com/office/powerpoint/2010/main" val="323876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Sides </a:t>
            </a:r>
          </a:p>
        </p:txBody>
      </p:sp>
      <p:sp>
        <p:nvSpPr>
          <p:cNvPr id="5" name="Content Placeholder 4"/>
          <p:cNvSpPr>
            <a:spLocks noGrp="1"/>
          </p:cNvSpPr>
          <p:nvPr>
            <p:ph sz="half" idx="1"/>
          </p:nvPr>
        </p:nvSpPr>
        <p:spPr/>
        <p:txBody>
          <a:bodyPr/>
          <a:lstStyle/>
          <a:p>
            <a:r>
              <a:rPr lang="en-US" b="1" dirty="0">
                <a:solidFill>
                  <a:srgbClr val="002060"/>
                </a:solidFill>
              </a:rPr>
              <a:t>Allied Powers</a:t>
            </a:r>
          </a:p>
          <a:p>
            <a:pPr lvl="1"/>
            <a:r>
              <a:rPr lang="en-US" dirty="0">
                <a:solidFill>
                  <a:schemeClr val="tx1"/>
                </a:solidFill>
              </a:rPr>
              <a:t>Great Britain, France, Russia, Italy &amp; Japan (US - 1917)</a:t>
            </a:r>
          </a:p>
          <a:p>
            <a:r>
              <a:rPr lang="en-US" b="1" dirty="0">
                <a:solidFill>
                  <a:srgbClr val="002060"/>
                </a:solidFill>
              </a:rPr>
              <a:t>Central Powers</a:t>
            </a:r>
          </a:p>
          <a:p>
            <a:pPr lvl="1"/>
            <a:r>
              <a:rPr lang="en-US" dirty="0">
                <a:solidFill>
                  <a:schemeClr val="tx1"/>
                </a:solidFill>
              </a:rPr>
              <a:t>Germany, Austria-Hungary, &amp; Ottoman Empire (Turkey) </a:t>
            </a:r>
          </a:p>
        </p:txBody>
      </p:sp>
      <p:sp>
        <p:nvSpPr>
          <p:cNvPr id="6" name="Content Placeholder 5"/>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4956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76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Upholding tradition</a:t>
            </a:r>
          </a:p>
        </p:txBody>
      </p:sp>
      <p:sp>
        <p:nvSpPr>
          <p:cNvPr id="6" name="Content Placeholder 5"/>
          <p:cNvSpPr>
            <a:spLocks noGrp="1"/>
          </p:cNvSpPr>
          <p:nvPr>
            <p:ph idx="1"/>
          </p:nvPr>
        </p:nvSpPr>
        <p:spPr>
          <a:xfrm>
            <a:off x="223684" y="1600200"/>
            <a:ext cx="5872316" cy="4876800"/>
          </a:xfrm>
          <a:solidFill>
            <a:schemeClr val="bg1"/>
          </a:solidFill>
          <a:ln>
            <a:solidFill>
              <a:schemeClr val="tx1">
                <a:lumMod val="95000"/>
                <a:lumOff val="5000"/>
              </a:schemeClr>
            </a:solidFill>
          </a:ln>
        </p:spPr>
        <p:txBody>
          <a:bodyPr>
            <a:normAutofit fontScale="92500" lnSpcReduction="20000"/>
          </a:bodyPr>
          <a:lstStyle/>
          <a:p>
            <a:r>
              <a:rPr lang="en-US" sz="2600" dirty="0">
                <a:solidFill>
                  <a:schemeClr val="tx1"/>
                </a:solidFill>
              </a:rPr>
              <a:t>President Wilson </a:t>
            </a:r>
            <a:r>
              <a:rPr lang="en-US" sz="2600" dirty="0"/>
              <a:t>– </a:t>
            </a:r>
            <a:r>
              <a:rPr lang="en-US" sz="2600" b="1" u="sng" dirty="0">
                <a:solidFill>
                  <a:srgbClr val="002060"/>
                </a:solidFill>
              </a:rPr>
              <a:t>Declaration of Neutrality</a:t>
            </a:r>
            <a:r>
              <a:rPr lang="en-US" sz="2600" b="1" dirty="0">
                <a:solidFill>
                  <a:srgbClr val="002060"/>
                </a:solidFill>
              </a:rPr>
              <a:t> </a:t>
            </a:r>
            <a:r>
              <a:rPr lang="en-US" sz="2600" dirty="0">
                <a:solidFill>
                  <a:schemeClr val="tx1"/>
                </a:solidFill>
              </a:rPr>
              <a:t>and</a:t>
            </a:r>
            <a:r>
              <a:rPr lang="en-US" sz="2600" dirty="0"/>
              <a:t> </a:t>
            </a:r>
            <a:r>
              <a:rPr lang="en-US" sz="2600" b="1" dirty="0">
                <a:solidFill>
                  <a:srgbClr val="002060"/>
                </a:solidFill>
              </a:rPr>
              <a:t>open trade</a:t>
            </a:r>
            <a:r>
              <a:rPr lang="en-US" sz="2600" dirty="0"/>
              <a:t> </a:t>
            </a:r>
            <a:r>
              <a:rPr lang="en-US" sz="2600" dirty="0">
                <a:solidFill>
                  <a:schemeClr val="tx1"/>
                </a:solidFill>
              </a:rPr>
              <a:t>with both sides </a:t>
            </a:r>
          </a:p>
          <a:p>
            <a:pPr lvl="1"/>
            <a:r>
              <a:rPr lang="en-US" sz="2400" b="1" dirty="0">
                <a:solidFill>
                  <a:srgbClr val="FF0000"/>
                </a:solidFill>
              </a:rPr>
              <a:t>Council of National Defense </a:t>
            </a:r>
            <a:r>
              <a:rPr lang="en-US" sz="2400" dirty="0">
                <a:solidFill>
                  <a:schemeClr val="tx1"/>
                </a:solidFill>
              </a:rPr>
              <a:t>(1916</a:t>
            </a:r>
            <a:r>
              <a:rPr lang="en-US" sz="2400" dirty="0"/>
              <a:t>) (</a:t>
            </a:r>
            <a:r>
              <a:rPr lang="en-US" sz="2400" i="1" dirty="0">
                <a:solidFill>
                  <a:srgbClr val="002060"/>
                </a:solidFill>
              </a:rPr>
              <a:t>War mobilization effort</a:t>
            </a:r>
            <a:r>
              <a:rPr lang="en-US" sz="2400" dirty="0"/>
              <a:t>) </a:t>
            </a:r>
          </a:p>
          <a:p>
            <a:pPr lvl="1"/>
            <a:r>
              <a:rPr lang="en-US" sz="2400" b="1" dirty="0">
                <a:solidFill>
                  <a:srgbClr val="FF0000"/>
                </a:solidFill>
              </a:rPr>
              <a:t>Civilian Advisory Commissions </a:t>
            </a:r>
            <a:r>
              <a:rPr lang="en-US" sz="2400" dirty="0">
                <a:solidFill>
                  <a:schemeClr val="tx1"/>
                </a:solidFill>
              </a:rPr>
              <a:t>formed in states</a:t>
            </a:r>
          </a:p>
          <a:p>
            <a:pPr lvl="1"/>
            <a:r>
              <a:rPr lang="en-US" sz="2400" dirty="0">
                <a:solidFill>
                  <a:schemeClr val="tx1"/>
                </a:solidFill>
              </a:rPr>
              <a:t>American recession </a:t>
            </a:r>
            <a:r>
              <a:rPr lang="en-US" sz="2600" dirty="0">
                <a:solidFill>
                  <a:schemeClr val="tx1"/>
                </a:solidFill>
              </a:rPr>
              <a:t>prior to WWI (JP Morgan bails out &amp; War = Trade)</a:t>
            </a:r>
          </a:p>
          <a:p>
            <a:r>
              <a:rPr lang="en-US" dirty="0">
                <a:solidFill>
                  <a:schemeClr val="tx1"/>
                </a:solidFill>
              </a:rPr>
              <a:t>Issues with American neutrality</a:t>
            </a:r>
          </a:p>
          <a:p>
            <a:pPr lvl="1"/>
            <a:r>
              <a:rPr lang="en-US" sz="2400" b="1" u="sng" dirty="0">
                <a:solidFill>
                  <a:srgbClr val="002060"/>
                </a:solidFill>
              </a:rPr>
              <a:t>German unrestricted submarine </a:t>
            </a:r>
          </a:p>
          <a:p>
            <a:pPr lvl="1"/>
            <a:r>
              <a:rPr lang="en-US" sz="2400" b="1" u="sng" dirty="0">
                <a:solidFill>
                  <a:srgbClr val="FF0000"/>
                </a:solidFill>
              </a:rPr>
              <a:t>Lusitania</a:t>
            </a:r>
            <a:r>
              <a:rPr lang="en-US" sz="2400" dirty="0"/>
              <a:t> May 28, 1915 (128 Americans killed) </a:t>
            </a:r>
          </a:p>
          <a:p>
            <a:pPr lvl="1"/>
            <a:r>
              <a:rPr lang="en-US" sz="2400" b="1" i="1" dirty="0">
                <a:solidFill>
                  <a:srgbClr val="FF0000"/>
                </a:solidFill>
              </a:rPr>
              <a:t>Sussex Pledge 1916 </a:t>
            </a:r>
            <a:r>
              <a:rPr lang="en-US" sz="2400" b="1" i="1" dirty="0">
                <a:solidFill>
                  <a:schemeClr val="tx1"/>
                </a:solidFill>
              </a:rPr>
              <a:t>(Germany pledges to end unrestricted submarine warfare)</a:t>
            </a:r>
          </a:p>
        </p:txBody>
      </p:sp>
      <p:pic>
        <p:nvPicPr>
          <p:cNvPr id="2050" name="Picture 2" descr="http://digital.nls.uk/great-war/assets/img/content/general/pic-propoganda-lar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59452"/>
            <a:ext cx="2824316"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14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 joins the war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88476"/>
            <a:ext cx="3124200" cy="50409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743200" y="1371600"/>
            <a:ext cx="6172200" cy="28956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a:p>
            <a:pPr algn="ctr"/>
            <a:r>
              <a:rPr lang="en-US" sz="2400" b="1" dirty="0">
                <a:solidFill>
                  <a:schemeClr val="tx1"/>
                </a:solidFill>
                <a:latin typeface="Times New Roman" panose="02020603050405020304" pitchFamily="18" charset="0"/>
                <a:cs typeface="Times New Roman" panose="02020603050405020304" pitchFamily="18" charset="0"/>
              </a:rPr>
              <a:t>U.S. Breaks Neutrality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Germany returns to unrestricted sub warfare </a:t>
            </a:r>
            <a:r>
              <a:rPr lang="en-US" sz="2400" i="1" dirty="0">
                <a:latin typeface="Times New Roman" panose="02020603050405020304" pitchFamily="18" charset="0"/>
                <a:cs typeface="Times New Roman" panose="02020603050405020304" pitchFamily="18" charset="0"/>
              </a:rPr>
              <a:t>(British Blockade + US Trade with Allies)</a:t>
            </a:r>
          </a:p>
          <a:p>
            <a:pPr marL="342900" indent="-342900">
              <a:buFont typeface="Arial" panose="020B0604020202020204" pitchFamily="34" charset="0"/>
              <a:buChar char="•"/>
            </a:pPr>
            <a:r>
              <a:rPr lang="en-US" sz="2400" b="1" i="1" dirty="0">
                <a:solidFill>
                  <a:srgbClr val="002060"/>
                </a:solidFill>
                <a:latin typeface="Times New Roman" panose="02020603050405020304" pitchFamily="18" charset="0"/>
                <a:cs typeface="Times New Roman" panose="02020603050405020304" pitchFamily="18" charset="0"/>
              </a:rPr>
              <a:t>**</a:t>
            </a:r>
            <a:r>
              <a:rPr lang="en-US" sz="2400" b="1" i="1" dirty="0">
                <a:solidFill>
                  <a:schemeClr val="tx1"/>
                </a:solidFill>
                <a:latin typeface="Times New Roman" panose="02020603050405020304" pitchFamily="18" charset="0"/>
                <a:cs typeface="Times New Roman" panose="02020603050405020304" pitchFamily="18" charset="0"/>
              </a:rPr>
              <a:t>Bolshevik Revolution</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a:solidFill>
                  <a:schemeClr val="bg1"/>
                </a:solidFill>
                <a:latin typeface="Times New Roman" panose="02020603050405020304" pitchFamily="18" charset="0"/>
                <a:cs typeface="Times New Roman" panose="02020603050405020304" pitchFamily="18" charset="0"/>
              </a:rPr>
              <a:t>Treaty of Brest Litovsk 1917 (Russia out of WWI)</a:t>
            </a:r>
          </a:p>
          <a:p>
            <a:pPr marL="342900" indent="-342900">
              <a:buFont typeface="Arial" panose="020B0604020202020204" pitchFamily="34" charset="0"/>
              <a:buChar char="•"/>
            </a:pPr>
            <a:r>
              <a:rPr lang="en-US" sz="2400" b="1" i="1" u="sng" dirty="0">
                <a:solidFill>
                  <a:schemeClr val="tx1"/>
                </a:solidFill>
                <a:latin typeface="Times New Roman" panose="02020603050405020304" pitchFamily="18" charset="0"/>
                <a:cs typeface="Times New Roman" panose="02020603050405020304" pitchFamily="18" charset="0"/>
              </a:rPr>
              <a:t>Zimmerman Telegram 1917</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a:solidFill>
                  <a:schemeClr val="bg1"/>
                </a:solidFill>
                <a:latin typeface="Times New Roman" panose="02020603050405020304" pitchFamily="18" charset="0"/>
                <a:cs typeface="Times New Roman" panose="02020603050405020304" pitchFamily="18" charset="0"/>
              </a:rPr>
              <a:t>German alliance with Mexico</a:t>
            </a:r>
            <a:r>
              <a:rPr lang="en-US" sz="2400" b="1" i="1" dirty="0">
                <a:solidFill>
                  <a:srgbClr val="002060"/>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2000" i="1" dirty="0">
              <a:latin typeface="Times New Roman" panose="02020603050405020304" pitchFamily="18" charset="0"/>
              <a:cs typeface="Times New Roman" panose="02020603050405020304" pitchFamily="18" charset="0"/>
            </a:endParaRPr>
          </a:p>
        </p:txBody>
      </p:sp>
      <p:sp>
        <p:nvSpPr>
          <p:cNvPr id="6" name="Right Arrow 5"/>
          <p:cNvSpPr/>
          <p:nvPr/>
        </p:nvSpPr>
        <p:spPr>
          <a:xfrm>
            <a:off x="6236909" y="2725994"/>
            <a:ext cx="575187" cy="26547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862" y="4572000"/>
            <a:ext cx="4714875" cy="1819275"/>
          </a:xfrm>
          <a:prstGeom prst="rect">
            <a:avLst/>
          </a:prstGeom>
          <a:ln>
            <a:solidFill>
              <a:srgbClr val="002060"/>
            </a:solidFill>
          </a:ln>
        </p:spPr>
      </p:pic>
      <p:sp>
        <p:nvSpPr>
          <p:cNvPr id="3" name="Right Arrow 2"/>
          <p:cNvSpPr/>
          <p:nvPr/>
        </p:nvSpPr>
        <p:spPr>
          <a:xfrm rot="10800000">
            <a:off x="2286000" y="2593258"/>
            <a:ext cx="533400" cy="530942"/>
          </a:xfrm>
          <a:prstGeom prst="rightArrow">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360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TM01790490[[fn=Decatur]]</Template>
  <TotalTime>7865</TotalTime>
  <Words>3365</Words>
  <Application>Microsoft Office PowerPoint</Application>
  <PresentationFormat>On-screen Show (4:3)</PresentationFormat>
  <Paragraphs>346</Paragraphs>
  <Slides>57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Aptos</vt:lpstr>
      <vt:lpstr>Arial</vt:lpstr>
      <vt:lpstr>Baskerville Old Face</vt:lpstr>
      <vt:lpstr>Bodoni MT Condensed</vt:lpstr>
      <vt:lpstr>Calibri</vt:lpstr>
      <vt:lpstr>Courier New</vt:lpstr>
      <vt:lpstr>Franklin Gothic Book</vt:lpstr>
      <vt:lpstr>Source Sans Pro</vt:lpstr>
      <vt:lpstr>Times New Roman</vt:lpstr>
      <vt:lpstr>Wingdings</vt:lpstr>
      <vt:lpstr>Decatur</vt:lpstr>
      <vt:lpstr>WWI – America Breaks Tradition</vt:lpstr>
      <vt:lpstr>Agenda</vt:lpstr>
      <vt:lpstr>WWI Government Activism </vt:lpstr>
      <vt:lpstr>Take Up The Sword of Justice</vt:lpstr>
      <vt:lpstr>Essential Questions</vt:lpstr>
      <vt:lpstr>World At War </vt:lpstr>
      <vt:lpstr>Sides </vt:lpstr>
      <vt:lpstr>Upholding tradition</vt:lpstr>
      <vt:lpstr>America joins the war</vt:lpstr>
      <vt:lpstr>Wilson’s War to END all Wars</vt:lpstr>
      <vt:lpstr>U.S. Interventionism</vt:lpstr>
      <vt:lpstr>U.S. Interventionism</vt:lpstr>
      <vt:lpstr>Manifest Destiny Parallels Imperialism?</vt:lpstr>
      <vt:lpstr>Violating Neutrality </vt:lpstr>
      <vt:lpstr>Peace Without Victory</vt:lpstr>
      <vt:lpstr>Agenda</vt:lpstr>
      <vt:lpstr>Propaganda</vt:lpstr>
      <vt:lpstr>WWI 1st for America</vt:lpstr>
      <vt:lpstr>Volunteerism </vt:lpstr>
      <vt:lpstr>Great Migration </vt:lpstr>
      <vt:lpstr>Opportunity</vt:lpstr>
      <vt:lpstr>New Pattern of Migration</vt:lpstr>
      <vt:lpstr>WWI 1st for America</vt:lpstr>
      <vt:lpstr>The Loss of Laissez Faire?</vt:lpstr>
      <vt:lpstr>The Home Front</vt:lpstr>
      <vt:lpstr>Transformative Effects of War</vt:lpstr>
      <vt:lpstr>Down with the Krauts </vt:lpstr>
      <vt:lpstr>Limiting Civil Liberties</vt:lpstr>
      <vt:lpstr>Connections </vt:lpstr>
      <vt:lpstr>Crisis and U.S. Government Intervention</vt:lpstr>
      <vt:lpstr>Government Intervention</vt:lpstr>
      <vt:lpstr>Agenda</vt:lpstr>
      <vt:lpstr>The Loss of Laissez Faire?</vt:lpstr>
      <vt:lpstr>Home Front Quiz</vt:lpstr>
      <vt:lpstr>Industrialize Warfare</vt:lpstr>
      <vt:lpstr>This NO MAN’s Land</vt:lpstr>
      <vt:lpstr>America at War</vt:lpstr>
      <vt:lpstr>Greenfields of France</vt:lpstr>
      <vt:lpstr>Remember the Falling </vt:lpstr>
      <vt:lpstr>Agenda</vt:lpstr>
      <vt:lpstr>Wilson’s Plan</vt:lpstr>
      <vt:lpstr>The Covenant of Wilsonian Idealism </vt:lpstr>
      <vt:lpstr>Armistice Day</vt:lpstr>
      <vt:lpstr>Election 1918</vt:lpstr>
      <vt:lpstr>Paris Peace Conference</vt:lpstr>
      <vt:lpstr>Industrial War Destruction</vt:lpstr>
      <vt:lpstr>WWI Data</vt:lpstr>
      <vt:lpstr>WWI Data</vt:lpstr>
      <vt:lpstr>Treaty of Versailles</vt:lpstr>
      <vt:lpstr>Treaty of Versailles Rejection</vt:lpstr>
      <vt:lpstr>A turning point?</vt:lpstr>
      <vt:lpstr>“The Gap in the Bridge, 1919</vt:lpstr>
      <vt:lpstr>Imperialistic Debate </vt:lpstr>
      <vt:lpstr>“The Gap in the Bridge, 1919</vt:lpstr>
      <vt:lpstr>“The Gap in the Bridge, 1919</vt:lpstr>
      <vt:lpstr>Lessons WWI Teaches</vt:lpstr>
      <vt:lpstr>WWI and US on the World Stage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 – America Breaks Tradition</dc:title>
  <dc:creator>Andrew's Dogma</dc:creator>
  <cp:lastModifiedBy>Hultberg, Andrew P</cp:lastModifiedBy>
  <cp:revision>116</cp:revision>
  <dcterms:created xsi:type="dcterms:W3CDTF">2015-03-04T01:42:50Z</dcterms:created>
  <dcterms:modified xsi:type="dcterms:W3CDTF">2024-03-08T21:59:09Z</dcterms:modified>
</cp:coreProperties>
</file>