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sldIdLst>
    <p:sldId id="256" r:id="rId2"/>
    <p:sldId id="294" r:id="rId3"/>
    <p:sldId id="257" r:id="rId4"/>
    <p:sldId id="258" r:id="rId5"/>
    <p:sldId id="296" r:id="rId6"/>
    <p:sldId id="259" r:id="rId7"/>
    <p:sldId id="260" r:id="rId8"/>
    <p:sldId id="297" r:id="rId9"/>
    <p:sldId id="300" r:id="rId10"/>
    <p:sldId id="334" r:id="rId11"/>
    <p:sldId id="295" r:id="rId12"/>
    <p:sldId id="298" r:id="rId13"/>
    <p:sldId id="299" r:id="rId14"/>
    <p:sldId id="302" r:id="rId15"/>
    <p:sldId id="335" r:id="rId16"/>
    <p:sldId id="301" r:id="rId17"/>
    <p:sldId id="303" r:id="rId18"/>
    <p:sldId id="304" r:id="rId19"/>
    <p:sldId id="336" r:id="rId20"/>
    <p:sldId id="309" r:id="rId21"/>
    <p:sldId id="315" r:id="rId22"/>
    <p:sldId id="310" r:id="rId23"/>
    <p:sldId id="340" r:id="rId24"/>
    <p:sldId id="330" r:id="rId25"/>
    <p:sldId id="321" r:id="rId26"/>
    <p:sldId id="305" r:id="rId27"/>
    <p:sldId id="338" r:id="rId28"/>
    <p:sldId id="337" r:id="rId29"/>
    <p:sldId id="325" r:id="rId30"/>
    <p:sldId id="341" r:id="rId31"/>
    <p:sldId id="311" r:id="rId32"/>
    <p:sldId id="313" r:id="rId33"/>
    <p:sldId id="291" r:id="rId34"/>
    <p:sldId id="306" r:id="rId35"/>
    <p:sldId id="307" r:id="rId36"/>
    <p:sldId id="339" r:id="rId37"/>
    <p:sldId id="319" r:id="rId38"/>
    <p:sldId id="322" r:id="rId39"/>
    <p:sldId id="320" r:id="rId40"/>
    <p:sldId id="308" r:id="rId41"/>
    <p:sldId id="312" r:id="rId42"/>
    <p:sldId id="332" r:id="rId43"/>
    <p:sldId id="314" r:id="rId44"/>
    <p:sldId id="331" r:id="rId45"/>
    <p:sldId id="326" r:id="rId46"/>
    <p:sldId id="324" r:id="rId47"/>
    <p:sldId id="323" r:id="rId48"/>
    <p:sldId id="327" r:id="rId49"/>
    <p:sldId id="328" r:id="rId50"/>
    <p:sldId id="333" r:id="rId51"/>
    <p:sldId id="329"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2579" autoAdjust="0"/>
  </p:normalViewPr>
  <p:slideViewPr>
    <p:cSldViewPr snapToGrid="0">
      <p:cViewPr varScale="1">
        <p:scale>
          <a:sx n="61" d="100"/>
          <a:sy n="61" d="100"/>
        </p:scale>
        <p:origin x="1020" y="66"/>
      </p:cViewPr>
      <p:guideLst/>
    </p:cSldViewPr>
  </p:slideViewPr>
  <p:notesTextViewPr>
    <p:cViewPr>
      <p:scale>
        <a:sx n="1" d="1"/>
        <a:sy n="1" d="1"/>
      </p:scale>
      <p:origin x="0" y="0"/>
    </p:cViewPr>
  </p:notesTextViewPr>
  <p:sorterViewPr>
    <p:cViewPr>
      <p:scale>
        <a:sx n="100" d="100"/>
        <a:sy n="100" d="100"/>
      </p:scale>
      <p:origin x="0" y="-807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DFF622-4DB6-4289-B02B-2D7CC21FEE9E}" type="datetimeFigureOut">
              <a:rPr lang="en-US" smtClean="0"/>
              <a:t>12/5/2024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A9F333-0F59-47F4-B647-BD4DB98E839F}" type="slidenum">
              <a:rPr lang="en-US" smtClean="0"/>
              <a:t>‹#›</a:t>
            </a:fld>
            <a:endParaRPr lang="en-US"/>
          </a:p>
        </p:txBody>
      </p:sp>
    </p:spTree>
    <p:extLst>
      <p:ext uri="{BB962C8B-B14F-4D97-AF65-F5344CB8AC3E}">
        <p14:creationId xmlns:p14="http://schemas.microsoft.com/office/powerpoint/2010/main" val="16173343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AE28CE-7D78-3B87-36D3-5032FEC994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9F6078-3EAE-25DA-320F-DC0C6534F7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457F403-C8E6-FEDC-8818-6B8F3447F29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E07C4C2-2B16-D3BF-DADB-C4C9ED90A879}"/>
              </a:ext>
            </a:extLst>
          </p:cNvPr>
          <p:cNvSpPr>
            <a:spLocks noGrp="1"/>
          </p:cNvSpPr>
          <p:nvPr>
            <p:ph type="sldNum" sz="quarter" idx="5"/>
          </p:nvPr>
        </p:nvSpPr>
        <p:spPr/>
        <p:txBody>
          <a:bodyPr/>
          <a:lstStyle/>
          <a:p>
            <a:fld id="{27A9F333-0F59-47F4-B647-BD4DB98E839F}" type="slidenum">
              <a:rPr lang="en-US" smtClean="0"/>
              <a:t>28</a:t>
            </a:fld>
            <a:endParaRPr lang="en-US"/>
          </a:p>
        </p:txBody>
      </p:sp>
    </p:spTree>
    <p:extLst>
      <p:ext uri="{BB962C8B-B14F-4D97-AF65-F5344CB8AC3E}">
        <p14:creationId xmlns:p14="http://schemas.microsoft.com/office/powerpoint/2010/main" val="6806096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A9F333-0F59-47F4-B647-BD4DB98E839F}" type="slidenum">
              <a:rPr lang="en-US" smtClean="0"/>
              <a:t>39</a:t>
            </a:fld>
            <a:endParaRPr lang="en-US"/>
          </a:p>
        </p:txBody>
      </p:sp>
    </p:spTree>
    <p:extLst>
      <p:ext uri="{BB962C8B-B14F-4D97-AF65-F5344CB8AC3E}">
        <p14:creationId xmlns:p14="http://schemas.microsoft.com/office/powerpoint/2010/main" val="5975135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A9F333-0F59-47F4-B647-BD4DB98E839F}" type="slidenum">
              <a:rPr lang="en-US" smtClean="0"/>
              <a:t>40</a:t>
            </a:fld>
            <a:endParaRPr lang="en-US"/>
          </a:p>
        </p:txBody>
      </p:sp>
    </p:spTree>
    <p:extLst>
      <p:ext uri="{BB962C8B-B14F-4D97-AF65-F5344CB8AC3E}">
        <p14:creationId xmlns:p14="http://schemas.microsoft.com/office/powerpoint/2010/main" val="31621140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A9F333-0F59-47F4-B647-BD4DB98E839F}" type="slidenum">
              <a:rPr lang="en-US" smtClean="0"/>
              <a:t>41</a:t>
            </a:fld>
            <a:endParaRPr lang="en-US"/>
          </a:p>
        </p:txBody>
      </p:sp>
    </p:spTree>
    <p:extLst>
      <p:ext uri="{BB962C8B-B14F-4D97-AF65-F5344CB8AC3E}">
        <p14:creationId xmlns:p14="http://schemas.microsoft.com/office/powerpoint/2010/main" val="41734929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A9F333-0F59-47F4-B647-BD4DB98E839F}" type="slidenum">
              <a:rPr lang="en-US" smtClean="0"/>
              <a:t>45</a:t>
            </a:fld>
            <a:endParaRPr lang="en-US"/>
          </a:p>
        </p:txBody>
      </p:sp>
    </p:spTree>
    <p:extLst>
      <p:ext uri="{BB962C8B-B14F-4D97-AF65-F5344CB8AC3E}">
        <p14:creationId xmlns:p14="http://schemas.microsoft.com/office/powerpoint/2010/main" val="5067626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A9F333-0F59-47F4-B647-BD4DB98E839F}" type="slidenum">
              <a:rPr lang="en-US" smtClean="0"/>
              <a:t>47</a:t>
            </a:fld>
            <a:endParaRPr lang="en-US"/>
          </a:p>
        </p:txBody>
      </p:sp>
    </p:spTree>
    <p:extLst>
      <p:ext uri="{BB962C8B-B14F-4D97-AF65-F5344CB8AC3E}">
        <p14:creationId xmlns:p14="http://schemas.microsoft.com/office/powerpoint/2010/main" val="37195535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35387-CA43-3548-41C2-2EDB0F96621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4A89F01-6704-A464-6C68-66BD609CF9F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ED9D30C-EE49-BFB4-90B9-AF10DE196929}"/>
              </a:ext>
            </a:extLst>
          </p:cNvPr>
          <p:cNvSpPr>
            <a:spLocks noGrp="1"/>
          </p:cNvSpPr>
          <p:nvPr>
            <p:ph type="dt" sz="half" idx="10"/>
          </p:nvPr>
        </p:nvSpPr>
        <p:spPr/>
        <p:txBody>
          <a:bodyPr/>
          <a:lstStyle/>
          <a:p>
            <a:fld id="{6E593332-3710-4C05-B9A9-793D6A92399A}" type="datetimeFigureOut">
              <a:rPr lang="en-US" smtClean="0"/>
              <a:t>12/5/2024</a:t>
            </a:fld>
            <a:endParaRPr lang="en-US"/>
          </a:p>
        </p:txBody>
      </p:sp>
      <p:sp>
        <p:nvSpPr>
          <p:cNvPr id="5" name="Footer Placeholder 4">
            <a:extLst>
              <a:ext uri="{FF2B5EF4-FFF2-40B4-BE49-F238E27FC236}">
                <a16:creationId xmlns:a16="http://schemas.microsoft.com/office/drawing/2014/main" id="{601FD10E-9519-8121-38C9-2FC586BC43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7678EF-1F09-BD4E-3AFA-BBA240B370E5}"/>
              </a:ext>
            </a:extLst>
          </p:cNvPr>
          <p:cNvSpPr>
            <a:spLocks noGrp="1"/>
          </p:cNvSpPr>
          <p:nvPr>
            <p:ph type="sldNum" sz="quarter" idx="12"/>
          </p:nvPr>
        </p:nvSpPr>
        <p:spPr/>
        <p:txBody>
          <a:bodyPr/>
          <a:lstStyle/>
          <a:p>
            <a:fld id="{32E94D80-4BF6-46C0-8062-2A678E9DD7B9}" type="slidenum">
              <a:rPr lang="en-US" smtClean="0"/>
              <a:t>‹#›</a:t>
            </a:fld>
            <a:endParaRPr lang="en-US"/>
          </a:p>
        </p:txBody>
      </p:sp>
    </p:spTree>
    <p:extLst>
      <p:ext uri="{BB962C8B-B14F-4D97-AF65-F5344CB8AC3E}">
        <p14:creationId xmlns:p14="http://schemas.microsoft.com/office/powerpoint/2010/main" val="27621835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30DE5-2628-F499-759E-23DEB543A4D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655F48E-7EC4-D71D-8535-082A86C42E0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2AF98A-AE9D-DF3B-0B26-3D124F5D54AB}"/>
              </a:ext>
            </a:extLst>
          </p:cNvPr>
          <p:cNvSpPr>
            <a:spLocks noGrp="1"/>
          </p:cNvSpPr>
          <p:nvPr>
            <p:ph type="dt" sz="half" idx="10"/>
          </p:nvPr>
        </p:nvSpPr>
        <p:spPr/>
        <p:txBody>
          <a:bodyPr/>
          <a:lstStyle/>
          <a:p>
            <a:fld id="{6E593332-3710-4C05-B9A9-793D6A92399A}" type="datetimeFigureOut">
              <a:rPr lang="en-US" smtClean="0"/>
              <a:t>12/5/2024</a:t>
            </a:fld>
            <a:endParaRPr lang="en-US"/>
          </a:p>
        </p:txBody>
      </p:sp>
      <p:sp>
        <p:nvSpPr>
          <p:cNvPr id="5" name="Footer Placeholder 4">
            <a:extLst>
              <a:ext uri="{FF2B5EF4-FFF2-40B4-BE49-F238E27FC236}">
                <a16:creationId xmlns:a16="http://schemas.microsoft.com/office/drawing/2014/main" id="{5CE92FC5-4314-9BEA-C82A-5171EE3ACC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8FE3CD-EBE4-3320-2CC4-8D4C6C4E3C9D}"/>
              </a:ext>
            </a:extLst>
          </p:cNvPr>
          <p:cNvSpPr>
            <a:spLocks noGrp="1"/>
          </p:cNvSpPr>
          <p:nvPr>
            <p:ph type="sldNum" sz="quarter" idx="12"/>
          </p:nvPr>
        </p:nvSpPr>
        <p:spPr/>
        <p:txBody>
          <a:bodyPr/>
          <a:lstStyle/>
          <a:p>
            <a:fld id="{32E94D80-4BF6-46C0-8062-2A678E9DD7B9}" type="slidenum">
              <a:rPr lang="en-US" smtClean="0"/>
              <a:t>‹#›</a:t>
            </a:fld>
            <a:endParaRPr lang="en-US"/>
          </a:p>
        </p:txBody>
      </p:sp>
    </p:spTree>
    <p:extLst>
      <p:ext uri="{BB962C8B-B14F-4D97-AF65-F5344CB8AC3E}">
        <p14:creationId xmlns:p14="http://schemas.microsoft.com/office/powerpoint/2010/main" val="28227507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28B7D04-6E0C-0888-8BC9-7AD8635BF64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7DDE78D-5EDB-690B-7661-4BEDC6146EA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6B60B7-97C8-2A42-3C71-BB110F6C04DC}"/>
              </a:ext>
            </a:extLst>
          </p:cNvPr>
          <p:cNvSpPr>
            <a:spLocks noGrp="1"/>
          </p:cNvSpPr>
          <p:nvPr>
            <p:ph type="dt" sz="half" idx="10"/>
          </p:nvPr>
        </p:nvSpPr>
        <p:spPr/>
        <p:txBody>
          <a:bodyPr/>
          <a:lstStyle/>
          <a:p>
            <a:fld id="{6E593332-3710-4C05-B9A9-793D6A92399A}" type="datetimeFigureOut">
              <a:rPr lang="en-US" smtClean="0"/>
              <a:t>12/5/2024</a:t>
            </a:fld>
            <a:endParaRPr lang="en-US"/>
          </a:p>
        </p:txBody>
      </p:sp>
      <p:sp>
        <p:nvSpPr>
          <p:cNvPr id="5" name="Footer Placeholder 4">
            <a:extLst>
              <a:ext uri="{FF2B5EF4-FFF2-40B4-BE49-F238E27FC236}">
                <a16:creationId xmlns:a16="http://schemas.microsoft.com/office/drawing/2014/main" id="{D63A5130-FD78-7354-7981-42AC2D8612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1930B0-AA56-D045-CB76-9544113B6641}"/>
              </a:ext>
            </a:extLst>
          </p:cNvPr>
          <p:cNvSpPr>
            <a:spLocks noGrp="1"/>
          </p:cNvSpPr>
          <p:nvPr>
            <p:ph type="sldNum" sz="quarter" idx="12"/>
          </p:nvPr>
        </p:nvSpPr>
        <p:spPr/>
        <p:txBody>
          <a:bodyPr/>
          <a:lstStyle/>
          <a:p>
            <a:fld id="{32E94D80-4BF6-46C0-8062-2A678E9DD7B9}" type="slidenum">
              <a:rPr lang="en-US" smtClean="0"/>
              <a:t>‹#›</a:t>
            </a:fld>
            <a:endParaRPr lang="en-US"/>
          </a:p>
        </p:txBody>
      </p:sp>
    </p:spTree>
    <p:extLst>
      <p:ext uri="{BB962C8B-B14F-4D97-AF65-F5344CB8AC3E}">
        <p14:creationId xmlns:p14="http://schemas.microsoft.com/office/powerpoint/2010/main" val="17439710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A1E31-9457-E5CC-8A9E-0EE89845A2F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F17A8DE-2F14-CAE4-44A7-5527625E5AB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22D16A-8085-0F70-5642-CB1A13B00F9B}"/>
              </a:ext>
            </a:extLst>
          </p:cNvPr>
          <p:cNvSpPr>
            <a:spLocks noGrp="1"/>
          </p:cNvSpPr>
          <p:nvPr>
            <p:ph type="dt" sz="half" idx="10"/>
          </p:nvPr>
        </p:nvSpPr>
        <p:spPr/>
        <p:txBody>
          <a:bodyPr/>
          <a:lstStyle/>
          <a:p>
            <a:fld id="{6E593332-3710-4C05-B9A9-793D6A92399A}" type="datetimeFigureOut">
              <a:rPr lang="en-US" smtClean="0"/>
              <a:t>12/5/2024</a:t>
            </a:fld>
            <a:endParaRPr lang="en-US"/>
          </a:p>
        </p:txBody>
      </p:sp>
      <p:sp>
        <p:nvSpPr>
          <p:cNvPr id="5" name="Footer Placeholder 4">
            <a:extLst>
              <a:ext uri="{FF2B5EF4-FFF2-40B4-BE49-F238E27FC236}">
                <a16:creationId xmlns:a16="http://schemas.microsoft.com/office/drawing/2014/main" id="{08F323A8-079E-C97C-6FDB-791D4CFDCC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CCA8A9-E391-87CF-E83F-18EBC9475F85}"/>
              </a:ext>
            </a:extLst>
          </p:cNvPr>
          <p:cNvSpPr>
            <a:spLocks noGrp="1"/>
          </p:cNvSpPr>
          <p:nvPr>
            <p:ph type="sldNum" sz="quarter" idx="12"/>
          </p:nvPr>
        </p:nvSpPr>
        <p:spPr/>
        <p:txBody>
          <a:bodyPr/>
          <a:lstStyle/>
          <a:p>
            <a:fld id="{32E94D80-4BF6-46C0-8062-2A678E9DD7B9}" type="slidenum">
              <a:rPr lang="en-US" smtClean="0"/>
              <a:t>‹#›</a:t>
            </a:fld>
            <a:endParaRPr lang="en-US"/>
          </a:p>
        </p:txBody>
      </p:sp>
    </p:spTree>
    <p:extLst>
      <p:ext uri="{BB962C8B-B14F-4D97-AF65-F5344CB8AC3E}">
        <p14:creationId xmlns:p14="http://schemas.microsoft.com/office/powerpoint/2010/main" val="26906020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C5F79-B5EB-08D6-5CBD-ECE24A0DBF2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E880BE5-9FDD-4FB8-ABDC-ABC20436ECC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A68D81F-4BD9-D689-5ED3-E5C596EA88FC}"/>
              </a:ext>
            </a:extLst>
          </p:cNvPr>
          <p:cNvSpPr>
            <a:spLocks noGrp="1"/>
          </p:cNvSpPr>
          <p:nvPr>
            <p:ph type="dt" sz="half" idx="10"/>
          </p:nvPr>
        </p:nvSpPr>
        <p:spPr/>
        <p:txBody>
          <a:bodyPr/>
          <a:lstStyle/>
          <a:p>
            <a:fld id="{6E593332-3710-4C05-B9A9-793D6A92399A}" type="datetimeFigureOut">
              <a:rPr lang="en-US" smtClean="0"/>
              <a:t>12/5/2024</a:t>
            </a:fld>
            <a:endParaRPr lang="en-US"/>
          </a:p>
        </p:txBody>
      </p:sp>
      <p:sp>
        <p:nvSpPr>
          <p:cNvPr id="5" name="Footer Placeholder 4">
            <a:extLst>
              <a:ext uri="{FF2B5EF4-FFF2-40B4-BE49-F238E27FC236}">
                <a16:creationId xmlns:a16="http://schemas.microsoft.com/office/drawing/2014/main" id="{19290944-608E-DD0F-5017-61BCFF37D6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202D69-092B-C459-5964-6705B0CD91DA}"/>
              </a:ext>
            </a:extLst>
          </p:cNvPr>
          <p:cNvSpPr>
            <a:spLocks noGrp="1"/>
          </p:cNvSpPr>
          <p:nvPr>
            <p:ph type="sldNum" sz="quarter" idx="12"/>
          </p:nvPr>
        </p:nvSpPr>
        <p:spPr/>
        <p:txBody>
          <a:bodyPr/>
          <a:lstStyle/>
          <a:p>
            <a:fld id="{32E94D80-4BF6-46C0-8062-2A678E9DD7B9}" type="slidenum">
              <a:rPr lang="en-US" smtClean="0"/>
              <a:t>‹#›</a:t>
            </a:fld>
            <a:endParaRPr lang="en-US"/>
          </a:p>
        </p:txBody>
      </p:sp>
    </p:spTree>
    <p:extLst>
      <p:ext uri="{BB962C8B-B14F-4D97-AF65-F5344CB8AC3E}">
        <p14:creationId xmlns:p14="http://schemas.microsoft.com/office/powerpoint/2010/main" val="25341001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53E18-CE80-923B-F27E-64571D63DE5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12C9CDC-CC3F-5DA0-617B-FB5E47619AB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C41987D-4CCB-5E47-D01E-7DCECEF0231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BC07431-EEA9-356A-C50A-2F38B7D37700}"/>
              </a:ext>
            </a:extLst>
          </p:cNvPr>
          <p:cNvSpPr>
            <a:spLocks noGrp="1"/>
          </p:cNvSpPr>
          <p:nvPr>
            <p:ph type="dt" sz="half" idx="10"/>
          </p:nvPr>
        </p:nvSpPr>
        <p:spPr/>
        <p:txBody>
          <a:bodyPr/>
          <a:lstStyle/>
          <a:p>
            <a:fld id="{6E593332-3710-4C05-B9A9-793D6A92399A}" type="datetimeFigureOut">
              <a:rPr lang="en-US" smtClean="0"/>
              <a:t>12/5/2024</a:t>
            </a:fld>
            <a:endParaRPr lang="en-US"/>
          </a:p>
        </p:txBody>
      </p:sp>
      <p:sp>
        <p:nvSpPr>
          <p:cNvPr id="6" name="Footer Placeholder 5">
            <a:extLst>
              <a:ext uri="{FF2B5EF4-FFF2-40B4-BE49-F238E27FC236}">
                <a16:creationId xmlns:a16="http://schemas.microsoft.com/office/drawing/2014/main" id="{A92560FC-6F86-CFA7-F522-BA820603F13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EC6376B-926D-F1CE-AE96-34BF19613FDD}"/>
              </a:ext>
            </a:extLst>
          </p:cNvPr>
          <p:cNvSpPr>
            <a:spLocks noGrp="1"/>
          </p:cNvSpPr>
          <p:nvPr>
            <p:ph type="sldNum" sz="quarter" idx="12"/>
          </p:nvPr>
        </p:nvSpPr>
        <p:spPr/>
        <p:txBody>
          <a:bodyPr/>
          <a:lstStyle/>
          <a:p>
            <a:fld id="{32E94D80-4BF6-46C0-8062-2A678E9DD7B9}" type="slidenum">
              <a:rPr lang="en-US" smtClean="0"/>
              <a:t>‹#›</a:t>
            </a:fld>
            <a:endParaRPr lang="en-US"/>
          </a:p>
        </p:txBody>
      </p:sp>
    </p:spTree>
    <p:extLst>
      <p:ext uri="{BB962C8B-B14F-4D97-AF65-F5344CB8AC3E}">
        <p14:creationId xmlns:p14="http://schemas.microsoft.com/office/powerpoint/2010/main" val="41571204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4CD81-E570-1105-A706-85FAA380F19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1688F93-879E-3C75-AF52-164E5EDDB30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1C3CE0E-B912-FD99-80B6-B68A2119553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BA20F1B-932E-58A9-7279-8AD309FF1B3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EFC5C2B-8410-B392-101D-EA388BFF46B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751D0B1-770B-678F-8A81-FEEC4CCD1C25}"/>
              </a:ext>
            </a:extLst>
          </p:cNvPr>
          <p:cNvSpPr>
            <a:spLocks noGrp="1"/>
          </p:cNvSpPr>
          <p:nvPr>
            <p:ph type="dt" sz="half" idx="10"/>
          </p:nvPr>
        </p:nvSpPr>
        <p:spPr/>
        <p:txBody>
          <a:bodyPr/>
          <a:lstStyle/>
          <a:p>
            <a:fld id="{6E593332-3710-4C05-B9A9-793D6A92399A}" type="datetimeFigureOut">
              <a:rPr lang="en-US" smtClean="0"/>
              <a:t>12/5/2024</a:t>
            </a:fld>
            <a:endParaRPr lang="en-US"/>
          </a:p>
        </p:txBody>
      </p:sp>
      <p:sp>
        <p:nvSpPr>
          <p:cNvPr id="8" name="Footer Placeholder 7">
            <a:extLst>
              <a:ext uri="{FF2B5EF4-FFF2-40B4-BE49-F238E27FC236}">
                <a16:creationId xmlns:a16="http://schemas.microsoft.com/office/drawing/2014/main" id="{FAA0B0DB-67F9-C5AE-68A8-2D8DC67307C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A79B658-7A32-1BBC-94F5-3AFAED7CBA67}"/>
              </a:ext>
            </a:extLst>
          </p:cNvPr>
          <p:cNvSpPr>
            <a:spLocks noGrp="1"/>
          </p:cNvSpPr>
          <p:nvPr>
            <p:ph type="sldNum" sz="quarter" idx="12"/>
          </p:nvPr>
        </p:nvSpPr>
        <p:spPr/>
        <p:txBody>
          <a:bodyPr/>
          <a:lstStyle/>
          <a:p>
            <a:fld id="{32E94D80-4BF6-46C0-8062-2A678E9DD7B9}" type="slidenum">
              <a:rPr lang="en-US" smtClean="0"/>
              <a:t>‹#›</a:t>
            </a:fld>
            <a:endParaRPr lang="en-US"/>
          </a:p>
        </p:txBody>
      </p:sp>
    </p:spTree>
    <p:extLst>
      <p:ext uri="{BB962C8B-B14F-4D97-AF65-F5344CB8AC3E}">
        <p14:creationId xmlns:p14="http://schemas.microsoft.com/office/powerpoint/2010/main" val="36757598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E8026-8D65-DA4B-63B9-AA5124D9658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B636495-F13E-52F2-EFB0-33BD17B6D0E0}"/>
              </a:ext>
            </a:extLst>
          </p:cNvPr>
          <p:cNvSpPr>
            <a:spLocks noGrp="1"/>
          </p:cNvSpPr>
          <p:nvPr>
            <p:ph type="dt" sz="half" idx="10"/>
          </p:nvPr>
        </p:nvSpPr>
        <p:spPr/>
        <p:txBody>
          <a:bodyPr/>
          <a:lstStyle/>
          <a:p>
            <a:fld id="{6E593332-3710-4C05-B9A9-793D6A92399A}" type="datetimeFigureOut">
              <a:rPr lang="en-US" smtClean="0"/>
              <a:t>12/5/2024</a:t>
            </a:fld>
            <a:endParaRPr lang="en-US"/>
          </a:p>
        </p:txBody>
      </p:sp>
      <p:sp>
        <p:nvSpPr>
          <p:cNvPr id="4" name="Footer Placeholder 3">
            <a:extLst>
              <a:ext uri="{FF2B5EF4-FFF2-40B4-BE49-F238E27FC236}">
                <a16:creationId xmlns:a16="http://schemas.microsoft.com/office/drawing/2014/main" id="{2D5E0F1C-7E4B-2905-2FA4-6A5A96E9913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F8F2E18-4EA0-0AFD-7DE0-3FB4709D7A77}"/>
              </a:ext>
            </a:extLst>
          </p:cNvPr>
          <p:cNvSpPr>
            <a:spLocks noGrp="1"/>
          </p:cNvSpPr>
          <p:nvPr>
            <p:ph type="sldNum" sz="quarter" idx="12"/>
          </p:nvPr>
        </p:nvSpPr>
        <p:spPr/>
        <p:txBody>
          <a:bodyPr/>
          <a:lstStyle/>
          <a:p>
            <a:fld id="{32E94D80-4BF6-46C0-8062-2A678E9DD7B9}" type="slidenum">
              <a:rPr lang="en-US" smtClean="0"/>
              <a:t>‹#›</a:t>
            </a:fld>
            <a:endParaRPr lang="en-US"/>
          </a:p>
        </p:txBody>
      </p:sp>
    </p:spTree>
    <p:extLst>
      <p:ext uri="{BB962C8B-B14F-4D97-AF65-F5344CB8AC3E}">
        <p14:creationId xmlns:p14="http://schemas.microsoft.com/office/powerpoint/2010/main" val="4609192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1DF8994-58B4-5F68-7FE2-CAAFF0DFE626}"/>
              </a:ext>
            </a:extLst>
          </p:cNvPr>
          <p:cNvSpPr>
            <a:spLocks noGrp="1"/>
          </p:cNvSpPr>
          <p:nvPr>
            <p:ph type="dt" sz="half" idx="10"/>
          </p:nvPr>
        </p:nvSpPr>
        <p:spPr/>
        <p:txBody>
          <a:bodyPr/>
          <a:lstStyle/>
          <a:p>
            <a:fld id="{6E593332-3710-4C05-B9A9-793D6A92399A}" type="datetimeFigureOut">
              <a:rPr lang="en-US" smtClean="0"/>
              <a:t>12/5/2024</a:t>
            </a:fld>
            <a:endParaRPr lang="en-US"/>
          </a:p>
        </p:txBody>
      </p:sp>
      <p:sp>
        <p:nvSpPr>
          <p:cNvPr id="3" name="Footer Placeholder 2">
            <a:extLst>
              <a:ext uri="{FF2B5EF4-FFF2-40B4-BE49-F238E27FC236}">
                <a16:creationId xmlns:a16="http://schemas.microsoft.com/office/drawing/2014/main" id="{F3E03180-7630-E456-EE78-C1BB6AC717F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983A536-B119-E94D-2751-C4CBE78E5092}"/>
              </a:ext>
            </a:extLst>
          </p:cNvPr>
          <p:cNvSpPr>
            <a:spLocks noGrp="1"/>
          </p:cNvSpPr>
          <p:nvPr>
            <p:ph type="sldNum" sz="quarter" idx="12"/>
          </p:nvPr>
        </p:nvSpPr>
        <p:spPr/>
        <p:txBody>
          <a:bodyPr/>
          <a:lstStyle/>
          <a:p>
            <a:fld id="{32E94D80-4BF6-46C0-8062-2A678E9DD7B9}" type="slidenum">
              <a:rPr lang="en-US" smtClean="0"/>
              <a:t>‹#›</a:t>
            </a:fld>
            <a:endParaRPr lang="en-US"/>
          </a:p>
        </p:txBody>
      </p:sp>
    </p:spTree>
    <p:extLst>
      <p:ext uri="{BB962C8B-B14F-4D97-AF65-F5344CB8AC3E}">
        <p14:creationId xmlns:p14="http://schemas.microsoft.com/office/powerpoint/2010/main" val="36156831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9736B1-0C5F-7F48-48A4-314ABF53E2E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B92E4F7-56F2-52D9-8723-C9C7307CC7D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526D1FA-A21F-44E2-7942-7922A63AF8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FE467F3-F69B-5B5C-784E-2713F7EA9990}"/>
              </a:ext>
            </a:extLst>
          </p:cNvPr>
          <p:cNvSpPr>
            <a:spLocks noGrp="1"/>
          </p:cNvSpPr>
          <p:nvPr>
            <p:ph type="dt" sz="half" idx="10"/>
          </p:nvPr>
        </p:nvSpPr>
        <p:spPr/>
        <p:txBody>
          <a:bodyPr/>
          <a:lstStyle/>
          <a:p>
            <a:fld id="{6E593332-3710-4C05-B9A9-793D6A92399A}" type="datetimeFigureOut">
              <a:rPr lang="en-US" smtClean="0"/>
              <a:t>12/5/2024</a:t>
            </a:fld>
            <a:endParaRPr lang="en-US"/>
          </a:p>
        </p:txBody>
      </p:sp>
      <p:sp>
        <p:nvSpPr>
          <p:cNvPr id="6" name="Footer Placeholder 5">
            <a:extLst>
              <a:ext uri="{FF2B5EF4-FFF2-40B4-BE49-F238E27FC236}">
                <a16:creationId xmlns:a16="http://schemas.microsoft.com/office/drawing/2014/main" id="{3D0BCF03-359F-91F1-0BE8-C64603F47A1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12E9ABD-6B91-6EF6-0A60-FA90117B1FA8}"/>
              </a:ext>
            </a:extLst>
          </p:cNvPr>
          <p:cNvSpPr>
            <a:spLocks noGrp="1"/>
          </p:cNvSpPr>
          <p:nvPr>
            <p:ph type="sldNum" sz="quarter" idx="12"/>
          </p:nvPr>
        </p:nvSpPr>
        <p:spPr/>
        <p:txBody>
          <a:bodyPr/>
          <a:lstStyle/>
          <a:p>
            <a:fld id="{32E94D80-4BF6-46C0-8062-2A678E9DD7B9}" type="slidenum">
              <a:rPr lang="en-US" smtClean="0"/>
              <a:t>‹#›</a:t>
            </a:fld>
            <a:endParaRPr lang="en-US"/>
          </a:p>
        </p:txBody>
      </p:sp>
    </p:spTree>
    <p:extLst>
      <p:ext uri="{BB962C8B-B14F-4D97-AF65-F5344CB8AC3E}">
        <p14:creationId xmlns:p14="http://schemas.microsoft.com/office/powerpoint/2010/main" val="1784516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25F05-3E84-F008-5C1F-363152BF14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C5A7F55-5184-9090-570D-F99EB8BD0AE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82204CF-7104-826B-7659-E1797764E9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B42C88F-FE29-E5EE-81B8-DC98587B10E1}"/>
              </a:ext>
            </a:extLst>
          </p:cNvPr>
          <p:cNvSpPr>
            <a:spLocks noGrp="1"/>
          </p:cNvSpPr>
          <p:nvPr>
            <p:ph type="dt" sz="half" idx="10"/>
          </p:nvPr>
        </p:nvSpPr>
        <p:spPr/>
        <p:txBody>
          <a:bodyPr/>
          <a:lstStyle/>
          <a:p>
            <a:fld id="{6E593332-3710-4C05-B9A9-793D6A92399A}" type="datetimeFigureOut">
              <a:rPr lang="en-US" smtClean="0"/>
              <a:t>12/5/2024</a:t>
            </a:fld>
            <a:endParaRPr lang="en-US"/>
          </a:p>
        </p:txBody>
      </p:sp>
      <p:sp>
        <p:nvSpPr>
          <p:cNvPr id="6" name="Footer Placeholder 5">
            <a:extLst>
              <a:ext uri="{FF2B5EF4-FFF2-40B4-BE49-F238E27FC236}">
                <a16:creationId xmlns:a16="http://schemas.microsoft.com/office/drawing/2014/main" id="{65546D21-415D-A68F-0F89-7286AFE2FD2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1D7B19E-B27D-37A0-9C32-538E37EEDD04}"/>
              </a:ext>
            </a:extLst>
          </p:cNvPr>
          <p:cNvSpPr>
            <a:spLocks noGrp="1"/>
          </p:cNvSpPr>
          <p:nvPr>
            <p:ph type="sldNum" sz="quarter" idx="12"/>
          </p:nvPr>
        </p:nvSpPr>
        <p:spPr/>
        <p:txBody>
          <a:bodyPr/>
          <a:lstStyle/>
          <a:p>
            <a:fld id="{32E94D80-4BF6-46C0-8062-2A678E9DD7B9}" type="slidenum">
              <a:rPr lang="en-US" smtClean="0"/>
              <a:t>‹#›</a:t>
            </a:fld>
            <a:endParaRPr lang="en-US"/>
          </a:p>
        </p:txBody>
      </p:sp>
    </p:spTree>
    <p:extLst>
      <p:ext uri="{BB962C8B-B14F-4D97-AF65-F5344CB8AC3E}">
        <p14:creationId xmlns:p14="http://schemas.microsoft.com/office/powerpoint/2010/main" val="15342562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66000"/>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086249F-40C0-26D8-DDD3-A279E21C2CD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8A90722-6B1D-E956-5300-773AE11E4A8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D18F8D-69B8-05BA-C31A-30A898C656D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593332-3710-4C05-B9A9-793D6A92399A}" type="datetimeFigureOut">
              <a:rPr lang="en-US" smtClean="0"/>
              <a:t>12/5/2024</a:t>
            </a:fld>
            <a:endParaRPr lang="en-US"/>
          </a:p>
        </p:txBody>
      </p:sp>
      <p:sp>
        <p:nvSpPr>
          <p:cNvPr id="5" name="Footer Placeholder 4">
            <a:extLst>
              <a:ext uri="{FF2B5EF4-FFF2-40B4-BE49-F238E27FC236}">
                <a16:creationId xmlns:a16="http://schemas.microsoft.com/office/drawing/2014/main" id="{01A48131-2064-9F32-1A0B-38BB8BF7FE9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5A66FF4-7B5F-C2D9-C87A-B78B4213134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E94D80-4BF6-46C0-8062-2A678E9DD7B9}" type="slidenum">
              <a:rPr lang="en-US" smtClean="0"/>
              <a:t>‹#›</a:t>
            </a:fld>
            <a:endParaRPr lang="en-US"/>
          </a:p>
        </p:txBody>
      </p:sp>
    </p:spTree>
    <p:extLst>
      <p:ext uri="{BB962C8B-B14F-4D97-AF65-F5344CB8AC3E}">
        <p14:creationId xmlns:p14="http://schemas.microsoft.com/office/powerpoint/2010/main" val="4057045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hyperlink" Target="https://www.youtube.com/watch?v=32bzJQp1Kyc"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hyperlink" Target="https://www.pbs.org/video/american-experience-slavery-and-mexican-american-war/" TargetMode="External"/><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jpeg"/><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2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hyperlink" Target="https://www.youtube.com/watch?app=desktop&amp;v=LljCzkPasuk" TargetMode="External"/><Relationship Id="rId4" Type="http://schemas.openxmlformats.org/officeDocument/2006/relationships/image" Target="../media/image38.jpeg"/></Relationships>
</file>

<file path=ppt/slides/_rels/slide2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 Id="rId5" Type="http://schemas.openxmlformats.org/officeDocument/2006/relationships/image" Target="../media/image43.jpeg"/><Relationship Id="rId4" Type="http://schemas.openxmlformats.org/officeDocument/2006/relationships/image" Target="../media/image4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 Id="rId5" Type="http://schemas.openxmlformats.org/officeDocument/2006/relationships/image" Target="../media/image47.jpeg"/><Relationship Id="rId4" Type="http://schemas.openxmlformats.org/officeDocument/2006/relationships/image" Target="../media/image46.jpeg"/></Relationships>
</file>

<file path=ppt/slides/_rels/slide31.xml.rels><?xml version="1.0" encoding="UTF-8" standalone="yes"?>
<Relationships xmlns="http://schemas.openxmlformats.org/package/2006/relationships"><Relationship Id="rId3" Type="http://schemas.openxmlformats.org/officeDocument/2006/relationships/image" Target="../media/image49.gif"/><Relationship Id="rId2" Type="http://schemas.openxmlformats.org/officeDocument/2006/relationships/image" Target="../media/image48.png"/><Relationship Id="rId1" Type="http://schemas.openxmlformats.org/officeDocument/2006/relationships/slideLayout" Target="../slideLayouts/slideLayout2.xml"/><Relationship Id="rId4" Type="http://schemas.openxmlformats.org/officeDocument/2006/relationships/image" Target="../media/image50.jpeg"/></Relationships>
</file>

<file path=ppt/slides/_rels/slide32.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jpeg"/><Relationship Id="rId1" Type="http://schemas.openxmlformats.org/officeDocument/2006/relationships/slideLayout" Target="../slideLayouts/slideLayout2.xml"/><Relationship Id="rId4" Type="http://schemas.openxmlformats.org/officeDocument/2006/relationships/image" Target="../media/image56.jpeg"/></Relationships>
</file>

<file path=ppt/slides/_rels/slide3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jpeg"/><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3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 Id="rId5" Type="http://schemas.openxmlformats.org/officeDocument/2006/relationships/image" Target="../media/image43.jpeg"/><Relationship Id="rId4" Type="http://schemas.openxmlformats.org/officeDocument/2006/relationships/image" Target="../media/image42.jpeg"/></Relationships>
</file>

<file path=ppt/slides/_rels/slide37.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0.jpeg"/></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3.jpeg"/><Relationship Id="rId4" Type="http://schemas.openxmlformats.org/officeDocument/2006/relationships/image" Target="../media/image62.png"/></Relationships>
</file>

<file path=ppt/slides/_rels/slide41.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slideLayout" Target="../slideLayouts/slideLayout2.xml"/><Relationship Id="rId5" Type="http://schemas.openxmlformats.org/officeDocument/2006/relationships/image" Target="../media/image68.jpeg"/><Relationship Id="rId4" Type="http://schemas.openxmlformats.org/officeDocument/2006/relationships/image" Target="../media/image67.jpeg"/></Relationships>
</file>

<file path=ppt/slides/_rels/slide43.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71.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hyperlink" Target="https://www.youtube.com/watch?app=desktop&amp;v=LljCzkPasuk" TargetMode="External"/><Relationship Id="rId4" Type="http://schemas.openxmlformats.org/officeDocument/2006/relationships/image" Target="../media/image38.jpeg"/></Relationships>
</file>

<file path=ppt/slides/_rels/slide48.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2.xml"/><Relationship Id="rId6" Type="http://schemas.openxmlformats.org/officeDocument/2006/relationships/image" Target="../media/image76.png"/><Relationship Id="rId5" Type="http://schemas.openxmlformats.org/officeDocument/2006/relationships/image" Target="../media/image75.png"/><Relationship Id="rId4" Type="http://schemas.openxmlformats.org/officeDocument/2006/relationships/image" Target="../media/image74.png"/></Relationships>
</file>

<file path=ppt/slides/_rels/slide49.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image" Target="../media/image7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slideLayout" Target="../slideLayouts/slideLayout2.xml"/><Relationship Id="rId5" Type="http://schemas.openxmlformats.org/officeDocument/2006/relationships/image" Target="../media/image68.jpeg"/><Relationship Id="rId4" Type="http://schemas.openxmlformats.org/officeDocument/2006/relationships/image" Target="../media/image67.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29EF36-5EAF-5ED0-8AF6-DC85E105C126}"/>
              </a:ext>
            </a:extLst>
          </p:cNvPr>
          <p:cNvSpPr>
            <a:spLocks noGrp="1"/>
          </p:cNvSpPr>
          <p:nvPr>
            <p:ph type="ctrTitle"/>
          </p:nvPr>
        </p:nvSpPr>
        <p:spPr>
          <a:xfrm>
            <a:off x="769257" y="367620"/>
            <a:ext cx="9144000" cy="1257980"/>
          </a:xfrm>
          <a:solidFill>
            <a:schemeClr val="accent2">
              <a:lumMod val="50000"/>
            </a:schemeClr>
          </a:solidFill>
          <a:ln>
            <a:solidFill>
              <a:srgbClr val="002060"/>
            </a:solidFill>
          </a:ln>
        </p:spPr>
        <p:txBody>
          <a:bodyPr/>
          <a:lstStyle/>
          <a:p>
            <a:r>
              <a:rPr lang="en-US" dirty="0">
                <a:solidFill>
                  <a:schemeClr val="bg1"/>
                </a:solidFill>
                <a:latin typeface="Elephant Pro" panose="020B0604020202020204" pitchFamily="2" charset="0"/>
              </a:rPr>
              <a:t>Manifest Destiny</a:t>
            </a:r>
          </a:p>
        </p:txBody>
      </p:sp>
      <p:sp>
        <p:nvSpPr>
          <p:cNvPr id="3" name="Subtitle 2">
            <a:extLst>
              <a:ext uri="{FF2B5EF4-FFF2-40B4-BE49-F238E27FC236}">
                <a16:creationId xmlns:a16="http://schemas.microsoft.com/office/drawing/2014/main" id="{265538BE-7447-5579-ADC0-AC322D10B41E}"/>
              </a:ext>
            </a:extLst>
          </p:cNvPr>
          <p:cNvSpPr>
            <a:spLocks noGrp="1"/>
          </p:cNvSpPr>
          <p:nvPr>
            <p:ph type="subTitle" idx="1"/>
          </p:nvPr>
        </p:nvSpPr>
        <p:spPr>
          <a:xfrm>
            <a:off x="3744686" y="1799769"/>
            <a:ext cx="5950857" cy="1028247"/>
          </a:xfrm>
          <a:solidFill>
            <a:schemeClr val="accent2">
              <a:lumMod val="50000"/>
            </a:schemeClr>
          </a:solidFill>
          <a:ln>
            <a:solidFill>
              <a:srgbClr val="002060"/>
            </a:solidFill>
          </a:ln>
        </p:spPr>
        <p:txBody>
          <a:bodyPr>
            <a:normAutofit/>
          </a:bodyPr>
          <a:lstStyle/>
          <a:p>
            <a:endParaRPr lang="en-US" sz="1300" dirty="0">
              <a:solidFill>
                <a:schemeClr val="bg1"/>
              </a:solidFill>
              <a:latin typeface="Elephant Pro" panose="00000500000000000000" pitchFamily="2" charset="0"/>
            </a:endParaRPr>
          </a:p>
          <a:p>
            <a:r>
              <a:rPr lang="en-US" sz="3600" dirty="0">
                <a:solidFill>
                  <a:schemeClr val="bg1"/>
                </a:solidFill>
                <a:latin typeface="Elephant Pro" panose="00000500000000000000" pitchFamily="2" charset="0"/>
              </a:rPr>
              <a:t>Unit V: 1844-1877</a:t>
            </a:r>
          </a:p>
        </p:txBody>
      </p:sp>
      <p:pic>
        <p:nvPicPr>
          <p:cNvPr id="1026" name="Picture 2" descr="Westward Expansion and Manifest Destiny – Legends of America">
            <a:extLst>
              <a:ext uri="{FF2B5EF4-FFF2-40B4-BE49-F238E27FC236}">
                <a16:creationId xmlns:a16="http://schemas.microsoft.com/office/drawing/2014/main" id="{A8DFF4A3-9F3E-88E4-3FDA-B6031910CF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257" y="3002185"/>
            <a:ext cx="7620000" cy="2963186"/>
          </a:xfrm>
          <a:prstGeom prst="rect">
            <a:avLst/>
          </a:prstGeom>
          <a:noFill/>
          <a:ln>
            <a:solidFill>
              <a:schemeClr val="tx1">
                <a:lumMod val="95000"/>
                <a:lumOff val="5000"/>
              </a:schemeClr>
            </a:solidFill>
          </a:ln>
          <a:extLst>
            <a:ext uri="{909E8E84-426E-40DD-AFC4-6F175D3DCCD1}">
              <a14:hiddenFill xmlns:a14="http://schemas.microsoft.com/office/drawing/2010/main">
                <a:solidFill>
                  <a:srgbClr val="FFFFFF"/>
                </a:solidFill>
              </a14:hiddenFill>
            </a:ext>
          </a:extLst>
        </p:spPr>
      </p:pic>
      <p:pic>
        <p:nvPicPr>
          <p:cNvPr id="1030" name="Picture 6" descr="John L. O'Sullivan - Wikipedia">
            <a:extLst>
              <a:ext uri="{FF2B5EF4-FFF2-40B4-BE49-F238E27FC236}">
                <a16:creationId xmlns:a16="http://schemas.microsoft.com/office/drawing/2014/main" id="{1DE0176F-9318-5F9F-7C96-1E908E50DD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33393" y="3902302"/>
            <a:ext cx="1962150" cy="2333625"/>
          </a:xfrm>
          <a:prstGeom prst="rect">
            <a:avLst/>
          </a:prstGeom>
          <a:noFill/>
          <a:extLst>
            <a:ext uri="{909E8E84-426E-40DD-AFC4-6F175D3DCCD1}">
              <a14:hiddenFill xmlns:a14="http://schemas.microsoft.com/office/drawing/2010/main">
                <a:solidFill>
                  <a:srgbClr val="FFFFFF"/>
                </a:solidFill>
              </a14:hiddenFill>
            </a:ext>
          </a:extLst>
        </p:spPr>
      </p:pic>
      <p:sp>
        <p:nvSpPr>
          <p:cNvPr id="4" name="Thought Bubble: Cloud 3">
            <a:extLst>
              <a:ext uri="{FF2B5EF4-FFF2-40B4-BE49-F238E27FC236}">
                <a16:creationId xmlns:a16="http://schemas.microsoft.com/office/drawing/2014/main" id="{281AF850-30D9-E79A-306E-C650A65703D1}"/>
              </a:ext>
            </a:extLst>
          </p:cNvPr>
          <p:cNvSpPr/>
          <p:nvPr/>
        </p:nvSpPr>
        <p:spPr>
          <a:xfrm>
            <a:off x="8708571" y="2955697"/>
            <a:ext cx="3220832" cy="1461557"/>
          </a:xfrm>
          <a:prstGeom prst="cloudCallout">
            <a:avLst>
              <a:gd name="adj1" fmla="val -28320"/>
              <a:gd name="adj2" fmla="val 73797"/>
            </a:avLst>
          </a:prstGeom>
          <a:solidFill>
            <a:schemeClr val="accent4">
              <a:lumMod val="60000"/>
              <a:lumOff val="40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This here is MY LAND! Your land is actually MY LAND!</a:t>
            </a:r>
          </a:p>
        </p:txBody>
      </p:sp>
    </p:spTree>
    <p:extLst>
      <p:ext uri="{BB962C8B-B14F-4D97-AF65-F5344CB8AC3E}">
        <p14:creationId xmlns:p14="http://schemas.microsoft.com/office/powerpoint/2010/main" val="27395312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558054-D97A-3B30-3173-E4A883F5689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F29D3CB-2E16-CB0E-D65D-15B8146C589A}"/>
              </a:ext>
            </a:extLst>
          </p:cNvPr>
          <p:cNvSpPr>
            <a:spLocks noGrp="1"/>
          </p:cNvSpPr>
          <p:nvPr>
            <p:ph type="title"/>
          </p:nvPr>
        </p:nvSpPr>
        <p:spPr>
          <a:xfrm>
            <a:off x="838200" y="365125"/>
            <a:ext cx="10515600" cy="737961"/>
          </a:xfrm>
          <a:solidFill>
            <a:schemeClr val="accent4">
              <a:lumMod val="60000"/>
              <a:lumOff val="40000"/>
            </a:schemeClr>
          </a:solidFill>
          <a:ln>
            <a:solidFill>
              <a:schemeClr val="tx1"/>
            </a:solidFill>
          </a:ln>
        </p:spPr>
        <p:txBody>
          <a:bodyPr/>
          <a:lstStyle/>
          <a:p>
            <a:r>
              <a:rPr lang="en-US" dirty="0">
                <a:latin typeface="Elephant Pro" panose="00000500000000000000" pitchFamily="2" charset="0"/>
              </a:rPr>
              <a:t>Manifest Destiny Effect</a:t>
            </a:r>
          </a:p>
        </p:txBody>
      </p:sp>
      <p:sp>
        <p:nvSpPr>
          <p:cNvPr id="3" name="Content Placeholder 2">
            <a:extLst>
              <a:ext uri="{FF2B5EF4-FFF2-40B4-BE49-F238E27FC236}">
                <a16:creationId xmlns:a16="http://schemas.microsoft.com/office/drawing/2014/main" id="{3CCC9FFE-1DD2-ED5B-85D5-30DBB6A7BFB7}"/>
              </a:ext>
            </a:extLst>
          </p:cNvPr>
          <p:cNvSpPr>
            <a:spLocks noGrp="1"/>
          </p:cNvSpPr>
          <p:nvPr>
            <p:ph idx="1"/>
          </p:nvPr>
        </p:nvSpPr>
        <p:spPr>
          <a:xfrm>
            <a:off x="134123" y="1248675"/>
            <a:ext cx="11364686" cy="4914220"/>
          </a:xfrm>
          <a:solidFill>
            <a:schemeClr val="bg1"/>
          </a:solidFill>
          <a:ln>
            <a:solidFill>
              <a:schemeClr val="tx1"/>
            </a:solidFill>
          </a:ln>
        </p:spPr>
        <p:txBody>
          <a:bodyPr>
            <a:normAutofit/>
          </a:bodyPr>
          <a:lstStyle/>
          <a:p>
            <a:r>
              <a:rPr lang="en-US" sz="2400" dirty="0">
                <a:latin typeface="Times New Roman" panose="02020603050405020304" pitchFamily="18" charset="0"/>
                <a:cs typeface="Times New Roman" panose="02020603050405020304" pitchFamily="18" charset="0"/>
              </a:rPr>
              <a:t>March of Destiny by Frank Triplett, 1883</a:t>
            </a:r>
          </a:p>
        </p:txBody>
      </p:sp>
      <p:pic>
        <p:nvPicPr>
          <p:cNvPr id="1026" name="Picture 2" descr="March Of Destiny Our beautiful Wall Art ...">
            <a:extLst>
              <a:ext uri="{FF2B5EF4-FFF2-40B4-BE49-F238E27FC236}">
                <a16:creationId xmlns:a16="http://schemas.microsoft.com/office/drawing/2014/main" id="{CE0FB3F0-BF36-3D38-06FF-EA60A59757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6349" y="1813236"/>
            <a:ext cx="10594920" cy="4679639"/>
          </a:xfrm>
          <a:prstGeom prst="rect">
            <a:avLst/>
          </a:prstGeom>
          <a:solidFill>
            <a:srgbClr val="C00000"/>
          </a:solidFill>
          <a:ln>
            <a:solidFill>
              <a:srgbClr val="C00000"/>
            </a:solidFill>
          </a:ln>
        </p:spPr>
      </p:pic>
      <p:sp>
        <p:nvSpPr>
          <p:cNvPr id="6" name="Rectangle 5">
            <a:extLst>
              <a:ext uri="{FF2B5EF4-FFF2-40B4-BE49-F238E27FC236}">
                <a16:creationId xmlns:a16="http://schemas.microsoft.com/office/drawing/2014/main" id="{DA800382-793C-9E10-DE9A-4208F1C6E053}"/>
              </a:ext>
            </a:extLst>
          </p:cNvPr>
          <p:cNvSpPr/>
          <p:nvPr/>
        </p:nvSpPr>
        <p:spPr>
          <a:xfrm>
            <a:off x="6605752" y="1371599"/>
            <a:ext cx="4748048" cy="855037"/>
          </a:xfrm>
          <a:prstGeom prst="rect">
            <a:avLst/>
          </a:prstGeom>
          <a:solidFill>
            <a:schemeClr val="tx1"/>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latin typeface="Times New Roman" panose="02020603050405020304" pitchFamily="18" charset="0"/>
                <a:cs typeface="Times New Roman" panose="02020603050405020304" pitchFamily="18" charset="0"/>
              </a:rPr>
              <a:t>Historic Contextualization – theme migration &amp; settlement </a:t>
            </a:r>
          </a:p>
        </p:txBody>
      </p:sp>
    </p:spTree>
    <p:extLst>
      <p:ext uri="{BB962C8B-B14F-4D97-AF65-F5344CB8AC3E}">
        <p14:creationId xmlns:p14="http://schemas.microsoft.com/office/powerpoint/2010/main" val="29353871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27ECC-AD31-755A-397A-8455EF85B25A}"/>
              </a:ext>
            </a:extLst>
          </p:cNvPr>
          <p:cNvSpPr>
            <a:spLocks noGrp="1"/>
          </p:cNvSpPr>
          <p:nvPr>
            <p:ph type="title"/>
          </p:nvPr>
        </p:nvSpPr>
        <p:spPr>
          <a:xfrm>
            <a:off x="838200" y="204331"/>
            <a:ext cx="10515600" cy="737961"/>
          </a:xfrm>
          <a:solidFill>
            <a:schemeClr val="accent4">
              <a:lumMod val="60000"/>
              <a:lumOff val="40000"/>
            </a:schemeClr>
          </a:solidFill>
          <a:ln>
            <a:solidFill>
              <a:schemeClr val="tx1"/>
            </a:solidFill>
          </a:ln>
        </p:spPr>
        <p:txBody>
          <a:bodyPr>
            <a:normAutofit/>
          </a:bodyPr>
          <a:lstStyle/>
          <a:p>
            <a:r>
              <a:rPr lang="en-US" sz="3800" dirty="0">
                <a:latin typeface="Elephant Pro" panose="00000500000000000000" pitchFamily="2" charset="0"/>
              </a:rPr>
              <a:t>Contributing Factors for Manifest Destiny</a:t>
            </a:r>
          </a:p>
        </p:txBody>
      </p:sp>
      <p:sp>
        <p:nvSpPr>
          <p:cNvPr id="3" name="Content Placeholder 2">
            <a:extLst>
              <a:ext uri="{FF2B5EF4-FFF2-40B4-BE49-F238E27FC236}">
                <a16:creationId xmlns:a16="http://schemas.microsoft.com/office/drawing/2014/main" id="{D09EF189-0045-C9F2-CCF9-82760696746E}"/>
              </a:ext>
            </a:extLst>
          </p:cNvPr>
          <p:cNvSpPr>
            <a:spLocks noGrp="1"/>
          </p:cNvSpPr>
          <p:nvPr>
            <p:ph idx="1"/>
          </p:nvPr>
        </p:nvSpPr>
        <p:spPr>
          <a:xfrm>
            <a:off x="413657" y="1073488"/>
            <a:ext cx="11364686" cy="5234671"/>
          </a:xfrm>
          <a:solidFill>
            <a:schemeClr val="bg1"/>
          </a:solidFill>
          <a:ln>
            <a:solidFill>
              <a:schemeClr val="tx1"/>
            </a:solidFill>
          </a:ln>
        </p:spPr>
        <p:txBody>
          <a:bodyPr>
            <a:normAutofit/>
          </a:bodyPr>
          <a:lstStyle/>
          <a:p>
            <a:pPr marL="0" indent="0">
              <a:buNone/>
            </a:pPr>
            <a:r>
              <a:rPr lang="en-US" sz="2400" b="1" i="1" u="sng" dirty="0">
                <a:solidFill>
                  <a:srgbClr val="C00000"/>
                </a:solidFill>
                <a:latin typeface="Times New Roman" panose="02020603050405020304" pitchFamily="18" charset="0"/>
                <a:cs typeface="Times New Roman" panose="02020603050405020304" pitchFamily="18" charset="0"/>
              </a:rPr>
              <a:t>Manifest Destiny</a:t>
            </a:r>
            <a:r>
              <a:rPr lang="en-US" sz="2400" dirty="0">
                <a:latin typeface="Times New Roman" panose="02020603050405020304" pitchFamily="18" charset="0"/>
                <a:cs typeface="Times New Roman" panose="02020603050405020304" pitchFamily="18" charset="0"/>
              </a:rPr>
              <a:t>: the belief that God has ordain the Americans should control the continent from sea to shining sea </a:t>
            </a:r>
          </a:p>
          <a:p>
            <a:r>
              <a:rPr lang="en-US" sz="2400" dirty="0">
                <a:latin typeface="Times New Roman" panose="02020603050405020304" pitchFamily="18" charset="0"/>
                <a:cs typeface="Times New Roman" panose="02020603050405020304" pitchFamily="18" charset="0"/>
              </a:rPr>
              <a:t>Evaluate why America pursued a policy of manifest destiny from 1812 to 1867</a:t>
            </a:r>
          </a:p>
        </p:txBody>
      </p:sp>
      <p:sp>
        <p:nvSpPr>
          <p:cNvPr id="4" name="Rectangle 3">
            <a:extLst>
              <a:ext uri="{FF2B5EF4-FFF2-40B4-BE49-F238E27FC236}">
                <a16:creationId xmlns:a16="http://schemas.microsoft.com/office/drawing/2014/main" id="{8D55579A-AF23-D9F9-FD82-536588371B08}"/>
              </a:ext>
            </a:extLst>
          </p:cNvPr>
          <p:cNvSpPr/>
          <p:nvPr/>
        </p:nvSpPr>
        <p:spPr>
          <a:xfrm>
            <a:off x="609599" y="2262980"/>
            <a:ext cx="4397828" cy="522515"/>
          </a:xfrm>
          <a:prstGeom prst="rect">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Times New Roman" panose="02020603050405020304" pitchFamily="18" charset="0"/>
                <a:cs typeface="Times New Roman" panose="02020603050405020304" pitchFamily="18" charset="0"/>
              </a:rPr>
              <a:t>Contributing Factors</a:t>
            </a:r>
          </a:p>
        </p:txBody>
      </p:sp>
      <p:sp>
        <p:nvSpPr>
          <p:cNvPr id="6" name="Rectangle 5">
            <a:extLst>
              <a:ext uri="{FF2B5EF4-FFF2-40B4-BE49-F238E27FC236}">
                <a16:creationId xmlns:a16="http://schemas.microsoft.com/office/drawing/2014/main" id="{61CDB7F6-9B3C-C55F-A07B-9E3ACF1DFCD8}"/>
              </a:ext>
            </a:extLst>
          </p:cNvPr>
          <p:cNvSpPr/>
          <p:nvPr/>
        </p:nvSpPr>
        <p:spPr>
          <a:xfrm>
            <a:off x="1854198" y="2898887"/>
            <a:ext cx="3458029" cy="522515"/>
          </a:xfrm>
          <a:prstGeom prst="rect">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Times New Roman" panose="02020603050405020304" pitchFamily="18" charset="0"/>
                <a:cs typeface="Times New Roman" panose="02020603050405020304" pitchFamily="18" charset="0"/>
              </a:rPr>
              <a:t>Cultural influence</a:t>
            </a:r>
          </a:p>
        </p:txBody>
      </p:sp>
      <p:sp>
        <p:nvSpPr>
          <p:cNvPr id="7" name="Rectangle 6">
            <a:extLst>
              <a:ext uri="{FF2B5EF4-FFF2-40B4-BE49-F238E27FC236}">
                <a16:creationId xmlns:a16="http://schemas.microsoft.com/office/drawing/2014/main" id="{503CA5C5-9314-2D4C-3AFE-28A7F0B79F26}"/>
              </a:ext>
            </a:extLst>
          </p:cNvPr>
          <p:cNvSpPr/>
          <p:nvPr/>
        </p:nvSpPr>
        <p:spPr>
          <a:xfrm>
            <a:off x="1854198" y="3549313"/>
            <a:ext cx="3458030" cy="522515"/>
          </a:xfrm>
          <a:prstGeom prst="rect">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Times New Roman" panose="02020603050405020304" pitchFamily="18" charset="0"/>
                <a:cs typeface="Times New Roman" panose="02020603050405020304" pitchFamily="18" charset="0"/>
              </a:rPr>
              <a:t>Political influence</a:t>
            </a:r>
          </a:p>
        </p:txBody>
      </p:sp>
      <p:sp>
        <p:nvSpPr>
          <p:cNvPr id="8" name="Rectangle 7">
            <a:extLst>
              <a:ext uri="{FF2B5EF4-FFF2-40B4-BE49-F238E27FC236}">
                <a16:creationId xmlns:a16="http://schemas.microsoft.com/office/drawing/2014/main" id="{FD6E3244-7511-B396-481B-C5C9ED1C09C0}"/>
              </a:ext>
            </a:extLst>
          </p:cNvPr>
          <p:cNvSpPr/>
          <p:nvPr/>
        </p:nvSpPr>
        <p:spPr>
          <a:xfrm>
            <a:off x="1854198" y="4199739"/>
            <a:ext cx="3458030" cy="522515"/>
          </a:xfrm>
          <a:prstGeom prst="rect">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Times New Roman" panose="02020603050405020304" pitchFamily="18" charset="0"/>
                <a:cs typeface="Times New Roman" panose="02020603050405020304" pitchFamily="18" charset="0"/>
              </a:rPr>
              <a:t>Economic influence</a:t>
            </a:r>
          </a:p>
        </p:txBody>
      </p:sp>
      <p:sp>
        <p:nvSpPr>
          <p:cNvPr id="9" name="Rectangle 8">
            <a:extLst>
              <a:ext uri="{FF2B5EF4-FFF2-40B4-BE49-F238E27FC236}">
                <a16:creationId xmlns:a16="http://schemas.microsoft.com/office/drawing/2014/main" id="{2BB952EF-711C-FEAD-E394-C8D56E72A874}"/>
              </a:ext>
            </a:extLst>
          </p:cNvPr>
          <p:cNvSpPr/>
          <p:nvPr/>
        </p:nvSpPr>
        <p:spPr>
          <a:xfrm>
            <a:off x="1854198" y="4850165"/>
            <a:ext cx="3458030" cy="522515"/>
          </a:xfrm>
          <a:prstGeom prst="rect">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Times New Roman" panose="02020603050405020304" pitchFamily="18" charset="0"/>
                <a:cs typeface="Times New Roman" panose="02020603050405020304" pitchFamily="18" charset="0"/>
              </a:rPr>
              <a:t>Environmental influence</a:t>
            </a:r>
          </a:p>
        </p:txBody>
      </p:sp>
      <p:sp>
        <p:nvSpPr>
          <p:cNvPr id="11" name="Rectangle 10">
            <a:extLst>
              <a:ext uri="{FF2B5EF4-FFF2-40B4-BE49-F238E27FC236}">
                <a16:creationId xmlns:a16="http://schemas.microsoft.com/office/drawing/2014/main" id="{F870CEFA-9DB1-0ED6-8251-9A8C2C159D6C}"/>
              </a:ext>
            </a:extLst>
          </p:cNvPr>
          <p:cNvSpPr/>
          <p:nvPr/>
        </p:nvSpPr>
        <p:spPr>
          <a:xfrm>
            <a:off x="1854198" y="5500591"/>
            <a:ext cx="3458029" cy="522515"/>
          </a:xfrm>
          <a:prstGeom prst="rect">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Times New Roman" panose="02020603050405020304" pitchFamily="18" charset="0"/>
                <a:cs typeface="Times New Roman" panose="02020603050405020304" pitchFamily="18" charset="0"/>
              </a:rPr>
              <a:t>Religious influence</a:t>
            </a:r>
          </a:p>
        </p:txBody>
      </p:sp>
      <p:sp>
        <p:nvSpPr>
          <p:cNvPr id="12" name="Rectangle 11">
            <a:extLst>
              <a:ext uri="{FF2B5EF4-FFF2-40B4-BE49-F238E27FC236}">
                <a16:creationId xmlns:a16="http://schemas.microsoft.com/office/drawing/2014/main" id="{3D27F5FA-0279-D7AD-FC42-B9535F1766C8}"/>
              </a:ext>
            </a:extLst>
          </p:cNvPr>
          <p:cNvSpPr/>
          <p:nvPr/>
        </p:nvSpPr>
        <p:spPr>
          <a:xfrm>
            <a:off x="1854197" y="6145690"/>
            <a:ext cx="3458029" cy="522515"/>
          </a:xfrm>
          <a:prstGeom prst="rect">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Times New Roman" panose="02020603050405020304" pitchFamily="18" charset="0"/>
                <a:cs typeface="Times New Roman" panose="02020603050405020304" pitchFamily="18" charset="0"/>
              </a:rPr>
              <a:t>Technology influence</a:t>
            </a:r>
          </a:p>
        </p:txBody>
      </p:sp>
      <p:pic>
        <p:nvPicPr>
          <p:cNvPr id="2050" name="Picture 2" descr="Westward Expansion and Manifest Destiny – Legends of America">
            <a:extLst>
              <a:ext uri="{FF2B5EF4-FFF2-40B4-BE49-F238E27FC236}">
                <a16:creationId xmlns:a16="http://schemas.microsoft.com/office/drawing/2014/main" id="{663A071A-3528-4857-5223-EA44B5DAC4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21159" y="2262979"/>
            <a:ext cx="5953126" cy="417637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20782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27ECC-AD31-755A-397A-8455EF85B25A}"/>
              </a:ext>
            </a:extLst>
          </p:cNvPr>
          <p:cNvSpPr>
            <a:spLocks noGrp="1"/>
          </p:cNvSpPr>
          <p:nvPr>
            <p:ph type="title"/>
          </p:nvPr>
        </p:nvSpPr>
        <p:spPr>
          <a:xfrm>
            <a:off x="838200" y="365125"/>
            <a:ext cx="10515600" cy="737961"/>
          </a:xfrm>
          <a:solidFill>
            <a:schemeClr val="accent4">
              <a:lumMod val="60000"/>
              <a:lumOff val="40000"/>
            </a:schemeClr>
          </a:solidFill>
          <a:ln>
            <a:solidFill>
              <a:schemeClr val="tx1"/>
            </a:solidFill>
          </a:ln>
        </p:spPr>
        <p:txBody>
          <a:bodyPr/>
          <a:lstStyle/>
          <a:p>
            <a:r>
              <a:rPr lang="en-US" dirty="0">
                <a:latin typeface="Elephant Pro" panose="00000500000000000000" pitchFamily="2" charset="0"/>
              </a:rPr>
              <a:t>Contribution to Manifest Destiny</a:t>
            </a:r>
          </a:p>
        </p:txBody>
      </p:sp>
      <p:sp>
        <p:nvSpPr>
          <p:cNvPr id="3" name="Content Placeholder 2">
            <a:extLst>
              <a:ext uri="{FF2B5EF4-FFF2-40B4-BE49-F238E27FC236}">
                <a16:creationId xmlns:a16="http://schemas.microsoft.com/office/drawing/2014/main" id="{D09EF189-0045-C9F2-CCF9-82760696746E}"/>
              </a:ext>
            </a:extLst>
          </p:cNvPr>
          <p:cNvSpPr>
            <a:spLocks noGrp="1"/>
          </p:cNvSpPr>
          <p:nvPr>
            <p:ph idx="1"/>
          </p:nvPr>
        </p:nvSpPr>
        <p:spPr>
          <a:xfrm>
            <a:off x="348343" y="1262743"/>
            <a:ext cx="11364686" cy="4914220"/>
          </a:xfrm>
          <a:solidFill>
            <a:schemeClr val="bg1"/>
          </a:solidFill>
          <a:ln>
            <a:solidFill>
              <a:schemeClr val="tx1"/>
            </a:solidFill>
          </a:ln>
        </p:spPr>
        <p:txBody>
          <a:bodyPr>
            <a:normAutofit/>
          </a:bodyPr>
          <a:lstStyle/>
          <a:p>
            <a:pPr marL="0" indent="0">
              <a:buNone/>
            </a:pPr>
            <a:r>
              <a:rPr lang="en-US" sz="2400" b="1" dirty="0">
                <a:solidFill>
                  <a:srgbClr val="002060"/>
                </a:solidFill>
                <a:latin typeface="Times New Roman" panose="02020603050405020304" pitchFamily="18" charset="0"/>
                <a:cs typeface="Times New Roman" panose="02020603050405020304" pitchFamily="18" charset="0"/>
              </a:rPr>
              <a:t>American Expansionism</a:t>
            </a:r>
          </a:p>
          <a:p>
            <a:endParaRPr lang="en-US" sz="2400" dirty="0">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4A609E90-ED89-4950-46F9-226E4E300FEA}"/>
              </a:ext>
            </a:extLst>
          </p:cNvPr>
          <p:cNvSpPr/>
          <p:nvPr/>
        </p:nvSpPr>
        <p:spPr>
          <a:xfrm>
            <a:off x="717452" y="1744394"/>
            <a:ext cx="5205046" cy="787791"/>
          </a:xfrm>
          <a:prstGeom prst="rect">
            <a:avLst/>
          </a:prstGeom>
          <a:solidFill>
            <a:srgbClr val="00206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latin typeface="Times New Roman" panose="02020603050405020304" pitchFamily="18" charset="0"/>
                <a:cs typeface="Times New Roman" panose="02020603050405020304" pitchFamily="18" charset="0"/>
              </a:rPr>
              <a:t>Cultural: </a:t>
            </a:r>
            <a:r>
              <a:rPr lang="en-US" sz="2400" b="1" i="1" dirty="0">
                <a:latin typeface="Times New Roman" panose="02020603050405020304" pitchFamily="18" charset="0"/>
                <a:cs typeface="Times New Roman" panose="02020603050405020304" pitchFamily="18" charset="0"/>
              </a:rPr>
              <a:t>Ethnocentrism</a:t>
            </a:r>
            <a:r>
              <a:rPr lang="en-US" sz="2400" dirty="0">
                <a:latin typeface="Times New Roman" panose="02020603050405020304" pitchFamily="18" charset="0"/>
                <a:cs typeface="Times New Roman" panose="02020603050405020304" pitchFamily="18" charset="0"/>
              </a:rPr>
              <a:t> (John O’Sullivan) </a:t>
            </a:r>
          </a:p>
        </p:txBody>
      </p:sp>
      <p:sp>
        <p:nvSpPr>
          <p:cNvPr id="7" name="Rectangle 6">
            <a:extLst>
              <a:ext uri="{FF2B5EF4-FFF2-40B4-BE49-F238E27FC236}">
                <a16:creationId xmlns:a16="http://schemas.microsoft.com/office/drawing/2014/main" id="{71C468CB-28BB-07DE-33AE-67DD0074AA40}"/>
              </a:ext>
            </a:extLst>
          </p:cNvPr>
          <p:cNvSpPr/>
          <p:nvPr/>
        </p:nvSpPr>
        <p:spPr>
          <a:xfrm>
            <a:off x="717452" y="2691842"/>
            <a:ext cx="5205046" cy="1190841"/>
          </a:xfrm>
          <a:prstGeom prst="rect">
            <a:avLst/>
          </a:prstGeom>
          <a:solidFill>
            <a:srgbClr val="00206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latin typeface="Times New Roman" panose="02020603050405020304" pitchFamily="18" charset="0"/>
                <a:cs typeface="Times New Roman" panose="02020603050405020304" pitchFamily="18" charset="0"/>
              </a:rPr>
              <a:t>Religion: expansion of Christianity &amp; religious freedom (</a:t>
            </a:r>
            <a:r>
              <a:rPr lang="en-US" sz="2400" b="1" i="1" dirty="0">
                <a:latin typeface="Times New Roman" panose="02020603050405020304" pitchFamily="18" charset="0"/>
                <a:cs typeface="Times New Roman" panose="02020603050405020304" pitchFamily="18" charset="0"/>
              </a:rPr>
              <a:t>Mormons &amp; Missionaries</a:t>
            </a:r>
            <a:r>
              <a:rPr lang="en-US" sz="2400" dirty="0">
                <a:latin typeface="Times New Roman" panose="02020603050405020304" pitchFamily="18" charset="0"/>
                <a:cs typeface="Times New Roman" panose="02020603050405020304" pitchFamily="18" charset="0"/>
              </a:rPr>
              <a:t>)</a:t>
            </a:r>
          </a:p>
        </p:txBody>
      </p:sp>
      <p:sp>
        <p:nvSpPr>
          <p:cNvPr id="8" name="Rectangle 7">
            <a:extLst>
              <a:ext uri="{FF2B5EF4-FFF2-40B4-BE49-F238E27FC236}">
                <a16:creationId xmlns:a16="http://schemas.microsoft.com/office/drawing/2014/main" id="{7D58CD82-3EAF-A964-E12F-81858826AD6C}"/>
              </a:ext>
            </a:extLst>
          </p:cNvPr>
          <p:cNvSpPr/>
          <p:nvPr/>
        </p:nvSpPr>
        <p:spPr>
          <a:xfrm>
            <a:off x="717452" y="4042340"/>
            <a:ext cx="5205046" cy="787791"/>
          </a:xfrm>
          <a:prstGeom prst="rect">
            <a:avLst/>
          </a:prstGeom>
          <a:solidFill>
            <a:srgbClr val="00206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latin typeface="Times New Roman" panose="02020603050405020304" pitchFamily="18" charset="0"/>
                <a:cs typeface="Times New Roman" panose="02020603050405020304" pitchFamily="18" charset="0"/>
              </a:rPr>
              <a:t>Politics: </a:t>
            </a:r>
            <a:r>
              <a:rPr lang="en-US" sz="2400" b="1" i="1" dirty="0">
                <a:latin typeface="Times New Roman" panose="02020603050405020304" pitchFamily="18" charset="0"/>
                <a:cs typeface="Times New Roman" panose="02020603050405020304" pitchFamily="18" charset="0"/>
              </a:rPr>
              <a:t>Free v. Slave Territory, Common Man</a:t>
            </a:r>
          </a:p>
        </p:txBody>
      </p:sp>
      <p:sp>
        <p:nvSpPr>
          <p:cNvPr id="9" name="Rectangle 8">
            <a:extLst>
              <a:ext uri="{FF2B5EF4-FFF2-40B4-BE49-F238E27FC236}">
                <a16:creationId xmlns:a16="http://schemas.microsoft.com/office/drawing/2014/main" id="{32D8D5F9-97B7-0566-842B-40103A14C8E1}"/>
              </a:ext>
            </a:extLst>
          </p:cNvPr>
          <p:cNvSpPr/>
          <p:nvPr/>
        </p:nvSpPr>
        <p:spPr>
          <a:xfrm>
            <a:off x="717452" y="4971478"/>
            <a:ext cx="5205046" cy="787791"/>
          </a:xfrm>
          <a:prstGeom prst="rect">
            <a:avLst/>
          </a:prstGeom>
          <a:solidFill>
            <a:srgbClr val="00206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latin typeface="Times New Roman" panose="02020603050405020304" pitchFamily="18" charset="0"/>
                <a:cs typeface="Times New Roman" panose="02020603050405020304" pitchFamily="18" charset="0"/>
              </a:rPr>
              <a:t>Economic: </a:t>
            </a:r>
            <a:r>
              <a:rPr lang="en-US" sz="2400" b="1" i="1" dirty="0">
                <a:solidFill>
                  <a:schemeClr val="bg1"/>
                </a:solidFill>
                <a:latin typeface="Times New Roman" panose="02020603050405020304" pitchFamily="18" charset="0"/>
                <a:cs typeface="Times New Roman" panose="02020603050405020304" pitchFamily="18" charset="0"/>
              </a:rPr>
              <a:t>New Resources &amp; Markets</a:t>
            </a:r>
          </a:p>
        </p:txBody>
      </p:sp>
      <p:sp>
        <p:nvSpPr>
          <p:cNvPr id="10" name="Rectangle 9">
            <a:extLst>
              <a:ext uri="{FF2B5EF4-FFF2-40B4-BE49-F238E27FC236}">
                <a16:creationId xmlns:a16="http://schemas.microsoft.com/office/drawing/2014/main" id="{03418C64-7EC6-9A9E-AEFA-CA115A71F8E3}"/>
              </a:ext>
            </a:extLst>
          </p:cNvPr>
          <p:cNvSpPr/>
          <p:nvPr/>
        </p:nvSpPr>
        <p:spPr>
          <a:xfrm>
            <a:off x="717452" y="5862896"/>
            <a:ext cx="5205046" cy="787791"/>
          </a:xfrm>
          <a:prstGeom prst="rect">
            <a:avLst/>
          </a:prstGeom>
          <a:solidFill>
            <a:srgbClr val="00206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latin typeface="Times New Roman" panose="02020603050405020304" pitchFamily="18" charset="0"/>
                <a:cs typeface="Times New Roman" panose="02020603050405020304" pitchFamily="18" charset="0"/>
              </a:rPr>
              <a:t>Area: </a:t>
            </a:r>
            <a:r>
              <a:rPr lang="en-US" sz="2400" b="1" i="1" dirty="0">
                <a:latin typeface="Times New Roman" panose="02020603050405020304" pitchFamily="18" charset="0"/>
                <a:cs typeface="Times New Roman" panose="02020603050405020304" pitchFamily="18" charset="0"/>
              </a:rPr>
              <a:t>land butchery (Cotton soil deplete)</a:t>
            </a:r>
          </a:p>
        </p:txBody>
      </p:sp>
      <p:pic>
        <p:nvPicPr>
          <p:cNvPr id="3074" name="Picture 2" descr="History: Westward Expansion and the Old West for Kids">
            <a:extLst>
              <a:ext uri="{FF2B5EF4-FFF2-40B4-BE49-F238E27FC236}">
                <a16:creationId xmlns:a16="http://schemas.microsoft.com/office/drawing/2014/main" id="{DE9A9322-97A2-EEBE-E204-D3905CF4BE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55436" y="1234608"/>
            <a:ext cx="5826702" cy="5258267"/>
          </a:xfrm>
          <a:prstGeom prst="rect">
            <a:avLst/>
          </a:prstGeom>
          <a:noFill/>
          <a:ln>
            <a:solidFill>
              <a:srgbClr val="C00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69566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27ECC-AD31-755A-397A-8455EF85B25A}"/>
              </a:ext>
            </a:extLst>
          </p:cNvPr>
          <p:cNvSpPr>
            <a:spLocks noGrp="1"/>
          </p:cNvSpPr>
          <p:nvPr>
            <p:ph type="title"/>
          </p:nvPr>
        </p:nvSpPr>
        <p:spPr>
          <a:xfrm>
            <a:off x="838200" y="365125"/>
            <a:ext cx="10515600" cy="737961"/>
          </a:xfrm>
          <a:solidFill>
            <a:schemeClr val="accent4">
              <a:lumMod val="60000"/>
              <a:lumOff val="40000"/>
            </a:schemeClr>
          </a:solidFill>
          <a:ln>
            <a:solidFill>
              <a:schemeClr val="tx1"/>
            </a:solidFill>
          </a:ln>
        </p:spPr>
        <p:txBody>
          <a:bodyPr/>
          <a:lstStyle/>
          <a:p>
            <a:r>
              <a:rPr lang="en-US" dirty="0">
                <a:latin typeface="Elephant Pro" panose="00000500000000000000" pitchFamily="2" charset="0"/>
              </a:rPr>
              <a:t>Manifest Destiny Impact</a:t>
            </a:r>
          </a:p>
        </p:txBody>
      </p:sp>
      <p:sp>
        <p:nvSpPr>
          <p:cNvPr id="3" name="Content Placeholder 2">
            <a:extLst>
              <a:ext uri="{FF2B5EF4-FFF2-40B4-BE49-F238E27FC236}">
                <a16:creationId xmlns:a16="http://schemas.microsoft.com/office/drawing/2014/main" id="{D09EF189-0045-C9F2-CCF9-82760696746E}"/>
              </a:ext>
            </a:extLst>
          </p:cNvPr>
          <p:cNvSpPr>
            <a:spLocks noGrp="1"/>
          </p:cNvSpPr>
          <p:nvPr>
            <p:ph idx="1"/>
          </p:nvPr>
        </p:nvSpPr>
        <p:spPr>
          <a:xfrm>
            <a:off x="320877" y="1248675"/>
            <a:ext cx="11364686" cy="4914220"/>
          </a:xfrm>
          <a:solidFill>
            <a:schemeClr val="bg1"/>
          </a:solidFill>
          <a:ln>
            <a:solidFill>
              <a:schemeClr val="tx1"/>
            </a:solidFill>
          </a:ln>
        </p:spPr>
        <p:txBody>
          <a:bodyPr>
            <a:normAutofit/>
          </a:bodyPr>
          <a:lstStyle/>
          <a:p>
            <a:r>
              <a:rPr lang="en-US" sz="2400" dirty="0">
                <a:latin typeface="Times New Roman" panose="02020603050405020304" pitchFamily="18" charset="0"/>
                <a:cs typeface="Times New Roman" panose="02020603050405020304" pitchFamily="18" charset="0"/>
              </a:rPr>
              <a:t>Evaluate the benefits and the determents of Manifest Destiny</a:t>
            </a:r>
          </a:p>
        </p:txBody>
      </p:sp>
      <p:sp>
        <p:nvSpPr>
          <p:cNvPr id="4" name="Rectangle 3">
            <a:extLst>
              <a:ext uri="{FF2B5EF4-FFF2-40B4-BE49-F238E27FC236}">
                <a16:creationId xmlns:a16="http://schemas.microsoft.com/office/drawing/2014/main" id="{46CD82ED-1186-8E44-F50C-C9FFB58FA0FF}"/>
              </a:ext>
            </a:extLst>
          </p:cNvPr>
          <p:cNvSpPr/>
          <p:nvPr/>
        </p:nvSpPr>
        <p:spPr>
          <a:xfrm>
            <a:off x="478971" y="1758461"/>
            <a:ext cx="5035564" cy="590844"/>
          </a:xfrm>
          <a:prstGeom prst="rect">
            <a:avLst/>
          </a:prstGeom>
          <a:solidFill>
            <a:srgbClr val="00206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Elephant Pro" panose="00000500000000000000" pitchFamily="2" charset="0"/>
              </a:rPr>
              <a:t>Benefits – Manifest Destiny </a:t>
            </a:r>
          </a:p>
        </p:txBody>
      </p:sp>
      <p:sp>
        <p:nvSpPr>
          <p:cNvPr id="5" name="Rectangle 4">
            <a:extLst>
              <a:ext uri="{FF2B5EF4-FFF2-40B4-BE49-F238E27FC236}">
                <a16:creationId xmlns:a16="http://schemas.microsoft.com/office/drawing/2014/main" id="{5867F155-E4A1-5CD5-D1E2-8BC150A9CF0D}"/>
              </a:ext>
            </a:extLst>
          </p:cNvPr>
          <p:cNvSpPr/>
          <p:nvPr/>
        </p:nvSpPr>
        <p:spPr>
          <a:xfrm>
            <a:off x="6462427" y="1758461"/>
            <a:ext cx="4891373" cy="590844"/>
          </a:xfrm>
          <a:prstGeom prst="rect">
            <a:avLst/>
          </a:prstGeom>
          <a:solidFill>
            <a:srgbClr val="00206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Elephant Pro" panose="00000500000000000000" pitchFamily="2" charset="0"/>
              </a:rPr>
              <a:t>Determents – Manifest Destiny </a:t>
            </a:r>
          </a:p>
        </p:txBody>
      </p:sp>
      <p:cxnSp>
        <p:nvCxnSpPr>
          <p:cNvPr id="7" name="Straight Connector 6">
            <a:extLst>
              <a:ext uri="{FF2B5EF4-FFF2-40B4-BE49-F238E27FC236}">
                <a16:creationId xmlns:a16="http://schemas.microsoft.com/office/drawing/2014/main" id="{BFB7B3CA-7C16-90EF-7863-9032D06056E5}"/>
              </a:ext>
            </a:extLst>
          </p:cNvPr>
          <p:cNvCxnSpPr/>
          <p:nvPr/>
        </p:nvCxnSpPr>
        <p:spPr>
          <a:xfrm>
            <a:off x="506437" y="2546252"/>
            <a:ext cx="10607040"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D34DAB5B-8929-18B7-ADBA-472A0D52B2CA}"/>
              </a:ext>
            </a:extLst>
          </p:cNvPr>
          <p:cNvCxnSpPr/>
          <p:nvPr/>
        </p:nvCxnSpPr>
        <p:spPr>
          <a:xfrm>
            <a:off x="6003220" y="1856935"/>
            <a:ext cx="0" cy="3868616"/>
          </a:xfrm>
          <a:prstGeom prst="line">
            <a:avLst/>
          </a:prstGeom>
          <a:ln w="5715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8518260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7999" y="362857"/>
            <a:ext cx="11219543" cy="5885543"/>
          </a:xfrm>
          <a:solidFill>
            <a:schemeClr val="bg1"/>
          </a:solidFill>
          <a:ln>
            <a:solidFill>
              <a:srgbClr val="002060"/>
            </a:solidFill>
          </a:ln>
        </p:spPr>
        <p:txBody>
          <a:bodyPr>
            <a:normAutofit/>
          </a:bodyPr>
          <a:lstStyle/>
          <a:p>
            <a:pPr marL="82296" indent="0">
              <a:buNone/>
            </a:pPr>
            <a:r>
              <a:rPr lang="en-US" sz="2400" b="1" i="1" dirty="0">
                <a:solidFill>
                  <a:srgbClr val="002060"/>
                </a:solidFill>
                <a:latin typeface="Times New Roman" panose="02020603050405020304" pitchFamily="18" charset="0"/>
                <a:cs typeface="Times New Roman" panose="02020603050405020304" pitchFamily="18" charset="0"/>
              </a:rPr>
              <a:t>Essential Question:</a:t>
            </a:r>
            <a:r>
              <a:rPr lang="en-US" sz="2400" b="1" dirty="0">
                <a:solidFill>
                  <a:srgbClr val="002060"/>
                </a:solidFill>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How did the development of America expansionism lead to greater sectionalism and the unresolved issues of federal power and citizenship in the United States?</a:t>
            </a:r>
          </a:p>
          <a:p>
            <a:pPr marL="82296" indent="0">
              <a:buNone/>
            </a:pPr>
            <a:r>
              <a:rPr lang="en-US" sz="2400" b="1" i="1" dirty="0">
                <a:solidFill>
                  <a:srgbClr val="002060"/>
                </a:solidFill>
                <a:latin typeface="Times New Roman" panose="02020603050405020304" pitchFamily="18" charset="0"/>
                <a:cs typeface="Times New Roman" panose="02020603050405020304" pitchFamily="18" charset="0"/>
              </a:rPr>
              <a:t>Students can:</a:t>
            </a:r>
            <a:endParaRPr lang="en-US" sz="2400" b="1" dirty="0">
              <a:solidFill>
                <a:srgbClr val="002060"/>
              </a:solidFill>
              <a:latin typeface="Times New Roman" panose="02020603050405020304" pitchFamily="18" charset="0"/>
              <a:cs typeface="Times New Roman" panose="02020603050405020304" pitchFamily="18" charset="0"/>
            </a:endParaRPr>
          </a:p>
          <a:p>
            <a:pPr lvl="0"/>
            <a:r>
              <a:rPr lang="en-US" sz="2400" dirty="0">
                <a:latin typeface="Times New Roman" panose="02020603050405020304" pitchFamily="18" charset="0"/>
                <a:cs typeface="Times New Roman" panose="02020603050405020304" pitchFamily="18" charset="0"/>
              </a:rPr>
              <a:t>Evaluate factors that contributed to Manifest Destiny and its influence on the development of the United States</a:t>
            </a:r>
          </a:p>
          <a:p>
            <a:pPr lvl="0"/>
            <a:r>
              <a:rPr lang="en-US" sz="2400" dirty="0">
                <a:latin typeface="Times New Roman" panose="02020603050405020304" pitchFamily="18" charset="0"/>
                <a:cs typeface="Times New Roman" panose="02020603050405020304" pitchFamily="18" charset="0"/>
              </a:rPr>
              <a:t>Determine how Manifest Destiny contributes to the growth of sectionalism within the United States</a:t>
            </a:r>
          </a:p>
          <a:p>
            <a:pPr marL="82296" indent="0">
              <a:buNone/>
            </a:pPr>
            <a:r>
              <a:rPr lang="en-US" sz="2400" b="1" dirty="0">
                <a:solidFill>
                  <a:srgbClr val="002060"/>
                </a:solidFill>
                <a:latin typeface="Times New Roman" panose="02020603050405020304" pitchFamily="18" charset="0"/>
                <a:cs typeface="Times New Roman" panose="02020603050405020304" pitchFamily="18" charset="0"/>
              </a:rPr>
              <a:t>Agenda</a:t>
            </a:r>
          </a:p>
          <a:p>
            <a:r>
              <a:rPr lang="en-US" sz="2400" dirty="0">
                <a:latin typeface="Times New Roman" panose="02020603050405020304" pitchFamily="18" charset="0"/>
                <a:cs typeface="Times New Roman" panose="02020603050405020304" pitchFamily="18" charset="0"/>
              </a:rPr>
              <a:t>The Donner Party – Let’s Eat</a:t>
            </a:r>
          </a:p>
          <a:p>
            <a:r>
              <a:rPr lang="en-US" sz="2400" dirty="0">
                <a:latin typeface="Times New Roman" panose="02020603050405020304" pitchFamily="18" charset="0"/>
                <a:cs typeface="Times New Roman" panose="02020603050405020304" pitchFamily="18" charset="0"/>
              </a:rPr>
              <a:t>California Dreaming </a:t>
            </a:r>
          </a:p>
          <a:p>
            <a:r>
              <a:rPr lang="en-US" sz="2400" dirty="0">
                <a:latin typeface="Times New Roman" panose="02020603050405020304" pitchFamily="18" charset="0"/>
                <a:cs typeface="Times New Roman" panose="02020603050405020304" pitchFamily="18" charset="0"/>
              </a:rPr>
              <a:t>Manifest Destiny – The Mexican Cessation </a:t>
            </a:r>
          </a:p>
          <a:p>
            <a:pPr marL="82296" indent="0">
              <a:buNone/>
            </a:pPr>
            <a:r>
              <a:rPr lang="en-US" sz="2400" b="1" dirty="0">
                <a:solidFill>
                  <a:srgbClr val="002060"/>
                </a:solidFill>
                <a:latin typeface="Times New Roman" panose="02020603050405020304" pitchFamily="18" charset="0"/>
                <a:cs typeface="Times New Roman" panose="02020603050405020304" pitchFamily="18" charset="0"/>
              </a:rPr>
              <a:t>Homework: Objective 10 Reading Questions </a:t>
            </a:r>
          </a:p>
        </p:txBody>
      </p:sp>
    </p:spTree>
    <p:extLst>
      <p:ext uri="{BB962C8B-B14F-4D97-AF65-F5344CB8AC3E}">
        <p14:creationId xmlns:p14="http://schemas.microsoft.com/office/powerpoint/2010/main" val="29588844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63FB55-DA33-B8A8-8E8C-B072B878641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B657CEE-148A-90EE-8382-27B1AA993068}"/>
              </a:ext>
            </a:extLst>
          </p:cNvPr>
          <p:cNvSpPr>
            <a:spLocks noGrp="1"/>
          </p:cNvSpPr>
          <p:nvPr>
            <p:ph type="title"/>
          </p:nvPr>
        </p:nvSpPr>
        <p:spPr>
          <a:xfrm>
            <a:off x="838200" y="365125"/>
            <a:ext cx="10515600" cy="737961"/>
          </a:xfrm>
          <a:solidFill>
            <a:schemeClr val="accent4">
              <a:lumMod val="60000"/>
              <a:lumOff val="40000"/>
            </a:schemeClr>
          </a:solidFill>
          <a:ln>
            <a:solidFill>
              <a:schemeClr val="tx1"/>
            </a:solidFill>
          </a:ln>
        </p:spPr>
        <p:txBody>
          <a:bodyPr/>
          <a:lstStyle/>
          <a:p>
            <a:r>
              <a:rPr lang="en-US" dirty="0">
                <a:latin typeface="Elephant Pro" panose="00000500000000000000" pitchFamily="2" charset="0"/>
              </a:rPr>
              <a:t>Never Eat with the Donner Party</a:t>
            </a:r>
          </a:p>
        </p:txBody>
      </p:sp>
      <p:sp>
        <p:nvSpPr>
          <p:cNvPr id="3" name="Content Placeholder 2">
            <a:extLst>
              <a:ext uri="{FF2B5EF4-FFF2-40B4-BE49-F238E27FC236}">
                <a16:creationId xmlns:a16="http://schemas.microsoft.com/office/drawing/2014/main" id="{3B7BA15A-121E-7426-D5CC-7EA93C3AEE25}"/>
              </a:ext>
            </a:extLst>
          </p:cNvPr>
          <p:cNvSpPr>
            <a:spLocks noGrp="1"/>
          </p:cNvSpPr>
          <p:nvPr>
            <p:ph idx="1"/>
          </p:nvPr>
        </p:nvSpPr>
        <p:spPr>
          <a:xfrm>
            <a:off x="320877" y="1248675"/>
            <a:ext cx="11364686" cy="4914220"/>
          </a:xfrm>
          <a:solidFill>
            <a:schemeClr val="bg1"/>
          </a:solidFill>
          <a:ln>
            <a:solidFill>
              <a:schemeClr val="tx1"/>
            </a:solidFill>
          </a:ln>
        </p:spPr>
        <p:txBody>
          <a:bodyPr>
            <a:normAutofit/>
          </a:bodyPr>
          <a:lstStyle/>
          <a:p>
            <a:r>
              <a:rPr lang="en-US" sz="2400" dirty="0">
                <a:latin typeface="Times New Roman" panose="02020603050405020304" pitchFamily="18" charset="0"/>
                <a:cs typeface="Times New Roman" panose="02020603050405020304" pitchFamily="18" charset="0"/>
              </a:rPr>
              <a:t>Western Migration</a:t>
            </a:r>
          </a:p>
        </p:txBody>
      </p:sp>
      <p:pic>
        <p:nvPicPr>
          <p:cNvPr id="2050" name="Picture 2" descr="The Trails of the West - Westward Expansion">
            <a:extLst>
              <a:ext uri="{FF2B5EF4-FFF2-40B4-BE49-F238E27FC236}">
                <a16:creationId xmlns:a16="http://schemas.microsoft.com/office/drawing/2014/main" id="{9CB6C5DF-FA2A-F074-EF0C-7A3C7A7C98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620" y="1736426"/>
            <a:ext cx="7126013" cy="457205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61D9623E-C844-0442-E1EC-B6A279D67623}"/>
              </a:ext>
            </a:extLst>
          </p:cNvPr>
          <p:cNvSpPr/>
          <p:nvPr/>
        </p:nvSpPr>
        <p:spPr>
          <a:xfrm>
            <a:off x="6419193" y="3429000"/>
            <a:ext cx="4934607" cy="2180325"/>
          </a:xfrm>
          <a:prstGeom prst="rect">
            <a:avLst/>
          </a:prstGeom>
          <a:solidFill>
            <a:schemeClr val="accent1">
              <a:lumMod val="50000"/>
            </a:schemeClr>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400" dirty="0">
                <a:solidFill>
                  <a:schemeClr val="bg1"/>
                </a:solidFill>
                <a:latin typeface="Times New Roman" panose="02020603050405020304" pitchFamily="18" charset="0"/>
                <a:cs typeface="Times New Roman" panose="02020603050405020304" pitchFamily="18" charset="0"/>
              </a:rPr>
              <a:t>Trails of Western Migration – Opportunity and religious freedom</a:t>
            </a:r>
          </a:p>
          <a:p>
            <a:pPr marL="342900" indent="-342900">
              <a:buFont typeface="Arial" panose="020B0604020202020204" pitchFamily="34" charset="0"/>
              <a:buChar char="•"/>
            </a:pPr>
            <a:r>
              <a:rPr lang="en-US" sz="2400" b="1" u="sng" dirty="0">
                <a:solidFill>
                  <a:schemeClr val="bg1"/>
                </a:solidFill>
                <a:latin typeface="Times New Roman" panose="02020603050405020304" pitchFamily="18" charset="0"/>
                <a:cs typeface="Times New Roman" panose="02020603050405020304" pitchFamily="18" charset="0"/>
              </a:rPr>
              <a:t>Oregon Trail</a:t>
            </a:r>
          </a:p>
          <a:p>
            <a:pPr marL="342900" indent="-342900">
              <a:buFont typeface="Arial" panose="020B0604020202020204" pitchFamily="34" charset="0"/>
              <a:buChar char="•"/>
            </a:pPr>
            <a:r>
              <a:rPr lang="en-US" sz="2400" b="1" u="sng" dirty="0">
                <a:solidFill>
                  <a:schemeClr val="bg1"/>
                </a:solidFill>
                <a:latin typeface="Times New Roman" panose="02020603050405020304" pitchFamily="18" charset="0"/>
                <a:cs typeface="Times New Roman" panose="02020603050405020304" pitchFamily="18" charset="0"/>
              </a:rPr>
              <a:t>Santa Fe Trail</a:t>
            </a:r>
          </a:p>
          <a:p>
            <a:pPr marL="342900" indent="-342900">
              <a:buFont typeface="Arial" panose="020B0604020202020204" pitchFamily="34" charset="0"/>
              <a:buChar char="•"/>
            </a:pPr>
            <a:r>
              <a:rPr lang="en-US" sz="2400" b="1" u="sng" dirty="0">
                <a:solidFill>
                  <a:schemeClr val="bg1"/>
                </a:solidFill>
                <a:latin typeface="Times New Roman" panose="02020603050405020304" pitchFamily="18" charset="0"/>
                <a:cs typeface="Times New Roman" panose="02020603050405020304" pitchFamily="18" charset="0"/>
              </a:rPr>
              <a:t>Mormon Trail </a:t>
            </a:r>
          </a:p>
        </p:txBody>
      </p:sp>
      <p:pic>
        <p:nvPicPr>
          <p:cNvPr id="2052" name="Picture 4" descr="Ocracoke Island Journal: Wagon Trains">
            <a:extLst>
              <a:ext uri="{FF2B5EF4-FFF2-40B4-BE49-F238E27FC236}">
                <a16:creationId xmlns:a16="http://schemas.microsoft.com/office/drawing/2014/main" id="{94718E52-A3FD-28C8-D40D-594135AA00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5626" y="4475764"/>
            <a:ext cx="3048000" cy="1390650"/>
          </a:xfrm>
          <a:prstGeom prst="rect">
            <a:avLst/>
          </a:prstGeom>
          <a:noFill/>
          <a:ln>
            <a:solidFill>
              <a:srgbClr val="C00000"/>
            </a:solidFill>
          </a:ln>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31FCCC8D-4076-BE87-59F0-C09613B4AEAD}"/>
              </a:ext>
            </a:extLst>
          </p:cNvPr>
          <p:cNvSpPr/>
          <p:nvPr/>
        </p:nvSpPr>
        <p:spPr>
          <a:xfrm>
            <a:off x="7945821" y="1517131"/>
            <a:ext cx="3925302" cy="722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u="sng" dirty="0">
                <a:solidFill>
                  <a:srgbClr val="FFFF00"/>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The Donner Party </a:t>
            </a:r>
            <a:r>
              <a:rPr lang="en-US" sz="2400" dirty="0">
                <a:latin typeface="Times New Roman" panose="02020603050405020304" pitchFamily="18" charset="0"/>
                <a:cs typeface="Times New Roman" panose="02020603050405020304" pitchFamily="18" charset="0"/>
              </a:rPr>
              <a:t>– having you for dinner</a:t>
            </a:r>
          </a:p>
        </p:txBody>
      </p:sp>
    </p:spTree>
    <p:extLst>
      <p:ext uri="{BB962C8B-B14F-4D97-AF65-F5344CB8AC3E}">
        <p14:creationId xmlns:p14="http://schemas.microsoft.com/office/powerpoint/2010/main" val="33141538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27ECC-AD31-755A-397A-8455EF85B25A}"/>
              </a:ext>
            </a:extLst>
          </p:cNvPr>
          <p:cNvSpPr>
            <a:spLocks noGrp="1"/>
          </p:cNvSpPr>
          <p:nvPr>
            <p:ph type="title"/>
          </p:nvPr>
        </p:nvSpPr>
        <p:spPr>
          <a:xfrm>
            <a:off x="838200" y="365125"/>
            <a:ext cx="10515600" cy="737961"/>
          </a:xfrm>
          <a:solidFill>
            <a:schemeClr val="accent4">
              <a:lumMod val="60000"/>
              <a:lumOff val="40000"/>
            </a:schemeClr>
          </a:solidFill>
          <a:ln>
            <a:solidFill>
              <a:schemeClr val="tx1"/>
            </a:solidFill>
          </a:ln>
        </p:spPr>
        <p:txBody>
          <a:bodyPr/>
          <a:lstStyle/>
          <a:p>
            <a:r>
              <a:rPr lang="en-US" dirty="0">
                <a:latin typeface="Elephant Pro" panose="00000500000000000000" pitchFamily="2" charset="0"/>
              </a:rPr>
              <a:t>Causation of Mexican American War </a:t>
            </a:r>
          </a:p>
        </p:txBody>
      </p:sp>
      <p:sp>
        <p:nvSpPr>
          <p:cNvPr id="3" name="Content Placeholder 2">
            <a:extLst>
              <a:ext uri="{FF2B5EF4-FFF2-40B4-BE49-F238E27FC236}">
                <a16:creationId xmlns:a16="http://schemas.microsoft.com/office/drawing/2014/main" id="{D09EF189-0045-C9F2-CCF9-82760696746E}"/>
              </a:ext>
            </a:extLst>
          </p:cNvPr>
          <p:cNvSpPr>
            <a:spLocks noGrp="1"/>
          </p:cNvSpPr>
          <p:nvPr>
            <p:ph idx="1"/>
          </p:nvPr>
        </p:nvSpPr>
        <p:spPr>
          <a:xfrm>
            <a:off x="348343" y="1262743"/>
            <a:ext cx="11364686" cy="4914220"/>
          </a:xfrm>
          <a:solidFill>
            <a:schemeClr val="bg1"/>
          </a:solidFill>
          <a:ln>
            <a:solidFill>
              <a:schemeClr val="tx1"/>
            </a:solidFill>
          </a:ln>
        </p:spPr>
        <p:txBody>
          <a:bodyPr>
            <a:normAutofit/>
          </a:bodyPr>
          <a:lstStyle/>
          <a:p>
            <a:pPr marL="0" indent="0">
              <a:buNone/>
            </a:pPr>
            <a:r>
              <a:rPr lang="en-US" sz="2400" dirty="0">
                <a:latin typeface="Times New Roman" panose="02020603050405020304" pitchFamily="18" charset="0"/>
                <a:cs typeface="Times New Roman" panose="02020603050405020304" pitchFamily="18" charset="0"/>
              </a:rPr>
              <a:t>Debates over Texas</a:t>
            </a:r>
          </a:p>
        </p:txBody>
      </p:sp>
      <p:pic>
        <p:nvPicPr>
          <p:cNvPr id="1028" name="Picture 4" descr="Texas annexation - Wikipedia">
            <a:extLst>
              <a:ext uri="{FF2B5EF4-FFF2-40B4-BE49-F238E27FC236}">
                <a16:creationId xmlns:a16="http://schemas.microsoft.com/office/drawing/2014/main" id="{695A64F1-8651-3AEC-0294-DE6266E868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4914" y="1894796"/>
            <a:ext cx="4837339" cy="459807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FD99E2B8-00FB-16F8-6E76-19CA99A30A64}"/>
              </a:ext>
            </a:extLst>
          </p:cNvPr>
          <p:cNvSpPr/>
          <p:nvPr/>
        </p:nvSpPr>
        <p:spPr>
          <a:xfrm>
            <a:off x="1243062" y="3275892"/>
            <a:ext cx="2344200" cy="449943"/>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Times New Roman" panose="02020603050405020304" pitchFamily="18" charset="0"/>
                <a:cs typeface="Times New Roman" panose="02020603050405020304" pitchFamily="18" charset="0"/>
              </a:rPr>
              <a:t>Texas claims</a:t>
            </a:r>
          </a:p>
        </p:txBody>
      </p:sp>
      <p:sp>
        <p:nvSpPr>
          <p:cNvPr id="5" name="Arrow: Down 4">
            <a:extLst>
              <a:ext uri="{FF2B5EF4-FFF2-40B4-BE49-F238E27FC236}">
                <a16:creationId xmlns:a16="http://schemas.microsoft.com/office/drawing/2014/main" id="{F9B5CA17-38B5-0860-0151-DD8131E0BFD3}"/>
              </a:ext>
            </a:extLst>
          </p:cNvPr>
          <p:cNvSpPr/>
          <p:nvPr/>
        </p:nvSpPr>
        <p:spPr>
          <a:xfrm>
            <a:off x="2349305" y="3643532"/>
            <a:ext cx="351692" cy="281354"/>
          </a:xfrm>
          <a:prstGeom prst="downArrow">
            <a:avLst/>
          </a:prstGeom>
          <a:solidFill>
            <a:srgbClr val="C00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24BF77C6-7441-6C48-43F6-763125EE54BC}"/>
              </a:ext>
            </a:extLst>
          </p:cNvPr>
          <p:cNvSpPr/>
          <p:nvPr/>
        </p:nvSpPr>
        <p:spPr>
          <a:xfrm>
            <a:off x="1243062" y="5323501"/>
            <a:ext cx="2344200" cy="449943"/>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Times New Roman" panose="02020603050405020304" pitchFamily="18" charset="0"/>
                <a:cs typeface="Times New Roman" panose="02020603050405020304" pitchFamily="18" charset="0"/>
              </a:rPr>
              <a:t>Mexico claims</a:t>
            </a:r>
          </a:p>
        </p:txBody>
      </p:sp>
      <p:sp>
        <p:nvSpPr>
          <p:cNvPr id="7" name="Arrow: Down 6">
            <a:extLst>
              <a:ext uri="{FF2B5EF4-FFF2-40B4-BE49-F238E27FC236}">
                <a16:creationId xmlns:a16="http://schemas.microsoft.com/office/drawing/2014/main" id="{E7F7EC57-38E0-F98F-A5EE-060BEC43A728}"/>
              </a:ext>
            </a:extLst>
          </p:cNvPr>
          <p:cNvSpPr/>
          <p:nvPr/>
        </p:nvSpPr>
        <p:spPr>
          <a:xfrm rot="10800000">
            <a:off x="2542923" y="5088572"/>
            <a:ext cx="351692" cy="281354"/>
          </a:xfrm>
          <a:prstGeom prst="downArrow">
            <a:avLst/>
          </a:prstGeom>
          <a:solidFill>
            <a:srgbClr val="C00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D691EE0-C057-5666-23E7-CC97241F6F29}"/>
              </a:ext>
            </a:extLst>
          </p:cNvPr>
          <p:cNvSpPr/>
          <p:nvPr/>
        </p:nvSpPr>
        <p:spPr>
          <a:xfrm>
            <a:off x="5867950" y="1431803"/>
            <a:ext cx="6161650" cy="1297329"/>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u="sng" dirty="0">
                <a:solidFill>
                  <a:srgbClr val="FFFF00"/>
                </a:solidFill>
                <a:latin typeface="Times New Roman" panose="02020603050405020304" pitchFamily="18" charset="0"/>
                <a:cs typeface="Times New Roman" panose="02020603050405020304" pitchFamily="18" charset="0"/>
              </a:rPr>
              <a:t>Texas denied annexation</a:t>
            </a:r>
            <a:r>
              <a:rPr lang="en-US" sz="2400" dirty="0">
                <a:latin typeface="Times New Roman" panose="02020603050405020304" pitchFamily="18" charset="0"/>
                <a:cs typeface="Times New Roman" panose="02020603050405020304" pitchFamily="18" charset="0"/>
              </a:rPr>
              <a:t> (1839) – offset the balance free &amp; slave states</a:t>
            </a:r>
          </a:p>
          <a:p>
            <a:r>
              <a:rPr lang="en-US" sz="2400" dirty="0">
                <a:latin typeface="Times New Roman" panose="02020603050405020304" pitchFamily="18" charset="0"/>
                <a:cs typeface="Times New Roman" panose="02020603050405020304" pitchFamily="18" charset="0"/>
              </a:rPr>
              <a:t>- Mexico threaten war if annexed</a:t>
            </a:r>
          </a:p>
        </p:txBody>
      </p:sp>
      <p:sp>
        <p:nvSpPr>
          <p:cNvPr id="9" name="Rectangle 8">
            <a:extLst>
              <a:ext uri="{FF2B5EF4-FFF2-40B4-BE49-F238E27FC236}">
                <a16:creationId xmlns:a16="http://schemas.microsoft.com/office/drawing/2014/main" id="{93FDDB80-CAB9-98BA-4121-AE2C77D65E53}"/>
              </a:ext>
            </a:extLst>
          </p:cNvPr>
          <p:cNvSpPr/>
          <p:nvPr/>
        </p:nvSpPr>
        <p:spPr>
          <a:xfrm>
            <a:off x="5682007" y="4162183"/>
            <a:ext cx="6161650" cy="177754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2400" b="1" i="1" u="sng" dirty="0">
                <a:latin typeface="Times New Roman" panose="02020603050405020304" pitchFamily="18" charset="0"/>
                <a:cs typeface="Times New Roman" panose="02020603050405020304" pitchFamily="18" charset="0"/>
              </a:rPr>
              <a:t>Election of 1844</a:t>
            </a:r>
            <a:r>
              <a:rPr lang="en-US" sz="2400" b="1" i="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a:t>
            </a:r>
            <a:r>
              <a:rPr lang="en-US" sz="2400" b="1" u="sng" dirty="0">
                <a:solidFill>
                  <a:srgbClr val="FFFF00"/>
                </a:solidFill>
                <a:latin typeface="Times New Roman" panose="02020603050405020304" pitchFamily="18" charset="0"/>
                <a:cs typeface="Times New Roman" panose="02020603050405020304" pitchFamily="18" charset="0"/>
              </a:rPr>
              <a:t>James K. Polk</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Manifest Destiny campaign promise</a:t>
            </a:r>
            <a:r>
              <a:rPr lang="en-US" sz="2400" dirty="0">
                <a:latin typeface="Times New Roman" panose="02020603050405020304" pitchFamily="18" charset="0"/>
                <a:cs typeface="Times New Roman" panose="02020603050405020304" pitchFamily="18" charset="0"/>
              </a:rPr>
              <a:t>)</a:t>
            </a:r>
          </a:p>
          <a:p>
            <a:pPr marL="342900" indent="-342900">
              <a:buFont typeface="Arial" panose="020B0604020202020204" pitchFamily="34" charset="0"/>
              <a:buChar char="•"/>
            </a:pPr>
            <a:r>
              <a:rPr lang="en-US" sz="2400" b="1" u="sng" dirty="0">
                <a:solidFill>
                  <a:srgbClr val="FFFF00"/>
                </a:solidFill>
                <a:latin typeface="Times New Roman" panose="02020603050405020304" pitchFamily="18" charset="0"/>
                <a:cs typeface="Times New Roman" panose="02020603050405020304" pitchFamily="18" charset="0"/>
              </a:rPr>
              <a:t>Annexation of Texas</a:t>
            </a:r>
            <a:r>
              <a:rPr lang="en-US" sz="2400" b="1" dirty="0">
                <a:solidFill>
                  <a:srgbClr val="FFFF00"/>
                </a:solidFill>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(maintains neutrality) </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Attempts to purchase California/New Mexico territory (Mexico rejects offer)</a:t>
            </a:r>
          </a:p>
        </p:txBody>
      </p:sp>
      <p:pic>
        <p:nvPicPr>
          <p:cNvPr id="1030" name="Picture 6" descr="The Lone Star Republic by mileslmullins on emaze">
            <a:extLst>
              <a:ext uri="{FF2B5EF4-FFF2-40B4-BE49-F238E27FC236}">
                <a16:creationId xmlns:a16="http://schemas.microsoft.com/office/drawing/2014/main" id="{3631CF05-7EC1-E6B1-A8ED-F79D964727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24600" y="1923185"/>
            <a:ext cx="1905000" cy="207934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E5684A1C-C1EF-0086-1F44-67F362884DC6}"/>
              </a:ext>
            </a:extLst>
          </p:cNvPr>
          <p:cNvSpPr/>
          <p:nvPr/>
        </p:nvSpPr>
        <p:spPr>
          <a:xfrm>
            <a:off x="7584608" y="3395251"/>
            <a:ext cx="2728334" cy="417271"/>
          </a:xfrm>
          <a:prstGeom prst="rect">
            <a:avLst/>
          </a:prstGeom>
          <a:solidFill>
            <a:srgbClr val="00206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Times New Roman" panose="02020603050405020304" pitchFamily="18" charset="0"/>
                <a:cs typeface="Times New Roman" panose="02020603050405020304" pitchFamily="18" charset="0"/>
              </a:rPr>
              <a:t>Lone Star Republic</a:t>
            </a:r>
          </a:p>
        </p:txBody>
      </p:sp>
      <p:pic>
        <p:nvPicPr>
          <p:cNvPr id="1032" name="Picture 8" descr="James K. Polk | Biography, Political Party, Presidency, Accomplishments, &amp;  Facts | Britannica">
            <a:extLst>
              <a:ext uri="{FF2B5EF4-FFF2-40B4-BE49-F238E27FC236}">
                <a16:creationId xmlns:a16="http://schemas.microsoft.com/office/drawing/2014/main" id="{1D3E8A0B-83B6-D6A7-62B4-B9B7B528F38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3602" y="5125329"/>
            <a:ext cx="1056496" cy="1367546"/>
          </a:xfrm>
          <a:prstGeom prst="rect">
            <a:avLst/>
          </a:prstGeom>
          <a:solidFill>
            <a:srgbClr val="002060"/>
          </a:solidFill>
          <a:ln>
            <a:solidFill>
              <a:schemeClr val="tx1"/>
            </a:solidFill>
          </a:ln>
        </p:spPr>
      </p:pic>
    </p:spTree>
    <p:extLst>
      <p:ext uri="{BB962C8B-B14F-4D97-AF65-F5344CB8AC3E}">
        <p14:creationId xmlns:p14="http://schemas.microsoft.com/office/powerpoint/2010/main" val="18080517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27ECC-AD31-755A-397A-8455EF85B25A}"/>
              </a:ext>
            </a:extLst>
          </p:cNvPr>
          <p:cNvSpPr>
            <a:spLocks noGrp="1"/>
          </p:cNvSpPr>
          <p:nvPr>
            <p:ph type="title"/>
          </p:nvPr>
        </p:nvSpPr>
        <p:spPr>
          <a:xfrm>
            <a:off x="838200" y="365125"/>
            <a:ext cx="10515600" cy="737961"/>
          </a:xfrm>
          <a:solidFill>
            <a:schemeClr val="accent4">
              <a:lumMod val="60000"/>
              <a:lumOff val="40000"/>
            </a:schemeClr>
          </a:solidFill>
          <a:ln>
            <a:solidFill>
              <a:schemeClr val="tx1"/>
            </a:solidFill>
          </a:ln>
        </p:spPr>
        <p:txBody>
          <a:bodyPr/>
          <a:lstStyle/>
          <a:p>
            <a:r>
              <a:rPr lang="en-US" dirty="0">
                <a:latin typeface="Elephant Pro" panose="00000500000000000000" pitchFamily="2" charset="0"/>
              </a:rPr>
              <a:t>Oregon Territorial Dispute </a:t>
            </a:r>
          </a:p>
        </p:txBody>
      </p:sp>
      <p:sp>
        <p:nvSpPr>
          <p:cNvPr id="3" name="Content Placeholder 2">
            <a:extLst>
              <a:ext uri="{FF2B5EF4-FFF2-40B4-BE49-F238E27FC236}">
                <a16:creationId xmlns:a16="http://schemas.microsoft.com/office/drawing/2014/main" id="{D09EF189-0045-C9F2-CCF9-82760696746E}"/>
              </a:ext>
            </a:extLst>
          </p:cNvPr>
          <p:cNvSpPr>
            <a:spLocks noGrp="1"/>
          </p:cNvSpPr>
          <p:nvPr>
            <p:ph idx="1"/>
          </p:nvPr>
        </p:nvSpPr>
        <p:spPr>
          <a:xfrm>
            <a:off x="348343" y="1262743"/>
            <a:ext cx="11364686" cy="4914220"/>
          </a:xfrm>
          <a:solidFill>
            <a:schemeClr val="bg1"/>
          </a:solidFill>
          <a:ln>
            <a:solidFill>
              <a:schemeClr val="tx1"/>
            </a:solidFill>
          </a:ln>
        </p:spPr>
        <p:txBody>
          <a:bodyPr>
            <a:normAutofit/>
          </a:bodyPr>
          <a:lstStyle/>
          <a:p>
            <a:pPr marL="0" indent="0">
              <a:buNone/>
            </a:pPr>
            <a:r>
              <a:rPr lang="en-US" sz="2400" b="1" i="1" u="sng" dirty="0">
                <a:solidFill>
                  <a:srgbClr val="002060"/>
                </a:solidFill>
                <a:latin typeface="Times New Roman" panose="02020603050405020304" pitchFamily="18" charset="0"/>
                <a:cs typeface="Times New Roman" panose="02020603050405020304" pitchFamily="18" charset="0"/>
              </a:rPr>
              <a:t>Oregon Trail</a:t>
            </a:r>
            <a:r>
              <a:rPr lang="en-US" sz="2400" dirty="0">
                <a:latin typeface="Times New Roman" panose="02020603050405020304" pitchFamily="18" charset="0"/>
                <a:cs typeface="Times New Roman" panose="02020603050405020304" pitchFamily="18" charset="0"/>
              </a:rPr>
              <a:t> – Fertile farmland &amp; missionaries (issue joint occupation w/ England)</a:t>
            </a:r>
          </a:p>
        </p:txBody>
      </p:sp>
      <p:pic>
        <p:nvPicPr>
          <p:cNvPr id="4" name="Picture 2">
            <a:extLst>
              <a:ext uri="{FF2B5EF4-FFF2-40B4-BE49-F238E27FC236}">
                <a16:creationId xmlns:a16="http://schemas.microsoft.com/office/drawing/2014/main" id="{12DA4265-1284-BFFF-028B-E728A267D4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868442"/>
            <a:ext cx="4056175" cy="446817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Rectangle 4">
            <a:extLst>
              <a:ext uri="{FF2B5EF4-FFF2-40B4-BE49-F238E27FC236}">
                <a16:creationId xmlns:a16="http://schemas.microsoft.com/office/drawing/2014/main" id="{A4B9896D-3F3F-43BE-3248-3BC0527D14E4}"/>
              </a:ext>
            </a:extLst>
          </p:cNvPr>
          <p:cNvSpPr/>
          <p:nvPr/>
        </p:nvSpPr>
        <p:spPr>
          <a:xfrm>
            <a:off x="5090615" y="1856097"/>
            <a:ext cx="6753042" cy="1572904"/>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b="1" u="sng" dirty="0">
              <a:solidFill>
                <a:srgbClr val="002060"/>
              </a:solidFill>
              <a:latin typeface="Times New Roman" panose="02020603050405020304" pitchFamily="18" charset="0"/>
              <a:cs typeface="Times New Roman" panose="02020603050405020304" pitchFamily="18" charset="0"/>
            </a:endParaRPr>
          </a:p>
          <a:p>
            <a:r>
              <a:rPr lang="en-US" sz="2400" b="1" u="sng" dirty="0">
                <a:solidFill>
                  <a:srgbClr val="002060"/>
                </a:solidFill>
                <a:latin typeface="Times New Roman" panose="02020603050405020304" pitchFamily="18" charset="0"/>
                <a:cs typeface="Times New Roman" panose="02020603050405020304" pitchFamily="18" charset="0"/>
              </a:rPr>
              <a:t>Sectionalism:</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a:solidFill>
                  <a:schemeClr val="tx1"/>
                </a:solidFill>
                <a:latin typeface="Times New Roman" panose="02020603050405020304" pitchFamily="18" charset="0"/>
                <a:cs typeface="Times New Roman" panose="02020603050405020304" pitchFamily="18" charset="0"/>
              </a:rPr>
              <a:t>Maintaining the balance of free v. slave territory (</a:t>
            </a:r>
            <a:r>
              <a:rPr lang="en-US" sz="2400" b="1" dirty="0">
                <a:solidFill>
                  <a:srgbClr val="C00000"/>
                </a:solidFill>
                <a:latin typeface="Times New Roman" panose="02020603050405020304" pitchFamily="18" charset="0"/>
                <a:cs typeface="Times New Roman" panose="02020603050405020304" pitchFamily="18" charset="0"/>
              </a:rPr>
              <a:t>TEXAS</a:t>
            </a:r>
            <a:r>
              <a:rPr lang="en-US" sz="2400" dirty="0">
                <a:solidFill>
                  <a:schemeClr val="tx1"/>
                </a:solidFill>
                <a:latin typeface="Times New Roman" panose="02020603050405020304" pitchFamily="18" charset="0"/>
                <a:cs typeface="Times New Roman" panose="02020603050405020304" pitchFamily="18" charset="0"/>
              </a:rPr>
              <a:t>)</a:t>
            </a:r>
          </a:p>
          <a:p>
            <a:pPr marL="342900" indent="-342900">
              <a:buFont typeface="Arial" panose="020B0604020202020204" pitchFamily="34" charset="0"/>
              <a:buChar char="•"/>
            </a:pPr>
            <a:r>
              <a:rPr lang="en-US" sz="2400" b="1" i="1" u="sng" dirty="0">
                <a:solidFill>
                  <a:srgbClr val="C00000"/>
                </a:solidFill>
                <a:latin typeface="Times New Roman" panose="02020603050405020304" pitchFamily="18" charset="0"/>
                <a:cs typeface="Times New Roman" panose="02020603050405020304" pitchFamily="18" charset="0"/>
              </a:rPr>
              <a:t>54’- 40” or FIGHT!</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a:solidFill>
                  <a:schemeClr val="tx1"/>
                </a:solidFill>
                <a:latin typeface="Times New Roman" panose="02020603050405020304" pitchFamily="18" charset="0"/>
                <a:cs typeface="Times New Roman" panose="02020603050405020304" pitchFamily="18" charset="0"/>
              </a:rPr>
              <a:t>– board dispute with England </a:t>
            </a:r>
          </a:p>
          <a:p>
            <a:pPr marL="342900" indent="-342900">
              <a:buFont typeface="Arial" panose="020B0604020202020204" pitchFamily="34" charset="0"/>
              <a:buChar char="•"/>
            </a:pPr>
            <a:r>
              <a:rPr lang="en-US" sz="2400" dirty="0">
                <a:solidFill>
                  <a:schemeClr val="tx1"/>
                </a:solidFill>
                <a:latin typeface="Times New Roman" panose="02020603050405020304" pitchFamily="18" charset="0"/>
                <a:cs typeface="Times New Roman" panose="02020603050405020304" pitchFamily="18" charset="0"/>
              </a:rPr>
              <a:t>Compromise: </a:t>
            </a:r>
            <a:r>
              <a:rPr lang="en-US" sz="2400" b="1" dirty="0">
                <a:solidFill>
                  <a:srgbClr val="002060"/>
                </a:solidFill>
                <a:latin typeface="Times New Roman" panose="02020603050405020304" pitchFamily="18" charset="0"/>
                <a:cs typeface="Times New Roman" panose="02020603050405020304" pitchFamily="18" charset="0"/>
              </a:rPr>
              <a:t>49</a:t>
            </a:r>
            <a:r>
              <a:rPr lang="en-US" sz="2400" b="1" baseline="30000" dirty="0">
                <a:solidFill>
                  <a:srgbClr val="002060"/>
                </a:solidFill>
                <a:latin typeface="Times New Roman" panose="02020603050405020304" pitchFamily="18" charset="0"/>
                <a:cs typeface="Times New Roman" panose="02020603050405020304" pitchFamily="18" charset="0"/>
              </a:rPr>
              <a:t>th</a:t>
            </a:r>
            <a:r>
              <a:rPr lang="en-US" sz="2400" b="1" dirty="0">
                <a:solidFill>
                  <a:srgbClr val="002060"/>
                </a:solidFill>
                <a:latin typeface="Times New Roman" panose="02020603050405020304" pitchFamily="18" charset="0"/>
                <a:cs typeface="Times New Roman" panose="02020603050405020304" pitchFamily="18" charset="0"/>
              </a:rPr>
              <a:t> Parallel (</a:t>
            </a:r>
            <a:r>
              <a:rPr lang="en-US" sz="2400" b="1" i="1" dirty="0">
                <a:solidFill>
                  <a:srgbClr val="C00000"/>
                </a:solidFill>
                <a:latin typeface="Times New Roman" panose="02020603050405020304" pitchFamily="18" charset="0"/>
                <a:cs typeface="Times New Roman" panose="02020603050405020304" pitchFamily="18" charset="0"/>
              </a:rPr>
              <a:t>sold out for Texas</a:t>
            </a:r>
            <a:r>
              <a:rPr lang="en-US" sz="2400" b="1" dirty="0">
                <a:solidFill>
                  <a:srgbClr val="002060"/>
                </a:solidFill>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 </a:t>
            </a:r>
          </a:p>
        </p:txBody>
      </p:sp>
      <p:pic>
        <p:nvPicPr>
          <p:cNvPr id="2050" name="Picture 2" descr="American History USA">
            <a:extLst>
              <a:ext uri="{FF2B5EF4-FFF2-40B4-BE49-F238E27FC236}">
                <a16:creationId xmlns:a16="http://schemas.microsoft.com/office/drawing/2014/main" id="{EA26A0A5-37C0-8096-1534-368B99C5C0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4232" y="3642179"/>
            <a:ext cx="6557559" cy="285069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450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27ECC-AD31-755A-397A-8455EF85B25A}"/>
              </a:ext>
            </a:extLst>
          </p:cNvPr>
          <p:cNvSpPr>
            <a:spLocks noGrp="1"/>
          </p:cNvSpPr>
          <p:nvPr>
            <p:ph type="title"/>
          </p:nvPr>
        </p:nvSpPr>
        <p:spPr>
          <a:xfrm>
            <a:off x="838200" y="365125"/>
            <a:ext cx="10515600" cy="737961"/>
          </a:xfrm>
          <a:solidFill>
            <a:schemeClr val="accent4">
              <a:lumMod val="60000"/>
              <a:lumOff val="40000"/>
            </a:schemeClr>
          </a:solidFill>
          <a:ln>
            <a:solidFill>
              <a:schemeClr val="tx1"/>
            </a:solidFill>
          </a:ln>
        </p:spPr>
        <p:txBody>
          <a:bodyPr/>
          <a:lstStyle/>
          <a:p>
            <a:r>
              <a:rPr lang="en-US" dirty="0">
                <a:latin typeface="Elephant Pro" panose="00000500000000000000" pitchFamily="2" charset="0"/>
              </a:rPr>
              <a:t>Mexican American War </a:t>
            </a:r>
          </a:p>
        </p:txBody>
      </p:sp>
      <p:sp>
        <p:nvSpPr>
          <p:cNvPr id="3" name="Content Placeholder 2">
            <a:extLst>
              <a:ext uri="{FF2B5EF4-FFF2-40B4-BE49-F238E27FC236}">
                <a16:creationId xmlns:a16="http://schemas.microsoft.com/office/drawing/2014/main" id="{D09EF189-0045-C9F2-CCF9-82760696746E}"/>
              </a:ext>
            </a:extLst>
          </p:cNvPr>
          <p:cNvSpPr>
            <a:spLocks noGrp="1"/>
          </p:cNvSpPr>
          <p:nvPr>
            <p:ph idx="1"/>
          </p:nvPr>
        </p:nvSpPr>
        <p:spPr>
          <a:xfrm>
            <a:off x="348343" y="1262743"/>
            <a:ext cx="11364686" cy="4914220"/>
          </a:xfrm>
          <a:solidFill>
            <a:schemeClr val="bg1"/>
          </a:solidFill>
          <a:ln>
            <a:solidFill>
              <a:schemeClr val="tx1"/>
            </a:solidFill>
          </a:ln>
        </p:spPr>
        <p:txBody>
          <a:bodyPr>
            <a:normAutofit/>
          </a:bodyPr>
          <a:lstStyle/>
          <a:p>
            <a:pPr marL="0" indent="0">
              <a:buNone/>
            </a:pPr>
            <a:r>
              <a:rPr lang="en-US" sz="2400" b="1" dirty="0">
                <a:solidFill>
                  <a:srgbClr val="002060"/>
                </a:solidFill>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Mexican American War </a:t>
            </a:r>
            <a:r>
              <a:rPr lang="en-US" sz="2400" b="1" dirty="0">
                <a:solidFill>
                  <a:srgbClr val="C00000"/>
                </a:solidFill>
                <a:latin typeface="Times New Roman" panose="02020603050405020304" pitchFamily="18" charset="0"/>
                <a:cs typeface="Times New Roman" panose="02020603050405020304" pitchFamily="18" charset="0"/>
              </a:rPr>
              <a:t>(1846 – 1848)</a:t>
            </a:r>
          </a:p>
          <a:p>
            <a:r>
              <a:rPr lang="en-US" sz="2400" dirty="0">
                <a:latin typeface="Times New Roman" panose="02020603050405020304" pitchFamily="18" charset="0"/>
                <a:cs typeface="Times New Roman" panose="02020603050405020304" pitchFamily="18" charset="0"/>
              </a:rPr>
              <a:t>Opposition to war </a:t>
            </a:r>
            <a:r>
              <a:rPr lang="en-US" sz="2400" b="1" dirty="0">
                <a:solidFill>
                  <a:srgbClr val="C00000"/>
                </a:solidFill>
                <a:latin typeface="Times New Roman" panose="02020603050405020304" pitchFamily="18" charset="0"/>
                <a:cs typeface="Times New Roman" panose="02020603050405020304" pitchFamily="18" charset="0"/>
              </a:rPr>
              <a:t>(</a:t>
            </a:r>
            <a:r>
              <a:rPr lang="en-US" sz="2400" b="1" dirty="0">
                <a:solidFill>
                  <a:srgbClr val="002060"/>
                </a:solidFill>
                <a:latin typeface="Times New Roman" panose="02020603050405020304" pitchFamily="18" charset="0"/>
                <a:cs typeface="Times New Roman" panose="02020603050405020304" pitchFamily="18" charset="0"/>
              </a:rPr>
              <a:t>N. Whigs – Spot Resolution</a:t>
            </a:r>
            <a:r>
              <a:rPr lang="en-US" sz="2400" b="1" dirty="0">
                <a:solidFill>
                  <a:srgbClr val="C00000"/>
                </a:solidFill>
                <a:latin typeface="Times New Roman" panose="02020603050405020304" pitchFamily="18" charset="0"/>
                <a:cs typeface="Times New Roman" panose="02020603050405020304" pitchFamily="18" charset="0"/>
              </a:rPr>
              <a:t>)</a:t>
            </a:r>
          </a:p>
          <a:p>
            <a:r>
              <a:rPr lang="en-US" sz="2400" b="1" u="sng" dirty="0">
                <a:solidFill>
                  <a:srgbClr val="002060"/>
                </a:solidFill>
                <a:latin typeface="Times New Roman" panose="02020603050405020304" pitchFamily="18" charset="0"/>
                <a:cs typeface="Times New Roman" panose="02020603050405020304" pitchFamily="18" charset="0"/>
              </a:rPr>
              <a:t>Thoreau's “Civil Disobedience”</a:t>
            </a:r>
          </a:p>
          <a:p>
            <a:endParaRPr lang="en-US" sz="2400" b="1" dirty="0">
              <a:solidFill>
                <a:srgbClr val="C00000"/>
              </a:solidFill>
              <a:latin typeface="Times New Roman" panose="02020603050405020304" pitchFamily="18" charset="0"/>
              <a:cs typeface="Times New Roman" panose="02020603050405020304" pitchFamily="18" charset="0"/>
            </a:endParaRPr>
          </a:p>
          <a:p>
            <a:endParaRPr lang="en-US" sz="2400" b="1" dirty="0">
              <a:solidFill>
                <a:srgbClr val="C00000"/>
              </a:solidFill>
              <a:latin typeface="Times New Roman" panose="02020603050405020304" pitchFamily="18" charset="0"/>
              <a:cs typeface="Times New Roman" panose="02020603050405020304" pitchFamily="18" charset="0"/>
            </a:endParaRPr>
          </a:p>
          <a:p>
            <a:endParaRPr lang="en-US" sz="2400" b="1" dirty="0">
              <a:solidFill>
                <a:srgbClr val="C00000"/>
              </a:solidFill>
              <a:latin typeface="Times New Roman" panose="02020603050405020304" pitchFamily="18" charset="0"/>
              <a:cs typeface="Times New Roman" panose="02020603050405020304" pitchFamily="18" charset="0"/>
            </a:endParaRPr>
          </a:p>
          <a:p>
            <a:endParaRPr lang="en-US" sz="2400" b="1" dirty="0">
              <a:solidFill>
                <a:srgbClr val="C00000"/>
              </a:solidFill>
              <a:latin typeface="Times New Roman" panose="02020603050405020304" pitchFamily="18" charset="0"/>
              <a:cs typeface="Times New Roman" panose="02020603050405020304" pitchFamily="18" charset="0"/>
            </a:endParaRPr>
          </a:p>
          <a:p>
            <a:r>
              <a:rPr lang="en-US" sz="2400" b="1" dirty="0">
                <a:solidFill>
                  <a:srgbClr val="C00000"/>
                </a:solidFill>
                <a:latin typeface="Times New Roman" panose="02020603050405020304" pitchFamily="18" charset="0"/>
                <a:cs typeface="Times New Roman" panose="02020603050405020304" pitchFamily="18" charset="0"/>
              </a:rPr>
              <a:t>Rise of sectional tensions – </a:t>
            </a:r>
            <a:r>
              <a:rPr lang="en-US" sz="2400" b="1" i="1" u="sng" dirty="0">
                <a:solidFill>
                  <a:srgbClr val="002060"/>
                </a:solidFill>
                <a:latin typeface="Times New Roman" panose="02020603050405020304" pitchFamily="18" charset="0"/>
                <a:cs typeface="Times New Roman" panose="02020603050405020304" pitchFamily="18" charset="0"/>
              </a:rPr>
              <a:t>Wilmot Proviso</a:t>
            </a:r>
          </a:p>
          <a:p>
            <a:endParaRPr lang="en-US" sz="2400" b="1" i="1" dirty="0">
              <a:solidFill>
                <a:srgbClr val="002060"/>
              </a:solidFill>
              <a:latin typeface="Times New Roman" panose="02020603050405020304" pitchFamily="18" charset="0"/>
              <a:cs typeface="Times New Roman" panose="02020603050405020304" pitchFamily="18" charset="0"/>
            </a:endParaRPr>
          </a:p>
        </p:txBody>
      </p:sp>
      <p:pic>
        <p:nvPicPr>
          <p:cNvPr id="3074" name="Picture 2" descr="Specialty Area 6 (23): Mexican American War - Willowcreek Mrs. Ness ACAD  United States History, AP Human Geography &amp; Spanish">
            <a:extLst>
              <a:ext uri="{FF2B5EF4-FFF2-40B4-BE49-F238E27FC236}">
                <a16:creationId xmlns:a16="http://schemas.microsoft.com/office/drawing/2014/main" id="{B03EB459-0E63-4393-D68C-2C1F546674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69029" y="1480911"/>
            <a:ext cx="4287773" cy="4023632"/>
          </a:xfrm>
          <a:prstGeom prst="rect">
            <a:avLst/>
          </a:prstGeom>
          <a:noFill/>
          <a:ln>
            <a:solidFill>
              <a:srgbClr val="002060"/>
            </a:solidFill>
          </a:ln>
          <a:extLst>
            <a:ext uri="{909E8E84-426E-40DD-AFC4-6F175D3DCCD1}">
              <a14:hiddenFill xmlns:a14="http://schemas.microsoft.com/office/drawing/2010/main">
                <a:solidFill>
                  <a:srgbClr val="FFFFFF"/>
                </a:solidFill>
              </a14:hiddenFill>
            </a:ext>
          </a:extLst>
        </p:spPr>
      </p:pic>
      <p:pic>
        <p:nvPicPr>
          <p:cNvPr id="3076" name="Picture 4" descr="The Volunteer State Goes to War: A Salute to Tennessee Veterans">
            <a:extLst>
              <a:ext uri="{FF2B5EF4-FFF2-40B4-BE49-F238E27FC236}">
                <a16:creationId xmlns:a16="http://schemas.microsoft.com/office/drawing/2014/main" id="{0BD9B2ED-7AFB-0F78-DE9D-0189DA1BE87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78893" y="797172"/>
            <a:ext cx="2762250" cy="1657350"/>
          </a:xfrm>
          <a:prstGeom prst="rect">
            <a:avLst/>
          </a:prstGeom>
          <a:noFill/>
          <a:ln>
            <a:solidFill>
              <a:srgbClr val="002060"/>
            </a:solidFill>
          </a:ln>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BA32A5EB-4FF0-3CAA-344D-80FB4D57A0F5}"/>
              </a:ext>
            </a:extLst>
          </p:cNvPr>
          <p:cNvSpPr/>
          <p:nvPr/>
        </p:nvSpPr>
        <p:spPr>
          <a:xfrm>
            <a:off x="564006" y="2750329"/>
            <a:ext cx="6619164" cy="1555845"/>
          </a:xfrm>
          <a:prstGeom prst="rect">
            <a:avLst/>
          </a:prstGeom>
          <a:solidFill>
            <a:srgbClr val="00206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b="1" i="1" u="sng" dirty="0">
              <a:latin typeface="Times New Roman" panose="02020603050405020304" pitchFamily="18" charset="0"/>
              <a:cs typeface="Times New Roman" panose="02020603050405020304" pitchFamily="18" charset="0"/>
            </a:endParaRPr>
          </a:p>
          <a:p>
            <a:endParaRPr lang="en-US" sz="2400" b="1" i="1" u="sng" dirty="0">
              <a:latin typeface="Times New Roman" panose="02020603050405020304" pitchFamily="18" charset="0"/>
              <a:cs typeface="Times New Roman" panose="02020603050405020304" pitchFamily="18" charset="0"/>
            </a:endParaRPr>
          </a:p>
          <a:p>
            <a:r>
              <a:rPr lang="en-US" sz="2400" b="1" i="1" u="sng" dirty="0">
                <a:latin typeface="Times New Roman" panose="02020603050405020304" pitchFamily="18" charset="0"/>
                <a:cs typeface="Times New Roman" panose="02020603050405020304" pitchFamily="18" charset="0"/>
              </a:rPr>
              <a:t>Treaty of Guadalupe Hidalgo 1848</a:t>
            </a:r>
            <a:r>
              <a:rPr lang="en-US" sz="2400" b="1" i="1" dirty="0">
                <a:latin typeface="Times New Roman" panose="02020603050405020304" pitchFamily="18" charset="0"/>
                <a:cs typeface="Times New Roman" panose="02020603050405020304" pitchFamily="18" charset="0"/>
              </a:rPr>
              <a:t> </a:t>
            </a:r>
            <a:r>
              <a:rPr lang="en-US" sz="2400" b="1" dirty="0">
                <a:solidFill>
                  <a:srgbClr val="FFFF00"/>
                </a:solidFill>
                <a:latin typeface="Times New Roman" panose="02020603050405020304" pitchFamily="18" charset="0"/>
                <a:cs typeface="Times New Roman" panose="02020603050405020304" pitchFamily="18" charset="0"/>
              </a:rPr>
              <a:t>(Nicholas Trist Deal)</a:t>
            </a:r>
          </a:p>
          <a:p>
            <a:pPr marL="342900" indent="-342900">
              <a:buFont typeface="Arial" panose="020B0604020202020204" pitchFamily="34" charset="0"/>
              <a:buChar char="•"/>
            </a:pPr>
            <a:r>
              <a:rPr lang="en-US" sz="2400" dirty="0">
                <a:solidFill>
                  <a:schemeClr val="bg1"/>
                </a:solidFill>
                <a:latin typeface="Times New Roman" panose="02020603050405020304" pitchFamily="18" charset="0"/>
                <a:cs typeface="Times New Roman" panose="02020603050405020304" pitchFamily="18" charset="0"/>
              </a:rPr>
              <a:t>U.S. double in size </a:t>
            </a:r>
            <a:r>
              <a:rPr lang="en-US" sz="2400" b="1" dirty="0">
                <a:solidFill>
                  <a:srgbClr val="FFFF00"/>
                </a:solidFill>
                <a:latin typeface="Times New Roman" panose="02020603050405020304" pitchFamily="18" charset="0"/>
                <a:cs typeface="Times New Roman" panose="02020603050405020304" pitchFamily="18" charset="0"/>
              </a:rPr>
              <a:t>(California, New Mexico, Arizona, Texas)</a:t>
            </a:r>
          </a:p>
          <a:p>
            <a:endParaRPr lang="en-US" sz="2400" b="1" i="1" u="sng" dirty="0">
              <a:solidFill>
                <a:srgbClr val="FFFF00"/>
              </a:solidFill>
              <a:latin typeface="Times New Roman" panose="02020603050405020304" pitchFamily="18" charset="0"/>
              <a:cs typeface="Times New Roman" panose="02020603050405020304" pitchFamily="18" charset="0"/>
            </a:endParaRPr>
          </a:p>
          <a:p>
            <a:endParaRPr lang="en-US" sz="2400" dirty="0">
              <a:solidFill>
                <a:srgbClr val="FFFF00"/>
              </a:solidFill>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C463665D-72F1-41D7-0427-3260D86C3AAB}"/>
              </a:ext>
            </a:extLst>
          </p:cNvPr>
          <p:cNvSpPr/>
          <p:nvPr/>
        </p:nvSpPr>
        <p:spPr>
          <a:xfrm>
            <a:off x="564006" y="4918840"/>
            <a:ext cx="7032856" cy="183663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dirty="0">
                <a:latin typeface="Times New Roman" panose="02020603050405020304" pitchFamily="18" charset="0"/>
                <a:cs typeface="Times New Roman" panose="02020603050405020304" pitchFamily="18" charset="0"/>
              </a:rPr>
              <a:t>“Provided, That, as an express and fundamental condition to the acquisition of any territory from the Republic of Mexico by the United States, by virtue of any treaty which may be negotiated between them, and to the use by the Executive of the moneys herein appropriated, neither slavery nor involuntary servitude shall ever exist in any part of said territory, except for crime, whereof the party shall first be duly convicted.” </a:t>
            </a:r>
          </a:p>
        </p:txBody>
      </p:sp>
      <p:pic>
        <p:nvPicPr>
          <p:cNvPr id="1026" name="Picture 2" descr="Robert E. Lee Caught Between Nation and State | AM">
            <a:extLst>
              <a:ext uri="{FF2B5EF4-FFF2-40B4-BE49-F238E27FC236}">
                <a16:creationId xmlns:a16="http://schemas.microsoft.com/office/drawing/2014/main" id="{BC6B2FAB-8EC3-EC7E-34B9-ADC85F3E493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01425" y="4600700"/>
            <a:ext cx="1306927" cy="198911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ULYSSES S. GRANT - Original Member of the Aztec Club of 1847">
            <a:extLst>
              <a:ext uri="{FF2B5EF4-FFF2-40B4-BE49-F238E27FC236}">
                <a16:creationId xmlns:a16="http://schemas.microsoft.com/office/drawing/2014/main" id="{6E2FA0A4-E9EA-042A-9AA2-BDA5D88877F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12915" y="4600698"/>
            <a:ext cx="1306927" cy="198911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Emerging Civil War">
            <a:extLst>
              <a:ext uri="{FF2B5EF4-FFF2-40B4-BE49-F238E27FC236}">
                <a16:creationId xmlns:a16="http://schemas.microsoft.com/office/drawing/2014/main" id="{C22EA3F1-F72A-6813-DE2F-DF2232CF983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596468" y="4600697"/>
            <a:ext cx="1306927" cy="198911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Lincoln's Spot Resolutions | National ...">
            <a:extLst>
              <a:ext uri="{FF2B5EF4-FFF2-40B4-BE49-F238E27FC236}">
                <a16:creationId xmlns:a16="http://schemas.microsoft.com/office/drawing/2014/main" id="{4540C9E2-2F8C-F6C2-3ACF-161FD33F2C2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48278" y="1164999"/>
            <a:ext cx="1374388" cy="1657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94741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51B9E7-CC8B-FEAC-E8E3-F2D813A6694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0B74A69-16EC-8DC1-CF2E-B87DD757A608}"/>
              </a:ext>
            </a:extLst>
          </p:cNvPr>
          <p:cNvSpPr>
            <a:spLocks noGrp="1"/>
          </p:cNvSpPr>
          <p:nvPr>
            <p:ph type="title"/>
          </p:nvPr>
        </p:nvSpPr>
        <p:spPr>
          <a:xfrm>
            <a:off x="838200" y="365125"/>
            <a:ext cx="10515600" cy="737961"/>
          </a:xfrm>
          <a:solidFill>
            <a:schemeClr val="accent4">
              <a:lumMod val="60000"/>
              <a:lumOff val="40000"/>
            </a:schemeClr>
          </a:solidFill>
          <a:ln>
            <a:solidFill>
              <a:schemeClr val="tx1"/>
            </a:solidFill>
          </a:ln>
        </p:spPr>
        <p:txBody>
          <a:bodyPr/>
          <a:lstStyle/>
          <a:p>
            <a:r>
              <a:rPr lang="en-US" dirty="0">
                <a:latin typeface="Elephant Pro" panose="00000500000000000000" pitchFamily="2" charset="0"/>
              </a:rPr>
              <a:t>Westward Expansion </a:t>
            </a:r>
          </a:p>
        </p:txBody>
      </p:sp>
      <p:sp>
        <p:nvSpPr>
          <p:cNvPr id="3" name="Content Placeholder 2">
            <a:extLst>
              <a:ext uri="{FF2B5EF4-FFF2-40B4-BE49-F238E27FC236}">
                <a16:creationId xmlns:a16="http://schemas.microsoft.com/office/drawing/2014/main" id="{F0B57BBC-1AEC-621A-CE5C-2CD7AE0FF8E3}"/>
              </a:ext>
            </a:extLst>
          </p:cNvPr>
          <p:cNvSpPr>
            <a:spLocks noGrp="1"/>
          </p:cNvSpPr>
          <p:nvPr>
            <p:ph idx="1"/>
          </p:nvPr>
        </p:nvSpPr>
        <p:spPr>
          <a:xfrm>
            <a:off x="348343" y="1262743"/>
            <a:ext cx="11364686" cy="4914220"/>
          </a:xfrm>
          <a:solidFill>
            <a:schemeClr val="bg1"/>
          </a:solidFill>
          <a:ln>
            <a:solidFill>
              <a:schemeClr val="tx1"/>
            </a:solidFill>
          </a:ln>
        </p:spPr>
        <p:txBody>
          <a:bodyPr>
            <a:normAutofit/>
          </a:bodyPr>
          <a:lstStyle/>
          <a:p>
            <a:pPr marL="0" indent="0">
              <a:buNone/>
            </a:pPr>
            <a:r>
              <a:rPr lang="en-US" b="1" i="1" dirty="0">
                <a:solidFill>
                  <a:srgbClr val="002060"/>
                </a:solidFill>
                <a:latin typeface="Times New Roman" panose="02020603050405020304" pitchFamily="18" charset="0"/>
                <a:cs typeface="Times New Roman" panose="02020603050405020304" pitchFamily="18" charset="0"/>
              </a:rPr>
              <a:t>Evaluate factors that encourage westward expansion from 1840 - 1850</a:t>
            </a:r>
          </a:p>
        </p:txBody>
      </p:sp>
      <p:pic>
        <p:nvPicPr>
          <p:cNvPr id="8" name="Picture 4" descr="Immigration Policies and Internal ...">
            <a:extLst>
              <a:ext uri="{FF2B5EF4-FFF2-40B4-BE49-F238E27FC236}">
                <a16:creationId xmlns:a16="http://schemas.microsoft.com/office/drawing/2014/main" id="{BC0463C9-3B01-3D41-03C8-E1AB908B8C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199" y="1890219"/>
            <a:ext cx="4285593" cy="3705037"/>
          </a:xfrm>
          <a:prstGeom prst="rect">
            <a:avLst/>
          </a:prstGeom>
          <a:noFill/>
          <a:ln>
            <a:solidFill>
              <a:srgbClr val="C00000"/>
            </a:solidFill>
          </a:ln>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9E753F63-B28F-3E65-37C1-EF32B25B49D0}"/>
              </a:ext>
            </a:extLst>
          </p:cNvPr>
          <p:cNvSpPr/>
          <p:nvPr/>
        </p:nvSpPr>
        <p:spPr>
          <a:xfrm>
            <a:off x="5265683" y="1890219"/>
            <a:ext cx="6577974" cy="2429533"/>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Identify and explain economic factors that cause the rise of Manifest Destiny in the U.S. from 1840 – 1850.</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Evaluate whether the Mexican-American War was fought for legitimate reasons.</a:t>
            </a:r>
          </a:p>
        </p:txBody>
      </p:sp>
      <p:pic>
        <p:nvPicPr>
          <p:cNvPr id="10" name="Picture 6" descr="The Mexican-American war in a nutshell ...">
            <a:extLst>
              <a:ext uri="{FF2B5EF4-FFF2-40B4-BE49-F238E27FC236}">
                <a16:creationId xmlns:a16="http://schemas.microsoft.com/office/drawing/2014/main" id="{1BA1BEEE-0ED7-AFDF-F488-AC9693350D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9565" y="4465007"/>
            <a:ext cx="5506297" cy="20278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35118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7999" y="362857"/>
            <a:ext cx="11219543" cy="5885543"/>
          </a:xfrm>
          <a:solidFill>
            <a:schemeClr val="bg1"/>
          </a:solidFill>
          <a:ln>
            <a:solidFill>
              <a:srgbClr val="002060"/>
            </a:solidFill>
          </a:ln>
        </p:spPr>
        <p:txBody>
          <a:bodyPr>
            <a:normAutofit/>
          </a:bodyPr>
          <a:lstStyle/>
          <a:p>
            <a:pPr marL="82296" indent="0">
              <a:buNone/>
            </a:pPr>
            <a:r>
              <a:rPr lang="en-US" sz="2000" b="1" i="1" dirty="0">
                <a:solidFill>
                  <a:srgbClr val="002060"/>
                </a:solidFill>
                <a:latin typeface="Times New Roman" panose="02020603050405020304" pitchFamily="18" charset="0"/>
                <a:cs typeface="Times New Roman" panose="02020603050405020304" pitchFamily="18" charset="0"/>
              </a:rPr>
              <a:t>Essential Question:</a:t>
            </a:r>
            <a:r>
              <a:rPr lang="en-US" sz="2000" b="1" dirty="0">
                <a:solidFill>
                  <a:srgbClr val="002060"/>
                </a:solidFill>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How did the development of America expansionism lead to greater sectionalism and the unresolved issues of federal power and citizenship in the United States?</a:t>
            </a:r>
          </a:p>
          <a:p>
            <a:pPr marL="82296" indent="0">
              <a:buNone/>
            </a:pPr>
            <a:r>
              <a:rPr lang="en-US" sz="2000" b="1" i="1" dirty="0">
                <a:solidFill>
                  <a:srgbClr val="002060"/>
                </a:solidFill>
                <a:latin typeface="Times New Roman" panose="02020603050405020304" pitchFamily="18" charset="0"/>
                <a:cs typeface="Times New Roman" panose="02020603050405020304" pitchFamily="18" charset="0"/>
              </a:rPr>
              <a:t>Students can:</a:t>
            </a:r>
            <a:endParaRPr lang="en-US" sz="2000" b="1" dirty="0">
              <a:solidFill>
                <a:srgbClr val="002060"/>
              </a:solidFill>
              <a:latin typeface="Times New Roman" panose="02020603050405020304" pitchFamily="18" charset="0"/>
              <a:cs typeface="Times New Roman" panose="02020603050405020304" pitchFamily="18" charset="0"/>
            </a:endParaRPr>
          </a:p>
          <a:p>
            <a:pPr lvl="0"/>
            <a:r>
              <a:rPr lang="en-US" sz="2200" dirty="0">
                <a:latin typeface="Times New Roman" panose="02020603050405020304" pitchFamily="18" charset="0"/>
                <a:cs typeface="Times New Roman" panose="02020603050405020304" pitchFamily="18" charset="0"/>
              </a:rPr>
              <a:t>Explain factors that contributed to Manifest Destiny and its influence on the development of the United States</a:t>
            </a:r>
          </a:p>
          <a:p>
            <a:pPr lvl="0"/>
            <a:r>
              <a:rPr lang="en-US" sz="2200" dirty="0">
                <a:latin typeface="Times New Roman" panose="02020603050405020304" pitchFamily="18" charset="0"/>
                <a:cs typeface="Times New Roman" panose="02020603050405020304" pitchFamily="18" charset="0"/>
              </a:rPr>
              <a:t>Determine how Manifest Destiny contributes to the growth of sectionalism within the United States</a:t>
            </a:r>
          </a:p>
          <a:p>
            <a:pPr marL="82296" indent="0">
              <a:buNone/>
            </a:pPr>
            <a:r>
              <a:rPr lang="en-US" sz="2400" b="1" dirty="0">
                <a:solidFill>
                  <a:srgbClr val="002060"/>
                </a:solidFill>
                <a:latin typeface="Times New Roman" panose="02020603050405020304" pitchFamily="18" charset="0"/>
                <a:cs typeface="Times New Roman" panose="02020603050405020304" pitchFamily="18" charset="0"/>
              </a:rPr>
              <a:t>Agenda</a:t>
            </a:r>
          </a:p>
          <a:p>
            <a:r>
              <a:rPr lang="en-US" sz="2400" dirty="0">
                <a:latin typeface="Times New Roman" panose="02020603050405020304" pitchFamily="18" charset="0"/>
                <a:cs typeface="Times New Roman" panose="02020603050405020304" pitchFamily="18" charset="0"/>
              </a:rPr>
              <a:t>American Progress</a:t>
            </a:r>
          </a:p>
          <a:p>
            <a:r>
              <a:rPr lang="en-US" sz="2400" dirty="0">
                <a:latin typeface="Times New Roman" panose="02020603050405020304" pitchFamily="18" charset="0"/>
                <a:cs typeface="Times New Roman" panose="02020603050405020304" pitchFamily="18" charset="0"/>
              </a:rPr>
              <a:t>An Expansionism Attitude</a:t>
            </a:r>
          </a:p>
          <a:p>
            <a:r>
              <a:rPr lang="en-US" sz="2400" dirty="0">
                <a:latin typeface="Times New Roman" panose="02020603050405020304" pitchFamily="18" charset="0"/>
                <a:cs typeface="Times New Roman" panose="02020603050405020304" pitchFamily="18" charset="0"/>
              </a:rPr>
              <a:t>Texas Independence </a:t>
            </a:r>
          </a:p>
          <a:p>
            <a:pPr marL="82296" indent="0">
              <a:buNone/>
            </a:pPr>
            <a:r>
              <a:rPr lang="en-US" sz="2400" b="1" dirty="0">
                <a:solidFill>
                  <a:srgbClr val="002060"/>
                </a:solidFill>
                <a:latin typeface="Times New Roman" panose="02020603050405020304" pitchFamily="18" charset="0"/>
                <a:cs typeface="Times New Roman" panose="02020603050405020304" pitchFamily="18" charset="0"/>
              </a:rPr>
              <a:t>Homework</a:t>
            </a:r>
          </a:p>
          <a:p>
            <a:pPr marL="425196" indent="-342900"/>
            <a:r>
              <a:rPr lang="en-US" sz="2400" b="1" dirty="0">
                <a:solidFill>
                  <a:srgbClr val="002060"/>
                </a:solidFill>
                <a:latin typeface="Times New Roman" panose="02020603050405020304" pitchFamily="18" charset="0"/>
                <a:cs typeface="Times New Roman" panose="02020603050405020304" pitchFamily="18" charset="0"/>
              </a:rPr>
              <a:t>Objective 10 Reading Questions – due Fri. 12/6</a:t>
            </a:r>
            <a:endParaRPr lang="en-US" sz="20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691850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27ECC-AD31-755A-397A-8455EF85B25A}"/>
              </a:ext>
            </a:extLst>
          </p:cNvPr>
          <p:cNvSpPr>
            <a:spLocks noGrp="1"/>
          </p:cNvSpPr>
          <p:nvPr>
            <p:ph type="title"/>
          </p:nvPr>
        </p:nvSpPr>
        <p:spPr>
          <a:xfrm>
            <a:off x="838200" y="365125"/>
            <a:ext cx="10515600" cy="737961"/>
          </a:xfrm>
          <a:solidFill>
            <a:schemeClr val="accent4">
              <a:lumMod val="60000"/>
              <a:lumOff val="40000"/>
            </a:schemeClr>
          </a:solidFill>
          <a:ln>
            <a:solidFill>
              <a:schemeClr val="tx1"/>
            </a:solidFill>
          </a:ln>
        </p:spPr>
        <p:txBody>
          <a:bodyPr/>
          <a:lstStyle/>
          <a:p>
            <a:r>
              <a:rPr lang="en-US" dirty="0">
                <a:latin typeface="Elephant Pro" panose="00000500000000000000" pitchFamily="2" charset="0"/>
              </a:rPr>
              <a:t>U.S. Territory 1850</a:t>
            </a:r>
          </a:p>
        </p:txBody>
      </p:sp>
      <p:sp>
        <p:nvSpPr>
          <p:cNvPr id="3" name="Content Placeholder 2">
            <a:extLst>
              <a:ext uri="{FF2B5EF4-FFF2-40B4-BE49-F238E27FC236}">
                <a16:creationId xmlns:a16="http://schemas.microsoft.com/office/drawing/2014/main" id="{D09EF189-0045-C9F2-CCF9-82760696746E}"/>
              </a:ext>
            </a:extLst>
          </p:cNvPr>
          <p:cNvSpPr>
            <a:spLocks noGrp="1"/>
          </p:cNvSpPr>
          <p:nvPr>
            <p:ph idx="1"/>
          </p:nvPr>
        </p:nvSpPr>
        <p:spPr>
          <a:xfrm>
            <a:off x="348343" y="1262743"/>
            <a:ext cx="11364686" cy="4914220"/>
          </a:xfrm>
          <a:solidFill>
            <a:schemeClr val="bg1"/>
          </a:solidFill>
          <a:ln>
            <a:solidFill>
              <a:schemeClr val="tx1"/>
            </a:solidFill>
          </a:ln>
        </p:spPr>
        <p:txBody>
          <a:bodyPr>
            <a:normAutofit/>
          </a:bodyPr>
          <a:lstStyle/>
          <a:p>
            <a:r>
              <a:rPr lang="en-US" sz="2400" dirty="0">
                <a:latin typeface="Times New Roman" panose="02020603050405020304" pitchFamily="18" charset="0"/>
                <a:cs typeface="Times New Roman" panose="02020603050405020304" pitchFamily="18" charset="0"/>
              </a:rPr>
              <a:t>Territory Accession</a:t>
            </a:r>
          </a:p>
        </p:txBody>
      </p:sp>
      <p:pic>
        <p:nvPicPr>
          <p:cNvPr id="4098" name="Picture 2" descr="Brokering the Compromise of 1850 | United States History I">
            <a:extLst>
              <a:ext uri="{FF2B5EF4-FFF2-40B4-BE49-F238E27FC236}">
                <a16:creationId xmlns:a16="http://schemas.microsoft.com/office/drawing/2014/main" id="{27BAA0E7-D628-05CA-F71C-86CC6D048C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9116" y="1756682"/>
            <a:ext cx="10724542" cy="3838575"/>
          </a:xfrm>
          <a:prstGeom prst="rect">
            <a:avLst/>
          </a:prstGeom>
          <a:noFill/>
          <a:ln>
            <a:solidFill>
              <a:srgbClr val="00206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93455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27ECC-AD31-755A-397A-8455EF85B25A}"/>
              </a:ext>
            </a:extLst>
          </p:cNvPr>
          <p:cNvSpPr>
            <a:spLocks noGrp="1"/>
          </p:cNvSpPr>
          <p:nvPr>
            <p:ph type="title"/>
          </p:nvPr>
        </p:nvSpPr>
        <p:spPr>
          <a:xfrm>
            <a:off x="838200" y="204331"/>
            <a:ext cx="10515600" cy="737961"/>
          </a:xfrm>
          <a:solidFill>
            <a:schemeClr val="accent4">
              <a:lumMod val="60000"/>
              <a:lumOff val="40000"/>
            </a:schemeClr>
          </a:solidFill>
          <a:ln>
            <a:solidFill>
              <a:schemeClr val="tx1"/>
            </a:solidFill>
          </a:ln>
        </p:spPr>
        <p:txBody>
          <a:bodyPr>
            <a:normAutofit/>
          </a:bodyPr>
          <a:lstStyle/>
          <a:p>
            <a:r>
              <a:rPr lang="en-US" sz="3800" dirty="0">
                <a:latin typeface="Elephant Pro" panose="00000500000000000000" pitchFamily="2" charset="0"/>
              </a:rPr>
              <a:t>Contributing Factors for Manifest Destiny</a:t>
            </a:r>
          </a:p>
        </p:txBody>
      </p:sp>
      <p:sp>
        <p:nvSpPr>
          <p:cNvPr id="3" name="Content Placeholder 2">
            <a:extLst>
              <a:ext uri="{FF2B5EF4-FFF2-40B4-BE49-F238E27FC236}">
                <a16:creationId xmlns:a16="http://schemas.microsoft.com/office/drawing/2014/main" id="{D09EF189-0045-C9F2-CCF9-82760696746E}"/>
              </a:ext>
            </a:extLst>
          </p:cNvPr>
          <p:cNvSpPr>
            <a:spLocks noGrp="1"/>
          </p:cNvSpPr>
          <p:nvPr>
            <p:ph idx="1"/>
          </p:nvPr>
        </p:nvSpPr>
        <p:spPr>
          <a:xfrm>
            <a:off x="413657" y="1073488"/>
            <a:ext cx="11364686" cy="5234671"/>
          </a:xfrm>
          <a:solidFill>
            <a:schemeClr val="bg1"/>
          </a:solidFill>
          <a:ln>
            <a:solidFill>
              <a:schemeClr val="tx1"/>
            </a:solidFill>
          </a:ln>
        </p:spPr>
        <p:txBody>
          <a:bodyPr>
            <a:normAutofit/>
          </a:bodyPr>
          <a:lstStyle/>
          <a:p>
            <a:pPr marL="0" indent="0">
              <a:buNone/>
            </a:pPr>
            <a:r>
              <a:rPr lang="en-US" sz="2400" b="1" i="1" u="sng" dirty="0">
                <a:solidFill>
                  <a:srgbClr val="C00000"/>
                </a:solidFill>
                <a:latin typeface="Times New Roman" panose="02020603050405020304" pitchFamily="18" charset="0"/>
                <a:cs typeface="Times New Roman" panose="02020603050405020304" pitchFamily="18" charset="0"/>
              </a:rPr>
              <a:t>Manifest Destiny</a:t>
            </a:r>
            <a:r>
              <a:rPr lang="en-US" sz="2400" dirty="0">
                <a:latin typeface="Times New Roman" panose="02020603050405020304" pitchFamily="18" charset="0"/>
                <a:cs typeface="Times New Roman" panose="02020603050405020304" pitchFamily="18" charset="0"/>
              </a:rPr>
              <a:t>: the belief that God has ordain the Americans should control the continent from sea to shining sea </a:t>
            </a:r>
          </a:p>
          <a:p>
            <a:r>
              <a:rPr lang="en-US" sz="2400" dirty="0">
                <a:latin typeface="Times New Roman" panose="02020603050405020304" pitchFamily="18" charset="0"/>
                <a:cs typeface="Times New Roman" panose="02020603050405020304" pitchFamily="18" charset="0"/>
              </a:rPr>
              <a:t>Evaluate why America pursued a policy of manifest destiny from 1812 to 1867</a:t>
            </a:r>
          </a:p>
        </p:txBody>
      </p:sp>
      <p:sp>
        <p:nvSpPr>
          <p:cNvPr id="4" name="Rectangle 3">
            <a:extLst>
              <a:ext uri="{FF2B5EF4-FFF2-40B4-BE49-F238E27FC236}">
                <a16:creationId xmlns:a16="http://schemas.microsoft.com/office/drawing/2014/main" id="{8D55579A-AF23-D9F9-FD82-536588371B08}"/>
              </a:ext>
            </a:extLst>
          </p:cNvPr>
          <p:cNvSpPr/>
          <p:nvPr/>
        </p:nvSpPr>
        <p:spPr>
          <a:xfrm>
            <a:off x="609599" y="2262980"/>
            <a:ext cx="4397828" cy="522515"/>
          </a:xfrm>
          <a:prstGeom prst="rect">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Times New Roman" panose="02020603050405020304" pitchFamily="18" charset="0"/>
                <a:cs typeface="Times New Roman" panose="02020603050405020304" pitchFamily="18" charset="0"/>
              </a:rPr>
              <a:t>Contributing Factors</a:t>
            </a:r>
          </a:p>
        </p:txBody>
      </p:sp>
      <p:sp>
        <p:nvSpPr>
          <p:cNvPr id="6" name="Rectangle 5">
            <a:extLst>
              <a:ext uri="{FF2B5EF4-FFF2-40B4-BE49-F238E27FC236}">
                <a16:creationId xmlns:a16="http://schemas.microsoft.com/office/drawing/2014/main" id="{61CDB7F6-9B3C-C55F-A07B-9E3ACF1DFCD8}"/>
              </a:ext>
            </a:extLst>
          </p:cNvPr>
          <p:cNvSpPr/>
          <p:nvPr/>
        </p:nvSpPr>
        <p:spPr>
          <a:xfrm>
            <a:off x="1854198" y="2898887"/>
            <a:ext cx="3458029" cy="522515"/>
          </a:xfrm>
          <a:prstGeom prst="rect">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Times New Roman" panose="02020603050405020304" pitchFamily="18" charset="0"/>
                <a:cs typeface="Times New Roman" panose="02020603050405020304" pitchFamily="18" charset="0"/>
              </a:rPr>
              <a:t>Cultural influence</a:t>
            </a:r>
          </a:p>
        </p:txBody>
      </p:sp>
      <p:sp>
        <p:nvSpPr>
          <p:cNvPr id="7" name="Rectangle 6">
            <a:extLst>
              <a:ext uri="{FF2B5EF4-FFF2-40B4-BE49-F238E27FC236}">
                <a16:creationId xmlns:a16="http://schemas.microsoft.com/office/drawing/2014/main" id="{503CA5C5-9314-2D4C-3AFE-28A7F0B79F26}"/>
              </a:ext>
            </a:extLst>
          </p:cNvPr>
          <p:cNvSpPr/>
          <p:nvPr/>
        </p:nvSpPr>
        <p:spPr>
          <a:xfrm>
            <a:off x="1854198" y="3549313"/>
            <a:ext cx="3458030" cy="522515"/>
          </a:xfrm>
          <a:prstGeom prst="rect">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Times New Roman" panose="02020603050405020304" pitchFamily="18" charset="0"/>
                <a:cs typeface="Times New Roman" panose="02020603050405020304" pitchFamily="18" charset="0"/>
              </a:rPr>
              <a:t>Political influence</a:t>
            </a:r>
          </a:p>
        </p:txBody>
      </p:sp>
      <p:sp>
        <p:nvSpPr>
          <p:cNvPr id="8" name="Rectangle 7">
            <a:extLst>
              <a:ext uri="{FF2B5EF4-FFF2-40B4-BE49-F238E27FC236}">
                <a16:creationId xmlns:a16="http://schemas.microsoft.com/office/drawing/2014/main" id="{FD6E3244-7511-B396-481B-C5C9ED1C09C0}"/>
              </a:ext>
            </a:extLst>
          </p:cNvPr>
          <p:cNvSpPr/>
          <p:nvPr/>
        </p:nvSpPr>
        <p:spPr>
          <a:xfrm>
            <a:off x="1854198" y="4199739"/>
            <a:ext cx="3458030" cy="522515"/>
          </a:xfrm>
          <a:prstGeom prst="rect">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Times New Roman" panose="02020603050405020304" pitchFamily="18" charset="0"/>
                <a:cs typeface="Times New Roman" panose="02020603050405020304" pitchFamily="18" charset="0"/>
              </a:rPr>
              <a:t>Economic influence</a:t>
            </a:r>
          </a:p>
        </p:txBody>
      </p:sp>
      <p:sp>
        <p:nvSpPr>
          <p:cNvPr id="9" name="Rectangle 8">
            <a:extLst>
              <a:ext uri="{FF2B5EF4-FFF2-40B4-BE49-F238E27FC236}">
                <a16:creationId xmlns:a16="http://schemas.microsoft.com/office/drawing/2014/main" id="{2BB952EF-711C-FEAD-E394-C8D56E72A874}"/>
              </a:ext>
            </a:extLst>
          </p:cNvPr>
          <p:cNvSpPr/>
          <p:nvPr/>
        </p:nvSpPr>
        <p:spPr>
          <a:xfrm>
            <a:off x="1854198" y="4850165"/>
            <a:ext cx="3458030" cy="522515"/>
          </a:xfrm>
          <a:prstGeom prst="rect">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Times New Roman" panose="02020603050405020304" pitchFamily="18" charset="0"/>
                <a:cs typeface="Times New Roman" panose="02020603050405020304" pitchFamily="18" charset="0"/>
              </a:rPr>
              <a:t>Environmental influence</a:t>
            </a:r>
          </a:p>
        </p:txBody>
      </p:sp>
      <p:sp>
        <p:nvSpPr>
          <p:cNvPr id="11" name="Rectangle 10">
            <a:extLst>
              <a:ext uri="{FF2B5EF4-FFF2-40B4-BE49-F238E27FC236}">
                <a16:creationId xmlns:a16="http://schemas.microsoft.com/office/drawing/2014/main" id="{F870CEFA-9DB1-0ED6-8251-9A8C2C159D6C}"/>
              </a:ext>
            </a:extLst>
          </p:cNvPr>
          <p:cNvSpPr/>
          <p:nvPr/>
        </p:nvSpPr>
        <p:spPr>
          <a:xfrm>
            <a:off x="1854198" y="5500591"/>
            <a:ext cx="3458029" cy="522515"/>
          </a:xfrm>
          <a:prstGeom prst="rect">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Times New Roman" panose="02020603050405020304" pitchFamily="18" charset="0"/>
                <a:cs typeface="Times New Roman" panose="02020603050405020304" pitchFamily="18" charset="0"/>
              </a:rPr>
              <a:t>Religious influence</a:t>
            </a:r>
          </a:p>
        </p:txBody>
      </p:sp>
      <p:sp>
        <p:nvSpPr>
          <p:cNvPr id="12" name="Rectangle 11">
            <a:extLst>
              <a:ext uri="{FF2B5EF4-FFF2-40B4-BE49-F238E27FC236}">
                <a16:creationId xmlns:a16="http://schemas.microsoft.com/office/drawing/2014/main" id="{3D27F5FA-0279-D7AD-FC42-B9535F1766C8}"/>
              </a:ext>
            </a:extLst>
          </p:cNvPr>
          <p:cNvSpPr/>
          <p:nvPr/>
        </p:nvSpPr>
        <p:spPr>
          <a:xfrm>
            <a:off x="1854197" y="6145690"/>
            <a:ext cx="3458029" cy="522515"/>
          </a:xfrm>
          <a:prstGeom prst="rect">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Times New Roman" panose="02020603050405020304" pitchFamily="18" charset="0"/>
                <a:cs typeface="Times New Roman" panose="02020603050405020304" pitchFamily="18" charset="0"/>
              </a:rPr>
              <a:t>Technology influence</a:t>
            </a:r>
          </a:p>
        </p:txBody>
      </p:sp>
      <p:pic>
        <p:nvPicPr>
          <p:cNvPr id="2050" name="Picture 2" descr="Westward Expansion and Manifest Destiny – Legends of America">
            <a:extLst>
              <a:ext uri="{FF2B5EF4-FFF2-40B4-BE49-F238E27FC236}">
                <a16:creationId xmlns:a16="http://schemas.microsoft.com/office/drawing/2014/main" id="{663A071A-3528-4857-5223-EA44B5DAC4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21159" y="2262979"/>
            <a:ext cx="5953126" cy="417637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28813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4701F4B-87A0-4BE1-BC92-63B9E92D1AC3}"/>
              </a:ext>
            </a:extLst>
          </p:cNvPr>
          <p:cNvSpPr>
            <a:spLocks noGrp="1"/>
          </p:cNvSpPr>
          <p:nvPr>
            <p:ph type="ctrTitle"/>
          </p:nvPr>
        </p:nvSpPr>
        <p:spPr>
          <a:xfrm>
            <a:off x="595952" y="406400"/>
            <a:ext cx="9144000" cy="1463343"/>
          </a:xfrm>
          <a:solidFill>
            <a:schemeClr val="bg1"/>
          </a:solidFill>
          <a:ln>
            <a:solidFill>
              <a:srgbClr val="002060"/>
            </a:solidFill>
          </a:ln>
        </p:spPr>
        <p:txBody>
          <a:bodyPr/>
          <a:lstStyle/>
          <a:p>
            <a:r>
              <a:rPr lang="en-US" dirty="0">
                <a:solidFill>
                  <a:srgbClr val="002060"/>
                </a:solidFill>
                <a:latin typeface="Elephant Pro" panose="00000500000000000000" pitchFamily="2" charset="0"/>
              </a:rPr>
              <a:t>Rise of Sectionalism </a:t>
            </a:r>
          </a:p>
        </p:txBody>
      </p:sp>
      <p:sp>
        <p:nvSpPr>
          <p:cNvPr id="5" name="Subtitle 4">
            <a:extLst>
              <a:ext uri="{FF2B5EF4-FFF2-40B4-BE49-F238E27FC236}">
                <a16:creationId xmlns:a16="http://schemas.microsoft.com/office/drawing/2014/main" id="{2F3F0C29-8DAA-1E68-B4D1-E6FCE0D80B34}"/>
              </a:ext>
            </a:extLst>
          </p:cNvPr>
          <p:cNvSpPr>
            <a:spLocks noGrp="1"/>
          </p:cNvSpPr>
          <p:nvPr>
            <p:ph type="subTitle" idx="1"/>
          </p:nvPr>
        </p:nvSpPr>
        <p:spPr>
          <a:xfrm>
            <a:off x="1414818" y="2141727"/>
            <a:ext cx="9144000" cy="1655762"/>
          </a:xfrm>
          <a:solidFill>
            <a:schemeClr val="bg1"/>
          </a:solidFill>
          <a:ln>
            <a:solidFill>
              <a:srgbClr val="002060"/>
            </a:solidFill>
          </a:ln>
        </p:spPr>
        <p:txBody>
          <a:bodyPr>
            <a:normAutofit/>
          </a:bodyPr>
          <a:lstStyle/>
          <a:p>
            <a:r>
              <a:rPr lang="en-US" sz="3600" dirty="0">
                <a:latin typeface="Elephant Pro" panose="00000500000000000000" pitchFamily="2" charset="0"/>
              </a:rPr>
              <a:t>1850 – 1861 </a:t>
            </a:r>
          </a:p>
        </p:txBody>
      </p:sp>
    </p:spTree>
    <p:extLst>
      <p:ext uri="{BB962C8B-B14F-4D97-AF65-F5344CB8AC3E}">
        <p14:creationId xmlns:p14="http://schemas.microsoft.com/office/powerpoint/2010/main" val="26073637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98110D-DC3E-18EC-35DF-9DB52044C6E7}"/>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823EA24-27C1-63C5-5811-A619264EF9B0}"/>
              </a:ext>
            </a:extLst>
          </p:cNvPr>
          <p:cNvSpPr>
            <a:spLocks noGrp="1"/>
          </p:cNvSpPr>
          <p:nvPr>
            <p:ph idx="1"/>
          </p:nvPr>
        </p:nvSpPr>
        <p:spPr>
          <a:xfrm>
            <a:off x="507999" y="362857"/>
            <a:ext cx="11219543" cy="5885543"/>
          </a:xfrm>
          <a:solidFill>
            <a:schemeClr val="bg1"/>
          </a:solidFill>
          <a:ln>
            <a:solidFill>
              <a:srgbClr val="002060"/>
            </a:solidFill>
          </a:ln>
        </p:spPr>
        <p:txBody>
          <a:bodyPr>
            <a:normAutofit/>
          </a:bodyPr>
          <a:lstStyle/>
          <a:p>
            <a:pPr marL="82296" indent="0">
              <a:buNone/>
            </a:pPr>
            <a:r>
              <a:rPr lang="en-US" sz="2400" b="1" i="1" dirty="0">
                <a:solidFill>
                  <a:srgbClr val="002060"/>
                </a:solidFill>
                <a:latin typeface="Times New Roman" panose="02020603050405020304" pitchFamily="18" charset="0"/>
                <a:cs typeface="Times New Roman" panose="02020603050405020304" pitchFamily="18" charset="0"/>
              </a:rPr>
              <a:t>Essential Question:</a:t>
            </a:r>
            <a:r>
              <a:rPr lang="en-US" sz="2400" b="1" dirty="0">
                <a:solidFill>
                  <a:srgbClr val="002060"/>
                </a:solidFill>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How did the development of America expansionism lead to greater sectionalism and the unresolved issues of federal power and citizenship in the United States?</a:t>
            </a:r>
          </a:p>
          <a:p>
            <a:pPr marL="82296" indent="0">
              <a:buNone/>
            </a:pPr>
            <a:r>
              <a:rPr lang="en-US" sz="2400" b="1" i="1" dirty="0">
                <a:solidFill>
                  <a:srgbClr val="002060"/>
                </a:solidFill>
                <a:latin typeface="Times New Roman" panose="02020603050405020304" pitchFamily="18" charset="0"/>
                <a:cs typeface="Times New Roman" panose="02020603050405020304" pitchFamily="18" charset="0"/>
              </a:rPr>
              <a:t>Students can:</a:t>
            </a:r>
            <a:endParaRPr lang="en-US" sz="2400" b="1" dirty="0">
              <a:solidFill>
                <a:srgbClr val="002060"/>
              </a:solidFill>
              <a:latin typeface="Times New Roman" panose="02020603050405020304" pitchFamily="18" charset="0"/>
              <a:cs typeface="Times New Roman" panose="02020603050405020304" pitchFamily="18" charset="0"/>
            </a:endParaRPr>
          </a:p>
          <a:p>
            <a:pPr lvl="0"/>
            <a:r>
              <a:rPr lang="en-US" sz="2400" dirty="0">
                <a:latin typeface="Times New Roman" panose="02020603050405020304" pitchFamily="18" charset="0"/>
                <a:cs typeface="Times New Roman" panose="02020603050405020304" pitchFamily="18" charset="0"/>
              </a:rPr>
              <a:t>Evaluate factors that contributed to Manifest Destiny and its influence on the development of the United States</a:t>
            </a:r>
          </a:p>
          <a:p>
            <a:pPr lvl="0"/>
            <a:r>
              <a:rPr lang="en-US" sz="2400" dirty="0">
                <a:latin typeface="Times New Roman" panose="02020603050405020304" pitchFamily="18" charset="0"/>
                <a:cs typeface="Times New Roman" panose="02020603050405020304" pitchFamily="18" charset="0"/>
              </a:rPr>
              <a:t>Determine how Manifest Destiny contributes to the growth of sectionalism within the United States and issues of unresolved federal power</a:t>
            </a:r>
          </a:p>
          <a:p>
            <a:pPr marL="82296" indent="0">
              <a:buNone/>
            </a:pPr>
            <a:r>
              <a:rPr lang="en-US" sz="2400" b="1" dirty="0">
                <a:solidFill>
                  <a:srgbClr val="002060"/>
                </a:solidFill>
                <a:latin typeface="Times New Roman" panose="02020603050405020304" pitchFamily="18" charset="0"/>
                <a:cs typeface="Times New Roman" panose="02020603050405020304" pitchFamily="18" charset="0"/>
              </a:rPr>
              <a:t>Agenda</a:t>
            </a:r>
          </a:p>
          <a:p>
            <a:r>
              <a:rPr lang="en-US" sz="2400" dirty="0">
                <a:latin typeface="Times New Roman" panose="02020603050405020304" pitchFamily="18" charset="0"/>
                <a:cs typeface="Times New Roman" panose="02020603050405020304" pitchFamily="18" charset="0"/>
              </a:rPr>
              <a:t>The Effects of Manifest Destiny </a:t>
            </a:r>
          </a:p>
          <a:p>
            <a:r>
              <a:rPr lang="en-US" sz="2400" dirty="0">
                <a:latin typeface="Times New Roman" panose="02020603050405020304" pitchFamily="18" charset="0"/>
                <a:cs typeface="Times New Roman" panose="02020603050405020304" pitchFamily="18" charset="0"/>
              </a:rPr>
              <a:t>Feeding Sectional Division </a:t>
            </a:r>
          </a:p>
          <a:p>
            <a:r>
              <a:rPr lang="en-US" sz="2400" dirty="0">
                <a:latin typeface="Times New Roman" panose="02020603050405020304" pitchFamily="18" charset="0"/>
                <a:cs typeface="Times New Roman" panose="02020603050405020304" pitchFamily="18" charset="0"/>
              </a:rPr>
              <a:t>Political Cartoons of Political Division </a:t>
            </a:r>
          </a:p>
          <a:p>
            <a:pPr marL="82296" indent="0">
              <a:buNone/>
            </a:pPr>
            <a:r>
              <a:rPr lang="en-US" sz="2400" b="1" dirty="0">
                <a:solidFill>
                  <a:srgbClr val="002060"/>
                </a:solidFill>
                <a:latin typeface="Times New Roman" panose="02020603050405020304" pitchFamily="18" charset="0"/>
                <a:cs typeface="Times New Roman" panose="02020603050405020304" pitchFamily="18" charset="0"/>
              </a:rPr>
              <a:t>Homework: Objective 10 Reading Questions due 12/6 </a:t>
            </a:r>
          </a:p>
        </p:txBody>
      </p:sp>
    </p:spTree>
    <p:extLst>
      <p:ext uri="{BB962C8B-B14F-4D97-AF65-F5344CB8AC3E}">
        <p14:creationId xmlns:p14="http://schemas.microsoft.com/office/powerpoint/2010/main" val="20970820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16000" y="274638"/>
            <a:ext cx="9441688" cy="792162"/>
          </a:xfrm>
          <a:solidFill>
            <a:schemeClr val="accent4">
              <a:lumMod val="60000"/>
              <a:lumOff val="40000"/>
            </a:schemeClr>
          </a:solidFill>
          <a:ln>
            <a:solidFill>
              <a:schemeClr val="tx1"/>
            </a:solidFill>
          </a:ln>
        </p:spPr>
        <p:txBody>
          <a:bodyPr/>
          <a:lstStyle/>
          <a:p>
            <a:r>
              <a:rPr lang="en-US" dirty="0">
                <a:latin typeface="Elephant Pro" panose="00000500000000000000" pitchFamily="2" charset="0"/>
              </a:rPr>
              <a:t>Guiding Question</a:t>
            </a:r>
          </a:p>
        </p:txBody>
      </p:sp>
      <p:sp>
        <p:nvSpPr>
          <p:cNvPr id="2" name="Content Placeholder 1"/>
          <p:cNvSpPr>
            <a:spLocks noGrp="1"/>
          </p:cNvSpPr>
          <p:nvPr>
            <p:ph idx="1"/>
          </p:nvPr>
        </p:nvSpPr>
        <p:spPr>
          <a:xfrm>
            <a:off x="1016000" y="1447800"/>
            <a:ext cx="9441688" cy="4800600"/>
          </a:xfrm>
          <a:solidFill>
            <a:schemeClr val="bg1"/>
          </a:solidFill>
        </p:spPr>
        <p:txBody>
          <a:bodyPr/>
          <a:lstStyle/>
          <a:p>
            <a:pPr marL="0" indent="0">
              <a:buNone/>
            </a:pPr>
            <a:r>
              <a:rPr lang="en-US" dirty="0">
                <a:latin typeface="Times New Roman" panose="02020603050405020304" pitchFamily="18" charset="0"/>
                <a:cs typeface="Times New Roman" panose="02020603050405020304" pitchFamily="18" charset="0"/>
              </a:rPr>
              <a:t>How did the development of America expansionism lead to greater sectionalism and the unresolved issues of federal power and citizenship in the United States?</a:t>
            </a:r>
          </a:p>
          <a:p>
            <a:pPr marL="0" indent="0">
              <a:buNone/>
            </a:pPr>
            <a:endParaRPr lang="en-US" dirty="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302269A0-AAF2-16BE-1F38-A2D8B9873A8C}"/>
              </a:ext>
            </a:extLst>
          </p:cNvPr>
          <p:cNvSpPr/>
          <p:nvPr/>
        </p:nvSpPr>
        <p:spPr>
          <a:xfrm>
            <a:off x="1310640" y="2773680"/>
            <a:ext cx="9570720" cy="22098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2000" dirty="0">
                <a:solidFill>
                  <a:schemeClr val="bg1"/>
                </a:solidFill>
                <a:latin typeface="Times New Roman" panose="02020603050405020304" pitchFamily="18" charset="0"/>
                <a:cs typeface="Times New Roman" panose="02020603050405020304" pitchFamily="18" charset="0"/>
              </a:rPr>
              <a:t>“This. . . Momentous election . . . Will serve to show whether these southern states are to remain free, or to be politically enslaved – whether the institution of slavery on which the social and political existence of the south rests, is to be secured by our resistance, or . . . abolished in a short time as the certain result of our present submission to northern domination.”</a:t>
            </a:r>
          </a:p>
          <a:p>
            <a:r>
              <a:rPr lang="en-US" sz="2000" dirty="0">
                <a:solidFill>
                  <a:schemeClr val="bg1"/>
                </a:solidFill>
                <a:latin typeface="Times New Roman" panose="02020603050405020304" pitchFamily="18" charset="0"/>
                <a:cs typeface="Times New Roman" panose="02020603050405020304" pitchFamily="18" charset="0"/>
              </a:rPr>
              <a:t>	- </a:t>
            </a:r>
            <a:r>
              <a:rPr lang="en-US" sz="2000" b="1" dirty="0">
                <a:solidFill>
                  <a:schemeClr val="bg1"/>
                </a:solidFill>
                <a:latin typeface="Times New Roman" panose="02020603050405020304" pitchFamily="18" charset="0"/>
                <a:cs typeface="Times New Roman" panose="02020603050405020304" pitchFamily="18" charset="0"/>
              </a:rPr>
              <a:t>Edmund Ruffin, Virginia Slaveholder and Secessionist </a:t>
            </a:r>
          </a:p>
        </p:txBody>
      </p:sp>
      <p:pic>
        <p:nvPicPr>
          <p:cNvPr id="1026" name="Picture 2" descr="Fire-Eater's Fantasy">
            <a:extLst>
              <a:ext uri="{FF2B5EF4-FFF2-40B4-BE49-F238E27FC236}">
                <a16:creationId xmlns:a16="http://schemas.microsoft.com/office/drawing/2014/main" id="{51B555F8-9B5F-CB30-F60D-5007C8504A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70798" y="4236720"/>
            <a:ext cx="2081530" cy="2346642"/>
          </a:xfrm>
          <a:prstGeom prst="rect">
            <a:avLst/>
          </a:prstGeom>
          <a:noFill/>
          <a:ln>
            <a:solidFill>
              <a:schemeClr val="tx1">
                <a:lumMod val="95000"/>
                <a:lumOff val="5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7330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27ECC-AD31-755A-397A-8455EF85B25A}"/>
              </a:ext>
            </a:extLst>
          </p:cNvPr>
          <p:cNvSpPr>
            <a:spLocks noGrp="1"/>
          </p:cNvSpPr>
          <p:nvPr>
            <p:ph type="title"/>
          </p:nvPr>
        </p:nvSpPr>
        <p:spPr>
          <a:xfrm>
            <a:off x="838200" y="365125"/>
            <a:ext cx="10515600" cy="737961"/>
          </a:xfrm>
          <a:solidFill>
            <a:schemeClr val="accent4">
              <a:lumMod val="60000"/>
              <a:lumOff val="40000"/>
            </a:schemeClr>
          </a:solidFill>
          <a:ln>
            <a:solidFill>
              <a:schemeClr val="tx1"/>
            </a:solidFill>
          </a:ln>
        </p:spPr>
        <p:txBody>
          <a:bodyPr/>
          <a:lstStyle/>
          <a:p>
            <a:r>
              <a:rPr lang="en-US" dirty="0">
                <a:latin typeface="Elephant Pro" panose="00000500000000000000" pitchFamily="2" charset="0"/>
              </a:rPr>
              <a:t>Manifest Destiny Impact</a:t>
            </a:r>
          </a:p>
        </p:txBody>
      </p:sp>
      <p:sp>
        <p:nvSpPr>
          <p:cNvPr id="3" name="Content Placeholder 2">
            <a:extLst>
              <a:ext uri="{FF2B5EF4-FFF2-40B4-BE49-F238E27FC236}">
                <a16:creationId xmlns:a16="http://schemas.microsoft.com/office/drawing/2014/main" id="{D09EF189-0045-C9F2-CCF9-82760696746E}"/>
              </a:ext>
            </a:extLst>
          </p:cNvPr>
          <p:cNvSpPr>
            <a:spLocks noGrp="1"/>
          </p:cNvSpPr>
          <p:nvPr>
            <p:ph idx="1"/>
          </p:nvPr>
        </p:nvSpPr>
        <p:spPr>
          <a:xfrm>
            <a:off x="320877" y="1248675"/>
            <a:ext cx="11364686" cy="4914220"/>
          </a:xfrm>
          <a:solidFill>
            <a:schemeClr val="bg1"/>
          </a:solidFill>
          <a:ln>
            <a:solidFill>
              <a:schemeClr val="tx1"/>
            </a:solidFill>
          </a:ln>
        </p:spPr>
        <p:txBody>
          <a:bodyPr>
            <a:normAutofit/>
          </a:bodyPr>
          <a:lstStyle/>
          <a:p>
            <a:r>
              <a:rPr lang="en-US" sz="2400" dirty="0">
                <a:latin typeface="Times New Roman" panose="02020603050405020304" pitchFamily="18" charset="0"/>
                <a:cs typeface="Times New Roman" panose="02020603050405020304" pitchFamily="18" charset="0"/>
              </a:rPr>
              <a:t>Evaluate the benefits and the determents of Manifest Destiny</a:t>
            </a:r>
          </a:p>
        </p:txBody>
      </p:sp>
      <p:sp>
        <p:nvSpPr>
          <p:cNvPr id="4" name="Rectangle 3">
            <a:extLst>
              <a:ext uri="{FF2B5EF4-FFF2-40B4-BE49-F238E27FC236}">
                <a16:creationId xmlns:a16="http://schemas.microsoft.com/office/drawing/2014/main" id="{46CD82ED-1186-8E44-F50C-C9FFB58FA0FF}"/>
              </a:ext>
            </a:extLst>
          </p:cNvPr>
          <p:cNvSpPr/>
          <p:nvPr/>
        </p:nvSpPr>
        <p:spPr>
          <a:xfrm>
            <a:off x="478971" y="1758461"/>
            <a:ext cx="5035564" cy="590844"/>
          </a:xfrm>
          <a:prstGeom prst="rect">
            <a:avLst/>
          </a:prstGeom>
          <a:solidFill>
            <a:srgbClr val="00206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Elephant Pro" panose="00000500000000000000" pitchFamily="2" charset="0"/>
              </a:rPr>
              <a:t>Benefits – Manifest Destiny </a:t>
            </a:r>
          </a:p>
        </p:txBody>
      </p:sp>
      <p:sp>
        <p:nvSpPr>
          <p:cNvPr id="5" name="Rectangle 4">
            <a:extLst>
              <a:ext uri="{FF2B5EF4-FFF2-40B4-BE49-F238E27FC236}">
                <a16:creationId xmlns:a16="http://schemas.microsoft.com/office/drawing/2014/main" id="{5867F155-E4A1-5CD5-D1E2-8BC150A9CF0D}"/>
              </a:ext>
            </a:extLst>
          </p:cNvPr>
          <p:cNvSpPr/>
          <p:nvPr/>
        </p:nvSpPr>
        <p:spPr>
          <a:xfrm>
            <a:off x="6462427" y="1758461"/>
            <a:ext cx="4891373" cy="590844"/>
          </a:xfrm>
          <a:prstGeom prst="rect">
            <a:avLst/>
          </a:prstGeom>
          <a:solidFill>
            <a:srgbClr val="00206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Elephant Pro" panose="00000500000000000000" pitchFamily="2" charset="0"/>
              </a:rPr>
              <a:t>Determents – Manifest Destiny </a:t>
            </a:r>
          </a:p>
        </p:txBody>
      </p:sp>
      <p:cxnSp>
        <p:nvCxnSpPr>
          <p:cNvPr id="7" name="Straight Connector 6">
            <a:extLst>
              <a:ext uri="{FF2B5EF4-FFF2-40B4-BE49-F238E27FC236}">
                <a16:creationId xmlns:a16="http://schemas.microsoft.com/office/drawing/2014/main" id="{BFB7B3CA-7C16-90EF-7863-9032D06056E5}"/>
              </a:ext>
            </a:extLst>
          </p:cNvPr>
          <p:cNvCxnSpPr/>
          <p:nvPr/>
        </p:nvCxnSpPr>
        <p:spPr>
          <a:xfrm>
            <a:off x="506437" y="2546252"/>
            <a:ext cx="10607040"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D34DAB5B-8929-18B7-ADBA-472A0D52B2CA}"/>
              </a:ext>
            </a:extLst>
          </p:cNvPr>
          <p:cNvCxnSpPr/>
          <p:nvPr/>
        </p:nvCxnSpPr>
        <p:spPr>
          <a:xfrm>
            <a:off x="6003220" y="1856935"/>
            <a:ext cx="0" cy="3868616"/>
          </a:xfrm>
          <a:prstGeom prst="line">
            <a:avLst/>
          </a:prstGeom>
          <a:ln w="5715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1690267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27ECC-AD31-755A-397A-8455EF85B25A}"/>
              </a:ext>
            </a:extLst>
          </p:cNvPr>
          <p:cNvSpPr>
            <a:spLocks noGrp="1"/>
          </p:cNvSpPr>
          <p:nvPr>
            <p:ph type="title"/>
          </p:nvPr>
        </p:nvSpPr>
        <p:spPr>
          <a:xfrm>
            <a:off x="838200" y="365125"/>
            <a:ext cx="10515600" cy="737961"/>
          </a:xfrm>
          <a:solidFill>
            <a:schemeClr val="accent4">
              <a:lumMod val="60000"/>
              <a:lumOff val="40000"/>
            </a:schemeClr>
          </a:solidFill>
          <a:ln>
            <a:solidFill>
              <a:schemeClr val="tx1"/>
            </a:solidFill>
          </a:ln>
        </p:spPr>
        <p:txBody>
          <a:bodyPr/>
          <a:lstStyle/>
          <a:p>
            <a:r>
              <a:rPr lang="en-US" dirty="0">
                <a:latin typeface="Elephant Pro" panose="00000500000000000000" pitchFamily="2" charset="0"/>
              </a:rPr>
              <a:t>There is GOLD</a:t>
            </a:r>
          </a:p>
        </p:txBody>
      </p:sp>
      <p:sp>
        <p:nvSpPr>
          <p:cNvPr id="3" name="Content Placeholder 2">
            <a:extLst>
              <a:ext uri="{FF2B5EF4-FFF2-40B4-BE49-F238E27FC236}">
                <a16:creationId xmlns:a16="http://schemas.microsoft.com/office/drawing/2014/main" id="{D09EF189-0045-C9F2-CCF9-82760696746E}"/>
              </a:ext>
            </a:extLst>
          </p:cNvPr>
          <p:cNvSpPr>
            <a:spLocks noGrp="1"/>
          </p:cNvSpPr>
          <p:nvPr>
            <p:ph idx="1"/>
          </p:nvPr>
        </p:nvSpPr>
        <p:spPr>
          <a:xfrm>
            <a:off x="348343" y="1262743"/>
            <a:ext cx="11364686" cy="4914220"/>
          </a:xfrm>
          <a:solidFill>
            <a:schemeClr val="bg1"/>
          </a:solidFill>
          <a:ln>
            <a:solidFill>
              <a:schemeClr val="tx1"/>
            </a:solidFill>
          </a:ln>
        </p:spPr>
        <p:txBody>
          <a:bodyPr>
            <a:normAutofit/>
          </a:bodyPr>
          <a:lstStyle/>
          <a:p>
            <a:pPr marL="0" indent="0">
              <a:buNone/>
            </a:pPr>
            <a:r>
              <a:rPr lang="en-US" sz="2400" b="1" i="1" u="sng" dirty="0">
                <a:latin typeface="Times New Roman" panose="02020603050405020304" pitchFamily="18" charset="0"/>
                <a:cs typeface="Times New Roman" panose="02020603050405020304" pitchFamily="18" charset="0"/>
              </a:rPr>
              <a:t>GOLD RUSH</a:t>
            </a:r>
          </a:p>
          <a:p>
            <a:r>
              <a:rPr lang="en-US" sz="2400" dirty="0">
                <a:latin typeface="Times New Roman" panose="02020603050405020304" pitchFamily="18" charset="0"/>
                <a:cs typeface="Times New Roman" panose="02020603050405020304" pitchFamily="18" charset="0"/>
              </a:rPr>
              <a:t>1849 – </a:t>
            </a:r>
            <a:r>
              <a:rPr lang="en-US" sz="2400" b="1" u="sng" dirty="0">
                <a:solidFill>
                  <a:srgbClr val="C00000"/>
                </a:solidFill>
                <a:latin typeface="Times New Roman" panose="02020603050405020304" pitchFamily="18" charset="0"/>
                <a:cs typeface="Times New Roman" panose="02020603050405020304" pitchFamily="18" charset="0"/>
              </a:rPr>
              <a:t>Sutter’s Mill</a:t>
            </a:r>
            <a:r>
              <a:rPr lang="en-US" sz="2400" b="1" dirty="0">
                <a:solidFill>
                  <a:srgbClr val="002060"/>
                </a:solidFill>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(Gold!!!)	Speculators rush to California (</a:t>
            </a:r>
            <a:r>
              <a:rPr lang="en-US" sz="2400" b="1" u="sng" dirty="0">
                <a:solidFill>
                  <a:srgbClr val="002060"/>
                </a:solidFill>
                <a:latin typeface="Times New Roman" panose="02020603050405020304" pitchFamily="18" charset="0"/>
                <a:cs typeface="Times New Roman" panose="02020603050405020304" pitchFamily="18" charset="0"/>
              </a:rPr>
              <a:t>49ers</a:t>
            </a:r>
            <a:r>
              <a:rPr lang="en-US" sz="2400" dirty="0">
                <a:latin typeface="Times New Roman" panose="02020603050405020304" pitchFamily="18" charset="0"/>
                <a:cs typeface="Times New Roman" panose="02020603050405020304" pitchFamily="18" charset="0"/>
              </a:rPr>
              <a:t>)</a:t>
            </a:r>
          </a:p>
          <a:p>
            <a:pPr marL="0" indent="0">
              <a:buNone/>
            </a:pPr>
            <a:r>
              <a:rPr lang="en-US" sz="2400" dirty="0">
                <a:latin typeface="Times New Roman" panose="02020603050405020304" pitchFamily="18" charset="0"/>
                <a:cs typeface="Times New Roman" panose="02020603050405020304" pitchFamily="18" charset="0"/>
              </a:rPr>
              <a:t>1850: California applies for statehood </a:t>
            </a:r>
          </a:p>
          <a:p>
            <a:pPr marL="0" indent="0">
              <a:buNone/>
            </a:pPr>
            <a:endParaRPr lang="en-US" sz="2400" dirty="0">
              <a:latin typeface="Times New Roman" panose="02020603050405020304" pitchFamily="18" charset="0"/>
              <a:cs typeface="Times New Roman" panose="02020603050405020304" pitchFamily="18" charset="0"/>
            </a:endParaRPr>
          </a:p>
        </p:txBody>
      </p:sp>
      <p:sp>
        <p:nvSpPr>
          <p:cNvPr id="4" name="Arrow: Right 3">
            <a:extLst>
              <a:ext uri="{FF2B5EF4-FFF2-40B4-BE49-F238E27FC236}">
                <a16:creationId xmlns:a16="http://schemas.microsoft.com/office/drawing/2014/main" id="{85215F1A-7278-8E76-E6F6-A255E43DF58A}"/>
              </a:ext>
            </a:extLst>
          </p:cNvPr>
          <p:cNvSpPr/>
          <p:nvPr/>
        </p:nvSpPr>
        <p:spPr>
          <a:xfrm>
            <a:off x="4531057" y="1682791"/>
            <a:ext cx="436728" cy="391669"/>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3">
            <a:extLst>
              <a:ext uri="{FF2B5EF4-FFF2-40B4-BE49-F238E27FC236}">
                <a16:creationId xmlns:a16="http://schemas.microsoft.com/office/drawing/2014/main" id="{71F293C6-C4C0-BE10-1433-E2B5203D7A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695" y="2622645"/>
            <a:ext cx="5142932" cy="2816352"/>
          </a:xfrm>
          <a:prstGeom prst="rect">
            <a:avLst/>
          </a:prstGeom>
          <a:ln>
            <a:solidFill>
              <a:srgbClr val="002060"/>
            </a:solidFill>
          </a:ln>
        </p:spPr>
      </p:pic>
      <p:pic>
        <p:nvPicPr>
          <p:cNvPr id="6" name="Picture 5">
            <a:extLst>
              <a:ext uri="{FF2B5EF4-FFF2-40B4-BE49-F238E27FC236}">
                <a16:creationId xmlns:a16="http://schemas.microsoft.com/office/drawing/2014/main" id="{E75D7340-D827-5705-38F7-A60B573699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6651" y="2218073"/>
            <a:ext cx="3026151" cy="4274802"/>
          </a:xfrm>
          <a:prstGeom prst="rect">
            <a:avLst/>
          </a:prstGeom>
          <a:ln>
            <a:solidFill>
              <a:srgbClr val="002060"/>
            </a:solidFill>
          </a:ln>
        </p:spPr>
      </p:pic>
      <p:sp>
        <p:nvSpPr>
          <p:cNvPr id="7" name="Rectangle 6">
            <a:extLst>
              <a:ext uri="{FF2B5EF4-FFF2-40B4-BE49-F238E27FC236}">
                <a16:creationId xmlns:a16="http://schemas.microsoft.com/office/drawing/2014/main" id="{D6CBE7FA-AA11-E7CB-418B-E84BD665C7C5}"/>
              </a:ext>
            </a:extLst>
          </p:cNvPr>
          <p:cNvSpPr/>
          <p:nvPr/>
        </p:nvSpPr>
        <p:spPr>
          <a:xfrm>
            <a:off x="7888406" y="3091922"/>
            <a:ext cx="3993271" cy="723332"/>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Times New Roman" panose="02020603050405020304" pitchFamily="18" charset="0"/>
                <a:cs typeface="Times New Roman" panose="02020603050405020304" pitchFamily="18" charset="0"/>
              </a:rPr>
              <a:t>Offsets the </a:t>
            </a:r>
            <a:r>
              <a:rPr lang="en-US" sz="2400" u="sng" dirty="0">
                <a:latin typeface="Times New Roman" panose="02020603050405020304" pitchFamily="18" charset="0"/>
                <a:cs typeface="Times New Roman" panose="02020603050405020304" pitchFamily="18" charset="0"/>
              </a:rPr>
              <a:t>balance of free v. slave territories</a:t>
            </a:r>
          </a:p>
        </p:txBody>
      </p:sp>
    </p:spTree>
    <p:extLst>
      <p:ext uri="{BB962C8B-B14F-4D97-AF65-F5344CB8AC3E}">
        <p14:creationId xmlns:p14="http://schemas.microsoft.com/office/powerpoint/2010/main" val="27197359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3486B8-2F5A-B8A3-1468-5B26EDB1983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90D40B3-1F90-F1AD-5702-4E68815FE5AA}"/>
              </a:ext>
            </a:extLst>
          </p:cNvPr>
          <p:cNvSpPr>
            <a:spLocks noGrp="1"/>
          </p:cNvSpPr>
          <p:nvPr>
            <p:ph type="title"/>
          </p:nvPr>
        </p:nvSpPr>
        <p:spPr>
          <a:xfrm>
            <a:off x="838200" y="365125"/>
            <a:ext cx="10515600" cy="737961"/>
          </a:xfrm>
          <a:solidFill>
            <a:schemeClr val="accent4">
              <a:lumMod val="60000"/>
              <a:lumOff val="40000"/>
            </a:schemeClr>
          </a:solidFill>
          <a:ln>
            <a:solidFill>
              <a:schemeClr val="tx1"/>
            </a:solidFill>
          </a:ln>
        </p:spPr>
        <p:txBody>
          <a:bodyPr/>
          <a:lstStyle/>
          <a:p>
            <a:r>
              <a:rPr lang="en-US" dirty="0">
                <a:latin typeface="Elephant Pro" panose="00000500000000000000" pitchFamily="2" charset="0"/>
              </a:rPr>
              <a:t>Awakening the North to Abolition</a:t>
            </a:r>
          </a:p>
        </p:txBody>
      </p:sp>
      <p:sp>
        <p:nvSpPr>
          <p:cNvPr id="3" name="Content Placeholder 2">
            <a:extLst>
              <a:ext uri="{FF2B5EF4-FFF2-40B4-BE49-F238E27FC236}">
                <a16:creationId xmlns:a16="http://schemas.microsoft.com/office/drawing/2014/main" id="{17CFAEB4-26AD-D4D3-7B3B-FD8438BF9B40}"/>
              </a:ext>
            </a:extLst>
          </p:cNvPr>
          <p:cNvSpPr>
            <a:spLocks noGrp="1"/>
          </p:cNvSpPr>
          <p:nvPr>
            <p:ph idx="1"/>
          </p:nvPr>
        </p:nvSpPr>
        <p:spPr>
          <a:xfrm>
            <a:off x="348343" y="1262743"/>
            <a:ext cx="11364686" cy="4914220"/>
          </a:xfrm>
          <a:solidFill>
            <a:schemeClr val="bg1"/>
          </a:solidFill>
          <a:ln>
            <a:solidFill>
              <a:schemeClr val="tx1"/>
            </a:solidFill>
          </a:ln>
        </p:spPr>
        <p:txBody>
          <a:bodyPr>
            <a:normAutofit/>
          </a:bodyPr>
          <a:lstStyle/>
          <a:p>
            <a:pPr marL="0" indent="0">
              <a:buNone/>
            </a:pPr>
            <a:r>
              <a:rPr lang="en-US" sz="2400" b="1" i="1" u="sng" dirty="0">
                <a:solidFill>
                  <a:srgbClr val="002060"/>
                </a:solidFill>
                <a:latin typeface="Times New Roman" panose="02020603050405020304" pitchFamily="18" charset="0"/>
                <a:cs typeface="Times New Roman" panose="02020603050405020304" pitchFamily="18" charset="0"/>
              </a:rPr>
              <a:t>Uncle Tom’s Cabin</a:t>
            </a:r>
            <a:r>
              <a:rPr lang="en-US" sz="2400" dirty="0">
                <a:latin typeface="Times New Roman" panose="02020603050405020304" pitchFamily="18" charset="0"/>
                <a:cs typeface="Times New Roman" panose="02020603050405020304" pitchFamily="18" charset="0"/>
              </a:rPr>
              <a:t> by </a:t>
            </a:r>
            <a:r>
              <a:rPr lang="en-US" sz="2400" b="1" i="1" u="sng" dirty="0">
                <a:solidFill>
                  <a:srgbClr val="002060"/>
                </a:solidFill>
                <a:latin typeface="Times New Roman" panose="02020603050405020304" pitchFamily="18" charset="0"/>
                <a:cs typeface="Times New Roman" panose="02020603050405020304" pitchFamily="18" charset="0"/>
              </a:rPr>
              <a:t>Harriet Beecher Stowe </a:t>
            </a:r>
            <a:r>
              <a:rPr lang="en-US" sz="2400" dirty="0">
                <a:latin typeface="Times New Roman" panose="02020603050405020304" pitchFamily="18" charset="0"/>
                <a:cs typeface="Times New Roman" panose="02020603050405020304" pitchFamily="18" charset="0"/>
              </a:rPr>
              <a:t>(1852)</a:t>
            </a:r>
          </a:p>
        </p:txBody>
      </p:sp>
      <p:pic>
        <p:nvPicPr>
          <p:cNvPr id="4" name="Picture 3">
            <a:extLst>
              <a:ext uri="{FF2B5EF4-FFF2-40B4-BE49-F238E27FC236}">
                <a16:creationId xmlns:a16="http://schemas.microsoft.com/office/drawing/2014/main" id="{ACDDF317-281B-C6D2-D5DB-261134B478D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0349" y="1799298"/>
            <a:ext cx="1841471" cy="3223078"/>
          </a:xfrm>
          <a:prstGeom prst="rect">
            <a:avLst/>
          </a:prstGeom>
        </p:spPr>
      </p:pic>
      <p:sp>
        <p:nvSpPr>
          <p:cNvPr id="5" name="Speech Bubble: Rectangle with Corners Rounded 4">
            <a:extLst>
              <a:ext uri="{FF2B5EF4-FFF2-40B4-BE49-F238E27FC236}">
                <a16:creationId xmlns:a16="http://schemas.microsoft.com/office/drawing/2014/main" id="{61277512-7989-A5AC-E94D-8494D638A623}"/>
              </a:ext>
            </a:extLst>
          </p:cNvPr>
          <p:cNvSpPr/>
          <p:nvPr/>
        </p:nvSpPr>
        <p:spPr>
          <a:xfrm>
            <a:off x="2197290" y="1799298"/>
            <a:ext cx="5677468" cy="1244153"/>
          </a:xfrm>
          <a:prstGeom prst="wedgeRoundRectCallout">
            <a:avLst>
              <a:gd name="adj1" fmla="val -54246"/>
              <a:gd name="adj2" fmla="val 35489"/>
              <a:gd name="adj3" fmla="val 16667"/>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dirty="0">
                <a:solidFill>
                  <a:schemeClr val="bg1"/>
                </a:solidFill>
                <a:latin typeface="Times New Roman" panose="02020603050405020304" pitchFamily="18" charset="0"/>
                <a:cs typeface="Times New Roman" panose="02020603050405020304" pitchFamily="18" charset="0"/>
              </a:rPr>
              <a:t>“Scenes of blood and cruelty are shocking to our ear and hear.  What man has the nerve to do, man has not the nerve to hear.”</a:t>
            </a:r>
          </a:p>
        </p:txBody>
      </p:sp>
      <p:pic>
        <p:nvPicPr>
          <p:cNvPr id="6" name="Picture 5">
            <a:extLst>
              <a:ext uri="{FF2B5EF4-FFF2-40B4-BE49-F238E27FC236}">
                <a16:creationId xmlns:a16="http://schemas.microsoft.com/office/drawing/2014/main" id="{C106D602-92C7-F688-26E5-A49D1ADEAA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3826" y="3203108"/>
            <a:ext cx="4646090" cy="3133512"/>
          </a:xfrm>
          <a:prstGeom prst="rect">
            <a:avLst/>
          </a:prstGeom>
        </p:spPr>
      </p:pic>
      <p:pic>
        <p:nvPicPr>
          <p:cNvPr id="6146" name="Picture 2" descr="Uncle Tom's Cabin - Women &amp; the American Story">
            <a:extLst>
              <a:ext uri="{FF2B5EF4-FFF2-40B4-BE49-F238E27FC236}">
                <a16:creationId xmlns:a16="http://schemas.microsoft.com/office/drawing/2014/main" id="{263F6577-8225-8A81-542A-29FC89D1A1F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59449" y="991486"/>
            <a:ext cx="2990772" cy="3223077"/>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C64909BC-5AD1-C984-98AE-ACA92F003A06}"/>
              </a:ext>
            </a:extLst>
          </p:cNvPr>
          <p:cNvSpPr/>
          <p:nvPr/>
        </p:nvSpPr>
        <p:spPr>
          <a:xfrm>
            <a:off x="5827593" y="4374219"/>
            <a:ext cx="6227441" cy="1244153"/>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i="1" u="sng" dirty="0">
              <a:solidFill>
                <a:schemeClr val="accent4">
                  <a:lumMod val="50000"/>
                </a:schemeClr>
              </a:solidFill>
            </a:endParaRPr>
          </a:p>
          <a:p>
            <a:r>
              <a:rPr lang="en-US" sz="2400" b="1" i="1" u="sng" dirty="0">
                <a:solidFill>
                  <a:srgbClr val="FFFF00"/>
                </a:solidFill>
                <a:latin typeface="Times New Roman" panose="02020603050405020304" pitchFamily="18" charset="0"/>
                <a:cs typeface="Times New Roman" panose="02020603050405020304" pitchFamily="18" charset="0"/>
              </a:rPr>
              <a:t>Impending Crisis of South</a:t>
            </a:r>
            <a:r>
              <a:rPr lang="en-US" sz="2400" b="1" i="1" dirty="0">
                <a:solidFill>
                  <a:schemeClr val="accent4">
                    <a:lumMod val="50000"/>
                  </a:schemeClr>
                </a:solidFill>
                <a:latin typeface="Times New Roman" panose="02020603050405020304" pitchFamily="18" charset="0"/>
                <a:cs typeface="Times New Roman" panose="02020603050405020304" pitchFamily="18" charset="0"/>
              </a:rPr>
              <a:t> </a:t>
            </a:r>
            <a:r>
              <a:rPr lang="en-US" sz="2400" b="1" i="1" dirty="0">
                <a:solidFill>
                  <a:schemeClr val="bg1"/>
                </a:solidFill>
                <a:latin typeface="Times New Roman" panose="02020603050405020304" pitchFamily="18" charset="0"/>
                <a:cs typeface="Times New Roman" panose="02020603050405020304" pitchFamily="18" charset="0"/>
              </a:rPr>
              <a:t>by</a:t>
            </a:r>
            <a:r>
              <a:rPr lang="en-US" sz="2400" b="1" i="1" dirty="0">
                <a:solidFill>
                  <a:schemeClr val="accent4">
                    <a:lumMod val="50000"/>
                  </a:schemeClr>
                </a:solidFill>
                <a:latin typeface="Times New Roman" panose="02020603050405020304" pitchFamily="18" charset="0"/>
                <a:cs typeface="Times New Roman" panose="02020603050405020304" pitchFamily="18" charset="0"/>
              </a:rPr>
              <a:t> </a:t>
            </a:r>
            <a:r>
              <a:rPr lang="en-US" sz="2400" b="1" i="1" dirty="0">
                <a:solidFill>
                  <a:srgbClr val="FFFF00"/>
                </a:solidFill>
                <a:latin typeface="Times New Roman" panose="02020603050405020304" pitchFamily="18" charset="0"/>
                <a:cs typeface="Times New Roman" panose="02020603050405020304" pitchFamily="18" charset="0"/>
              </a:rPr>
              <a:t>Hinton Helper </a:t>
            </a:r>
            <a:r>
              <a:rPr lang="en-US" sz="2400" dirty="0">
                <a:latin typeface="Times New Roman" panose="02020603050405020304" pitchFamily="18" charset="0"/>
                <a:cs typeface="Times New Roman" panose="02020603050405020304" pitchFamily="18" charset="0"/>
              </a:rPr>
              <a:t>– statistical impact of slavery on non-slave holding population</a:t>
            </a:r>
          </a:p>
          <a:p>
            <a:pPr algn="ct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260269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79B890-66DE-CD9A-8045-BFFEF05F13D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5CC9F1D-A013-8184-AFA9-58BC7C95B77A}"/>
              </a:ext>
            </a:extLst>
          </p:cNvPr>
          <p:cNvSpPr>
            <a:spLocks noGrp="1"/>
          </p:cNvSpPr>
          <p:nvPr>
            <p:ph type="title"/>
          </p:nvPr>
        </p:nvSpPr>
        <p:spPr>
          <a:xfrm>
            <a:off x="838200" y="267086"/>
            <a:ext cx="10515600" cy="737961"/>
          </a:xfrm>
          <a:solidFill>
            <a:schemeClr val="accent4">
              <a:lumMod val="60000"/>
              <a:lumOff val="40000"/>
            </a:schemeClr>
          </a:solidFill>
          <a:ln>
            <a:solidFill>
              <a:schemeClr val="tx1"/>
            </a:solidFill>
          </a:ln>
        </p:spPr>
        <p:txBody>
          <a:bodyPr/>
          <a:lstStyle/>
          <a:p>
            <a:r>
              <a:rPr lang="en-US" dirty="0">
                <a:latin typeface="Elephant Pro" panose="00000500000000000000" pitchFamily="2" charset="0"/>
              </a:rPr>
              <a:t>Slavery, A Federalism Issue </a:t>
            </a:r>
          </a:p>
        </p:txBody>
      </p:sp>
      <p:sp>
        <p:nvSpPr>
          <p:cNvPr id="3" name="Content Placeholder 2">
            <a:extLst>
              <a:ext uri="{FF2B5EF4-FFF2-40B4-BE49-F238E27FC236}">
                <a16:creationId xmlns:a16="http://schemas.microsoft.com/office/drawing/2014/main" id="{76653419-1E63-EAB1-83A4-383BD8379246}"/>
              </a:ext>
            </a:extLst>
          </p:cNvPr>
          <p:cNvSpPr>
            <a:spLocks noGrp="1"/>
          </p:cNvSpPr>
          <p:nvPr>
            <p:ph idx="1"/>
          </p:nvPr>
        </p:nvSpPr>
        <p:spPr>
          <a:xfrm>
            <a:off x="413657" y="1307713"/>
            <a:ext cx="11364686" cy="4914220"/>
          </a:xfrm>
          <a:solidFill>
            <a:schemeClr val="bg1"/>
          </a:solidFill>
          <a:ln>
            <a:solidFill>
              <a:schemeClr val="tx1"/>
            </a:solidFill>
          </a:ln>
        </p:spPr>
        <p:txBody>
          <a:bodyPr>
            <a:normAutofit/>
          </a:bodyPr>
          <a:lstStyle/>
          <a:p>
            <a:pPr marL="0" indent="0">
              <a:buNone/>
            </a:pPr>
            <a:r>
              <a:rPr lang="en-US" sz="2400" b="1" i="1" u="sng" dirty="0">
                <a:solidFill>
                  <a:srgbClr val="C00000"/>
                </a:solidFill>
                <a:latin typeface="Times New Roman" panose="02020603050405020304" pitchFamily="18" charset="0"/>
                <a:cs typeface="Times New Roman" panose="02020603050405020304" pitchFamily="18" charset="0"/>
              </a:rPr>
              <a:t>Federalism</a:t>
            </a:r>
            <a:r>
              <a:rPr lang="en-US" sz="2400" b="1" dirty="0">
                <a:latin typeface="Times New Roman" panose="02020603050405020304" pitchFamily="18" charset="0"/>
                <a:cs typeface="Times New Roman" panose="02020603050405020304" pitchFamily="18" charset="0"/>
              </a:rPr>
              <a:t> = </a:t>
            </a:r>
            <a:r>
              <a:rPr lang="en-US" sz="2400" dirty="0">
                <a:latin typeface="Times New Roman" panose="02020603050405020304" pitchFamily="18" charset="0"/>
                <a:cs typeface="Times New Roman" panose="02020603050405020304" pitchFamily="18" charset="0"/>
              </a:rPr>
              <a:t>Division of power between state &amp; federal government </a:t>
            </a:r>
          </a:p>
        </p:txBody>
      </p:sp>
      <p:sp>
        <p:nvSpPr>
          <p:cNvPr id="6" name="Rectangle 5">
            <a:extLst>
              <a:ext uri="{FF2B5EF4-FFF2-40B4-BE49-F238E27FC236}">
                <a16:creationId xmlns:a16="http://schemas.microsoft.com/office/drawing/2014/main" id="{ABF7D2F2-0319-9131-20B1-35FEC8149C93}"/>
              </a:ext>
            </a:extLst>
          </p:cNvPr>
          <p:cNvSpPr/>
          <p:nvPr/>
        </p:nvSpPr>
        <p:spPr>
          <a:xfrm>
            <a:off x="239843" y="1768840"/>
            <a:ext cx="5471409" cy="475576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2400" b="1" dirty="0">
                <a:latin typeface="Times New Roman" panose="02020603050405020304" pitchFamily="18" charset="0"/>
                <a:cs typeface="Times New Roman" panose="02020603050405020304" pitchFamily="18" charset="0"/>
              </a:rPr>
              <a:t>Dred Scot v. Sanford 1857</a:t>
            </a:r>
          </a:p>
          <a:p>
            <a:pPr marL="34290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Ruling: </a:t>
            </a:r>
            <a:r>
              <a:rPr lang="en-US" sz="2400" b="1" u="sng" dirty="0">
                <a:solidFill>
                  <a:srgbClr val="FFFF00"/>
                </a:solidFill>
                <a:latin typeface="Times New Roman" panose="02020603050405020304" pitchFamily="18" charset="0"/>
                <a:cs typeface="Times New Roman" panose="02020603050405020304" pitchFamily="18" charset="0"/>
              </a:rPr>
              <a:t>Slaves = property</a:t>
            </a:r>
            <a:r>
              <a:rPr lang="en-US" sz="2400" b="1" dirty="0">
                <a:latin typeface="Times New Roman" panose="02020603050405020304" pitchFamily="18" charset="0"/>
                <a:cs typeface="Times New Roman" panose="02020603050405020304" pitchFamily="18" charset="0"/>
              </a:rPr>
              <a:t> therefore have NO Rights</a:t>
            </a:r>
          </a:p>
          <a:p>
            <a:pPr marL="342900" indent="-342900">
              <a:buFont typeface="Arial" panose="020B0604020202020204" pitchFamily="34" charset="0"/>
              <a:buChar char="•"/>
            </a:pPr>
            <a:r>
              <a:rPr lang="en-US" sz="2400" b="1" dirty="0">
                <a:solidFill>
                  <a:srgbClr val="FFFF00"/>
                </a:solidFill>
                <a:latin typeface="Times New Roman" panose="02020603050405020304" pitchFamily="18" charset="0"/>
                <a:cs typeface="Times New Roman" panose="02020603050405020304" pitchFamily="18" charset="0"/>
              </a:rPr>
              <a:t>Missouri Compromise = Unconstitutional</a:t>
            </a:r>
            <a:r>
              <a:rPr lang="en-US" sz="2400" b="1" dirty="0">
                <a:latin typeface="Times New Roman" panose="02020603050405020304" pitchFamily="18" charset="0"/>
                <a:cs typeface="Times New Roman" panose="02020603050405020304" pitchFamily="18" charset="0"/>
              </a:rPr>
              <a:t> (State right issue)</a:t>
            </a:r>
          </a:p>
          <a:p>
            <a:pPr marL="342900" indent="-342900">
              <a:buFont typeface="Arial" panose="020B0604020202020204" pitchFamily="34" charset="0"/>
              <a:buChar char="•"/>
            </a:pPr>
            <a:endParaRPr lang="en-US" sz="2400" b="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sz="2400" b="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sz="2400" b="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sz="2400" b="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sz="2400" b="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sz="2400" b="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Allows slavery to expand in the North</a:t>
            </a:r>
          </a:p>
        </p:txBody>
      </p:sp>
      <p:pic>
        <p:nvPicPr>
          <p:cNvPr id="7" name="Content Placeholder 5">
            <a:extLst>
              <a:ext uri="{FF2B5EF4-FFF2-40B4-BE49-F238E27FC236}">
                <a16:creationId xmlns:a16="http://schemas.microsoft.com/office/drawing/2014/main" id="{655845CF-701D-EE0F-D0A0-96C1BF1E8F1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3657" y="3899735"/>
            <a:ext cx="2051570" cy="2063284"/>
          </a:xfrm>
          <a:prstGeom prst="rect">
            <a:avLst/>
          </a:prstGeom>
          <a:ln>
            <a:solidFill>
              <a:schemeClr val="accent2"/>
            </a:solidFill>
          </a:ln>
        </p:spPr>
      </p:pic>
      <p:pic>
        <p:nvPicPr>
          <p:cNvPr id="4098" name="Picture 2" descr="Roger Brooke Taney - Ballotpedia">
            <a:extLst>
              <a:ext uri="{FF2B5EF4-FFF2-40B4-BE49-F238E27FC236}">
                <a16:creationId xmlns:a16="http://schemas.microsoft.com/office/drawing/2014/main" id="{9380EFFE-39CC-A824-4152-B81708DEF45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0380" y="3899735"/>
            <a:ext cx="2051570" cy="2063284"/>
          </a:xfrm>
          <a:prstGeom prst="rect">
            <a:avLst/>
          </a:prstGeom>
          <a:noFill/>
          <a:ln>
            <a:solidFill>
              <a:schemeClr val="accent2"/>
            </a:solidFill>
          </a:ln>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1DC052C2-1000-C270-75D8-AD3A79E70E0A}"/>
              </a:ext>
            </a:extLst>
          </p:cNvPr>
          <p:cNvSpPr/>
          <p:nvPr/>
        </p:nvSpPr>
        <p:spPr>
          <a:xfrm>
            <a:off x="838200" y="5426439"/>
            <a:ext cx="2051570" cy="348701"/>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Times New Roman" panose="02020603050405020304" pitchFamily="18" charset="0"/>
                <a:cs typeface="Times New Roman" panose="02020603050405020304" pitchFamily="18" charset="0"/>
              </a:rPr>
              <a:t>Dred Scot</a:t>
            </a:r>
          </a:p>
        </p:txBody>
      </p:sp>
      <p:sp>
        <p:nvSpPr>
          <p:cNvPr id="9" name="Rectangle 8">
            <a:extLst>
              <a:ext uri="{FF2B5EF4-FFF2-40B4-BE49-F238E27FC236}">
                <a16:creationId xmlns:a16="http://schemas.microsoft.com/office/drawing/2014/main" id="{739640FF-A7B4-AA3A-DBEF-A7DF8CA6A26F}"/>
              </a:ext>
            </a:extLst>
          </p:cNvPr>
          <p:cNvSpPr/>
          <p:nvPr/>
        </p:nvSpPr>
        <p:spPr>
          <a:xfrm>
            <a:off x="3654923" y="5426438"/>
            <a:ext cx="2268601" cy="348702"/>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Times New Roman" panose="02020603050405020304" pitchFamily="18" charset="0"/>
                <a:cs typeface="Times New Roman" panose="02020603050405020304" pitchFamily="18" charset="0"/>
              </a:rPr>
              <a:t>Justice Roger Taney</a:t>
            </a:r>
          </a:p>
        </p:txBody>
      </p:sp>
      <p:sp>
        <p:nvSpPr>
          <p:cNvPr id="10" name="Rectangle 9">
            <a:extLst>
              <a:ext uri="{FF2B5EF4-FFF2-40B4-BE49-F238E27FC236}">
                <a16:creationId xmlns:a16="http://schemas.microsoft.com/office/drawing/2014/main" id="{CE840F54-CB6B-5FEF-E14B-F035FA2C39B1}"/>
              </a:ext>
            </a:extLst>
          </p:cNvPr>
          <p:cNvSpPr/>
          <p:nvPr/>
        </p:nvSpPr>
        <p:spPr>
          <a:xfrm>
            <a:off x="6265889" y="1768840"/>
            <a:ext cx="5512454" cy="4755759"/>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b="1" dirty="0">
              <a:solidFill>
                <a:schemeClr val="tx1"/>
              </a:solidFill>
              <a:latin typeface="Times New Roman" panose="02020603050405020304" pitchFamily="18" charset="0"/>
              <a:cs typeface="Times New Roman" panose="02020603050405020304" pitchFamily="18" charset="0"/>
            </a:endParaRPr>
          </a:p>
          <a:p>
            <a:endParaRPr lang="en-US" sz="2400" b="1" dirty="0">
              <a:solidFill>
                <a:schemeClr val="tx1"/>
              </a:solidFill>
              <a:latin typeface="Times New Roman" panose="02020603050405020304" pitchFamily="18" charset="0"/>
              <a:cs typeface="Times New Roman" panose="02020603050405020304" pitchFamily="18" charset="0"/>
            </a:endParaRPr>
          </a:p>
          <a:p>
            <a:endParaRPr lang="en-US" sz="2400" b="1" dirty="0">
              <a:solidFill>
                <a:schemeClr val="tx1"/>
              </a:solidFill>
              <a:latin typeface="Times New Roman" panose="02020603050405020304" pitchFamily="18" charset="0"/>
              <a:cs typeface="Times New Roman" panose="02020603050405020304" pitchFamily="18" charset="0"/>
            </a:endParaRPr>
          </a:p>
          <a:p>
            <a:endParaRPr lang="en-US" sz="2400" b="1" dirty="0">
              <a:solidFill>
                <a:schemeClr val="tx1"/>
              </a:solidFill>
              <a:latin typeface="Times New Roman" panose="02020603050405020304" pitchFamily="18" charset="0"/>
              <a:cs typeface="Times New Roman" panose="02020603050405020304" pitchFamily="18" charset="0"/>
            </a:endParaRPr>
          </a:p>
          <a:p>
            <a:endParaRPr lang="en-US" sz="2400" b="1" dirty="0">
              <a:solidFill>
                <a:schemeClr val="tx1"/>
              </a:solidFill>
              <a:latin typeface="Times New Roman" panose="02020603050405020304" pitchFamily="18" charset="0"/>
              <a:cs typeface="Times New Roman" panose="02020603050405020304" pitchFamily="18" charset="0"/>
            </a:endParaRPr>
          </a:p>
          <a:p>
            <a:r>
              <a:rPr lang="en-US" sz="2400" b="1" dirty="0">
                <a:solidFill>
                  <a:schemeClr val="tx1"/>
                </a:solidFill>
                <a:latin typeface="Times New Roman" panose="02020603050405020304" pitchFamily="18" charset="0"/>
                <a:cs typeface="Times New Roman" panose="02020603050405020304" pitchFamily="18" charset="0"/>
                <a:hlinkClick r:id="rId5"/>
              </a:rPr>
              <a:t>Lincoln-Douglas Debate (1858)</a:t>
            </a:r>
            <a:endParaRPr lang="en-US" sz="2400" b="1" dirty="0">
              <a:solidFill>
                <a:schemeClr val="tx1"/>
              </a:solidFill>
              <a:latin typeface="Times New Roman" panose="02020603050405020304" pitchFamily="18" charset="0"/>
              <a:cs typeface="Times New Roman" panose="02020603050405020304" pitchFamily="18" charset="0"/>
            </a:endParaRPr>
          </a:p>
          <a:p>
            <a:endParaRPr lang="en-US" sz="2400" b="1" dirty="0">
              <a:solidFill>
                <a:schemeClr val="tx1"/>
              </a:solidFill>
              <a:latin typeface="Times New Roman" panose="02020603050405020304" pitchFamily="18" charset="0"/>
              <a:cs typeface="Times New Roman" panose="02020603050405020304" pitchFamily="18" charset="0"/>
            </a:endParaRPr>
          </a:p>
          <a:p>
            <a:endParaRPr lang="en-US" sz="2400" b="1" dirty="0">
              <a:solidFill>
                <a:schemeClr val="tx1"/>
              </a:solidFill>
              <a:latin typeface="Times New Roman" panose="02020603050405020304" pitchFamily="18" charset="0"/>
              <a:cs typeface="Times New Roman" panose="02020603050405020304" pitchFamily="18" charset="0"/>
            </a:endParaRPr>
          </a:p>
          <a:p>
            <a:endParaRPr lang="en-US" sz="2400" b="1" dirty="0">
              <a:solidFill>
                <a:schemeClr val="tx1"/>
              </a:solidFill>
              <a:latin typeface="Times New Roman" panose="02020603050405020304" pitchFamily="18" charset="0"/>
              <a:cs typeface="Times New Roman" panose="02020603050405020304" pitchFamily="18" charset="0"/>
            </a:endParaRPr>
          </a:p>
          <a:p>
            <a:endParaRPr lang="en-US" sz="2400" b="1" dirty="0">
              <a:solidFill>
                <a:schemeClr val="tx1"/>
              </a:solidFill>
              <a:latin typeface="Times New Roman" panose="02020603050405020304" pitchFamily="18" charset="0"/>
              <a:cs typeface="Times New Roman" panose="02020603050405020304" pitchFamily="18" charset="0"/>
            </a:endParaRPr>
          </a:p>
          <a:p>
            <a:endParaRPr lang="en-US" sz="2400" b="1" dirty="0">
              <a:solidFill>
                <a:schemeClr val="tx1"/>
              </a:solidFill>
              <a:latin typeface="Times New Roman" panose="02020603050405020304" pitchFamily="18" charset="0"/>
              <a:cs typeface="Times New Roman" panose="02020603050405020304" pitchFamily="18" charset="0"/>
            </a:endParaRPr>
          </a:p>
          <a:p>
            <a:endParaRPr lang="en-US" sz="2400" b="1" dirty="0">
              <a:solidFill>
                <a:schemeClr val="tx1"/>
              </a:solidFill>
              <a:latin typeface="Times New Roman" panose="02020603050405020304" pitchFamily="18" charset="0"/>
              <a:cs typeface="Times New Roman" panose="02020603050405020304" pitchFamily="18" charset="0"/>
            </a:endParaRPr>
          </a:p>
          <a:p>
            <a:r>
              <a:rPr lang="en-US" sz="2400" dirty="0">
                <a:solidFill>
                  <a:schemeClr val="tx1"/>
                </a:solidFill>
                <a:latin typeface="Times New Roman" panose="02020603050405020304" pitchFamily="18" charset="0"/>
                <a:cs typeface="Times New Roman" panose="02020603050405020304" pitchFamily="18" charset="0"/>
              </a:rPr>
              <a:t>Illinois Senate Race for Congress</a:t>
            </a:r>
          </a:p>
          <a:p>
            <a:pPr marL="342900" indent="-342900">
              <a:buFont typeface="Arial" panose="020B0604020202020204" pitchFamily="34" charset="0"/>
              <a:buChar char="•"/>
            </a:pPr>
            <a:r>
              <a:rPr lang="en-US" sz="2400" b="1" i="1" u="sng" dirty="0">
                <a:solidFill>
                  <a:srgbClr val="002060"/>
                </a:solidFill>
                <a:latin typeface="Times New Roman" panose="02020603050405020304" pitchFamily="18" charset="0"/>
                <a:cs typeface="Times New Roman" panose="02020603050405020304" pitchFamily="18" charset="0"/>
              </a:rPr>
              <a:t>Freeport Doctrine</a:t>
            </a:r>
            <a:r>
              <a:rPr lang="en-US" sz="2400" b="1" dirty="0">
                <a:solidFill>
                  <a:schemeClr val="tx1"/>
                </a:solidFill>
                <a:latin typeface="Times New Roman" panose="02020603050405020304" pitchFamily="18" charset="0"/>
                <a:cs typeface="Times New Roman" panose="02020603050405020304" pitchFamily="18" charset="0"/>
              </a:rPr>
              <a:t>: </a:t>
            </a:r>
            <a:r>
              <a:rPr lang="en-US" sz="2400" dirty="0">
                <a:solidFill>
                  <a:schemeClr val="tx1"/>
                </a:solidFill>
                <a:latin typeface="Times New Roman" panose="02020603050405020304" pitchFamily="18" charset="0"/>
                <a:cs typeface="Times New Roman" panose="02020603050405020304" pitchFamily="18" charset="0"/>
              </a:rPr>
              <a:t>Don’t pass laws that support slavery to ban slavery </a:t>
            </a:r>
            <a:r>
              <a:rPr lang="en-US" sz="2400" b="1" dirty="0">
                <a:solidFill>
                  <a:schemeClr val="tx1"/>
                </a:solidFill>
                <a:latin typeface="Times New Roman" panose="02020603050405020304" pitchFamily="18" charset="0"/>
                <a:cs typeface="Times New Roman" panose="02020603050405020304" pitchFamily="18" charset="0"/>
              </a:rPr>
              <a:t>(Stephen Douglas)</a:t>
            </a:r>
          </a:p>
          <a:p>
            <a:pPr marL="342900" indent="-342900">
              <a:buFont typeface="Arial" panose="020B0604020202020204" pitchFamily="34" charset="0"/>
              <a:buChar char="•"/>
            </a:pPr>
            <a:r>
              <a:rPr lang="en-US" sz="2400" b="1" dirty="0">
                <a:solidFill>
                  <a:schemeClr val="tx1"/>
                </a:solidFill>
                <a:latin typeface="Times New Roman" panose="02020603050405020304" pitchFamily="18" charset="0"/>
                <a:cs typeface="Times New Roman" panose="02020603050405020304" pitchFamily="18" charset="0"/>
              </a:rPr>
              <a:t>Lincoln’s “House Divide Speech” – We cannot be half slave, half free</a:t>
            </a:r>
          </a:p>
          <a:p>
            <a:endParaRPr lang="en-US" sz="2400" b="1" dirty="0">
              <a:solidFill>
                <a:schemeClr val="tx1"/>
              </a:solidFill>
              <a:latin typeface="Times New Roman" panose="02020603050405020304" pitchFamily="18" charset="0"/>
              <a:cs typeface="Times New Roman" panose="02020603050405020304" pitchFamily="18" charset="0"/>
            </a:endParaRPr>
          </a:p>
          <a:p>
            <a:endParaRPr lang="en-US" sz="2400" b="1" dirty="0">
              <a:solidFill>
                <a:schemeClr val="tx1"/>
              </a:solidFill>
              <a:latin typeface="Times New Roman" panose="02020603050405020304" pitchFamily="18" charset="0"/>
              <a:cs typeface="Times New Roman" panose="02020603050405020304" pitchFamily="18" charset="0"/>
            </a:endParaRPr>
          </a:p>
          <a:p>
            <a:endParaRPr lang="en-US" sz="2400" b="1" dirty="0">
              <a:solidFill>
                <a:schemeClr val="tx1"/>
              </a:solidFill>
              <a:latin typeface="Times New Roman" panose="02020603050405020304" pitchFamily="18" charset="0"/>
              <a:cs typeface="Times New Roman" panose="02020603050405020304" pitchFamily="18" charset="0"/>
            </a:endParaRPr>
          </a:p>
          <a:p>
            <a:endParaRPr lang="en-US" sz="2400" b="1" dirty="0">
              <a:solidFill>
                <a:schemeClr val="tx1"/>
              </a:solidFill>
              <a:latin typeface="Times New Roman" panose="02020603050405020304" pitchFamily="18" charset="0"/>
              <a:cs typeface="Times New Roman" panose="02020603050405020304" pitchFamily="18" charset="0"/>
            </a:endParaRPr>
          </a:p>
          <a:p>
            <a:endParaRPr lang="en-US" sz="2400" b="1" dirty="0">
              <a:solidFill>
                <a:schemeClr val="tx1"/>
              </a:solidFill>
              <a:latin typeface="Times New Roman" panose="02020603050405020304" pitchFamily="18" charset="0"/>
              <a:cs typeface="Times New Roman" panose="02020603050405020304" pitchFamily="18" charset="0"/>
            </a:endParaRPr>
          </a:p>
        </p:txBody>
      </p:sp>
      <p:pic>
        <p:nvPicPr>
          <p:cNvPr id="4102" name="Picture 6" descr="Right Makes Might: The Lincoln-Douglas Debates">
            <a:extLst>
              <a:ext uri="{FF2B5EF4-FFF2-40B4-BE49-F238E27FC236}">
                <a16:creationId xmlns:a16="http://schemas.microsoft.com/office/drawing/2014/main" id="{D267C6BC-9236-85A3-25D8-3C2959E1323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75932" y="2145885"/>
            <a:ext cx="4677868" cy="2231242"/>
          </a:xfrm>
          <a:prstGeom prst="rect">
            <a:avLst/>
          </a:prstGeom>
          <a:noFill/>
          <a:ln>
            <a:solidFill>
              <a:srgbClr val="002060"/>
            </a:solidFill>
          </a:ln>
          <a:extLst>
            <a:ext uri="{909E8E84-426E-40DD-AFC4-6F175D3DCCD1}">
              <a14:hiddenFill xmlns:a14="http://schemas.microsoft.com/office/drawing/2010/main">
                <a:solidFill>
                  <a:srgbClr val="FFFFFF"/>
                </a:solidFill>
              </a14:hiddenFill>
            </a:ext>
          </a:extLst>
        </p:spPr>
      </p:pic>
      <p:sp>
        <p:nvSpPr>
          <p:cNvPr id="11" name="Arrow: Right 10">
            <a:extLst>
              <a:ext uri="{FF2B5EF4-FFF2-40B4-BE49-F238E27FC236}">
                <a16:creationId xmlns:a16="http://schemas.microsoft.com/office/drawing/2014/main" id="{EDE24325-7C30-87B1-2C94-DD2F02B98C59}"/>
              </a:ext>
            </a:extLst>
          </p:cNvPr>
          <p:cNvSpPr/>
          <p:nvPr/>
        </p:nvSpPr>
        <p:spPr>
          <a:xfrm>
            <a:off x="5455764" y="2683239"/>
            <a:ext cx="1024986" cy="745761"/>
          </a:xfrm>
          <a:prstGeom prst="rightArrow">
            <a:avLst/>
          </a:prstGeom>
          <a:solidFill>
            <a:srgbClr val="C00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03680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102"/>
                                        </p:tgtEl>
                                        <p:attrNameLst>
                                          <p:attrName>style.visibility</p:attrName>
                                        </p:attrNameLst>
                                      </p:cBhvr>
                                      <p:to>
                                        <p:strVal val="visible"/>
                                      </p:to>
                                    </p:set>
                                    <p:anim calcmode="lin" valueType="num">
                                      <p:cBhvr additive="base">
                                        <p:cTn id="13" dur="500" fill="hold"/>
                                        <p:tgtEl>
                                          <p:spTgt spid="4102"/>
                                        </p:tgtEl>
                                        <p:attrNameLst>
                                          <p:attrName>ppt_x</p:attrName>
                                        </p:attrNameLst>
                                      </p:cBhvr>
                                      <p:tavLst>
                                        <p:tav tm="0">
                                          <p:val>
                                            <p:strVal val="#ppt_x"/>
                                          </p:val>
                                        </p:tav>
                                        <p:tav tm="100000">
                                          <p:val>
                                            <p:strVal val="#ppt_x"/>
                                          </p:val>
                                        </p:tav>
                                      </p:tavLst>
                                    </p:anim>
                                    <p:anim calcmode="lin" valueType="num">
                                      <p:cBhvr additive="base">
                                        <p:cTn id="14" dur="500" fill="hold"/>
                                        <p:tgtEl>
                                          <p:spTgt spid="410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27ECC-AD31-755A-397A-8455EF85B25A}"/>
              </a:ext>
            </a:extLst>
          </p:cNvPr>
          <p:cNvSpPr>
            <a:spLocks noGrp="1"/>
          </p:cNvSpPr>
          <p:nvPr>
            <p:ph type="title"/>
          </p:nvPr>
        </p:nvSpPr>
        <p:spPr>
          <a:xfrm>
            <a:off x="838200" y="365125"/>
            <a:ext cx="10515600" cy="737961"/>
          </a:xfrm>
          <a:solidFill>
            <a:schemeClr val="accent4">
              <a:lumMod val="60000"/>
              <a:lumOff val="40000"/>
            </a:schemeClr>
          </a:solidFill>
          <a:ln>
            <a:solidFill>
              <a:schemeClr val="tx1"/>
            </a:solidFill>
          </a:ln>
        </p:spPr>
        <p:txBody>
          <a:bodyPr/>
          <a:lstStyle/>
          <a:p>
            <a:r>
              <a:rPr lang="en-US" dirty="0">
                <a:latin typeface="Elephant Pro" panose="00000500000000000000" pitchFamily="2" charset="0"/>
              </a:rPr>
              <a:t>A Marty or A Lunatic </a:t>
            </a:r>
          </a:p>
        </p:txBody>
      </p:sp>
      <p:sp>
        <p:nvSpPr>
          <p:cNvPr id="3" name="Content Placeholder 2">
            <a:extLst>
              <a:ext uri="{FF2B5EF4-FFF2-40B4-BE49-F238E27FC236}">
                <a16:creationId xmlns:a16="http://schemas.microsoft.com/office/drawing/2014/main" id="{D09EF189-0045-C9F2-CCF9-82760696746E}"/>
              </a:ext>
            </a:extLst>
          </p:cNvPr>
          <p:cNvSpPr>
            <a:spLocks noGrp="1"/>
          </p:cNvSpPr>
          <p:nvPr>
            <p:ph idx="1"/>
          </p:nvPr>
        </p:nvSpPr>
        <p:spPr>
          <a:xfrm>
            <a:off x="413657" y="1382939"/>
            <a:ext cx="11364686" cy="4914220"/>
          </a:xfrm>
          <a:solidFill>
            <a:schemeClr val="bg1"/>
          </a:solidFill>
          <a:ln>
            <a:solidFill>
              <a:schemeClr val="tx1"/>
            </a:solidFill>
          </a:ln>
        </p:spPr>
        <p:txBody>
          <a:bodyPr>
            <a:normAutofit/>
          </a:bodyPr>
          <a:lstStyle/>
          <a:p>
            <a:pPr marL="0" indent="0">
              <a:buNone/>
            </a:pPr>
            <a:r>
              <a:rPr lang="en-US" sz="2400" dirty="0">
                <a:latin typeface="Times New Roman" panose="02020603050405020304" pitchFamily="18" charset="0"/>
                <a:cs typeface="Times New Roman" panose="02020603050405020304" pitchFamily="18" charset="0"/>
              </a:rPr>
              <a:t>Scaring Southerners – </a:t>
            </a:r>
            <a:r>
              <a:rPr lang="en-US" sz="2400" b="1" u="sng" dirty="0">
                <a:solidFill>
                  <a:srgbClr val="C00000"/>
                </a:solidFill>
                <a:latin typeface="Times New Roman" panose="02020603050405020304" pitchFamily="18" charset="0"/>
                <a:cs typeface="Times New Roman" panose="02020603050405020304" pitchFamily="18" charset="0"/>
              </a:rPr>
              <a:t>John Brown’s Raid on Harper’s Ferry</a:t>
            </a:r>
            <a:r>
              <a:rPr lang="en-US" sz="2400" dirty="0">
                <a:latin typeface="Times New Roman" panose="02020603050405020304" pitchFamily="18" charset="0"/>
                <a:cs typeface="Times New Roman" panose="02020603050405020304" pitchFamily="18" charset="0"/>
              </a:rPr>
              <a:t> (1857)</a:t>
            </a:r>
          </a:p>
          <a:p>
            <a:pPr marL="465138"/>
            <a:r>
              <a:rPr lang="en-US" sz="2400" dirty="0">
                <a:latin typeface="Times New Roman" panose="02020603050405020304" pitchFamily="18" charset="0"/>
                <a:cs typeface="Times New Roman" panose="02020603050405020304" pitchFamily="18" charset="0"/>
              </a:rPr>
              <a:t>Goal: </a:t>
            </a:r>
            <a:r>
              <a:rPr lang="en-US" sz="2400" b="1" dirty="0">
                <a:solidFill>
                  <a:srgbClr val="002060"/>
                </a:solidFill>
                <a:latin typeface="Times New Roman" panose="02020603050405020304" pitchFamily="18" charset="0"/>
                <a:cs typeface="Times New Roman" panose="02020603050405020304" pitchFamily="18" charset="0"/>
              </a:rPr>
              <a:t>Obtain guns for a mass slave rebellion </a:t>
            </a:r>
          </a:p>
        </p:txBody>
      </p:sp>
      <p:pic>
        <p:nvPicPr>
          <p:cNvPr id="5126" name="Picture 6" descr="John Brown's raid on Harpers Ferry – Bowie News">
            <a:extLst>
              <a:ext uri="{FF2B5EF4-FFF2-40B4-BE49-F238E27FC236}">
                <a16:creationId xmlns:a16="http://schemas.microsoft.com/office/drawing/2014/main" id="{2DED465A-50D1-15B7-2141-648BA5F5D9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25042" y="2022121"/>
            <a:ext cx="5160012" cy="2955743"/>
          </a:xfrm>
          <a:prstGeom prst="rect">
            <a:avLst/>
          </a:prstGeom>
          <a:noFill/>
          <a:ln>
            <a:solidFill>
              <a:srgbClr val="002060"/>
            </a:solidFill>
          </a:ln>
          <a:extLst>
            <a:ext uri="{909E8E84-426E-40DD-AFC4-6F175D3DCCD1}">
              <a14:hiddenFill xmlns:a14="http://schemas.microsoft.com/office/drawing/2010/main">
                <a:solidFill>
                  <a:srgbClr val="FFFFFF"/>
                </a:solidFill>
              </a14:hiddenFill>
            </a:ext>
          </a:extLst>
        </p:spPr>
      </p:pic>
      <p:pic>
        <p:nvPicPr>
          <p:cNvPr id="5128" name="Picture 8" descr="The Affair at Harper's Ferry”">
            <a:extLst>
              <a:ext uri="{FF2B5EF4-FFF2-40B4-BE49-F238E27FC236}">
                <a16:creationId xmlns:a16="http://schemas.microsoft.com/office/drawing/2014/main" id="{B918DC27-2626-38A4-C42C-CA98E46F7A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2765" y="2247456"/>
            <a:ext cx="1819275" cy="2505075"/>
          </a:xfrm>
          <a:prstGeom prst="rect">
            <a:avLst/>
          </a:prstGeom>
          <a:noFill/>
          <a:extLst>
            <a:ext uri="{909E8E84-426E-40DD-AFC4-6F175D3DCCD1}">
              <a14:hiddenFill xmlns:a14="http://schemas.microsoft.com/office/drawing/2010/main">
                <a:solidFill>
                  <a:srgbClr val="FFFFFF"/>
                </a:solidFill>
              </a14:hiddenFill>
            </a:ext>
          </a:extLst>
        </p:spPr>
      </p:pic>
      <p:sp>
        <p:nvSpPr>
          <p:cNvPr id="5" name="Speech Bubble: Rectangle with Corners Rounded 4">
            <a:extLst>
              <a:ext uri="{FF2B5EF4-FFF2-40B4-BE49-F238E27FC236}">
                <a16:creationId xmlns:a16="http://schemas.microsoft.com/office/drawing/2014/main" id="{880A99B7-EBC8-EBE3-F602-7D578BD4D514}"/>
              </a:ext>
            </a:extLst>
          </p:cNvPr>
          <p:cNvSpPr/>
          <p:nvPr/>
        </p:nvSpPr>
        <p:spPr>
          <a:xfrm>
            <a:off x="2308485" y="2295421"/>
            <a:ext cx="3987384" cy="1204572"/>
          </a:xfrm>
          <a:prstGeom prst="wedgeRoundRectCallout">
            <a:avLst>
              <a:gd name="adj1" fmla="val -52709"/>
              <a:gd name="adj2" fmla="val 64747"/>
              <a:gd name="adj3" fmla="val 16667"/>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latin typeface="Times New Roman" panose="02020603050405020304" pitchFamily="18" charset="0"/>
                <a:cs typeface="Times New Roman" panose="02020603050405020304" pitchFamily="18" charset="0"/>
              </a:rPr>
              <a:t>“I, John Brown am quite certain that the crimes of this guilty land will never be purged away but with BLOOD.”</a:t>
            </a:r>
          </a:p>
        </p:txBody>
      </p:sp>
      <p:sp>
        <p:nvSpPr>
          <p:cNvPr id="6" name="Rectangle 5">
            <a:extLst>
              <a:ext uri="{FF2B5EF4-FFF2-40B4-BE49-F238E27FC236}">
                <a16:creationId xmlns:a16="http://schemas.microsoft.com/office/drawing/2014/main" id="{0960C939-D340-3DEC-AB9D-BBF17858997C}"/>
              </a:ext>
            </a:extLst>
          </p:cNvPr>
          <p:cNvSpPr/>
          <p:nvPr/>
        </p:nvSpPr>
        <p:spPr>
          <a:xfrm>
            <a:off x="2786952" y="3840049"/>
            <a:ext cx="5656289" cy="912482"/>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rgbClr val="002060"/>
                </a:solidFill>
                <a:latin typeface="Times New Roman" panose="02020603050405020304" pitchFamily="18" charset="0"/>
                <a:cs typeface="Times New Roman" panose="02020603050405020304" pitchFamily="18" charset="0"/>
              </a:rPr>
              <a:t>Northerners’ view </a:t>
            </a:r>
            <a:r>
              <a:rPr lang="en-US" sz="2400" dirty="0">
                <a:solidFill>
                  <a:schemeClr val="tx1"/>
                </a:solidFill>
                <a:latin typeface="Times New Roman" panose="02020603050405020304" pitchFamily="18" charset="0"/>
                <a:cs typeface="Times New Roman" panose="02020603050405020304" pitchFamily="18" charset="0"/>
              </a:rPr>
              <a:t>– </a:t>
            </a:r>
            <a:r>
              <a:rPr lang="en-US" sz="2400" b="1" u="sng" dirty="0">
                <a:solidFill>
                  <a:schemeClr val="tx1"/>
                </a:solidFill>
                <a:latin typeface="Times New Roman" panose="02020603050405020304" pitchFamily="18" charset="0"/>
                <a:cs typeface="Times New Roman" panose="02020603050405020304" pitchFamily="18" charset="0"/>
              </a:rPr>
              <a:t>Marty for Slavery</a:t>
            </a:r>
          </a:p>
          <a:p>
            <a:r>
              <a:rPr lang="en-US" sz="2400" dirty="0">
                <a:solidFill>
                  <a:schemeClr val="tx1"/>
                </a:solidFill>
                <a:latin typeface="Times New Roman" panose="02020603050405020304" pitchFamily="18" charset="0"/>
                <a:cs typeface="Times New Roman" panose="02020603050405020304" pitchFamily="18" charset="0"/>
              </a:rPr>
              <a:t>Southerners’ view – Treason </a:t>
            </a:r>
          </a:p>
        </p:txBody>
      </p:sp>
      <p:pic>
        <p:nvPicPr>
          <p:cNvPr id="7" name="Picture 6" descr="http://american-history-p2-tippcity.wikispaces.com/file/view/picture.jpg/229947040/490x266/picture.jpg">
            <a:extLst>
              <a:ext uri="{FF2B5EF4-FFF2-40B4-BE49-F238E27FC236}">
                <a16:creationId xmlns:a16="http://schemas.microsoft.com/office/drawing/2014/main" id="{E28247CF-0B01-DD8A-7249-ABA9C3CDE59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59282" y="4441378"/>
            <a:ext cx="4543998" cy="2217817"/>
          </a:xfrm>
          <a:prstGeom prst="rect">
            <a:avLst/>
          </a:prstGeom>
          <a:noFill/>
          <a:ln>
            <a:solidFill>
              <a:srgbClr val="002060"/>
            </a:solidFill>
          </a:ln>
          <a:extLst>
            <a:ext uri="{909E8E84-426E-40DD-AFC4-6F175D3DCCD1}">
              <a14:hiddenFill xmlns:a14="http://schemas.microsoft.com/office/drawing/2010/main">
                <a:solidFill>
                  <a:srgbClr val="FFFFFF"/>
                </a:solidFill>
              </a14:hiddenFill>
            </a:ext>
          </a:extLst>
        </p:spPr>
      </p:pic>
      <p:pic>
        <p:nvPicPr>
          <p:cNvPr id="5132" name="Picture 12" descr="Robert E. Lee and US Marines Capture John Brown After the Raid on Harpers  Ferry | SOFREP">
            <a:extLst>
              <a:ext uri="{FF2B5EF4-FFF2-40B4-BE49-F238E27FC236}">
                <a16:creationId xmlns:a16="http://schemas.microsoft.com/office/drawing/2014/main" id="{6A20159E-1095-893C-ACA4-6562DFC0B13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9024" y="4915415"/>
            <a:ext cx="4713695" cy="1762125"/>
          </a:xfrm>
          <a:prstGeom prst="rect">
            <a:avLst/>
          </a:prstGeom>
          <a:noFill/>
          <a:ln>
            <a:solidFill>
              <a:srgbClr val="00206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5003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16000" y="274638"/>
            <a:ext cx="9441688" cy="792162"/>
          </a:xfrm>
          <a:solidFill>
            <a:schemeClr val="accent4">
              <a:lumMod val="60000"/>
              <a:lumOff val="40000"/>
            </a:schemeClr>
          </a:solidFill>
          <a:ln>
            <a:solidFill>
              <a:schemeClr val="tx1"/>
            </a:solidFill>
          </a:ln>
        </p:spPr>
        <p:txBody>
          <a:bodyPr/>
          <a:lstStyle/>
          <a:p>
            <a:r>
              <a:rPr lang="en-US" dirty="0">
                <a:latin typeface="Elephant Pro" panose="00000500000000000000" pitchFamily="2" charset="0"/>
              </a:rPr>
              <a:t>Guiding Question</a:t>
            </a:r>
          </a:p>
        </p:txBody>
      </p:sp>
      <p:sp>
        <p:nvSpPr>
          <p:cNvPr id="2" name="Content Placeholder 1"/>
          <p:cNvSpPr>
            <a:spLocks noGrp="1"/>
          </p:cNvSpPr>
          <p:nvPr>
            <p:ph idx="1"/>
          </p:nvPr>
        </p:nvSpPr>
        <p:spPr>
          <a:xfrm>
            <a:off x="1016000" y="1447800"/>
            <a:ext cx="9441688" cy="4800600"/>
          </a:xfrm>
          <a:solidFill>
            <a:schemeClr val="bg1"/>
          </a:solidFill>
        </p:spPr>
        <p:txBody>
          <a:bodyPr/>
          <a:lstStyle/>
          <a:p>
            <a:r>
              <a:rPr lang="en-US" dirty="0">
                <a:latin typeface="Times New Roman" panose="02020603050405020304" pitchFamily="18" charset="0"/>
                <a:cs typeface="Times New Roman" panose="02020603050405020304" pitchFamily="18" charset="0"/>
              </a:rPr>
              <a:t>How did the development of America expansionism lead to greater sectionalism and the unresolved issues of federal power and citizenship in the United States?</a:t>
            </a:r>
          </a:p>
          <a:p>
            <a:r>
              <a:rPr lang="en-US" b="1" i="1" dirty="0">
                <a:latin typeface="Times New Roman" panose="02020603050405020304" pitchFamily="18" charset="0"/>
                <a:cs typeface="Times New Roman" panose="02020603050405020304" pitchFamily="18" charset="0"/>
              </a:rPr>
              <a:t>Evaluate to what extent was aggressive imperialism pursued by Americans at the expense of others during the period of 1812 to 1860?</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767831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A3DFB0-5E47-BE91-5975-BACA9512883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DB1B1EB-2B90-7210-A706-E9F429383AAA}"/>
              </a:ext>
            </a:extLst>
          </p:cNvPr>
          <p:cNvSpPr>
            <a:spLocks noGrp="1"/>
          </p:cNvSpPr>
          <p:nvPr>
            <p:ph type="title"/>
          </p:nvPr>
        </p:nvSpPr>
        <p:spPr>
          <a:xfrm>
            <a:off x="838200" y="365125"/>
            <a:ext cx="10515600" cy="737961"/>
          </a:xfrm>
          <a:solidFill>
            <a:schemeClr val="accent4">
              <a:lumMod val="60000"/>
              <a:lumOff val="40000"/>
            </a:schemeClr>
          </a:solidFill>
          <a:ln>
            <a:solidFill>
              <a:schemeClr val="tx1"/>
            </a:solidFill>
          </a:ln>
        </p:spPr>
        <p:txBody>
          <a:bodyPr>
            <a:normAutofit fontScale="90000"/>
          </a:bodyPr>
          <a:lstStyle/>
          <a:p>
            <a:r>
              <a:rPr lang="en-US" dirty="0">
                <a:latin typeface="Elephant Pro" panose="00000500000000000000" pitchFamily="2" charset="0"/>
              </a:rPr>
              <a:t>Political Cartoons of Political Division</a:t>
            </a:r>
          </a:p>
        </p:txBody>
      </p:sp>
      <p:sp>
        <p:nvSpPr>
          <p:cNvPr id="3" name="Content Placeholder 2">
            <a:extLst>
              <a:ext uri="{FF2B5EF4-FFF2-40B4-BE49-F238E27FC236}">
                <a16:creationId xmlns:a16="http://schemas.microsoft.com/office/drawing/2014/main" id="{4A34DDBA-EC6B-5437-9FE6-7B13FCDEBECD}"/>
              </a:ext>
            </a:extLst>
          </p:cNvPr>
          <p:cNvSpPr>
            <a:spLocks noGrp="1"/>
          </p:cNvSpPr>
          <p:nvPr>
            <p:ph idx="1"/>
          </p:nvPr>
        </p:nvSpPr>
        <p:spPr>
          <a:xfrm>
            <a:off x="348343" y="1262743"/>
            <a:ext cx="11364686" cy="4914220"/>
          </a:xfrm>
          <a:solidFill>
            <a:schemeClr val="bg1"/>
          </a:solidFill>
          <a:ln>
            <a:solidFill>
              <a:schemeClr val="tx1"/>
            </a:solidFill>
          </a:ln>
        </p:spPr>
        <p:txBody>
          <a:bodyPr>
            <a:normAutofit/>
          </a:bodyPr>
          <a:lstStyle/>
          <a:p>
            <a:pPr marL="0" indent="0">
              <a:buNone/>
            </a:pPr>
            <a:r>
              <a:rPr lang="en-US" sz="2400" dirty="0">
                <a:latin typeface="Times New Roman" panose="02020603050405020304" pitchFamily="18" charset="0"/>
                <a:cs typeface="Times New Roman" panose="02020603050405020304" pitchFamily="18" charset="0"/>
              </a:rPr>
              <a:t>Evaluate why sectional tensions exploded from 1850 to 1860 leading the United States to Civil War in 1861.</a:t>
            </a:r>
          </a:p>
        </p:txBody>
      </p:sp>
      <p:pic>
        <p:nvPicPr>
          <p:cNvPr id="8" name="Picture 7" descr="Zachary Taylor, political cartoon about the Compromise of 1850 Stock Photo  - Alamy">
            <a:extLst>
              <a:ext uri="{FF2B5EF4-FFF2-40B4-BE49-F238E27FC236}">
                <a16:creationId xmlns:a16="http://schemas.microsoft.com/office/drawing/2014/main" id="{7CA8F9D1-8623-6819-A485-E5F359A4762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141243"/>
            <a:ext cx="2752725" cy="3157220"/>
          </a:xfrm>
          <a:prstGeom prst="rect">
            <a:avLst/>
          </a:prstGeom>
          <a:noFill/>
          <a:ln>
            <a:solidFill>
              <a:srgbClr val="FF0000"/>
            </a:solidFill>
          </a:ln>
        </p:spPr>
      </p:pic>
      <p:pic>
        <p:nvPicPr>
          <p:cNvPr id="9" name="Picture 8" descr="The Road to Civil War (1850-1860) | PPT">
            <a:extLst>
              <a:ext uri="{FF2B5EF4-FFF2-40B4-BE49-F238E27FC236}">
                <a16:creationId xmlns:a16="http://schemas.microsoft.com/office/drawing/2014/main" id="{A8EAFF1F-A621-65EA-0592-6DD950B896C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33701" y="2141243"/>
            <a:ext cx="3451333" cy="3153491"/>
          </a:xfrm>
          <a:prstGeom prst="rect">
            <a:avLst/>
          </a:prstGeom>
          <a:noFill/>
          <a:ln>
            <a:solidFill>
              <a:srgbClr val="FF0000"/>
            </a:solidFill>
          </a:ln>
        </p:spPr>
      </p:pic>
      <p:pic>
        <p:nvPicPr>
          <p:cNvPr id="10" name="Picture 9" descr="1856: The Caning of Charles Sumner ...">
            <a:extLst>
              <a:ext uri="{FF2B5EF4-FFF2-40B4-BE49-F238E27FC236}">
                <a16:creationId xmlns:a16="http://schemas.microsoft.com/office/drawing/2014/main" id="{4BDC84B7-F061-D3AA-34E8-E580D3E660B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566010" y="1749972"/>
            <a:ext cx="4564445" cy="2465825"/>
          </a:xfrm>
          <a:prstGeom prst="rect">
            <a:avLst/>
          </a:prstGeom>
          <a:noFill/>
          <a:ln>
            <a:solidFill>
              <a:srgbClr val="FF0000"/>
            </a:solidFill>
          </a:ln>
        </p:spPr>
      </p:pic>
      <p:pic>
        <p:nvPicPr>
          <p:cNvPr id="11" name="Picture 10" descr="Sectionalism cartoon (1860) – Lincoln's Writings">
            <a:extLst>
              <a:ext uri="{FF2B5EF4-FFF2-40B4-BE49-F238E27FC236}">
                <a16:creationId xmlns:a16="http://schemas.microsoft.com/office/drawing/2014/main" id="{2975DEB5-B836-8DAE-EA30-4364A2BBA922}"/>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566010" y="4293123"/>
            <a:ext cx="4564445" cy="2376675"/>
          </a:xfrm>
          <a:prstGeom prst="rect">
            <a:avLst/>
          </a:prstGeom>
          <a:noFill/>
          <a:ln>
            <a:solidFill>
              <a:srgbClr val="FF0000"/>
            </a:solidFill>
          </a:ln>
        </p:spPr>
      </p:pic>
    </p:spTree>
    <p:extLst>
      <p:ext uri="{BB962C8B-B14F-4D97-AF65-F5344CB8AC3E}">
        <p14:creationId xmlns:p14="http://schemas.microsoft.com/office/powerpoint/2010/main" val="12739806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285" y="1241945"/>
            <a:ext cx="4407877" cy="53303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4822209" y="1268322"/>
            <a:ext cx="6509982" cy="302525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Times New Roman" panose="02020603050405020304" pitchFamily="18" charset="0"/>
                <a:cs typeface="Times New Roman" panose="02020603050405020304" pitchFamily="18" charset="0"/>
              </a:rPr>
              <a:t>Congressional Scales, “A True Balance”, 1850</a:t>
            </a:r>
          </a:p>
          <a:p>
            <a:pPr marL="342900" indent="-342900">
              <a:buFont typeface="Arial" panose="020B0604020202020204" pitchFamily="34" charset="0"/>
              <a:buChar char="•"/>
            </a:pPr>
            <a:r>
              <a:rPr lang="en-US" sz="2400" dirty="0">
                <a:solidFill>
                  <a:schemeClr val="bg1"/>
                </a:solidFill>
                <a:latin typeface="Times New Roman" panose="02020603050405020304" pitchFamily="18" charset="0"/>
                <a:cs typeface="Times New Roman" panose="02020603050405020304" pitchFamily="18" charset="0"/>
              </a:rPr>
              <a:t>Cause</a:t>
            </a:r>
            <a:r>
              <a:rPr lang="en-US" sz="2400" b="1" dirty="0">
                <a:solidFill>
                  <a:schemeClr val="bg1"/>
                </a:solidFill>
                <a:latin typeface="Times New Roman" panose="02020603050405020304" pitchFamily="18" charset="0"/>
                <a:cs typeface="Times New Roman" panose="02020603050405020304" pitchFamily="18" charset="0"/>
              </a:rPr>
              <a:t>: California Gold Rush</a:t>
            </a:r>
          </a:p>
          <a:p>
            <a:pPr marL="342900" indent="-342900">
              <a:buFont typeface="Arial" panose="020B0604020202020204" pitchFamily="34" charset="0"/>
              <a:buChar char="•"/>
            </a:pPr>
            <a:r>
              <a:rPr lang="en-US" sz="2400" dirty="0">
                <a:solidFill>
                  <a:schemeClr val="bg1"/>
                </a:solidFill>
                <a:latin typeface="Times New Roman" panose="02020603050405020304" pitchFamily="18" charset="0"/>
                <a:cs typeface="Times New Roman" panose="02020603050405020304" pitchFamily="18" charset="0"/>
              </a:rPr>
              <a:t>Deal</a:t>
            </a:r>
            <a:r>
              <a:rPr lang="en-US" sz="2400" b="1" dirty="0">
                <a:solidFill>
                  <a:schemeClr val="bg1"/>
                </a:solidFill>
                <a:latin typeface="Times New Roman" panose="02020603050405020304" pitchFamily="18" charset="0"/>
                <a:cs typeface="Times New Roman" panose="02020603050405020304" pitchFamily="18" charset="0"/>
              </a:rPr>
              <a:t> – </a:t>
            </a:r>
            <a:r>
              <a:rPr lang="en-US" sz="2400" b="1" u="sng" dirty="0">
                <a:solidFill>
                  <a:srgbClr val="FFFF00"/>
                </a:solidFill>
                <a:latin typeface="Times New Roman" panose="02020603050405020304" pitchFamily="18" charset="0"/>
                <a:cs typeface="Times New Roman" panose="02020603050405020304" pitchFamily="18" charset="0"/>
              </a:rPr>
              <a:t>COMPROMISE OF 1850</a:t>
            </a:r>
          </a:p>
          <a:p>
            <a:pPr marL="800100" lvl="1" indent="-342900">
              <a:buFont typeface="Arial" panose="020B0604020202020204" pitchFamily="34" charset="0"/>
              <a:buChar char="•"/>
            </a:pPr>
            <a:r>
              <a:rPr lang="en-US" sz="2400" dirty="0">
                <a:solidFill>
                  <a:schemeClr val="bg1"/>
                </a:solidFill>
                <a:latin typeface="Times New Roman" panose="02020603050405020304" pitchFamily="18" charset="0"/>
                <a:cs typeface="Times New Roman" panose="02020603050405020304" pitchFamily="18" charset="0"/>
              </a:rPr>
              <a:t>California enters as a free state</a:t>
            </a:r>
          </a:p>
          <a:p>
            <a:pPr marL="800100" lvl="1" indent="-342900">
              <a:buFont typeface="Arial" panose="020B0604020202020204" pitchFamily="34" charset="0"/>
              <a:buChar char="•"/>
            </a:pPr>
            <a:r>
              <a:rPr lang="en-US" sz="2400" b="1" i="1" u="sng" dirty="0">
                <a:solidFill>
                  <a:schemeClr val="bg1"/>
                </a:solidFill>
                <a:latin typeface="Times New Roman" panose="02020603050405020304" pitchFamily="18" charset="0"/>
                <a:cs typeface="Times New Roman" panose="02020603050405020304" pitchFamily="18" charset="0"/>
              </a:rPr>
              <a:t>Popular sovereignty</a:t>
            </a:r>
          </a:p>
          <a:p>
            <a:pPr marL="800100" lvl="1" indent="-342900">
              <a:buFont typeface="Arial" panose="020B0604020202020204" pitchFamily="34" charset="0"/>
              <a:buChar char="•"/>
            </a:pPr>
            <a:r>
              <a:rPr lang="en-US" sz="2400" b="1" i="1" u="sng" dirty="0">
                <a:solidFill>
                  <a:schemeClr val="bg1"/>
                </a:solidFill>
                <a:latin typeface="Times New Roman" panose="02020603050405020304" pitchFamily="18" charset="0"/>
                <a:cs typeface="Times New Roman" panose="02020603050405020304" pitchFamily="18" charset="0"/>
              </a:rPr>
              <a:t>Fugitive Slave Act (1850)</a:t>
            </a:r>
          </a:p>
          <a:p>
            <a:pPr marL="800100" lvl="1" indent="-342900">
              <a:buFont typeface="Arial" panose="020B0604020202020204" pitchFamily="34" charset="0"/>
              <a:buChar char="•"/>
            </a:pPr>
            <a:r>
              <a:rPr lang="en-US" sz="2400" dirty="0">
                <a:solidFill>
                  <a:schemeClr val="bg1"/>
                </a:solidFill>
                <a:latin typeface="Times New Roman" panose="02020603050405020304" pitchFamily="18" charset="0"/>
                <a:cs typeface="Times New Roman" panose="02020603050405020304" pitchFamily="18" charset="0"/>
              </a:rPr>
              <a:t>Slave trade banned in Washington D.C.</a:t>
            </a:r>
          </a:p>
          <a:p>
            <a:pPr marL="800100" lvl="1" indent="-342900">
              <a:buFont typeface="Arial" panose="020B0604020202020204" pitchFamily="34" charset="0"/>
              <a:buChar char="•"/>
            </a:pPr>
            <a:r>
              <a:rPr lang="en-US" sz="2400" b="1" i="1" u="sng" dirty="0">
                <a:solidFill>
                  <a:schemeClr val="bg1"/>
                </a:solidFill>
                <a:latin typeface="Times New Roman" panose="02020603050405020304" pitchFamily="18" charset="0"/>
                <a:cs typeface="Times New Roman" panose="02020603050405020304" pitchFamily="18" charset="0"/>
              </a:rPr>
              <a:t>Texas $10 million for border dispute</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6677" y="4530969"/>
            <a:ext cx="2362200" cy="2041306"/>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81246" y="4530969"/>
            <a:ext cx="1963308" cy="2041306"/>
          </a:xfrm>
          <a:prstGeom prst="rect">
            <a:avLst/>
          </a:prstGeom>
        </p:spPr>
      </p:pic>
      <p:sp>
        <p:nvSpPr>
          <p:cNvPr id="5" name="Down Arrow 4"/>
          <p:cNvSpPr/>
          <p:nvPr/>
        </p:nvSpPr>
        <p:spPr>
          <a:xfrm>
            <a:off x="6803781" y="4293577"/>
            <a:ext cx="381000" cy="580292"/>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own Arrow 6"/>
          <p:cNvSpPr/>
          <p:nvPr/>
        </p:nvSpPr>
        <p:spPr>
          <a:xfrm>
            <a:off x="9296969" y="4293577"/>
            <a:ext cx="381000" cy="580292"/>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65E76D9D-13ED-EF72-5462-7E6ADC1F361D}"/>
              </a:ext>
            </a:extLst>
          </p:cNvPr>
          <p:cNvSpPr>
            <a:spLocks noGrp="1"/>
          </p:cNvSpPr>
          <p:nvPr>
            <p:ph type="title"/>
          </p:nvPr>
        </p:nvSpPr>
        <p:spPr>
          <a:xfrm>
            <a:off x="838200" y="365125"/>
            <a:ext cx="10515600" cy="737961"/>
          </a:xfrm>
          <a:solidFill>
            <a:schemeClr val="accent4">
              <a:lumMod val="60000"/>
              <a:lumOff val="40000"/>
            </a:schemeClr>
          </a:solidFill>
          <a:ln>
            <a:solidFill>
              <a:schemeClr val="tx1"/>
            </a:solidFill>
          </a:ln>
        </p:spPr>
        <p:txBody>
          <a:bodyPr>
            <a:normAutofit fontScale="90000"/>
          </a:bodyPr>
          <a:lstStyle/>
          <a:p>
            <a:r>
              <a:rPr lang="en-US" dirty="0">
                <a:latin typeface="Elephant Pro" panose="00000500000000000000" pitchFamily="2" charset="0"/>
              </a:rPr>
              <a:t>Compromise, Compromise, Compromise</a:t>
            </a:r>
          </a:p>
        </p:txBody>
      </p:sp>
    </p:spTree>
    <p:extLst>
      <p:ext uri="{BB962C8B-B14F-4D97-AF65-F5344CB8AC3E}">
        <p14:creationId xmlns:p14="http://schemas.microsoft.com/office/powerpoint/2010/main" val="1310794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27ECC-AD31-755A-397A-8455EF85B25A}"/>
              </a:ext>
            </a:extLst>
          </p:cNvPr>
          <p:cNvSpPr>
            <a:spLocks noGrp="1"/>
          </p:cNvSpPr>
          <p:nvPr>
            <p:ph type="title"/>
          </p:nvPr>
        </p:nvSpPr>
        <p:spPr>
          <a:xfrm>
            <a:off x="838200" y="365125"/>
            <a:ext cx="10515600" cy="737961"/>
          </a:xfrm>
          <a:solidFill>
            <a:schemeClr val="accent4">
              <a:lumMod val="60000"/>
              <a:lumOff val="40000"/>
            </a:schemeClr>
          </a:solidFill>
          <a:ln>
            <a:solidFill>
              <a:schemeClr val="tx1"/>
            </a:solidFill>
          </a:ln>
        </p:spPr>
        <p:txBody>
          <a:bodyPr/>
          <a:lstStyle/>
          <a:p>
            <a:r>
              <a:rPr lang="en-US" dirty="0">
                <a:latin typeface="Elephant Pro" panose="00000500000000000000" pitchFamily="2" charset="0"/>
              </a:rPr>
              <a:t>Transformation of Texas </a:t>
            </a:r>
          </a:p>
        </p:txBody>
      </p:sp>
      <p:sp>
        <p:nvSpPr>
          <p:cNvPr id="3" name="Content Placeholder 2">
            <a:extLst>
              <a:ext uri="{FF2B5EF4-FFF2-40B4-BE49-F238E27FC236}">
                <a16:creationId xmlns:a16="http://schemas.microsoft.com/office/drawing/2014/main" id="{D09EF189-0045-C9F2-CCF9-82760696746E}"/>
              </a:ext>
            </a:extLst>
          </p:cNvPr>
          <p:cNvSpPr>
            <a:spLocks noGrp="1"/>
          </p:cNvSpPr>
          <p:nvPr>
            <p:ph idx="1"/>
          </p:nvPr>
        </p:nvSpPr>
        <p:spPr>
          <a:xfrm>
            <a:off x="348343" y="1262743"/>
            <a:ext cx="11364686" cy="4914220"/>
          </a:xfrm>
          <a:solidFill>
            <a:schemeClr val="bg1"/>
          </a:solidFill>
          <a:ln>
            <a:solidFill>
              <a:schemeClr val="tx1"/>
            </a:solidFill>
          </a:ln>
        </p:spPr>
        <p:txBody>
          <a:bodyPr>
            <a:normAutofit/>
          </a:bodyPr>
          <a:lstStyle/>
          <a:p>
            <a:r>
              <a:rPr lang="en-US" sz="2400" dirty="0">
                <a:latin typeface="Times New Roman" panose="02020603050405020304" pitchFamily="18" charset="0"/>
                <a:cs typeface="Times New Roman" panose="02020603050405020304" pitchFamily="18" charset="0"/>
              </a:rPr>
              <a:t>Compromise of 1850 Effect on Texas</a:t>
            </a:r>
          </a:p>
        </p:txBody>
      </p:sp>
      <p:pic>
        <p:nvPicPr>
          <p:cNvPr id="1026" name="Picture 2" descr="Map of Texas and the Mexican Cession Before the Compromise of 1850">
            <a:extLst>
              <a:ext uri="{FF2B5EF4-FFF2-40B4-BE49-F238E27FC236}">
                <a16:creationId xmlns:a16="http://schemas.microsoft.com/office/drawing/2014/main" id="{9D246D23-3D1E-CFEE-8D39-9370950CD0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204" y="1743384"/>
            <a:ext cx="5408796" cy="4593236"/>
          </a:xfrm>
          <a:prstGeom prst="rect">
            <a:avLst/>
          </a:prstGeom>
          <a:noFill/>
          <a:ln>
            <a:solidFill>
              <a:srgbClr val="002060"/>
            </a:solidFill>
          </a:ln>
          <a:extLst>
            <a:ext uri="{909E8E84-426E-40DD-AFC4-6F175D3DCCD1}">
              <a14:hiddenFill xmlns:a14="http://schemas.microsoft.com/office/drawing/2010/main">
                <a:solidFill>
                  <a:srgbClr val="FFFFFF"/>
                </a:solidFill>
              </a14:hiddenFill>
            </a:ext>
          </a:extLst>
        </p:spPr>
      </p:pic>
      <p:pic>
        <p:nvPicPr>
          <p:cNvPr id="1028" name="Picture 4" descr="Map of Texas and the Mexican Cession After the Compromise of 1850">
            <a:extLst>
              <a:ext uri="{FF2B5EF4-FFF2-40B4-BE49-F238E27FC236}">
                <a16:creationId xmlns:a16="http://schemas.microsoft.com/office/drawing/2014/main" id="{EE0F65C8-421C-01B8-75A5-E54564D05D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34861" y="1743384"/>
            <a:ext cx="5617029" cy="4593236"/>
          </a:xfrm>
          <a:prstGeom prst="rect">
            <a:avLst/>
          </a:prstGeom>
          <a:noFill/>
          <a:ln>
            <a:solidFill>
              <a:srgbClr val="002060"/>
            </a:solidFill>
          </a:ln>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15AB6C25-301A-7197-C057-F17DC0D711DA}"/>
              </a:ext>
            </a:extLst>
          </p:cNvPr>
          <p:cNvSpPr/>
          <p:nvPr/>
        </p:nvSpPr>
        <p:spPr>
          <a:xfrm>
            <a:off x="6670623" y="5176041"/>
            <a:ext cx="3867462" cy="745074"/>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Times New Roman" panose="02020603050405020304" pitchFamily="18" charset="0"/>
                <a:cs typeface="Times New Roman" panose="02020603050405020304" pitchFamily="18" charset="0"/>
              </a:rPr>
              <a:t>Compromise 1850 – Texas’ Lost Slave Territory</a:t>
            </a:r>
          </a:p>
        </p:txBody>
      </p:sp>
    </p:spTree>
    <p:extLst>
      <p:ext uri="{BB962C8B-B14F-4D97-AF65-F5344CB8AC3E}">
        <p14:creationId xmlns:p14="http://schemas.microsoft.com/office/powerpoint/2010/main" val="1248234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2290" y="160409"/>
            <a:ext cx="10515600" cy="672105"/>
          </a:xfrm>
          <a:solidFill>
            <a:schemeClr val="accent4">
              <a:lumMod val="60000"/>
              <a:lumOff val="40000"/>
            </a:schemeClr>
          </a:solidFill>
        </p:spPr>
        <p:txBody>
          <a:bodyPr/>
          <a:lstStyle/>
          <a:p>
            <a:r>
              <a:rPr lang="en-US" sz="3600" dirty="0">
                <a:latin typeface="Elephant Pro" panose="00000500000000000000" pitchFamily="2" charset="0"/>
              </a:rPr>
              <a:t>Compromise of 1850</a:t>
            </a: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3080" y="988136"/>
            <a:ext cx="11768920" cy="5286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496256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27ECC-AD31-755A-397A-8455EF85B25A}"/>
              </a:ext>
            </a:extLst>
          </p:cNvPr>
          <p:cNvSpPr>
            <a:spLocks noGrp="1"/>
          </p:cNvSpPr>
          <p:nvPr>
            <p:ph type="title"/>
          </p:nvPr>
        </p:nvSpPr>
        <p:spPr>
          <a:xfrm>
            <a:off x="838200" y="365125"/>
            <a:ext cx="10515600" cy="737961"/>
          </a:xfrm>
          <a:solidFill>
            <a:schemeClr val="accent4">
              <a:lumMod val="60000"/>
              <a:lumOff val="40000"/>
            </a:schemeClr>
          </a:solidFill>
          <a:ln>
            <a:solidFill>
              <a:schemeClr val="tx1"/>
            </a:solidFill>
          </a:ln>
        </p:spPr>
        <p:txBody>
          <a:bodyPr/>
          <a:lstStyle/>
          <a:p>
            <a:r>
              <a:rPr lang="en-US" dirty="0">
                <a:latin typeface="Elephant Pro" panose="00000500000000000000" pitchFamily="2" charset="0"/>
              </a:rPr>
              <a:t>Growing Tension</a:t>
            </a:r>
          </a:p>
        </p:txBody>
      </p:sp>
      <p:sp>
        <p:nvSpPr>
          <p:cNvPr id="3" name="Content Placeholder 2">
            <a:extLst>
              <a:ext uri="{FF2B5EF4-FFF2-40B4-BE49-F238E27FC236}">
                <a16:creationId xmlns:a16="http://schemas.microsoft.com/office/drawing/2014/main" id="{D09EF189-0045-C9F2-CCF9-82760696746E}"/>
              </a:ext>
            </a:extLst>
          </p:cNvPr>
          <p:cNvSpPr>
            <a:spLocks noGrp="1"/>
          </p:cNvSpPr>
          <p:nvPr>
            <p:ph idx="1"/>
          </p:nvPr>
        </p:nvSpPr>
        <p:spPr>
          <a:xfrm>
            <a:off x="348343" y="1262743"/>
            <a:ext cx="7976791" cy="4914220"/>
          </a:xfrm>
          <a:solidFill>
            <a:schemeClr val="bg1"/>
          </a:solidFill>
          <a:ln>
            <a:solidFill>
              <a:schemeClr val="tx1"/>
            </a:solidFill>
          </a:ln>
        </p:spPr>
        <p:txBody>
          <a:bodyPr>
            <a:normAutofit/>
          </a:bodyPr>
          <a:lstStyle/>
          <a:p>
            <a:pPr marL="0" indent="0">
              <a:buNone/>
            </a:pPr>
            <a:r>
              <a:rPr lang="en-US" sz="2400" dirty="0">
                <a:latin typeface="Times New Roman" panose="02020603050405020304" pitchFamily="18" charset="0"/>
                <a:cs typeface="Times New Roman" panose="02020603050405020304" pitchFamily="18" charset="0"/>
              </a:rPr>
              <a:t>Sectional Tensions increase </a:t>
            </a:r>
          </a:p>
          <a:p>
            <a:r>
              <a:rPr lang="en-US" sz="2400" dirty="0">
                <a:latin typeface="Times New Roman" panose="02020603050405020304" pitchFamily="18" charset="0"/>
                <a:cs typeface="Times New Roman" panose="02020603050405020304" pitchFamily="18" charset="0"/>
              </a:rPr>
              <a:t>Development of the </a:t>
            </a:r>
            <a:r>
              <a:rPr lang="en-US" sz="2400" b="1" u="sng" dirty="0">
                <a:solidFill>
                  <a:srgbClr val="C00000"/>
                </a:solidFill>
                <a:latin typeface="Times New Roman" panose="02020603050405020304" pitchFamily="18" charset="0"/>
                <a:cs typeface="Times New Roman" panose="02020603050405020304" pitchFamily="18" charset="0"/>
              </a:rPr>
              <a:t>Transcontinental Railroad</a:t>
            </a:r>
            <a:r>
              <a:rPr lang="en-US" sz="2400" dirty="0">
                <a:latin typeface="Times New Roman" panose="02020603050405020304" pitchFamily="18" charset="0"/>
                <a:cs typeface="Times New Roman" panose="02020603050405020304" pitchFamily="18" charset="0"/>
              </a:rPr>
              <a:t> (</a:t>
            </a:r>
            <a:r>
              <a:rPr lang="en-US" sz="2400" b="1" dirty="0">
                <a:solidFill>
                  <a:srgbClr val="002060"/>
                </a:solidFill>
                <a:latin typeface="Times New Roman" panose="02020603050405020304" pitchFamily="18" charset="0"/>
                <a:cs typeface="Times New Roman" panose="02020603050405020304" pitchFamily="18" charset="0"/>
              </a:rPr>
              <a:t>Gadsden Purchase - 1853</a:t>
            </a:r>
            <a:r>
              <a:rPr lang="en-US" sz="2400" dirty="0">
                <a:latin typeface="Times New Roman" panose="02020603050405020304" pitchFamily="18" charset="0"/>
                <a:cs typeface="Times New Roman" panose="02020603050405020304" pitchFamily="18" charset="0"/>
              </a:rPr>
              <a:t>)</a:t>
            </a:r>
          </a:p>
          <a:p>
            <a:r>
              <a:rPr lang="en-US" sz="2400" b="1" i="1" u="sng" dirty="0">
                <a:solidFill>
                  <a:srgbClr val="C00000"/>
                </a:solidFill>
                <a:latin typeface="Times New Roman" panose="02020603050405020304" pitchFamily="18" charset="0"/>
                <a:cs typeface="Times New Roman" panose="02020603050405020304" pitchFamily="18" charset="0"/>
              </a:rPr>
              <a:t>Fugitive Slave Act 1850</a:t>
            </a:r>
            <a:r>
              <a:rPr lang="en-US" sz="2400" dirty="0">
                <a:latin typeface="Times New Roman" panose="02020603050405020304" pitchFamily="18" charset="0"/>
                <a:cs typeface="Times New Roman" panose="02020603050405020304" pitchFamily="18" charset="0"/>
              </a:rPr>
              <a:t> (Northern Opposition)</a:t>
            </a: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Slave NOT expanding</a:t>
            </a:r>
          </a:p>
          <a:p>
            <a:pPr marL="457200" lvl="1" indent="0">
              <a:buNone/>
            </a:pPr>
            <a:endParaRPr lang="en-US" sz="2000" dirty="0">
              <a:latin typeface="Times New Roman" panose="02020603050405020304" pitchFamily="18" charset="0"/>
              <a:cs typeface="Times New Roman" panose="02020603050405020304" pitchFamily="18" charset="0"/>
            </a:endParaRPr>
          </a:p>
        </p:txBody>
      </p:sp>
      <p:pic>
        <p:nvPicPr>
          <p:cNvPr id="5122" name="Picture 2" descr="GADSDEN PURCHASE Of 1853 Changed The Old West">
            <a:extLst>
              <a:ext uri="{FF2B5EF4-FFF2-40B4-BE49-F238E27FC236}">
                <a16:creationId xmlns:a16="http://schemas.microsoft.com/office/drawing/2014/main" id="{C72110BC-3C49-40BC-CDE1-A297FE4E7E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76590" y="932170"/>
            <a:ext cx="3930840" cy="2315997"/>
          </a:xfrm>
          <a:prstGeom prst="rect">
            <a:avLst/>
          </a:prstGeom>
          <a:noFill/>
          <a:ln>
            <a:solidFill>
              <a:srgbClr val="002060"/>
            </a:solidFill>
          </a:ln>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44ED1A25-7208-B624-0328-914BEB5CD2EA}"/>
              </a:ext>
            </a:extLst>
          </p:cNvPr>
          <p:cNvSpPr/>
          <p:nvPr/>
        </p:nvSpPr>
        <p:spPr>
          <a:xfrm>
            <a:off x="838200" y="2889913"/>
            <a:ext cx="7238390" cy="143642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342900" indent="-342900">
              <a:buFont typeface="Arial" panose="020B0604020202020204" pitchFamily="34" charset="0"/>
              <a:buChar char="•"/>
            </a:pPr>
            <a:r>
              <a:rPr lang="en-US" sz="2400" b="1" i="1" u="sng" dirty="0" err="1">
                <a:latin typeface="Times New Roman" panose="02020603050405020304" pitchFamily="18" charset="0"/>
                <a:cs typeface="Times New Roman" panose="02020603050405020304" pitchFamily="18" charset="0"/>
              </a:rPr>
              <a:t>Priggs</a:t>
            </a:r>
            <a:r>
              <a:rPr lang="en-US" sz="2400" b="1" i="1" u="sng" dirty="0">
                <a:latin typeface="Times New Roman" panose="02020603050405020304" pitchFamily="18" charset="0"/>
                <a:cs typeface="Times New Roman" panose="02020603050405020304" pitchFamily="18" charset="0"/>
              </a:rPr>
              <a:t> v. Pennsylvania 1842</a:t>
            </a:r>
          </a:p>
          <a:p>
            <a:pPr marL="342900" indent="-342900">
              <a:buFont typeface="Arial" panose="020B0604020202020204" pitchFamily="34" charset="0"/>
              <a:buChar char="•"/>
            </a:pPr>
            <a:r>
              <a:rPr lang="en-US" sz="2400" b="1" i="1" u="sng" dirty="0">
                <a:latin typeface="Times New Roman" panose="02020603050405020304" pitchFamily="18" charset="0"/>
                <a:cs typeface="Times New Roman" panose="02020603050405020304" pitchFamily="18" charset="0"/>
              </a:rPr>
              <a:t>Personal Liberty Laws </a:t>
            </a:r>
            <a:r>
              <a:rPr lang="en-US" sz="2400" dirty="0">
                <a:latin typeface="Times New Roman" panose="02020603050405020304" pitchFamily="18" charset="0"/>
                <a:cs typeface="Times New Roman" panose="02020603050405020304" pitchFamily="18" charset="0"/>
              </a:rPr>
              <a:t>– Northern States nullify Fugitive Slave Act</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Rise of the </a:t>
            </a:r>
            <a:r>
              <a:rPr lang="en-US" sz="2400" b="1" i="1" u="sng" dirty="0">
                <a:latin typeface="Times New Roman" panose="02020603050405020304" pitchFamily="18" charset="0"/>
                <a:cs typeface="Times New Roman" panose="02020603050405020304" pitchFamily="18" charset="0"/>
              </a:rPr>
              <a:t>Free-Soil Party</a:t>
            </a:r>
            <a:r>
              <a:rPr lang="en-US" sz="2400" b="1" i="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(Abolitionists)</a:t>
            </a:r>
          </a:p>
        </p:txBody>
      </p:sp>
      <p:pic>
        <p:nvPicPr>
          <p:cNvPr id="5" name="Picture 2">
            <a:extLst>
              <a:ext uri="{FF2B5EF4-FFF2-40B4-BE49-F238E27FC236}">
                <a16:creationId xmlns:a16="http://schemas.microsoft.com/office/drawing/2014/main" id="{51C11B01-3067-D8A3-2BCC-0B9E6A8974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2679" y="3369917"/>
            <a:ext cx="3397290" cy="2555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descr="The Ostend Manifesto, 1854 Proposal for US to Acquire Cuba">
            <a:extLst>
              <a:ext uri="{FF2B5EF4-FFF2-40B4-BE49-F238E27FC236}">
                <a16:creationId xmlns:a16="http://schemas.microsoft.com/office/drawing/2014/main" id="{9EFDB3E4-5824-FD8A-6FCA-9973F0C337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509" y="4740275"/>
            <a:ext cx="4416401" cy="1752600"/>
          </a:xfrm>
          <a:prstGeom prst="rect">
            <a:avLst/>
          </a:prstGeom>
          <a:noFill/>
          <a:ln>
            <a:solidFill>
              <a:srgbClr val="002060"/>
            </a:solidFill>
          </a:ln>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76994D86-2673-EBD2-11D3-A8FD7790822D}"/>
              </a:ext>
            </a:extLst>
          </p:cNvPr>
          <p:cNvSpPr/>
          <p:nvPr/>
        </p:nvSpPr>
        <p:spPr>
          <a:xfrm>
            <a:off x="3953898" y="4832477"/>
            <a:ext cx="3606962" cy="613824"/>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u="sng" dirty="0">
                <a:latin typeface="Times New Roman" panose="02020603050405020304" pitchFamily="18" charset="0"/>
                <a:cs typeface="Times New Roman" panose="02020603050405020304" pitchFamily="18" charset="0"/>
              </a:rPr>
              <a:t>Ostend Manifesto</a:t>
            </a:r>
            <a:r>
              <a:rPr lang="en-US" sz="2400" dirty="0">
                <a:latin typeface="Times New Roman" panose="02020603050405020304" pitchFamily="18" charset="0"/>
                <a:cs typeface="Times New Roman" panose="02020603050405020304" pitchFamily="18" charset="0"/>
              </a:rPr>
              <a:t> (1854)</a:t>
            </a:r>
          </a:p>
        </p:txBody>
      </p:sp>
    </p:spTree>
    <p:extLst>
      <p:ext uri="{BB962C8B-B14F-4D97-AF65-F5344CB8AC3E}">
        <p14:creationId xmlns:p14="http://schemas.microsoft.com/office/powerpoint/2010/main" val="32390946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27ECC-AD31-755A-397A-8455EF85B25A}"/>
              </a:ext>
            </a:extLst>
          </p:cNvPr>
          <p:cNvSpPr>
            <a:spLocks noGrp="1"/>
          </p:cNvSpPr>
          <p:nvPr>
            <p:ph type="title"/>
          </p:nvPr>
        </p:nvSpPr>
        <p:spPr>
          <a:xfrm>
            <a:off x="838200" y="365125"/>
            <a:ext cx="10515600" cy="737961"/>
          </a:xfrm>
          <a:solidFill>
            <a:schemeClr val="accent4">
              <a:lumMod val="60000"/>
              <a:lumOff val="40000"/>
            </a:schemeClr>
          </a:solidFill>
          <a:ln>
            <a:solidFill>
              <a:schemeClr val="tx1"/>
            </a:solidFill>
          </a:ln>
        </p:spPr>
        <p:txBody>
          <a:bodyPr/>
          <a:lstStyle/>
          <a:p>
            <a:r>
              <a:rPr lang="en-US" dirty="0">
                <a:latin typeface="Elephant Pro" panose="00000500000000000000" pitchFamily="2" charset="0"/>
              </a:rPr>
              <a:t>Awakening the North to Abolition</a:t>
            </a:r>
          </a:p>
        </p:txBody>
      </p:sp>
      <p:sp>
        <p:nvSpPr>
          <p:cNvPr id="3" name="Content Placeholder 2">
            <a:extLst>
              <a:ext uri="{FF2B5EF4-FFF2-40B4-BE49-F238E27FC236}">
                <a16:creationId xmlns:a16="http://schemas.microsoft.com/office/drawing/2014/main" id="{D09EF189-0045-C9F2-CCF9-82760696746E}"/>
              </a:ext>
            </a:extLst>
          </p:cNvPr>
          <p:cNvSpPr>
            <a:spLocks noGrp="1"/>
          </p:cNvSpPr>
          <p:nvPr>
            <p:ph idx="1"/>
          </p:nvPr>
        </p:nvSpPr>
        <p:spPr>
          <a:xfrm>
            <a:off x="348343" y="1262743"/>
            <a:ext cx="11364686" cy="4914220"/>
          </a:xfrm>
          <a:solidFill>
            <a:schemeClr val="bg1"/>
          </a:solidFill>
          <a:ln>
            <a:solidFill>
              <a:schemeClr val="tx1"/>
            </a:solidFill>
          </a:ln>
        </p:spPr>
        <p:txBody>
          <a:bodyPr>
            <a:normAutofit/>
          </a:bodyPr>
          <a:lstStyle/>
          <a:p>
            <a:pPr marL="0" indent="0">
              <a:buNone/>
            </a:pPr>
            <a:r>
              <a:rPr lang="en-US" sz="2400" b="1" i="1" u="sng" dirty="0">
                <a:solidFill>
                  <a:srgbClr val="002060"/>
                </a:solidFill>
                <a:latin typeface="Times New Roman" panose="02020603050405020304" pitchFamily="18" charset="0"/>
                <a:cs typeface="Times New Roman" panose="02020603050405020304" pitchFamily="18" charset="0"/>
              </a:rPr>
              <a:t>Uncle Tom’s Cabin</a:t>
            </a:r>
            <a:r>
              <a:rPr lang="en-US" sz="2400" dirty="0">
                <a:latin typeface="Times New Roman" panose="02020603050405020304" pitchFamily="18" charset="0"/>
                <a:cs typeface="Times New Roman" panose="02020603050405020304" pitchFamily="18" charset="0"/>
              </a:rPr>
              <a:t> by </a:t>
            </a:r>
            <a:r>
              <a:rPr lang="en-US" sz="2400" b="1" i="1" u="sng" dirty="0">
                <a:solidFill>
                  <a:srgbClr val="002060"/>
                </a:solidFill>
                <a:latin typeface="Times New Roman" panose="02020603050405020304" pitchFamily="18" charset="0"/>
                <a:cs typeface="Times New Roman" panose="02020603050405020304" pitchFamily="18" charset="0"/>
              </a:rPr>
              <a:t>Harriet Beecher Stowe </a:t>
            </a:r>
            <a:r>
              <a:rPr lang="en-US" sz="2400" dirty="0">
                <a:latin typeface="Times New Roman" panose="02020603050405020304" pitchFamily="18" charset="0"/>
                <a:cs typeface="Times New Roman" panose="02020603050405020304" pitchFamily="18" charset="0"/>
              </a:rPr>
              <a:t>(1852)</a:t>
            </a:r>
          </a:p>
        </p:txBody>
      </p:sp>
      <p:pic>
        <p:nvPicPr>
          <p:cNvPr id="4" name="Picture 3">
            <a:extLst>
              <a:ext uri="{FF2B5EF4-FFF2-40B4-BE49-F238E27FC236}">
                <a16:creationId xmlns:a16="http://schemas.microsoft.com/office/drawing/2014/main" id="{4BB18C30-9FA2-0414-2FE7-829EC24BB4F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0349" y="1799298"/>
            <a:ext cx="1841471" cy="3223078"/>
          </a:xfrm>
          <a:prstGeom prst="rect">
            <a:avLst/>
          </a:prstGeom>
        </p:spPr>
      </p:pic>
      <p:sp>
        <p:nvSpPr>
          <p:cNvPr id="5" name="Speech Bubble: Rectangle with Corners Rounded 4">
            <a:extLst>
              <a:ext uri="{FF2B5EF4-FFF2-40B4-BE49-F238E27FC236}">
                <a16:creationId xmlns:a16="http://schemas.microsoft.com/office/drawing/2014/main" id="{F7F91E57-E4C9-FE61-B230-EF0311952631}"/>
              </a:ext>
            </a:extLst>
          </p:cNvPr>
          <p:cNvSpPr/>
          <p:nvPr/>
        </p:nvSpPr>
        <p:spPr>
          <a:xfrm>
            <a:off x="2197290" y="1799298"/>
            <a:ext cx="5677468" cy="1244153"/>
          </a:xfrm>
          <a:prstGeom prst="wedgeRoundRectCallout">
            <a:avLst>
              <a:gd name="adj1" fmla="val -54246"/>
              <a:gd name="adj2" fmla="val 35489"/>
              <a:gd name="adj3" fmla="val 16667"/>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dirty="0">
                <a:solidFill>
                  <a:schemeClr val="bg1"/>
                </a:solidFill>
                <a:latin typeface="Times New Roman" panose="02020603050405020304" pitchFamily="18" charset="0"/>
                <a:cs typeface="Times New Roman" panose="02020603050405020304" pitchFamily="18" charset="0"/>
              </a:rPr>
              <a:t>“Scenes of blood and cruelty are shocking to our ear and hear.  What man has the nerve to do, man has not the nerve to hear.”</a:t>
            </a:r>
          </a:p>
        </p:txBody>
      </p:sp>
      <p:pic>
        <p:nvPicPr>
          <p:cNvPr id="6" name="Picture 5">
            <a:extLst>
              <a:ext uri="{FF2B5EF4-FFF2-40B4-BE49-F238E27FC236}">
                <a16:creationId xmlns:a16="http://schemas.microsoft.com/office/drawing/2014/main" id="{13B6CB0C-5517-1B77-5CEE-F25DE083B8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3826" y="3203108"/>
            <a:ext cx="4646090" cy="3133512"/>
          </a:xfrm>
          <a:prstGeom prst="rect">
            <a:avLst/>
          </a:prstGeom>
        </p:spPr>
      </p:pic>
      <p:pic>
        <p:nvPicPr>
          <p:cNvPr id="6146" name="Picture 2" descr="Uncle Tom's Cabin - Women &amp; the American Story">
            <a:extLst>
              <a:ext uri="{FF2B5EF4-FFF2-40B4-BE49-F238E27FC236}">
                <a16:creationId xmlns:a16="http://schemas.microsoft.com/office/drawing/2014/main" id="{57FE5731-B135-B5F8-B705-E353263751E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59449" y="991486"/>
            <a:ext cx="2990772" cy="3223077"/>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D4E48F25-2105-5847-566D-52944DE6F0F5}"/>
              </a:ext>
            </a:extLst>
          </p:cNvPr>
          <p:cNvSpPr/>
          <p:nvPr/>
        </p:nvSpPr>
        <p:spPr>
          <a:xfrm>
            <a:off x="5827593" y="4374219"/>
            <a:ext cx="6227441" cy="1244153"/>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i="1" u="sng" dirty="0">
              <a:solidFill>
                <a:schemeClr val="accent4">
                  <a:lumMod val="50000"/>
                </a:schemeClr>
              </a:solidFill>
            </a:endParaRPr>
          </a:p>
          <a:p>
            <a:r>
              <a:rPr lang="en-US" sz="2400" b="1" i="1" u="sng" dirty="0">
                <a:solidFill>
                  <a:srgbClr val="FFFF00"/>
                </a:solidFill>
                <a:latin typeface="Times New Roman" panose="02020603050405020304" pitchFamily="18" charset="0"/>
                <a:cs typeface="Times New Roman" panose="02020603050405020304" pitchFamily="18" charset="0"/>
              </a:rPr>
              <a:t>Impending Crisis of South</a:t>
            </a:r>
            <a:r>
              <a:rPr lang="en-US" sz="2400" b="1" i="1" dirty="0">
                <a:solidFill>
                  <a:schemeClr val="accent4">
                    <a:lumMod val="50000"/>
                  </a:schemeClr>
                </a:solidFill>
                <a:latin typeface="Times New Roman" panose="02020603050405020304" pitchFamily="18" charset="0"/>
                <a:cs typeface="Times New Roman" panose="02020603050405020304" pitchFamily="18" charset="0"/>
              </a:rPr>
              <a:t> </a:t>
            </a:r>
            <a:r>
              <a:rPr lang="en-US" sz="2400" b="1" i="1" dirty="0">
                <a:solidFill>
                  <a:schemeClr val="bg1"/>
                </a:solidFill>
                <a:latin typeface="Times New Roman" panose="02020603050405020304" pitchFamily="18" charset="0"/>
                <a:cs typeface="Times New Roman" panose="02020603050405020304" pitchFamily="18" charset="0"/>
              </a:rPr>
              <a:t>by</a:t>
            </a:r>
            <a:r>
              <a:rPr lang="en-US" sz="2400" b="1" i="1" dirty="0">
                <a:solidFill>
                  <a:schemeClr val="accent4">
                    <a:lumMod val="50000"/>
                  </a:schemeClr>
                </a:solidFill>
                <a:latin typeface="Times New Roman" panose="02020603050405020304" pitchFamily="18" charset="0"/>
                <a:cs typeface="Times New Roman" panose="02020603050405020304" pitchFamily="18" charset="0"/>
              </a:rPr>
              <a:t> </a:t>
            </a:r>
            <a:r>
              <a:rPr lang="en-US" sz="2400" b="1" i="1" dirty="0">
                <a:solidFill>
                  <a:srgbClr val="FFFF00"/>
                </a:solidFill>
                <a:latin typeface="Times New Roman" panose="02020603050405020304" pitchFamily="18" charset="0"/>
                <a:cs typeface="Times New Roman" panose="02020603050405020304" pitchFamily="18" charset="0"/>
              </a:rPr>
              <a:t>Hinton Helper </a:t>
            </a:r>
            <a:r>
              <a:rPr lang="en-US" sz="2400" dirty="0">
                <a:latin typeface="Times New Roman" panose="02020603050405020304" pitchFamily="18" charset="0"/>
                <a:cs typeface="Times New Roman" panose="02020603050405020304" pitchFamily="18" charset="0"/>
              </a:rPr>
              <a:t>– statistical impact of slavery on non-slave holding population</a:t>
            </a:r>
          </a:p>
          <a:p>
            <a:pPr algn="ct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692438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C0EFBA-53E9-B035-D21E-2E66B4C5F01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DD41D17-E8E2-B3A9-5D4E-CE7FFBA74148}"/>
              </a:ext>
            </a:extLst>
          </p:cNvPr>
          <p:cNvSpPr>
            <a:spLocks noGrp="1"/>
          </p:cNvSpPr>
          <p:nvPr>
            <p:ph type="title"/>
          </p:nvPr>
        </p:nvSpPr>
        <p:spPr>
          <a:xfrm>
            <a:off x="838200" y="365125"/>
            <a:ext cx="10515600" cy="737961"/>
          </a:xfrm>
          <a:solidFill>
            <a:schemeClr val="accent4">
              <a:lumMod val="60000"/>
              <a:lumOff val="40000"/>
            </a:schemeClr>
          </a:solidFill>
          <a:ln>
            <a:solidFill>
              <a:schemeClr val="tx1"/>
            </a:solidFill>
          </a:ln>
        </p:spPr>
        <p:txBody>
          <a:bodyPr/>
          <a:lstStyle/>
          <a:p>
            <a:r>
              <a:rPr lang="en-US" dirty="0">
                <a:latin typeface="Elephant Pro" panose="00000500000000000000" pitchFamily="2" charset="0"/>
              </a:rPr>
              <a:t>A Marty or A Lunatic </a:t>
            </a:r>
          </a:p>
        </p:txBody>
      </p:sp>
      <p:sp>
        <p:nvSpPr>
          <p:cNvPr id="3" name="Content Placeholder 2">
            <a:extLst>
              <a:ext uri="{FF2B5EF4-FFF2-40B4-BE49-F238E27FC236}">
                <a16:creationId xmlns:a16="http://schemas.microsoft.com/office/drawing/2014/main" id="{E2A060D3-5517-4577-28AA-7A06581661F2}"/>
              </a:ext>
            </a:extLst>
          </p:cNvPr>
          <p:cNvSpPr>
            <a:spLocks noGrp="1"/>
          </p:cNvSpPr>
          <p:nvPr>
            <p:ph idx="1"/>
          </p:nvPr>
        </p:nvSpPr>
        <p:spPr>
          <a:xfrm>
            <a:off x="413657" y="1382939"/>
            <a:ext cx="11364686" cy="4914220"/>
          </a:xfrm>
          <a:solidFill>
            <a:schemeClr val="bg1"/>
          </a:solidFill>
          <a:ln>
            <a:solidFill>
              <a:schemeClr val="tx1"/>
            </a:solidFill>
          </a:ln>
        </p:spPr>
        <p:txBody>
          <a:bodyPr>
            <a:normAutofit/>
          </a:bodyPr>
          <a:lstStyle/>
          <a:p>
            <a:pPr marL="0" indent="0">
              <a:buNone/>
            </a:pPr>
            <a:r>
              <a:rPr lang="en-US" sz="2400" dirty="0">
                <a:latin typeface="Times New Roman" panose="02020603050405020304" pitchFamily="18" charset="0"/>
                <a:cs typeface="Times New Roman" panose="02020603050405020304" pitchFamily="18" charset="0"/>
              </a:rPr>
              <a:t>Scaring Southerners – </a:t>
            </a:r>
            <a:r>
              <a:rPr lang="en-US" sz="2400" b="1" u="sng" dirty="0">
                <a:solidFill>
                  <a:srgbClr val="C00000"/>
                </a:solidFill>
                <a:latin typeface="Times New Roman" panose="02020603050405020304" pitchFamily="18" charset="0"/>
                <a:cs typeface="Times New Roman" panose="02020603050405020304" pitchFamily="18" charset="0"/>
              </a:rPr>
              <a:t>John Brown’s Raid on Harper’s Ferry</a:t>
            </a:r>
            <a:r>
              <a:rPr lang="en-US" sz="2400" dirty="0">
                <a:latin typeface="Times New Roman" panose="02020603050405020304" pitchFamily="18" charset="0"/>
                <a:cs typeface="Times New Roman" panose="02020603050405020304" pitchFamily="18" charset="0"/>
              </a:rPr>
              <a:t> (1857)</a:t>
            </a:r>
          </a:p>
          <a:p>
            <a:pPr marL="465138"/>
            <a:r>
              <a:rPr lang="en-US" sz="2400" dirty="0">
                <a:latin typeface="Times New Roman" panose="02020603050405020304" pitchFamily="18" charset="0"/>
                <a:cs typeface="Times New Roman" panose="02020603050405020304" pitchFamily="18" charset="0"/>
              </a:rPr>
              <a:t>Goal: </a:t>
            </a:r>
            <a:r>
              <a:rPr lang="en-US" sz="2400" b="1" dirty="0">
                <a:solidFill>
                  <a:srgbClr val="002060"/>
                </a:solidFill>
                <a:latin typeface="Times New Roman" panose="02020603050405020304" pitchFamily="18" charset="0"/>
                <a:cs typeface="Times New Roman" panose="02020603050405020304" pitchFamily="18" charset="0"/>
              </a:rPr>
              <a:t>Obtain guns for a mass slave rebellion </a:t>
            </a:r>
          </a:p>
        </p:txBody>
      </p:sp>
      <p:pic>
        <p:nvPicPr>
          <p:cNvPr id="5126" name="Picture 6" descr="John Brown's raid on Harpers Ferry – Bowie News">
            <a:extLst>
              <a:ext uri="{FF2B5EF4-FFF2-40B4-BE49-F238E27FC236}">
                <a16:creationId xmlns:a16="http://schemas.microsoft.com/office/drawing/2014/main" id="{FF559C36-AAFD-A1F9-E62D-6EDCFDE44F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25042" y="2022121"/>
            <a:ext cx="5160012" cy="2955743"/>
          </a:xfrm>
          <a:prstGeom prst="rect">
            <a:avLst/>
          </a:prstGeom>
          <a:noFill/>
          <a:ln>
            <a:solidFill>
              <a:srgbClr val="002060"/>
            </a:solidFill>
          </a:ln>
          <a:extLst>
            <a:ext uri="{909E8E84-426E-40DD-AFC4-6F175D3DCCD1}">
              <a14:hiddenFill xmlns:a14="http://schemas.microsoft.com/office/drawing/2010/main">
                <a:solidFill>
                  <a:srgbClr val="FFFFFF"/>
                </a:solidFill>
              </a14:hiddenFill>
            </a:ext>
          </a:extLst>
        </p:spPr>
      </p:pic>
      <p:pic>
        <p:nvPicPr>
          <p:cNvPr id="5128" name="Picture 8" descr="The Affair at Harper's Ferry”">
            <a:extLst>
              <a:ext uri="{FF2B5EF4-FFF2-40B4-BE49-F238E27FC236}">
                <a16:creationId xmlns:a16="http://schemas.microsoft.com/office/drawing/2014/main" id="{0719A8E1-8ECE-776E-D83E-7745CE624E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2765" y="2247456"/>
            <a:ext cx="1819275" cy="2505075"/>
          </a:xfrm>
          <a:prstGeom prst="rect">
            <a:avLst/>
          </a:prstGeom>
          <a:noFill/>
          <a:extLst>
            <a:ext uri="{909E8E84-426E-40DD-AFC4-6F175D3DCCD1}">
              <a14:hiddenFill xmlns:a14="http://schemas.microsoft.com/office/drawing/2010/main">
                <a:solidFill>
                  <a:srgbClr val="FFFFFF"/>
                </a:solidFill>
              </a14:hiddenFill>
            </a:ext>
          </a:extLst>
        </p:spPr>
      </p:pic>
      <p:sp>
        <p:nvSpPr>
          <p:cNvPr id="5" name="Speech Bubble: Rectangle with Corners Rounded 4">
            <a:extLst>
              <a:ext uri="{FF2B5EF4-FFF2-40B4-BE49-F238E27FC236}">
                <a16:creationId xmlns:a16="http://schemas.microsoft.com/office/drawing/2014/main" id="{B55EA2DA-3F69-38A0-C4D6-38413D12EA35}"/>
              </a:ext>
            </a:extLst>
          </p:cNvPr>
          <p:cNvSpPr/>
          <p:nvPr/>
        </p:nvSpPr>
        <p:spPr>
          <a:xfrm>
            <a:off x="2308485" y="2165869"/>
            <a:ext cx="3987384" cy="1334124"/>
          </a:xfrm>
          <a:prstGeom prst="wedgeRoundRectCallout">
            <a:avLst>
              <a:gd name="adj1" fmla="val -52709"/>
              <a:gd name="adj2" fmla="val 64747"/>
              <a:gd name="adj3" fmla="val 16667"/>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atin typeface="Times New Roman" panose="02020603050405020304" pitchFamily="18" charset="0"/>
                <a:cs typeface="Times New Roman" panose="02020603050405020304" pitchFamily="18" charset="0"/>
              </a:rPr>
              <a:t>“I, John Brown am quite certain that the crimes of this guilty land will never be purged away but with BLOOD.”</a:t>
            </a:r>
            <a:endParaRPr lang="en-US" dirty="0">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75B8CD13-DE46-10C5-1EF3-AB7C903DBCE4}"/>
              </a:ext>
            </a:extLst>
          </p:cNvPr>
          <p:cNvSpPr/>
          <p:nvPr/>
        </p:nvSpPr>
        <p:spPr>
          <a:xfrm>
            <a:off x="2786952" y="3840049"/>
            <a:ext cx="5656289" cy="912482"/>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rgbClr val="002060"/>
                </a:solidFill>
                <a:latin typeface="Times New Roman" panose="02020603050405020304" pitchFamily="18" charset="0"/>
                <a:cs typeface="Times New Roman" panose="02020603050405020304" pitchFamily="18" charset="0"/>
              </a:rPr>
              <a:t>Northerners’ view </a:t>
            </a:r>
            <a:r>
              <a:rPr lang="en-US" sz="2400" dirty="0">
                <a:solidFill>
                  <a:schemeClr val="tx1"/>
                </a:solidFill>
                <a:latin typeface="Times New Roman" panose="02020603050405020304" pitchFamily="18" charset="0"/>
                <a:cs typeface="Times New Roman" panose="02020603050405020304" pitchFamily="18" charset="0"/>
              </a:rPr>
              <a:t>– </a:t>
            </a:r>
            <a:r>
              <a:rPr lang="en-US" sz="2400" b="1" u="sng" dirty="0">
                <a:solidFill>
                  <a:schemeClr val="tx1"/>
                </a:solidFill>
                <a:latin typeface="Times New Roman" panose="02020603050405020304" pitchFamily="18" charset="0"/>
                <a:cs typeface="Times New Roman" panose="02020603050405020304" pitchFamily="18" charset="0"/>
              </a:rPr>
              <a:t>Marty for Slavery</a:t>
            </a:r>
          </a:p>
          <a:p>
            <a:r>
              <a:rPr lang="en-US" sz="2400" dirty="0">
                <a:solidFill>
                  <a:schemeClr val="tx1"/>
                </a:solidFill>
                <a:latin typeface="Times New Roman" panose="02020603050405020304" pitchFamily="18" charset="0"/>
                <a:cs typeface="Times New Roman" panose="02020603050405020304" pitchFamily="18" charset="0"/>
              </a:rPr>
              <a:t>Southerners’ view – Treason </a:t>
            </a:r>
          </a:p>
        </p:txBody>
      </p:sp>
      <p:pic>
        <p:nvPicPr>
          <p:cNvPr id="7" name="Picture 6" descr="http://american-history-p2-tippcity.wikispaces.com/file/view/picture.jpg/229947040/490x266/picture.jpg">
            <a:extLst>
              <a:ext uri="{FF2B5EF4-FFF2-40B4-BE49-F238E27FC236}">
                <a16:creationId xmlns:a16="http://schemas.microsoft.com/office/drawing/2014/main" id="{B114BEE5-4E6B-7257-72AD-4FAF5C9D2F3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59282" y="4441378"/>
            <a:ext cx="4543998" cy="2217817"/>
          </a:xfrm>
          <a:prstGeom prst="rect">
            <a:avLst/>
          </a:prstGeom>
          <a:noFill/>
          <a:ln>
            <a:solidFill>
              <a:srgbClr val="002060"/>
            </a:solidFill>
          </a:ln>
          <a:extLst>
            <a:ext uri="{909E8E84-426E-40DD-AFC4-6F175D3DCCD1}">
              <a14:hiddenFill xmlns:a14="http://schemas.microsoft.com/office/drawing/2010/main">
                <a:solidFill>
                  <a:srgbClr val="FFFFFF"/>
                </a:solidFill>
              </a14:hiddenFill>
            </a:ext>
          </a:extLst>
        </p:spPr>
      </p:pic>
      <p:pic>
        <p:nvPicPr>
          <p:cNvPr id="5132" name="Picture 12" descr="Robert E. Lee and US Marines Capture John Brown After the Raid on Harpers  Ferry | SOFREP">
            <a:extLst>
              <a:ext uri="{FF2B5EF4-FFF2-40B4-BE49-F238E27FC236}">
                <a16:creationId xmlns:a16="http://schemas.microsoft.com/office/drawing/2014/main" id="{DB2E6F30-DFCF-2E91-A380-80B48BD239A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9024" y="4915415"/>
            <a:ext cx="4713695" cy="1762125"/>
          </a:xfrm>
          <a:prstGeom prst="rect">
            <a:avLst/>
          </a:prstGeom>
          <a:noFill/>
          <a:ln>
            <a:solidFill>
              <a:srgbClr val="00206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62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27ECC-AD31-755A-397A-8455EF85B25A}"/>
              </a:ext>
            </a:extLst>
          </p:cNvPr>
          <p:cNvSpPr>
            <a:spLocks noGrp="1"/>
          </p:cNvSpPr>
          <p:nvPr>
            <p:ph type="title"/>
          </p:nvPr>
        </p:nvSpPr>
        <p:spPr>
          <a:xfrm>
            <a:off x="838200" y="365125"/>
            <a:ext cx="10515600" cy="737961"/>
          </a:xfrm>
          <a:solidFill>
            <a:schemeClr val="accent4">
              <a:lumMod val="60000"/>
              <a:lumOff val="40000"/>
            </a:schemeClr>
          </a:solidFill>
          <a:ln>
            <a:solidFill>
              <a:schemeClr val="tx1"/>
            </a:solidFill>
          </a:ln>
        </p:spPr>
        <p:txBody>
          <a:bodyPr/>
          <a:lstStyle/>
          <a:p>
            <a:r>
              <a:rPr lang="en-US" dirty="0">
                <a:latin typeface="Elephant Pro" panose="00000500000000000000" pitchFamily="2" charset="0"/>
              </a:rPr>
              <a:t>The Impending Crisis </a:t>
            </a:r>
          </a:p>
        </p:txBody>
      </p:sp>
      <p:sp>
        <p:nvSpPr>
          <p:cNvPr id="3" name="Content Placeholder 2">
            <a:extLst>
              <a:ext uri="{FF2B5EF4-FFF2-40B4-BE49-F238E27FC236}">
                <a16:creationId xmlns:a16="http://schemas.microsoft.com/office/drawing/2014/main" id="{D09EF189-0045-C9F2-CCF9-82760696746E}"/>
              </a:ext>
            </a:extLst>
          </p:cNvPr>
          <p:cNvSpPr>
            <a:spLocks noGrp="1"/>
          </p:cNvSpPr>
          <p:nvPr>
            <p:ph idx="1"/>
          </p:nvPr>
        </p:nvSpPr>
        <p:spPr>
          <a:xfrm>
            <a:off x="413657" y="1334784"/>
            <a:ext cx="11364686" cy="4914220"/>
          </a:xfrm>
          <a:solidFill>
            <a:schemeClr val="bg1"/>
          </a:solidFill>
          <a:ln>
            <a:solidFill>
              <a:schemeClr val="tx1"/>
            </a:solidFill>
          </a:ln>
        </p:spPr>
        <p:txBody>
          <a:bodyPr>
            <a:normAutofit/>
          </a:bodyPr>
          <a:lstStyle/>
          <a:p>
            <a:pPr marL="0" indent="0">
              <a:buNone/>
            </a:pPr>
            <a:r>
              <a:rPr lang="en-US" sz="2400" dirty="0">
                <a:latin typeface="Times New Roman" panose="02020603050405020304" pitchFamily="18" charset="0"/>
                <a:cs typeface="Times New Roman" panose="02020603050405020304" pitchFamily="18" charset="0"/>
              </a:rPr>
              <a:t>Develop a timeline that illustrates how Manifest Destiny brought the end of nationalist passions and gave rise to sectional divisions.</a:t>
            </a:r>
          </a:p>
        </p:txBody>
      </p:sp>
      <p:sp>
        <p:nvSpPr>
          <p:cNvPr id="4" name="Rectangle 3">
            <a:extLst>
              <a:ext uri="{FF2B5EF4-FFF2-40B4-BE49-F238E27FC236}">
                <a16:creationId xmlns:a16="http://schemas.microsoft.com/office/drawing/2014/main" id="{16E7267E-4990-2C0F-97C6-7D81FBD69E93}"/>
              </a:ext>
            </a:extLst>
          </p:cNvPr>
          <p:cNvSpPr/>
          <p:nvPr/>
        </p:nvSpPr>
        <p:spPr>
          <a:xfrm>
            <a:off x="194872" y="2068643"/>
            <a:ext cx="5291528" cy="3526614"/>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latin typeface="Times New Roman" panose="02020603050405020304" pitchFamily="18" charset="0"/>
                <a:cs typeface="Times New Roman" panose="02020603050405020304" pitchFamily="18" charset="0"/>
              </a:rPr>
              <a:t>Requirements: </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Events need to be in chronological order </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Each event, person, law etc. . . – explanation of how they led to an impending crisis </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Color coding according to Presidential Administration – You can create a timeline for each presidency </a:t>
            </a:r>
          </a:p>
        </p:txBody>
      </p:sp>
      <p:pic>
        <p:nvPicPr>
          <p:cNvPr id="2052" name="Picture 4" descr="Manifest destiny - Wikipedia">
            <a:extLst>
              <a:ext uri="{FF2B5EF4-FFF2-40B4-BE49-F238E27FC236}">
                <a16:creationId xmlns:a16="http://schemas.microsoft.com/office/drawing/2014/main" id="{D79D1AF0-0C05-1906-32B1-9A97F2AC8A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9871" y="1970323"/>
            <a:ext cx="2699657" cy="372325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bkushistory [licensed for non-commercial use only] / Debating the  Compromise of 1850">
            <a:extLst>
              <a:ext uri="{FF2B5EF4-FFF2-40B4-BE49-F238E27FC236}">
                <a16:creationId xmlns:a16="http://schemas.microsoft.com/office/drawing/2014/main" id="{140600EE-9672-9786-383A-195C0DCBEF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92999" y="1942438"/>
            <a:ext cx="3504128" cy="3779023"/>
          </a:xfrm>
          <a:prstGeom prst="rect">
            <a:avLst/>
          </a:prstGeom>
          <a:noFill/>
          <a:ln>
            <a:solidFill>
              <a:srgbClr val="002060"/>
            </a:solidFill>
          </a:ln>
          <a:extLst>
            <a:ext uri="{909E8E84-426E-40DD-AFC4-6F175D3DCCD1}">
              <a14:hiddenFill xmlns:a14="http://schemas.microsoft.com/office/drawing/2010/main">
                <a:solidFill>
                  <a:srgbClr val="FFFFFF"/>
                </a:solidFill>
              </a14:hiddenFill>
            </a:ext>
          </a:extLst>
        </p:spPr>
      </p:pic>
      <p:sp>
        <p:nvSpPr>
          <p:cNvPr id="5" name="Arrow: Right 4">
            <a:extLst>
              <a:ext uri="{FF2B5EF4-FFF2-40B4-BE49-F238E27FC236}">
                <a16:creationId xmlns:a16="http://schemas.microsoft.com/office/drawing/2014/main" id="{CD27F46F-8BA8-1A20-92A6-86A22CC20E73}"/>
              </a:ext>
            </a:extLst>
          </p:cNvPr>
          <p:cNvSpPr/>
          <p:nvPr/>
        </p:nvSpPr>
        <p:spPr>
          <a:xfrm>
            <a:off x="7180289" y="2503357"/>
            <a:ext cx="2203554" cy="2038663"/>
          </a:xfrm>
          <a:prstGeom prst="rightArrow">
            <a:avLst>
              <a:gd name="adj1" fmla="val 50000"/>
              <a:gd name="adj2" fmla="val 50893"/>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6C6BA68-861B-5F84-EE4D-B02AD9A5CF4C}"/>
              </a:ext>
            </a:extLst>
          </p:cNvPr>
          <p:cNvSpPr/>
          <p:nvPr/>
        </p:nvSpPr>
        <p:spPr>
          <a:xfrm>
            <a:off x="7357138" y="3110458"/>
            <a:ext cx="1424065" cy="82445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latin typeface="Times New Roman" panose="02020603050405020304" pitchFamily="18" charset="0"/>
                <a:cs typeface="Times New Roman" panose="02020603050405020304" pitchFamily="18" charset="0"/>
              </a:rPr>
              <a:t>Nationalism to Sectionalism </a:t>
            </a:r>
          </a:p>
        </p:txBody>
      </p:sp>
    </p:spTree>
    <p:extLst>
      <p:ext uri="{BB962C8B-B14F-4D97-AF65-F5344CB8AC3E}">
        <p14:creationId xmlns:p14="http://schemas.microsoft.com/office/powerpoint/2010/main" val="21918850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7999" y="362857"/>
            <a:ext cx="11219543" cy="5885543"/>
          </a:xfrm>
          <a:solidFill>
            <a:schemeClr val="bg1"/>
          </a:solidFill>
          <a:ln>
            <a:solidFill>
              <a:srgbClr val="002060"/>
            </a:solidFill>
          </a:ln>
        </p:spPr>
        <p:txBody>
          <a:bodyPr>
            <a:normAutofit/>
          </a:bodyPr>
          <a:lstStyle/>
          <a:p>
            <a:pPr marL="82296" indent="0">
              <a:buNone/>
            </a:pPr>
            <a:r>
              <a:rPr lang="en-US" sz="2000" b="1" i="1" dirty="0">
                <a:solidFill>
                  <a:srgbClr val="002060"/>
                </a:solidFill>
                <a:latin typeface="Times New Roman" panose="02020603050405020304" pitchFamily="18" charset="0"/>
                <a:cs typeface="Times New Roman" panose="02020603050405020304" pitchFamily="18" charset="0"/>
              </a:rPr>
              <a:t>Essential Question:</a:t>
            </a:r>
            <a:r>
              <a:rPr lang="en-US" sz="2000" b="1" dirty="0">
                <a:solidFill>
                  <a:srgbClr val="002060"/>
                </a:solidFill>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How did the development of America expansionism lead to greater sectionalism and the unresolved issues of federal power and citizenship in the United States?</a:t>
            </a:r>
          </a:p>
          <a:p>
            <a:pPr marL="82296" indent="0">
              <a:buNone/>
            </a:pPr>
            <a:r>
              <a:rPr lang="en-US" sz="2000" b="1" i="1" dirty="0">
                <a:solidFill>
                  <a:srgbClr val="002060"/>
                </a:solidFill>
                <a:latin typeface="Times New Roman" panose="02020603050405020304" pitchFamily="18" charset="0"/>
                <a:cs typeface="Times New Roman" panose="02020603050405020304" pitchFamily="18" charset="0"/>
              </a:rPr>
              <a:t>Students can:</a:t>
            </a:r>
            <a:endParaRPr lang="en-US" sz="2000" b="1" dirty="0">
              <a:solidFill>
                <a:srgbClr val="002060"/>
              </a:solidFill>
              <a:latin typeface="Times New Roman" panose="02020603050405020304" pitchFamily="18" charset="0"/>
              <a:cs typeface="Times New Roman" panose="02020603050405020304" pitchFamily="18" charset="0"/>
            </a:endParaRPr>
          </a:p>
          <a:p>
            <a:pPr lvl="0"/>
            <a:r>
              <a:rPr lang="en-US" sz="2200" dirty="0">
                <a:latin typeface="Times New Roman" panose="02020603050405020304" pitchFamily="18" charset="0"/>
                <a:cs typeface="Times New Roman" panose="02020603050405020304" pitchFamily="18" charset="0"/>
              </a:rPr>
              <a:t>Evaluate factors that contributed to Manifest Destiny and its influence on the development of the United States</a:t>
            </a:r>
          </a:p>
          <a:p>
            <a:pPr lvl="0"/>
            <a:r>
              <a:rPr lang="en-US" sz="2200" dirty="0">
                <a:latin typeface="Times New Roman" panose="02020603050405020304" pitchFamily="18" charset="0"/>
                <a:cs typeface="Times New Roman" panose="02020603050405020304" pitchFamily="18" charset="0"/>
              </a:rPr>
              <a:t>Determine how Manifest Destiny contributes to the growth of sectionalism within the United States</a:t>
            </a:r>
          </a:p>
          <a:p>
            <a:pPr marL="82296" indent="0">
              <a:buNone/>
            </a:pPr>
            <a:r>
              <a:rPr lang="en-US" b="1" dirty="0">
                <a:solidFill>
                  <a:srgbClr val="002060"/>
                </a:solidFill>
                <a:latin typeface="Times New Roman" panose="02020603050405020304" pitchFamily="18" charset="0"/>
                <a:cs typeface="Times New Roman" panose="02020603050405020304" pitchFamily="18" charset="0"/>
              </a:rPr>
              <a:t>Agenda</a:t>
            </a:r>
          </a:p>
          <a:p>
            <a:r>
              <a:rPr lang="en-US" dirty="0">
                <a:latin typeface="Times New Roman" panose="02020603050405020304" pitchFamily="18" charset="0"/>
                <a:cs typeface="Times New Roman" panose="02020603050405020304" pitchFamily="18" charset="0"/>
              </a:rPr>
              <a:t>The Periodization of a Sectional Crisis</a:t>
            </a:r>
          </a:p>
          <a:p>
            <a:r>
              <a:rPr lang="en-US" dirty="0">
                <a:latin typeface="Times New Roman" panose="02020603050405020304" pitchFamily="18" charset="0"/>
                <a:cs typeface="Times New Roman" panose="02020603050405020304" pitchFamily="18" charset="0"/>
              </a:rPr>
              <a:t>No Compromise</a:t>
            </a:r>
          </a:p>
          <a:p>
            <a:r>
              <a:rPr lang="en-US" dirty="0">
                <a:latin typeface="Times New Roman" panose="02020603050405020304" pitchFamily="18" charset="0"/>
                <a:cs typeface="Times New Roman" panose="02020603050405020304" pitchFamily="18" charset="0"/>
              </a:rPr>
              <a:t>Impending Crisis Timeline</a:t>
            </a:r>
          </a:p>
          <a:p>
            <a:pPr marL="82296" indent="0">
              <a:buNone/>
            </a:pPr>
            <a:r>
              <a:rPr lang="en-US" b="1" dirty="0">
                <a:solidFill>
                  <a:srgbClr val="002060"/>
                </a:solidFill>
                <a:latin typeface="Times New Roman" panose="02020603050405020304" pitchFamily="18" charset="0"/>
                <a:cs typeface="Times New Roman" panose="02020603050405020304" pitchFamily="18" charset="0"/>
              </a:rPr>
              <a:t>Homework: Impending Crisis Timeline (Reading assignments on canvas)</a:t>
            </a:r>
          </a:p>
        </p:txBody>
      </p:sp>
    </p:spTree>
    <p:extLst>
      <p:ext uri="{BB962C8B-B14F-4D97-AF65-F5344CB8AC3E}">
        <p14:creationId xmlns:p14="http://schemas.microsoft.com/office/powerpoint/2010/main" val="13268845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27ECC-AD31-755A-397A-8455EF85B25A}"/>
              </a:ext>
            </a:extLst>
          </p:cNvPr>
          <p:cNvSpPr>
            <a:spLocks noGrp="1"/>
          </p:cNvSpPr>
          <p:nvPr>
            <p:ph type="title"/>
          </p:nvPr>
        </p:nvSpPr>
        <p:spPr>
          <a:xfrm>
            <a:off x="838200" y="365125"/>
            <a:ext cx="10515600" cy="737961"/>
          </a:xfrm>
          <a:solidFill>
            <a:schemeClr val="accent4">
              <a:lumMod val="60000"/>
              <a:lumOff val="40000"/>
            </a:schemeClr>
          </a:solidFill>
          <a:ln>
            <a:solidFill>
              <a:schemeClr val="tx1"/>
            </a:solidFill>
          </a:ln>
        </p:spPr>
        <p:txBody>
          <a:bodyPr/>
          <a:lstStyle/>
          <a:p>
            <a:r>
              <a:rPr lang="en-US" dirty="0">
                <a:latin typeface="Elephant Pro" panose="00000500000000000000" pitchFamily="2" charset="0"/>
              </a:rPr>
              <a:t>Periodization </a:t>
            </a:r>
          </a:p>
        </p:txBody>
      </p:sp>
      <p:sp>
        <p:nvSpPr>
          <p:cNvPr id="3" name="Content Placeholder 2">
            <a:extLst>
              <a:ext uri="{FF2B5EF4-FFF2-40B4-BE49-F238E27FC236}">
                <a16:creationId xmlns:a16="http://schemas.microsoft.com/office/drawing/2014/main" id="{D09EF189-0045-C9F2-CCF9-82760696746E}"/>
              </a:ext>
            </a:extLst>
          </p:cNvPr>
          <p:cNvSpPr>
            <a:spLocks noGrp="1"/>
          </p:cNvSpPr>
          <p:nvPr>
            <p:ph idx="1"/>
          </p:nvPr>
        </p:nvSpPr>
        <p:spPr>
          <a:xfrm>
            <a:off x="348343" y="1262743"/>
            <a:ext cx="11364686" cy="4914220"/>
          </a:xfrm>
          <a:solidFill>
            <a:schemeClr val="bg1"/>
          </a:solidFill>
          <a:ln>
            <a:solidFill>
              <a:schemeClr val="tx1"/>
            </a:solidFill>
          </a:ln>
        </p:spPr>
        <p:txBody>
          <a:bodyPr>
            <a:normAutofit/>
          </a:bodyPr>
          <a:lstStyle/>
          <a:p>
            <a:pPr marL="0" indent="0">
              <a:buNone/>
            </a:pPr>
            <a:r>
              <a:rPr lang="en-US" sz="2400" b="1" dirty="0">
                <a:solidFill>
                  <a:srgbClr val="C00000"/>
                </a:solidFill>
                <a:latin typeface="Times New Roman" panose="02020603050405020304" pitchFamily="18" charset="0"/>
                <a:cs typeface="Times New Roman" panose="02020603050405020304" pitchFamily="18" charset="0"/>
              </a:rPr>
              <a:t>Periodization</a:t>
            </a:r>
            <a:r>
              <a:rPr lang="en-US" sz="2400" dirty="0">
                <a:latin typeface="Times New Roman" panose="02020603050405020304" pitchFamily="18" charset="0"/>
                <a:cs typeface="Times New Roman" panose="02020603050405020304" pitchFamily="18" charset="0"/>
              </a:rPr>
              <a:t>: the chronology of events in a time period</a:t>
            </a:r>
          </a:p>
          <a:p>
            <a:r>
              <a:rPr lang="en-US" sz="2400" dirty="0">
                <a:latin typeface="Times New Roman" panose="02020603050405020304" pitchFamily="18" charset="0"/>
                <a:cs typeface="Times New Roman" panose="02020603050405020304" pitchFamily="18" charset="0"/>
              </a:rPr>
              <a:t>Put the following events in chronological order (As a group) – Explain the significance of each event as a cause of the sectional divisions growing in the US. </a:t>
            </a:r>
          </a:p>
        </p:txBody>
      </p:sp>
      <p:sp>
        <p:nvSpPr>
          <p:cNvPr id="4" name="Rectangle 3">
            <a:extLst>
              <a:ext uri="{FF2B5EF4-FFF2-40B4-BE49-F238E27FC236}">
                <a16:creationId xmlns:a16="http://schemas.microsoft.com/office/drawing/2014/main" id="{54898EEC-93B5-AAA0-42B2-BF3B61D10AC1}"/>
              </a:ext>
            </a:extLst>
          </p:cNvPr>
          <p:cNvSpPr/>
          <p:nvPr/>
        </p:nvSpPr>
        <p:spPr>
          <a:xfrm>
            <a:off x="541073" y="2544735"/>
            <a:ext cx="11302584" cy="1948722"/>
          </a:xfrm>
          <a:prstGeom prst="rect">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Tx/>
              <a:buChar char="-"/>
            </a:pPr>
            <a:r>
              <a:rPr lang="en-US" sz="2400" dirty="0">
                <a:solidFill>
                  <a:schemeClr val="bg1"/>
                </a:solidFill>
                <a:latin typeface="Times New Roman" panose="02020603050405020304" pitchFamily="18" charset="0"/>
                <a:cs typeface="Times New Roman" panose="02020603050405020304" pitchFamily="18" charset="0"/>
              </a:rPr>
              <a:t>Compromise of 1850			- Kansas Nebraska Acts </a:t>
            </a:r>
          </a:p>
          <a:p>
            <a:pPr marL="342900" indent="-342900">
              <a:buFontTx/>
              <a:buChar char="-"/>
            </a:pPr>
            <a:r>
              <a:rPr lang="en-US" sz="2400" dirty="0">
                <a:solidFill>
                  <a:schemeClr val="bg1"/>
                </a:solidFill>
                <a:latin typeface="Times New Roman" panose="02020603050405020304" pitchFamily="18" charset="0"/>
                <a:cs typeface="Times New Roman" panose="02020603050405020304" pitchFamily="18" charset="0"/>
              </a:rPr>
              <a:t>Caning of Charles Sumner 		- Creation of the Republican Party </a:t>
            </a:r>
          </a:p>
          <a:p>
            <a:pPr marL="342900" indent="-342900">
              <a:buFontTx/>
              <a:buChar char="-"/>
            </a:pPr>
            <a:r>
              <a:rPr lang="en-US" sz="2400" dirty="0">
                <a:solidFill>
                  <a:schemeClr val="bg1"/>
                </a:solidFill>
                <a:latin typeface="Times New Roman" panose="02020603050405020304" pitchFamily="18" charset="0"/>
                <a:cs typeface="Times New Roman" panose="02020603050405020304" pitchFamily="18" charset="0"/>
              </a:rPr>
              <a:t>Annexation of Texas 			- Missouri Compromise </a:t>
            </a:r>
          </a:p>
          <a:p>
            <a:pPr marL="342900" indent="-342900">
              <a:buFontTx/>
              <a:buChar char="-"/>
            </a:pPr>
            <a:r>
              <a:rPr lang="en-US" sz="2400" dirty="0">
                <a:solidFill>
                  <a:schemeClr val="bg1"/>
                </a:solidFill>
                <a:latin typeface="Times New Roman" panose="02020603050405020304" pitchFamily="18" charset="0"/>
                <a:cs typeface="Times New Roman" panose="02020603050405020304" pitchFamily="18" charset="0"/>
              </a:rPr>
              <a:t>California Gold Rush			- Uncle Tom’s Cabin Publication</a:t>
            </a:r>
          </a:p>
          <a:p>
            <a:pPr marL="342900" indent="-342900">
              <a:buFontTx/>
              <a:buChar char="-"/>
            </a:pPr>
            <a:r>
              <a:rPr lang="en-US" sz="2400" dirty="0">
                <a:solidFill>
                  <a:schemeClr val="bg1"/>
                </a:solidFill>
                <a:latin typeface="Times New Roman" panose="02020603050405020304" pitchFamily="18" charset="0"/>
                <a:cs typeface="Times New Roman" panose="02020603050405020304" pitchFamily="18" charset="0"/>
              </a:rPr>
              <a:t>Treaty of Guadalupe Hidalgo 		- Mexican-American War </a:t>
            </a:r>
          </a:p>
        </p:txBody>
      </p:sp>
      <p:sp>
        <p:nvSpPr>
          <p:cNvPr id="6" name="Arrow: Left-Right 5">
            <a:extLst>
              <a:ext uri="{FF2B5EF4-FFF2-40B4-BE49-F238E27FC236}">
                <a16:creationId xmlns:a16="http://schemas.microsoft.com/office/drawing/2014/main" id="{8B29EF30-52DD-0ADC-5987-E17C1721AB2F}"/>
              </a:ext>
            </a:extLst>
          </p:cNvPr>
          <p:cNvSpPr/>
          <p:nvPr/>
        </p:nvSpPr>
        <p:spPr>
          <a:xfrm>
            <a:off x="2119859" y="4512038"/>
            <a:ext cx="8088443" cy="794479"/>
          </a:xfrm>
          <a:prstGeom prst="lef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DE6ABC5-7B82-5F8B-7C54-383D30A0BF49}"/>
              </a:ext>
            </a:extLst>
          </p:cNvPr>
          <p:cNvSpPr/>
          <p:nvPr/>
        </p:nvSpPr>
        <p:spPr>
          <a:xfrm>
            <a:off x="2897741" y="5295707"/>
            <a:ext cx="6265890" cy="59910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latin typeface="Times New Roman" panose="02020603050405020304" pitchFamily="18" charset="0"/>
                <a:cs typeface="Times New Roman" panose="02020603050405020304" pitchFamily="18" charset="0"/>
              </a:rPr>
              <a:t>The Progression of an Impending Crisis</a:t>
            </a:r>
          </a:p>
        </p:txBody>
      </p:sp>
      <p:pic>
        <p:nvPicPr>
          <p:cNvPr id="3074" name="Picture 2" descr="South Carolina Secession (U.S. National Park Service)">
            <a:extLst>
              <a:ext uri="{FF2B5EF4-FFF2-40B4-BE49-F238E27FC236}">
                <a16:creationId xmlns:a16="http://schemas.microsoft.com/office/drawing/2014/main" id="{4F0412C3-8210-2C17-180E-86AD3FB417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08302" y="3322320"/>
            <a:ext cx="1834153" cy="3140075"/>
          </a:xfrm>
          <a:prstGeom prst="rect">
            <a:avLst/>
          </a:prstGeom>
          <a:solidFill>
            <a:srgbClr val="002060"/>
          </a:solidFill>
          <a:ln>
            <a:solidFill>
              <a:srgbClr val="002060"/>
            </a:solidFill>
          </a:ln>
        </p:spPr>
      </p:pic>
      <p:pic>
        <p:nvPicPr>
          <p:cNvPr id="3076" name="Picture 4" descr="Patriotic America | The Era of Good Feelings">
            <a:extLst>
              <a:ext uri="{FF2B5EF4-FFF2-40B4-BE49-F238E27FC236}">
                <a16:creationId xmlns:a16="http://schemas.microsoft.com/office/drawing/2014/main" id="{832BCFEE-7151-AAA0-D453-0FD91114EFF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4859" y="4493456"/>
            <a:ext cx="1905000" cy="22371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50909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24200" y="3581401"/>
            <a:ext cx="6553200" cy="2031325"/>
          </a:xfrm>
          <a:prstGeom prst="rect">
            <a:avLst/>
          </a:prstGeom>
          <a:noFill/>
        </p:spPr>
        <p:txBody>
          <a:bodyPr wrap="square" rtlCol="0">
            <a:spAutoFit/>
          </a:bodyPr>
          <a:lstStyle/>
          <a:p>
            <a:r>
              <a:rPr lang="en-US" dirty="0">
                <a:solidFill>
                  <a:schemeClr val="bg1"/>
                </a:solidFill>
              </a:rPr>
              <a:t>“It is our manifest destiny to overspread and to possess the whole of the continent which Providence has given us for the development of the great experiment of liberty and federated</a:t>
            </a:r>
          </a:p>
          <a:p>
            <a:r>
              <a:rPr lang="en-US" dirty="0">
                <a:solidFill>
                  <a:schemeClr val="bg1"/>
                </a:solidFill>
              </a:rPr>
              <a:t>self-government entrusted to us”</a:t>
            </a:r>
          </a:p>
          <a:p>
            <a:r>
              <a:rPr lang="en-US" b="1" dirty="0">
                <a:solidFill>
                  <a:schemeClr val="bg1"/>
                </a:solidFill>
              </a:rPr>
              <a:t>“Manifest Destiny”</a:t>
            </a:r>
          </a:p>
          <a:p>
            <a:r>
              <a:rPr lang="en-US" b="1" i="1" dirty="0">
                <a:solidFill>
                  <a:schemeClr val="bg1"/>
                </a:solidFill>
              </a:rPr>
              <a:t>John O’Sullivan, editor of the </a:t>
            </a:r>
            <a:r>
              <a:rPr lang="en-US" b="1" dirty="0">
                <a:solidFill>
                  <a:schemeClr val="bg1"/>
                </a:solidFill>
              </a:rPr>
              <a:t>New York Post</a:t>
            </a:r>
            <a:r>
              <a:rPr lang="en-US" b="1" i="1" dirty="0">
                <a:solidFill>
                  <a:schemeClr val="bg1"/>
                </a:solidFill>
              </a:rPr>
              <a:t>, arguing for the annexation of Texas, July, 1845</a:t>
            </a:r>
            <a:endParaRPr lang="en-US" dirty="0">
              <a:solidFill>
                <a:schemeClr val="bg1"/>
              </a:solidFill>
            </a:endParaRP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7" name="TextBox 6"/>
          <p:cNvSpPr txBox="1"/>
          <p:nvPr/>
        </p:nvSpPr>
        <p:spPr>
          <a:xfrm>
            <a:off x="783771" y="4597062"/>
            <a:ext cx="10929258" cy="1631216"/>
          </a:xfrm>
          <a:prstGeom prst="rect">
            <a:avLst/>
          </a:prstGeom>
          <a:solidFill>
            <a:schemeClr val="accent4">
              <a:lumMod val="60000"/>
              <a:lumOff val="40000"/>
            </a:schemeClr>
          </a:solidFill>
          <a:ln>
            <a:solidFill>
              <a:schemeClr val="tx1"/>
            </a:solidFill>
          </a:ln>
        </p:spPr>
        <p:txBody>
          <a:bodyPr wrap="square" rtlCol="0">
            <a:spAutoFit/>
          </a:bodyPr>
          <a:lstStyle/>
          <a:p>
            <a:r>
              <a:rPr lang="en-US" sz="2000" dirty="0">
                <a:latin typeface="Times New Roman" panose="02020603050405020304" pitchFamily="18" charset="0"/>
                <a:cs typeface="Times New Roman" panose="02020603050405020304" pitchFamily="18" charset="0"/>
              </a:rPr>
              <a:t>“It is our manifest destiny to overspread and to possess the whole of the continent which Providence has given us for the development of the great experiment of liberty and federated self-government entrusted to us”</a:t>
            </a:r>
          </a:p>
          <a:p>
            <a:r>
              <a:rPr lang="en-US" sz="2000" b="1" dirty="0">
                <a:latin typeface="Times New Roman" panose="02020603050405020304" pitchFamily="18" charset="0"/>
                <a:cs typeface="Times New Roman" panose="02020603050405020304" pitchFamily="18" charset="0"/>
              </a:rPr>
              <a:t>“Manifest Destiny”</a:t>
            </a:r>
          </a:p>
          <a:p>
            <a:r>
              <a:rPr lang="en-US" sz="2000" b="1" i="1" dirty="0">
                <a:latin typeface="Times New Roman" panose="02020603050405020304" pitchFamily="18" charset="0"/>
                <a:cs typeface="Times New Roman" panose="02020603050405020304" pitchFamily="18" charset="0"/>
              </a:rPr>
              <a:t>John O’Sullivan, editor of the </a:t>
            </a:r>
            <a:r>
              <a:rPr lang="en-US" sz="2000" b="1" dirty="0">
                <a:latin typeface="Times New Roman" panose="02020603050405020304" pitchFamily="18" charset="0"/>
                <a:cs typeface="Times New Roman" panose="02020603050405020304" pitchFamily="18" charset="0"/>
              </a:rPr>
              <a:t>New York Post</a:t>
            </a:r>
            <a:r>
              <a:rPr lang="en-US" sz="2000" b="1" i="1" dirty="0">
                <a:latin typeface="Times New Roman" panose="02020603050405020304" pitchFamily="18" charset="0"/>
                <a:cs typeface="Times New Roman" panose="02020603050405020304" pitchFamily="18" charset="0"/>
              </a:rPr>
              <a:t>, arguing for the annexation of Texas, July, 1845</a:t>
            </a:r>
            <a:endParaRPr lang="en-US" sz="2000" dirty="0">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0D608B52-BD30-C3BC-0754-28EC7ECEF20A}"/>
              </a:ext>
            </a:extLst>
          </p:cNvPr>
          <p:cNvSpPr/>
          <p:nvPr/>
        </p:nvSpPr>
        <p:spPr>
          <a:xfrm>
            <a:off x="348343" y="174171"/>
            <a:ext cx="6415315" cy="595086"/>
          </a:xfrm>
          <a:prstGeom prst="rect">
            <a:avLst/>
          </a:prstGeom>
          <a:ln>
            <a:solidFill>
              <a:srgbClr val="FFC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dirty="0">
                <a:latin typeface="Times New Roman" panose="02020603050405020304" pitchFamily="18" charset="0"/>
                <a:cs typeface="Times New Roman" panose="02020603050405020304" pitchFamily="18" charset="0"/>
              </a:rPr>
              <a:t>American Progress, John Ghast, 1872</a:t>
            </a:r>
          </a:p>
        </p:txBody>
      </p:sp>
      <p:sp>
        <p:nvSpPr>
          <p:cNvPr id="3" name="Rectangle 2">
            <a:extLst>
              <a:ext uri="{FF2B5EF4-FFF2-40B4-BE49-F238E27FC236}">
                <a16:creationId xmlns:a16="http://schemas.microsoft.com/office/drawing/2014/main" id="{7F477F84-F3A9-8332-76CC-FF2C9D3936EE}"/>
              </a:ext>
            </a:extLst>
          </p:cNvPr>
          <p:cNvSpPr/>
          <p:nvPr/>
        </p:nvSpPr>
        <p:spPr>
          <a:xfrm>
            <a:off x="7189076" y="173421"/>
            <a:ext cx="4666593" cy="914400"/>
          </a:xfrm>
          <a:prstGeom prst="rect">
            <a:avLst/>
          </a:prstGeom>
          <a:ln>
            <a:solidFill>
              <a:srgbClr val="FFFF00"/>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US" sz="2400" dirty="0">
                <a:latin typeface="Times New Roman" panose="02020603050405020304" pitchFamily="18" charset="0"/>
                <a:cs typeface="Times New Roman" panose="02020603050405020304" pitchFamily="18" charset="0"/>
              </a:rPr>
              <a:t>Historic Contextualization – theme: Migration &amp; Settlement</a:t>
            </a:r>
          </a:p>
        </p:txBody>
      </p:sp>
    </p:spTree>
    <p:extLst>
      <p:ext uri="{BB962C8B-B14F-4D97-AF65-F5344CB8AC3E}">
        <p14:creationId xmlns:p14="http://schemas.microsoft.com/office/powerpoint/2010/main" val="517237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27ECC-AD31-755A-397A-8455EF85B25A}"/>
              </a:ext>
            </a:extLst>
          </p:cNvPr>
          <p:cNvSpPr>
            <a:spLocks noGrp="1"/>
          </p:cNvSpPr>
          <p:nvPr>
            <p:ph type="title"/>
          </p:nvPr>
        </p:nvSpPr>
        <p:spPr>
          <a:xfrm>
            <a:off x="853146" y="221984"/>
            <a:ext cx="10515600" cy="737961"/>
          </a:xfrm>
          <a:solidFill>
            <a:schemeClr val="accent4">
              <a:lumMod val="60000"/>
              <a:lumOff val="40000"/>
            </a:schemeClr>
          </a:solidFill>
          <a:ln>
            <a:solidFill>
              <a:schemeClr val="tx1"/>
            </a:solidFill>
          </a:ln>
        </p:spPr>
        <p:txBody>
          <a:bodyPr>
            <a:normAutofit/>
          </a:bodyPr>
          <a:lstStyle/>
          <a:p>
            <a:r>
              <a:rPr lang="en-US" sz="3600" dirty="0">
                <a:latin typeface="Elephant Pro" panose="00000500000000000000" pitchFamily="2" charset="0"/>
              </a:rPr>
              <a:t>Forcing Slavery Down Northerners’ Throat</a:t>
            </a:r>
          </a:p>
        </p:txBody>
      </p:sp>
      <p:sp>
        <p:nvSpPr>
          <p:cNvPr id="3" name="Content Placeholder 2">
            <a:extLst>
              <a:ext uri="{FF2B5EF4-FFF2-40B4-BE49-F238E27FC236}">
                <a16:creationId xmlns:a16="http://schemas.microsoft.com/office/drawing/2014/main" id="{D09EF189-0045-C9F2-CCF9-82760696746E}"/>
              </a:ext>
            </a:extLst>
          </p:cNvPr>
          <p:cNvSpPr>
            <a:spLocks noGrp="1"/>
          </p:cNvSpPr>
          <p:nvPr>
            <p:ph idx="1"/>
          </p:nvPr>
        </p:nvSpPr>
        <p:spPr>
          <a:xfrm>
            <a:off x="141028" y="2557139"/>
            <a:ext cx="7922200" cy="3229047"/>
          </a:xfrm>
          <a:solidFill>
            <a:schemeClr val="bg1"/>
          </a:solidFill>
          <a:ln>
            <a:solidFill>
              <a:schemeClr val="tx1"/>
            </a:solidFill>
          </a:ln>
        </p:spPr>
        <p:txBody>
          <a:bodyPr>
            <a:normAutofit/>
          </a:bodyPr>
          <a:lstStyle/>
          <a:p>
            <a:pPr marL="0" indent="0">
              <a:buNone/>
            </a:pPr>
            <a:r>
              <a:rPr lang="en-US" sz="2400" b="1" i="1" u="sng" dirty="0">
                <a:solidFill>
                  <a:srgbClr val="FF0000"/>
                </a:solidFill>
                <a:latin typeface="Times New Roman" panose="02020603050405020304" pitchFamily="18" charset="0"/>
                <a:cs typeface="Times New Roman" panose="02020603050405020304" pitchFamily="18" charset="0"/>
              </a:rPr>
              <a:t>Kansas-Nebraska Acts 1854</a:t>
            </a:r>
            <a:r>
              <a:rPr lang="en-US" sz="2400" i="1" dirty="0">
                <a:solidFill>
                  <a:srgbClr val="FF0000"/>
                </a:solidFill>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(Transcontinental Railroad)</a:t>
            </a:r>
          </a:p>
          <a:p>
            <a:r>
              <a:rPr lang="en-US" sz="2400" dirty="0">
                <a:latin typeface="Times New Roman" panose="02020603050405020304" pitchFamily="18" charset="0"/>
                <a:cs typeface="Times New Roman" panose="02020603050405020304" pitchFamily="18" charset="0"/>
              </a:rPr>
              <a:t>Stephen Douglas organizes Kansas-Nebraska territory  </a:t>
            </a:r>
          </a:p>
        </p:txBody>
      </p:sp>
      <p:sp>
        <p:nvSpPr>
          <p:cNvPr id="4" name="Rectangle 3">
            <a:extLst>
              <a:ext uri="{FF2B5EF4-FFF2-40B4-BE49-F238E27FC236}">
                <a16:creationId xmlns:a16="http://schemas.microsoft.com/office/drawing/2014/main" id="{45112B46-94A0-7FC5-16DD-53BE3952E04A}"/>
              </a:ext>
            </a:extLst>
          </p:cNvPr>
          <p:cNvSpPr/>
          <p:nvPr/>
        </p:nvSpPr>
        <p:spPr>
          <a:xfrm>
            <a:off x="333395" y="1071814"/>
            <a:ext cx="11525209" cy="1368892"/>
          </a:xfrm>
          <a:prstGeom prst="rect">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effectLst/>
                <a:latin typeface="Times New Roman" panose="02020603050405020304" pitchFamily="18" charset="0"/>
                <a:ea typeface="Calibri" panose="020F0502020204030204" pitchFamily="34" charset="0"/>
              </a:rPr>
              <a:t>commonly called the Compromise </a:t>
            </a:r>
            <a:r>
              <a:rPr lang="en-US" sz="1800" b="1" u="sng" dirty="0">
                <a:effectLst/>
                <a:latin typeface="Times New Roman" panose="02020603050405020304" pitchFamily="18" charset="0"/>
                <a:ea typeface="Calibri" panose="020F0502020204030204" pitchFamily="34" charset="0"/>
              </a:rPr>
              <a:t>Measures (Missouri Compromise), is hereby declared inoperative and void; it being the true intent and meaning of this act not to legislate slavery into any Territory or State, nor to exclude it therefrom, but to leave the people thereof perfectly free to form an regulate their domestic institutions in their own way</a:t>
            </a:r>
            <a:r>
              <a:rPr lang="en-US" sz="1800" dirty="0">
                <a:effectLst/>
                <a:latin typeface="Times New Roman" panose="02020603050405020304" pitchFamily="18" charset="0"/>
                <a:ea typeface="Calibri" panose="020F0502020204030204" pitchFamily="34" charset="0"/>
              </a:rPr>
              <a:t>, subject only to the Constitution of the United States</a:t>
            </a:r>
          </a:p>
          <a:p>
            <a:r>
              <a:rPr lang="en-US" dirty="0">
                <a:latin typeface="Times New Roman" panose="02020603050405020304" pitchFamily="18" charset="0"/>
              </a:rPr>
              <a:t>	- </a:t>
            </a:r>
            <a:r>
              <a:rPr lang="en-US" b="1" dirty="0">
                <a:latin typeface="Times New Roman" panose="02020603050405020304" pitchFamily="18" charset="0"/>
              </a:rPr>
              <a:t>Kansas-Nebraska Acts 1854</a:t>
            </a:r>
            <a:endParaRPr lang="en-US" b="1" dirty="0"/>
          </a:p>
        </p:txBody>
      </p:sp>
      <p:pic>
        <p:nvPicPr>
          <p:cNvPr id="7172" name="Picture 4" descr="Visitors from Congress: Stephen A. Douglas (1813-1861) - Mr. Lincoln's  White House">
            <a:extLst>
              <a:ext uri="{FF2B5EF4-FFF2-40B4-BE49-F238E27FC236}">
                <a16:creationId xmlns:a16="http://schemas.microsoft.com/office/drawing/2014/main" id="{9BF9A1A3-8869-7403-4A25-EE8AA75EE9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2777" y="3492794"/>
            <a:ext cx="1895475" cy="283976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B83EF528-AD25-E5E5-04DD-E781CC4ECC3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55218" y="2213830"/>
            <a:ext cx="4454005" cy="30269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a:extLst>
              <a:ext uri="{FF2B5EF4-FFF2-40B4-BE49-F238E27FC236}">
                <a16:creationId xmlns:a16="http://schemas.microsoft.com/office/drawing/2014/main" id="{52C13E5E-B02C-4017-0AD5-903AD3AA5A30}"/>
              </a:ext>
            </a:extLst>
          </p:cNvPr>
          <p:cNvSpPr/>
          <p:nvPr/>
        </p:nvSpPr>
        <p:spPr>
          <a:xfrm>
            <a:off x="2511188" y="3492794"/>
            <a:ext cx="5186149" cy="1747945"/>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rgbClr val="FFC000"/>
                </a:solidFill>
                <a:latin typeface="Times New Roman" panose="02020603050405020304" pitchFamily="18" charset="0"/>
                <a:cs typeface="Times New Roman" panose="02020603050405020304" pitchFamily="18" charset="0"/>
              </a:rPr>
              <a:t>Bleeding Kansas</a:t>
            </a:r>
          </a:p>
          <a:p>
            <a:pPr marL="342900" indent="-342900">
              <a:buFont typeface="Arial" panose="020B0604020202020204" pitchFamily="34" charset="0"/>
              <a:buChar char="•"/>
            </a:pPr>
            <a:r>
              <a:rPr lang="en-US" sz="2400" b="1" u="sng" dirty="0">
                <a:latin typeface="Times New Roman" panose="02020603050405020304" pitchFamily="18" charset="0"/>
                <a:cs typeface="Times New Roman" panose="02020603050405020304" pitchFamily="18" charset="0"/>
              </a:rPr>
              <a:t>Free-</a:t>
            </a:r>
            <a:r>
              <a:rPr lang="en-US" sz="2400" b="1" u="sng" dirty="0" err="1">
                <a:latin typeface="Times New Roman" panose="02020603050405020304" pitchFamily="18" charset="0"/>
                <a:cs typeface="Times New Roman" panose="02020603050405020304" pitchFamily="18" charset="0"/>
              </a:rPr>
              <a:t>soilers</a:t>
            </a:r>
            <a:r>
              <a:rPr lang="en-US" sz="2400" dirty="0">
                <a:latin typeface="Times New Roman" panose="02020603050405020304" pitchFamily="18" charset="0"/>
                <a:cs typeface="Times New Roman" panose="02020603050405020304" pitchFamily="18" charset="0"/>
              </a:rPr>
              <a:t> vs. </a:t>
            </a:r>
            <a:r>
              <a:rPr lang="en-US" sz="2400" b="1" u="sng" dirty="0">
                <a:latin typeface="Times New Roman" panose="02020603050405020304" pitchFamily="18" charset="0"/>
                <a:cs typeface="Times New Roman" panose="02020603050405020304" pitchFamily="18" charset="0"/>
              </a:rPr>
              <a:t>Border Ruffians</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John Brown armed with Beecher’s Bibles (Crusade to end slavery) </a:t>
            </a:r>
          </a:p>
          <a:p>
            <a:pPr algn="ctr"/>
            <a:endParaRPr lang="en-US" sz="2400" dirty="0">
              <a:latin typeface="Times New Roman" panose="02020603050405020304" pitchFamily="18" charset="0"/>
              <a:cs typeface="Times New Roman" panose="02020603050405020304" pitchFamily="18" charset="0"/>
            </a:endParaRPr>
          </a:p>
        </p:txBody>
      </p:sp>
      <p:pic>
        <p:nvPicPr>
          <p:cNvPr id="7174" name="Picture 6" descr="John Brown (abolitionist) - Wikipedia">
            <a:extLst>
              <a:ext uri="{FF2B5EF4-FFF2-40B4-BE49-F238E27FC236}">
                <a16:creationId xmlns:a16="http://schemas.microsoft.com/office/drawing/2014/main" id="{B41477DA-DB6A-2C63-95AD-CEBE8BFBDD2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22282" y="4517834"/>
            <a:ext cx="1313076" cy="1991258"/>
          </a:xfrm>
          <a:prstGeom prst="rect">
            <a:avLst/>
          </a:prstGeom>
          <a:noFill/>
          <a:extLst>
            <a:ext uri="{909E8E84-426E-40DD-AFC4-6F175D3DCCD1}">
              <a14:hiddenFill xmlns:a14="http://schemas.microsoft.com/office/drawing/2010/main">
                <a:solidFill>
                  <a:srgbClr val="FFFFFF"/>
                </a:solidFill>
              </a14:hiddenFill>
            </a:ext>
          </a:extLst>
        </p:spPr>
      </p:pic>
      <p:sp>
        <p:nvSpPr>
          <p:cNvPr id="7" name="Speech Bubble: Rectangle with Corners Rounded 6">
            <a:extLst>
              <a:ext uri="{FF2B5EF4-FFF2-40B4-BE49-F238E27FC236}">
                <a16:creationId xmlns:a16="http://schemas.microsoft.com/office/drawing/2014/main" id="{5994022F-30D0-8F6C-5972-A1A32E6E6D2C}"/>
              </a:ext>
            </a:extLst>
          </p:cNvPr>
          <p:cNvSpPr/>
          <p:nvPr/>
        </p:nvSpPr>
        <p:spPr>
          <a:xfrm>
            <a:off x="8089334" y="4428698"/>
            <a:ext cx="4102666" cy="1003111"/>
          </a:xfrm>
          <a:prstGeom prst="wedgeRoundRectCallout">
            <a:avLst>
              <a:gd name="adj1" fmla="val -52435"/>
              <a:gd name="adj2" fmla="val 23044"/>
              <a:gd name="adj3" fmla="val 16667"/>
            </a:avLst>
          </a:prstGeom>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r>
              <a:rPr lang="en-US" dirty="0">
                <a:latin typeface="Times New Roman" panose="02020603050405020304" pitchFamily="18" charset="0"/>
                <a:cs typeface="Times New Roman" panose="02020603050405020304" pitchFamily="18" charset="0"/>
              </a:rPr>
              <a:t>“I, John Brown am quite certain that the crimes of this guilty land will never be purged away but with BLOOD.”</a:t>
            </a:r>
          </a:p>
        </p:txBody>
      </p:sp>
    </p:spTree>
    <p:extLst>
      <p:ext uri="{BB962C8B-B14F-4D97-AF65-F5344CB8AC3E}">
        <p14:creationId xmlns:p14="http://schemas.microsoft.com/office/powerpoint/2010/main" val="42845898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27ECC-AD31-755A-397A-8455EF85B25A}"/>
              </a:ext>
            </a:extLst>
          </p:cNvPr>
          <p:cNvSpPr>
            <a:spLocks noGrp="1"/>
          </p:cNvSpPr>
          <p:nvPr>
            <p:ph type="title"/>
          </p:nvPr>
        </p:nvSpPr>
        <p:spPr>
          <a:xfrm>
            <a:off x="838200" y="365125"/>
            <a:ext cx="10515600" cy="737961"/>
          </a:xfrm>
          <a:solidFill>
            <a:schemeClr val="accent4">
              <a:lumMod val="60000"/>
              <a:lumOff val="40000"/>
            </a:schemeClr>
          </a:solidFill>
          <a:ln>
            <a:solidFill>
              <a:schemeClr val="tx1"/>
            </a:solidFill>
          </a:ln>
        </p:spPr>
        <p:txBody>
          <a:bodyPr/>
          <a:lstStyle/>
          <a:p>
            <a:r>
              <a:rPr lang="en-US" dirty="0">
                <a:latin typeface="Elephant Pro" panose="00000500000000000000" pitchFamily="2" charset="0"/>
              </a:rPr>
              <a:t>Crimes Against Kansas</a:t>
            </a:r>
          </a:p>
        </p:txBody>
      </p:sp>
      <p:sp>
        <p:nvSpPr>
          <p:cNvPr id="3" name="Content Placeholder 2">
            <a:extLst>
              <a:ext uri="{FF2B5EF4-FFF2-40B4-BE49-F238E27FC236}">
                <a16:creationId xmlns:a16="http://schemas.microsoft.com/office/drawing/2014/main" id="{D09EF189-0045-C9F2-CCF9-82760696746E}"/>
              </a:ext>
            </a:extLst>
          </p:cNvPr>
          <p:cNvSpPr>
            <a:spLocks noGrp="1"/>
          </p:cNvSpPr>
          <p:nvPr>
            <p:ph idx="1"/>
          </p:nvPr>
        </p:nvSpPr>
        <p:spPr>
          <a:xfrm>
            <a:off x="348343" y="1262743"/>
            <a:ext cx="11364686" cy="4914220"/>
          </a:xfrm>
          <a:solidFill>
            <a:schemeClr val="bg1"/>
          </a:solidFill>
          <a:ln>
            <a:solidFill>
              <a:schemeClr val="tx1"/>
            </a:solidFill>
          </a:ln>
        </p:spPr>
        <p:txBody>
          <a:bodyPr>
            <a:normAutofit/>
          </a:bodyPr>
          <a:lstStyle/>
          <a:p>
            <a:pPr marL="0" indent="0">
              <a:buNone/>
            </a:pPr>
            <a:r>
              <a:rPr lang="en-US" sz="2400" b="1" dirty="0">
                <a:latin typeface="Times New Roman" panose="02020603050405020304" pitchFamily="18" charset="0"/>
                <a:cs typeface="Times New Roman" panose="02020603050405020304" pitchFamily="18" charset="0"/>
              </a:rPr>
              <a:t>Charles Sumner </a:t>
            </a:r>
            <a:r>
              <a:rPr lang="en-US" sz="2400" dirty="0">
                <a:latin typeface="Times New Roman" panose="02020603050405020304" pitchFamily="18" charset="0"/>
                <a:cs typeface="Times New Roman" panose="02020603050405020304" pitchFamily="18" charset="0"/>
              </a:rPr>
              <a:t>speech “</a:t>
            </a:r>
            <a:r>
              <a:rPr lang="en-US" sz="2400" b="1" u="sng" dirty="0">
                <a:solidFill>
                  <a:srgbClr val="C00000"/>
                </a:solidFill>
                <a:latin typeface="Times New Roman" panose="02020603050405020304" pitchFamily="18" charset="0"/>
                <a:cs typeface="Times New Roman" panose="02020603050405020304" pitchFamily="18" charset="0"/>
              </a:rPr>
              <a:t>Crimes Against Kansas</a:t>
            </a:r>
            <a:r>
              <a:rPr lang="en-US" sz="2400" dirty="0">
                <a:latin typeface="Times New Roman" panose="02020603050405020304" pitchFamily="18" charset="0"/>
                <a:cs typeface="Times New Roman" panose="02020603050405020304" pitchFamily="18" charset="0"/>
              </a:rPr>
              <a:t>” </a:t>
            </a:r>
          </a:p>
        </p:txBody>
      </p:sp>
      <p:pic>
        <p:nvPicPr>
          <p:cNvPr id="4" name="Picture 5" descr="http://www.senate.gov/artandhistory/history/resources/graphic/xlarge/sumner_caning_xl.jpg">
            <a:extLst>
              <a:ext uri="{FF2B5EF4-FFF2-40B4-BE49-F238E27FC236}">
                <a16:creationId xmlns:a16="http://schemas.microsoft.com/office/drawing/2014/main" id="{39D89C7F-9C41-94AB-2E6B-40D8430850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0866" y="1821689"/>
            <a:ext cx="6753042" cy="277235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F7181109-EB92-5101-44F2-6ACF5718EFF6}"/>
              </a:ext>
            </a:extLst>
          </p:cNvPr>
          <p:cNvSpPr txBox="1"/>
          <p:nvPr/>
        </p:nvSpPr>
        <p:spPr>
          <a:xfrm>
            <a:off x="204716" y="1997839"/>
            <a:ext cx="5186150" cy="3785652"/>
          </a:xfrm>
          <a:prstGeom prst="rect">
            <a:avLst/>
          </a:prstGeom>
          <a:solidFill>
            <a:srgbClr val="C00000"/>
          </a:solidFill>
        </p:spPr>
        <p:txBody>
          <a:bodyPr wrap="square" rtlCol="0">
            <a:spAutoFit/>
          </a:bodyPr>
          <a:lstStyle/>
          <a:p>
            <a:r>
              <a:rPr lang="en-US" sz="2400" b="1" dirty="0">
                <a:solidFill>
                  <a:schemeClr val="bg1"/>
                </a:solidFill>
                <a:latin typeface="Times New Roman" panose="02020603050405020304" pitchFamily="18" charset="0"/>
                <a:cs typeface="Times New Roman" panose="02020603050405020304" pitchFamily="18" charset="0"/>
              </a:rPr>
              <a:t>Douglas </a:t>
            </a:r>
            <a:r>
              <a:rPr lang="en-US" sz="2400" dirty="0">
                <a:solidFill>
                  <a:schemeClr val="bg1"/>
                </a:solidFill>
                <a:latin typeface="Times New Roman" panose="02020603050405020304" pitchFamily="18" charset="0"/>
                <a:cs typeface="Times New Roman" panose="02020603050405020304" pitchFamily="18" charset="0"/>
              </a:rPr>
              <a:t>(who was present in the chamber) was a "noise-some, squat, and nameless animal...not a proper model for an American senator." </a:t>
            </a:r>
            <a:r>
              <a:rPr lang="en-US" sz="2400" b="1" dirty="0">
                <a:solidFill>
                  <a:schemeClr val="bg1"/>
                </a:solidFill>
                <a:latin typeface="Times New Roman" panose="02020603050405020304" pitchFamily="18" charset="0"/>
                <a:cs typeface="Times New Roman" panose="02020603050405020304" pitchFamily="18" charset="0"/>
              </a:rPr>
              <a:t>Butler </a:t>
            </a:r>
            <a:r>
              <a:rPr lang="en-US" sz="2400" dirty="0">
                <a:solidFill>
                  <a:schemeClr val="bg1"/>
                </a:solidFill>
                <a:latin typeface="Times New Roman" panose="02020603050405020304" pitchFamily="18" charset="0"/>
                <a:cs typeface="Times New Roman" panose="02020603050405020304" pitchFamily="18" charset="0"/>
              </a:rPr>
              <a:t>was a pimp who</a:t>
            </a:r>
          </a:p>
          <a:p>
            <a:r>
              <a:rPr lang="en-US" sz="2400" dirty="0">
                <a:solidFill>
                  <a:schemeClr val="bg1"/>
                </a:solidFill>
                <a:latin typeface="Times New Roman" panose="02020603050405020304" pitchFamily="18" charset="0"/>
                <a:cs typeface="Times New Roman" panose="02020603050405020304" pitchFamily="18" charset="0"/>
              </a:rPr>
              <a:t>took "a mistress who, though ugly to others, is always lovely to him; though polluted in the sight of the world, is chaste in his sight—I mean, the harlot, Slavery."</a:t>
            </a:r>
          </a:p>
        </p:txBody>
      </p:sp>
      <p:sp>
        <p:nvSpPr>
          <p:cNvPr id="6" name="Rectangle 5">
            <a:extLst>
              <a:ext uri="{FF2B5EF4-FFF2-40B4-BE49-F238E27FC236}">
                <a16:creationId xmlns:a16="http://schemas.microsoft.com/office/drawing/2014/main" id="{318D649A-3840-CDED-B37F-492D428665A7}"/>
              </a:ext>
            </a:extLst>
          </p:cNvPr>
          <p:cNvSpPr/>
          <p:nvPr/>
        </p:nvSpPr>
        <p:spPr>
          <a:xfrm>
            <a:off x="5629376" y="4579788"/>
            <a:ext cx="6083653" cy="573206"/>
          </a:xfrm>
          <a:prstGeom prst="rect">
            <a:avLst/>
          </a:prstGeom>
          <a:solidFill>
            <a:schemeClr val="tx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Times New Roman" panose="02020603050405020304" pitchFamily="18" charset="0"/>
                <a:cs typeface="Times New Roman" panose="02020603050405020304" pitchFamily="18" charset="0"/>
              </a:rPr>
              <a:t>The </a:t>
            </a:r>
            <a:r>
              <a:rPr lang="en-US" sz="2400" b="1" dirty="0">
                <a:latin typeface="Times New Roman" panose="02020603050405020304" pitchFamily="18" charset="0"/>
                <a:cs typeface="Times New Roman" panose="02020603050405020304" pitchFamily="18" charset="0"/>
              </a:rPr>
              <a:t>Caning of Charles Sumner</a:t>
            </a:r>
            <a:r>
              <a:rPr lang="en-US" sz="2400" dirty="0">
                <a:latin typeface="Times New Roman" panose="02020603050405020304" pitchFamily="18" charset="0"/>
                <a:cs typeface="Times New Roman" panose="02020603050405020304" pitchFamily="18" charset="0"/>
              </a:rPr>
              <a:t> - 1854</a:t>
            </a:r>
          </a:p>
        </p:txBody>
      </p:sp>
    </p:spTree>
    <p:extLst>
      <p:ext uri="{BB962C8B-B14F-4D97-AF65-F5344CB8AC3E}">
        <p14:creationId xmlns:p14="http://schemas.microsoft.com/office/powerpoint/2010/main" val="241921847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27ECC-AD31-755A-397A-8455EF85B25A}"/>
              </a:ext>
            </a:extLst>
          </p:cNvPr>
          <p:cNvSpPr>
            <a:spLocks noGrp="1"/>
          </p:cNvSpPr>
          <p:nvPr>
            <p:ph type="title"/>
          </p:nvPr>
        </p:nvSpPr>
        <p:spPr>
          <a:xfrm>
            <a:off x="838200" y="365125"/>
            <a:ext cx="10515600" cy="737961"/>
          </a:xfrm>
          <a:solidFill>
            <a:schemeClr val="accent4">
              <a:lumMod val="60000"/>
              <a:lumOff val="40000"/>
            </a:schemeClr>
          </a:solidFill>
          <a:ln>
            <a:solidFill>
              <a:schemeClr val="tx1"/>
            </a:solidFill>
          </a:ln>
        </p:spPr>
        <p:txBody>
          <a:bodyPr/>
          <a:lstStyle/>
          <a:p>
            <a:r>
              <a:rPr lang="en-US" dirty="0">
                <a:latin typeface="Elephant Pro" panose="00000500000000000000" pitchFamily="2" charset="0"/>
              </a:rPr>
              <a:t>Evaluating Change in Sectionalism</a:t>
            </a:r>
          </a:p>
        </p:txBody>
      </p:sp>
      <p:sp>
        <p:nvSpPr>
          <p:cNvPr id="3" name="Content Placeholder 2">
            <a:extLst>
              <a:ext uri="{FF2B5EF4-FFF2-40B4-BE49-F238E27FC236}">
                <a16:creationId xmlns:a16="http://schemas.microsoft.com/office/drawing/2014/main" id="{D09EF189-0045-C9F2-CCF9-82760696746E}"/>
              </a:ext>
            </a:extLst>
          </p:cNvPr>
          <p:cNvSpPr>
            <a:spLocks noGrp="1"/>
          </p:cNvSpPr>
          <p:nvPr>
            <p:ph idx="1"/>
          </p:nvPr>
        </p:nvSpPr>
        <p:spPr>
          <a:xfrm>
            <a:off x="413657" y="1307713"/>
            <a:ext cx="11364686" cy="4914220"/>
          </a:xfrm>
          <a:solidFill>
            <a:schemeClr val="bg1"/>
          </a:solidFill>
          <a:ln>
            <a:solidFill>
              <a:schemeClr val="tx1"/>
            </a:solidFill>
          </a:ln>
        </p:spPr>
        <p:txBody>
          <a:bodyPr>
            <a:normAutofit/>
          </a:bodyPr>
          <a:lstStyle/>
          <a:p>
            <a:pPr marL="0" indent="0">
              <a:buNone/>
            </a:pPr>
            <a:r>
              <a:rPr lang="en-US" sz="2400" b="1" dirty="0">
                <a:latin typeface="Times New Roman" panose="02020603050405020304" pitchFamily="18" charset="0"/>
                <a:cs typeface="Times New Roman" panose="02020603050405020304" pitchFamily="18" charset="0"/>
              </a:rPr>
              <a:t>Goal: Explain why compromise fails to resolve sectional differences between the North &amp; South after 1850</a:t>
            </a:r>
          </a:p>
          <a:p>
            <a:pPr marL="0" indent="0">
              <a:buNone/>
            </a:pPr>
            <a:endParaRPr lang="en-US" sz="2400" b="1" dirty="0">
              <a:latin typeface="Times New Roman" panose="02020603050405020304" pitchFamily="18" charset="0"/>
              <a:cs typeface="Times New Roman" panose="02020603050405020304" pitchFamily="18" charset="0"/>
            </a:endParaRPr>
          </a:p>
          <a:p>
            <a:pPr marL="0" indent="0">
              <a:buNone/>
            </a:pPr>
            <a:endParaRPr lang="en-US" sz="2400" b="1" dirty="0">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D2C0D6BC-2114-18ED-2DE6-FCA9ED9B72D6}"/>
              </a:ext>
            </a:extLst>
          </p:cNvPr>
          <p:cNvSpPr/>
          <p:nvPr/>
        </p:nvSpPr>
        <p:spPr>
          <a:xfrm>
            <a:off x="228600" y="2035653"/>
            <a:ext cx="5471160" cy="3514634"/>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en-US" sz="2400" b="1" dirty="0">
                <a:latin typeface="Times New Roman" panose="02020603050405020304" pitchFamily="18" charset="0"/>
                <a:cs typeface="Times New Roman" panose="02020603050405020304" pitchFamily="18" charset="0"/>
              </a:rPr>
              <a:t>Sectional Debate 1853 – 1859</a:t>
            </a:r>
          </a:p>
          <a:p>
            <a:pPr marL="34290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HIPP each document for point of view </a:t>
            </a:r>
          </a:p>
          <a:p>
            <a:pPr marL="34290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Explain political causes of the Civil War</a:t>
            </a:r>
          </a:p>
          <a:p>
            <a:pPr marL="34290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Evaluate why the North and South are no longer able to compromise over the expansion of slavery.</a:t>
            </a:r>
          </a:p>
        </p:txBody>
      </p:sp>
      <p:pic>
        <p:nvPicPr>
          <p:cNvPr id="1026" name="Picture 2" descr="Lincoln-Douglas debates | Summary, Dates, Significance, &amp; Facts | Britannica">
            <a:extLst>
              <a:ext uri="{FF2B5EF4-FFF2-40B4-BE49-F238E27FC236}">
                <a16:creationId xmlns:a16="http://schemas.microsoft.com/office/drawing/2014/main" id="{2424DC79-A029-847F-81DF-15A029FEE4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43110" y="1819275"/>
            <a:ext cx="1866900" cy="24574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John Brown's Christmas Raid into Missouri 1858 •">
            <a:extLst>
              <a:ext uri="{FF2B5EF4-FFF2-40B4-BE49-F238E27FC236}">
                <a16:creationId xmlns:a16="http://schemas.microsoft.com/office/drawing/2014/main" id="{217D8ED3-B10A-2539-21D1-36984FA779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82075" y="4481352"/>
            <a:ext cx="2981325" cy="153352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The Landmark Decision of &quot;Dred Scott v. Sandford&quot; ~ The Imaginative  Conservative">
            <a:extLst>
              <a:ext uri="{FF2B5EF4-FFF2-40B4-BE49-F238E27FC236}">
                <a16:creationId xmlns:a16="http://schemas.microsoft.com/office/drawing/2014/main" id="{426A1A87-9DC9-1252-33AB-050D80E3DD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7914" y="2035653"/>
            <a:ext cx="2981325" cy="176212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Kansas-Nebraska Map, 1854. /Ndetail Of A Map Of The United States Showing  The Kansas And">
            <a:extLst>
              <a:ext uri="{FF2B5EF4-FFF2-40B4-BE49-F238E27FC236}">
                <a16:creationId xmlns:a16="http://schemas.microsoft.com/office/drawing/2014/main" id="{2E0E72B4-00FC-A4E9-C78B-1E66FDF2CB4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35844" y="4043202"/>
            <a:ext cx="2409825" cy="1895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237323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27ECC-AD31-755A-397A-8455EF85B25A}"/>
              </a:ext>
            </a:extLst>
          </p:cNvPr>
          <p:cNvSpPr>
            <a:spLocks noGrp="1"/>
          </p:cNvSpPr>
          <p:nvPr>
            <p:ph type="title"/>
          </p:nvPr>
        </p:nvSpPr>
        <p:spPr>
          <a:xfrm>
            <a:off x="838200" y="365125"/>
            <a:ext cx="10515600" cy="737961"/>
          </a:xfrm>
          <a:solidFill>
            <a:schemeClr val="accent4">
              <a:lumMod val="60000"/>
              <a:lumOff val="40000"/>
            </a:schemeClr>
          </a:solidFill>
          <a:ln>
            <a:solidFill>
              <a:schemeClr val="tx1"/>
            </a:solidFill>
          </a:ln>
        </p:spPr>
        <p:txBody>
          <a:bodyPr/>
          <a:lstStyle/>
          <a:p>
            <a:r>
              <a:rPr lang="en-US" dirty="0">
                <a:latin typeface="Elephant Pro" panose="00000500000000000000" pitchFamily="2" charset="0"/>
              </a:rPr>
              <a:t>Rise of the Republican Party </a:t>
            </a:r>
          </a:p>
        </p:txBody>
      </p:sp>
      <p:sp>
        <p:nvSpPr>
          <p:cNvPr id="3" name="Content Placeholder 2">
            <a:extLst>
              <a:ext uri="{FF2B5EF4-FFF2-40B4-BE49-F238E27FC236}">
                <a16:creationId xmlns:a16="http://schemas.microsoft.com/office/drawing/2014/main" id="{D09EF189-0045-C9F2-CCF9-82760696746E}"/>
              </a:ext>
            </a:extLst>
          </p:cNvPr>
          <p:cNvSpPr>
            <a:spLocks noGrp="1"/>
          </p:cNvSpPr>
          <p:nvPr>
            <p:ph idx="1"/>
          </p:nvPr>
        </p:nvSpPr>
        <p:spPr>
          <a:xfrm>
            <a:off x="348343" y="1262743"/>
            <a:ext cx="11364686" cy="4914220"/>
          </a:xfrm>
          <a:solidFill>
            <a:schemeClr val="bg1"/>
          </a:solidFill>
          <a:ln>
            <a:solidFill>
              <a:schemeClr val="tx1"/>
            </a:solidFill>
          </a:ln>
        </p:spPr>
        <p:txBody>
          <a:bodyPr>
            <a:normAutofit/>
          </a:bodyPr>
          <a:lstStyle/>
          <a:p>
            <a:pPr marL="0" indent="0">
              <a:buNone/>
            </a:pPr>
            <a:r>
              <a:rPr lang="en-US" sz="2400" b="1" i="1" u="sng" dirty="0">
                <a:solidFill>
                  <a:srgbClr val="C00000"/>
                </a:solidFill>
                <a:latin typeface="Times New Roman" panose="02020603050405020304" pitchFamily="18" charset="0"/>
                <a:cs typeface="Times New Roman" panose="02020603050405020304" pitchFamily="18" charset="0"/>
              </a:rPr>
              <a:t>Republican Party </a:t>
            </a:r>
            <a:r>
              <a:rPr lang="en-US" sz="2400" dirty="0">
                <a:latin typeface="Times New Roman" panose="02020603050405020304" pitchFamily="18" charset="0"/>
                <a:cs typeface="Times New Roman" panose="02020603050405020304" pitchFamily="18" charset="0"/>
              </a:rPr>
              <a:t>(1854)</a:t>
            </a:r>
          </a:p>
          <a:p>
            <a:r>
              <a:rPr lang="en-US" sz="2400" dirty="0">
                <a:latin typeface="Times New Roman" panose="02020603050405020304" pitchFamily="18" charset="0"/>
                <a:cs typeface="Times New Roman" panose="02020603050405020304" pitchFamily="18" charset="0"/>
              </a:rPr>
              <a:t>Cause: </a:t>
            </a:r>
            <a:r>
              <a:rPr lang="en-US" sz="2400" b="1" u="sng" dirty="0">
                <a:solidFill>
                  <a:srgbClr val="002060"/>
                </a:solidFill>
                <a:latin typeface="Times New Roman" panose="02020603050405020304" pitchFamily="18" charset="0"/>
                <a:cs typeface="Times New Roman" panose="02020603050405020304" pitchFamily="18" charset="0"/>
              </a:rPr>
              <a:t>Kansas Nebraska Acts </a:t>
            </a:r>
            <a:r>
              <a:rPr lang="en-US" sz="2400" dirty="0">
                <a:latin typeface="Times New Roman" panose="02020603050405020304" pitchFamily="18" charset="0"/>
                <a:cs typeface="Times New Roman" panose="02020603050405020304" pitchFamily="18" charset="0"/>
              </a:rPr>
              <a:t>(Expansion of </a:t>
            </a:r>
          </a:p>
          <a:p>
            <a:pPr marL="0" indent="0">
              <a:buNone/>
            </a:pPr>
            <a:r>
              <a:rPr lang="en-US" sz="2400" dirty="0">
                <a:latin typeface="Times New Roman" panose="02020603050405020304" pitchFamily="18" charset="0"/>
                <a:cs typeface="Times New Roman" panose="02020603050405020304" pitchFamily="18" charset="0"/>
              </a:rPr>
              <a:t>   Slavery)</a:t>
            </a:r>
          </a:p>
          <a:p>
            <a:r>
              <a:rPr lang="en-US" sz="2400" dirty="0">
                <a:latin typeface="Times New Roman" panose="02020603050405020304" pitchFamily="18" charset="0"/>
                <a:cs typeface="Times New Roman" panose="02020603050405020304" pitchFamily="18" charset="0"/>
              </a:rPr>
              <a:t>Beliefs: </a:t>
            </a:r>
            <a:r>
              <a:rPr lang="en-US" sz="2400" b="1" dirty="0">
                <a:latin typeface="Times New Roman" panose="02020603050405020304" pitchFamily="18" charset="0"/>
                <a:cs typeface="Times New Roman" panose="02020603050405020304" pitchFamily="18" charset="0"/>
              </a:rPr>
              <a:t>Free soil, No Expansion of Slavery</a:t>
            </a:r>
          </a:p>
        </p:txBody>
      </p:sp>
      <p:pic>
        <p:nvPicPr>
          <p:cNvPr id="4" name="Picture 2">
            <a:extLst>
              <a:ext uri="{FF2B5EF4-FFF2-40B4-BE49-F238E27FC236}">
                <a16:creationId xmlns:a16="http://schemas.microsoft.com/office/drawing/2014/main" id="{FAC1A2BE-0E1D-3DA1-D530-7AE606FC94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61945" y="1103086"/>
            <a:ext cx="4560757" cy="41077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a:extLst>
              <a:ext uri="{FF2B5EF4-FFF2-40B4-BE49-F238E27FC236}">
                <a16:creationId xmlns:a16="http://schemas.microsoft.com/office/drawing/2014/main" id="{0BF736FB-68DF-CE59-E2DC-81C88DAF8670}"/>
              </a:ext>
            </a:extLst>
          </p:cNvPr>
          <p:cNvSpPr/>
          <p:nvPr/>
        </p:nvSpPr>
        <p:spPr>
          <a:xfrm>
            <a:off x="708821" y="3156972"/>
            <a:ext cx="5492647" cy="2166257"/>
          </a:xfrm>
          <a:prstGeom prst="rect">
            <a:avLst/>
          </a:prstGeom>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2400" dirty="0">
                <a:latin typeface="Times New Roman" panose="02020603050405020304" pitchFamily="18" charset="0"/>
                <a:cs typeface="Times New Roman" panose="02020603050405020304" pitchFamily="18" charset="0"/>
              </a:rPr>
              <a:t>Formed by:</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Northern Whigs</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Free Soil Party</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Northern Democrats</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Know Nothing Party </a:t>
            </a:r>
          </a:p>
        </p:txBody>
      </p:sp>
    </p:spTree>
    <p:extLst>
      <p:ext uri="{BB962C8B-B14F-4D97-AF65-F5344CB8AC3E}">
        <p14:creationId xmlns:p14="http://schemas.microsoft.com/office/powerpoint/2010/main" val="262664293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7999" y="362857"/>
            <a:ext cx="11219543" cy="5885543"/>
          </a:xfrm>
          <a:solidFill>
            <a:schemeClr val="bg1"/>
          </a:solidFill>
          <a:ln>
            <a:solidFill>
              <a:srgbClr val="002060"/>
            </a:solidFill>
          </a:ln>
        </p:spPr>
        <p:txBody>
          <a:bodyPr>
            <a:normAutofit/>
          </a:bodyPr>
          <a:lstStyle/>
          <a:p>
            <a:pPr marL="82296" indent="0">
              <a:buNone/>
            </a:pPr>
            <a:r>
              <a:rPr lang="en-US" sz="2000" b="1" i="1" dirty="0">
                <a:solidFill>
                  <a:srgbClr val="002060"/>
                </a:solidFill>
                <a:latin typeface="Times New Roman" panose="02020603050405020304" pitchFamily="18" charset="0"/>
                <a:cs typeface="Times New Roman" panose="02020603050405020304" pitchFamily="18" charset="0"/>
              </a:rPr>
              <a:t>Essential Question:</a:t>
            </a:r>
            <a:r>
              <a:rPr lang="en-US" sz="2000" b="1" dirty="0">
                <a:solidFill>
                  <a:srgbClr val="002060"/>
                </a:solidFill>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How did the development of America expansionism lead to greater sectionalism and the unresolved issues of federal power and citizenship in the United States?</a:t>
            </a:r>
          </a:p>
          <a:p>
            <a:pPr marL="82296" indent="0">
              <a:buNone/>
            </a:pPr>
            <a:r>
              <a:rPr lang="en-US" sz="2000" b="1" i="1" dirty="0">
                <a:solidFill>
                  <a:srgbClr val="002060"/>
                </a:solidFill>
                <a:latin typeface="Times New Roman" panose="02020603050405020304" pitchFamily="18" charset="0"/>
                <a:cs typeface="Times New Roman" panose="02020603050405020304" pitchFamily="18" charset="0"/>
              </a:rPr>
              <a:t>Students can:</a:t>
            </a:r>
            <a:endParaRPr lang="en-US" sz="2000" b="1" dirty="0">
              <a:solidFill>
                <a:srgbClr val="002060"/>
              </a:solidFill>
              <a:latin typeface="Times New Roman" panose="02020603050405020304" pitchFamily="18" charset="0"/>
              <a:cs typeface="Times New Roman" panose="02020603050405020304" pitchFamily="18" charset="0"/>
            </a:endParaRPr>
          </a:p>
          <a:p>
            <a:pPr lvl="0"/>
            <a:r>
              <a:rPr lang="en-US" sz="2200" dirty="0">
                <a:latin typeface="Times New Roman" panose="02020603050405020304" pitchFamily="18" charset="0"/>
                <a:cs typeface="Times New Roman" panose="02020603050405020304" pitchFamily="18" charset="0"/>
              </a:rPr>
              <a:t>Evaluate factors that contributed to Manifest Destiny and its influence on the development of the United States</a:t>
            </a:r>
          </a:p>
          <a:p>
            <a:pPr lvl="0"/>
            <a:r>
              <a:rPr lang="en-US" sz="2200" dirty="0">
                <a:latin typeface="Times New Roman" panose="02020603050405020304" pitchFamily="18" charset="0"/>
                <a:cs typeface="Times New Roman" panose="02020603050405020304" pitchFamily="18" charset="0"/>
              </a:rPr>
              <a:t>Determine how Manifest Destiny contributes to the growth of sectionalism within the United States</a:t>
            </a:r>
          </a:p>
          <a:p>
            <a:pPr marL="82296" indent="0">
              <a:buNone/>
            </a:pPr>
            <a:r>
              <a:rPr lang="en-US" b="1" dirty="0">
                <a:solidFill>
                  <a:srgbClr val="002060"/>
                </a:solidFill>
                <a:latin typeface="Times New Roman" panose="02020603050405020304" pitchFamily="18" charset="0"/>
                <a:cs typeface="Times New Roman" panose="02020603050405020304" pitchFamily="18" charset="0"/>
              </a:rPr>
              <a:t>Agenda</a:t>
            </a:r>
          </a:p>
          <a:p>
            <a:r>
              <a:rPr lang="en-US" dirty="0">
                <a:latin typeface="Times New Roman" panose="02020603050405020304" pitchFamily="18" charset="0"/>
                <a:cs typeface="Times New Roman" panose="02020603050405020304" pitchFamily="18" charset="0"/>
              </a:rPr>
              <a:t>Document Analyzation </a:t>
            </a:r>
          </a:p>
          <a:p>
            <a:r>
              <a:rPr lang="en-US" dirty="0">
                <a:latin typeface="Times New Roman" panose="02020603050405020304" pitchFamily="18" charset="0"/>
                <a:cs typeface="Times New Roman" panose="02020603050405020304" pitchFamily="18" charset="0"/>
              </a:rPr>
              <a:t>The Final Straw</a:t>
            </a:r>
          </a:p>
          <a:p>
            <a:r>
              <a:rPr lang="en-US" dirty="0">
                <a:latin typeface="Times New Roman" panose="02020603050405020304" pitchFamily="18" charset="0"/>
                <a:cs typeface="Times New Roman" panose="02020603050405020304" pitchFamily="18" charset="0"/>
              </a:rPr>
              <a:t>No compromise</a:t>
            </a:r>
          </a:p>
          <a:p>
            <a:pPr marL="82296" indent="0">
              <a:buNone/>
            </a:pPr>
            <a:r>
              <a:rPr lang="en-US" b="1" dirty="0">
                <a:solidFill>
                  <a:srgbClr val="002060"/>
                </a:solidFill>
                <a:latin typeface="Times New Roman" panose="02020603050405020304" pitchFamily="18" charset="0"/>
                <a:cs typeface="Times New Roman" panose="02020603050405020304" pitchFamily="18" charset="0"/>
              </a:rPr>
              <a:t>Homework: Impending Crisis Timeline (Reading assignments on canvas)</a:t>
            </a:r>
          </a:p>
        </p:txBody>
      </p:sp>
    </p:spTree>
    <p:extLst>
      <p:ext uri="{BB962C8B-B14F-4D97-AF65-F5344CB8AC3E}">
        <p14:creationId xmlns:p14="http://schemas.microsoft.com/office/powerpoint/2010/main" val="127979810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27ECC-AD31-755A-397A-8455EF85B25A}"/>
              </a:ext>
            </a:extLst>
          </p:cNvPr>
          <p:cNvSpPr>
            <a:spLocks noGrp="1"/>
          </p:cNvSpPr>
          <p:nvPr>
            <p:ph type="title"/>
          </p:nvPr>
        </p:nvSpPr>
        <p:spPr>
          <a:xfrm>
            <a:off x="838200" y="365125"/>
            <a:ext cx="10515600" cy="737961"/>
          </a:xfrm>
          <a:solidFill>
            <a:schemeClr val="accent4">
              <a:lumMod val="60000"/>
              <a:lumOff val="40000"/>
            </a:schemeClr>
          </a:solidFill>
          <a:ln>
            <a:solidFill>
              <a:schemeClr val="tx1"/>
            </a:solidFill>
          </a:ln>
        </p:spPr>
        <p:txBody>
          <a:bodyPr/>
          <a:lstStyle/>
          <a:p>
            <a:r>
              <a:rPr lang="en-US" dirty="0">
                <a:latin typeface="Elephant Pro" panose="00000500000000000000" pitchFamily="2" charset="0"/>
              </a:rPr>
              <a:t>HIPP the POV</a:t>
            </a:r>
          </a:p>
        </p:txBody>
      </p:sp>
      <p:sp>
        <p:nvSpPr>
          <p:cNvPr id="3" name="Content Placeholder 2">
            <a:extLst>
              <a:ext uri="{FF2B5EF4-FFF2-40B4-BE49-F238E27FC236}">
                <a16:creationId xmlns:a16="http://schemas.microsoft.com/office/drawing/2014/main" id="{D09EF189-0045-C9F2-CCF9-82760696746E}"/>
              </a:ext>
            </a:extLst>
          </p:cNvPr>
          <p:cNvSpPr>
            <a:spLocks noGrp="1"/>
          </p:cNvSpPr>
          <p:nvPr>
            <p:ph idx="1"/>
          </p:nvPr>
        </p:nvSpPr>
        <p:spPr>
          <a:xfrm>
            <a:off x="413657" y="1307713"/>
            <a:ext cx="11364686" cy="4914220"/>
          </a:xfrm>
          <a:solidFill>
            <a:schemeClr val="bg1"/>
          </a:solidFill>
          <a:ln>
            <a:solidFill>
              <a:schemeClr val="tx1"/>
            </a:solidFill>
          </a:ln>
        </p:spPr>
        <p:txBody>
          <a:bodyPr>
            <a:normAutofit/>
          </a:bodyPr>
          <a:lstStyle/>
          <a:p>
            <a:pPr marL="0" indent="0">
              <a:buNone/>
            </a:pPr>
            <a:endParaRPr lang="en-US" sz="2400" b="1" dirty="0">
              <a:latin typeface="Times New Roman" panose="02020603050405020304" pitchFamily="18" charset="0"/>
              <a:cs typeface="Times New Roman" panose="02020603050405020304" pitchFamily="18" charset="0"/>
            </a:endParaRPr>
          </a:p>
        </p:txBody>
      </p:sp>
      <p:pic>
        <p:nvPicPr>
          <p:cNvPr id="4" name="Content Placeholder 3">
            <a:extLst>
              <a:ext uri="{FF2B5EF4-FFF2-40B4-BE49-F238E27FC236}">
                <a16:creationId xmlns:a16="http://schemas.microsoft.com/office/drawing/2014/main" id="{887D45F3-81AB-B564-FF11-44AFA18F31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5840" y="1932903"/>
            <a:ext cx="11018520" cy="4696497"/>
          </a:xfrm>
          <a:prstGeom prst="rect">
            <a:avLst/>
          </a:prstGeom>
          <a:ln>
            <a:solidFill>
              <a:srgbClr val="002060"/>
            </a:solidFill>
          </a:ln>
        </p:spPr>
      </p:pic>
      <p:sp>
        <p:nvSpPr>
          <p:cNvPr id="5" name="Rectangle 4">
            <a:extLst>
              <a:ext uri="{FF2B5EF4-FFF2-40B4-BE49-F238E27FC236}">
                <a16:creationId xmlns:a16="http://schemas.microsoft.com/office/drawing/2014/main" id="{A7930FE3-D662-C054-14EC-5BE9C70BAB7F}"/>
              </a:ext>
            </a:extLst>
          </p:cNvPr>
          <p:cNvSpPr/>
          <p:nvPr/>
        </p:nvSpPr>
        <p:spPr>
          <a:xfrm>
            <a:off x="167640" y="1189613"/>
            <a:ext cx="6446520" cy="67164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Times New Roman" panose="02020603050405020304" pitchFamily="18" charset="0"/>
                <a:cs typeface="Times New Roman" panose="02020603050405020304" pitchFamily="18" charset="0"/>
              </a:rPr>
              <a:t>“Dividing the National Map”, 1860</a:t>
            </a:r>
          </a:p>
        </p:txBody>
      </p:sp>
      <p:sp>
        <p:nvSpPr>
          <p:cNvPr id="6" name="Rectangle 5">
            <a:extLst>
              <a:ext uri="{FF2B5EF4-FFF2-40B4-BE49-F238E27FC236}">
                <a16:creationId xmlns:a16="http://schemas.microsoft.com/office/drawing/2014/main" id="{7CC7E326-8B2C-1966-E2A1-3DFBB52370A8}"/>
              </a:ext>
            </a:extLst>
          </p:cNvPr>
          <p:cNvSpPr/>
          <p:nvPr/>
        </p:nvSpPr>
        <p:spPr>
          <a:xfrm>
            <a:off x="624840" y="6080760"/>
            <a:ext cx="2270760" cy="563880"/>
          </a:xfrm>
          <a:prstGeom prst="rect">
            <a:avLst/>
          </a:prstGeom>
          <a:solidFill>
            <a:srgbClr val="00206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Abraham Lincoln</a:t>
            </a:r>
          </a:p>
          <a:p>
            <a:pPr algn="ctr"/>
            <a:r>
              <a:rPr lang="en-US" b="1" dirty="0">
                <a:solidFill>
                  <a:schemeClr val="bg1"/>
                </a:solidFill>
              </a:rPr>
              <a:t>Republican</a:t>
            </a:r>
            <a:endParaRPr lang="en-US" dirty="0">
              <a:solidFill>
                <a:schemeClr val="bg1"/>
              </a:solidFill>
            </a:endParaRPr>
          </a:p>
        </p:txBody>
      </p:sp>
      <p:sp>
        <p:nvSpPr>
          <p:cNvPr id="7" name="Rectangle 6">
            <a:extLst>
              <a:ext uri="{FF2B5EF4-FFF2-40B4-BE49-F238E27FC236}">
                <a16:creationId xmlns:a16="http://schemas.microsoft.com/office/drawing/2014/main" id="{B7F98B57-51CD-395B-A272-C69BFBF4E067}"/>
              </a:ext>
            </a:extLst>
          </p:cNvPr>
          <p:cNvSpPr/>
          <p:nvPr/>
        </p:nvSpPr>
        <p:spPr>
          <a:xfrm>
            <a:off x="9507583" y="2499360"/>
            <a:ext cx="2270760" cy="563880"/>
          </a:xfrm>
          <a:prstGeom prst="rect">
            <a:avLst/>
          </a:prstGeom>
          <a:solidFill>
            <a:srgbClr val="00206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John Bell</a:t>
            </a:r>
          </a:p>
          <a:p>
            <a:pPr algn="ctr"/>
            <a:r>
              <a:rPr lang="en-US" b="1" dirty="0">
                <a:solidFill>
                  <a:schemeClr val="bg1"/>
                </a:solidFill>
              </a:rPr>
              <a:t>Constitutional Union</a:t>
            </a:r>
            <a:endParaRPr lang="en-US" dirty="0">
              <a:solidFill>
                <a:schemeClr val="bg1"/>
              </a:solidFill>
            </a:endParaRPr>
          </a:p>
        </p:txBody>
      </p:sp>
      <p:sp>
        <p:nvSpPr>
          <p:cNvPr id="8" name="Rectangle 7">
            <a:extLst>
              <a:ext uri="{FF2B5EF4-FFF2-40B4-BE49-F238E27FC236}">
                <a16:creationId xmlns:a16="http://schemas.microsoft.com/office/drawing/2014/main" id="{603D5979-6F48-63A7-9E1A-B9FCA674EEDA}"/>
              </a:ext>
            </a:extLst>
          </p:cNvPr>
          <p:cNvSpPr/>
          <p:nvPr/>
        </p:nvSpPr>
        <p:spPr>
          <a:xfrm>
            <a:off x="3307080" y="6080760"/>
            <a:ext cx="2270760" cy="563880"/>
          </a:xfrm>
          <a:prstGeom prst="rect">
            <a:avLst/>
          </a:prstGeom>
          <a:solidFill>
            <a:srgbClr val="00206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Stephen Douglas</a:t>
            </a:r>
          </a:p>
          <a:p>
            <a:pPr algn="ctr"/>
            <a:r>
              <a:rPr lang="en-US" b="1" dirty="0">
                <a:solidFill>
                  <a:schemeClr val="bg1"/>
                </a:solidFill>
              </a:rPr>
              <a:t>Northern Democrat</a:t>
            </a:r>
            <a:endParaRPr lang="en-US" dirty="0">
              <a:solidFill>
                <a:schemeClr val="bg1"/>
              </a:solidFill>
            </a:endParaRPr>
          </a:p>
        </p:txBody>
      </p:sp>
      <p:sp>
        <p:nvSpPr>
          <p:cNvPr id="9" name="Rectangle 8">
            <a:extLst>
              <a:ext uri="{FF2B5EF4-FFF2-40B4-BE49-F238E27FC236}">
                <a16:creationId xmlns:a16="http://schemas.microsoft.com/office/drawing/2014/main" id="{D14C6AAE-34DD-D822-83BC-1ED98AFCCE8C}"/>
              </a:ext>
            </a:extLst>
          </p:cNvPr>
          <p:cNvSpPr/>
          <p:nvPr/>
        </p:nvSpPr>
        <p:spPr>
          <a:xfrm>
            <a:off x="5725544" y="3689069"/>
            <a:ext cx="2270760" cy="563880"/>
          </a:xfrm>
          <a:prstGeom prst="rect">
            <a:avLst/>
          </a:prstGeom>
          <a:solidFill>
            <a:srgbClr val="00206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John Breckenridge</a:t>
            </a:r>
          </a:p>
          <a:p>
            <a:pPr algn="ctr"/>
            <a:r>
              <a:rPr lang="en-US" b="1" dirty="0">
                <a:solidFill>
                  <a:schemeClr val="bg1"/>
                </a:solidFill>
              </a:rPr>
              <a:t>Southern Democrat</a:t>
            </a:r>
            <a:endParaRPr lang="en-US" dirty="0">
              <a:solidFill>
                <a:schemeClr val="bg1"/>
              </a:solidFill>
            </a:endParaRPr>
          </a:p>
        </p:txBody>
      </p:sp>
    </p:spTree>
    <p:extLst>
      <p:ext uri="{BB962C8B-B14F-4D97-AF65-F5344CB8AC3E}">
        <p14:creationId xmlns:p14="http://schemas.microsoft.com/office/powerpoint/2010/main" val="249351089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27ECC-AD31-755A-397A-8455EF85B25A}"/>
              </a:ext>
            </a:extLst>
          </p:cNvPr>
          <p:cNvSpPr>
            <a:spLocks noGrp="1"/>
          </p:cNvSpPr>
          <p:nvPr>
            <p:ph type="title"/>
          </p:nvPr>
        </p:nvSpPr>
        <p:spPr>
          <a:xfrm>
            <a:off x="838200" y="365125"/>
            <a:ext cx="10515600" cy="737961"/>
          </a:xfrm>
          <a:solidFill>
            <a:schemeClr val="accent4">
              <a:lumMod val="60000"/>
              <a:lumOff val="40000"/>
            </a:schemeClr>
          </a:solidFill>
          <a:ln>
            <a:solidFill>
              <a:schemeClr val="tx1"/>
            </a:solidFill>
          </a:ln>
        </p:spPr>
        <p:txBody>
          <a:bodyPr/>
          <a:lstStyle/>
          <a:p>
            <a:r>
              <a:rPr lang="en-US" dirty="0">
                <a:latin typeface="Elephant Pro" panose="00000500000000000000" pitchFamily="2" charset="0"/>
              </a:rPr>
              <a:t>Economic Sectionalism </a:t>
            </a:r>
          </a:p>
        </p:txBody>
      </p:sp>
      <p:sp>
        <p:nvSpPr>
          <p:cNvPr id="3" name="Content Placeholder 2">
            <a:extLst>
              <a:ext uri="{FF2B5EF4-FFF2-40B4-BE49-F238E27FC236}">
                <a16:creationId xmlns:a16="http://schemas.microsoft.com/office/drawing/2014/main" id="{D09EF189-0045-C9F2-CCF9-82760696746E}"/>
              </a:ext>
            </a:extLst>
          </p:cNvPr>
          <p:cNvSpPr>
            <a:spLocks noGrp="1"/>
          </p:cNvSpPr>
          <p:nvPr>
            <p:ph idx="1"/>
          </p:nvPr>
        </p:nvSpPr>
        <p:spPr>
          <a:xfrm>
            <a:off x="413657" y="1307713"/>
            <a:ext cx="11364686" cy="4914220"/>
          </a:xfrm>
          <a:solidFill>
            <a:schemeClr val="bg1"/>
          </a:solidFill>
          <a:ln>
            <a:solidFill>
              <a:schemeClr val="tx1"/>
            </a:solidFill>
          </a:ln>
        </p:spPr>
        <p:txBody>
          <a:bodyPr>
            <a:normAutofit/>
          </a:bodyPr>
          <a:lstStyle/>
          <a:p>
            <a:pPr marL="0" indent="0">
              <a:buNone/>
            </a:pPr>
            <a:r>
              <a:rPr lang="en-US" sz="2400" b="1" u="sng" dirty="0">
                <a:solidFill>
                  <a:srgbClr val="C00000"/>
                </a:solidFill>
                <a:latin typeface="Times New Roman" panose="02020603050405020304" pitchFamily="18" charset="0"/>
                <a:cs typeface="Times New Roman" panose="02020603050405020304" pitchFamily="18" charset="0"/>
              </a:rPr>
              <a:t>PANIC OF 1857 </a:t>
            </a:r>
            <a:r>
              <a:rPr lang="en-US" sz="2400" b="1" dirty="0">
                <a:solidFill>
                  <a:srgbClr val="C00000"/>
                </a:solidFill>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caused by Gold Rush (inflates currency), land speculation for Transcontinental Railroad, &amp; over production of grain </a:t>
            </a:r>
          </a:p>
          <a:p>
            <a:pPr marL="0" indent="0">
              <a:buNone/>
            </a:pPr>
            <a:endParaRPr lang="en-US" sz="2400" b="1" dirty="0">
              <a:solidFill>
                <a:srgbClr val="C00000"/>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7F9F1B9D-634E-9BBA-729D-555D9FDA60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39112" y="1862707"/>
            <a:ext cx="4188324" cy="4630168"/>
          </a:xfrm>
          <a:prstGeom prst="rect">
            <a:avLst/>
          </a:prstGeom>
          <a:ln>
            <a:solidFill>
              <a:schemeClr val="tx1"/>
            </a:solidFill>
          </a:ln>
        </p:spPr>
      </p:pic>
      <p:sp>
        <p:nvSpPr>
          <p:cNvPr id="5" name="Rectangle 4">
            <a:extLst>
              <a:ext uri="{FF2B5EF4-FFF2-40B4-BE49-F238E27FC236}">
                <a16:creationId xmlns:a16="http://schemas.microsoft.com/office/drawing/2014/main" id="{8A4CE13C-7F06-68DB-413A-91315E9FECB2}"/>
              </a:ext>
            </a:extLst>
          </p:cNvPr>
          <p:cNvSpPr/>
          <p:nvPr/>
        </p:nvSpPr>
        <p:spPr>
          <a:xfrm>
            <a:off x="179882" y="2143593"/>
            <a:ext cx="7045377" cy="1439056"/>
          </a:xfrm>
          <a:prstGeom prst="rect">
            <a:avLst/>
          </a:prstGeom>
          <a:solidFill>
            <a:srgbClr val="002060"/>
          </a:solidFill>
          <a:ln>
            <a:solidFill>
              <a:srgbClr val="C0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2400" dirty="0">
                <a:solidFill>
                  <a:schemeClr val="bg1"/>
                </a:solidFill>
                <a:latin typeface="Times New Roman" panose="02020603050405020304" pitchFamily="18" charset="0"/>
                <a:cs typeface="Times New Roman" panose="02020603050405020304" pitchFamily="18" charset="0"/>
              </a:rPr>
              <a:t>Effect</a:t>
            </a:r>
          </a:p>
          <a:p>
            <a:pPr marL="342900" indent="-342900">
              <a:buFont typeface="Arial" panose="020B0604020202020204" pitchFamily="34" charset="0"/>
              <a:buChar char="•"/>
            </a:pPr>
            <a:r>
              <a:rPr lang="en-US" sz="2400" dirty="0">
                <a:solidFill>
                  <a:schemeClr val="bg1"/>
                </a:solidFill>
                <a:latin typeface="Times New Roman" panose="02020603050405020304" pitchFamily="18" charset="0"/>
                <a:cs typeface="Times New Roman" panose="02020603050405020304" pitchFamily="18" charset="0"/>
              </a:rPr>
              <a:t>Damages industrial north economy</a:t>
            </a:r>
          </a:p>
          <a:p>
            <a:pPr marL="342900" indent="-342900">
              <a:buFont typeface="Arial" panose="020B0604020202020204" pitchFamily="34" charset="0"/>
              <a:buChar char="•"/>
            </a:pPr>
            <a:r>
              <a:rPr lang="en-US" sz="2400" b="1" u="sng" dirty="0">
                <a:solidFill>
                  <a:schemeClr val="bg1"/>
                </a:solidFill>
                <a:latin typeface="Times New Roman" panose="02020603050405020304" pitchFamily="18" charset="0"/>
                <a:cs typeface="Times New Roman" panose="02020603050405020304" pitchFamily="18" charset="0"/>
              </a:rPr>
              <a:t>NO IMPACT on KING COTTON</a:t>
            </a:r>
            <a:r>
              <a:rPr lang="en-US" sz="2400" dirty="0">
                <a:solidFill>
                  <a:schemeClr val="bg1"/>
                </a:solidFill>
                <a:latin typeface="Times New Roman" panose="02020603050405020304" pitchFamily="18" charset="0"/>
                <a:cs typeface="Times New Roman" panose="02020603050405020304" pitchFamily="18" charset="0"/>
              </a:rPr>
              <a:t>       (Supports secession)</a:t>
            </a:r>
            <a:endParaRPr lang="en-US" sz="2400" b="1" u="sng" dirty="0">
              <a:solidFill>
                <a:schemeClr val="bg1"/>
              </a:solidFill>
              <a:latin typeface="Times New Roman" panose="02020603050405020304" pitchFamily="18" charset="0"/>
              <a:cs typeface="Times New Roman" panose="02020603050405020304" pitchFamily="18" charset="0"/>
            </a:endParaRPr>
          </a:p>
        </p:txBody>
      </p:sp>
      <p:sp>
        <p:nvSpPr>
          <p:cNvPr id="6" name="Arrow: Right 5">
            <a:extLst>
              <a:ext uri="{FF2B5EF4-FFF2-40B4-BE49-F238E27FC236}">
                <a16:creationId xmlns:a16="http://schemas.microsoft.com/office/drawing/2014/main" id="{3DCA95E7-F16F-B4AA-D0B9-E755F417D576}"/>
              </a:ext>
            </a:extLst>
          </p:cNvPr>
          <p:cNvSpPr/>
          <p:nvPr/>
        </p:nvSpPr>
        <p:spPr>
          <a:xfrm>
            <a:off x="5171607" y="2938072"/>
            <a:ext cx="374754" cy="224853"/>
          </a:xfrm>
          <a:prstGeom prst="rightArrow">
            <a:avLst/>
          </a:prstGeom>
          <a:solidFill>
            <a:srgbClr val="FFC000"/>
          </a:solidFill>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Rectangle 6">
            <a:extLst>
              <a:ext uri="{FF2B5EF4-FFF2-40B4-BE49-F238E27FC236}">
                <a16:creationId xmlns:a16="http://schemas.microsoft.com/office/drawing/2014/main" id="{57DC4C98-3AD9-55CC-BAD7-AB8EF6C59A19}"/>
              </a:ext>
            </a:extLst>
          </p:cNvPr>
          <p:cNvSpPr/>
          <p:nvPr/>
        </p:nvSpPr>
        <p:spPr>
          <a:xfrm>
            <a:off x="719528" y="3792512"/>
            <a:ext cx="6368677" cy="1757776"/>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a:latin typeface="Times New Roman" panose="02020603050405020304" pitchFamily="18" charset="0"/>
                <a:cs typeface="Times New Roman" panose="02020603050405020304" pitchFamily="18" charset="0"/>
              </a:rPr>
              <a:t>Remedies for Panic </a:t>
            </a:r>
          </a:p>
          <a:p>
            <a:pPr marL="342900" indent="-342900">
              <a:buFont typeface="Arial" panose="020B0604020202020204" pitchFamily="34" charset="0"/>
              <a:buChar char="•"/>
            </a:pPr>
            <a:r>
              <a:rPr lang="en-US" sz="2400" b="1" u="sng" dirty="0">
                <a:solidFill>
                  <a:srgbClr val="C00000"/>
                </a:solidFill>
                <a:latin typeface="Times New Roman" panose="02020603050405020304" pitchFamily="18" charset="0"/>
                <a:cs typeface="Times New Roman" panose="02020603050405020304" pitchFamily="18" charset="0"/>
              </a:rPr>
              <a:t>Homestead Act</a:t>
            </a:r>
            <a:r>
              <a:rPr lang="en-US" sz="2400" dirty="0">
                <a:latin typeface="Times New Roman" panose="02020603050405020304" pitchFamily="18" charset="0"/>
                <a:cs typeface="Times New Roman" panose="02020603050405020304" pitchFamily="18" charset="0"/>
              </a:rPr>
              <a:t>: 160 acres of land .25 cents an acre </a:t>
            </a:r>
          </a:p>
          <a:p>
            <a:pPr marL="342900" indent="-342900">
              <a:buFont typeface="Arial" panose="020B0604020202020204" pitchFamily="34" charset="0"/>
              <a:buChar char="•"/>
            </a:pPr>
            <a:r>
              <a:rPr lang="en-US" sz="2400" b="1" u="sng" dirty="0">
                <a:solidFill>
                  <a:srgbClr val="C00000"/>
                </a:solidFill>
                <a:latin typeface="Times New Roman" panose="02020603050405020304" pitchFamily="18" charset="0"/>
                <a:cs typeface="Times New Roman" panose="02020603050405020304" pitchFamily="18" charset="0"/>
              </a:rPr>
              <a:t>Tariffs of 1857</a:t>
            </a:r>
            <a:r>
              <a:rPr lang="en-US" sz="2400" dirty="0">
                <a:solidFill>
                  <a:schemeClr val="tx1"/>
                </a:solidFill>
                <a:latin typeface="Times New Roman" panose="02020603050405020304" pitchFamily="18" charset="0"/>
                <a:cs typeface="Times New Roman" panose="02020603050405020304" pitchFamily="18" charset="0"/>
              </a:rPr>
              <a:t>: Lowered tariffs </a:t>
            </a:r>
            <a:endParaRPr lang="en-US" sz="2400" b="1" u="sng"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4041918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27ECC-AD31-755A-397A-8455EF85B25A}"/>
              </a:ext>
            </a:extLst>
          </p:cNvPr>
          <p:cNvSpPr>
            <a:spLocks noGrp="1"/>
          </p:cNvSpPr>
          <p:nvPr>
            <p:ph type="title"/>
          </p:nvPr>
        </p:nvSpPr>
        <p:spPr>
          <a:xfrm>
            <a:off x="838200" y="267086"/>
            <a:ext cx="10515600" cy="737961"/>
          </a:xfrm>
          <a:solidFill>
            <a:schemeClr val="accent4">
              <a:lumMod val="60000"/>
              <a:lumOff val="40000"/>
            </a:schemeClr>
          </a:solidFill>
          <a:ln>
            <a:solidFill>
              <a:schemeClr val="tx1"/>
            </a:solidFill>
          </a:ln>
        </p:spPr>
        <p:txBody>
          <a:bodyPr/>
          <a:lstStyle/>
          <a:p>
            <a:r>
              <a:rPr lang="en-US" dirty="0">
                <a:latin typeface="Elephant Pro" panose="00000500000000000000" pitchFamily="2" charset="0"/>
              </a:rPr>
              <a:t>Slavery, A Federalism Issue </a:t>
            </a:r>
          </a:p>
        </p:txBody>
      </p:sp>
      <p:sp>
        <p:nvSpPr>
          <p:cNvPr id="3" name="Content Placeholder 2">
            <a:extLst>
              <a:ext uri="{FF2B5EF4-FFF2-40B4-BE49-F238E27FC236}">
                <a16:creationId xmlns:a16="http://schemas.microsoft.com/office/drawing/2014/main" id="{D09EF189-0045-C9F2-CCF9-82760696746E}"/>
              </a:ext>
            </a:extLst>
          </p:cNvPr>
          <p:cNvSpPr>
            <a:spLocks noGrp="1"/>
          </p:cNvSpPr>
          <p:nvPr>
            <p:ph idx="1"/>
          </p:nvPr>
        </p:nvSpPr>
        <p:spPr>
          <a:xfrm>
            <a:off x="413657" y="1307713"/>
            <a:ext cx="11364686" cy="4914220"/>
          </a:xfrm>
          <a:solidFill>
            <a:schemeClr val="bg1"/>
          </a:solidFill>
          <a:ln>
            <a:solidFill>
              <a:schemeClr val="tx1"/>
            </a:solidFill>
          </a:ln>
        </p:spPr>
        <p:txBody>
          <a:bodyPr>
            <a:normAutofit/>
          </a:bodyPr>
          <a:lstStyle/>
          <a:p>
            <a:pPr marL="0" indent="0">
              <a:buNone/>
            </a:pPr>
            <a:r>
              <a:rPr lang="en-US" sz="2400" b="1" i="1" u="sng" dirty="0">
                <a:solidFill>
                  <a:srgbClr val="C00000"/>
                </a:solidFill>
                <a:latin typeface="Times New Roman" panose="02020603050405020304" pitchFamily="18" charset="0"/>
                <a:cs typeface="Times New Roman" panose="02020603050405020304" pitchFamily="18" charset="0"/>
              </a:rPr>
              <a:t>Federalism</a:t>
            </a:r>
            <a:r>
              <a:rPr lang="en-US" sz="2400" b="1" dirty="0">
                <a:latin typeface="Times New Roman" panose="02020603050405020304" pitchFamily="18" charset="0"/>
                <a:cs typeface="Times New Roman" panose="02020603050405020304" pitchFamily="18" charset="0"/>
              </a:rPr>
              <a:t> = </a:t>
            </a:r>
            <a:r>
              <a:rPr lang="en-US" sz="2400" dirty="0">
                <a:latin typeface="Times New Roman" panose="02020603050405020304" pitchFamily="18" charset="0"/>
                <a:cs typeface="Times New Roman" panose="02020603050405020304" pitchFamily="18" charset="0"/>
              </a:rPr>
              <a:t>Division of power between state &amp; federal government </a:t>
            </a:r>
          </a:p>
        </p:txBody>
      </p:sp>
      <p:sp>
        <p:nvSpPr>
          <p:cNvPr id="6" name="Rectangle 5">
            <a:extLst>
              <a:ext uri="{FF2B5EF4-FFF2-40B4-BE49-F238E27FC236}">
                <a16:creationId xmlns:a16="http://schemas.microsoft.com/office/drawing/2014/main" id="{2385F59E-E5AC-222A-6AF9-8D3849886556}"/>
              </a:ext>
            </a:extLst>
          </p:cNvPr>
          <p:cNvSpPr/>
          <p:nvPr/>
        </p:nvSpPr>
        <p:spPr>
          <a:xfrm>
            <a:off x="239843" y="1768840"/>
            <a:ext cx="5471409" cy="475576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2400" b="1" dirty="0">
                <a:latin typeface="Times New Roman" panose="02020603050405020304" pitchFamily="18" charset="0"/>
                <a:cs typeface="Times New Roman" panose="02020603050405020304" pitchFamily="18" charset="0"/>
              </a:rPr>
              <a:t>Dred Scot v. Sanford 1857</a:t>
            </a:r>
          </a:p>
          <a:p>
            <a:pPr marL="34290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Ruling: </a:t>
            </a:r>
            <a:r>
              <a:rPr lang="en-US" sz="2400" b="1" u="sng" dirty="0">
                <a:solidFill>
                  <a:srgbClr val="FFFF00"/>
                </a:solidFill>
                <a:latin typeface="Times New Roman" panose="02020603050405020304" pitchFamily="18" charset="0"/>
                <a:cs typeface="Times New Roman" panose="02020603050405020304" pitchFamily="18" charset="0"/>
              </a:rPr>
              <a:t>Slaves = property</a:t>
            </a:r>
            <a:r>
              <a:rPr lang="en-US" sz="2400" b="1" dirty="0">
                <a:latin typeface="Times New Roman" panose="02020603050405020304" pitchFamily="18" charset="0"/>
                <a:cs typeface="Times New Roman" panose="02020603050405020304" pitchFamily="18" charset="0"/>
              </a:rPr>
              <a:t> therefore have NO Rights</a:t>
            </a:r>
          </a:p>
          <a:p>
            <a:pPr marL="342900" indent="-342900">
              <a:buFont typeface="Arial" panose="020B0604020202020204" pitchFamily="34" charset="0"/>
              <a:buChar char="•"/>
            </a:pPr>
            <a:r>
              <a:rPr lang="en-US" sz="2400" b="1" dirty="0">
                <a:solidFill>
                  <a:srgbClr val="FFFF00"/>
                </a:solidFill>
                <a:latin typeface="Times New Roman" panose="02020603050405020304" pitchFamily="18" charset="0"/>
                <a:cs typeface="Times New Roman" panose="02020603050405020304" pitchFamily="18" charset="0"/>
              </a:rPr>
              <a:t>Missouri Compromise = Unconstitutional</a:t>
            </a:r>
            <a:r>
              <a:rPr lang="en-US" sz="2400" b="1" dirty="0">
                <a:latin typeface="Times New Roman" panose="02020603050405020304" pitchFamily="18" charset="0"/>
                <a:cs typeface="Times New Roman" panose="02020603050405020304" pitchFamily="18" charset="0"/>
              </a:rPr>
              <a:t> (State right issue)</a:t>
            </a:r>
          </a:p>
          <a:p>
            <a:pPr marL="342900" indent="-342900">
              <a:buFont typeface="Arial" panose="020B0604020202020204" pitchFamily="34" charset="0"/>
              <a:buChar char="•"/>
            </a:pPr>
            <a:endParaRPr lang="en-US" sz="2400" b="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sz="2400" b="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sz="2400" b="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sz="2400" b="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sz="2400" b="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sz="2400" b="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Allows slavery to expand in the North</a:t>
            </a:r>
          </a:p>
        </p:txBody>
      </p:sp>
      <p:pic>
        <p:nvPicPr>
          <p:cNvPr id="7" name="Content Placeholder 5">
            <a:extLst>
              <a:ext uri="{FF2B5EF4-FFF2-40B4-BE49-F238E27FC236}">
                <a16:creationId xmlns:a16="http://schemas.microsoft.com/office/drawing/2014/main" id="{AFDC0596-9D44-C7FE-A12E-F31A59642B2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3657" y="3899735"/>
            <a:ext cx="2051570" cy="2063284"/>
          </a:xfrm>
          <a:prstGeom prst="rect">
            <a:avLst/>
          </a:prstGeom>
          <a:ln>
            <a:solidFill>
              <a:schemeClr val="accent2"/>
            </a:solidFill>
          </a:ln>
        </p:spPr>
      </p:pic>
      <p:pic>
        <p:nvPicPr>
          <p:cNvPr id="4098" name="Picture 2" descr="Roger Brooke Taney - Ballotpedia">
            <a:extLst>
              <a:ext uri="{FF2B5EF4-FFF2-40B4-BE49-F238E27FC236}">
                <a16:creationId xmlns:a16="http://schemas.microsoft.com/office/drawing/2014/main" id="{6CF59A5C-6881-F721-16D9-CCE29104058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0380" y="3899735"/>
            <a:ext cx="2051570" cy="2063284"/>
          </a:xfrm>
          <a:prstGeom prst="rect">
            <a:avLst/>
          </a:prstGeom>
          <a:noFill/>
          <a:ln>
            <a:solidFill>
              <a:schemeClr val="accent2"/>
            </a:solidFill>
          </a:ln>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636C779F-40A9-6452-7885-8484975074B1}"/>
              </a:ext>
            </a:extLst>
          </p:cNvPr>
          <p:cNvSpPr/>
          <p:nvPr/>
        </p:nvSpPr>
        <p:spPr>
          <a:xfrm>
            <a:off x="838200" y="5426439"/>
            <a:ext cx="2051570" cy="348701"/>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Times New Roman" panose="02020603050405020304" pitchFamily="18" charset="0"/>
                <a:cs typeface="Times New Roman" panose="02020603050405020304" pitchFamily="18" charset="0"/>
              </a:rPr>
              <a:t>Dred Scot</a:t>
            </a:r>
          </a:p>
        </p:txBody>
      </p:sp>
      <p:sp>
        <p:nvSpPr>
          <p:cNvPr id="9" name="Rectangle 8">
            <a:extLst>
              <a:ext uri="{FF2B5EF4-FFF2-40B4-BE49-F238E27FC236}">
                <a16:creationId xmlns:a16="http://schemas.microsoft.com/office/drawing/2014/main" id="{40252330-4955-8FE1-88AA-545D6CC56EC7}"/>
              </a:ext>
            </a:extLst>
          </p:cNvPr>
          <p:cNvSpPr/>
          <p:nvPr/>
        </p:nvSpPr>
        <p:spPr>
          <a:xfrm>
            <a:off x="3654923" y="5426438"/>
            <a:ext cx="2268601" cy="348702"/>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Times New Roman" panose="02020603050405020304" pitchFamily="18" charset="0"/>
                <a:cs typeface="Times New Roman" panose="02020603050405020304" pitchFamily="18" charset="0"/>
              </a:rPr>
              <a:t>Justice Roger Taney</a:t>
            </a:r>
          </a:p>
        </p:txBody>
      </p:sp>
      <p:sp>
        <p:nvSpPr>
          <p:cNvPr id="10" name="Rectangle 9">
            <a:extLst>
              <a:ext uri="{FF2B5EF4-FFF2-40B4-BE49-F238E27FC236}">
                <a16:creationId xmlns:a16="http://schemas.microsoft.com/office/drawing/2014/main" id="{8985A453-58DC-6DD0-4138-4F723712DED5}"/>
              </a:ext>
            </a:extLst>
          </p:cNvPr>
          <p:cNvSpPr/>
          <p:nvPr/>
        </p:nvSpPr>
        <p:spPr>
          <a:xfrm>
            <a:off x="6265889" y="1768840"/>
            <a:ext cx="5512454" cy="4755759"/>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b="1" dirty="0">
              <a:solidFill>
                <a:schemeClr val="tx1"/>
              </a:solidFill>
              <a:latin typeface="Times New Roman" panose="02020603050405020304" pitchFamily="18" charset="0"/>
              <a:cs typeface="Times New Roman" panose="02020603050405020304" pitchFamily="18" charset="0"/>
            </a:endParaRPr>
          </a:p>
          <a:p>
            <a:endParaRPr lang="en-US" sz="2400" b="1" dirty="0">
              <a:solidFill>
                <a:schemeClr val="tx1"/>
              </a:solidFill>
              <a:latin typeface="Times New Roman" panose="02020603050405020304" pitchFamily="18" charset="0"/>
              <a:cs typeface="Times New Roman" panose="02020603050405020304" pitchFamily="18" charset="0"/>
            </a:endParaRPr>
          </a:p>
          <a:p>
            <a:endParaRPr lang="en-US" sz="2400" b="1" dirty="0">
              <a:solidFill>
                <a:schemeClr val="tx1"/>
              </a:solidFill>
              <a:latin typeface="Times New Roman" panose="02020603050405020304" pitchFamily="18" charset="0"/>
              <a:cs typeface="Times New Roman" panose="02020603050405020304" pitchFamily="18" charset="0"/>
            </a:endParaRPr>
          </a:p>
          <a:p>
            <a:endParaRPr lang="en-US" sz="2400" b="1" dirty="0">
              <a:solidFill>
                <a:schemeClr val="tx1"/>
              </a:solidFill>
              <a:latin typeface="Times New Roman" panose="02020603050405020304" pitchFamily="18" charset="0"/>
              <a:cs typeface="Times New Roman" panose="02020603050405020304" pitchFamily="18" charset="0"/>
            </a:endParaRPr>
          </a:p>
          <a:p>
            <a:endParaRPr lang="en-US" sz="2400" b="1" dirty="0">
              <a:solidFill>
                <a:schemeClr val="tx1"/>
              </a:solidFill>
              <a:latin typeface="Times New Roman" panose="02020603050405020304" pitchFamily="18" charset="0"/>
              <a:cs typeface="Times New Roman" panose="02020603050405020304" pitchFamily="18" charset="0"/>
            </a:endParaRPr>
          </a:p>
          <a:p>
            <a:r>
              <a:rPr lang="en-US" sz="2400" b="1" dirty="0">
                <a:solidFill>
                  <a:schemeClr val="tx1"/>
                </a:solidFill>
                <a:latin typeface="Times New Roman" panose="02020603050405020304" pitchFamily="18" charset="0"/>
                <a:cs typeface="Times New Roman" panose="02020603050405020304" pitchFamily="18" charset="0"/>
                <a:hlinkClick r:id="rId5"/>
              </a:rPr>
              <a:t>Lincoln-Douglas Debate (1858)</a:t>
            </a:r>
            <a:endParaRPr lang="en-US" sz="2400" b="1" dirty="0">
              <a:solidFill>
                <a:schemeClr val="tx1"/>
              </a:solidFill>
              <a:latin typeface="Times New Roman" panose="02020603050405020304" pitchFamily="18" charset="0"/>
              <a:cs typeface="Times New Roman" panose="02020603050405020304" pitchFamily="18" charset="0"/>
            </a:endParaRPr>
          </a:p>
          <a:p>
            <a:endParaRPr lang="en-US" sz="2400" b="1" dirty="0">
              <a:solidFill>
                <a:schemeClr val="tx1"/>
              </a:solidFill>
              <a:latin typeface="Times New Roman" panose="02020603050405020304" pitchFamily="18" charset="0"/>
              <a:cs typeface="Times New Roman" panose="02020603050405020304" pitchFamily="18" charset="0"/>
            </a:endParaRPr>
          </a:p>
          <a:p>
            <a:endParaRPr lang="en-US" sz="2400" b="1" dirty="0">
              <a:solidFill>
                <a:schemeClr val="tx1"/>
              </a:solidFill>
              <a:latin typeface="Times New Roman" panose="02020603050405020304" pitchFamily="18" charset="0"/>
              <a:cs typeface="Times New Roman" panose="02020603050405020304" pitchFamily="18" charset="0"/>
            </a:endParaRPr>
          </a:p>
          <a:p>
            <a:endParaRPr lang="en-US" sz="2400" b="1" dirty="0">
              <a:solidFill>
                <a:schemeClr val="tx1"/>
              </a:solidFill>
              <a:latin typeface="Times New Roman" panose="02020603050405020304" pitchFamily="18" charset="0"/>
              <a:cs typeface="Times New Roman" panose="02020603050405020304" pitchFamily="18" charset="0"/>
            </a:endParaRPr>
          </a:p>
          <a:p>
            <a:endParaRPr lang="en-US" sz="2400" b="1" dirty="0">
              <a:solidFill>
                <a:schemeClr val="tx1"/>
              </a:solidFill>
              <a:latin typeface="Times New Roman" panose="02020603050405020304" pitchFamily="18" charset="0"/>
              <a:cs typeface="Times New Roman" panose="02020603050405020304" pitchFamily="18" charset="0"/>
            </a:endParaRPr>
          </a:p>
          <a:p>
            <a:endParaRPr lang="en-US" sz="2400" b="1" dirty="0">
              <a:solidFill>
                <a:schemeClr val="tx1"/>
              </a:solidFill>
              <a:latin typeface="Times New Roman" panose="02020603050405020304" pitchFamily="18" charset="0"/>
              <a:cs typeface="Times New Roman" panose="02020603050405020304" pitchFamily="18" charset="0"/>
            </a:endParaRPr>
          </a:p>
          <a:p>
            <a:endParaRPr lang="en-US" sz="2400" b="1" dirty="0">
              <a:solidFill>
                <a:schemeClr val="tx1"/>
              </a:solidFill>
              <a:latin typeface="Times New Roman" panose="02020603050405020304" pitchFamily="18" charset="0"/>
              <a:cs typeface="Times New Roman" panose="02020603050405020304" pitchFamily="18" charset="0"/>
            </a:endParaRPr>
          </a:p>
          <a:p>
            <a:r>
              <a:rPr lang="en-US" sz="2400" dirty="0">
                <a:solidFill>
                  <a:schemeClr val="tx1"/>
                </a:solidFill>
                <a:latin typeface="Times New Roman" panose="02020603050405020304" pitchFamily="18" charset="0"/>
                <a:cs typeface="Times New Roman" panose="02020603050405020304" pitchFamily="18" charset="0"/>
              </a:rPr>
              <a:t>Illinois Senate Race for Congress</a:t>
            </a:r>
          </a:p>
          <a:p>
            <a:pPr marL="342900" indent="-342900">
              <a:buFont typeface="Arial" panose="020B0604020202020204" pitchFamily="34" charset="0"/>
              <a:buChar char="•"/>
            </a:pPr>
            <a:r>
              <a:rPr lang="en-US" sz="2400" b="1" i="1" u="sng" dirty="0">
                <a:solidFill>
                  <a:srgbClr val="002060"/>
                </a:solidFill>
                <a:latin typeface="Times New Roman" panose="02020603050405020304" pitchFamily="18" charset="0"/>
                <a:cs typeface="Times New Roman" panose="02020603050405020304" pitchFamily="18" charset="0"/>
              </a:rPr>
              <a:t>Freeport Doctrine</a:t>
            </a:r>
            <a:r>
              <a:rPr lang="en-US" sz="2400" b="1" dirty="0">
                <a:solidFill>
                  <a:schemeClr val="tx1"/>
                </a:solidFill>
                <a:latin typeface="Times New Roman" panose="02020603050405020304" pitchFamily="18" charset="0"/>
                <a:cs typeface="Times New Roman" panose="02020603050405020304" pitchFamily="18" charset="0"/>
              </a:rPr>
              <a:t>: </a:t>
            </a:r>
            <a:r>
              <a:rPr lang="en-US" sz="2400" dirty="0">
                <a:solidFill>
                  <a:schemeClr val="tx1"/>
                </a:solidFill>
                <a:latin typeface="Times New Roman" panose="02020603050405020304" pitchFamily="18" charset="0"/>
                <a:cs typeface="Times New Roman" panose="02020603050405020304" pitchFamily="18" charset="0"/>
              </a:rPr>
              <a:t>Don’t pass laws that support slavery to ban slavery </a:t>
            </a:r>
            <a:r>
              <a:rPr lang="en-US" sz="2400" b="1" dirty="0">
                <a:solidFill>
                  <a:schemeClr val="tx1"/>
                </a:solidFill>
                <a:latin typeface="Times New Roman" panose="02020603050405020304" pitchFamily="18" charset="0"/>
                <a:cs typeface="Times New Roman" panose="02020603050405020304" pitchFamily="18" charset="0"/>
              </a:rPr>
              <a:t>(Stephen Douglas)</a:t>
            </a:r>
          </a:p>
          <a:p>
            <a:pPr marL="342900" indent="-342900">
              <a:buFont typeface="Arial" panose="020B0604020202020204" pitchFamily="34" charset="0"/>
              <a:buChar char="•"/>
            </a:pPr>
            <a:r>
              <a:rPr lang="en-US" sz="2400" b="1" dirty="0">
                <a:solidFill>
                  <a:schemeClr val="tx1"/>
                </a:solidFill>
                <a:latin typeface="Times New Roman" panose="02020603050405020304" pitchFamily="18" charset="0"/>
                <a:cs typeface="Times New Roman" panose="02020603050405020304" pitchFamily="18" charset="0"/>
              </a:rPr>
              <a:t>Lincoln’s “House Divide Speech” – We cannot be half slave, half free</a:t>
            </a:r>
          </a:p>
          <a:p>
            <a:endParaRPr lang="en-US" sz="2400" b="1" dirty="0">
              <a:solidFill>
                <a:schemeClr val="tx1"/>
              </a:solidFill>
              <a:latin typeface="Times New Roman" panose="02020603050405020304" pitchFamily="18" charset="0"/>
              <a:cs typeface="Times New Roman" panose="02020603050405020304" pitchFamily="18" charset="0"/>
            </a:endParaRPr>
          </a:p>
          <a:p>
            <a:endParaRPr lang="en-US" sz="2400" b="1" dirty="0">
              <a:solidFill>
                <a:schemeClr val="tx1"/>
              </a:solidFill>
              <a:latin typeface="Times New Roman" panose="02020603050405020304" pitchFamily="18" charset="0"/>
              <a:cs typeface="Times New Roman" panose="02020603050405020304" pitchFamily="18" charset="0"/>
            </a:endParaRPr>
          </a:p>
          <a:p>
            <a:endParaRPr lang="en-US" sz="2400" b="1" dirty="0">
              <a:solidFill>
                <a:schemeClr val="tx1"/>
              </a:solidFill>
              <a:latin typeface="Times New Roman" panose="02020603050405020304" pitchFamily="18" charset="0"/>
              <a:cs typeface="Times New Roman" panose="02020603050405020304" pitchFamily="18" charset="0"/>
            </a:endParaRPr>
          </a:p>
          <a:p>
            <a:endParaRPr lang="en-US" sz="2400" b="1" dirty="0">
              <a:solidFill>
                <a:schemeClr val="tx1"/>
              </a:solidFill>
              <a:latin typeface="Times New Roman" panose="02020603050405020304" pitchFamily="18" charset="0"/>
              <a:cs typeface="Times New Roman" panose="02020603050405020304" pitchFamily="18" charset="0"/>
            </a:endParaRPr>
          </a:p>
          <a:p>
            <a:endParaRPr lang="en-US" sz="2400" b="1" dirty="0">
              <a:solidFill>
                <a:schemeClr val="tx1"/>
              </a:solidFill>
              <a:latin typeface="Times New Roman" panose="02020603050405020304" pitchFamily="18" charset="0"/>
              <a:cs typeface="Times New Roman" panose="02020603050405020304" pitchFamily="18" charset="0"/>
            </a:endParaRPr>
          </a:p>
        </p:txBody>
      </p:sp>
      <p:pic>
        <p:nvPicPr>
          <p:cNvPr id="4102" name="Picture 6" descr="Right Makes Might: The Lincoln-Douglas Debates">
            <a:extLst>
              <a:ext uri="{FF2B5EF4-FFF2-40B4-BE49-F238E27FC236}">
                <a16:creationId xmlns:a16="http://schemas.microsoft.com/office/drawing/2014/main" id="{864AFE9F-12BE-FB5F-4805-81D58B328B8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75932" y="2145885"/>
            <a:ext cx="4677868" cy="2231242"/>
          </a:xfrm>
          <a:prstGeom prst="rect">
            <a:avLst/>
          </a:prstGeom>
          <a:noFill/>
          <a:ln>
            <a:solidFill>
              <a:srgbClr val="002060"/>
            </a:solidFill>
          </a:ln>
          <a:extLst>
            <a:ext uri="{909E8E84-426E-40DD-AFC4-6F175D3DCCD1}">
              <a14:hiddenFill xmlns:a14="http://schemas.microsoft.com/office/drawing/2010/main">
                <a:solidFill>
                  <a:srgbClr val="FFFFFF"/>
                </a:solidFill>
              </a14:hiddenFill>
            </a:ext>
          </a:extLst>
        </p:spPr>
      </p:pic>
      <p:sp>
        <p:nvSpPr>
          <p:cNvPr id="11" name="Arrow: Right 10">
            <a:extLst>
              <a:ext uri="{FF2B5EF4-FFF2-40B4-BE49-F238E27FC236}">
                <a16:creationId xmlns:a16="http://schemas.microsoft.com/office/drawing/2014/main" id="{50C4F7C9-3061-787D-44CD-12211AB76D6E}"/>
              </a:ext>
            </a:extLst>
          </p:cNvPr>
          <p:cNvSpPr/>
          <p:nvPr/>
        </p:nvSpPr>
        <p:spPr>
          <a:xfrm>
            <a:off x="5455764" y="2683239"/>
            <a:ext cx="1024986" cy="745761"/>
          </a:xfrm>
          <a:prstGeom prst="rightArrow">
            <a:avLst/>
          </a:prstGeom>
          <a:solidFill>
            <a:srgbClr val="C00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42731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102"/>
                                        </p:tgtEl>
                                        <p:attrNameLst>
                                          <p:attrName>style.visibility</p:attrName>
                                        </p:attrNameLst>
                                      </p:cBhvr>
                                      <p:to>
                                        <p:strVal val="visible"/>
                                      </p:to>
                                    </p:set>
                                    <p:anim calcmode="lin" valueType="num">
                                      <p:cBhvr additive="base">
                                        <p:cTn id="13" dur="500" fill="hold"/>
                                        <p:tgtEl>
                                          <p:spTgt spid="4102"/>
                                        </p:tgtEl>
                                        <p:attrNameLst>
                                          <p:attrName>ppt_x</p:attrName>
                                        </p:attrNameLst>
                                      </p:cBhvr>
                                      <p:tavLst>
                                        <p:tav tm="0">
                                          <p:val>
                                            <p:strVal val="#ppt_x"/>
                                          </p:val>
                                        </p:tav>
                                        <p:tav tm="100000">
                                          <p:val>
                                            <p:strVal val="#ppt_x"/>
                                          </p:val>
                                        </p:tav>
                                      </p:tavLst>
                                    </p:anim>
                                    <p:anim calcmode="lin" valueType="num">
                                      <p:cBhvr additive="base">
                                        <p:cTn id="14" dur="500" fill="hold"/>
                                        <p:tgtEl>
                                          <p:spTgt spid="410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27ECC-AD31-755A-397A-8455EF85B25A}"/>
              </a:ext>
            </a:extLst>
          </p:cNvPr>
          <p:cNvSpPr>
            <a:spLocks noGrp="1"/>
          </p:cNvSpPr>
          <p:nvPr>
            <p:ph type="title"/>
          </p:nvPr>
        </p:nvSpPr>
        <p:spPr>
          <a:xfrm>
            <a:off x="838200" y="365125"/>
            <a:ext cx="10515600" cy="737961"/>
          </a:xfrm>
          <a:solidFill>
            <a:schemeClr val="accent4">
              <a:lumMod val="60000"/>
              <a:lumOff val="40000"/>
            </a:schemeClr>
          </a:solidFill>
          <a:ln>
            <a:solidFill>
              <a:schemeClr val="tx1"/>
            </a:solidFill>
          </a:ln>
        </p:spPr>
        <p:txBody>
          <a:bodyPr/>
          <a:lstStyle/>
          <a:p>
            <a:r>
              <a:rPr lang="en-US" dirty="0">
                <a:latin typeface="Elephant Pro" panose="00000500000000000000" pitchFamily="2" charset="0"/>
              </a:rPr>
              <a:t>Election of 1860</a:t>
            </a:r>
          </a:p>
        </p:txBody>
      </p:sp>
      <p:sp>
        <p:nvSpPr>
          <p:cNvPr id="3" name="Content Placeholder 2">
            <a:extLst>
              <a:ext uri="{FF2B5EF4-FFF2-40B4-BE49-F238E27FC236}">
                <a16:creationId xmlns:a16="http://schemas.microsoft.com/office/drawing/2014/main" id="{D09EF189-0045-C9F2-CCF9-82760696746E}"/>
              </a:ext>
            </a:extLst>
          </p:cNvPr>
          <p:cNvSpPr>
            <a:spLocks noGrp="1"/>
          </p:cNvSpPr>
          <p:nvPr>
            <p:ph idx="1"/>
          </p:nvPr>
        </p:nvSpPr>
        <p:spPr>
          <a:xfrm>
            <a:off x="413657" y="1307713"/>
            <a:ext cx="11364686" cy="4914220"/>
          </a:xfrm>
          <a:solidFill>
            <a:schemeClr val="bg1"/>
          </a:solidFill>
          <a:ln>
            <a:solidFill>
              <a:schemeClr val="tx1"/>
            </a:solidFill>
          </a:ln>
        </p:spPr>
        <p:txBody>
          <a:bodyPr>
            <a:normAutofit/>
          </a:bodyPr>
          <a:lstStyle/>
          <a:p>
            <a:pPr marL="0" indent="0">
              <a:buNone/>
            </a:pPr>
            <a:r>
              <a:rPr lang="en-US" sz="2400" dirty="0">
                <a:latin typeface="Times New Roman" panose="02020603050405020304" pitchFamily="18" charset="0"/>
                <a:cs typeface="Times New Roman" panose="02020603050405020304" pitchFamily="18" charset="0"/>
              </a:rPr>
              <a:t>Nation divided over the issue of slavery </a:t>
            </a:r>
          </a:p>
        </p:txBody>
      </p:sp>
      <p:pic>
        <p:nvPicPr>
          <p:cNvPr id="4" name="Picture 2">
            <a:extLst>
              <a:ext uri="{FF2B5EF4-FFF2-40B4-BE49-F238E27FC236}">
                <a16:creationId xmlns:a16="http://schemas.microsoft.com/office/drawing/2014/main" id="{794E9018-E33A-441E-D44D-4819DD14F1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 y="1850196"/>
            <a:ext cx="10515600" cy="370009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5" name="Picture 2">
            <a:extLst>
              <a:ext uri="{FF2B5EF4-FFF2-40B4-BE49-F238E27FC236}">
                <a16:creationId xmlns:a16="http://schemas.microsoft.com/office/drawing/2014/main" id="{CF8474F6-8544-C335-D655-57F8A1E2DE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1560" y="4364604"/>
            <a:ext cx="1544507" cy="20619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a:extLst>
              <a:ext uri="{FF2B5EF4-FFF2-40B4-BE49-F238E27FC236}">
                <a16:creationId xmlns:a16="http://schemas.microsoft.com/office/drawing/2014/main" id="{6CFD57CD-4A5A-38D9-F746-ECE7C06AF10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86605" y="4358898"/>
            <a:ext cx="1544507" cy="21282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5">
            <a:extLst>
              <a:ext uri="{FF2B5EF4-FFF2-40B4-BE49-F238E27FC236}">
                <a16:creationId xmlns:a16="http://schemas.microsoft.com/office/drawing/2014/main" id="{0DB2BEBC-9802-DA38-DCD5-F99BF3C792D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21650" y="4358899"/>
            <a:ext cx="1544508" cy="21282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4">
            <a:extLst>
              <a:ext uri="{FF2B5EF4-FFF2-40B4-BE49-F238E27FC236}">
                <a16:creationId xmlns:a16="http://schemas.microsoft.com/office/drawing/2014/main" id="{D1381896-0F03-BE59-C544-BFC50397372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13986" y="4358897"/>
            <a:ext cx="1544507" cy="2128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a:extLst>
              <a:ext uri="{FF2B5EF4-FFF2-40B4-BE49-F238E27FC236}">
                <a16:creationId xmlns:a16="http://schemas.microsoft.com/office/drawing/2014/main" id="{07FD17A2-F6B4-F534-2E1C-9A97C6D2A504}"/>
              </a:ext>
            </a:extLst>
          </p:cNvPr>
          <p:cNvSpPr/>
          <p:nvPr/>
        </p:nvSpPr>
        <p:spPr>
          <a:xfrm>
            <a:off x="624840" y="6080760"/>
            <a:ext cx="2270760" cy="563880"/>
          </a:xfrm>
          <a:prstGeom prst="rect">
            <a:avLst/>
          </a:prstGeom>
          <a:solidFill>
            <a:srgbClr val="00206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Abraham Lincoln</a:t>
            </a:r>
          </a:p>
          <a:p>
            <a:pPr algn="ctr"/>
            <a:r>
              <a:rPr lang="en-US" b="1" dirty="0">
                <a:solidFill>
                  <a:schemeClr val="bg1"/>
                </a:solidFill>
              </a:rPr>
              <a:t>Republican</a:t>
            </a:r>
            <a:endParaRPr lang="en-US" dirty="0">
              <a:solidFill>
                <a:schemeClr val="bg1"/>
              </a:solidFill>
            </a:endParaRPr>
          </a:p>
        </p:txBody>
      </p:sp>
      <p:sp>
        <p:nvSpPr>
          <p:cNvPr id="10" name="Rectangle 9">
            <a:extLst>
              <a:ext uri="{FF2B5EF4-FFF2-40B4-BE49-F238E27FC236}">
                <a16:creationId xmlns:a16="http://schemas.microsoft.com/office/drawing/2014/main" id="{736701EF-5333-04F9-DA42-6EDA38E65015}"/>
              </a:ext>
            </a:extLst>
          </p:cNvPr>
          <p:cNvSpPr/>
          <p:nvPr/>
        </p:nvSpPr>
        <p:spPr>
          <a:xfrm>
            <a:off x="2981461" y="6080760"/>
            <a:ext cx="2270760" cy="563880"/>
          </a:xfrm>
          <a:prstGeom prst="rect">
            <a:avLst/>
          </a:prstGeom>
          <a:solidFill>
            <a:srgbClr val="00206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John Bell</a:t>
            </a:r>
          </a:p>
          <a:p>
            <a:pPr algn="ctr"/>
            <a:r>
              <a:rPr lang="en-US" b="1" dirty="0">
                <a:solidFill>
                  <a:schemeClr val="bg1"/>
                </a:solidFill>
              </a:rPr>
              <a:t>Constitutional Union</a:t>
            </a:r>
            <a:endParaRPr lang="en-US" dirty="0">
              <a:solidFill>
                <a:schemeClr val="bg1"/>
              </a:solidFill>
            </a:endParaRPr>
          </a:p>
        </p:txBody>
      </p:sp>
      <p:sp>
        <p:nvSpPr>
          <p:cNvPr id="11" name="Rectangle 10">
            <a:extLst>
              <a:ext uri="{FF2B5EF4-FFF2-40B4-BE49-F238E27FC236}">
                <a16:creationId xmlns:a16="http://schemas.microsoft.com/office/drawing/2014/main" id="{46D281D9-1606-0A2D-2E95-A0A2427E186E}"/>
              </a:ext>
            </a:extLst>
          </p:cNvPr>
          <p:cNvSpPr/>
          <p:nvPr/>
        </p:nvSpPr>
        <p:spPr>
          <a:xfrm>
            <a:off x="5399479" y="6080760"/>
            <a:ext cx="2270760" cy="563880"/>
          </a:xfrm>
          <a:prstGeom prst="rect">
            <a:avLst/>
          </a:prstGeom>
          <a:solidFill>
            <a:srgbClr val="00206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Stephen Douglas</a:t>
            </a:r>
          </a:p>
          <a:p>
            <a:pPr algn="ctr"/>
            <a:r>
              <a:rPr lang="en-US" b="1" dirty="0">
                <a:solidFill>
                  <a:schemeClr val="bg1"/>
                </a:solidFill>
              </a:rPr>
              <a:t>Northern Democrat</a:t>
            </a:r>
            <a:endParaRPr lang="en-US" dirty="0">
              <a:solidFill>
                <a:schemeClr val="bg1"/>
              </a:solidFill>
            </a:endParaRPr>
          </a:p>
        </p:txBody>
      </p:sp>
      <p:sp>
        <p:nvSpPr>
          <p:cNvPr id="12" name="Rectangle 11">
            <a:extLst>
              <a:ext uri="{FF2B5EF4-FFF2-40B4-BE49-F238E27FC236}">
                <a16:creationId xmlns:a16="http://schemas.microsoft.com/office/drawing/2014/main" id="{18EE609A-3B35-C44B-AC5C-6E0C3AEF9102}"/>
              </a:ext>
            </a:extLst>
          </p:cNvPr>
          <p:cNvSpPr/>
          <p:nvPr/>
        </p:nvSpPr>
        <p:spPr>
          <a:xfrm>
            <a:off x="7813424" y="6080760"/>
            <a:ext cx="2270760" cy="563880"/>
          </a:xfrm>
          <a:prstGeom prst="rect">
            <a:avLst/>
          </a:prstGeom>
          <a:solidFill>
            <a:srgbClr val="00206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John Breckenridge</a:t>
            </a:r>
          </a:p>
          <a:p>
            <a:pPr algn="ctr"/>
            <a:r>
              <a:rPr lang="en-US" b="1" dirty="0">
                <a:solidFill>
                  <a:schemeClr val="bg1"/>
                </a:solidFill>
              </a:rPr>
              <a:t>Southern Democrat</a:t>
            </a:r>
            <a:endParaRPr lang="en-US" dirty="0">
              <a:solidFill>
                <a:schemeClr val="bg1"/>
              </a:solidFill>
            </a:endParaRPr>
          </a:p>
        </p:txBody>
      </p:sp>
      <p:sp>
        <p:nvSpPr>
          <p:cNvPr id="14" name="Rectangle 13">
            <a:extLst>
              <a:ext uri="{FF2B5EF4-FFF2-40B4-BE49-F238E27FC236}">
                <a16:creationId xmlns:a16="http://schemas.microsoft.com/office/drawing/2014/main" id="{3BB4F9C7-0ED4-97E1-ADB1-643B421CE132}"/>
              </a:ext>
            </a:extLst>
          </p:cNvPr>
          <p:cNvSpPr/>
          <p:nvPr/>
        </p:nvSpPr>
        <p:spPr>
          <a:xfrm>
            <a:off x="714187" y="6302503"/>
            <a:ext cx="300082" cy="369332"/>
          </a:xfrm>
          <a:prstGeom prst="rect">
            <a:avLst/>
          </a:prstGeom>
        </p:spPr>
        <p:txBody>
          <a:bodyPr wrap="none">
            <a:spAutoFit/>
          </a:bodyPr>
          <a:lstStyle/>
          <a:p>
            <a:r>
              <a:rPr lang="en-US" b="1" dirty="0">
                <a:solidFill>
                  <a:schemeClr val="accent6"/>
                </a:solidFill>
              </a:rPr>
              <a:t>√</a:t>
            </a:r>
            <a:endParaRPr lang="en-US" dirty="0">
              <a:solidFill>
                <a:schemeClr val="accent6"/>
              </a:solidFill>
            </a:endParaRPr>
          </a:p>
        </p:txBody>
      </p:sp>
      <p:sp>
        <p:nvSpPr>
          <p:cNvPr id="15" name="Rectangle 14">
            <a:extLst>
              <a:ext uri="{FF2B5EF4-FFF2-40B4-BE49-F238E27FC236}">
                <a16:creationId xmlns:a16="http://schemas.microsoft.com/office/drawing/2014/main" id="{AA357840-8594-4720-5D47-D3C2668362FC}"/>
              </a:ext>
            </a:extLst>
          </p:cNvPr>
          <p:cNvSpPr/>
          <p:nvPr/>
        </p:nvSpPr>
        <p:spPr>
          <a:xfrm>
            <a:off x="4659601" y="1737097"/>
            <a:ext cx="6692022" cy="648905"/>
          </a:xfrm>
          <a:prstGeom prst="rect">
            <a:avLst/>
          </a:prstGeom>
          <a:ln>
            <a:solidFill>
              <a:srgbClr val="C0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dirty="0">
                <a:solidFill>
                  <a:schemeClr val="bg1"/>
                </a:solidFill>
                <a:latin typeface="Times New Roman" panose="02020603050405020304" pitchFamily="18" charset="0"/>
                <a:cs typeface="Times New Roman" panose="02020603050405020304" pitchFamily="18" charset="0"/>
              </a:rPr>
              <a:t>Abraham Lincoln wins – Not a single Southern Vote</a:t>
            </a:r>
          </a:p>
        </p:txBody>
      </p:sp>
      <p:sp>
        <p:nvSpPr>
          <p:cNvPr id="16" name="Rectangle 15">
            <a:extLst>
              <a:ext uri="{FF2B5EF4-FFF2-40B4-BE49-F238E27FC236}">
                <a16:creationId xmlns:a16="http://schemas.microsoft.com/office/drawing/2014/main" id="{48468CFF-1B81-DBC0-9E84-C3314782BC27}"/>
              </a:ext>
            </a:extLst>
          </p:cNvPr>
          <p:cNvSpPr/>
          <p:nvPr/>
        </p:nvSpPr>
        <p:spPr>
          <a:xfrm>
            <a:off x="6096000" y="2621280"/>
            <a:ext cx="5471160" cy="807720"/>
          </a:xfrm>
          <a:prstGeom prst="rect">
            <a:avLst/>
          </a:prstGeom>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latin typeface="Times New Roman" panose="02020603050405020304" pitchFamily="18" charset="0"/>
                <a:cs typeface="Times New Roman" panose="02020603050405020304" pitchFamily="18" charset="0"/>
              </a:rPr>
              <a:t>Immediate secession of deep south states (SC, TX, AL, MS, GA, FL, &amp; LA)</a:t>
            </a:r>
          </a:p>
        </p:txBody>
      </p:sp>
      <p:sp>
        <p:nvSpPr>
          <p:cNvPr id="17" name="Arrow: Down 16">
            <a:extLst>
              <a:ext uri="{FF2B5EF4-FFF2-40B4-BE49-F238E27FC236}">
                <a16:creationId xmlns:a16="http://schemas.microsoft.com/office/drawing/2014/main" id="{F67ECCC4-BC85-5C18-07A0-D3D4CAB1E4C1}"/>
              </a:ext>
            </a:extLst>
          </p:cNvPr>
          <p:cNvSpPr/>
          <p:nvPr/>
        </p:nvSpPr>
        <p:spPr>
          <a:xfrm>
            <a:off x="7813424" y="2270760"/>
            <a:ext cx="538096" cy="544626"/>
          </a:xfrm>
          <a:prstGeom prst="down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86889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27ECC-AD31-755A-397A-8455EF85B25A}"/>
              </a:ext>
            </a:extLst>
          </p:cNvPr>
          <p:cNvSpPr>
            <a:spLocks noGrp="1"/>
          </p:cNvSpPr>
          <p:nvPr>
            <p:ph type="title"/>
          </p:nvPr>
        </p:nvSpPr>
        <p:spPr>
          <a:xfrm>
            <a:off x="838200" y="365125"/>
            <a:ext cx="10515600" cy="737961"/>
          </a:xfrm>
          <a:solidFill>
            <a:schemeClr val="accent4">
              <a:lumMod val="60000"/>
              <a:lumOff val="40000"/>
            </a:schemeClr>
          </a:solidFill>
          <a:ln>
            <a:solidFill>
              <a:schemeClr val="tx1"/>
            </a:solidFill>
          </a:ln>
        </p:spPr>
        <p:txBody>
          <a:bodyPr/>
          <a:lstStyle/>
          <a:p>
            <a:r>
              <a:rPr lang="en-US" dirty="0">
                <a:latin typeface="Elephant Pro" panose="00000500000000000000" pitchFamily="2" charset="0"/>
              </a:rPr>
              <a:t>One Last Effort to Save the Union</a:t>
            </a:r>
          </a:p>
        </p:txBody>
      </p:sp>
      <p:sp>
        <p:nvSpPr>
          <p:cNvPr id="3" name="Content Placeholder 2">
            <a:extLst>
              <a:ext uri="{FF2B5EF4-FFF2-40B4-BE49-F238E27FC236}">
                <a16:creationId xmlns:a16="http://schemas.microsoft.com/office/drawing/2014/main" id="{D09EF189-0045-C9F2-CCF9-82760696746E}"/>
              </a:ext>
            </a:extLst>
          </p:cNvPr>
          <p:cNvSpPr>
            <a:spLocks noGrp="1"/>
          </p:cNvSpPr>
          <p:nvPr>
            <p:ph idx="1"/>
          </p:nvPr>
        </p:nvSpPr>
        <p:spPr>
          <a:xfrm>
            <a:off x="413657" y="1307713"/>
            <a:ext cx="11364686" cy="4914220"/>
          </a:xfrm>
          <a:solidFill>
            <a:schemeClr val="bg1"/>
          </a:solidFill>
          <a:ln>
            <a:solidFill>
              <a:schemeClr val="tx1"/>
            </a:solidFill>
          </a:ln>
        </p:spPr>
        <p:txBody>
          <a:bodyPr>
            <a:normAutofit/>
          </a:bodyPr>
          <a:lstStyle/>
          <a:p>
            <a:pPr marL="0" indent="0">
              <a:buNone/>
            </a:pPr>
            <a:r>
              <a:rPr lang="en-US" sz="2400" b="1" u="sng" dirty="0">
                <a:solidFill>
                  <a:srgbClr val="C00000"/>
                </a:solidFill>
                <a:latin typeface="Times New Roman" panose="02020603050405020304" pitchFamily="18" charset="0"/>
                <a:cs typeface="Times New Roman" panose="02020603050405020304" pitchFamily="18" charset="0"/>
              </a:rPr>
              <a:t>Crittenden Compromise</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Bring back the balance of free v. slave states</a:t>
            </a:r>
            <a:endParaRPr lang="en-US" sz="2400" b="1" u="sng" dirty="0">
              <a:solidFill>
                <a:srgbClr val="C00000"/>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A5AC5DBB-97BA-FAF4-2C72-BB5AF34338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1040" y="1872145"/>
            <a:ext cx="6553200" cy="3678142"/>
          </a:xfrm>
          <a:prstGeom prst="rect">
            <a:avLst/>
          </a:prstGeom>
          <a:ln>
            <a:solidFill>
              <a:srgbClr val="002060"/>
            </a:solidFill>
          </a:ln>
        </p:spPr>
      </p:pic>
      <p:sp>
        <p:nvSpPr>
          <p:cNvPr id="5" name="Rectangle 4">
            <a:extLst>
              <a:ext uri="{FF2B5EF4-FFF2-40B4-BE49-F238E27FC236}">
                <a16:creationId xmlns:a16="http://schemas.microsoft.com/office/drawing/2014/main" id="{7BEE952D-50B4-86A9-ACA5-8E233646A59B}"/>
              </a:ext>
            </a:extLst>
          </p:cNvPr>
          <p:cNvSpPr/>
          <p:nvPr/>
        </p:nvSpPr>
        <p:spPr>
          <a:xfrm>
            <a:off x="6446519" y="1936022"/>
            <a:ext cx="5501641" cy="2498817"/>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endParaRPr lang="en-US" sz="2400" dirty="0"/>
          </a:p>
          <a:p>
            <a:pPr lvl="1"/>
            <a:r>
              <a:rPr lang="en-US" sz="2400" dirty="0">
                <a:latin typeface="Times New Roman" panose="02020603050405020304" pitchFamily="18" charset="0"/>
                <a:cs typeface="Times New Roman" panose="02020603050405020304" pitchFamily="18" charset="0"/>
              </a:rPr>
              <a:t>Return the 36’30 line (expansion of the US into Cuba and Latin America)</a:t>
            </a:r>
          </a:p>
          <a:p>
            <a:pPr lvl="1"/>
            <a:r>
              <a:rPr lang="en-US" sz="2400" dirty="0">
                <a:latin typeface="Times New Roman" panose="02020603050405020304" pitchFamily="18" charset="0"/>
                <a:cs typeface="Times New Roman" panose="02020603050405020304" pitchFamily="18" charset="0"/>
              </a:rPr>
              <a:t>Slavery protected by the federal government</a:t>
            </a:r>
          </a:p>
          <a:p>
            <a:pPr lvl="1"/>
            <a:r>
              <a:rPr lang="en-US" sz="2400" dirty="0">
                <a:latin typeface="Times New Roman" panose="02020603050405020304" pitchFamily="18" charset="0"/>
                <a:cs typeface="Times New Roman" panose="02020603050405020304" pitchFamily="18" charset="0"/>
              </a:rPr>
              <a:t>Free v. Slave determined by popular sovereignty </a:t>
            </a:r>
          </a:p>
          <a:p>
            <a:pPr marL="285750" indent="-28575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p:txBody>
      </p:sp>
      <p:pic>
        <p:nvPicPr>
          <p:cNvPr id="6146" name="Picture 2" descr="Abraham Lincoln - Wikipedia">
            <a:extLst>
              <a:ext uri="{FF2B5EF4-FFF2-40B4-BE49-F238E27FC236}">
                <a16:creationId xmlns:a16="http://schemas.microsoft.com/office/drawing/2014/main" id="{5D8CAD6D-4B34-D3DE-B0E9-B2B671F3D3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9441" y="4064000"/>
            <a:ext cx="1870439" cy="2428875"/>
          </a:xfrm>
          <a:prstGeom prst="rect">
            <a:avLst/>
          </a:prstGeom>
          <a:noFill/>
          <a:ln>
            <a:solidFill>
              <a:srgbClr val="002060"/>
            </a:solidFill>
          </a:ln>
          <a:extLst>
            <a:ext uri="{909E8E84-426E-40DD-AFC4-6F175D3DCCD1}">
              <a14:hiddenFill xmlns:a14="http://schemas.microsoft.com/office/drawing/2010/main">
                <a:solidFill>
                  <a:srgbClr val="FFFFFF"/>
                </a:solidFill>
              </a14:hiddenFill>
            </a:ext>
          </a:extLst>
        </p:spPr>
      </p:pic>
      <p:sp>
        <p:nvSpPr>
          <p:cNvPr id="6" name="Speech Bubble: Rectangle 5">
            <a:extLst>
              <a:ext uri="{FF2B5EF4-FFF2-40B4-BE49-F238E27FC236}">
                <a16:creationId xmlns:a16="http://schemas.microsoft.com/office/drawing/2014/main" id="{A5C6E4DC-4883-AC47-75A5-E2D5849BE412}"/>
              </a:ext>
            </a:extLst>
          </p:cNvPr>
          <p:cNvSpPr/>
          <p:nvPr/>
        </p:nvSpPr>
        <p:spPr>
          <a:xfrm>
            <a:off x="2434861" y="4175760"/>
            <a:ext cx="3581400" cy="1005840"/>
          </a:xfrm>
          <a:prstGeom prst="wedgeRectCallout">
            <a:avLst>
              <a:gd name="adj1" fmla="val -54450"/>
              <a:gd name="adj2" fmla="val 51894"/>
            </a:avLst>
          </a:prstGeom>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a:latin typeface="Times New Roman" panose="02020603050405020304" pitchFamily="18" charset="0"/>
                <a:cs typeface="Times New Roman" panose="02020603050405020304" pitchFamily="18" charset="0"/>
              </a:rPr>
              <a:t>Let me </a:t>
            </a:r>
            <a:r>
              <a:rPr lang="en-US" sz="2400" b="1" i="1" u="sng" dirty="0">
                <a:latin typeface="Times New Roman" panose="02020603050405020304" pitchFamily="18" charset="0"/>
                <a:cs typeface="Times New Roman" panose="02020603050405020304" pitchFamily="18" charset="0"/>
              </a:rPr>
              <a:t>POCKET VETO </a:t>
            </a:r>
            <a:r>
              <a:rPr lang="en-US" sz="2400" dirty="0">
                <a:latin typeface="Times New Roman" panose="02020603050405020304" pitchFamily="18" charset="0"/>
                <a:cs typeface="Times New Roman" panose="02020603050405020304" pitchFamily="18" charset="0"/>
              </a:rPr>
              <a:t>this plan</a:t>
            </a:r>
          </a:p>
        </p:txBody>
      </p:sp>
    </p:spTree>
    <p:extLst>
      <p:ext uri="{BB962C8B-B14F-4D97-AF65-F5344CB8AC3E}">
        <p14:creationId xmlns:p14="http://schemas.microsoft.com/office/powerpoint/2010/main" val="4181768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additive="base">
                                        <p:cTn id="7" dur="500" fill="hold"/>
                                        <p:tgtEl>
                                          <p:spTgt spid="6146"/>
                                        </p:tgtEl>
                                        <p:attrNameLst>
                                          <p:attrName>ppt_x</p:attrName>
                                        </p:attrNameLst>
                                      </p:cBhvr>
                                      <p:tavLst>
                                        <p:tav tm="0">
                                          <p:val>
                                            <p:strVal val="#ppt_x"/>
                                          </p:val>
                                        </p:tav>
                                        <p:tav tm="100000">
                                          <p:val>
                                            <p:strVal val="#ppt_x"/>
                                          </p:val>
                                        </p:tav>
                                      </p:tavLst>
                                    </p:anim>
                                    <p:anim calcmode="lin" valueType="num">
                                      <p:cBhvr additive="base">
                                        <p:cTn id="8" dur="500" fill="hold"/>
                                        <p:tgtEl>
                                          <p:spTgt spid="614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27ECC-AD31-755A-397A-8455EF85B25A}"/>
              </a:ext>
            </a:extLst>
          </p:cNvPr>
          <p:cNvSpPr>
            <a:spLocks noGrp="1"/>
          </p:cNvSpPr>
          <p:nvPr>
            <p:ph type="title"/>
          </p:nvPr>
        </p:nvSpPr>
        <p:spPr>
          <a:xfrm>
            <a:off x="838200" y="365125"/>
            <a:ext cx="10515600" cy="737961"/>
          </a:xfrm>
          <a:solidFill>
            <a:schemeClr val="accent4">
              <a:lumMod val="60000"/>
              <a:lumOff val="40000"/>
            </a:schemeClr>
          </a:solidFill>
          <a:ln>
            <a:solidFill>
              <a:schemeClr val="tx1"/>
            </a:solidFill>
          </a:ln>
        </p:spPr>
        <p:txBody>
          <a:bodyPr/>
          <a:lstStyle/>
          <a:p>
            <a:r>
              <a:rPr lang="en-US" dirty="0">
                <a:latin typeface="Elephant Pro" panose="00000500000000000000" pitchFamily="2" charset="0"/>
              </a:rPr>
              <a:t>No Attitude </a:t>
            </a:r>
          </a:p>
        </p:txBody>
      </p:sp>
      <p:sp>
        <p:nvSpPr>
          <p:cNvPr id="3" name="Content Placeholder 2">
            <a:extLst>
              <a:ext uri="{FF2B5EF4-FFF2-40B4-BE49-F238E27FC236}">
                <a16:creationId xmlns:a16="http://schemas.microsoft.com/office/drawing/2014/main" id="{D09EF189-0045-C9F2-CCF9-82760696746E}"/>
              </a:ext>
            </a:extLst>
          </p:cNvPr>
          <p:cNvSpPr>
            <a:spLocks noGrp="1"/>
          </p:cNvSpPr>
          <p:nvPr>
            <p:ph idx="1"/>
          </p:nvPr>
        </p:nvSpPr>
        <p:spPr>
          <a:xfrm>
            <a:off x="348343" y="3428999"/>
            <a:ext cx="11364686" cy="2747963"/>
          </a:xfrm>
          <a:solidFill>
            <a:schemeClr val="bg1"/>
          </a:solidFill>
          <a:ln>
            <a:solidFill>
              <a:schemeClr val="tx1"/>
            </a:solidFill>
          </a:ln>
        </p:spPr>
        <p:txBody>
          <a:bodyPr>
            <a:normAutofit/>
          </a:bodyPr>
          <a:lstStyle/>
          <a:p>
            <a:pPr marL="0" indent="0">
              <a:buNone/>
            </a:pPr>
            <a:r>
              <a:rPr lang="en-US" sz="2400" dirty="0">
                <a:latin typeface="Times New Roman" panose="02020603050405020304" pitchFamily="18" charset="0"/>
                <a:cs typeface="Times New Roman" panose="02020603050405020304" pitchFamily="18" charset="0"/>
              </a:rPr>
              <a:t>New attitude: </a:t>
            </a:r>
            <a:r>
              <a:rPr lang="en-US" sz="2400" b="1" i="1" u="sng" dirty="0">
                <a:solidFill>
                  <a:srgbClr val="C00000"/>
                </a:solidFill>
                <a:latin typeface="Times New Roman" panose="02020603050405020304" pitchFamily="18" charset="0"/>
                <a:cs typeface="Times New Roman" panose="02020603050405020304" pitchFamily="18" charset="0"/>
              </a:rPr>
              <a:t>Ethnocentrism </a:t>
            </a:r>
          </a:p>
          <a:p>
            <a:pPr marL="520700"/>
            <a:r>
              <a:rPr lang="en-US" sz="2400" dirty="0">
                <a:latin typeface="Times New Roman" panose="02020603050405020304" pitchFamily="18" charset="0"/>
                <a:cs typeface="Times New Roman" panose="02020603050405020304" pitchFamily="18" charset="0"/>
              </a:rPr>
              <a:t>Evaluation of a culture as a traditional standard to judge others by</a:t>
            </a:r>
          </a:p>
        </p:txBody>
      </p:sp>
      <p:sp>
        <p:nvSpPr>
          <p:cNvPr id="4" name="Rectangle 3">
            <a:extLst>
              <a:ext uri="{FF2B5EF4-FFF2-40B4-BE49-F238E27FC236}">
                <a16:creationId xmlns:a16="http://schemas.microsoft.com/office/drawing/2014/main" id="{ACEE631C-4C1C-D3AA-D562-7A142C7E719A}"/>
              </a:ext>
            </a:extLst>
          </p:cNvPr>
          <p:cNvSpPr/>
          <p:nvPr/>
        </p:nvSpPr>
        <p:spPr>
          <a:xfrm>
            <a:off x="225083" y="1266091"/>
            <a:ext cx="11633982" cy="1825247"/>
          </a:xfrm>
          <a:prstGeom prst="rect">
            <a:avLst/>
          </a:prstGeom>
          <a:solidFill>
            <a:srgbClr val="00206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600" b="1" dirty="0">
                <a:latin typeface="Times New Roman" panose="02020603050405020304" pitchFamily="18" charset="0"/>
                <a:cs typeface="Times New Roman" panose="02020603050405020304" pitchFamily="18" charset="0"/>
              </a:rPr>
              <a:t>“. . . Our manifest destiny to overspread and to possess the whole continent which Providence has given us for the development of the great experiment of liberty and federated self-government entrusted to us.”</a:t>
            </a:r>
          </a:p>
          <a:p>
            <a:r>
              <a:rPr lang="en-US" sz="2600" b="1" dirty="0">
                <a:latin typeface="Times New Roman" panose="02020603050405020304" pitchFamily="18" charset="0"/>
                <a:cs typeface="Times New Roman" panose="02020603050405020304" pitchFamily="18" charset="0"/>
              </a:rPr>
              <a:t>	- John O’Sullivan, New York journalist, 1845  </a:t>
            </a:r>
          </a:p>
        </p:txBody>
      </p:sp>
      <p:pic>
        <p:nvPicPr>
          <p:cNvPr id="1028" name="Picture 4" descr="John L. O'sullivan History">
            <a:extLst>
              <a:ext uri="{FF2B5EF4-FFF2-40B4-BE49-F238E27FC236}">
                <a16:creationId xmlns:a16="http://schemas.microsoft.com/office/drawing/2014/main" id="{3E975A5C-A96E-7B33-5B83-3C01C11F86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57097" y="2269998"/>
            <a:ext cx="1905000" cy="2133031"/>
          </a:xfrm>
          <a:prstGeom prst="rect">
            <a:avLst/>
          </a:prstGeom>
          <a:noFill/>
          <a:ln>
            <a:solidFill>
              <a:srgbClr val="002060"/>
            </a:solidFill>
          </a:ln>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21297656-8A04-A662-678B-02C1366D0400}"/>
              </a:ext>
            </a:extLst>
          </p:cNvPr>
          <p:cNvSpPr/>
          <p:nvPr/>
        </p:nvSpPr>
        <p:spPr>
          <a:xfrm>
            <a:off x="838201" y="4375052"/>
            <a:ext cx="6209714" cy="211782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2400" dirty="0">
                <a:solidFill>
                  <a:schemeClr val="bg1"/>
                </a:solidFill>
                <a:latin typeface="Times New Roman" panose="02020603050405020304" pitchFamily="18" charset="0"/>
                <a:cs typeface="Times New Roman" panose="02020603050405020304" pitchFamily="18" charset="0"/>
              </a:rPr>
              <a:t>Driving ethnocentric views</a:t>
            </a:r>
          </a:p>
          <a:p>
            <a:pPr marL="342900" indent="-342900">
              <a:buFont typeface="Arial" panose="020B0604020202020204" pitchFamily="34" charset="0"/>
              <a:buChar char="•"/>
            </a:pPr>
            <a:r>
              <a:rPr lang="en-US" sz="2400" dirty="0">
                <a:solidFill>
                  <a:schemeClr val="bg1"/>
                </a:solidFill>
                <a:latin typeface="Times New Roman" panose="02020603050405020304" pitchFamily="18" charset="0"/>
                <a:cs typeface="Times New Roman" panose="02020603050405020304" pitchFamily="18" charset="0"/>
              </a:rPr>
              <a:t>Development of the Constitutional Republic</a:t>
            </a:r>
          </a:p>
          <a:p>
            <a:pPr marL="342900" indent="-342900">
              <a:buFont typeface="Arial" panose="020B0604020202020204" pitchFamily="34" charset="0"/>
              <a:buChar char="•"/>
            </a:pPr>
            <a:r>
              <a:rPr lang="en-US" sz="2400" dirty="0">
                <a:solidFill>
                  <a:schemeClr val="bg1"/>
                </a:solidFill>
                <a:latin typeface="Times New Roman" panose="02020603050405020304" pitchFamily="18" charset="0"/>
                <a:cs typeface="Times New Roman" panose="02020603050405020304" pitchFamily="18" charset="0"/>
              </a:rPr>
              <a:t>Conquering the frontier</a:t>
            </a:r>
          </a:p>
          <a:p>
            <a:pPr marL="342900" indent="-342900">
              <a:buFont typeface="Arial" panose="020B0604020202020204" pitchFamily="34" charset="0"/>
              <a:buChar char="•"/>
            </a:pPr>
            <a:r>
              <a:rPr lang="en-US" sz="2400" dirty="0">
                <a:solidFill>
                  <a:schemeClr val="bg1"/>
                </a:solidFill>
                <a:latin typeface="Times New Roman" panose="02020603050405020304" pitchFamily="18" charset="0"/>
                <a:cs typeface="Times New Roman" panose="02020603050405020304" pitchFamily="18" charset="0"/>
              </a:rPr>
              <a:t>Advances of technology</a:t>
            </a:r>
          </a:p>
          <a:p>
            <a:pPr marL="342900" indent="-342900">
              <a:buFont typeface="Arial" panose="020B0604020202020204" pitchFamily="34" charset="0"/>
              <a:buChar char="•"/>
            </a:pPr>
            <a:r>
              <a:rPr lang="en-US" sz="2400" dirty="0">
                <a:solidFill>
                  <a:schemeClr val="bg1"/>
                </a:solidFill>
                <a:latin typeface="Times New Roman" panose="02020603050405020304" pitchFamily="18" charset="0"/>
                <a:cs typeface="Times New Roman" panose="02020603050405020304" pitchFamily="18" charset="0"/>
              </a:rPr>
              <a:t>Establishment of a new culture </a:t>
            </a:r>
          </a:p>
        </p:txBody>
      </p:sp>
      <p:pic>
        <p:nvPicPr>
          <p:cNvPr id="1030" name="Picture 6" descr="Manifest Destiny and the West | Uncovering America | PBS LearningMedia">
            <a:extLst>
              <a:ext uri="{FF2B5EF4-FFF2-40B4-BE49-F238E27FC236}">
                <a16:creationId xmlns:a16="http://schemas.microsoft.com/office/drawing/2014/main" id="{EAC3BDD8-A32A-FCE3-4098-D48526DCCF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1750" y="4595912"/>
            <a:ext cx="3877847" cy="1991992"/>
          </a:xfrm>
          <a:prstGeom prst="rect">
            <a:avLst/>
          </a:prstGeom>
          <a:noFill/>
          <a:ln>
            <a:solidFill>
              <a:srgbClr val="002060"/>
            </a:solidFill>
          </a:ln>
          <a:extLst>
            <a:ext uri="{909E8E84-426E-40DD-AFC4-6F175D3DCCD1}">
              <a14:hiddenFill xmlns:a14="http://schemas.microsoft.com/office/drawing/2010/main">
                <a:solidFill>
                  <a:srgbClr val="FFFFFF"/>
                </a:solidFill>
              </a14:hiddenFill>
            </a:ext>
          </a:extLst>
        </p:spPr>
      </p:pic>
      <p:sp>
        <p:nvSpPr>
          <p:cNvPr id="6" name="Thought Bubble: Cloud 5">
            <a:extLst>
              <a:ext uri="{FF2B5EF4-FFF2-40B4-BE49-F238E27FC236}">
                <a16:creationId xmlns:a16="http://schemas.microsoft.com/office/drawing/2014/main" id="{FD473267-B8A2-3AF2-A3DB-947C7EF4E503}"/>
              </a:ext>
            </a:extLst>
          </p:cNvPr>
          <p:cNvSpPr/>
          <p:nvPr/>
        </p:nvSpPr>
        <p:spPr>
          <a:xfrm>
            <a:off x="8770672" y="4107061"/>
            <a:ext cx="2314669" cy="695919"/>
          </a:xfrm>
          <a:prstGeom prst="cloudCallout">
            <a:avLst>
              <a:gd name="adj1" fmla="val -49115"/>
              <a:gd name="adj2" fmla="val 48350"/>
            </a:avLst>
          </a:prstGeom>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a:latin typeface="Times New Roman" panose="02020603050405020304" pitchFamily="18" charset="0"/>
                <a:cs typeface="Times New Roman" panose="02020603050405020304" pitchFamily="18" charset="0"/>
              </a:rPr>
              <a:t>AMERICA!!</a:t>
            </a:r>
          </a:p>
        </p:txBody>
      </p:sp>
    </p:spTree>
    <p:extLst>
      <p:ext uri="{BB962C8B-B14F-4D97-AF65-F5344CB8AC3E}">
        <p14:creationId xmlns:p14="http://schemas.microsoft.com/office/powerpoint/2010/main" val="3576668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5"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27ECC-AD31-755A-397A-8455EF85B25A}"/>
              </a:ext>
            </a:extLst>
          </p:cNvPr>
          <p:cNvSpPr>
            <a:spLocks noGrp="1"/>
          </p:cNvSpPr>
          <p:nvPr>
            <p:ph type="title"/>
          </p:nvPr>
        </p:nvSpPr>
        <p:spPr>
          <a:xfrm>
            <a:off x="838200" y="365125"/>
            <a:ext cx="10515600" cy="737961"/>
          </a:xfrm>
          <a:solidFill>
            <a:schemeClr val="accent4">
              <a:lumMod val="60000"/>
              <a:lumOff val="40000"/>
            </a:schemeClr>
          </a:solidFill>
          <a:ln>
            <a:solidFill>
              <a:schemeClr val="tx1"/>
            </a:solidFill>
          </a:ln>
        </p:spPr>
        <p:txBody>
          <a:bodyPr/>
          <a:lstStyle/>
          <a:p>
            <a:r>
              <a:rPr lang="en-US" dirty="0">
                <a:latin typeface="Elephant Pro" panose="00000500000000000000" pitchFamily="2" charset="0"/>
              </a:rPr>
              <a:t>Evaluating Change in Sectionalism</a:t>
            </a:r>
          </a:p>
        </p:txBody>
      </p:sp>
      <p:sp>
        <p:nvSpPr>
          <p:cNvPr id="3" name="Content Placeholder 2">
            <a:extLst>
              <a:ext uri="{FF2B5EF4-FFF2-40B4-BE49-F238E27FC236}">
                <a16:creationId xmlns:a16="http://schemas.microsoft.com/office/drawing/2014/main" id="{D09EF189-0045-C9F2-CCF9-82760696746E}"/>
              </a:ext>
            </a:extLst>
          </p:cNvPr>
          <p:cNvSpPr>
            <a:spLocks noGrp="1"/>
          </p:cNvSpPr>
          <p:nvPr>
            <p:ph idx="1"/>
          </p:nvPr>
        </p:nvSpPr>
        <p:spPr>
          <a:xfrm>
            <a:off x="413657" y="1307713"/>
            <a:ext cx="11364686" cy="4914220"/>
          </a:xfrm>
          <a:solidFill>
            <a:schemeClr val="bg1"/>
          </a:solidFill>
          <a:ln>
            <a:solidFill>
              <a:schemeClr val="tx1"/>
            </a:solidFill>
          </a:ln>
        </p:spPr>
        <p:txBody>
          <a:bodyPr>
            <a:normAutofit/>
          </a:bodyPr>
          <a:lstStyle/>
          <a:p>
            <a:pPr marL="0" indent="0">
              <a:buNone/>
            </a:pPr>
            <a:r>
              <a:rPr lang="en-US" sz="2400" b="1" dirty="0">
                <a:latin typeface="Times New Roman" panose="02020603050405020304" pitchFamily="18" charset="0"/>
                <a:cs typeface="Times New Roman" panose="02020603050405020304" pitchFamily="18" charset="0"/>
              </a:rPr>
              <a:t>Goal: Explain why compromise fails to resolve sectional differences between the North &amp; South after 1850</a:t>
            </a:r>
          </a:p>
          <a:p>
            <a:pPr marL="0" indent="0">
              <a:buNone/>
            </a:pPr>
            <a:endParaRPr lang="en-US" sz="2400" b="1" dirty="0">
              <a:latin typeface="Times New Roman" panose="02020603050405020304" pitchFamily="18" charset="0"/>
              <a:cs typeface="Times New Roman" panose="02020603050405020304" pitchFamily="18" charset="0"/>
            </a:endParaRPr>
          </a:p>
          <a:p>
            <a:pPr marL="0" indent="0">
              <a:buNone/>
            </a:pPr>
            <a:endParaRPr lang="en-US" sz="2400" b="1" dirty="0">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D2C0D6BC-2114-18ED-2DE6-FCA9ED9B72D6}"/>
              </a:ext>
            </a:extLst>
          </p:cNvPr>
          <p:cNvSpPr/>
          <p:nvPr/>
        </p:nvSpPr>
        <p:spPr>
          <a:xfrm>
            <a:off x="228600" y="2035653"/>
            <a:ext cx="5471160" cy="3514634"/>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en-US" sz="2400" b="1" dirty="0">
                <a:latin typeface="Times New Roman" panose="02020603050405020304" pitchFamily="18" charset="0"/>
                <a:cs typeface="Times New Roman" panose="02020603050405020304" pitchFamily="18" charset="0"/>
              </a:rPr>
              <a:t>Sectional Debate 1853 – 1859</a:t>
            </a:r>
          </a:p>
          <a:p>
            <a:pPr marL="34290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HIPP each document for point of view </a:t>
            </a:r>
          </a:p>
          <a:p>
            <a:pPr marL="34290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Explain political causes of the Civil War</a:t>
            </a:r>
          </a:p>
          <a:p>
            <a:pPr marL="34290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Evaluate why the North and South are no longer able to compromise over the expansion of slavery.</a:t>
            </a:r>
          </a:p>
        </p:txBody>
      </p:sp>
      <p:pic>
        <p:nvPicPr>
          <p:cNvPr id="1026" name="Picture 2" descr="Lincoln-Douglas debates | Summary, Dates, Significance, &amp; Facts | Britannica">
            <a:extLst>
              <a:ext uri="{FF2B5EF4-FFF2-40B4-BE49-F238E27FC236}">
                <a16:creationId xmlns:a16="http://schemas.microsoft.com/office/drawing/2014/main" id="{2424DC79-A029-847F-81DF-15A029FEE4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43110" y="1819275"/>
            <a:ext cx="1866900" cy="24574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John Brown's Christmas Raid into Missouri 1858 •">
            <a:extLst>
              <a:ext uri="{FF2B5EF4-FFF2-40B4-BE49-F238E27FC236}">
                <a16:creationId xmlns:a16="http://schemas.microsoft.com/office/drawing/2014/main" id="{217D8ED3-B10A-2539-21D1-36984FA779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82075" y="4481352"/>
            <a:ext cx="2981325" cy="153352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The Landmark Decision of &quot;Dred Scott v. Sandford&quot; ~ The Imaginative  Conservative">
            <a:extLst>
              <a:ext uri="{FF2B5EF4-FFF2-40B4-BE49-F238E27FC236}">
                <a16:creationId xmlns:a16="http://schemas.microsoft.com/office/drawing/2014/main" id="{426A1A87-9DC9-1252-33AB-050D80E3DD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7914" y="2035653"/>
            <a:ext cx="2981325" cy="176212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Kansas-Nebraska Map, 1854. /Ndetail Of A Map Of The United States Showing  The Kansas And">
            <a:extLst>
              <a:ext uri="{FF2B5EF4-FFF2-40B4-BE49-F238E27FC236}">
                <a16:creationId xmlns:a16="http://schemas.microsoft.com/office/drawing/2014/main" id="{2E0E72B4-00FC-A4E9-C78B-1E66FDF2CB4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35844" y="4043202"/>
            <a:ext cx="2409825" cy="1895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808673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27ECC-AD31-755A-397A-8455EF85B25A}"/>
              </a:ext>
            </a:extLst>
          </p:cNvPr>
          <p:cNvSpPr>
            <a:spLocks noGrp="1"/>
          </p:cNvSpPr>
          <p:nvPr>
            <p:ph type="title"/>
          </p:nvPr>
        </p:nvSpPr>
        <p:spPr>
          <a:xfrm>
            <a:off x="838200" y="365125"/>
            <a:ext cx="10515600" cy="737961"/>
          </a:xfrm>
          <a:solidFill>
            <a:schemeClr val="accent4">
              <a:lumMod val="60000"/>
              <a:lumOff val="40000"/>
            </a:schemeClr>
          </a:solidFill>
          <a:ln>
            <a:solidFill>
              <a:schemeClr val="tx1"/>
            </a:solidFill>
          </a:ln>
        </p:spPr>
        <p:txBody>
          <a:bodyPr/>
          <a:lstStyle/>
          <a:p>
            <a:r>
              <a:rPr lang="en-US" dirty="0">
                <a:latin typeface="Elephant Pro" panose="00000500000000000000" pitchFamily="2" charset="0"/>
              </a:rPr>
              <a:t>Rise of the Republican Party </a:t>
            </a:r>
          </a:p>
        </p:txBody>
      </p:sp>
      <p:sp>
        <p:nvSpPr>
          <p:cNvPr id="3" name="Content Placeholder 2">
            <a:extLst>
              <a:ext uri="{FF2B5EF4-FFF2-40B4-BE49-F238E27FC236}">
                <a16:creationId xmlns:a16="http://schemas.microsoft.com/office/drawing/2014/main" id="{D09EF189-0045-C9F2-CCF9-82760696746E}"/>
              </a:ext>
            </a:extLst>
          </p:cNvPr>
          <p:cNvSpPr>
            <a:spLocks noGrp="1"/>
          </p:cNvSpPr>
          <p:nvPr>
            <p:ph idx="1"/>
          </p:nvPr>
        </p:nvSpPr>
        <p:spPr>
          <a:xfrm>
            <a:off x="413657" y="1307713"/>
            <a:ext cx="11364686" cy="4914220"/>
          </a:xfrm>
          <a:solidFill>
            <a:schemeClr val="bg1"/>
          </a:solidFill>
          <a:ln>
            <a:solidFill>
              <a:schemeClr val="tx1"/>
            </a:solidFill>
          </a:ln>
        </p:spPr>
        <p:txBody>
          <a:bodyPr>
            <a:normAutofit/>
          </a:bodyPr>
          <a:lstStyle/>
          <a:p>
            <a:pPr marL="0" indent="0">
              <a:buNone/>
            </a:pPr>
            <a:endParaRPr lang="en-U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746509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302" y="265461"/>
            <a:ext cx="11296356" cy="632707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Rectangle 3">
            <a:extLst>
              <a:ext uri="{FF2B5EF4-FFF2-40B4-BE49-F238E27FC236}">
                <a16:creationId xmlns:a16="http://schemas.microsoft.com/office/drawing/2014/main" id="{F0B65329-7F59-C138-DBA7-185B0B7B676C}"/>
              </a:ext>
            </a:extLst>
          </p:cNvPr>
          <p:cNvSpPr/>
          <p:nvPr/>
        </p:nvSpPr>
        <p:spPr>
          <a:xfrm>
            <a:off x="7061983" y="393895"/>
            <a:ext cx="4515729" cy="534574"/>
          </a:xfrm>
          <a:prstGeom prst="rect">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Elephant Pro" panose="00000500000000000000" pitchFamily="2" charset="0"/>
              </a:rPr>
              <a:t>United States by 1803</a:t>
            </a:r>
          </a:p>
        </p:txBody>
      </p:sp>
      <p:sp>
        <p:nvSpPr>
          <p:cNvPr id="2" name="Rectangle 1">
            <a:extLst>
              <a:ext uri="{FF2B5EF4-FFF2-40B4-BE49-F238E27FC236}">
                <a16:creationId xmlns:a16="http://schemas.microsoft.com/office/drawing/2014/main" id="{19926AB8-61C4-B3FE-7DCA-565C1D0ECBA0}"/>
              </a:ext>
            </a:extLst>
          </p:cNvPr>
          <p:cNvSpPr/>
          <p:nvPr/>
        </p:nvSpPr>
        <p:spPr>
          <a:xfrm>
            <a:off x="182879" y="4644221"/>
            <a:ext cx="8362031" cy="851338"/>
          </a:xfrm>
          <a:prstGeom prst="rect">
            <a:avLst/>
          </a:prstGeom>
          <a:ln>
            <a:solidFill>
              <a:srgbClr val="C00000"/>
            </a:solidFill>
          </a:ln>
        </p:spPr>
        <p:style>
          <a:lnRef idx="2">
            <a:schemeClr val="dk1">
              <a:shade val="15000"/>
            </a:schemeClr>
          </a:lnRef>
          <a:fillRef idx="1">
            <a:schemeClr val="dk1"/>
          </a:fillRef>
          <a:effectRef idx="0">
            <a:schemeClr val="dk1"/>
          </a:effectRef>
          <a:fontRef idx="minor">
            <a:schemeClr val="lt1"/>
          </a:fontRef>
        </p:style>
        <p:txBody>
          <a:bodyPr rtlCol="0" anchor="ctr"/>
          <a:lstStyle/>
          <a:p>
            <a:r>
              <a:rPr lang="en-US" sz="2400" dirty="0">
                <a:solidFill>
                  <a:schemeClr val="bg1"/>
                </a:solidFill>
                <a:latin typeface="Times New Roman" panose="02020603050405020304" pitchFamily="18" charset="0"/>
                <a:cs typeface="Times New Roman" panose="02020603050405020304" pitchFamily="18" charset="0"/>
              </a:rPr>
              <a:t>Evaluate how western migration has affected the development of the United States from 1800 – 1850.</a:t>
            </a:r>
          </a:p>
        </p:txBody>
      </p:sp>
    </p:spTree>
    <p:extLst>
      <p:ext uri="{BB962C8B-B14F-4D97-AF65-F5344CB8AC3E}">
        <p14:creationId xmlns:p14="http://schemas.microsoft.com/office/powerpoint/2010/main" val="11724716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421" y="152400"/>
            <a:ext cx="11619913" cy="66294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Rectangle 3">
            <a:extLst>
              <a:ext uri="{FF2B5EF4-FFF2-40B4-BE49-F238E27FC236}">
                <a16:creationId xmlns:a16="http://schemas.microsoft.com/office/drawing/2014/main" id="{A73A295C-15BB-4E1A-EAFB-F347AE45AE0A}"/>
              </a:ext>
            </a:extLst>
          </p:cNvPr>
          <p:cNvSpPr/>
          <p:nvPr/>
        </p:nvSpPr>
        <p:spPr>
          <a:xfrm>
            <a:off x="7061983" y="393895"/>
            <a:ext cx="4515729" cy="534574"/>
          </a:xfrm>
          <a:prstGeom prst="rect">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Elephant Pro" panose="00000500000000000000" pitchFamily="2" charset="0"/>
              </a:rPr>
              <a:t>United States by 1898</a:t>
            </a:r>
          </a:p>
        </p:txBody>
      </p:sp>
      <p:sp>
        <p:nvSpPr>
          <p:cNvPr id="2" name="Rectangle 1">
            <a:extLst>
              <a:ext uri="{FF2B5EF4-FFF2-40B4-BE49-F238E27FC236}">
                <a16:creationId xmlns:a16="http://schemas.microsoft.com/office/drawing/2014/main" id="{940E12FC-DF2E-1E66-BCA3-3C252BD4D3D0}"/>
              </a:ext>
            </a:extLst>
          </p:cNvPr>
          <p:cNvSpPr/>
          <p:nvPr/>
        </p:nvSpPr>
        <p:spPr>
          <a:xfrm>
            <a:off x="295421" y="4817641"/>
            <a:ext cx="8362031" cy="851338"/>
          </a:xfrm>
          <a:prstGeom prst="rect">
            <a:avLst/>
          </a:prstGeom>
          <a:ln>
            <a:solidFill>
              <a:srgbClr val="C00000"/>
            </a:solidFill>
          </a:ln>
        </p:spPr>
        <p:style>
          <a:lnRef idx="2">
            <a:schemeClr val="dk1">
              <a:shade val="15000"/>
            </a:schemeClr>
          </a:lnRef>
          <a:fillRef idx="1">
            <a:schemeClr val="dk1"/>
          </a:fillRef>
          <a:effectRef idx="0">
            <a:schemeClr val="dk1"/>
          </a:effectRef>
          <a:fontRef idx="minor">
            <a:schemeClr val="lt1"/>
          </a:fontRef>
        </p:style>
        <p:txBody>
          <a:bodyPr rtlCol="0" anchor="ctr"/>
          <a:lstStyle/>
          <a:p>
            <a:r>
              <a:rPr lang="en-US" sz="2400" dirty="0">
                <a:solidFill>
                  <a:schemeClr val="bg1"/>
                </a:solidFill>
                <a:latin typeface="Times New Roman" panose="02020603050405020304" pitchFamily="18" charset="0"/>
                <a:cs typeface="Times New Roman" panose="02020603050405020304" pitchFamily="18" charset="0"/>
              </a:rPr>
              <a:t>Evaluate how western migration has affected the development of the United States from 1840 - 1898.</a:t>
            </a:r>
          </a:p>
        </p:txBody>
      </p:sp>
    </p:spTree>
    <p:extLst>
      <p:ext uri="{BB962C8B-B14F-4D97-AF65-F5344CB8AC3E}">
        <p14:creationId xmlns:p14="http://schemas.microsoft.com/office/powerpoint/2010/main" val="5204091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27ECC-AD31-755A-397A-8455EF85B25A}"/>
              </a:ext>
            </a:extLst>
          </p:cNvPr>
          <p:cNvSpPr>
            <a:spLocks noGrp="1"/>
          </p:cNvSpPr>
          <p:nvPr>
            <p:ph type="title"/>
          </p:nvPr>
        </p:nvSpPr>
        <p:spPr>
          <a:xfrm>
            <a:off x="838200" y="365125"/>
            <a:ext cx="10515600" cy="737961"/>
          </a:xfrm>
          <a:solidFill>
            <a:schemeClr val="accent4">
              <a:lumMod val="60000"/>
              <a:lumOff val="40000"/>
            </a:schemeClr>
          </a:solidFill>
          <a:ln>
            <a:solidFill>
              <a:schemeClr val="tx1"/>
            </a:solidFill>
          </a:ln>
        </p:spPr>
        <p:txBody>
          <a:bodyPr/>
          <a:lstStyle/>
          <a:p>
            <a:r>
              <a:rPr lang="en-US" dirty="0">
                <a:latin typeface="Elephant Pro" panose="00000500000000000000" pitchFamily="2" charset="0"/>
              </a:rPr>
              <a:t>U.S. v. England</a:t>
            </a:r>
          </a:p>
        </p:txBody>
      </p:sp>
      <p:sp>
        <p:nvSpPr>
          <p:cNvPr id="3" name="Content Placeholder 2">
            <a:extLst>
              <a:ext uri="{FF2B5EF4-FFF2-40B4-BE49-F238E27FC236}">
                <a16:creationId xmlns:a16="http://schemas.microsoft.com/office/drawing/2014/main" id="{D09EF189-0045-C9F2-CCF9-82760696746E}"/>
              </a:ext>
            </a:extLst>
          </p:cNvPr>
          <p:cNvSpPr>
            <a:spLocks noGrp="1"/>
          </p:cNvSpPr>
          <p:nvPr>
            <p:ph idx="1"/>
          </p:nvPr>
        </p:nvSpPr>
        <p:spPr>
          <a:xfrm>
            <a:off x="348343" y="1262743"/>
            <a:ext cx="5996186" cy="3140445"/>
          </a:xfrm>
          <a:solidFill>
            <a:schemeClr val="bg1"/>
          </a:solidFill>
          <a:ln>
            <a:solidFill>
              <a:schemeClr val="tx1"/>
            </a:solidFill>
          </a:ln>
        </p:spPr>
        <p:txBody>
          <a:bodyPr>
            <a:normAutofit/>
          </a:bodyPr>
          <a:lstStyle/>
          <a:p>
            <a:pPr marL="0" indent="0">
              <a:buNone/>
            </a:pPr>
            <a:r>
              <a:rPr lang="en-US" sz="2400" dirty="0">
                <a:latin typeface="Times New Roman" panose="02020603050405020304" pitchFamily="18" charset="0"/>
                <a:cs typeface="Times New Roman" panose="02020603050405020304" pitchFamily="18" charset="0"/>
              </a:rPr>
              <a:t>United States Issues:</a:t>
            </a:r>
          </a:p>
          <a:p>
            <a:r>
              <a:rPr lang="en-US" sz="2400" b="1" u="sng" dirty="0">
                <a:solidFill>
                  <a:srgbClr val="C00000"/>
                </a:solidFill>
                <a:latin typeface="Times New Roman" panose="02020603050405020304" pitchFamily="18" charset="0"/>
                <a:cs typeface="Times New Roman" panose="02020603050405020304" pitchFamily="18" charset="0"/>
              </a:rPr>
              <a:t>Debt</a:t>
            </a:r>
            <a:r>
              <a:rPr lang="en-US" sz="2400" dirty="0">
                <a:latin typeface="Times New Roman" panose="02020603050405020304" pitchFamily="18" charset="0"/>
                <a:cs typeface="Times New Roman" panose="02020603050405020304" pitchFamily="18" charset="0"/>
              </a:rPr>
              <a:t> – </a:t>
            </a:r>
            <a:r>
              <a:rPr lang="en-US" sz="2400" b="1" i="1" dirty="0">
                <a:solidFill>
                  <a:srgbClr val="002060"/>
                </a:solidFill>
                <a:latin typeface="Times New Roman" panose="02020603050405020304" pitchFamily="18" charset="0"/>
                <a:cs typeface="Times New Roman" panose="02020603050405020304" pitchFamily="18" charset="0"/>
              </a:rPr>
              <a:t>Panic of 1837</a:t>
            </a:r>
          </a:p>
          <a:p>
            <a:r>
              <a:rPr lang="en-US" sz="2400" dirty="0">
                <a:latin typeface="Times New Roman" panose="02020603050405020304" pitchFamily="18" charset="0"/>
                <a:cs typeface="Times New Roman" panose="02020603050405020304" pitchFamily="18" charset="0"/>
              </a:rPr>
              <a:t>Slavery – </a:t>
            </a:r>
            <a:r>
              <a:rPr lang="en-US" sz="2400" b="1" u="sng" dirty="0">
                <a:solidFill>
                  <a:srgbClr val="C00000"/>
                </a:solidFill>
                <a:latin typeface="Times New Roman" panose="02020603050405020304" pitchFamily="18" charset="0"/>
                <a:cs typeface="Times New Roman" panose="02020603050405020304" pitchFamily="18" charset="0"/>
              </a:rPr>
              <a:t>Creole Incident (1841)</a:t>
            </a:r>
          </a:p>
          <a:p>
            <a:r>
              <a:rPr lang="en-US" sz="2400" dirty="0">
                <a:latin typeface="Times New Roman" panose="02020603050405020304" pitchFamily="18" charset="0"/>
                <a:cs typeface="Times New Roman" panose="02020603050405020304" pitchFamily="18" charset="0"/>
              </a:rPr>
              <a:t>Disputes between Canada &amp; U.S.</a:t>
            </a:r>
          </a:p>
          <a:p>
            <a:pPr lvl="1"/>
            <a:r>
              <a:rPr lang="en-US" b="1" i="1" u="sng" dirty="0">
                <a:solidFill>
                  <a:srgbClr val="C00000"/>
                </a:solidFill>
                <a:latin typeface="Times New Roman" panose="02020603050405020304" pitchFamily="18" charset="0"/>
                <a:cs typeface="Times New Roman" panose="02020603050405020304" pitchFamily="18" charset="0"/>
              </a:rPr>
              <a:t>Carolina Incident</a:t>
            </a:r>
            <a:r>
              <a:rPr lang="en-US" dirty="0">
                <a:solidFill>
                  <a:srgbClr val="C00000"/>
                </a:solidFill>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(1839-42)</a:t>
            </a:r>
            <a:endParaRPr lang="en-US" b="1" i="1" u="sng" dirty="0">
              <a:solidFill>
                <a:srgbClr val="C00000"/>
              </a:solidFill>
              <a:latin typeface="Times New Roman" panose="02020603050405020304" pitchFamily="18" charset="0"/>
              <a:cs typeface="Times New Roman" panose="02020603050405020304" pitchFamily="18" charset="0"/>
            </a:endParaRPr>
          </a:p>
          <a:p>
            <a:pPr lvl="1"/>
            <a:r>
              <a:rPr lang="en-US" b="1" u="sng" dirty="0">
                <a:solidFill>
                  <a:srgbClr val="C00000"/>
                </a:solidFill>
                <a:latin typeface="Times New Roman" panose="02020603050405020304" pitchFamily="18" charset="0"/>
                <a:cs typeface="Times New Roman" panose="02020603050405020304" pitchFamily="18" charset="0"/>
              </a:rPr>
              <a:t>Aroostook War</a:t>
            </a:r>
            <a:r>
              <a:rPr lang="en-US" b="1" dirty="0">
                <a:solidFill>
                  <a:srgbClr val="C00000"/>
                </a:solidFill>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(1838-39) - </a:t>
            </a:r>
            <a:r>
              <a:rPr lang="en-US" i="1" dirty="0">
                <a:solidFill>
                  <a:srgbClr val="002060"/>
                </a:solidFill>
                <a:latin typeface="Times New Roman" panose="02020603050405020304" pitchFamily="18" charset="0"/>
                <a:cs typeface="Times New Roman" panose="02020603050405020304" pitchFamily="18" charset="0"/>
              </a:rPr>
              <a:t>Border Dispute (Maine &amp; Canada)</a:t>
            </a:r>
          </a:p>
        </p:txBody>
      </p:sp>
      <p:sp>
        <p:nvSpPr>
          <p:cNvPr id="4" name="Rectangle 3">
            <a:extLst>
              <a:ext uri="{FF2B5EF4-FFF2-40B4-BE49-F238E27FC236}">
                <a16:creationId xmlns:a16="http://schemas.microsoft.com/office/drawing/2014/main" id="{BC82BBC4-9428-8572-5AC4-DA8B32851F3F}"/>
              </a:ext>
            </a:extLst>
          </p:cNvPr>
          <p:cNvSpPr/>
          <p:nvPr/>
        </p:nvSpPr>
        <p:spPr>
          <a:xfrm>
            <a:off x="348342" y="4680857"/>
            <a:ext cx="5747657" cy="157926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u="sng" dirty="0">
                <a:latin typeface="Times New Roman" panose="02020603050405020304" pitchFamily="18" charset="0"/>
                <a:cs typeface="Times New Roman" panose="02020603050405020304" pitchFamily="18" charset="0"/>
              </a:rPr>
              <a:t>Webster-Ashburton Treaty (1842)</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U.S gains part of Maine &amp; Minnesota (</a:t>
            </a:r>
            <a:r>
              <a:rPr lang="en-US" sz="2400" b="1" i="1" u="sng" dirty="0">
                <a:solidFill>
                  <a:srgbClr val="FFFF00"/>
                </a:solidFill>
                <a:latin typeface="Times New Roman" panose="02020603050405020304" pitchFamily="18" charset="0"/>
                <a:cs typeface="Times New Roman" panose="02020603050405020304" pitchFamily="18" charset="0"/>
              </a:rPr>
              <a:t>Mesabi Range</a:t>
            </a:r>
            <a:r>
              <a:rPr lang="en-US" sz="2400" b="1" i="1" dirty="0">
                <a:solidFill>
                  <a:srgbClr val="FFFF00"/>
                </a:solidFill>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 iron ore for industrial revolution</a:t>
            </a:r>
            <a:r>
              <a:rPr lang="en-US" sz="2400" dirty="0">
                <a:latin typeface="Times New Roman" panose="02020603050405020304" pitchFamily="18" charset="0"/>
                <a:cs typeface="Times New Roman" panose="02020603050405020304" pitchFamily="18" charset="0"/>
              </a:rPr>
              <a:t>)</a:t>
            </a:r>
          </a:p>
        </p:txBody>
      </p:sp>
      <p:pic>
        <p:nvPicPr>
          <p:cNvPr id="2052" name="Picture 4" descr="MR. HALL'S AMERICAN HISTORY CLASS: The Webster-Ashburton Treaty">
            <a:extLst>
              <a:ext uri="{FF2B5EF4-FFF2-40B4-BE49-F238E27FC236}">
                <a16:creationId xmlns:a16="http://schemas.microsoft.com/office/drawing/2014/main" id="{064FCF2E-0358-9347-63CB-61195C67D4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60379" y="1738532"/>
            <a:ext cx="5883278" cy="4001086"/>
          </a:xfrm>
          <a:prstGeom prst="rect">
            <a:avLst/>
          </a:prstGeom>
          <a:noFill/>
          <a:ln>
            <a:solidFill>
              <a:srgbClr val="00206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39168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27ECC-AD31-755A-397A-8455EF85B25A}"/>
              </a:ext>
            </a:extLst>
          </p:cNvPr>
          <p:cNvSpPr>
            <a:spLocks noGrp="1"/>
          </p:cNvSpPr>
          <p:nvPr>
            <p:ph type="title"/>
          </p:nvPr>
        </p:nvSpPr>
        <p:spPr>
          <a:xfrm>
            <a:off x="838200" y="365125"/>
            <a:ext cx="10515600" cy="737961"/>
          </a:xfrm>
          <a:solidFill>
            <a:schemeClr val="accent4">
              <a:lumMod val="60000"/>
              <a:lumOff val="40000"/>
            </a:schemeClr>
          </a:solidFill>
          <a:ln>
            <a:solidFill>
              <a:schemeClr val="tx1"/>
            </a:solidFill>
          </a:ln>
        </p:spPr>
        <p:txBody>
          <a:bodyPr/>
          <a:lstStyle/>
          <a:p>
            <a:r>
              <a:rPr lang="en-US" dirty="0">
                <a:latin typeface="Elephant Pro" panose="00000500000000000000" pitchFamily="2" charset="0"/>
              </a:rPr>
              <a:t>The Lone Star Republic</a:t>
            </a:r>
          </a:p>
        </p:txBody>
      </p:sp>
      <p:sp>
        <p:nvSpPr>
          <p:cNvPr id="3" name="Content Placeholder 2">
            <a:extLst>
              <a:ext uri="{FF2B5EF4-FFF2-40B4-BE49-F238E27FC236}">
                <a16:creationId xmlns:a16="http://schemas.microsoft.com/office/drawing/2014/main" id="{D09EF189-0045-C9F2-CCF9-82760696746E}"/>
              </a:ext>
            </a:extLst>
          </p:cNvPr>
          <p:cNvSpPr>
            <a:spLocks noGrp="1"/>
          </p:cNvSpPr>
          <p:nvPr>
            <p:ph idx="1"/>
          </p:nvPr>
        </p:nvSpPr>
        <p:spPr>
          <a:xfrm>
            <a:off x="348343" y="1262743"/>
            <a:ext cx="11364686" cy="4914220"/>
          </a:xfrm>
          <a:solidFill>
            <a:schemeClr val="bg1"/>
          </a:solidFill>
          <a:ln>
            <a:solidFill>
              <a:schemeClr val="tx1"/>
            </a:solidFill>
          </a:ln>
        </p:spPr>
        <p:txBody>
          <a:bodyPr>
            <a:normAutofit/>
          </a:bodyPr>
          <a:lstStyle/>
          <a:p>
            <a:pPr marL="0" indent="0">
              <a:buNone/>
            </a:pPr>
            <a:r>
              <a:rPr lang="en-US" sz="2400" dirty="0">
                <a:latin typeface="Times New Roman" panose="02020603050405020304" pitchFamily="18" charset="0"/>
                <a:cs typeface="Times New Roman" panose="02020603050405020304" pitchFamily="18" charset="0"/>
              </a:rPr>
              <a:t>Factors for Texas settlement: </a:t>
            </a:r>
            <a:r>
              <a:rPr lang="en-US" sz="2400" b="1" u="sng" dirty="0">
                <a:latin typeface="Times New Roman" panose="02020603050405020304" pitchFamily="18" charset="0"/>
                <a:cs typeface="Times New Roman" panose="02020603050405020304" pitchFamily="18" charset="0"/>
              </a:rPr>
              <a:t>opportunity for the common man </a:t>
            </a:r>
            <a:r>
              <a:rPr lang="en-US" sz="2400" dirty="0">
                <a:latin typeface="Times New Roman" panose="02020603050405020304" pitchFamily="18" charset="0"/>
                <a:cs typeface="Times New Roman" panose="02020603050405020304" pitchFamily="18" charset="0"/>
              </a:rPr>
              <a:t>(King Cotton)</a:t>
            </a:r>
          </a:p>
        </p:txBody>
      </p:sp>
      <p:pic>
        <p:nvPicPr>
          <p:cNvPr id="1026" name="Picture 2" descr="Lone Star Republic | Definition, History &amp; Facts | Study.com">
            <a:extLst>
              <a:ext uri="{FF2B5EF4-FFF2-40B4-BE49-F238E27FC236}">
                <a16:creationId xmlns:a16="http://schemas.microsoft.com/office/drawing/2014/main" id="{1DFDE440-30DA-7743-B3A4-DB13FDF04C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801" y="1752234"/>
            <a:ext cx="4286250" cy="4001452"/>
          </a:xfrm>
          <a:prstGeom prst="rect">
            <a:avLst/>
          </a:prstGeom>
          <a:noFill/>
          <a:ln>
            <a:solidFill>
              <a:srgbClr val="002060"/>
            </a:solidFill>
          </a:ln>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97B56A25-21C9-B25A-9916-7E9DA3B1B9F9}"/>
              </a:ext>
            </a:extLst>
          </p:cNvPr>
          <p:cNvSpPr/>
          <p:nvPr/>
        </p:nvSpPr>
        <p:spPr>
          <a:xfrm>
            <a:off x="4635160" y="1767617"/>
            <a:ext cx="6147581" cy="1661383"/>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latin typeface="Times New Roman" panose="02020603050405020304" pitchFamily="18" charset="0"/>
                <a:cs typeface="Times New Roman" panose="02020603050405020304" pitchFamily="18" charset="0"/>
              </a:rPr>
              <a:t>Mexican Rules for Settlement:</a:t>
            </a:r>
          </a:p>
          <a:p>
            <a:pPr marL="342900" indent="-342900">
              <a:buFont typeface="Arial" panose="020B0604020202020204" pitchFamily="34" charset="0"/>
              <a:buChar char="•"/>
            </a:pPr>
            <a:r>
              <a:rPr lang="en-US" sz="2400" b="1" i="1" dirty="0">
                <a:latin typeface="Times New Roman" panose="02020603050405020304" pitchFamily="18" charset="0"/>
                <a:cs typeface="Times New Roman" panose="02020603050405020304" pitchFamily="18" charset="0"/>
              </a:rPr>
              <a:t>NO SLAVERY</a:t>
            </a:r>
          </a:p>
          <a:p>
            <a:pPr marL="342900" indent="-342900">
              <a:buFont typeface="Arial" panose="020B0604020202020204" pitchFamily="34" charset="0"/>
              <a:buChar char="•"/>
            </a:pPr>
            <a:r>
              <a:rPr lang="en-US" sz="2400" b="1" i="1" dirty="0">
                <a:latin typeface="Times New Roman" panose="02020603050405020304" pitchFamily="18" charset="0"/>
                <a:cs typeface="Times New Roman" panose="02020603050405020304" pitchFamily="18" charset="0"/>
              </a:rPr>
              <a:t>Accept Catholicism </a:t>
            </a:r>
          </a:p>
          <a:p>
            <a:pPr marL="342900" indent="-342900">
              <a:buFont typeface="Arial" panose="020B0604020202020204" pitchFamily="34" charset="0"/>
              <a:buChar char="•"/>
            </a:pPr>
            <a:r>
              <a:rPr lang="en-US" sz="2400" b="1" i="1" dirty="0">
                <a:latin typeface="Times New Roman" panose="02020603050405020304" pitchFamily="18" charset="0"/>
                <a:cs typeface="Times New Roman" panose="02020603050405020304" pitchFamily="18" charset="0"/>
              </a:rPr>
              <a:t>Subservient to Mexican authorit</a:t>
            </a:r>
            <a:r>
              <a:rPr lang="en-US" sz="2400" i="1" dirty="0">
                <a:latin typeface="Times New Roman" panose="02020603050405020304" pitchFamily="18" charset="0"/>
                <a:cs typeface="Times New Roman" panose="02020603050405020304" pitchFamily="18" charset="0"/>
              </a:rPr>
              <a:t>y</a:t>
            </a:r>
          </a:p>
        </p:txBody>
      </p:sp>
      <p:pic>
        <p:nvPicPr>
          <p:cNvPr id="1028" name="Picture 4" descr="Stephen F. Austin | TSLAC">
            <a:extLst>
              <a:ext uri="{FF2B5EF4-FFF2-40B4-BE49-F238E27FC236}">
                <a16:creationId xmlns:a16="http://schemas.microsoft.com/office/drawing/2014/main" id="{D2995548-AAF3-0F39-418B-8EAEC86051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40885" y="3944139"/>
            <a:ext cx="1905000" cy="244792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emember the Alamo!&quot; - Two Medium Sized Ladies">
            <a:extLst>
              <a:ext uri="{FF2B5EF4-FFF2-40B4-BE49-F238E27FC236}">
                <a16:creationId xmlns:a16="http://schemas.microsoft.com/office/drawing/2014/main" id="{EED8CA58-1760-361E-B5ED-67A0869A91D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49772" y="3608557"/>
            <a:ext cx="4127739" cy="2747963"/>
          </a:xfrm>
          <a:prstGeom prst="rect">
            <a:avLst/>
          </a:prstGeom>
          <a:noFill/>
          <a:ln>
            <a:solidFill>
              <a:srgbClr val="C00000"/>
            </a:solidFill>
          </a:ln>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A3873E6B-9B40-9A46-AC0B-4044CBB0C8D7}"/>
              </a:ext>
            </a:extLst>
          </p:cNvPr>
          <p:cNvSpPr/>
          <p:nvPr/>
        </p:nvSpPr>
        <p:spPr>
          <a:xfrm>
            <a:off x="8211450" y="5595257"/>
            <a:ext cx="3404382" cy="441325"/>
          </a:xfrm>
          <a:prstGeom prst="rect">
            <a:avLst/>
          </a:prstGeom>
          <a:solidFill>
            <a:schemeClr val="accent4">
              <a:lumMod val="60000"/>
              <a:lumOff val="4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Times New Roman" panose="02020603050405020304" pitchFamily="18" charset="0"/>
                <a:cs typeface="Times New Roman" panose="02020603050405020304" pitchFamily="18" charset="0"/>
              </a:rPr>
              <a:t>Remember the Alamo</a:t>
            </a:r>
          </a:p>
        </p:txBody>
      </p:sp>
      <p:sp>
        <p:nvSpPr>
          <p:cNvPr id="7" name="Rectangle 6">
            <a:extLst>
              <a:ext uri="{FF2B5EF4-FFF2-40B4-BE49-F238E27FC236}">
                <a16:creationId xmlns:a16="http://schemas.microsoft.com/office/drawing/2014/main" id="{58094F1E-120B-029F-23BF-62C3BE0AB93D}"/>
              </a:ext>
            </a:extLst>
          </p:cNvPr>
          <p:cNvSpPr/>
          <p:nvPr/>
        </p:nvSpPr>
        <p:spPr>
          <a:xfrm>
            <a:off x="5754273" y="3588656"/>
            <a:ext cx="5387339" cy="617584"/>
          </a:xfrm>
          <a:prstGeom prst="rect">
            <a:avLst/>
          </a:prstGeom>
          <a:ln>
            <a:solidFill>
              <a:srgbClr val="C0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b="1" dirty="0">
                <a:latin typeface="Times New Roman" panose="02020603050405020304" pitchFamily="18" charset="0"/>
                <a:cs typeface="Times New Roman" panose="02020603050405020304" pitchFamily="18" charset="0"/>
              </a:rPr>
              <a:t>War for Texas Independence (1838-39)</a:t>
            </a:r>
          </a:p>
        </p:txBody>
      </p:sp>
      <p:sp>
        <p:nvSpPr>
          <p:cNvPr id="8" name="Arrow: Down 7">
            <a:extLst>
              <a:ext uri="{FF2B5EF4-FFF2-40B4-BE49-F238E27FC236}">
                <a16:creationId xmlns:a16="http://schemas.microsoft.com/office/drawing/2014/main" id="{998E976C-7853-5C4D-3162-1AC557E9CE87}"/>
              </a:ext>
            </a:extLst>
          </p:cNvPr>
          <p:cNvSpPr/>
          <p:nvPr/>
        </p:nvSpPr>
        <p:spPr>
          <a:xfrm>
            <a:off x="7756428" y="3325037"/>
            <a:ext cx="515375" cy="441325"/>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59105FD-C895-8E37-FA21-71641E7523B5}"/>
              </a:ext>
            </a:extLst>
          </p:cNvPr>
          <p:cNvSpPr/>
          <p:nvPr/>
        </p:nvSpPr>
        <p:spPr>
          <a:xfrm>
            <a:off x="101682" y="4774645"/>
            <a:ext cx="5340198" cy="1358920"/>
          </a:xfrm>
          <a:prstGeom prst="rect">
            <a:avLst/>
          </a:prstGeom>
          <a:solidFill>
            <a:schemeClr val="tx1"/>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800" dirty="0">
                <a:latin typeface="Times New Roman" panose="02020603050405020304" pitchFamily="18" charset="0"/>
                <a:cs typeface="Times New Roman" panose="02020603050405020304" pitchFamily="18" charset="0"/>
              </a:rPr>
              <a:t>Explain why Texans sought independence from the Mexico in 1838.</a:t>
            </a:r>
          </a:p>
        </p:txBody>
      </p:sp>
      <p:sp>
        <p:nvSpPr>
          <p:cNvPr id="5" name="Rectangle 4">
            <a:extLst>
              <a:ext uri="{FF2B5EF4-FFF2-40B4-BE49-F238E27FC236}">
                <a16:creationId xmlns:a16="http://schemas.microsoft.com/office/drawing/2014/main" id="{F4960DFD-4919-ABE5-E87F-EADD96FC2EA5}"/>
              </a:ext>
            </a:extLst>
          </p:cNvPr>
          <p:cNvSpPr/>
          <p:nvPr/>
        </p:nvSpPr>
        <p:spPr>
          <a:xfrm>
            <a:off x="5195218" y="5669206"/>
            <a:ext cx="2002155" cy="483214"/>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Times New Roman" panose="02020603050405020304" pitchFamily="18" charset="0"/>
                <a:cs typeface="Times New Roman" panose="02020603050405020304" pitchFamily="18" charset="0"/>
              </a:rPr>
              <a:t>Stephen Austin</a:t>
            </a:r>
          </a:p>
        </p:txBody>
      </p:sp>
    </p:spTree>
    <p:extLst>
      <p:ext uri="{BB962C8B-B14F-4D97-AF65-F5344CB8AC3E}">
        <p14:creationId xmlns:p14="http://schemas.microsoft.com/office/powerpoint/2010/main" val="37555055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3841</TotalTime>
  <Words>2944</Words>
  <Application>Microsoft Office PowerPoint</Application>
  <PresentationFormat>Widescreen</PresentationFormat>
  <Paragraphs>399</Paragraphs>
  <Slides>51</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51</vt:i4>
      </vt:variant>
    </vt:vector>
  </HeadingPairs>
  <TitlesOfParts>
    <vt:vector size="57" baseType="lpstr">
      <vt:lpstr>Arial</vt:lpstr>
      <vt:lpstr>Calibri</vt:lpstr>
      <vt:lpstr>Calibri Light</vt:lpstr>
      <vt:lpstr>Elephant Pro</vt:lpstr>
      <vt:lpstr>Times New Roman</vt:lpstr>
      <vt:lpstr>Office Theme</vt:lpstr>
      <vt:lpstr>Manifest Destiny</vt:lpstr>
      <vt:lpstr>PowerPoint Presentation</vt:lpstr>
      <vt:lpstr>Guiding Question</vt:lpstr>
      <vt:lpstr>PowerPoint Presentation</vt:lpstr>
      <vt:lpstr>No Attitude </vt:lpstr>
      <vt:lpstr>PowerPoint Presentation</vt:lpstr>
      <vt:lpstr>PowerPoint Presentation</vt:lpstr>
      <vt:lpstr>U.S. v. England</vt:lpstr>
      <vt:lpstr>The Lone Star Republic</vt:lpstr>
      <vt:lpstr>Manifest Destiny Effect</vt:lpstr>
      <vt:lpstr>Contributing Factors for Manifest Destiny</vt:lpstr>
      <vt:lpstr>Contribution to Manifest Destiny</vt:lpstr>
      <vt:lpstr>Manifest Destiny Impact</vt:lpstr>
      <vt:lpstr>PowerPoint Presentation</vt:lpstr>
      <vt:lpstr>Never Eat with the Donner Party</vt:lpstr>
      <vt:lpstr>Causation of Mexican American War </vt:lpstr>
      <vt:lpstr>Oregon Territorial Dispute </vt:lpstr>
      <vt:lpstr>Mexican American War </vt:lpstr>
      <vt:lpstr>Westward Expansion </vt:lpstr>
      <vt:lpstr>U.S. Territory 1850</vt:lpstr>
      <vt:lpstr>Contributing Factors for Manifest Destiny</vt:lpstr>
      <vt:lpstr>Rise of Sectionalism </vt:lpstr>
      <vt:lpstr>PowerPoint Presentation</vt:lpstr>
      <vt:lpstr>Guiding Question</vt:lpstr>
      <vt:lpstr>Manifest Destiny Impact</vt:lpstr>
      <vt:lpstr>There is GOLD</vt:lpstr>
      <vt:lpstr>Awakening the North to Abolition</vt:lpstr>
      <vt:lpstr>Slavery, A Federalism Issue </vt:lpstr>
      <vt:lpstr>A Marty or A Lunatic </vt:lpstr>
      <vt:lpstr>Political Cartoons of Political Division</vt:lpstr>
      <vt:lpstr>Compromise, Compromise, Compromise</vt:lpstr>
      <vt:lpstr>Transformation of Texas </vt:lpstr>
      <vt:lpstr>Compromise of 1850</vt:lpstr>
      <vt:lpstr>Growing Tension</vt:lpstr>
      <vt:lpstr>Awakening the North to Abolition</vt:lpstr>
      <vt:lpstr>A Marty or A Lunatic </vt:lpstr>
      <vt:lpstr>The Impending Crisis </vt:lpstr>
      <vt:lpstr>PowerPoint Presentation</vt:lpstr>
      <vt:lpstr>Periodization </vt:lpstr>
      <vt:lpstr>Forcing Slavery Down Northerners’ Throat</vt:lpstr>
      <vt:lpstr>Crimes Against Kansas</vt:lpstr>
      <vt:lpstr>Evaluating Change in Sectionalism</vt:lpstr>
      <vt:lpstr>Rise of the Republican Party </vt:lpstr>
      <vt:lpstr>PowerPoint Presentation</vt:lpstr>
      <vt:lpstr>HIPP the POV</vt:lpstr>
      <vt:lpstr>Economic Sectionalism </vt:lpstr>
      <vt:lpstr>Slavery, A Federalism Issue </vt:lpstr>
      <vt:lpstr>Election of 1860</vt:lpstr>
      <vt:lpstr>One Last Effort to Save the Union</vt:lpstr>
      <vt:lpstr>Evaluating Change in Sectionalism</vt:lpstr>
      <vt:lpstr>Rise of the Republican Party </vt:lpstr>
    </vt:vector>
  </TitlesOfParts>
  <Company>Guilford County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Manifest Destiny</dc:title>
  <dc:creator>Hultberg, Andrew P</dc:creator>
  <cp:lastModifiedBy>Hultberg, Andrew P</cp:lastModifiedBy>
  <cp:revision>23</cp:revision>
  <dcterms:created xsi:type="dcterms:W3CDTF">2023-12-07T20:48:59Z</dcterms:created>
  <dcterms:modified xsi:type="dcterms:W3CDTF">2024-12-05T17:54:09Z</dcterms:modified>
</cp:coreProperties>
</file>