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60"/>
  </p:notesMasterIdLst>
  <p:sldIdLst>
    <p:sldId id="256" r:id="rId2"/>
    <p:sldId id="270" r:id="rId3"/>
    <p:sldId id="257" r:id="rId4"/>
    <p:sldId id="258" r:id="rId5"/>
    <p:sldId id="319" r:id="rId6"/>
    <p:sldId id="274" r:id="rId7"/>
    <p:sldId id="275" r:id="rId8"/>
    <p:sldId id="320" r:id="rId9"/>
    <p:sldId id="322" r:id="rId10"/>
    <p:sldId id="318" r:id="rId11"/>
    <p:sldId id="261" r:id="rId12"/>
    <p:sldId id="281" r:id="rId13"/>
    <p:sldId id="283" r:id="rId14"/>
    <p:sldId id="287" r:id="rId15"/>
    <p:sldId id="310" r:id="rId16"/>
    <p:sldId id="262" r:id="rId17"/>
    <p:sldId id="326" r:id="rId18"/>
    <p:sldId id="328" r:id="rId19"/>
    <p:sldId id="321" r:id="rId20"/>
    <p:sldId id="263" r:id="rId21"/>
    <p:sldId id="294" r:id="rId22"/>
    <p:sldId id="292" r:id="rId23"/>
    <p:sldId id="323" r:id="rId24"/>
    <p:sldId id="315" r:id="rId25"/>
    <p:sldId id="324" r:id="rId26"/>
    <p:sldId id="325" r:id="rId27"/>
    <p:sldId id="329" r:id="rId28"/>
    <p:sldId id="334" r:id="rId29"/>
    <p:sldId id="333" r:id="rId30"/>
    <p:sldId id="304" r:id="rId31"/>
    <p:sldId id="302" r:id="rId32"/>
    <p:sldId id="303" r:id="rId33"/>
    <p:sldId id="330" r:id="rId34"/>
    <p:sldId id="335" r:id="rId35"/>
    <p:sldId id="331" r:id="rId36"/>
    <p:sldId id="332" r:id="rId37"/>
    <p:sldId id="288" r:id="rId38"/>
    <p:sldId id="306" r:id="rId39"/>
    <p:sldId id="289" r:id="rId40"/>
    <p:sldId id="299" r:id="rId41"/>
    <p:sldId id="305" r:id="rId42"/>
    <p:sldId id="309" r:id="rId43"/>
    <p:sldId id="311" r:id="rId44"/>
    <p:sldId id="313" r:id="rId45"/>
    <p:sldId id="312" r:id="rId46"/>
    <p:sldId id="301" r:id="rId47"/>
    <p:sldId id="317" r:id="rId48"/>
    <p:sldId id="259" r:id="rId49"/>
    <p:sldId id="314" r:id="rId50"/>
    <p:sldId id="265" r:id="rId51"/>
    <p:sldId id="266" r:id="rId52"/>
    <p:sldId id="267" r:id="rId53"/>
    <p:sldId id="268" r:id="rId54"/>
    <p:sldId id="308" r:id="rId55"/>
    <p:sldId id="307" r:id="rId56"/>
    <p:sldId id="271" r:id="rId57"/>
    <p:sldId id="295" r:id="rId58"/>
    <p:sldId id="269" r:id="rId5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6" autoAdjust="0"/>
    <p:restoredTop sz="94660"/>
  </p:normalViewPr>
  <p:slideViewPr>
    <p:cSldViewPr snapToGrid="0">
      <p:cViewPr>
        <p:scale>
          <a:sx n="89" d="100"/>
          <a:sy n="89" d="100"/>
        </p:scale>
        <p:origin x="1146" y="930"/>
      </p:cViewPr>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8953F0-AEB3-45B2-BAAE-69F857170CC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E8AB0AAA-01F0-40C7-A90A-E322D0D6021E}"/>
              </a:ext>
            </a:extLst>
          </p:cNvPr>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C9F71C-8A02-49D0-A042-4FA310FFF143}" type="datetimeFigureOut">
              <a:rPr lang="en-US" smtClean="0"/>
              <a:t>2/11/2020</a:t>
            </a:fld>
            <a:endParaRPr lang="en-US"/>
          </a:p>
        </p:txBody>
      </p:sp>
      <p:sp>
        <p:nvSpPr>
          <p:cNvPr id="4" name="Slide Image Placeholder 3">
            <a:extLst>
              <a:ext uri="{FF2B5EF4-FFF2-40B4-BE49-F238E27FC236}">
                <a16:creationId xmlns:a16="http://schemas.microsoft.com/office/drawing/2014/main" id="{9347C7FB-C751-42CA-A32D-F3E2D412EC8D}"/>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a:extLst>
              <a:ext uri="{FF2B5EF4-FFF2-40B4-BE49-F238E27FC236}">
                <a16:creationId xmlns:a16="http://schemas.microsoft.com/office/drawing/2014/main" id="{078B17CB-8CA6-4C72-82A3-F015BE4574E1}"/>
              </a:ext>
            </a:extLst>
          </p:cNvPr>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D2DBFFF-77D9-4F23-BC3A-054AA511E740}"/>
              </a:ext>
            </a:extLst>
          </p:cNvPr>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74153F3D-3C2C-4311-B9DC-008671BC7DBD}"/>
              </a:ext>
            </a:extLst>
          </p:cNvPr>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23178E-0B68-4BFE-BFEC-923EE1A820F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AB3A824-1A51-4B26-AD58-A6D8E14F6C04}" type="datetimeFigureOut">
              <a:rPr lang="en-US" smtClean="0"/>
              <a:t>2/11/2020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715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2/11/2020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5760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2/11/2020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2597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2A1B15-42E7-44B5-AEF7-FE43AC70F06B}"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F85EA7-5D77-4B5A-A21B-695780D25E3D}"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563446"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6193535" y="2240280"/>
            <a:ext cx="5071872"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164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2/11/2020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5127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2/11/2020</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64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2/11/2020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302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2/11/2020</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3144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2/11/2020</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8537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2/11/2020</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19235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2/11/2020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2063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2/11/2020</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72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BC1C18-307B-4F68-A007-B5B542270E8D}" type="datetimeFigureOut">
              <a:rPr lang="en-US" smtClean="0"/>
              <a:t>2/11/2020</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D22F896-40B5-4ADD-8801-0D06FADFA095}"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2234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Nosq94oCl_M&amp;t=3s&amp;list=PLBDA2E52FB1EF80C9&amp;index=35"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4527A-9ABC-4C6A-A01B-1F0613C04AED}"/>
              </a:ext>
            </a:extLst>
          </p:cNvPr>
          <p:cNvSpPr>
            <a:spLocks noGrp="1"/>
          </p:cNvSpPr>
          <p:nvPr>
            <p:ph type="ctrTitle"/>
          </p:nvPr>
        </p:nvSpPr>
        <p:spPr/>
        <p:txBody>
          <a:bodyPr/>
          <a:lstStyle/>
          <a:p>
            <a:r>
              <a:rPr lang="en-US" dirty="0"/>
              <a:t>Industrialization Led to the  </a:t>
            </a:r>
            <a:br>
              <a:rPr lang="en-US" dirty="0"/>
            </a:br>
            <a:r>
              <a:rPr lang="en-US" sz="2400" dirty="0"/>
              <a:t>Unit 6         </a:t>
            </a:r>
            <a:r>
              <a:rPr lang="en-US" dirty="0"/>
              <a:t>Scramble for </a:t>
            </a:r>
            <a:r>
              <a:rPr lang="en-US" dirty="0">
                <a:solidFill>
                  <a:srgbClr val="00B050"/>
                </a:solidFill>
              </a:rPr>
              <a:t>M</a:t>
            </a:r>
            <a:r>
              <a:rPr lang="en-US" dirty="0"/>
              <a:t> &amp; </a:t>
            </a:r>
            <a:r>
              <a:rPr lang="en-US" dirty="0">
                <a:solidFill>
                  <a:srgbClr val="FF0000"/>
                </a:solidFill>
              </a:rPr>
              <a:t>M</a:t>
            </a:r>
            <a:r>
              <a:rPr lang="en-US" dirty="0"/>
              <a:t>S</a:t>
            </a:r>
          </a:p>
        </p:txBody>
      </p:sp>
      <p:sp>
        <p:nvSpPr>
          <p:cNvPr id="3" name="Subtitle 2">
            <a:extLst>
              <a:ext uri="{FF2B5EF4-FFF2-40B4-BE49-F238E27FC236}">
                <a16:creationId xmlns:a16="http://schemas.microsoft.com/office/drawing/2014/main" id="{EDE12B28-506C-4550-A620-906DD2E7477F}"/>
              </a:ext>
            </a:extLst>
          </p:cNvPr>
          <p:cNvSpPr>
            <a:spLocks noGrp="1"/>
          </p:cNvSpPr>
          <p:nvPr>
            <p:ph type="subTitle" idx="1"/>
          </p:nvPr>
        </p:nvSpPr>
        <p:spPr/>
        <p:txBody>
          <a:bodyPr/>
          <a:lstStyle/>
          <a:p>
            <a:r>
              <a:rPr lang="en-US" dirty="0"/>
              <a:t>Factories were working around the clock (3 shifts) mass-producing goods.</a:t>
            </a:r>
          </a:p>
        </p:txBody>
      </p:sp>
      <p:sp>
        <p:nvSpPr>
          <p:cNvPr id="4" name="Rectangle: Rounded Corners 3">
            <a:extLst>
              <a:ext uri="{FF2B5EF4-FFF2-40B4-BE49-F238E27FC236}">
                <a16:creationId xmlns:a16="http://schemas.microsoft.com/office/drawing/2014/main" id="{BA5ACFA5-85DC-4348-8EEE-F6B0C7CFA039}"/>
              </a:ext>
            </a:extLst>
          </p:cNvPr>
          <p:cNvSpPr/>
          <p:nvPr/>
        </p:nvSpPr>
        <p:spPr>
          <a:xfrm>
            <a:off x="527222" y="716692"/>
            <a:ext cx="7084540" cy="184527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You need TWO textbooks today</a:t>
            </a:r>
          </a:p>
          <a:p>
            <a:pPr marL="342900" indent="-342900" algn="ctr">
              <a:buAutoNum type="arabicParenR"/>
            </a:pPr>
            <a:r>
              <a:rPr lang="en-US" sz="2800" b="1" dirty="0">
                <a:solidFill>
                  <a:schemeClr val="tx1"/>
                </a:solidFill>
              </a:rPr>
              <a:t>Ours</a:t>
            </a:r>
          </a:p>
          <a:p>
            <a:pPr algn="ctr"/>
            <a:r>
              <a:rPr lang="en-US" sz="2800" b="1" dirty="0">
                <a:solidFill>
                  <a:schemeClr val="tx1"/>
                </a:solidFill>
              </a:rPr>
              <a:t>2) World </a:t>
            </a:r>
            <a:r>
              <a:rPr lang="en-US" sz="2800" b="1" dirty="0" err="1">
                <a:solidFill>
                  <a:schemeClr val="tx1"/>
                </a:solidFill>
              </a:rPr>
              <a:t>Civs</a:t>
            </a:r>
            <a:r>
              <a:rPr lang="en-US" sz="2800" b="1" dirty="0">
                <a:solidFill>
                  <a:schemeClr val="tx1"/>
                </a:solidFill>
              </a:rPr>
              <a:t> from shelf</a:t>
            </a:r>
          </a:p>
        </p:txBody>
      </p:sp>
    </p:spTree>
    <p:extLst>
      <p:ext uri="{BB962C8B-B14F-4D97-AF65-F5344CB8AC3E}">
        <p14:creationId xmlns:p14="http://schemas.microsoft.com/office/powerpoint/2010/main" val="323622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CD06C-46B2-47D1-9C98-8AFC7531E446}"/>
              </a:ext>
            </a:extLst>
          </p:cNvPr>
          <p:cNvSpPr>
            <a:spLocks noGrp="1"/>
          </p:cNvSpPr>
          <p:nvPr>
            <p:ph type="title"/>
          </p:nvPr>
        </p:nvSpPr>
        <p:spPr/>
        <p:txBody>
          <a:bodyPr>
            <a:normAutofit/>
          </a:bodyPr>
          <a:lstStyle/>
          <a:p>
            <a:r>
              <a:rPr lang="en-US" sz="2000" dirty="0"/>
              <a:t>Paired Document Reading</a:t>
            </a:r>
            <a:br>
              <a:rPr lang="en-US" sz="2000" dirty="0"/>
            </a:br>
            <a:br>
              <a:rPr lang="en-US" sz="2000" dirty="0"/>
            </a:br>
            <a:r>
              <a:rPr lang="en-US" sz="2800" dirty="0">
                <a:solidFill>
                  <a:srgbClr val="0070C0"/>
                </a:solidFill>
              </a:rPr>
              <a:t>Contrary Images: Colonizer Versus the Colonized on the issue of a “civilizing mission”</a:t>
            </a:r>
          </a:p>
        </p:txBody>
      </p:sp>
      <p:sp>
        <p:nvSpPr>
          <p:cNvPr id="3" name="Content Placeholder 2">
            <a:extLst>
              <a:ext uri="{FF2B5EF4-FFF2-40B4-BE49-F238E27FC236}">
                <a16:creationId xmlns:a16="http://schemas.microsoft.com/office/drawing/2014/main" id="{DCCB8044-A909-40B0-B0B6-9A73F8994800}"/>
              </a:ext>
            </a:extLst>
          </p:cNvPr>
          <p:cNvSpPr>
            <a:spLocks noGrp="1"/>
          </p:cNvSpPr>
          <p:nvPr>
            <p:ph idx="1"/>
          </p:nvPr>
        </p:nvSpPr>
        <p:spPr/>
        <p:txBody>
          <a:bodyPr/>
          <a:lstStyle/>
          <a:p>
            <a:r>
              <a:rPr lang="en-US" dirty="0"/>
              <a:t>Page 555 in World Civ book</a:t>
            </a:r>
          </a:p>
          <a:p>
            <a:endParaRPr lang="en-US" dirty="0"/>
          </a:p>
          <a:p>
            <a:r>
              <a:rPr lang="en-US" dirty="0"/>
              <a:t>1. read aloud 1</a:t>
            </a:r>
            <a:r>
              <a:rPr lang="en-US" baseline="30000" dirty="0"/>
              <a:t>st</a:t>
            </a:r>
            <a:r>
              <a:rPr lang="en-US" dirty="0"/>
              <a:t> paragraph</a:t>
            </a:r>
          </a:p>
          <a:p>
            <a:r>
              <a:rPr lang="en-US" dirty="0"/>
              <a:t>2. …3</a:t>
            </a:r>
            <a:r>
              <a:rPr lang="en-US" baseline="30000" dirty="0"/>
              <a:t>rd</a:t>
            </a:r>
            <a:r>
              <a:rPr lang="en-US" dirty="0"/>
              <a:t> paragraph</a:t>
            </a:r>
          </a:p>
          <a:p>
            <a:r>
              <a:rPr lang="en-US" dirty="0"/>
              <a:t>Directions: pick a partner (“pairs” of 2 please) and answer the 7 questions.</a:t>
            </a:r>
          </a:p>
          <a:p>
            <a:endParaRPr lang="en-US" dirty="0"/>
          </a:p>
          <a:p>
            <a:r>
              <a:rPr lang="en-US" dirty="0"/>
              <a:t>Be prepared to share &amp; discuss</a:t>
            </a:r>
          </a:p>
        </p:txBody>
      </p:sp>
      <p:sp>
        <p:nvSpPr>
          <p:cNvPr id="4" name="Oval 3">
            <a:extLst>
              <a:ext uri="{FF2B5EF4-FFF2-40B4-BE49-F238E27FC236}">
                <a16:creationId xmlns:a16="http://schemas.microsoft.com/office/drawing/2014/main" id="{C14097FC-F359-4CE8-81D5-821932F214DB}"/>
              </a:ext>
            </a:extLst>
          </p:cNvPr>
          <p:cNvSpPr/>
          <p:nvPr/>
        </p:nvSpPr>
        <p:spPr>
          <a:xfrm>
            <a:off x="8995718" y="1919087"/>
            <a:ext cx="2257167" cy="14996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What does it mean:</a:t>
            </a:r>
          </a:p>
          <a:p>
            <a:pPr algn="ctr"/>
            <a:r>
              <a:rPr lang="en-US" sz="2000" b="1" dirty="0">
                <a:solidFill>
                  <a:srgbClr val="FFFF00"/>
                </a:solidFill>
              </a:rPr>
              <a:t> “</a:t>
            </a:r>
            <a:r>
              <a:rPr lang="en-US" sz="2000" b="1" i="1" dirty="0">
                <a:solidFill>
                  <a:srgbClr val="FFFF00"/>
                </a:solidFill>
              </a:rPr>
              <a:t>to civilize</a:t>
            </a:r>
            <a:r>
              <a:rPr lang="en-US" sz="2000" b="1" dirty="0">
                <a:solidFill>
                  <a:srgbClr val="FFFF00"/>
                </a:solidFill>
              </a:rPr>
              <a:t>”</a:t>
            </a:r>
          </a:p>
        </p:txBody>
      </p:sp>
    </p:spTree>
    <p:extLst>
      <p:ext uri="{BB962C8B-B14F-4D97-AF65-F5344CB8AC3E}">
        <p14:creationId xmlns:p14="http://schemas.microsoft.com/office/powerpoint/2010/main" val="363279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barn(inVertic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269A412-B23D-42A2-9749-B2750D76FCF4}"/>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43571"/>
            <a:ext cx="7388086" cy="6595767"/>
          </a:xfrm>
        </p:spPr>
      </p:pic>
      <p:sp>
        <p:nvSpPr>
          <p:cNvPr id="2" name="Rectangle 1"/>
          <p:cNvSpPr/>
          <p:nvPr/>
        </p:nvSpPr>
        <p:spPr>
          <a:xfrm>
            <a:off x="9296400" y="838200"/>
            <a:ext cx="1143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BEFORE 1870</a:t>
            </a:r>
          </a:p>
        </p:txBody>
      </p:sp>
      <p:sp>
        <p:nvSpPr>
          <p:cNvPr id="3" name="Rectangle 2">
            <a:extLst>
              <a:ext uri="{FF2B5EF4-FFF2-40B4-BE49-F238E27FC236}">
                <a16:creationId xmlns:a16="http://schemas.microsoft.com/office/drawing/2014/main" id="{C97F4C18-C719-4CE9-BEC0-57973F4328C2}"/>
              </a:ext>
            </a:extLst>
          </p:cNvPr>
          <p:cNvSpPr/>
          <p:nvPr/>
        </p:nvSpPr>
        <p:spPr>
          <a:xfrm>
            <a:off x="8912310" y="1789671"/>
            <a:ext cx="1911179" cy="1639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Europeans content with a Trading Post Empire</a:t>
            </a:r>
          </a:p>
        </p:txBody>
      </p:sp>
      <p:sp>
        <p:nvSpPr>
          <p:cNvPr id="6" name="Isosceles Triangle 5">
            <a:extLst>
              <a:ext uri="{FF2B5EF4-FFF2-40B4-BE49-F238E27FC236}">
                <a16:creationId xmlns:a16="http://schemas.microsoft.com/office/drawing/2014/main" id="{42EBA8ED-C335-4EA2-8686-FA92469E4C5A}"/>
              </a:ext>
            </a:extLst>
          </p:cNvPr>
          <p:cNvSpPr/>
          <p:nvPr/>
        </p:nvSpPr>
        <p:spPr>
          <a:xfrm>
            <a:off x="8412214" y="3714607"/>
            <a:ext cx="3664456" cy="263676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After Germany &amp; Italy unified (1870) a rush to claim land began</a:t>
            </a:r>
          </a:p>
        </p:txBody>
      </p:sp>
    </p:spTree>
    <p:extLst>
      <p:ext uri="{BB962C8B-B14F-4D97-AF65-F5344CB8AC3E}">
        <p14:creationId xmlns:p14="http://schemas.microsoft.com/office/powerpoint/2010/main" val="140198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i="1" dirty="0"/>
              <a:t>Marker Event:</a:t>
            </a:r>
            <a:br>
              <a:rPr lang="en-US" i="1" dirty="0"/>
            </a:br>
            <a:r>
              <a:rPr lang="en-US" i="1" dirty="0"/>
              <a:t>A</a:t>
            </a:r>
            <a:r>
              <a:rPr lang="en-US" dirty="0"/>
              <a:t>.</a:t>
            </a:r>
            <a:r>
              <a:rPr lang="en-US" i="1" dirty="0"/>
              <a:t> </a:t>
            </a:r>
            <a:r>
              <a:rPr lang="en-US" dirty="0">
                <a:solidFill>
                  <a:srgbClr val="7030A0"/>
                </a:solidFill>
              </a:rPr>
              <a:t>The 1885 Berlin Conference</a:t>
            </a:r>
          </a:p>
        </p:txBody>
      </p:sp>
      <p:sp>
        <p:nvSpPr>
          <p:cNvPr id="2" name="Content Placeholder 1"/>
          <p:cNvSpPr>
            <a:spLocks noGrp="1"/>
          </p:cNvSpPr>
          <p:nvPr>
            <p:ph idx="1"/>
          </p:nvPr>
        </p:nvSpPr>
        <p:spPr>
          <a:xfrm>
            <a:off x="-1" y="2286000"/>
            <a:ext cx="12192001" cy="4023360"/>
          </a:xfrm>
        </p:spPr>
        <p:txBody>
          <a:bodyPr>
            <a:normAutofit/>
          </a:bodyPr>
          <a:lstStyle/>
          <a:p>
            <a:r>
              <a:rPr lang="en-US" sz="2800" b="1" dirty="0"/>
              <a:t>Goal: Prevent a European War by establishing a system for claiming land in Africa</a:t>
            </a:r>
          </a:p>
          <a:p>
            <a:endParaRPr lang="en-US" dirty="0"/>
          </a:p>
          <a:p>
            <a:r>
              <a:rPr lang="en-US" dirty="0"/>
              <a:t>No Africans were consulted</a:t>
            </a:r>
          </a:p>
          <a:p>
            <a:r>
              <a:rPr lang="en-US" dirty="0"/>
              <a:t>No regard to tribe, language, or any native traditions were made when these colonies boundaries were set.</a:t>
            </a:r>
          </a:p>
          <a:p>
            <a:endParaRPr lang="en-US" dirty="0"/>
          </a:p>
          <a:p>
            <a:r>
              <a:rPr lang="en-US" b="1" dirty="0"/>
              <a:t>By 1914 almost all of Africa was “claimed” and occupied by European nations. Connect this to the “M and M” motivation.</a:t>
            </a:r>
          </a:p>
          <a:p>
            <a:endParaRPr lang="en-US" dirty="0"/>
          </a:p>
        </p:txBody>
      </p:sp>
    </p:spTree>
    <p:extLst>
      <p:ext uri="{BB962C8B-B14F-4D97-AF65-F5344CB8AC3E}">
        <p14:creationId xmlns:p14="http://schemas.microsoft.com/office/powerpoint/2010/main" val="420629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 Northern Africa &amp; South Africa</a:t>
            </a:r>
          </a:p>
        </p:txBody>
      </p:sp>
      <p:sp>
        <p:nvSpPr>
          <p:cNvPr id="7" name="Content Placeholder 6"/>
          <p:cNvSpPr>
            <a:spLocks noGrp="1"/>
          </p:cNvSpPr>
          <p:nvPr>
            <p:ph idx="1"/>
          </p:nvPr>
        </p:nvSpPr>
        <p:spPr>
          <a:xfrm>
            <a:off x="87464" y="1868557"/>
            <a:ext cx="8643068" cy="4532491"/>
          </a:xfrm>
        </p:spPr>
        <p:txBody>
          <a:bodyPr>
            <a:normAutofit/>
          </a:bodyPr>
          <a:lstStyle/>
          <a:p>
            <a:r>
              <a:rPr lang="en-US" dirty="0"/>
              <a:t>1. Ottoman Egypt was led by a reformer, </a:t>
            </a:r>
            <a:r>
              <a:rPr lang="en-US" b="1" dirty="0"/>
              <a:t>Muhammad Ali</a:t>
            </a:r>
          </a:p>
          <a:p>
            <a:r>
              <a:rPr lang="en-US" dirty="0"/>
              <a:t>2. Ali was influenced by Britain and added European technology for cotton production, but accrued debt to European creditors.</a:t>
            </a:r>
          </a:p>
          <a:p>
            <a:r>
              <a:rPr lang="en-US" dirty="0"/>
              <a:t>3. In the 1880s, Britain seized the </a:t>
            </a:r>
            <a:r>
              <a:rPr lang="en-US" b="1" dirty="0"/>
              <a:t>Suez Canal</a:t>
            </a:r>
            <a:r>
              <a:rPr lang="en-US" dirty="0"/>
              <a:t>, making Egypt a “protectorate.”</a:t>
            </a:r>
          </a:p>
          <a:p>
            <a:r>
              <a:rPr lang="en-US" dirty="0"/>
              <a:t>4. French moved into Algeria</a:t>
            </a:r>
          </a:p>
          <a:p>
            <a:r>
              <a:rPr lang="en-US" dirty="0"/>
              <a:t>5. South Africa was dominated by the British, who defeated the </a:t>
            </a:r>
            <a:r>
              <a:rPr lang="en-US" b="1" dirty="0" err="1"/>
              <a:t>Shaka</a:t>
            </a:r>
            <a:r>
              <a:rPr lang="en-US" dirty="0"/>
              <a:t> &amp; the </a:t>
            </a:r>
            <a:r>
              <a:rPr lang="en-US" b="1" dirty="0"/>
              <a:t>Zulus</a:t>
            </a:r>
          </a:p>
          <a:p>
            <a:r>
              <a:rPr lang="en-US" dirty="0"/>
              <a:t>6. Dutch “</a:t>
            </a:r>
            <a:r>
              <a:rPr lang="en-US" b="1" dirty="0"/>
              <a:t>Boers</a:t>
            </a:r>
            <a:r>
              <a:rPr lang="en-US" dirty="0"/>
              <a:t>” (farmers) were forced inland; “The Great Trek”</a:t>
            </a:r>
          </a:p>
          <a:p>
            <a:r>
              <a:rPr lang="en-US" dirty="0"/>
              <a:t>7. </a:t>
            </a:r>
            <a:r>
              <a:rPr lang="en-US" b="1" dirty="0"/>
              <a:t>Cecil Rhodes </a:t>
            </a:r>
            <a:r>
              <a:rPr lang="en-US" dirty="0"/>
              <a:t>personified aggressive imperialism</a:t>
            </a:r>
          </a:p>
        </p:txBody>
      </p:sp>
      <p:pic>
        <p:nvPicPr>
          <p:cNvPr id="4" name="Picture 3" descr="A picture containing outdoor, man, text, person&#10;&#10;Description automatically generated">
            <a:extLst>
              <a:ext uri="{FF2B5EF4-FFF2-40B4-BE49-F238E27FC236}">
                <a16:creationId xmlns:a16="http://schemas.microsoft.com/office/drawing/2014/main" id="{71F92675-96EA-4BBA-8C1A-130192E4D0CE}"/>
              </a:ext>
            </a:extLst>
          </p:cNvPr>
          <p:cNvPicPr>
            <a:picLocks noChangeAspect="1"/>
          </p:cNvPicPr>
          <p:nvPr/>
        </p:nvPicPr>
        <p:blipFill>
          <a:blip r:embed="rId2"/>
          <a:stretch>
            <a:fillRect/>
          </a:stretch>
        </p:blipFill>
        <p:spPr>
          <a:xfrm>
            <a:off x="8563554" y="743198"/>
            <a:ext cx="3975735" cy="5657850"/>
          </a:xfrm>
          <a:prstGeom prst="rect">
            <a:avLst/>
          </a:prstGeom>
        </p:spPr>
      </p:pic>
      <p:sp>
        <p:nvSpPr>
          <p:cNvPr id="5" name="Oval 4">
            <a:extLst>
              <a:ext uri="{FF2B5EF4-FFF2-40B4-BE49-F238E27FC236}">
                <a16:creationId xmlns:a16="http://schemas.microsoft.com/office/drawing/2014/main" id="{147262A3-A337-454C-A445-C3E74CE452EB}"/>
              </a:ext>
            </a:extLst>
          </p:cNvPr>
          <p:cNvSpPr/>
          <p:nvPr/>
        </p:nvSpPr>
        <p:spPr>
          <a:xfrm>
            <a:off x="10169718" y="413468"/>
            <a:ext cx="1733385"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the Telegraph Line</a:t>
            </a:r>
          </a:p>
        </p:txBody>
      </p:sp>
    </p:spTree>
    <p:extLst>
      <p:ext uri="{BB962C8B-B14F-4D97-AF65-F5344CB8AC3E}">
        <p14:creationId xmlns:p14="http://schemas.microsoft.com/office/powerpoint/2010/main" val="139765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1000"/>
                                        <p:tgtEl>
                                          <p:spTgt spid="7">
                                            <p:txEl>
                                              <p:pRg st="3" end="3"/>
                                            </p:txEl>
                                          </p:spTgt>
                                        </p:tgtEl>
                                      </p:cBhvr>
                                    </p:animEffect>
                                    <p:anim calcmode="lin" valueType="num">
                                      <p:cBhvr>
                                        <p:cTn id="1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circle(in)">
                                      <p:cBhvr>
                                        <p:cTn id="20" dur="2000"/>
                                        <p:tgtEl>
                                          <p:spTgt spid="7">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circle(in)">
                                      <p:cBhvr>
                                        <p:cTn id="23" dur="2000"/>
                                        <p:tgtEl>
                                          <p:spTgt spid="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fade">
                                      <p:cBhvr>
                                        <p:cTn id="35" dur="1000"/>
                                        <p:tgtEl>
                                          <p:spTgt spid="7">
                                            <p:txEl>
                                              <p:pRg st="6" end="6"/>
                                            </p:txEl>
                                          </p:spTgt>
                                        </p:tgtEl>
                                      </p:cBhvr>
                                    </p:animEffect>
                                    <p:anim calcmode="lin" valueType="num">
                                      <p:cBhvr>
                                        <p:cTn id="36"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F4314B-CC48-4A87-AA96-EB80480117B9}"/>
              </a:ext>
            </a:extLst>
          </p:cNvPr>
          <p:cNvSpPr>
            <a:spLocks noGrp="1"/>
          </p:cNvSpPr>
          <p:nvPr>
            <p:ph type="title"/>
          </p:nvPr>
        </p:nvSpPr>
        <p:spPr/>
        <p:txBody>
          <a:bodyPr/>
          <a:lstStyle/>
          <a:p>
            <a:r>
              <a:rPr lang="en-US" dirty="0"/>
              <a:t>The Scramble for Africa Simulation</a:t>
            </a:r>
          </a:p>
        </p:txBody>
      </p:sp>
      <p:sp>
        <p:nvSpPr>
          <p:cNvPr id="4" name="Content Placeholder 3">
            <a:extLst>
              <a:ext uri="{FF2B5EF4-FFF2-40B4-BE49-F238E27FC236}">
                <a16:creationId xmlns:a16="http://schemas.microsoft.com/office/drawing/2014/main" id="{51E8B6BF-241A-408D-B466-8E834EAFB79F}"/>
              </a:ext>
            </a:extLst>
          </p:cNvPr>
          <p:cNvSpPr>
            <a:spLocks noGrp="1"/>
          </p:cNvSpPr>
          <p:nvPr>
            <p:ph idx="1"/>
          </p:nvPr>
        </p:nvSpPr>
        <p:spPr/>
        <p:txBody>
          <a:bodyPr/>
          <a:lstStyle/>
          <a:p>
            <a:r>
              <a:rPr lang="en-US" dirty="0"/>
              <a:t>You will be part of a </a:t>
            </a:r>
            <a:r>
              <a:rPr lang="en-US" b="1" dirty="0"/>
              <a:t>National Committee </a:t>
            </a:r>
            <a:r>
              <a:rPr lang="en-US" dirty="0"/>
              <a:t>that attended </a:t>
            </a:r>
            <a:r>
              <a:rPr lang="en-US" i="1" dirty="0">
                <a:solidFill>
                  <a:srgbClr val="0070C0"/>
                </a:solidFill>
              </a:rPr>
              <a:t>The Berlin Conference</a:t>
            </a:r>
            <a:r>
              <a:rPr lang="en-US" dirty="0"/>
              <a:t>. As a group you must identify the nations and regions that would best meet your needs.</a:t>
            </a:r>
          </a:p>
          <a:p>
            <a:endParaRPr lang="en-US" dirty="0"/>
          </a:p>
          <a:p>
            <a:r>
              <a:rPr lang="en-US" dirty="0"/>
              <a:t>I will assign you to a National Committee. Follow the Student Directions that I will handout.</a:t>
            </a:r>
          </a:p>
          <a:p>
            <a:endParaRPr lang="en-US" dirty="0"/>
          </a:p>
        </p:txBody>
      </p:sp>
    </p:spTree>
    <p:extLst>
      <p:ext uri="{BB962C8B-B14F-4D97-AF65-F5344CB8AC3E}">
        <p14:creationId xmlns:p14="http://schemas.microsoft.com/office/powerpoint/2010/main" val="2112549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94E52-F4AD-44FE-A8D8-CCACDB9AF760}"/>
              </a:ext>
            </a:extLst>
          </p:cNvPr>
          <p:cNvSpPr>
            <a:spLocks noGrp="1"/>
          </p:cNvSpPr>
          <p:nvPr>
            <p:ph type="title"/>
          </p:nvPr>
        </p:nvSpPr>
        <p:spPr>
          <a:xfrm>
            <a:off x="4542188" y="942449"/>
            <a:ext cx="6681323" cy="1470249"/>
          </a:xfrm>
        </p:spPr>
        <p:txBody>
          <a:bodyPr>
            <a:normAutofit/>
          </a:bodyPr>
          <a:lstStyle/>
          <a:p>
            <a:r>
              <a:rPr lang="en-US" dirty="0"/>
              <a:t>Good Day class. </a:t>
            </a:r>
            <a:br>
              <a:rPr lang="en-US" dirty="0"/>
            </a:br>
            <a:endParaRPr lang="en-US" sz="1800" dirty="0"/>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4CB6B9-666F-4590-B22E-0814F9B35818}"/>
              </a:ext>
            </a:extLst>
          </p:cNvPr>
          <p:cNvSpPr>
            <a:spLocks noGrp="1"/>
          </p:cNvSpPr>
          <p:nvPr>
            <p:ph idx="1"/>
          </p:nvPr>
        </p:nvSpPr>
        <p:spPr>
          <a:xfrm>
            <a:off x="4547043" y="2773885"/>
            <a:ext cx="6676469" cy="3141013"/>
          </a:xfrm>
        </p:spPr>
        <p:txBody>
          <a:bodyPr>
            <a:normAutofit/>
          </a:bodyPr>
          <a:lstStyle/>
          <a:p>
            <a:r>
              <a:rPr lang="en-US" dirty="0"/>
              <a:t>1. Review/Reflect</a:t>
            </a:r>
          </a:p>
          <a:p>
            <a:endParaRPr lang="en-US" dirty="0"/>
          </a:p>
          <a:p>
            <a:r>
              <a:rPr lang="en-US" dirty="0"/>
              <a:t>2. Finish 6.2 Expansion-- notes</a:t>
            </a:r>
          </a:p>
          <a:p>
            <a:endParaRPr lang="en-US" dirty="0"/>
          </a:p>
          <a:p>
            <a:r>
              <a:rPr lang="en-US" dirty="0"/>
              <a:t>3. Create “Autopsy” Poster &amp; Briefly Present to class</a:t>
            </a:r>
          </a:p>
        </p:txBody>
      </p:sp>
      <p:sp>
        <p:nvSpPr>
          <p:cNvPr id="4" name="Star: 5 Points 3">
            <a:extLst>
              <a:ext uri="{FF2B5EF4-FFF2-40B4-BE49-F238E27FC236}">
                <a16:creationId xmlns:a16="http://schemas.microsoft.com/office/drawing/2014/main" id="{7EB93AFC-BFFF-4168-8269-452D8A24B4C4}"/>
              </a:ext>
            </a:extLst>
          </p:cNvPr>
          <p:cNvSpPr/>
          <p:nvPr/>
        </p:nvSpPr>
        <p:spPr>
          <a:xfrm>
            <a:off x="9382897" y="461319"/>
            <a:ext cx="2154210" cy="181326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C000"/>
                </a:solidFill>
              </a:rPr>
              <a:t>LEQ Make-up ?</a:t>
            </a:r>
          </a:p>
        </p:txBody>
      </p:sp>
    </p:spTree>
    <p:extLst>
      <p:ext uri="{BB962C8B-B14F-4D97-AF65-F5344CB8AC3E}">
        <p14:creationId xmlns:p14="http://schemas.microsoft.com/office/powerpoint/2010/main" val="345073255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3499-688B-4D1F-9B68-1518CEFAF315}"/>
              </a:ext>
            </a:extLst>
          </p:cNvPr>
          <p:cNvSpPr>
            <a:spLocks noGrp="1"/>
          </p:cNvSpPr>
          <p:nvPr>
            <p:ph type="title"/>
          </p:nvPr>
        </p:nvSpPr>
        <p:spPr>
          <a:xfrm>
            <a:off x="838200" y="365125"/>
            <a:ext cx="11112610" cy="1325563"/>
          </a:xfrm>
        </p:spPr>
        <p:txBody>
          <a:bodyPr/>
          <a:lstStyle/>
          <a:p>
            <a:r>
              <a:rPr lang="en-US" dirty="0"/>
              <a:t>On the back of YOUR Delegate Proposal map…</a:t>
            </a:r>
          </a:p>
        </p:txBody>
      </p:sp>
      <p:sp>
        <p:nvSpPr>
          <p:cNvPr id="3" name="Content Placeholder 2">
            <a:extLst>
              <a:ext uri="{FF2B5EF4-FFF2-40B4-BE49-F238E27FC236}">
                <a16:creationId xmlns:a16="http://schemas.microsoft.com/office/drawing/2014/main" id="{8B6A2460-F95D-4E1B-AE5B-46581A90B6B9}"/>
              </a:ext>
            </a:extLst>
          </p:cNvPr>
          <p:cNvSpPr>
            <a:spLocks noGrp="1"/>
          </p:cNvSpPr>
          <p:nvPr>
            <p:ph idx="1"/>
          </p:nvPr>
        </p:nvSpPr>
        <p:spPr>
          <a:xfrm>
            <a:off x="838200" y="1420238"/>
            <a:ext cx="7877783" cy="5437762"/>
          </a:xfrm>
        </p:spPr>
        <p:txBody>
          <a:bodyPr>
            <a:normAutofit/>
          </a:bodyPr>
          <a:lstStyle/>
          <a:p>
            <a:r>
              <a:rPr lang="en-US" dirty="0"/>
              <a:t>Write for 5 minutes reflecting on how this simulation went for you…for your nation.</a:t>
            </a:r>
          </a:p>
          <a:p>
            <a:endParaRPr lang="en-US" dirty="0"/>
          </a:p>
          <a:p>
            <a:r>
              <a:rPr lang="en-US" dirty="0"/>
              <a:t>Then compare your map claims with how your nation did historically.</a:t>
            </a:r>
          </a:p>
          <a:p>
            <a:endParaRPr lang="en-US" dirty="0"/>
          </a:p>
          <a:p>
            <a:endParaRPr lang="en-US" dirty="0"/>
          </a:p>
          <a:p>
            <a:r>
              <a:rPr lang="en-US" dirty="0"/>
              <a:t>Lastly, write about how this Scramble for Africa affected…</a:t>
            </a:r>
          </a:p>
          <a:p>
            <a:r>
              <a:rPr lang="en-US" dirty="0"/>
              <a:t>1. European relations</a:t>
            </a:r>
          </a:p>
          <a:p>
            <a:r>
              <a:rPr lang="en-US" dirty="0"/>
              <a:t>2. the people of Africa</a:t>
            </a:r>
          </a:p>
          <a:p>
            <a:endParaRPr lang="en-US" dirty="0"/>
          </a:p>
          <a:p>
            <a:r>
              <a:rPr lang="en-US" b="1" dirty="0">
                <a:solidFill>
                  <a:srgbClr val="00B050"/>
                </a:solidFill>
              </a:rPr>
              <a:t>Grade based on thoughtfulness AND how much you write</a:t>
            </a:r>
          </a:p>
          <a:p>
            <a:endParaRPr lang="en-US" dirty="0"/>
          </a:p>
        </p:txBody>
      </p:sp>
      <p:pic>
        <p:nvPicPr>
          <p:cNvPr id="4" name="Content Placeholder 7">
            <a:extLst>
              <a:ext uri="{FF2B5EF4-FFF2-40B4-BE49-F238E27FC236}">
                <a16:creationId xmlns:a16="http://schemas.microsoft.com/office/drawing/2014/main" id="{4E3C2E25-4C40-4F8C-A6B4-8154A7F2F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9335" y="1420238"/>
            <a:ext cx="3582665" cy="5231515"/>
          </a:xfrm>
          <a:prstGeom prst="rect">
            <a:avLst/>
          </a:prstGeom>
        </p:spPr>
      </p:pic>
    </p:spTree>
    <p:extLst>
      <p:ext uri="{BB962C8B-B14F-4D97-AF65-F5344CB8AC3E}">
        <p14:creationId xmlns:p14="http://schemas.microsoft.com/office/powerpoint/2010/main" val="34582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D700B-5FF9-442C-8269-9344E941F03C}"/>
              </a:ext>
            </a:extLst>
          </p:cNvPr>
          <p:cNvSpPr>
            <a:spLocks noGrp="1"/>
          </p:cNvSpPr>
          <p:nvPr>
            <p:ph type="title"/>
          </p:nvPr>
        </p:nvSpPr>
        <p:spPr/>
        <p:txBody>
          <a:bodyPr/>
          <a:lstStyle/>
          <a:p>
            <a:r>
              <a:rPr lang="en-US" dirty="0"/>
              <a:t>Homework			Due Thursday</a:t>
            </a:r>
          </a:p>
        </p:txBody>
      </p:sp>
      <p:sp>
        <p:nvSpPr>
          <p:cNvPr id="3" name="Content Placeholder 2">
            <a:extLst>
              <a:ext uri="{FF2B5EF4-FFF2-40B4-BE49-F238E27FC236}">
                <a16:creationId xmlns:a16="http://schemas.microsoft.com/office/drawing/2014/main" id="{564E0FDF-5E09-436E-8590-E4AC1FBDFD99}"/>
              </a:ext>
            </a:extLst>
          </p:cNvPr>
          <p:cNvSpPr>
            <a:spLocks noGrp="1"/>
          </p:cNvSpPr>
          <p:nvPr>
            <p:ph idx="1"/>
          </p:nvPr>
        </p:nvSpPr>
        <p:spPr/>
        <p:txBody>
          <a:bodyPr>
            <a:normAutofit/>
          </a:bodyPr>
          <a:lstStyle/>
          <a:p>
            <a:r>
              <a:rPr lang="en-US" sz="3200" dirty="0"/>
              <a:t>1. Several of you must do better following </a:t>
            </a:r>
            <a:r>
              <a:rPr lang="en-US" sz="3200" b="1" dirty="0"/>
              <a:t>all directions</a:t>
            </a:r>
          </a:p>
          <a:p>
            <a:endParaRPr lang="en-US" sz="3200" b="1" dirty="0"/>
          </a:p>
          <a:p>
            <a:r>
              <a:rPr lang="en-US" sz="3200" dirty="0"/>
              <a:t>2. This chart has many of the same type of questions</a:t>
            </a:r>
          </a:p>
          <a:p>
            <a:endParaRPr lang="en-US" sz="3200" dirty="0"/>
          </a:p>
          <a:p>
            <a:r>
              <a:rPr lang="en-US" sz="3200" dirty="0">
                <a:solidFill>
                  <a:schemeClr val="accent4">
                    <a:lumMod val="50000"/>
                  </a:schemeClr>
                </a:solidFill>
              </a:rPr>
              <a:t>3. You must flip through chapters 1-5 (367-413)</a:t>
            </a:r>
          </a:p>
        </p:txBody>
      </p:sp>
    </p:spTree>
    <p:extLst>
      <p:ext uri="{BB962C8B-B14F-4D97-AF65-F5344CB8AC3E}">
        <p14:creationId xmlns:p14="http://schemas.microsoft.com/office/powerpoint/2010/main" val="3432593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EA5F-EBEE-40E8-BAAE-1AF53375DEAC}"/>
              </a:ext>
            </a:extLst>
          </p:cNvPr>
          <p:cNvSpPr>
            <a:spLocks noGrp="1"/>
          </p:cNvSpPr>
          <p:nvPr>
            <p:ph type="title"/>
          </p:nvPr>
        </p:nvSpPr>
        <p:spPr/>
        <p:txBody>
          <a:bodyPr/>
          <a:lstStyle/>
          <a:p>
            <a:r>
              <a:rPr lang="en-US" dirty="0"/>
              <a:t>Objective 6.2   State Expansion</a:t>
            </a:r>
          </a:p>
        </p:txBody>
      </p:sp>
      <p:sp>
        <p:nvSpPr>
          <p:cNvPr id="3" name="Content Placeholder 2">
            <a:extLst>
              <a:ext uri="{FF2B5EF4-FFF2-40B4-BE49-F238E27FC236}">
                <a16:creationId xmlns:a16="http://schemas.microsoft.com/office/drawing/2014/main" id="{C1D92430-31C8-4085-9768-C612B8288D38}"/>
              </a:ext>
            </a:extLst>
          </p:cNvPr>
          <p:cNvSpPr>
            <a:spLocks noGrp="1"/>
          </p:cNvSpPr>
          <p:nvPr>
            <p:ph idx="1"/>
          </p:nvPr>
        </p:nvSpPr>
        <p:spPr/>
        <p:txBody>
          <a:bodyPr/>
          <a:lstStyle/>
          <a:p>
            <a:r>
              <a:rPr lang="en-US" dirty="0"/>
              <a:t>Africa was not the only place Imperialists grabbed…</a:t>
            </a:r>
          </a:p>
          <a:p>
            <a:endParaRPr lang="en-US" dirty="0"/>
          </a:p>
          <a:p>
            <a:endParaRPr lang="en-US" dirty="0"/>
          </a:p>
          <a:p>
            <a:r>
              <a:rPr lang="en-US" sz="3200" u="sng" dirty="0">
                <a:solidFill>
                  <a:srgbClr val="00B050"/>
                </a:solidFill>
              </a:rPr>
              <a:t>Add these to your notes…</a:t>
            </a:r>
          </a:p>
        </p:txBody>
      </p:sp>
    </p:spTree>
    <p:extLst>
      <p:ext uri="{BB962C8B-B14F-4D97-AF65-F5344CB8AC3E}">
        <p14:creationId xmlns:p14="http://schemas.microsoft.com/office/powerpoint/2010/main" val="2104487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58CE-AACE-40AF-BA20-A05946E27823}"/>
              </a:ext>
            </a:extLst>
          </p:cNvPr>
          <p:cNvSpPr>
            <a:spLocks noGrp="1"/>
          </p:cNvSpPr>
          <p:nvPr>
            <p:ph type="title"/>
          </p:nvPr>
        </p:nvSpPr>
        <p:spPr>
          <a:xfrm>
            <a:off x="925274" y="-73811"/>
            <a:ext cx="9720072" cy="1111779"/>
          </a:xfrm>
        </p:spPr>
        <p:txBody>
          <a:bodyPr/>
          <a:lstStyle/>
          <a:p>
            <a:r>
              <a:rPr lang="en-US" dirty="0"/>
              <a:t>II. Imperialism in Asia</a:t>
            </a:r>
          </a:p>
        </p:txBody>
      </p:sp>
      <p:sp>
        <p:nvSpPr>
          <p:cNvPr id="3" name="Content Placeholder 2">
            <a:extLst>
              <a:ext uri="{FF2B5EF4-FFF2-40B4-BE49-F238E27FC236}">
                <a16:creationId xmlns:a16="http://schemas.microsoft.com/office/drawing/2014/main" id="{13BBB85B-D987-4351-8E6A-A076EF3E83CE}"/>
              </a:ext>
            </a:extLst>
          </p:cNvPr>
          <p:cNvSpPr>
            <a:spLocks noGrp="1"/>
          </p:cNvSpPr>
          <p:nvPr>
            <p:ph idx="1"/>
          </p:nvPr>
        </p:nvSpPr>
        <p:spPr>
          <a:xfrm>
            <a:off x="790832" y="807307"/>
            <a:ext cx="11170509" cy="5955957"/>
          </a:xfrm>
        </p:spPr>
        <p:txBody>
          <a:bodyPr>
            <a:normAutofit/>
          </a:bodyPr>
          <a:lstStyle/>
          <a:p>
            <a:r>
              <a:rPr lang="en-US" dirty="0"/>
              <a:t>A. East Asia- CHINA</a:t>
            </a:r>
          </a:p>
          <a:p>
            <a:r>
              <a:rPr lang="en-US" dirty="0"/>
              <a:t>1</a:t>
            </a:r>
            <a:r>
              <a:rPr lang="en-US" b="1" dirty="0"/>
              <a:t>. spheres of influence</a:t>
            </a:r>
            <a:r>
              <a:rPr lang="en-US" dirty="0"/>
              <a:t>: NOT colonies but claims by Imperialist over Chinese AREAS</a:t>
            </a:r>
          </a:p>
          <a:p>
            <a:r>
              <a:rPr lang="en-US" dirty="0"/>
              <a:t>2. </a:t>
            </a:r>
            <a:r>
              <a:rPr lang="en-US" b="1" dirty="0"/>
              <a:t>Taiping Rebellion </a:t>
            </a:r>
            <a:r>
              <a:rPr lang="en-US" dirty="0"/>
              <a:t>and </a:t>
            </a:r>
            <a:r>
              <a:rPr lang="en-US" b="1" dirty="0"/>
              <a:t>Boxer Rebellion </a:t>
            </a:r>
            <a:r>
              <a:rPr lang="en-US" dirty="0"/>
              <a:t>result, ineffective for change but weaken Chinese resistance</a:t>
            </a:r>
          </a:p>
          <a:p>
            <a:r>
              <a:rPr lang="en-US" dirty="0"/>
              <a:t>B. East Asia- JAPAN</a:t>
            </a:r>
          </a:p>
          <a:p>
            <a:r>
              <a:rPr lang="en-US" dirty="0"/>
              <a:t>1. </a:t>
            </a:r>
            <a:r>
              <a:rPr lang="en-US" b="1" dirty="0"/>
              <a:t>Colonization Society </a:t>
            </a:r>
            <a:r>
              <a:rPr lang="en-US" dirty="0"/>
              <a:t>(1893) goal was to establish colonies in Latin America, China, Korea, SE Asia, and Pacific Islands</a:t>
            </a:r>
          </a:p>
          <a:p>
            <a:r>
              <a:rPr lang="en-US" dirty="0"/>
              <a:t>C. Southeast Asia</a:t>
            </a:r>
          </a:p>
          <a:p>
            <a:r>
              <a:rPr lang="en-US" dirty="0"/>
              <a:t>1. Dutch Plantations in Indonesia (</a:t>
            </a:r>
            <a:r>
              <a:rPr lang="en-US" b="1" dirty="0"/>
              <a:t>VOC</a:t>
            </a:r>
            <a:r>
              <a:rPr lang="en-US" dirty="0"/>
              <a:t>) produce tea, rubber, and sugar for export</a:t>
            </a:r>
          </a:p>
          <a:p>
            <a:r>
              <a:rPr lang="en-US" dirty="0"/>
              <a:t>2. French develop </a:t>
            </a:r>
            <a:r>
              <a:rPr lang="en-US" b="1" dirty="0"/>
              <a:t>Indochina</a:t>
            </a:r>
            <a:r>
              <a:rPr lang="en-US" dirty="0"/>
              <a:t> (Vietnam, Cambodia) cash crops</a:t>
            </a:r>
          </a:p>
          <a:p>
            <a:r>
              <a:rPr lang="en-US" dirty="0"/>
              <a:t>3. British develop </a:t>
            </a:r>
            <a:r>
              <a:rPr lang="en-US" b="1" dirty="0"/>
              <a:t>Malaya</a:t>
            </a:r>
            <a:r>
              <a:rPr lang="en-US" dirty="0"/>
              <a:t> (rubber) </a:t>
            </a:r>
          </a:p>
          <a:p>
            <a:r>
              <a:rPr lang="en-US" dirty="0"/>
              <a:t>D. </a:t>
            </a:r>
            <a:r>
              <a:rPr lang="en-US" b="1" dirty="0"/>
              <a:t>Siam</a:t>
            </a:r>
            <a:r>
              <a:rPr lang="en-US" dirty="0"/>
              <a:t> remained independent &amp; industrialized/westernized</a:t>
            </a:r>
          </a:p>
          <a:p>
            <a:r>
              <a:rPr lang="en-US" dirty="0"/>
              <a:t>E. Britain settles Australia &amp; New Zealand</a:t>
            </a:r>
          </a:p>
        </p:txBody>
      </p:sp>
    </p:spTree>
    <p:extLst>
      <p:ext uri="{BB962C8B-B14F-4D97-AF65-F5344CB8AC3E}">
        <p14:creationId xmlns:p14="http://schemas.microsoft.com/office/powerpoint/2010/main" val="205969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CE70-9069-4CDB-B032-99628F20CA8D}"/>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599A8F50-0085-497B-85F1-3DC41A319103}"/>
              </a:ext>
            </a:extLst>
          </p:cNvPr>
          <p:cNvSpPr>
            <a:spLocks noGrp="1"/>
          </p:cNvSpPr>
          <p:nvPr>
            <p:ph idx="1"/>
          </p:nvPr>
        </p:nvSpPr>
        <p:spPr/>
        <p:txBody>
          <a:bodyPr/>
          <a:lstStyle/>
          <a:p>
            <a:endParaRPr lang="en-US" dirty="0"/>
          </a:p>
        </p:txBody>
      </p:sp>
      <p:sp>
        <p:nvSpPr>
          <p:cNvPr id="4" name="Oval 3">
            <a:extLst>
              <a:ext uri="{FF2B5EF4-FFF2-40B4-BE49-F238E27FC236}">
                <a16:creationId xmlns:a16="http://schemas.microsoft.com/office/drawing/2014/main" id="{A3AF201D-1167-49A7-9A1D-FEBD43CD753C}"/>
              </a:ext>
            </a:extLst>
          </p:cNvPr>
          <p:cNvSpPr/>
          <p:nvPr/>
        </p:nvSpPr>
        <p:spPr>
          <a:xfrm>
            <a:off x="2480806" y="1669775"/>
            <a:ext cx="6321287" cy="4190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t>Individually: Define Imperialism (p. 367) and summarize the 4 explanations for Imperialism listed</a:t>
            </a:r>
          </a:p>
        </p:txBody>
      </p:sp>
      <p:sp>
        <p:nvSpPr>
          <p:cNvPr id="5" name="Star: 5 Points 4">
            <a:extLst>
              <a:ext uri="{FF2B5EF4-FFF2-40B4-BE49-F238E27FC236}">
                <a16:creationId xmlns:a16="http://schemas.microsoft.com/office/drawing/2014/main" id="{7BF6B011-79D8-43BF-8D88-79C845EF79F8}"/>
              </a:ext>
            </a:extLst>
          </p:cNvPr>
          <p:cNvSpPr/>
          <p:nvPr/>
        </p:nvSpPr>
        <p:spPr>
          <a:xfrm>
            <a:off x="691763" y="135967"/>
            <a:ext cx="2536467" cy="170873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In your notes</a:t>
            </a:r>
          </a:p>
        </p:txBody>
      </p:sp>
      <p:cxnSp>
        <p:nvCxnSpPr>
          <p:cNvPr id="7" name="Straight Arrow Connector 6">
            <a:extLst>
              <a:ext uri="{FF2B5EF4-FFF2-40B4-BE49-F238E27FC236}">
                <a16:creationId xmlns:a16="http://schemas.microsoft.com/office/drawing/2014/main" id="{0AF83F64-BFEE-45A3-9B07-5E060DA1505C}"/>
              </a:ext>
            </a:extLst>
          </p:cNvPr>
          <p:cNvCxnSpPr/>
          <p:nvPr/>
        </p:nvCxnSpPr>
        <p:spPr>
          <a:xfrm flipH="1" flipV="1">
            <a:off x="2313830" y="1415332"/>
            <a:ext cx="3204375" cy="17572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F401-6103-49CF-A900-3479768CCE39}"/>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4128" y="421420"/>
            <a:ext cx="9622669" cy="5887306"/>
          </a:xfrm>
        </p:spPr>
      </p:pic>
    </p:spTree>
    <p:extLst>
      <p:ext uri="{BB962C8B-B14F-4D97-AF65-F5344CB8AC3E}">
        <p14:creationId xmlns:p14="http://schemas.microsoft.com/office/powerpoint/2010/main" val="26640721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6994-B620-4520-9266-13EA2D008AF4}"/>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8397" y="246491"/>
            <a:ext cx="10917140" cy="6353092"/>
          </a:xfrm>
        </p:spPr>
      </p:pic>
    </p:spTree>
    <p:extLst>
      <p:ext uri="{BB962C8B-B14F-4D97-AF65-F5344CB8AC3E}">
        <p14:creationId xmlns:p14="http://schemas.microsoft.com/office/powerpoint/2010/main" val="1968558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2970-DEC1-4CEE-A080-279F2EBC0909}"/>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3954" y="262393"/>
            <a:ext cx="10503673" cy="6512118"/>
          </a:xfrm>
        </p:spPr>
      </p:pic>
      <p:sp>
        <p:nvSpPr>
          <p:cNvPr id="5" name="Oval 4">
            <a:extLst>
              <a:ext uri="{FF2B5EF4-FFF2-40B4-BE49-F238E27FC236}">
                <a16:creationId xmlns:a16="http://schemas.microsoft.com/office/drawing/2014/main" id="{BF14AFE7-177A-4A38-9119-7B5E51ECACAF}"/>
              </a:ext>
            </a:extLst>
          </p:cNvPr>
          <p:cNvSpPr/>
          <p:nvPr/>
        </p:nvSpPr>
        <p:spPr>
          <a:xfrm>
            <a:off x="4870372" y="262393"/>
            <a:ext cx="2027583" cy="14996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Japan: The Rising Sun</a:t>
            </a:r>
          </a:p>
        </p:txBody>
      </p:sp>
    </p:spTree>
    <p:extLst>
      <p:ext uri="{BB962C8B-B14F-4D97-AF65-F5344CB8AC3E}">
        <p14:creationId xmlns:p14="http://schemas.microsoft.com/office/powerpoint/2010/main" val="328585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1A7A0-42C1-45CF-A7A0-C2F8EA10C25A}"/>
              </a:ext>
            </a:extLst>
          </p:cNvPr>
          <p:cNvSpPr>
            <a:spLocks noGrp="1"/>
          </p:cNvSpPr>
          <p:nvPr>
            <p:ph type="title"/>
          </p:nvPr>
        </p:nvSpPr>
        <p:spPr/>
        <p:txBody>
          <a:bodyPr/>
          <a:lstStyle/>
          <a:p>
            <a:r>
              <a:rPr lang="en-US" dirty="0"/>
              <a:t>III. U.S. Imperialism</a:t>
            </a:r>
          </a:p>
        </p:txBody>
      </p:sp>
      <p:sp>
        <p:nvSpPr>
          <p:cNvPr id="3" name="Content Placeholder 2">
            <a:extLst>
              <a:ext uri="{FF2B5EF4-FFF2-40B4-BE49-F238E27FC236}">
                <a16:creationId xmlns:a16="http://schemas.microsoft.com/office/drawing/2014/main" id="{8238D94B-DB69-4984-98D3-98574427E688}"/>
              </a:ext>
            </a:extLst>
          </p:cNvPr>
          <p:cNvSpPr>
            <a:spLocks noGrp="1"/>
          </p:cNvSpPr>
          <p:nvPr>
            <p:ph idx="1"/>
          </p:nvPr>
        </p:nvSpPr>
        <p:spPr/>
        <p:txBody>
          <a:bodyPr/>
          <a:lstStyle/>
          <a:p>
            <a:r>
              <a:rPr lang="en-US" dirty="0"/>
              <a:t>A. North America</a:t>
            </a:r>
          </a:p>
          <a:p>
            <a:r>
              <a:rPr lang="en-US" dirty="0"/>
              <a:t>1. Indian territory taken by 1893 (</a:t>
            </a:r>
            <a:r>
              <a:rPr lang="en-US" b="1" dirty="0"/>
              <a:t>Manifest Destiny</a:t>
            </a:r>
            <a:r>
              <a:rPr lang="en-US" dirty="0"/>
              <a:t>)</a:t>
            </a:r>
          </a:p>
          <a:p>
            <a:r>
              <a:rPr lang="en-US" dirty="0"/>
              <a:t>2. Mexico loses Texas and California in a war with US</a:t>
            </a:r>
          </a:p>
          <a:p>
            <a:r>
              <a:rPr lang="en-US" dirty="0"/>
              <a:t>B. Overseas</a:t>
            </a:r>
          </a:p>
          <a:p>
            <a:r>
              <a:rPr lang="en-US" dirty="0"/>
              <a:t>1. </a:t>
            </a:r>
            <a:r>
              <a:rPr lang="en-US" b="1" dirty="0"/>
              <a:t>Spanish-American War </a:t>
            </a:r>
            <a:r>
              <a:rPr lang="en-US" dirty="0"/>
              <a:t>(1898) US takes Cuba and Puerto Rico. In Pacific takes Guam and Philippines</a:t>
            </a:r>
          </a:p>
          <a:p>
            <a:r>
              <a:rPr lang="en-US" dirty="0"/>
              <a:t>2. </a:t>
            </a:r>
            <a:r>
              <a:rPr lang="en-US" b="1" dirty="0"/>
              <a:t>Monroe Doctrine </a:t>
            </a:r>
            <a:r>
              <a:rPr lang="en-US" dirty="0"/>
              <a:t>&amp; </a:t>
            </a:r>
            <a:r>
              <a:rPr lang="en-US" b="1" dirty="0"/>
              <a:t>Roosevelt Corollary </a:t>
            </a:r>
            <a:r>
              <a:rPr lang="en-US" dirty="0"/>
              <a:t>state US can intervene in Latin American politics if economic interests are threatened</a:t>
            </a:r>
          </a:p>
        </p:txBody>
      </p:sp>
    </p:spTree>
    <p:extLst>
      <p:ext uri="{BB962C8B-B14F-4D97-AF65-F5344CB8AC3E}">
        <p14:creationId xmlns:p14="http://schemas.microsoft.com/office/powerpoint/2010/main" val="4076789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71670-6266-4F4D-9853-80EA88D93091}"/>
              </a:ext>
            </a:extLst>
          </p:cNvPr>
          <p:cNvSpPr>
            <a:spLocks noGrp="1"/>
          </p:cNvSpPr>
          <p:nvPr>
            <p:ph type="title"/>
          </p:nvPr>
        </p:nvSpPr>
        <p:spPr>
          <a:xfrm>
            <a:off x="10492091" y="653310"/>
            <a:ext cx="1629383" cy="1499616"/>
          </a:xfrm>
        </p:spPr>
        <p:txBody>
          <a:bodyPr>
            <a:normAutofit/>
          </a:bodyPr>
          <a:lstStyle/>
          <a:p>
            <a:endParaRPr lang="en-US" sz="2000" dirty="0"/>
          </a:p>
        </p:txBody>
      </p:sp>
      <p:pic>
        <p:nvPicPr>
          <p:cNvPr id="5" name="Content Placeholder 4" descr="A group of people on a beach&#10;&#10;Description automatically generated">
            <a:extLst>
              <a:ext uri="{FF2B5EF4-FFF2-40B4-BE49-F238E27FC236}">
                <a16:creationId xmlns:a16="http://schemas.microsoft.com/office/drawing/2014/main" id="{9A2404E0-FC88-4BD6-A7F1-578B299BBE7C}"/>
              </a:ext>
            </a:extLst>
          </p:cNvPr>
          <p:cNvPicPr>
            <a:picLocks noGrp="1" noChangeAspect="1"/>
          </p:cNvPicPr>
          <p:nvPr>
            <p:ph idx="1"/>
          </p:nvPr>
        </p:nvPicPr>
        <p:blipFill>
          <a:blip r:embed="rId2"/>
          <a:stretch>
            <a:fillRect/>
          </a:stretch>
        </p:blipFill>
        <p:spPr>
          <a:xfrm>
            <a:off x="70526" y="0"/>
            <a:ext cx="12050947" cy="6860941"/>
          </a:xfrm>
        </p:spPr>
      </p:pic>
      <p:sp>
        <p:nvSpPr>
          <p:cNvPr id="6" name="Rectangle 5">
            <a:extLst>
              <a:ext uri="{FF2B5EF4-FFF2-40B4-BE49-F238E27FC236}">
                <a16:creationId xmlns:a16="http://schemas.microsoft.com/office/drawing/2014/main" id="{76001CB9-67A7-48E0-88DE-59FF09CB7BE2}"/>
              </a:ext>
            </a:extLst>
          </p:cNvPr>
          <p:cNvSpPr/>
          <p:nvPr/>
        </p:nvSpPr>
        <p:spPr>
          <a:xfrm>
            <a:off x="288324" y="535459"/>
            <a:ext cx="3220995" cy="11376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Note the TRANSPORTATION and COMMUNICATION  advances</a:t>
            </a:r>
          </a:p>
        </p:txBody>
      </p:sp>
      <p:sp>
        <p:nvSpPr>
          <p:cNvPr id="7" name="Thought Bubble: Cloud 6">
            <a:extLst>
              <a:ext uri="{FF2B5EF4-FFF2-40B4-BE49-F238E27FC236}">
                <a16:creationId xmlns:a16="http://schemas.microsoft.com/office/drawing/2014/main" id="{900B1ECE-B942-4C8C-80F0-28FE9D4ECF68}"/>
              </a:ext>
            </a:extLst>
          </p:cNvPr>
          <p:cNvSpPr/>
          <p:nvPr/>
        </p:nvSpPr>
        <p:spPr>
          <a:xfrm>
            <a:off x="9234616" y="1894704"/>
            <a:ext cx="1985319" cy="16856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Manifest Destiny sure needs technology to work!</a:t>
            </a:r>
          </a:p>
        </p:txBody>
      </p:sp>
    </p:spTree>
    <p:extLst>
      <p:ext uri="{BB962C8B-B14F-4D97-AF65-F5344CB8AC3E}">
        <p14:creationId xmlns:p14="http://schemas.microsoft.com/office/powerpoint/2010/main" val="346818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44E13-BBEA-40A1-AB0D-5D2A3533B7EE}"/>
              </a:ext>
            </a:extLst>
          </p:cNvPr>
          <p:cNvSpPr>
            <a:spLocks noGrp="1"/>
          </p:cNvSpPr>
          <p:nvPr>
            <p:ph type="title"/>
          </p:nvPr>
        </p:nvSpPr>
        <p:spPr/>
        <p:txBody>
          <a:bodyPr/>
          <a:lstStyle/>
          <a:p>
            <a:endParaRPr lang="en-US"/>
          </a:p>
        </p:txBody>
      </p:sp>
      <p:pic>
        <p:nvPicPr>
          <p:cNvPr id="5" name="Content Placeholder 4" descr="A picture containing text, map&#10;&#10;Description automatically generated">
            <a:extLst>
              <a:ext uri="{FF2B5EF4-FFF2-40B4-BE49-F238E27FC236}">
                <a16:creationId xmlns:a16="http://schemas.microsoft.com/office/drawing/2014/main" id="{E0022410-EC13-412E-991C-61A1D946603A}"/>
              </a:ext>
            </a:extLst>
          </p:cNvPr>
          <p:cNvPicPr>
            <a:picLocks noGrp="1" noChangeAspect="1"/>
          </p:cNvPicPr>
          <p:nvPr>
            <p:ph idx="1"/>
          </p:nvPr>
        </p:nvPicPr>
        <p:blipFill>
          <a:blip r:embed="rId2"/>
          <a:stretch>
            <a:fillRect/>
          </a:stretch>
        </p:blipFill>
        <p:spPr>
          <a:xfrm>
            <a:off x="205947" y="214184"/>
            <a:ext cx="11829534" cy="6643816"/>
          </a:xfrm>
        </p:spPr>
      </p:pic>
    </p:spTree>
    <p:extLst>
      <p:ext uri="{BB962C8B-B14F-4D97-AF65-F5344CB8AC3E}">
        <p14:creationId xmlns:p14="http://schemas.microsoft.com/office/powerpoint/2010/main" val="7077384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6608-03E6-4474-93CE-B8D3FB8C8F84}"/>
              </a:ext>
            </a:extLst>
          </p:cNvPr>
          <p:cNvSpPr>
            <a:spLocks noGrp="1"/>
          </p:cNvSpPr>
          <p:nvPr>
            <p:ph type="title"/>
          </p:nvPr>
        </p:nvSpPr>
        <p:spPr/>
        <p:txBody>
          <a:bodyPr/>
          <a:lstStyle/>
          <a:p>
            <a:r>
              <a:rPr lang="en-US" dirty="0"/>
              <a:t>IV. Russian Imperialism</a:t>
            </a:r>
          </a:p>
        </p:txBody>
      </p:sp>
      <p:sp>
        <p:nvSpPr>
          <p:cNvPr id="3" name="Content Placeholder 2">
            <a:extLst>
              <a:ext uri="{FF2B5EF4-FFF2-40B4-BE49-F238E27FC236}">
                <a16:creationId xmlns:a16="http://schemas.microsoft.com/office/drawing/2014/main" id="{309E9560-E103-4DF8-BE45-C401502F8F2D}"/>
              </a:ext>
            </a:extLst>
          </p:cNvPr>
          <p:cNvSpPr>
            <a:spLocks noGrp="1"/>
          </p:cNvSpPr>
          <p:nvPr>
            <p:ph idx="1"/>
          </p:nvPr>
        </p:nvSpPr>
        <p:spPr/>
        <p:txBody>
          <a:bodyPr/>
          <a:lstStyle/>
          <a:p>
            <a:r>
              <a:rPr lang="en-US" dirty="0"/>
              <a:t>The </a:t>
            </a:r>
            <a:r>
              <a:rPr lang="en-US" b="1" dirty="0"/>
              <a:t>Great Game</a:t>
            </a:r>
          </a:p>
          <a:p>
            <a:r>
              <a:rPr lang="en-US" dirty="0"/>
              <a:t>Britain and Russia were rivals for influence in Afghanistan</a:t>
            </a:r>
          </a:p>
        </p:txBody>
      </p:sp>
    </p:spTree>
    <p:extLst>
      <p:ext uri="{BB962C8B-B14F-4D97-AF65-F5344CB8AC3E}">
        <p14:creationId xmlns:p14="http://schemas.microsoft.com/office/powerpoint/2010/main" val="965142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289A-095D-4F58-B7ED-0C877A12CFD0}"/>
              </a:ext>
            </a:extLst>
          </p:cNvPr>
          <p:cNvSpPr>
            <a:spLocks noGrp="1"/>
          </p:cNvSpPr>
          <p:nvPr>
            <p:ph type="title"/>
          </p:nvPr>
        </p:nvSpPr>
        <p:spPr/>
        <p:txBody>
          <a:bodyPr/>
          <a:lstStyle/>
          <a:p>
            <a:r>
              <a:rPr lang="en-US" dirty="0"/>
              <a:t>6.3 Resistance to Imperialism</a:t>
            </a:r>
          </a:p>
        </p:txBody>
      </p:sp>
      <p:sp>
        <p:nvSpPr>
          <p:cNvPr id="3" name="Content Placeholder 2">
            <a:extLst>
              <a:ext uri="{FF2B5EF4-FFF2-40B4-BE49-F238E27FC236}">
                <a16:creationId xmlns:a16="http://schemas.microsoft.com/office/drawing/2014/main" id="{10F02962-CC40-41EE-B76F-FF8C877C85A9}"/>
              </a:ext>
            </a:extLst>
          </p:cNvPr>
          <p:cNvSpPr>
            <a:spLocks noGrp="1"/>
          </p:cNvSpPr>
          <p:nvPr>
            <p:ph idx="1"/>
          </p:nvPr>
        </p:nvSpPr>
        <p:spPr/>
        <p:txBody>
          <a:bodyPr/>
          <a:lstStyle/>
          <a:p>
            <a:r>
              <a:rPr lang="en-US" dirty="0"/>
              <a:t>Read this topic TONIGHT</a:t>
            </a:r>
          </a:p>
          <a:p>
            <a:endParaRPr lang="en-US" dirty="0"/>
          </a:p>
          <a:p>
            <a:endParaRPr lang="en-US" dirty="0"/>
          </a:p>
          <a:p>
            <a:r>
              <a:rPr lang="en-US" dirty="0"/>
              <a:t>Quiz is Thursday on Topics 1-5</a:t>
            </a:r>
          </a:p>
        </p:txBody>
      </p:sp>
    </p:spTree>
    <p:extLst>
      <p:ext uri="{BB962C8B-B14F-4D97-AF65-F5344CB8AC3E}">
        <p14:creationId xmlns:p14="http://schemas.microsoft.com/office/powerpoint/2010/main" val="4180292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CF2033-AAAA-44BA-B6D0-15FC19671ECD}"/>
              </a:ext>
            </a:extLst>
          </p:cNvPr>
          <p:cNvSpPr>
            <a:spLocks noGrp="1"/>
          </p:cNvSpPr>
          <p:nvPr>
            <p:ph type="title"/>
          </p:nvPr>
        </p:nvSpPr>
        <p:spPr>
          <a:xfrm>
            <a:off x="524256" y="4767072"/>
            <a:ext cx="6594189" cy="1625210"/>
          </a:xfrm>
        </p:spPr>
        <p:txBody>
          <a:bodyPr>
            <a:normAutofit/>
          </a:bodyPr>
          <a:lstStyle/>
          <a:p>
            <a:pPr algn="r"/>
            <a:r>
              <a:rPr lang="en-US" sz="3500">
                <a:solidFill>
                  <a:srgbClr val="FFFFFF"/>
                </a:solidFill>
              </a:rPr>
              <a:t>6.3 Explain how and why internal and external factors have influenced the process of state building</a:t>
            </a:r>
          </a:p>
        </p:txBody>
      </p:sp>
      <p:pic>
        <p:nvPicPr>
          <p:cNvPr id="5" name="Picture 4" descr="A group of people posing for a photo&#10;&#10;Description automatically generated">
            <a:extLst>
              <a:ext uri="{FF2B5EF4-FFF2-40B4-BE49-F238E27FC236}">
                <a16:creationId xmlns:a16="http://schemas.microsoft.com/office/drawing/2014/main" id="{5B5C4AE2-3A90-4D09-90F8-BF55DC7CE07E}"/>
              </a:ext>
            </a:extLst>
          </p:cNvPr>
          <p:cNvPicPr>
            <a:picLocks noChangeAspect="1"/>
          </p:cNvPicPr>
          <p:nvPr/>
        </p:nvPicPr>
        <p:blipFill rotWithShape="1">
          <a:blip r:embed="rId2"/>
          <a:srcRect t="7631" r="1" b="1"/>
          <a:stretch/>
        </p:blipFill>
        <p:spPr>
          <a:xfrm>
            <a:off x="327547" y="321733"/>
            <a:ext cx="7058306" cy="4107392"/>
          </a:xfrm>
          <a:prstGeom prst="rect">
            <a:avLst/>
          </a:prstGeom>
        </p:spPr>
      </p:pic>
      <p:sp>
        <p:nvSpPr>
          <p:cNvPr id="12" name="Rectangle 11">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A27468-3346-4CF4-AA37-B63D820B9399}"/>
              </a:ext>
            </a:extLst>
          </p:cNvPr>
          <p:cNvSpPr>
            <a:spLocks noGrp="1"/>
          </p:cNvSpPr>
          <p:nvPr>
            <p:ph idx="1"/>
          </p:nvPr>
        </p:nvSpPr>
        <p:spPr>
          <a:xfrm>
            <a:off x="8029319" y="917725"/>
            <a:ext cx="3424739" cy="4852362"/>
          </a:xfrm>
        </p:spPr>
        <p:txBody>
          <a:bodyPr anchor="ctr">
            <a:normAutofit/>
          </a:bodyPr>
          <a:lstStyle/>
          <a:p>
            <a:pPr algn="ctr"/>
            <a:r>
              <a:rPr lang="en-US" u="sng" dirty="0">
                <a:solidFill>
                  <a:srgbClr val="FFFFFF"/>
                </a:solidFill>
              </a:rPr>
              <a:t>Plan</a:t>
            </a:r>
          </a:p>
          <a:p>
            <a:r>
              <a:rPr lang="en-US" dirty="0">
                <a:solidFill>
                  <a:srgbClr val="FFFFFF"/>
                </a:solidFill>
              </a:rPr>
              <a:t>1. overview of topic 6.3</a:t>
            </a:r>
          </a:p>
          <a:p>
            <a:r>
              <a:rPr lang="en-US" dirty="0">
                <a:solidFill>
                  <a:srgbClr val="FFFFFF"/>
                </a:solidFill>
              </a:rPr>
              <a:t>2. draw Medical Exam poster</a:t>
            </a:r>
          </a:p>
          <a:p>
            <a:r>
              <a:rPr lang="en-US" dirty="0">
                <a:solidFill>
                  <a:srgbClr val="FFFFFF"/>
                </a:solidFill>
              </a:rPr>
              <a:t>3. Begin Presenting</a:t>
            </a:r>
          </a:p>
          <a:p>
            <a:endParaRPr lang="en-US" dirty="0">
              <a:solidFill>
                <a:srgbClr val="FFFFFF"/>
              </a:solidFill>
            </a:endParaRPr>
          </a:p>
          <a:p>
            <a:r>
              <a:rPr lang="en-US" dirty="0">
                <a:solidFill>
                  <a:srgbClr val="FFFFFF"/>
                </a:solidFill>
              </a:rPr>
              <a:t>Pp. 388-394 </a:t>
            </a:r>
            <a:r>
              <a:rPr lang="en-US" dirty="0">
                <a:solidFill>
                  <a:srgbClr val="FFFFFF"/>
                </a:solidFill>
                <a:sym typeface="Wingdings" panose="05000000000000000000" pitchFamily="2" charset="2"/>
              </a:rPr>
              <a:t> </a:t>
            </a:r>
            <a:r>
              <a:rPr lang="en-US" dirty="0">
                <a:solidFill>
                  <a:srgbClr val="FFFFFF"/>
                </a:solidFill>
              </a:rPr>
              <a:t>Indigenous Responses to State Expansion</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3728120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2F9174-EBF4-440C-8EA8-1561884D8C0B}"/>
              </a:ext>
            </a:extLst>
          </p:cNvPr>
          <p:cNvSpPr>
            <a:spLocks noGrp="1"/>
          </p:cNvSpPr>
          <p:nvPr>
            <p:ph type="title"/>
          </p:nvPr>
        </p:nvSpPr>
        <p:spPr/>
        <p:txBody>
          <a:bodyPr/>
          <a:lstStyle/>
          <a:p>
            <a:r>
              <a:rPr lang="en-US" dirty="0"/>
              <a:t>Creation of a medical Report</a:t>
            </a:r>
          </a:p>
        </p:txBody>
      </p:sp>
      <p:sp>
        <p:nvSpPr>
          <p:cNvPr id="5" name="Content Placeholder 4">
            <a:extLst>
              <a:ext uri="{FF2B5EF4-FFF2-40B4-BE49-F238E27FC236}">
                <a16:creationId xmlns:a16="http://schemas.microsoft.com/office/drawing/2014/main" id="{0DA376BB-A2A6-453D-BF43-099C20690D96}"/>
              </a:ext>
            </a:extLst>
          </p:cNvPr>
          <p:cNvSpPr>
            <a:spLocks noGrp="1"/>
          </p:cNvSpPr>
          <p:nvPr>
            <p:ph sz="half" idx="1"/>
          </p:nvPr>
        </p:nvSpPr>
        <p:spPr/>
        <p:txBody>
          <a:bodyPr/>
          <a:lstStyle/>
          <a:p>
            <a:r>
              <a:rPr lang="en-US" b="1" u="sng" dirty="0">
                <a:solidFill>
                  <a:srgbClr val="00B050"/>
                </a:solidFill>
              </a:rPr>
              <a:t>Draw your Human</a:t>
            </a:r>
          </a:p>
          <a:p>
            <a:r>
              <a:rPr lang="en-US" dirty="0"/>
              <a:t>--make space for info</a:t>
            </a:r>
          </a:p>
          <a:p>
            <a:r>
              <a:rPr lang="en-US" dirty="0">
                <a:sym typeface="Wingdings" panose="05000000000000000000" pitchFamily="2" charset="2"/>
              </a:rPr>
              <a:t> box?	Underscore?	</a:t>
            </a:r>
            <a:r>
              <a:rPr lang="en-US" i="1" dirty="0">
                <a:sym typeface="Wingdings" panose="05000000000000000000" pitchFamily="2" charset="2"/>
              </a:rPr>
              <a:t>Triangle?</a:t>
            </a:r>
          </a:p>
          <a:p>
            <a:endParaRPr lang="en-US" i="1" dirty="0">
              <a:sym typeface="Wingdings" panose="05000000000000000000" pitchFamily="2" charset="2"/>
            </a:endParaRPr>
          </a:p>
          <a:p>
            <a:r>
              <a:rPr lang="en-US" dirty="0">
                <a:sym typeface="Wingdings" panose="05000000000000000000" pitchFamily="2" charset="2"/>
              </a:rPr>
              <a:t>Leave room for Title</a:t>
            </a:r>
          </a:p>
          <a:p>
            <a:endParaRPr lang="en-US" dirty="0">
              <a:sym typeface="Wingdings" panose="05000000000000000000" pitchFamily="2" charset="2"/>
            </a:endParaRPr>
          </a:p>
          <a:p>
            <a:r>
              <a:rPr lang="en-US" dirty="0">
                <a:sym typeface="Wingdings" panose="05000000000000000000" pitchFamily="2" charset="2"/>
              </a:rPr>
              <a:t>Use google images for clothing ideas</a:t>
            </a:r>
            <a:endParaRPr lang="en-US" dirty="0"/>
          </a:p>
        </p:txBody>
      </p:sp>
      <p:sp>
        <p:nvSpPr>
          <p:cNvPr id="6" name="Content Placeholder 5">
            <a:extLst>
              <a:ext uri="{FF2B5EF4-FFF2-40B4-BE49-F238E27FC236}">
                <a16:creationId xmlns:a16="http://schemas.microsoft.com/office/drawing/2014/main" id="{43416CAB-C33B-4CB7-B7CD-0831BFF81EA7}"/>
              </a:ext>
            </a:extLst>
          </p:cNvPr>
          <p:cNvSpPr>
            <a:spLocks noGrp="1"/>
          </p:cNvSpPr>
          <p:nvPr>
            <p:ph sz="half" idx="2"/>
          </p:nvPr>
        </p:nvSpPr>
        <p:spPr/>
        <p:txBody>
          <a:bodyPr/>
          <a:lstStyle/>
          <a:p>
            <a:r>
              <a:rPr lang="en-US" b="1" u="sng" dirty="0">
                <a:solidFill>
                  <a:srgbClr val="00B050"/>
                </a:solidFill>
              </a:rPr>
              <a:t>Research</a:t>
            </a:r>
          </a:p>
          <a:p>
            <a:endParaRPr lang="en-US" dirty="0"/>
          </a:p>
          <a:p>
            <a:r>
              <a:rPr lang="en-US" dirty="0"/>
              <a:t>Just enough for an overview</a:t>
            </a:r>
          </a:p>
        </p:txBody>
      </p:sp>
    </p:spTree>
    <p:extLst>
      <p:ext uri="{BB962C8B-B14F-4D97-AF65-F5344CB8AC3E}">
        <p14:creationId xmlns:p14="http://schemas.microsoft.com/office/powerpoint/2010/main" val="565561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C8568-2A0E-4C67-96BA-50646507AFCD}"/>
              </a:ext>
            </a:extLst>
          </p:cNvPr>
          <p:cNvSpPr>
            <a:spLocks noGrp="1"/>
          </p:cNvSpPr>
          <p:nvPr>
            <p:ph type="title"/>
          </p:nvPr>
        </p:nvSpPr>
        <p:spPr>
          <a:xfrm>
            <a:off x="1024128" y="-58840"/>
            <a:ext cx="10600679" cy="1499616"/>
          </a:xfrm>
        </p:spPr>
        <p:txBody>
          <a:bodyPr>
            <a:normAutofit/>
          </a:bodyPr>
          <a:lstStyle/>
          <a:p>
            <a:r>
              <a:rPr lang="en-US" dirty="0">
                <a:solidFill>
                  <a:srgbClr val="00B050"/>
                </a:solidFill>
              </a:rPr>
              <a:t>M</a:t>
            </a:r>
            <a:r>
              <a:rPr lang="en-US" dirty="0"/>
              <a:t> and </a:t>
            </a:r>
            <a:r>
              <a:rPr lang="en-US" dirty="0" err="1">
                <a:solidFill>
                  <a:srgbClr val="FF0000"/>
                </a:solidFill>
              </a:rPr>
              <a:t>M</a:t>
            </a:r>
            <a:r>
              <a:rPr lang="en-US" dirty="0" err="1"/>
              <a:t>s</a:t>
            </a:r>
            <a:r>
              <a:rPr lang="en-US" dirty="0"/>
              <a:t> 	</a:t>
            </a:r>
            <a:br>
              <a:rPr lang="en-US" dirty="0"/>
            </a:br>
            <a:r>
              <a:rPr lang="en-US" sz="3600" dirty="0"/>
              <a:t>The Need for New Raw </a:t>
            </a:r>
            <a:r>
              <a:rPr lang="en-US" sz="3600" dirty="0">
                <a:solidFill>
                  <a:srgbClr val="00B050"/>
                </a:solidFill>
              </a:rPr>
              <a:t>M</a:t>
            </a:r>
            <a:r>
              <a:rPr lang="en-US" sz="3600" dirty="0"/>
              <a:t>aterials and New </a:t>
            </a:r>
            <a:r>
              <a:rPr lang="en-US" sz="3600" dirty="0">
                <a:solidFill>
                  <a:srgbClr val="FF0000"/>
                </a:solidFill>
              </a:rPr>
              <a:t>M</a:t>
            </a:r>
            <a:r>
              <a:rPr lang="en-US" sz="3600" dirty="0"/>
              <a:t>arkets</a:t>
            </a:r>
          </a:p>
        </p:txBody>
      </p:sp>
      <p:sp>
        <p:nvSpPr>
          <p:cNvPr id="3" name="Content Placeholder 2">
            <a:extLst>
              <a:ext uri="{FF2B5EF4-FFF2-40B4-BE49-F238E27FC236}">
                <a16:creationId xmlns:a16="http://schemas.microsoft.com/office/drawing/2014/main" id="{113A084D-674F-4EE8-BBB3-72116A24E74D}"/>
              </a:ext>
            </a:extLst>
          </p:cNvPr>
          <p:cNvSpPr>
            <a:spLocks noGrp="1"/>
          </p:cNvSpPr>
          <p:nvPr>
            <p:ph idx="1"/>
          </p:nvPr>
        </p:nvSpPr>
        <p:spPr>
          <a:xfrm>
            <a:off x="1024128" y="1653871"/>
            <a:ext cx="9720073" cy="4655489"/>
          </a:xfrm>
        </p:spPr>
        <p:txBody>
          <a:bodyPr>
            <a:normAutofit/>
          </a:bodyPr>
          <a:lstStyle/>
          <a:p>
            <a:r>
              <a:rPr lang="en-US" dirty="0"/>
              <a:t>Industrialization created </a:t>
            </a:r>
            <a:r>
              <a:rPr lang="en-US" sz="2800" dirty="0"/>
              <a:t>hungry factories </a:t>
            </a:r>
            <a:r>
              <a:rPr lang="en-US" dirty="0"/>
              <a:t>that needed a constant source of raw materials</a:t>
            </a:r>
          </a:p>
          <a:p>
            <a:r>
              <a:rPr lang="en-US" dirty="0"/>
              <a:t>* cotton		* palm oil</a:t>
            </a:r>
          </a:p>
          <a:p>
            <a:r>
              <a:rPr lang="en-US" dirty="0"/>
              <a:t>* rubber		* metals </a:t>
            </a:r>
          </a:p>
          <a:p>
            <a:endParaRPr lang="en-US" dirty="0"/>
          </a:p>
          <a:p>
            <a:r>
              <a:rPr lang="en-US" dirty="0"/>
              <a:t>The domestic (home) market quickly saturated, so Industrialized Nations needed </a:t>
            </a:r>
            <a:r>
              <a:rPr lang="en-US" sz="2800" dirty="0"/>
              <a:t>new markets to buy their goods</a:t>
            </a:r>
          </a:p>
          <a:p>
            <a:r>
              <a:rPr lang="en-US" dirty="0"/>
              <a:t>If demand slackened, factories would lay off workers, creating political problems for the newly democratic governments</a:t>
            </a:r>
          </a:p>
          <a:p>
            <a:r>
              <a:rPr lang="en-US" dirty="0"/>
              <a:t>The answer was </a:t>
            </a:r>
            <a:r>
              <a:rPr lang="en-US" sz="3200" dirty="0"/>
              <a:t>IMPERIALISM</a:t>
            </a:r>
          </a:p>
          <a:p>
            <a:endParaRPr lang="en-US" dirty="0"/>
          </a:p>
        </p:txBody>
      </p:sp>
    </p:spTree>
    <p:extLst>
      <p:ext uri="{BB962C8B-B14F-4D97-AF65-F5344CB8AC3E}">
        <p14:creationId xmlns:p14="http://schemas.microsoft.com/office/powerpoint/2010/main" val="235281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6" dur="2000" fill="hold"/>
                                        <p:tgtEl>
                                          <p:spTgt spid="3">
                                            <p:txEl>
                                              <p:pRg st="1" end="1"/>
                                            </p:txEl>
                                          </p:spTgt>
                                        </p:tgtEl>
                                        <p:attrNameLst>
                                          <p:attrName>ppt_h</p:attrName>
                                        </p:attrNameLst>
                                      </p:cBhvr>
                                      <p:tavLst>
                                        <p:tav tm="0">
                                          <p:val>
                                            <p:strVal val="#ppt_h"/>
                                          </p:val>
                                        </p:tav>
                                        <p:tav tm="100000">
                                          <p:val>
                                            <p:strVal val="#ppt_h"/>
                                          </p:val>
                                        </p:tav>
                                      </p:tavLst>
                                    </p:anim>
                                  </p:childTnLst>
                                </p:cTn>
                              </p:par>
                              <p:par>
                                <p:cTn id="17" presetID="45"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down)">
                                      <p:cBhvr>
                                        <p:cTn id="38" dur="580">
                                          <p:stCondLst>
                                            <p:cond delay="0"/>
                                          </p:stCondLst>
                                        </p:cTn>
                                        <p:tgtEl>
                                          <p:spTgt spid="3">
                                            <p:txEl>
                                              <p:pRg st="6" end="6"/>
                                            </p:txEl>
                                          </p:spTgt>
                                        </p:tgtEl>
                                      </p:cBhvr>
                                    </p:animEffect>
                                    <p:anim calcmode="lin" valueType="num">
                                      <p:cBhvr>
                                        <p:cTn id="39"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3">
                                            <p:txEl>
                                              <p:pRg st="6" end="6"/>
                                            </p:txEl>
                                          </p:spTgt>
                                        </p:tgtEl>
                                      </p:cBhvr>
                                      <p:to x="100000" y="60000"/>
                                    </p:animScale>
                                    <p:animScale>
                                      <p:cBhvr>
                                        <p:cTn id="45" dur="166" decel="50000">
                                          <p:stCondLst>
                                            <p:cond delay="676"/>
                                          </p:stCondLst>
                                        </p:cTn>
                                        <p:tgtEl>
                                          <p:spTgt spid="3">
                                            <p:txEl>
                                              <p:pRg st="6" end="6"/>
                                            </p:txEl>
                                          </p:spTgt>
                                        </p:tgtEl>
                                      </p:cBhvr>
                                      <p:to x="100000" y="100000"/>
                                    </p:animScale>
                                    <p:animScale>
                                      <p:cBhvr>
                                        <p:cTn id="46" dur="26">
                                          <p:stCondLst>
                                            <p:cond delay="1312"/>
                                          </p:stCondLst>
                                        </p:cTn>
                                        <p:tgtEl>
                                          <p:spTgt spid="3">
                                            <p:txEl>
                                              <p:pRg st="6" end="6"/>
                                            </p:txEl>
                                          </p:spTgt>
                                        </p:tgtEl>
                                      </p:cBhvr>
                                      <p:to x="100000" y="80000"/>
                                    </p:animScale>
                                    <p:animScale>
                                      <p:cBhvr>
                                        <p:cTn id="47" dur="166" decel="50000">
                                          <p:stCondLst>
                                            <p:cond delay="1338"/>
                                          </p:stCondLst>
                                        </p:cTn>
                                        <p:tgtEl>
                                          <p:spTgt spid="3">
                                            <p:txEl>
                                              <p:pRg st="6" end="6"/>
                                            </p:txEl>
                                          </p:spTgt>
                                        </p:tgtEl>
                                      </p:cBhvr>
                                      <p:to x="100000" y="100000"/>
                                    </p:animScale>
                                    <p:animScale>
                                      <p:cBhvr>
                                        <p:cTn id="48" dur="26">
                                          <p:stCondLst>
                                            <p:cond delay="1642"/>
                                          </p:stCondLst>
                                        </p:cTn>
                                        <p:tgtEl>
                                          <p:spTgt spid="3">
                                            <p:txEl>
                                              <p:pRg st="6" end="6"/>
                                            </p:txEl>
                                          </p:spTgt>
                                        </p:tgtEl>
                                      </p:cBhvr>
                                      <p:to x="100000" y="90000"/>
                                    </p:animScale>
                                    <p:animScale>
                                      <p:cBhvr>
                                        <p:cTn id="49" dur="166" decel="50000">
                                          <p:stCondLst>
                                            <p:cond delay="1668"/>
                                          </p:stCondLst>
                                        </p:cTn>
                                        <p:tgtEl>
                                          <p:spTgt spid="3">
                                            <p:txEl>
                                              <p:pRg st="6" end="6"/>
                                            </p:txEl>
                                          </p:spTgt>
                                        </p:tgtEl>
                                      </p:cBhvr>
                                      <p:to x="100000" y="100000"/>
                                    </p:animScale>
                                    <p:animScale>
                                      <p:cBhvr>
                                        <p:cTn id="50" dur="26">
                                          <p:stCondLst>
                                            <p:cond delay="1808"/>
                                          </p:stCondLst>
                                        </p:cTn>
                                        <p:tgtEl>
                                          <p:spTgt spid="3">
                                            <p:txEl>
                                              <p:pRg st="6" end="6"/>
                                            </p:txEl>
                                          </p:spTgt>
                                        </p:tgtEl>
                                      </p:cBhvr>
                                      <p:to x="100000" y="95000"/>
                                    </p:animScale>
                                    <p:animScale>
                                      <p:cBhvr>
                                        <p:cTn id="51"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E2DC1-1B35-4099-9E0B-484EF1AC4495}"/>
              </a:ext>
            </a:extLst>
          </p:cNvPr>
          <p:cNvSpPr>
            <a:spLocks noGrp="1"/>
          </p:cNvSpPr>
          <p:nvPr>
            <p:ph type="title"/>
          </p:nvPr>
        </p:nvSpPr>
        <p:spPr>
          <a:xfrm>
            <a:off x="9308758" y="3429000"/>
            <a:ext cx="2341604" cy="1499616"/>
          </a:xfrm>
        </p:spPr>
        <p:txBody>
          <a:bodyPr>
            <a:noAutofit/>
          </a:bodyPr>
          <a:lstStyle/>
          <a:p>
            <a:r>
              <a:rPr lang="en-US" sz="3200" dirty="0">
                <a:solidFill>
                  <a:schemeClr val="accent1">
                    <a:lumMod val="75000"/>
                  </a:schemeClr>
                </a:solidFill>
              </a:rPr>
              <a:t>Research due tomorrow.</a:t>
            </a:r>
            <a:br>
              <a:rPr lang="en-US" sz="3200" dirty="0">
                <a:solidFill>
                  <a:schemeClr val="accent1">
                    <a:lumMod val="75000"/>
                  </a:schemeClr>
                </a:solidFill>
              </a:rPr>
            </a:br>
            <a:br>
              <a:rPr lang="en-US" sz="3200" dirty="0">
                <a:solidFill>
                  <a:schemeClr val="accent1">
                    <a:lumMod val="75000"/>
                  </a:schemeClr>
                </a:solidFill>
              </a:rPr>
            </a:br>
            <a:r>
              <a:rPr lang="en-US" sz="3200" dirty="0">
                <a:solidFill>
                  <a:schemeClr val="accent1">
                    <a:lumMod val="75000"/>
                  </a:schemeClr>
                </a:solidFill>
              </a:rPr>
              <a:t>You will draw your Poster Today</a:t>
            </a:r>
          </a:p>
        </p:txBody>
      </p:sp>
      <p:sp>
        <p:nvSpPr>
          <p:cNvPr id="3" name="Content Placeholder 2">
            <a:extLst>
              <a:ext uri="{FF2B5EF4-FFF2-40B4-BE49-F238E27FC236}">
                <a16:creationId xmlns:a16="http://schemas.microsoft.com/office/drawing/2014/main" id="{04B8B155-1BA9-4435-A2D5-20E0ABBAE58D}"/>
              </a:ext>
            </a:extLst>
          </p:cNvPr>
          <p:cNvSpPr>
            <a:spLocks noGrp="1"/>
          </p:cNvSpPr>
          <p:nvPr>
            <p:ph idx="1"/>
          </p:nvPr>
        </p:nvSpPr>
        <p:spPr>
          <a:xfrm>
            <a:off x="82378" y="115329"/>
            <a:ext cx="8773299" cy="6639697"/>
          </a:xfrm>
        </p:spPr>
        <p:txBody>
          <a:bodyPr>
            <a:normAutofit fontScale="92500" lnSpcReduction="20000"/>
          </a:bodyPr>
          <a:lstStyle/>
          <a:p>
            <a:r>
              <a:rPr lang="en-US" u="sng" dirty="0"/>
              <a:t>Examination of a Resistance Movement</a:t>
            </a:r>
            <a:endParaRPr lang="en-US" dirty="0"/>
          </a:p>
          <a:p>
            <a:r>
              <a:rPr lang="en-US" i="1" dirty="0"/>
              <a:t>Directions: ​You and your group will be looking into the causes and consequences of a particular episode of resistance to European colonization in Africa. You will be depicting this through a medical examination report. Instead of an autopsy that implies the end of resistance, you will conclude with an analysis of the ways in which resistance continued in the aftermath of the assigned episode and throughout continued European colonization.</a:t>
            </a:r>
            <a:endParaRPr lang="en-US" dirty="0"/>
          </a:p>
          <a:p>
            <a:r>
              <a:rPr lang="en-US" b="1" dirty="0"/>
              <a:t>The following are only ten of many episodes of resistance in response to colonization:</a:t>
            </a:r>
            <a:endParaRPr lang="en-US" dirty="0"/>
          </a:p>
          <a:p>
            <a:pPr lvl="0"/>
            <a:br>
              <a:rPr lang="en-US" dirty="0"/>
            </a:br>
            <a:r>
              <a:rPr lang="en-US" dirty="0"/>
              <a:t>Tupac </a:t>
            </a:r>
            <a:r>
              <a:rPr lang="en-US" dirty="0" err="1"/>
              <a:t>Amaru</a:t>
            </a:r>
            <a:r>
              <a:rPr lang="en-US" dirty="0"/>
              <a:t> II’s Rebellion in Peru</a:t>
            </a:r>
          </a:p>
          <a:p>
            <a:pPr lvl="0"/>
            <a:r>
              <a:rPr lang="en-US" dirty="0"/>
              <a:t>Samori </a:t>
            </a:r>
            <a:r>
              <a:rPr lang="en-US" dirty="0" err="1"/>
              <a:t>Toure</a:t>
            </a:r>
            <a:r>
              <a:rPr lang="en-US" dirty="0"/>
              <a:t>  West Africa (1884-1898)</a:t>
            </a:r>
          </a:p>
          <a:p>
            <a:pPr lvl="0"/>
            <a:r>
              <a:rPr lang="en-US" dirty="0"/>
              <a:t>Yea </a:t>
            </a:r>
            <a:r>
              <a:rPr lang="en-US" dirty="0" err="1"/>
              <a:t>Asantewaa</a:t>
            </a:r>
            <a:r>
              <a:rPr lang="en-US" dirty="0"/>
              <a:t> War in West Africa</a:t>
            </a:r>
          </a:p>
          <a:p>
            <a:pPr lvl="0"/>
            <a:r>
              <a:rPr lang="en-US" dirty="0"/>
              <a:t>1857 Sepoy Rebellion in India</a:t>
            </a:r>
          </a:p>
          <a:p>
            <a:pPr lvl="0"/>
            <a:r>
              <a:rPr lang="en-US" dirty="0"/>
              <a:t>Sokoto Caliphate in Nigeria</a:t>
            </a:r>
          </a:p>
          <a:p>
            <a:pPr lvl="0"/>
            <a:r>
              <a:rPr lang="en-US" dirty="0"/>
              <a:t>Mahdist wars in Sudan </a:t>
            </a:r>
          </a:p>
          <a:p>
            <a:pPr lvl="0"/>
            <a:r>
              <a:rPr lang="en-US" dirty="0"/>
              <a:t>Cherokee Nation in the USA</a:t>
            </a:r>
          </a:p>
          <a:p>
            <a:pPr lvl="0"/>
            <a:r>
              <a:rPr lang="en-US" dirty="0"/>
              <a:t>Ghost Dance in the USA</a:t>
            </a:r>
          </a:p>
          <a:p>
            <a:pPr lvl="0"/>
            <a:r>
              <a:rPr lang="en-US" dirty="0"/>
              <a:t>Anglo-Zulu War (1879)</a:t>
            </a:r>
          </a:p>
          <a:p>
            <a:pPr lvl="0"/>
            <a:r>
              <a:rPr lang="en-US" dirty="0"/>
              <a:t>Xosa Cattle-killing Movement in S. Africa</a:t>
            </a:r>
          </a:p>
          <a:p>
            <a:endParaRPr lang="en-US" dirty="0"/>
          </a:p>
        </p:txBody>
      </p:sp>
      <p:sp>
        <p:nvSpPr>
          <p:cNvPr id="4" name="Oval 3">
            <a:extLst>
              <a:ext uri="{FF2B5EF4-FFF2-40B4-BE49-F238E27FC236}">
                <a16:creationId xmlns:a16="http://schemas.microsoft.com/office/drawing/2014/main" id="{908F5852-7026-4B6C-BC11-D85728E85CE2}"/>
              </a:ext>
            </a:extLst>
          </p:cNvPr>
          <p:cNvSpPr/>
          <p:nvPr/>
        </p:nvSpPr>
        <p:spPr>
          <a:xfrm>
            <a:off x="9613557" y="1935892"/>
            <a:ext cx="1268627"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6F4AC222-9BA1-4478-A1D6-D5FABF2C89BA}"/>
              </a:ext>
            </a:extLst>
          </p:cNvPr>
          <p:cNvSpPr/>
          <p:nvPr/>
        </p:nvSpPr>
        <p:spPr>
          <a:xfrm>
            <a:off x="5041557" y="3429000"/>
            <a:ext cx="2454875" cy="18596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I will group you.</a:t>
            </a:r>
          </a:p>
          <a:p>
            <a:pPr algn="ctr"/>
            <a:r>
              <a:rPr lang="en-US" b="1" dirty="0"/>
              <a:t>CIRCLE the Movement I give you</a:t>
            </a:r>
          </a:p>
        </p:txBody>
      </p:sp>
    </p:spTree>
    <p:extLst>
      <p:ext uri="{BB962C8B-B14F-4D97-AF65-F5344CB8AC3E}">
        <p14:creationId xmlns:p14="http://schemas.microsoft.com/office/powerpoint/2010/main" val="248866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additive="base">
                                        <p:cTn id="1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circle(in)">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wipe(down)">
                                      <p:cBhvr>
                                        <p:cTn id="59" dur="580">
                                          <p:stCondLst>
                                            <p:cond delay="0"/>
                                          </p:stCondLst>
                                        </p:cTn>
                                        <p:tgtEl>
                                          <p:spTgt spid="3">
                                            <p:txEl>
                                              <p:pRg st="11" end="11"/>
                                            </p:txEl>
                                          </p:spTgt>
                                        </p:tgtEl>
                                      </p:cBhvr>
                                    </p:animEffect>
                                    <p:anim calcmode="lin" valueType="num">
                                      <p:cBhvr>
                                        <p:cTn id="60" dur="1822"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xEl>
                                              <p:pRg st="11" end="11"/>
                                            </p:txEl>
                                          </p:spTgt>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xEl>
                                              <p:pRg st="11" end="11"/>
                                            </p:txEl>
                                          </p:spTgt>
                                        </p:tgtEl>
                                      </p:cBhvr>
                                      <p:to x="100000" y="60000"/>
                                    </p:animScale>
                                    <p:animScale>
                                      <p:cBhvr>
                                        <p:cTn id="66" dur="166" decel="50000">
                                          <p:stCondLst>
                                            <p:cond delay="676"/>
                                          </p:stCondLst>
                                        </p:cTn>
                                        <p:tgtEl>
                                          <p:spTgt spid="3">
                                            <p:txEl>
                                              <p:pRg st="11" end="11"/>
                                            </p:txEl>
                                          </p:spTgt>
                                        </p:tgtEl>
                                      </p:cBhvr>
                                      <p:to x="100000" y="100000"/>
                                    </p:animScale>
                                    <p:animScale>
                                      <p:cBhvr>
                                        <p:cTn id="67" dur="26">
                                          <p:stCondLst>
                                            <p:cond delay="1312"/>
                                          </p:stCondLst>
                                        </p:cTn>
                                        <p:tgtEl>
                                          <p:spTgt spid="3">
                                            <p:txEl>
                                              <p:pRg st="11" end="11"/>
                                            </p:txEl>
                                          </p:spTgt>
                                        </p:tgtEl>
                                      </p:cBhvr>
                                      <p:to x="100000" y="80000"/>
                                    </p:animScale>
                                    <p:animScale>
                                      <p:cBhvr>
                                        <p:cTn id="68" dur="166" decel="50000">
                                          <p:stCondLst>
                                            <p:cond delay="1338"/>
                                          </p:stCondLst>
                                        </p:cTn>
                                        <p:tgtEl>
                                          <p:spTgt spid="3">
                                            <p:txEl>
                                              <p:pRg st="11" end="11"/>
                                            </p:txEl>
                                          </p:spTgt>
                                        </p:tgtEl>
                                      </p:cBhvr>
                                      <p:to x="100000" y="100000"/>
                                    </p:animScale>
                                    <p:animScale>
                                      <p:cBhvr>
                                        <p:cTn id="69" dur="26">
                                          <p:stCondLst>
                                            <p:cond delay="1642"/>
                                          </p:stCondLst>
                                        </p:cTn>
                                        <p:tgtEl>
                                          <p:spTgt spid="3">
                                            <p:txEl>
                                              <p:pRg st="11" end="11"/>
                                            </p:txEl>
                                          </p:spTgt>
                                        </p:tgtEl>
                                      </p:cBhvr>
                                      <p:to x="100000" y="90000"/>
                                    </p:animScale>
                                    <p:animScale>
                                      <p:cBhvr>
                                        <p:cTn id="70" dur="166" decel="50000">
                                          <p:stCondLst>
                                            <p:cond delay="1668"/>
                                          </p:stCondLst>
                                        </p:cTn>
                                        <p:tgtEl>
                                          <p:spTgt spid="3">
                                            <p:txEl>
                                              <p:pRg st="11" end="11"/>
                                            </p:txEl>
                                          </p:spTgt>
                                        </p:tgtEl>
                                      </p:cBhvr>
                                      <p:to x="100000" y="100000"/>
                                    </p:animScale>
                                    <p:animScale>
                                      <p:cBhvr>
                                        <p:cTn id="71" dur="26">
                                          <p:stCondLst>
                                            <p:cond delay="1808"/>
                                          </p:stCondLst>
                                        </p:cTn>
                                        <p:tgtEl>
                                          <p:spTgt spid="3">
                                            <p:txEl>
                                              <p:pRg st="11" end="11"/>
                                            </p:txEl>
                                          </p:spTgt>
                                        </p:tgtEl>
                                      </p:cBhvr>
                                      <p:to x="100000" y="95000"/>
                                    </p:animScale>
                                    <p:animScale>
                                      <p:cBhvr>
                                        <p:cTn id="72" dur="166" decel="50000">
                                          <p:stCondLst>
                                            <p:cond delay="1834"/>
                                          </p:stCondLst>
                                        </p:cTn>
                                        <p:tgtEl>
                                          <p:spTgt spid="3">
                                            <p:txEl>
                                              <p:pRg st="11" end="11"/>
                                            </p:txEl>
                                          </p:spTgt>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fade">
                                      <p:cBhvr>
                                        <p:cTn id="77" dur="1000"/>
                                        <p:tgtEl>
                                          <p:spTgt spid="3">
                                            <p:txEl>
                                              <p:pRg st="12" end="12"/>
                                            </p:txEl>
                                          </p:spTgt>
                                        </p:tgtEl>
                                      </p:cBhvr>
                                    </p:animEffect>
                                    <p:anim calcmode="lin" valueType="num">
                                      <p:cBhvr>
                                        <p:cTn id="7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EE3C707D-D1D9-40E5-AE7B-6B39116A23D3}"/>
              </a:ext>
            </a:extLst>
          </p:cNvPr>
          <p:cNvPicPr>
            <a:picLocks noChangeAspect="1"/>
          </p:cNvPicPr>
          <p:nvPr/>
        </p:nvPicPr>
        <p:blipFill>
          <a:blip r:embed="rId2"/>
          <a:stretch>
            <a:fillRect/>
          </a:stretch>
        </p:blipFill>
        <p:spPr>
          <a:xfrm>
            <a:off x="107091" y="0"/>
            <a:ext cx="11928389" cy="6858000"/>
          </a:xfrm>
          <a:prstGeom prst="rect">
            <a:avLst/>
          </a:prstGeom>
        </p:spPr>
      </p:pic>
    </p:spTree>
    <p:extLst>
      <p:ext uri="{BB962C8B-B14F-4D97-AF65-F5344CB8AC3E}">
        <p14:creationId xmlns:p14="http://schemas.microsoft.com/office/powerpoint/2010/main" val="1755727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150E48C-7455-4994-BB58-63F605E1D1AD}"/>
              </a:ext>
            </a:extLst>
          </p:cNvPr>
          <p:cNvPicPr>
            <a:picLocks noChangeAspect="1"/>
          </p:cNvPicPr>
          <p:nvPr/>
        </p:nvPicPr>
        <p:blipFill>
          <a:blip r:embed="rId2"/>
          <a:stretch>
            <a:fillRect/>
          </a:stretch>
        </p:blipFill>
        <p:spPr>
          <a:xfrm>
            <a:off x="197707" y="0"/>
            <a:ext cx="11722443" cy="6858000"/>
          </a:xfrm>
          <a:prstGeom prst="rect">
            <a:avLst/>
          </a:prstGeom>
        </p:spPr>
      </p:pic>
    </p:spTree>
    <p:extLst>
      <p:ext uri="{BB962C8B-B14F-4D97-AF65-F5344CB8AC3E}">
        <p14:creationId xmlns:p14="http://schemas.microsoft.com/office/powerpoint/2010/main" val="407130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11207835"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150596"/>
            <a:ext cx="3248522"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7745" y="4150596"/>
            <a:ext cx="779472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41957D-E50D-4401-89FA-BFAB56BD1A3E}"/>
              </a:ext>
            </a:extLst>
          </p:cNvPr>
          <p:cNvSpPr>
            <a:spLocks noGrp="1"/>
          </p:cNvSpPr>
          <p:nvPr>
            <p:ph idx="1"/>
          </p:nvPr>
        </p:nvSpPr>
        <p:spPr>
          <a:xfrm>
            <a:off x="1149265" y="966217"/>
            <a:ext cx="9920901" cy="2545732"/>
          </a:xfrm>
        </p:spPr>
        <p:txBody>
          <a:bodyPr anchor="ctr">
            <a:normAutofit/>
          </a:bodyPr>
          <a:lstStyle/>
          <a:p>
            <a:r>
              <a:rPr lang="en-US" dirty="0"/>
              <a:t>Good day class. It is Wednesday, Feb</a:t>
            </a:r>
            <a:r>
              <a:rPr lang="en-US" i="1" dirty="0"/>
              <a:t>r</a:t>
            </a:r>
            <a:r>
              <a:rPr lang="en-US" dirty="0"/>
              <a:t>uary 19</a:t>
            </a:r>
            <a:r>
              <a:rPr lang="en-US" baseline="30000" dirty="0"/>
              <a:t>th</a:t>
            </a:r>
            <a:r>
              <a:rPr lang="en-US" dirty="0"/>
              <a:t>, 2020. Ever notice </a:t>
            </a:r>
            <a:r>
              <a:rPr lang="en-US" b="1" u="sng" dirty="0"/>
              <a:t>The Silent ‘r’ </a:t>
            </a:r>
            <a:r>
              <a:rPr lang="en-US" dirty="0"/>
              <a:t>in Feb</a:t>
            </a:r>
            <a:r>
              <a:rPr lang="en-US" b="1" dirty="0">
                <a:solidFill>
                  <a:srgbClr val="00B050"/>
                </a:solidFill>
              </a:rPr>
              <a:t>r</a:t>
            </a:r>
            <a:r>
              <a:rPr lang="en-US" dirty="0"/>
              <a:t>uary? Could be a Halloween costume idea in your future.</a:t>
            </a:r>
          </a:p>
        </p:txBody>
      </p:sp>
      <p:sp>
        <p:nvSpPr>
          <p:cNvPr id="4" name="AutoShape 2" descr="Image result for rubber tree">
            <a:extLst>
              <a:ext uri="{FF2B5EF4-FFF2-40B4-BE49-F238E27FC236}">
                <a16:creationId xmlns:a16="http://schemas.microsoft.com/office/drawing/2014/main" id="{27DBCB60-0166-424E-B635-9374C5CBF54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ollecting Latex from a Rubber Tree : Stock Photo">
            <a:extLst>
              <a:ext uri="{FF2B5EF4-FFF2-40B4-BE49-F238E27FC236}">
                <a16:creationId xmlns:a16="http://schemas.microsoft.com/office/drawing/2014/main" id="{8264AD6E-6284-4190-B8C7-211729316E1D}"/>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Collecting Latex from a Rubber Tree : Stock Photo">
            <a:extLst>
              <a:ext uri="{FF2B5EF4-FFF2-40B4-BE49-F238E27FC236}">
                <a16:creationId xmlns:a16="http://schemas.microsoft.com/office/drawing/2014/main" id="{AE5A04AC-EE8F-4E55-9F88-5A81C7E92226}"/>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Collecting Latex from a Rubber Tree : Stock Photo">
            <a:extLst>
              <a:ext uri="{FF2B5EF4-FFF2-40B4-BE49-F238E27FC236}">
                <a16:creationId xmlns:a16="http://schemas.microsoft.com/office/drawing/2014/main" id="{E5C11A65-A49A-42C2-9B25-DE5F95EDFA23}"/>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Collecting Latex from a Rubber Tree : Stock Photo">
            <a:extLst>
              <a:ext uri="{FF2B5EF4-FFF2-40B4-BE49-F238E27FC236}">
                <a16:creationId xmlns:a16="http://schemas.microsoft.com/office/drawing/2014/main" id="{ADA27DF8-591A-4046-B8FF-293B54986339}"/>
              </a:ext>
            </a:extLst>
          </p:cNvPr>
          <p:cNvSpPr>
            <a:spLocks noGrp="1" noChangeAspect="1" noChangeArrowheads="1"/>
          </p:cNvSpPr>
          <p:nvPr>
            <p:ph type="title"/>
          </p:nvPr>
        </p:nvSpPr>
        <p:spPr bwMode="auto">
          <a:xfrm>
            <a:off x="3897745" y="4173830"/>
            <a:ext cx="8673500" cy="22136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p>
            <a:r>
              <a:rPr lang="en-US" sz="2800" u="sng" dirty="0"/>
              <a:t>Today’s Agenda</a:t>
            </a:r>
            <a:br>
              <a:rPr lang="en-US" sz="2800" u="sng" dirty="0"/>
            </a:br>
            <a:r>
              <a:rPr lang="en-US" sz="2800" dirty="0"/>
              <a:t>1. review 6.3 Indigenous Responses to State Expansion</a:t>
            </a:r>
            <a:br>
              <a:rPr lang="en-US" sz="2800" dirty="0"/>
            </a:br>
            <a:r>
              <a:rPr lang="en-US" sz="2800" dirty="0"/>
              <a:t>2. HH Video</a:t>
            </a:r>
            <a:br>
              <a:rPr lang="en-US" sz="2800" dirty="0"/>
            </a:br>
            <a:r>
              <a:rPr lang="en-US" sz="2800" dirty="0"/>
              <a:t>3. Presentations of Resistance Movements</a:t>
            </a:r>
          </a:p>
        </p:txBody>
      </p:sp>
      <p:sp>
        <p:nvSpPr>
          <p:cNvPr id="11" name="AutoShape 12" descr="Collecting Latex from a Rubber Tree : Stock Photo">
            <a:extLst>
              <a:ext uri="{FF2B5EF4-FFF2-40B4-BE49-F238E27FC236}">
                <a16:creationId xmlns:a16="http://schemas.microsoft.com/office/drawing/2014/main" id="{43F8340C-E390-425E-90B4-4187D431EDA2}"/>
              </a:ext>
            </a:extLst>
          </p:cNvPr>
          <p:cNvSpPr>
            <a:spLocks noChangeAspect="1" noChangeArrowheads="1"/>
          </p:cNvSpPr>
          <p:nvPr/>
        </p:nvSpPr>
        <p:spPr bwMode="auto">
          <a:xfrm>
            <a:off x="6553200" y="388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Image result for rubber tree">
            <a:extLst>
              <a:ext uri="{FF2B5EF4-FFF2-40B4-BE49-F238E27FC236}">
                <a16:creationId xmlns:a16="http://schemas.microsoft.com/office/drawing/2014/main" id="{1748F68F-CD30-4EB0-A842-574079606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32" y="4191000"/>
            <a:ext cx="3159222" cy="2219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169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43EA1-A63B-4722-8A58-89B66658EE1D}"/>
              </a:ext>
            </a:extLst>
          </p:cNvPr>
          <p:cNvSpPr>
            <a:spLocks noGrp="1"/>
          </p:cNvSpPr>
          <p:nvPr>
            <p:ph type="title"/>
          </p:nvPr>
        </p:nvSpPr>
        <p:spPr/>
        <p:txBody>
          <a:bodyPr/>
          <a:lstStyle/>
          <a:p>
            <a:r>
              <a:rPr lang="en-US" dirty="0"/>
              <a:t>LEQ Topics Re-Teach</a:t>
            </a:r>
          </a:p>
        </p:txBody>
      </p:sp>
      <p:sp>
        <p:nvSpPr>
          <p:cNvPr id="3" name="Content Placeholder 2">
            <a:extLst>
              <a:ext uri="{FF2B5EF4-FFF2-40B4-BE49-F238E27FC236}">
                <a16:creationId xmlns:a16="http://schemas.microsoft.com/office/drawing/2014/main" id="{5419284E-1986-447A-B7D3-B4725912BB6C}"/>
              </a:ext>
            </a:extLst>
          </p:cNvPr>
          <p:cNvSpPr>
            <a:spLocks noGrp="1"/>
          </p:cNvSpPr>
          <p:nvPr>
            <p:ph sz="half" idx="1"/>
          </p:nvPr>
        </p:nvSpPr>
        <p:spPr>
          <a:xfrm>
            <a:off x="182881" y="2286000"/>
            <a:ext cx="3302598" cy="4023360"/>
          </a:xfrm>
        </p:spPr>
        <p:txBody>
          <a:bodyPr>
            <a:normAutofit lnSpcReduction="10000"/>
          </a:bodyPr>
          <a:lstStyle/>
          <a:p>
            <a:r>
              <a:rPr lang="en-US" u="sng" dirty="0"/>
              <a:t>Reform movements to bring political OR social change </a:t>
            </a:r>
          </a:p>
          <a:p>
            <a:r>
              <a:rPr lang="en-US" sz="1600" dirty="0"/>
              <a:t>Labor union</a:t>
            </a:r>
          </a:p>
          <a:p>
            <a:r>
              <a:rPr lang="en-US" sz="1600" dirty="0"/>
              <a:t>Education</a:t>
            </a:r>
          </a:p>
          <a:p>
            <a:r>
              <a:rPr lang="en-US" sz="1600" dirty="0"/>
              <a:t>Feminism</a:t>
            </a:r>
          </a:p>
          <a:p>
            <a:r>
              <a:rPr lang="en-US" sz="1600" dirty="0"/>
              <a:t>Utilitarianism </a:t>
            </a:r>
          </a:p>
          <a:p>
            <a:r>
              <a:rPr lang="en-US" sz="1600" dirty="0"/>
              <a:t>Marx</a:t>
            </a:r>
          </a:p>
          <a:p>
            <a:r>
              <a:rPr lang="en-US" sz="1600" dirty="0"/>
              <a:t>Acts of Parliament/better conditions</a:t>
            </a:r>
          </a:p>
          <a:p>
            <a:r>
              <a:rPr lang="en-US" sz="1600" dirty="0"/>
              <a:t>Meiji</a:t>
            </a:r>
          </a:p>
          <a:p>
            <a:r>
              <a:rPr lang="en-US" sz="1600" dirty="0" err="1"/>
              <a:t>Tamzimat</a:t>
            </a:r>
            <a:endParaRPr lang="en-US" sz="1600" dirty="0"/>
          </a:p>
          <a:p>
            <a:r>
              <a:rPr lang="en-US" sz="1600" dirty="0"/>
              <a:t>Self-Strengthening </a:t>
            </a:r>
          </a:p>
        </p:txBody>
      </p:sp>
      <p:sp>
        <p:nvSpPr>
          <p:cNvPr id="4" name="Content Placeholder 3">
            <a:extLst>
              <a:ext uri="{FF2B5EF4-FFF2-40B4-BE49-F238E27FC236}">
                <a16:creationId xmlns:a16="http://schemas.microsoft.com/office/drawing/2014/main" id="{008F98EC-B50B-4014-A84E-7C132B7FA50F}"/>
              </a:ext>
            </a:extLst>
          </p:cNvPr>
          <p:cNvSpPr>
            <a:spLocks noGrp="1"/>
          </p:cNvSpPr>
          <p:nvPr>
            <p:ph sz="half" idx="2"/>
          </p:nvPr>
        </p:nvSpPr>
        <p:spPr>
          <a:xfrm>
            <a:off x="3951643" y="2334409"/>
            <a:ext cx="2857948" cy="4023360"/>
          </a:xfrm>
        </p:spPr>
        <p:txBody>
          <a:bodyPr>
            <a:normAutofit lnSpcReduction="10000"/>
          </a:bodyPr>
          <a:lstStyle/>
          <a:p>
            <a:r>
              <a:rPr lang="en-US" u="sng" dirty="0"/>
              <a:t>Environment </a:t>
            </a:r>
          </a:p>
          <a:p>
            <a:r>
              <a:rPr lang="en-US" sz="1600" dirty="0"/>
              <a:t>Disease (black lung, etc.)</a:t>
            </a:r>
          </a:p>
          <a:p>
            <a:r>
              <a:rPr lang="en-US" sz="1600" dirty="0"/>
              <a:t>Smog</a:t>
            </a:r>
          </a:p>
          <a:p>
            <a:r>
              <a:rPr lang="en-US" sz="1600" dirty="0"/>
              <a:t>Urbanization</a:t>
            </a:r>
          </a:p>
          <a:p>
            <a:r>
              <a:rPr lang="en-US" sz="1600" dirty="0"/>
              <a:t>Slums/crowded tenements</a:t>
            </a:r>
          </a:p>
          <a:p>
            <a:r>
              <a:rPr lang="en-US" sz="1600" dirty="0"/>
              <a:t>Water pollution</a:t>
            </a:r>
          </a:p>
          <a:p>
            <a:endParaRPr lang="en-US" sz="1600" dirty="0"/>
          </a:p>
          <a:p>
            <a:r>
              <a:rPr lang="en-US" sz="1600" dirty="0"/>
              <a:t>Coal</a:t>
            </a:r>
          </a:p>
          <a:p>
            <a:r>
              <a:rPr lang="en-US" sz="1600" dirty="0"/>
              <a:t>Water</a:t>
            </a:r>
          </a:p>
          <a:p>
            <a:r>
              <a:rPr lang="en-US" sz="1600" dirty="0"/>
              <a:t>cotton</a:t>
            </a:r>
          </a:p>
        </p:txBody>
      </p:sp>
      <p:sp>
        <p:nvSpPr>
          <p:cNvPr id="5" name="Rectangle 4">
            <a:extLst>
              <a:ext uri="{FF2B5EF4-FFF2-40B4-BE49-F238E27FC236}">
                <a16:creationId xmlns:a16="http://schemas.microsoft.com/office/drawing/2014/main" id="{5E707BDB-8582-4446-835E-FDB59BAF7D9D}"/>
              </a:ext>
            </a:extLst>
          </p:cNvPr>
          <p:cNvSpPr/>
          <p:nvPr/>
        </p:nvSpPr>
        <p:spPr>
          <a:xfrm>
            <a:off x="6379285" y="1850315"/>
            <a:ext cx="2624867" cy="44224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solidFill>
                  <a:schemeClr val="tx1"/>
                </a:solidFill>
              </a:rPr>
              <a:t>Cultural developments and interactions</a:t>
            </a:r>
          </a:p>
          <a:p>
            <a:pPr algn="ctr"/>
            <a:endParaRPr lang="en-US" sz="1600" dirty="0">
              <a:solidFill>
                <a:schemeClr val="tx1"/>
              </a:solidFill>
            </a:endParaRPr>
          </a:p>
          <a:p>
            <a:pPr algn="ctr"/>
            <a:r>
              <a:rPr lang="en-US" sz="1600" dirty="0">
                <a:solidFill>
                  <a:schemeClr val="tx1"/>
                </a:solidFill>
              </a:rPr>
              <a:t>Newspapers/advertisements</a:t>
            </a:r>
          </a:p>
          <a:p>
            <a:pPr algn="ctr"/>
            <a:r>
              <a:rPr lang="en-US" sz="1600" dirty="0">
                <a:solidFill>
                  <a:schemeClr val="tx1"/>
                </a:solidFill>
              </a:rPr>
              <a:t>Bicycles/fads</a:t>
            </a:r>
          </a:p>
          <a:p>
            <a:pPr algn="ctr"/>
            <a:r>
              <a:rPr lang="en-US" sz="1600" dirty="0">
                <a:solidFill>
                  <a:schemeClr val="tx1"/>
                </a:solidFill>
              </a:rPr>
              <a:t>Radio/mass communication</a:t>
            </a:r>
          </a:p>
          <a:p>
            <a:pPr algn="ctr"/>
            <a:r>
              <a:rPr lang="en-US" sz="1600" dirty="0">
                <a:solidFill>
                  <a:schemeClr val="tx1"/>
                </a:solidFill>
              </a:rPr>
              <a:t>Westernization in Asia</a:t>
            </a:r>
          </a:p>
          <a:p>
            <a:pPr algn="ctr"/>
            <a:r>
              <a:rPr lang="en-US" sz="1600" dirty="0">
                <a:solidFill>
                  <a:schemeClr val="tx1"/>
                </a:solidFill>
              </a:rPr>
              <a:t>Family's separated at work</a:t>
            </a:r>
          </a:p>
          <a:p>
            <a:pPr algn="ctr"/>
            <a:r>
              <a:rPr lang="en-US" sz="1600" dirty="0">
                <a:solidFill>
                  <a:schemeClr val="tx1"/>
                </a:solidFill>
              </a:rPr>
              <a:t>Schooling</a:t>
            </a:r>
          </a:p>
          <a:p>
            <a:pPr algn="ctr"/>
            <a:r>
              <a:rPr lang="en-US" sz="1600" dirty="0">
                <a:solidFill>
                  <a:schemeClr val="tx1"/>
                </a:solidFill>
              </a:rPr>
              <a:t>Middle class women in movements</a:t>
            </a:r>
          </a:p>
          <a:p>
            <a:pPr algn="ctr"/>
            <a:r>
              <a:rPr lang="en-US" sz="1600" dirty="0">
                <a:solidFill>
                  <a:schemeClr val="tx1"/>
                </a:solidFill>
              </a:rPr>
              <a:t>Cult of domesticity</a:t>
            </a:r>
          </a:p>
          <a:p>
            <a:pPr algn="ctr"/>
            <a:r>
              <a:rPr lang="en-US" sz="1600" dirty="0">
                <a:solidFill>
                  <a:schemeClr val="tx1"/>
                </a:solidFill>
              </a:rPr>
              <a:t>Gender roles</a:t>
            </a:r>
          </a:p>
          <a:p>
            <a:pPr algn="ctr"/>
            <a:endParaRPr lang="en-US" sz="1600" dirty="0">
              <a:solidFill>
                <a:schemeClr val="tx1"/>
              </a:solidFill>
            </a:endParaRPr>
          </a:p>
        </p:txBody>
      </p:sp>
      <p:sp>
        <p:nvSpPr>
          <p:cNvPr id="6" name="Rectangle 5">
            <a:extLst>
              <a:ext uri="{FF2B5EF4-FFF2-40B4-BE49-F238E27FC236}">
                <a16:creationId xmlns:a16="http://schemas.microsoft.com/office/drawing/2014/main" id="{2F45ACAF-1CD3-4B14-8292-62B79E6F09D0}"/>
              </a:ext>
            </a:extLst>
          </p:cNvPr>
          <p:cNvSpPr/>
          <p:nvPr/>
        </p:nvSpPr>
        <p:spPr>
          <a:xfrm>
            <a:off x="9237233" y="1108038"/>
            <a:ext cx="2445572" cy="51647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u="sng" dirty="0"/>
              <a:t>Social</a:t>
            </a:r>
          </a:p>
          <a:p>
            <a:pPr algn="ctr"/>
            <a:r>
              <a:rPr lang="en-US" sz="1600" dirty="0"/>
              <a:t>Industrial working class</a:t>
            </a:r>
          </a:p>
          <a:p>
            <a:pPr algn="ctr"/>
            <a:r>
              <a:rPr lang="en-US" sz="1600" dirty="0"/>
              <a:t>White collar</a:t>
            </a:r>
          </a:p>
          <a:p>
            <a:pPr algn="ctr"/>
            <a:r>
              <a:rPr lang="en-US" sz="1600" dirty="0"/>
              <a:t>Middle class</a:t>
            </a:r>
          </a:p>
          <a:p>
            <a:pPr algn="ctr"/>
            <a:r>
              <a:rPr lang="en-US" sz="1600" dirty="0"/>
              <a:t>Theatre/museums</a:t>
            </a:r>
          </a:p>
          <a:p>
            <a:pPr algn="ctr"/>
            <a:r>
              <a:rPr lang="en-US" sz="1600" dirty="0"/>
              <a:t>Weekends</a:t>
            </a:r>
          </a:p>
          <a:p>
            <a:pPr algn="ctr"/>
            <a:r>
              <a:rPr lang="en-US" sz="1600" dirty="0"/>
              <a:t>Pleasure travel</a:t>
            </a:r>
          </a:p>
          <a:p>
            <a:pPr algn="ctr"/>
            <a:r>
              <a:rPr lang="en-US" sz="1600" dirty="0"/>
              <a:t>Sports to watch</a:t>
            </a:r>
          </a:p>
          <a:p>
            <a:pPr algn="ctr"/>
            <a:r>
              <a:rPr lang="en-US" sz="1600" dirty="0"/>
              <a:t>Gender issues</a:t>
            </a:r>
          </a:p>
          <a:p>
            <a:pPr algn="ctr"/>
            <a:endParaRPr lang="en-US" sz="1600" dirty="0"/>
          </a:p>
          <a:p>
            <a:pPr algn="ctr"/>
            <a:endParaRPr lang="en-US" sz="2400" u="sng" dirty="0"/>
          </a:p>
        </p:txBody>
      </p:sp>
    </p:spTree>
    <p:extLst>
      <p:ext uri="{BB962C8B-B14F-4D97-AF65-F5344CB8AC3E}">
        <p14:creationId xmlns:p14="http://schemas.microsoft.com/office/powerpoint/2010/main" val="1997924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4EDF5-80A7-42A4-A27C-376D7A432881}"/>
              </a:ext>
            </a:extLst>
          </p:cNvPr>
          <p:cNvSpPr>
            <a:spLocks noGrp="1"/>
          </p:cNvSpPr>
          <p:nvPr>
            <p:ph type="title"/>
          </p:nvPr>
        </p:nvSpPr>
        <p:spPr>
          <a:xfrm>
            <a:off x="1024128" y="585216"/>
            <a:ext cx="10814434" cy="1499616"/>
          </a:xfrm>
        </p:spPr>
        <p:txBody>
          <a:bodyPr/>
          <a:lstStyle/>
          <a:p>
            <a:r>
              <a:rPr lang="en-US" dirty="0"/>
              <a:t>Global Economic Imperialism    topics 6.4-6.5</a:t>
            </a:r>
          </a:p>
        </p:txBody>
      </p:sp>
      <p:sp>
        <p:nvSpPr>
          <p:cNvPr id="3" name="Content Placeholder 2">
            <a:extLst>
              <a:ext uri="{FF2B5EF4-FFF2-40B4-BE49-F238E27FC236}">
                <a16:creationId xmlns:a16="http://schemas.microsoft.com/office/drawing/2014/main" id="{8D745B5C-9A49-4D32-96BA-E4F5C765DDE6}"/>
              </a:ext>
            </a:extLst>
          </p:cNvPr>
          <p:cNvSpPr>
            <a:spLocks noGrp="1"/>
          </p:cNvSpPr>
          <p:nvPr>
            <p:ph idx="1"/>
          </p:nvPr>
        </p:nvSpPr>
        <p:spPr>
          <a:xfrm>
            <a:off x="0" y="1692613"/>
            <a:ext cx="12192000" cy="5038927"/>
          </a:xfrm>
        </p:spPr>
        <p:txBody>
          <a:bodyPr>
            <a:normAutofit fontScale="92500"/>
          </a:bodyPr>
          <a:lstStyle/>
          <a:p>
            <a:r>
              <a:rPr lang="en-US" dirty="0"/>
              <a:t>A. Raw materials</a:t>
            </a:r>
          </a:p>
          <a:p>
            <a:r>
              <a:rPr lang="en-US" dirty="0"/>
              <a:t>1. Colonies serve Mother Country as </a:t>
            </a:r>
            <a:r>
              <a:rPr lang="en-US" b="1" dirty="0"/>
              <a:t>export economies</a:t>
            </a:r>
          </a:p>
          <a:p>
            <a:r>
              <a:rPr lang="en-US" dirty="0"/>
              <a:t>2. Guano, Cotton, Rubber, Palm Oil, Ivory, Minerals (copper, tin), Diamonds</a:t>
            </a:r>
          </a:p>
          <a:p>
            <a:r>
              <a:rPr lang="en-US" dirty="0"/>
              <a:t>-Rhodes’ </a:t>
            </a:r>
            <a:r>
              <a:rPr lang="en-US" b="1" dirty="0"/>
              <a:t>De Beers Mining Company </a:t>
            </a:r>
            <a:r>
              <a:rPr lang="en-US" dirty="0"/>
              <a:t>(1880) Witwatersrand, S. Africa accounted for 90% of world production</a:t>
            </a:r>
          </a:p>
          <a:p>
            <a:r>
              <a:rPr lang="en-US" dirty="0"/>
              <a:t>-</a:t>
            </a:r>
            <a:r>
              <a:rPr lang="en-US" b="1" dirty="0"/>
              <a:t>Apartheid =</a:t>
            </a:r>
            <a:r>
              <a:rPr lang="en-US" dirty="0"/>
              <a:t> racial segregation in South Africa</a:t>
            </a:r>
          </a:p>
          <a:p>
            <a:r>
              <a:rPr lang="en-US" dirty="0"/>
              <a:t>B. </a:t>
            </a:r>
            <a:r>
              <a:rPr lang="en-US" b="1" dirty="0"/>
              <a:t>Microcultures</a:t>
            </a:r>
            <a:r>
              <a:rPr lang="en-US" dirty="0"/>
              <a:t>: cash crop focus limited large areas to one crop; leading to future weakness to disease</a:t>
            </a:r>
          </a:p>
          <a:p>
            <a:r>
              <a:rPr lang="en-US" dirty="0"/>
              <a:t>C. </a:t>
            </a:r>
            <a:r>
              <a:rPr lang="en-US" b="1" dirty="0"/>
              <a:t>Culture System</a:t>
            </a:r>
            <a:r>
              <a:rPr lang="en-US" dirty="0"/>
              <a:t>: Dutch made natives choose between growing cash crop for export or providing </a:t>
            </a:r>
            <a:r>
              <a:rPr lang="en-US" b="1" dirty="0" err="1"/>
              <a:t>corvee</a:t>
            </a:r>
            <a:r>
              <a:rPr lang="en-US" b="1" dirty="0"/>
              <a:t> labor (similar to </a:t>
            </a:r>
            <a:r>
              <a:rPr lang="en-US" b="1" dirty="0" err="1"/>
              <a:t>Mita</a:t>
            </a:r>
            <a:r>
              <a:rPr lang="en-US" b="1" dirty="0"/>
              <a:t> system)</a:t>
            </a:r>
          </a:p>
          <a:p>
            <a:r>
              <a:rPr lang="en-US" dirty="0"/>
              <a:t>D. Unequal Treaties</a:t>
            </a:r>
          </a:p>
          <a:p>
            <a:r>
              <a:rPr lang="en-US" dirty="0"/>
              <a:t>1. </a:t>
            </a:r>
            <a:r>
              <a:rPr lang="en-US" b="1" dirty="0"/>
              <a:t>Treaty Of Nanking</a:t>
            </a:r>
            <a:r>
              <a:rPr lang="en-US" dirty="0"/>
              <a:t>: Opium War treaty that began slow break down of barriers into China</a:t>
            </a:r>
          </a:p>
          <a:p>
            <a:r>
              <a:rPr lang="en-US" dirty="0"/>
              <a:t>2. “Banana Republics”: term for US-dominated governments who supported US economic policies SHE: </a:t>
            </a:r>
            <a:r>
              <a:rPr lang="en-US" b="1" dirty="0"/>
              <a:t>United Fruit Co</a:t>
            </a:r>
            <a:r>
              <a:rPr lang="en-US" dirty="0"/>
              <a:t>. </a:t>
            </a:r>
          </a:p>
        </p:txBody>
      </p:sp>
    </p:spTree>
    <p:extLst>
      <p:ext uri="{BB962C8B-B14F-4D97-AF65-F5344CB8AC3E}">
        <p14:creationId xmlns:p14="http://schemas.microsoft.com/office/powerpoint/2010/main" val="249821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6" end="6"/>
                                            </p:txEl>
                                          </p:spTgt>
                                        </p:tgtEl>
                                        <p:attrNameLst>
                                          <p:attrName>style.visibility</p:attrName>
                                        </p:attrNameLst>
                                      </p:cBhvr>
                                      <p:to>
                                        <p:strVal val="visible"/>
                                      </p:to>
                                    </p:set>
                                    <p:animEffect transition="in" filter="barn(inVertical)">
                                      <p:cBhvr>
                                        <p:cTn id="14" dur="500"/>
                                        <p:tgtEl>
                                          <p:spTgt spid="3">
                                            <p:txEl>
                                              <p:pRg st="6" end="6"/>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F202-DF0F-4876-A2A2-881490206CFC}"/>
              </a:ext>
            </a:extLst>
          </p:cNvPr>
          <p:cNvSpPr>
            <a:spLocks noGrp="1"/>
          </p:cNvSpPr>
          <p:nvPr>
            <p:ph type="title"/>
          </p:nvPr>
        </p:nvSpPr>
        <p:spPr/>
        <p:txBody>
          <a:bodyPr/>
          <a:lstStyle/>
          <a:p>
            <a:r>
              <a:rPr lang="en-US" dirty="0"/>
              <a:t>Looking Up Bird Poop </a:t>
            </a:r>
            <a:r>
              <a:rPr lang="en-US" sz="1800" dirty="0"/>
              <a:t>(researching export economies) </a:t>
            </a:r>
          </a:p>
        </p:txBody>
      </p:sp>
      <p:sp>
        <p:nvSpPr>
          <p:cNvPr id="3" name="Content Placeholder 2">
            <a:extLst>
              <a:ext uri="{FF2B5EF4-FFF2-40B4-BE49-F238E27FC236}">
                <a16:creationId xmlns:a16="http://schemas.microsoft.com/office/drawing/2014/main" id="{8D673311-C390-49D7-9E19-02231315A380}"/>
              </a:ext>
            </a:extLst>
          </p:cNvPr>
          <p:cNvSpPr>
            <a:spLocks noGrp="1"/>
          </p:cNvSpPr>
          <p:nvPr>
            <p:ph idx="1"/>
          </p:nvPr>
        </p:nvSpPr>
        <p:spPr>
          <a:xfrm>
            <a:off x="230659" y="2286000"/>
            <a:ext cx="11730682" cy="4023360"/>
          </a:xfrm>
        </p:spPr>
        <p:txBody>
          <a:bodyPr/>
          <a:lstStyle/>
          <a:p>
            <a:r>
              <a:rPr lang="en-US" b="1" dirty="0">
                <a:solidFill>
                  <a:srgbClr val="00B050"/>
                </a:solidFill>
              </a:rPr>
              <a:t>cotton		guano		diamonds		rubber		palm oil	          copper     </a:t>
            </a:r>
          </a:p>
          <a:p>
            <a:r>
              <a:rPr lang="en-US" dirty="0"/>
              <a:t>1. first 20 minutes you and partners research your topic</a:t>
            </a:r>
          </a:p>
          <a:p>
            <a:endParaRPr lang="en-US" dirty="0"/>
          </a:p>
          <a:p>
            <a:r>
              <a:rPr lang="en-US" dirty="0"/>
              <a:t>2. second 20 minutes give a </a:t>
            </a:r>
            <a:r>
              <a:rPr lang="en-US" i="1" dirty="0"/>
              <a:t>3 minute sales pitch </a:t>
            </a:r>
            <a:r>
              <a:rPr lang="en-US" dirty="0"/>
              <a:t>about the importance of your product</a:t>
            </a:r>
          </a:p>
          <a:p>
            <a:endParaRPr lang="en-US" dirty="0"/>
          </a:p>
          <a:p>
            <a:r>
              <a:rPr lang="en-US" dirty="0"/>
              <a:t>Ready? I will use your name cards to create groups of 5</a:t>
            </a:r>
          </a:p>
        </p:txBody>
      </p:sp>
    </p:spTree>
    <p:extLst>
      <p:ext uri="{BB962C8B-B14F-4D97-AF65-F5344CB8AC3E}">
        <p14:creationId xmlns:p14="http://schemas.microsoft.com/office/powerpoint/2010/main" val="1573929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Medicine: Allowing Europeans to Survive in the Tropics</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7301" y="2250059"/>
            <a:ext cx="4022725" cy="4022725"/>
          </a:xfrm>
        </p:spPr>
      </p:pic>
      <p:sp>
        <p:nvSpPr>
          <p:cNvPr id="7" name="Text Placeholder 6"/>
          <p:cNvSpPr>
            <a:spLocks noGrp="1"/>
          </p:cNvSpPr>
          <p:nvPr>
            <p:ph type="body" sz="quarter" idx="4294967295"/>
          </p:nvPr>
        </p:nvSpPr>
        <p:spPr>
          <a:xfrm>
            <a:off x="7437438" y="2179638"/>
            <a:ext cx="4754562" cy="822325"/>
          </a:xfrm>
        </p:spPr>
        <p:txBody>
          <a:bodyPr/>
          <a:lstStyle/>
          <a:p>
            <a:r>
              <a:rPr lang="en-US" dirty="0"/>
              <a:t>Battling Tropic Disease</a:t>
            </a:r>
          </a:p>
        </p:txBody>
      </p:sp>
      <p:pic>
        <p:nvPicPr>
          <p:cNvPr id="10" name="Content Placeholder 9"/>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8391525" y="3252788"/>
            <a:ext cx="3800475" cy="2555875"/>
          </a:xfrm>
        </p:spPr>
      </p:pic>
    </p:spTree>
    <p:extLst>
      <p:ext uri="{BB962C8B-B14F-4D97-AF65-F5344CB8AC3E}">
        <p14:creationId xmlns:p14="http://schemas.microsoft.com/office/powerpoint/2010/main" val="4022459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751767"/>
            <a:ext cx="2166551" cy="2363929"/>
          </a:xfrm>
        </p:spPr>
        <p:txBody>
          <a:bodyPr>
            <a:normAutofit fontScale="90000"/>
          </a:bodyPr>
          <a:lstStyle/>
          <a:p>
            <a:r>
              <a:rPr lang="en-US" dirty="0"/>
              <a:t>“India -The Crown Jewel”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6711" y="1542553"/>
            <a:ext cx="9215560" cy="5231958"/>
          </a:xfrm>
        </p:spPr>
      </p:pic>
      <p:sp>
        <p:nvSpPr>
          <p:cNvPr id="2" name="Rectangle: Rounded Corners 1">
            <a:extLst>
              <a:ext uri="{FF2B5EF4-FFF2-40B4-BE49-F238E27FC236}">
                <a16:creationId xmlns:a16="http://schemas.microsoft.com/office/drawing/2014/main" id="{6B2BBBA2-8180-482E-8F31-401211F38841}"/>
              </a:ext>
            </a:extLst>
          </p:cNvPr>
          <p:cNvSpPr/>
          <p:nvPr/>
        </p:nvSpPr>
        <p:spPr>
          <a:xfrm>
            <a:off x="257307" y="494270"/>
            <a:ext cx="2551795"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Good Morning Class</a:t>
            </a:r>
          </a:p>
          <a:p>
            <a:pPr algn="ctr"/>
            <a:r>
              <a:rPr lang="en-US" dirty="0"/>
              <a:t>It’s 2/25/19</a:t>
            </a:r>
          </a:p>
        </p:txBody>
      </p:sp>
      <p:sp>
        <p:nvSpPr>
          <p:cNvPr id="5" name="Rectangle: Rounded Corners 4">
            <a:extLst>
              <a:ext uri="{FF2B5EF4-FFF2-40B4-BE49-F238E27FC236}">
                <a16:creationId xmlns:a16="http://schemas.microsoft.com/office/drawing/2014/main" id="{8DB0A4A7-F99A-4829-9A18-F458F39B4B73}"/>
              </a:ext>
            </a:extLst>
          </p:cNvPr>
          <p:cNvSpPr/>
          <p:nvPr/>
        </p:nvSpPr>
        <p:spPr>
          <a:xfrm>
            <a:off x="5329881" y="83489"/>
            <a:ext cx="3665838" cy="1459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Today’s Agenda</a:t>
            </a:r>
          </a:p>
          <a:p>
            <a:pPr algn="ctr"/>
            <a:r>
              <a:rPr lang="en-US" dirty="0"/>
              <a:t>Review and Finish India CCOT Chart</a:t>
            </a:r>
          </a:p>
          <a:p>
            <a:pPr algn="ctr"/>
            <a:r>
              <a:rPr lang="en-US" dirty="0"/>
              <a:t>Look at Direct resistance to Imperialism</a:t>
            </a:r>
          </a:p>
          <a:p>
            <a:pPr algn="ctr"/>
            <a:r>
              <a:rPr lang="en-US" dirty="0"/>
              <a:t>But First…</a:t>
            </a:r>
          </a:p>
        </p:txBody>
      </p:sp>
    </p:spTree>
    <p:extLst>
      <p:ext uri="{BB962C8B-B14F-4D97-AF65-F5344CB8AC3E}">
        <p14:creationId xmlns:p14="http://schemas.microsoft.com/office/powerpoint/2010/main" val="987345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97" y="3035872"/>
            <a:ext cx="9720072" cy="1499616"/>
          </a:xfrm>
        </p:spPr>
        <p:txBody>
          <a:bodyPr/>
          <a:lstStyle/>
          <a:p>
            <a:r>
              <a:rPr lang="en-US" dirty="0"/>
              <a:t>The Tropics</a:t>
            </a:r>
          </a:p>
        </p:txBody>
      </p:sp>
      <p:pic>
        <p:nvPicPr>
          <p:cNvPr id="8" name="Content Placeholder 7"/>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4217773" y="1342768"/>
            <a:ext cx="7430530" cy="5058591"/>
          </a:xfrm>
        </p:spPr>
      </p:pic>
      <p:sp>
        <p:nvSpPr>
          <p:cNvPr id="3" name="Content Placeholder 2">
            <a:extLst>
              <a:ext uri="{FF2B5EF4-FFF2-40B4-BE49-F238E27FC236}">
                <a16:creationId xmlns:a16="http://schemas.microsoft.com/office/drawing/2014/main" id="{B6E3B313-1575-476B-AF4C-2592F7BBC87B}"/>
              </a:ext>
            </a:extLst>
          </p:cNvPr>
          <p:cNvSpPr>
            <a:spLocks noGrp="1"/>
          </p:cNvSpPr>
          <p:nvPr>
            <p:ph idx="1"/>
          </p:nvPr>
        </p:nvSpPr>
        <p:spPr>
          <a:xfrm>
            <a:off x="-5994510" y="2523808"/>
            <a:ext cx="9720073" cy="4023360"/>
          </a:xfrm>
        </p:spPr>
        <p:txBody>
          <a:bodyPr/>
          <a:lstStyle/>
          <a:p>
            <a:endParaRPr lang="en-US" dirty="0"/>
          </a:p>
        </p:txBody>
      </p:sp>
    </p:spTree>
    <p:extLst>
      <p:ext uri="{BB962C8B-B14F-4D97-AF65-F5344CB8AC3E}">
        <p14:creationId xmlns:p14="http://schemas.microsoft.com/office/powerpoint/2010/main" val="3645645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1F7CC-FB45-4DFF-972D-E0E4495AB55A}"/>
              </a:ext>
            </a:extLst>
          </p:cNvPr>
          <p:cNvSpPr>
            <a:spLocks noGrp="1"/>
          </p:cNvSpPr>
          <p:nvPr>
            <p:ph type="title"/>
          </p:nvPr>
        </p:nvSpPr>
        <p:spPr>
          <a:xfrm>
            <a:off x="1024127" y="585216"/>
            <a:ext cx="10147455" cy="1499616"/>
          </a:xfrm>
        </p:spPr>
        <p:txBody>
          <a:bodyPr/>
          <a:lstStyle/>
          <a:p>
            <a:r>
              <a:rPr lang="en-US" dirty="0">
                <a:solidFill>
                  <a:schemeClr val="accent1"/>
                </a:solidFill>
              </a:rPr>
              <a:t>Imperialism</a:t>
            </a:r>
            <a:r>
              <a:rPr lang="en-US" dirty="0"/>
              <a:t>: empire building to secure raw materials and markets 1850-1900</a:t>
            </a:r>
          </a:p>
        </p:txBody>
      </p:sp>
      <p:sp>
        <p:nvSpPr>
          <p:cNvPr id="3" name="Content Placeholder 2">
            <a:extLst>
              <a:ext uri="{FF2B5EF4-FFF2-40B4-BE49-F238E27FC236}">
                <a16:creationId xmlns:a16="http://schemas.microsoft.com/office/drawing/2014/main" id="{B930CF8C-FC7C-47C5-A5E6-F58EDF892E5E}"/>
              </a:ext>
            </a:extLst>
          </p:cNvPr>
          <p:cNvSpPr>
            <a:spLocks noGrp="1"/>
          </p:cNvSpPr>
          <p:nvPr>
            <p:ph idx="1"/>
          </p:nvPr>
        </p:nvSpPr>
        <p:spPr>
          <a:xfrm>
            <a:off x="1024128" y="2286000"/>
            <a:ext cx="10433702" cy="4023360"/>
          </a:xfrm>
        </p:spPr>
        <p:txBody>
          <a:bodyPr>
            <a:normAutofit/>
          </a:bodyPr>
          <a:lstStyle/>
          <a:p>
            <a:pPr marL="640080" lvl="4" indent="0" algn="ctr">
              <a:buNone/>
            </a:pPr>
            <a:r>
              <a:rPr lang="en-US" sz="5400" dirty="0"/>
              <a:t>Industrialization</a:t>
            </a:r>
            <a:r>
              <a:rPr lang="en-US" sz="4000" dirty="0"/>
              <a:t> Led To </a:t>
            </a:r>
            <a:r>
              <a:rPr lang="en-US" sz="5400" dirty="0"/>
              <a:t>Imperialism</a:t>
            </a:r>
          </a:p>
          <a:p>
            <a:pPr marL="640080" lvl="4" indent="0" algn="ctr">
              <a:buNone/>
            </a:pPr>
            <a:endParaRPr lang="en-US" sz="5400" dirty="0"/>
          </a:p>
        </p:txBody>
      </p:sp>
      <p:graphicFrame>
        <p:nvGraphicFramePr>
          <p:cNvPr id="4" name="Table 3">
            <a:extLst>
              <a:ext uri="{FF2B5EF4-FFF2-40B4-BE49-F238E27FC236}">
                <a16:creationId xmlns:a16="http://schemas.microsoft.com/office/drawing/2014/main" id="{CB118AA8-70B9-4B24-BF03-3C9CA60AE4B0}"/>
              </a:ext>
            </a:extLst>
          </p:cNvPr>
          <p:cNvGraphicFramePr>
            <a:graphicFrameLocks noGrp="1"/>
          </p:cNvGraphicFramePr>
          <p:nvPr>
            <p:extLst>
              <p:ext uri="{D42A27DB-BD31-4B8C-83A1-F6EECF244321}">
                <p14:modId xmlns:p14="http://schemas.microsoft.com/office/powerpoint/2010/main" val="3237797852"/>
              </p:ext>
            </p:extLst>
          </p:nvPr>
        </p:nvGraphicFramePr>
        <p:xfrm>
          <a:off x="461318" y="3346162"/>
          <a:ext cx="11219936" cy="3492420"/>
        </p:xfrm>
        <a:graphic>
          <a:graphicData uri="http://schemas.openxmlformats.org/drawingml/2006/table">
            <a:tbl>
              <a:tblPr firstRow="1" bandRow="1">
                <a:tableStyleId>{5C22544A-7EE6-4342-B048-85BDC9FD1C3A}</a:tableStyleId>
              </a:tblPr>
              <a:tblGrid>
                <a:gridCol w="2804984">
                  <a:extLst>
                    <a:ext uri="{9D8B030D-6E8A-4147-A177-3AD203B41FA5}">
                      <a16:colId xmlns:a16="http://schemas.microsoft.com/office/drawing/2014/main" val="2812630796"/>
                    </a:ext>
                  </a:extLst>
                </a:gridCol>
                <a:gridCol w="2804984">
                  <a:extLst>
                    <a:ext uri="{9D8B030D-6E8A-4147-A177-3AD203B41FA5}">
                      <a16:colId xmlns:a16="http://schemas.microsoft.com/office/drawing/2014/main" val="1693333438"/>
                    </a:ext>
                  </a:extLst>
                </a:gridCol>
                <a:gridCol w="2850292">
                  <a:extLst>
                    <a:ext uri="{9D8B030D-6E8A-4147-A177-3AD203B41FA5}">
                      <a16:colId xmlns:a16="http://schemas.microsoft.com/office/drawing/2014/main" val="1803298886"/>
                    </a:ext>
                  </a:extLst>
                </a:gridCol>
                <a:gridCol w="2759676">
                  <a:extLst>
                    <a:ext uri="{9D8B030D-6E8A-4147-A177-3AD203B41FA5}">
                      <a16:colId xmlns:a16="http://schemas.microsoft.com/office/drawing/2014/main" val="2820629519"/>
                    </a:ext>
                  </a:extLst>
                </a:gridCol>
              </a:tblGrid>
              <a:tr h="1114980">
                <a:tc>
                  <a:txBody>
                    <a:bodyPr/>
                    <a:lstStyle/>
                    <a:p>
                      <a:pPr algn="ctr"/>
                      <a:r>
                        <a:rPr lang="en-US" dirty="0"/>
                        <a:t>Nationalism</a:t>
                      </a:r>
                    </a:p>
                  </a:txBody>
                  <a:tcPr/>
                </a:tc>
                <a:tc>
                  <a:txBody>
                    <a:bodyPr/>
                    <a:lstStyle/>
                    <a:p>
                      <a:pPr algn="ctr"/>
                      <a:r>
                        <a:rPr lang="en-US" dirty="0"/>
                        <a:t>Religious Duty</a:t>
                      </a:r>
                    </a:p>
                  </a:txBody>
                  <a:tcPr/>
                </a:tc>
                <a:tc>
                  <a:txBody>
                    <a:bodyPr/>
                    <a:lstStyle/>
                    <a:p>
                      <a:pPr algn="ctr"/>
                      <a:r>
                        <a:rPr lang="en-US" dirty="0"/>
                        <a:t>Cultural Superiority</a:t>
                      </a:r>
                    </a:p>
                  </a:txBody>
                  <a:tcPr/>
                </a:tc>
                <a:tc>
                  <a:txBody>
                    <a:bodyPr/>
                    <a:lstStyle/>
                    <a:p>
                      <a:pPr algn="ctr"/>
                      <a:r>
                        <a:rPr lang="en-US" dirty="0"/>
                        <a:t>Economic (M &amp; </a:t>
                      </a:r>
                      <a:r>
                        <a:rPr lang="en-US" dirty="0" err="1"/>
                        <a:t>Ms</a:t>
                      </a:r>
                      <a:r>
                        <a:rPr lang="en-US" dirty="0"/>
                        <a:t>)</a:t>
                      </a:r>
                    </a:p>
                  </a:txBody>
                  <a:tcPr/>
                </a:tc>
                <a:extLst>
                  <a:ext uri="{0D108BD9-81ED-4DB2-BD59-A6C34878D82A}">
                    <a16:rowId xmlns:a16="http://schemas.microsoft.com/office/drawing/2014/main" val="4087249119"/>
                  </a:ext>
                </a:extLst>
              </a:tr>
              <a:tr h="1130466">
                <a:tc>
                  <a:txBody>
                    <a:bodyPr/>
                    <a:lstStyle/>
                    <a:p>
                      <a:r>
                        <a:rPr lang="en-US" dirty="0"/>
                        <a:t>Building an empire in Africa and Asia was a way to </a:t>
                      </a:r>
                      <a:r>
                        <a:rPr lang="en-US" u="sng" dirty="0"/>
                        <a:t>assert national identity </a:t>
                      </a:r>
                      <a:r>
                        <a:rPr lang="en-US" dirty="0"/>
                        <a:t>in the global arena</a:t>
                      </a:r>
                    </a:p>
                  </a:txBody>
                  <a:tcPr/>
                </a:tc>
                <a:tc>
                  <a:txBody>
                    <a:bodyPr/>
                    <a:lstStyle/>
                    <a:p>
                      <a:r>
                        <a:rPr lang="en-US" dirty="0"/>
                        <a:t>Missionaries were driven to spread Christianity</a:t>
                      </a:r>
                    </a:p>
                  </a:txBody>
                  <a:tcPr/>
                </a:tc>
                <a:tc>
                  <a:txBody>
                    <a:bodyPr/>
                    <a:lstStyle/>
                    <a:p>
                      <a:r>
                        <a:rPr lang="en-US" dirty="0"/>
                        <a:t>Racial ideology, misuse of science (</a:t>
                      </a:r>
                      <a:r>
                        <a:rPr lang="en-US" b="1" dirty="0"/>
                        <a:t>phrenology</a:t>
                      </a:r>
                      <a:r>
                        <a:rPr lang="en-US" dirty="0"/>
                        <a:t>) contributed to Europeans believing it was their duty</a:t>
                      </a:r>
                    </a:p>
                  </a:txBody>
                  <a:tcPr/>
                </a:tc>
                <a:tc>
                  <a:txBody>
                    <a:bodyPr/>
                    <a:lstStyle/>
                    <a:p>
                      <a:r>
                        <a:rPr lang="en-US" dirty="0"/>
                        <a:t>Capitalism continued to drive industrial powers </a:t>
                      </a:r>
                    </a:p>
                  </a:txBody>
                  <a:tcPr/>
                </a:tc>
                <a:extLst>
                  <a:ext uri="{0D108BD9-81ED-4DB2-BD59-A6C34878D82A}">
                    <a16:rowId xmlns:a16="http://schemas.microsoft.com/office/drawing/2014/main" val="346254007"/>
                  </a:ext>
                </a:extLst>
              </a:tr>
              <a:tr h="1130466">
                <a:tc>
                  <a:txBody>
                    <a:bodyPr/>
                    <a:lstStyle/>
                    <a:p>
                      <a:r>
                        <a:rPr lang="en-US" dirty="0"/>
                        <a:t>Britain, Netherlands, France, Spain and Portugal were joined by Italy, Germany, and Japan after 1880</a:t>
                      </a:r>
                    </a:p>
                  </a:txBody>
                  <a:tcPr/>
                </a:tc>
                <a:tc>
                  <a:txBody>
                    <a:bodyPr/>
                    <a:lstStyle/>
                    <a:p>
                      <a:r>
                        <a:rPr lang="en-US" b="1" dirty="0"/>
                        <a:t>David Livingstone </a:t>
                      </a:r>
                      <a:r>
                        <a:rPr lang="en-US" dirty="0"/>
                        <a:t>(Scotland) worked to eliminate slavery in Africa</a:t>
                      </a:r>
                    </a:p>
                  </a:txBody>
                  <a:tcPr/>
                </a:tc>
                <a:tc>
                  <a:txBody>
                    <a:bodyPr/>
                    <a:lstStyle/>
                    <a:p>
                      <a:r>
                        <a:rPr lang="en-US" b="1" dirty="0"/>
                        <a:t>Social Darwinism </a:t>
                      </a:r>
                      <a:r>
                        <a:rPr lang="en-US" b="0" dirty="0"/>
                        <a:t>subverted the theory of evolution</a:t>
                      </a:r>
                    </a:p>
                  </a:txBody>
                  <a:tcPr/>
                </a:tc>
                <a:tc>
                  <a:txBody>
                    <a:bodyPr/>
                    <a:lstStyle/>
                    <a:p>
                      <a:r>
                        <a:rPr lang="en-US" b="1" dirty="0"/>
                        <a:t>East India Company </a:t>
                      </a:r>
                      <a:r>
                        <a:rPr lang="en-US" dirty="0"/>
                        <a:t>(India)</a:t>
                      </a:r>
                    </a:p>
                    <a:p>
                      <a:endParaRPr lang="en-US" dirty="0"/>
                    </a:p>
                    <a:p>
                      <a:r>
                        <a:rPr lang="en-US" b="1" dirty="0"/>
                        <a:t>VOC (Dutch E.I.C.) </a:t>
                      </a:r>
                    </a:p>
                  </a:txBody>
                  <a:tcPr/>
                </a:tc>
                <a:extLst>
                  <a:ext uri="{0D108BD9-81ED-4DB2-BD59-A6C34878D82A}">
                    <a16:rowId xmlns:a16="http://schemas.microsoft.com/office/drawing/2014/main" val="956951968"/>
                  </a:ext>
                </a:extLst>
              </a:tr>
            </a:tbl>
          </a:graphicData>
        </a:graphic>
      </p:graphicFrame>
    </p:spTree>
    <p:extLst>
      <p:ext uri="{BB962C8B-B14F-4D97-AF65-F5344CB8AC3E}">
        <p14:creationId xmlns:p14="http://schemas.microsoft.com/office/powerpoint/2010/main" val="97912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21600000">
                                      <p:cBhvr>
                                        <p:cTn id="12" dur="2000" fill="hold"/>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9EE24-2D4C-4E9C-8BB0-FF4E3F84F9C8}"/>
              </a:ext>
            </a:extLst>
          </p:cNvPr>
          <p:cNvSpPr>
            <a:spLocks noGrp="1"/>
          </p:cNvSpPr>
          <p:nvPr>
            <p:ph type="title"/>
          </p:nvPr>
        </p:nvSpPr>
        <p:spPr/>
        <p:txBody>
          <a:bodyPr/>
          <a:lstStyle/>
          <a:p>
            <a:r>
              <a:rPr lang="en-US" dirty="0"/>
              <a:t>Individual Task</a:t>
            </a:r>
          </a:p>
        </p:txBody>
      </p:sp>
      <p:sp>
        <p:nvSpPr>
          <p:cNvPr id="4" name="Content Placeholder 3">
            <a:extLst>
              <a:ext uri="{FF2B5EF4-FFF2-40B4-BE49-F238E27FC236}">
                <a16:creationId xmlns:a16="http://schemas.microsoft.com/office/drawing/2014/main" id="{B5338B6D-9129-45C5-B167-8EFF7C458CAC}"/>
              </a:ext>
            </a:extLst>
          </p:cNvPr>
          <p:cNvSpPr>
            <a:spLocks noGrp="1"/>
          </p:cNvSpPr>
          <p:nvPr>
            <p:ph sz="half" idx="1"/>
          </p:nvPr>
        </p:nvSpPr>
        <p:spPr>
          <a:xfrm>
            <a:off x="1024127" y="1688757"/>
            <a:ext cx="4754880" cy="4620603"/>
          </a:xfrm>
        </p:spPr>
        <p:txBody>
          <a:bodyPr/>
          <a:lstStyle/>
          <a:p>
            <a:r>
              <a:rPr lang="en-US" u="sng" dirty="0"/>
              <a:t>Imperialism in India pp. 409-414 </a:t>
            </a:r>
            <a:endParaRPr lang="en-US" dirty="0"/>
          </a:p>
          <a:p>
            <a:r>
              <a:rPr lang="en-US" dirty="0"/>
              <a:t>1. Use nawabs, company men, and sepoys to explain what India was like in 1750</a:t>
            </a:r>
          </a:p>
          <a:p>
            <a:endParaRPr lang="en-US" dirty="0"/>
          </a:p>
          <a:p>
            <a:r>
              <a:rPr lang="en-US" dirty="0"/>
              <a:t>2. Explain how the East India Company ruled by 1850.</a:t>
            </a:r>
          </a:p>
          <a:p>
            <a:endParaRPr lang="en-US" dirty="0"/>
          </a:p>
          <a:p>
            <a:r>
              <a:rPr lang="en-US" dirty="0"/>
              <a:t>3. Identify and explain the significance of the Sepoy Rebellion</a:t>
            </a:r>
          </a:p>
        </p:txBody>
      </p:sp>
      <p:sp>
        <p:nvSpPr>
          <p:cNvPr id="5" name="Content Placeholder 4">
            <a:extLst>
              <a:ext uri="{FF2B5EF4-FFF2-40B4-BE49-F238E27FC236}">
                <a16:creationId xmlns:a16="http://schemas.microsoft.com/office/drawing/2014/main" id="{3BC891D5-E8C2-46C0-B0DC-22434934FCA9}"/>
              </a:ext>
            </a:extLst>
          </p:cNvPr>
          <p:cNvSpPr>
            <a:spLocks noGrp="1"/>
          </p:cNvSpPr>
          <p:nvPr>
            <p:ph sz="half" idx="2"/>
          </p:nvPr>
        </p:nvSpPr>
        <p:spPr/>
        <p:txBody>
          <a:bodyPr/>
          <a:lstStyle/>
          <a:p>
            <a:r>
              <a:rPr lang="en-US" u="sng" dirty="0"/>
              <a:t>Paired Activity </a:t>
            </a:r>
          </a:p>
          <a:p>
            <a:r>
              <a:rPr lang="en-US" dirty="0"/>
              <a:t>Use the GO Chart to trace change and continuity that occurred in India between 1750-1900</a:t>
            </a:r>
          </a:p>
          <a:p>
            <a:endParaRPr lang="en-US" dirty="0"/>
          </a:p>
          <a:p>
            <a:r>
              <a:rPr lang="en-US" dirty="0"/>
              <a:t>Work together, but each student completes a chart</a:t>
            </a:r>
          </a:p>
        </p:txBody>
      </p:sp>
    </p:spTree>
    <p:extLst>
      <p:ext uri="{BB962C8B-B14F-4D97-AF65-F5344CB8AC3E}">
        <p14:creationId xmlns:p14="http://schemas.microsoft.com/office/powerpoint/2010/main" val="130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1000"/>
                                        <p:tgtEl>
                                          <p:spTgt spid="5">
                                            <p:txEl>
                                              <p:pRg st="3" end="3"/>
                                            </p:txEl>
                                          </p:spTgt>
                                        </p:tgtEl>
                                      </p:cBhvr>
                                    </p:animEffect>
                                    <p:anim calcmode="lin" valueType="num">
                                      <p:cBhvr>
                                        <p:cTn id="18"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B325F-75FD-49CB-BECA-8AB5057AF6C3}"/>
              </a:ext>
            </a:extLst>
          </p:cNvPr>
          <p:cNvSpPr>
            <a:spLocks noGrp="1"/>
          </p:cNvSpPr>
          <p:nvPr>
            <p:ph type="title"/>
          </p:nvPr>
        </p:nvSpPr>
        <p:spPr>
          <a:xfrm>
            <a:off x="1024128" y="585216"/>
            <a:ext cx="9720072" cy="601033"/>
          </a:xfrm>
        </p:spPr>
        <p:txBody>
          <a:bodyPr>
            <a:normAutofit/>
          </a:bodyPr>
          <a:lstStyle/>
          <a:p>
            <a:r>
              <a:rPr lang="en-US" sz="2800" dirty="0"/>
              <a:t>KC 5.2 C  Anti-Imperialism DIRECT Resistance</a:t>
            </a:r>
          </a:p>
        </p:txBody>
      </p:sp>
      <p:sp>
        <p:nvSpPr>
          <p:cNvPr id="3" name="Content Placeholder 2">
            <a:extLst>
              <a:ext uri="{FF2B5EF4-FFF2-40B4-BE49-F238E27FC236}">
                <a16:creationId xmlns:a16="http://schemas.microsoft.com/office/drawing/2014/main" id="{91F2C62E-5830-4719-859F-90616DE5182F}"/>
              </a:ext>
            </a:extLst>
          </p:cNvPr>
          <p:cNvSpPr>
            <a:spLocks noGrp="1"/>
          </p:cNvSpPr>
          <p:nvPr>
            <p:ph idx="1"/>
          </p:nvPr>
        </p:nvSpPr>
        <p:spPr>
          <a:xfrm>
            <a:off x="1024128" y="1433384"/>
            <a:ext cx="9720073" cy="4875976"/>
          </a:xfrm>
        </p:spPr>
        <p:txBody>
          <a:bodyPr>
            <a:normAutofit/>
          </a:bodyPr>
          <a:lstStyle/>
          <a:p>
            <a:r>
              <a:rPr lang="en-US" dirty="0"/>
              <a:t>1. </a:t>
            </a:r>
            <a:r>
              <a:rPr lang="en-US" u="sng" dirty="0"/>
              <a:t>The Cherokee</a:t>
            </a:r>
            <a:r>
              <a:rPr lang="en-US" dirty="0"/>
              <a:t>: </a:t>
            </a:r>
            <a:r>
              <a:rPr lang="en-US" dirty="0">
                <a:sym typeface="Wingdings" panose="05000000000000000000" pitchFamily="2" charset="2"/>
              </a:rPr>
              <a:t> result was failure; forced on a “trail of tears” by the US government from native lands to Oklahoma reservation</a:t>
            </a:r>
            <a:endParaRPr lang="en-US" dirty="0"/>
          </a:p>
          <a:p>
            <a:endParaRPr lang="en-US" dirty="0"/>
          </a:p>
          <a:p>
            <a:r>
              <a:rPr lang="en-US" dirty="0"/>
              <a:t>2. </a:t>
            </a:r>
            <a:r>
              <a:rPr lang="en-US" u="sng" dirty="0"/>
              <a:t>Balkans</a:t>
            </a:r>
            <a:r>
              <a:rPr lang="en-US" dirty="0"/>
              <a:t>: </a:t>
            </a:r>
            <a:r>
              <a:rPr lang="en-US" b="1" dirty="0"/>
              <a:t>a) Greek revolt </a:t>
            </a:r>
            <a:r>
              <a:rPr lang="en-US" dirty="0">
                <a:sym typeface="Wingdings" panose="05000000000000000000" pitchFamily="2" charset="2"/>
              </a:rPr>
              <a:t> Result was successful against the Ottomans 1820s, creating an independent Greece</a:t>
            </a:r>
            <a:endParaRPr lang="en-US" dirty="0"/>
          </a:p>
          <a:p>
            <a:r>
              <a:rPr lang="en-US" b="1" dirty="0"/>
              <a:t>B) Bosnian revolt </a:t>
            </a:r>
            <a:r>
              <a:rPr lang="en-US" dirty="0">
                <a:sym typeface="Wingdings" panose="05000000000000000000" pitchFamily="2" charset="2"/>
              </a:rPr>
              <a:t> Result was mixed against Ottomans 1912, but annexed by Austria-Hungry 1913</a:t>
            </a:r>
            <a:endParaRPr lang="en-US" dirty="0"/>
          </a:p>
          <a:p>
            <a:r>
              <a:rPr lang="en-US" dirty="0"/>
              <a:t>3. </a:t>
            </a:r>
            <a:r>
              <a:rPr lang="en-US" u="sng" dirty="0"/>
              <a:t>India 1857</a:t>
            </a:r>
            <a:r>
              <a:rPr lang="en-US" dirty="0"/>
              <a:t>: Sepoy Rebellion </a:t>
            </a:r>
            <a:r>
              <a:rPr lang="en-US" dirty="0">
                <a:sym typeface="Wingdings" panose="05000000000000000000" pitchFamily="2" charset="2"/>
              </a:rPr>
              <a:t> Result ended in failure and takeover by British Government of all of India</a:t>
            </a:r>
            <a:endParaRPr lang="en-US" dirty="0"/>
          </a:p>
          <a:p>
            <a:endParaRPr lang="en-US" dirty="0"/>
          </a:p>
          <a:p>
            <a:r>
              <a:rPr lang="en-US" dirty="0"/>
              <a:t>4. </a:t>
            </a:r>
            <a:r>
              <a:rPr lang="en-US" u="sng" dirty="0"/>
              <a:t>Africa-Zulu</a:t>
            </a:r>
            <a:r>
              <a:rPr lang="en-US" dirty="0"/>
              <a:t>: </a:t>
            </a:r>
            <a:r>
              <a:rPr lang="en-US" dirty="0">
                <a:sym typeface="Wingdings" panose="05000000000000000000" pitchFamily="2" charset="2"/>
              </a:rPr>
              <a:t> result was ultimate failure as Industrialized Brits use RRs, telegraphs &amp; machine guns to defeat Zulus</a:t>
            </a:r>
            <a:endParaRPr lang="en-US" dirty="0"/>
          </a:p>
        </p:txBody>
      </p:sp>
    </p:spTree>
    <p:extLst>
      <p:ext uri="{BB962C8B-B14F-4D97-AF65-F5344CB8AC3E}">
        <p14:creationId xmlns:p14="http://schemas.microsoft.com/office/powerpoint/2010/main" val="323746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ipe(down)">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ircle(in)">
                                      <p:cBhvr>
                                        <p:cTn id="29"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65F6D-294E-4460-9FD6-C070403F893C}"/>
              </a:ext>
            </a:extLst>
          </p:cNvPr>
          <p:cNvSpPr>
            <a:spLocks noGrp="1"/>
          </p:cNvSpPr>
          <p:nvPr>
            <p:ph type="title"/>
          </p:nvPr>
        </p:nvSpPr>
        <p:spPr>
          <a:xfrm>
            <a:off x="963828" y="437182"/>
            <a:ext cx="4596713" cy="650460"/>
          </a:xfrm>
        </p:spPr>
        <p:txBody>
          <a:bodyPr>
            <a:normAutofit/>
          </a:bodyPr>
          <a:lstStyle/>
          <a:p>
            <a:r>
              <a:rPr lang="en-US" sz="2000" u="sng" dirty="0"/>
              <a:t>D. Resistance to Imperialism: State Sponsored</a:t>
            </a:r>
          </a:p>
        </p:txBody>
      </p:sp>
      <p:sp>
        <p:nvSpPr>
          <p:cNvPr id="3" name="Content Placeholder 2">
            <a:extLst>
              <a:ext uri="{FF2B5EF4-FFF2-40B4-BE49-F238E27FC236}">
                <a16:creationId xmlns:a16="http://schemas.microsoft.com/office/drawing/2014/main" id="{1F53CBAE-424E-426B-9B11-2C566BB6A044}"/>
              </a:ext>
            </a:extLst>
          </p:cNvPr>
          <p:cNvSpPr>
            <a:spLocks noGrp="1"/>
          </p:cNvSpPr>
          <p:nvPr>
            <p:ph idx="1"/>
          </p:nvPr>
        </p:nvSpPr>
        <p:spPr>
          <a:xfrm>
            <a:off x="988828" y="955589"/>
            <a:ext cx="9720073" cy="5922182"/>
          </a:xfrm>
        </p:spPr>
        <p:txBody>
          <a:bodyPr/>
          <a:lstStyle/>
          <a:p>
            <a:r>
              <a:rPr lang="en-US" dirty="0"/>
              <a:t>1. The Ottoman Empire</a:t>
            </a:r>
            <a:r>
              <a:rPr lang="en-US" dirty="0">
                <a:sym typeface="Wingdings" panose="05000000000000000000" pitchFamily="2" charset="2"/>
              </a:rPr>
              <a:t> the </a:t>
            </a:r>
            <a:r>
              <a:rPr lang="en-US" dirty="0"/>
              <a:t>Tanzimat Reforms    Short-term success</a:t>
            </a:r>
          </a:p>
          <a:p>
            <a:r>
              <a:rPr lang="en-US" dirty="0"/>
              <a:t>1839 Successful modernization, but revoked in 1876</a:t>
            </a:r>
          </a:p>
          <a:p>
            <a:r>
              <a:rPr lang="en-US" dirty="0"/>
              <a:t>2. The Qing Empire </a:t>
            </a:r>
            <a:r>
              <a:rPr lang="en-US" dirty="0">
                <a:sym typeface="Wingdings" panose="05000000000000000000" pitchFamily="2" charset="2"/>
              </a:rPr>
              <a:t> the Taiping Rebellion &amp; Self-Strengthening Movement</a:t>
            </a:r>
          </a:p>
          <a:p>
            <a:r>
              <a:rPr lang="en-US" dirty="0">
                <a:sym typeface="Wingdings" panose="05000000000000000000" pitchFamily="2" charset="2"/>
              </a:rPr>
              <a:t>1842 Opium War loss spurs a massive civil war </a:t>
            </a:r>
            <a:r>
              <a:rPr lang="en-US" sz="1200" dirty="0">
                <a:sym typeface="Wingdings" panose="05000000000000000000" pitchFamily="2" charset="2"/>
              </a:rPr>
              <a:t>(Taiping Rebellion). </a:t>
            </a:r>
            <a:r>
              <a:rPr lang="en-US" sz="2000" dirty="0">
                <a:sym typeface="Wingdings" panose="05000000000000000000" pitchFamily="2" charset="2"/>
              </a:rPr>
              <a:t>Qing Empress </a:t>
            </a:r>
            <a:r>
              <a:rPr lang="en-US" sz="2000" dirty="0" err="1">
                <a:sym typeface="Wingdings" panose="05000000000000000000" pitchFamily="2" charset="2"/>
              </a:rPr>
              <a:t>Cixi</a:t>
            </a:r>
            <a:r>
              <a:rPr lang="en-US" sz="2000" dirty="0">
                <a:sym typeface="Wingdings" panose="05000000000000000000" pitchFamily="2" charset="2"/>
              </a:rPr>
              <a:t> promises modern reforms but Confucian pressure undermines it </a:t>
            </a:r>
            <a:r>
              <a:rPr lang="en-US" sz="1200" dirty="0">
                <a:sym typeface="Wingdings" panose="05000000000000000000" pitchFamily="2" charset="2"/>
              </a:rPr>
              <a:t>(self-strengthening movement). </a:t>
            </a:r>
            <a:r>
              <a:rPr lang="en-US" sz="2000" dirty="0">
                <a:sym typeface="Wingdings" panose="05000000000000000000" pitchFamily="2" charset="2"/>
              </a:rPr>
              <a:t>Result: China carved up into Spheres of Influence</a:t>
            </a:r>
          </a:p>
          <a:p>
            <a:r>
              <a:rPr lang="en-US" u="sng" dirty="0">
                <a:sym typeface="Wingdings" panose="05000000000000000000" pitchFamily="2" charset="2"/>
              </a:rPr>
              <a:t>Copy Imperialism: State Sponsored</a:t>
            </a:r>
          </a:p>
          <a:p>
            <a:r>
              <a:rPr lang="en-US" dirty="0">
                <a:sym typeface="Wingdings" panose="05000000000000000000" pitchFamily="2" charset="2"/>
              </a:rPr>
              <a:t>3. Russia  Count Witt borrows from Western banks to rapidly industrialize western area of Russia. Success! </a:t>
            </a:r>
            <a:r>
              <a:rPr lang="en-US" altLang="en-US" dirty="0"/>
              <a:t>Russia ranked 4</a:t>
            </a:r>
            <a:r>
              <a:rPr lang="en-US" altLang="en-US" baseline="30000" dirty="0"/>
              <a:t>th</a:t>
            </a:r>
            <a:r>
              <a:rPr lang="en-US" altLang="en-US" dirty="0"/>
              <a:t> in the world in </a:t>
            </a:r>
            <a:r>
              <a:rPr lang="en-US" altLang="en-US" b="1" dirty="0"/>
              <a:t>steel production </a:t>
            </a:r>
            <a:r>
              <a:rPr lang="en-US" altLang="en-US" dirty="0"/>
              <a:t>and 2</a:t>
            </a:r>
            <a:r>
              <a:rPr lang="en-US" altLang="en-US" baseline="30000" dirty="0"/>
              <a:t>nd</a:t>
            </a:r>
            <a:r>
              <a:rPr lang="en-US" altLang="en-US" dirty="0"/>
              <a:t> in </a:t>
            </a:r>
            <a:r>
              <a:rPr lang="en-US" altLang="en-US" b="1" dirty="0"/>
              <a:t>petroleum production</a:t>
            </a:r>
            <a:r>
              <a:rPr lang="en-US" altLang="en-US" dirty="0"/>
              <a:t> by 1900.</a:t>
            </a:r>
          </a:p>
          <a:p>
            <a:r>
              <a:rPr lang="en-US" altLang="en-US" dirty="0"/>
              <a:t>4. Japan </a:t>
            </a:r>
            <a:r>
              <a:rPr lang="en-US" altLang="en-US" dirty="0">
                <a:sym typeface="Wingdings" panose="05000000000000000000" pitchFamily="2" charset="2"/>
              </a:rPr>
              <a:t> Meiji Restoration makes Japan an industrial power by 1900. Sold silk to finance, did NOT go into debt.</a:t>
            </a:r>
          </a:p>
          <a:p>
            <a:r>
              <a:rPr lang="en-US" altLang="en-US" dirty="0">
                <a:hlinkClick r:id="rId2"/>
              </a:rPr>
              <a:t>https://www.youtube.com/watch?v=Nosq94oCl_M&amp;t=3s&amp;list=PLBDA2E52FB1EF80C9&amp;index=35</a:t>
            </a:r>
            <a:r>
              <a:rPr lang="en-US" altLang="en-US" dirty="0"/>
              <a:t> </a:t>
            </a:r>
          </a:p>
          <a:p>
            <a:endParaRPr lang="en-US" dirty="0"/>
          </a:p>
        </p:txBody>
      </p:sp>
      <p:sp>
        <p:nvSpPr>
          <p:cNvPr id="4" name="Oval 3">
            <a:extLst>
              <a:ext uri="{FF2B5EF4-FFF2-40B4-BE49-F238E27FC236}">
                <a16:creationId xmlns:a16="http://schemas.microsoft.com/office/drawing/2014/main" id="{760CD038-511D-4DF7-BEA1-B4CD92F3AA18}"/>
              </a:ext>
            </a:extLst>
          </p:cNvPr>
          <p:cNvSpPr/>
          <p:nvPr/>
        </p:nvSpPr>
        <p:spPr>
          <a:xfrm>
            <a:off x="8641491" y="107257"/>
            <a:ext cx="2586681"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Copy or Resist?</a:t>
            </a:r>
          </a:p>
        </p:txBody>
      </p:sp>
    </p:spTree>
    <p:extLst>
      <p:ext uri="{BB962C8B-B14F-4D97-AF65-F5344CB8AC3E}">
        <p14:creationId xmlns:p14="http://schemas.microsoft.com/office/powerpoint/2010/main" val="40495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heel(1)">
                                      <p:cBhvr>
                                        <p:cTn id="34" dur="20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AE9B0-851C-4850-9F1A-D07130FF49BE}"/>
              </a:ext>
            </a:extLst>
          </p:cNvPr>
          <p:cNvSpPr>
            <a:spLocks noGrp="1"/>
          </p:cNvSpPr>
          <p:nvPr>
            <p:ph type="title"/>
          </p:nvPr>
        </p:nvSpPr>
        <p:spPr/>
        <p:txBody>
          <a:bodyPr/>
          <a:lstStyle/>
          <a:p>
            <a:r>
              <a:rPr lang="en-US" dirty="0"/>
              <a:t>Paired Review</a:t>
            </a:r>
          </a:p>
        </p:txBody>
      </p:sp>
      <p:sp>
        <p:nvSpPr>
          <p:cNvPr id="3" name="Content Placeholder 2">
            <a:extLst>
              <a:ext uri="{FF2B5EF4-FFF2-40B4-BE49-F238E27FC236}">
                <a16:creationId xmlns:a16="http://schemas.microsoft.com/office/drawing/2014/main" id="{03205262-1C5D-45C3-B94E-34B62F6D28FC}"/>
              </a:ext>
            </a:extLst>
          </p:cNvPr>
          <p:cNvSpPr>
            <a:spLocks noGrp="1"/>
          </p:cNvSpPr>
          <p:nvPr>
            <p:ph idx="1"/>
          </p:nvPr>
        </p:nvSpPr>
        <p:spPr>
          <a:xfrm>
            <a:off x="1024128" y="1672281"/>
            <a:ext cx="9720073" cy="4868561"/>
          </a:xfrm>
        </p:spPr>
        <p:txBody>
          <a:bodyPr>
            <a:normAutofit/>
          </a:bodyPr>
          <a:lstStyle/>
          <a:p>
            <a:r>
              <a:rPr lang="en-US" dirty="0"/>
              <a:t>1. From pages 384-389</a:t>
            </a:r>
          </a:p>
          <a:p>
            <a:r>
              <a:rPr lang="en-US" dirty="0"/>
              <a:t>What is the name of the reform period of the Ottoman Empire?  (ended in 1876) </a:t>
            </a:r>
          </a:p>
          <a:p>
            <a:r>
              <a:rPr lang="en-US" dirty="0">
                <a:solidFill>
                  <a:srgbClr val="FF0000"/>
                </a:solidFill>
              </a:rPr>
              <a:t>Tanzimat Reforms</a:t>
            </a:r>
          </a:p>
          <a:p>
            <a:r>
              <a:rPr lang="en-US" dirty="0"/>
              <a:t>2. From 390-394</a:t>
            </a:r>
          </a:p>
          <a:p>
            <a:r>
              <a:rPr lang="en-US" dirty="0"/>
              <a:t>What was ONE result of the Opium Wars?</a:t>
            </a:r>
          </a:p>
          <a:p>
            <a:r>
              <a:rPr lang="en-US" dirty="0">
                <a:solidFill>
                  <a:srgbClr val="FF0000"/>
                </a:solidFill>
              </a:rPr>
              <a:t>Unequal trade treaties; loss of Hong Kong</a:t>
            </a:r>
          </a:p>
          <a:p>
            <a:r>
              <a:rPr lang="en-US" dirty="0"/>
              <a:t>3. From 394-402</a:t>
            </a:r>
          </a:p>
          <a:p>
            <a:r>
              <a:rPr lang="en-US" dirty="0"/>
              <a:t>What was the significant achievement in Russia that connected the “bulk of the population in the east with the Pacific Coast? </a:t>
            </a:r>
          </a:p>
          <a:p>
            <a:r>
              <a:rPr lang="en-US" dirty="0">
                <a:solidFill>
                  <a:srgbClr val="FF0000"/>
                </a:solidFill>
              </a:rPr>
              <a:t>Trans-Siberian Railroad</a:t>
            </a:r>
          </a:p>
          <a:p>
            <a:endParaRPr lang="en-US" dirty="0"/>
          </a:p>
        </p:txBody>
      </p:sp>
    </p:spTree>
    <p:extLst>
      <p:ext uri="{BB962C8B-B14F-4D97-AF65-F5344CB8AC3E}">
        <p14:creationId xmlns:p14="http://schemas.microsoft.com/office/powerpoint/2010/main" val="258116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1000"/>
                                        <p:tgtEl>
                                          <p:spTgt spid="3">
                                            <p:txEl>
                                              <p:pRg st="8" end="8"/>
                                            </p:txEl>
                                          </p:spTgt>
                                        </p:tgtEl>
                                      </p:cBhvr>
                                    </p:animEffect>
                                    <p:anim calcmode="lin" valueType="num">
                                      <p:cBhvr>
                                        <p:cTn id="2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7B7C6F6-4579-4D42-9857-ED1B2EE07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4382347"/>
            <a:ext cx="5688020" cy="2153919"/>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07BE80-86C9-473D-93FD-D3E42E9AD2CF}"/>
              </a:ext>
            </a:extLst>
          </p:cNvPr>
          <p:cNvSpPr>
            <a:spLocks noGrp="1"/>
          </p:cNvSpPr>
          <p:nvPr>
            <p:ph type="title"/>
          </p:nvPr>
        </p:nvSpPr>
        <p:spPr>
          <a:xfrm>
            <a:off x="573024" y="4608575"/>
            <a:ext cx="5242560" cy="1765715"/>
          </a:xfrm>
        </p:spPr>
        <p:txBody>
          <a:bodyPr>
            <a:normAutofit/>
          </a:bodyPr>
          <a:lstStyle/>
          <a:p>
            <a:pPr algn="r"/>
            <a:r>
              <a:rPr lang="en-US" sz="2000" dirty="0">
                <a:solidFill>
                  <a:srgbClr val="FFFFFF"/>
                </a:solidFill>
              </a:rPr>
              <a:t>French Revolution </a:t>
            </a:r>
            <a:r>
              <a:rPr lang="en-US" sz="4400" dirty="0">
                <a:solidFill>
                  <a:srgbClr val="FFFFFF"/>
                </a:solidFill>
              </a:rPr>
              <a:t>Painting </a:t>
            </a:r>
            <a:br>
              <a:rPr lang="en-US" sz="4400" dirty="0">
                <a:solidFill>
                  <a:srgbClr val="FFFFFF"/>
                </a:solidFill>
              </a:rPr>
            </a:br>
            <a:r>
              <a:rPr lang="en-US" sz="4400" i="1" dirty="0">
                <a:solidFill>
                  <a:srgbClr val="FF0000"/>
                </a:solidFill>
              </a:rPr>
              <a:t>Lady Liberty Leading the People </a:t>
            </a:r>
            <a:r>
              <a:rPr lang="en-US" sz="1800" dirty="0">
                <a:solidFill>
                  <a:srgbClr val="FFFFFF"/>
                </a:solidFill>
              </a:rPr>
              <a:t>artist- Delacroix</a:t>
            </a:r>
          </a:p>
        </p:txBody>
      </p:sp>
      <p:pic>
        <p:nvPicPr>
          <p:cNvPr id="8" name="Content Placeholder 4">
            <a:extLst>
              <a:ext uri="{FF2B5EF4-FFF2-40B4-BE49-F238E27FC236}">
                <a16:creationId xmlns:a16="http://schemas.microsoft.com/office/drawing/2014/main" id="{FAD601CF-81D1-407A-B1A2-AF093A6B4B2A}"/>
              </a:ext>
            </a:extLst>
          </p:cNvPr>
          <p:cNvPicPr>
            <a:picLocks noChangeAspect="1"/>
          </p:cNvPicPr>
          <p:nvPr/>
        </p:nvPicPr>
        <p:blipFill rotWithShape="1">
          <a:blip r:embed="rId2"/>
          <a:srcRect t="6720"/>
          <a:stretch/>
        </p:blipFill>
        <p:spPr>
          <a:xfrm>
            <a:off x="327547" y="321733"/>
            <a:ext cx="5688020" cy="3899748"/>
          </a:xfrm>
          <a:prstGeom prst="rect">
            <a:avLst/>
          </a:prstGeom>
        </p:spPr>
      </p:pic>
      <p:sp>
        <p:nvSpPr>
          <p:cNvPr id="15" name="Rectangle 14">
            <a:extLst>
              <a:ext uri="{FF2B5EF4-FFF2-40B4-BE49-F238E27FC236}">
                <a16:creationId xmlns:a16="http://schemas.microsoft.com/office/drawing/2014/main" id="{7E6D8249-E901-4E71-B15A-A7F5D7F7B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rgbClr val="613D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F5FBF58A-55C0-4DC8-9B19-92C91F501BF3}"/>
              </a:ext>
            </a:extLst>
          </p:cNvPr>
          <p:cNvSpPr>
            <a:spLocks noGrp="1"/>
          </p:cNvSpPr>
          <p:nvPr>
            <p:ph idx="1"/>
          </p:nvPr>
        </p:nvSpPr>
        <p:spPr>
          <a:xfrm>
            <a:off x="6661065" y="974875"/>
            <a:ext cx="4724573" cy="4852362"/>
          </a:xfrm>
        </p:spPr>
        <p:txBody>
          <a:bodyPr anchor="ctr">
            <a:normAutofit/>
          </a:bodyPr>
          <a:lstStyle/>
          <a:p>
            <a:r>
              <a:rPr lang="en-US" dirty="0">
                <a:solidFill>
                  <a:srgbClr val="FFFFFF"/>
                </a:solidFill>
              </a:rPr>
              <a:t>Good day Class    3/5/19</a:t>
            </a:r>
          </a:p>
          <a:p>
            <a:endParaRPr lang="en-US" dirty="0">
              <a:solidFill>
                <a:srgbClr val="FFFFFF"/>
              </a:solidFill>
            </a:endParaRPr>
          </a:p>
          <a:p>
            <a:r>
              <a:rPr lang="en-US" dirty="0">
                <a:solidFill>
                  <a:srgbClr val="FFFFFF"/>
                </a:solidFill>
              </a:rPr>
              <a:t>Today you will:</a:t>
            </a:r>
          </a:p>
          <a:p>
            <a:r>
              <a:rPr lang="en-US" dirty="0">
                <a:solidFill>
                  <a:srgbClr val="FFFFFF"/>
                </a:solidFill>
              </a:rPr>
              <a:t>Finish the Resistance Presentations</a:t>
            </a:r>
          </a:p>
          <a:p>
            <a:r>
              <a:rPr lang="en-US" dirty="0">
                <a:solidFill>
                  <a:srgbClr val="FFFFFF"/>
                </a:solidFill>
              </a:rPr>
              <a:t>Finish the notes on 5.2</a:t>
            </a:r>
          </a:p>
          <a:p>
            <a:endParaRPr lang="en-US" dirty="0">
              <a:solidFill>
                <a:srgbClr val="FFFFFF"/>
              </a:solidFill>
            </a:endParaRPr>
          </a:p>
          <a:p>
            <a:r>
              <a:rPr lang="en-US" dirty="0">
                <a:solidFill>
                  <a:schemeClr val="accent2">
                    <a:lumMod val="40000"/>
                    <a:lumOff val="60000"/>
                  </a:schemeClr>
                </a:solidFill>
              </a:rPr>
              <a:t>New reading: Chapter 15 (p. 339-). Brief Reading Quiz on Monday</a:t>
            </a:r>
          </a:p>
        </p:txBody>
      </p:sp>
    </p:spTree>
    <p:extLst>
      <p:ext uri="{BB962C8B-B14F-4D97-AF65-F5344CB8AC3E}">
        <p14:creationId xmlns:p14="http://schemas.microsoft.com/office/powerpoint/2010/main" val="36014400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C640A-154D-43F6-909F-DE3772B4980B}"/>
              </a:ext>
            </a:extLst>
          </p:cNvPr>
          <p:cNvSpPr>
            <a:spLocks noGrp="1"/>
          </p:cNvSpPr>
          <p:nvPr>
            <p:ph type="title"/>
          </p:nvPr>
        </p:nvSpPr>
        <p:spPr/>
        <p:txBody>
          <a:bodyPr/>
          <a:lstStyle/>
          <a:p>
            <a:r>
              <a:rPr lang="en-US" dirty="0"/>
              <a:t>.</a:t>
            </a:r>
          </a:p>
        </p:txBody>
      </p:sp>
      <p:pic>
        <p:nvPicPr>
          <p:cNvPr id="5" name="Content Placeholder 4" descr="A close up of a map&#10;&#10;Description automatically generated">
            <a:extLst>
              <a:ext uri="{FF2B5EF4-FFF2-40B4-BE49-F238E27FC236}">
                <a16:creationId xmlns:a16="http://schemas.microsoft.com/office/drawing/2014/main" id="{FCCF303A-11E5-4CD4-8BEE-49FEBC56F78F}"/>
              </a:ext>
            </a:extLst>
          </p:cNvPr>
          <p:cNvPicPr>
            <a:picLocks noGrp="1" noChangeAspect="1"/>
          </p:cNvPicPr>
          <p:nvPr>
            <p:ph idx="1"/>
          </p:nvPr>
        </p:nvPicPr>
        <p:blipFill>
          <a:blip r:embed="rId2"/>
          <a:stretch>
            <a:fillRect/>
          </a:stretch>
        </p:blipFill>
        <p:spPr>
          <a:xfrm>
            <a:off x="342089" y="404036"/>
            <a:ext cx="11507822" cy="6453963"/>
          </a:xfrm>
        </p:spPr>
      </p:pic>
    </p:spTree>
    <p:extLst>
      <p:ext uri="{BB962C8B-B14F-4D97-AF65-F5344CB8AC3E}">
        <p14:creationId xmlns:p14="http://schemas.microsoft.com/office/powerpoint/2010/main" val="1597214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176F48-580B-4198-886C-49D560C018C9}"/>
              </a:ext>
            </a:extLst>
          </p:cNvPr>
          <p:cNvPicPr>
            <a:picLocks noChangeAspect="1"/>
          </p:cNvPicPr>
          <p:nvPr/>
        </p:nvPicPr>
        <p:blipFill>
          <a:blip r:embed="rId2"/>
          <a:stretch>
            <a:fillRect/>
          </a:stretch>
        </p:blipFill>
        <p:spPr>
          <a:xfrm>
            <a:off x="90615" y="0"/>
            <a:ext cx="11928389" cy="6858000"/>
          </a:xfrm>
          <a:prstGeom prst="rect">
            <a:avLst/>
          </a:prstGeom>
        </p:spPr>
      </p:pic>
    </p:spTree>
    <p:extLst>
      <p:ext uri="{BB962C8B-B14F-4D97-AF65-F5344CB8AC3E}">
        <p14:creationId xmlns:p14="http://schemas.microsoft.com/office/powerpoint/2010/main" val="9049219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DE0B1521-8F52-4184-BBB1-134A0E117B0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189" r="13478"/>
          <a:stretch/>
        </p:blipFill>
        <p:spPr>
          <a:xfrm>
            <a:off x="74141" y="10"/>
            <a:ext cx="12027243" cy="6857990"/>
          </a:xfrm>
          <a:prstGeom prst="rect">
            <a:avLst/>
          </a:prstGeom>
        </p:spPr>
      </p:pic>
      <p:sp>
        <p:nvSpPr>
          <p:cNvPr id="6" name="Rectangle 5">
            <a:extLst>
              <a:ext uri="{FF2B5EF4-FFF2-40B4-BE49-F238E27FC236}">
                <a16:creationId xmlns:a16="http://schemas.microsoft.com/office/drawing/2014/main" id="{70D89376-5286-4952-AF83-2B399254A3D3}"/>
              </a:ext>
            </a:extLst>
          </p:cNvPr>
          <p:cNvSpPr/>
          <p:nvPr/>
        </p:nvSpPr>
        <p:spPr>
          <a:xfrm>
            <a:off x="9372600" y="838200"/>
            <a:ext cx="1219200" cy="121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t>Starry Night </a:t>
            </a:r>
            <a:r>
              <a:rPr lang="en-US" dirty="0"/>
              <a:t>by Van Gogh</a:t>
            </a:r>
          </a:p>
        </p:txBody>
      </p:sp>
      <p:sp>
        <p:nvSpPr>
          <p:cNvPr id="11" name="Oval 10">
            <a:extLst>
              <a:ext uri="{FF2B5EF4-FFF2-40B4-BE49-F238E27FC236}">
                <a16:creationId xmlns:a16="http://schemas.microsoft.com/office/drawing/2014/main" id="{EE0D58C1-1C17-41E7-9C29-407FD745290D}"/>
              </a:ext>
            </a:extLst>
          </p:cNvPr>
          <p:cNvSpPr/>
          <p:nvPr/>
        </p:nvSpPr>
        <p:spPr>
          <a:xfrm>
            <a:off x="5295900" y="533401"/>
            <a:ext cx="3352800" cy="277336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100" dirty="0">
                <a:solidFill>
                  <a:srgbClr val="C00000"/>
                </a:solidFill>
              </a:rPr>
              <a:t>Good morning class. </a:t>
            </a:r>
            <a:r>
              <a:rPr lang="en-US" sz="1100" u="sng" dirty="0">
                <a:solidFill>
                  <a:srgbClr val="C00000"/>
                </a:solidFill>
              </a:rPr>
              <a:t>Here is the plan:</a:t>
            </a:r>
          </a:p>
          <a:p>
            <a:pPr algn="ctr"/>
            <a:endParaRPr lang="en-US" sz="1100" u="sng" dirty="0">
              <a:solidFill>
                <a:srgbClr val="C00000"/>
              </a:solidFill>
            </a:endParaRPr>
          </a:p>
          <a:p>
            <a:pPr marL="228600" indent="-228600" algn="ctr">
              <a:buAutoNum type="arabicPeriod"/>
            </a:pPr>
            <a:r>
              <a:rPr lang="en-US" sz="1100" dirty="0">
                <a:solidFill>
                  <a:srgbClr val="C00000"/>
                </a:solidFill>
              </a:rPr>
              <a:t>Take 5-minute quiz on Chapter 15</a:t>
            </a:r>
          </a:p>
          <a:p>
            <a:pPr marL="228600" indent="-228600" algn="ctr">
              <a:buAutoNum type="arabicPeriod"/>
            </a:pPr>
            <a:r>
              <a:rPr lang="en-US" sz="1100" dirty="0">
                <a:solidFill>
                  <a:srgbClr val="C00000"/>
                </a:solidFill>
              </a:rPr>
              <a:t>Finish Notes</a:t>
            </a:r>
          </a:p>
          <a:p>
            <a:pPr marL="228600" indent="-228600" algn="ctr">
              <a:buAutoNum type="arabicPeriod"/>
            </a:pPr>
            <a:r>
              <a:rPr lang="en-US" sz="1100" dirty="0">
                <a:solidFill>
                  <a:srgbClr val="C00000"/>
                </a:solidFill>
              </a:rPr>
              <a:t>Review Game using Key Concepts</a:t>
            </a:r>
          </a:p>
          <a:p>
            <a:pPr marL="228600" indent="-228600" algn="ctr">
              <a:buAutoNum type="arabicPeriod"/>
            </a:pPr>
            <a:endParaRPr lang="en-US" sz="1100" dirty="0">
              <a:solidFill>
                <a:srgbClr val="C00000"/>
              </a:solidFill>
            </a:endParaRPr>
          </a:p>
          <a:p>
            <a:pPr algn="ctr"/>
            <a:r>
              <a:rPr lang="en-US" sz="1100" dirty="0">
                <a:solidFill>
                  <a:srgbClr val="C00000"/>
                </a:solidFill>
              </a:rPr>
              <a:t>Test tomorrow is 50 Qs</a:t>
            </a:r>
          </a:p>
          <a:p>
            <a:pPr algn="ctr"/>
            <a:endParaRPr lang="en-US" sz="1100" dirty="0">
              <a:solidFill>
                <a:srgbClr val="C00000"/>
              </a:solidFill>
            </a:endParaRPr>
          </a:p>
          <a:p>
            <a:pPr algn="ctr"/>
            <a:r>
              <a:rPr lang="en-US" sz="1100" dirty="0">
                <a:solidFill>
                  <a:srgbClr val="C00000"/>
                </a:solidFill>
              </a:rPr>
              <a:t>How do YOU plan to prepare?</a:t>
            </a:r>
          </a:p>
        </p:txBody>
      </p:sp>
    </p:spTree>
    <p:extLst>
      <p:ext uri="{BB962C8B-B14F-4D97-AF65-F5344CB8AC3E}">
        <p14:creationId xmlns:p14="http://schemas.microsoft.com/office/powerpoint/2010/main" val="2395693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3DBBB-3E56-406C-81F9-B8EA3AB0B5C2}"/>
              </a:ext>
            </a:extLst>
          </p:cNvPr>
          <p:cNvSpPr>
            <a:spLocks noGrp="1"/>
          </p:cNvSpPr>
          <p:nvPr>
            <p:ph type="title"/>
          </p:nvPr>
        </p:nvSpPr>
        <p:spPr/>
        <p:txBody>
          <a:bodyPr/>
          <a:lstStyle/>
          <a:p>
            <a:r>
              <a:rPr lang="en-US" dirty="0"/>
              <a:t>IV. Industrialized nations Grab Larger Share of Global manufacturing</a:t>
            </a:r>
          </a:p>
        </p:txBody>
      </p:sp>
      <p:sp>
        <p:nvSpPr>
          <p:cNvPr id="3" name="Content Placeholder 2">
            <a:extLst>
              <a:ext uri="{FF2B5EF4-FFF2-40B4-BE49-F238E27FC236}">
                <a16:creationId xmlns:a16="http://schemas.microsoft.com/office/drawing/2014/main" id="{F77617AF-B987-4A75-9FA5-AE0D7E53BA9A}"/>
              </a:ext>
            </a:extLst>
          </p:cNvPr>
          <p:cNvSpPr>
            <a:spLocks noGrp="1"/>
          </p:cNvSpPr>
          <p:nvPr>
            <p:ph idx="1"/>
          </p:nvPr>
        </p:nvSpPr>
        <p:spPr>
          <a:xfrm>
            <a:off x="1024128" y="2285999"/>
            <a:ext cx="9720073" cy="4464657"/>
          </a:xfrm>
        </p:spPr>
        <p:txBody>
          <a:bodyPr>
            <a:normAutofit lnSpcReduction="10000"/>
          </a:bodyPr>
          <a:lstStyle/>
          <a:p>
            <a:r>
              <a:rPr lang="en-US" dirty="0"/>
              <a:t>A. The rapid development of steam powered industrial production in Europe/US increased their share of global manufacturing</a:t>
            </a:r>
          </a:p>
          <a:p>
            <a:r>
              <a:rPr lang="en-US" dirty="0"/>
              <a:t>B. Middle eastern and Asian countries continued to produce manufactured goods, but their share in global manufacturing declined</a:t>
            </a:r>
          </a:p>
          <a:p>
            <a:r>
              <a:rPr lang="en-US" dirty="0"/>
              <a:t>1. Shipbuilding in India and SE Asia</a:t>
            </a:r>
          </a:p>
          <a:p>
            <a:r>
              <a:rPr lang="en-US" dirty="0"/>
              <a:t>2. Iron works in India</a:t>
            </a:r>
          </a:p>
          <a:p>
            <a:r>
              <a:rPr lang="en-US" dirty="0"/>
              <a:t>3. Textile Production in India and Egypt</a:t>
            </a:r>
          </a:p>
          <a:p>
            <a:endParaRPr lang="en-US" dirty="0"/>
          </a:p>
          <a:p>
            <a:r>
              <a:rPr lang="en-US" dirty="0">
                <a:solidFill>
                  <a:srgbClr val="FF0000"/>
                </a:solidFill>
              </a:rPr>
              <a:t>Which was the FUTURE? Government-owned workshops using manual labor? Or Free Enterprise capitalism, using machines and assembly lines?</a:t>
            </a:r>
          </a:p>
          <a:p>
            <a:r>
              <a:rPr lang="en-US" dirty="0"/>
              <a:t>--you guessed it; so The West rose in power in Period 5, and Asia declined</a:t>
            </a:r>
          </a:p>
          <a:p>
            <a:endParaRPr lang="en-US" dirty="0"/>
          </a:p>
        </p:txBody>
      </p:sp>
    </p:spTree>
    <p:extLst>
      <p:ext uri="{BB962C8B-B14F-4D97-AF65-F5344CB8AC3E}">
        <p14:creationId xmlns:p14="http://schemas.microsoft.com/office/powerpoint/2010/main" val="237377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circle(in)">
                                      <p:cBhvr>
                                        <p:cTn id="26" dur="20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784B-303C-4D1A-8D33-AF6A52501851}"/>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733A9350-B254-4DC1-B8D5-CCA2ED0708CF}"/>
              </a:ext>
            </a:extLst>
          </p:cNvPr>
          <p:cNvGraphicFramePr>
            <a:graphicFrameLocks noGrp="1"/>
          </p:cNvGraphicFramePr>
          <p:nvPr>
            <p:ph idx="1"/>
            <p:extLst>
              <p:ext uri="{D42A27DB-BD31-4B8C-83A1-F6EECF244321}">
                <p14:modId xmlns:p14="http://schemas.microsoft.com/office/powerpoint/2010/main" val="3146790896"/>
              </p:ext>
            </p:extLst>
          </p:nvPr>
        </p:nvGraphicFramePr>
        <p:xfrm>
          <a:off x="205946" y="136187"/>
          <a:ext cx="11875806" cy="6643983"/>
        </p:xfrm>
        <a:graphic>
          <a:graphicData uri="http://schemas.openxmlformats.org/drawingml/2006/table">
            <a:tbl>
              <a:tblPr>
                <a:tableStyleId>{5C22544A-7EE6-4342-B048-85BDC9FD1C3A}</a:tableStyleId>
              </a:tblPr>
              <a:tblGrid>
                <a:gridCol w="3782008">
                  <a:extLst>
                    <a:ext uri="{9D8B030D-6E8A-4147-A177-3AD203B41FA5}">
                      <a16:colId xmlns:a16="http://schemas.microsoft.com/office/drawing/2014/main" val="3782693583"/>
                    </a:ext>
                  </a:extLst>
                </a:gridCol>
                <a:gridCol w="1348966">
                  <a:extLst>
                    <a:ext uri="{9D8B030D-6E8A-4147-A177-3AD203B41FA5}">
                      <a16:colId xmlns:a16="http://schemas.microsoft.com/office/drawing/2014/main" val="523143522"/>
                    </a:ext>
                  </a:extLst>
                </a:gridCol>
                <a:gridCol w="1348966">
                  <a:extLst>
                    <a:ext uri="{9D8B030D-6E8A-4147-A177-3AD203B41FA5}">
                      <a16:colId xmlns:a16="http://schemas.microsoft.com/office/drawing/2014/main" val="2706310577"/>
                    </a:ext>
                  </a:extLst>
                </a:gridCol>
                <a:gridCol w="1348966">
                  <a:extLst>
                    <a:ext uri="{9D8B030D-6E8A-4147-A177-3AD203B41FA5}">
                      <a16:colId xmlns:a16="http://schemas.microsoft.com/office/drawing/2014/main" val="2285690575"/>
                    </a:ext>
                  </a:extLst>
                </a:gridCol>
                <a:gridCol w="1620571">
                  <a:extLst>
                    <a:ext uri="{9D8B030D-6E8A-4147-A177-3AD203B41FA5}">
                      <a16:colId xmlns:a16="http://schemas.microsoft.com/office/drawing/2014/main" val="4015725967"/>
                    </a:ext>
                  </a:extLst>
                </a:gridCol>
                <a:gridCol w="1383280">
                  <a:extLst>
                    <a:ext uri="{9D8B030D-6E8A-4147-A177-3AD203B41FA5}">
                      <a16:colId xmlns:a16="http://schemas.microsoft.com/office/drawing/2014/main" val="649768804"/>
                    </a:ext>
                  </a:extLst>
                </a:gridCol>
                <a:gridCol w="1043049">
                  <a:extLst>
                    <a:ext uri="{9D8B030D-6E8A-4147-A177-3AD203B41FA5}">
                      <a16:colId xmlns:a16="http://schemas.microsoft.com/office/drawing/2014/main" val="3511463328"/>
                    </a:ext>
                  </a:extLst>
                </a:gridCol>
              </a:tblGrid>
              <a:tr h="474570">
                <a:tc>
                  <a:txBody>
                    <a:bodyPr/>
                    <a:lstStyle/>
                    <a:p>
                      <a:pPr marL="0" marR="0">
                        <a:spcBef>
                          <a:spcPts val="0"/>
                        </a:spcBef>
                        <a:spcAft>
                          <a:spcPts val="0"/>
                        </a:spcAft>
                      </a:pPr>
                      <a:r>
                        <a:rPr lang="en-US" sz="800">
                          <a:effectLst/>
                        </a:rPr>
                        <a:t> </a:t>
                      </a:r>
                      <a:endParaRPr lang="en-US"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1750</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1800</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1830</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1860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1880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1900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317004329"/>
                  </a:ext>
                </a:extLst>
              </a:tr>
              <a:tr h="474570">
                <a:tc>
                  <a:txBody>
                    <a:bodyPr/>
                    <a:lstStyle/>
                    <a:p>
                      <a:pPr marL="0" marR="0">
                        <a:spcBef>
                          <a:spcPts val="0"/>
                        </a:spcBef>
                        <a:spcAft>
                          <a:spcPts val="0"/>
                        </a:spcAft>
                      </a:pPr>
                      <a:r>
                        <a:rPr lang="en-US" sz="1800" dirty="0">
                          <a:effectLst/>
                        </a:rPr>
                        <a:t>(Europe as a whole)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23.2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28.1</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34.2</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53.2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61.3</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62.0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06972899"/>
                  </a:ext>
                </a:extLst>
              </a:tr>
              <a:tr h="474570">
                <a:tc>
                  <a:txBody>
                    <a:bodyPr/>
                    <a:lstStyle/>
                    <a:p>
                      <a:pPr marL="0" marR="0">
                        <a:spcBef>
                          <a:spcPts val="0"/>
                        </a:spcBef>
                        <a:spcAft>
                          <a:spcPts val="0"/>
                        </a:spcAft>
                      </a:pPr>
                      <a:r>
                        <a:rPr lang="en-US" sz="1800" dirty="0">
                          <a:effectLst/>
                        </a:rPr>
                        <a:t>United Kingdom</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1.9</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4.3</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9.5</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19.9</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22.9</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18.5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4097126537"/>
                  </a:ext>
                </a:extLst>
              </a:tr>
              <a:tr h="474570">
                <a:tc>
                  <a:txBody>
                    <a:bodyPr/>
                    <a:lstStyle/>
                    <a:p>
                      <a:pPr marL="0" marR="0">
                        <a:spcBef>
                          <a:spcPts val="0"/>
                        </a:spcBef>
                        <a:spcAft>
                          <a:spcPts val="0"/>
                        </a:spcAft>
                      </a:pPr>
                      <a:r>
                        <a:rPr lang="en-US" sz="1800" dirty="0">
                          <a:effectLst/>
                        </a:rPr>
                        <a:t>Habsburg Empire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2.9</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4.2</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4.4</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050095170"/>
                  </a:ext>
                </a:extLst>
              </a:tr>
              <a:tr h="474570">
                <a:tc>
                  <a:txBody>
                    <a:bodyPr/>
                    <a:lstStyle/>
                    <a:p>
                      <a:pPr marL="0" marR="0">
                        <a:spcBef>
                          <a:spcPts val="0"/>
                        </a:spcBef>
                        <a:spcAft>
                          <a:spcPts val="0"/>
                        </a:spcAft>
                      </a:pPr>
                      <a:r>
                        <a:rPr lang="en-US" sz="1800" dirty="0">
                          <a:effectLst/>
                        </a:rPr>
                        <a:t>France</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7.9</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7.8</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6.8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1629910484"/>
                  </a:ext>
                </a:extLst>
              </a:tr>
              <a:tr h="949143">
                <a:tc>
                  <a:txBody>
                    <a:bodyPr/>
                    <a:lstStyle/>
                    <a:p>
                      <a:pPr marL="0" marR="0">
                        <a:spcBef>
                          <a:spcPts val="0"/>
                        </a:spcBef>
                        <a:spcAft>
                          <a:spcPts val="0"/>
                        </a:spcAft>
                      </a:pPr>
                      <a:r>
                        <a:rPr lang="en-US" sz="1800" dirty="0">
                          <a:effectLst/>
                        </a:rPr>
                        <a:t>German States/</a:t>
                      </a:r>
                    </a:p>
                    <a:p>
                      <a:pPr marL="0" marR="0" algn="just">
                        <a:spcBef>
                          <a:spcPts val="0"/>
                        </a:spcBef>
                        <a:spcAft>
                          <a:spcPts val="0"/>
                        </a:spcAft>
                      </a:pPr>
                      <a:r>
                        <a:rPr lang="en-US" sz="1800" dirty="0">
                          <a:effectLst/>
                        </a:rPr>
                        <a:t> Germany</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2.9</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4.9</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8.5</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13.2</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153303328"/>
                  </a:ext>
                </a:extLst>
              </a:tr>
              <a:tr h="474570">
                <a:tc>
                  <a:txBody>
                    <a:bodyPr/>
                    <a:lstStyle/>
                    <a:p>
                      <a:pPr marL="0" marR="0">
                        <a:spcBef>
                          <a:spcPts val="0"/>
                        </a:spcBef>
                        <a:spcAft>
                          <a:spcPts val="0"/>
                        </a:spcAft>
                      </a:pPr>
                      <a:r>
                        <a:rPr lang="en-US" sz="1800" dirty="0">
                          <a:effectLst/>
                        </a:rPr>
                        <a:t>Italian States/ Italy</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2.4</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2.3</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2.5</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925868501"/>
                  </a:ext>
                </a:extLst>
              </a:tr>
              <a:tr h="474570">
                <a:tc>
                  <a:txBody>
                    <a:bodyPr/>
                    <a:lstStyle/>
                    <a:p>
                      <a:pPr marL="0" marR="0">
                        <a:spcBef>
                          <a:spcPts val="0"/>
                        </a:spcBef>
                        <a:spcAft>
                          <a:spcPts val="0"/>
                        </a:spcAft>
                      </a:pPr>
                      <a:r>
                        <a:rPr lang="en-US" sz="1800" dirty="0">
                          <a:effectLst/>
                        </a:rPr>
                        <a:t>Russia</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5.6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7.0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7.6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8.8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714134176"/>
                  </a:ext>
                </a:extLst>
              </a:tr>
              <a:tr h="474570">
                <a:tc>
                  <a:txBody>
                    <a:bodyPr/>
                    <a:lstStyle/>
                    <a:p>
                      <a:pPr marL="0" marR="0">
                        <a:spcBef>
                          <a:spcPts val="0"/>
                        </a:spcBef>
                        <a:spcAft>
                          <a:spcPts val="0"/>
                        </a:spcAft>
                      </a:pPr>
                      <a:r>
                        <a:rPr lang="en-US" sz="1800" dirty="0">
                          <a:effectLst/>
                        </a:rPr>
                        <a:t>United States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0.1</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0.8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2.4</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7.2</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14.7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23.6</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870399657"/>
                  </a:ext>
                </a:extLst>
              </a:tr>
              <a:tr h="474570">
                <a:tc>
                  <a:txBody>
                    <a:bodyPr/>
                    <a:lstStyle/>
                    <a:p>
                      <a:pPr marL="0" marR="0">
                        <a:spcBef>
                          <a:spcPts val="0"/>
                        </a:spcBef>
                        <a:spcAft>
                          <a:spcPts val="0"/>
                        </a:spcAft>
                      </a:pPr>
                      <a:r>
                        <a:rPr lang="en-US" sz="1800" dirty="0">
                          <a:effectLst/>
                        </a:rPr>
                        <a:t>Japan</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3.8</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2.8</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2.4</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2.4</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393945432"/>
                  </a:ext>
                </a:extLst>
              </a:tr>
              <a:tr h="474570">
                <a:tc>
                  <a:txBody>
                    <a:bodyPr/>
                    <a:lstStyle/>
                    <a:p>
                      <a:pPr marL="0" marR="0">
                        <a:spcBef>
                          <a:spcPts val="0"/>
                        </a:spcBef>
                        <a:spcAft>
                          <a:spcPts val="0"/>
                        </a:spcAft>
                      </a:pPr>
                      <a:r>
                        <a:rPr lang="en-US" sz="1800" dirty="0">
                          <a:effectLst/>
                        </a:rPr>
                        <a:t>Third World</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73.0</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67.7</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60.5</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36.6</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a:effectLst/>
                        </a:rPr>
                        <a:t>20.9</a:t>
                      </a:r>
                      <a:endParaRPr lang="en-US" sz="18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effectLst/>
                        </a:rPr>
                        <a:t>11.0</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592331655"/>
                  </a:ext>
                </a:extLst>
              </a:tr>
              <a:tr h="474570">
                <a:tc>
                  <a:txBody>
                    <a:bodyPr/>
                    <a:lstStyle/>
                    <a:p>
                      <a:pPr marL="0" marR="0">
                        <a:spcBef>
                          <a:spcPts val="0"/>
                        </a:spcBef>
                        <a:spcAft>
                          <a:spcPts val="0"/>
                        </a:spcAft>
                      </a:pPr>
                      <a:r>
                        <a:rPr lang="en-US" sz="1800" dirty="0">
                          <a:solidFill>
                            <a:srgbClr val="0070C0"/>
                          </a:solidFill>
                          <a:effectLst/>
                        </a:rPr>
                        <a:t>China</a:t>
                      </a:r>
                      <a:endParaRPr lang="en-US" sz="1800" dirty="0">
                        <a:solidFill>
                          <a:srgbClr val="0070C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solidFill>
                            <a:srgbClr val="0070C0"/>
                          </a:solidFill>
                          <a:effectLst/>
                        </a:rPr>
                        <a:t>32.8</a:t>
                      </a:r>
                      <a:endParaRPr lang="en-US" sz="1800" b="1" dirty="0">
                        <a:solidFill>
                          <a:srgbClr val="0070C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solidFill>
                            <a:srgbClr val="0070C0"/>
                          </a:solidFill>
                          <a:effectLst/>
                        </a:rPr>
                        <a:t>33.3</a:t>
                      </a:r>
                      <a:endParaRPr lang="en-US" sz="1800" dirty="0">
                        <a:solidFill>
                          <a:srgbClr val="0070C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solidFill>
                            <a:srgbClr val="0070C0"/>
                          </a:solidFill>
                          <a:effectLst/>
                        </a:rPr>
                        <a:t>29.8</a:t>
                      </a:r>
                      <a:endParaRPr lang="en-US" sz="1800" dirty="0">
                        <a:solidFill>
                          <a:srgbClr val="0070C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solidFill>
                            <a:srgbClr val="0070C0"/>
                          </a:solidFill>
                          <a:effectLst/>
                        </a:rPr>
                        <a:t>19.7</a:t>
                      </a:r>
                      <a:endParaRPr lang="en-US" sz="1800" dirty="0">
                        <a:solidFill>
                          <a:srgbClr val="0070C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solidFill>
                            <a:srgbClr val="0070C0"/>
                          </a:solidFill>
                          <a:effectLst/>
                        </a:rPr>
                        <a:t>12.5</a:t>
                      </a:r>
                      <a:endParaRPr lang="en-US" sz="1800" dirty="0">
                        <a:solidFill>
                          <a:srgbClr val="0070C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i="1" u="sng" dirty="0">
                          <a:solidFill>
                            <a:srgbClr val="0070C0"/>
                          </a:solidFill>
                          <a:effectLst/>
                          <a:latin typeface="Cambria" panose="02040503050406030204" pitchFamily="18" charset="0"/>
                          <a:ea typeface="MS Mincho" panose="02020609040205080304" pitchFamily="49" charset="-128"/>
                          <a:cs typeface="Times New Roman" panose="02020603050405020304" pitchFamily="18" charset="0"/>
                        </a:rPr>
                        <a:t>6.2</a:t>
                      </a:r>
                    </a:p>
                  </a:txBody>
                  <a:tcPr marL="68580" marR="68580" marT="0" marB="0"/>
                </a:tc>
                <a:extLst>
                  <a:ext uri="{0D108BD9-81ED-4DB2-BD59-A6C34878D82A}">
                    <a16:rowId xmlns:a16="http://schemas.microsoft.com/office/drawing/2014/main" val="3321910492"/>
                  </a:ext>
                </a:extLst>
              </a:tr>
              <a:tr h="474570">
                <a:tc>
                  <a:txBody>
                    <a:bodyPr/>
                    <a:lstStyle/>
                    <a:p>
                      <a:pPr marL="0" marR="0">
                        <a:spcBef>
                          <a:spcPts val="0"/>
                        </a:spcBef>
                        <a:spcAft>
                          <a:spcPts val="0"/>
                        </a:spcAft>
                      </a:pPr>
                      <a:r>
                        <a:rPr lang="en-US" sz="1800" dirty="0">
                          <a:solidFill>
                            <a:srgbClr val="7030A0"/>
                          </a:solidFill>
                          <a:effectLst/>
                        </a:rPr>
                        <a:t>India/ Pakistan</a:t>
                      </a:r>
                      <a:endParaRPr lang="en-US" sz="1800" dirty="0">
                        <a:solidFill>
                          <a:srgbClr val="7030A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dirty="0">
                          <a:solidFill>
                            <a:srgbClr val="7030A0"/>
                          </a:solidFill>
                          <a:effectLst/>
                        </a:rPr>
                        <a:t>24.5</a:t>
                      </a:r>
                      <a:endParaRPr lang="en-US" sz="1800" b="1" dirty="0">
                        <a:solidFill>
                          <a:srgbClr val="7030A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solidFill>
                            <a:srgbClr val="7030A0"/>
                          </a:solidFill>
                          <a:effectLst/>
                        </a:rPr>
                        <a:t>19.7</a:t>
                      </a:r>
                      <a:endParaRPr lang="en-US" sz="1800" dirty="0">
                        <a:solidFill>
                          <a:srgbClr val="7030A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solidFill>
                            <a:srgbClr val="7030A0"/>
                          </a:solidFill>
                          <a:effectLst/>
                        </a:rPr>
                        <a:t>17.6</a:t>
                      </a:r>
                      <a:endParaRPr lang="en-US" sz="1800" dirty="0">
                        <a:solidFill>
                          <a:srgbClr val="7030A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solidFill>
                            <a:srgbClr val="7030A0"/>
                          </a:solidFill>
                          <a:effectLst/>
                        </a:rPr>
                        <a:t>8.6</a:t>
                      </a:r>
                      <a:endParaRPr lang="en-US" sz="1800" dirty="0">
                        <a:solidFill>
                          <a:srgbClr val="7030A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dirty="0">
                          <a:solidFill>
                            <a:srgbClr val="7030A0"/>
                          </a:solidFill>
                          <a:effectLst/>
                        </a:rPr>
                        <a:t>2.8</a:t>
                      </a:r>
                      <a:endParaRPr lang="en-US" sz="1800" dirty="0">
                        <a:solidFill>
                          <a:srgbClr val="7030A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marL="0" marR="0">
                        <a:spcBef>
                          <a:spcPts val="0"/>
                        </a:spcBef>
                        <a:spcAft>
                          <a:spcPts val="0"/>
                        </a:spcAft>
                      </a:pPr>
                      <a:r>
                        <a:rPr lang="en-US" sz="1800" b="1" i="1" u="sng" dirty="0">
                          <a:solidFill>
                            <a:srgbClr val="7030A0"/>
                          </a:solidFill>
                          <a:effectLst/>
                        </a:rPr>
                        <a:t>1.7</a:t>
                      </a:r>
                      <a:endParaRPr lang="en-US" sz="1800" b="1" i="1" u="sng" dirty="0">
                        <a:solidFill>
                          <a:srgbClr val="7030A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extLst>
                  <a:ext uri="{0D108BD9-81ED-4DB2-BD59-A6C34878D82A}">
                    <a16:rowId xmlns:a16="http://schemas.microsoft.com/office/drawing/2014/main" val="2782596843"/>
                  </a:ext>
                </a:extLst>
              </a:tr>
            </a:tbl>
          </a:graphicData>
        </a:graphic>
      </p:graphicFrame>
    </p:spTree>
    <p:extLst>
      <p:ext uri="{BB962C8B-B14F-4D97-AF65-F5344CB8AC3E}">
        <p14:creationId xmlns:p14="http://schemas.microsoft.com/office/powerpoint/2010/main" val="3223142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623F4-C928-4A78-AA36-6B9B929EA612}"/>
              </a:ext>
            </a:extLst>
          </p:cNvPr>
          <p:cNvSpPr>
            <a:spLocks noGrp="1"/>
          </p:cNvSpPr>
          <p:nvPr>
            <p:ph type="title"/>
          </p:nvPr>
        </p:nvSpPr>
        <p:spPr/>
        <p:txBody>
          <a:bodyPr/>
          <a:lstStyle/>
          <a:p>
            <a:r>
              <a:rPr lang="en-US" dirty="0"/>
              <a:t>Analyzing VISUAL documents</a:t>
            </a:r>
          </a:p>
        </p:txBody>
      </p:sp>
      <p:sp>
        <p:nvSpPr>
          <p:cNvPr id="3" name="Content Placeholder 2">
            <a:extLst>
              <a:ext uri="{FF2B5EF4-FFF2-40B4-BE49-F238E27FC236}">
                <a16:creationId xmlns:a16="http://schemas.microsoft.com/office/drawing/2014/main" id="{4F130B02-4CBD-47EC-A97A-6D1B959D5149}"/>
              </a:ext>
            </a:extLst>
          </p:cNvPr>
          <p:cNvSpPr>
            <a:spLocks noGrp="1"/>
          </p:cNvSpPr>
          <p:nvPr>
            <p:ph idx="1"/>
          </p:nvPr>
        </p:nvSpPr>
        <p:spPr/>
        <p:txBody>
          <a:bodyPr/>
          <a:lstStyle/>
          <a:p>
            <a:r>
              <a:rPr lang="en-US" dirty="0"/>
              <a:t>The 19</a:t>
            </a:r>
            <a:r>
              <a:rPr lang="en-US" baseline="30000" dirty="0"/>
              <a:t>th</a:t>
            </a:r>
            <a:r>
              <a:rPr lang="en-US" dirty="0"/>
              <a:t> Century Cartoon</a:t>
            </a:r>
          </a:p>
          <a:p>
            <a:endParaRPr lang="en-US" dirty="0"/>
          </a:p>
          <a:p>
            <a:r>
              <a:rPr lang="en-US" dirty="0"/>
              <a:t>--popular in newspapers</a:t>
            </a:r>
          </a:p>
        </p:txBody>
      </p:sp>
    </p:spTree>
    <p:extLst>
      <p:ext uri="{BB962C8B-B14F-4D97-AF65-F5344CB8AC3E}">
        <p14:creationId xmlns:p14="http://schemas.microsoft.com/office/powerpoint/2010/main" val="2286608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000" dirty="0"/>
              <a:t> A. The rapid increases in productivity caused by industrial production</a:t>
            </a:r>
            <a:br>
              <a:rPr lang="en-US" sz="2000" dirty="0"/>
            </a:br>
            <a:r>
              <a:rPr lang="en-US" sz="2000" dirty="0"/>
              <a:t>encouraged </a:t>
            </a:r>
            <a:r>
              <a:rPr lang="en-US" sz="2000" i="1" dirty="0"/>
              <a:t>industrialized states to seek out new consumer markets </a:t>
            </a:r>
            <a:r>
              <a:rPr lang="en-US" sz="2000" dirty="0"/>
              <a:t>for their</a:t>
            </a:r>
            <a:br>
              <a:rPr lang="en-US" sz="2000" dirty="0"/>
            </a:br>
            <a:r>
              <a:rPr lang="en-US" sz="2000" dirty="0"/>
              <a:t>finished goods.</a:t>
            </a:r>
          </a:p>
        </p:txBody>
      </p:sp>
      <p:sp>
        <p:nvSpPr>
          <p:cNvPr id="11" name="Content Placeholder 10"/>
          <p:cNvSpPr>
            <a:spLocks noGrp="1"/>
          </p:cNvSpPr>
          <p:nvPr>
            <p:ph sz="quarter" idx="13"/>
          </p:nvPr>
        </p:nvSpPr>
        <p:spPr>
          <a:xfrm>
            <a:off x="1752600" y="2819400"/>
            <a:ext cx="2743200" cy="3297936"/>
          </a:xfrm>
        </p:spPr>
        <p:txBody>
          <a:bodyPr/>
          <a:lstStyle/>
          <a:p>
            <a:r>
              <a:rPr lang="en-US" dirty="0"/>
              <a:t>British and French attempts to “open up” the Chinese market during the nineteenth century</a:t>
            </a:r>
          </a:p>
        </p:txBody>
      </p:sp>
      <p:sp>
        <p:nvSpPr>
          <p:cNvPr id="12" name="Content Placeholder 11"/>
          <p:cNvSpPr>
            <a:spLocks noGrp="1"/>
          </p:cNvSpPr>
          <p:nvPr>
            <p:ph sz="quarter" idx="14"/>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2286000"/>
            <a:ext cx="6096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01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wheel(1)">
                                      <p:cBhvr>
                                        <p:cTn id="12"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610600" cy="1472006"/>
          </a:xfrm>
        </p:spPr>
        <p:txBody>
          <a:bodyPr/>
          <a:lstStyle/>
          <a:p>
            <a:r>
              <a:rPr lang="en-US" sz="2000" dirty="0"/>
              <a:t>B. The need for </a:t>
            </a:r>
            <a:r>
              <a:rPr lang="en-US" sz="2000" b="1" dirty="0"/>
              <a:t>specialized and limited metals </a:t>
            </a:r>
            <a:r>
              <a:rPr lang="en-US" sz="2000" dirty="0"/>
              <a:t>for industrial production,</a:t>
            </a:r>
            <a:br>
              <a:rPr lang="en-US" sz="2000" dirty="0"/>
            </a:br>
            <a:r>
              <a:rPr lang="en-US" sz="2000" dirty="0"/>
              <a:t>as well as the </a:t>
            </a:r>
            <a:r>
              <a:rPr lang="en-US" sz="2000" u="sng" dirty="0"/>
              <a:t>global demand </a:t>
            </a:r>
            <a:r>
              <a:rPr lang="en-US" sz="2000" dirty="0"/>
              <a:t>for gold, silver and diamonds as forms of</a:t>
            </a:r>
            <a:br>
              <a:rPr lang="en-US" sz="2000" dirty="0"/>
            </a:br>
            <a:r>
              <a:rPr lang="en-US" sz="2000" dirty="0"/>
              <a:t>wealth, led to the development of </a:t>
            </a:r>
            <a:r>
              <a:rPr lang="en-US" sz="2000" i="1" dirty="0"/>
              <a:t>extensive mining centers</a:t>
            </a:r>
            <a:r>
              <a:rPr lang="en-US" sz="2000" dirty="0"/>
              <a:t>.</a:t>
            </a:r>
          </a:p>
        </p:txBody>
      </p:sp>
      <p:sp>
        <p:nvSpPr>
          <p:cNvPr id="3" name="Content Placeholder 2"/>
          <p:cNvSpPr>
            <a:spLocks noGrp="1"/>
          </p:cNvSpPr>
          <p:nvPr>
            <p:ph sz="quarter" idx="13"/>
          </p:nvPr>
        </p:nvSpPr>
        <p:spPr/>
        <p:txBody>
          <a:bodyPr/>
          <a:lstStyle/>
          <a:p>
            <a:endParaRPr lang="en-US" dirty="0"/>
          </a:p>
        </p:txBody>
      </p:sp>
      <p:sp>
        <p:nvSpPr>
          <p:cNvPr id="4" name="Content Placeholder 3"/>
          <p:cNvSpPr>
            <a:spLocks noGrp="1"/>
          </p:cNvSpPr>
          <p:nvPr>
            <p:ph sz="quarter" idx="14"/>
          </p:nvPr>
        </p:nvSpPr>
        <p:spPr>
          <a:xfrm>
            <a:off x="8077200" y="3048000"/>
            <a:ext cx="1895854" cy="3069336"/>
          </a:xfrm>
        </p:spPr>
        <p:txBody>
          <a:bodyPr/>
          <a:lstStyle/>
          <a:p>
            <a:r>
              <a:rPr lang="en-US" b="1" dirty="0">
                <a:solidFill>
                  <a:srgbClr val="0070C0"/>
                </a:solidFill>
              </a:rPr>
              <a:t>Gold and diamond mines in South Africa</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905000"/>
            <a:ext cx="4724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267200"/>
            <a:ext cx="46482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62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barn(inVertical)">
                                      <p:cBhvr>
                                        <p:cTn id="11" dur="500"/>
                                        <p:tgtEl>
                                          <p:spTgt spid="6146"/>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heel(1)">
                                      <p:cBhvr>
                                        <p:cTn id="16" dur="20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147"/>
                                        </p:tgtEl>
                                        <p:attrNameLst>
                                          <p:attrName>style.visibility</p:attrName>
                                        </p:attrNameLst>
                                      </p:cBhvr>
                                      <p:to>
                                        <p:strVal val="visible"/>
                                      </p:to>
                                    </p:set>
                                    <p:anim calcmode="lin" valueType="num">
                                      <p:cBhvr>
                                        <p:cTn id="21" dur="500" fill="hold"/>
                                        <p:tgtEl>
                                          <p:spTgt spid="6147"/>
                                        </p:tgtEl>
                                        <p:attrNameLst>
                                          <p:attrName>ppt_w</p:attrName>
                                        </p:attrNameLst>
                                      </p:cBhvr>
                                      <p:tavLst>
                                        <p:tav tm="0">
                                          <p:val>
                                            <p:fltVal val="0"/>
                                          </p:val>
                                        </p:tav>
                                        <p:tav tm="100000">
                                          <p:val>
                                            <p:strVal val="#ppt_w"/>
                                          </p:val>
                                        </p:tav>
                                      </p:tavLst>
                                    </p:anim>
                                    <p:anim calcmode="lin" valueType="num">
                                      <p:cBhvr>
                                        <p:cTn id="22" dur="500" fill="hold"/>
                                        <p:tgtEl>
                                          <p:spTgt spid="6147"/>
                                        </p:tgtEl>
                                        <p:attrNameLst>
                                          <p:attrName>ppt_h</p:attrName>
                                        </p:attrNameLst>
                                      </p:cBhvr>
                                      <p:tavLst>
                                        <p:tav tm="0">
                                          <p:val>
                                            <p:fltVal val="0"/>
                                          </p:val>
                                        </p:tav>
                                        <p:tav tm="100000">
                                          <p:val>
                                            <p:strVal val="#ppt_h"/>
                                          </p:val>
                                        </p:tav>
                                      </p:tavLst>
                                    </p:anim>
                                    <p:animEffect transition="in" filter="fade">
                                      <p:cBhvr>
                                        <p:cTn id="23" dur="5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839200" cy="1395806"/>
          </a:xfrm>
        </p:spPr>
        <p:txBody>
          <a:bodyPr>
            <a:normAutofit fontScale="90000"/>
          </a:bodyPr>
          <a:lstStyle/>
          <a:p>
            <a:r>
              <a:rPr lang="en-US" sz="2000" b="1" dirty="0"/>
              <a:t>V. To facilitate investments at all levels of industrial production, financiers developed and expanded various financial institutions.</a:t>
            </a:r>
            <a:br>
              <a:rPr lang="en-US" sz="2000" b="1" dirty="0"/>
            </a:br>
            <a:br>
              <a:rPr lang="en-US" sz="2000" b="1" dirty="0"/>
            </a:br>
            <a:r>
              <a:rPr lang="en-US" sz="2000" dirty="0"/>
              <a:t>A. The ideological inspiration for economic changes lies in the development of </a:t>
            </a:r>
            <a:r>
              <a:rPr lang="en-US" sz="2000" u="sng" dirty="0"/>
              <a:t>capitalism and classical liberalism associated with Adam</a:t>
            </a:r>
            <a:br>
              <a:rPr lang="en-US" sz="2000" u="sng" dirty="0"/>
            </a:br>
            <a:r>
              <a:rPr lang="en-US" sz="2000" u="sng" dirty="0"/>
              <a:t>Smith and John Stuart Mill.</a:t>
            </a:r>
          </a:p>
        </p:txBody>
      </p:sp>
      <p:sp>
        <p:nvSpPr>
          <p:cNvPr id="3" name="Content Placeholder 2"/>
          <p:cNvSpPr>
            <a:spLocks noGrp="1"/>
          </p:cNvSpPr>
          <p:nvPr>
            <p:ph sz="quarter" idx="13"/>
          </p:nvPr>
        </p:nvSpPr>
        <p:spPr/>
        <p:txBody>
          <a:bodyPr/>
          <a:lstStyle/>
          <a:p>
            <a:r>
              <a:rPr lang="en-US" dirty="0"/>
              <a:t>1. Classical liberalism  John Stuart Mill</a:t>
            </a:r>
          </a:p>
          <a:p>
            <a:r>
              <a:rPr lang="en-US" dirty="0"/>
              <a:t>“Utilitarianism”</a:t>
            </a:r>
          </a:p>
          <a:p>
            <a:r>
              <a:rPr lang="en-US" dirty="0"/>
              <a:t>2. The greatest good is the policy that helps the most</a:t>
            </a:r>
          </a:p>
        </p:txBody>
      </p:sp>
      <p:sp>
        <p:nvSpPr>
          <p:cNvPr id="4" name="Content Placeholder 3"/>
          <p:cNvSpPr>
            <a:spLocks noGrp="1"/>
          </p:cNvSpPr>
          <p:nvPr>
            <p:ph sz="quarter" idx="14"/>
          </p:nvPr>
        </p:nvSpPr>
        <p:spPr/>
        <p:txBody>
          <a:bodyPr/>
          <a:lstStyle/>
          <a:p>
            <a:r>
              <a:rPr lang="en-US" dirty="0"/>
              <a:t>3. Capitalism        Adam Smith</a:t>
            </a:r>
          </a:p>
          <a:p>
            <a:r>
              <a:rPr lang="en-US" dirty="0"/>
              <a:t>“laissez faire”</a:t>
            </a:r>
          </a:p>
          <a:p>
            <a:r>
              <a:rPr lang="en-US" dirty="0"/>
              <a:t>4. Government leaves the economy alone so that supply and demand reach an equilibrium price</a:t>
            </a:r>
          </a:p>
        </p:txBody>
      </p:sp>
    </p:spTree>
    <p:extLst>
      <p:ext uri="{BB962C8B-B14F-4D97-AF65-F5344CB8AC3E}">
        <p14:creationId xmlns:p14="http://schemas.microsoft.com/office/powerpoint/2010/main" val="249165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fade">
                                      <p:cBhvr>
                                        <p:cTn id="29" dur="1000"/>
                                        <p:tgtEl>
                                          <p:spTgt spid="4">
                                            <p:txEl>
                                              <p:pRg st="0" end="0"/>
                                            </p:txEl>
                                          </p:spTgt>
                                        </p:tgtEl>
                                      </p:cBhvr>
                                    </p:animEffect>
                                    <p:anim calcmode="lin" valueType="num">
                                      <p:cBhvr>
                                        <p:cTn id="3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fade">
                                      <p:cBhvr>
                                        <p:cTn id="34" dur="1000"/>
                                        <p:tgtEl>
                                          <p:spTgt spid="4">
                                            <p:txEl>
                                              <p:pRg st="1" end="1"/>
                                            </p:txEl>
                                          </p:spTgt>
                                        </p:tgtEl>
                                      </p:cBhvr>
                                    </p:animEffect>
                                    <p:anim calcmode="lin" valueType="num">
                                      <p:cBhvr>
                                        <p:cTn id="3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4">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B. </a:t>
            </a:r>
            <a:r>
              <a:rPr lang="en-US" sz="3200" i="1" dirty="0"/>
              <a:t>Financial instruments </a:t>
            </a:r>
            <a:r>
              <a:rPr lang="en-US" sz="3200" dirty="0"/>
              <a:t>expanded.</a:t>
            </a:r>
          </a:p>
        </p:txBody>
      </p:sp>
      <p:sp>
        <p:nvSpPr>
          <p:cNvPr id="3" name="Content Placeholder 2"/>
          <p:cNvSpPr>
            <a:spLocks noGrp="1"/>
          </p:cNvSpPr>
          <p:nvPr>
            <p:ph sz="quarter" idx="13"/>
          </p:nvPr>
        </p:nvSpPr>
        <p:spPr>
          <a:xfrm>
            <a:off x="1752600" y="2240280"/>
            <a:ext cx="4261104" cy="4312920"/>
          </a:xfrm>
        </p:spPr>
        <p:txBody>
          <a:bodyPr/>
          <a:lstStyle/>
          <a:p>
            <a:r>
              <a:rPr lang="en-US" dirty="0"/>
              <a:t>* Stock markets 	* Insurance</a:t>
            </a:r>
          </a:p>
          <a:p>
            <a:r>
              <a:rPr lang="en-US" dirty="0"/>
              <a:t>* Gold Standard             </a:t>
            </a:r>
          </a:p>
          <a:p>
            <a:r>
              <a:rPr lang="en-US" dirty="0"/>
              <a:t>* Limited Liability corporations</a:t>
            </a:r>
          </a:p>
          <a:p>
            <a:endParaRPr lang="en-US" dirty="0"/>
          </a:p>
          <a:p>
            <a:r>
              <a:rPr lang="en-US" dirty="0"/>
              <a:t>C. The global nature of trade and production contributed to the proliferation of </a:t>
            </a:r>
            <a:r>
              <a:rPr lang="en-US" i="1" dirty="0"/>
              <a:t>large-scale transnational businesses</a:t>
            </a:r>
            <a:r>
              <a:rPr lang="en-US" dirty="0"/>
              <a:t>.</a:t>
            </a:r>
          </a:p>
          <a:p>
            <a:r>
              <a:rPr lang="en-US" dirty="0"/>
              <a:t>Illustrative example    </a:t>
            </a:r>
            <a:r>
              <a:rPr lang="en-US" dirty="0">
                <a:sym typeface="Wingdings" pitchFamily="2" charset="2"/>
              </a:rPr>
              <a:t></a:t>
            </a:r>
            <a:endParaRPr lang="en-US" dirty="0"/>
          </a:p>
        </p:txBody>
      </p:sp>
      <p:sp>
        <p:nvSpPr>
          <p:cNvPr id="4" name="Content Placeholder 3"/>
          <p:cNvSpPr>
            <a:spLocks noGrp="1"/>
          </p:cNvSpPr>
          <p:nvPr>
            <p:ph sz="quarter" idx="14"/>
          </p:nvPr>
        </p:nvSpPr>
        <p:spPr>
          <a:xfrm>
            <a:off x="6169151" y="2240280"/>
            <a:ext cx="4270249" cy="3877056"/>
          </a:xfrm>
        </p:spPr>
        <p:txBody>
          <a:bodyPr/>
          <a:lstStyle/>
          <a:p>
            <a:endParaRPr lang="en-US" dirty="0"/>
          </a:p>
          <a:p>
            <a:endParaRPr lang="en-US" dirty="0"/>
          </a:p>
          <a:p>
            <a:endParaRPr lang="en-US" dirty="0"/>
          </a:p>
          <a:p>
            <a:r>
              <a:rPr lang="en-US" dirty="0"/>
              <a:t>The United Fruit Company in Latin America</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382" y="4412776"/>
            <a:ext cx="373380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CBE63621-F93A-4FC7-9397-80AA1ECEA5C8}"/>
              </a:ext>
            </a:extLst>
          </p:cNvPr>
          <p:cNvSpPr/>
          <p:nvPr/>
        </p:nvSpPr>
        <p:spPr>
          <a:xfrm>
            <a:off x="6814268" y="652007"/>
            <a:ext cx="3200914" cy="17492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Small Group Breakout</a:t>
            </a:r>
          </a:p>
          <a:p>
            <a:pPr algn="ctr"/>
            <a:r>
              <a:rPr lang="en-US" sz="1600" dirty="0"/>
              <a:t>Look over the hand out individually</a:t>
            </a:r>
          </a:p>
          <a:p>
            <a:pPr algn="ctr"/>
            <a:r>
              <a:rPr lang="en-US" dirty="0"/>
              <a:t>I will group you</a:t>
            </a:r>
          </a:p>
          <a:p>
            <a:pPr algn="ctr"/>
            <a:r>
              <a:rPr lang="en-US" dirty="0"/>
              <a:t>Discuss the main ideas</a:t>
            </a:r>
          </a:p>
          <a:p>
            <a:pPr algn="ctr"/>
            <a:r>
              <a:rPr lang="en-US" dirty="0"/>
              <a:t>Present main ideas to class</a:t>
            </a:r>
          </a:p>
          <a:p>
            <a:pPr algn="ctr"/>
            <a:endParaRPr lang="en-US" dirty="0"/>
          </a:p>
        </p:txBody>
      </p:sp>
    </p:spTree>
    <p:extLst>
      <p:ext uri="{BB962C8B-B14F-4D97-AF65-F5344CB8AC3E}">
        <p14:creationId xmlns:p14="http://schemas.microsoft.com/office/powerpoint/2010/main" val="163014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194"/>
                                        </p:tgtEl>
                                        <p:attrNameLst>
                                          <p:attrName>style.visibility</p:attrName>
                                        </p:attrNameLst>
                                      </p:cBhvr>
                                      <p:to>
                                        <p:strVal val="visible"/>
                                      </p:to>
                                    </p:set>
                                    <p:anim calcmode="lin" valueType="num">
                                      <p:cBhvr additive="base">
                                        <p:cTn id="41" dur="500" fill="hold"/>
                                        <p:tgtEl>
                                          <p:spTgt spid="8194"/>
                                        </p:tgtEl>
                                        <p:attrNameLst>
                                          <p:attrName>ppt_x</p:attrName>
                                        </p:attrNameLst>
                                      </p:cBhvr>
                                      <p:tavLst>
                                        <p:tav tm="0">
                                          <p:val>
                                            <p:strVal val="#ppt_x"/>
                                          </p:val>
                                        </p:tav>
                                        <p:tav tm="100000">
                                          <p:val>
                                            <p:strVal val="#ppt_x"/>
                                          </p:val>
                                        </p:tav>
                                      </p:tavLst>
                                    </p:anim>
                                    <p:anim calcmode="lin" valueType="num">
                                      <p:cBhvr additive="base">
                                        <p:cTn id="42"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A4B050-8745-48D4-949B-1B75CCA5CBD3}"/>
              </a:ext>
            </a:extLst>
          </p:cNvPr>
          <p:cNvSpPr>
            <a:spLocks noGrp="1"/>
          </p:cNvSpPr>
          <p:nvPr>
            <p:ph type="title"/>
          </p:nvPr>
        </p:nvSpPr>
        <p:spPr>
          <a:xfrm>
            <a:off x="1024128" y="585216"/>
            <a:ext cx="10337778" cy="1499616"/>
          </a:xfrm>
        </p:spPr>
        <p:txBody>
          <a:bodyPr/>
          <a:lstStyle/>
          <a:p>
            <a:r>
              <a:rPr lang="en-US" dirty="0"/>
              <a:t>Take notes on what your classmates present</a:t>
            </a:r>
          </a:p>
        </p:txBody>
      </p:sp>
      <p:sp>
        <p:nvSpPr>
          <p:cNvPr id="6" name="Content Placeholder 5">
            <a:extLst>
              <a:ext uri="{FF2B5EF4-FFF2-40B4-BE49-F238E27FC236}">
                <a16:creationId xmlns:a16="http://schemas.microsoft.com/office/drawing/2014/main" id="{605E7AA8-C5CE-48C2-9C0C-30740983E4E2}"/>
              </a:ext>
            </a:extLst>
          </p:cNvPr>
          <p:cNvSpPr>
            <a:spLocks noGrp="1"/>
          </p:cNvSpPr>
          <p:nvPr>
            <p:ph idx="1"/>
          </p:nvPr>
        </p:nvSpPr>
        <p:spPr>
          <a:xfrm>
            <a:off x="0" y="2286000"/>
            <a:ext cx="12192000" cy="4023360"/>
          </a:xfrm>
        </p:spPr>
        <p:txBody>
          <a:bodyPr/>
          <a:lstStyle/>
          <a:p>
            <a:r>
              <a:rPr lang="en-US" u="sng" dirty="0"/>
              <a:t>Stock markets </a:t>
            </a:r>
            <a:r>
              <a:rPr lang="en-US" dirty="0"/>
              <a:t>		</a:t>
            </a:r>
            <a:r>
              <a:rPr lang="en-US" u="sng" dirty="0"/>
              <a:t>Insurance</a:t>
            </a:r>
            <a:r>
              <a:rPr lang="en-US" dirty="0"/>
              <a:t>             </a:t>
            </a:r>
            <a:r>
              <a:rPr lang="en-US" u="sng" dirty="0"/>
              <a:t>Gold Standard</a:t>
            </a:r>
            <a:r>
              <a:rPr lang="en-US" dirty="0"/>
              <a:t>	</a:t>
            </a:r>
            <a:r>
              <a:rPr lang="en-US" u="sng" dirty="0"/>
              <a:t>The United Fruit Company in Latin America</a:t>
            </a:r>
          </a:p>
          <a:p>
            <a:endParaRPr lang="en-US" u="sng" dirty="0"/>
          </a:p>
        </p:txBody>
      </p:sp>
    </p:spTree>
    <p:extLst>
      <p:ext uri="{BB962C8B-B14F-4D97-AF65-F5344CB8AC3E}">
        <p14:creationId xmlns:p14="http://schemas.microsoft.com/office/powerpoint/2010/main" val="25216481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951183-8D69-449C-A2EB-679D4608B6B8}"/>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5EF66CC7-C028-4586-8036-A71DD52CCF9A}"/>
              </a:ext>
            </a:extLst>
          </p:cNvPr>
          <p:cNvSpPr>
            <a:spLocks noGrp="1"/>
          </p:cNvSpPr>
          <p:nvPr>
            <p:ph idx="1"/>
          </p:nvPr>
        </p:nvSpPr>
        <p:spPr/>
        <p:txBody>
          <a:bodyPr>
            <a:normAutofit/>
          </a:bodyPr>
          <a:lstStyle/>
          <a:p>
            <a:r>
              <a:rPr lang="en-US" sz="9600" dirty="0"/>
              <a:t>End of Notes</a:t>
            </a:r>
          </a:p>
        </p:txBody>
      </p:sp>
    </p:spTree>
    <p:extLst>
      <p:ext uri="{BB962C8B-B14F-4D97-AF65-F5344CB8AC3E}">
        <p14:creationId xmlns:p14="http://schemas.microsoft.com/office/powerpoint/2010/main" val="38994955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ED52-FC90-4171-9BF8-80D6A0A44B09}"/>
              </a:ext>
            </a:extLst>
          </p:cNvPr>
          <p:cNvSpPr>
            <a:spLocks noGrp="1"/>
          </p:cNvSpPr>
          <p:nvPr>
            <p:ph type="title"/>
          </p:nvPr>
        </p:nvSpPr>
        <p:spPr/>
        <p:txBody>
          <a:bodyPr>
            <a:normAutofit/>
          </a:bodyPr>
          <a:lstStyle/>
          <a:p>
            <a:r>
              <a:rPr lang="en-US" sz="3200" dirty="0">
                <a:solidFill>
                  <a:srgbClr val="7030A0"/>
                </a:solidFill>
              </a:rPr>
              <a:t>Explain how economic developments on the European continent in the period 1450-1750 contributed to the creation of the first truly global economy</a:t>
            </a:r>
          </a:p>
        </p:txBody>
      </p:sp>
      <p:sp>
        <p:nvSpPr>
          <p:cNvPr id="5" name="Text Placeholder 4">
            <a:extLst>
              <a:ext uri="{FF2B5EF4-FFF2-40B4-BE49-F238E27FC236}">
                <a16:creationId xmlns:a16="http://schemas.microsoft.com/office/drawing/2014/main" id="{17B73E35-48CF-4C05-A9E3-3DF677924F3E}"/>
              </a:ext>
            </a:extLst>
          </p:cNvPr>
          <p:cNvSpPr>
            <a:spLocks noGrp="1"/>
          </p:cNvSpPr>
          <p:nvPr>
            <p:ph type="body" idx="1"/>
          </p:nvPr>
        </p:nvSpPr>
        <p:spPr/>
        <p:txBody>
          <a:bodyPr/>
          <a:lstStyle/>
          <a:p>
            <a:r>
              <a:rPr lang="en-US" dirty="0"/>
              <a:t>Cause</a:t>
            </a:r>
          </a:p>
        </p:txBody>
      </p:sp>
      <p:sp>
        <p:nvSpPr>
          <p:cNvPr id="6" name="Content Placeholder 5">
            <a:extLst>
              <a:ext uri="{FF2B5EF4-FFF2-40B4-BE49-F238E27FC236}">
                <a16:creationId xmlns:a16="http://schemas.microsoft.com/office/drawing/2014/main" id="{BF307188-86E6-4BCE-8A02-507360F35599}"/>
              </a:ext>
            </a:extLst>
          </p:cNvPr>
          <p:cNvSpPr>
            <a:spLocks noGrp="1"/>
          </p:cNvSpPr>
          <p:nvPr>
            <p:ph sz="half" idx="2"/>
          </p:nvPr>
        </p:nvSpPr>
        <p:spPr/>
        <p:txBody>
          <a:bodyPr/>
          <a:lstStyle/>
          <a:p>
            <a:r>
              <a:rPr lang="en-US" dirty="0"/>
              <a:t>Economic developments</a:t>
            </a:r>
          </a:p>
          <a:p>
            <a:r>
              <a:rPr lang="en-US" dirty="0"/>
              <a:t>--what are they?</a:t>
            </a:r>
          </a:p>
        </p:txBody>
      </p:sp>
      <p:sp>
        <p:nvSpPr>
          <p:cNvPr id="7" name="Text Placeholder 6">
            <a:extLst>
              <a:ext uri="{FF2B5EF4-FFF2-40B4-BE49-F238E27FC236}">
                <a16:creationId xmlns:a16="http://schemas.microsoft.com/office/drawing/2014/main" id="{A130DC14-E42A-411B-BF76-EE0EA13DE542}"/>
              </a:ext>
            </a:extLst>
          </p:cNvPr>
          <p:cNvSpPr>
            <a:spLocks noGrp="1"/>
          </p:cNvSpPr>
          <p:nvPr>
            <p:ph type="body" sz="quarter" idx="3"/>
          </p:nvPr>
        </p:nvSpPr>
        <p:spPr/>
        <p:txBody>
          <a:bodyPr/>
          <a:lstStyle/>
          <a:p>
            <a:r>
              <a:rPr lang="en-US" dirty="0"/>
              <a:t>Effect</a:t>
            </a:r>
          </a:p>
        </p:txBody>
      </p:sp>
      <p:sp>
        <p:nvSpPr>
          <p:cNvPr id="8" name="Content Placeholder 7">
            <a:extLst>
              <a:ext uri="{FF2B5EF4-FFF2-40B4-BE49-F238E27FC236}">
                <a16:creationId xmlns:a16="http://schemas.microsoft.com/office/drawing/2014/main" id="{850E9BBD-4E92-48F1-8C8E-D816F1B920A5}"/>
              </a:ext>
            </a:extLst>
          </p:cNvPr>
          <p:cNvSpPr>
            <a:spLocks noGrp="1"/>
          </p:cNvSpPr>
          <p:nvPr>
            <p:ph sz="quarter" idx="4"/>
          </p:nvPr>
        </p:nvSpPr>
        <p:spPr/>
        <p:txBody>
          <a:bodyPr/>
          <a:lstStyle/>
          <a:p>
            <a:r>
              <a:rPr lang="en-US" dirty="0"/>
              <a:t>First truly global economy</a:t>
            </a:r>
          </a:p>
          <a:p>
            <a:r>
              <a:rPr lang="en-US" dirty="0"/>
              <a:t>--what makes it “truly global”?</a:t>
            </a:r>
          </a:p>
          <a:p>
            <a:r>
              <a:rPr lang="en-US" dirty="0"/>
              <a:t>--what is the structure that was “created” </a:t>
            </a:r>
          </a:p>
          <a:p>
            <a:endParaRPr lang="en-US" dirty="0"/>
          </a:p>
          <a:p>
            <a:r>
              <a:rPr lang="en-US" sz="2800" dirty="0">
                <a:solidFill>
                  <a:srgbClr val="7030A0"/>
                </a:solidFill>
              </a:rPr>
              <a:t>Tomorrow—bring in a rough draft (peer grading)</a:t>
            </a:r>
          </a:p>
          <a:p>
            <a:r>
              <a:rPr lang="en-US" sz="2800" dirty="0">
                <a:solidFill>
                  <a:srgbClr val="7030A0"/>
                </a:solidFill>
              </a:rPr>
              <a:t>Final draft due Thursday</a:t>
            </a:r>
          </a:p>
        </p:txBody>
      </p:sp>
    </p:spTree>
    <p:extLst>
      <p:ext uri="{BB962C8B-B14F-4D97-AF65-F5344CB8AC3E}">
        <p14:creationId xmlns:p14="http://schemas.microsoft.com/office/powerpoint/2010/main" val="3652149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2ADE14-186C-40FA-8F27-C60AE965352E}"/>
              </a:ext>
            </a:extLst>
          </p:cNvPr>
          <p:cNvSpPr>
            <a:spLocks noGrp="1"/>
          </p:cNvSpPr>
          <p:nvPr>
            <p:ph type="title"/>
          </p:nvPr>
        </p:nvSpPr>
        <p:spPr/>
        <p:txBody>
          <a:bodyPr/>
          <a:lstStyle/>
          <a:p>
            <a:r>
              <a:rPr lang="en-US" dirty="0"/>
              <a:t>Cause/Effect Signal Words</a:t>
            </a:r>
          </a:p>
        </p:txBody>
      </p:sp>
      <p:sp>
        <p:nvSpPr>
          <p:cNvPr id="8" name="Content Placeholder 7">
            <a:extLst>
              <a:ext uri="{FF2B5EF4-FFF2-40B4-BE49-F238E27FC236}">
                <a16:creationId xmlns:a16="http://schemas.microsoft.com/office/drawing/2014/main" id="{F99963EB-D678-4160-944F-600F09090FA9}"/>
              </a:ext>
            </a:extLst>
          </p:cNvPr>
          <p:cNvSpPr>
            <a:spLocks noGrp="1"/>
          </p:cNvSpPr>
          <p:nvPr>
            <p:ph sz="half" idx="1"/>
          </p:nvPr>
        </p:nvSpPr>
        <p:spPr/>
        <p:txBody>
          <a:bodyPr/>
          <a:lstStyle/>
          <a:p>
            <a:r>
              <a:rPr lang="en-US" dirty="0"/>
              <a:t>Because</a:t>
            </a:r>
          </a:p>
          <a:p>
            <a:r>
              <a:rPr lang="en-US" dirty="0"/>
              <a:t>Since</a:t>
            </a:r>
          </a:p>
          <a:p>
            <a:r>
              <a:rPr lang="en-US" dirty="0"/>
              <a:t>Consequently</a:t>
            </a:r>
          </a:p>
          <a:p>
            <a:r>
              <a:rPr lang="en-US" dirty="0"/>
              <a:t>This led to…so</a:t>
            </a:r>
          </a:p>
          <a:p>
            <a:r>
              <a:rPr lang="en-US" dirty="0"/>
              <a:t>If…then</a:t>
            </a:r>
          </a:p>
          <a:p>
            <a:r>
              <a:rPr lang="en-US" dirty="0"/>
              <a:t>Nevertheless</a:t>
            </a:r>
          </a:p>
          <a:p>
            <a:r>
              <a:rPr lang="en-US" dirty="0"/>
              <a:t>Accordingly</a:t>
            </a:r>
          </a:p>
          <a:p>
            <a:r>
              <a:rPr lang="en-US" dirty="0"/>
              <a:t>Because of</a:t>
            </a:r>
          </a:p>
        </p:txBody>
      </p:sp>
      <p:sp>
        <p:nvSpPr>
          <p:cNvPr id="9" name="Content Placeholder 8">
            <a:extLst>
              <a:ext uri="{FF2B5EF4-FFF2-40B4-BE49-F238E27FC236}">
                <a16:creationId xmlns:a16="http://schemas.microsoft.com/office/drawing/2014/main" id="{E848AA95-ED76-447E-B0EF-849F80BDE558}"/>
              </a:ext>
            </a:extLst>
          </p:cNvPr>
          <p:cNvSpPr>
            <a:spLocks noGrp="1"/>
          </p:cNvSpPr>
          <p:nvPr>
            <p:ph sz="half" idx="2"/>
          </p:nvPr>
        </p:nvSpPr>
        <p:spPr/>
        <p:txBody>
          <a:bodyPr/>
          <a:lstStyle/>
          <a:p>
            <a:r>
              <a:rPr lang="en-US" dirty="0"/>
              <a:t>As a result of</a:t>
            </a:r>
          </a:p>
          <a:p>
            <a:r>
              <a:rPr lang="en-US" dirty="0"/>
              <a:t>In order to</a:t>
            </a:r>
          </a:p>
          <a:p>
            <a:r>
              <a:rPr lang="en-US" dirty="0"/>
              <a:t>May be due to</a:t>
            </a:r>
          </a:p>
          <a:p>
            <a:r>
              <a:rPr lang="en-US" dirty="0"/>
              <a:t>Yet</a:t>
            </a:r>
          </a:p>
          <a:p>
            <a:r>
              <a:rPr lang="en-US" dirty="0"/>
              <a:t>For this reason</a:t>
            </a:r>
          </a:p>
          <a:p>
            <a:r>
              <a:rPr lang="en-US" dirty="0"/>
              <a:t>Not only…but also</a:t>
            </a:r>
          </a:p>
        </p:txBody>
      </p:sp>
    </p:spTree>
    <p:extLst>
      <p:ext uri="{BB962C8B-B14F-4D97-AF65-F5344CB8AC3E}">
        <p14:creationId xmlns:p14="http://schemas.microsoft.com/office/powerpoint/2010/main" val="902137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D7567-6A85-42E0-B1D2-1B839C09C7CC}"/>
              </a:ext>
            </a:extLst>
          </p:cNvPr>
          <p:cNvSpPr>
            <a:spLocks noGrp="1"/>
          </p:cNvSpPr>
          <p:nvPr>
            <p:ph type="title"/>
          </p:nvPr>
        </p:nvSpPr>
        <p:spPr>
          <a:xfrm>
            <a:off x="6405371" y="235358"/>
            <a:ext cx="9720072" cy="1499616"/>
          </a:xfrm>
        </p:spPr>
        <p:txBody>
          <a:bodyPr/>
          <a:lstStyle/>
          <a:p>
            <a:r>
              <a:rPr lang="en-US" dirty="0"/>
              <a:t>LEQ Refreshment</a:t>
            </a:r>
          </a:p>
        </p:txBody>
      </p:sp>
      <p:sp>
        <p:nvSpPr>
          <p:cNvPr id="3" name="Content Placeholder 2">
            <a:extLst>
              <a:ext uri="{FF2B5EF4-FFF2-40B4-BE49-F238E27FC236}">
                <a16:creationId xmlns:a16="http://schemas.microsoft.com/office/drawing/2014/main" id="{675BF5AC-71F7-49C9-B31D-D1F2E68222AD}"/>
              </a:ext>
            </a:extLst>
          </p:cNvPr>
          <p:cNvSpPr>
            <a:spLocks noGrp="1"/>
          </p:cNvSpPr>
          <p:nvPr>
            <p:ph sz="quarter" idx="13"/>
          </p:nvPr>
        </p:nvSpPr>
        <p:spPr>
          <a:xfrm>
            <a:off x="55659" y="79513"/>
            <a:ext cx="5930613" cy="6989197"/>
          </a:xfrm>
        </p:spPr>
        <p:txBody>
          <a:bodyPr>
            <a:normAutofit fontScale="92500" lnSpcReduction="20000"/>
          </a:bodyPr>
          <a:lstStyle/>
          <a:p>
            <a:r>
              <a:rPr lang="en-US" dirty="0"/>
              <a:t>AP History LEQ Rubric (6 points)</a:t>
            </a:r>
          </a:p>
          <a:p>
            <a:r>
              <a:rPr lang="en-US" dirty="0"/>
              <a:t>THESIS/CLAIM (0–1 </a:t>
            </a:r>
            <a:r>
              <a:rPr lang="en-US" dirty="0" err="1"/>
              <a:t>pt</a:t>
            </a:r>
            <a:r>
              <a:rPr lang="en-US" dirty="0"/>
              <a:t>) </a:t>
            </a:r>
          </a:p>
          <a:p>
            <a:r>
              <a:rPr lang="en-US" dirty="0"/>
              <a:t>1 pt. Responds to the prompt with a historically defensible thesis/claim that establishes a line of reasoning. To earn this point, the thesis must make a claim that responds to the prompt, rather than merely restating or rephrasing the prompt. The thesis must consist of one or more sentences located in one place, either in the introduction or the conclusion. CONTEXTUALIZATION (0–1 </a:t>
            </a:r>
            <a:r>
              <a:rPr lang="en-US" dirty="0" err="1"/>
              <a:t>pt</a:t>
            </a:r>
            <a:r>
              <a:rPr lang="en-US" dirty="0"/>
              <a:t>) </a:t>
            </a:r>
          </a:p>
          <a:p>
            <a:r>
              <a:rPr lang="en-US" dirty="0"/>
              <a:t>1 pt. Describes a broader historical context relevant to the prompt. To earn this point, the response must relate the topic of the prompt to broader historical events, developments, or processes that occur before, during, or continue after the time frame of the question. This point is not awarded for merely a phrase or a reference. </a:t>
            </a:r>
          </a:p>
          <a:p>
            <a:r>
              <a:rPr lang="en-US" dirty="0"/>
              <a:t>EVIDENCE  (0–2 pts) </a:t>
            </a:r>
          </a:p>
          <a:p>
            <a:r>
              <a:rPr lang="en-US" dirty="0"/>
              <a:t>1 pt. Provides specific examples of evidence relevant to the topic of the prompt.</a:t>
            </a:r>
          </a:p>
          <a:p>
            <a:r>
              <a:rPr lang="en-US" dirty="0"/>
              <a:t> OR 2 pts. Supports an argument in response to the prompt using specific and relevant examples of evidence. To earn one point, the response must identify specific historical examples of evidence relevant to the topic of the prompt. To earn two points the response must use specific historical evidence to support an argument in response to the prompt. </a:t>
            </a:r>
          </a:p>
        </p:txBody>
      </p:sp>
      <p:sp>
        <p:nvSpPr>
          <p:cNvPr id="4" name="Content Placeholder 3">
            <a:extLst>
              <a:ext uri="{FF2B5EF4-FFF2-40B4-BE49-F238E27FC236}">
                <a16:creationId xmlns:a16="http://schemas.microsoft.com/office/drawing/2014/main" id="{26F9256D-7162-4BF1-976A-A7F176061A4F}"/>
              </a:ext>
            </a:extLst>
          </p:cNvPr>
          <p:cNvSpPr>
            <a:spLocks noGrp="1"/>
          </p:cNvSpPr>
          <p:nvPr>
            <p:ph sz="quarter" idx="14"/>
          </p:nvPr>
        </p:nvSpPr>
        <p:spPr>
          <a:xfrm>
            <a:off x="6193534" y="2240279"/>
            <a:ext cx="5930613" cy="4764820"/>
          </a:xfrm>
        </p:spPr>
        <p:txBody>
          <a:bodyPr>
            <a:normAutofit fontScale="77500" lnSpcReduction="20000"/>
          </a:bodyPr>
          <a:lstStyle/>
          <a:p>
            <a:r>
              <a:rPr lang="en-US" dirty="0"/>
              <a:t>D ANALYSIS AND REASONING (0–2 pts) </a:t>
            </a:r>
          </a:p>
          <a:p>
            <a:r>
              <a:rPr lang="en-US" dirty="0"/>
              <a:t>1 pt. Uses historical reasoning (e.g. comparison, causation, CCOT) to frame or structure an argument that addresses the prompt. </a:t>
            </a:r>
          </a:p>
          <a:p>
            <a:r>
              <a:rPr lang="en-US" dirty="0"/>
              <a:t>OR 2 pts. Demonstrates a complex understanding of the historical development that is the focus of the prompt, </a:t>
            </a:r>
            <a:r>
              <a:rPr lang="en-US" b="1" dirty="0"/>
              <a:t>using evidence to corroborate, qualify, or modify an argument that addresses the question.</a:t>
            </a:r>
            <a:r>
              <a:rPr lang="en-US" dirty="0"/>
              <a:t> To earn the first point, the response must demonstrate the use of historical reasoning to frame or structure an argument, although the reasoning might be uneven or imbalanced. To earn the second point, the response must demonstrate a complex understanding. This can be accomplished in a variety of ways, such as: • Explaining nuance of an issue by analyzing multiple variables </a:t>
            </a:r>
          </a:p>
          <a:p>
            <a:r>
              <a:rPr lang="en-US" dirty="0"/>
              <a:t>• Explaining both similarity and difference, or explaining both continuity and change, or explaining multiple causes, or explaining both causes and effects • Explaining relevant and insightful connections within and across periods </a:t>
            </a:r>
          </a:p>
          <a:p>
            <a:r>
              <a:rPr lang="en-US" dirty="0"/>
              <a:t>• Confirming the validity of an argument by corroborating multiple perspectives across themes • Qualifying or modifying an argument by considering diverse or alternative views or evidence This understanding must be part of the argument, not merely a phrase or reference.</a:t>
            </a:r>
          </a:p>
          <a:p>
            <a:endParaRPr lang="en-US" dirty="0"/>
          </a:p>
        </p:txBody>
      </p:sp>
    </p:spTree>
    <p:extLst>
      <p:ext uri="{BB962C8B-B14F-4D97-AF65-F5344CB8AC3E}">
        <p14:creationId xmlns:p14="http://schemas.microsoft.com/office/powerpoint/2010/main" val="301206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fade">
                                      <p:cBhvr>
                                        <p:cTn id="43" dur="1000"/>
                                        <p:tgtEl>
                                          <p:spTgt spid="4">
                                            <p:txEl>
                                              <p:pRg st="1" end="1"/>
                                            </p:txEl>
                                          </p:spTgt>
                                        </p:tgtEl>
                                      </p:cBhvr>
                                    </p:animEffect>
                                    <p:anim calcmode="lin" valueType="num">
                                      <p:cBhvr>
                                        <p:cTn id="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fade">
                                      <p:cBhvr>
                                        <p:cTn id="50" dur="1000"/>
                                        <p:tgtEl>
                                          <p:spTgt spid="4">
                                            <p:txEl>
                                              <p:pRg st="2" end="2"/>
                                            </p:txEl>
                                          </p:spTgt>
                                        </p:tgtEl>
                                      </p:cBhvr>
                                    </p:animEffect>
                                    <p:anim calcmode="lin" valueType="num">
                                      <p:cBhvr>
                                        <p:cTn id="5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1000"/>
                                        <p:tgtEl>
                                          <p:spTgt spid="4">
                                            <p:txEl>
                                              <p:pRg st="3" end="3"/>
                                            </p:txEl>
                                          </p:spTgt>
                                        </p:tgtEl>
                                      </p:cBhvr>
                                    </p:animEffect>
                                    <p:anim calcmode="lin" valueType="num">
                                      <p:cBhvr>
                                        <p:cTn id="5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4" end="4"/>
                                            </p:txEl>
                                          </p:spTgt>
                                        </p:tgtEl>
                                        <p:attrNameLst>
                                          <p:attrName>style.visibility</p:attrName>
                                        </p:attrNameLst>
                                      </p:cBhvr>
                                      <p:to>
                                        <p:strVal val="visible"/>
                                      </p:to>
                                    </p:set>
                                    <p:animEffect transition="in" filter="fade">
                                      <p:cBhvr>
                                        <p:cTn id="64" dur="1000"/>
                                        <p:tgtEl>
                                          <p:spTgt spid="4">
                                            <p:txEl>
                                              <p:pRg st="4" end="4"/>
                                            </p:txEl>
                                          </p:spTgt>
                                        </p:tgtEl>
                                      </p:cBhvr>
                                    </p:animEffect>
                                    <p:anim calcmode="lin" valueType="num">
                                      <p:cBhvr>
                                        <p:cTn id="6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3 Weapons of Conquest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70580" y="2881630"/>
            <a:ext cx="4419600" cy="2576490"/>
          </a:xfrm>
        </p:spPr>
      </p:pic>
      <p:sp>
        <p:nvSpPr>
          <p:cNvPr id="8" name="Text Placeholder 7"/>
          <p:cNvSpPr>
            <a:spLocks noGrp="1"/>
          </p:cNvSpPr>
          <p:nvPr>
            <p:ph type="body" idx="4294967295"/>
          </p:nvPr>
        </p:nvSpPr>
        <p:spPr>
          <a:xfrm>
            <a:off x="0" y="2057400"/>
            <a:ext cx="3441700" cy="658813"/>
          </a:xfrm>
        </p:spPr>
        <p:txBody>
          <a:bodyPr>
            <a:normAutofit fontScale="77500" lnSpcReduction="20000"/>
          </a:bodyPr>
          <a:lstStyle/>
          <a:p>
            <a:r>
              <a:rPr lang="en-US" dirty="0">
                <a:solidFill>
                  <a:srgbClr val="7030A0"/>
                </a:solidFill>
              </a:rPr>
              <a:t>1) Maxim Machine Gun </a:t>
            </a:r>
            <a:endParaRPr lang="en-US" dirty="0"/>
          </a:p>
          <a:p>
            <a:r>
              <a:rPr lang="en-US" dirty="0"/>
              <a:t>2 men had the firepower of 50 men</a:t>
            </a:r>
          </a:p>
        </p:txBody>
      </p:sp>
      <p:sp>
        <p:nvSpPr>
          <p:cNvPr id="9" name="Text Placeholder 8"/>
          <p:cNvSpPr>
            <a:spLocks noGrp="1"/>
          </p:cNvSpPr>
          <p:nvPr>
            <p:ph type="body" sz="quarter" idx="4294967295"/>
          </p:nvPr>
        </p:nvSpPr>
        <p:spPr>
          <a:xfrm>
            <a:off x="7437438" y="2179638"/>
            <a:ext cx="4754562" cy="822325"/>
          </a:xfrm>
        </p:spPr>
        <p:txBody>
          <a:bodyPr/>
          <a:lstStyle/>
          <a:p>
            <a:r>
              <a:rPr lang="en-US" dirty="0">
                <a:solidFill>
                  <a:srgbClr val="7030A0"/>
                </a:solidFill>
              </a:rPr>
              <a:t>2) Gun Boat </a:t>
            </a:r>
            <a:r>
              <a:rPr lang="en-US" dirty="0"/>
              <a:t>– for sailing up shallow streams   “Gun Boat Diplomacy”</a:t>
            </a:r>
          </a:p>
        </p:txBody>
      </p:sp>
      <p:pic>
        <p:nvPicPr>
          <p:cNvPr id="7" name="Content Placeholder 6"/>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7772400" y="3124200"/>
            <a:ext cx="4419600" cy="3429000"/>
          </a:xfrm>
        </p:spPr>
      </p:pic>
      <p:sp>
        <p:nvSpPr>
          <p:cNvPr id="2" name="Rectangle 1">
            <a:extLst>
              <a:ext uri="{FF2B5EF4-FFF2-40B4-BE49-F238E27FC236}">
                <a16:creationId xmlns:a16="http://schemas.microsoft.com/office/drawing/2014/main" id="{C2F7E0FB-AA88-4D72-8F81-20EF92D145FD}"/>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sp>
        <p:nvSpPr>
          <p:cNvPr id="3" name="Rectangle 2">
            <a:extLst>
              <a:ext uri="{FF2B5EF4-FFF2-40B4-BE49-F238E27FC236}">
                <a16:creationId xmlns:a16="http://schemas.microsoft.com/office/drawing/2014/main" id="{1DCF15F4-5455-48E8-80F0-B7EBB7308544}"/>
              </a:ext>
            </a:extLst>
          </p:cNvPr>
          <p:cNvSpPr/>
          <p:nvPr/>
        </p:nvSpPr>
        <p:spPr>
          <a:xfrm>
            <a:off x="3048000" y="3105835"/>
            <a:ext cx="6096000" cy="646331"/>
          </a:xfrm>
          <a:prstGeom prst="rect">
            <a:avLst/>
          </a:prstGeom>
        </p:spPr>
        <p:txBody>
          <a:bodyPr>
            <a:spAutoFit/>
          </a:bodyPr>
          <a:lstStyle/>
          <a:p>
            <a:r>
              <a:rPr lang="en-US" dirty="0">
                <a:solidFill>
                  <a:srgbClr val="000000"/>
                </a:solidFill>
                <a:latin typeface="Times New Roman" panose="02020603050405020304" pitchFamily="18" charset="0"/>
              </a:rPr>
              <a:t> </a:t>
            </a:r>
            <a:br>
              <a:rPr lang="en-US" dirty="0"/>
            </a:br>
            <a:endParaRPr lang="en-US" dirty="0"/>
          </a:p>
        </p:txBody>
      </p:sp>
    </p:spTree>
    <p:extLst>
      <p:ext uri="{BB962C8B-B14F-4D97-AF65-F5344CB8AC3E}">
        <p14:creationId xmlns:p14="http://schemas.microsoft.com/office/powerpoint/2010/main" val="400803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75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24256" y="4767072"/>
            <a:ext cx="6594189" cy="1625210"/>
          </a:xfrm>
        </p:spPr>
        <p:txBody>
          <a:bodyPr>
            <a:normAutofit/>
          </a:bodyPr>
          <a:lstStyle/>
          <a:p>
            <a:pPr algn="r"/>
            <a:r>
              <a:rPr lang="en-US">
                <a:solidFill>
                  <a:srgbClr val="FFFFFF"/>
                </a:solidFill>
              </a:rPr>
              <a:t>Steaming into the Interior</a:t>
            </a:r>
          </a:p>
        </p:txBody>
      </p:sp>
      <p:pic>
        <p:nvPicPr>
          <p:cNvPr id="7"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32125" r="1" b="407"/>
          <a:stretch/>
        </p:blipFill>
        <p:spPr>
          <a:xfrm>
            <a:off x="327547" y="321733"/>
            <a:ext cx="7058306" cy="4107392"/>
          </a:xfrm>
          <a:prstGeom prst="rect">
            <a:avLst/>
          </a:prstGeom>
        </p:spPr>
      </p:pic>
      <p:sp>
        <p:nvSpPr>
          <p:cNvPr id="24"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DA58D783-86E2-4989-AEC2-668894097B5B}"/>
              </a:ext>
            </a:extLst>
          </p:cNvPr>
          <p:cNvSpPr>
            <a:spLocks noGrp="1"/>
          </p:cNvSpPr>
          <p:nvPr>
            <p:ph idx="1"/>
          </p:nvPr>
        </p:nvSpPr>
        <p:spPr>
          <a:xfrm>
            <a:off x="8029319" y="917725"/>
            <a:ext cx="3424739" cy="4852362"/>
          </a:xfrm>
        </p:spPr>
        <p:txBody>
          <a:bodyPr anchor="ctr">
            <a:normAutofit/>
          </a:bodyPr>
          <a:lstStyle/>
          <a:p>
            <a:r>
              <a:rPr lang="en-US" dirty="0">
                <a:solidFill>
                  <a:srgbClr val="FFFFFF"/>
                </a:solidFill>
              </a:rPr>
              <a:t>3) Railroads and Telegraphs</a:t>
            </a:r>
          </a:p>
          <a:p>
            <a:r>
              <a:rPr lang="en-US" dirty="0">
                <a:solidFill>
                  <a:srgbClr val="FFFFFF"/>
                </a:solidFill>
              </a:rPr>
              <a:t>Industrialization gave Westerners </a:t>
            </a:r>
            <a:r>
              <a:rPr lang="en-US" u="sng" dirty="0">
                <a:solidFill>
                  <a:srgbClr val="FFC000"/>
                </a:solidFill>
              </a:rPr>
              <a:t>RRs</a:t>
            </a:r>
            <a:r>
              <a:rPr lang="en-US" dirty="0">
                <a:solidFill>
                  <a:srgbClr val="FFFFFF"/>
                </a:solidFill>
              </a:rPr>
              <a:t> for fast supplies of troops, ammo, and goods into the interior of Africa and Asia</a:t>
            </a:r>
          </a:p>
          <a:p>
            <a:r>
              <a:rPr lang="en-US" u="sng" dirty="0">
                <a:solidFill>
                  <a:srgbClr val="FFC000"/>
                </a:solidFill>
              </a:rPr>
              <a:t>Telegraphs</a:t>
            </a:r>
            <a:r>
              <a:rPr lang="en-US" dirty="0">
                <a:solidFill>
                  <a:srgbClr val="FFFFFF"/>
                </a:solidFill>
              </a:rPr>
              <a:t> aided in quick responses to any challenge</a:t>
            </a:r>
          </a:p>
        </p:txBody>
      </p:sp>
    </p:spTree>
    <p:extLst>
      <p:ext uri="{BB962C8B-B14F-4D97-AF65-F5344CB8AC3E}">
        <p14:creationId xmlns:p14="http://schemas.microsoft.com/office/powerpoint/2010/main" val="2258003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C8A5AA-7AB5-4EF6-8C96-1A0633449B86}"/>
              </a:ext>
            </a:extLst>
          </p:cNvPr>
          <p:cNvSpPr>
            <a:spLocks noGrp="1"/>
          </p:cNvSpPr>
          <p:nvPr>
            <p:ph type="title"/>
          </p:nvPr>
        </p:nvSpPr>
        <p:spPr>
          <a:solidFill>
            <a:srgbClr val="92D050"/>
          </a:solidFill>
        </p:spPr>
        <p:txBody>
          <a:bodyPr/>
          <a:lstStyle/>
          <a:p>
            <a:r>
              <a:rPr lang="en-US" dirty="0"/>
              <a:t>Good day Class. It is Thursday, February 13, 2020</a:t>
            </a:r>
          </a:p>
        </p:txBody>
      </p:sp>
      <p:pic>
        <p:nvPicPr>
          <p:cNvPr id="8" name="Picture Placeholder 7" descr="A vintage photo of a group of people standing in front of a building&#10;&#10;Description automatically generated">
            <a:extLst>
              <a:ext uri="{FF2B5EF4-FFF2-40B4-BE49-F238E27FC236}">
                <a16:creationId xmlns:a16="http://schemas.microsoft.com/office/drawing/2014/main" id="{67456539-EEC8-49CC-AC64-565F13E9735E}"/>
              </a:ext>
            </a:extLst>
          </p:cNvPr>
          <p:cNvPicPr>
            <a:picLocks noGrp="1" noChangeAspect="1"/>
          </p:cNvPicPr>
          <p:nvPr>
            <p:ph type="pic" idx="1"/>
          </p:nvPr>
        </p:nvPicPr>
        <p:blipFill>
          <a:blip r:embed="rId2"/>
          <a:srcRect t="16337" b="16337"/>
          <a:stretch>
            <a:fillRect/>
          </a:stretch>
        </p:blipFill>
        <p:spPr/>
      </p:pic>
      <p:sp>
        <p:nvSpPr>
          <p:cNvPr id="6" name="Text Placeholder 5">
            <a:extLst>
              <a:ext uri="{FF2B5EF4-FFF2-40B4-BE49-F238E27FC236}">
                <a16:creationId xmlns:a16="http://schemas.microsoft.com/office/drawing/2014/main" id="{329BD662-007E-40F5-AB27-115783299EE3}"/>
              </a:ext>
            </a:extLst>
          </p:cNvPr>
          <p:cNvSpPr>
            <a:spLocks noGrp="1"/>
          </p:cNvSpPr>
          <p:nvPr>
            <p:ph type="body" sz="half" idx="2"/>
          </p:nvPr>
        </p:nvSpPr>
        <p:spPr/>
        <p:txBody>
          <a:bodyPr>
            <a:normAutofit fontScale="92500"/>
          </a:bodyPr>
          <a:lstStyle/>
          <a:p>
            <a:pPr algn="ctr"/>
            <a:r>
              <a:rPr lang="en-US" b="1" u="sng" dirty="0"/>
              <a:t>The Plan</a:t>
            </a:r>
          </a:p>
          <a:p>
            <a:pPr marL="342900" indent="-342900" algn="ctr">
              <a:buAutoNum type="arabicPeriod"/>
            </a:pPr>
            <a:r>
              <a:rPr lang="en-US" b="1" dirty="0"/>
              <a:t>Review and finish 6.1- Rationale for Imperialization</a:t>
            </a:r>
          </a:p>
          <a:p>
            <a:pPr marL="342900" indent="-342900" algn="ctr">
              <a:buAutoNum type="arabicPeriod"/>
            </a:pPr>
            <a:r>
              <a:rPr lang="en-US" b="1" dirty="0"/>
              <a:t>Begin “Scramble for Africa” simulation</a:t>
            </a:r>
          </a:p>
          <a:p>
            <a:pPr marL="342900" indent="-342900" algn="ctr">
              <a:buAutoNum type="arabicPeriod"/>
            </a:pPr>
            <a:endParaRPr lang="en-US" b="1" u="sng" dirty="0"/>
          </a:p>
        </p:txBody>
      </p:sp>
      <p:sp>
        <p:nvSpPr>
          <p:cNvPr id="9" name="Thought Bubble: Cloud 8">
            <a:extLst>
              <a:ext uri="{FF2B5EF4-FFF2-40B4-BE49-F238E27FC236}">
                <a16:creationId xmlns:a16="http://schemas.microsoft.com/office/drawing/2014/main" id="{86A5D37A-57AC-44D8-823B-37103E587E91}"/>
              </a:ext>
            </a:extLst>
          </p:cNvPr>
          <p:cNvSpPr/>
          <p:nvPr/>
        </p:nvSpPr>
        <p:spPr>
          <a:xfrm>
            <a:off x="650789" y="98854"/>
            <a:ext cx="2652584" cy="127167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Grab a World Civ Book!</a:t>
            </a:r>
          </a:p>
        </p:txBody>
      </p:sp>
    </p:spTree>
    <p:extLst>
      <p:ext uri="{BB962C8B-B14F-4D97-AF65-F5344CB8AC3E}">
        <p14:creationId xmlns:p14="http://schemas.microsoft.com/office/powerpoint/2010/main" val="25937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3F5733-8C82-481F-A597-ACA814DB9E3A}"/>
              </a:ext>
            </a:extLst>
          </p:cNvPr>
          <p:cNvSpPr>
            <a:spLocks noGrp="1"/>
          </p:cNvSpPr>
          <p:nvPr>
            <p:ph type="title"/>
          </p:nvPr>
        </p:nvSpPr>
        <p:spPr/>
        <p:txBody>
          <a:bodyPr>
            <a:normAutofit/>
          </a:bodyPr>
          <a:lstStyle/>
          <a:p>
            <a:r>
              <a:rPr lang="en-US" sz="1600" dirty="0"/>
              <a:t>In your notes	</a:t>
            </a:r>
            <a:r>
              <a:rPr lang="en-US" sz="2800" dirty="0"/>
              <a:t>Write out responses to these instructions</a:t>
            </a:r>
          </a:p>
        </p:txBody>
      </p:sp>
      <p:sp>
        <p:nvSpPr>
          <p:cNvPr id="6" name="Content Placeholder 5">
            <a:extLst>
              <a:ext uri="{FF2B5EF4-FFF2-40B4-BE49-F238E27FC236}">
                <a16:creationId xmlns:a16="http://schemas.microsoft.com/office/drawing/2014/main" id="{7056C2E1-77BB-406A-AE81-25B3246DDB4B}"/>
              </a:ext>
            </a:extLst>
          </p:cNvPr>
          <p:cNvSpPr>
            <a:spLocks noGrp="1"/>
          </p:cNvSpPr>
          <p:nvPr>
            <p:ph sz="half" idx="1"/>
          </p:nvPr>
        </p:nvSpPr>
        <p:spPr/>
        <p:txBody>
          <a:bodyPr/>
          <a:lstStyle/>
          <a:p>
            <a:r>
              <a:rPr lang="en-US" dirty="0"/>
              <a:t>1. any question from yesterday’s lesson on Imperialism and the 4 Rationales?</a:t>
            </a:r>
          </a:p>
          <a:p>
            <a:endParaRPr lang="en-US" dirty="0"/>
          </a:p>
          <a:p>
            <a:endParaRPr lang="en-US" dirty="0"/>
          </a:p>
          <a:p>
            <a:r>
              <a:rPr lang="en-US" dirty="0"/>
              <a:t>2. Any question about this UNIT so far?</a:t>
            </a:r>
          </a:p>
        </p:txBody>
      </p:sp>
      <p:sp>
        <p:nvSpPr>
          <p:cNvPr id="7" name="Content Placeholder 6">
            <a:extLst>
              <a:ext uri="{FF2B5EF4-FFF2-40B4-BE49-F238E27FC236}">
                <a16:creationId xmlns:a16="http://schemas.microsoft.com/office/drawing/2014/main" id="{4633B698-9C2F-43EB-8BA9-02ACF5E6A6EC}"/>
              </a:ext>
            </a:extLst>
          </p:cNvPr>
          <p:cNvSpPr>
            <a:spLocks noGrp="1"/>
          </p:cNvSpPr>
          <p:nvPr>
            <p:ph sz="half" idx="2"/>
          </p:nvPr>
        </p:nvSpPr>
        <p:spPr/>
        <p:txBody>
          <a:bodyPr/>
          <a:lstStyle/>
          <a:p>
            <a:r>
              <a:rPr lang="en-US" dirty="0"/>
              <a:t>3. Any question about the COURSE?</a:t>
            </a:r>
          </a:p>
        </p:txBody>
      </p:sp>
    </p:spTree>
    <p:extLst>
      <p:ext uri="{BB962C8B-B14F-4D97-AF65-F5344CB8AC3E}">
        <p14:creationId xmlns:p14="http://schemas.microsoft.com/office/powerpoint/2010/main" val="36904608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1596</TotalTime>
  <Words>3043</Words>
  <Application>Microsoft Office PowerPoint</Application>
  <PresentationFormat>Widescreen</PresentationFormat>
  <Paragraphs>481</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Cambria</vt:lpstr>
      <vt:lpstr>Times New Roman</vt:lpstr>
      <vt:lpstr>Tw Cen MT</vt:lpstr>
      <vt:lpstr>Tw Cen MT Condensed</vt:lpstr>
      <vt:lpstr>Wingdings</vt:lpstr>
      <vt:lpstr>Wingdings 3</vt:lpstr>
      <vt:lpstr>Integral</vt:lpstr>
      <vt:lpstr>Industrialization Led to the   Unit 6         Scramble for M &amp; MS</vt:lpstr>
      <vt:lpstr>PowerPoint Presentation</vt:lpstr>
      <vt:lpstr>M and Ms   The Need for New Raw Materials and New Markets</vt:lpstr>
      <vt:lpstr>Imperialism: empire building to secure raw materials and markets 1850-1900</vt:lpstr>
      <vt:lpstr>Analyzing VISUAL documents</vt:lpstr>
      <vt:lpstr>3 Weapons of Conquest</vt:lpstr>
      <vt:lpstr>Steaming into the Interior</vt:lpstr>
      <vt:lpstr>Good day Class. It is Thursday, February 13, 2020</vt:lpstr>
      <vt:lpstr>In your notes Write out responses to these instructions</vt:lpstr>
      <vt:lpstr>Paired Document Reading  Contrary Images: Colonizer Versus the Colonized on the issue of a “civilizing mission”</vt:lpstr>
      <vt:lpstr>PowerPoint Presentation</vt:lpstr>
      <vt:lpstr>Marker Event: A. The 1885 Berlin Conference</vt:lpstr>
      <vt:lpstr>B. Northern Africa &amp; South Africa</vt:lpstr>
      <vt:lpstr>The Scramble for Africa Simulation</vt:lpstr>
      <vt:lpstr>Good Day class.  </vt:lpstr>
      <vt:lpstr>On the back of YOUR Delegate Proposal map…</vt:lpstr>
      <vt:lpstr>Homework   Due Thursday</vt:lpstr>
      <vt:lpstr>Objective 6.2   State Expansion</vt:lpstr>
      <vt:lpstr>II. Imperialism in Asia</vt:lpstr>
      <vt:lpstr>PowerPoint Presentation</vt:lpstr>
      <vt:lpstr>PowerPoint Presentation</vt:lpstr>
      <vt:lpstr>PowerPoint Presentation</vt:lpstr>
      <vt:lpstr>III. U.S. Imperialism</vt:lpstr>
      <vt:lpstr>PowerPoint Presentation</vt:lpstr>
      <vt:lpstr>PowerPoint Presentation</vt:lpstr>
      <vt:lpstr>IV. Russian Imperialism</vt:lpstr>
      <vt:lpstr>6.3 Resistance to Imperialism</vt:lpstr>
      <vt:lpstr>6.3 Explain how and why internal and external factors have influenced the process of state building</vt:lpstr>
      <vt:lpstr>Creation of a medical Report</vt:lpstr>
      <vt:lpstr>Research due tomorrow.  You will draw your Poster Today</vt:lpstr>
      <vt:lpstr>PowerPoint Presentation</vt:lpstr>
      <vt:lpstr>PowerPoint Presentation</vt:lpstr>
      <vt:lpstr>Today’s Agenda 1. review 6.3 Indigenous Responses to State Expansion 2. HH Video 3. Presentations of Resistance Movements</vt:lpstr>
      <vt:lpstr>LEQ Topics Re-Teach</vt:lpstr>
      <vt:lpstr>Global Economic Imperialism    topics 6.4-6.5</vt:lpstr>
      <vt:lpstr>Looking Up Bird Poop (researching export economies) </vt:lpstr>
      <vt:lpstr>Medicine: Allowing Europeans to Survive in the Tropics</vt:lpstr>
      <vt:lpstr>“India -The Crown Jewel”</vt:lpstr>
      <vt:lpstr>The Tropics</vt:lpstr>
      <vt:lpstr>Individual Task</vt:lpstr>
      <vt:lpstr>KC 5.2 C  Anti-Imperialism DIRECT Resistance</vt:lpstr>
      <vt:lpstr>D. Resistance to Imperialism: State Sponsored</vt:lpstr>
      <vt:lpstr>Paired Review</vt:lpstr>
      <vt:lpstr>French Revolution Painting  Lady Liberty Leading the People artist- Delacroix</vt:lpstr>
      <vt:lpstr>.</vt:lpstr>
      <vt:lpstr>PowerPoint Presentation</vt:lpstr>
      <vt:lpstr>PowerPoint Presentation</vt:lpstr>
      <vt:lpstr>IV. Industrialized nations Grab Larger Share of Global manufacturing</vt:lpstr>
      <vt:lpstr>PowerPoint Presentation</vt:lpstr>
      <vt:lpstr> A. The rapid increases in productivity caused by industrial production encouraged industrialized states to seek out new consumer markets for their finished goods.</vt:lpstr>
      <vt:lpstr>B. The need for specialized and limited metals for industrial production, as well as the global demand for gold, silver and diamonds as forms of wealth, led to the development of extensive mining centers.</vt:lpstr>
      <vt:lpstr>V. To facilitate investments at all levels of industrial production, financiers developed and expanded various financial institutions.  A. The ideological inspiration for economic changes lies in the development of capitalism and classical liberalism associated with Adam Smith and John Stuart Mill.</vt:lpstr>
      <vt:lpstr>B. Financial instruments expanded.</vt:lpstr>
      <vt:lpstr>Take notes on what your classmates present</vt:lpstr>
      <vt:lpstr>PowerPoint Presentation</vt:lpstr>
      <vt:lpstr>Explain how economic developments on the European continent in the period 1450-1750 contributed to the creation of the first truly global economy</vt:lpstr>
      <vt:lpstr>Cause/Effect Signal Words</vt:lpstr>
      <vt:lpstr>LEQ Refreshment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Industrialization Led to the   Unit 6         Scramble for M &amp; MS</dc:title>
  <dc:creator>Hill, Joseph F</dc:creator>
  <cp:lastModifiedBy>Hill, Joseph F</cp:lastModifiedBy>
  <cp:revision>6</cp:revision>
  <dcterms:created xsi:type="dcterms:W3CDTF">2020-02-18T13:49:59Z</dcterms:created>
  <dcterms:modified xsi:type="dcterms:W3CDTF">2020-02-19T16:26:35Z</dcterms:modified>
</cp:coreProperties>
</file>