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86" r:id="rId3"/>
    <p:sldId id="466" r:id="rId4"/>
    <p:sldId id="385" r:id="rId5"/>
    <p:sldId id="485" r:id="rId6"/>
    <p:sldId id="355" r:id="rId7"/>
    <p:sldId id="384" r:id="rId8"/>
    <p:sldId id="483" r:id="rId9"/>
    <p:sldId id="484" r:id="rId10"/>
    <p:sldId id="410" r:id="rId11"/>
    <p:sldId id="469" r:id="rId12"/>
    <p:sldId id="486" r:id="rId13"/>
    <p:sldId id="393" r:id="rId14"/>
    <p:sldId id="356" r:id="rId15"/>
    <p:sldId id="411" r:id="rId16"/>
    <p:sldId id="388" r:id="rId17"/>
    <p:sldId id="260" r:id="rId18"/>
    <p:sldId id="487" r:id="rId19"/>
    <p:sldId id="488" r:id="rId20"/>
    <p:sldId id="394" r:id="rId21"/>
    <p:sldId id="476" r:id="rId22"/>
    <p:sldId id="288" r:id="rId23"/>
    <p:sldId id="471" r:id="rId24"/>
    <p:sldId id="413" r:id="rId25"/>
    <p:sldId id="470" r:id="rId26"/>
    <p:sldId id="475" r:id="rId27"/>
    <p:sldId id="292" r:id="rId28"/>
    <p:sldId id="280" r:id="rId29"/>
    <p:sldId id="468" r:id="rId30"/>
    <p:sldId id="479" r:id="rId31"/>
    <p:sldId id="416" r:id="rId32"/>
    <p:sldId id="269" r:id="rId33"/>
    <p:sldId id="489" r:id="rId34"/>
    <p:sldId id="478" r:id="rId35"/>
    <p:sldId id="421" r:id="rId36"/>
    <p:sldId id="415" r:id="rId37"/>
    <p:sldId id="473" r:id="rId38"/>
    <p:sldId id="477" r:id="rId39"/>
    <p:sldId id="490" r:id="rId40"/>
    <p:sldId id="491" r:id="rId41"/>
    <p:sldId id="480" r:id="rId42"/>
    <p:sldId id="517" r:id="rId43"/>
    <p:sldId id="528" r:id="rId44"/>
    <p:sldId id="531" r:id="rId45"/>
    <p:sldId id="532" r:id="rId46"/>
    <p:sldId id="407" r:id="rId47"/>
    <p:sldId id="408" r:id="rId48"/>
    <p:sldId id="510" r:id="rId49"/>
    <p:sldId id="409" r:id="rId50"/>
    <p:sldId id="383" r:id="rId51"/>
    <p:sldId id="516" r:id="rId52"/>
    <p:sldId id="513" r:id="rId53"/>
    <p:sldId id="511" r:id="rId54"/>
    <p:sldId id="482" r:id="rId55"/>
    <p:sldId id="530" r:id="rId56"/>
    <p:sldId id="425" r:id="rId57"/>
    <p:sldId id="525" r:id="rId58"/>
    <p:sldId id="526" r:id="rId59"/>
    <p:sldId id="450" r:id="rId60"/>
    <p:sldId id="527" r:id="rId61"/>
    <p:sldId id="497" r:id="rId62"/>
    <p:sldId id="533" r:id="rId63"/>
    <p:sldId id="529" r:id="rId64"/>
    <p:sldId id="352" r:id="rId65"/>
    <p:sldId id="535" r:id="rId66"/>
    <p:sldId id="518" r:id="rId67"/>
    <p:sldId id="519" r:id="rId68"/>
    <p:sldId id="520" r:id="rId69"/>
    <p:sldId id="521" r:id="rId70"/>
    <p:sldId id="523" r:id="rId71"/>
    <p:sldId id="524" r:id="rId72"/>
    <p:sldId id="426" r:id="rId73"/>
    <p:sldId id="534" r:id="rId74"/>
    <p:sldId id="536" r:id="rId75"/>
    <p:sldId id="522" r:id="rId76"/>
    <p:sldId id="414" r:id="rId77"/>
    <p:sldId id="537" r:id="rId78"/>
    <p:sldId id="293" r:id="rId79"/>
    <p:sldId id="542" r:id="rId80"/>
    <p:sldId id="539" r:id="rId81"/>
    <p:sldId id="540" r:id="rId82"/>
    <p:sldId id="541" r:id="rId83"/>
    <p:sldId id="543" r:id="rId84"/>
    <p:sldId id="492" r:id="rId8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w's Dogma" initials="A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58" autoAdjust="0"/>
    <p:restoredTop sz="94660"/>
  </p:normalViewPr>
  <p:slideViewPr>
    <p:cSldViewPr snapToGrid="0">
      <p:cViewPr varScale="1">
        <p:scale>
          <a:sx n="68" d="100"/>
          <a:sy n="68" d="100"/>
        </p:scale>
        <p:origin x="69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11-15T21:30:23.256" idx="2">
    <p:pos x="10" y="10"/>
    <p:tex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CB8D7-D36C-46B2-A36A-3C93C95DE3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9EBB2FD-6C2F-428C-B515-E73992E3B9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D1BB74-E1FE-42BF-AB6D-3B3545C6E88A}"/>
              </a:ext>
            </a:extLst>
          </p:cNvPr>
          <p:cNvSpPr>
            <a:spLocks noGrp="1"/>
          </p:cNvSpPr>
          <p:nvPr>
            <p:ph type="dt" sz="half" idx="10"/>
          </p:nvPr>
        </p:nvSpPr>
        <p:spPr/>
        <p:txBody>
          <a:bodyPr/>
          <a:lstStyle/>
          <a:p>
            <a:fld id="{8251F983-19E4-4767-AA28-0E63A5F5AAAF}" type="datetimeFigureOut">
              <a:rPr lang="en-US" smtClean="0"/>
              <a:t>4/4/2022</a:t>
            </a:fld>
            <a:endParaRPr lang="en-US"/>
          </a:p>
        </p:txBody>
      </p:sp>
      <p:sp>
        <p:nvSpPr>
          <p:cNvPr id="5" name="Footer Placeholder 4">
            <a:extLst>
              <a:ext uri="{FF2B5EF4-FFF2-40B4-BE49-F238E27FC236}">
                <a16:creationId xmlns:a16="http://schemas.microsoft.com/office/drawing/2014/main" id="{A557C32D-E269-41C2-8FC1-CE593EA29F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6CBE5A-04D5-4A2D-A13E-519DAD73BACE}"/>
              </a:ext>
            </a:extLst>
          </p:cNvPr>
          <p:cNvSpPr>
            <a:spLocks noGrp="1"/>
          </p:cNvSpPr>
          <p:nvPr>
            <p:ph type="sldNum" sz="quarter" idx="12"/>
          </p:nvPr>
        </p:nvSpPr>
        <p:spPr/>
        <p:txBody>
          <a:bodyPr/>
          <a:lstStyle/>
          <a:p>
            <a:fld id="{E5F1597E-4209-409A-A72D-40EE71B200C3}" type="slidenum">
              <a:rPr lang="en-US" smtClean="0"/>
              <a:t>‹#›</a:t>
            </a:fld>
            <a:endParaRPr lang="en-US"/>
          </a:p>
        </p:txBody>
      </p:sp>
    </p:spTree>
    <p:extLst>
      <p:ext uri="{BB962C8B-B14F-4D97-AF65-F5344CB8AC3E}">
        <p14:creationId xmlns:p14="http://schemas.microsoft.com/office/powerpoint/2010/main" val="2427172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6885E-B05A-470F-8336-84C2EE0548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BB2A5E-D334-4652-B5AC-BBB86AFC5C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C5D09F-CAF9-444E-AF12-936286E4547A}"/>
              </a:ext>
            </a:extLst>
          </p:cNvPr>
          <p:cNvSpPr>
            <a:spLocks noGrp="1"/>
          </p:cNvSpPr>
          <p:nvPr>
            <p:ph type="dt" sz="half" idx="10"/>
          </p:nvPr>
        </p:nvSpPr>
        <p:spPr/>
        <p:txBody>
          <a:bodyPr/>
          <a:lstStyle/>
          <a:p>
            <a:fld id="{8251F983-19E4-4767-AA28-0E63A5F5AAAF}" type="datetimeFigureOut">
              <a:rPr lang="en-US" smtClean="0"/>
              <a:t>4/4/2022</a:t>
            </a:fld>
            <a:endParaRPr lang="en-US"/>
          </a:p>
        </p:txBody>
      </p:sp>
      <p:sp>
        <p:nvSpPr>
          <p:cNvPr id="5" name="Footer Placeholder 4">
            <a:extLst>
              <a:ext uri="{FF2B5EF4-FFF2-40B4-BE49-F238E27FC236}">
                <a16:creationId xmlns:a16="http://schemas.microsoft.com/office/drawing/2014/main" id="{366797F7-8DD7-4B29-9AB3-C9B7BA9D09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30AD8B-C9D2-4215-9FA5-6FBF4FA26048}"/>
              </a:ext>
            </a:extLst>
          </p:cNvPr>
          <p:cNvSpPr>
            <a:spLocks noGrp="1"/>
          </p:cNvSpPr>
          <p:nvPr>
            <p:ph type="sldNum" sz="quarter" idx="12"/>
          </p:nvPr>
        </p:nvSpPr>
        <p:spPr/>
        <p:txBody>
          <a:bodyPr/>
          <a:lstStyle/>
          <a:p>
            <a:fld id="{E5F1597E-4209-409A-A72D-40EE71B200C3}" type="slidenum">
              <a:rPr lang="en-US" smtClean="0"/>
              <a:t>‹#›</a:t>
            </a:fld>
            <a:endParaRPr lang="en-US"/>
          </a:p>
        </p:txBody>
      </p:sp>
    </p:spTree>
    <p:extLst>
      <p:ext uri="{BB962C8B-B14F-4D97-AF65-F5344CB8AC3E}">
        <p14:creationId xmlns:p14="http://schemas.microsoft.com/office/powerpoint/2010/main" val="1746033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9DABC5-A773-4EA1-94BE-EF6A698AAE5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721B864-D60A-4538-8BE5-6774E8F2F3F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ECB7B4-5F32-40A4-B32A-44AD9344FA21}"/>
              </a:ext>
            </a:extLst>
          </p:cNvPr>
          <p:cNvSpPr>
            <a:spLocks noGrp="1"/>
          </p:cNvSpPr>
          <p:nvPr>
            <p:ph type="dt" sz="half" idx="10"/>
          </p:nvPr>
        </p:nvSpPr>
        <p:spPr/>
        <p:txBody>
          <a:bodyPr/>
          <a:lstStyle/>
          <a:p>
            <a:fld id="{8251F983-19E4-4767-AA28-0E63A5F5AAAF}" type="datetimeFigureOut">
              <a:rPr lang="en-US" smtClean="0"/>
              <a:t>4/4/2022</a:t>
            </a:fld>
            <a:endParaRPr lang="en-US"/>
          </a:p>
        </p:txBody>
      </p:sp>
      <p:sp>
        <p:nvSpPr>
          <p:cNvPr id="5" name="Footer Placeholder 4">
            <a:extLst>
              <a:ext uri="{FF2B5EF4-FFF2-40B4-BE49-F238E27FC236}">
                <a16:creationId xmlns:a16="http://schemas.microsoft.com/office/drawing/2014/main" id="{58CB10F9-14F2-4A78-895B-DA8603A962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490710-891D-4063-A0B7-C545883334C4}"/>
              </a:ext>
            </a:extLst>
          </p:cNvPr>
          <p:cNvSpPr>
            <a:spLocks noGrp="1"/>
          </p:cNvSpPr>
          <p:nvPr>
            <p:ph type="sldNum" sz="quarter" idx="12"/>
          </p:nvPr>
        </p:nvSpPr>
        <p:spPr/>
        <p:txBody>
          <a:bodyPr/>
          <a:lstStyle/>
          <a:p>
            <a:fld id="{E5F1597E-4209-409A-A72D-40EE71B200C3}" type="slidenum">
              <a:rPr lang="en-US" smtClean="0"/>
              <a:t>‹#›</a:t>
            </a:fld>
            <a:endParaRPr lang="en-US"/>
          </a:p>
        </p:txBody>
      </p:sp>
    </p:spTree>
    <p:extLst>
      <p:ext uri="{BB962C8B-B14F-4D97-AF65-F5344CB8AC3E}">
        <p14:creationId xmlns:p14="http://schemas.microsoft.com/office/powerpoint/2010/main" val="4288977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942F046-EDA7-4097-998E-69E1BC84458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4E004B63-AF66-4EC3-9A90-52F39DB7983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441482E6-5C23-4C7D-AA99-63A783CF2698}"/>
              </a:ext>
            </a:extLst>
          </p:cNvPr>
          <p:cNvSpPr>
            <a:spLocks noGrp="1" noChangeArrowheads="1"/>
          </p:cNvSpPr>
          <p:nvPr>
            <p:ph type="sldNum" sz="quarter" idx="12"/>
          </p:nvPr>
        </p:nvSpPr>
        <p:spPr>
          <a:ln/>
        </p:spPr>
        <p:txBody>
          <a:bodyPr/>
          <a:lstStyle>
            <a:lvl1pPr>
              <a:defRPr/>
            </a:lvl1pPr>
          </a:lstStyle>
          <a:p>
            <a:pPr>
              <a:defRPr/>
            </a:pPr>
            <a:fld id="{72906A57-7CFD-404B-B034-04C3F74AB7C1}" type="slidenum">
              <a:rPr lang="en-US" altLang="en-US"/>
              <a:pPr>
                <a:defRPr/>
              </a:pPr>
              <a:t>‹#›</a:t>
            </a:fld>
            <a:endParaRPr lang="en-US" altLang="en-US"/>
          </a:p>
        </p:txBody>
      </p:sp>
    </p:spTree>
    <p:extLst>
      <p:ext uri="{BB962C8B-B14F-4D97-AF65-F5344CB8AC3E}">
        <p14:creationId xmlns:p14="http://schemas.microsoft.com/office/powerpoint/2010/main" val="2257006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ABFE2-9446-46D2-9E27-D84A8F2350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4A2259-5047-47D4-8650-E89923083E4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54FBBF-6BA3-46A2-949B-F56E7A5571F3}"/>
              </a:ext>
            </a:extLst>
          </p:cNvPr>
          <p:cNvSpPr>
            <a:spLocks noGrp="1"/>
          </p:cNvSpPr>
          <p:nvPr>
            <p:ph type="dt" sz="half" idx="10"/>
          </p:nvPr>
        </p:nvSpPr>
        <p:spPr/>
        <p:txBody>
          <a:bodyPr/>
          <a:lstStyle/>
          <a:p>
            <a:fld id="{8251F983-19E4-4767-AA28-0E63A5F5AAAF}" type="datetimeFigureOut">
              <a:rPr lang="en-US" smtClean="0"/>
              <a:t>4/4/2022</a:t>
            </a:fld>
            <a:endParaRPr lang="en-US"/>
          </a:p>
        </p:txBody>
      </p:sp>
      <p:sp>
        <p:nvSpPr>
          <p:cNvPr id="5" name="Footer Placeholder 4">
            <a:extLst>
              <a:ext uri="{FF2B5EF4-FFF2-40B4-BE49-F238E27FC236}">
                <a16:creationId xmlns:a16="http://schemas.microsoft.com/office/drawing/2014/main" id="{1991FB64-A8B1-4D13-8E06-AB730B9025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EBE0EB-818D-45FF-BEAA-E6413064D2DC}"/>
              </a:ext>
            </a:extLst>
          </p:cNvPr>
          <p:cNvSpPr>
            <a:spLocks noGrp="1"/>
          </p:cNvSpPr>
          <p:nvPr>
            <p:ph type="sldNum" sz="quarter" idx="12"/>
          </p:nvPr>
        </p:nvSpPr>
        <p:spPr/>
        <p:txBody>
          <a:bodyPr/>
          <a:lstStyle/>
          <a:p>
            <a:fld id="{E5F1597E-4209-409A-A72D-40EE71B200C3}" type="slidenum">
              <a:rPr lang="en-US" smtClean="0"/>
              <a:t>‹#›</a:t>
            </a:fld>
            <a:endParaRPr lang="en-US"/>
          </a:p>
        </p:txBody>
      </p:sp>
    </p:spTree>
    <p:extLst>
      <p:ext uri="{BB962C8B-B14F-4D97-AF65-F5344CB8AC3E}">
        <p14:creationId xmlns:p14="http://schemas.microsoft.com/office/powerpoint/2010/main" val="965223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BF04F-DC53-4B3A-B7B0-395184AEAE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87A82E-CB85-4D03-A509-C666F2B387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B0BF92-76C4-4A28-9AB5-A0FEFC925F54}"/>
              </a:ext>
            </a:extLst>
          </p:cNvPr>
          <p:cNvSpPr>
            <a:spLocks noGrp="1"/>
          </p:cNvSpPr>
          <p:nvPr>
            <p:ph type="dt" sz="half" idx="10"/>
          </p:nvPr>
        </p:nvSpPr>
        <p:spPr/>
        <p:txBody>
          <a:bodyPr/>
          <a:lstStyle/>
          <a:p>
            <a:fld id="{8251F983-19E4-4767-AA28-0E63A5F5AAAF}" type="datetimeFigureOut">
              <a:rPr lang="en-US" smtClean="0"/>
              <a:t>4/4/2022</a:t>
            </a:fld>
            <a:endParaRPr lang="en-US"/>
          </a:p>
        </p:txBody>
      </p:sp>
      <p:sp>
        <p:nvSpPr>
          <p:cNvPr id="5" name="Footer Placeholder 4">
            <a:extLst>
              <a:ext uri="{FF2B5EF4-FFF2-40B4-BE49-F238E27FC236}">
                <a16:creationId xmlns:a16="http://schemas.microsoft.com/office/drawing/2014/main" id="{E7CC6307-8F23-4F68-8042-FB9CB830B7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A4E659-1028-427B-90D4-B2C5579A12E1}"/>
              </a:ext>
            </a:extLst>
          </p:cNvPr>
          <p:cNvSpPr>
            <a:spLocks noGrp="1"/>
          </p:cNvSpPr>
          <p:nvPr>
            <p:ph type="sldNum" sz="quarter" idx="12"/>
          </p:nvPr>
        </p:nvSpPr>
        <p:spPr/>
        <p:txBody>
          <a:bodyPr/>
          <a:lstStyle/>
          <a:p>
            <a:fld id="{E5F1597E-4209-409A-A72D-40EE71B200C3}" type="slidenum">
              <a:rPr lang="en-US" smtClean="0"/>
              <a:t>‹#›</a:t>
            </a:fld>
            <a:endParaRPr lang="en-US"/>
          </a:p>
        </p:txBody>
      </p:sp>
    </p:spTree>
    <p:extLst>
      <p:ext uri="{BB962C8B-B14F-4D97-AF65-F5344CB8AC3E}">
        <p14:creationId xmlns:p14="http://schemas.microsoft.com/office/powerpoint/2010/main" val="1937416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99D6D-A107-464A-B8FF-62C67E51C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94A14C-9BA8-4319-BE62-415D61771A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A980E4-A3E0-46B0-B104-48A17FF9355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3E364B-F1E4-42DA-82B5-35AA6FED0094}"/>
              </a:ext>
            </a:extLst>
          </p:cNvPr>
          <p:cNvSpPr>
            <a:spLocks noGrp="1"/>
          </p:cNvSpPr>
          <p:nvPr>
            <p:ph type="dt" sz="half" idx="10"/>
          </p:nvPr>
        </p:nvSpPr>
        <p:spPr/>
        <p:txBody>
          <a:bodyPr/>
          <a:lstStyle/>
          <a:p>
            <a:fld id="{8251F983-19E4-4767-AA28-0E63A5F5AAAF}" type="datetimeFigureOut">
              <a:rPr lang="en-US" smtClean="0"/>
              <a:t>4/4/2022</a:t>
            </a:fld>
            <a:endParaRPr lang="en-US"/>
          </a:p>
        </p:txBody>
      </p:sp>
      <p:sp>
        <p:nvSpPr>
          <p:cNvPr id="6" name="Footer Placeholder 5">
            <a:extLst>
              <a:ext uri="{FF2B5EF4-FFF2-40B4-BE49-F238E27FC236}">
                <a16:creationId xmlns:a16="http://schemas.microsoft.com/office/drawing/2014/main" id="{99CB59DE-98A3-4EF7-BE98-B6DBCDC03C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3B0EEB-2A23-4E74-BD1C-4F3A32C496CF}"/>
              </a:ext>
            </a:extLst>
          </p:cNvPr>
          <p:cNvSpPr>
            <a:spLocks noGrp="1"/>
          </p:cNvSpPr>
          <p:nvPr>
            <p:ph type="sldNum" sz="quarter" idx="12"/>
          </p:nvPr>
        </p:nvSpPr>
        <p:spPr/>
        <p:txBody>
          <a:bodyPr/>
          <a:lstStyle/>
          <a:p>
            <a:fld id="{E5F1597E-4209-409A-A72D-40EE71B200C3}" type="slidenum">
              <a:rPr lang="en-US" smtClean="0"/>
              <a:t>‹#›</a:t>
            </a:fld>
            <a:endParaRPr lang="en-US"/>
          </a:p>
        </p:txBody>
      </p:sp>
    </p:spTree>
    <p:extLst>
      <p:ext uri="{BB962C8B-B14F-4D97-AF65-F5344CB8AC3E}">
        <p14:creationId xmlns:p14="http://schemas.microsoft.com/office/powerpoint/2010/main" val="1392691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35259-8FB8-419F-B26A-D182023900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56905BB-92D0-407E-B252-9D8CDC1103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66B4C5-86A3-4FAC-8E61-F310FCECD99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EE5FEE-234E-41FB-9E02-C6093799C2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03E85E-1B13-46F8-A4C4-FEB8A33E2D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68F64D1-BF06-461F-81EF-19DF653B6090}"/>
              </a:ext>
            </a:extLst>
          </p:cNvPr>
          <p:cNvSpPr>
            <a:spLocks noGrp="1"/>
          </p:cNvSpPr>
          <p:nvPr>
            <p:ph type="dt" sz="half" idx="10"/>
          </p:nvPr>
        </p:nvSpPr>
        <p:spPr/>
        <p:txBody>
          <a:bodyPr/>
          <a:lstStyle/>
          <a:p>
            <a:fld id="{8251F983-19E4-4767-AA28-0E63A5F5AAAF}" type="datetimeFigureOut">
              <a:rPr lang="en-US" smtClean="0"/>
              <a:t>4/4/2022</a:t>
            </a:fld>
            <a:endParaRPr lang="en-US"/>
          </a:p>
        </p:txBody>
      </p:sp>
      <p:sp>
        <p:nvSpPr>
          <p:cNvPr id="8" name="Footer Placeholder 7">
            <a:extLst>
              <a:ext uri="{FF2B5EF4-FFF2-40B4-BE49-F238E27FC236}">
                <a16:creationId xmlns:a16="http://schemas.microsoft.com/office/drawing/2014/main" id="{ECEEF294-04BA-4BC2-8219-406CCA29875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21EB4F-3610-44D4-9F44-CCC4F42CBA3C}"/>
              </a:ext>
            </a:extLst>
          </p:cNvPr>
          <p:cNvSpPr>
            <a:spLocks noGrp="1"/>
          </p:cNvSpPr>
          <p:nvPr>
            <p:ph type="sldNum" sz="quarter" idx="12"/>
          </p:nvPr>
        </p:nvSpPr>
        <p:spPr/>
        <p:txBody>
          <a:bodyPr/>
          <a:lstStyle/>
          <a:p>
            <a:fld id="{E5F1597E-4209-409A-A72D-40EE71B200C3}" type="slidenum">
              <a:rPr lang="en-US" smtClean="0"/>
              <a:t>‹#›</a:t>
            </a:fld>
            <a:endParaRPr lang="en-US"/>
          </a:p>
        </p:txBody>
      </p:sp>
    </p:spTree>
    <p:extLst>
      <p:ext uri="{BB962C8B-B14F-4D97-AF65-F5344CB8AC3E}">
        <p14:creationId xmlns:p14="http://schemas.microsoft.com/office/powerpoint/2010/main" val="561655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B4AE6-39E6-4B0A-ABDD-11888B91E76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3B2496-6EC8-4647-9EEB-3783C176FB65}"/>
              </a:ext>
            </a:extLst>
          </p:cNvPr>
          <p:cNvSpPr>
            <a:spLocks noGrp="1"/>
          </p:cNvSpPr>
          <p:nvPr>
            <p:ph type="dt" sz="half" idx="10"/>
          </p:nvPr>
        </p:nvSpPr>
        <p:spPr/>
        <p:txBody>
          <a:bodyPr/>
          <a:lstStyle/>
          <a:p>
            <a:fld id="{8251F983-19E4-4767-AA28-0E63A5F5AAAF}" type="datetimeFigureOut">
              <a:rPr lang="en-US" smtClean="0"/>
              <a:t>4/4/2022</a:t>
            </a:fld>
            <a:endParaRPr lang="en-US"/>
          </a:p>
        </p:txBody>
      </p:sp>
      <p:sp>
        <p:nvSpPr>
          <p:cNvPr id="4" name="Footer Placeholder 3">
            <a:extLst>
              <a:ext uri="{FF2B5EF4-FFF2-40B4-BE49-F238E27FC236}">
                <a16:creationId xmlns:a16="http://schemas.microsoft.com/office/drawing/2014/main" id="{D73EF46F-473F-44E6-93D6-8731F538CBD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02B02CC-4ED9-4893-B702-3A72DFDE3D79}"/>
              </a:ext>
            </a:extLst>
          </p:cNvPr>
          <p:cNvSpPr>
            <a:spLocks noGrp="1"/>
          </p:cNvSpPr>
          <p:nvPr>
            <p:ph type="sldNum" sz="quarter" idx="12"/>
          </p:nvPr>
        </p:nvSpPr>
        <p:spPr/>
        <p:txBody>
          <a:bodyPr/>
          <a:lstStyle/>
          <a:p>
            <a:fld id="{E5F1597E-4209-409A-A72D-40EE71B200C3}" type="slidenum">
              <a:rPr lang="en-US" smtClean="0"/>
              <a:t>‹#›</a:t>
            </a:fld>
            <a:endParaRPr lang="en-US"/>
          </a:p>
        </p:txBody>
      </p:sp>
    </p:spTree>
    <p:extLst>
      <p:ext uri="{BB962C8B-B14F-4D97-AF65-F5344CB8AC3E}">
        <p14:creationId xmlns:p14="http://schemas.microsoft.com/office/powerpoint/2010/main" val="4195974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4AC6FD-36BD-4D57-AB45-A0722E0AF2ED}"/>
              </a:ext>
            </a:extLst>
          </p:cNvPr>
          <p:cNvSpPr>
            <a:spLocks noGrp="1"/>
          </p:cNvSpPr>
          <p:nvPr>
            <p:ph type="dt" sz="half" idx="10"/>
          </p:nvPr>
        </p:nvSpPr>
        <p:spPr/>
        <p:txBody>
          <a:bodyPr/>
          <a:lstStyle/>
          <a:p>
            <a:fld id="{8251F983-19E4-4767-AA28-0E63A5F5AAAF}" type="datetimeFigureOut">
              <a:rPr lang="en-US" smtClean="0"/>
              <a:t>4/4/2022</a:t>
            </a:fld>
            <a:endParaRPr lang="en-US"/>
          </a:p>
        </p:txBody>
      </p:sp>
      <p:sp>
        <p:nvSpPr>
          <p:cNvPr id="3" name="Footer Placeholder 2">
            <a:extLst>
              <a:ext uri="{FF2B5EF4-FFF2-40B4-BE49-F238E27FC236}">
                <a16:creationId xmlns:a16="http://schemas.microsoft.com/office/drawing/2014/main" id="{3C73C8EB-C740-4C8F-A526-AEC2BD51980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5D0B47F-FD8E-4E0C-BC26-C4DD2C55893E}"/>
              </a:ext>
            </a:extLst>
          </p:cNvPr>
          <p:cNvSpPr>
            <a:spLocks noGrp="1"/>
          </p:cNvSpPr>
          <p:nvPr>
            <p:ph type="sldNum" sz="quarter" idx="12"/>
          </p:nvPr>
        </p:nvSpPr>
        <p:spPr/>
        <p:txBody>
          <a:bodyPr/>
          <a:lstStyle/>
          <a:p>
            <a:fld id="{E5F1597E-4209-409A-A72D-40EE71B200C3}" type="slidenum">
              <a:rPr lang="en-US" smtClean="0"/>
              <a:t>‹#›</a:t>
            </a:fld>
            <a:endParaRPr lang="en-US"/>
          </a:p>
        </p:txBody>
      </p:sp>
    </p:spTree>
    <p:extLst>
      <p:ext uri="{BB962C8B-B14F-4D97-AF65-F5344CB8AC3E}">
        <p14:creationId xmlns:p14="http://schemas.microsoft.com/office/powerpoint/2010/main" val="987446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BB03A-20E5-4FE8-AD2C-3F83E73D9B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2367A7C-8939-44FB-9E0B-2B369E0196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3A944E-CC4C-4A62-9CA9-D8BD58E3A0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63AFA7-1727-4D37-B1BD-DD2C0CC56E4A}"/>
              </a:ext>
            </a:extLst>
          </p:cNvPr>
          <p:cNvSpPr>
            <a:spLocks noGrp="1"/>
          </p:cNvSpPr>
          <p:nvPr>
            <p:ph type="dt" sz="half" idx="10"/>
          </p:nvPr>
        </p:nvSpPr>
        <p:spPr/>
        <p:txBody>
          <a:bodyPr/>
          <a:lstStyle/>
          <a:p>
            <a:fld id="{8251F983-19E4-4767-AA28-0E63A5F5AAAF}" type="datetimeFigureOut">
              <a:rPr lang="en-US" smtClean="0"/>
              <a:t>4/4/2022</a:t>
            </a:fld>
            <a:endParaRPr lang="en-US"/>
          </a:p>
        </p:txBody>
      </p:sp>
      <p:sp>
        <p:nvSpPr>
          <p:cNvPr id="6" name="Footer Placeholder 5">
            <a:extLst>
              <a:ext uri="{FF2B5EF4-FFF2-40B4-BE49-F238E27FC236}">
                <a16:creationId xmlns:a16="http://schemas.microsoft.com/office/drawing/2014/main" id="{6F9D2461-A577-487C-8EF9-34018D8216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EA0ECB-62B1-47B6-B0EF-40CF7301080E}"/>
              </a:ext>
            </a:extLst>
          </p:cNvPr>
          <p:cNvSpPr>
            <a:spLocks noGrp="1"/>
          </p:cNvSpPr>
          <p:nvPr>
            <p:ph type="sldNum" sz="quarter" idx="12"/>
          </p:nvPr>
        </p:nvSpPr>
        <p:spPr/>
        <p:txBody>
          <a:bodyPr/>
          <a:lstStyle/>
          <a:p>
            <a:fld id="{E5F1597E-4209-409A-A72D-40EE71B200C3}" type="slidenum">
              <a:rPr lang="en-US" smtClean="0"/>
              <a:t>‹#›</a:t>
            </a:fld>
            <a:endParaRPr lang="en-US"/>
          </a:p>
        </p:txBody>
      </p:sp>
    </p:spTree>
    <p:extLst>
      <p:ext uri="{BB962C8B-B14F-4D97-AF65-F5344CB8AC3E}">
        <p14:creationId xmlns:p14="http://schemas.microsoft.com/office/powerpoint/2010/main" val="713516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932FE-54BD-4360-A5DE-32A60010A4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C698EE-E19D-47E4-92D5-B305DF6680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D0F387F-09DF-42CF-AF83-1186729037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078DA1-68BE-4FDE-893A-D96491A21CF8}"/>
              </a:ext>
            </a:extLst>
          </p:cNvPr>
          <p:cNvSpPr>
            <a:spLocks noGrp="1"/>
          </p:cNvSpPr>
          <p:nvPr>
            <p:ph type="dt" sz="half" idx="10"/>
          </p:nvPr>
        </p:nvSpPr>
        <p:spPr/>
        <p:txBody>
          <a:bodyPr/>
          <a:lstStyle/>
          <a:p>
            <a:fld id="{8251F983-19E4-4767-AA28-0E63A5F5AAAF}" type="datetimeFigureOut">
              <a:rPr lang="en-US" smtClean="0"/>
              <a:t>4/4/2022</a:t>
            </a:fld>
            <a:endParaRPr lang="en-US"/>
          </a:p>
        </p:txBody>
      </p:sp>
      <p:sp>
        <p:nvSpPr>
          <p:cNvPr id="6" name="Footer Placeholder 5">
            <a:extLst>
              <a:ext uri="{FF2B5EF4-FFF2-40B4-BE49-F238E27FC236}">
                <a16:creationId xmlns:a16="http://schemas.microsoft.com/office/drawing/2014/main" id="{3EC4F80B-22E3-44F5-A242-498D941828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96CFA3-0019-485A-8EDE-E1ECF01DB224}"/>
              </a:ext>
            </a:extLst>
          </p:cNvPr>
          <p:cNvSpPr>
            <a:spLocks noGrp="1"/>
          </p:cNvSpPr>
          <p:nvPr>
            <p:ph type="sldNum" sz="quarter" idx="12"/>
          </p:nvPr>
        </p:nvSpPr>
        <p:spPr/>
        <p:txBody>
          <a:bodyPr/>
          <a:lstStyle/>
          <a:p>
            <a:fld id="{E5F1597E-4209-409A-A72D-40EE71B200C3}" type="slidenum">
              <a:rPr lang="en-US" smtClean="0"/>
              <a:t>‹#›</a:t>
            </a:fld>
            <a:endParaRPr lang="en-US"/>
          </a:p>
        </p:txBody>
      </p:sp>
    </p:spTree>
    <p:extLst>
      <p:ext uri="{BB962C8B-B14F-4D97-AF65-F5344CB8AC3E}">
        <p14:creationId xmlns:p14="http://schemas.microsoft.com/office/powerpoint/2010/main" val="1647731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28000"/>
            <a:lum/>
          </a:blip>
          <a:srcRect/>
          <a:stretch>
            <a:fillRect t="-68000" b="-68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DA884D-E1A8-4C34-ACAD-7EC5039F72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C8D002-576B-4D92-BFC5-CE9B8F0DD8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68C729-E352-485C-9B74-EC9C95FD41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51F983-19E4-4767-AA28-0E63A5F5AAAF}" type="datetimeFigureOut">
              <a:rPr lang="en-US" smtClean="0"/>
              <a:t>4/4/2022</a:t>
            </a:fld>
            <a:endParaRPr lang="en-US"/>
          </a:p>
        </p:txBody>
      </p:sp>
      <p:sp>
        <p:nvSpPr>
          <p:cNvPr id="5" name="Footer Placeholder 4">
            <a:extLst>
              <a:ext uri="{FF2B5EF4-FFF2-40B4-BE49-F238E27FC236}">
                <a16:creationId xmlns:a16="http://schemas.microsoft.com/office/drawing/2014/main" id="{8B8E290C-4E6C-4501-BAA5-0E7D743FA1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9676494-8268-485D-8581-07F979828A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F1597E-4209-409A-A72D-40EE71B200C3}" type="slidenum">
              <a:rPr lang="en-US" smtClean="0"/>
              <a:t>‹#›</a:t>
            </a:fld>
            <a:endParaRPr lang="en-US"/>
          </a:p>
        </p:txBody>
      </p:sp>
    </p:spTree>
    <p:extLst>
      <p:ext uri="{BB962C8B-B14F-4D97-AF65-F5344CB8AC3E}">
        <p14:creationId xmlns:p14="http://schemas.microsoft.com/office/powerpoint/2010/main" val="888694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bing.com/videos/search?q=Should+Voting+Be+Required+debate&amp;&amp;view=detail&amp;mid=2E315679BB540D522D082E315679BB540D522D08&amp;&amp;FORM=VRDGAR" TargetMode="Externa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s://www.bing.com/videos/search?q=voter+ID+laws+debate&amp;&amp;view=detail&amp;mid=E9272C37836CB44F99A0E9272C37836CB44F99A0&amp;FORM=VRDGAR"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4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5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65.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9.gi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png"/><Relationship Id="rId1" Type="http://schemas.openxmlformats.org/officeDocument/2006/relationships/slideLayout" Target="../slideLayouts/slideLayout2.xml"/><Relationship Id="rId4" Type="http://schemas.openxmlformats.org/officeDocument/2006/relationships/image" Target="../media/image79.jpeg"/></Relationships>
</file>

<file path=ppt/slides/_rels/slide77.xml.rels><?xml version="1.0" encoding="UTF-8" standalone="yes"?>
<Relationships xmlns="http://schemas.openxmlformats.org/package/2006/relationships"><Relationship Id="rId2" Type="http://schemas.openxmlformats.org/officeDocument/2006/relationships/hyperlink" Target="https://www.bing.com/videos/search?q=Swift+Voters+ad&amp;&amp;view=detail&amp;mid=67EFBE1F85370E5A9D8567EFBE1F85370E5A9D85&amp;&amp;FORM=VRDGAR"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hyperlink" Target="https://www.youtube.com/watch?v=PeGlzEavpTM" TargetMode="External"/><Relationship Id="rId1" Type="http://schemas.openxmlformats.org/officeDocument/2006/relationships/slideLayout" Target="../slideLayouts/slideLayout5.xml"/><Relationship Id="rId4" Type="http://schemas.openxmlformats.org/officeDocument/2006/relationships/image" Target="../media/image82.pn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B3C39-796D-486A-9FCA-B4AFB7C12D36}"/>
              </a:ext>
            </a:extLst>
          </p:cNvPr>
          <p:cNvSpPr>
            <a:spLocks noGrp="1"/>
          </p:cNvSpPr>
          <p:nvPr>
            <p:ph type="ctrTitle"/>
          </p:nvPr>
        </p:nvSpPr>
        <p:spPr>
          <a:xfrm>
            <a:off x="1524000" y="1122363"/>
            <a:ext cx="9144000" cy="1655762"/>
          </a:xfrm>
        </p:spPr>
        <p:txBody>
          <a:bodyPr>
            <a:normAutofit fontScale="90000"/>
          </a:bodyPr>
          <a:lstStyle/>
          <a:p>
            <a:r>
              <a:rPr lang="en-US" b="1" dirty="0">
                <a:solidFill>
                  <a:srgbClr val="002060"/>
                </a:solidFill>
                <a:latin typeface="Garamond" panose="02020404030301010803" pitchFamily="18" charset="0"/>
              </a:rPr>
              <a:t>Voting in American Democracy</a:t>
            </a:r>
          </a:p>
        </p:txBody>
      </p:sp>
      <p:sp>
        <p:nvSpPr>
          <p:cNvPr id="3" name="Subtitle 2">
            <a:extLst>
              <a:ext uri="{FF2B5EF4-FFF2-40B4-BE49-F238E27FC236}">
                <a16:creationId xmlns:a16="http://schemas.microsoft.com/office/drawing/2014/main" id="{C706450C-60A7-47D4-9519-B5B29F34762C}"/>
              </a:ext>
            </a:extLst>
          </p:cNvPr>
          <p:cNvSpPr>
            <a:spLocks noGrp="1"/>
          </p:cNvSpPr>
          <p:nvPr>
            <p:ph type="subTitle" idx="1"/>
          </p:nvPr>
        </p:nvSpPr>
        <p:spPr/>
        <p:txBody>
          <a:bodyPr>
            <a:normAutofit/>
          </a:bodyPr>
          <a:lstStyle/>
          <a:p>
            <a:r>
              <a:rPr lang="en-US" sz="3600" b="1" dirty="0">
                <a:solidFill>
                  <a:srgbClr val="C00000"/>
                </a:solidFill>
                <a:latin typeface="Garamond" panose="02020404030301010803" pitchFamily="18" charset="0"/>
              </a:rPr>
              <a:t>Democratic Influencer – Unit V</a:t>
            </a:r>
          </a:p>
        </p:txBody>
      </p:sp>
    </p:spTree>
    <p:extLst>
      <p:ext uri="{BB962C8B-B14F-4D97-AF65-F5344CB8AC3E}">
        <p14:creationId xmlns:p14="http://schemas.microsoft.com/office/powerpoint/2010/main" val="3913790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92AF7B-6937-4835-A2DF-D08EB23FE859}"/>
              </a:ext>
            </a:extLst>
          </p:cNvPr>
          <p:cNvSpPr>
            <a:spLocks noGrp="1"/>
          </p:cNvSpPr>
          <p:nvPr>
            <p:ph idx="1"/>
          </p:nvPr>
        </p:nvSpPr>
        <p:spPr>
          <a:xfrm>
            <a:off x="479501" y="304801"/>
            <a:ext cx="11050859" cy="6107150"/>
          </a:xfrm>
          <a:solidFill>
            <a:schemeClr val="bg2"/>
          </a:solidFill>
          <a:ln>
            <a:solidFill>
              <a:srgbClr val="002060"/>
            </a:solidFill>
          </a:ln>
        </p:spPr>
        <p:txBody>
          <a:bodyPr>
            <a:normAutofit lnSpcReduction="10000"/>
          </a:bodyPr>
          <a:lstStyle/>
          <a:p>
            <a:pPr>
              <a:defRPr/>
            </a:pPr>
            <a:r>
              <a:rPr lang="en-US" sz="1800" b="1" dirty="0">
                <a:solidFill>
                  <a:srgbClr val="FF0000"/>
                </a:solidFill>
                <a:latin typeface="Times New Roman" panose="02020603050405020304" pitchFamily="18" charset="0"/>
                <a:cs typeface="Times New Roman" panose="02020603050405020304" pitchFamily="18" charset="0"/>
              </a:rPr>
              <a:t>Enduring understanding: </a:t>
            </a:r>
            <a:r>
              <a:rPr lang="en-US" sz="1800" dirty="0">
                <a:latin typeface="Times New Roman" panose="02020603050405020304" pitchFamily="18" charset="0"/>
                <a:cs typeface="Times New Roman" panose="02020603050405020304" pitchFamily="18" charset="0"/>
              </a:rPr>
              <a:t>Factors associated with political ideology, efficacy, structural barriers, and demographics influence the nature and degree of political participation.</a:t>
            </a:r>
          </a:p>
          <a:p>
            <a:pPr>
              <a:defRPr/>
            </a:pPr>
            <a:r>
              <a:rPr lang="en-US" sz="1800" b="1" dirty="0">
                <a:solidFill>
                  <a:srgbClr val="FF0000"/>
                </a:solidFill>
                <a:latin typeface="Times New Roman" panose="02020603050405020304" pitchFamily="18" charset="0"/>
                <a:cs typeface="Times New Roman" panose="02020603050405020304" pitchFamily="18" charset="0"/>
              </a:rPr>
              <a:t>Learning Obj. 5.1: </a:t>
            </a:r>
            <a:r>
              <a:rPr lang="en-US" sz="1800" dirty="0">
                <a:latin typeface="Times New Roman" panose="02020603050405020304" pitchFamily="18" charset="0"/>
                <a:cs typeface="Times New Roman" panose="02020603050405020304" pitchFamily="18" charset="0"/>
              </a:rPr>
              <a:t>Describe the voting rights protections in the Constitution and in legislation</a:t>
            </a:r>
          </a:p>
          <a:p>
            <a:pPr>
              <a:defRPr/>
            </a:pPr>
            <a:r>
              <a:rPr lang="en-US" sz="1800" b="1" dirty="0">
                <a:solidFill>
                  <a:srgbClr val="FF0000"/>
                </a:solidFill>
                <a:latin typeface="Times New Roman" panose="02020603050405020304" pitchFamily="18" charset="0"/>
                <a:cs typeface="Times New Roman" panose="02020603050405020304" pitchFamily="18" charset="0"/>
              </a:rPr>
              <a:t>Learning Obj. 5.2: </a:t>
            </a:r>
            <a:r>
              <a:rPr lang="en-US" sz="1800" dirty="0">
                <a:latin typeface="Times New Roman" panose="02020603050405020304" pitchFamily="18" charset="0"/>
                <a:cs typeface="Times New Roman" panose="02020603050405020304" pitchFamily="18" charset="0"/>
              </a:rPr>
              <a:t>Explain the roles that individual choice and state and federal laws play in voter turnout in elections.</a:t>
            </a:r>
          </a:p>
          <a:p>
            <a:pPr marL="0" indent="0">
              <a:buNone/>
              <a:defRPr/>
            </a:pPr>
            <a:r>
              <a:rPr lang="en-US" sz="2000" i="1" dirty="0">
                <a:solidFill>
                  <a:srgbClr val="002060"/>
                </a:solidFill>
                <a:latin typeface="Times New Roman" panose="02020603050405020304" pitchFamily="18" charset="0"/>
                <a:cs typeface="Times New Roman" panose="02020603050405020304" pitchFamily="18" charset="0"/>
              </a:rPr>
              <a:t>Essential Question: </a:t>
            </a:r>
            <a:r>
              <a:rPr lang="en-US" sz="2000" dirty="0">
                <a:latin typeface="Times New Roman" panose="02020603050405020304" pitchFamily="18" charset="0"/>
                <a:cs typeface="Times New Roman" panose="02020603050405020304" pitchFamily="18" charset="0"/>
              </a:rPr>
              <a:t>How our government institutions and public policies are influenced by the unelected linkage institutions.</a:t>
            </a:r>
          </a:p>
          <a:p>
            <a:pPr marL="0" indent="0">
              <a:buNone/>
              <a:defRPr/>
            </a:pPr>
            <a:r>
              <a:rPr lang="en-US" sz="2000" i="1" dirty="0">
                <a:solidFill>
                  <a:srgbClr val="002060"/>
                </a:solidFill>
                <a:latin typeface="Times New Roman" panose="02020603050405020304" pitchFamily="18" charset="0"/>
                <a:cs typeface="Times New Roman" panose="02020603050405020304" pitchFamily="18" charset="0"/>
              </a:rPr>
              <a:t>Students can:</a:t>
            </a:r>
          </a:p>
          <a:p>
            <a:pPr>
              <a:defRPr/>
            </a:pPr>
            <a:r>
              <a:rPr lang="en-US" sz="2000" dirty="0">
                <a:solidFill>
                  <a:srgbClr val="002060"/>
                </a:solidFill>
                <a:latin typeface="Times New Roman" panose="02020603050405020304" pitchFamily="18" charset="0"/>
                <a:cs typeface="Times New Roman" panose="02020603050405020304" pitchFamily="18" charset="0"/>
              </a:rPr>
              <a:t>Determine how the expansion of enfranchisement has impacted participation in American political landscape</a:t>
            </a:r>
          </a:p>
          <a:p>
            <a:pPr>
              <a:defRPr/>
            </a:pPr>
            <a:r>
              <a:rPr lang="en-US" sz="2000" dirty="0">
                <a:solidFill>
                  <a:srgbClr val="002060"/>
                </a:solidFill>
                <a:latin typeface="Times New Roman" panose="02020603050405020304" pitchFamily="18" charset="0"/>
                <a:cs typeface="Times New Roman" panose="02020603050405020304" pitchFamily="18" charset="0"/>
              </a:rPr>
              <a:t>Evaluate the legitimacy of factors that limit and encourage voter participation</a:t>
            </a:r>
          </a:p>
          <a:p>
            <a:pPr marL="0" indent="0">
              <a:buNone/>
              <a:defRPr/>
            </a:pPr>
            <a:r>
              <a:rPr lang="en-US" sz="2000" b="1" dirty="0">
                <a:solidFill>
                  <a:schemeClr val="tx2">
                    <a:lumMod val="50000"/>
                  </a:schemeClr>
                </a:solidFill>
                <a:latin typeface="Times New Roman" panose="02020603050405020304" pitchFamily="18" charset="0"/>
                <a:cs typeface="Times New Roman" panose="02020603050405020304" pitchFamily="18" charset="0"/>
              </a:rPr>
              <a:t>AGENDA</a:t>
            </a:r>
          </a:p>
          <a:p>
            <a:pPr lvl="1">
              <a:defRPr/>
            </a:pPr>
            <a:r>
              <a:rPr lang="en-US" b="1" dirty="0">
                <a:solidFill>
                  <a:schemeClr val="tx2">
                    <a:lumMod val="50000"/>
                  </a:schemeClr>
                </a:solidFill>
                <a:latin typeface="Times New Roman" panose="02020603050405020304" pitchFamily="18" charset="0"/>
                <a:cs typeface="Times New Roman" panose="02020603050405020304" pitchFamily="18" charset="0"/>
              </a:rPr>
              <a:t>80 Million Won’t Vote</a:t>
            </a:r>
          </a:p>
          <a:p>
            <a:pPr lvl="1">
              <a:defRPr/>
            </a:pPr>
            <a:r>
              <a:rPr lang="en-US" b="1" dirty="0">
                <a:solidFill>
                  <a:schemeClr val="tx2">
                    <a:lumMod val="50000"/>
                  </a:schemeClr>
                </a:solidFill>
                <a:latin typeface="Times New Roman" panose="02020603050405020304" pitchFamily="18" charset="0"/>
                <a:cs typeface="Times New Roman" panose="02020603050405020304" pitchFamily="18" charset="0"/>
              </a:rPr>
              <a:t>Factors for Voting</a:t>
            </a:r>
          </a:p>
          <a:p>
            <a:pPr lvl="1">
              <a:defRPr/>
            </a:pPr>
            <a:r>
              <a:rPr lang="en-US" b="1" dirty="0">
                <a:solidFill>
                  <a:schemeClr val="tx2">
                    <a:lumMod val="50000"/>
                  </a:schemeClr>
                </a:solidFill>
                <a:latin typeface="Times New Roman" panose="02020603050405020304" pitchFamily="18" charset="0"/>
                <a:cs typeface="Times New Roman" panose="02020603050405020304" pitchFamily="18" charset="0"/>
              </a:rPr>
              <a:t>Encouraging the voice of the people</a:t>
            </a:r>
          </a:p>
          <a:p>
            <a:pPr marL="0" indent="0">
              <a:buNone/>
              <a:defRPr/>
            </a:pPr>
            <a:r>
              <a:rPr lang="en-US" sz="2000" b="1" dirty="0">
                <a:solidFill>
                  <a:srgbClr val="002060"/>
                </a:solidFill>
                <a:latin typeface="Times New Roman" panose="02020603050405020304" pitchFamily="18" charset="0"/>
                <a:cs typeface="Times New Roman" panose="02020603050405020304" pitchFamily="18" charset="0"/>
              </a:rPr>
              <a:t>Homework</a:t>
            </a:r>
          </a:p>
          <a:p>
            <a:pPr lvl="1">
              <a:defRPr/>
            </a:pPr>
            <a:r>
              <a:rPr lang="en-US" sz="2000" dirty="0">
                <a:latin typeface="Times New Roman" panose="02020603050405020304" pitchFamily="18" charset="0"/>
                <a:cs typeface="Times New Roman" panose="02020603050405020304" pitchFamily="18" charset="0"/>
              </a:rPr>
              <a:t>Study for Unit IV Test </a:t>
            </a:r>
          </a:p>
          <a:p>
            <a:pPr lvl="1">
              <a:defRPr/>
            </a:pPr>
            <a:r>
              <a:rPr lang="en-US" sz="2000" b="1" dirty="0">
                <a:solidFill>
                  <a:srgbClr val="FF0000"/>
                </a:solidFill>
                <a:latin typeface="Times New Roman" panose="02020603050405020304" pitchFamily="18" charset="0"/>
                <a:cs typeface="Times New Roman" panose="02020603050405020304" pitchFamily="18" charset="0"/>
              </a:rPr>
              <a:t>Unit IV Test Wed. 3/23</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2D150-FDB0-4E26-8B24-03580CEBD88A}"/>
              </a:ext>
            </a:extLst>
          </p:cNvPr>
          <p:cNvSpPr>
            <a:spLocks noGrp="1"/>
          </p:cNvSpPr>
          <p:nvPr>
            <p:ph type="title"/>
          </p:nvPr>
        </p:nvSpPr>
        <p:spPr>
          <a:xfrm>
            <a:off x="647114" y="277814"/>
            <a:ext cx="9563686" cy="788987"/>
          </a:xfrm>
          <a:solidFill>
            <a:srgbClr val="002060"/>
          </a:solidFill>
          <a:ln>
            <a:solidFill>
              <a:srgbClr val="FF0000"/>
            </a:solidFill>
          </a:ln>
        </p:spPr>
        <p:txBody>
          <a:bodyPr/>
          <a:lstStyle/>
          <a:p>
            <a:pPr>
              <a:defRPr/>
            </a:pPr>
            <a:r>
              <a:rPr lang="en-US" b="1" dirty="0">
                <a:solidFill>
                  <a:schemeClr val="bg1"/>
                </a:solidFill>
                <a:latin typeface="Garamond" panose="02020404030301010803" pitchFamily="18" charset="0"/>
              </a:rPr>
              <a:t>Institutional of Voting</a:t>
            </a:r>
          </a:p>
        </p:txBody>
      </p:sp>
      <p:pic>
        <p:nvPicPr>
          <p:cNvPr id="103427" name="Content Placeholder 4" descr="A close up of a map&#10;&#10;Description automatically generated">
            <a:extLst>
              <a:ext uri="{FF2B5EF4-FFF2-40B4-BE49-F238E27FC236}">
                <a16:creationId xmlns:a16="http://schemas.microsoft.com/office/drawing/2014/main" id="{81CCA3CB-9407-4715-AE6E-DBFFFBE1043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248399" y="1219200"/>
            <a:ext cx="5296485" cy="3486150"/>
          </a:xfrm>
          <a:ln>
            <a:solidFill>
              <a:srgbClr val="002060"/>
            </a:solidFill>
            <a:miter lim="800000"/>
            <a:headEnd/>
            <a:tailEnd/>
          </a:ln>
        </p:spPr>
      </p:pic>
      <p:pic>
        <p:nvPicPr>
          <p:cNvPr id="103428" name="Picture 6" descr="A close up of a map&#10;&#10;Description automatically generated">
            <a:extLst>
              <a:ext uri="{FF2B5EF4-FFF2-40B4-BE49-F238E27FC236}">
                <a16:creationId xmlns:a16="http://schemas.microsoft.com/office/drawing/2014/main" id="{B35764E8-8303-4F8B-992C-B7AC685EA5A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115" y="1219200"/>
            <a:ext cx="5479050" cy="348615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09F32E35-00A2-42B5-9246-177DEAA73F60}"/>
              </a:ext>
            </a:extLst>
          </p:cNvPr>
          <p:cNvSpPr/>
          <p:nvPr/>
        </p:nvSpPr>
        <p:spPr>
          <a:xfrm>
            <a:off x="211015" y="4857750"/>
            <a:ext cx="10607040" cy="914400"/>
          </a:xfrm>
          <a:prstGeom prst="rect">
            <a:avLst/>
          </a:prstGeom>
          <a:solidFill>
            <a:srgbClr val="00206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dirty="0">
                <a:solidFill>
                  <a:schemeClr val="bg1"/>
                </a:solidFill>
                <a:latin typeface="Times New Roman" panose="02020603050405020304" pitchFamily="18" charset="0"/>
                <a:cs typeface="Times New Roman" panose="02020603050405020304" pitchFamily="18" charset="0"/>
              </a:rPr>
              <a:t>80 Million Voters will not vote in the next election.</a:t>
            </a:r>
          </a:p>
          <a:p>
            <a:pPr marL="342900" indent="-342900">
              <a:buFont typeface="Arial" panose="020B0604020202020204" pitchFamily="34" charset="0"/>
              <a:buChar char="•"/>
              <a:defRPr/>
            </a:pPr>
            <a:r>
              <a:rPr lang="en-US" sz="2400" dirty="0">
                <a:solidFill>
                  <a:schemeClr val="bg1"/>
                </a:solidFill>
                <a:latin typeface="Times New Roman" panose="02020603050405020304" pitchFamily="18" charset="0"/>
                <a:cs typeface="Times New Roman" panose="02020603050405020304" pitchFamily="18" charset="0"/>
              </a:rPr>
              <a:t>What factors contribute to the argument in the article?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553C7-5C34-42F5-B951-329E86424C02}"/>
              </a:ext>
            </a:extLst>
          </p:cNvPr>
          <p:cNvSpPr>
            <a:spLocks noGrp="1"/>
          </p:cNvSpPr>
          <p:nvPr>
            <p:ph type="title"/>
          </p:nvPr>
        </p:nvSpPr>
        <p:spPr>
          <a:xfrm>
            <a:off x="401444" y="365125"/>
            <a:ext cx="10952356" cy="992459"/>
          </a:xfrm>
          <a:solidFill>
            <a:srgbClr val="002060"/>
          </a:solidFill>
          <a:ln>
            <a:solidFill>
              <a:srgbClr val="FF0000"/>
            </a:solidFill>
          </a:ln>
        </p:spPr>
        <p:txBody>
          <a:bodyPr/>
          <a:lstStyle/>
          <a:p>
            <a:r>
              <a:rPr lang="en-US" dirty="0">
                <a:solidFill>
                  <a:schemeClr val="bg1"/>
                </a:solidFill>
                <a:latin typeface="Garamond" panose="02020404030301010803" pitchFamily="18" charset="0"/>
              </a:rPr>
              <a:t>Voting Eligibility </a:t>
            </a:r>
          </a:p>
        </p:txBody>
      </p:sp>
      <p:pic>
        <p:nvPicPr>
          <p:cNvPr id="5" name="Content Placeholder 4" descr="A close up of a map&#10;&#10;Description automatically generated">
            <a:extLst>
              <a:ext uri="{FF2B5EF4-FFF2-40B4-BE49-F238E27FC236}">
                <a16:creationId xmlns:a16="http://schemas.microsoft.com/office/drawing/2014/main" id="{EC4DEFF9-0655-4C17-BF46-97B45F28468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04559" y="880946"/>
            <a:ext cx="5496426" cy="4488541"/>
          </a:xfrm>
          <a:solidFill>
            <a:srgbClr val="002060"/>
          </a:solidFill>
          <a:ln>
            <a:solidFill>
              <a:srgbClr val="FF0000"/>
            </a:solidFill>
          </a:ln>
        </p:spPr>
      </p:pic>
      <p:sp>
        <p:nvSpPr>
          <p:cNvPr id="6" name="Rectangle 5">
            <a:extLst>
              <a:ext uri="{FF2B5EF4-FFF2-40B4-BE49-F238E27FC236}">
                <a16:creationId xmlns:a16="http://schemas.microsoft.com/office/drawing/2014/main" id="{106A05C8-5864-42C4-81DF-1C8435599318}"/>
              </a:ext>
            </a:extLst>
          </p:cNvPr>
          <p:cNvSpPr/>
          <p:nvPr/>
        </p:nvSpPr>
        <p:spPr>
          <a:xfrm>
            <a:off x="512956" y="1797631"/>
            <a:ext cx="5107258" cy="992459"/>
          </a:xfrm>
          <a:prstGeom prst="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latin typeface="Times New Roman" panose="02020603050405020304" pitchFamily="18" charset="0"/>
                <a:cs typeface="Times New Roman" panose="02020603050405020304" pitchFamily="18" charset="0"/>
              </a:rPr>
              <a:t>VAP: Voter Age Population – old enough to vote</a:t>
            </a:r>
          </a:p>
        </p:txBody>
      </p:sp>
      <p:sp>
        <p:nvSpPr>
          <p:cNvPr id="7" name="Rectangle 6">
            <a:extLst>
              <a:ext uri="{FF2B5EF4-FFF2-40B4-BE49-F238E27FC236}">
                <a16:creationId xmlns:a16="http://schemas.microsoft.com/office/drawing/2014/main" id="{136EF941-703F-4D83-8102-324E836E2828}"/>
              </a:ext>
            </a:extLst>
          </p:cNvPr>
          <p:cNvSpPr/>
          <p:nvPr/>
        </p:nvSpPr>
        <p:spPr>
          <a:xfrm>
            <a:off x="512956" y="2886307"/>
            <a:ext cx="5107258" cy="1085385"/>
          </a:xfrm>
          <a:prstGeom prst="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latin typeface="Times New Roman" panose="02020603050405020304" pitchFamily="18" charset="0"/>
                <a:cs typeface="Times New Roman" panose="02020603050405020304" pitchFamily="18" charset="0"/>
              </a:rPr>
              <a:t>VEP: Voter Eligible Population – old enough to vote and legally register to vote </a:t>
            </a:r>
          </a:p>
        </p:txBody>
      </p:sp>
      <p:sp>
        <p:nvSpPr>
          <p:cNvPr id="8" name="Rectangle 7">
            <a:extLst>
              <a:ext uri="{FF2B5EF4-FFF2-40B4-BE49-F238E27FC236}">
                <a16:creationId xmlns:a16="http://schemas.microsoft.com/office/drawing/2014/main" id="{BAF4018F-808A-4B84-A012-47AF7708DA1F}"/>
              </a:ext>
            </a:extLst>
          </p:cNvPr>
          <p:cNvSpPr/>
          <p:nvPr/>
        </p:nvSpPr>
        <p:spPr>
          <a:xfrm>
            <a:off x="512956" y="5609063"/>
            <a:ext cx="10206626" cy="883812"/>
          </a:xfrm>
          <a:prstGeom prst="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latin typeface="Times New Roman" panose="02020603050405020304" pitchFamily="18" charset="0"/>
                <a:cs typeface="Times New Roman" panose="02020603050405020304" pitchFamily="18" charset="0"/>
              </a:rPr>
              <a:t>1. What are the requirements to be a member of the voter eligible population?</a:t>
            </a:r>
          </a:p>
        </p:txBody>
      </p:sp>
    </p:spTree>
    <p:extLst>
      <p:ext uri="{BB962C8B-B14F-4D97-AF65-F5344CB8AC3E}">
        <p14:creationId xmlns:p14="http://schemas.microsoft.com/office/powerpoint/2010/main" val="24098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704BA-ACB9-4757-8F21-25F1D6C0901D}"/>
              </a:ext>
            </a:extLst>
          </p:cNvPr>
          <p:cNvSpPr>
            <a:spLocks noGrp="1"/>
          </p:cNvSpPr>
          <p:nvPr>
            <p:ph type="title"/>
          </p:nvPr>
        </p:nvSpPr>
        <p:spPr>
          <a:xfrm>
            <a:off x="1981200" y="277814"/>
            <a:ext cx="8229600" cy="712787"/>
          </a:xfrm>
          <a:solidFill>
            <a:srgbClr val="002060"/>
          </a:solidFill>
          <a:ln>
            <a:solidFill>
              <a:srgbClr val="FF0000"/>
            </a:solidFill>
          </a:ln>
        </p:spPr>
        <p:txBody>
          <a:bodyPr/>
          <a:lstStyle/>
          <a:p>
            <a:pPr>
              <a:defRPr/>
            </a:pPr>
            <a:r>
              <a:rPr lang="en-US" b="1" dirty="0">
                <a:solidFill>
                  <a:schemeClr val="bg1"/>
                </a:solidFill>
                <a:latin typeface="Garamond" panose="02020404030301010803" pitchFamily="18" charset="0"/>
              </a:rPr>
              <a:t>The Voice of the People</a:t>
            </a:r>
          </a:p>
        </p:txBody>
      </p:sp>
      <p:pic>
        <p:nvPicPr>
          <p:cNvPr id="111619" name="Content Placeholder 4">
            <a:extLst>
              <a:ext uri="{FF2B5EF4-FFF2-40B4-BE49-F238E27FC236}">
                <a16:creationId xmlns:a16="http://schemas.microsoft.com/office/drawing/2014/main" id="{5E836CF1-E63F-4711-8BCC-5D9894BB5B9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26366" y="1181100"/>
            <a:ext cx="4324350" cy="4495800"/>
          </a:xfrm>
          <a:ln>
            <a:solidFill>
              <a:srgbClr val="FF0000"/>
            </a:solidFill>
          </a:ln>
        </p:spPr>
      </p:pic>
      <p:sp>
        <p:nvSpPr>
          <p:cNvPr id="6" name="Rectangle 5">
            <a:extLst>
              <a:ext uri="{FF2B5EF4-FFF2-40B4-BE49-F238E27FC236}">
                <a16:creationId xmlns:a16="http://schemas.microsoft.com/office/drawing/2014/main" id="{7C0FD261-B8F4-4EAD-ABB4-8323834A3DAD}"/>
              </a:ext>
            </a:extLst>
          </p:cNvPr>
          <p:cNvSpPr/>
          <p:nvPr/>
        </p:nvSpPr>
        <p:spPr>
          <a:xfrm>
            <a:off x="5134708" y="1371600"/>
            <a:ext cx="6682154" cy="1447800"/>
          </a:xfrm>
          <a:prstGeom prst="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b="1" dirty="0">
                <a:solidFill>
                  <a:srgbClr val="FFC000"/>
                </a:solidFill>
                <a:latin typeface="Times New Roman" panose="02020603050405020304" pitchFamily="18" charset="0"/>
                <a:cs typeface="Times New Roman" panose="02020603050405020304" pitchFamily="18" charset="0"/>
              </a:rPr>
              <a:t>The Value of Voting</a:t>
            </a:r>
          </a:p>
          <a:p>
            <a:pPr marL="342900" indent="-342900">
              <a:buFont typeface="Arial" panose="020B0604020202020204" pitchFamily="34" charset="0"/>
              <a:buChar char="•"/>
              <a:defRPr/>
            </a:pPr>
            <a:r>
              <a:rPr lang="en-US" sz="2400" dirty="0">
                <a:solidFill>
                  <a:schemeClr val="bg1"/>
                </a:solidFill>
                <a:latin typeface="Times New Roman" panose="02020603050405020304" pitchFamily="18" charset="0"/>
                <a:cs typeface="Times New Roman" panose="02020603050405020304" pitchFamily="18" charset="0"/>
              </a:rPr>
              <a:t>Government works on the consent of the governed </a:t>
            </a:r>
          </a:p>
          <a:p>
            <a:pPr marL="342900" indent="-342900">
              <a:buFont typeface="Arial" panose="020B0604020202020204" pitchFamily="34" charset="0"/>
              <a:buChar char="•"/>
              <a:defRPr/>
            </a:pPr>
            <a:r>
              <a:rPr lang="en-US" sz="2400" dirty="0">
                <a:solidFill>
                  <a:schemeClr val="bg1"/>
                </a:solidFill>
                <a:latin typeface="Times New Roman" panose="02020603050405020304" pitchFamily="18" charset="0"/>
                <a:cs typeface="Times New Roman" panose="02020603050405020304" pitchFamily="18" charset="0"/>
              </a:rPr>
              <a:t>Evaluates elected leaders</a:t>
            </a:r>
          </a:p>
        </p:txBody>
      </p:sp>
      <p:sp>
        <p:nvSpPr>
          <p:cNvPr id="8" name="Rectangle 7">
            <a:extLst>
              <a:ext uri="{FF2B5EF4-FFF2-40B4-BE49-F238E27FC236}">
                <a16:creationId xmlns:a16="http://schemas.microsoft.com/office/drawing/2014/main" id="{96315965-3974-46F7-9B2D-93755F8E4380}"/>
              </a:ext>
            </a:extLst>
          </p:cNvPr>
          <p:cNvSpPr/>
          <p:nvPr/>
        </p:nvSpPr>
        <p:spPr>
          <a:xfrm>
            <a:off x="5134708" y="3048000"/>
            <a:ext cx="6682154" cy="2057400"/>
          </a:xfrm>
          <a:prstGeom prst="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400" b="1" dirty="0">
              <a:solidFill>
                <a:srgbClr val="FFC000"/>
              </a:solidFill>
              <a:latin typeface="Times New Roman" panose="02020603050405020304" pitchFamily="18" charset="0"/>
              <a:cs typeface="Times New Roman" panose="02020603050405020304" pitchFamily="18" charset="0"/>
            </a:endParaRPr>
          </a:p>
          <a:p>
            <a:pPr>
              <a:defRPr/>
            </a:pPr>
            <a:r>
              <a:rPr lang="en-US" sz="2400" b="1" dirty="0">
                <a:solidFill>
                  <a:srgbClr val="FFC000"/>
                </a:solidFill>
                <a:latin typeface="Times New Roman" panose="02020603050405020304" pitchFamily="18" charset="0"/>
                <a:cs typeface="Times New Roman" panose="02020603050405020304" pitchFamily="18" charset="0"/>
              </a:rPr>
              <a:t>Failure to vote</a:t>
            </a:r>
          </a:p>
          <a:p>
            <a:pPr marL="342900" indent="-342900">
              <a:buFont typeface="Arial" panose="020B0604020202020204" pitchFamily="34" charset="0"/>
              <a:buChar char="•"/>
              <a:defRPr/>
            </a:pPr>
            <a:r>
              <a:rPr lang="en-US" sz="2400" dirty="0">
                <a:solidFill>
                  <a:schemeClr val="bg1"/>
                </a:solidFill>
                <a:latin typeface="Times New Roman" panose="02020603050405020304" pitchFamily="18" charset="0"/>
                <a:cs typeface="Times New Roman" panose="02020603050405020304" pitchFamily="18" charset="0"/>
              </a:rPr>
              <a:t>Registration process (#1 reason)</a:t>
            </a:r>
          </a:p>
          <a:p>
            <a:pPr marL="342900" indent="-342900">
              <a:buFont typeface="Arial" panose="020B0604020202020204" pitchFamily="34" charset="0"/>
              <a:buChar char="•"/>
              <a:defRPr/>
            </a:pPr>
            <a:r>
              <a:rPr lang="en-US" sz="2400" dirty="0">
                <a:solidFill>
                  <a:schemeClr val="bg1"/>
                </a:solidFill>
                <a:latin typeface="Times New Roman" panose="02020603050405020304" pitchFamily="18" charset="0"/>
                <a:cs typeface="Times New Roman" panose="02020603050405020304" pitchFamily="18" charset="0"/>
              </a:rPr>
              <a:t>Too many elections</a:t>
            </a:r>
          </a:p>
          <a:p>
            <a:pPr marL="342900" indent="-342900">
              <a:buFont typeface="Arial" panose="020B0604020202020204" pitchFamily="34" charset="0"/>
              <a:buChar char="•"/>
              <a:defRPr/>
            </a:pPr>
            <a:r>
              <a:rPr lang="en-US" sz="2400" dirty="0">
                <a:solidFill>
                  <a:schemeClr val="bg1"/>
                </a:solidFill>
                <a:latin typeface="Times New Roman" panose="02020603050405020304" pitchFamily="18" charset="0"/>
                <a:cs typeface="Times New Roman" panose="02020603050405020304" pitchFamily="18" charset="0"/>
              </a:rPr>
              <a:t>Voter apathy</a:t>
            </a:r>
          </a:p>
          <a:p>
            <a:pPr marL="342900" indent="-342900">
              <a:buFont typeface="Arial" panose="020B0604020202020204" pitchFamily="34" charset="0"/>
              <a:buChar char="•"/>
              <a:defRPr/>
            </a:pPr>
            <a:r>
              <a:rPr lang="en-US" sz="2400" dirty="0">
                <a:solidFill>
                  <a:schemeClr val="bg1"/>
                </a:solidFill>
                <a:latin typeface="Times New Roman" panose="02020603050405020304" pitchFamily="18" charset="0"/>
                <a:cs typeface="Times New Roman" panose="02020603050405020304" pitchFamily="18" charset="0"/>
              </a:rPr>
              <a:t>Election day on a Tuesday</a:t>
            </a:r>
          </a:p>
          <a:p>
            <a:pPr marL="342900" indent="-342900">
              <a:buFont typeface="Arial" panose="020B0604020202020204" pitchFamily="34" charset="0"/>
              <a:buChar char="•"/>
              <a:defRPr/>
            </a:pPr>
            <a:endParaRPr lang="en-US" sz="20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4">
            <a:extLst>
              <a:ext uri="{FF2B5EF4-FFF2-40B4-BE49-F238E27FC236}">
                <a16:creationId xmlns:a16="http://schemas.microsoft.com/office/drawing/2014/main" id="{E7C1A781-8DC3-49F2-BD0C-F52C38530BE6}"/>
              </a:ext>
            </a:extLst>
          </p:cNvPr>
          <p:cNvSpPr>
            <a:spLocks noGrp="1" noChangeArrowheads="1"/>
          </p:cNvSpPr>
          <p:nvPr>
            <p:ph type="title"/>
          </p:nvPr>
        </p:nvSpPr>
        <p:spPr>
          <a:xfrm>
            <a:off x="936702" y="277814"/>
            <a:ext cx="9274098" cy="865187"/>
          </a:xfrm>
          <a:solidFill>
            <a:srgbClr val="002060"/>
          </a:solidFill>
          <a:ln>
            <a:solidFill>
              <a:srgbClr val="FF0000"/>
            </a:solidFill>
          </a:ln>
        </p:spPr>
        <p:txBody>
          <a:bodyPr/>
          <a:lstStyle/>
          <a:p>
            <a:r>
              <a:rPr lang="en-US" altLang="en-US" dirty="0">
                <a:solidFill>
                  <a:schemeClr val="bg1"/>
                </a:solidFill>
                <a:latin typeface="Garamond" panose="02020404030301010803" pitchFamily="18" charset="0"/>
              </a:rPr>
              <a:t>Registration Impact</a:t>
            </a:r>
          </a:p>
        </p:txBody>
      </p:sp>
      <p:pic>
        <p:nvPicPr>
          <p:cNvPr id="140291" name="Content Placeholder 6">
            <a:extLst>
              <a:ext uri="{FF2B5EF4-FFF2-40B4-BE49-F238E27FC236}">
                <a16:creationId xmlns:a16="http://schemas.microsoft.com/office/drawing/2014/main" id="{16D6E534-59EF-4CDE-879F-E9E9975CDDA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69073" y="1353015"/>
            <a:ext cx="10861287" cy="4911725"/>
          </a:xfrm>
          <a:solidFill>
            <a:srgbClr val="002060"/>
          </a:solidFill>
          <a:ln>
            <a:solidFill>
              <a:schemeClr val="tx1"/>
            </a:solid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2389F-95EC-4018-B952-A0409930AC4B}"/>
              </a:ext>
            </a:extLst>
          </p:cNvPr>
          <p:cNvSpPr>
            <a:spLocks noGrp="1"/>
          </p:cNvSpPr>
          <p:nvPr>
            <p:ph type="title"/>
          </p:nvPr>
        </p:nvSpPr>
        <p:spPr>
          <a:xfrm>
            <a:off x="1905000" y="304800"/>
            <a:ext cx="8229600" cy="712788"/>
          </a:xfrm>
          <a:solidFill>
            <a:schemeClr val="bg1">
              <a:lumMod val="95000"/>
            </a:schemeClr>
          </a:solidFill>
          <a:ln>
            <a:solidFill>
              <a:srgbClr val="002060"/>
            </a:solidFill>
          </a:ln>
        </p:spPr>
        <p:txBody>
          <a:bodyPr/>
          <a:lstStyle/>
          <a:p>
            <a:pPr>
              <a:defRPr/>
            </a:pPr>
            <a:r>
              <a:rPr lang="en-US" dirty="0"/>
              <a:t>Voter Turnout</a:t>
            </a:r>
          </a:p>
        </p:txBody>
      </p:sp>
      <p:pic>
        <p:nvPicPr>
          <p:cNvPr id="105475" name="Picture 5">
            <a:extLst>
              <a:ext uri="{FF2B5EF4-FFF2-40B4-BE49-F238E27FC236}">
                <a16:creationId xmlns:a16="http://schemas.microsoft.com/office/drawing/2014/main" id="{5CD638DC-D602-437C-9AEA-DF0D30B0DA2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14550" y="1219200"/>
            <a:ext cx="7962900" cy="3467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924A4617-9168-41CA-84B9-DC992758AB05}"/>
              </a:ext>
            </a:extLst>
          </p:cNvPr>
          <p:cNvSpPr/>
          <p:nvPr/>
        </p:nvSpPr>
        <p:spPr>
          <a:xfrm>
            <a:off x="773723" y="4875213"/>
            <a:ext cx="9513277" cy="1677987"/>
          </a:xfrm>
          <a:prstGeom prst="rect">
            <a:avLst/>
          </a:prstGeom>
          <a:solidFill>
            <a:srgbClr val="00206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dirty="0">
                <a:latin typeface="Times New Roman" panose="02020603050405020304" pitchFamily="18" charset="0"/>
                <a:cs typeface="Times New Roman" panose="02020603050405020304" pitchFamily="18" charset="0"/>
              </a:rPr>
              <a:t>How effectively has the expansion of suffrage changed voter turnout rates?</a:t>
            </a:r>
          </a:p>
          <a:p>
            <a:pPr marL="342900" indent="-342900">
              <a:buFont typeface="Arial" panose="020B0604020202020204" pitchFamily="34" charset="0"/>
              <a:buChar char="•"/>
              <a:defRPr/>
            </a:pPr>
            <a:r>
              <a:rPr lang="en-US" sz="2400" dirty="0">
                <a:latin typeface="Times New Roman" panose="02020603050405020304" pitchFamily="18" charset="0"/>
                <a:cs typeface="Times New Roman" panose="02020603050405020304" pitchFamily="18" charset="0"/>
              </a:rPr>
              <a:t>African Americans </a:t>
            </a:r>
          </a:p>
          <a:p>
            <a:pPr marL="342900" indent="-342900">
              <a:buFont typeface="Arial" panose="020B0604020202020204" pitchFamily="34" charset="0"/>
              <a:buChar char="•"/>
              <a:defRPr/>
            </a:pPr>
            <a:r>
              <a:rPr lang="en-US" sz="2400" dirty="0">
                <a:latin typeface="Times New Roman" panose="02020603050405020304" pitchFamily="18" charset="0"/>
                <a:cs typeface="Times New Roman" panose="02020603050405020304" pitchFamily="18" charset="0"/>
              </a:rPr>
              <a:t>Women</a:t>
            </a:r>
          </a:p>
          <a:p>
            <a:pPr marL="342900" indent="-342900">
              <a:buFont typeface="Arial" panose="020B0604020202020204" pitchFamily="34" charset="0"/>
              <a:buChar char="•"/>
              <a:defRPr/>
            </a:pPr>
            <a:r>
              <a:rPr lang="en-US" sz="2400" dirty="0">
                <a:latin typeface="Times New Roman" panose="02020603050405020304" pitchFamily="18" charset="0"/>
                <a:cs typeface="Times New Roman" panose="02020603050405020304" pitchFamily="18" charset="0"/>
              </a:rPr>
              <a:t>18 year old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62887-2886-43C8-B42F-ED5C32AEAACD}"/>
              </a:ext>
            </a:extLst>
          </p:cNvPr>
          <p:cNvSpPr>
            <a:spLocks noGrp="1"/>
          </p:cNvSpPr>
          <p:nvPr>
            <p:ph type="title"/>
          </p:nvPr>
        </p:nvSpPr>
        <p:spPr>
          <a:xfrm>
            <a:off x="1981200" y="277814"/>
            <a:ext cx="8229600" cy="788987"/>
          </a:xfrm>
          <a:solidFill>
            <a:srgbClr val="002060"/>
          </a:solidFill>
          <a:ln>
            <a:solidFill>
              <a:srgbClr val="FF0000"/>
            </a:solidFill>
          </a:ln>
        </p:spPr>
        <p:txBody>
          <a:bodyPr/>
          <a:lstStyle/>
          <a:p>
            <a:pPr>
              <a:defRPr/>
            </a:pPr>
            <a:r>
              <a:rPr lang="en-US" b="1" dirty="0">
                <a:solidFill>
                  <a:schemeClr val="bg1"/>
                </a:solidFill>
                <a:latin typeface="Garamond" panose="02020404030301010803" pitchFamily="18" charset="0"/>
              </a:rPr>
              <a:t>Voter turnout rights</a:t>
            </a:r>
          </a:p>
        </p:txBody>
      </p:sp>
      <p:pic>
        <p:nvPicPr>
          <p:cNvPr id="106499" name="Content Placeholder 4">
            <a:extLst>
              <a:ext uri="{FF2B5EF4-FFF2-40B4-BE49-F238E27FC236}">
                <a16:creationId xmlns:a16="http://schemas.microsoft.com/office/drawing/2014/main" id="{98328049-A3E4-4682-8AD8-457304F1FD4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87387" y="1371600"/>
            <a:ext cx="3044825" cy="4530725"/>
          </a:xfrm>
        </p:spPr>
      </p:pic>
      <p:sp>
        <p:nvSpPr>
          <p:cNvPr id="7" name="Rectangle 6">
            <a:extLst>
              <a:ext uri="{FF2B5EF4-FFF2-40B4-BE49-F238E27FC236}">
                <a16:creationId xmlns:a16="http://schemas.microsoft.com/office/drawing/2014/main" id="{593046D8-B8E7-4DB7-AE7C-A1CBD04ACBE6}"/>
              </a:ext>
            </a:extLst>
          </p:cNvPr>
          <p:cNvSpPr/>
          <p:nvPr/>
        </p:nvSpPr>
        <p:spPr>
          <a:xfrm>
            <a:off x="4276577" y="3760786"/>
            <a:ext cx="7399607" cy="2819400"/>
          </a:xfrm>
          <a:prstGeom prst="rect">
            <a:avLst/>
          </a:prstGeom>
          <a:solidFill>
            <a:schemeClr val="bg1">
              <a:lumMod val="9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2">
                    <a:lumMod val="50000"/>
                  </a:schemeClr>
                </a:solidFill>
                <a:latin typeface="Times New Roman" panose="02020603050405020304" pitchFamily="18" charset="0"/>
                <a:cs typeface="Times New Roman" panose="02020603050405020304" pitchFamily="18" charset="0"/>
              </a:rPr>
              <a:t>Poor Voter Turnout</a:t>
            </a:r>
          </a:p>
          <a:p>
            <a:pPr>
              <a:defRPr/>
            </a:pPr>
            <a:r>
              <a:rPr lang="en-US" sz="2400" dirty="0">
                <a:solidFill>
                  <a:schemeClr val="tx1"/>
                </a:solidFill>
                <a:latin typeface="Times New Roman" panose="02020603050405020304" pitchFamily="18" charset="0"/>
                <a:cs typeface="Times New Roman" panose="02020603050405020304" pitchFamily="18" charset="0"/>
              </a:rPr>
              <a:t>1. 18-24 demographic – </a:t>
            </a:r>
            <a:r>
              <a:rPr lang="en-US" sz="2400" dirty="0">
                <a:solidFill>
                  <a:srgbClr val="002060"/>
                </a:solidFill>
                <a:latin typeface="Times New Roman" panose="02020603050405020304" pitchFamily="18" charset="0"/>
                <a:cs typeface="Times New Roman" panose="02020603050405020304" pitchFamily="18" charset="0"/>
              </a:rPr>
              <a:t>26</a:t>
            </a:r>
            <a:r>
              <a:rPr lang="en-US" sz="2400" baseline="30000" dirty="0">
                <a:solidFill>
                  <a:srgbClr val="002060"/>
                </a:solidFill>
                <a:latin typeface="Times New Roman" panose="02020603050405020304" pitchFamily="18" charset="0"/>
                <a:cs typeface="Times New Roman" panose="02020603050405020304" pitchFamily="18" charset="0"/>
              </a:rPr>
              <a:t>th</a:t>
            </a:r>
            <a:r>
              <a:rPr lang="en-US" sz="2400" dirty="0">
                <a:solidFill>
                  <a:srgbClr val="002060"/>
                </a:solidFill>
                <a:latin typeface="Times New Roman" panose="02020603050405020304" pitchFamily="18" charset="0"/>
                <a:cs typeface="Times New Roman" panose="02020603050405020304" pitchFamily="18" charset="0"/>
              </a:rPr>
              <a:t> Amendment </a:t>
            </a:r>
          </a:p>
          <a:p>
            <a:pPr>
              <a:defRPr/>
            </a:pPr>
            <a:r>
              <a:rPr lang="en-US" sz="2400" dirty="0">
                <a:solidFill>
                  <a:schemeClr val="tx1"/>
                </a:solidFill>
                <a:latin typeface="Times New Roman" panose="02020603050405020304" pitchFamily="18" charset="0"/>
                <a:cs typeface="Times New Roman" panose="02020603050405020304" pitchFamily="18" charset="0"/>
              </a:rPr>
              <a:t>2. Civil rights movement has had little impact on African American turnout (</a:t>
            </a:r>
            <a:r>
              <a:rPr lang="en-US" sz="2400" i="1" dirty="0">
                <a:solidFill>
                  <a:srgbClr val="FF0000"/>
                </a:solidFill>
                <a:latin typeface="Times New Roman" panose="02020603050405020304" pitchFamily="18" charset="0"/>
                <a:cs typeface="Times New Roman" panose="02020603050405020304" pitchFamily="18" charset="0"/>
              </a:rPr>
              <a:t>Exception highly educated</a:t>
            </a:r>
            <a:r>
              <a:rPr lang="en-US" sz="2400" dirty="0">
                <a:solidFill>
                  <a:schemeClr val="tx1"/>
                </a:solidFill>
                <a:latin typeface="Times New Roman" panose="02020603050405020304" pitchFamily="18" charset="0"/>
                <a:cs typeface="Times New Roman" panose="02020603050405020304" pitchFamily="18" charset="0"/>
              </a:rPr>
              <a:t>)</a:t>
            </a:r>
          </a:p>
          <a:p>
            <a:pPr marL="677863" indent="-342900">
              <a:buFont typeface="Arial" panose="020B0604020202020204" pitchFamily="34" charset="0"/>
              <a:buChar char="•"/>
              <a:defRPr/>
            </a:pPr>
            <a:r>
              <a:rPr lang="en-US" sz="2400" dirty="0">
                <a:solidFill>
                  <a:srgbClr val="002060"/>
                </a:solidFill>
                <a:latin typeface="Times New Roman" panose="02020603050405020304" pitchFamily="18" charset="0"/>
                <a:cs typeface="Times New Roman" panose="02020603050405020304" pitchFamily="18" charset="0"/>
              </a:rPr>
              <a:t>24</a:t>
            </a:r>
            <a:r>
              <a:rPr lang="en-US" sz="2400" baseline="30000" dirty="0">
                <a:solidFill>
                  <a:srgbClr val="002060"/>
                </a:solidFill>
                <a:latin typeface="Times New Roman" panose="02020603050405020304" pitchFamily="18" charset="0"/>
                <a:cs typeface="Times New Roman" panose="02020603050405020304" pitchFamily="18" charset="0"/>
              </a:rPr>
              <a:t>th</a:t>
            </a:r>
            <a:r>
              <a:rPr lang="en-US" sz="2400" dirty="0">
                <a:solidFill>
                  <a:srgbClr val="002060"/>
                </a:solidFill>
                <a:latin typeface="Times New Roman" panose="02020603050405020304" pitchFamily="18" charset="0"/>
                <a:cs typeface="Times New Roman" panose="02020603050405020304" pitchFamily="18" charset="0"/>
              </a:rPr>
              <a:t> Amendment</a:t>
            </a:r>
          </a:p>
          <a:p>
            <a:pPr marL="677863" indent="-342900">
              <a:buFont typeface="Arial" panose="020B0604020202020204" pitchFamily="34" charset="0"/>
              <a:buChar char="•"/>
              <a:defRPr/>
            </a:pPr>
            <a:r>
              <a:rPr lang="en-US" sz="2400" dirty="0">
                <a:solidFill>
                  <a:srgbClr val="002060"/>
                </a:solidFill>
                <a:latin typeface="Times New Roman" panose="02020603050405020304" pitchFamily="18" charset="0"/>
                <a:cs typeface="Times New Roman" panose="02020603050405020304" pitchFamily="18" charset="0"/>
              </a:rPr>
              <a:t>Voting Rights Act 1965</a:t>
            </a:r>
          </a:p>
          <a:p>
            <a:pPr marL="677863" indent="-342900">
              <a:buFont typeface="Arial" panose="020B0604020202020204" pitchFamily="34" charset="0"/>
              <a:buChar char="•"/>
              <a:defRPr/>
            </a:pPr>
            <a:r>
              <a:rPr lang="en-US" sz="2400" dirty="0">
                <a:solidFill>
                  <a:srgbClr val="002060"/>
                </a:solidFill>
                <a:latin typeface="Times New Roman" panose="02020603050405020304" pitchFamily="18" charset="0"/>
                <a:cs typeface="Times New Roman" panose="02020603050405020304" pitchFamily="18" charset="0"/>
              </a:rPr>
              <a:t>Smith v. </a:t>
            </a:r>
            <a:r>
              <a:rPr lang="en-US" sz="2400" dirty="0" err="1">
                <a:solidFill>
                  <a:srgbClr val="002060"/>
                </a:solidFill>
                <a:latin typeface="Times New Roman" panose="02020603050405020304" pitchFamily="18" charset="0"/>
                <a:cs typeface="Times New Roman" panose="02020603050405020304" pitchFamily="18" charset="0"/>
              </a:rPr>
              <a:t>Allwright</a:t>
            </a:r>
            <a:r>
              <a:rPr lang="en-US" sz="2400" dirty="0">
                <a:solidFill>
                  <a:srgbClr val="002060"/>
                </a:solidFill>
                <a:latin typeface="Times New Roman" panose="02020603050405020304" pitchFamily="18" charset="0"/>
                <a:cs typeface="Times New Roman" panose="02020603050405020304" pitchFamily="18" charset="0"/>
              </a:rPr>
              <a:t> 1944</a:t>
            </a:r>
          </a:p>
        </p:txBody>
      </p:sp>
      <p:sp>
        <p:nvSpPr>
          <p:cNvPr id="6" name="Rectangle 5">
            <a:extLst>
              <a:ext uri="{FF2B5EF4-FFF2-40B4-BE49-F238E27FC236}">
                <a16:creationId xmlns:a16="http://schemas.microsoft.com/office/drawing/2014/main" id="{308E461C-330A-4D25-9BF0-23E8FCB42938}"/>
              </a:ext>
            </a:extLst>
          </p:cNvPr>
          <p:cNvSpPr/>
          <p:nvPr/>
        </p:nvSpPr>
        <p:spPr>
          <a:xfrm>
            <a:off x="4276577" y="1235623"/>
            <a:ext cx="7399607" cy="2286001"/>
          </a:xfrm>
          <a:prstGeom prst="rect">
            <a:avLst/>
          </a:prstGeom>
          <a:solidFill>
            <a:schemeClr val="bg1">
              <a:lumMod val="9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2">
                    <a:lumMod val="50000"/>
                  </a:schemeClr>
                </a:solidFill>
                <a:latin typeface="Times New Roman" panose="02020603050405020304" pitchFamily="18" charset="0"/>
                <a:cs typeface="Times New Roman" panose="02020603050405020304" pitchFamily="18" charset="0"/>
              </a:rPr>
              <a:t>Strong Voter Turnout</a:t>
            </a:r>
          </a:p>
          <a:p>
            <a:pPr marL="457200" indent="-457200">
              <a:buFontTx/>
              <a:buAutoNum type="arabicPeriod"/>
              <a:defRPr/>
            </a:pPr>
            <a:r>
              <a:rPr lang="en-US" sz="2400" dirty="0">
                <a:solidFill>
                  <a:schemeClr val="tx2">
                    <a:lumMod val="50000"/>
                  </a:schemeClr>
                </a:solidFill>
                <a:latin typeface="Times New Roman" panose="02020603050405020304" pitchFamily="18" charset="0"/>
                <a:cs typeface="Times New Roman" panose="02020603050405020304" pitchFamily="18" charset="0"/>
              </a:rPr>
              <a:t>Women (19</a:t>
            </a:r>
            <a:r>
              <a:rPr lang="en-US" sz="2400" baseline="30000" dirty="0">
                <a:solidFill>
                  <a:schemeClr val="tx2">
                    <a:lumMod val="50000"/>
                  </a:schemeClr>
                </a:solidFill>
                <a:latin typeface="Times New Roman" panose="02020603050405020304" pitchFamily="18" charset="0"/>
                <a:cs typeface="Times New Roman" panose="02020603050405020304" pitchFamily="18" charset="0"/>
              </a:rPr>
              <a:t>th</a:t>
            </a:r>
            <a:r>
              <a:rPr lang="en-US" sz="2400" dirty="0">
                <a:solidFill>
                  <a:schemeClr val="tx2">
                    <a:lumMod val="50000"/>
                  </a:schemeClr>
                </a:solidFill>
                <a:latin typeface="Times New Roman" panose="02020603050405020304" pitchFamily="18" charset="0"/>
                <a:cs typeface="Times New Roman" panose="02020603050405020304" pitchFamily="18" charset="0"/>
              </a:rPr>
              <a:t> Amendment) – out vote men (Gender Gap)</a:t>
            </a:r>
          </a:p>
          <a:p>
            <a:pPr marL="457200" indent="-457200">
              <a:buFontTx/>
              <a:buAutoNum type="arabicPeriod"/>
              <a:defRPr/>
            </a:pPr>
            <a:r>
              <a:rPr lang="en-US" sz="2400" dirty="0">
                <a:solidFill>
                  <a:schemeClr val="tx2">
                    <a:lumMod val="50000"/>
                  </a:schemeClr>
                </a:solidFill>
                <a:latin typeface="Times New Roman" panose="02020603050405020304" pitchFamily="18" charset="0"/>
                <a:cs typeface="Times New Roman" panose="02020603050405020304" pitchFamily="18" charset="0"/>
              </a:rPr>
              <a:t>Elderly</a:t>
            </a:r>
          </a:p>
          <a:p>
            <a:pPr marL="457200" indent="-457200">
              <a:buFontTx/>
              <a:buAutoNum type="arabicPeriod"/>
              <a:defRPr/>
            </a:pPr>
            <a:r>
              <a:rPr lang="en-US" sz="2400" dirty="0">
                <a:solidFill>
                  <a:schemeClr val="tx2">
                    <a:lumMod val="50000"/>
                  </a:schemeClr>
                </a:solidFill>
                <a:latin typeface="Times New Roman" panose="02020603050405020304" pitchFamily="18" charset="0"/>
                <a:cs typeface="Times New Roman" panose="02020603050405020304" pitchFamily="18" charset="0"/>
              </a:rPr>
              <a:t>Higher SES (Education #1 factor)</a:t>
            </a:r>
          </a:p>
          <a:p>
            <a:pPr marL="457200" indent="-457200">
              <a:buFontTx/>
              <a:buAutoNum type="arabicPeriod"/>
              <a:defRPr/>
            </a:pPr>
            <a:r>
              <a:rPr lang="en-US" sz="2400" dirty="0">
                <a:solidFill>
                  <a:schemeClr val="tx2">
                    <a:lumMod val="50000"/>
                  </a:schemeClr>
                </a:solidFill>
                <a:latin typeface="Times New Roman" panose="02020603050405020304" pitchFamily="18" charset="0"/>
                <a:cs typeface="Times New Roman" panose="02020603050405020304" pitchFamily="18" charset="0"/>
              </a:rPr>
              <a:t>Religious</a:t>
            </a:r>
            <a:endParaRPr lang="en-US" sz="24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28416"/>
          </a:xfrm>
          <a:solidFill>
            <a:srgbClr val="002060"/>
          </a:solidFill>
          <a:ln>
            <a:solidFill>
              <a:srgbClr val="FF0000"/>
            </a:solidFill>
          </a:ln>
        </p:spPr>
        <p:txBody>
          <a:bodyPr>
            <a:normAutofit fontScale="90000"/>
          </a:bodyPr>
          <a:lstStyle/>
          <a:p>
            <a:r>
              <a:rPr lang="en-US" sz="3200" b="1" dirty="0">
                <a:solidFill>
                  <a:schemeClr val="bg1"/>
                </a:solidFill>
                <a:latin typeface="Garamond" panose="02020404030301010803" pitchFamily="18" charset="0"/>
              </a:rPr>
              <a:t>Who is going to vote (</a:t>
            </a:r>
            <a:r>
              <a:rPr lang="en-US" sz="3200" b="1" u="sng" dirty="0">
                <a:solidFill>
                  <a:schemeClr val="bg1"/>
                </a:solidFill>
                <a:latin typeface="Garamond" panose="02020404030301010803" pitchFamily="18" charset="0"/>
              </a:rPr>
              <a:t>VAP – Voter age population that votes</a:t>
            </a:r>
            <a:r>
              <a:rPr lang="en-US" sz="3200" b="1" dirty="0">
                <a:solidFill>
                  <a:schemeClr val="bg1"/>
                </a:solidFill>
                <a:latin typeface="Garamond" panose="02020404030301010803" pitchFamily="18" charset="0"/>
              </a:rPr>
              <a:t>)</a:t>
            </a:r>
          </a:p>
        </p:txBody>
      </p:sp>
      <p:sp>
        <p:nvSpPr>
          <p:cNvPr id="3" name="Content Placeholder 2"/>
          <p:cNvSpPr>
            <a:spLocks noGrp="1"/>
          </p:cNvSpPr>
          <p:nvPr>
            <p:ph sz="half" idx="1"/>
          </p:nvPr>
        </p:nvSpPr>
        <p:spPr>
          <a:xfrm>
            <a:off x="533398" y="1690688"/>
            <a:ext cx="5276387" cy="4343399"/>
          </a:xfrm>
          <a:solidFill>
            <a:srgbClr val="002060"/>
          </a:solidFill>
          <a:ln>
            <a:solidFill>
              <a:srgbClr val="FF0000"/>
            </a:solidFill>
          </a:ln>
        </p:spPr>
        <p:txBody>
          <a:bodyPr>
            <a:normAutofit lnSpcReduction="10000"/>
          </a:bodyPr>
          <a:lstStyle/>
          <a:p>
            <a:r>
              <a:rPr lang="en-US" dirty="0">
                <a:solidFill>
                  <a:schemeClr val="bg1"/>
                </a:solidFill>
                <a:latin typeface="Times New Roman" panose="02020603050405020304" pitchFamily="18" charset="0"/>
                <a:cs typeface="Times New Roman" panose="02020603050405020304" pitchFamily="18" charset="0"/>
              </a:rPr>
              <a:t>FACTORS that determine who votes</a:t>
            </a:r>
          </a:p>
          <a:p>
            <a:r>
              <a:rPr lang="en-US" dirty="0">
                <a:solidFill>
                  <a:schemeClr val="bg1"/>
                </a:solidFill>
                <a:latin typeface="Times New Roman" panose="02020603050405020304" pitchFamily="18" charset="0"/>
                <a:cs typeface="Times New Roman" panose="02020603050405020304" pitchFamily="18" charset="0"/>
              </a:rPr>
              <a:t>1. Education level</a:t>
            </a:r>
          </a:p>
          <a:p>
            <a:r>
              <a:rPr lang="en-US" dirty="0">
                <a:solidFill>
                  <a:schemeClr val="bg1"/>
                </a:solidFill>
                <a:latin typeface="Times New Roman" panose="02020603050405020304" pitchFamily="18" charset="0"/>
                <a:cs typeface="Times New Roman" panose="02020603050405020304" pitchFamily="18" charset="0"/>
              </a:rPr>
              <a:t>2. Age</a:t>
            </a:r>
          </a:p>
          <a:p>
            <a:r>
              <a:rPr lang="en-US" dirty="0">
                <a:solidFill>
                  <a:schemeClr val="bg1"/>
                </a:solidFill>
                <a:latin typeface="Times New Roman" panose="02020603050405020304" pitchFamily="18" charset="0"/>
                <a:cs typeface="Times New Roman" panose="02020603050405020304" pitchFamily="18" charset="0"/>
              </a:rPr>
              <a:t>3. Race</a:t>
            </a:r>
          </a:p>
          <a:p>
            <a:r>
              <a:rPr lang="en-US" dirty="0">
                <a:solidFill>
                  <a:schemeClr val="bg1"/>
                </a:solidFill>
                <a:latin typeface="Times New Roman" panose="02020603050405020304" pitchFamily="18" charset="0"/>
                <a:cs typeface="Times New Roman" panose="02020603050405020304" pitchFamily="18" charset="0"/>
              </a:rPr>
              <a:t>4. Gender (Gender Gap)</a:t>
            </a:r>
          </a:p>
          <a:p>
            <a:r>
              <a:rPr lang="en-US" dirty="0">
                <a:solidFill>
                  <a:schemeClr val="bg1"/>
                </a:solidFill>
                <a:latin typeface="Times New Roman" panose="02020603050405020304" pitchFamily="18" charset="0"/>
                <a:cs typeface="Times New Roman" panose="02020603050405020304" pitchFamily="18" charset="0"/>
              </a:rPr>
              <a:t>5. Martial Status</a:t>
            </a:r>
          </a:p>
          <a:p>
            <a:r>
              <a:rPr lang="en-US" dirty="0">
                <a:solidFill>
                  <a:schemeClr val="bg1"/>
                </a:solidFill>
                <a:latin typeface="Times New Roman" panose="02020603050405020304" pitchFamily="18" charset="0"/>
                <a:cs typeface="Times New Roman" panose="02020603050405020304" pitchFamily="18" charset="0"/>
              </a:rPr>
              <a:t>6. Government job?</a:t>
            </a:r>
          </a:p>
          <a:p>
            <a:r>
              <a:rPr lang="en-US" dirty="0">
                <a:solidFill>
                  <a:schemeClr val="bg1"/>
                </a:solidFill>
                <a:latin typeface="Times New Roman" panose="02020603050405020304" pitchFamily="18" charset="0"/>
                <a:cs typeface="Times New Roman" panose="02020603050405020304" pitchFamily="18" charset="0"/>
              </a:rPr>
              <a:t>7. Religious v. non-religious </a:t>
            </a:r>
          </a:p>
          <a:p>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705602" y="1690688"/>
            <a:ext cx="4953000" cy="4038600"/>
          </a:xfrm>
          <a:ln>
            <a:solidFill>
              <a:srgbClr val="FF0000"/>
            </a:solidFill>
          </a:ln>
        </p:spPr>
      </p:pic>
    </p:spTree>
    <p:extLst>
      <p:ext uri="{BB962C8B-B14F-4D97-AF65-F5344CB8AC3E}">
        <p14:creationId xmlns:p14="http://schemas.microsoft.com/office/powerpoint/2010/main" val="3261202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02A98-1C4F-408E-BFA1-850EE8625C87}"/>
              </a:ext>
            </a:extLst>
          </p:cNvPr>
          <p:cNvSpPr>
            <a:spLocks noGrp="1"/>
          </p:cNvSpPr>
          <p:nvPr>
            <p:ph type="title"/>
          </p:nvPr>
        </p:nvSpPr>
        <p:spPr>
          <a:xfrm>
            <a:off x="838200" y="365126"/>
            <a:ext cx="10515600" cy="883812"/>
          </a:xfrm>
          <a:solidFill>
            <a:srgbClr val="002060"/>
          </a:solidFill>
          <a:ln>
            <a:solidFill>
              <a:srgbClr val="FF0000"/>
            </a:solidFill>
          </a:ln>
        </p:spPr>
        <p:txBody>
          <a:bodyPr/>
          <a:lstStyle/>
          <a:p>
            <a:r>
              <a:rPr lang="en-US" dirty="0">
                <a:solidFill>
                  <a:schemeClr val="bg1"/>
                </a:solidFill>
                <a:latin typeface="Garamond" panose="02020404030301010803" pitchFamily="18" charset="0"/>
              </a:rPr>
              <a:t>Validity of Voting</a:t>
            </a:r>
          </a:p>
        </p:txBody>
      </p:sp>
      <p:sp>
        <p:nvSpPr>
          <p:cNvPr id="3" name="Content Placeholder 2">
            <a:extLst>
              <a:ext uri="{FF2B5EF4-FFF2-40B4-BE49-F238E27FC236}">
                <a16:creationId xmlns:a16="http://schemas.microsoft.com/office/drawing/2014/main" id="{2BE5170E-BA9F-4640-8152-65F50990E717}"/>
              </a:ext>
            </a:extLst>
          </p:cNvPr>
          <p:cNvSpPr>
            <a:spLocks noGrp="1"/>
          </p:cNvSpPr>
          <p:nvPr>
            <p:ph idx="1"/>
          </p:nvPr>
        </p:nvSpPr>
        <p:spPr>
          <a:xfrm>
            <a:off x="838200" y="1650380"/>
            <a:ext cx="10515600" cy="4526583"/>
          </a:xfrm>
          <a:solidFill>
            <a:schemeClr val="bg1"/>
          </a:solidFill>
          <a:ln>
            <a:solidFill>
              <a:srgbClr val="FF0000"/>
            </a:solidFill>
          </a:ln>
        </p:spPr>
        <p:txBody>
          <a:bodyPr>
            <a:normAutofit/>
          </a:bodyPr>
          <a:lstStyle/>
          <a:p>
            <a:r>
              <a:rPr lang="en-US" sz="2400" dirty="0">
                <a:latin typeface="Times New Roman" panose="02020603050405020304" pitchFamily="18" charset="0"/>
                <a:cs typeface="Times New Roman" panose="02020603050405020304" pitchFamily="18" charset="0"/>
              </a:rPr>
              <a:t>Prompt: Evaluate the validity of voting in American elections and determine whether it matters </a:t>
            </a:r>
          </a:p>
          <a:p>
            <a:pPr lvl="1"/>
            <a:r>
              <a:rPr lang="en-US" dirty="0">
                <a:latin typeface="Times New Roman" panose="02020603050405020304" pitchFamily="18" charset="0"/>
                <a:cs typeface="Times New Roman" panose="02020603050405020304" pitchFamily="18" charset="0"/>
              </a:rPr>
              <a:t>Develop arguments as to whether is worthwhile in the United States</a:t>
            </a:r>
          </a:p>
          <a:p>
            <a:pPr lvl="1"/>
            <a:r>
              <a:rPr lang="en-US" dirty="0">
                <a:latin typeface="Times New Roman" panose="02020603050405020304" pitchFamily="18" charset="0"/>
                <a:cs typeface="Times New Roman" panose="02020603050405020304" pitchFamily="18" charset="0"/>
              </a:rPr>
              <a:t>Consider past historical data on voter turnout</a:t>
            </a:r>
          </a:p>
          <a:p>
            <a:pPr lvl="1"/>
            <a:r>
              <a:rPr lang="en-US" dirty="0">
                <a:latin typeface="Times New Roman" panose="02020603050405020304" pitchFamily="18" charset="0"/>
                <a:cs typeface="Times New Roman" panose="02020603050405020304" pitchFamily="18" charset="0"/>
              </a:rPr>
              <a:t>Does ONE VOTE really determine an election </a:t>
            </a:r>
          </a:p>
          <a:p>
            <a:pPr lvl="1"/>
            <a:endParaRPr lang="en-US" sz="2000" dirty="0">
              <a:latin typeface="Times New Roman" panose="02020603050405020304" pitchFamily="18" charset="0"/>
              <a:cs typeface="Times New Roman" panose="02020603050405020304" pitchFamily="18" charset="0"/>
            </a:endParaRPr>
          </a:p>
        </p:txBody>
      </p:sp>
      <p:pic>
        <p:nvPicPr>
          <p:cNvPr id="5" name="Picture 4" descr="A close up of a sign&#10;&#10;Description automatically generated">
            <a:extLst>
              <a:ext uri="{FF2B5EF4-FFF2-40B4-BE49-F238E27FC236}">
                <a16:creationId xmlns:a16="http://schemas.microsoft.com/office/drawing/2014/main" id="{0AEB4213-638D-464F-9335-445A755409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6303" y="3668518"/>
            <a:ext cx="4182056" cy="1995720"/>
          </a:xfrm>
          <a:prstGeom prst="rect">
            <a:avLst/>
          </a:prstGeom>
          <a:solidFill>
            <a:srgbClr val="002060"/>
          </a:solidFill>
          <a:ln>
            <a:solidFill>
              <a:srgbClr val="FF0000"/>
            </a:solidFill>
          </a:ln>
        </p:spPr>
      </p:pic>
      <p:sp>
        <p:nvSpPr>
          <p:cNvPr id="6" name="Rectangle 5">
            <a:extLst>
              <a:ext uri="{FF2B5EF4-FFF2-40B4-BE49-F238E27FC236}">
                <a16:creationId xmlns:a16="http://schemas.microsoft.com/office/drawing/2014/main" id="{80203FE2-7B7D-419F-9AFC-B4ED68E694E1}"/>
              </a:ext>
            </a:extLst>
          </p:cNvPr>
          <p:cNvSpPr/>
          <p:nvPr/>
        </p:nvSpPr>
        <p:spPr>
          <a:xfrm>
            <a:off x="10290253" y="3913671"/>
            <a:ext cx="1193180" cy="1505415"/>
          </a:xfrm>
          <a:prstGeom prst="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latin typeface="Times New Roman" panose="02020603050405020304" pitchFamily="18" charset="0"/>
                <a:cs typeface="Times New Roman" panose="02020603050405020304" pitchFamily="18" charset="0"/>
              </a:rPr>
              <a:t>?</a:t>
            </a:r>
          </a:p>
        </p:txBody>
      </p:sp>
      <p:sp>
        <p:nvSpPr>
          <p:cNvPr id="4" name="Rectangle 3">
            <a:extLst>
              <a:ext uri="{FF2B5EF4-FFF2-40B4-BE49-F238E27FC236}">
                <a16:creationId xmlns:a16="http://schemas.microsoft.com/office/drawing/2014/main" id="{B85FA618-A37F-4AD3-8E8A-0C1AAC1FB458}"/>
              </a:ext>
            </a:extLst>
          </p:cNvPr>
          <p:cNvSpPr/>
          <p:nvPr/>
        </p:nvSpPr>
        <p:spPr>
          <a:xfrm>
            <a:off x="309488" y="3668518"/>
            <a:ext cx="5786511" cy="2824356"/>
          </a:xfrm>
          <a:prstGeom prst="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chemeClr val="bg1"/>
              </a:solidFill>
              <a:latin typeface="Times New Roman" panose="02020603050405020304" pitchFamily="18" charset="0"/>
              <a:cs typeface="Times New Roman" panose="02020603050405020304" pitchFamily="18" charset="0"/>
            </a:endParaRPr>
          </a:p>
          <a:p>
            <a:r>
              <a:rPr lang="en-US" sz="2400" dirty="0">
                <a:solidFill>
                  <a:schemeClr val="bg1"/>
                </a:solidFill>
                <a:latin typeface="Times New Roman" panose="02020603050405020304" pitchFamily="18" charset="0"/>
                <a:cs typeface="Times New Roman" panose="02020603050405020304" pitchFamily="18" charset="0"/>
              </a:rPr>
              <a:t>Evaluate how the following laws deal with issues of voter turnout</a:t>
            </a:r>
          </a:p>
          <a:p>
            <a:pPr marL="342900" indent="-342900">
              <a:buFont typeface="Arial" panose="020B0604020202020204" pitchFamily="34" charset="0"/>
              <a:buChar char="•"/>
            </a:pPr>
            <a:r>
              <a:rPr lang="en-US" sz="2400" b="1" dirty="0">
                <a:solidFill>
                  <a:schemeClr val="bg1"/>
                </a:solidFill>
                <a:latin typeface="Times New Roman" panose="02020603050405020304" pitchFamily="18" charset="0"/>
                <a:cs typeface="Times New Roman" panose="02020603050405020304" pitchFamily="18" charset="0"/>
              </a:rPr>
              <a:t>Voting Rights Act of 1965 </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Voting Accessibility for the Elderly and Handicapped Act of 1984 </a:t>
            </a:r>
          </a:p>
          <a:p>
            <a:pPr marL="342900" indent="-342900">
              <a:buFont typeface="Arial" panose="020B0604020202020204" pitchFamily="34" charset="0"/>
              <a:buChar char="•"/>
            </a:pPr>
            <a:r>
              <a:rPr lang="en-US" sz="2400" b="1" dirty="0">
                <a:solidFill>
                  <a:schemeClr val="bg1"/>
                </a:solidFill>
                <a:latin typeface="Times New Roman" panose="02020603050405020304" pitchFamily="18" charset="0"/>
                <a:cs typeface="Times New Roman" panose="02020603050405020304" pitchFamily="18" charset="0"/>
              </a:rPr>
              <a:t>National Voter Registration Act 1993</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Help America Vote Act 2002 </a:t>
            </a:r>
            <a:endParaRPr lang="en-US" sz="2400" b="1" dirty="0">
              <a:solidFill>
                <a:schemeClr val="bg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5617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E98C50-5418-4E63-AC8D-8164E64DC299}"/>
              </a:ext>
            </a:extLst>
          </p:cNvPr>
          <p:cNvSpPr>
            <a:spLocks noGrp="1"/>
          </p:cNvSpPr>
          <p:nvPr>
            <p:ph idx="1"/>
          </p:nvPr>
        </p:nvSpPr>
        <p:spPr>
          <a:xfrm>
            <a:off x="379141" y="304801"/>
            <a:ext cx="10705171" cy="5826125"/>
          </a:xfrm>
          <a:solidFill>
            <a:schemeClr val="bg2"/>
          </a:solidFill>
          <a:ln>
            <a:solidFill>
              <a:srgbClr val="002060"/>
            </a:solidFill>
          </a:ln>
        </p:spPr>
        <p:txBody>
          <a:bodyPr/>
          <a:lstStyle/>
          <a:p>
            <a:pPr>
              <a:defRPr/>
            </a:pPr>
            <a:r>
              <a:rPr lang="en-US" sz="1600" b="1" dirty="0">
                <a:solidFill>
                  <a:srgbClr val="FF0000"/>
                </a:solidFill>
                <a:latin typeface="Times New Roman" panose="02020603050405020304" pitchFamily="18" charset="0"/>
                <a:cs typeface="Times New Roman" panose="02020603050405020304" pitchFamily="18" charset="0"/>
              </a:rPr>
              <a:t>Enduring understanding: </a:t>
            </a:r>
            <a:r>
              <a:rPr lang="en-US" sz="1600" dirty="0">
                <a:latin typeface="Times New Roman" panose="02020603050405020304" pitchFamily="18" charset="0"/>
                <a:cs typeface="Times New Roman" panose="02020603050405020304" pitchFamily="18" charset="0"/>
              </a:rPr>
              <a:t>Factors associated with political ideology, efficacy, structural barriers, and demographics influence the nature and degree of political participation.</a:t>
            </a:r>
          </a:p>
          <a:p>
            <a:pPr>
              <a:defRPr/>
            </a:pPr>
            <a:r>
              <a:rPr lang="en-US" sz="1600" b="1" dirty="0">
                <a:solidFill>
                  <a:srgbClr val="FF0000"/>
                </a:solidFill>
                <a:latin typeface="Times New Roman" panose="02020603050405020304" pitchFamily="18" charset="0"/>
                <a:cs typeface="Times New Roman" panose="02020603050405020304" pitchFamily="18" charset="0"/>
              </a:rPr>
              <a:t>Learning Obj. 5.1: </a:t>
            </a:r>
            <a:r>
              <a:rPr lang="en-US" sz="1600" dirty="0">
                <a:latin typeface="Times New Roman" panose="02020603050405020304" pitchFamily="18" charset="0"/>
                <a:cs typeface="Times New Roman" panose="02020603050405020304" pitchFamily="18" charset="0"/>
              </a:rPr>
              <a:t>Describe the voting rights protections in the Constitution and in legislation</a:t>
            </a:r>
          </a:p>
          <a:p>
            <a:pPr>
              <a:defRPr/>
            </a:pPr>
            <a:r>
              <a:rPr lang="en-US" sz="1600" b="1" dirty="0">
                <a:solidFill>
                  <a:srgbClr val="FF0000"/>
                </a:solidFill>
                <a:latin typeface="Times New Roman" panose="02020603050405020304" pitchFamily="18" charset="0"/>
                <a:cs typeface="Times New Roman" panose="02020603050405020304" pitchFamily="18" charset="0"/>
              </a:rPr>
              <a:t>Learning Obj. 5.2: </a:t>
            </a:r>
            <a:r>
              <a:rPr lang="en-US" sz="1600" dirty="0">
                <a:latin typeface="Times New Roman" panose="02020603050405020304" pitchFamily="18" charset="0"/>
                <a:cs typeface="Times New Roman" panose="02020603050405020304" pitchFamily="18" charset="0"/>
              </a:rPr>
              <a:t>Explain the roles that individual choice and state and federal laws play in voter turnout in elections.</a:t>
            </a:r>
          </a:p>
          <a:p>
            <a:pPr marL="0" indent="0">
              <a:buNone/>
              <a:defRPr/>
            </a:pPr>
            <a:r>
              <a:rPr lang="en-US" sz="1800" i="1" dirty="0">
                <a:solidFill>
                  <a:srgbClr val="002060"/>
                </a:solidFill>
                <a:latin typeface="Times New Roman" panose="02020603050405020304" pitchFamily="18" charset="0"/>
                <a:cs typeface="Times New Roman" panose="02020603050405020304" pitchFamily="18" charset="0"/>
              </a:rPr>
              <a:t>Essential Question: </a:t>
            </a:r>
            <a:r>
              <a:rPr lang="en-US" sz="1800" dirty="0">
                <a:latin typeface="Times New Roman" panose="02020603050405020304" pitchFamily="18" charset="0"/>
                <a:cs typeface="Times New Roman" panose="02020603050405020304" pitchFamily="18" charset="0"/>
              </a:rPr>
              <a:t>How our government institutions and public policies are influenced by the unelected linkage institutions.</a:t>
            </a:r>
          </a:p>
          <a:p>
            <a:pPr marL="0" indent="0">
              <a:buNone/>
              <a:defRPr/>
            </a:pPr>
            <a:r>
              <a:rPr lang="en-US" sz="1800" i="1" dirty="0">
                <a:solidFill>
                  <a:srgbClr val="002060"/>
                </a:solidFill>
                <a:latin typeface="Times New Roman" panose="02020603050405020304" pitchFamily="18" charset="0"/>
                <a:cs typeface="Times New Roman" panose="02020603050405020304" pitchFamily="18" charset="0"/>
              </a:rPr>
              <a:t>Students can:</a:t>
            </a:r>
          </a:p>
          <a:p>
            <a:pPr>
              <a:defRPr/>
            </a:pPr>
            <a:r>
              <a:rPr lang="en-US" sz="1800" dirty="0">
                <a:solidFill>
                  <a:srgbClr val="002060"/>
                </a:solidFill>
                <a:latin typeface="Times New Roman" panose="02020603050405020304" pitchFamily="18" charset="0"/>
                <a:cs typeface="Times New Roman" panose="02020603050405020304" pitchFamily="18" charset="0"/>
              </a:rPr>
              <a:t>Determine how the expansion of enfranchisement has impacted participation in American political landscape</a:t>
            </a:r>
          </a:p>
          <a:p>
            <a:pPr>
              <a:defRPr/>
            </a:pPr>
            <a:r>
              <a:rPr lang="en-US" sz="1800" dirty="0">
                <a:solidFill>
                  <a:srgbClr val="002060"/>
                </a:solidFill>
                <a:latin typeface="Times New Roman" panose="02020603050405020304" pitchFamily="18" charset="0"/>
                <a:cs typeface="Times New Roman" panose="02020603050405020304" pitchFamily="18" charset="0"/>
              </a:rPr>
              <a:t>Evaluate the legitimacy of factors that limit and encourage voter participation</a:t>
            </a:r>
          </a:p>
          <a:p>
            <a:pPr marL="0" indent="0">
              <a:buNone/>
              <a:defRPr/>
            </a:pPr>
            <a:r>
              <a:rPr lang="en-US" sz="2000" b="1" dirty="0">
                <a:solidFill>
                  <a:schemeClr val="tx2">
                    <a:lumMod val="50000"/>
                  </a:schemeClr>
                </a:solidFill>
                <a:latin typeface="Times New Roman" panose="02020603050405020304" pitchFamily="18" charset="0"/>
                <a:cs typeface="Times New Roman" panose="02020603050405020304" pitchFamily="18" charset="0"/>
              </a:rPr>
              <a:t>AGENDA</a:t>
            </a:r>
          </a:p>
          <a:p>
            <a:pPr lvl="1">
              <a:defRPr/>
            </a:pPr>
            <a:r>
              <a:rPr lang="en-US" b="1" dirty="0">
                <a:solidFill>
                  <a:schemeClr val="tx2">
                    <a:lumMod val="50000"/>
                  </a:schemeClr>
                </a:solidFill>
                <a:latin typeface="Times New Roman" panose="02020603050405020304" pitchFamily="18" charset="0"/>
                <a:cs typeface="Times New Roman" panose="02020603050405020304" pitchFamily="18" charset="0"/>
              </a:rPr>
              <a:t>Unit IV Review </a:t>
            </a:r>
          </a:p>
          <a:p>
            <a:pPr lvl="1">
              <a:defRPr/>
            </a:pPr>
            <a:r>
              <a:rPr lang="en-US" b="1" dirty="0">
                <a:solidFill>
                  <a:schemeClr val="tx2">
                    <a:lumMod val="50000"/>
                  </a:schemeClr>
                </a:solidFill>
                <a:latin typeface="Times New Roman" panose="02020603050405020304" pitchFamily="18" charset="0"/>
                <a:cs typeface="Times New Roman" panose="02020603050405020304" pitchFamily="18" charset="0"/>
              </a:rPr>
              <a:t>Unit IV Test</a:t>
            </a:r>
          </a:p>
          <a:p>
            <a:pPr lvl="1">
              <a:defRPr/>
            </a:pPr>
            <a:r>
              <a:rPr lang="en-US" b="1" dirty="0">
                <a:solidFill>
                  <a:schemeClr val="tx2">
                    <a:lumMod val="50000"/>
                  </a:schemeClr>
                </a:solidFill>
                <a:latin typeface="Times New Roman" panose="02020603050405020304" pitchFamily="18" charset="0"/>
                <a:cs typeface="Times New Roman" panose="02020603050405020304" pitchFamily="18" charset="0"/>
              </a:rPr>
              <a:t>The Value of Voting </a:t>
            </a:r>
          </a:p>
          <a:p>
            <a:pPr marL="0" indent="0">
              <a:buNone/>
              <a:defRPr/>
            </a:pPr>
            <a:r>
              <a:rPr lang="en-US" sz="2000" b="1" dirty="0">
                <a:solidFill>
                  <a:srgbClr val="002060"/>
                </a:solidFill>
                <a:latin typeface="Times New Roman" panose="02020603050405020304" pitchFamily="18" charset="0"/>
                <a:cs typeface="Times New Roman" panose="02020603050405020304" pitchFamily="18" charset="0"/>
              </a:rPr>
              <a:t>Homework</a:t>
            </a:r>
          </a:p>
          <a:p>
            <a:pPr lvl="1">
              <a:defRPr/>
            </a:pPr>
            <a:r>
              <a:rPr lang="en-US" b="1" dirty="0">
                <a:solidFill>
                  <a:srgbClr val="FF0000"/>
                </a:solidFill>
                <a:latin typeface="Times New Roman" panose="02020603050405020304" pitchFamily="18" charset="0"/>
                <a:cs typeface="Times New Roman" panose="02020603050405020304" pitchFamily="18" charset="0"/>
              </a:rPr>
              <a:t>Encouraging People to Vote</a:t>
            </a:r>
          </a:p>
        </p:txBody>
      </p:sp>
    </p:spTree>
    <p:extLst>
      <p:ext uri="{BB962C8B-B14F-4D97-AF65-F5344CB8AC3E}">
        <p14:creationId xmlns:p14="http://schemas.microsoft.com/office/powerpoint/2010/main" val="3651700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E5B4CB-219E-47CA-BC79-6C784B739014}"/>
              </a:ext>
            </a:extLst>
          </p:cNvPr>
          <p:cNvSpPr>
            <a:spLocks noGrp="1"/>
          </p:cNvSpPr>
          <p:nvPr>
            <p:ph idx="1"/>
          </p:nvPr>
        </p:nvSpPr>
        <p:spPr>
          <a:xfrm>
            <a:off x="568712" y="304801"/>
            <a:ext cx="11117766" cy="6162906"/>
          </a:xfrm>
          <a:solidFill>
            <a:schemeClr val="bg2"/>
          </a:solidFill>
          <a:ln>
            <a:solidFill>
              <a:srgbClr val="002060"/>
            </a:solidFill>
          </a:ln>
        </p:spPr>
        <p:txBody>
          <a:bodyPr>
            <a:normAutofit/>
          </a:bodyPr>
          <a:lstStyle/>
          <a:p>
            <a:pPr>
              <a:defRPr/>
            </a:pPr>
            <a:r>
              <a:rPr lang="en-US" sz="1600" b="1" dirty="0">
                <a:solidFill>
                  <a:srgbClr val="FF0000"/>
                </a:solidFill>
                <a:latin typeface="Times New Roman" panose="02020603050405020304" pitchFamily="18" charset="0"/>
                <a:cs typeface="Times New Roman" panose="02020603050405020304" pitchFamily="18" charset="0"/>
              </a:rPr>
              <a:t>Enduring understanding: </a:t>
            </a:r>
            <a:r>
              <a:rPr lang="en-US" sz="1600" dirty="0">
                <a:latin typeface="Times New Roman" panose="02020603050405020304" pitchFamily="18" charset="0"/>
                <a:cs typeface="Times New Roman" panose="02020603050405020304" pitchFamily="18" charset="0"/>
              </a:rPr>
              <a:t>Factors associated with political ideology, efficacy, structural barriers, and demographics influence the nature and degree of political participation.</a:t>
            </a:r>
          </a:p>
          <a:p>
            <a:pPr>
              <a:defRPr/>
            </a:pPr>
            <a:r>
              <a:rPr lang="en-US" sz="1600" b="1" dirty="0">
                <a:solidFill>
                  <a:srgbClr val="FF0000"/>
                </a:solidFill>
                <a:latin typeface="Times New Roman" panose="02020603050405020304" pitchFamily="18" charset="0"/>
                <a:cs typeface="Times New Roman" panose="02020603050405020304" pitchFamily="18" charset="0"/>
              </a:rPr>
              <a:t>Learning Obj. 5.1: </a:t>
            </a:r>
            <a:r>
              <a:rPr lang="en-US" sz="1600" dirty="0">
                <a:latin typeface="Times New Roman" panose="02020603050405020304" pitchFamily="18" charset="0"/>
                <a:cs typeface="Times New Roman" panose="02020603050405020304" pitchFamily="18" charset="0"/>
              </a:rPr>
              <a:t>Describe the voting rights protections in the Constitution and in legislation</a:t>
            </a:r>
          </a:p>
          <a:p>
            <a:pPr>
              <a:defRPr/>
            </a:pPr>
            <a:r>
              <a:rPr lang="en-US" sz="1600" b="1" dirty="0">
                <a:solidFill>
                  <a:srgbClr val="FF0000"/>
                </a:solidFill>
                <a:latin typeface="Times New Roman" panose="02020603050405020304" pitchFamily="18" charset="0"/>
                <a:cs typeface="Times New Roman" panose="02020603050405020304" pitchFamily="18" charset="0"/>
              </a:rPr>
              <a:t>Learning Obj. 5.2: </a:t>
            </a:r>
            <a:r>
              <a:rPr lang="en-US" sz="1600" dirty="0">
                <a:latin typeface="Times New Roman" panose="02020603050405020304" pitchFamily="18" charset="0"/>
                <a:cs typeface="Times New Roman" panose="02020603050405020304" pitchFamily="18" charset="0"/>
              </a:rPr>
              <a:t>Explain the roles that individual choice and state and federal laws play in voter turnout in elections.</a:t>
            </a:r>
          </a:p>
          <a:p>
            <a:pPr marL="0" indent="0">
              <a:buNone/>
              <a:defRPr/>
            </a:pPr>
            <a:r>
              <a:rPr lang="en-US" sz="1800" i="1" dirty="0">
                <a:solidFill>
                  <a:srgbClr val="002060"/>
                </a:solidFill>
                <a:latin typeface="Times New Roman" panose="02020603050405020304" pitchFamily="18" charset="0"/>
                <a:cs typeface="Times New Roman" panose="02020603050405020304" pitchFamily="18" charset="0"/>
              </a:rPr>
              <a:t>Essential Question: </a:t>
            </a:r>
            <a:r>
              <a:rPr lang="en-US" sz="1800" dirty="0">
                <a:latin typeface="Times New Roman" panose="02020603050405020304" pitchFamily="18" charset="0"/>
                <a:cs typeface="Times New Roman" panose="02020603050405020304" pitchFamily="18" charset="0"/>
              </a:rPr>
              <a:t>How our government institutions and public policies are influenced by the unelected linkage institutions.</a:t>
            </a:r>
          </a:p>
          <a:p>
            <a:pPr marL="0" indent="0">
              <a:buNone/>
              <a:defRPr/>
            </a:pPr>
            <a:r>
              <a:rPr lang="en-US" sz="1800" i="1" dirty="0">
                <a:solidFill>
                  <a:srgbClr val="002060"/>
                </a:solidFill>
                <a:latin typeface="Times New Roman" panose="02020603050405020304" pitchFamily="18" charset="0"/>
                <a:cs typeface="Times New Roman" panose="02020603050405020304" pitchFamily="18" charset="0"/>
              </a:rPr>
              <a:t>Students can:</a:t>
            </a:r>
          </a:p>
          <a:p>
            <a:pPr>
              <a:defRPr/>
            </a:pPr>
            <a:r>
              <a:rPr lang="en-US" sz="1800" dirty="0">
                <a:solidFill>
                  <a:srgbClr val="002060"/>
                </a:solidFill>
                <a:latin typeface="Times New Roman" panose="02020603050405020304" pitchFamily="18" charset="0"/>
                <a:cs typeface="Times New Roman" panose="02020603050405020304" pitchFamily="18" charset="0"/>
              </a:rPr>
              <a:t>Determine how the expansion of enfranchisement has impacted participation in American political landscape</a:t>
            </a:r>
          </a:p>
          <a:p>
            <a:pPr>
              <a:defRPr/>
            </a:pPr>
            <a:r>
              <a:rPr lang="en-US" sz="1800" dirty="0">
                <a:solidFill>
                  <a:srgbClr val="002060"/>
                </a:solidFill>
                <a:latin typeface="Times New Roman" panose="02020603050405020304" pitchFamily="18" charset="0"/>
                <a:cs typeface="Times New Roman" panose="02020603050405020304" pitchFamily="18" charset="0"/>
              </a:rPr>
              <a:t>Evaluate the legitimacy of factors that limit and encourage voter participation</a:t>
            </a:r>
          </a:p>
          <a:p>
            <a:pPr lvl="1">
              <a:defRPr/>
            </a:pPr>
            <a:endParaRPr lang="en-US" sz="1800" dirty="0">
              <a:latin typeface="Times New Roman" panose="02020603050405020304" pitchFamily="18" charset="0"/>
              <a:cs typeface="Times New Roman" panose="02020603050405020304" pitchFamily="18" charset="0"/>
            </a:endParaRPr>
          </a:p>
          <a:p>
            <a:pPr marL="0" indent="0">
              <a:buNone/>
              <a:defRPr/>
            </a:pPr>
            <a:r>
              <a:rPr lang="en-US" sz="2000" b="1" dirty="0">
                <a:solidFill>
                  <a:schemeClr val="tx2">
                    <a:lumMod val="50000"/>
                  </a:schemeClr>
                </a:solidFill>
                <a:latin typeface="Times New Roman" panose="02020603050405020304" pitchFamily="18" charset="0"/>
                <a:cs typeface="Times New Roman" panose="02020603050405020304" pitchFamily="18" charset="0"/>
              </a:rPr>
              <a:t>AGENDA</a:t>
            </a:r>
          </a:p>
          <a:p>
            <a:pPr lvl="1">
              <a:defRPr/>
            </a:pPr>
            <a:r>
              <a:rPr lang="en-US" sz="2000" dirty="0">
                <a:latin typeface="Times New Roman" panose="02020603050405020304" pitchFamily="18" charset="0"/>
                <a:cs typeface="Times New Roman" panose="02020603050405020304" pitchFamily="18" charset="0"/>
              </a:rPr>
              <a:t>Political Participation </a:t>
            </a:r>
          </a:p>
          <a:p>
            <a:pPr lvl="1">
              <a:defRPr/>
            </a:pPr>
            <a:r>
              <a:rPr lang="en-US" sz="2000" dirty="0">
                <a:latin typeface="Times New Roman" panose="02020603050405020304" pitchFamily="18" charset="0"/>
                <a:cs typeface="Times New Roman" panose="02020603050405020304" pitchFamily="18" charset="0"/>
              </a:rPr>
              <a:t>Casting a Ballot</a:t>
            </a:r>
          </a:p>
          <a:p>
            <a:pPr lvl="1">
              <a:defRPr/>
            </a:pPr>
            <a:r>
              <a:rPr lang="en-US" sz="2000" dirty="0">
                <a:latin typeface="Times New Roman" panose="02020603050405020304" pitchFamily="18" charset="0"/>
                <a:cs typeface="Times New Roman" panose="02020603050405020304" pitchFamily="18" charset="0"/>
              </a:rPr>
              <a:t>The Value of a Ballot</a:t>
            </a:r>
          </a:p>
          <a:p>
            <a:pPr marL="0" indent="0">
              <a:buNone/>
              <a:defRPr/>
            </a:pPr>
            <a:r>
              <a:rPr lang="en-US" sz="2000" b="1" dirty="0">
                <a:solidFill>
                  <a:srgbClr val="002060"/>
                </a:solidFill>
                <a:latin typeface="Times New Roman" panose="02020603050405020304" pitchFamily="18" charset="0"/>
                <a:cs typeface="Times New Roman" panose="02020603050405020304" pitchFamily="18" charset="0"/>
              </a:rPr>
              <a:t>Homework</a:t>
            </a:r>
          </a:p>
          <a:p>
            <a:pPr lvl="1">
              <a:defRPr/>
            </a:pPr>
            <a:r>
              <a:rPr lang="en-US" sz="2000" b="1" dirty="0">
                <a:solidFill>
                  <a:srgbClr val="FF0000"/>
                </a:solidFill>
                <a:latin typeface="Times New Roman" panose="02020603050405020304" pitchFamily="18" charset="0"/>
                <a:cs typeface="Times New Roman" panose="02020603050405020304" pitchFamily="18" charset="0"/>
              </a:rPr>
              <a:t>80 Million Voters Won’t Vote (AP Gov website)</a:t>
            </a:r>
          </a:p>
          <a:p>
            <a:pPr lvl="1">
              <a:defRPr/>
            </a:pPr>
            <a:r>
              <a:rPr lang="en-US" sz="2000" b="1" dirty="0">
                <a:solidFill>
                  <a:srgbClr val="FF0000"/>
                </a:solidFill>
                <a:latin typeface="Times New Roman" panose="02020603050405020304" pitchFamily="18" charset="0"/>
                <a:cs typeface="Times New Roman" panose="02020603050405020304" pitchFamily="18" charset="0"/>
              </a:rPr>
              <a:t>Unit IV Test Wed. 3/22</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02E75-B93C-414F-97AE-B0FF09CD880E}"/>
              </a:ext>
            </a:extLst>
          </p:cNvPr>
          <p:cNvSpPr>
            <a:spLocks noGrp="1"/>
          </p:cNvSpPr>
          <p:nvPr>
            <p:ph type="title"/>
          </p:nvPr>
        </p:nvSpPr>
        <p:spPr>
          <a:xfrm>
            <a:off x="1981200" y="277814"/>
            <a:ext cx="8229600" cy="788987"/>
          </a:xfrm>
          <a:solidFill>
            <a:srgbClr val="002060"/>
          </a:solidFill>
          <a:ln>
            <a:solidFill>
              <a:srgbClr val="FF0000"/>
            </a:solidFill>
          </a:ln>
        </p:spPr>
        <p:txBody>
          <a:bodyPr/>
          <a:lstStyle/>
          <a:p>
            <a:pPr>
              <a:defRPr/>
            </a:pPr>
            <a:r>
              <a:rPr lang="en-US" b="1" dirty="0">
                <a:solidFill>
                  <a:schemeClr val="bg1"/>
                </a:solidFill>
                <a:latin typeface="Garamond" panose="02020404030301010803" pitchFamily="18" charset="0"/>
              </a:rPr>
              <a:t>Fixing the voter turnout</a:t>
            </a:r>
          </a:p>
        </p:txBody>
      </p:sp>
      <p:sp>
        <p:nvSpPr>
          <p:cNvPr id="113667" name="Content Placeholder 2">
            <a:extLst>
              <a:ext uri="{FF2B5EF4-FFF2-40B4-BE49-F238E27FC236}">
                <a16:creationId xmlns:a16="http://schemas.microsoft.com/office/drawing/2014/main" id="{5D744CF1-EAE6-4D19-BC47-A1086112BEEE}"/>
              </a:ext>
            </a:extLst>
          </p:cNvPr>
          <p:cNvSpPr>
            <a:spLocks noGrp="1" noChangeArrowheads="1"/>
          </p:cNvSpPr>
          <p:nvPr>
            <p:ph idx="1"/>
          </p:nvPr>
        </p:nvSpPr>
        <p:spPr>
          <a:xfrm>
            <a:off x="422031" y="1219201"/>
            <a:ext cx="9788769" cy="4911725"/>
          </a:xfrm>
          <a:solidFill>
            <a:schemeClr val="bg1"/>
          </a:solidFill>
          <a:ln>
            <a:solidFill>
              <a:srgbClr val="002060"/>
            </a:solidFill>
          </a:ln>
        </p:spPr>
        <p:txBody>
          <a:bodyPr>
            <a:normAutofit/>
          </a:bodyPr>
          <a:lstStyle/>
          <a:p>
            <a:pPr marL="0" indent="0">
              <a:buNone/>
            </a:pPr>
            <a:r>
              <a:rPr lang="en-US" altLang="en-US" sz="2400" b="1" dirty="0">
                <a:solidFill>
                  <a:srgbClr val="002060"/>
                </a:solidFill>
                <a:latin typeface="Times New Roman" panose="02020603050405020304" pitchFamily="18" charset="0"/>
                <a:cs typeface="Times New Roman" panose="02020603050405020304" pitchFamily="18" charset="0"/>
              </a:rPr>
              <a:t>National Voter Registration Act 1993 (Motor Voter Law)</a:t>
            </a:r>
          </a:p>
          <a:p>
            <a:r>
              <a:rPr lang="en-US" altLang="en-US" sz="2400" dirty="0">
                <a:latin typeface="Times New Roman" panose="02020603050405020304" pitchFamily="18" charset="0"/>
                <a:cs typeface="Times New Roman" panose="02020603050405020304" pitchFamily="18" charset="0"/>
              </a:rPr>
              <a:t>Early voting</a:t>
            </a:r>
          </a:p>
          <a:p>
            <a:r>
              <a:rPr lang="en-US" altLang="en-US" sz="2400" dirty="0">
                <a:latin typeface="Times New Roman" panose="02020603050405020304" pitchFamily="18" charset="0"/>
                <a:cs typeface="Times New Roman" panose="02020603050405020304" pitchFamily="18" charset="0"/>
              </a:rPr>
              <a:t>Same day registration </a:t>
            </a:r>
          </a:p>
          <a:p>
            <a:r>
              <a:rPr lang="en-US" altLang="en-US" sz="2400" dirty="0">
                <a:latin typeface="Times New Roman" panose="02020603050405020304" pitchFamily="18" charset="0"/>
                <a:cs typeface="Times New Roman" panose="02020603050405020304" pitchFamily="18" charset="0"/>
              </a:rPr>
              <a:t>Get Out to Vote Drives </a:t>
            </a:r>
          </a:p>
        </p:txBody>
      </p:sp>
      <p:pic>
        <p:nvPicPr>
          <p:cNvPr id="113668" name="Picture 3">
            <a:extLst>
              <a:ext uri="{FF2B5EF4-FFF2-40B4-BE49-F238E27FC236}">
                <a16:creationId xmlns:a16="http://schemas.microsoft.com/office/drawing/2014/main" id="{8A419414-D73A-4271-AC01-16EBA7951E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575" y="3277016"/>
            <a:ext cx="5100638" cy="3114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1138" name="Picture 2">
            <a:extLst>
              <a:ext uri="{FF2B5EF4-FFF2-40B4-BE49-F238E27FC236}">
                <a16:creationId xmlns:a16="http://schemas.microsoft.com/office/drawing/2014/main" id="{39FFB1C3-2729-4A7C-9598-F6903CA47DFF}"/>
              </a:ext>
            </a:extLst>
          </p:cNvPr>
          <p:cNvPicPr>
            <a:picLocks noChangeAspect="1" noChangeArrowheads="1"/>
          </p:cNvPicPr>
          <p:nvPr/>
        </p:nvPicPr>
        <p:blipFill>
          <a:blip r:embed="rId3"/>
          <a:srcRect/>
          <a:stretch>
            <a:fillRect/>
          </a:stretch>
        </p:blipFill>
        <p:spPr bwMode="auto">
          <a:xfrm>
            <a:off x="6553201" y="1828800"/>
            <a:ext cx="3205163" cy="2686050"/>
          </a:xfrm>
          <a:prstGeom prst="rect">
            <a:avLst/>
          </a:prstGeom>
          <a:noFill/>
          <a:ln w="9525">
            <a:solidFill>
              <a:schemeClr val="tx2">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A3DE9-90D7-4E9A-9863-879C43CAA917}"/>
              </a:ext>
            </a:extLst>
          </p:cNvPr>
          <p:cNvSpPr>
            <a:spLocks noGrp="1"/>
          </p:cNvSpPr>
          <p:nvPr>
            <p:ph type="title"/>
          </p:nvPr>
        </p:nvSpPr>
        <p:spPr>
          <a:xfrm>
            <a:off x="838200" y="365126"/>
            <a:ext cx="10515600" cy="961870"/>
          </a:xfrm>
          <a:solidFill>
            <a:srgbClr val="002060"/>
          </a:solidFill>
          <a:ln>
            <a:solidFill>
              <a:srgbClr val="FF0000"/>
            </a:solidFill>
          </a:ln>
        </p:spPr>
        <p:txBody>
          <a:bodyPr/>
          <a:lstStyle/>
          <a:p>
            <a:r>
              <a:rPr lang="en-US" b="1" dirty="0">
                <a:solidFill>
                  <a:schemeClr val="bg1"/>
                </a:solidFill>
                <a:latin typeface="Garamond" panose="02020404030301010803" pitchFamily="18" charset="0"/>
              </a:rPr>
              <a:t>Motor VOTER CRASH</a:t>
            </a:r>
          </a:p>
        </p:txBody>
      </p:sp>
      <p:sp>
        <p:nvSpPr>
          <p:cNvPr id="6" name="Rectangle 5">
            <a:extLst>
              <a:ext uri="{FF2B5EF4-FFF2-40B4-BE49-F238E27FC236}">
                <a16:creationId xmlns:a16="http://schemas.microsoft.com/office/drawing/2014/main" id="{BAB40F6F-E4A7-4465-A060-B04DC7E72CF4}"/>
              </a:ext>
            </a:extLst>
          </p:cNvPr>
          <p:cNvSpPr/>
          <p:nvPr/>
        </p:nvSpPr>
        <p:spPr>
          <a:xfrm>
            <a:off x="171429" y="4523733"/>
            <a:ext cx="6311591" cy="1639229"/>
          </a:xfrm>
          <a:prstGeom prst="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latin typeface="Times New Roman" panose="02020603050405020304" pitchFamily="18" charset="0"/>
                <a:cs typeface="Times New Roman" panose="02020603050405020304" pitchFamily="18" charset="0"/>
              </a:rPr>
              <a:t>Impact</a:t>
            </a:r>
          </a:p>
          <a:p>
            <a:pPr marL="3429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Increased voter registration</a:t>
            </a:r>
          </a:p>
          <a:p>
            <a:pPr marL="3429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Only raised voter turnout by 2% (failure)</a:t>
            </a:r>
          </a:p>
          <a:p>
            <a:pPr marL="342900" indent="-342900">
              <a:buFont typeface="Arial" panose="020B0604020202020204" pitchFamily="34" charset="0"/>
              <a:buChar char="•"/>
            </a:pPr>
            <a:endParaRPr lang="en-US" sz="2400" dirty="0">
              <a:solidFill>
                <a:schemeClr val="bg1"/>
              </a:solidFill>
              <a:latin typeface="Times New Roman" panose="02020603050405020304" pitchFamily="18" charset="0"/>
              <a:cs typeface="Times New Roman" panose="02020603050405020304" pitchFamily="18" charset="0"/>
            </a:endParaRPr>
          </a:p>
        </p:txBody>
      </p:sp>
      <p:pic>
        <p:nvPicPr>
          <p:cNvPr id="10" name="Content Placeholder 9" descr="A screenshot of a cell phone&#10;&#10;Description automatically generated">
            <a:extLst>
              <a:ext uri="{FF2B5EF4-FFF2-40B4-BE49-F238E27FC236}">
                <a16:creationId xmlns:a16="http://schemas.microsoft.com/office/drawing/2014/main" id="{2491CCFC-D52D-4426-9C36-A8CD8F7A016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60107" y="1643211"/>
            <a:ext cx="5029602" cy="5016896"/>
          </a:xfrm>
        </p:spPr>
      </p:pic>
      <p:sp>
        <p:nvSpPr>
          <p:cNvPr id="11" name="Rectangle 10">
            <a:extLst>
              <a:ext uri="{FF2B5EF4-FFF2-40B4-BE49-F238E27FC236}">
                <a16:creationId xmlns:a16="http://schemas.microsoft.com/office/drawing/2014/main" id="{BD0B92B5-1175-496D-83A7-DF3A918F6A12}"/>
              </a:ext>
            </a:extLst>
          </p:cNvPr>
          <p:cNvSpPr/>
          <p:nvPr/>
        </p:nvSpPr>
        <p:spPr>
          <a:xfrm>
            <a:off x="171428" y="2179651"/>
            <a:ext cx="6311591" cy="1639229"/>
          </a:xfrm>
          <a:prstGeom prst="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bg1"/>
                </a:solidFill>
                <a:latin typeface="Times New Roman" panose="02020603050405020304" pitchFamily="18" charset="0"/>
                <a:cs typeface="Times New Roman" panose="02020603050405020304" pitchFamily="18" charset="0"/>
              </a:rPr>
              <a:t>National Voter Registration Act (Motor Voter)</a:t>
            </a:r>
          </a:p>
          <a:p>
            <a:pPr marL="3429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Allowed eligible voters to register at DMV’s or by mail</a:t>
            </a:r>
          </a:p>
          <a:p>
            <a:pPr marL="342900" indent="-342900">
              <a:buFont typeface="Arial" panose="020B0604020202020204" pitchFamily="34" charset="0"/>
              <a:buChar char="•"/>
            </a:pPr>
            <a:endParaRPr lang="en-US"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5108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165DCEBB-CB55-486B-BF75-C4F6B0217F84}"/>
              </a:ext>
            </a:extLst>
          </p:cNvPr>
          <p:cNvSpPr>
            <a:spLocks noGrp="1"/>
          </p:cNvSpPr>
          <p:nvPr>
            <p:ph type="title"/>
          </p:nvPr>
        </p:nvSpPr>
        <p:spPr>
          <a:xfrm>
            <a:off x="1981200" y="277814"/>
            <a:ext cx="8229600" cy="712787"/>
          </a:xfrm>
          <a:solidFill>
            <a:schemeClr val="bg1">
              <a:lumMod val="95000"/>
            </a:schemeClr>
          </a:solidFill>
          <a:ln>
            <a:solidFill>
              <a:schemeClr val="tx2">
                <a:lumMod val="50000"/>
              </a:schemeClr>
            </a:solidFill>
          </a:ln>
        </p:spPr>
        <p:txBody>
          <a:bodyPr/>
          <a:lstStyle/>
          <a:p>
            <a:pPr>
              <a:defRPr/>
            </a:pPr>
            <a:r>
              <a:rPr lang="en-US" altLang="en-US" b="1" dirty="0"/>
              <a:t>Depressing voter turnout</a:t>
            </a:r>
          </a:p>
        </p:txBody>
      </p:sp>
      <p:sp>
        <p:nvSpPr>
          <p:cNvPr id="66563" name="Text Placeholder 2">
            <a:extLst>
              <a:ext uri="{FF2B5EF4-FFF2-40B4-BE49-F238E27FC236}">
                <a16:creationId xmlns:a16="http://schemas.microsoft.com/office/drawing/2014/main" id="{7746B505-4203-44CB-AC1B-1189E76DF1E9}"/>
              </a:ext>
            </a:extLst>
          </p:cNvPr>
          <p:cNvSpPr>
            <a:spLocks noGrp="1"/>
          </p:cNvSpPr>
          <p:nvPr>
            <p:ph type="body" sz="half" idx="1"/>
          </p:nvPr>
        </p:nvSpPr>
        <p:spPr>
          <a:xfrm>
            <a:off x="633046" y="1295401"/>
            <a:ext cx="9501554" cy="4835525"/>
          </a:xfrm>
          <a:solidFill>
            <a:schemeClr val="bg1"/>
          </a:solidFill>
        </p:spPr>
        <p:txBody>
          <a:bodyPr>
            <a:normAutofit fontScale="92500" lnSpcReduction="10000"/>
          </a:bodyPr>
          <a:lstStyle/>
          <a:p>
            <a:pPr marL="0" indent="0">
              <a:buNone/>
              <a:defRPr/>
            </a:pPr>
            <a:r>
              <a:rPr lang="en-US" altLang="en-US" sz="1800" b="1" dirty="0">
                <a:latin typeface="Times New Roman" panose="02020603050405020304" pitchFamily="18" charset="0"/>
                <a:cs typeface="Times New Roman" panose="02020603050405020304" pitchFamily="18" charset="0"/>
              </a:rPr>
              <a:t>Voter Turnout Year Presidential Election </a:t>
            </a:r>
          </a:p>
          <a:p>
            <a:pPr marL="0" indent="0">
              <a:buNone/>
              <a:defRPr/>
            </a:pPr>
            <a:r>
              <a:rPr lang="en-US" altLang="en-US" sz="1800" dirty="0">
                <a:latin typeface="Times New Roman" panose="02020603050405020304" pitchFamily="18" charset="0"/>
                <a:cs typeface="Times New Roman" panose="02020603050405020304" pitchFamily="18" charset="0"/>
              </a:rPr>
              <a:t>                                  		18-24    25 &amp; Older      All Voters </a:t>
            </a:r>
          </a:p>
          <a:p>
            <a:pPr>
              <a:defRPr/>
            </a:pPr>
            <a:r>
              <a:rPr lang="en-US" altLang="en-US" sz="1800" dirty="0">
                <a:latin typeface="Times New Roman" panose="02020603050405020304" pitchFamily="18" charset="0"/>
                <a:cs typeface="Times New Roman" panose="02020603050405020304" pitchFamily="18" charset="0"/>
              </a:rPr>
              <a:t>1972 Nixon/McGovern 		52%     68%     		 55% </a:t>
            </a:r>
          </a:p>
          <a:p>
            <a:pPr>
              <a:defRPr/>
            </a:pPr>
            <a:r>
              <a:rPr lang="en-US" altLang="en-US" sz="1800" dirty="0">
                <a:latin typeface="Times New Roman" panose="02020603050405020304" pitchFamily="18" charset="0"/>
                <a:cs typeface="Times New Roman" panose="02020603050405020304" pitchFamily="18" charset="0"/>
              </a:rPr>
              <a:t>1976 Carter/Ford 		44%     65%      		 54% </a:t>
            </a:r>
          </a:p>
          <a:p>
            <a:pPr>
              <a:defRPr/>
            </a:pPr>
            <a:r>
              <a:rPr lang="en-US" altLang="en-US" sz="1800" dirty="0">
                <a:latin typeface="Times New Roman" panose="02020603050405020304" pitchFamily="18" charset="0"/>
                <a:cs typeface="Times New Roman" panose="02020603050405020304" pitchFamily="18" charset="0"/>
              </a:rPr>
              <a:t>1980 Reagan/Carter/Anderson 	43%     69%      		 53% </a:t>
            </a:r>
          </a:p>
          <a:p>
            <a:pPr>
              <a:defRPr/>
            </a:pPr>
            <a:r>
              <a:rPr lang="en-US" altLang="en-US" sz="1800" dirty="0">
                <a:latin typeface="Times New Roman" panose="02020603050405020304" pitchFamily="18" charset="0"/>
                <a:cs typeface="Times New Roman" panose="02020603050405020304" pitchFamily="18" charset="0"/>
              </a:rPr>
              <a:t>1984 Reagan/Mondale 		44%     69%      		 53%</a:t>
            </a:r>
          </a:p>
          <a:p>
            <a:pPr>
              <a:defRPr/>
            </a:pPr>
            <a:r>
              <a:rPr lang="en-US" altLang="en-US" sz="1800" dirty="0">
                <a:latin typeface="Times New Roman" panose="02020603050405020304" pitchFamily="18" charset="0"/>
                <a:cs typeface="Times New Roman" panose="02020603050405020304" pitchFamily="18" charset="0"/>
              </a:rPr>
              <a:t>1988 Bush/Dukakis 		40%     66%      		 50%</a:t>
            </a:r>
          </a:p>
          <a:p>
            <a:pPr>
              <a:defRPr/>
            </a:pPr>
            <a:r>
              <a:rPr lang="en-US" altLang="en-US" sz="1800" dirty="0">
                <a:latin typeface="Times New Roman" panose="02020603050405020304" pitchFamily="18" charset="0"/>
                <a:cs typeface="Times New Roman" panose="02020603050405020304" pitchFamily="18" charset="0"/>
              </a:rPr>
              <a:t>1992Clinton/Bush/Perot 		49%     71%      		 55% </a:t>
            </a:r>
          </a:p>
          <a:p>
            <a:pPr>
              <a:defRPr/>
            </a:pPr>
            <a:r>
              <a:rPr lang="en-US" altLang="en-US" sz="1800" dirty="0">
                <a:latin typeface="Times New Roman" panose="02020603050405020304" pitchFamily="18" charset="0"/>
                <a:cs typeface="Times New Roman" panose="02020603050405020304" pitchFamily="18" charset="0"/>
              </a:rPr>
              <a:t>1996 Clinton/Dole 		36%     62% 		49% </a:t>
            </a:r>
          </a:p>
          <a:p>
            <a:pPr>
              <a:defRPr/>
            </a:pPr>
            <a:r>
              <a:rPr lang="en-US" altLang="en-US" sz="1800" dirty="0">
                <a:latin typeface="Times New Roman" panose="02020603050405020304" pitchFamily="18" charset="0"/>
                <a:cs typeface="Times New Roman" panose="02020603050405020304" pitchFamily="18" charset="0"/>
              </a:rPr>
              <a:t>2000 Bush/Gore/Nader 		36%     63% 		51% </a:t>
            </a:r>
          </a:p>
          <a:p>
            <a:pPr>
              <a:defRPr/>
            </a:pPr>
            <a:r>
              <a:rPr lang="en-US" altLang="en-US" sz="1800" dirty="0">
                <a:latin typeface="Times New Roman" panose="02020603050405020304" pitchFamily="18" charset="0"/>
                <a:cs typeface="Times New Roman" panose="02020603050405020304" pitchFamily="18" charset="0"/>
              </a:rPr>
              <a:t>2004 Bush/Kerry 		47%     66% 		55% </a:t>
            </a:r>
          </a:p>
          <a:p>
            <a:pPr marL="0" indent="0">
              <a:buNone/>
              <a:defRPr/>
            </a:pPr>
            <a:r>
              <a:rPr lang="en-US" altLang="en-US" sz="1800" i="1" dirty="0">
                <a:latin typeface="Times New Roman" panose="02020603050405020304" pitchFamily="18" charset="0"/>
                <a:cs typeface="Times New Roman" panose="02020603050405020304" pitchFamily="18" charset="0"/>
              </a:rPr>
              <a:t>SOURCES: FEDERAL ELECTION COMMISSION; CENSUS BUREAU; CENTER FOR INFORMATION &amp; RESEARCH ON CIVIC LEARNING &amp; ENGAGEMENT </a:t>
            </a:r>
            <a:br>
              <a:rPr lang="en-US" altLang="en-US" dirty="0">
                <a:latin typeface="Times New Roman" panose="02020603050405020304" pitchFamily="18" charset="0"/>
                <a:cs typeface="Times New Roman" panose="02020603050405020304" pitchFamily="18" charset="0"/>
              </a:rPr>
            </a:br>
            <a:br>
              <a:rPr lang="en-US" altLang="en-US" dirty="0"/>
            </a:br>
            <a:endParaRPr lang="en-US" altLang="en-US" dirty="0"/>
          </a:p>
        </p:txBody>
      </p:sp>
      <p:sp>
        <p:nvSpPr>
          <p:cNvPr id="2" name="Rectangle 1">
            <a:extLst>
              <a:ext uri="{FF2B5EF4-FFF2-40B4-BE49-F238E27FC236}">
                <a16:creationId xmlns:a16="http://schemas.microsoft.com/office/drawing/2014/main" id="{93B178DE-F0C4-45C2-B852-8968BA34C403}"/>
              </a:ext>
            </a:extLst>
          </p:cNvPr>
          <p:cNvSpPr/>
          <p:nvPr/>
        </p:nvSpPr>
        <p:spPr>
          <a:xfrm>
            <a:off x="2362200" y="5638800"/>
            <a:ext cx="7467600" cy="685800"/>
          </a:xfrm>
          <a:prstGeom prst="rect">
            <a:avLst/>
          </a:prstGeom>
          <a:solidFill>
            <a:srgbClr val="00206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latin typeface="Times New Roman" panose="02020603050405020304" pitchFamily="18" charset="0"/>
                <a:cs typeface="Times New Roman" panose="02020603050405020304" pitchFamily="18" charset="0"/>
              </a:rPr>
              <a:t>How can American society and government improve voter turnout in order to expand the effectiveness of populism?</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4" descr="http://desart.us/courses/3180/racetargeted.jpg">
            <a:extLst>
              <a:ext uri="{FF2B5EF4-FFF2-40B4-BE49-F238E27FC236}">
                <a16:creationId xmlns:a16="http://schemas.microsoft.com/office/drawing/2014/main" id="{A0862E4D-5197-45B3-B568-169AA7A977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7900" y="457200"/>
            <a:ext cx="7696200" cy="563880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E98C50-5418-4E63-AC8D-8164E64DC299}"/>
              </a:ext>
            </a:extLst>
          </p:cNvPr>
          <p:cNvSpPr>
            <a:spLocks noGrp="1"/>
          </p:cNvSpPr>
          <p:nvPr>
            <p:ph idx="1"/>
          </p:nvPr>
        </p:nvSpPr>
        <p:spPr>
          <a:xfrm>
            <a:off x="379141" y="304801"/>
            <a:ext cx="10705171" cy="5826125"/>
          </a:xfrm>
          <a:solidFill>
            <a:schemeClr val="bg2"/>
          </a:solidFill>
          <a:ln>
            <a:solidFill>
              <a:srgbClr val="002060"/>
            </a:solidFill>
          </a:ln>
        </p:spPr>
        <p:txBody>
          <a:bodyPr/>
          <a:lstStyle/>
          <a:p>
            <a:pPr>
              <a:defRPr/>
            </a:pPr>
            <a:r>
              <a:rPr lang="en-US" sz="1600" b="1" dirty="0">
                <a:solidFill>
                  <a:srgbClr val="FF0000"/>
                </a:solidFill>
                <a:latin typeface="Times New Roman" panose="02020603050405020304" pitchFamily="18" charset="0"/>
                <a:cs typeface="Times New Roman" panose="02020603050405020304" pitchFamily="18" charset="0"/>
              </a:rPr>
              <a:t>Enduring understanding: </a:t>
            </a:r>
            <a:r>
              <a:rPr lang="en-US" sz="1600" dirty="0">
                <a:latin typeface="Times New Roman" panose="02020603050405020304" pitchFamily="18" charset="0"/>
                <a:cs typeface="Times New Roman" panose="02020603050405020304" pitchFamily="18" charset="0"/>
              </a:rPr>
              <a:t>Factors associated with political ideology, efficacy, structural barriers, and demographics influence the nature and degree of political participation.</a:t>
            </a:r>
          </a:p>
          <a:p>
            <a:pPr>
              <a:defRPr/>
            </a:pPr>
            <a:r>
              <a:rPr lang="en-US" sz="1600" b="1" dirty="0">
                <a:solidFill>
                  <a:srgbClr val="FF0000"/>
                </a:solidFill>
                <a:latin typeface="Times New Roman" panose="02020603050405020304" pitchFamily="18" charset="0"/>
                <a:cs typeface="Times New Roman" panose="02020603050405020304" pitchFamily="18" charset="0"/>
              </a:rPr>
              <a:t>Learning Obj. 5.1: </a:t>
            </a:r>
            <a:r>
              <a:rPr lang="en-US" sz="1600" dirty="0">
                <a:latin typeface="Times New Roman" panose="02020603050405020304" pitchFamily="18" charset="0"/>
                <a:cs typeface="Times New Roman" panose="02020603050405020304" pitchFamily="18" charset="0"/>
              </a:rPr>
              <a:t>Describe the voting rights protections in the Constitution and in legislation</a:t>
            </a:r>
          </a:p>
          <a:p>
            <a:pPr>
              <a:defRPr/>
            </a:pPr>
            <a:r>
              <a:rPr lang="en-US" sz="1600" b="1" dirty="0">
                <a:solidFill>
                  <a:srgbClr val="FF0000"/>
                </a:solidFill>
                <a:latin typeface="Times New Roman" panose="02020603050405020304" pitchFamily="18" charset="0"/>
                <a:cs typeface="Times New Roman" panose="02020603050405020304" pitchFamily="18" charset="0"/>
              </a:rPr>
              <a:t>Learning Obj. 5.2: </a:t>
            </a:r>
            <a:r>
              <a:rPr lang="en-US" sz="1600" dirty="0">
                <a:latin typeface="Times New Roman" panose="02020603050405020304" pitchFamily="18" charset="0"/>
                <a:cs typeface="Times New Roman" panose="02020603050405020304" pitchFamily="18" charset="0"/>
              </a:rPr>
              <a:t>Explain the roles that individual choice and state and federal laws play in voter turnout in elections.</a:t>
            </a:r>
          </a:p>
          <a:p>
            <a:pPr marL="0" indent="0">
              <a:buNone/>
              <a:defRPr/>
            </a:pPr>
            <a:r>
              <a:rPr lang="en-US" sz="1800" i="1" dirty="0">
                <a:solidFill>
                  <a:srgbClr val="002060"/>
                </a:solidFill>
                <a:latin typeface="Times New Roman" panose="02020603050405020304" pitchFamily="18" charset="0"/>
                <a:cs typeface="Times New Roman" panose="02020603050405020304" pitchFamily="18" charset="0"/>
              </a:rPr>
              <a:t>Essential Question: </a:t>
            </a:r>
            <a:r>
              <a:rPr lang="en-US" sz="1800" dirty="0">
                <a:latin typeface="Times New Roman" panose="02020603050405020304" pitchFamily="18" charset="0"/>
                <a:cs typeface="Times New Roman" panose="02020603050405020304" pitchFamily="18" charset="0"/>
              </a:rPr>
              <a:t>How our government institutions and public policies are influenced by the unelected linkage institutions.</a:t>
            </a:r>
          </a:p>
          <a:p>
            <a:pPr marL="0" indent="0">
              <a:buNone/>
              <a:defRPr/>
            </a:pPr>
            <a:r>
              <a:rPr lang="en-US" sz="1800" i="1" dirty="0">
                <a:solidFill>
                  <a:srgbClr val="002060"/>
                </a:solidFill>
                <a:latin typeface="Times New Roman" panose="02020603050405020304" pitchFamily="18" charset="0"/>
                <a:cs typeface="Times New Roman" panose="02020603050405020304" pitchFamily="18" charset="0"/>
              </a:rPr>
              <a:t>Students can:</a:t>
            </a:r>
          </a:p>
          <a:p>
            <a:pPr>
              <a:defRPr/>
            </a:pPr>
            <a:r>
              <a:rPr lang="en-US" sz="1800" dirty="0">
                <a:solidFill>
                  <a:srgbClr val="002060"/>
                </a:solidFill>
                <a:latin typeface="Times New Roman" panose="02020603050405020304" pitchFamily="18" charset="0"/>
                <a:cs typeface="Times New Roman" panose="02020603050405020304" pitchFamily="18" charset="0"/>
              </a:rPr>
              <a:t>Determine how the expansion of enfranchisement has impacted participation in American political landscape</a:t>
            </a:r>
          </a:p>
          <a:p>
            <a:pPr>
              <a:defRPr/>
            </a:pPr>
            <a:r>
              <a:rPr lang="en-US" sz="1800" dirty="0">
                <a:solidFill>
                  <a:srgbClr val="002060"/>
                </a:solidFill>
                <a:latin typeface="Times New Roman" panose="02020603050405020304" pitchFamily="18" charset="0"/>
                <a:cs typeface="Times New Roman" panose="02020603050405020304" pitchFamily="18" charset="0"/>
              </a:rPr>
              <a:t>Evaluate the legitimacy of factors that limit and encourage voter participation</a:t>
            </a:r>
          </a:p>
          <a:p>
            <a:pPr marL="0" indent="0">
              <a:buNone/>
              <a:defRPr/>
            </a:pPr>
            <a:r>
              <a:rPr lang="en-US" sz="2000" b="1" dirty="0">
                <a:solidFill>
                  <a:schemeClr val="tx2">
                    <a:lumMod val="50000"/>
                  </a:schemeClr>
                </a:solidFill>
                <a:latin typeface="Times New Roman" panose="02020603050405020304" pitchFamily="18" charset="0"/>
                <a:cs typeface="Times New Roman" panose="02020603050405020304" pitchFamily="18" charset="0"/>
              </a:rPr>
              <a:t>AGENDA</a:t>
            </a:r>
          </a:p>
          <a:p>
            <a:pPr lvl="1">
              <a:defRPr/>
            </a:pPr>
            <a:r>
              <a:rPr lang="en-US" b="1" dirty="0">
                <a:solidFill>
                  <a:schemeClr val="tx2">
                    <a:lumMod val="50000"/>
                  </a:schemeClr>
                </a:solidFill>
                <a:latin typeface="Times New Roman" panose="02020603050405020304" pitchFamily="18" charset="0"/>
                <a:cs typeface="Times New Roman" panose="02020603050405020304" pitchFamily="18" charset="0"/>
              </a:rPr>
              <a:t>The Mandate of Voting</a:t>
            </a:r>
          </a:p>
          <a:p>
            <a:pPr lvl="1">
              <a:defRPr/>
            </a:pPr>
            <a:r>
              <a:rPr lang="en-US" b="1" dirty="0">
                <a:solidFill>
                  <a:schemeClr val="tx2">
                    <a:lumMod val="50000"/>
                  </a:schemeClr>
                </a:solidFill>
                <a:latin typeface="Times New Roman" panose="02020603050405020304" pitchFamily="18" charset="0"/>
                <a:cs typeface="Times New Roman" panose="02020603050405020304" pitchFamily="18" charset="0"/>
              </a:rPr>
              <a:t>Barriers to Vote</a:t>
            </a:r>
          </a:p>
          <a:p>
            <a:pPr lvl="1">
              <a:defRPr/>
            </a:pPr>
            <a:r>
              <a:rPr lang="en-US" b="1" dirty="0">
                <a:solidFill>
                  <a:schemeClr val="tx2">
                    <a:lumMod val="50000"/>
                  </a:schemeClr>
                </a:solidFill>
                <a:latin typeface="Times New Roman" panose="02020603050405020304" pitchFamily="18" charset="0"/>
                <a:cs typeface="Times New Roman" panose="02020603050405020304" pitchFamily="18" charset="0"/>
              </a:rPr>
              <a:t>The Value of Voting</a:t>
            </a:r>
          </a:p>
          <a:p>
            <a:pPr marL="0" indent="0">
              <a:buNone/>
              <a:defRPr/>
            </a:pPr>
            <a:r>
              <a:rPr lang="en-US" sz="2000" b="1" dirty="0">
                <a:solidFill>
                  <a:srgbClr val="002060"/>
                </a:solidFill>
                <a:latin typeface="Times New Roman" panose="02020603050405020304" pitchFamily="18" charset="0"/>
                <a:cs typeface="Times New Roman" panose="02020603050405020304" pitchFamily="18" charset="0"/>
              </a:rPr>
              <a:t>Homework</a:t>
            </a:r>
          </a:p>
          <a:p>
            <a:pPr>
              <a:defRPr/>
            </a:pPr>
            <a:r>
              <a:rPr lang="en-US" sz="2400" b="1" dirty="0">
                <a:solidFill>
                  <a:srgbClr val="002060"/>
                </a:solidFill>
                <a:latin typeface="Times New Roman" panose="02020603050405020304" pitchFamily="18" charset="0"/>
                <a:cs typeface="Times New Roman" panose="02020603050405020304" pitchFamily="18" charset="0"/>
              </a:rPr>
              <a:t>The value of Voting in America</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C70BA-C645-48BF-A627-51CC2856D43D}"/>
              </a:ext>
            </a:extLst>
          </p:cNvPr>
          <p:cNvSpPr>
            <a:spLocks noGrp="1"/>
          </p:cNvSpPr>
          <p:nvPr>
            <p:ph type="title"/>
          </p:nvPr>
        </p:nvSpPr>
        <p:spPr>
          <a:xfrm>
            <a:off x="548640" y="228600"/>
            <a:ext cx="9585960" cy="838200"/>
          </a:xfrm>
          <a:solidFill>
            <a:srgbClr val="002060"/>
          </a:solidFill>
          <a:ln>
            <a:solidFill>
              <a:srgbClr val="FF0000"/>
            </a:solidFill>
          </a:ln>
        </p:spPr>
        <p:txBody>
          <a:bodyPr/>
          <a:lstStyle/>
          <a:p>
            <a:pPr>
              <a:defRPr/>
            </a:pPr>
            <a:r>
              <a:rPr lang="en-US" b="1" dirty="0">
                <a:solidFill>
                  <a:schemeClr val="bg1"/>
                </a:solidFill>
                <a:latin typeface="Garamond" panose="02020404030301010803" pitchFamily="18" charset="0"/>
              </a:rPr>
              <a:t>Mandatory Voter Law</a:t>
            </a:r>
          </a:p>
        </p:txBody>
      </p:sp>
      <p:sp>
        <p:nvSpPr>
          <p:cNvPr id="3" name="Content Placeholder 2">
            <a:extLst>
              <a:ext uri="{FF2B5EF4-FFF2-40B4-BE49-F238E27FC236}">
                <a16:creationId xmlns:a16="http://schemas.microsoft.com/office/drawing/2014/main" id="{AF23D8E3-CC71-4230-B976-7D435B847F0E}"/>
              </a:ext>
            </a:extLst>
          </p:cNvPr>
          <p:cNvSpPr>
            <a:spLocks noGrp="1"/>
          </p:cNvSpPr>
          <p:nvPr>
            <p:ph idx="1"/>
          </p:nvPr>
        </p:nvSpPr>
        <p:spPr>
          <a:xfrm>
            <a:off x="168812" y="5410200"/>
            <a:ext cx="11240086" cy="990600"/>
          </a:xfrm>
          <a:solidFill>
            <a:schemeClr val="bg1">
              <a:lumMod val="95000"/>
            </a:schemeClr>
          </a:solidFill>
          <a:ln>
            <a:solidFill>
              <a:srgbClr val="FF0000"/>
            </a:solidFill>
          </a:ln>
        </p:spPr>
        <p:txBody>
          <a:bodyPr/>
          <a:lstStyle/>
          <a:p>
            <a:pPr>
              <a:defRPr/>
            </a:pPr>
            <a:r>
              <a:rPr lang="en-US" sz="2400" dirty="0">
                <a:latin typeface="Times New Roman" pitchFamily="18" charset="0"/>
                <a:cs typeface="Times New Roman" pitchFamily="18" charset="0"/>
              </a:rPr>
              <a:t>Evaluate whether the United States government should pass a mandatory voter law</a:t>
            </a:r>
          </a:p>
        </p:txBody>
      </p:sp>
      <p:pic>
        <p:nvPicPr>
          <p:cNvPr id="110596" name="Picture 2">
            <a:extLst>
              <a:ext uri="{FF2B5EF4-FFF2-40B4-BE49-F238E27FC236}">
                <a16:creationId xmlns:a16="http://schemas.microsoft.com/office/drawing/2014/main" id="{35DDA8DE-433F-4CA9-93A2-92B3E24624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129" y="1219200"/>
            <a:ext cx="10649243" cy="3784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Rectangle 3">
            <a:extLst>
              <a:ext uri="{FF2B5EF4-FFF2-40B4-BE49-F238E27FC236}">
                <a16:creationId xmlns:a16="http://schemas.microsoft.com/office/drawing/2014/main" id="{E678B100-6FE1-4546-AB46-AD9F0D2288E7}"/>
              </a:ext>
            </a:extLst>
          </p:cNvPr>
          <p:cNvSpPr/>
          <p:nvPr/>
        </p:nvSpPr>
        <p:spPr>
          <a:xfrm>
            <a:off x="4904936" y="3694918"/>
            <a:ext cx="5645834"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b="1" dirty="0">
                <a:solidFill>
                  <a:schemeClr val="bg1"/>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Debate on Mandatory Voting Law</a:t>
            </a:r>
            <a:endParaRPr lang="en-US" sz="24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553C7-5C34-42F5-B951-329E86424C02}"/>
              </a:ext>
            </a:extLst>
          </p:cNvPr>
          <p:cNvSpPr>
            <a:spLocks noGrp="1"/>
          </p:cNvSpPr>
          <p:nvPr>
            <p:ph type="title"/>
          </p:nvPr>
        </p:nvSpPr>
        <p:spPr>
          <a:xfrm>
            <a:off x="401444" y="365125"/>
            <a:ext cx="10952356" cy="992459"/>
          </a:xfrm>
          <a:solidFill>
            <a:srgbClr val="002060"/>
          </a:solidFill>
          <a:ln>
            <a:solidFill>
              <a:srgbClr val="FF0000"/>
            </a:solidFill>
          </a:ln>
        </p:spPr>
        <p:txBody>
          <a:bodyPr/>
          <a:lstStyle/>
          <a:p>
            <a:r>
              <a:rPr lang="en-US" dirty="0">
                <a:solidFill>
                  <a:schemeClr val="bg1"/>
                </a:solidFill>
                <a:latin typeface="Garamond" panose="02020404030301010803" pitchFamily="18" charset="0"/>
              </a:rPr>
              <a:t>The Truth About Voter Turnout</a:t>
            </a:r>
          </a:p>
        </p:txBody>
      </p:sp>
      <p:pic>
        <p:nvPicPr>
          <p:cNvPr id="10" name="Content Placeholder 9" descr="A screenshot of a cell phone&#10;&#10;Description automatically generated">
            <a:extLst>
              <a:ext uri="{FF2B5EF4-FFF2-40B4-BE49-F238E27FC236}">
                <a16:creationId xmlns:a16="http://schemas.microsoft.com/office/drawing/2014/main" id="{F47C27A6-CF01-4393-9034-D72E7F33C23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28299" y="1253331"/>
            <a:ext cx="9661477" cy="3820474"/>
          </a:xfrm>
          <a:ln>
            <a:solidFill>
              <a:srgbClr val="FF0000"/>
            </a:solidFill>
          </a:ln>
        </p:spPr>
      </p:pic>
      <p:sp>
        <p:nvSpPr>
          <p:cNvPr id="11" name="Rectangle 10">
            <a:extLst>
              <a:ext uri="{FF2B5EF4-FFF2-40B4-BE49-F238E27FC236}">
                <a16:creationId xmlns:a16="http://schemas.microsoft.com/office/drawing/2014/main" id="{75C4795A-EDD5-4F9D-B642-EE41EE289E79}"/>
              </a:ext>
            </a:extLst>
          </p:cNvPr>
          <p:cNvSpPr/>
          <p:nvPr/>
        </p:nvSpPr>
        <p:spPr>
          <a:xfrm>
            <a:off x="354272" y="4861932"/>
            <a:ext cx="11409529" cy="1845111"/>
          </a:xfrm>
          <a:prstGeom prst="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Voter turnout rates can be misleading</a:t>
            </a:r>
          </a:p>
          <a:p>
            <a:pPr marL="742950" lvl="1" indent="-28575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No registration requirement </a:t>
            </a:r>
          </a:p>
          <a:p>
            <a:pPr marL="742950" lvl="1" indent="-28575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No regulation and election fraud (illegal voting was high in 1800s)</a:t>
            </a:r>
          </a:p>
          <a:p>
            <a:pPr marL="742950" lvl="1" indent="-28575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Europe has mandatory voting laws</a:t>
            </a:r>
          </a:p>
          <a:p>
            <a:pPr marL="742950" lvl="1" indent="-28575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Negative Attack Ads have no impact on voter turnout</a:t>
            </a:r>
          </a:p>
        </p:txBody>
      </p:sp>
      <p:sp>
        <p:nvSpPr>
          <p:cNvPr id="12" name="Rectangle 11">
            <a:extLst>
              <a:ext uri="{FF2B5EF4-FFF2-40B4-BE49-F238E27FC236}">
                <a16:creationId xmlns:a16="http://schemas.microsoft.com/office/drawing/2014/main" id="{05A179BD-11AE-4E7F-A68A-358081FC5B1B}"/>
              </a:ext>
            </a:extLst>
          </p:cNvPr>
          <p:cNvSpPr/>
          <p:nvPr/>
        </p:nvSpPr>
        <p:spPr>
          <a:xfrm>
            <a:off x="6724186" y="1357584"/>
            <a:ext cx="4992446" cy="888206"/>
          </a:xfrm>
          <a:prstGeom prst="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Garamond" panose="02020404030301010803" pitchFamily="18" charset="0"/>
                <a:cs typeface="Times New Roman" panose="02020603050405020304" pitchFamily="18" charset="0"/>
              </a:rPr>
              <a:t>US voter turnout compared to Europe</a:t>
            </a:r>
          </a:p>
          <a:p>
            <a:pPr algn="ctr"/>
            <a:r>
              <a:rPr lang="en-US" sz="2400" dirty="0">
                <a:solidFill>
                  <a:schemeClr val="bg1"/>
                </a:solidFill>
                <a:latin typeface="Garamond" panose="02020404030301010803" pitchFamily="18" charset="0"/>
                <a:cs typeface="Times New Roman" panose="02020603050405020304" pitchFamily="18" charset="0"/>
              </a:rPr>
              <a:t>Ranked 31 out of 35 countries</a:t>
            </a:r>
          </a:p>
        </p:txBody>
      </p:sp>
    </p:spTree>
    <p:extLst>
      <p:ext uri="{BB962C8B-B14F-4D97-AF65-F5344CB8AC3E}">
        <p14:creationId xmlns:p14="http://schemas.microsoft.com/office/powerpoint/2010/main" val="2500035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a:extLst>
              <a:ext uri="{FF2B5EF4-FFF2-40B4-BE49-F238E27FC236}">
                <a16:creationId xmlns:a16="http://schemas.microsoft.com/office/drawing/2014/main" id="{65F5F598-199D-41C3-BC62-D26B993368E2}"/>
              </a:ext>
            </a:extLst>
          </p:cNvPr>
          <p:cNvSpPr>
            <a:spLocks noGrp="1" noChangeArrowheads="1"/>
          </p:cNvSpPr>
          <p:nvPr>
            <p:ph type="title"/>
          </p:nvPr>
        </p:nvSpPr>
        <p:spPr>
          <a:xfrm>
            <a:off x="609600" y="277815"/>
            <a:ext cx="10972800" cy="882246"/>
          </a:xfrm>
          <a:solidFill>
            <a:srgbClr val="002060"/>
          </a:solidFill>
          <a:ln>
            <a:solidFill>
              <a:srgbClr val="FF0000"/>
            </a:solidFill>
          </a:ln>
        </p:spPr>
        <p:txBody>
          <a:bodyPr/>
          <a:lstStyle/>
          <a:p>
            <a:r>
              <a:rPr lang="en-US" altLang="en-US" dirty="0">
                <a:solidFill>
                  <a:schemeClr val="bg1"/>
                </a:solidFill>
                <a:latin typeface="Garamond" pitchFamily="18" charset="0"/>
              </a:rPr>
              <a:t>Stopping Voter Fraud</a:t>
            </a:r>
          </a:p>
        </p:txBody>
      </p:sp>
      <p:sp>
        <p:nvSpPr>
          <p:cNvPr id="122883" name="Text Placeholder 2">
            <a:extLst>
              <a:ext uri="{FF2B5EF4-FFF2-40B4-BE49-F238E27FC236}">
                <a16:creationId xmlns:a16="http://schemas.microsoft.com/office/drawing/2014/main" id="{78D457A5-C586-41D2-A66D-2C40127409E4}"/>
              </a:ext>
            </a:extLst>
          </p:cNvPr>
          <p:cNvSpPr>
            <a:spLocks noGrp="1" noChangeArrowheads="1"/>
          </p:cNvSpPr>
          <p:nvPr>
            <p:ph type="body" sz="half" idx="1"/>
          </p:nvPr>
        </p:nvSpPr>
        <p:spPr>
          <a:xfrm>
            <a:off x="491319" y="1600201"/>
            <a:ext cx="6400800" cy="4530725"/>
          </a:xfrm>
          <a:solidFill>
            <a:srgbClr val="002060"/>
          </a:solidFill>
          <a:ln>
            <a:solidFill>
              <a:srgbClr val="FF0000"/>
            </a:solidFill>
          </a:ln>
        </p:spPr>
        <p:txBody>
          <a:bodyPr/>
          <a:lstStyle/>
          <a:p>
            <a:pPr marL="0" indent="0">
              <a:buNone/>
            </a:pPr>
            <a:r>
              <a:rPr lang="en-US" altLang="en-US" sz="2400" dirty="0">
                <a:solidFill>
                  <a:schemeClr val="bg1"/>
                </a:solidFill>
                <a:latin typeface="Times New Roman" pitchFamily="18" charset="0"/>
                <a:cs typeface="Times New Roman" pitchFamily="18" charset="0"/>
              </a:rPr>
              <a:t>The US has utilized a number voter fraud prevention strategies to end the problem</a:t>
            </a:r>
          </a:p>
          <a:p>
            <a:pPr marL="458788"/>
            <a:r>
              <a:rPr lang="en-US" altLang="en-US" sz="2400" b="1" dirty="0">
                <a:solidFill>
                  <a:schemeClr val="bg1"/>
                </a:solidFill>
                <a:latin typeface="Times New Roman" pitchFamily="18" charset="0"/>
                <a:cs typeface="Times New Roman" pitchFamily="18" charset="0"/>
              </a:rPr>
              <a:t>Australian Ballot</a:t>
            </a:r>
            <a:r>
              <a:rPr lang="en-US" altLang="en-US" sz="2400" dirty="0">
                <a:solidFill>
                  <a:schemeClr val="bg1"/>
                </a:solidFill>
                <a:latin typeface="Times New Roman" pitchFamily="18" charset="0"/>
                <a:cs typeface="Times New Roman" pitchFamily="18" charset="0"/>
              </a:rPr>
              <a:t>: government printed ballots that are cast in secret</a:t>
            </a:r>
          </a:p>
          <a:p>
            <a:pPr marL="458788"/>
            <a:r>
              <a:rPr lang="en-US" altLang="en-US" sz="2400" b="1" dirty="0">
                <a:solidFill>
                  <a:schemeClr val="bg1"/>
                </a:solidFill>
                <a:latin typeface="Times New Roman" pitchFamily="18" charset="0"/>
                <a:cs typeface="Times New Roman" pitchFamily="18" charset="0"/>
              </a:rPr>
              <a:t>Voter registration process</a:t>
            </a:r>
          </a:p>
          <a:p>
            <a:pPr marL="458788"/>
            <a:r>
              <a:rPr lang="en-US" altLang="en-US" sz="2400" b="1" dirty="0">
                <a:solidFill>
                  <a:schemeClr val="bg1"/>
                </a:solidFill>
                <a:latin typeface="Times New Roman" pitchFamily="18" charset="0"/>
                <a:cs typeface="Times New Roman" pitchFamily="18" charset="0"/>
              </a:rPr>
              <a:t>Pollster </a:t>
            </a:r>
          </a:p>
          <a:p>
            <a:pPr marL="458788"/>
            <a:r>
              <a:rPr lang="en-US" altLang="en-US" sz="2400" dirty="0">
                <a:solidFill>
                  <a:schemeClr val="bg1"/>
                </a:solidFill>
                <a:latin typeface="Times New Roman" pitchFamily="18" charset="0"/>
                <a:cs typeface="Times New Roman" pitchFamily="18" charset="0"/>
              </a:rPr>
              <a:t>Guidelines for when voters must register by</a:t>
            </a:r>
          </a:p>
          <a:p>
            <a:pPr marL="458788"/>
            <a:r>
              <a:rPr lang="en-US" altLang="en-US" sz="2400" dirty="0">
                <a:solidFill>
                  <a:schemeClr val="bg1"/>
                </a:solidFill>
                <a:latin typeface="Times New Roman" pitchFamily="18" charset="0"/>
                <a:cs typeface="Times New Roman" pitchFamily="18" charset="0"/>
              </a:rPr>
              <a:t>Procedures for counting the </a:t>
            </a:r>
            <a:r>
              <a:rPr lang="en-US" altLang="en-US" sz="2400" b="1" dirty="0">
                <a:solidFill>
                  <a:schemeClr val="bg1"/>
                </a:solidFill>
                <a:latin typeface="Times New Roman" pitchFamily="18" charset="0"/>
                <a:cs typeface="Times New Roman" pitchFamily="18" charset="0"/>
              </a:rPr>
              <a:t>return</a:t>
            </a:r>
          </a:p>
          <a:p>
            <a:pPr marL="458788"/>
            <a:r>
              <a:rPr lang="en-US" altLang="en-US" sz="2400" dirty="0">
                <a:solidFill>
                  <a:schemeClr val="bg1"/>
                </a:solidFill>
                <a:latin typeface="Times New Roman" pitchFamily="18" charset="0"/>
                <a:cs typeface="Times New Roman" pitchFamily="18" charset="0"/>
              </a:rPr>
              <a:t>Problem – discourage people from voting </a:t>
            </a:r>
          </a:p>
          <a:p>
            <a:endParaRPr lang="en-US" altLang="en-US" sz="2000" dirty="0"/>
          </a:p>
          <a:p>
            <a:endParaRPr lang="en-US" altLang="en-US" dirty="0"/>
          </a:p>
        </p:txBody>
      </p:sp>
      <p:pic>
        <p:nvPicPr>
          <p:cNvPr id="1026" name="Picture 2" descr="https://cdn1.vox-cdn.com/uploads/chorus_asset/file/3947134/voter_fraud.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3290" y="764273"/>
            <a:ext cx="4481205" cy="5445457"/>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9C0349A1-9F8C-46AB-B3F7-82F83C4D5EA6}"/>
              </a:ext>
            </a:extLst>
          </p:cNvPr>
          <p:cNvSpPr>
            <a:spLocks noGrp="1"/>
          </p:cNvSpPr>
          <p:nvPr>
            <p:ph type="title"/>
          </p:nvPr>
        </p:nvSpPr>
        <p:spPr>
          <a:xfrm>
            <a:off x="1981200" y="277814"/>
            <a:ext cx="8229600" cy="712787"/>
          </a:xfrm>
          <a:solidFill>
            <a:srgbClr val="002060"/>
          </a:solidFill>
          <a:ln>
            <a:solidFill>
              <a:srgbClr val="FF0000"/>
            </a:solidFill>
          </a:ln>
        </p:spPr>
        <p:txBody>
          <a:bodyPr/>
          <a:lstStyle/>
          <a:p>
            <a:pPr>
              <a:defRPr/>
            </a:pPr>
            <a:r>
              <a:rPr lang="en-US" altLang="en-US" b="1" dirty="0">
                <a:solidFill>
                  <a:schemeClr val="bg1"/>
                </a:solidFill>
                <a:latin typeface="Garamond" panose="02020404030301010803" pitchFamily="18" charset="0"/>
              </a:rPr>
              <a:t>Prohibiting Voter Discrimination</a:t>
            </a:r>
          </a:p>
        </p:txBody>
      </p:sp>
      <p:sp>
        <p:nvSpPr>
          <p:cNvPr id="107523" name="Text Placeholder 2">
            <a:extLst>
              <a:ext uri="{FF2B5EF4-FFF2-40B4-BE49-F238E27FC236}">
                <a16:creationId xmlns:a16="http://schemas.microsoft.com/office/drawing/2014/main" id="{9608E883-7FFD-42D2-B925-8C62C68C1DF0}"/>
              </a:ext>
            </a:extLst>
          </p:cNvPr>
          <p:cNvSpPr>
            <a:spLocks noGrp="1" noChangeArrowheads="1"/>
          </p:cNvSpPr>
          <p:nvPr>
            <p:ph idx="1"/>
          </p:nvPr>
        </p:nvSpPr>
        <p:spPr>
          <a:xfrm>
            <a:off x="624468" y="1371601"/>
            <a:ext cx="11095464" cy="4759325"/>
          </a:xfrm>
          <a:solidFill>
            <a:schemeClr val="bg1"/>
          </a:solidFill>
          <a:ln>
            <a:solidFill>
              <a:schemeClr val="tx1">
                <a:lumMod val="95000"/>
                <a:lumOff val="5000"/>
              </a:schemeClr>
            </a:solidFill>
          </a:ln>
        </p:spPr>
        <p:txBody>
          <a:bodyPr/>
          <a:lstStyle/>
          <a:p>
            <a:r>
              <a:rPr lang="en-US" altLang="en-US" sz="2400" dirty="0">
                <a:latin typeface="Times New Roman" panose="02020603050405020304" pitchFamily="18" charset="0"/>
                <a:cs typeface="Times New Roman" panose="02020603050405020304" pitchFamily="18" charset="0"/>
              </a:rPr>
              <a:t>Supreme Court interpreted of the 15</a:t>
            </a:r>
            <a:r>
              <a:rPr lang="en-US" altLang="en-US" sz="2400" baseline="30000" dirty="0">
                <a:latin typeface="Times New Roman" panose="02020603050405020304" pitchFamily="18" charset="0"/>
                <a:cs typeface="Times New Roman" panose="02020603050405020304" pitchFamily="18" charset="0"/>
              </a:rPr>
              <a:t>th</a:t>
            </a:r>
            <a:r>
              <a:rPr lang="en-US" altLang="en-US" sz="2400" dirty="0">
                <a:latin typeface="Times New Roman" panose="02020603050405020304" pitchFamily="18" charset="0"/>
                <a:cs typeface="Times New Roman" panose="02020603050405020304" pitchFamily="18" charset="0"/>
              </a:rPr>
              <a:t> Amendment (</a:t>
            </a:r>
            <a:r>
              <a:rPr lang="en-US" altLang="en-US" sz="2400" b="1" i="1" dirty="0">
                <a:solidFill>
                  <a:srgbClr val="002060"/>
                </a:solidFill>
                <a:latin typeface="Times New Roman" panose="02020603050405020304" pitchFamily="18" charset="0"/>
                <a:cs typeface="Times New Roman" panose="02020603050405020304" pitchFamily="18" charset="0"/>
              </a:rPr>
              <a:t>United States v. Reese, United States v. Cruikshank,  and Ex </a:t>
            </a:r>
            <a:r>
              <a:rPr lang="en-US" altLang="en-US" sz="2400" b="1" i="1" dirty="0" err="1">
                <a:solidFill>
                  <a:srgbClr val="002060"/>
                </a:solidFill>
                <a:latin typeface="Times New Roman" panose="02020603050405020304" pitchFamily="18" charset="0"/>
                <a:cs typeface="Times New Roman" panose="02020603050405020304" pitchFamily="18" charset="0"/>
              </a:rPr>
              <a:t>parte</a:t>
            </a:r>
            <a:r>
              <a:rPr lang="en-US" altLang="en-US" sz="2400" b="1" i="1" dirty="0">
                <a:solidFill>
                  <a:srgbClr val="002060"/>
                </a:solidFill>
                <a:latin typeface="Times New Roman" panose="02020603050405020304" pitchFamily="18" charset="0"/>
                <a:cs typeface="Times New Roman" panose="02020603050405020304" pitchFamily="18" charset="0"/>
              </a:rPr>
              <a:t> Yarbrough</a:t>
            </a:r>
            <a:r>
              <a:rPr lang="en-US" altLang="en-US" sz="2400" dirty="0">
                <a:latin typeface="Times New Roman" panose="02020603050405020304" pitchFamily="18" charset="0"/>
                <a:cs typeface="Times New Roman" panose="02020603050405020304" pitchFamily="18" charset="0"/>
              </a:rPr>
              <a:t>) </a:t>
            </a:r>
          </a:p>
          <a:p>
            <a:r>
              <a:rPr lang="en-US" altLang="en-US" sz="2400" dirty="0">
                <a:latin typeface="Times New Roman" panose="02020603050405020304" pitchFamily="18" charset="0"/>
                <a:cs typeface="Times New Roman" panose="02020603050405020304" pitchFamily="18" charset="0"/>
              </a:rPr>
              <a:t>Burden of proof was fell on African Americans</a:t>
            </a:r>
          </a:p>
          <a:p>
            <a:r>
              <a:rPr lang="en-US" altLang="en-US" sz="2400" dirty="0">
                <a:latin typeface="Times New Roman" panose="02020603050405020304" pitchFamily="18" charset="0"/>
                <a:cs typeface="Times New Roman" panose="02020603050405020304" pitchFamily="18" charset="0"/>
              </a:rPr>
              <a:t>Denial of Suffrage</a:t>
            </a:r>
          </a:p>
          <a:p>
            <a:pPr lvl="1"/>
            <a:r>
              <a:rPr lang="en-US" altLang="en-US" b="1" dirty="0">
                <a:solidFill>
                  <a:srgbClr val="C00000"/>
                </a:solidFill>
                <a:latin typeface="Times New Roman" panose="02020603050405020304" pitchFamily="18" charset="0"/>
                <a:cs typeface="Times New Roman" panose="02020603050405020304" pitchFamily="18" charset="0"/>
              </a:rPr>
              <a:t>Literacy Test</a:t>
            </a:r>
          </a:p>
          <a:p>
            <a:pPr lvl="1"/>
            <a:r>
              <a:rPr lang="en-US" altLang="en-US" b="1" dirty="0">
                <a:solidFill>
                  <a:srgbClr val="C00000"/>
                </a:solidFill>
                <a:latin typeface="Times New Roman" panose="02020603050405020304" pitchFamily="18" charset="0"/>
                <a:cs typeface="Times New Roman" panose="02020603050405020304" pitchFamily="18" charset="0"/>
              </a:rPr>
              <a:t>Poll taxes </a:t>
            </a:r>
          </a:p>
          <a:p>
            <a:pPr lvl="1"/>
            <a:r>
              <a:rPr lang="en-US" altLang="en-US" b="1" dirty="0">
                <a:solidFill>
                  <a:srgbClr val="C00000"/>
                </a:solidFill>
                <a:latin typeface="Times New Roman" panose="02020603050405020304" pitchFamily="18" charset="0"/>
                <a:cs typeface="Times New Roman" panose="02020603050405020304" pitchFamily="18" charset="0"/>
              </a:rPr>
              <a:t>Grandfather Clause</a:t>
            </a:r>
          </a:p>
          <a:p>
            <a:pPr lvl="1"/>
            <a:r>
              <a:rPr lang="en-US" altLang="en-US" b="1" dirty="0">
                <a:solidFill>
                  <a:srgbClr val="C00000"/>
                </a:solidFill>
                <a:latin typeface="Times New Roman" panose="02020603050405020304" pitchFamily="18" charset="0"/>
                <a:cs typeface="Times New Roman" panose="02020603050405020304" pitchFamily="18" charset="0"/>
              </a:rPr>
              <a:t>White Primaries </a:t>
            </a:r>
          </a:p>
          <a:p>
            <a:pPr lvl="1"/>
            <a:r>
              <a:rPr lang="en-US" altLang="en-US" b="1" dirty="0">
                <a:solidFill>
                  <a:srgbClr val="C00000"/>
                </a:solidFill>
                <a:latin typeface="Times New Roman" panose="02020603050405020304" pitchFamily="18" charset="0"/>
                <a:cs typeface="Times New Roman" panose="02020603050405020304" pitchFamily="18" charset="0"/>
              </a:rPr>
              <a:t>Intimidation</a:t>
            </a:r>
          </a:p>
          <a:p>
            <a:endParaRPr lang="en-US" altLang="en-US" sz="2000" dirty="0">
              <a:latin typeface="Times New Roman" panose="02020603050405020304" pitchFamily="18" charset="0"/>
              <a:cs typeface="Times New Roman" panose="02020603050405020304" pitchFamily="18" charset="0"/>
            </a:endParaRPr>
          </a:p>
          <a:p>
            <a:endParaRPr lang="en-US" altLang="en-US" sz="2000" dirty="0">
              <a:latin typeface="Times New Roman" panose="02020603050405020304" pitchFamily="18" charset="0"/>
              <a:cs typeface="Times New Roman" panose="02020603050405020304" pitchFamily="18" charset="0"/>
            </a:endParaRPr>
          </a:p>
        </p:txBody>
      </p:sp>
      <p:pic>
        <p:nvPicPr>
          <p:cNvPr id="57350" name="Picture 6" descr="Image result for African American Suffrage">
            <a:extLst>
              <a:ext uri="{FF2B5EF4-FFF2-40B4-BE49-F238E27FC236}">
                <a16:creationId xmlns:a16="http://schemas.microsoft.com/office/drawing/2014/main" id="{FA0BFF7C-663E-409A-97AE-354BDCF33253}"/>
              </a:ext>
            </a:extLst>
          </p:cNvPr>
          <p:cNvPicPr>
            <a:picLocks noChangeAspect="1" noChangeArrowheads="1"/>
          </p:cNvPicPr>
          <p:nvPr/>
        </p:nvPicPr>
        <p:blipFill>
          <a:blip r:embed="rId2"/>
          <a:srcRect/>
          <a:stretch>
            <a:fillRect/>
          </a:stretch>
        </p:blipFill>
        <p:spPr bwMode="auto">
          <a:xfrm>
            <a:off x="5334000" y="2667001"/>
            <a:ext cx="5624732" cy="2471249"/>
          </a:xfrm>
          <a:prstGeom prst="rect">
            <a:avLst/>
          </a:prstGeom>
          <a:noFill/>
          <a:ln>
            <a:solidFill>
              <a:schemeClr val="tx2">
                <a:lumMod val="50000"/>
              </a:schemeClr>
            </a:solidFill>
          </a:ln>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BFD4308A-2607-48A1-B052-C36E0933C2A4}"/>
              </a:ext>
            </a:extLst>
          </p:cNvPr>
          <p:cNvSpPr/>
          <p:nvPr/>
        </p:nvSpPr>
        <p:spPr>
          <a:xfrm>
            <a:off x="365760" y="5261316"/>
            <a:ext cx="11095464" cy="136032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latin typeface="Times New Roman" panose="02020603050405020304" pitchFamily="18" charset="0"/>
                <a:cs typeface="Times New Roman" panose="02020603050405020304" pitchFamily="18" charset="0"/>
              </a:rPr>
              <a:t>Expanding the power of the federal government protections</a:t>
            </a:r>
          </a:p>
          <a:p>
            <a:pPr marL="688975"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Civil Rights Act 1957</a:t>
            </a:r>
          </a:p>
          <a:p>
            <a:pPr marL="688975"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Civil Rights Act of 1964</a:t>
            </a:r>
          </a:p>
          <a:p>
            <a:pPr marL="688975"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Voter Rights Act of 1965</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3794B-6A6E-4845-91F6-28A097785373}"/>
              </a:ext>
            </a:extLst>
          </p:cNvPr>
          <p:cNvSpPr>
            <a:spLocks noGrp="1"/>
          </p:cNvSpPr>
          <p:nvPr>
            <p:ph type="title"/>
          </p:nvPr>
        </p:nvSpPr>
        <p:spPr>
          <a:xfrm>
            <a:off x="498088" y="277814"/>
            <a:ext cx="9712712" cy="712787"/>
          </a:xfrm>
          <a:solidFill>
            <a:srgbClr val="002060"/>
          </a:solidFill>
          <a:ln>
            <a:solidFill>
              <a:srgbClr val="FF0000"/>
            </a:solidFill>
          </a:ln>
        </p:spPr>
        <p:txBody>
          <a:bodyPr/>
          <a:lstStyle/>
          <a:p>
            <a:pPr>
              <a:defRPr/>
            </a:pPr>
            <a:r>
              <a:rPr lang="en-US" b="1" dirty="0">
                <a:solidFill>
                  <a:schemeClr val="bg1"/>
                </a:solidFill>
                <a:latin typeface="Garamond" panose="02020404030301010803" pitchFamily="18" charset="0"/>
              </a:rPr>
              <a:t>Changing the Voter Tide</a:t>
            </a:r>
          </a:p>
        </p:txBody>
      </p:sp>
      <p:sp>
        <p:nvSpPr>
          <p:cNvPr id="108547" name="Content Placeholder 2">
            <a:extLst>
              <a:ext uri="{FF2B5EF4-FFF2-40B4-BE49-F238E27FC236}">
                <a16:creationId xmlns:a16="http://schemas.microsoft.com/office/drawing/2014/main" id="{D47827F7-241A-455D-A540-BAED58404DC3}"/>
              </a:ext>
            </a:extLst>
          </p:cNvPr>
          <p:cNvSpPr>
            <a:spLocks noGrp="1" noChangeArrowheads="1"/>
          </p:cNvSpPr>
          <p:nvPr>
            <p:ph idx="1"/>
          </p:nvPr>
        </p:nvSpPr>
        <p:spPr>
          <a:xfrm>
            <a:off x="892098" y="2514601"/>
            <a:ext cx="9318702" cy="3616325"/>
          </a:xfrm>
          <a:solidFill>
            <a:schemeClr val="bg1"/>
          </a:solidFill>
          <a:ln>
            <a:solidFill>
              <a:schemeClr val="tx1"/>
            </a:solidFill>
          </a:ln>
        </p:spPr>
        <p:txBody>
          <a:bodyPr/>
          <a:lstStyle/>
          <a:p>
            <a:r>
              <a:rPr lang="en-US" altLang="en-US" sz="2400" dirty="0">
                <a:latin typeface="Times New Roman" panose="02020603050405020304" pitchFamily="18" charset="0"/>
                <a:cs typeface="Times New Roman" panose="02020603050405020304" pitchFamily="18" charset="0"/>
              </a:rPr>
              <a:t>Burden of proof placed on the states to limit or restrict voting rights </a:t>
            </a:r>
          </a:p>
        </p:txBody>
      </p:sp>
      <p:sp>
        <p:nvSpPr>
          <p:cNvPr id="4" name="Rectangle 3">
            <a:extLst>
              <a:ext uri="{FF2B5EF4-FFF2-40B4-BE49-F238E27FC236}">
                <a16:creationId xmlns:a16="http://schemas.microsoft.com/office/drawing/2014/main" id="{355953C7-5EC4-4642-88BB-81FBACE56908}"/>
              </a:ext>
            </a:extLst>
          </p:cNvPr>
          <p:cNvSpPr/>
          <p:nvPr/>
        </p:nvSpPr>
        <p:spPr>
          <a:xfrm>
            <a:off x="498088" y="1143001"/>
            <a:ext cx="8610600" cy="12192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latin typeface="Times New Roman" panose="02020603050405020304" pitchFamily="18" charset="0"/>
                <a:cs typeface="Times New Roman" panose="02020603050405020304" pitchFamily="18" charset="0"/>
              </a:rPr>
              <a:t>SEC. 2. No voting qualification or prerequisite to voting, or standard, practice, or procedure shall be imposed or applied by any State or political subdivision to deny or abridge the right of any citizen of the United States to vote on account of race or color. </a:t>
            </a:r>
          </a:p>
          <a:p>
            <a:pPr>
              <a:defRPr/>
            </a:pPr>
            <a:r>
              <a:rPr lang="en-US" dirty="0">
                <a:latin typeface="Times New Roman" panose="02020603050405020304" pitchFamily="18" charset="0"/>
                <a:cs typeface="Times New Roman" panose="02020603050405020304" pitchFamily="18" charset="0"/>
              </a:rPr>
              <a:t>	- Voting Rights Act of 1965</a:t>
            </a:r>
          </a:p>
        </p:txBody>
      </p:sp>
      <p:pic>
        <p:nvPicPr>
          <p:cNvPr id="108549" name="Picture 5" descr="A screenshot of a cell phone&#10;&#10;Description automatically generated">
            <a:extLst>
              <a:ext uri="{FF2B5EF4-FFF2-40B4-BE49-F238E27FC236}">
                <a16:creationId xmlns:a16="http://schemas.microsoft.com/office/drawing/2014/main" id="{2CA06FCB-5B35-4337-B5D4-DA501963AC0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46035" y="3055938"/>
            <a:ext cx="4648200" cy="289560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7658F962-ACA2-4EFE-957A-8631DC07D5C9}"/>
              </a:ext>
            </a:extLst>
          </p:cNvPr>
          <p:cNvSpPr/>
          <p:nvPr/>
        </p:nvSpPr>
        <p:spPr>
          <a:xfrm>
            <a:off x="498088" y="3436938"/>
            <a:ext cx="3733800" cy="21336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b="1" dirty="0">
                <a:latin typeface="Times New Roman" panose="02020603050405020304" pitchFamily="18" charset="0"/>
                <a:cs typeface="Times New Roman" panose="02020603050405020304" pitchFamily="18" charset="0"/>
              </a:rPr>
              <a:t>Shelby County v. Holder 2013</a:t>
            </a:r>
          </a:p>
          <a:p>
            <a:pPr marL="342900" indent="-342900">
              <a:buFont typeface="Arial" panose="020B0604020202020204" pitchFamily="34" charset="0"/>
              <a:buChar char="•"/>
              <a:defRPr/>
            </a:pPr>
            <a:r>
              <a:rPr lang="en-US" sz="2400" dirty="0">
                <a:latin typeface="Times New Roman" panose="02020603050405020304" pitchFamily="18" charset="0"/>
                <a:cs typeface="Times New Roman" panose="02020603050405020304" pitchFamily="18" charset="0"/>
              </a:rPr>
              <a:t>Voting Rights Act of 1965 Preclearance for changing voter laws declared unconstitutional</a:t>
            </a:r>
          </a:p>
        </p:txBody>
      </p:sp>
      <p:sp>
        <p:nvSpPr>
          <p:cNvPr id="8" name="Rectangle 7">
            <a:extLst>
              <a:ext uri="{FF2B5EF4-FFF2-40B4-BE49-F238E27FC236}">
                <a16:creationId xmlns:a16="http://schemas.microsoft.com/office/drawing/2014/main" id="{E8539B71-17E1-4618-A004-EC383DC43F02}"/>
              </a:ext>
            </a:extLst>
          </p:cNvPr>
          <p:cNvSpPr/>
          <p:nvPr/>
        </p:nvSpPr>
        <p:spPr>
          <a:xfrm>
            <a:off x="1239644" y="6041232"/>
            <a:ext cx="8229600" cy="560388"/>
          </a:xfrm>
          <a:prstGeom prst="rect">
            <a:avLst/>
          </a:prstGeom>
          <a:solidFill>
            <a:schemeClr val="accent6">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dirty="0">
                <a:latin typeface="Times New Roman" panose="02020603050405020304" pitchFamily="18" charset="0"/>
                <a:cs typeface="Times New Roman" panose="02020603050405020304" pitchFamily="18" charset="0"/>
              </a:rPr>
              <a:t>New Debate: Requirement of Voter ID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2B8BA-01FB-4B02-BF5B-C25BFF220757}"/>
              </a:ext>
            </a:extLst>
          </p:cNvPr>
          <p:cNvSpPr>
            <a:spLocks noGrp="1"/>
          </p:cNvSpPr>
          <p:nvPr>
            <p:ph type="title"/>
          </p:nvPr>
        </p:nvSpPr>
        <p:spPr>
          <a:xfrm>
            <a:off x="498268" y="277814"/>
            <a:ext cx="5248482" cy="1398587"/>
          </a:xfrm>
          <a:solidFill>
            <a:srgbClr val="002060"/>
          </a:solidFill>
          <a:ln>
            <a:solidFill>
              <a:srgbClr val="FF0000"/>
            </a:solidFill>
          </a:ln>
        </p:spPr>
        <p:txBody>
          <a:bodyPr/>
          <a:lstStyle/>
          <a:p>
            <a:pPr>
              <a:defRPr/>
            </a:pPr>
            <a:r>
              <a:rPr lang="en-US" b="1" dirty="0">
                <a:solidFill>
                  <a:schemeClr val="bg1"/>
                </a:solidFill>
                <a:latin typeface="Garamond" panose="02020404030301010803" pitchFamily="18" charset="0"/>
              </a:rPr>
              <a:t>Engagement in Democracy</a:t>
            </a:r>
          </a:p>
        </p:txBody>
      </p:sp>
      <p:pic>
        <p:nvPicPr>
          <p:cNvPr id="95235" name="Content Placeholder 4" descr="A screenshot of a cell phone&#10;&#10;Description automatically generated">
            <a:extLst>
              <a:ext uri="{FF2B5EF4-FFF2-40B4-BE49-F238E27FC236}">
                <a16:creationId xmlns:a16="http://schemas.microsoft.com/office/drawing/2014/main" id="{1613CC80-C300-489C-B8C1-00F77226FD0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12950" y="1709738"/>
            <a:ext cx="3733800" cy="3395662"/>
          </a:xfrm>
        </p:spPr>
      </p:pic>
      <p:pic>
        <p:nvPicPr>
          <p:cNvPr id="95236" name="Picture 6" descr="A screenshot of a cell phone&#10;&#10;Description automatically generated">
            <a:extLst>
              <a:ext uri="{FF2B5EF4-FFF2-40B4-BE49-F238E27FC236}">
                <a16:creationId xmlns:a16="http://schemas.microsoft.com/office/drawing/2014/main" id="{F9603281-B26B-4DEF-90DB-CE81BB7073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80976"/>
            <a:ext cx="4210050" cy="561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221B3838-DEC2-4DC5-8DC6-DFD87CA0B549}"/>
              </a:ext>
            </a:extLst>
          </p:cNvPr>
          <p:cNvSpPr/>
          <p:nvPr/>
        </p:nvSpPr>
        <p:spPr>
          <a:xfrm>
            <a:off x="498268" y="4684543"/>
            <a:ext cx="11068297" cy="2101896"/>
          </a:xfrm>
          <a:prstGeom prst="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buFontTx/>
              <a:buAutoNum type="alphaUcPeriod"/>
              <a:defRPr/>
            </a:pPr>
            <a:r>
              <a:rPr lang="en-US" sz="2400" dirty="0">
                <a:latin typeface="Times New Roman" panose="02020603050405020304" pitchFamily="18" charset="0"/>
                <a:cs typeface="Times New Roman" panose="02020603050405020304" pitchFamily="18" charset="0"/>
              </a:rPr>
              <a:t>Identify and explain ONE factor that increases political participation rates in the U.S. democracy.</a:t>
            </a:r>
          </a:p>
          <a:p>
            <a:pPr marL="457200" indent="-457200">
              <a:buFontTx/>
              <a:buAutoNum type="alphaUcPeriod"/>
              <a:defRPr/>
            </a:pPr>
            <a:r>
              <a:rPr lang="en-US" sz="2400" dirty="0">
                <a:latin typeface="Times New Roman" panose="02020603050405020304" pitchFamily="18" charset="0"/>
                <a:cs typeface="Times New Roman" panose="02020603050405020304" pitchFamily="18" charset="0"/>
              </a:rPr>
              <a:t>Identify and explain ONE factor that inhibits political participation in United States</a:t>
            </a:r>
          </a:p>
          <a:p>
            <a:pPr marL="457200" indent="-457200">
              <a:buFontTx/>
              <a:buAutoNum type="alphaUcPeriod"/>
              <a:defRPr/>
            </a:pPr>
            <a:r>
              <a:rPr lang="en-US" sz="2400" dirty="0">
                <a:latin typeface="Times New Roman" panose="02020603050405020304" pitchFamily="18" charset="0"/>
                <a:cs typeface="Times New Roman" panose="02020603050405020304" pitchFamily="18" charset="0"/>
              </a:rPr>
              <a:t>Explain how decline in trust of American government has led to a decline political participation in the U.S..</a:t>
            </a:r>
          </a:p>
          <a:p>
            <a:pPr marL="457200" indent="-457200">
              <a:buFontTx/>
              <a:buAutoNum type="alphaUcPeriod"/>
              <a:defRPr/>
            </a:pPr>
            <a:endParaRPr lang="en-US"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3A45F-142B-49E2-A3F5-994920B5BA22}"/>
              </a:ext>
            </a:extLst>
          </p:cNvPr>
          <p:cNvSpPr>
            <a:spLocks noGrp="1"/>
          </p:cNvSpPr>
          <p:nvPr>
            <p:ph type="title"/>
          </p:nvPr>
        </p:nvSpPr>
        <p:spPr>
          <a:xfrm>
            <a:off x="762000" y="254001"/>
            <a:ext cx="8229600" cy="712787"/>
          </a:xfrm>
          <a:solidFill>
            <a:srgbClr val="002060"/>
          </a:solidFill>
          <a:ln>
            <a:solidFill>
              <a:srgbClr val="FF0000"/>
            </a:solidFill>
          </a:ln>
        </p:spPr>
        <p:txBody>
          <a:bodyPr/>
          <a:lstStyle/>
          <a:p>
            <a:pPr>
              <a:defRPr/>
            </a:pPr>
            <a:r>
              <a:rPr lang="en-US" b="1" dirty="0">
                <a:solidFill>
                  <a:schemeClr val="bg1"/>
                </a:solidFill>
                <a:latin typeface="Garamond" pitchFamily="18" charset="0"/>
              </a:rPr>
              <a:t>The Layout of the Voter</a:t>
            </a:r>
          </a:p>
        </p:txBody>
      </p:sp>
      <p:pic>
        <p:nvPicPr>
          <p:cNvPr id="124931" name="Content Placeholder 4" descr="A screenshot of a cell phone&#10;&#10;Description generated with very high confidence">
            <a:extLst>
              <a:ext uri="{FF2B5EF4-FFF2-40B4-BE49-F238E27FC236}">
                <a16:creationId xmlns:a16="http://schemas.microsoft.com/office/drawing/2014/main" id="{1DA48FE3-A52B-4030-A0C0-7589F82C530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52818" y="1241010"/>
            <a:ext cx="8338782" cy="4375980"/>
          </a:xfrm>
          <a:ln>
            <a:solidFill>
              <a:srgbClr val="FF0000"/>
            </a:solidFill>
          </a:ln>
        </p:spPr>
      </p:pic>
      <p:sp>
        <p:nvSpPr>
          <p:cNvPr id="6" name="Rectangle 5">
            <a:extLst>
              <a:ext uri="{FF2B5EF4-FFF2-40B4-BE49-F238E27FC236}">
                <a16:creationId xmlns:a16="http://schemas.microsoft.com/office/drawing/2014/main" id="{7DDDD397-AD9F-4C00-9010-27BB586EBF29}"/>
              </a:ext>
            </a:extLst>
          </p:cNvPr>
          <p:cNvSpPr/>
          <p:nvPr/>
        </p:nvSpPr>
        <p:spPr>
          <a:xfrm>
            <a:off x="1862920" y="1069146"/>
            <a:ext cx="6096000" cy="457200"/>
          </a:xfrm>
          <a:prstGeom prst="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latin typeface="Times New Roman" panose="02020603050405020304" pitchFamily="18" charset="0"/>
                <a:cs typeface="Times New Roman" panose="02020603050405020304" pitchFamily="18" charset="0"/>
              </a:rPr>
              <a:t>Impact of Voter ID laws</a:t>
            </a:r>
          </a:p>
        </p:txBody>
      </p:sp>
      <p:sp>
        <p:nvSpPr>
          <p:cNvPr id="3" name="Rectangle 2">
            <a:extLst>
              <a:ext uri="{FF2B5EF4-FFF2-40B4-BE49-F238E27FC236}">
                <a16:creationId xmlns:a16="http://schemas.microsoft.com/office/drawing/2014/main" id="{92C6B103-69E3-4C39-8173-696E7D223975}"/>
              </a:ext>
            </a:extLst>
          </p:cNvPr>
          <p:cNvSpPr/>
          <p:nvPr/>
        </p:nvSpPr>
        <p:spPr>
          <a:xfrm>
            <a:off x="8040029" y="2331493"/>
            <a:ext cx="3847171" cy="1953904"/>
          </a:xfrm>
          <a:prstGeom prst="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buFont typeface="Arial" panose="020B0604020202020204" pitchFamily="34" charset="0"/>
              <a:buChar char="•"/>
              <a:defRPr/>
            </a:pPr>
            <a:r>
              <a:rPr lang="en-US" sz="2400" dirty="0">
                <a:latin typeface="Times New Roman" panose="02020603050405020304" pitchFamily="18" charset="0"/>
                <a:cs typeface="Times New Roman" panose="02020603050405020304" pitchFamily="18" charset="0"/>
              </a:rPr>
              <a:t>Baker v. </a:t>
            </a:r>
            <a:r>
              <a:rPr lang="en-US" sz="2400" dirty="0" err="1">
                <a:latin typeface="Times New Roman" panose="02020603050405020304" pitchFamily="18" charset="0"/>
                <a:cs typeface="Times New Roman" panose="02020603050405020304" pitchFamily="18" charset="0"/>
              </a:rPr>
              <a:t>Carr</a:t>
            </a: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defRPr/>
            </a:pPr>
            <a:r>
              <a:rPr lang="en-US" sz="2400" i="1" dirty="0" err="1">
                <a:latin typeface="Times New Roman" panose="02020603050405020304" pitchFamily="18" charset="0"/>
                <a:cs typeface="Times New Roman" panose="02020603050405020304" pitchFamily="18" charset="0"/>
              </a:rPr>
              <a:t>McCrory</a:t>
            </a:r>
            <a:r>
              <a:rPr lang="en-US" sz="2400" i="1" dirty="0">
                <a:latin typeface="Times New Roman" panose="02020603050405020304" pitchFamily="18" charset="0"/>
                <a:cs typeface="Times New Roman" panose="02020603050405020304" pitchFamily="18" charset="0"/>
              </a:rPr>
              <a:t> v. Harris </a:t>
            </a:r>
          </a:p>
          <a:p>
            <a:pPr marL="342900" indent="-342900">
              <a:buFont typeface="Arial" panose="020B0604020202020204" pitchFamily="34" charset="0"/>
              <a:buChar char="•"/>
              <a:defRPr/>
            </a:pPr>
            <a:r>
              <a:rPr lang="en-US" sz="2400" i="1" dirty="0">
                <a:latin typeface="Times New Roman" panose="02020603050405020304" pitchFamily="18" charset="0"/>
                <a:cs typeface="Times New Roman" panose="02020603050405020304" pitchFamily="18" charset="0"/>
              </a:rPr>
              <a:t>Bethune Hill v. Virginia State Board of Elections</a:t>
            </a:r>
            <a:endParaRPr lang="en-US" sz="24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B8792547-AAD6-4A76-B421-101A07CE4FC2}"/>
              </a:ext>
            </a:extLst>
          </p:cNvPr>
          <p:cNvSpPr/>
          <p:nvPr/>
        </p:nvSpPr>
        <p:spPr>
          <a:xfrm>
            <a:off x="390293" y="5296828"/>
            <a:ext cx="11273883" cy="1204333"/>
          </a:xfrm>
          <a:prstGeom prst="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New Roman" panose="02020603050405020304" pitchFamily="18" charset="0"/>
                <a:cs typeface="Times New Roman" panose="02020603050405020304" pitchFamily="18" charset="0"/>
              </a:rPr>
              <a:t>Constitutional issue: equal protection clause of the 14</a:t>
            </a:r>
            <a:r>
              <a:rPr lang="en-US" sz="2400" baseline="30000" dirty="0">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 Amendment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Access to the polls (Voting Rights Act of 1965)</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Court precedent of One Man One Vote (Baker v. </a:t>
            </a:r>
            <a:r>
              <a:rPr lang="en-US" sz="2400" dirty="0" err="1">
                <a:latin typeface="Times New Roman" panose="02020603050405020304" pitchFamily="18" charset="0"/>
                <a:cs typeface="Times New Roman" panose="02020603050405020304" pitchFamily="18" charset="0"/>
              </a:rPr>
              <a:t>Carr</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275709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4246A-62EA-4723-830A-55FB1D18B6B2}"/>
              </a:ext>
            </a:extLst>
          </p:cNvPr>
          <p:cNvSpPr>
            <a:spLocks noGrp="1"/>
          </p:cNvSpPr>
          <p:nvPr>
            <p:ph type="title"/>
          </p:nvPr>
        </p:nvSpPr>
        <p:spPr>
          <a:xfrm>
            <a:off x="627797" y="277814"/>
            <a:ext cx="9583003" cy="712787"/>
          </a:xfrm>
          <a:solidFill>
            <a:srgbClr val="002060"/>
          </a:solidFill>
          <a:ln>
            <a:solidFill>
              <a:srgbClr val="FF0000"/>
            </a:solidFill>
          </a:ln>
        </p:spPr>
        <p:txBody>
          <a:bodyPr/>
          <a:lstStyle/>
          <a:p>
            <a:pPr>
              <a:defRPr/>
            </a:pPr>
            <a:r>
              <a:rPr lang="en-US" b="1" dirty="0">
                <a:solidFill>
                  <a:schemeClr val="bg1"/>
                </a:solidFill>
                <a:latin typeface="Garamond" pitchFamily="18" charset="0"/>
              </a:rPr>
              <a:t>Debate over Voter ID laws</a:t>
            </a:r>
          </a:p>
        </p:txBody>
      </p:sp>
      <p:pic>
        <p:nvPicPr>
          <p:cNvPr id="123907" name="Content Placeholder 4" descr="A close up of a map&#10;&#10;Description generated with high confidence">
            <a:hlinkClick r:id="rId2"/>
            <a:extLst>
              <a:ext uri="{FF2B5EF4-FFF2-40B4-BE49-F238E27FC236}">
                <a16:creationId xmlns:a16="http://schemas.microsoft.com/office/drawing/2014/main" id="{48E3A5C9-E883-4ED9-BADB-1326548B533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55093" y="1257300"/>
            <a:ext cx="10822674" cy="3956145"/>
          </a:xfrm>
          <a:ln>
            <a:solidFill>
              <a:srgbClr val="FF0000"/>
            </a:solidFill>
          </a:ln>
        </p:spPr>
      </p:pic>
      <p:sp>
        <p:nvSpPr>
          <p:cNvPr id="6" name="Rectangle 5">
            <a:extLst>
              <a:ext uri="{FF2B5EF4-FFF2-40B4-BE49-F238E27FC236}">
                <a16:creationId xmlns:a16="http://schemas.microsoft.com/office/drawing/2014/main" id="{29D8CA35-902A-4AEE-98C6-51857476100C}"/>
              </a:ext>
            </a:extLst>
          </p:cNvPr>
          <p:cNvSpPr/>
          <p:nvPr/>
        </p:nvSpPr>
        <p:spPr>
          <a:xfrm>
            <a:off x="1625221" y="5741157"/>
            <a:ext cx="2514600" cy="685800"/>
          </a:xfrm>
          <a:prstGeom prst="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bg1"/>
                </a:solidFill>
                <a:latin typeface="Times New Roman" panose="02020603050405020304" pitchFamily="18" charset="0"/>
                <a:cs typeface="Times New Roman" panose="02020603050405020304" pitchFamily="18" charset="0"/>
              </a:rPr>
              <a:t>Voting Integrity</a:t>
            </a:r>
          </a:p>
        </p:txBody>
      </p:sp>
      <p:sp>
        <p:nvSpPr>
          <p:cNvPr id="7" name="Rectangle 6">
            <a:extLst>
              <a:ext uri="{FF2B5EF4-FFF2-40B4-BE49-F238E27FC236}">
                <a16:creationId xmlns:a16="http://schemas.microsoft.com/office/drawing/2014/main" id="{AB5AB4E3-BB26-461C-935A-8C4E84BE54B9}"/>
              </a:ext>
            </a:extLst>
          </p:cNvPr>
          <p:cNvSpPr/>
          <p:nvPr/>
        </p:nvSpPr>
        <p:spPr>
          <a:xfrm>
            <a:off x="7166212" y="5770728"/>
            <a:ext cx="2514600" cy="685800"/>
          </a:xfrm>
          <a:prstGeom prst="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bg1"/>
                </a:solidFill>
                <a:latin typeface="Times New Roman" panose="02020603050405020304" pitchFamily="18" charset="0"/>
                <a:cs typeface="Times New Roman" panose="02020603050405020304" pitchFamily="18" charset="0"/>
              </a:rPr>
              <a:t>Discriminatory</a:t>
            </a:r>
          </a:p>
        </p:txBody>
      </p:sp>
      <p:sp>
        <p:nvSpPr>
          <p:cNvPr id="3" name="Down Arrow 2"/>
          <p:cNvSpPr/>
          <p:nvPr/>
        </p:nvSpPr>
        <p:spPr>
          <a:xfrm rot="2979677">
            <a:off x="4139821" y="5063319"/>
            <a:ext cx="1032680" cy="1020738"/>
          </a:xfrm>
          <a:prstGeom prst="down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rot="19035711">
            <a:off x="6189260" y="5097342"/>
            <a:ext cx="1032680" cy="1020738"/>
          </a:xfrm>
          <a:prstGeom prst="down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4.bp.blogspot.com/-pY0hVhywrGo/U-pzwNhaS-I/AAAAAAAAHWI/ZNK3sKD_yts/s1600/voter%2Bturnou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3787" y="200256"/>
            <a:ext cx="5004564" cy="2794310"/>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57922" y="634689"/>
            <a:ext cx="5703673" cy="769435"/>
          </a:xfrm>
          <a:solidFill>
            <a:srgbClr val="002060"/>
          </a:solidFill>
          <a:ln>
            <a:solidFill>
              <a:srgbClr val="FF0000"/>
            </a:solidFill>
          </a:ln>
        </p:spPr>
        <p:txBody>
          <a:bodyPr>
            <a:normAutofit/>
          </a:bodyPr>
          <a:lstStyle/>
          <a:p>
            <a:r>
              <a:rPr lang="en-US" sz="3600" b="1" dirty="0">
                <a:solidFill>
                  <a:schemeClr val="bg1"/>
                </a:solidFill>
                <a:latin typeface="Garamond" panose="02020404030301010803" pitchFamily="18" charset="0"/>
              </a:rPr>
              <a:t>Trending Downward?</a:t>
            </a:r>
          </a:p>
        </p:txBody>
      </p:sp>
      <p:sp>
        <p:nvSpPr>
          <p:cNvPr id="3" name="Content Placeholder 2"/>
          <p:cNvSpPr>
            <a:spLocks noGrp="1"/>
          </p:cNvSpPr>
          <p:nvPr>
            <p:ph idx="1"/>
          </p:nvPr>
        </p:nvSpPr>
        <p:spPr>
          <a:xfrm>
            <a:off x="950187" y="1597411"/>
            <a:ext cx="5438078" cy="3119555"/>
          </a:xfrm>
          <a:solidFill>
            <a:srgbClr val="002060"/>
          </a:solidFill>
          <a:ln>
            <a:solidFill>
              <a:srgbClr val="FF0000"/>
            </a:solidFill>
          </a:ln>
        </p:spPr>
        <p:txBody>
          <a:bodyPr>
            <a:normAutofit lnSpcReduction="10000"/>
          </a:bodyPr>
          <a:lstStyle/>
          <a:p>
            <a:r>
              <a:rPr lang="en-US" sz="2400" b="1" dirty="0">
                <a:solidFill>
                  <a:schemeClr val="bg1"/>
                </a:solidFill>
                <a:latin typeface="Times New Roman" panose="02020603050405020304" pitchFamily="18" charset="0"/>
                <a:cs typeface="Times New Roman" panose="02020603050405020304" pitchFamily="18" charset="0"/>
              </a:rPr>
              <a:t>Declining voter turnout</a:t>
            </a:r>
          </a:p>
          <a:p>
            <a:r>
              <a:rPr lang="en-US" sz="2400" b="1" dirty="0">
                <a:solidFill>
                  <a:schemeClr val="bg1"/>
                </a:solidFill>
                <a:latin typeface="Times New Roman" panose="02020603050405020304" pitchFamily="18" charset="0"/>
                <a:cs typeface="Times New Roman" panose="02020603050405020304" pitchFamily="18" charset="0"/>
              </a:rPr>
              <a:t>Factors</a:t>
            </a:r>
          </a:p>
          <a:p>
            <a:pPr lvl="1"/>
            <a:r>
              <a:rPr lang="en-US" dirty="0">
                <a:solidFill>
                  <a:schemeClr val="bg1"/>
                </a:solidFill>
                <a:latin typeface="Times New Roman" panose="02020603050405020304" pitchFamily="18" charset="0"/>
                <a:cs typeface="Times New Roman" panose="02020603050405020304" pitchFamily="18" charset="0"/>
              </a:rPr>
              <a:t>Weaken of party identification</a:t>
            </a:r>
          </a:p>
          <a:p>
            <a:pPr lvl="1"/>
            <a:r>
              <a:rPr lang="en-US" dirty="0">
                <a:solidFill>
                  <a:schemeClr val="bg1"/>
                </a:solidFill>
                <a:latin typeface="Times New Roman" panose="02020603050405020304" pitchFamily="18" charset="0"/>
                <a:cs typeface="Times New Roman" panose="02020603050405020304" pitchFamily="18" charset="0"/>
              </a:rPr>
              <a:t>Growth of </a:t>
            </a:r>
            <a:r>
              <a:rPr lang="en-US" b="1" u="sng" dirty="0">
                <a:solidFill>
                  <a:schemeClr val="bg1"/>
                </a:solidFill>
                <a:latin typeface="Times New Roman" panose="02020603050405020304" pitchFamily="18" charset="0"/>
                <a:cs typeface="Times New Roman" panose="02020603050405020304" pitchFamily="18" charset="0"/>
              </a:rPr>
              <a:t>Candidate Centered Politics</a:t>
            </a:r>
          </a:p>
          <a:p>
            <a:pPr lvl="1"/>
            <a:r>
              <a:rPr lang="en-US" dirty="0">
                <a:solidFill>
                  <a:schemeClr val="bg1"/>
                </a:solidFill>
                <a:latin typeface="Times New Roman" panose="02020603050405020304" pitchFamily="18" charset="0"/>
                <a:cs typeface="Times New Roman" panose="02020603050405020304" pitchFamily="18" charset="0"/>
              </a:rPr>
              <a:t>Increase in distrust since the 1950s</a:t>
            </a:r>
          </a:p>
          <a:p>
            <a:pPr lvl="1"/>
            <a:r>
              <a:rPr lang="en-US" dirty="0">
                <a:solidFill>
                  <a:schemeClr val="bg1"/>
                </a:solidFill>
                <a:latin typeface="Times New Roman" panose="02020603050405020304" pitchFamily="18" charset="0"/>
                <a:cs typeface="Times New Roman" panose="02020603050405020304" pitchFamily="18" charset="0"/>
              </a:rPr>
              <a:t>Increased voter apathy</a:t>
            </a:r>
          </a:p>
          <a:p>
            <a:pPr lvl="1"/>
            <a:r>
              <a:rPr lang="en-US" dirty="0">
                <a:solidFill>
                  <a:schemeClr val="bg1"/>
                </a:solidFill>
                <a:latin typeface="Times New Roman" panose="02020603050405020304" pitchFamily="18" charset="0"/>
                <a:cs typeface="Times New Roman" panose="02020603050405020304" pitchFamily="18" charset="0"/>
              </a:rPr>
              <a:t>Voter registration process (#1 reason)</a:t>
            </a:r>
          </a:p>
        </p:txBody>
      </p:sp>
      <p:pic>
        <p:nvPicPr>
          <p:cNvPr id="6" name="Picture 5" descr="A close up of text on a black background&#10;&#10;Description automatically generated">
            <a:extLst>
              <a:ext uri="{FF2B5EF4-FFF2-40B4-BE49-F238E27FC236}">
                <a16:creationId xmlns:a16="http://schemas.microsoft.com/office/drawing/2014/main" id="{45F1ED25-9E05-49A1-B388-FC247B2549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1309" y="3157188"/>
            <a:ext cx="5266252" cy="3388578"/>
          </a:xfrm>
          <a:prstGeom prst="rect">
            <a:avLst/>
          </a:prstGeom>
          <a:ln>
            <a:solidFill>
              <a:srgbClr val="FF0000"/>
            </a:solidFill>
          </a:ln>
        </p:spPr>
      </p:pic>
      <p:sp>
        <p:nvSpPr>
          <p:cNvPr id="5" name="Rectangle 4">
            <a:extLst>
              <a:ext uri="{FF2B5EF4-FFF2-40B4-BE49-F238E27FC236}">
                <a16:creationId xmlns:a16="http://schemas.microsoft.com/office/drawing/2014/main" id="{AE229034-FDA0-4290-BAA3-B10C7D7B3B05}"/>
              </a:ext>
            </a:extLst>
          </p:cNvPr>
          <p:cNvSpPr/>
          <p:nvPr/>
        </p:nvSpPr>
        <p:spPr>
          <a:xfrm>
            <a:off x="664945" y="5103828"/>
            <a:ext cx="9611493" cy="144193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mj-lt"/>
              <a:buAutoNum type="arabicPeriod"/>
            </a:pPr>
            <a:r>
              <a:rPr lang="en-US" sz="2400" dirty="0">
                <a:solidFill>
                  <a:schemeClr val="bg1"/>
                </a:solidFill>
                <a:latin typeface="Times New Roman" panose="02020603050405020304" pitchFamily="18" charset="0"/>
                <a:cs typeface="Times New Roman" panose="02020603050405020304" pitchFamily="18" charset="0"/>
              </a:rPr>
              <a:t>What piece of legislation was passed to combat issues with voter registration?</a:t>
            </a:r>
          </a:p>
          <a:p>
            <a:pPr marL="457200" indent="-457200">
              <a:buFont typeface="+mj-lt"/>
              <a:buAutoNum type="arabicPeriod"/>
            </a:pPr>
            <a:r>
              <a:rPr lang="en-US" sz="2400" dirty="0">
                <a:solidFill>
                  <a:schemeClr val="bg1"/>
                </a:solidFill>
                <a:latin typeface="Times New Roman" panose="02020603050405020304" pitchFamily="18" charset="0"/>
                <a:cs typeface="Times New Roman" panose="02020603050405020304" pitchFamily="18" charset="0"/>
              </a:rPr>
              <a:t>How effective was the legislation in improving voter turnout in the United States? </a:t>
            </a:r>
          </a:p>
        </p:txBody>
      </p:sp>
    </p:spTree>
    <p:extLst>
      <p:ext uri="{BB962C8B-B14F-4D97-AF65-F5344CB8AC3E}">
        <p14:creationId xmlns:p14="http://schemas.microsoft.com/office/powerpoint/2010/main" val="223257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7A1B1-563E-4812-AEE2-4BB318226CFA}"/>
              </a:ext>
            </a:extLst>
          </p:cNvPr>
          <p:cNvSpPr>
            <a:spLocks noGrp="1"/>
          </p:cNvSpPr>
          <p:nvPr>
            <p:ph type="title"/>
          </p:nvPr>
        </p:nvSpPr>
        <p:spPr>
          <a:xfrm>
            <a:off x="1981200" y="277814"/>
            <a:ext cx="8229600" cy="712787"/>
          </a:xfrm>
          <a:solidFill>
            <a:srgbClr val="002060"/>
          </a:solidFill>
          <a:ln>
            <a:solidFill>
              <a:srgbClr val="FF0000"/>
            </a:solidFill>
          </a:ln>
        </p:spPr>
        <p:txBody>
          <a:bodyPr/>
          <a:lstStyle/>
          <a:p>
            <a:pPr>
              <a:defRPr/>
            </a:pPr>
            <a:r>
              <a:rPr lang="en-US" b="1" dirty="0">
                <a:solidFill>
                  <a:schemeClr val="bg1"/>
                </a:solidFill>
                <a:latin typeface="Garamond" panose="02020404030301010803" pitchFamily="18" charset="0"/>
              </a:rPr>
              <a:t>The Value of Voting in America</a:t>
            </a:r>
          </a:p>
        </p:txBody>
      </p:sp>
      <p:sp>
        <p:nvSpPr>
          <p:cNvPr id="3" name="Content Placeholder 2">
            <a:extLst>
              <a:ext uri="{FF2B5EF4-FFF2-40B4-BE49-F238E27FC236}">
                <a16:creationId xmlns:a16="http://schemas.microsoft.com/office/drawing/2014/main" id="{095164E0-8A75-4D7C-A563-6B3DB72DC318}"/>
              </a:ext>
            </a:extLst>
          </p:cNvPr>
          <p:cNvSpPr>
            <a:spLocks noGrp="1"/>
          </p:cNvSpPr>
          <p:nvPr>
            <p:ph idx="1"/>
          </p:nvPr>
        </p:nvSpPr>
        <p:spPr>
          <a:xfrm>
            <a:off x="838200" y="1371600"/>
            <a:ext cx="10515600" cy="4537734"/>
          </a:xfrm>
          <a:solidFill>
            <a:schemeClr val="bg1"/>
          </a:solidFill>
          <a:ln>
            <a:solidFill>
              <a:srgbClr val="002060"/>
            </a:solidFill>
          </a:ln>
        </p:spPr>
        <p:txBody>
          <a:bodyPr/>
          <a:lstStyle/>
          <a:p>
            <a:pPr>
              <a:defRPr/>
            </a:pPr>
            <a:r>
              <a:rPr lang="en-US" sz="2400" dirty="0">
                <a:latin typeface="Times New Roman" panose="02020603050405020304" pitchFamily="18" charset="0"/>
                <a:cs typeface="Times New Roman" panose="02020603050405020304" pitchFamily="18" charset="0"/>
              </a:rPr>
              <a:t>To what extent does voting in United States’ elections have a value in its political landscape and institutions.</a:t>
            </a:r>
          </a:p>
          <a:p>
            <a:pPr lvl="1">
              <a:defRPr/>
            </a:pPr>
            <a:r>
              <a:rPr lang="en-US" dirty="0">
                <a:latin typeface="Times New Roman" panose="02020603050405020304" pitchFamily="18" charset="0"/>
                <a:cs typeface="Times New Roman" panose="02020603050405020304" pitchFamily="18" charset="0"/>
              </a:rPr>
              <a:t>Does one vote matter?</a:t>
            </a:r>
          </a:p>
          <a:p>
            <a:pPr lvl="1">
              <a:defRPr/>
            </a:pPr>
            <a:r>
              <a:rPr lang="en-US" dirty="0">
                <a:latin typeface="Times New Roman" panose="02020603050405020304" pitchFamily="18" charset="0"/>
                <a:cs typeface="Times New Roman" panose="02020603050405020304" pitchFamily="18" charset="0"/>
              </a:rPr>
              <a:t>Does the election system work?</a:t>
            </a:r>
          </a:p>
          <a:p>
            <a:pPr lvl="1">
              <a:defRPr/>
            </a:pPr>
            <a:r>
              <a:rPr lang="en-US" dirty="0">
                <a:latin typeface="Times New Roman" panose="02020603050405020304" pitchFamily="18" charset="0"/>
                <a:cs typeface="Times New Roman" panose="02020603050405020304" pitchFamily="18" charset="0"/>
              </a:rPr>
              <a:t>How much control is giving to the federal </a:t>
            </a:r>
          </a:p>
          <a:p>
            <a:pPr marL="344487" lvl="1" indent="0">
              <a:buNone/>
              <a:defRPr/>
            </a:pPr>
            <a:r>
              <a:rPr lang="en-US" dirty="0">
                <a:latin typeface="Times New Roman" panose="02020603050405020304" pitchFamily="18" charset="0"/>
                <a:cs typeface="Times New Roman" panose="02020603050405020304" pitchFamily="18" charset="0"/>
              </a:rPr>
              <a:t>      government over the process?</a:t>
            </a:r>
          </a:p>
          <a:p>
            <a:pPr lvl="1">
              <a:defRPr/>
            </a:pPr>
            <a:r>
              <a:rPr lang="en-US" dirty="0">
                <a:latin typeface="Times New Roman" panose="02020603050405020304" pitchFamily="18" charset="0"/>
                <a:cs typeface="Times New Roman" panose="02020603050405020304" pitchFamily="18" charset="0"/>
              </a:rPr>
              <a:t>Do American’s have a high or low political efficacy?</a:t>
            </a:r>
          </a:p>
          <a:p>
            <a:pPr lvl="1">
              <a:defRPr/>
            </a:pPr>
            <a:endParaRPr lang="en-US" sz="1600" dirty="0">
              <a:latin typeface="Times New Roman" panose="02020603050405020304" pitchFamily="18" charset="0"/>
              <a:cs typeface="Times New Roman" panose="02020603050405020304" pitchFamily="18" charset="0"/>
            </a:endParaRPr>
          </a:p>
        </p:txBody>
      </p:sp>
      <p:pic>
        <p:nvPicPr>
          <p:cNvPr id="134148" name="Picture 2">
            <a:extLst>
              <a:ext uri="{FF2B5EF4-FFF2-40B4-BE49-F238E27FC236}">
                <a16:creationId xmlns:a16="http://schemas.microsoft.com/office/drawing/2014/main" id="{FAAE0779-E59A-4395-AE13-DC47822B91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7312" y="2154432"/>
            <a:ext cx="2794000" cy="4225925"/>
          </a:xfrm>
          <a:prstGeom prst="rect">
            <a:avLst/>
          </a:prstGeom>
          <a:noFill/>
          <a:ln w="952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4" descr="A person holding a sign&#10;&#10;Description automatically generated">
            <a:extLst>
              <a:ext uri="{FF2B5EF4-FFF2-40B4-BE49-F238E27FC236}">
                <a16:creationId xmlns:a16="http://schemas.microsoft.com/office/drawing/2014/main" id="{0BEBCD19-E476-4FBF-82B4-B051D5159B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8155" y="4074414"/>
            <a:ext cx="6155474" cy="2505772"/>
          </a:xfrm>
          <a:prstGeom prst="rect">
            <a:avLst/>
          </a:prstGeom>
          <a:ln>
            <a:solidFill>
              <a:srgbClr val="FF0000"/>
            </a:solidFill>
          </a:ln>
        </p:spPr>
      </p:pic>
    </p:spTree>
    <p:extLst>
      <p:ext uri="{BB962C8B-B14F-4D97-AF65-F5344CB8AC3E}">
        <p14:creationId xmlns:p14="http://schemas.microsoft.com/office/powerpoint/2010/main" val="30100667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02A98-1C4F-408E-BFA1-850EE8625C87}"/>
              </a:ext>
            </a:extLst>
          </p:cNvPr>
          <p:cNvSpPr>
            <a:spLocks noGrp="1"/>
          </p:cNvSpPr>
          <p:nvPr>
            <p:ph type="title"/>
          </p:nvPr>
        </p:nvSpPr>
        <p:spPr>
          <a:xfrm>
            <a:off x="838200" y="365126"/>
            <a:ext cx="10515600" cy="883812"/>
          </a:xfrm>
          <a:solidFill>
            <a:srgbClr val="002060"/>
          </a:solidFill>
          <a:ln>
            <a:solidFill>
              <a:srgbClr val="FF0000"/>
            </a:solidFill>
          </a:ln>
        </p:spPr>
        <p:txBody>
          <a:bodyPr/>
          <a:lstStyle/>
          <a:p>
            <a:r>
              <a:rPr lang="en-US" dirty="0">
                <a:solidFill>
                  <a:schemeClr val="bg1"/>
                </a:solidFill>
                <a:latin typeface="Garamond" panose="02020404030301010803" pitchFamily="18" charset="0"/>
              </a:rPr>
              <a:t>Validity of Voting</a:t>
            </a:r>
          </a:p>
        </p:txBody>
      </p:sp>
      <p:sp>
        <p:nvSpPr>
          <p:cNvPr id="3" name="Content Placeholder 2">
            <a:extLst>
              <a:ext uri="{FF2B5EF4-FFF2-40B4-BE49-F238E27FC236}">
                <a16:creationId xmlns:a16="http://schemas.microsoft.com/office/drawing/2014/main" id="{2BE5170E-BA9F-4640-8152-65F50990E717}"/>
              </a:ext>
            </a:extLst>
          </p:cNvPr>
          <p:cNvSpPr>
            <a:spLocks noGrp="1"/>
          </p:cNvSpPr>
          <p:nvPr>
            <p:ph idx="1"/>
          </p:nvPr>
        </p:nvSpPr>
        <p:spPr>
          <a:xfrm>
            <a:off x="838200" y="1650380"/>
            <a:ext cx="10515600" cy="4526583"/>
          </a:xfrm>
          <a:solidFill>
            <a:schemeClr val="bg1"/>
          </a:solidFill>
          <a:ln>
            <a:solidFill>
              <a:srgbClr val="FF0000"/>
            </a:solidFill>
          </a:ln>
        </p:spPr>
        <p:txBody>
          <a:bodyPr>
            <a:normAutofit/>
          </a:bodyPr>
          <a:lstStyle/>
          <a:p>
            <a:r>
              <a:rPr lang="en-US" sz="2400" dirty="0">
                <a:latin typeface="Times New Roman" panose="02020603050405020304" pitchFamily="18" charset="0"/>
                <a:cs typeface="Times New Roman" panose="02020603050405020304" pitchFamily="18" charset="0"/>
              </a:rPr>
              <a:t>Prompt: Evaluate the validity of voting in American elections and determine whether it matters </a:t>
            </a:r>
          </a:p>
          <a:p>
            <a:pPr lvl="1"/>
            <a:r>
              <a:rPr lang="en-US" sz="2000" dirty="0">
                <a:latin typeface="Times New Roman" panose="02020603050405020304" pitchFamily="18" charset="0"/>
                <a:cs typeface="Times New Roman" panose="02020603050405020304" pitchFamily="18" charset="0"/>
              </a:rPr>
              <a:t>Develop arguments as to whether is worthwhile in the United States</a:t>
            </a:r>
          </a:p>
          <a:p>
            <a:pPr lvl="1"/>
            <a:r>
              <a:rPr lang="en-US" sz="2000" dirty="0">
                <a:latin typeface="Times New Roman" panose="02020603050405020304" pitchFamily="18" charset="0"/>
                <a:cs typeface="Times New Roman" panose="02020603050405020304" pitchFamily="18" charset="0"/>
              </a:rPr>
              <a:t>Consider past historical data on voter turnout</a:t>
            </a:r>
          </a:p>
          <a:p>
            <a:pPr lvl="1"/>
            <a:r>
              <a:rPr lang="en-US" sz="2000" dirty="0">
                <a:latin typeface="Times New Roman" panose="02020603050405020304" pitchFamily="18" charset="0"/>
                <a:cs typeface="Times New Roman" panose="02020603050405020304" pitchFamily="18" charset="0"/>
              </a:rPr>
              <a:t>Does ONE VOTE really determine an election </a:t>
            </a:r>
          </a:p>
          <a:p>
            <a:pPr lvl="1"/>
            <a:endParaRPr lang="en-US" sz="2000" dirty="0">
              <a:latin typeface="Times New Roman" panose="02020603050405020304" pitchFamily="18" charset="0"/>
              <a:cs typeface="Times New Roman" panose="02020603050405020304" pitchFamily="18" charset="0"/>
            </a:endParaRPr>
          </a:p>
        </p:txBody>
      </p:sp>
      <p:pic>
        <p:nvPicPr>
          <p:cNvPr id="5" name="Picture 4" descr="A close up of a sign&#10;&#10;Description automatically generated">
            <a:extLst>
              <a:ext uri="{FF2B5EF4-FFF2-40B4-BE49-F238E27FC236}">
                <a16:creationId xmlns:a16="http://schemas.microsoft.com/office/drawing/2014/main" id="{0AEB4213-638D-464F-9335-445A755409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8798" y="3668518"/>
            <a:ext cx="4182056" cy="1995720"/>
          </a:xfrm>
          <a:prstGeom prst="rect">
            <a:avLst/>
          </a:prstGeom>
          <a:solidFill>
            <a:srgbClr val="002060"/>
          </a:solidFill>
          <a:ln>
            <a:solidFill>
              <a:srgbClr val="FF0000"/>
            </a:solidFill>
          </a:ln>
        </p:spPr>
      </p:pic>
      <p:sp>
        <p:nvSpPr>
          <p:cNvPr id="6" name="Rectangle 5">
            <a:extLst>
              <a:ext uri="{FF2B5EF4-FFF2-40B4-BE49-F238E27FC236}">
                <a16:creationId xmlns:a16="http://schemas.microsoft.com/office/drawing/2014/main" id="{80203FE2-7B7D-419F-9AFC-B4ED68E694E1}"/>
              </a:ext>
            </a:extLst>
          </p:cNvPr>
          <p:cNvSpPr/>
          <p:nvPr/>
        </p:nvSpPr>
        <p:spPr>
          <a:xfrm>
            <a:off x="9935737" y="3913671"/>
            <a:ext cx="1193180" cy="1505415"/>
          </a:xfrm>
          <a:prstGeom prst="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239908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E006C-1823-4B33-A71F-1ABA8A5E39A9}"/>
              </a:ext>
            </a:extLst>
          </p:cNvPr>
          <p:cNvSpPr>
            <a:spLocks noGrp="1"/>
          </p:cNvSpPr>
          <p:nvPr>
            <p:ph type="title"/>
          </p:nvPr>
        </p:nvSpPr>
        <p:spPr>
          <a:xfrm>
            <a:off x="726688" y="296862"/>
            <a:ext cx="9407912" cy="788987"/>
          </a:xfrm>
          <a:solidFill>
            <a:srgbClr val="002060"/>
          </a:solidFill>
          <a:ln>
            <a:solidFill>
              <a:srgbClr val="FF0000"/>
            </a:solidFill>
          </a:ln>
        </p:spPr>
        <p:txBody>
          <a:bodyPr/>
          <a:lstStyle/>
          <a:p>
            <a:pPr>
              <a:defRPr/>
            </a:pPr>
            <a:r>
              <a:rPr lang="en-US" b="1" dirty="0">
                <a:solidFill>
                  <a:schemeClr val="bg1"/>
                </a:solidFill>
                <a:latin typeface="Garamond" panose="02020404030301010803" pitchFamily="18" charset="0"/>
              </a:rPr>
              <a:t>Potential Power of the People</a:t>
            </a:r>
          </a:p>
        </p:txBody>
      </p:sp>
      <p:pic>
        <p:nvPicPr>
          <p:cNvPr id="129027" name="Content Placeholder 3">
            <a:extLst>
              <a:ext uri="{FF2B5EF4-FFF2-40B4-BE49-F238E27FC236}">
                <a16:creationId xmlns:a16="http://schemas.microsoft.com/office/drawing/2014/main" id="{A45399B6-0C43-4C80-BC83-5BF85BBE7D9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32571" y="1252655"/>
            <a:ext cx="8077200" cy="3754244"/>
          </a:xfrm>
          <a:ln>
            <a:solidFill>
              <a:srgbClr val="FF0000"/>
            </a:solidFill>
          </a:ln>
        </p:spPr>
      </p:pic>
      <p:sp>
        <p:nvSpPr>
          <p:cNvPr id="5" name="Rectangle 4">
            <a:extLst>
              <a:ext uri="{FF2B5EF4-FFF2-40B4-BE49-F238E27FC236}">
                <a16:creationId xmlns:a16="http://schemas.microsoft.com/office/drawing/2014/main" id="{39EAB6B6-B1CC-4754-A69E-5D4B7EAABD70}"/>
              </a:ext>
            </a:extLst>
          </p:cNvPr>
          <p:cNvSpPr/>
          <p:nvPr/>
        </p:nvSpPr>
        <p:spPr>
          <a:xfrm>
            <a:off x="512956" y="5241073"/>
            <a:ext cx="10181064" cy="1320065"/>
          </a:xfrm>
          <a:prstGeom prst="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buAutoNum type="arabicPeriod"/>
              <a:defRPr/>
            </a:pPr>
            <a:r>
              <a:rPr lang="en-US" sz="2000" dirty="0">
                <a:latin typeface="Times New Roman" panose="02020603050405020304" pitchFamily="18" charset="0"/>
                <a:cs typeface="Times New Roman" panose="02020603050405020304" pitchFamily="18" charset="0"/>
              </a:rPr>
              <a:t>What is the potential power of the people in determining the direction of the nation through voting?</a:t>
            </a:r>
          </a:p>
          <a:p>
            <a:pPr marL="342900" indent="-342900">
              <a:buFont typeface="Arial" panose="020B0604020202020204" pitchFamily="34" charset="0"/>
              <a:buChar char="•"/>
              <a:defRPr/>
            </a:pPr>
            <a:r>
              <a:rPr lang="en-US" sz="2000" dirty="0">
                <a:latin typeface="Times New Roman" panose="02020603050405020304" pitchFamily="18" charset="0"/>
                <a:cs typeface="Times New Roman" panose="02020603050405020304" pitchFamily="18" charset="0"/>
              </a:rPr>
              <a:t>Evaluate factors that give voting legitimacy</a:t>
            </a:r>
          </a:p>
          <a:p>
            <a:pPr marL="342900" indent="-342900">
              <a:buFont typeface="Arial" panose="020B0604020202020204" pitchFamily="34" charset="0"/>
              <a:buChar char="•"/>
              <a:defRPr/>
            </a:pPr>
            <a:r>
              <a:rPr lang="en-US" sz="2000" dirty="0">
                <a:latin typeface="Times New Roman" panose="02020603050405020304" pitchFamily="18" charset="0"/>
                <a:cs typeface="Times New Roman" panose="02020603050405020304" pitchFamily="18" charset="0"/>
              </a:rPr>
              <a:t>Evaluates factors that detracting from voting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3A45F-142B-49E2-A3F5-994920B5BA22}"/>
              </a:ext>
            </a:extLst>
          </p:cNvPr>
          <p:cNvSpPr>
            <a:spLocks noGrp="1"/>
          </p:cNvSpPr>
          <p:nvPr>
            <p:ph type="title"/>
          </p:nvPr>
        </p:nvSpPr>
        <p:spPr>
          <a:xfrm>
            <a:off x="762000" y="254001"/>
            <a:ext cx="8229600" cy="712787"/>
          </a:xfrm>
          <a:solidFill>
            <a:srgbClr val="002060"/>
          </a:solidFill>
          <a:ln>
            <a:solidFill>
              <a:srgbClr val="FF0000"/>
            </a:solidFill>
          </a:ln>
        </p:spPr>
        <p:txBody>
          <a:bodyPr/>
          <a:lstStyle/>
          <a:p>
            <a:pPr>
              <a:defRPr/>
            </a:pPr>
            <a:r>
              <a:rPr lang="en-US" b="1" dirty="0">
                <a:solidFill>
                  <a:schemeClr val="bg1"/>
                </a:solidFill>
                <a:latin typeface="Garamond" pitchFamily="18" charset="0"/>
              </a:rPr>
              <a:t>The Layout of the Voter</a:t>
            </a:r>
          </a:p>
        </p:txBody>
      </p:sp>
      <p:pic>
        <p:nvPicPr>
          <p:cNvPr id="9" name="Content Placeholder 8" descr="A close up of a map&#10;&#10;Description automatically generated">
            <a:extLst>
              <a:ext uri="{FF2B5EF4-FFF2-40B4-BE49-F238E27FC236}">
                <a16:creationId xmlns:a16="http://schemas.microsoft.com/office/drawing/2014/main" id="{DDBFBEB4-32F1-4890-BD41-B49A2051339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8576" y="1443037"/>
            <a:ext cx="8229600" cy="3971925"/>
          </a:xfrm>
        </p:spPr>
      </p:pic>
      <p:sp>
        <p:nvSpPr>
          <p:cNvPr id="3" name="Rectangle 2">
            <a:extLst>
              <a:ext uri="{FF2B5EF4-FFF2-40B4-BE49-F238E27FC236}">
                <a16:creationId xmlns:a16="http://schemas.microsoft.com/office/drawing/2014/main" id="{92C6B103-69E3-4C39-8173-696E7D223975}"/>
              </a:ext>
            </a:extLst>
          </p:cNvPr>
          <p:cNvSpPr/>
          <p:nvPr/>
        </p:nvSpPr>
        <p:spPr>
          <a:xfrm>
            <a:off x="8763000" y="2331493"/>
            <a:ext cx="3124200" cy="1953904"/>
          </a:xfrm>
          <a:prstGeom prst="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buFont typeface="Arial" panose="020B0604020202020204" pitchFamily="34" charset="0"/>
              <a:buChar char="•"/>
              <a:defRPr/>
            </a:pPr>
            <a:r>
              <a:rPr lang="en-US" sz="2400" dirty="0">
                <a:latin typeface="Times New Roman" panose="02020603050405020304" pitchFamily="18" charset="0"/>
                <a:cs typeface="Times New Roman" panose="02020603050405020304" pitchFamily="18" charset="0"/>
              </a:rPr>
              <a:t>Baker v. </a:t>
            </a:r>
            <a:r>
              <a:rPr lang="en-US" sz="2400" dirty="0" err="1">
                <a:latin typeface="Times New Roman" panose="02020603050405020304" pitchFamily="18" charset="0"/>
                <a:cs typeface="Times New Roman" panose="02020603050405020304" pitchFamily="18" charset="0"/>
              </a:rPr>
              <a:t>Carr</a:t>
            </a: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defRPr/>
            </a:pPr>
            <a:r>
              <a:rPr lang="en-US" sz="2400" i="1" dirty="0" err="1">
                <a:latin typeface="Times New Roman" panose="02020603050405020304" pitchFamily="18" charset="0"/>
                <a:cs typeface="Times New Roman" panose="02020603050405020304" pitchFamily="18" charset="0"/>
              </a:rPr>
              <a:t>McCrory</a:t>
            </a:r>
            <a:r>
              <a:rPr lang="en-US" sz="2400" i="1" dirty="0">
                <a:latin typeface="Times New Roman" panose="02020603050405020304" pitchFamily="18" charset="0"/>
                <a:cs typeface="Times New Roman" panose="02020603050405020304" pitchFamily="18" charset="0"/>
              </a:rPr>
              <a:t> v. Harris </a:t>
            </a:r>
          </a:p>
          <a:p>
            <a:pPr marL="342900" indent="-342900">
              <a:buFont typeface="Arial" panose="020B0604020202020204" pitchFamily="34" charset="0"/>
              <a:buChar char="•"/>
              <a:defRPr/>
            </a:pPr>
            <a:r>
              <a:rPr lang="en-US" sz="2400" i="1" dirty="0">
                <a:latin typeface="Times New Roman" panose="02020603050405020304" pitchFamily="18" charset="0"/>
                <a:cs typeface="Times New Roman" panose="02020603050405020304" pitchFamily="18" charset="0"/>
              </a:rPr>
              <a:t>Bethune Hill v. Virginia State Board of Elections</a:t>
            </a:r>
            <a:endParaRPr lang="en-US" sz="2400"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7DDDD397-AD9F-4C00-9010-27BB586EBF29}"/>
              </a:ext>
            </a:extLst>
          </p:cNvPr>
          <p:cNvSpPr/>
          <p:nvPr/>
        </p:nvSpPr>
        <p:spPr>
          <a:xfrm>
            <a:off x="1862920" y="1069146"/>
            <a:ext cx="6096000" cy="457200"/>
          </a:xfrm>
          <a:prstGeom prst="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latin typeface="Times New Roman" panose="02020603050405020304" pitchFamily="18" charset="0"/>
                <a:cs typeface="Times New Roman" panose="02020603050405020304" pitchFamily="18" charset="0"/>
              </a:rPr>
              <a:t>Impact of Voter ID laws</a:t>
            </a:r>
          </a:p>
        </p:txBody>
      </p:sp>
      <p:sp>
        <p:nvSpPr>
          <p:cNvPr id="7" name="Rectangle 6">
            <a:extLst>
              <a:ext uri="{FF2B5EF4-FFF2-40B4-BE49-F238E27FC236}">
                <a16:creationId xmlns:a16="http://schemas.microsoft.com/office/drawing/2014/main" id="{9C99C056-D4FF-43B0-A989-E647B06B0A46}"/>
              </a:ext>
            </a:extLst>
          </p:cNvPr>
          <p:cNvSpPr/>
          <p:nvPr/>
        </p:nvSpPr>
        <p:spPr>
          <a:xfrm>
            <a:off x="750627" y="5090614"/>
            <a:ext cx="10740788" cy="1528549"/>
          </a:xfrm>
          <a:prstGeom prst="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buFontTx/>
              <a:buAutoNum type="arabicPeriod"/>
              <a:defRPr/>
            </a:pPr>
            <a:r>
              <a:rPr lang="en-US" sz="2400" dirty="0">
                <a:latin typeface="Times New Roman" panose="02020603050405020304" pitchFamily="18" charset="0"/>
                <a:cs typeface="Times New Roman" panose="02020603050405020304" pitchFamily="18" charset="0"/>
              </a:rPr>
              <a:t>How much of a factor has African American voter suppression altered election returns in the modern era?</a:t>
            </a:r>
          </a:p>
          <a:p>
            <a:pPr marL="457200" indent="-457200">
              <a:buFontTx/>
              <a:buAutoNum type="arabicPeriod"/>
              <a:defRPr/>
            </a:pPr>
            <a:r>
              <a:rPr lang="en-US" sz="2400" dirty="0">
                <a:latin typeface="Times New Roman" panose="02020603050405020304" pitchFamily="18" charset="0"/>
                <a:cs typeface="Times New Roman" panose="02020603050405020304" pitchFamily="18" charset="0"/>
              </a:rPr>
              <a:t>How has the Supreme Court adjudication attempted to grant greater accessible to the polls and the voice of minority voice?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5C3B1-8AE4-45A6-8FC0-402FCA8C193D}"/>
              </a:ext>
            </a:extLst>
          </p:cNvPr>
          <p:cNvSpPr>
            <a:spLocks noGrp="1"/>
          </p:cNvSpPr>
          <p:nvPr>
            <p:ph type="title"/>
          </p:nvPr>
        </p:nvSpPr>
        <p:spPr>
          <a:xfrm>
            <a:off x="838200" y="365125"/>
            <a:ext cx="10515600" cy="772299"/>
          </a:xfrm>
          <a:solidFill>
            <a:srgbClr val="002060"/>
          </a:solidFill>
          <a:ln>
            <a:solidFill>
              <a:srgbClr val="FF0000"/>
            </a:solidFill>
          </a:ln>
        </p:spPr>
        <p:txBody>
          <a:bodyPr/>
          <a:lstStyle/>
          <a:p>
            <a:r>
              <a:rPr lang="en-US" dirty="0">
                <a:solidFill>
                  <a:schemeClr val="bg1"/>
                </a:solidFill>
                <a:latin typeface="Garamond" panose="02020404030301010803" pitchFamily="18" charset="0"/>
              </a:rPr>
              <a:t>Voter Turnout</a:t>
            </a:r>
          </a:p>
        </p:txBody>
      </p:sp>
      <p:pic>
        <p:nvPicPr>
          <p:cNvPr id="5" name="Content Placeholder 4" descr="A screenshot of a cell phone&#10;&#10;Description automatically generated">
            <a:extLst>
              <a:ext uri="{FF2B5EF4-FFF2-40B4-BE49-F238E27FC236}">
                <a16:creationId xmlns:a16="http://schemas.microsoft.com/office/drawing/2014/main" id="{43734192-8730-43A6-AE8E-E5514715C06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18615" y="1430070"/>
            <a:ext cx="11011746" cy="3521071"/>
          </a:xfrm>
          <a:ln>
            <a:solidFill>
              <a:srgbClr val="002060"/>
            </a:solidFill>
          </a:ln>
        </p:spPr>
      </p:pic>
      <p:sp>
        <p:nvSpPr>
          <p:cNvPr id="6" name="Rectangle 5">
            <a:extLst>
              <a:ext uri="{FF2B5EF4-FFF2-40B4-BE49-F238E27FC236}">
                <a16:creationId xmlns:a16="http://schemas.microsoft.com/office/drawing/2014/main" id="{CA8A6F1F-5240-4132-B576-64CC5D46FB93}"/>
              </a:ext>
            </a:extLst>
          </p:cNvPr>
          <p:cNvSpPr/>
          <p:nvPr/>
        </p:nvSpPr>
        <p:spPr>
          <a:xfrm>
            <a:off x="838200" y="4951141"/>
            <a:ext cx="9367024" cy="1722391"/>
          </a:xfrm>
          <a:prstGeom prst="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Rough 50% of eligible voters did not participate in the 2016 general election</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Turnout rates decline for midterm elections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Turnout rates further decline for primary elections </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85056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E98C50-5418-4E63-AC8D-8164E64DC299}"/>
              </a:ext>
            </a:extLst>
          </p:cNvPr>
          <p:cNvSpPr>
            <a:spLocks noGrp="1"/>
          </p:cNvSpPr>
          <p:nvPr>
            <p:ph idx="1"/>
          </p:nvPr>
        </p:nvSpPr>
        <p:spPr>
          <a:xfrm>
            <a:off x="397726" y="1293542"/>
            <a:ext cx="11396547" cy="5272282"/>
          </a:xfrm>
          <a:solidFill>
            <a:schemeClr val="bg1"/>
          </a:solidFill>
          <a:ln>
            <a:solidFill>
              <a:srgbClr val="002060"/>
            </a:solidFill>
          </a:ln>
        </p:spPr>
        <p:txBody>
          <a:bodyPr>
            <a:normAutofit lnSpcReduction="10000"/>
          </a:bodyPr>
          <a:lstStyle/>
          <a:p>
            <a:pPr marL="0" indent="0">
              <a:buNone/>
              <a:defRPr/>
            </a:pPr>
            <a:r>
              <a:rPr lang="en-US" sz="2000" b="1" dirty="0">
                <a:solidFill>
                  <a:srgbClr val="FF0000"/>
                </a:solidFill>
                <a:latin typeface="Times New Roman" panose="02020603050405020304" pitchFamily="18" charset="0"/>
                <a:cs typeface="Times New Roman" panose="02020603050405020304" pitchFamily="18" charset="0"/>
              </a:rPr>
              <a:t>Enduring understanding: </a:t>
            </a:r>
            <a:r>
              <a:rPr lang="en-US" sz="2000" dirty="0">
                <a:latin typeface="Times New Roman" panose="02020603050405020304" pitchFamily="18" charset="0"/>
                <a:cs typeface="Times New Roman" panose="02020603050405020304" pitchFamily="18" charset="0"/>
              </a:rPr>
              <a:t>Factors associated with political ideology, efficacy, structural barriers, and demographics influence the nature and degree of political participation.</a:t>
            </a:r>
          </a:p>
          <a:p>
            <a:pPr>
              <a:defRPr/>
            </a:pPr>
            <a:r>
              <a:rPr lang="en-US" sz="2000" b="1" dirty="0">
                <a:solidFill>
                  <a:srgbClr val="FF0000"/>
                </a:solidFill>
                <a:latin typeface="Times New Roman" panose="02020603050405020304" pitchFamily="18" charset="0"/>
                <a:cs typeface="Times New Roman" panose="02020603050405020304" pitchFamily="18" charset="0"/>
              </a:rPr>
              <a:t>Learning Obj. 5.1: </a:t>
            </a:r>
            <a:r>
              <a:rPr lang="en-US" sz="2000" dirty="0">
                <a:latin typeface="Times New Roman" panose="02020603050405020304" pitchFamily="18" charset="0"/>
                <a:cs typeface="Times New Roman" panose="02020603050405020304" pitchFamily="18" charset="0"/>
              </a:rPr>
              <a:t>Describe the voting rights protections in the Constitution and in legislation</a:t>
            </a:r>
          </a:p>
          <a:p>
            <a:pPr>
              <a:defRPr/>
            </a:pPr>
            <a:r>
              <a:rPr lang="en-US" sz="2000" b="1" dirty="0">
                <a:solidFill>
                  <a:srgbClr val="FF0000"/>
                </a:solidFill>
                <a:latin typeface="Times New Roman" panose="02020603050405020304" pitchFamily="18" charset="0"/>
                <a:cs typeface="Times New Roman" panose="02020603050405020304" pitchFamily="18" charset="0"/>
              </a:rPr>
              <a:t>Learning Obj. 5.2: </a:t>
            </a:r>
            <a:r>
              <a:rPr lang="en-US" sz="2000" dirty="0">
                <a:latin typeface="Times New Roman" panose="02020603050405020304" pitchFamily="18" charset="0"/>
                <a:cs typeface="Times New Roman" panose="02020603050405020304" pitchFamily="18" charset="0"/>
              </a:rPr>
              <a:t>Explain the roles that individual choice and state and federal laws play in voter turnout in elections.</a:t>
            </a:r>
          </a:p>
          <a:p>
            <a:pPr marL="0" indent="0">
              <a:buNone/>
              <a:defRPr/>
            </a:pPr>
            <a:r>
              <a:rPr lang="en-US" sz="1800" i="1" dirty="0">
                <a:solidFill>
                  <a:srgbClr val="002060"/>
                </a:solidFill>
                <a:latin typeface="Times New Roman" panose="02020603050405020304" pitchFamily="18" charset="0"/>
                <a:cs typeface="Times New Roman" panose="02020603050405020304" pitchFamily="18" charset="0"/>
              </a:rPr>
              <a:t>Essential Question: </a:t>
            </a:r>
            <a:r>
              <a:rPr lang="en-US" sz="1800" dirty="0">
                <a:latin typeface="Times New Roman" panose="02020603050405020304" pitchFamily="18" charset="0"/>
                <a:cs typeface="Times New Roman" panose="02020603050405020304" pitchFamily="18" charset="0"/>
              </a:rPr>
              <a:t>How our government institutions and public policies are influenced by the unelected linkage institutions.</a:t>
            </a:r>
          </a:p>
          <a:p>
            <a:pPr marL="0" indent="0">
              <a:buNone/>
              <a:defRPr/>
            </a:pPr>
            <a:r>
              <a:rPr lang="en-US" sz="1800" i="1" dirty="0">
                <a:solidFill>
                  <a:srgbClr val="002060"/>
                </a:solidFill>
                <a:latin typeface="Times New Roman" panose="02020603050405020304" pitchFamily="18" charset="0"/>
                <a:cs typeface="Times New Roman" panose="02020603050405020304" pitchFamily="18" charset="0"/>
              </a:rPr>
              <a:t>Students can:</a:t>
            </a:r>
          </a:p>
          <a:p>
            <a:pPr>
              <a:defRPr/>
            </a:pPr>
            <a:r>
              <a:rPr lang="en-US" sz="1800" dirty="0">
                <a:solidFill>
                  <a:srgbClr val="002060"/>
                </a:solidFill>
                <a:latin typeface="Times New Roman" panose="02020603050405020304" pitchFamily="18" charset="0"/>
                <a:cs typeface="Times New Roman" panose="02020603050405020304" pitchFamily="18" charset="0"/>
              </a:rPr>
              <a:t>Determine how the expansion of enfranchisement has impacted participation in American political landscape</a:t>
            </a:r>
          </a:p>
          <a:p>
            <a:pPr>
              <a:defRPr/>
            </a:pPr>
            <a:r>
              <a:rPr lang="en-US" sz="1800" dirty="0">
                <a:solidFill>
                  <a:srgbClr val="002060"/>
                </a:solidFill>
                <a:latin typeface="Times New Roman" panose="02020603050405020304" pitchFamily="18" charset="0"/>
                <a:cs typeface="Times New Roman" panose="02020603050405020304" pitchFamily="18" charset="0"/>
              </a:rPr>
              <a:t>Evaluate the legitimacy of factors that limit and encourage voter participation</a:t>
            </a:r>
          </a:p>
          <a:p>
            <a:pPr marL="0" indent="0">
              <a:buNone/>
              <a:defRPr/>
            </a:pPr>
            <a:r>
              <a:rPr lang="en-US" sz="2000" b="1" dirty="0">
                <a:solidFill>
                  <a:schemeClr val="tx2">
                    <a:lumMod val="50000"/>
                  </a:schemeClr>
                </a:solidFill>
                <a:latin typeface="Times New Roman" panose="02020603050405020304" pitchFamily="18" charset="0"/>
                <a:cs typeface="Times New Roman" panose="02020603050405020304" pitchFamily="18" charset="0"/>
              </a:rPr>
              <a:t>AGENDA</a:t>
            </a:r>
          </a:p>
          <a:p>
            <a:pPr lvl="1">
              <a:defRPr/>
            </a:pPr>
            <a:r>
              <a:rPr lang="en-US" sz="2600" b="1" dirty="0">
                <a:solidFill>
                  <a:schemeClr val="tx2">
                    <a:lumMod val="50000"/>
                  </a:schemeClr>
                </a:solidFill>
                <a:latin typeface="Times New Roman" panose="02020603050405020304" pitchFamily="18" charset="0"/>
                <a:cs typeface="Times New Roman" panose="02020603050405020304" pitchFamily="18" charset="0"/>
              </a:rPr>
              <a:t>The Value of Voting Discussion </a:t>
            </a:r>
          </a:p>
          <a:p>
            <a:pPr lvl="1">
              <a:defRPr/>
            </a:pPr>
            <a:r>
              <a:rPr lang="en-US" sz="2600" b="1" dirty="0">
                <a:solidFill>
                  <a:schemeClr val="tx2">
                    <a:lumMod val="50000"/>
                  </a:schemeClr>
                </a:solidFill>
                <a:latin typeface="Times New Roman" panose="02020603050405020304" pitchFamily="18" charset="0"/>
                <a:cs typeface="Times New Roman" panose="02020603050405020304" pitchFamily="18" charset="0"/>
              </a:rPr>
              <a:t>VEP v. VAP </a:t>
            </a:r>
          </a:p>
          <a:p>
            <a:pPr marL="0" indent="0">
              <a:buNone/>
              <a:defRPr/>
            </a:pPr>
            <a:r>
              <a:rPr lang="en-US" sz="2000" b="1" dirty="0">
                <a:solidFill>
                  <a:srgbClr val="002060"/>
                </a:solidFill>
                <a:latin typeface="Times New Roman" panose="02020603050405020304" pitchFamily="18" charset="0"/>
                <a:cs typeface="Times New Roman" panose="02020603050405020304" pitchFamily="18" charset="0"/>
              </a:rPr>
              <a:t>Homework</a:t>
            </a:r>
          </a:p>
          <a:p>
            <a:pPr marL="463550">
              <a:defRPr/>
            </a:pPr>
            <a:r>
              <a:rPr lang="en-US" sz="2000" b="1" dirty="0">
                <a:solidFill>
                  <a:srgbClr val="002060"/>
                </a:solidFill>
                <a:latin typeface="Times New Roman" panose="02020603050405020304" pitchFamily="18" charset="0"/>
                <a:cs typeface="Times New Roman" panose="02020603050405020304" pitchFamily="18" charset="0"/>
              </a:rPr>
              <a:t>Voting essay quiz study </a:t>
            </a:r>
          </a:p>
        </p:txBody>
      </p:sp>
      <p:sp>
        <p:nvSpPr>
          <p:cNvPr id="2" name="Rectangle 1">
            <a:extLst>
              <a:ext uri="{FF2B5EF4-FFF2-40B4-BE49-F238E27FC236}">
                <a16:creationId xmlns:a16="http://schemas.microsoft.com/office/drawing/2014/main" id="{DFD6E566-8918-4C6F-AFA8-491CDE648FDE}"/>
              </a:ext>
            </a:extLst>
          </p:cNvPr>
          <p:cNvSpPr/>
          <p:nvPr/>
        </p:nvSpPr>
        <p:spPr>
          <a:xfrm>
            <a:off x="397726" y="412595"/>
            <a:ext cx="7620001" cy="624468"/>
          </a:xfrm>
          <a:prstGeom prst="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bg1"/>
                </a:solidFill>
                <a:latin typeface="Garamond" panose="02020404030301010803" pitchFamily="18" charset="0"/>
              </a:rPr>
              <a:t>Unit V: Influencers of American Democracy (Voting)</a:t>
            </a:r>
          </a:p>
        </p:txBody>
      </p:sp>
    </p:spTree>
    <p:extLst>
      <p:ext uri="{BB962C8B-B14F-4D97-AF65-F5344CB8AC3E}">
        <p14:creationId xmlns:p14="http://schemas.microsoft.com/office/powerpoint/2010/main" val="23915274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7A1B1-563E-4812-AEE2-4BB318226CFA}"/>
              </a:ext>
            </a:extLst>
          </p:cNvPr>
          <p:cNvSpPr>
            <a:spLocks noGrp="1"/>
          </p:cNvSpPr>
          <p:nvPr>
            <p:ph type="title"/>
          </p:nvPr>
        </p:nvSpPr>
        <p:spPr>
          <a:xfrm>
            <a:off x="1981200" y="277814"/>
            <a:ext cx="8229600" cy="712787"/>
          </a:xfrm>
          <a:solidFill>
            <a:srgbClr val="002060"/>
          </a:solidFill>
          <a:ln>
            <a:solidFill>
              <a:srgbClr val="FF0000"/>
            </a:solidFill>
          </a:ln>
        </p:spPr>
        <p:txBody>
          <a:bodyPr/>
          <a:lstStyle/>
          <a:p>
            <a:pPr>
              <a:defRPr/>
            </a:pPr>
            <a:r>
              <a:rPr lang="en-US" b="1" dirty="0">
                <a:solidFill>
                  <a:schemeClr val="bg1"/>
                </a:solidFill>
                <a:latin typeface="Garamond" panose="02020404030301010803" pitchFamily="18" charset="0"/>
              </a:rPr>
              <a:t>The Value of Voting in America</a:t>
            </a:r>
          </a:p>
        </p:txBody>
      </p:sp>
      <p:sp>
        <p:nvSpPr>
          <p:cNvPr id="3" name="Content Placeholder 2">
            <a:extLst>
              <a:ext uri="{FF2B5EF4-FFF2-40B4-BE49-F238E27FC236}">
                <a16:creationId xmlns:a16="http://schemas.microsoft.com/office/drawing/2014/main" id="{095164E0-8A75-4D7C-A563-6B3DB72DC318}"/>
              </a:ext>
            </a:extLst>
          </p:cNvPr>
          <p:cNvSpPr>
            <a:spLocks noGrp="1"/>
          </p:cNvSpPr>
          <p:nvPr>
            <p:ph idx="1"/>
          </p:nvPr>
        </p:nvSpPr>
        <p:spPr>
          <a:xfrm>
            <a:off x="838200" y="1371600"/>
            <a:ext cx="10515600" cy="4537734"/>
          </a:xfrm>
          <a:solidFill>
            <a:schemeClr val="bg1"/>
          </a:solidFill>
          <a:ln>
            <a:solidFill>
              <a:srgbClr val="002060"/>
            </a:solidFill>
          </a:ln>
        </p:spPr>
        <p:txBody>
          <a:bodyPr/>
          <a:lstStyle/>
          <a:p>
            <a:pPr>
              <a:defRPr/>
            </a:pPr>
            <a:r>
              <a:rPr lang="en-US" sz="2400" dirty="0">
                <a:latin typeface="Times New Roman" panose="02020603050405020304" pitchFamily="18" charset="0"/>
                <a:cs typeface="Times New Roman" panose="02020603050405020304" pitchFamily="18" charset="0"/>
              </a:rPr>
              <a:t>To what extent does voting in United States’ elections have a value in its political landscape and institutions.</a:t>
            </a:r>
          </a:p>
          <a:p>
            <a:pPr lvl="1">
              <a:defRPr/>
            </a:pPr>
            <a:r>
              <a:rPr lang="en-US" dirty="0">
                <a:latin typeface="Times New Roman" panose="02020603050405020304" pitchFamily="18" charset="0"/>
                <a:cs typeface="Times New Roman" panose="02020603050405020304" pitchFamily="18" charset="0"/>
              </a:rPr>
              <a:t>Does one vote matter?</a:t>
            </a:r>
          </a:p>
          <a:p>
            <a:pPr lvl="1">
              <a:defRPr/>
            </a:pPr>
            <a:r>
              <a:rPr lang="en-US" dirty="0">
                <a:latin typeface="Times New Roman" panose="02020603050405020304" pitchFamily="18" charset="0"/>
                <a:cs typeface="Times New Roman" panose="02020603050405020304" pitchFamily="18" charset="0"/>
              </a:rPr>
              <a:t>Does the election system work?</a:t>
            </a:r>
          </a:p>
          <a:p>
            <a:pPr lvl="1">
              <a:defRPr/>
            </a:pPr>
            <a:r>
              <a:rPr lang="en-US" dirty="0">
                <a:latin typeface="Times New Roman" panose="02020603050405020304" pitchFamily="18" charset="0"/>
                <a:cs typeface="Times New Roman" panose="02020603050405020304" pitchFamily="18" charset="0"/>
              </a:rPr>
              <a:t>How much control is giving to the federal </a:t>
            </a:r>
          </a:p>
          <a:p>
            <a:pPr marL="344487" lvl="1" indent="0">
              <a:buNone/>
              <a:defRPr/>
            </a:pPr>
            <a:r>
              <a:rPr lang="en-US" dirty="0">
                <a:latin typeface="Times New Roman" panose="02020603050405020304" pitchFamily="18" charset="0"/>
                <a:cs typeface="Times New Roman" panose="02020603050405020304" pitchFamily="18" charset="0"/>
              </a:rPr>
              <a:t>      government over the process?</a:t>
            </a:r>
          </a:p>
          <a:p>
            <a:pPr lvl="1">
              <a:defRPr/>
            </a:pPr>
            <a:r>
              <a:rPr lang="en-US" dirty="0">
                <a:latin typeface="Times New Roman" panose="02020603050405020304" pitchFamily="18" charset="0"/>
                <a:cs typeface="Times New Roman" panose="02020603050405020304" pitchFamily="18" charset="0"/>
              </a:rPr>
              <a:t>Do American’s have a high or low political efficacy?</a:t>
            </a:r>
          </a:p>
          <a:p>
            <a:pPr lvl="1">
              <a:defRPr/>
            </a:pPr>
            <a:endParaRPr lang="en-US" sz="1600" dirty="0">
              <a:latin typeface="Times New Roman" panose="02020603050405020304" pitchFamily="18" charset="0"/>
              <a:cs typeface="Times New Roman" panose="02020603050405020304" pitchFamily="18" charset="0"/>
            </a:endParaRPr>
          </a:p>
        </p:txBody>
      </p:sp>
      <p:pic>
        <p:nvPicPr>
          <p:cNvPr id="134148" name="Picture 2">
            <a:extLst>
              <a:ext uri="{FF2B5EF4-FFF2-40B4-BE49-F238E27FC236}">
                <a16:creationId xmlns:a16="http://schemas.microsoft.com/office/drawing/2014/main" id="{FAAE0779-E59A-4395-AE13-DC47822B91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7312" y="2154432"/>
            <a:ext cx="2794000" cy="4225925"/>
          </a:xfrm>
          <a:prstGeom prst="rect">
            <a:avLst/>
          </a:prstGeom>
          <a:noFill/>
          <a:ln w="952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4" descr="A person holding a sign&#10;&#10;Description automatically generated">
            <a:extLst>
              <a:ext uri="{FF2B5EF4-FFF2-40B4-BE49-F238E27FC236}">
                <a16:creationId xmlns:a16="http://schemas.microsoft.com/office/drawing/2014/main" id="{0BEBCD19-E476-4FBF-82B4-B051D5159B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8155" y="4074414"/>
            <a:ext cx="6155474" cy="2505772"/>
          </a:xfrm>
          <a:prstGeom prst="rect">
            <a:avLst/>
          </a:prstGeom>
          <a:ln>
            <a:solidFill>
              <a:srgbClr val="FF0000"/>
            </a:solidFill>
          </a:ln>
        </p:spPr>
      </p:pic>
    </p:spTree>
    <p:extLst>
      <p:ext uri="{BB962C8B-B14F-4D97-AF65-F5344CB8AC3E}">
        <p14:creationId xmlns:p14="http://schemas.microsoft.com/office/powerpoint/2010/main" val="1356117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66B47-E789-44C3-BC87-C5FD0129179E}"/>
              </a:ext>
            </a:extLst>
          </p:cNvPr>
          <p:cNvSpPr>
            <a:spLocks noGrp="1"/>
          </p:cNvSpPr>
          <p:nvPr>
            <p:ph type="title"/>
          </p:nvPr>
        </p:nvSpPr>
        <p:spPr>
          <a:xfrm>
            <a:off x="534390" y="277814"/>
            <a:ext cx="9676410" cy="712787"/>
          </a:xfrm>
          <a:solidFill>
            <a:srgbClr val="002060"/>
          </a:solidFill>
          <a:ln>
            <a:solidFill>
              <a:srgbClr val="FF0000"/>
            </a:solidFill>
          </a:ln>
        </p:spPr>
        <p:txBody>
          <a:bodyPr/>
          <a:lstStyle/>
          <a:p>
            <a:pPr>
              <a:defRPr/>
            </a:pPr>
            <a:r>
              <a:rPr lang="en-US" b="1" dirty="0">
                <a:solidFill>
                  <a:schemeClr val="bg1"/>
                </a:solidFill>
                <a:latin typeface="Garamond" panose="02020404030301010803" pitchFamily="18" charset="0"/>
              </a:rPr>
              <a:t>Voter turnout </a:t>
            </a:r>
          </a:p>
        </p:txBody>
      </p:sp>
      <p:sp>
        <p:nvSpPr>
          <p:cNvPr id="8" name="Rectangle 7">
            <a:extLst>
              <a:ext uri="{FF2B5EF4-FFF2-40B4-BE49-F238E27FC236}">
                <a16:creationId xmlns:a16="http://schemas.microsoft.com/office/drawing/2014/main" id="{595AB7F0-9139-4073-B3B1-BA08C66FC7BF}"/>
              </a:ext>
            </a:extLst>
          </p:cNvPr>
          <p:cNvSpPr/>
          <p:nvPr/>
        </p:nvSpPr>
        <p:spPr>
          <a:xfrm>
            <a:off x="534390" y="4800599"/>
            <a:ext cx="11174680" cy="1481447"/>
          </a:xfrm>
          <a:prstGeom prst="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dirty="0">
                <a:latin typeface="Times New Roman" panose="02020603050405020304" pitchFamily="18" charset="0"/>
                <a:cs typeface="Times New Roman" panose="02020603050405020304" pitchFamily="18" charset="0"/>
              </a:rPr>
              <a:t>Analyze the voter turnout graphs </a:t>
            </a:r>
          </a:p>
          <a:p>
            <a:pPr>
              <a:defRPr/>
            </a:pPr>
            <a:r>
              <a:rPr lang="en-US" sz="2400" dirty="0">
                <a:latin typeface="Times New Roman" panose="02020603050405020304" pitchFamily="18" charset="0"/>
                <a:cs typeface="Times New Roman" panose="02020603050405020304" pitchFamily="18" charset="0"/>
              </a:rPr>
              <a:t>1. Identify and explain demographic factors influence voter turnout rates.</a:t>
            </a:r>
          </a:p>
          <a:p>
            <a:pPr>
              <a:defRPr/>
            </a:pPr>
            <a:r>
              <a:rPr lang="en-US" sz="2400" dirty="0">
                <a:latin typeface="Times New Roman" panose="02020603050405020304" pitchFamily="18" charset="0"/>
                <a:cs typeface="Times New Roman" panose="02020603050405020304" pitchFamily="18" charset="0"/>
              </a:rPr>
              <a:t>2. Why have voter turnout rates been declining in the United States?</a:t>
            </a:r>
          </a:p>
        </p:txBody>
      </p:sp>
      <p:pic>
        <p:nvPicPr>
          <p:cNvPr id="96258" name="Picture 2" descr="Image result for Voter Turnout Over Time">
            <a:extLst>
              <a:ext uri="{FF2B5EF4-FFF2-40B4-BE49-F238E27FC236}">
                <a16:creationId xmlns:a16="http://schemas.microsoft.com/office/drawing/2014/main" id="{B75D705F-2C4A-459C-B48F-38F50CEC4392}"/>
              </a:ext>
            </a:extLst>
          </p:cNvPr>
          <p:cNvPicPr>
            <a:picLocks noChangeAspect="1" noChangeArrowheads="1"/>
          </p:cNvPicPr>
          <p:nvPr/>
        </p:nvPicPr>
        <p:blipFill>
          <a:blip r:embed="rId2"/>
          <a:srcRect/>
          <a:stretch>
            <a:fillRect/>
          </a:stretch>
        </p:blipFill>
        <p:spPr bwMode="auto">
          <a:xfrm>
            <a:off x="534391" y="1143001"/>
            <a:ext cx="10970818" cy="3533775"/>
          </a:xfrm>
          <a:prstGeom prst="rect">
            <a:avLst/>
          </a:prstGeom>
          <a:noFill/>
          <a:ln>
            <a:solidFill>
              <a:schemeClr val="tx2">
                <a:lumMod val="50000"/>
              </a:schemeClr>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02A98-1C4F-408E-BFA1-850EE8625C87}"/>
              </a:ext>
            </a:extLst>
          </p:cNvPr>
          <p:cNvSpPr>
            <a:spLocks noGrp="1"/>
          </p:cNvSpPr>
          <p:nvPr>
            <p:ph type="title"/>
          </p:nvPr>
        </p:nvSpPr>
        <p:spPr>
          <a:xfrm>
            <a:off x="838200" y="365126"/>
            <a:ext cx="10515600" cy="883812"/>
          </a:xfrm>
          <a:solidFill>
            <a:srgbClr val="002060"/>
          </a:solidFill>
          <a:ln>
            <a:solidFill>
              <a:srgbClr val="FF0000"/>
            </a:solidFill>
          </a:ln>
        </p:spPr>
        <p:txBody>
          <a:bodyPr/>
          <a:lstStyle/>
          <a:p>
            <a:r>
              <a:rPr lang="en-US" dirty="0">
                <a:solidFill>
                  <a:schemeClr val="bg1"/>
                </a:solidFill>
                <a:latin typeface="Garamond" panose="02020404030301010803" pitchFamily="18" charset="0"/>
              </a:rPr>
              <a:t>VEP in America</a:t>
            </a:r>
          </a:p>
        </p:txBody>
      </p:sp>
      <p:sp>
        <p:nvSpPr>
          <p:cNvPr id="3" name="Content Placeholder 2">
            <a:extLst>
              <a:ext uri="{FF2B5EF4-FFF2-40B4-BE49-F238E27FC236}">
                <a16:creationId xmlns:a16="http://schemas.microsoft.com/office/drawing/2014/main" id="{2BE5170E-BA9F-4640-8152-65F50990E717}"/>
              </a:ext>
            </a:extLst>
          </p:cNvPr>
          <p:cNvSpPr>
            <a:spLocks noGrp="1"/>
          </p:cNvSpPr>
          <p:nvPr>
            <p:ph idx="1"/>
          </p:nvPr>
        </p:nvSpPr>
        <p:spPr>
          <a:xfrm>
            <a:off x="838199" y="5427407"/>
            <a:ext cx="10515600" cy="1192008"/>
          </a:xfrm>
          <a:solidFill>
            <a:schemeClr val="bg1"/>
          </a:solidFill>
          <a:ln>
            <a:solidFill>
              <a:srgbClr val="FF0000"/>
            </a:solidFill>
          </a:ln>
        </p:spPr>
        <p:txBody>
          <a:bodyPr>
            <a:normAutofit/>
          </a:bodyPr>
          <a:lstStyle/>
          <a:p>
            <a:pPr marL="457200" lvl="1" indent="-457200">
              <a:buFont typeface="+mj-lt"/>
              <a:buAutoNum type="arabicPeriod"/>
            </a:pPr>
            <a:r>
              <a:rPr lang="en-US" dirty="0">
                <a:latin typeface="Times New Roman" panose="02020603050405020304" pitchFamily="18" charset="0"/>
                <a:cs typeface="Times New Roman" panose="02020603050405020304" pitchFamily="18" charset="0"/>
              </a:rPr>
              <a:t>Describe three factors that would explain the differences between voting eligible populations and voting age population</a:t>
            </a:r>
          </a:p>
        </p:txBody>
      </p:sp>
      <p:pic>
        <p:nvPicPr>
          <p:cNvPr id="1028" name="Picture 4" descr="CQ Press - Is This Any Way to Run a Democratic Election?">
            <a:extLst>
              <a:ext uri="{FF2B5EF4-FFF2-40B4-BE49-F238E27FC236}">
                <a16:creationId xmlns:a16="http://schemas.microsoft.com/office/drawing/2014/main" id="{9FC6BA80-1703-4305-982B-3F14E04E9F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940" y="1430593"/>
            <a:ext cx="10024601" cy="3834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2018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E98C50-5418-4E63-AC8D-8164E64DC299}"/>
              </a:ext>
            </a:extLst>
          </p:cNvPr>
          <p:cNvSpPr>
            <a:spLocks noGrp="1"/>
          </p:cNvSpPr>
          <p:nvPr>
            <p:ph idx="1"/>
          </p:nvPr>
        </p:nvSpPr>
        <p:spPr>
          <a:xfrm>
            <a:off x="397726" y="1293542"/>
            <a:ext cx="11396547" cy="5272282"/>
          </a:xfrm>
          <a:solidFill>
            <a:schemeClr val="bg1"/>
          </a:solidFill>
          <a:ln>
            <a:solidFill>
              <a:srgbClr val="002060"/>
            </a:solidFill>
          </a:ln>
        </p:spPr>
        <p:txBody>
          <a:bodyPr>
            <a:normAutofit fontScale="92500" lnSpcReduction="10000"/>
          </a:bodyPr>
          <a:lstStyle/>
          <a:p>
            <a:pPr marL="0" indent="0">
              <a:buNone/>
              <a:defRPr/>
            </a:pPr>
            <a:r>
              <a:rPr lang="en-US" sz="2000" b="1" dirty="0">
                <a:solidFill>
                  <a:srgbClr val="FF0000"/>
                </a:solidFill>
                <a:latin typeface="Times New Roman" panose="02020603050405020304" pitchFamily="18" charset="0"/>
                <a:cs typeface="Times New Roman" panose="02020603050405020304" pitchFamily="18" charset="0"/>
              </a:rPr>
              <a:t>Enduring understanding: </a:t>
            </a:r>
            <a:r>
              <a:rPr lang="en-US" sz="2000" dirty="0">
                <a:latin typeface="Times New Roman" panose="02020603050405020304" pitchFamily="18" charset="0"/>
                <a:cs typeface="Times New Roman" panose="02020603050405020304" pitchFamily="18" charset="0"/>
              </a:rPr>
              <a:t>Factors associated with political ideology, efficacy, structural barriers, and demographics influence the nature and degree of political participation.</a:t>
            </a:r>
          </a:p>
          <a:p>
            <a:pPr>
              <a:defRPr/>
            </a:pPr>
            <a:r>
              <a:rPr lang="en-US" sz="2000" b="1" dirty="0">
                <a:solidFill>
                  <a:srgbClr val="FF0000"/>
                </a:solidFill>
                <a:latin typeface="Times New Roman" panose="02020603050405020304" pitchFamily="18" charset="0"/>
                <a:cs typeface="Times New Roman" panose="02020603050405020304" pitchFamily="18" charset="0"/>
              </a:rPr>
              <a:t>Learning Obj. 5.8: </a:t>
            </a:r>
            <a:r>
              <a:rPr lang="en-US" sz="2000" dirty="0">
                <a:latin typeface="Times New Roman" panose="02020603050405020304" pitchFamily="18" charset="0"/>
                <a:cs typeface="Times New Roman" panose="02020603050405020304" pitchFamily="18" charset="0"/>
              </a:rPr>
              <a:t>Explain how different process work in a U.S presidential elections </a:t>
            </a:r>
          </a:p>
          <a:p>
            <a:pPr>
              <a:defRPr/>
            </a:pPr>
            <a:r>
              <a:rPr lang="en-US" sz="2000" b="1" dirty="0">
                <a:solidFill>
                  <a:srgbClr val="FF0000"/>
                </a:solidFill>
                <a:latin typeface="Times New Roman" panose="02020603050405020304" pitchFamily="18" charset="0"/>
                <a:cs typeface="Times New Roman" panose="02020603050405020304" pitchFamily="18" charset="0"/>
              </a:rPr>
              <a:t>Learning Obj. 5.9: </a:t>
            </a:r>
            <a:r>
              <a:rPr lang="en-US" sz="2000" dirty="0">
                <a:latin typeface="Times New Roman" panose="02020603050405020304" pitchFamily="18" charset="0"/>
                <a:cs typeface="Times New Roman" panose="02020603050405020304" pitchFamily="18" charset="0"/>
              </a:rPr>
              <a:t>Explain how different process work in a Congressional elections </a:t>
            </a:r>
          </a:p>
          <a:p>
            <a:r>
              <a:rPr lang="en-US" sz="1800" i="1" dirty="0">
                <a:solidFill>
                  <a:srgbClr val="002060"/>
                </a:solidFill>
                <a:latin typeface="Times New Roman" panose="02020603050405020304" pitchFamily="18" charset="0"/>
                <a:cs typeface="Times New Roman" panose="02020603050405020304" pitchFamily="18" charset="0"/>
              </a:rPr>
              <a:t>Essential Question: </a:t>
            </a:r>
            <a:r>
              <a:rPr lang="en-US" sz="1800" dirty="0">
                <a:latin typeface="Times New Roman" panose="02020603050405020304" pitchFamily="18" charset="0"/>
                <a:cs typeface="Times New Roman" panose="02020603050405020304" pitchFamily="18" charset="0"/>
              </a:rPr>
              <a:t>How does various unelected groups influence the political process, the political landscape and the United States governing institutions?</a:t>
            </a:r>
          </a:p>
          <a:p>
            <a:pPr marL="0" indent="0">
              <a:buNone/>
              <a:defRPr/>
            </a:pPr>
            <a:r>
              <a:rPr lang="en-US" sz="1800" i="1" dirty="0">
                <a:solidFill>
                  <a:srgbClr val="002060"/>
                </a:solidFill>
                <a:latin typeface="Times New Roman" panose="02020603050405020304" pitchFamily="18" charset="0"/>
                <a:cs typeface="Times New Roman" panose="02020603050405020304" pitchFamily="18" charset="0"/>
              </a:rPr>
              <a:t>Students can:</a:t>
            </a:r>
          </a:p>
          <a:p>
            <a:pPr>
              <a:defRPr/>
            </a:pPr>
            <a:r>
              <a:rPr lang="en-US" sz="1800" dirty="0">
                <a:solidFill>
                  <a:srgbClr val="002060"/>
                </a:solidFill>
                <a:latin typeface="Times New Roman" panose="02020603050405020304" pitchFamily="18" charset="0"/>
                <a:cs typeface="Times New Roman" panose="02020603050405020304" pitchFamily="18" charset="0"/>
              </a:rPr>
              <a:t>Determine how the expansion of enfranchisement has impacted participation in American political landscape</a:t>
            </a:r>
          </a:p>
          <a:p>
            <a:pPr>
              <a:defRPr/>
            </a:pPr>
            <a:r>
              <a:rPr lang="en-US" sz="1800" dirty="0">
                <a:solidFill>
                  <a:srgbClr val="002060"/>
                </a:solidFill>
                <a:latin typeface="Times New Roman" panose="02020603050405020304" pitchFamily="18" charset="0"/>
                <a:cs typeface="Times New Roman" panose="02020603050405020304" pitchFamily="18" charset="0"/>
              </a:rPr>
              <a:t>Evaluate the legitimacy of factors that limit and encourage voter participation</a:t>
            </a:r>
          </a:p>
          <a:p>
            <a:pPr>
              <a:defRPr/>
            </a:pPr>
            <a:r>
              <a:rPr lang="en-US" sz="1800" dirty="0">
                <a:solidFill>
                  <a:srgbClr val="002060"/>
                </a:solidFill>
                <a:latin typeface="Times New Roman" panose="02020603050405020304" pitchFamily="18" charset="0"/>
                <a:cs typeface="Times New Roman" panose="02020603050405020304" pitchFamily="18" charset="0"/>
              </a:rPr>
              <a:t>Decipher how federal policies on campaigning and electoral rules continues to be contested by both sides of the political spectrum</a:t>
            </a:r>
          </a:p>
          <a:p>
            <a:pPr marL="0" indent="0">
              <a:buNone/>
              <a:defRPr/>
            </a:pPr>
            <a:r>
              <a:rPr lang="en-US" sz="2000" b="1" dirty="0">
                <a:solidFill>
                  <a:schemeClr val="tx2">
                    <a:lumMod val="50000"/>
                  </a:schemeClr>
                </a:solidFill>
                <a:latin typeface="Times New Roman" panose="02020603050405020304" pitchFamily="18" charset="0"/>
                <a:cs typeface="Times New Roman" panose="02020603050405020304" pitchFamily="18" charset="0"/>
              </a:rPr>
              <a:t>AGENDA</a:t>
            </a:r>
          </a:p>
          <a:p>
            <a:pPr lvl="1">
              <a:defRPr/>
            </a:pPr>
            <a:r>
              <a:rPr lang="en-US" b="1" dirty="0">
                <a:solidFill>
                  <a:schemeClr val="tx2">
                    <a:lumMod val="50000"/>
                  </a:schemeClr>
                </a:solidFill>
                <a:latin typeface="Times New Roman" panose="02020603050405020304" pitchFamily="18" charset="0"/>
                <a:cs typeface="Times New Roman" panose="02020603050405020304" pitchFamily="18" charset="0"/>
              </a:rPr>
              <a:t>Argumentative Essay</a:t>
            </a:r>
          </a:p>
          <a:p>
            <a:pPr lvl="1">
              <a:defRPr/>
            </a:pPr>
            <a:r>
              <a:rPr lang="en-US" b="1" dirty="0">
                <a:solidFill>
                  <a:schemeClr val="tx2">
                    <a:lumMod val="50000"/>
                  </a:schemeClr>
                </a:solidFill>
                <a:latin typeface="Times New Roman" panose="02020603050405020304" pitchFamily="18" charset="0"/>
                <a:cs typeface="Times New Roman" panose="02020603050405020304" pitchFamily="18" charset="0"/>
              </a:rPr>
              <a:t>Setting the guidelines for presidential elections </a:t>
            </a:r>
          </a:p>
          <a:p>
            <a:pPr marL="0" indent="0">
              <a:buNone/>
              <a:defRPr/>
            </a:pPr>
            <a:r>
              <a:rPr lang="en-US" sz="2000" b="1" dirty="0">
                <a:solidFill>
                  <a:srgbClr val="002060"/>
                </a:solidFill>
                <a:latin typeface="Times New Roman" panose="02020603050405020304" pitchFamily="18" charset="0"/>
                <a:cs typeface="Times New Roman" panose="02020603050405020304" pitchFamily="18" charset="0"/>
              </a:rPr>
              <a:t>Homework</a:t>
            </a:r>
          </a:p>
          <a:p>
            <a:pPr>
              <a:defRPr/>
            </a:pPr>
            <a:r>
              <a:rPr lang="en-US" sz="2400" b="1" dirty="0">
                <a:solidFill>
                  <a:srgbClr val="002060"/>
                </a:solidFill>
                <a:latin typeface="Times New Roman" panose="02020603050405020304" pitchFamily="18" charset="0"/>
                <a:cs typeface="Times New Roman" panose="02020603050405020304" pitchFamily="18" charset="0"/>
              </a:rPr>
              <a:t>Presidential Marathon </a:t>
            </a:r>
          </a:p>
        </p:txBody>
      </p:sp>
      <p:sp>
        <p:nvSpPr>
          <p:cNvPr id="2" name="Rectangle 1">
            <a:extLst>
              <a:ext uri="{FF2B5EF4-FFF2-40B4-BE49-F238E27FC236}">
                <a16:creationId xmlns:a16="http://schemas.microsoft.com/office/drawing/2014/main" id="{DFD6E566-8918-4C6F-AFA8-491CDE648FDE}"/>
              </a:ext>
            </a:extLst>
          </p:cNvPr>
          <p:cNvSpPr/>
          <p:nvPr/>
        </p:nvSpPr>
        <p:spPr>
          <a:xfrm>
            <a:off x="397726" y="412595"/>
            <a:ext cx="7620001" cy="624468"/>
          </a:xfrm>
          <a:prstGeom prst="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bg1"/>
                </a:solidFill>
                <a:latin typeface="Garamond" panose="02020404030301010803" pitchFamily="18" charset="0"/>
              </a:rPr>
              <a:t>Unit V: Influencers of American Democracy (Voting)</a:t>
            </a:r>
          </a:p>
        </p:txBody>
      </p:sp>
    </p:spTree>
    <p:extLst>
      <p:ext uri="{BB962C8B-B14F-4D97-AF65-F5344CB8AC3E}">
        <p14:creationId xmlns:p14="http://schemas.microsoft.com/office/powerpoint/2010/main" val="2974096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ECD19-6A03-4B5A-8315-EDD92969C84F}"/>
              </a:ext>
            </a:extLst>
          </p:cNvPr>
          <p:cNvSpPr>
            <a:spLocks noGrp="1"/>
          </p:cNvSpPr>
          <p:nvPr>
            <p:ph type="title"/>
          </p:nvPr>
        </p:nvSpPr>
        <p:spPr>
          <a:xfrm>
            <a:off x="838200" y="365126"/>
            <a:ext cx="10515600" cy="689952"/>
          </a:xfrm>
          <a:solidFill>
            <a:srgbClr val="002060"/>
          </a:solidFill>
          <a:ln>
            <a:solidFill>
              <a:srgbClr val="FF0000"/>
            </a:solidFill>
          </a:ln>
        </p:spPr>
        <p:txBody>
          <a:bodyPr>
            <a:normAutofit fontScale="90000"/>
          </a:bodyPr>
          <a:lstStyle/>
          <a:p>
            <a:r>
              <a:rPr lang="en-US" b="1" dirty="0">
                <a:solidFill>
                  <a:schemeClr val="bg1"/>
                </a:solidFill>
                <a:latin typeface="Garamond" panose="02020404030301010803" pitchFamily="18" charset="0"/>
              </a:rPr>
              <a:t>Argumentative Essay Prompt</a:t>
            </a:r>
          </a:p>
        </p:txBody>
      </p:sp>
      <p:sp>
        <p:nvSpPr>
          <p:cNvPr id="3" name="Content Placeholder 2">
            <a:extLst>
              <a:ext uri="{FF2B5EF4-FFF2-40B4-BE49-F238E27FC236}">
                <a16:creationId xmlns:a16="http://schemas.microsoft.com/office/drawing/2014/main" id="{869ADA74-F45E-478A-AEA2-141FF61C8A8D}"/>
              </a:ext>
            </a:extLst>
          </p:cNvPr>
          <p:cNvSpPr>
            <a:spLocks noGrp="1"/>
          </p:cNvSpPr>
          <p:nvPr>
            <p:ph idx="1"/>
          </p:nvPr>
        </p:nvSpPr>
        <p:spPr>
          <a:xfrm>
            <a:off x="464235" y="1350498"/>
            <a:ext cx="11282288" cy="5142376"/>
          </a:xfrm>
          <a:solidFill>
            <a:schemeClr val="bg1"/>
          </a:solidFill>
          <a:ln>
            <a:solidFill>
              <a:srgbClr val="FF0000"/>
            </a:solidFill>
          </a:ln>
        </p:spPr>
        <p:txBody>
          <a:bodyPr>
            <a:normAutofit fontScale="77500" lnSpcReduction="20000"/>
          </a:bodyPr>
          <a:lstStyle/>
          <a:p>
            <a:pPr marL="0" lvl="0" indent="0">
              <a:buNone/>
            </a:pPr>
            <a:r>
              <a:rPr lang="en-US" dirty="0">
                <a:latin typeface="Times New Roman" panose="02020603050405020304" pitchFamily="18" charset="0"/>
                <a:cs typeface="Times New Roman" panose="02020603050405020304" pitchFamily="18" charset="0"/>
              </a:rPr>
              <a:t>1. In the United States, voting allows citizens to participate in the political process.  Develop an argument that explains whether the value of a vote matters in American democracy. </a:t>
            </a:r>
          </a:p>
          <a:p>
            <a:r>
              <a:rPr lang="en-US" dirty="0">
                <a:latin typeface="Times New Roman" panose="02020603050405020304" pitchFamily="18" charset="0"/>
                <a:cs typeface="Times New Roman" panose="02020603050405020304" pitchFamily="18" charset="0"/>
              </a:rPr>
              <a:t>Use at least one piece of evidence from one of the following foundational documents:</a:t>
            </a:r>
          </a:p>
          <a:p>
            <a:pPr marL="633413" lvl="0"/>
            <a:r>
              <a:rPr lang="en-US" i="1" dirty="0">
                <a:latin typeface="Times New Roman" panose="02020603050405020304" pitchFamily="18" charset="0"/>
                <a:cs typeface="Times New Roman" panose="02020603050405020304" pitchFamily="18" charset="0"/>
              </a:rPr>
              <a:t>Suffrage Amendments</a:t>
            </a:r>
            <a:endParaRPr lang="en-US" dirty="0">
              <a:latin typeface="Times New Roman" panose="02020603050405020304" pitchFamily="18" charset="0"/>
              <a:cs typeface="Times New Roman" panose="02020603050405020304" pitchFamily="18" charset="0"/>
            </a:endParaRPr>
          </a:p>
          <a:p>
            <a:pPr marL="633413" lvl="0"/>
            <a:r>
              <a:rPr lang="en-US" i="1" dirty="0">
                <a:latin typeface="Times New Roman" panose="02020603050405020304" pitchFamily="18" charset="0"/>
                <a:cs typeface="Times New Roman" panose="02020603050405020304" pitchFamily="18" charset="0"/>
              </a:rPr>
              <a:t>Brutus I</a:t>
            </a:r>
            <a:endParaRPr lang="en-US" dirty="0">
              <a:latin typeface="Times New Roman" panose="02020603050405020304" pitchFamily="18" charset="0"/>
              <a:cs typeface="Times New Roman" panose="02020603050405020304" pitchFamily="18" charset="0"/>
            </a:endParaRPr>
          </a:p>
          <a:p>
            <a:pPr marL="633413" lvl="0"/>
            <a:r>
              <a:rPr lang="en-US" i="1" dirty="0">
                <a:latin typeface="Times New Roman" panose="02020603050405020304" pitchFamily="18" charset="0"/>
                <a:cs typeface="Times New Roman" panose="02020603050405020304" pitchFamily="18" charset="0"/>
              </a:rPr>
              <a:t>Martin Luther King, Jr’s. Letter from a Birmingham Jail </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In your essay, you must</a:t>
            </a:r>
          </a:p>
          <a:p>
            <a:pPr lvl="0"/>
            <a:r>
              <a:rPr lang="en-US" dirty="0">
                <a:latin typeface="Times New Roman" panose="02020603050405020304" pitchFamily="18" charset="0"/>
                <a:cs typeface="Times New Roman" panose="02020603050405020304" pitchFamily="18" charset="0"/>
              </a:rPr>
              <a:t>Articulate a defensible claim or thesis that responds to the prompt and establish a line of reasoning</a:t>
            </a:r>
          </a:p>
          <a:p>
            <a:pPr lvl="0"/>
            <a:r>
              <a:rPr lang="en-US" dirty="0">
                <a:latin typeface="Times New Roman" panose="02020603050405020304" pitchFamily="18" charset="0"/>
                <a:cs typeface="Times New Roman" panose="02020603050405020304" pitchFamily="18" charset="0"/>
              </a:rPr>
              <a:t>Support your claim or thesis with at least TWO pieces of accurate and relevant evidence </a:t>
            </a:r>
          </a:p>
          <a:p>
            <a:pPr lvl="1"/>
            <a:r>
              <a:rPr lang="en-US" dirty="0">
                <a:latin typeface="Times New Roman" panose="02020603050405020304" pitchFamily="18" charset="0"/>
                <a:cs typeface="Times New Roman" panose="02020603050405020304" pitchFamily="18" charset="0"/>
              </a:rPr>
              <a:t>One piece of evidence must come from any other foundational document not used as your first piece of evidence, or it may be from knowledge of course concepts</a:t>
            </a:r>
          </a:p>
          <a:p>
            <a:pPr lvl="1"/>
            <a:r>
              <a:rPr lang="en-US" dirty="0">
                <a:latin typeface="Times New Roman" panose="02020603050405020304" pitchFamily="18" charset="0"/>
                <a:cs typeface="Times New Roman" panose="02020603050405020304" pitchFamily="18" charset="0"/>
              </a:rPr>
              <a:t>A second piece of evidence can come from any other foundational document not used as your piece of evidence, or may be from your knowledge of course concepts.</a:t>
            </a:r>
          </a:p>
          <a:p>
            <a:pPr lvl="0"/>
            <a:r>
              <a:rPr lang="en-US" dirty="0">
                <a:latin typeface="Times New Roman" panose="02020603050405020304" pitchFamily="18" charset="0"/>
                <a:cs typeface="Times New Roman" panose="02020603050405020304" pitchFamily="18" charset="0"/>
              </a:rPr>
              <a:t>Use reasoning to explain why your evidence supports your claim or thesis </a:t>
            </a:r>
          </a:p>
          <a:p>
            <a:pPr lvl="0"/>
            <a:r>
              <a:rPr lang="en-US" dirty="0">
                <a:latin typeface="Times New Roman" panose="02020603050405020304" pitchFamily="18" charset="0"/>
                <a:cs typeface="Times New Roman" panose="02020603050405020304" pitchFamily="18" charset="0"/>
              </a:rPr>
              <a:t>Respond to an opposing or alternative perspective using refutation, concession, or rebuttal  </a:t>
            </a:r>
          </a:p>
          <a:p>
            <a:pPr marL="0" indent="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80224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29FD3-05C5-4A40-A6B2-8A2670082AE8}"/>
              </a:ext>
            </a:extLst>
          </p:cNvPr>
          <p:cNvSpPr>
            <a:spLocks noGrp="1"/>
          </p:cNvSpPr>
          <p:nvPr>
            <p:ph type="title"/>
          </p:nvPr>
        </p:nvSpPr>
        <p:spPr>
          <a:xfrm>
            <a:off x="633047" y="274638"/>
            <a:ext cx="11211950" cy="868362"/>
          </a:xfrm>
          <a:solidFill>
            <a:schemeClr val="bg2"/>
          </a:solidFill>
          <a:ln>
            <a:solidFill>
              <a:srgbClr val="FF0000"/>
            </a:solidFill>
          </a:ln>
        </p:spPr>
        <p:txBody>
          <a:bodyPr>
            <a:normAutofit/>
          </a:bodyPr>
          <a:lstStyle/>
          <a:p>
            <a:pPr>
              <a:defRPr/>
            </a:pPr>
            <a:r>
              <a:rPr lang="en-US" b="1" dirty="0">
                <a:solidFill>
                  <a:srgbClr val="002060"/>
                </a:solidFill>
                <a:latin typeface="Castellar" panose="020A0402060406010301" pitchFamily="18" charset="0"/>
              </a:rPr>
              <a:t>Evaluating the Primary System</a:t>
            </a:r>
          </a:p>
        </p:txBody>
      </p:sp>
      <p:pic>
        <p:nvPicPr>
          <p:cNvPr id="89091" name="Content Placeholder 3">
            <a:extLst>
              <a:ext uri="{FF2B5EF4-FFF2-40B4-BE49-F238E27FC236}">
                <a16:creationId xmlns:a16="http://schemas.microsoft.com/office/drawing/2014/main" id="{BE7D746A-CCB3-42A0-B8EA-1747FF6F93E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96939" y="2011362"/>
            <a:ext cx="3387725" cy="1676400"/>
          </a:xfrm>
          <a:ln>
            <a:solidFill>
              <a:srgbClr val="FF0000"/>
            </a:solidFill>
          </a:ln>
        </p:spPr>
      </p:pic>
      <p:pic>
        <p:nvPicPr>
          <p:cNvPr id="89093" name="Picture 4">
            <a:extLst>
              <a:ext uri="{FF2B5EF4-FFF2-40B4-BE49-F238E27FC236}">
                <a16:creationId xmlns:a16="http://schemas.microsoft.com/office/drawing/2014/main" id="{7FE25472-D14D-4036-A602-C033F65DC40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15201" y="1996281"/>
            <a:ext cx="3121025" cy="1813719"/>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DCC44281-FD5F-4189-B1B0-D42CBB9E26BA}"/>
              </a:ext>
            </a:extLst>
          </p:cNvPr>
          <p:cNvSpPr/>
          <p:nvPr/>
        </p:nvSpPr>
        <p:spPr bwMode="auto">
          <a:xfrm>
            <a:off x="633047" y="3962400"/>
            <a:ext cx="10916528" cy="1073834"/>
          </a:xfrm>
          <a:prstGeom prst="rect">
            <a:avLst/>
          </a:prstGeom>
          <a:solidFill>
            <a:srgbClr val="002060"/>
          </a:solidFill>
          <a:ln w="9525" cap="flat" cmpd="sng" algn="ctr">
            <a:solidFill>
              <a:schemeClr val="tx1"/>
            </a:solidFill>
            <a:prstDash val="solid"/>
            <a:round/>
            <a:headEnd type="none" w="med" len="med"/>
            <a:tailEnd type="none" w="med" len="med"/>
          </a:ln>
          <a:effectLst/>
        </p:spPr>
        <p:txBody>
          <a:bodyPr/>
          <a:lstStyle/>
          <a:p>
            <a:pPr>
              <a:defRPr/>
            </a:pPr>
            <a:r>
              <a:rPr lang="en-US" sz="2400" dirty="0">
                <a:solidFill>
                  <a:schemeClr val="bg1"/>
                </a:solidFill>
                <a:latin typeface="Times New Roman" panose="02020603050405020304" pitchFamily="18" charset="0"/>
                <a:cs typeface="Times New Roman" panose="02020603050405020304" pitchFamily="18" charset="0"/>
              </a:rPr>
              <a:t>Evaluate whether nomination process for selecting presidential candidates is biased and therefore undemocratic.</a:t>
            </a:r>
          </a:p>
        </p:txBody>
      </p:sp>
      <p:sp>
        <p:nvSpPr>
          <p:cNvPr id="3" name="Speech Bubble: Oval 2">
            <a:extLst>
              <a:ext uri="{FF2B5EF4-FFF2-40B4-BE49-F238E27FC236}">
                <a16:creationId xmlns:a16="http://schemas.microsoft.com/office/drawing/2014/main" id="{A77E3267-181D-46EB-BF03-CDAF9AF3B79A}"/>
              </a:ext>
            </a:extLst>
          </p:cNvPr>
          <p:cNvSpPr/>
          <p:nvPr/>
        </p:nvSpPr>
        <p:spPr>
          <a:xfrm>
            <a:off x="2459502" y="1302543"/>
            <a:ext cx="3636498" cy="868362"/>
          </a:xfrm>
          <a:prstGeom prst="wedgeEllipseCallout">
            <a:avLst>
              <a:gd name="adj1" fmla="val -35563"/>
              <a:gd name="adj2" fmla="val 119032"/>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latin typeface="Times New Roman" panose="02020603050405020304" pitchFamily="18" charset="0"/>
                <a:cs typeface="Times New Roman" panose="02020603050405020304" pitchFamily="18" charset="0"/>
              </a:rPr>
              <a:t>The NOMINATION process is RIGGED!</a:t>
            </a:r>
          </a:p>
        </p:txBody>
      </p:sp>
      <p:sp>
        <p:nvSpPr>
          <p:cNvPr id="8" name="Speech Bubble: Oval 7">
            <a:extLst>
              <a:ext uri="{FF2B5EF4-FFF2-40B4-BE49-F238E27FC236}">
                <a16:creationId xmlns:a16="http://schemas.microsoft.com/office/drawing/2014/main" id="{8F22F94A-B8AA-45B3-B81E-68A22BFE2878}"/>
              </a:ext>
            </a:extLst>
          </p:cNvPr>
          <p:cNvSpPr/>
          <p:nvPr/>
        </p:nvSpPr>
        <p:spPr>
          <a:xfrm>
            <a:off x="8555502" y="1127919"/>
            <a:ext cx="3636498" cy="868362"/>
          </a:xfrm>
          <a:prstGeom prst="wedgeEllipseCallout">
            <a:avLst>
              <a:gd name="adj1" fmla="val -35563"/>
              <a:gd name="adj2" fmla="val 119032"/>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latin typeface="Times New Roman" panose="02020603050405020304" pitchFamily="18" charset="0"/>
                <a:cs typeface="Times New Roman" panose="02020603050405020304" pitchFamily="18" charset="0"/>
              </a:rPr>
              <a:t>The NOMINATION process is RIGGED!</a:t>
            </a:r>
          </a:p>
        </p:txBody>
      </p:sp>
      <p:sp>
        <p:nvSpPr>
          <p:cNvPr id="4" name="Rectangle 3">
            <a:extLst>
              <a:ext uri="{FF2B5EF4-FFF2-40B4-BE49-F238E27FC236}">
                <a16:creationId xmlns:a16="http://schemas.microsoft.com/office/drawing/2014/main" id="{AC0A2332-4766-4822-9D1B-1796A6FE7C9A}"/>
              </a:ext>
            </a:extLst>
          </p:cNvPr>
          <p:cNvSpPr/>
          <p:nvPr/>
        </p:nvSpPr>
        <p:spPr>
          <a:xfrm>
            <a:off x="629252" y="5188634"/>
            <a:ext cx="2859135" cy="675250"/>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Winning the Big Mo</a:t>
            </a:r>
          </a:p>
        </p:txBody>
      </p:sp>
      <p:sp>
        <p:nvSpPr>
          <p:cNvPr id="9" name="Rectangle 8">
            <a:extLst>
              <a:ext uri="{FF2B5EF4-FFF2-40B4-BE49-F238E27FC236}">
                <a16:creationId xmlns:a16="http://schemas.microsoft.com/office/drawing/2014/main" id="{EAD42F97-2B36-41A0-9B90-5EDC9055987D}"/>
              </a:ext>
            </a:extLst>
          </p:cNvPr>
          <p:cNvSpPr/>
          <p:nvPr/>
        </p:nvSpPr>
        <p:spPr>
          <a:xfrm>
            <a:off x="4661743" y="5188634"/>
            <a:ext cx="2859135" cy="675250"/>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Horse Race Journalism </a:t>
            </a:r>
          </a:p>
        </p:txBody>
      </p:sp>
      <p:sp>
        <p:nvSpPr>
          <p:cNvPr id="10" name="Rectangle 9">
            <a:extLst>
              <a:ext uri="{FF2B5EF4-FFF2-40B4-BE49-F238E27FC236}">
                <a16:creationId xmlns:a16="http://schemas.microsoft.com/office/drawing/2014/main" id="{C09ED515-E864-4CC2-86EB-470A207A957F}"/>
              </a:ext>
            </a:extLst>
          </p:cNvPr>
          <p:cNvSpPr/>
          <p:nvPr/>
        </p:nvSpPr>
        <p:spPr>
          <a:xfrm>
            <a:off x="8410135" y="5219701"/>
            <a:ext cx="2859135" cy="675250"/>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Party Rules for assigning delegates</a:t>
            </a:r>
          </a:p>
        </p:txBody>
      </p:sp>
      <p:sp>
        <p:nvSpPr>
          <p:cNvPr id="11" name="Rectangle 10">
            <a:extLst>
              <a:ext uri="{FF2B5EF4-FFF2-40B4-BE49-F238E27FC236}">
                <a16:creationId xmlns:a16="http://schemas.microsoft.com/office/drawing/2014/main" id="{A3911DBE-455A-49D1-8110-CC37B82E146D}"/>
              </a:ext>
            </a:extLst>
          </p:cNvPr>
          <p:cNvSpPr/>
          <p:nvPr/>
        </p:nvSpPr>
        <p:spPr>
          <a:xfrm>
            <a:off x="2086955" y="6016284"/>
            <a:ext cx="2859135" cy="675250"/>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Nomination elections</a:t>
            </a:r>
          </a:p>
        </p:txBody>
      </p:sp>
      <p:sp>
        <p:nvSpPr>
          <p:cNvPr id="12" name="Rectangle 11">
            <a:extLst>
              <a:ext uri="{FF2B5EF4-FFF2-40B4-BE49-F238E27FC236}">
                <a16:creationId xmlns:a16="http://schemas.microsoft.com/office/drawing/2014/main" id="{4B727027-C1C2-4BB9-B242-E4DD6AA0A443}"/>
              </a:ext>
            </a:extLst>
          </p:cNvPr>
          <p:cNvSpPr/>
          <p:nvPr/>
        </p:nvSpPr>
        <p:spPr>
          <a:xfrm>
            <a:off x="6980567" y="6002803"/>
            <a:ext cx="2859135" cy="675250"/>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National Convention is meaningless</a:t>
            </a:r>
          </a:p>
        </p:txBody>
      </p:sp>
    </p:spTree>
    <p:extLst>
      <p:ext uri="{BB962C8B-B14F-4D97-AF65-F5344CB8AC3E}">
        <p14:creationId xmlns:p14="http://schemas.microsoft.com/office/powerpoint/2010/main" val="359516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1" grpId="0" animBg="1"/>
      <p:bldP spid="1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E98C50-5418-4E63-AC8D-8164E64DC299}"/>
              </a:ext>
            </a:extLst>
          </p:cNvPr>
          <p:cNvSpPr>
            <a:spLocks noGrp="1"/>
          </p:cNvSpPr>
          <p:nvPr>
            <p:ph idx="1"/>
          </p:nvPr>
        </p:nvSpPr>
        <p:spPr>
          <a:xfrm>
            <a:off x="397726" y="1293542"/>
            <a:ext cx="11396547" cy="5272282"/>
          </a:xfrm>
          <a:solidFill>
            <a:schemeClr val="bg1"/>
          </a:solidFill>
          <a:ln>
            <a:solidFill>
              <a:srgbClr val="002060"/>
            </a:solidFill>
          </a:ln>
        </p:spPr>
        <p:txBody>
          <a:bodyPr>
            <a:normAutofit fontScale="92500" lnSpcReduction="20000"/>
          </a:bodyPr>
          <a:lstStyle/>
          <a:p>
            <a:pPr marL="0" indent="0">
              <a:buNone/>
              <a:defRPr/>
            </a:pPr>
            <a:r>
              <a:rPr lang="en-US" sz="2000" b="1" dirty="0">
                <a:solidFill>
                  <a:srgbClr val="FF0000"/>
                </a:solidFill>
                <a:latin typeface="Times New Roman" panose="02020603050405020304" pitchFamily="18" charset="0"/>
                <a:cs typeface="Times New Roman" panose="02020603050405020304" pitchFamily="18" charset="0"/>
              </a:rPr>
              <a:t>Enduring understanding: </a:t>
            </a:r>
            <a:r>
              <a:rPr lang="en-US" sz="2000" dirty="0">
                <a:latin typeface="Times New Roman" panose="02020603050405020304" pitchFamily="18" charset="0"/>
                <a:cs typeface="Times New Roman" panose="02020603050405020304" pitchFamily="18" charset="0"/>
              </a:rPr>
              <a:t>Factors associated with political ideology, efficacy, structural barriers, and demographics influence the nature and degree of political participation.</a:t>
            </a:r>
          </a:p>
          <a:p>
            <a:pPr>
              <a:defRPr/>
            </a:pPr>
            <a:r>
              <a:rPr lang="en-US" sz="2000" b="1" dirty="0">
                <a:solidFill>
                  <a:srgbClr val="FF0000"/>
                </a:solidFill>
                <a:latin typeface="Times New Roman" panose="02020603050405020304" pitchFamily="18" charset="0"/>
                <a:cs typeface="Times New Roman" panose="02020603050405020304" pitchFamily="18" charset="0"/>
              </a:rPr>
              <a:t>Learning Obj. 5.8: </a:t>
            </a:r>
            <a:r>
              <a:rPr lang="en-US" sz="2000" dirty="0">
                <a:latin typeface="Times New Roman" panose="02020603050405020304" pitchFamily="18" charset="0"/>
                <a:cs typeface="Times New Roman" panose="02020603050405020304" pitchFamily="18" charset="0"/>
              </a:rPr>
              <a:t>Explain how different process work in a U.S presidential elections </a:t>
            </a:r>
          </a:p>
          <a:p>
            <a:pPr>
              <a:defRPr/>
            </a:pPr>
            <a:r>
              <a:rPr lang="en-US" sz="2000" b="1" dirty="0">
                <a:solidFill>
                  <a:srgbClr val="FF0000"/>
                </a:solidFill>
                <a:latin typeface="Times New Roman" panose="02020603050405020304" pitchFamily="18" charset="0"/>
                <a:cs typeface="Times New Roman" panose="02020603050405020304" pitchFamily="18" charset="0"/>
              </a:rPr>
              <a:t>Learning Obj. 5.9: </a:t>
            </a:r>
            <a:r>
              <a:rPr lang="en-US" sz="2000" dirty="0">
                <a:latin typeface="Times New Roman" panose="02020603050405020304" pitchFamily="18" charset="0"/>
                <a:cs typeface="Times New Roman" panose="02020603050405020304" pitchFamily="18" charset="0"/>
              </a:rPr>
              <a:t>Explain how different process work in a Congressional elections </a:t>
            </a:r>
          </a:p>
          <a:p>
            <a:r>
              <a:rPr lang="en-US" sz="1800" i="1" dirty="0">
                <a:solidFill>
                  <a:srgbClr val="002060"/>
                </a:solidFill>
                <a:latin typeface="Times New Roman" panose="02020603050405020304" pitchFamily="18" charset="0"/>
                <a:cs typeface="Times New Roman" panose="02020603050405020304" pitchFamily="18" charset="0"/>
              </a:rPr>
              <a:t>Essential Question: </a:t>
            </a:r>
            <a:r>
              <a:rPr lang="en-US" sz="1800" dirty="0">
                <a:latin typeface="Times New Roman" panose="02020603050405020304" pitchFamily="18" charset="0"/>
                <a:cs typeface="Times New Roman" panose="02020603050405020304" pitchFamily="18" charset="0"/>
              </a:rPr>
              <a:t>How does various unelected groups influence the political process, the political landscape and the United States governing institutions?</a:t>
            </a:r>
          </a:p>
          <a:p>
            <a:pPr marL="0" indent="0">
              <a:buNone/>
              <a:defRPr/>
            </a:pPr>
            <a:r>
              <a:rPr lang="en-US" sz="1800" i="1" dirty="0">
                <a:solidFill>
                  <a:srgbClr val="002060"/>
                </a:solidFill>
                <a:latin typeface="Times New Roman" panose="02020603050405020304" pitchFamily="18" charset="0"/>
                <a:cs typeface="Times New Roman" panose="02020603050405020304" pitchFamily="18" charset="0"/>
              </a:rPr>
              <a:t>Students can:</a:t>
            </a:r>
          </a:p>
          <a:p>
            <a:pPr>
              <a:defRPr/>
            </a:pPr>
            <a:r>
              <a:rPr lang="en-US" sz="1800" dirty="0">
                <a:solidFill>
                  <a:srgbClr val="002060"/>
                </a:solidFill>
                <a:latin typeface="Times New Roman" panose="02020603050405020304" pitchFamily="18" charset="0"/>
                <a:cs typeface="Times New Roman" panose="02020603050405020304" pitchFamily="18" charset="0"/>
              </a:rPr>
              <a:t>Determine how the expansion of enfranchisement has impacted participation in American political landscape</a:t>
            </a:r>
          </a:p>
          <a:p>
            <a:pPr>
              <a:defRPr/>
            </a:pPr>
            <a:r>
              <a:rPr lang="en-US" sz="1800" dirty="0">
                <a:solidFill>
                  <a:srgbClr val="002060"/>
                </a:solidFill>
                <a:latin typeface="Times New Roman" panose="02020603050405020304" pitchFamily="18" charset="0"/>
                <a:cs typeface="Times New Roman" panose="02020603050405020304" pitchFamily="18" charset="0"/>
              </a:rPr>
              <a:t>Evaluate the legitimacy of factors that limit and encourage voter participation</a:t>
            </a:r>
          </a:p>
          <a:p>
            <a:pPr>
              <a:defRPr/>
            </a:pPr>
            <a:r>
              <a:rPr lang="en-US" sz="1800" dirty="0">
                <a:solidFill>
                  <a:srgbClr val="002060"/>
                </a:solidFill>
                <a:latin typeface="Times New Roman" panose="02020603050405020304" pitchFamily="18" charset="0"/>
                <a:cs typeface="Times New Roman" panose="02020603050405020304" pitchFamily="18" charset="0"/>
              </a:rPr>
              <a:t>Decipher how federal policies on campaigning and electoral rules continues to be contested by both sides of the political spectrum</a:t>
            </a:r>
          </a:p>
          <a:p>
            <a:pPr marL="0" indent="0">
              <a:buNone/>
              <a:defRPr/>
            </a:pPr>
            <a:r>
              <a:rPr lang="en-US" sz="2000" b="1" dirty="0">
                <a:solidFill>
                  <a:schemeClr val="tx2">
                    <a:lumMod val="50000"/>
                  </a:schemeClr>
                </a:solidFill>
                <a:latin typeface="Times New Roman" panose="02020603050405020304" pitchFamily="18" charset="0"/>
                <a:cs typeface="Times New Roman" panose="02020603050405020304" pitchFamily="18" charset="0"/>
              </a:rPr>
              <a:t>AGENDA</a:t>
            </a:r>
          </a:p>
          <a:p>
            <a:pPr lvl="1">
              <a:defRPr/>
            </a:pPr>
            <a:r>
              <a:rPr lang="en-US" b="1" dirty="0">
                <a:solidFill>
                  <a:schemeClr val="tx2">
                    <a:lumMod val="50000"/>
                  </a:schemeClr>
                </a:solidFill>
                <a:latin typeface="Times New Roman" panose="02020603050405020304" pitchFamily="18" charset="0"/>
                <a:cs typeface="Times New Roman" panose="02020603050405020304" pitchFamily="18" charset="0"/>
              </a:rPr>
              <a:t>How Democratic</a:t>
            </a:r>
          </a:p>
          <a:p>
            <a:pPr lvl="1">
              <a:defRPr/>
            </a:pPr>
            <a:r>
              <a:rPr lang="en-US" b="1" dirty="0">
                <a:solidFill>
                  <a:schemeClr val="tx2">
                    <a:lumMod val="50000"/>
                  </a:schemeClr>
                </a:solidFill>
                <a:latin typeface="Times New Roman" panose="02020603050405020304" pitchFamily="18" charset="0"/>
                <a:cs typeface="Times New Roman" panose="02020603050405020304" pitchFamily="18" charset="0"/>
              </a:rPr>
              <a:t>Getting the Big Mo</a:t>
            </a:r>
          </a:p>
          <a:p>
            <a:pPr lvl="1">
              <a:defRPr/>
            </a:pPr>
            <a:r>
              <a:rPr lang="en-US" b="1" dirty="0">
                <a:solidFill>
                  <a:schemeClr val="tx2">
                    <a:lumMod val="50000"/>
                  </a:schemeClr>
                </a:solidFill>
                <a:latin typeface="Times New Roman" panose="02020603050405020304" pitchFamily="18" charset="0"/>
                <a:cs typeface="Times New Roman" panose="02020603050405020304" pitchFamily="18" charset="0"/>
              </a:rPr>
              <a:t>Presidential Marathon</a:t>
            </a:r>
          </a:p>
          <a:p>
            <a:pPr marL="0" indent="0">
              <a:buNone/>
              <a:defRPr/>
            </a:pPr>
            <a:r>
              <a:rPr lang="en-US" sz="2000" b="1" dirty="0">
                <a:solidFill>
                  <a:srgbClr val="002060"/>
                </a:solidFill>
                <a:latin typeface="Times New Roman" panose="02020603050405020304" pitchFamily="18" charset="0"/>
                <a:cs typeface="Times New Roman" panose="02020603050405020304" pitchFamily="18" charset="0"/>
              </a:rPr>
              <a:t>Homework</a:t>
            </a:r>
          </a:p>
          <a:p>
            <a:pPr>
              <a:defRPr/>
            </a:pPr>
            <a:r>
              <a:rPr lang="en-US" sz="2400" b="1" dirty="0">
                <a:solidFill>
                  <a:srgbClr val="002060"/>
                </a:solidFill>
                <a:latin typeface="Times New Roman" panose="02020603050405020304" pitchFamily="18" charset="0"/>
                <a:cs typeface="Times New Roman" panose="02020603050405020304" pitchFamily="18" charset="0"/>
              </a:rPr>
              <a:t>Presidential Marathon </a:t>
            </a:r>
          </a:p>
        </p:txBody>
      </p:sp>
      <p:sp>
        <p:nvSpPr>
          <p:cNvPr id="2" name="Rectangle 1">
            <a:extLst>
              <a:ext uri="{FF2B5EF4-FFF2-40B4-BE49-F238E27FC236}">
                <a16:creationId xmlns:a16="http://schemas.microsoft.com/office/drawing/2014/main" id="{DFD6E566-8918-4C6F-AFA8-491CDE648FDE}"/>
              </a:ext>
            </a:extLst>
          </p:cNvPr>
          <p:cNvSpPr/>
          <p:nvPr/>
        </p:nvSpPr>
        <p:spPr>
          <a:xfrm>
            <a:off x="397726" y="412595"/>
            <a:ext cx="7620001" cy="624468"/>
          </a:xfrm>
          <a:prstGeom prst="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bg1"/>
                </a:solidFill>
                <a:latin typeface="Garamond" panose="02020404030301010803" pitchFamily="18" charset="0"/>
              </a:rPr>
              <a:t>Unit V: Influencers of American Democracy (Voting)</a:t>
            </a:r>
          </a:p>
        </p:txBody>
      </p:sp>
    </p:spTree>
    <p:extLst>
      <p:ext uri="{BB962C8B-B14F-4D97-AF65-F5344CB8AC3E}">
        <p14:creationId xmlns:p14="http://schemas.microsoft.com/office/powerpoint/2010/main" val="6602338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02A98-1C4F-408E-BFA1-850EE8625C87}"/>
              </a:ext>
            </a:extLst>
          </p:cNvPr>
          <p:cNvSpPr>
            <a:spLocks noGrp="1"/>
          </p:cNvSpPr>
          <p:nvPr>
            <p:ph type="title"/>
          </p:nvPr>
        </p:nvSpPr>
        <p:spPr>
          <a:xfrm>
            <a:off x="373966" y="326440"/>
            <a:ext cx="10515600" cy="686434"/>
          </a:xfrm>
          <a:solidFill>
            <a:srgbClr val="002060"/>
          </a:solidFill>
          <a:ln>
            <a:solidFill>
              <a:srgbClr val="FF0000"/>
            </a:solidFill>
          </a:ln>
        </p:spPr>
        <p:txBody>
          <a:bodyPr>
            <a:normAutofit fontScale="90000"/>
          </a:bodyPr>
          <a:lstStyle/>
          <a:p>
            <a:r>
              <a:rPr lang="en-US" dirty="0">
                <a:solidFill>
                  <a:schemeClr val="bg1"/>
                </a:solidFill>
                <a:latin typeface="Garamond" panose="02020404030301010803" pitchFamily="18" charset="0"/>
              </a:rPr>
              <a:t>How Democratic? </a:t>
            </a:r>
          </a:p>
        </p:txBody>
      </p:sp>
      <p:sp>
        <p:nvSpPr>
          <p:cNvPr id="3" name="Content Placeholder 2">
            <a:extLst>
              <a:ext uri="{FF2B5EF4-FFF2-40B4-BE49-F238E27FC236}">
                <a16:creationId xmlns:a16="http://schemas.microsoft.com/office/drawing/2014/main" id="{2BE5170E-BA9F-4640-8152-65F50990E717}"/>
              </a:ext>
            </a:extLst>
          </p:cNvPr>
          <p:cNvSpPr>
            <a:spLocks noGrp="1"/>
          </p:cNvSpPr>
          <p:nvPr>
            <p:ph idx="1"/>
          </p:nvPr>
        </p:nvSpPr>
        <p:spPr>
          <a:xfrm>
            <a:off x="506435" y="4501662"/>
            <a:ext cx="11479237" cy="2029898"/>
          </a:xfrm>
          <a:solidFill>
            <a:schemeClr val="bg1"/>
          </a:solidFill>
          <a:ln>
            <a:solidFill>
              <a:srgbClr val="FF0000"/>
            </a:solidFill>
          </a:ln>
        </p:spPr>
        <p:txBody>
          <a:bodyPr>
            <a:normAutofit/>
          </a:bodyPr>
          <a:lstStyle/>
          <a:p>
            <a:pPr marL="514350" indent="-514350">
              <a:buFont typeface="+mj-lt"/>
              <a:buAutoNum type="arabicPeriod"/>
            </a:pPr>
            <a:r>
              <a:rPr lang="en-US" sz="2400" dirty="0">
                <a:latin typeface="Times" panose="02020603050405020304" pitchFamily="18" charset="0"/>
                <a:cs typeface="Times" panose="02020603050405020304" pitchFamily="18" charset="0"/>
              </a:rPr>
              <a:t>Republican Party rules permit winner-take-all primaries. Describe one consequence of this rule for the Republican nomination process.</a:t>
            </a:r>
          </a:p>
          <a:p>
            <a:pPr marL="514350" indent="-514350">
              <a:buFont typeface="+mj-lt"/>
              <a:buAutoNum type="arabicPeriod"/>
            </a:pPr>
            <a:r>
              <a:rPr lang="en-US" sz="2400" dirty="0">
                <a:latin typeface="Times" panose="02020603050405020304" pitchFamily="18" charset="0"/>
                <a:cs typeface="Times" panose="02020603050405020304" pitchFamily="18" charset="0"/>
              </a:rPr>
              <a:t>The Democratic Party has used superdelegates in the presidential nominating process since 1984. Explain why the use of superdelegates increases the influence of party leaders in the Democratic nomination process.</a:t>
            </a:r>
          </a:p>
          <a:p>
            <a:pPr marL="0" lvl="1" indent="0">
              <a:buNone/>
            </a:pPr>
            <a:endParaRPr lang="en-US" dirty="0">
              <a:latin typeface="Times New Roman" panose="02020603050405020304" pitchFamily="18" charset="0"/>
              <a:cs typeface="Times New Roman" panose="02020603050405020304" pitchFamily="18" charset="0"/>
            </a:endParaRPr>
          </a:p>
        </p:txBody>
      </p:sp>
      <p:pic>
        <p:nvPicPr>
          <p:cNvPr id="4098" name="Picture 2" descr="Home - Presidential Elections - LibGuides at Molloy College">
            <a:extLst>
              <a:ext uri="{FF2B5EF4-FFF2-40B4-BE49-F238E27FC236}">
                <a16:creationId xmlns:a16="http://schemas.microsoft.com/office/drawing/2014/main" id="{5A21DBFC-A345-4F04-8C78-6537EF6885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3768" y="1122724"/>
            <a:ext cx="10097672" cy="326908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24532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A2F49F-16F5-4516-B45A-7750DEEE9EBF}"/>
              </a:ext>
            </a:extLst>
          </p:cNvPr>
          <p:cNvSpPr>
            <a:spLocks noGrp="1"/>
          </p:cNvSpPr>
          <p:nvPr>
            <p:ph type="title"/>
          </p:nvPr>
        </p:nvSpPr>
        <p:spPr>
          <a:xfrm>
            <a:off x="604911" y="274638"/>
            <a:ext cx="9605889" cy="715962"/>
          </a:xfrm>
          <a:solidFill>
            <a:schemeClr val="bg2"/>
          </a:solidFill>
          <a:ln>
            <a:solidFill>
              <a:srgbClr val="FF0000"/>
            </a:solidFill>
          </a:ln>
        </p:spPr>
        <p:txBody>
          <a:bodyPr/>
          <a:lstStyle/>
          <a:p>
            <a:pPr>
              <a:defRPr/>
            </a:pPr>
            <a:r>
              <a:rPr lang="en-US" b="1" dirty="0">
                <a:solidFill>
                  <a:srgbClr val="002060"/>
                </a:solidFill>
                <a:latin typeface="Castellar" panose="020A0402060406010301" pitchFamily="18" charset="0"/>
              </a:rPr>
              <a:t>The Power of the “Big Mo”</a:t>
            </a:r>
          </a:p>
        </p:txBody>
      </p:sp>
      <p:pic>
        <p:nvPicPr>
          <p:cNvPr id="81923" name="Content Placeholder 6">
            <a:extLst>
              <a:ext uri="{FF2B5EF4-FFF2-40B4-BE49-F238E27FC236}">
                <a16:creationId xmlns:a16="http://schemas.microsoft.com/office/drawing/2014/main" id="{13584156-77A6-4581-883D-32D4CADE1C7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064455" y="1257300"/>
            <a:ext cx="4343400" cy="4114800"/>
          </a:xfrm>
          <a:ln>
            <a:solidFill>
              <a:srgbClr val="FF0000"/>
            </a:solidFill>
          </a:ln>
        </p:spPr>
      </p:pic>
      <p:pic>
        <p:nvPicPr>
          <p:cNvPr id="81924" name="Picture 7">
            <a:extLst>
              <a:ext uri="{FF2B5EF4-FFF2-40B4-BE49-F238E27FC236}">
                <a16:creationId xmlns:a16="http://schemas.microsoft.com/office/drawing/2014/main" id="{417A8E0C-8F24-4E27-BA64-5D17647B838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9203" y="1257300"/>
            <a:ext cx="4038600" cy="4114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81925" name="Rectangle 8">
            <a:extLst>
              <a:ext uri="{FF2B5EF4-FFF2-40B4-BE49-F238E27FC236}">
                <a16:creationId xmlns:a16="http://schemas.microsoft.com/office/drawing/2014/main" id="{3DEB37E9-3E20-4EB4-AB84-69AEDB1C79E1}"/>
              </a:ext>
            </a:extLst>
          </p:cNvPr>
          <p:cNvSpPr>
            <a:spLocks noChangeArrowheads="1"/>
          </p:cNvSpPr>
          <p:nvPr/>
        </p:nvSpPr>
        <p:spPr bwMode="auto">
          <a:xfrm>
            <a:off x="1064455" y="5638800"/>
            <a:ext cx="10794610" cy="914400"/>
          </a:xfrm>
          <a:prstGeom prst="rect">
            <a:avLst/>
          </a:prstGeom>
          <a:solidFill>
            <a:srgbClr val="002060"/>
          </a:solidFill>
          <a:ln w="9525" algn="ctr">
            <a:solidFill>
              <a:srgbClr val="C00000"/>
            </a:solidFill>
            <a:round/>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400" dirty="0">
                <a:solidFill>
                  <a:schemeClr val="bg1"/>
                </a:solidFill>
                <a:latin typeface="Times New Roman" panose="02020603050405020304" pitchFamily="18" charset="0"/>
                <a:cs typeface="Times New Roman" panose="02020603050405020304" pitchFamily="18" charset="0"/>
              </a:rPr>
              <a:t>How do early victories in the first two nomination elections shape the selection of the president of the United States?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EC0EC-3BB1-42FD-918A-C32FEC382B03}"/>
              </a:ext>
            </a:extLst>
          </p:cNvPr>
          <p:cNvSpPr>
            <a:spLocks noGrp="1"/>
          </p:cNvSpPr>
          <p:nvPr>
            <p:ph type="title"/>
          </p:nvPr>
        </p:nvSpPr>
        <p:spPr>
          <a:xfrm>
            <a:off x="757311" y="274639"/>
            <a:ext cx="8229600" cy="792162"/>
          </a:xfrm>
          <a:solidFill>
            <a:schemeClr val="bg2"/>
          </a:solidFill>
          <a:ln>
            <a:solidFill>
              <a:srgbClr val="FF0000"/>
            </a:solidFill>
          </a:ln>
        </p:spPr>
        <p:txBody>
          <a:bodyPr/>
          <a:lstStyle/>
          <a:p>
            <a:pPr>
              <a:defRPr/>
            </a:pPr>
            <a:r>
              <a:rPr lang="en-US" b="1" dirty="0">
                <a:solidFill>
                  <a:srgbClr val="002060"/>
                </a:solidFill>
                <a:latin typeface="Castellar" panose="020A0402060406010301" pitchFamily="18" charset="0"/>
              </a:rPr>
              <a:t>I want to be POTUS</a:t>
            </a:r>
          </a:p>
        </p:txBody>
      </p:sp>
      <p:sp>
        <p:nvSpPr>
          <p:cNvPr id="3" name="Content Placeholder 2">
            <a:extLst>
              <a:ext uri="{FF2B5EF4-FFF2-40B4-BE49-F238E27FC236}">
                <a16:creationId xmlns:a16="http://schemas.microsoft.com/office/drawing/2014/main" id="{87679ACC-472A-437B-8B29-2551AE1833E1}"/>
              </a:ext>
            </a:extLst>
          </p:cNvPr>
          <p:cNvSpPr>
            <a:spLocks noGrp="1"/>
          </p:cNvSpPr>
          <p:nvPr>
            <p:ph idx="1"/>
          </p:nvPr>
        </p:nvSpPr>
        <p:spPr>
          <a:xfrm>
            <a:off x="886264" y="1295401"/>
            <a:ext cx="10255348" cy="4830763"/>
          </a:xfrm>
          <a:solidFill>
            <a:schemeClr val="bg1">
              <a:lumMod val="95000"/>
            </a:schemeClr>
          </a:solidFill>
          <a:ln>
            <a:solidFill>
              <a:srgbClr val="FF0000"/>
            </a:solidFill>
          </a:ln>
        </p:spPr>
        <p:txBody>
          <a:bodyPr/>
          <a:lstStyle/>
          <a:p>
            <a:pPr>
              <a:defRPr/>
            </a:pPr>
            <a:r>
              <a:rPr lang="en-US" sz="2400" dirty="0">
                <a:latin typeface="Times New Roman" panose="02020603050405020304" pitchFamily="18" charset="0"/>
                <a:cs typeface="Times New Roman" panose="02020603050405020304" pitchFamily="18" charset="0"/>
              </a:rPr>
              <a:t>Step 1: Form an exploratory committee &amp; build public interest </a:t>
            </a:r>
          </a:p>
          <a:p>
            <a:pPr>
              <a:defRPr/>
            </a:pPr>
            <a:r>
              <a:rPr lang="en-US" sz="2400" dirty="0">
                <a:latin typeface="Times New Roman" panose="02020603050405020304" pitchFamily="18" charset="0"/>
                <a:cs typeface="Times New Roman" panose="02020603050405020304" pitchFamily="18" charset="0"/>
              </a:rPr>
              <a:t>Step 2: Formally announce your candidacy</a:t>
            </a:r>
          </a:p>
          <a:p>
            <a:pPr>
              <a:defRPr/>
            </a:pPr>
            <a:r>
              <a:rPr lang="en-US" sz="2400" dirty="0">
                <a:latin typeface="Times New Roman" panose="02020603050405020304" pitchFamily="18" charset="0"/>
                <a:cs typeface="Times New Roman" panose="02020603050405020304" pitchFamily="18" charset="0"/>
              </a:rPr>
              <a:t>Step 3: Nominating elections (all 50 states)</a:t>
            </a:r>
          </a:p>
          <a:p>
            <a:pPr>
              <a:defRPr/>
            </a:pPr>
            <a:r>
              <a:rPr lang="en-US" sz="2400" dirty="0">
                <a:latin typeface="Times New Roman" panose="02020603050405020304" pitchFamily="18" charset="0"/>
                <a:cs typeface="Times New Roman" panose="02020603050405020304" pitchFamily="18" charset="0"/>
              </a:rPr>
              <a:t>Step 4: General Election</a:t>
            </a:r>
          </a:p>
        </p:txBody>
      </p:sp>
      <p:pic>
        <p:nvPicPr>
          <p:cNvPr id="82948" name="Picture 3">
            <a:extLst>
              <a:ext uri="{FF2B5EF4-FFF2-40B4-BE49-F238E27FC236}">
                <a16:creationId xmlns:a16="http://schemas.microsoft.com/office/drawing/2014/main" id="{16E96425-BC11-4841-800F-9B9862EC18E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2134821"/>
            <a:ext cx="3124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9" name="Picture 4">
            <a:extLst>
              <a:ext uri="{FF2B5EF4-FFF2-40B4-BE49-F238E27FC236}">
                <a16:creationId xmlns:a16="http://schemas.microsoft.com/office/drawing/2014/main" id="{DE32DBD7-1D3F-4455-A46E-2395BCC024F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322639"/>
            <a:ext cx="4419600" cy="303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A61C7-2A09-44EC-8E13-6810999C4E7F}"/>
              </a:ext>
            </a:extLst>
          </p:cNvPr>
          <p:cNvSpPr>
            <a:spLocks noGrp="1"/>
          </p:cNvSpPr>
          <p:nvPr>
            <p:ph type="title"/>
          </p:nvPr>
        </p:nvSpPr>
        <p:spPr>
          <a:xfrm>
            <a:off x="520505" y="274638"/>
            <a:ext cx="9690295" cy="639762"/>
          </a:xfrm>
          <a:solidFill>
            <a:schemeClr val="bg2"/>
          </a:solidFill>
          <a:ln>
            <a:solidFill>
              <a:srgbClr val="FF0000"/>
            </a:solidFill>
          </a:ln>
        </p:spPr>
        <p:txBody>
          <a:bodyPr>
            <a:noAutofit/>
          </a:bodyPr>
          <a:lstStyle/>
          <a:p>
            <a:pPr>
              <a:defRPr/>
            </a:pPr>
            <a:r>
              <a:rPr lang="en-US" sz="3600" b="1" dirty="0">
                <a:solidFill>
                  <a:srgbClr val="002060"/>
                </a:solidFill>
                <a:latin typeface="Castellar" panose="020A0402060406010301" pitchFamily="18" charset="0"/>
              </a:rPr>
              <a:t>Winning a Presidential Victory</a:t>
            </a:r>
          </a:p>
        </p:txBody>
      </p:sp>
      <p:sp>
        <p:nvSpPr>
          <p:cNvPr id="3" name="Content Placeholder 2">
            <a:extLst>
              <a:ext uri="{FF2B5EF4-FFF2-40B4-BE49-F238E27FC236}">
                <a16:creationId xmlns:a16="http://schemas.microsoft.com/office/drawing/2014/main" id="{22C1E060-982F-4EEC-8A9F-90E7731B19AB}"/>
              </a:ext>
            </a:extLst>
          </p:cNvPr>
          <p:cNvSpPr>
            <a:spLocks noGrp="1"/>
          </p:cNvSpPr>
          <p:nvPr>
            <p:ph idx="1"/>
          </p:nvPr>
        </p:nvSpPr>
        <p:spPr>
          <a:xfrm>
            <a:off x="886265" y="1143001"/>
            <a:ext cx="10367889" cy="4983163"/>
          </a:xfrm>
          <a:solidFill>
            <a:schemeClr val="bg1">
              <a:lumMod val="95000"/>
            </a:schemeClr>
          </a:solidFill>
          <a:ln>
            <a:solidFill>
              <a:srgbClr val="FF0000"/>
            </a:solidFill>
          </a:ln>
        </p:spPr>
        <p:txBody>
          <a:bodyPr/>
          <a:lstStyle/>
          <a:p>
            <a:pPr marL="0" indent="0">
              <a:buNone/>
              <a:defRPr/>
            </a:pPr>
            <a:r>
              <a:rPr lang="en-US" sz="2400" dirty="0">
                <a:latin typeface="Times New Roman" panose="02020603050405020304" pitchFamily="18" charset="0"/>
                <a:cs typeface="Times New Roman" panose="02020603050405020304" pitchFamily="18" charset="0"/>
              </a:rPr>
              <a:t>Promoting Candidate Centered Politics	</a:t>
            </a:r>
            <a:r>
              <a:rPr lang="en-US" sz="2400" b="1" u="sng" dirty="0">
                <a:latin typeface="Times New Roman" panose="02020603050405020304" pitchFamily="18" charset="0"/>
                <a:cs typeface="Times New Roman" panose="02020603050405020304" pitchFamily="18" charset="0"/>
              </a:rPr>
              <a:t>INCREASED CAMPAIGN COST </a:t>
            </a:r>
          </a:p>
        </p:txBody>
      </p:sp>
      <p:sp>
        <p:nvSpPr>
          <p:cNvPr id="92164" name="Right Arrow 3">
            <a:extLst>
              <a:ext uri="{FF2B5EF4-FFF2-40B4-BE49-F238E27FC236}">
                <a16:creationId xmlns:a16="http://schemas.microsoft.com/office/drawing/2014/main" id="{799CA2F5-1BC7-4442-A136-6891FE3684C9}"/>
              </a:ext>
            </a:extLst>
          </p:cNvPr>
          <p:cNvSpPr>
            <a:spLocks noChangeArrowheads="1"/>
          </p:cNvSpPr>
          <p:nvPr/>
        </p:nvSpPr>
        <p:spPr bwMode="auto">
          <a:xfrm>
            <a:off x="5803509" y="1242648"/>
            <a:ext cx="533400" cy="304800"/>
          </a:xfrm>
          <a:prstGeom prst="rightArrow">
            <a:avLst>
              <a:gd name="adj1" fmla="val 50000"/>
              <a:gd name="adj2" fmla="val 49997"/>
            </a:avLst>
          </a:prstGeom>
          <a:solidFill>
            <a:srgbClr val="002060"/>
          </a:solidFill>
          <a:ln w="9525" algn="ctr">
            <a:solidFill>
              <a:srgbClr val="FF0000"/>
            </a:solidFill>
            <a:round/>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800">
              <a:solidFill>
                <a:srgbClr val="FFC000"/>
              </a:solidFill>
            </a:endParaRPr>
          </a:p>
        </p:txBody>
      </p:sp>
      <p:pic>
        <p:nvPicPr>
          <p:cNvPr id="92165" name="Picture 4">
            <a:extLst>
              <a:ext uri="{FF2B5EF4-FFF2-40B4-BE49-F238E27FC236}">
                <a16:creationId xmlns:a16="http://schemas.microsoft.com/office/drawing/2014/main" id="{4EFD07B7-1A70-4946-BB7F-E9A78F02C8A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2214" y="4085128"/>
            <a:ext cx="7143750" cy="267408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4F60296-9931-4C44-9C22-57C547A2A187}"/>
              </a:ext>
            </a:extLst>
          </p:cNvPr>
          <p:cNvSpPr/>
          <p:nvPr/>
        </p:nvSpPr>
        <p:spPr>
          <a:xfrm>
            <a:off x="122214" y="1547448"/>
            <a:ext cx="3756073" cy="2321169"/>
          </a:xfrm>
          <a:prstGeom prst="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u="sng" dirty="0">
              <a:solidFill>
                <a:schemeClr val="bg1"/>
              </a:solidFill>
              <a:latin typeface="Times New Roman" panose="02020603050405020304" pitchFamily="18" charset="0"/>
              <a:cs typeface="Times New Roman" panose="02020603050405020304" pitchFamily="18" charset="0"/>
            </a:endParaRPr>
          </a:p>
          <a:p>
            <a:pPr algn="ctr"/>
            <a:r>
              <a:rPr lang="en-US" sz="2400" b="1" u="sng" dirty="0">
                <a:solidFill>
                  <a:schemeClr val="bg1"/>
                </a:solidFill>
                <a:latin typeface="Times New Roman" panose="02020603050405020304" pitchFamily="18" charset="0"/>
                <a:cs typeface="Times New Roman" panose="02020603050405020304" pitchFamily="18" charset="0"/>
              </a:rPr>
              <a:t>Mass Media</a:t>
            </a:r>
            <a:r>
              <a:rPr lang="en-US" sz="2400" b="1" dirty="0">
                <a:solidFill>
                  <a:schemeClr val="bg1"/>
                </a:solidFill>
                <a:latin typeface="Times New Roman" panose="02020603050405020304" pitchFamily="18" charset="0"/>
                <a:cs typeface="Times New Roman" panose="02020603050405020304" pitchFamily="18" charset="0"/>
              </a:rPr>
              <a:t> </a:t>
            </a:r>
            <a:r>
              <a:rPr lang="en-US" sz="2400" dirty="0">
                <a:solidFill>
                  <a:schemeClr val="bg1"/>
                </a:solidFill>
                <a:latin typeface="Times New Roman" panose="02020603050405020304" pitchFamily="18" charset="0"/>
                <a:cs typeface="Times New Roman" panose="02020603050405020304" pitchFamily="18" charset="0"/>
              </a:rPr>
              <a:t>(</a:t>
            </a:r>
            <a:r>
              <a:rPr lang="en-US" sz="2400" i="1" dirty="0">
                <a:solidFill>
                  <a:schemeClr val="bg1"/>
                </a:solidFill>
                <a:latin typeface="Times New Roman" panose="02020603050405020304" pitchFamily="18" charset="0"/>
                <a:cs typeface="Times New Roman" panose="02020603050405020304" pitchFamily="18" charset="0"/>
              </a:rPr>
              <a:t>Need for Media Advisors</a:t>
            </a:r>
            <a:r>
              <a:rPr lang="en-US" sz="2400" dirty="0">
                <a:solidFill>
                  <a:schemeClr val="bg1"/>
                </a:solidFill>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Photo-ops</a:t>
            </a:r>
          </a:p>
          <a:p>
            <a:pPr marL="3429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Debates</a:t>
            </a:r>
          </a:p>
          <a:p>
            <a:pPr marL="342900" indent="-342900">
              <a:buFont typeface="Arial" panose="020B0604020202020204" pitchFamily="34" charset="0"/>
              <a:buChar char="•"/>
            </a:pPr>
            <a:r>
              <a:rPr lang="en-US" sz="2400" b="1" u="sng" dirty="0">
                <a:solidFill>
                  <a:schemeClr val="bg1"/>
                </a:solidFill>
                <a:latin typeface="Times New Roman" panose="02020603050405020304" pitchFamily="18" charset="0"/>
                <a:cs typeface="Times New Roman" panose="02020603050405020304" pitchFamily="18" charset="0"/>
              </a:rPr>
              <a:t>Horse Race Journalism</a:t>
            </a:r>
          </a:p>
          <a:p>
            <a:pPr marL="342900" indent="-342900">
              <a:buFont typeface="Arial" panose="020B0604020202020204" pitchFamily="34" charset="0"/>
              <a:buChar char="•"/>
            </a:pPr>
            <a:r>
              <a:rPr lang="en-US" sz="2400" b="1" u="sng" dirty="0">
                <a:solidFill>
                  <a:schemeClr val="bg1"/>
                </a:solidFill>
                <a:latin typeface="Times New Roman" panose="02020603050405020304" pitchFamily="18" charset="0"/>
                <a:cs typeface="Times New Roman" panose="02020603050405020304" pitchFamily="18" charset="0"/>
              </a:rPr>
              <a:t>Sound bites</a:t>
            </a:r>
          </a:p>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4ECE961B-5E5A-4A05-9A33-4F11B1F55608}"/>
              </a:ext>
            </a:extLst>
          </p:cNvPr>
          <p:cNvSpPr/>
          <p:nvPr/>
        </p:nvSpPr>
        <p:spPr>
          <a:xfrm>
            <a:off x="4036842" y="1547448"/>
            <a:ext cx="3756073" cy="2321169"/>
          </a:xfrm>
          <a:prstGeom prst="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u="sng" dirty="0">
              <a:solidFill>
                <a:schemeClr val="bg1"/>
              </a:solidFill>
              <a:latin typeface="Times New Roman" panose="02020603050405020304" pitchFamily="18" charset="0"/>
              <a:cs typeface="Times New Roman" panose="02020603050405020304" pitchFamily="18" charset="0"/>
            </a:endParaRPr>
          </a:p>
          <a:p>
            <a:pPr algn="ctr"/>
            <a:r>
              <a:rPr lang="en-US" sz="2400" b="1" u="sng" dirty="0">
                <a:solidFill>
                  <a:schemeClr val="bg1"/>
                </a:solidFill>
                <a:latin typeface="Times New Roman" panose="02020603050405020304" pitchFamily="18" charset="0"/>
                <a:cs typeface="Times New Roman" panose="02020603050405020304" pitchFamily="18" charset="0"/>
              </a:rPr>
              <a:t>Political Consultants</a:t>
            </a:r>
            <a:endParaRPr lang="en-US" sz="2400" b="1" dirty="0">
              <a:solidFill>
                <a:schemeClr val="bg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Campaign chair</a:t>
            </a:r>
          </a:p>
          <a:p>
            <a:pPr marL="3429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Lawyers</a:t>
            </a:r>
          </a:p>
          <a:p>
            <a:pPr marL="3429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Pollster (</a:t>
            </a:r>
            <a:r>
              <a:rPr lang="en-US" sz="2400" b="1" u="sng" dirty="0">
                <a:solidFill>
                  <a:schemeClr val="bg1"/>
                </a:solidFill>
                <a:latin typeface="Times New Roman" panose="02020603050405020304" pitchFamily="18" charset="0"/>
                <a:cs typeface="Times New Roman" panose="02020603050405020304" pitchFamily="18" charset="0"/>
              </a:rPr>
              <a:t>Public Opinion Polls</a:t>
            </a:r>
            <a:r>
              <a:rPr lang="en-US" sz="2400" dirty="0">
                <a:solidFill>
                  <a:schemeClr val="bg1"/>
                </a:solidFill>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Media Advisors </a:t>
            </a:r>
          </a:p>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75532FCB-9FC5-4424-A3D7-27D66359F041}"/>
              </a:ext>
            </a:extLst>
          </p:cNvPr>
          <p:cNvSpPr/>
          <p:nvPr/>
        </p:nvSpPr>
        <p:spPr>
          <a:xfrm>
            <a:off x="8078667" y="1547448"/>
            <a:ext cx="3756073" cy="2321169"/>
          </a:xfrm>
          <a:prstGeom prst="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u="sng" dirty="0">
              <a:solidFill>
                <a:schemeClr val="bg1"/>
              </a:solidFill>
              <a:latin typeface="Times New Roman" panose="02020603050405020304" pitchFamily="18" charset="0"/>
              <a:cs typeface="Times New Roman" panose="02020603050405020304" pitchFamily="18" charset="0"/>
            </a:endParaRPr>
          </a:p>
          <a:p>
            <a:pPr algn="ctr"/>
            <a:r>
              <a:rPr lang="en-US" sz="2400" b="1" u="sng" dirty="0">
                <a:solidFill>
                  <a:schemeClr val="bg1"/>
                </a:solidFill>
                <a:latin typeface="Times New Roman" panose="02020603050405020304" pitchFamily="18" charset="0"/>
                <a:cs typeface="Times New Roman" panose="02020603050405020304" pitchFamily="18" charset="0"/>
              </a:rPr>
              <a:t>Campaign Finance</a:t>
            </a:r>
            <a:endParaRPr lang="en-US" sz="2400" dirty="0">
              <a:solidFill>
                <a:schemeClr val="bg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PACs</a:t>
            </a:r>
          </a:p>
          <a:p>
            <a:pPr marL="342900" indent="-342900">
              <a:buFont typeface="Arial" panose="020B0604020202020204" pitchFamily="34" charset="0"/>
              <a:buChar char="•"/>
            </a:pPr>
            <a:r>
              <a:rPr lang="en-US" sz="2400" b="1" u="sng" dirty="0">
                <a:solidFill>
                  <a:schemeClr val="bg1"/>
                </a:solidFill>
                <a:latin typeface="Times New Roman" panose="02020603050405020304" pitchFamily="18" charset="0"/>
                <a:cs typeface="Times New Roman" panose="02020603050405020304" pitchFamily="18" charset="0"/>
              </a:rPr>
              <a:t>Super PACs</a:t>
            </a:r>
          </a:p>
          <a:p>
            <a:pPr marL="342900" indent="-342900">
              <a:buFont typeface="Arial" panose="020B0604020202020204" pitchFamily="34" charset="0"/>
              <a:buChar char="•"/>
            </a:pPr>
            <a:r>
              <a:rPr lang="en-US" sz="2400" b="1" u="sng" dirty="0">
                <a:solidFill>
                  <a:schemeClr val="bg1"/>
                </a:solidFill>
                <a:latin typeface="Times New Roman" panose="02020603050405020304" pitchFamily="18" charset="0"/>
                <a:cs typeface="Times New Roman" panose="02020603050405020304" pitchFamily="18" charset="0"/>
              </a:rPr>
              <a:t>Internet fundraising</a:t>
            </a:r>
          </a:p>
          <a:p>
            <a:pPr marL="342900" indent="-342900">
              <a:buFont typeface="Arial" panose="020B0604020202020204" pitchFamily="34" charset="0"/>
              <a:buChar char="•"/>
            </a:pPr>
            <a:endParaRPr lang="en-US" sz="2400" b="1" u="sng" dirty="0">
              <a:solidFill>
                <a:schemeClr val="bg1"/>
              </a:solidFill>
              <a:latin typeface="Times New Roman" panose="02020603050405020304" pitchFamily="18" charset="0"/>
              <a:cs typeface="Times New Roman" panose="02020603050405020304" pitchFamily="18" charset="0"/>
            </a:endParaRPr>
          </a:p>
          <a:p>
            <a:endParaRPr lang="en-US" sz="2400" b="1" u="sng" dirty="0">
              <a:solidFill>
                <a:schemeClr val="bg1"/>
              </a:solidFill>
              <a:latin typeface="Times New Roman" panose="02020603050405020304" pitchFamily="18" charset="0"/>
              <a:cs typeface="Times New Roman" panose="02020603050405020304" pitchFamily="18" charset="0"/>
            </a:endParaRPr>
          </a:p>
          <a:p>
            <a:pPr algn="ctr"/>
            <a:endParaRPr lang="en-US" sz="2400" dirty="0">
              <a:solidFill>
                <a:schemeClr val="bg1"/>
              </a:solidFill>
              <a:latin typeface="Times New Roman" panose="02020603050405020304" pitchFamily="18" charset="0"/>
              <a:cs typeface="Times New Roman" panose="02020603050405020304" pitchFamily="18" charset="0"/>
            </a:endParaRPr>
          </a:p>
        </p:txBody>
      </p:sp>
      <p:pic>
        <p:nvPicPr>
          <p:cNvPr id="9" name="Content Placeholder 4">
            <a:extLst>
              <a:ext uri="{FF2B5EF4-FFF2-40B4-BE49-F238E27FC236}">
                <a16:creationId xmlns:a16="http://schemas.microsoft.com/office/drawing/2014/main" id="{60621522-C984-47BB-86B4-4CFF54EC529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81216" y="4085128"/>
            <a:ext cx="4052765" cy="249823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584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72463-B057-4662-BF23-CF4B62695710}"/>
              </a:ext>
            </a:extLst>
          </p:cNvPr>
          <p:cNvSpPr>
            <a:spLocks noGrp="1"/>
          </p:cNvSpPr>
          <p:nvPr>
            <p:ph type="title"/>
          </p:nvPr>
        </p:nvSpPr>
        <p:spPr>
          <a:xfrm>
            <a:off x="1153551" y="274638"/>
            <a:ext cx="9057249" cy="639762"/>
          </a:xfrm>
          <a:solidFill>
            <a:schemeClr val="bg2"/>
          </a:solidFill>
          <a:ln>
            <a:solidFill>
              <a:srgbClr val="FF0000"/>
            </a:solidFill>
          </a:ln>
        </p:spPr>
        <p:txBody>
          <a:bodyPr>
            <a:normAutofit fontScale="90000"/>
          </a:bodyPr>
          <a:lstStyle/>
          <a:p>
            <a:pPr>
              <a:defRPr/>
            </a:pPr>
            <a:r>
              <a:rPr lang="en-US" b="1" dirty="0">
                <a:solidFill>
                  <a:srgbClr val="002060"/>
                </a:solidFill>
                <a:latin typeface="Castellar" panose="020A0402060406010301" pitchFamily="18" charset="0"/>
              </a:rPr>
              <a:t>Nomination Elections</a:t>
            </a:r>
          </a:p>
        </p:txBody>
      </p:sp>
      <p:sp>
        <p:nvSpPr>
          <p:cNvPr id="3" name="Content Placeholder 2">
            <a:extLst>
              <a:ext uri="{FF2B5EF4-FFF2-40B4-BE49-F238E27FC236}">
                <a16:creationId xmlns:a16="http://schemas.microsoft.com/office/drawing/2014/main" id="{A6A5B15E-363D-48FC-A653-D89D5449D117}"/>
              </a:ext>
            </a:extLst>
          </p:cNvPr>
          <p:cNvSpPr>
            <a:spLocks noGrp="1"/>
          </p:cNvSpPr>
          <p:nvPr>
            <p:ph idx="1"/>
          </p:nvPr>
        </p:nvSpPr>
        <p:spPr>
          <a:xfrm>
            <a:off x="520505" y="1066801"/>
            <a:ext cx="9690295" cy="5059363"/>
          </a:xfrm>
          <a:solidFill>
            <a:schemeClr val="bg1">
              <a:lumMod val="95000"/>
            </a:schemeClr>
          </a:solidFill>
          <a:ln>
            <a:solidFill>
              <a:srgbClr val="FF0000"/>
            </a:solidFill>
          </a:ln>
        </p:spPr>
        <p:txBody>
          <a:bodyPr/>
          <a:lstStyle/>
          <a:p>
            <a:pPr>
              <a:defRPr/>
            </a:pPr>
            <a:r>
              <a:rPr lang="en-US" sz="2400" b="1" dirty="0">
                <a:solidFill>
                  <a:srgbClr val="002060"/>
                </a:solidFill>
                <a:latin typeface="Times New Roman" panose="02020603050405020304" pitchFamily="18" charset="0"/>
                <a:cs typeface="Times New Roman" panose="02020603050405020304" pitchFamily="18" charset="0"/>
              </a:rPr>
              <a:t>Progressive reforms </a:t>
            </a:r>
            <a:r>
              <a:rPr lang="en-US" sz="2400" dirty="0">
                <a:latin typeface="Times New Roman" panose="02020603050405020304" pitchFamily="18" charset="0"/>
                <a:cs typeface="Times New Roman" panose="02020603050405020304" pitchFamily="18" charset="0"/>
              </a:rPr>
              <a:t>empowered the people to select the presidential candidate (</a:t>
            </a:r>
            <a:r>
              <a:rPr lang="en-US" sz="2400" b="1" dirty="0">
                <a:solidFill>
                  <a:srgbClr val="002060"/>
                </a:solidFill>
                <a:latin typeface="Times New Roman" panose="02020603050405020304" pitchFamily="18" charset="0"/>
                <a:cs typeface="Times New Roman" panose="02020603050405020304" pitchFamily="18" charset="0"/>
              </a:rPr>
              <a:t>primary system, Australian ballot</a:t>
            </a:r>
            <a:r>
              <a:rPr lang="en-US" sz="2400" dirty="0">
                <a:latin typeface="Times New Roman" panose="02020603050405020304" pitchFamily="18" charset="0"/>
                <a:cs typeface="Times New Roman" panose="02020603050405020304" pitchFamily="18" charset="0"/>
              </a:rPr>
              <a:t>)</a:t>
            </a:r>
          </a:p>
          <a:p>
            <a:pPr>
              <a:defRPr/>
            </a:pPr>
            <a:r>
              <a:rPr lang="en-US" sz="2400" dirty="0">
                <a:latin typeface="Times New Roman" panose="02020603050405020304" pitchFamily="18" charset="0"/>
                <a:cs typeface="Times New Roman" panose="02020603050405020304" pitchFamily="18" charset="0"/>
              </a:rPr>
              <a:t>Goal collect delegates to the convention (1144 </a:t>
            </a:r>
            <a:r>
              <a:rPr lang="en-US" sz="2400" b="1" dirty="0">
                <a:solidFill>
                  <a:srgbClr val="002060"/>
                </a:solidFill>
                <a:latin typeface="Times New Roman" panose="02020603050405020304" pitchFamily="18" charset="0"/>
                <a:cs typeface="Times New Roman" panose="02020603050405020304" pitchFamily="18" charset="0"/>
              </a:rPr>
              <a:t>winner-take-all system </a:t>
            </a:r>
            <a:r>
              <a:rPr lang="en-US" sz="2400" dirty="0">
                <a:latin typeface="Times New Roman" panose="02020603050405020304" pitchFamily="18" charset="0"/>
                <a:cs typeface="Times New Roman" panose="02020603050405020304" pitchFamily="18" charset="0"/>
              </a:rPr>
              <a:t>for </a:t>
            </a:r>
            <a:r>
              <a:rPr lang="en-US" sz="2400" i="1" dirty="0">
                <a:solidFill>
                  <a:srgbClr val="FF0000"/>
                </a:solidFill>
                <a:latin typeface="Times New Roman" panose="02020603050405020304" pitchFamily="18" charset="0"/>
                <a:cs typeface="Times New Roman" panose="02020603050405020304" pitchFamily="18" charset="0"/>
              </a:rPr>
              <a:t>Republicans</a:t>
            </a:r>
            <a:r>
              <a:rPr lang="en-US" sz="2400" dirty="0">
                <a:latin typeface="Times New Roman" panose="02020603050405020304" pitchFamily="18" charset="0"/>
                <a:cs typeface="Times New Roman" panose="02020603050405020304" pitchFamily="18" charset="0"/>
              </a:rPr>
              <a:t> &amp; 2118 </a:t>
            </a:r>
            <a:r>
              <a:rPr lang="en-US" sz="2400" b="1" dirty="0">
                <a:solidFill>
                  <a:srgbClr val="002060"/>
                </a:solidFill>
                <a:latin typeface="Times New Roman" panose="02020603050405020304" pitchFamily="18" charset="0"/>
                <a:cs typeface="Times New Roman" panose="02020603050405020304" pitchFamily="18" charset="0"/>
              </a:rPr>
              <a:t>proportional system</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for the </a:t>
            </a:r>
            <a:r>
              <a:rPr lang="en-US" sz="2400" i="1" dirty="0">
                <a:solidFill>
                  <a:srgbClr val="002060"/>
                </a:solidFill>
                <a:latin typeface="Times New Roman" panose="02020603050405020304" pitchFamily="18" charset="0"/>
                <a:cs typeface="Times New Roman" panose="02020603050405020304" pitchFamily="18" charset="0"/>
              </a:rPr>
              <a:t>Democrats</a:t>
            </a:r>
            <a:r>
              <a:rPr lang="en-US" sz="2400" dirty="0">
                <a:latin typeface="Times New Roman" panose="02020603050405020304" pitchFamily="18" charset="0"/>
                <a:cs typeface="Times New Roman" panose="02020603050405020304" pitchFamily="18" charset="0"/>
              </a:rPr>
              <a:t>)</a:t>
            </a:r>
          </a:p>
          <a:p>
            <a:pPr>
              <a:defRPr/>
            </a:pPr>
            <a:r>
              <a:rPr lang="en-US" sz="2400" dirty="0">
                <a:latin typeface="Times New Roman" panose="02020603050405020304" pitchFamily="18" charset="0"/>
                <a:cs typeface="Times New Roman" panose="02020603050405020304" pitchFamily="18" charset="0"/>
              </a:rPr>
              <a:t>Nominating elections (states choose process)</a:t>
            </a:r>
          </a:p>
          <a:p>
            <a:pPr lvl="1">
              <a:defRPr/>
            </a:pPr>
            <a:r>
              <a:rPr lang="en-US" b="1" dirty="0">
                <a:solidFill>
                  <a:srgbClr val="002060"/>
                </a:solidFill>
                <a:latin typeface="Times New Roman" panose="02020603050405020304" pitchFamily="18" charset="0"/>
                <a:cs typeface="Times New Roman" panose="02020603050405020304" pitchFamily="18" charset="0"/>
              </a:rPr>
              <a:t>Open primaries</a:t>
            </a:r>
          </a:p>
          <a:p>
            <a:pPr lvl="1">
              <a:defRPr/>
            </a:pPr>
            <a:r>
              <a:rPr lang="en-US" b="1" dirty="0">
                <a:solidFill>
                  <a:srgbClr val="002060"/>
                </a:solidFill>
                <a:latin typeface="Times New Roman" panose="02020603050405020304" pitchFamily="18" charset="0"/>
                <a:cs typeface="Times New Roman" panose="02020603050405020304" pitchFamily="18" charset="0"/>
              </a:rPr>
              <a:t>Closed primaries</a:t>
            </a:r>
          </a:p>
          <a:p>
            <a:pPr lvl="1">
              <a:defRPr/>
            </a:pPr>
            <a:r>
              <a:rPr lang="en-US" b="1" dirty="0">
                <a:solidFill>
                  <a:srgbClr val="002060"/>
                </a:solidFill>
                <a:latin typeface="Times New Roman" panose="02020603050405020304" pitchFamily="18" charset="0"/>
                <a:cs typeface="Times New Roman" panose="02020603050405020304" pitchFamily="18" charset="0"/>
              </a:rPr>
              <a:t>Blanket primaries</a:t>
            </a:r>
          </a:p>
          <a:p>
            <a:pPr lvl="1">
              <a:defRPr/>
            </a:pPr>
            <a:r>
              <a:rPr lang="en-US" b="1" dirty="0">
                <a:solidFill>
                  <a:srgbClr val="002060"/>
                </a:solidFill>
                <a:latin typeface="Times New Roman" panose="02020603050405020304" pitchFamily="18" charset="0"/>
                <a:cs typeface="Times New Roman" panose="02020603050405020304" pitchFamily="18" charset="0"/>
              </a:rPr>
              <a:t>Caucuses </a:t>
            </a:r>
          </a:p>
        </p:txBody>
      </p:sp>
      <p:pic>
        <p:nvPicPr>
          <p:cNvPr id="83972" name="Picture 3">
            <a:extLst>
              <a:ext uri="{FF2B5EF4-FFF2-40B4-BE49-F238E27FC236}">
                <a16:creationId xmlns:a16="http://schemas.microsoft.com/office/drawing/2014/main" id="{4FE36242-94FD-4215-B134-A65A9499AF1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32849" y="3429000"/>
            <a:ext cx="6911926" cy="31543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7489A-41EA-4DAB-8672-C14359A6C91B}"/>
              </a:ext>
            </a:extLst>
          </p:cNvPr>
          <p:cNvSpPr>
            <a:spLocks noGrp="1"/>
          </p:cNvSpPr>
          <p:nvPr>
            <p:ph type="title"/>
          </p:nvPr>
        </p:nvSpPr>
        <p:spPr>
          <a:xfrm>
            <a:off x="1981200" y="277814"/>
            <a:ext cx="8229600" cy="788987"/>
          </a:xfrm>
          <a:solidFill>
            <a:srgbClr val="002060"/>
          </a:solidFill>
          <a:ln>
            <a:solidFill>
              <a:srgbClr val="FF0000"/>
            </a:solidFill>
          </a:ln>
        </p:spPr>
        <p:txBody>
          <a:bodyPr/>
          <a:lstStyle/>
          <a:p>
            <a:pPr>
              <a:defRPr/>
            </a:pPr>
            <a:r>
              <a:rPr lang="en-US" b="1" dirty="0">
                <a:solidFill>
                  <a:schemeClr val="bg1"/>
                </a:solidFill>
                <a:latin typeface="Garamond" panose="02020404030301010803" pitchFamily="18" charset="0"/>
              </a:rPr>
              <a:t>Voice in Government </a:t>
            </a:r>
          </a:p>
        </p:txBody>
      </p:sp>
      <p:sp>
        <p:nvSpPr>
          <p:cNvPr id="98307" name="Content Placeholder 2">
            <a:extLst>
              <a:ext uri="{FF2B5EF4-FFF2-40B4-BE49-F238E27FC236}">
                <a16:creationId xmlns:a16="http://schemas.microsoft.com/office/drawing/2014/main" id="{2ABBAD5C-154C-408D-8C77-D5AF1CE67024}"/>
              </a:ext>
            </a:extLst>
          </p:cNvPr>
          <p:cNvSpPr>
            <a:spLocks noGrp="1" noChangeArrowheads="1"/>
          </p:cNvSpPr>
          <p:nvPr>
            <p:ph idx="1"/>
          </p:nvPr>
        </p:nvSpPr>
        <p:spPr>
          <a:xfrm>
            <a:off x="581891" y="1295401"/>
            <a:ext cx="11008426" cy="5284785"/>
          </a:xfrm>
          <a:solidFill>
            <a:schemeClr val="bg1"/>
          </a:solidFill>
          <a:ln>
            <a:solidFill>
              <a:srgbClr val="002060"/>
            </a:solidFill>
          </a:ln>
        </p:spPr>
        <p:txBody>
          <a:bodyPr>
            <a:normAutofit/>
          </a:bodyPr>
          <a:lstStyle/>
          <a:p>
            <a:pPr marL="0" indent="0">
              <a:buNone/>
            </a:pPr>
            <a:r>
              <a:rPr lang="en-US" altLang="en-US" sz="2400" b="1" dirty="0">
                <a:solidFill>
                  <a:srgbClr val="002060"/>
                </a:solidFill>
                <a:latin typeface="Times New Roman" panose="02020603050405020304" pitchFamily="18" charset="0"/>
                <a:cs typeface="Times New Roman" panose="02020603050405020304" pitchFamily="18" charset="0"/>
              </a:rPr>
              <a:t>Voting</a:t>
            </a:r>
            <a:r>
              <a:rPr lang="en-US" altLang="en-US" sz="2400" dirty="0">
                <a:latin typeface="Times New Roman" panose="02020603050405020304" pitchFamily="18" charset="0"/>
                <a:cs typeface="Times New Roman" panose="02020603050405020304" pitchFamily="18" charset="0"/>
              </a:rPr>
              <a:t> = core values (</a:t>
            </a:r>
            <a:r>
              <a:rPr lang="en-US" altLang="en-US" sz="2400" i="1" dirty="0">
                <a:solidFill>
                  <a:srgbClr val="FF0000"/>
                </a:solidFill>
                <a:latin typeface="Times New Roman" panose="02020603050405020304" pitchFamily="18" charset="0"/>
                <a:cs typeface="Times New Roman" panose="02020603050405020304" pitchFamily="18" charset="0"/>
              </a:rPr>
              <a:t>popular sovereignty</a:t>
            </a:r>
            <a:r>
              <a:rPr lang="en-US" altLang="en-US" sz="2400" dirty="0">
                <a:latin typeface="Times New Roman" panose="02020603050405020304" pitchFamily="18" charset="0"/>
                <a:cs typeface="Times New Roman" panose="02020603050405020304" pitchFamily="18" charset="0"/>
              </a:rPr>
              <a:t>) – bases of democracy</a:t>
            </a:r>
          </a:p>
          <a:p>
            <a:pPr marL="801688" indent="-341313"/>
            <a:r>
              <a:rPr lang="en-US" altLang="en-US" sz="2400" b="1" dirty="0">
                <a:solidFill>
                  <a:srgbClr val="002060"/>
                </a:solidFill>
                <a:latin typeface="Times New Roman" panose="02020603050405020304" pitchFamily="18" charset="0"/>
                <a:cs typeface="Times New Roman" panose="02020603050405020304" pitchFamily="18" charset="0"/>
              </a:rPr>
              <a:t>Electorate</a:t>
            </a:r>
            <a:r>
              <a:rPr lang="en-US" altLang="en-US" sz="2400" dirty="0">
                <a:latin typeface="Times New Roman" panose="02020603050405020304" pitchFamily="18" charset="0"/>
                <a:cs typeface="Times New Roman" panose="02020603050405020304" pitchFamily="18" charset="0"/>
              </a:rPr>
              <a:t> – eligible voters in the U.S. </a:t>
            </a:r>
          </a:p>
          <a:p>
            <a:pPr marL="801688" indent="-341313"/>
            <a:r>
              <a:rPr lang="en-US" altLang="en-US" sz="2400" i="1" u="sng" dirty="0">
                <a:latin typeface="Times New Roman" panose="02020603050405020304" pitchFamily="18" charset="0"/>
                <a:cs typeface="Times New Roman" panose="02020603050405020304" pitchFamily="18" charset="0"/>
              </a:rPr>
              <a:t>Enfranchisement &amp; election laws </a:t>
            </a:r>
            <a:r>
              <a:rPr lang="en-US" altLang="en-US" sz="2400" dirty="0">
                <a:latin typeface="Times New Roman" panose="02020603050405020304" pitchFamily="18" charset="0"/>
                <a:cs typeface="Times New Roman" panose="02020603050405020304" pitchFamily="18" charset="0"/>
              </a:rPr>
              <a:t>(</a:t>
            </a:r>
            <a:r>
              <a:rPr lang="en-US" altLang="en-US" sz="2400" b="1" dirty="0">
                <a:solidFill>
                  <a:srgbClr val="FF0000"/>
                </a:solidFill>
                <a:latin typeface="Times New Roman" panose="02020603050405020304" pitchFamily="18" charset="0"/>
                <a:cs typeface="Times New Roman" panose="02020603050405020304" pitchFamily="18" charset="0"/>
              </a:rPr>
              <a:t>reserve powers for states</a:t>
            </a:r>
            <a:r>
              <a:rPr lang="en-US" altLang="en-US" sz="2400" dirty="0">
                <a:latin typeface="Times New Roman" panose="02020603050405020304" pitchFamily="18" charset="0"/>
                <a:cs typeface="Times New Roman" panose="02020603050405020304" pitchFamily="18" charset="0"/>
              </a:rPr>
              <a:t>)</a:t>
            </a:r>
          </a:p>
        </p:txBody>
      </p:sp>
      <p:pic>
        <p:nvPicPr>
          <p:cNvPr id="1028" name="Picture 4" descr="Democracy Reform, One Ballot at a TimeHarvard Law Review | (The way our  democracy operates is on the ballot this November. Voters do not just elect  people to public office; they can">
            <a:extLst>
              <a:ext uri="{FF2B5EF4-FFF2-40B4-BE49-F238E27FC236}">
                <a16:creationId xmlns:a16="http://schemas.microsoft.com/office/drawing/2014/main" id="{0D479609-E965-49E7-93E4-86B1C6803D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036" y="2806802"/>
            <a:ext cx="4148906" cy="344651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0945D45-B780-4A69-83C6-D33B567D28C3}"/>
              </a:ext>
            </a:extLst>
          </p:cNvPr>
          <p:cNvSpPr/>
          <p:nvPr/>
        </p:nvSpPr>
        <p:spPr>
          <a:xfrm>
            <a:off x="5739618" y="2806802"/>
            <a:ext cx="5498346" cy="752324"/>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Original Voters – White Males, at least 21 years old, &amp; owned property</a:t>
            </a:r>
          </a:p>
        </p:txBody>
      </p:sp>
      <p:sp>
        <p:nvSpPr>
          <p:cNvPr id="17" name="Rectangle 16">
            <a:extLst>
              <a:ext uri="{FF2B5EF4-FFF2-40B4-BE49-F238E27FC236}">
                <a16:creationId xmlns:a16="http://schemas.microsoft.com/office/drawing/2014/main" id="{0F98BF07-E8B0-49A7-B204-2A87F35106FE}"/>
              </a:ext>
            </a:extLst>
          </p:cNvPr>
          <p:cNvSpPr/>
          <p:nvPr/>
        </p:nvSpPr>
        <p:spPr>
          <a:xfrm>
            <a:off x="5739618" y="5186437"/>
            <a:ext cx="5498346" cy="752324"/>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Anyone who registers and is at least 18 years old</a:t>
            </a:r>
          </a:p>
        </p:txBody>
      </p:sp>
      <p:sp>
        <p:nvSpPr>
          <p:cNvPr id="9" name="Arrow: Up-Down 8">
            <a:extLst>
              <a:ext uri="{FF2B5EF4-FFF2-40B4-BE49-F238E27FC236}">
                <a16:creationId xmlns:a16="http://schemas.microsoft.com/office/drawing/2014/main" id="{2214907F-52EB-4B6A-96FA-FD2CF4960354}"/>
              </a:ext>
            </a:extLst>
          </p:cNvPr>
          <p:cNvSpPr/>
          <p:nvPr/>
        </p:nvSpPr>
        <p:spPr>
          <a:xfrm>
            <a:off x="7695028" y="3606389"/>
            <a:ext cx="1041009" cy="151931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758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ADC97-7DB4-453E-A89B-E49440767E4B}"/>
              </a:ext>
            </a:extLst>
          </p:cNvPr>
          <p:cNvSpPr>
            <a:spLocks noGrp="1"/>
          </p:cNvSpPr>
          <p:nvPr>
            <p:ph type="title"/>
          </p:nvPr>
        </p:nvSpPr>
        <p:spPr>
          <a:xfrm>
            <a:off x="838200" y="274638"/>
            <a:ext cx="9372600" cy="715962"/>
          </a:xfrm>
          <a:solidFill>
            <a:schemeClr val="bg2"/>
          </a:solidFill>
          <a:ln>
            <a:solidFill>
              <a:srgbClr val="FF0000"/>
            </a:solidFill>
          </a:ln>
        </p:spPr>
        <p:txBody>
          <a:bodyPr>
            <a:normAutofit fontScale="90000"/>
          </a:bodyPr>
          <a:lstStyle/>
          <a:p>
            <a:pPr>
              <a:defRPr/>
            </a:pPr>
            <a:r>
              <a:rPr lang="en-US" b="1" dirty="0">
                <a:solidFill>
                  <a:srgbClr val="002060"/>
                </a:solidFill>
                <a:latin typeface="Castellar" panose="020A0402060406010301" pitchFamily="18" charset="0"/>
              </a:rPr>
              <a:t>A Truly Democratic Process?</a:t>
            </a:r>
          </a:p>
        </p:txBody>
      </p:sp>
      <p:sp>
        <p:nvSpPr>
          <p:cNvPr id="3" name="Content Placeholder 2">
            <a:extLst>
              <a:ext uri="{FF2B5EF4-FFF2-40B4-BE49-F238E27FC236}">
                <a16:creationId xmlns:a16="http://schemas.microsoft.com/office/drawing/2014/main" id="{6F1653C0-2AF3-4BB2-829C-826F580B37C2}"/>
              </a:ext>
            </a:extLst>
          </p:cNvPr>
          <p:cNvSpPr>
            <a:spLocks noGrp="1"/>
          </p:cNvSpPr>
          <p:nvPr>
            <p:ph idx="1"/>
          </p:nvPr>
        </p:nvSpPr>
        <p:spPr>
          <a:xfrm>
            <a:off x="838200" y="1434905"/>
            <a:ext cx="10515600" cy="4742058"/>
          </a:xfrm>
          <a:solidFill>
            <a:schemeClr val="bg1">
              <a:lumMod val="95000"/>
            </a:schemeClr>
          </a:solidFill>
          <a:ln>
            <a:solidFill>
              <a:srgbClr val="FF0000"/>
            </a:solidFill>
          </a:ln>
        </p:spPr>
        <p:txBody>
          <a:bodyPr/>
          <a:lstStyle/>
          <a:p>
            <a:pPr marL="0" indent="0">
              <a:buNone/>
              <a:defRPr/>
            </a:pPr>
            <a:r>
              <a:rPr lang="en-US" sz="2400" dirty="0">
                <a:latin typeface="Times New Roman" panose="02020603050405020304" pitchFamily="18" charset="0"/>
                <a:cs typeface="Times New Roman" panose="02020603050405020304" pitchFamily="18" charset="0"/>
              </a:rPr>
              <a:t>Building the </a:t>
            </a:r>
            <a:r>
              <a:rPr lang="en-US" sz="2400" b="1" u="sng" dirty="0">
                <a:latin typeface="Times New Roman" panose="02020603050405020304" pitchFamily="18" charset="0"/>
                <a:cs typeface="Times New Roman" panose="02020603050405020304" pitchFamily="18" charset="0"/>
              </a:rPr>
              <a:t>Big Mo </a:t>
            </a:r>
          </a:p>
          <a:p>
            <a:pPr>
              <a:defRPr/>
            </a:pPr>
            <a:r>
              <a:rPr lang="en-US" sz="2400" b="1" dirty="0">
                <a:solidFill>
                  <a:srgbClr val="002060"/>
                </a:solidFill>
                <a:latin typeface="Times New Roman" panose="02020603050405020304" pitchFamily="18" charset="0"/>
                <a:cs typeface="Times New Roman" panose="02020603050405020304" pitchFamily="18" charset="0"/>
              </a:rPr>
              <a:t>Iowa Caucus &amp; New Hampshire Primaries </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winners have the best shot on winning on Super Tuesday</a:t>
            </a:r>
            <a:endParaRPr lang="en-US" sz="2400" b="1" dirty="0">
              <a:latin typeface="Times New Roman" panose="02020603050405020304" pitchFamily="18" charset="0"/>
              <a:cs typeface="Times New Roman" panose="02020603050405020304" pitchFamily="18" charset="0"/>
            </a:endParaRPr>
          </a:p>
          <a:p>
            <a:pPr>
              <a:defRPr/>
            </a:pPr>
            <a:r>
              <a:rPr lang="en-US" sz="2400" b="1" dirty="0">
                <a:solidFill>
                  <a:srgbClr val="002060"/>
                </a:solidFill>
                <a:latin typeface="Times New Roman" panose="02020603050405020304" pitchFamily="18" charset="0"/>
                <a:cs typeface="Times New Roman" panose="02020603050405020304" pitchFamily="18" charset="0"/>
              </a:rPr>
              <a:t>Super Tuesday </a:t>
            </a:r>
            <a:r>
              <a:rPr lang="en-US" sz="2400" dirty="0">
                <a:latin typeface="Times New Roman" panose="02020603050405020304" pitchFamily="18" charset="0"/>
                <a:cs typeface="Times New Roman" panose="02020603050405020304" pitchFamily="18" charset="0"/>
              </a:rPr>
              <a:t>– Up to 52% of the delegates are up for grab </a:t>
            </a:r>
            <a:endParaRPr lang="en-US" sz="2000" dirty="0">
              <a:latin typeface="Times New Roman" panose="02020603050405020304" pitchFamily="18" charset="0"/>
              <a:cs typeface="Times New Roman" panose="02020603050405020304" pitchFamily="18" charset="0"/>
            </a:endParaRPr>
          </a:p>
        </p:txBody>
      </p:sp>
      <p:pic>
        <p:nvPicPr>
          <p:cNvPr id="90116" name="Picture 4">
            <a:extLst>
              <a:ext uri="{FF2B5EF4-FFF2-40B4-BE49-F238E27FC236}">
                <a16:creationId xmlns:a16="http://schemas.microsoft.com/office/drawing/2014/main" id="{6DA22EDA-E841-4F92-95B9-5EFDCDF7555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75582" y="3306762"/>
            <a:ext cx="3505200" cy="3276600"/>
          </a:xfrm>
          <a:prstGeom prst="rect">
            <a:avLst/>
          </a:prstGeom>
          <a:solidFill>
            <a:srgbClr val="C00000"/>
          </a:solidFill>
          <a:ln>
            <a:solidFill>
              <a:srgbClr val="FF0000"/>
            </a:solidFill>
          </a:ln>
        </p:spPr>
      </p:pic>
      <p:pic>
        <p:nvPicPr>
          <p:cNvPr id="90117" name="Picture 5">
            <a:extLst>
              <a:ext uri="{FF2B5EF4-FFF2-40B4-BE49-F238E27FC236}">
                <a16:creationId xmlns:a16="http://schemas.microsoft.com/office/drawing/2014/main" id="{41FACAB5-AAE9-4C47-B71D-6F4835293D3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24499" y="3203916"/>
            <a:ext cx="6151685" cy="2705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971B60B-53DC-4D1B-95CE-95073245CEBB}"/>
              </a:ext>
            </a:extLst>
          </p:cNvPr>
          <p:cNvSpPr/>
          <p:nvPr/>
        </p:nvSpPr>
        <p:spPr>
          <a:xfrm>
            <a:off x="4174587" y="5191271"/>
            <a:ext cx="6573129" cy="118139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a:latin typeface="Times New Roman" panose="02020603050405020304" pitchFamily="18" charset="0"/>
                <a:cs typeface="Times New Roman" panose="02020603050405020304" pitchFamily="18" charset="0"/>
              </a:rPr>
              <a:t>Frontloading:</a:t>
            </a:r>
            <a:r>
              <a:rPr lang="en-US" sz="2400" dirty="0">
                <a:latin typeface="Times New Roman" panose="02020603050405020304" pitchFamily="18" charset="0"/>
                <a:cs typeface="Times New Roman" panose="02020603050405020304" pitchFamily="18" charset="0"/>
              </a:rPr>
              <a:t> states attempt to move up their nominating elections to have greater say in selecting the party nominee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746FE-00CD-41F3-8078-FD5CC97E9C18}"/>
              </a:ext>
            </a:extLst>
          </p:cNvPr>
          <p:cNvSpPr>
            <a:spLocks noGrp="1"/>
          </p:cNvSpPr>
          <p:nvPr>
            <p:ph type="title"/>
          </p:nvPr>
        </p:nvSpPr>
        <p:spPr>
          <a:xfrm>
            <a:off x="838200" y="365125"/>
            <a:ext cx="10515600" cy="816561"/>
          </a:xfrm>
          <a:solidFill>
            <a:schemeClr val="bg1">
              <a:lumMod val="95000"/>
            </a:schemeClr>
          </a:solidFill>
          <a:ln>
            <a:solidFill>
              <a:srgbClr val="C00000"/>
            </a:solidFill>
          </a:ln>
        </p:spPr>
        <p:txBody>
          <a:bodyPr/>
          <a:lstStyle/>
          <a:p>
            <a:r>
              <a:rPr lang="en-US" b="1" dirty="0">
                <a:solidFill>
                  <a:srgbClr val="002060"/>
                </a:solidFill>
                <a:latin typeface="Castellar" panose="020A0402060406010301" pitchFamily="18" charset="0"/>
              </a:rPr>
              <a:t>The Voice of the Party</a:t>
            </a:r>
          </a:p>
        </p:txBody>
      </p:sp>
      <p:sp>
        <p:nvSpPr>
          <p:cNvPr id="3" name="Content Placeholder 2">
            <a:extLst>
              <a:ext uri="{FF2B5EF4-FFF2-40B4-BE49-F238E27FC236}">
                <a16:creationId xmlns:a16="http://schemas.microsoft.com/office/drawing/2014/main" id="{4631EE13-35AE-4474-B323-7E763A6D2E57}"/>
              </a:ext>
            </a:extLst>
          </p:cNvPr>
          <p:cNvSpPr>
            <a:spLocks noGrp="1"/>
          </p:cNvSpPr>
          <p:nvPr>
            <p:ph idx="1"/>
          </p:nvPr>
        </p:nvSpPr>
        <p:spPr>
          <a:xfrm>
            <a:off x="838200" y="1491175"/>
            <a:ext cx="10515600" cy="4685788"/>
          </a:xfrm>
          <a:solidFill>
            <a:schemeClr val="bg1">
              <a:lumMod val="95000"/>
            </a:schemeClr>
          </a:solidFill>
          <a:ln>
            <a:solidFill>
              <a:srgbClr val="C00000"/>
            </a:solidFill>
          </a:ln>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Democrat Party being representative of their constituency (more diverse supporters)</a:t>
            </a:r>
          </a:p>
        </p:txBody>
      </p:sp>
      <p:sp>
        <p:nvSpPr>
          <p:cNvPr id="4" name="Rectangle 3">
            <a:extLst>
              <a:ext uri="{FF2B5EF4-FFF2-40B4-BE49-F238E27FC236}">
                <a16:creationId xmlns:a16="http://schemas.microsoft.com/office/drawing/2014/main" id="{49E7A775-4EE4-4F1D-A052-4D97E6621A3A}"/>
              </a:ext>
            </a:extLst>
          </p:cNvPr>
          <p:cNvSpPr/>
          <p:nvPr/>
        </p:nvSpPr>
        <p:spPr>
          <a:xfrm>
            <a:off x="464234" y="1941964"/>
            <a:ext cx="4389120" cy="647114"/>
          </a:xfrm>
          <a:prstGeom prst="rect">
            <a:avLst/>
          </a:prstGeom>
          <a:solidFill>
            <a:srgbClr val="00206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Times New Roman" panose="02020603050405020304" pitchFamily="18" charset="0"/>
                <a:cs typeface="Times New Roman" panose="02020603050405020304" pitchFamily="18" charset="0"/>
              </a:rPr>
              <a:t>1968 National Convention – Chicago Seven Riots</a:t>
            </a:r>
          </a:p>
        </p:txBody>
      </p:sp>
      <p:sp>
        <p:nvSpPr>
          <p:cNvPr id="5" name="Rectangle 4">
            <a:extLst>
              <a:ext uri="{FF2B5EF4-FFF2-40B4-BE49-F238E27FC236}">
                <a16:creationId xmlns:a16="http://schemas.microsoft.com/office/drawing/2014/main" id="{9EF7A953-0350-409D-9FEC-4EB41CD7994E}"/>
              </a:ext>
            </a:extLst>
          </p:cNvPr>
          <p:cNvSpPr/>
          <p:nvPr/>
        </p:nvSpPr>
        <p:spPr>
          <a:xfrm>
            <a:off x="1167618" y="2722411"/>
            <a:ext cx="5542671" cy="1850836"/>
          </a:xfrm>
          <a:prstGeom prst="rect">
            <a:avLst/>
          </a:prstGeom>
          <a:solidFill>
            <a:srgbClr val="00206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latin typeface="Times New Roman" panose="02020603050405020304" pitchFamily="18" charset="0"/>
                <a:cs typeface="Times New Roman" panose="02020603050405020304" pitchFamily="18" charset="0"/>
              </a:rPr>
              <a:t>Fraser-McGovern Commission: </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Goal: </a:t>
            </a:r>
            <a:r>
              <a:rPr lang="en-US" sz="2400" dirty="0">
                <a:latin typeface="Times New Roman" panose="02020603050405020304" pitchFamily="18" charset="0"/>
                <a:cs typeface="Times New Roman" panose="02020603050405020304" pitchFamily="18" charset="0"/>
              </a:rPr>
              <a:t>make the nomination process more representative of supporters of the Democratic Party </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Impact: </a:t>
            </a:r>
            <a:r>
              <a:rPr lang="en-US" sz="2400" dirty="0">
                <a:latin typeface="Times New Roman" panose="02020603050405020304" pitchFamily="18" charset="0"/>
                <a:cs typeface="Times New Roman" panose="02020603050405020304" pitchFamily="18" charset="0"/>
              </a:rPr>
              <a:t>fractionalized the party</a:t>
            </a:r>
          </a:p>
        </p:txBody>
      </p:sp>
      <p:sp>
        <p:nvSpPr>
          <p:cNvPr id="6" name="Rectangle 5">
            <a:extLst>
              <a:ext uri="{FF2B5EF4-FFF2-40B4-BE49-F238E27FC236}">
                <a16:creationId xmlns:a16="http://schemas.microsoft.com/office/drawing/2014/main" id="{C56201A3-73D1-4150-8026-D8D24EAA5E62}"/>
              </a:ext>
            </a:extLst>
          </p:cNvPr>
          <p:cNvSpPr/>
          <p:nvPr/>
        </p:nvSpPr>
        <p:spPr>
          <a:xfrm>
            <a:off x="1167618" y="4706578"/>
            <a:ext cx="5542671" cy="1730951"/>
          </a:xfrm>
          <a:prstGeom prst="rect">
            <a:avLst/>
          </a:prstGeom>
          <a:solidFill>
            <a:srgbClr val="00206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latin typeface="Times New Roman" panose="02020603050405020304" pitchFamily="18" charset="0"/>
                <a:cs typeface="Times New Roman" panose="02020603050405020304" pitchFamily="18" charset="0"/>
              </a:rPr>
              <a:t>Super-delegates: </a:t>
            </a:r>
            <a:r>
              <a:rPr lang="en-US" altLang="en-US" sz="2400" dirty="0">
                <a:latin typeface="Times New Roman" panose="02020603050405020304" pitchFamily="18" charset="0"/>
                <a:cs typeface="Times New Roman" panose="02020603050405020304" pitchFamily="18" charset="0"/>
              </a:rPr>
              <a:t>15% of the delegate slots were set aside for public officeholders and party officials (peer review of the nomination elections)</a:t>
            </a:r>
            <a:endParaRPr lang="en-US" sz="2400" b="1" dirty="0">
              <a:latin typeface="Times New Roman" panose="02020603050405020304" pitchFamily="18" charset="0"/>
              <a:cs typeface="Times New Roman" panose="02020603050405020304" pitchFamily="18" charset="0"/>
            </a:endParaRPr>
          </a:p>
        </p:txBody>
      </p:sp>
      <p:pic>
        <p:nvPicPr>
          <p:cNvPr id="7" name="Picture 10" descr="super-delegates2">
            <a:extLst>
              <a:ext uri="{FF2B5EF4-FFF2-40B4-BE49-F238E27FC236}">
                <a16:creationId xmlns:a16="http://schemas.microsoft.com/office/drawing/2014/main" id="{256F11B3-A374-4AEB-A25C-F8C6B94761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315200" y="4706578"/>
            <a:ext cx="4368018" cy="1955479"/>
          </a:xfrm>
          <a:prstGeom prst="rect">
            <a:avLst/>
          </a:prstGeom>
          <a:solidFill>
            <a:srgbClr val="002060"/>
          </a:solidFill>
          <a:ln>
            <a:solidFill>
              <a:srgbClr val="C00000"/>
            </a:solidFill>
          </a:ln>
        </p:spPr>
      </p:pic>
      <p:pic>
        <p:nvPicPr>
          <p:cNvPr id="17410" name="Picture 2" descr="McGovern–Fraser Commission Report - Teaching American History">
            <a:extLst>
              <a:ext uri="{FF2B5EF4-FFF2-40B4-BE49-F238E27FC236}">
                <a16:creationId xmlns:a16="http://schemas.microsoft.com/office/drawing/2014/main" id="{4F6DF651-5563-4198-BCB8-5909605656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199" y="1984890"/>
            <a:ext cx="3812345" cy="2236593"/>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59672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AD358-10FA-449C-B567-145D496FBFD9}"/>
              </a:ext>
            </a:extLst>
          </p:cNvPr>
          <p:cNvSpPr>
            <a:spLocks noGrp="1"/>
          </p:cNvSpPr>
          <p:nvPr>
            <p:ph type="title"/>
          </p:nvPr>
        </p:nvSpPr>
        <p:spPr>
          <a:xfrm>
            <a:off x="838200" y="365125"/>
            <a:ext cx="10515600" cy="915035"/>
          </a:xfrm>
          <a:solidFill>
            <a:schemeClr val="bg1">
              <a:lumMod val="95000"/>
            </a:schemeClr>
          </a:solidFill>
          <a:ln>
            <a:solidFill>
              <a:srgbClr val="C00000"/>
            </a:solidFill>
          </a:ln>
        </p:spPr>
        <p:txBody>
          <a:bodyPr/>
          <a:lstStyle/>
          <a:p>
            <a:r>
              <a:rPr lang="en-US" b="1" dirty="0">
                <a:solidFill>
                  <a:srgbClr val="002060"/>
                </a:solidFill>
                <a:latin typeface="Castellar" panose="020A0402060406010301" pitchFamily="18" charset="0"/>
              </a:rPr>
              <a:t>The Big Reveal</a:t>
            </a:r>
          </a:p>
        </p:txBody>
      </p:sp>
      <p:sp>
        <p:nvSpPr>
          <p:cNvPr id="3" name="Content Placeholder 2">
            <a:extLst>
              <a:ext uri="{FF2B5EF4-FFF2-40B4-BE49-F238E27FC236}">
                <a16:creationId xmlns:a16="http://schemas.microsoft.com/office/drawing/2014/main" id="{280C7402-467A-47E5-91A8-FE9B7BB28916}"/>
              </a:ext>
            </a:extLst>
          </p:cNvPr>
          <p:cNvSpPr>
            <a:spLocks noGrp="1"/>
          </p:cNvSpPr>
          <p:nvPr>
            <p:ph idx="1"/>
          </p:nvPr>
        </p:nvSpPr>
        <p:spPr>
          <a:xfrm>
            <a:off x="613117" y="1797490"/>
            <a:ext cx="10515600" cy="4351338"/>
          </a:xfrm>
          <a:solidFill>
            <a:schemeClr val="bg1">
              <a:lumMod val="95000"/>
            </a:schemeClr>
          </a:solidFill>
          <a:ln>
            <a:solidFill>
              <a:srgbClr val="C00000"/>
            </a:solidFill>
          </a:ln>
        </p:spPr>
        <p:txBody>
          <a:bodyPr>
            <a:normAutofit/>
          </a:bodyPr>
          <a:lstStyle/>
          <a:p>
            <a:pPr marL="0" indent="0">
              <a:buNone/>
            </a:pPr>
            <a:r>
              <a:rPr lang="en-US" sz="2400" b="1" dirty="0">
                <a:solidFill>
                  <a:srgbClr val="002060"/>
                </a:solidFill>
                <a:latin typeface="Times New Roman" panose="02020603050405020304" pitchFamily="18" charset="0"/>
                <a:cs typeface="Times New Roman" panose="02020603050405020304" pitchFamily="18" charset="0"/>
              </a:rPr>
              <a:t>Political Party National Convention</a:t>
            </a:r>
          </a:p>
        </p:txBody>
      </p:sp>
      <p:pic>
        <p:nvPicPr>
          <p:cNvPr id="1026" name="Picture 2" descr="RNC sees uproar after GOP leaders hastily approve rules – The Denver Post">
            <a:extLst>
              <a:ext uri="{FF2B5EF4-FFF2-40B4-BE49-F238E27FC236}">
                <a16:creationId xmlns:a16="http://schemas.microsoft.com/office/drawing/2014/main" id="{B296B1D5-B1FE-47CF-8FD8-9EB77722BB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7972" y="2277709"/>
            <a:ext cx="2705100" cy="16954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NC votes to move Trump nomination speech from Charlotte – The North State  Journal.">
            <a:extLst>
              <a:ext uri="{FF2B5EF4-FFF2-40B4-BE49-F238E27FC236}">
                <a16:creationId xmlns:a16="http://schemas.microsoft.com/office/drawing/2014/main" id="{AF7223AF-8FCF-442D-8EF4-CE80B406B0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2167" y="2277709"/>
            <a:ext cx="2857500" cy="16954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hat to expect from the Democratic and Republican National Conventions |  PBS NewsHour">
            <a:extLst>
              <a:ext uri="{FF2B5EF4-FFF2-40B4-BE49-F238E27FC236}">
                <a16:creationId xmlns:a16="http://schemas.microsoft.com/office/drawing/2014/main" id="{72AF1A5F-CDF1-469B-99BC-B5CE5E5AB2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9742" y="2253896"/>
            <a:ext cx="2628900" cy="17430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934252C-CBCD-4364-8567-CB06AFD1B33F}"/>
              </a:ext>
            </a:extLst>
          </p:cNvPr>
          <p:cNvSpPr/>
          <p:nvPr/>
        </p:nvSpPr>
        <p:spPr>
          <a:xfrm>
            <a:off x="1067972" y="4206240"/>
            <a:ext cx="9088902" cy="228663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Delegates select the ticket (</a:t>
            </a:r>
            <a:r>
              <a:rPr lang="en-US" sz="2400" i="1" dirty="0">
                <a:latin typeface="Times New Roman" panose="02020603050405020304" pitchFamily="18" charset="0"/>
                <a:cs typeface="Times New Roman" panose="02020603050405020304" pitchFamily="18" charset="0"/>
              </a:rPr>
              <a:t>Delegates chosen by nomination elections</a:t>
            </a:r>
            <a:r>
              <a:rPr lang="en-US" sz="2400" dirty="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t>
            </a:r>
            <a:r>
              <a:rPr lang="en-US" sz="2400" b="1" u="sng" dirty="0">
                <a:latin typeface="Times New Roman" panose="02020603050405020304" pitchFamily="18" charset="0"/>
                <a:cs typeface="Times New Roman" panose="02020603050405020304" pitchFamily="18" charset="0"/>
              </a:rPr>
              <a:t>TICKET</a:t>
            </a:r>
            <a:r>
              <a:rPr lang="en-US" sz="2400" dirty="0">
                <a:latin typeface="Times New Roman" panose="02020603050405020304" pitchFamily="18" charset="0"/>
                <a:cs typeface="Times New Roman" panose="02020603050405020304" pitchFamily="18" charset="0"/>
              </a:rPr>
              <a:t> announced (President and Vice President Candidate)</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t>
            </a:r>
            <a:r>
              <a:rPr lang="en-US" sz="2400" b="1" u="sng" dirty="0">
                <a:latin typeface="Times New Roman" panose="02020603050405020304" pitchFamily="18" charset="0"/>
                <a:cs typeface="Times New Roman" panose="02020603050405020304" pitchFamily="18" charset="0"/>
              </a:rPr>
              <a:t>PLATFORM</a:t>
            </a:r>
            <a:r>
              <a:rPr lang="en-US" sz="2400" dirty="0">
                <a:latin typeface="Times New Roman" panose="02020603050405020304" pitchFamily="18" charset="0"/>
                <a:cs typeface="Times New Roman" panose="02020603050405020304" pitchFamily="18" charset="0"/>
              </a:rPr>
              <a:t> finalized (stances on issues)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Build </a:t>
            </a:r>
            <a:r>
              <a:rPr lang="en-US" sz="2400" b="1" u="sng" dirty="0">
                <a:latin typeface="Times New Roman" panose="02020603050405020304" pitchFamily="18" charset="0"/>
                <a:cs typeface="Times New Roman" panose="02020603050405020304" pitchFamily="18" charset="0"/>
              </a:rPr>
              <a:t>Big Mo</a:t>
            </a:r>
            <a:r>
              <a:rPr lang="en-US" sz="2400" dirty="0">
                <a:latin typeface="Times New Roman" panose="02020603050405020304" pitchFamily="18" charset="0"/>
                <a:cs typeface="Times New Roman" panose="02020603050405020304" pitchFamily="18" charset="0"/>
              </a:rPr>
              <a:t> for the general election</a:t>
            </a:r>
          </a:p>
        </p:txBody>
      </p:sp>
    </p:spTree>
    <p:extLst>
      <p:ext uri="{BB962C8B-B14F-4D97-AF65-F5344CB8AC3E}">
        <p14:creationId xmlns:p14="http://schemas.microsoft.com/office/powerpoint/2010/main" val="6117249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29FD3-05C5-4A40-A6B2-8A2670082AE8}"/>
              </a:ext>
            </a:extLst>
          </p:cNvPr>
          <p:cNvSpPr>
            <a:spLocks noGrp="1"/>
          </p:cNvSpPr>
          <p:nvPr>
            <p:ph type="title"/>
          </p:nvPr>
        </p:nvSpPr>
        <p:spPr>
          <a:xfrm>
            <a:off x="633047" y="274638"/>
            <a:ext cx="11211950" cy="868362"/>
          </a:xfrm>
          <a:solidFill>
            <a:schemeClr val="bg2"/>
          </a:solidFill>
          <a:ln>
            <a:solidFill>
              <a:srgbClr val="FF0000"/>
            </a:solidFill>
          </a:ln>
        </p:spPr>
        <p:txBody>
          <a:bodyPr>
            <a:normAutofit/>
          </a:bodyPr>
          <a:lstStyle/>
          <a:p>
            <a:pPr>
              <a:defRPr/>
            </a:pPr>
            <a:r>
              <a:rPr lang="en-US" b="1" dirty="0">
                <a:solidFill>
                  <a:srgbClr val="002060"/>
                </a:solidFill>
                <a:latin typeface="Castellar" panose="020A0402060406010301" pitchFamily="18" charset="0"/>
              </a:rPr>
              <a:t>Evaluating the Primary System</a:t>
            </a:r>
          </a:p>
        </p:txBody>
      </p:sp>
      <p:pic>
        <p:nvPicPr>
          <p:cNvPr id="89091" name="Content Placeholder 3">
            <a:extLst>
              <a:ext uri="{FF2B5EF4-FFF2-40B4-BE49-F238E27FC236}">
                <a16:creationId xmlns:a16="http://schemas.microsoft.com/office/drawing/2014/main" id="{BE7D746A-CCB3-42A0-B8EA-1747FF6F93E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96939" y="2011362"/>
            <a:ext cx="3387725" cy="1676400"/>
          </a:xfrm>
          <a:ln>
            <a:solidFill>
              <a:srgbClr val="FF0000"/>
            </a:solidFill>
          </a:ln>
        </p:spPr>
      </p:pic>
      <p:pic>
        <p:nvPicPr>
          <p:cNvPr id="89093" name="Picture 4">
            <a:extLst>
              <a:ext uri="{FF2B5EF4-FFF2-40B4-BE49-F238E27FC236}">
                <a16:creationId xmlns:a16="http://schemas.microsoft.com/office/drawing/2014/main" id="{7FE25472-D14D-4036-A602-C033F65DC40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15201" y="1996281"/>
            <a:ext cx="3121025" cy="1813719"/>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DCC44281-FD5F-4189-B1B0-D42CBB9E26BA}"/>
              </a:ext>
            </a:extLst>
          </p:cNvPr>
          <p:cNvSpPr/>
          <p:nvPr/>
        </p:nvSpPr>
        <p:spPr bwMode="auto">
          <a:xfrm>
            <a:off x="633047" y="3962400"/>
            <a:ext cx="10916528" cy="1073834"/>
          </a:xfrm>
          <a:prstGeom prst="rect">
            <a:avLst/>
          </a:prstGeom>
          <a:solidFill>
            <a:srgbClr val="002060"/>
          </a:solidFill>
          <a:ln w="9525" cap="flat" cmpd="sng" algn="ctr">
            <a:solidFill>
              <a:schemeClr val="tx1"/>
            </a:solidFill>
            <a:prstDash val="solid"/>
            <a:round/>
            <a:headEnd type="none" w="med" len="med"/>
            <a:tailEnd type="none" w="med" len="med"/>
          </a:ln>
          <a:effectLst/>
        </p:spPr>
        <p:txBody>
          <a:bodyPr/>
          <a:lstStyle/>
          <a:p>
            <a:pPr>
              <a:defRPr/>
            </a:pPr>
            <a:r>
              <a:rPr lang="en-US" sz="2400" dirty="0">
                <a:solidFill>
                  <a:schemeClr val="bg1"/>
                </a:solidFill>
                <a:latin typeface="Times New Roman" panose="02020603050405020304" pitchFamily="18" charset="0"/>
                <a:cs typeface="Times New Roman" panose="02020603050405020304" pitchFamily="18" charset="0"/>
              </a:rPr>
              <a:t>Explain TWO reasons why both Republican and Democratic candidates have argued the nomination process to win the presidency is rigged</a:t>
            </a:r>
          </a:p>
        </p:txBody>
      </p:sp>
      <p:sp>
        <p:nvSpPr>
          <p:cNvPr id="3" name="Speech Bubble: Oval 2">
            <a:extLst>
              <a:ext uri="{FF2B5EF4-FFF2-40B4-BE49-F238E27FC236}">
                <a16:creationId xmlns:a16="http://schemas.microsoft.com/office/drawing/2014/main" id="{A77E3267-181D-46EB-BF03-CDAF9AF3B79A}"/>
              </a:ext>
            </a:extLst>
          </p:cNvPr>
          <p:cNvSpPr/>
          <p:nvPr/>
        </p:nvSpPr>
        <p:spPr>
          <a:xfrm>
            <a:off x="2459502" y="1302543"/>
            <a:ext cx="3636498" cy="868362"/>
          </a:xfrm>
          <a:prstGeom prst="wedgeEllipseCallout">
            <a:avLst>
              <a:gd name="adj1" fmla="val -39431"/>
              <a:gd name="adj2" fmla="val 115792"/>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latin typeface="Times New Roman" panose="02020603050405020304" pitchFamily="18" charset="0"/>
                <a:cs typeface="Times New Roman" panose="02020603050405020304" pitchFamily="18" charset="0"/>
              </a:rPr>
              <a:t>The NOMINATION process is RIGGED!</a:t>
            </a:r>
          </a:p>
        </p:txBody>
      </p:sp>
      <p:sp>
        <p:nvSpPr>
          <p:cNvPr id="8" name="Speech Bubble: Oval 7">
            <a:extLst>
              <a:ext uri="{FF2B5EF4-FFF2-40B4-BE49-F238E27FC236}">
                <a16:creationId xmlns:a16="http://schemas.microsoft.com/office/drawing/2014/main" id="{8F22F94A-B8AA-45B3-B81E-68A22BFE2878}"/>
              </a:ext>
            </a:extLst>
          </p:cNvPr>
          <p:cNvSpPr/>
          <p:nvPr/>
        </p:nvSpPr>
        <p:spPr>
          <a:xfrm>
            <a:off x="8555502" y="1127919"/>
            <a:ext cx="3636498" cy="868362"/>
          </a:xfrm>
          <a:prstGeom prst="wedgeEllipseCallout">
            <a:avLst>
              <a:gd name="adj1" fmla="val -35563"/>
              <a:gd name="adj2" fmla="val 119032"/>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latin typeface="Times New Roman" panose="02020603050405020304" pitchFamily="18" charset="0"/>
                <a:cs typeface="Times New Roman" panose="02020603050405020304" pitchFamily="18" charset="0"/>
              </a:rPr>
              <a:t>The NOMINATION process is RIGGED!</a:t>
            </a:r>
          </a:p>
        </p:txBody>
      </p:sp>
      <p:sp>
        <p:nvSpPr>
          <p:cNvPr id="4" name="Rectangle 3">
            <a:extLst>
              <a:ext uri="{FF2B5EF4-FFF2-40B4-BE49-F238E27FC236}">
                <a16:creationId xmlns:a16="http://schemas.microsoft.com/office/drawing/2014/main" id="{AC0A2332-4766-4822-9D1B-1796A6FE7C9A}"/>
              </a:ext>
            </a:extLst>
          </p:cNvPr>
          <p:cNvSpPr/>
          <p:nvPr/>
        </p:nvSpPr>
        <p:spPr>
          <a:xfrm>
            <a:off x="629252" y="5188634"/>
            <a:ext cx="2859135" cy="675250"/>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Winning the Big Mo</a:t>
            </a:r>
          </a:p>
        </p:txBody>
      </p:sp>
      <p:sp>
        <p:nvSpPr>
          <p:cNvPr id="9" name="Rectangle 8">
            <a:extLst>
              <a:ext uri="{FF2B5EF4-FFF2-40B4-BE49-F238E27FC236}">
                <a16:creationId xmlns:a16="http://schemas.microsoft.com/office/drawing/2014/main" id="{EAD42F97-2B36-41A0-9B90-5EDC9055987D}"/>
              </a:ext>
            </a:extLst>
          </p:cNvPr>
          <p:cNvSpPr/>
          <p:nvPr/>
        </p:nvSpPr>
        <p:spPr>
          <a:xfrm>
            <a:off x="4661743" y="5188634"/>
            <a:ext cx="2859135" cy="675250"/>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Horse Race Journalism </a:t>
            </a:r>
          </a:p>
        </p:txBody>
      </p:sp>
      <p:sp>
        <p:nvSpPr>
          <p:cNvPr id="10" name="Rectangle 9">
            <a:extLst>
              <a:ext uri="{FF2B5EF4-FFF2-40B4-BE49-F238E27FC236}">
                <a16:creationId xmlns:a16="http://schemas.microsoft.com/office/drawing/2014/main" id="{C09ED515-E864-4CC2-86EB-470A207A957F}"/>
              </a:ext>
            </a:extLst>
          </p:cNvPr>
          <p:cNvSpPr/>
          <p:nvPr/>
        </p:nvSpPr>
        <p:spPr>
          <a:xfrm>
            <a:off x="8410135" y="5219701"/>
            <a:ext cx="2859135" cy="675250"/>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Party Rules for assigning delegates</a:t>
            </a:r>
          </a:p>
        </p:txBody>
      </p:sp>
      <p:sp>
        <p:nvSpPr>
          <p:cNvPr id="11" name="Rectangle 10">
            <a:extLst>
              <a:ext uri="{FF2B5EF4-FFF2-40B4-BE49-F238E27FC236}">
                <a16:creationId xmlns:a16="http://schemas.microsoft.com/office/drawing/2014/main" id="{A3911DBE-455A-49D1-8110-CC37B82E146D}"/>
              </a:ext>
            </a:extLst>
          </p:cNvPr>
          <p:cNvSpPr/>
          <p:nvPr/>
        </p:nvSpPr>
        <p:spPr>
          <a:xfrm>
            <a:off x="2086955" y="6016284"/>
            <a:ext cx="2859135" cy="675250"/>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Nomination elections</a:t>
            </a:r>
          </a:p>
        </p:txBody>
      </p:sp>
      <p:sp>
        <p:nvSpPr>
          <p:cNvPr id="12" name="Rectangle 11">
            <a:extLst>
              <a:ext uri="{FF2B5EF4-FFF2-40B4-BE49-F238E27FC236}">
                <a16:creationId xmlns:a16="http://schemas.microsoft.com/office/drawing/2014/main" id="{4B727027-C1C2-4BB9-B242-E4DD6AA0A443}"/>
              </a:ext>
            </a:extLst>
          </p:cNvPr>
          <p:cNvSpPr/>
          <p:nvPr/>
        </p:nvSpPr>
        <p:spPr>
          <a:xfrm>
            <a:off x="6980567" y="6002803"/>
            <a:ext cx="2859135" cy="675250"/>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National Convention is meaningless</a:t>
            </a:r>
          </a:p>
        </p:txBody>
      </p:sp>
    </p:spTree>
    <p:extLst>
      <p:ext uri="{BB962C8B-B14F-4D97-AF65-F5344CB8AC3E}">
        <p14:creationId xmlns:p14="http://schemas.microsoft.com/office/powerpoint/2010/main" val="315108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1" grpId="0" animBg="1"/>
      <p:bldP spid="1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E98C50-5418-4E63-AC8D-8164E64DC299}"/>
              </a:ext>
            </a:extLst>
          </p:cNvPr>
          <p:cNvSpPr>
            <a:spLocks noGrp="1"/>
          </p:cNvSpPr>
          <p:nvPr>
            <p:ph idx="1"/>
          </p:nvPr>
        </p:nvSpPr>
        <p:spPr>
          <a:xfrm>
            <a:off x="397726" y="1293542"/>
            <a:ext cx="11396547" cy="5272282"/>
          </a:xfrm>
          <a:solidFill>
            <a:schemeClr val="bg1"/>
          </a:solidFill>
          <a:ln>
            <a:solidFill>
              <a:srgbClr val="002060"/>
            </a:solidFill>
          </a:ln>
        </p:spPr>
        <p:txBody>
          <a:bodyPr>
            <a:normAutofit fontScale="92500" lnSpcReduction="10000"/>
          </a:bodyPr>
          <a:lstStyle/>
          <a:p>
            <a:pPr marL="0" indent="0">
              <a:buNone/>
              <a:defRPr/>
            </a:pPr>
            <a:r>
              <a:rPr lang="en-US" sz="2000" b="1" dirty="0">
                <a:solidFill>
                  <a:srgbClr val="FF0000"/>
                </a:solidFill>
                <a:latin typeface="Times New Roman" panose="02020603050405020304" pitchFamily="18" charset="0"/>
                <a:cs typeface="Times New Roman" panose="02020603050405020304" pitchFamily="18" charset="0"/>
              </a:rPr>
              <a:t>Enduring understanding: </a:t>
            </a:r>
            <a:r>
              <a:rPr lang="en-US" sz="2000" dirty="0">
                <a:latin typeface="Times New Roman" panose="02020603050405020304" pitchFamily="18" charset="0"/>
                <a:cs typeface="Times New Roman" panose="02020603050405020304" pitchFamily="18" charset="0"/>
              </a:rPr>
              <a:t>Factors associated with political ideology, efficacy, structural barriers, and demographics influence the nature and degree of political participation.</a:t>
            </a:r>
          </a:p>
          <a:p>
            <a:pPr>
              <a:defRPr/>
            </a:pPr>
            <a:r>
              <a:rPr lang="en-US" sz="2000" b="1" dirty="0">
                <a:solidFill>
                  <a:srgbClr val="FF0000"/>
                </a:solidFill>
                <a:latin typeface="Times New Roman" panose="02020603050405020304" pitchFamily="18" charset="0"/>
                <a:cs typeface="Times New Roman" panose="02020603050405020304" pitchFamily="18" charset="0"/>
              </a:rPr>
              <a:t>Learning Obj. 5.8: </a:t>
            </a:r>
            <a:r>
              <a:rPr lang="en-US" sz="2000" dirty="0">
                <a:latin typeface="Times New Roman" panose="02020603050405020304" pitchFamily="18" charset="0"/>
                <a:cs typeface="Times New Roman" panose="02020603050405020304" pitchFamily="18" charset="0"/>
              </a:rPr>
              <a:t>Explain how different process work in a U.S presidential elections </a:t>
            </a:r>
          </a:p>
          <a:p>
            <a:pPr>
              <a:defRPr/>
            </a:pPr>
            <a:r>
              <a:rPr lang="en-US" sz="2000" b="1" dirty="0">
                <a:solidFill>
                  <a:srgbClr val="FF0000"/>
                </a:solidFill>
                <a:latin typeface="Times New Roman" panose="02020603050405020304" pitchFamily="18" charset="0"/>
                <a:cs typeface="Times New Roman" panose="02020603050405020304" pitchFamily="18" charset="0"/>
              </a:rPr>
              <a:t>Learning Obj. 5.9: </a:t>
            </a:r>
            <a:r>
              <a:rPr lang="en-US" sz="2000" dirty="0">
                <a:latin typeface="Times New Roman" panose="02020603050405020304" pitchFamily="18" charset="0"/>
                <a:cs typeface="Times New Roman" panose="02020603050405020304" pitchFamily="18" charset="0"/>
              </a:rPr>
              <a:t>Explain how different process work in a Congressional elections </a:t>
            </a:r>
          </a:p>
          <a:p>
            <a:pPr marL="0" indent="0">
              <a:buNone/>
              <a:defRPr/>
            </a:pPr>
            <a:r>
              <a:rPr lang="en-US" sz="1800" i="1" dirty="0">
                <a:solidFill>
                  <a:srgbClr val="002060"/>
                </a:solidFill>
                <a:latin typeface="Times New Roman" panose="02020603050405020304" pitchFamily="18" charset="0"/>
                <a:cs typeface="Times New Roman" panose="02020603050405020304" pitchFamily="18" charset="0"/>
              </a:rPr>
              <a:t>Essential Question: </a:t>
            </a:r>
            <a:r>
              <a:rPr lang="en-US" sz="1800" dirty="0">
                <a:latin typeface="Times New Roman" panose="02020603050405020304" pitchFamily="18" charset="0"/>
                <a:cs typeface="Times New Roman" panose="02020603050405020304" pitchFamily="18" charset="0"/>
              </a:rPr>
              <a:t>How our government institutions and public policies are influenced by the unelected linkage institutions.</a:t>
            </a:r>
          </a:p>
          <a:p>
            <a:pPr marL="0" indent="0">
              <a:buNone/>
              <a:defRPr/>
            </a:pPr>
            <a:r>
              <a:rPr lang="en-US" sz="1800" i="1" dirty="0">
                <a:solidFill>
                  <a:srgbClr val="002060"/>
                </a:solidFill>
                <a:latin typeface="Times New Roman" panose="02020603050405020304" pitchFamily="18" charset="0"/>
                <a:cs typeface="Times New Roman" panose="02020603050405020304" pitchFamily="18" charset="0"/>
              </a:rPr>
              <a:t>Students can:</a:t>
            </a:r>
          </a:p>
          <a:p>
            <a:pPr>
              <a:defRPr/>
            </a:pPr>
            <a:r>
              <a:rPr lang="en-US" sz="1800" dirty="0">
                <a:solidFill>
                  <a:srgbClr val="002060"/>
                </a:solidFill>
                <a:latin typeface="Times New Roman" panose="02020603050405020304" pitchFamily="18" charset="0"/>
                <a:cs typeface="Times New Roman" panose="02020603050405020304" pitchFamily="18" charset="0"/>
              </a:rPr>
              <a:t>Determine how the expansion of enfranchisement has impacted participation in American political landscape</a:t>
            </a:r>
          </a:p>
          <a:p>
            <a:pPr>
              <a:defRPr/>
            </a:pPr>
            <a:r>
              <a:rPr lang="en-US" sz="1800" dirty="0">
                <a:solidFill>
                  <a:srgbClr val="002060"/>
                </a:solidFill>
                <a:latin typeface="Times New Roman" panose="02020603050405020304" pitchFamily="18" charset="0"/>
                <a:cs typeface="Times New Roman" panose="02020603050405020304" pitchFamily="18" charset="0"/>
              </a:rPr>
              <a:t>Evaluate the legitimacy of factors that limit and encourage voter participation</a:t>
            </a:r>
          </a:p>
          <a:p>
            <a:pPr>
              <a:defRPr/>
            </a:pPr>
            <a:r>
              <a:rPr lang="en-US" sz="1800" dirty="0">
                <a:solidFill>
                  <a:srgbClr val="002060"/>
                </a:solidFill>
                <a:latin typeface="Times New Roman" panose="02020603050405020304" pitchFamily="18" charset="0"/>
                <a:cs typeface="Times New Roman" panose="02020603050405020304" pitchFamily="18" charset="0"/>
              </a:rPr>
              <a:t>Decipher how federal policies on campaigning and electoral rules continues to be contested by both sides of the political spectrum</a:t>
            </a:r>
          </a:p>
          <a:p>
            <a:pPr marL="0" indent="0">
              <a:buNone/>
              <a:defRPr/>
            </a:pPr>
            <a:r>
              <a:rPr lang="en-US" sz="2000" b="1" dirty="0">
                <a:solidFill>
                  <a:schemeClr val="tx2">
                    <a:lumMod val="50000"/>
                  </a:schemeClr>
                </a:solidFill>
                <a:latin typeface="Times New Roman" panose="02020603050405020304" pitchFamily="18" charset="0"/>
                <a:cs typeface="Times New Roman" panose="02020603050405020304" pitchFamily="18" charset="0"/>
              </a:rPr>
              <a:t>AGENDA</a:t>
            </a:r>
          </a:p>
          <a:p>
            <a:pPr lvl="1">
              <a:defRPr/>
            </a:pPr>
            <a:r>
              <a:rPr lang="en-US" sz="1800" b="1" dirty="0">
                <a:solidFill>
                  <a:schemeClr val="tx2">
                    <a:lumMod val="50000"/>
                  </a:schemeClr>
                </a:solidFill>
                <a:latin typeface="Times New Roman" panose="02020603050405020304" pitchFamily="18" charset="0"/>
                <a:cs typeface="Times New Roman" panose="02020603050405020304" pitchFamily="18" charset="0"/>
              </a:rPr>
              <a:t>270 to Win</a:t>
            </a:r>
          </a:p>
          <a:p>
            <a:pPr lvl="1">
              <a:defRPr/>
            </a:pPr>
            <a:r>
              <a:rPr lang="en-US" sz="1800" b="1" dirty="0">
                <a:solidFill>
                  <a:schemeClr val="tx2">
                    <a:lumMod val="50000"/>
                  </a:schemeClr>
                </a:solidFill>
                <a:latin typeface="Times New Roman" panose="02020603050405020304" pitchFamily="18" charset="0"/>
                <a:cs typeface="Times New Roman" panose="02020603050405020304" pitchFamily="18" charset="0"/>
              </a:rPr>
              <a:t>An Alumni of the Electoral College</a:t>
            </a:r>
          </a:p>
          <a:p>
            <a:pPr lvl="1">
              <a:defRPr/>
            </a:pPr>
            <a:r>
              <a:rPr lang="en-US" sz="1800" b="1" dirty="0">
                <a:solidFill>
                  <a:schemeClr val="tx2">
                    <a:lumMod val="50000"/>
                  </a:schemeClr>
                </a:solidFill>
                <a:latin typeface="Times New Roman" panose="02020603050405020304" pitchFamily="18" charset="0"/>
                <a:cs typeface="Times New Roman" panose="02020603050405020304" pitchFamily="18" charset="0"/>
              </a:rPr>
              <a:t>The Electoral College Debate </a:t>
            </a:r>
          </a:p>
          <a:p>
            <a:pPr marL="0" lvl="1" indent="0">
              <a:buNone/>
              <a:defRPr/>
            </a:pPr>
            <a:r>
              <a:rPr lang="en-US" sz="2000" b="1" dirty="0">
                <a:solidFill>
                  <a:srgbClr val="002060"/>
                </a:solidFill>
                <a:latin typeface="Times New Roman" panose="02020603050405020304" pitchFamily="18" charset="0"/>
                <a:cs typeface="Times New Roman" panose="02020603050405020304" pitchFamily="18" charset="0"/>
              </a:rPr>
              <a:t>Homework</a:t>
            </a:r>
          </a:p>
          <a:p>
            <a:pPr>
              <a:defRPr/>
            </a:pPr>
            <a:r>
              <a:rPr lang="en-US" sz="2000" b="1" dirty="0">
                <a:solidFill>
                  <a:srgbClr val="002060"/>
                </a:solidFill>
                <a:latin typeface="Times New Roman" panose="02020603050405020304" pitchFamily="18" charset="0"/>
                <a:cs typeface="Times New Roman" panose="02020603050405020304" pitchFamily="18" charset="0"/>
              </a:rPr>
              <a:t>Presidential Marathon debate prep</a:t>
            </a:r>
          </a:p>
        </p:txBody>
      </p:sp>
      <p:sp>
        <p:nvSpPr>
          <p:cNvPr id="2" name="Rectangle 1">
            <a:extLst>
              <a:ext uri="{FF2B5EF4-FFF2-40B4-BE49-F238E27FC236}">
                <a16:creationId xmlns:a16="http://schemas.microsoft.com/office/drawing/2014/main" id="{DFD6E566-8918-4C6F-AFA8-491CDE648FDE}"/>
              </a:ext>
            </a:extLst>
          </p:cNvPr>
          <p:cNvSpPr/>
          <p:nvPr/>
        </p:nvSpPr>
        <p:spPr>
          <a:xfrm>
            <a:off x="397726" y="412595"/>
            <a:ext cx="7620001" cy="624468"/>
          </a:xfrm>
          <a:prstGeom prst="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bg1"/>
                </a:solidFill>
                <a:latin typeface="Garamond" panose="02020404030301010803" pitchFamily="18" charset="0"/>
              </a:rPr>
              <a:t>Unit V: Influencers of American Democracy (Voting)</a:t>
            </a:r>
          </a:p>
        </p:txBody>
      </p:sp>
    </p:spTree>
    <p:extLst>
      <p:ext uri="{BB962C8B-B14F-4D97-AF65-F5344CB8AC3E}">
        <p14:creationId xmlns:p14="http://schemas.microsoft.com/office/powerpoint/2010/main" val="16815660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02A98-1C4F-408E-BFA1-850EE8625C87}"/>
              </a:ext>
            </a:extLst>
          </p:cNvPr>
          <p:cNvSpPr>
            <a:spLocks noGrp="1"/>
          </p:cNvSpPr>
          <p:nvPr>
            <p:ph type="title"/>
          </p:nvPr>
        </p:nvSpPr>
        <p:spPr>
          <a:xfrm>
            <a:off x="838200" y="365126"/>
            <a:ext cx="10515600" cy="883812"/>
          </a:xfrm>
          <a:solidFill>
            <a:srgbClr val="002060"/>
          </a:solidFill>
          <a:ln>
            <a:solidFill>
              <a:srgbClr val="FF0000"/>
            </a:solidFill>
          </a:ln>
        </p:spPr>
        <p:txBody>
          <a:bodyPr/>
          <a:lstStyle/>
          <a:p>
            <a:r>
              <a:rPr lang="en-US" dirty="0">
                <a:solidFill>
                  <a:schemeClr val="bg1"/>
                </a:solidFill>
                <a:latin typeface="Garamond" panose="02020404030301010803" pitchFamily="18" charset="0"/>
              </a:rPr>
              <a:t>Popular Sovereignty in Democracy</a:t>
            </a:r>
          </a:p>
        </p:txBody>
      </p:sp>
      <p:sp>
        <p:nvSpPr>
          <p:cNvPr id="3" name="Content Placeholder 2">
            <a:extLst>
              <a:ext uri="{FF2B5EF4-FFF2-40B4-BE49-F238E27FC236}">
                <a16:creationId xmlns:a16="http://schemas.microsoft.com/office/drawing/2014/main" id="{2BE5170E-BA9F-4640-8152-65F50990E717}"/>
              </a:ext>
            </a:extLst>
          </p:cNvPr>
          <p:cNvSpPr>
            <a:spLocks noGrp="1"/>
          </p:cNvSpPr>
          <p:nvPr>
            <p:ph idx="1"/>
          </p:nvPr>
        </p:nvSpPr>
        <p:spPr>
          <a:xfrm>
            <a:off x="440788" y="4671614"/>
            <a:ext cx="11310424" cy="1675302"/>
          </a:xfrm>
          <a:solidFill>
            <a:schemeClr val="bg1"/>
          </a:solidFill>
          <a:ln>
            <a:solidFill>
              <a:srgbClr val="FF0000"/>
            </a:solidFill>
          </a:ln>
        </p:spPr>
        <p:txBody>
          <a:bodyPr>
            <a:normAutofit/>
          </a:bodyPr>
          <a:lstStyle/>
          <a:p>
            <a:pPr marL="457200" lvl="1" indent="-457200">
              <a:buFont typeface="+mj-lt"/>
              <a:buAutoNum type="arabicPeriod"/>
            </a:pPr>
            <a:r>
              <a:rPr lang="en-US" dirty="0">
                <a:latin typeface="Times New Roman" panose="02020603050405020304" pitchFamily="18" charset="0"/>
                <a:cs typeface="Times New Roman" panose="02020603050405020304" pitchFamily="18" charset="0"/>
              </a:rPr>
              <a:t>Explain TWO reasons why the founders include the Electoral College in the original Constitution.</a:t>
            </a:r>
          </a:p>
          <a:p>
            <a:pPr marL="457200" lvl="1" indent="-457200">
              <a:buFont typeface="+mj-lt"/>
              <a:buAutoNum type="arabicPeriod"/>
            </a:pPr>
            <a:r>
              <a:rPr lang="en-US" dirty="0">
                <a:latin typeface="Times New Roman" panose="02020603050405020304" pitchFamily="18" charset="0"/>
                <a:cs typeface="Times New Roman" panose="02020603050405020304" pitchFamily="18" charset="0"/>
              </a:rPr>
              <a:t>Explain why the Electoral College limits the people from directing influencing the national government. </a:t>
            </a:r>
          </a:p>
        </p:txBody>
      </p:sp>
      <p:pic>
        <p:nvPicPr>
          <p:cNvPr id="3074" name="Picture 2" descr="Welcome to the Electoral College Where the points are made up and the  popular vote doesn't count. - Whose Line Is It Anyway Meme - quickmeme">
            <a:extLst>
              <a:ext uri="{FF2B5EF4-FFF2-40B4-BE49-F238E27FC236}">
                <a16:creationId xmlns:a16="http://schemas.microsoft.com/office/drawing/2014/main" id="{F486CA94-4DFA-42E0-BE8E-3621966301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182" y="1517364"/>
            <a:ext cx="5655212" cy="288582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76" name="Picture 4" descr="270: Debating the Electoral College | The Cooper Union">
            <a:extLst>
              <a:ext uri="{FF2B5EF4-FFF2-40B4-BE49-F238E27FC236}">
                <a16:creationId xmlns:a16="http://schemas.microsoft.com/office/drawing/2014/main" id="{EF8D0125-C8F9-473A-A7F1-A41904F8F0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0302" y="1517364"/>
            <a:ext cx="5136080" cy="288582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15727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E614D-CE0B-453C-A8E2-0C26B71361A7}"/>
              </a:ext>
            </a:extLst>
          </p:cNvPr>
          <p:cNvSpPr>
            <a:spLocks noGrp="1"/>
          </p:cNvSpPr>
          <p:nvPr>
            <p:ph type="title"/>
          </p:nvPr>
        </p:nvSpPr>
        <p:spPr>
          <a:xfrm>
            <a:off x="534572" y="274638"/>
            <a:ext cx="9676228" cy="715962"/>
          </a:xfrm>
          <a:solidFill>
            <a:schemeClr val="bg1">
              <a:lumMod val="95000"/>
            </a:schemeClr>
          </a:solidFill>
          <a:ln>
            <a:solidFill>
              <a:srgbClr val="FF0000"/>
            </a:solidFill>
          </a:ln>
        </p:spPr>
        <p:txBody>
          <a:bodyPr>
            <a:normAutofit/>
          </a:bodyPr>
          <a:lstStyle/>
          <a:p>
            <a:pPr>
              <a:defRPr/>
            </a:pPr>
            <a:r>
              <a:rPr lang="en-US" b="1" dirty="0">
                <a:solidFill>
                  <a:srgbClr val="002060"/>
                </a:solidFill>
                <a:latin typeface="Castellar" panose="020A0402060406010301" pitchFamily="18" charset="0"/>
              </a:rPr>
              <a:t>General vs. Nominating</a:t>
            </a:r>
          </a:p>
        </p:txBody>
      </p:sp>
      <p:sp>
        <p:nvSpPr>
          <p:cNvPr id="4" name="Text Placeholder 3">
            <a:extLst>
              <a:ext uri="{FF2B5EF4-FFF2-40B4-BE49-F238E27FC236}">
                <a16:creationId xmlns:a16="http://schemas.microsoft.com/office/drawing/2014/main" id="{EFC271A4-C190-4C00-86F1-FA6C91960572}"/>
              </a:ext>
            </a:extLst>
          </p:cNvPr>
          <p:cNvSpPr>
            <a:spLocks noGrp="1"/>
          </p:cNvSpPr>
          <p:nvPr>
            <p:ph type="body" idx="1"/>
          </p:nvPr>
        </p:nvSpPr>
        <p:spPr>
          <a:xfrm>
            <a:off x="839788" y="1190626"/>
            <a:ext cx="4040188" cy="639763"/>
          </a:xfrm>
          <a:solidFill>
            <a:schemeClr val="bg2"/>
          </a:solidFill>
          <a:ln>
            <a:solidFill>
              <a:srgbClr val="FF0000"/>
            </a:solidFill>
          </a:ln>
        </p:spPr>
        <p:txBody>
          <a:bodyPr/>
          <a:lstStyle/>
          <a:p>
            <a:pPr algn="ctr">
              <a:defRPr/>
            </a:pPr>
            <a:r>
              <a:rPr lang="en-US" dirty="0">
                <a:latin typeface="Times New Roman" panose="02020603050405020304" pitchFamily="18" charset="0"/>
                <a:cs typeface="Times New Roman" panose="02020603050405020304" pitchFamily="18" charset="0"/>
              </a:rPr>
              <a:t>Nominating Election</a:t>
            </a:r>
          </a:p>
        </p:txBody>
      </p:sp>
      <p:sp>
        <p:nvSpPr>
          <p:cNvPr id="5" name="Content Placeholder 4">
            <a:extLst>
              <a:ext uri="{FF2B5EF4-FFF2-40B4-BE49-F238E27FC236}">
                <a16:creationId xmlns:a16="http://schemas.microsoft.com/office/drawing/2014/main" id="{4A3C3A2C-BF20-4806-BD8C-D9E0DCB97087}"/>
              </a:ext>
            </a:extLst>
          </p:cNvPr>
          <p:cNvSpPr>
            <a:spLocks noGrp="1"/>
          </p:cNvSpPr>
          <p:nvPr>
            <p:ph sz="half" idx="2"/>
          </p:nvPr>
        </p:nvSpPr>
        <p:spPr>
          <a:xfrm>
            <a:off x="534572" y="2279992"/>
            <a:ext cx="5157787" cy="3684588"/>
          </a:xfrm>
          <a:solidFill>
            <a:schemeClr val="bg1">
              <a:lumMod val="95000"/>
            </a:schemeClr>
          </a:solidFill>
          <a:ln>
            <a:solidFill>
              <a:srgbClr val="FF0000"/>
            </a:solidFill>
          </a:ln>
        </p:spPr>
        <p:txBody>
          <a:bodyPr>
            <a:normAutofit lnSpcReduction="10000"/>
          </a:bodyPr>
          <a:lstStyle/>
          <a:p>
            <a:pPr>
              <a:defRPr/>
            </a:pPr>
            <a:r>
              <a:rPr lang="en-US" sz="2200" dirty="0">
                <a:latin typeface="Times New Roman" panose="02020603050405020304" pitchFamily="18" charset="0"/>
                <a:cs typeface="Times New Roman" panose="02020603050405020304" pitchFamily="18" charset="0"/>
              </a:rPr>
              <a:t>Focus on those who identify with the party and its values</a:t>
            </a:r>
          </a:p>
          <a:p>
            <a:pPr>
              <a:defRPr/>
            </a:pPr>
            <a:r>
              <a:rPr lang="en-US" sz="2200" dirty="0">
                <a:latin typeface="Times New Roman" panose="02020603050405020304" pitchFamily="18" charset="0"/>
                <a:cs typeface="Times New Roman" panose="02020603050405020304" pitchFamily="18" charset="0"/>
              </a:rPr>
              <a:t>Media has heavy influence in outcome (</a:t>
            </a:r>
            <a:r>
              <a:rPr lang="en-US" sz="2200" b="1" i="1" dirty="0">
                <a:solidFill>
                  <a:srgbClr val="002060"/>
                </a:solidFill>
                <a:latin typeface="Times New Roman" panose="02020603050405020304" pitchFamily="18" charset="0"/>
                <a:cs typeface="Times New Roman" panose="02020603050405020304" pitchFamily="18" charset="0"/>
              </a:rPr>
              <a:t>horse race journalism</a:t>
            </a:r>
            <a:r>
              <a:rPr lang="en-US" sz="2200" dirty="0">
                <a:latin typeface="Times New Roman" panose="02020603050405020304" pitchFamily="18" charset="0"/>
                <a:cs typeface="Times New Roman" panose="02020603050405020304" pitchFamily="18" charset="0"/>
              </a:rPr>
              <a:t>)</a:t>
            </a:r>
          </a:p>
          <a:p>
            <a:pPr>
              <a:defRPr/>
            </a:pPr>
            <a:r>
              <a:rPr lang="en-US" sz="2200" dirty="0">
                <a:latin typeface="Times New Roman" panose="02020603050405020304" pitchFamily="18" charset="0"/>
                <a:cs typeface="Times New Roman" panose="02020603050405020304" pitchFamily="18" charset="0"/>
              </a:rPr>
              <a:t>Winning the </a:t>
            </a:r>
            <a:r>
              <a:rPr lang="en-US" sz="2200" b="1" i="1" dirty="0">
                <a:solidFill>
                  <a:srgbClr val="002060"/>
                </a:solidFill>
                <a:latin typeface="Times New Roman" panose="02020603050405020304" pitchFamily="18" charset="0"/>
                <a:cs typeface="Times New Roman" panose="02020603050405020304" pitchFamily="18" charset="0"/>
              </a:rPr>
              <a:t>Big Mo.</a:t>
            </a:r>
          </a:p>
          <a:p>
            <a:pPr>
              <a:defRPr/>
            </a:pPr>
            <a:r>
              <a:rPr lang="en-US" sz="2200" dirty="0">
                <a:latin typeface="Times New Roman" panose="02020603050405020304" pitchFamily="18" charset="0"/>
                <a:cs typeface="Times New Roman" panose="02020603050405020304" pitchFamily="18" charset="0"/>
              </a:rPr>
              <a:t>Requires campaigning in every state</a:t>
            </a:r>
          </a:p>
          <a:p>
            <a:pPr>
              <a:defRPr/>
            </a:pPr>
            <a:r>
              <a:rPr lang="en-US" sz="2200" dirty="0">
                <a:latin typeface="Times New Roman" panose="02020603050405020304" pitchFamily="18" charset="0"/>
                <a:cs typeface="Times New Roman" panose="02020603050405020304" pitchFamily="18" charset="0"/>
              </a:rPr>
              <a:t>Appeal to political party supporters </a:t>
            </a:r>
          </a:p>
          <a:p>
            <a:pPr>
              <a:defRPr/>
            </a:pPr>
            <a:r>
              <a:rPr lang="en-US" sz="2200" dirty="0">
                <a:latin typeface="Times New Roman" panose="02020603050405020304" pitchFamily="18" charset="0"/>
                <a:cs typeface="Times New Roman" panose="02020603050405020304" pitchFamily="18" charset="0"/>
              </a:rPr>
              <a:t>Deals with a lower voter turnout</a:t>
            </a:r>
          </a:p>
          <a:p>
            <a:pPr>
              <a:defRPr/>
            </a:pPr>
            <a:r>
              <a:rPr lang="en-US" sz="2200" dirty="0">
                <a:latin typeface="Times New Roman" panose="02020603050405020304" pitchFamily="18" charset="0"/>
                <a:cs typeface="Times New Roman" panose="02020603050405020304" pitchFamily="18" charset="0"/>
              </a:rPr>
              <a:t>Winning delegates to the National Convention </a:t>
            </a:r>
          </a:p>
        </p:txBody>
      </p:sp>
      <p:sp>
        <p:nvSpPr>
          <p:cNvPr id="6" name="Text Placeholder 5">
            <a:extLst>
              <a:ext uri="{FF2B5EF4-FFF2-40B4-BE49-F238E27FC236}">
                <a16:creationId xmlns:a16="http://schemas.microsoft.com/office/drawing/2014/main" id="{09DFF6D1-66F0-4D58-B83B-2238B4915843}"/>
              </a:ext>
            </a:extLst>
          </p:cNvPr>
          <p:cNvSpPr>
            <a:spLocks noGrp="1"/>
          </p:cNvSpPr>
          <p:nvPr>
            <p:ph type="body" sz="quarter" idx="3"/>
          </p:nvPr>
        </p:nvSpPr>
        <p:spPr>
          <a:xfrm>
            <a:off x="6169026" y="1190626"/>
            <a:ext cx="4041775" cy="639763"/>
          </a:xfrm>
          <a:solidFill>
            <a:schemeClr val="bg2"/>
          </a:solidFill>
          <a:ln>
            <a:solidFill>
              <a:srgbClr val="FF0000"/>
            </a:solidFill>
          </a:ln>
        </p:spPr>
        <p:txBody>
          <a:bodyPr/>
          <a:lstStyle/>
          <a:p>
            <a:pPr algn="ctr">
              <a:defRPr/>
            </a:pPr>
            <a:r>
              <a:rPr lang="en-US" dirty="0">
                <a:latin typeface="Times New Roman" panose="02020603050405020304" pitchFamily="18" charset="0"/>
                <a:cs typeface="Times New Roman" panose="02020603050405020304" pitchFamily="18" charset="0"/>
              </a:rPr>
              <a:t>General Election </a:t>
            </a:r>
          </a:p>
        </p:txBody>
      </p:sp>
      <p:sp>
        <p:nvSpPr>
          <p:cNvPr id="7" name="Content Placeholder 6">
            <a:extLst>
              <a:ext uri="{FF2B5EF4-FFF2-40B4-BE49-F238E27FC236}">
                <a16:creationId xmlns:a16="http://schemas.microsoft.com/office/drawing/2014/main" id="{8D60D053-C2B0-4F69-9109-3D925DB415AC}"/>
              </a:ext>
            </a:extLst>
          </p:cNvPr>
          <p:cNvSpPr>
            <a:spLocks noGrp="1"/>
          </p:cNvSpPr>
          <p:nvPr>
            <p:ph sz="quarter" idx="4"/>
          </p:nvPr>
        </p:nvSpPr>
        <p:spPr>
          <a:solidFill>
            <a:schemeClr val="bg1">
              <a:lumMod val="95000"/>
            </a:schemeClr>
          </a:solidFill>
          <a:ln>
            <a:solidFill>
              <a:srgbClr val="FF0000"/>
            </a:solidFill>
          </a:ln>
        </p:spPr>
        <p:txBody>
          <a:bodyPr>
            <a:normAutofit lnSpcReduction="10000"/>
          </a:bodyPr>
          <a:lstStyle/>
          <a:p>
            <a:pPr>
              <a:defRPr/>
            </a:pPr>
            <a:r>
              <a:rPr lang="en-US" sz="2400" dirty="0">
                <a:latin typeface="Times New Roman" panose="02020603050405020304" pitchFamily="18" charset="0"/>
                <a:cs typeface="Times New Roman" panose="02020603050405020304" pitchFamily="18" charset="0"/>
              </a:rPr>
              <a:t>Focuses on moderate America (win independent voters) </a:t>
            </a:r>
          </a:p>
          <a:p>
            <a:pPr>
              <a:defRPr/>
            </a:pPr>
            <a:r>
              <a:rPr lang="en-US" sz="2400" dirty="0">
                <a:latin typeface="Times New Roman" panose="02020603050405020304" pitchFamily="18" charset="0"/>
                <a:cs typeface="Times New Roman" panose="02020603050405020304" pitchFamily="18" charset="0"/>
              </a:rPr>
              <a:t>Has a higher voter turnout</a:t>
            </a:r>
          </a:p>
          <a:p>
            <a:pPr>
              <a:defRPr/>
            </a:pPr>
            <a:r>
              <a:rPr lang="en-US" sz="2400" dirty="0">
                <a:latin typeface="Times New Roman" panose="02020603050405020304" pitchFamily="18" charset="0"/>
                <a:cs typeface="Times New Roman" panose="02020603050405020304" pitchFamily="18" charset="0"/>
              </a:rPr>
              <a:t>Campaign efforts focus on </a:t>
            </a:r>
            <a:r>
              <a:rPr lang="en-US" sz="2400" b="1" i="1" dirty="0">
                <a:solidFill>
                  <a:srgbClr val="002060"/>
                </a:solidFill>
                <a:latin typeface="Times New Roman" panose="02020603050405020304" pitchFamily="18" charset="0"/>
                <a:cs typeface="Times New Roman" panose="02020603050405020304" pitchFamily="18" charset="0"/>
              </a:rPr>
              <a:t>swing states</a:t>
            </a:r>
          </a:p>
          <a:p>
            <a:pPr>
              <a:defRPr/>
            </a:pPr>
            <a:r>
              <a:rPr lang="en-US" sz="2400" dirty="0">
                <a:latin typeface="Times New Roman" panose="02020603050405020304" pitchFamily="18" charset="0"/>
                <a:cs typeface="Times New Roman" panose="02020603050405020304" pitchFamily="18" charset="0"/>
              </a:rPr>
              <a:t>Attacks ads </a:t>
            </a:r>
            <a:r>
              <a:rPr lang="en-US" sz="2400" b="1" i="1" dirty="0">
                <a:solidFill>
                  <a:srgbClr val="002060"/>
                </a:solidFill>
                <a:latin typeface="Times New Roman" panose="02020603050405020304" pitchFamily="18" charset="0"/>
                <a:cs typeface="Times New Roman" panose="02020603050405020304" pitchFamily="18" charset="0"/>
              </a:rPr>
              <a:t>(mudslinging)</a:t>
            </a:r>
          </a:p>
          <a:p>
            <a:pPr>
              <a:defRPr/>
            </a:pPr>
            <a:r>
              <a:rPr lang="en-US" sz="2400" b="1" i="1" dirty="0">
                <a:solidFill>
                  <a:srgbClr val="002060"/>
                </a:solidFill>
                <a:latin typeface="Times New Roman" panose="02020603050405020304" pitchFamily="18" charset="0"/>
                <a:cs typeface="Times New Roman" panose="02020603050405020304" pitchFamily="18" charset="0"/>
              </a:rPr>
              <a:t>Winner-take-all system</a:t>
            </a:r>
          </a:p>
          <a:p>
            <a:pPr marL="0" indent="0">
              <a:buNone/>
              <a:defRPr/>
            </a:pPr>
            <a:endParaRPr lang="en-US" sz="2000" i="1" dirty="0">
              <a:solidFill>
                <a:srgbClr val="FFC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02A98-1C4F-408E-BFA1-850EE8625C87}"/>
              </a:ext>
            </a:extLst>
          </p:cNvPr>
          <p:cNvSpPr>
            <a:spLocks noGrp="1"/>
          </p:cNvSpPr>
          <p:nvPr>
            <p:ph type="title"/>
          </p:nvPr>
        </p:nvSpPr>
        <p:spPr>
          <a:xfrm>
            <a:off x="838200" y="365126"/>
            <a:ext cx="10515600" cy="883812"/>
          </a:xfrm>
          <a:solidFill>
            <a:srgbClr val="002060"/>
          </a:solidFill>
          <a:ln>
            <a:solidFill>
              <a:srgbClr val="FF0000"/>
            </a:solidFill>
          </a:ln>
        </p:spPr>
        <p:txBody>
          <a:bodyPr/>
          <a:lstStyle/>
          <a:p>
            <a:r>
              <a:rPr lang="en-US" dirty="0">
                <a:solidFill>
                  <a:schemeClr val="bg1"/>
                </a:solidFill>
                <a:latin typeface="Garamond" panose="02020404030301010803" pitchFamily="18" charset="0"/>
              </a:rPr>
              <a:t>Walk Down To Electoral College</a:t>
            </a:r>
          </a:p>
        </p:txBody>
      </p:sp>
      <p:sp>
        <p:nvSpPr>
          <p:cNvPr id="3" name="Content Placeholder 2">
            <a:extLst>
              <a:ext uri="{FF2B5EF4-FFF2-40B4-BE49-F238E27FC236}">
                <a16:creationId xmlns:a16="http://schemas.microsoft.com/office/drawing/2014/main" id="{2BE5170E-BA9F-4640-8152-65F50990E717}"/>
              </a:ext>
            </a:extLst>
          </p:cNvPr>
          <p:cNvSpPr>
            <a:spLocks noGrp="1"/>
          </p:cNvSpPr>
          <p:nvPr>
            <p:ph idx="1"/>
          </p:nvPr>
        </p:nvSpPr>
        <p:spPr>
          <a:xfrm>
            <a:off x="838200" y="1650380"/>
            <a:ext cx="10515600" cy="4526583"/>
          </a:xfrm>
          <a:solidFill>
            <a:schemeClr val="bg1"/>
          </a:solidFill>
          <a:ln>
            <a:solidFill>
              <a:srgbClr val="FF0000"/>
            </a:solidFill>
          </a:ln>
        </p:spPr>
        <p:txBody>
          <a:bodyPr>
            <a:normAutofit/>
          </a:bodyPr>
          <a:lstStyle/>
          <a:p>
            <a:pPr marL="0" lvl="1" indent="0">
              <a:buNone/>
            </a:pPr>
            <a:r>
              <a:rPr lang="en-US" b="1" dirty="0">
                <a:solidFill>
                  <a:srgbClr val="002060"/>
                </a:solidFill>
                <a:latin typeface="Times New Roman" panose="02020603050405020304" pitchFamily="18" charset="0"/>
                <a:cs typeface="Times New Roman" panose="02020603050405020304" pitchFamily="18" charset="0"/>
              </a:rPr>
              <a:t>The Great Constitutional Debate</a:t>
            </a:r>
            <a:r>
              <a:rPr lang="en-US" dirty="0">
                <a:latin typeface="Times New Roman" panose="02020603050405020304" pitchFamily="18" charset="0"/>
                <a:cs typeface="Times New Roman" panose="02020603050405020304" pitchFamily="18" charset="0"/>
              </a:rPr>
              <a:t>: Who should elect the president? (The People or Congress)</a:t>
            </a:r>
          </a:p>
        </p:txBody>
      </p:sp>
      <p:sp>
        <p:nvSpPr>
          <p:cNvPr id="4" name="Rectangle 3">
            <a:extLst>
              <a:ext uri="{FF2B5EF4-FFF2-40B4-BE49-F238E27FC236}">
                <a16:creationId xmlns:a16="http://schemas.microsoft.com/office/drawing/2014/main" id="{E25E2977-ED38-458F-AF23-8F0BD82A1CD5}"/>
              </a:ext>
            </a:extLst>
          </p:cNvPr>
          <p:cNvSpPr/>
          <p:nvPr/>
        </p:nvSpPr>
        <p:spPr>
          <a:xfrm>
            <a:off x="618978" y="2532185"/>
            <a:ext cx="5359791" cy="1547446"/>
          </a:xfrm>
          <a:prstGeom prst="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latin typeface="Times" panose="02020603050405020304" pitchFamily="18" charset="0"/>
                <a:cs typeface="Times" panose="02020603050405020304" pitchFamily="18" charset="0"/>
              </a:rPr>
              <a:t>Electoral Compromise</a:t>
            </a:r>
          </a:p>
          <a:p>
            <a:pPr marL="342900" indent="-342900">
              <a:buFont typeface="Arial" panose="020B0604020202020204" pitchFamily="34" charset="0"/>
              <a:buChar char="•"/>
            </a:pPr>
            <a:r>
              <a:rPr lang="en-US" sz="2400" dirty="0">
                <a:latin typeface="Times" panose="02020603050405020304" pitchFamily="18" charset="0"/>
                <a:cs typeface="Times" panose="02020603050405020304" pitchFamily="18" charset="0"/>
              </a:rPr>
              <a:t>Check &amp; Balance (</a:t>
            </a:r>
            <a:r>
              <a:rPr lang="en-US" sz="2400" i="1" dirty="0">
                <a:latin typeface="Times" panose="02020603050405020304" pitchFamily="18" charset="0"/>
                <a:cs typeface="Times" panose="02020603050405020304" pitchFamily="18" charset="0"/>
              </a:rPr>
              <a:t>Never has gone against the popular vote</a:t>
            </a:r>
            <a:r>
              <a:rPr lang="en-US" sz="2400" dirty="0">
                <a:latin typeface="Times" panose="02020603050405020304" pitchFamily="18" charset="0"/>
                <a:cs typeface="Times" panose="02020603050405020304" pitchFamily="18" charset="0"/>
              </a:rPr>
              <a:t>)</a:t>
            </a:r>
          </a:p>
          <a:p>
            <a:pPr marL="342900" indent="-342900">
              <a:buFont typeface="Arial" panose="020B0604020202020204" pitchFamily="34" charset="0"/>
              <a:buChar char="•"/>
            </a:pPr>
            <a:r>
              <a:rPr lang="en-US" sz="2400" dirty="0">
                <a:latin typeface="Times" panose="02020603050405020304" pitchFamily="18" charset="0"/>
                <a:cs typeface="Times" panose="02020603050405020304" pitchFamily="18" charset="0"/>
              </a:rPr>
              <a:t>Check against tyranny of the mob</a:t>
            </a:r>
          </a:p>
        </p:txBody>
      </p:sp>
      <p:pic>
        <p:nvPicPr>
          <p:cNvPr id="1026" name="Picture 2" descr="Patrick Henry 1736-1799">
            <a:extLst>
              <a:ext uri="{FF2B5EF4-FFF2-40B4-BE49-F238E27FC236}">
                <a16:creationId xmlns:a16="http://schemas.microsoft.com/office/drawing/2014/main" id="{D9359CB0-9CA8-4BA4-970E-CA07803949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169" y="4781257"/>
            <a:ext cx="2228850" cy="2057400"/>
          </a:xfrm>
          <a:prstGeom prst="rect">
            <a:avLst/>
          </a:prstGeom>
          <a:noFill/>
          <a:extLst>
            <a:ext uri="{909E8E84-426E-40DD-AFC4-6F175D3DCCD1}">
              <a14:hiddenFill xmlns:a14="http://schemas.microsoft.com/office/drawing/2010/main">
                <a:solidFill>
                  <a:srgbClr val="FFFFFF"/>
                </a:solidFill>
              </a14:hiddenFill>
            </a:ext>
          </a:extLst>
        </p:spPr>
      </p:pic>
      <p:sp>
        <p:nvSpPr>
          <p:cNvPr id="5" name="Speech Bubble: Oval 4">
            <a:extLst>
              <a:ext uri="{FF2B5EF4-FFF2-40B4-BE49-F238E27FC236}">
                <a16:creationId xmlns:a16="http://schemas.microsoft.com/office/drawing/2014/main" id="{E6D3B6B4-3D8C-41F8-9D2B-293DB1D78034}"/>
              </a:ext>
            </a:extLst>
          </p:cNvPr>
          <p:cNvSpPr/>
          <p:nvPr/>
        </p:nvSpPr>
        <p:spPr>
          <a:xfrm>
            <a:off x="2124221" y="4263134"/>
            <a:ext cx="4431323" cy="1730326"/>
          </a:xfrm>
          <a:prstGeom prst="wedgeEllipseCallout">
            <a:avLst>
              <a:gd name="adj1" fmla="val -56584"/>
              <a:gd name="adj2" fmla="val 58142"/>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n-US" dirty="0">
                <a:latin typeface="Times" panose="02020603050405020304" pitchFamily="18" charset="0"/>
                <a:cs typeface="Times" panose="02020603050405020304" pitchFamily="18" charset="0"/>
              </a:rPr>
              <a:t>The use of the Electoral College will block the will of the people!</a:t>
            </a:r>
          </a:p>
          <a:p>
            <a:r>
              <a:rPr lang="en-US" dirty="0">
                <a:latin typeface="Times" panose="02020603050405020304" pitchFamily="18" charset="0"/>
                <a:cs typeface="Times" panose="02020603050405020304" pitchFamily="18" charset="0"/>
              </a:rPr>
              <a:t>- </a:t>
            </a:r>
            <a:r>
              <a:rPr lang="en-US" dirty="0" err="1">
                <a:latin typeface="Times" panose="02020603050405020304" pitchFamily="18" charset="0"/>
                <a:cs typeface="Times" panose="02020603050405020304" pitchFamily="18" charset="0"/>
              </a:rPr>
              <a:t>Republicus</a:t>
            </a:r>
            <a:r>
              <a:rPr lang="en-US" dirty="0">
                <a:latin typeface="Times" panose="02020603050405020304" pitchFamily="18" charset="0"/>
                <a:cs typeface="Times" panose="02020603050405020304" pitchFamily="18" charset="0"/>
              </a:rPr>
              <a:t>, Anti-federalist 72</a:t>
            </a:r>
          </a:p>
        </p:txBody>
      </p:sp>
      <p:pic>
        <p:nvPicPr>
          <p:cNvPr id="1028" name="Picture 4" descr="History of the 4th of July: Alexander Hamilton">
            <a:extLst>
              <a:ext uri="{FF2B5EF4-FFF2-40B4-BE49-F238E27FC236}">
                <a16:creationId xmlns:a16="http://schemas.microsoft.com/office/drawing/2014/main" id="{BE185078-AF2C-47D3-A94B-FEB531F904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9318" y="4647761"/>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8" name="Speech Bubble: Oval 7">
            <a:extLst>
              <a:ext uri="{FF2B5EF4-FFF2-40B4-BE49-F238E27FC236}">
                <a16:creationId xmlns:a16="http://schemas.microsoft.com/office/drawing/2014/main" id="{19BC0585-18D8-45A5-A617-D0E3D362272E}"/>
              </a:ext>
            </a:extLst>
          </p:cNvPr>
          <p:cNvSpPr/>
          <p:nvPr/>
        </p:nvSpPr>
        <p:spPr>
          <a:xfrm>
            <a:off x="6842760" y="2563837"/>
            <a:ext cx="4431323" cy="1730326"/>
          </a:xfrm>
          <a:prstGeom prst="wedgeEllipseCallout">
            <a:avLst>
              <a:gd name="adj1" fmla="val 24051"/>
              <a:gd name="adj2" fmla="val 109361"/>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n-US" dirty="0">
                <a:latin typeface="Times" panose="02020603050405020304" pitchFamily="18" charset="0"/>
                <a:cs typeface="Times" panose="02020603050405020304" pitchFamily="18" charset="0"/>
              </a:rPr>
              <a:t>The people select the electors and therefore pass on their will to an appropriate body!</a:t>
            </a:r>
          </a:p>
          <a:p>
            <a:r>
              <a:rPr lang="en-US" dirty="0">
                <a:latin typeface="Times" panose="02020603050405020304" pitchFamily="18" charset="0"/>
                <a:cs typeface="Times" panose="02020603050405020304" pitchFamily="18" charset="0"/>
              </a:rPr>
              <a:t>- Publius, Federalist 68</a:t>
            </a:r>
          </a:p>
        </p:txBody>
      </p:sp>
    </p:spTree>
    <p:extLst>
      <p:ext uri="{BB962C8B-B14F-4D97-AF65-F5344CB8AC3E}">
        <p14:creationId xmlns:p14="http://schemas.microsoft.com/office/powerpoint/2010/main" val="21939726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02A98-1C4F-408E-BFA1-850EE8625C87}"/>
              </a:ext>
            </a:extLst>
          </p:cNvPr>
          <p:cNvSpPr>
            <a:spLocks noGrp="1"/>
          </p:cNvSpPr>
          <p:nvPr>
            <p:ph type="title"/>
          </p:nvPr>
        </p:nvSpPr>
        <p:spPr>
          <a:xfrm>
            <a:off x="838200" y="365126"/>
            <a:ext cx="10515600" cy="883812"/>
          </a:xfrm>
          <a:solidFill>
            <a:srgbClr val="002060"/>
          </a:solidFill>
          <a:ln>
            <a:solidFill>
              <a:srgbClr val="FF0000"/>
            </a:solidFill>
          </a:ln>
        </p:spPr>
        <p:txBody>
          <a:bodyPr/>
          <a:lstStyle/>
          <a:p>
            <a:r>
              <a:rPr lang="en-US" dirty="0">
                <a:solidFill>
                  <a:schemeClr val="bg1"/>
                </a:solidFill>
                <a:latin typeface="Garamond" panose="02020404030301010803" pitchFamily="18" charset="0"/>
              </a:rPr>
              <a:t>Building a College of Electors </a:t>
            </a:r>
          </a:p>
        </p:txBody>
      </p:sp>
      <p:sp>
        <p:nvSpPr>
          <p:cNvPr id="3" name="Content Placeholder 2">
            <a:extLst>
              <a:ext uri="{FF2B5EF4-FFF2-40B4-BE49-F238E27FC236}">
                <a16:creationId xmlns:a16="http://schemas.microsoft.com/office/drawing/2014/main" id="{2BE5170E-BA9F-4640-8152-65F50990E717}"/>
              </a:ext>
            </a:extLst>
          </p:cNvPr>
          <p:cNvSpPr>
            <a:spLocks noGrp="1"/>
          </p:cNvSpPr>
          <p:nvPr>
            <p:ph idx="1"/>
          </p:nvPr>
        </p:nvSpPr>
        <p:spPr>
          <a:xfrm>
            <a:off x="838200" y="1650380"/>
            <a:ext cx="10515600" cy="4526583"/>
          </a:xfrm>
          <a:solidFill>
            <a:schemeClr val="bg1"/>
          </a:solidFill>
          <a:ln>
            <a:solidFill>
              <a:srgbClr val="FF0000"/>
            </a:solidFill>
          </a:ln>
        </p:spPr>
        <p:txBody>
          <a:bodyPr>
            <a:normAutofit/>
          </a:bodyPr>
          <a:lstStyle/>
          <a:p>
            <a:pPr marL="0" lvl="1" indent="0">
              <a:buNone/>
            </a:pPr>
            <a:r>
              <a:rPr lang="en-US" b="1" dirty="0">
                <a:latin typeface="Times New Roman" panose="02020603050405020304" pitchFamily="18" charset="0"/>
                <a:cs typeface="Times New Roman" panose="02020603050405020304" pitchFamily="18" charset="0"/>
              </a:rPr>
              <a:t>Electoral College </a:t>
            </a:r>
            <a:r>
              <a:rPr lang="en-US" dirty="0">
                <a:latin typeface="Times New Roman" panose="02020603050405020304" pitchFamily="18" charset="0"/>
                <a:cs typeface="Times New Roman" panose="02020603050405020304" pitchFamily="18" charset="0"/>
              </a:rPr>
              <a:t>value per state = 2 senators + total number of reps in the House</a:t>
            </a:r>
          </a:p>
          <a:p>
            <a:pPr marL="0" lvl="1" indent="0">
              <a:buNone/>
            </a:pPr>
            <a:r>
              <a:rPr lang="en-US" dirty="0">
                <a:latin typeface="Times New Roman" panose="02020603050405020304" pitchFamily="18" charset="0"/>
                <a:cs typeface="Times New Roman" panose="02020603050405020304" pitchFamily="18" charset="0"/>
              </a:rPr>
              <a:t>(Ex. NC value 16 = 2 senators + 14 representatives) </a:t>
            </a:r>
          </a:p>
        </p:txBody>
      </p:sp>
      <p:pic>
        <p:nvPicPr>
          <p:cNvPr id="4" name="Content Placeholder 5">
            <a:extLst>
              <a:ext uri="{FF2B5EF4-FFF2-40B4-BE49-F238E27FC236}">
                <a16:creationId xmlns:a16="http://schemas.microsoft.com/office/drawing/2014/main" id="{BE44A027-51A3-49A7-B4E8-FC3E4B49D2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24948" y="2550815"/>
            <a:ext cx="5589155" cy="3201056"/>
          </a:xfrm>
          <a:prstGeom prst="rect">
            <a:avLst/>
          </a:prstGeom>
          <a:ln>
            <a:solidFill>
              <a:schemeClr val="tx1"/>
            </a:solidFill>
          </a:ln>
        </p:spPr>
      </p:pic>
      <p:sp>
        <p:nvSpPr>
          <p:cNvPr id="5" name="Rectangle 4">
            <a:extLst>
              <a:ext uri="{FF2B5EF4-FFF2-40B4-BE49-F238E27FC236}">
                <a16:creationId xmlns:a16="http://schemas.microsoft.com/office/drawing/2014/main" id="{9C8541C7-6A88-4CC5-873E-188FA79F4B1A}"/>
              </a:ext>
            </a:extLst>
          </p:cNvPr>
          <p:cNvSpPr/>
          <p:nvPr/>
        </p:nvSpPr>
        <p:spPr>
          <a:xfrm>
            <a:off x="6096000" y="2669458"/>
            <a:ext cx="5687961" cy="1725561"/>
          </a:xfrm>
          <a:prstGeom prst="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latin typeface="Times" panose="02020603050405020304" pitchFamily="18" charset="0"/>
                <a:cs typeface="Times" panose="02020603050405020304" pitchFamily="18" charset="0"/>
              </a:rPr>
              <a:t>State’s popular vote chooses the </a:t>
            </a:r>
            <a:r>
              <a:rPr lang="en-US" sz="2400" b="1" dirty="0">
                <a:solidFill>
                  <a:schemeClr val="bg1"/>
                </a:solidFill>
                <a:latin typeface="Times" panose="02020603050405020304" pitchFamily="18" charset="0"/>
                <a:cs typeface="Times" panose="02020603050405020304" pitchFamily="18" charset="0"/>
              </a:rPr>
              <a:t>slate of electors</a:t>
            </a:r>
            <a:r>
              <a:rPr lang="en-US" sz="2400" dirty="0">
                <a:solidFill>
                  <a:schemeClr val="bg1"/>
                </a:solidFill>
                <a:latin typeface="Times" panose="02020603050405020304" pitchFamily="18" charset="0"/>
                <a:cs typeface="Times" panose="02020603050405020304" pitchFamily="18" charset="0"/>
              </a:rPr>
              <a:t> that votes in the Electoral College (Winner-take-all system) </a:t>
            </a:r>
          </a:p>
          <a:p>
            <a:pPr marL="342900" indent="-342900">
              <a:buFont typeface="Arial" panose="020B0604020202020204" pitchFamily="34" charset="0"/>
              <a:buChar char="•"/>
            </a:pPr>
            <a:r>
              <a:rPr lang="en-US" sz="2400" dirty="0">
                <a:solidFill>
                  <a:schemeClr val="bg1"/>
                </a:solidFill>
                <a:latin typeface="Times" panose="02020603050405020304" pitchFamily="18" charset="0"/>
                <a:cs typeface="Times" panose="02020603050405020304" pitchFamily="18" charset="0"/>
              </a:rPr>
              <a:t>Total Electors = 538</a:t>
            </a:r>
          </a:p>
          <a:p>
            <a:pPr marL="342900" indent="-342900">
              <a:buFont typeface="Arial" panose="020B0604020202020204" pitchFamily="34" charset="0"/>
              <a:buChar char="•"/>
            </a:pPr>
            <a:r>
              <a:rPr lang="en-US" sz="2400" dirty="0">
                <a:solidFill>
                  <a:schemeClr val="bg1"/>
                </a:solidFill>
                <a:latin typeface="Times" panose="02020603050405020304" pitchFamily="18" charset="0"/>
                <a:cs typeface="Times" panose="02020603050405020304" pitchFamily="18" charset="0"/>
              </a:rPr>
              <a:t>Winner needs 270 electors </a:t>
            </a:r>
          </a:p>
        </p:txBody>
      </p:sp>
      <p:pic>
        <p:nvPicPr>
          <p:cNvPr id="2050" name="Picture 2" descr="2020 U.S. Election Visualizations">
            <a:extLst>
              <a:ext uri="{FF2B5EF4-FFF2-40B4-BE49-F238E27FC236}">
                <a16:creationId xmlns:a16="http://schemas.microsoft.com/office/drawing/2014/main" id="{E87CD794-2C27-495B-864B-B540635A47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3751" y="4876319"/>
            <a:ext cx="3200400" cy="1428750"/>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40A33BAB-E34B-4139-B0D2-F5B2D34672C3}"/>
              </a:ext>
            </a:extLst>
          </p:cNvPr>
          <p:cNvSpPr/>
          <p:nvPr/>
        </p:nvSpPr>
        <p:spPr>
          <a:xfrm>
            <a:off x="4825218" y="4571616"/>
            <a:ext cx="2602524" cy="84248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imes" panose="02020603050405020304" pitchFamily="18" charset="0"/>
                <a:cs typeface="Times" panose="02020603050405020304" pitchFamily="18" charset="0"/>
              </a:rPr>
              <a:t>Democrat slate of 16 Electors</a:t>
            </a:r>
          </a:p>
        </p:txBody>
      </p:sp>
      <p:sp>
        <p:nvSpPr>
          <p:cNvPr id="8" name="Rectangle 7">
            <a:extLst>
              <a:ext uri="{FF2B5EF4-FFF2-40B4-BE49-F238E27FC236}">
                <a16:creationId xmlns:a16="http://schemas.microsoft.com/office/drawing/2014/main" id="{6E73C6AC-57F4-4025-8B11-0F60765DFA9C}"/>
              </a:ext>
            </a:extLst>
          </p:cNvPr>
          <p:cNvSpPr/>
          <p:nvPr/>
        </p:nvSpPr>
        <p:spPr>
          <a:xfrm>
            <a:off x="9482874" y="4571616"/>
            <a:ext cx="2602524" cy="84248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imes" panose="02020603050405020304" pitchFamily="18" charset="0"/>
                <a:cs typeface="Times" panose="02020603050405020304" pitchFamily="18" charset="0"/>
              </a:rPr>
              <a:t>Republican slate of 16 Electors</a:t>
            </a:r>
          </a:p>
        </p:txBody>
      </p:sp>
      <p:sp>
        <p:nvSpPr>
          <p:cNvPr id="7" name="Rectangle 6">
            <a:extLst>
              <a:ext uri="{FF2B5EF4-FFF2-40B4-BE49-F238E27FC236}">
                <a16:creationId xmlns:a16="http://schemas.microsoft.com/office/drawing/2014/main" id="{03741B64-7415-4624-8C52-D3E5606A3603}"/>
              </a:ext>
            </a:extLst>
          </p:cNvPr>
          <p:cNvSpPr/>
          <p:nvPr/>
        </p:nvSpPr>
        <p:spPr>
          <a:xfrm>
            <a:off x="7638757" y="6176963"/>
            <a:ext cx="2391508" cy="481300"/>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panose="02020603050405020304" pitchFamily="18" charset="0"/>
                <a:cs typeface="Times" panose="02020603050405020304" pitchFamily="18" charset="0"/>
              </a:rPr>
              <a:t>NC Voters decide</a:t>
            </a:r>
          </a:p>
        </p:txBody>
      </p:sp>
    </p:spTree>
    <p:extLst>
      <p:ext uri="{BB962C8B-B14F-4D97-AF65-F5344CB8AC3E}">
        <p14:creationId xmlns:p14="http://schemas.microsoft.com/office/powerpoint/2010/main" val="2398956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1234A-A97D-4BAD-917B-137D8A80D67C}"/>
              </a:ext>
            </a:extLst>
          </p:cNvPr>
          <p:cNvSpPr>
            <a:spLocks noGrp="1"/>
          </p:cNvSpPr>
          <p:nvPr>
            <p:ph type="title"/>
          </p:nvPr>
        </p:nvSpPr>
        <p:spPr>
          <a:xfrm>
            <a:off x="838200" y="365125"/>
            <a:ext cx="10515600" cy="879059"/>
          </a:xfrm>
          <a:solidFill>
            <a:srgbClr val="002060"/>
          </a:solidFill>
          <a:ln>
            <a:solidFill>
              <a:srgbClr val="FF0000"/>
            </a:solidFill>
          </a:ln>
        </p:spPr>
        <p:txBody>
          <a:bodyPr/>
          <a:lstStyle/>
          <a:p>
            <a:pPr algn="ctr"/>
            <a:r>
              <a:rPr lang="en-US" b="1" dirty="0">
                <a:solidFill>
                  <a:schemeClr val="bg1"/>
                </a:solidFill>
                <a:latin typeface="Garamond" panose="02020404030301010803" pitchFamily="18" charset="0"/>
                <a:cs typeface="Aharoni" panose="02010803020104030203" pitchFamily="2" charset="-79"/>
              </a:rPr>
              <a:t>Plan your strategy </a:t>
            </a:r>
          </a:p>
        </p:txBody>
      </p:sp>
      <p:sp>
        <p:nvSpPr>
          <p:cNvPr id="3" name="Content Placeholder 2">
            <a:extLst>
              <a:ext uri="{FF2B5EF4-FFF2-40B4-BE49-F238E27FC236}">
                <a16:creationId xmlns:a16="http://schemas.microsoft.com/office/drawing/2014/main" id="{0504CABD-6E40-48C1-9C2D-B442C74DB92D}"/>
              </a:ext>
            </a:extLst>
          </p:cNvPr>
          <p:cNvSpPr>
            <a:spLocks noGrp="1"/>
          </p:cNvSpPr>
          <p:nvPr>
            <p:ph idx="1"/>
          </p:nvPr>
        </p:nvSpPr>
        <p:spPr>
          <a:xfrm>
            <a:off x="838200" y="1543987"/>
            <a:ext cx="10515600" cy="4948888"/>
          </a:xfrm>
          <a:solidFill>
            <a:schemeClr val="bg1"/>
          </a:solidFill>
          <a:ln>
            <a:solidFill>
              <a:srgbClr val="002060"/>
            </a:solidFill>
          </a:ln>
        </p:spPr>
        <p:txBody>
          <a:bodyPr>
            <a:normAutofit/>
          </a:bodyPr>
          <a:lstStyle/>
          <a:p>
            <a:r>
              <a:rPr lang="en-US" sz="2400" dirty="0">
                <a:latin typeface="Times" panose="02020603050405020304" pitchFamily="18" charset="0"/>
                <a:cs typeface="Times" panose="02020603050405020304" pitchFamily="18" charset="0"/>
              </a:rPr>
              <a:t>2016 Election Campaign for President </a:t>
            </a:r>
          </a:p>
        </p:txBody>
      </p:sp>
      <p:pic>
        <p:nvPicPr>
          <p:cNvPr id="16388" name="Picture 4" descr="94% of 2016 Presidential Campaign Was in Just 12 Closely Divided States |  National Popular Vote">
            <a:extLst>
              <a:ext uri="{FF2B5EF4-FFF2-40B4-BE49-F238E27FC236}">
                <a16:creationId xmlns:a16="http://schemas.microsoft.com/office/drawing/2014/main" id="{F5D42A07-6450-4129-AEBC-47E200A55F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5908" y="1948721"/>
            <a:ext cx="5447715" cy="3957404"/>
          </a:xfrm>
          <a:prstGeom prst="rect">
            <a:avLst/>
          </a:prstGeom>
          <a:solidFill>
            <a:schemeClr val="tx1"/>
          </a:solidFill>
        </p:spPr>
      </p:pic>
      <p:sp>
        <p:nvSpPr>
          <p:cNvPr id="4" name="Rectangle 3">
            <a:extLst>
              <a:ext uri="{FF2B5EF4-FFF2-40B4-BE49-F238E27FC236}">
                <a16:creationId xmlns:a16="http://schemas.microsoft.com/office/drawing/2014/main" id="{C6C9AA7E-7483-4384-9853-48C1C3D2584C}"/>
              </a:ext>
            </a:extLst>
          </p:cNvPr>
          <p:cNvSpPr/>
          <p:nvPr/>
        </p:nvSpPr>
        <p:spPr>
          <a:xfrm>
            <a:off x="5243827" y="5771317"/>
            <a:ext cx="6769620" cy="886553"/>
          </a:xfrm>
          <a:prstGeom prst="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panose="02020603050405020304" pitchFamily="18" charset="0"/>
                <a:cs typeface="Times" panose="02020603050405020304" pitchFamily="18" charset="0"/>
              </a:rPr>
              <a:t>Why did these states get the most visit for the Republican and Democrat candidates for President?</a:t>
            </a:r>
          </a:p>
        </p:txBody>
      </p:sp>
      <p:pic>
        <p:nvPicPr>
          <p:cNvPr id="16390" name="Picture 6" descr="The Electoral College">
            <a:extLst>
              <a:ext uri="{FF2B5EF4-FFF2-40B4-BE49-F238E27FC236}">
                <a16:creationId xmlns:a16="http://schemas.microsoft.com/office/drawing/2014/main" id="{0F41A264-CE01-4726-96E5-3401CF0D44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299" y="2177373"/>
            <a:ext cx="5733701" cy="336529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A66C75C-D1E8-438B-B253-07D83BBF45F9}"/>
              </a:ext>
            </a:extLst>
          </p:cNvPr>
          <p:cNvSpPr/>
          <p:nvPr/>
        </p:nvSpPr>
        <p:spPr>
          <a:xfrm>
            <a:off x="508377" y="5314013"/>
            <a:ext cx="4243505" cy="592112"/>
          </a:xfrm>
          <a:prstGeom prst="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latin typeface="Times" panose="02020603050405020304" pitchFamily="18" charset="0"/>
                <a:cs typeface="Times" panose="02020603050405020304" pitchFamily="18" charset="0"/>
              </a:rPr>
              <a:t>Electoral College Values by state</a:t>
            </a:r>
          </a:p>
        </p:txBody>
      </p:sp>
      <p:sp>
        <p:nvSpPr>
          <p:cNvPr id="6" name="Rectangle 5">
            <a:extLst>
              <a:ext uri="{FF2B5EF4-FFF2-40B4-BE49-F238E27FC236}">
                <a16:creationId xmlns:a16="http://schemas.microsoft.com/office/drawing/2014/main" id="{03325FA4-7D5C-4E07-B51D-368981EFC6CA}"/>
              </a:ext>
            </a:extLst>
          </p:cNvPr>
          <p:cNvSpPr/>
          <p:nvPr/>
        </p:nvSpPr>
        <p:spPr>
          <a:xfrm>
            <a:off x="692122" y="2127769"/>
            <a:ext cx="7546459" cy="194692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AutoNum type="arabicPeriod"/>
            </a:pPr>
            <a:r>
              <a:rPr lang="en-US" sz="2400" dirty="0">
                <a:latin typeface="Times" panose="02020603050405020304" pitchFamily="18" charset="0"/>
                <a:cs typeface="Times" panose="02020603050405020304" pitchFamily="18" charset="0"/>
              </a:rPr>
              <a:t>Why was the Electoral College included in the original Constitution?</a:t>
            </a:r>
          </a:p>
          <a:p>
            <a:pPr marL="457200" indent="-457200">
              <a:buAutoNum type="arabicPeriod"/>
            </a:pPr>
            <a:r>
              <a:rPr lang="en-US" sz="2400" dirty="0">
                <a:latin typeface="Times" panose="02020603050405020304" pitchFamily="18" charset="0"/>
                <a:cs typeface="Times" panose="02020603050405020304" pitchFamily="18" charset="0"/>
              </a:rPr>
              <a:t>What would it take to get rid of the Electoral College?</a:t>
            </a:r>
          </a:p>
          <a:p>
            <a:pPr marL="457200" indent="-457200">
              <a:buAutoNum type="arabicPeriod"/>
            </a:pPr>
            <a:r>
              <a:rPr lang="en-US" sz="2400" dirty="0">
                <a:latin typeface="Times" panose="02020603050405020304" pitchFamily="18" charset="0"/>
                <a:cs typeface="Times" panose="02020603050405020304" pitchFamily="18" charset="0"/>
              </a:rPr>
              <a:t>How would repeal of the Electoral College impact presidential elections? </a:t>
            </a:r>
          </a:p>
        </p:txBody>
      </p:sp>
    </p:spTree>
    <p:extLst>
      <p:ext uri="{BB962C8B-B14F-4D97-AF65-F5344CB8AC3E}">
        <p14:creationId xmlns:p14="http://schemas.microsoft.com/office/powerpoint/2010/main" val="183504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anim calcmode="lin" valueType="num">
                                      <p:cBhvr additive="base">
                                        <p:cTn id="7" dur="500" fill="hold"/>
                                        <p:tgtEl>
                                          <p:spTgt spid="16388"/>
                                        </p:tgtEl>
                                        <p:attrNameLst>
                                          <p:attrName>ppt_x</p:attrName>
                                        </p:attrNameLst>
                                      </p:cBhvr>
                                      <p:tavLst>
                                        <p:tav tm="0">
                                          <p:val>
                                            <p:strVal val="#ppt_x"/>
                                          </p:val>
                                        </p:tav>
                                        <p:tav tm="100000">
                                          <p:val>
                                            <p:strVal val="#ppt_x"/>
                                          </p:val>
                                        </p:tav>
                                      </p:tavLst>
                                    </p:anim>
                                    <p:anim calcmode="lin" valueType="num">
                                      <p:cBhvr additive="base">
                                        <p:cTn id="8" dur="500" fill="hold"/>
                                        <p:tgtEl>
                                          <p:spTgt spid="1638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A70189C7-74FD-4CE1-93A9-26A90404263B}"/>
              </a:ext>
            </a:extLst>
          </p:cNvPr>
          <p:cNvSpPr>
            <a:spLocks noGrp="1"/>
          </p:cNvSpPr>
          <p:nvPr>
            <p:ph type="title"/>
          </p:nvPr>
        </p:nvSpPr>
        <p:spPr>
          <a:xfrm>
            <a:off x="1858488" y="111921"/>
            <a:ext cx="8229600" cy="672304"/>
          </a:xfrm>
          <a:solidFill>
            <a:srgbClr val="002060"/>
          </a:solidFill>
          <a:ln>
            <a:solidFill>
              <a:srgbClr val="FF0000"/>
            </a:solidFill>
          </a:ln>
        </p:spPr>
        <p:txBody>
          <a:bodyPr>
            <a:normAutofit fontScale="90000"/>
          </a:bodyPr>
          <a:lstStyle/>
          <a:p>
            <a:pPr>
              <a:defRPr/>
            </a:pPr>
            <a:r>
              <a:rPr lang="en-US" altLang="en-US" b="1" dirty="0">
                <a:solidFill>
                  <a:schemeClr val="bg1"/>
                </a:solidFill>
                <a:latin typeface="Garamond" panose="02020404030301010803" pitchFamily="18" charset="0"/>
              </a:rPr>
              <a:t>Expanding Suffrage</a:t>
            </a:r>
          </a:p>
        </p:txBody>
      </p:sp>
      <p:sp>
        <p:nvSpPr>
          <p:cNvPr id="104451" name="Text Placeholder 2">
            <a:extLst>
              <a:ext uri="{FF2B5EF4-FFF2-40B4-BE49-F238E27FC236}">
                <a16:creationId xmlns:a16="http://schemas.microsoft.com/office/drawing/2014/main" id="{12DC5013-5E0E-4380-85B0-63ED173EAC00}"/>
              </a:ext>
            </a:extLst>
          </p:cNvPr>
          <p:cNvSpPr>
            <a:spLocks noGrp="1" noChangeArrowheads="1"/>
          </p:cNvSpPr>
          <p:nvPr>
            <p:ph type="body" sz="half" idx="1"/>
          </p:nvPr>
        </p:nvSpPr>
        <p:spPr>
          <a:xfrm>
            <a:off x="581891" y="1041771"/>
            <a:ext cx="10782795" cy="5089155"/>
          </a:xfrm>
          <a:solidFill>
            <a:schemeClr val="bg1"/>
          </a:solidFill>
          <a:ln>
            <a:solidFill>
              <a:srgbClr val="002060"/>
            </a:solidFill>
          </a:ln>
        </p:spPr>
        <p:txBody>
          <a:bodyPr/>
          <a:lstStyle/>
          <a:p>
            <a:pPr marL="0" indent="0">
              <a:buNone/>
            </a:pPr>
            <a:r>
              <a:rPr lang="en-US" altLang="en-US" sz="2400" b="1" i="1" dirty="0">
                <a:solidFill>
                  <a:srgbClr val="002060"/>
                </a:solidFill>
                <a:latin typeface="Times New Roman" panose="02020603050405020304" pitchFamily="18" charset="0"/>
                <a:cs typeface="Times New Roman" panose="02020603050405020304" pitchFamily="18" charset="0"/>
              </a:rPr>
              <a:t>Suffrage = voting rights</a:t>
            </a:r>
          </a:p>
          <a:p>
            <a:r>
              <a:rPr lang="en-US" altLang="en-US" sz="2400" b="1" dirty="0">
                <a:latin typeface="Times New Roman" panose="02020603050405020304" pitchFamily="18" charset="0"/>
                <a:cs typeface="Times New Roman" panose="02020603050405020304" pitchFamily="18" charset="0"/>
              </a:rPr>
              <a:t>15</a:t>
            </a:r>
            <a:r>
              <a:rPr lang="en-US" altLang="en-US" sz="2400" b="1" baseline="30000" dirty="0">
                <a:latin typeface="Times New Roman" panose="02020603050405020304" pitchFamily="18" charset="0"/>
                <a:cs typeface="Times New Roman" panose="02020603050405020304" pitchFamily="18" charset="0"/>
              </a:rPr>
              <a:t>th</a:t>
            </a:r>
            <a:r>
              <a:rPr lang="en-US" altLang="en-US" sz="2400" b="1" dirty="0">
                <a:latin typeface="Times New Roman" panose="02020603050405020304" pitchFamily="18" charset="0"/>
                <a:cs typeface="Times New Roman" panose="02020603050405020304" pitchFamily="18" charset="0"/>
              </a:rPr>
              <a:t> Amendment – African Americans</a:t>
            </a:r>
          </a:p>
          <a:p>
            <a:r>
              <a:rPr lang="en-US" altLang="en-US" sz="2400" b="1" dirty="0">
                <a:latin typeface="Times New Roman" panose="02020603050405020304" pitchFamily="18" charset="0"/>
                <a:cs typeface="Times New Roman" panose="02020603050405020304" pitchFamily="18" charset="0"/>
              </a:rPr>
              <a:t>17</a:t>
            </a:r>
            <a:r>
              <a:rPr lang="en-US" altLang="en-US" sz="2400" b="1" baseline="30000" dirty="0">
                <a:latin typeface="Times New Roman" panose="02020603050405020304" pitchFamily="18" charset="0"/>
                <a:cs typeface="Times New Roman" panose="02020603050405020304" pitchFamily="18" charset="0"/>
              </a:rPr>
              <a:t>th</a:t>
            </a:r>
            <a:r>
              <a:rPr lang="en-US" altLang="en-US" sz="2400" b="1" dirty="0">
                <a:latin typeface="Times New Roman" panose="02020603050405020304" pitchFamily="18" charset="0"/>
                <a:cs typeface="Times New Roman" panose="02020603050405020304" pitchFamily="18" charset="0"/>
              </a:rPr>
              <a:t> Amendment – direct election of senators</a:t>
            </a:r>
          </a:p>
          <a:p>
            <a:r>
              <a:rPr lang="en-US" altLang="en-US" sz="2400" b="1" dirty="0">
                <a:latin typeface="Times New Roman" panose="02020603050405020304" pitchFamily="18" charset="0"/>
                <a:cs typeface="Times New Roman" panose="02020603050405020304" pitchFamily="18" charset="0"/>
              </a:rPr>
              <a:t>19</a:t>
            </a:r>
            <a:r>
              <a:rPr lang="en-US" altLang="en-US" sz="2400" b="1" baseline="30000" dirty="0">
                <a:latin typeface="Times New Roman" panose="02020603050405020304" pitchFamily="18" charset="0"/>
                <a:cs typeface="Times New Roman" panose="02020603050405020304" pitchFamily="18" charset="0"/>
              </a:rPr>
              <a:t>th</a:t>
            </a:r>
            <a:r>
              <a:rPr lang="en-US" altLang="en-US" sz="2400" b="1" dirty="0">
                <a:latin typeface="Times New Roman" panose="02020603050405020304" pitchFamily="18" charset="0"/>
                <a:cs typeface="Times New Roman" panose="02020603050405020304" pitchFamily="18" charset="0"/>
              </a:rPr>
              <a:t> Amendment – Women</a:t>
            </a:r>
          </a:p>
          <a:p>
            <a:r>
              <a:rPr lang="en-US" altLang="en-US" sz="2400" b="1" dirty="0">
                <a:latin typeface="Times New Roman" panose="02020603050405020304" pitchFamily="18" charset="0"/>
                <a:cs typeface="Times New Roman" panose="02020603050405020304" pitchFamily="18" charset="0"/>
              </a:rPr>
              <a:t>23</a:t>
            </a:r>
            <a:r>
              <a:rPr lang="en-US" altLang="en-US" sz="2400" b="1" baseline="30000" dirty="0">
                <a:latin typeface="Times New Roman" panose="02020603050405020304" pitchFamily="18" charset="0"/>
                <a:cs typeface="Times New Roman" panose="02020603050405020304" pitchFamily="18" charset="0"/>
              </a:rPr>
              <a:t>rd</a:t>
            </a:r>
            <a:r>
              <a:rPr lang="en-US" altLang="en-US" sz="2400" b="1" dirty="0">
                <a:latin typeface="Times New Roman" panose="02020603050405020304" pitchFamily="18" charset="0"/>
                <a:cs typeface="Times New Roman" panose="02020603050405020304" pitchFamily="18" charset="0"/>
              </a:rPr>
              <a:t> Amendment – Washington DC</a:t>
            </a:r>
          </a:p>
          <a:p>
            <a:r>
              <a:rPr lang="en-US" altLang="en-US" sz="2400" b="1" dirty="0">
                <a:latin typeface="Times New Roman" panose="02020603050405020304" pitchFamily="18" charset="0"/>
                <a:cs typeface="Times New Roman" panose="02020603050405020304" pitchFamily="18" charset="0"/>
              </a:rPr>
              <a:t>24</a:t>
            </a:r>
            <a:r>
              <a:rPr lang="en-US" altLang="en-US" sz="2400" b="1" baseline="30000" dirty="0">
                <a:latin typeface="Times New Roman" panose="02020603050405020304" pitchFamily="18" charset="0"/>
                <a:cs typeface="Times New Roman" panose="02020603050405020304" pitchFamily="18" charset="0"/>
              </a:rPr>
              <a:t>th</a:t>
            </a:r>
            <a:r>
              <a:rPr lang="en-US" altLang="en-US" sz="2400" b="1" dirty="0">
                <a:latin typeface="Times New Roman" panose="02020603050405020304" pitchFamily="18" charset="0"/>
                <a:cs typeface="Times New Roman" panose="02020603050405020304" pitchFamily="18" charset="0"/>
              </a:rPr>
              <a:t> Amendment – No poll taxes</a:t>
            </a:r>
          </a:p>
          <a:p>
            <a:r>
              <a:rPr lang="en-US" altLang="en-US" sz="2400" b="1" dirty="0">
                <a:latin typeface="Times New Roman" panose="02020603050405020304" pitchFamily="18" charset="0"/>
                <a:cs typeface="Times New Roman" panose="02020603050405020304" pitchFamily="18" charset="0"/>
              </a:rPr>
              <a:t>26</a:t>
            </a:r>
            <a:r>
              <a:rPr lang="en-US" altLang="en-US" sz="2400" b="1" baseline="30000" dirty="0">
                <a:latin typeface="Times New Roman" panose="02020603050405020304" pitchFamily="18" charset="0"/>
                <a:cs typeface="Times New Roman" panose="02020603050405020304" pitchFamily="18" charset="0"/>
              </a:rPr>
              <a:t>th</a:t>
            </a:r>
            <a:r>
              <a:rPr lang="en-US" altLang="en-US" sz="2400" b="1" dirty="0">
                <a:latin typeface="Times New Roman" panose="02020603050405020304" pitchFamily="18" charset="0"/>
                <a:cs typeface="Times New Roman" panose="02020603050405020304" pitchFamily="18" charset="0"/>
              </a:rPr>
              <a:t> Amendment – 18 year old</a:t>
            </a:r>
          </a:p>
          <a:p>
            <a:endParaRPr lang="en-US" altLang="en-US" sz="2000" dirty="0"/>
          </a:p>
        </p:txBody>
      </p:sp>
      <p:pic>
        <p:nvPicPr>
          <p:cNvPr id="104452" name="Content Placeholder 4">
            <a:extLst>
              <a:ext uri="{FF2B5EF4-FFF2-40B4-BE49-F238E27FC236}">
                <a16:creationId xmlns:a16="http://schemas.microsoft.com/office/drawing/2014/main" id="{CD638993-5227-4E2C-8404-5A78728D63E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239000" y="1447800"/>
            <a:ext cx="2971800" cy="4019550"/>
          </a:xfrm>
          <a:ln>
            <a:solidFill>
              <a:schemeClr val="tx1"/>
            </a:solidFill>
          </a:ln>
        </p:spPr>
      </p:pic>
      <p:pic>
        <p:nvPicPr>
          <p:cNvPr id="104453" name="Picture 5">
            <a:extLst>
              <a:ext uri="{FF2B5EF4-FFF2-40B4-BE49-F238E27FC236}">
                <a16:creationId xmlns:a16="http://schemas.microsoft.com/office/drawing/2014/main" id="{073237E6-72CF-4950-9D7E-A4ED01FC950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5077" y="4231140"/>
            <a:ext cx="5334000" cy="247241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5794F98-E5AE-485B-AAD6-B67E4A911855}"/>
              </a:ext>
            </a:extLst>
          </p:cNvPr>
          <p:cNvSpPr/>
          <p:nvPr/>
        </p:nvSpPr>
        <p:spPr>
          <a:xfrm>
            <a:off x="3440874" y="5724896"/>
            <a:ext cx="8066497" cy="812059"/>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b="1" dirty="0">
                <a:latin typeface="Times New Roman" panose="02020603050405020304" pitchFamily="18" charset="0"/>
                <a:cs typeface="Times New Roman" panose="02020603050405020304" pitchFamily="18" charset="0"/>
              </a:rPr>
              <a:t>What explains America’s has seen a low voter turnout despite expansion of enfranchisement too more groups?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02A98-1C4F-408E-BFA1-850EE8625C87}"/>
              </a:ext>
            </a:extLst>
          </p:cNvPr>
          <p:cNvSpPr>
            <a:spLocks noGrp="1"/>
          </p:cNvSpPr>
          <p:nvPr>
            <p:ph type="title"/>
          </p:nvPr>
        </p:nvSpPr>
        <p:spPr>
          <a:xfrm>
            <a:off x="838200" y="365126"/>
            <a:ext cx="10515600" cy="883812"/>
          </a:xfrm>
          <a:solidFill>
            <a:srgbClr val="002060"/>
          </a:solidFill>
          <a:ln>
            <a:solidFill>
              <a:srgbClr val="FF0000"/>
            </a:solidFill>
          </a:ln>
        </p:spPr>
        <p:txBody>
          <a:bodyPr/>
          <a:lstStyle/>
          <a:p>
            <a:r>
              <a:rPr lang="en-US" b="1" dirty="0">
                <a:solidFill>
                  <a:schemeClr val="bg1"/>
                </a:solidFill>
                <a:latin typeface="Garamond" panose="02020404030301010803" pitchFamily="18" charset="0"/>
              </a:rPr>
              <a:t>The Swinging States</a:t>
            </a:r>
          </a:p>
        </p:txBody>
      </p:sp>
      <p:sp>
        <p:nvSpPr>
          <p:cNvPr id="3" name="Content Placeholder 2">
            <a:extLst>
              <a:ext uri="{FF2B5EF4-FFF2-40B4-BE49-F238E27FC236}">
                <a16:creationId xmlns:a16="http://schemas.microsoft.com/office/drawing/2014/main" id="{2BE5170E-BA9F-4640-8152-65F50990E717}"/>
              </a:ext>
            </a:extLst>
          </p:cNvPr>
          <p:cNvSpPr>
            <a:spLocks noGrp="1"/>
          </p:cNvSpPr>
          <p:nvPr>
            <p:ph idx="1"/>
          </p:nvPr>
        </p:nvSpPr>
        <p:spPr>
          <a:xfrm>
            <a:off x="838200" y="1650380"/>
            <a:ext cx="10515600" cy="4526583"/>
          </a:xfrm>
          <a:solidFill>
            <a:schemeClr val="bg1"/>
          </a:solidFill>
          <a:ln>
            <a:solidFill>
              <a:srgbClr val="FF0000"/>
            </a:solidFill>
          </a:ln>
        </p:spPr>
        <p:txBody>
          <a:bodyPr>
            <a:normAutofit/>
          </a:bodyPr>
          <a:lstStyle/>
          <a:p>
            <a:pPr marL="0" lvl="1" indent="0">
              <a:buNone/>
            </a:pPr>
            <a:r>
              <a:rPr lang="en-US" dirty="0">
                <a:latin typeface="Times New Roman" panose="02020603050405020304" pitchFamily="18" charset="0"/>
                <a:cs typeface="Times New Roman" panose="02020603050405020304" pitchFamily="18" charset="0"/>
              </a:rPr>
              <a:t>Presidential General Election Campaign Strategy: </a:t>
            </a:r>
            <a:r>
              <a:rPr lang="en-US" b="1" dirty="0">
                <a:latin typeface="Times New Roman" panose="02020603050405020304" pitchFamily="18" charset="0"/>
                <a:cs typeface="Times New Roman" panose="02020603050405020304" pitchFamily="18" charset="0"/>
              </a:rPr>
              <a:t>Swing States </a:t>
            </a:r>
          </a:p>
        </p:txBody>
      </p:sp>
      <p:pic>
        <p:nvPicPr>
          <p:cNvPr id="4" name="Picture 2" descr="A Little Electoral College Contest – Rebecca Barrett-Fox">
            <a:extLst>
              <a:ext uri="{FF2B5EF4-FFF2-40B4-BE49-F238E27FC236}">
                <a16:creationId xmlns:a16="http://schemas.microsoft.com/office/drawing/2014/main" id="{E72B0E97-9D51-4F3C-9DDD-7CC3B175B5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1267" y="2307101"/>
            <a:ext cx="6921035" cy="350285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B2E4B6B3-38B2-451F-9691-4243B0A89A96}"/>
              </a:ext>
            </a:extLst>
          </p:cNvPr>
          <p:cNvSpPr/>
          <p:nvPr/>
        </p:nvSpPr>
        <p:spPr>
          <a:xfrm>
            <a:off x="126609" y="3896751"/>
            <a:ext cx="3155402" cy="117923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imes" panose="02020603050405020304" pitchFamily="18" charset="0"/>
                <a:cs typeface="Times" panose="02020603050405020304" pitchFamily="18" charset="0"/>
              </a:rPr>
              <a:t>California  worth = 54 </a:t>
            </a:r>
            <a:r>
              <a:rPr lang="en-US" sz="2400" dirty="0">
                <a:solidFill>
                  <a:schemeClr val="bg1"/>
                </a:solidFill>
                <a:latin typeface="Times" panose="02020603050405020304" pitchFamily="18" charset="0"/>
                <a:cs typeface="Times" panose="02020603050405020304" pitchFamily="18" charset="0"/>
              </a:rPr>
              <a:t>Electoral Votes</a:t>
            </a:r>
          </a:p>
          <a:p>
            <a:pPr algn="ctr"/>
            <a:r>
              <a:rPr lang="en-US" sz="2400" dirty="0">
                <a:solidFill>
                  <a:schemeClr val="bg1"/>
                </a:solidFill>
                <a:latin typeface="Times" panose="02020603050405020304" pitchFamily="18" charset="0"/>
                <a:cs typeface="Times" panose="02020603050405020304" pitchFamily="18" charset="0"/>
              </a:rPr>
              <a:t>Campaign visit: 1</a:t>
            </a:r>
          </a:p>
        </p:txBody>
      </p:sp>
      <p:sp>
        <p:nvSpPr>
          <p:cNvPr id="6" name="Arrow: Right 5">
            <a:extLst>
              <a:ext uri="{FF2B5EF4-FFF2-40B4-BE49-F238E27FC236}">
                <a16:creationId xmlns:a16="http://schemas.microsoft.com/office/drawing/2014/main" id="{93D89AA5-B13F-4FB2-9C6C-CD54CAB215D6}"/>
              </a:ext>
            </a:extLst>
          </p:cNvPr>
          <p:cNvSpPr/>
          <p:nvPr/>
        </p:nvSpPr>
        <p:spPr>
          <a:xfrm>
            <a:off x="3052689" y="4586068"/>
            <a:ext cx="576776" cy="281354"/>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A3285D4-0E6C-4A3B-B501-31068105D17F}"/>
              </a:ext>
            </a:extLst>
          </p:cNvPr>
          <p:cNvSpPr/>
          <p:nvPr/>
        </p:nvSpPr>
        <p:spPr>
          <a:xfrm>
            <a:off x="3964744" y="5287445"/>
            <a:ext cx="3155402" cy="117923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imes" panose="02020603050405020304" pitchFamily="18" charset="0"/>
                <a:cs typeface="Times" panose="02020603050405020304" pitchFamily="18" charset="0"/>
              </a:rPr>
              <a:t>Texas  worth = 40 </a:t>
            </a:r>
            <a:r>
              <a:rPr lang="en-US" sz="2400" dirty="0">
                <a:solidFill>
                  <a:schemeClr val="bg1"/>
                </a:solidFill>
                <a:latin typeface="Times" panose="02020603050405020304" pitchFamily="18" charset="0"/>
                <a:cs typeface="Times" panose="02020603050405020304" pitchFamily="18" charset="0"/>
              </a:rPr>
              <a:t>Electoral Votes</a:t>
            </a:r>
          </a:p>
          <a:p>
            <a:pPr algn="ctr"/>
            <a:r>
              <a:rPr lang="en-US" sz="2400" dirty="0">
                <a:solidFill>
                  <a:schemeClr val="bg1"/>
                </a:solidFill>
                <a:latin typeface="Times" panose="02020603050405020304" pitchFamily="18" charset="0"/>
                <a:cs typeface="Times" panose="02020603050405020304" pitchFamily="18" charset="0"/>
              </a:rPr>
              <a:t>Campaign visit: 1</a:t>
            </a:r>
          </a:p>
        </p:txBody>
      </p:sp>
      <p:sp>
        <p:nvSpPr>
          <p:cNvPr id="8" name="Rectangle 7">
            <a:extLst>
              <a:ext uri="{FF2B5EF4-FFF2-40B4-BE49-F238E27FC236}">
                <a16:creationId xmlns:a16="http://schemas.microsoft.com/office/drawing/2014/main" id="{1E144663-B5EE-421F-B934-F4E01B358509}"/>
              </a:ext>
            </a:extLst>
          </p:cNvPr>
          <p:cNvSpPr/>
          <p:nvPr/>
        </p:nvSpPr>
        <p:spPr>
          <a:xfrm>
            <a:off x="8745417" y="3850365"/>
            <a:ext cx="3155402" cy="117923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imes" panose="02020603050405020304" pitchFamily="18" charset="0"/>
                <a:cs typeface="Times" panose="02020603050405020304" pitchFamily="18" charset="0"/>
              </a:rPr>
              <a:t>NC  worth = 15 </a:t>
            </a:r>
            <a:r>
              <a:rPr lang="en-US" sz="2400" dirty="0">
                <a:solidFill>
                  <a:schemeClr val="bg1"/>
                </a:solidFill>
                <a:latin typeface="Times" panose="02020603050405020304" pitchFamily="18" charset="0"/>
                <a:cs typeface="Times" panose="02020603050405020304" pitchFamily="18" charset="0"/>
              </a:rPr>
              <a:t>Electoral Votes</a:t>
            </a:r>
          </a:p>
          <a:p>
            <a:pPr algn="ctr"/>
            <a:r>
              <a:rPr lang="en-US" sz="2400" dirty="0">
                <a:solidFill>
                  <a:schemeClr val="bg1"/>
                </a:solidFill>
                <a:latin typeface="Times" panose="02020603050405020304" pitchFamily="18" charset="0"/>
                <a:cs typeface="Times" panose="02020603050405020304" pitchFamily="18" charset="0"/>
              </a:rPr>
              <a:t>Campaign visit: 55</a:t>
            </a:r>
          </a:p>
        </p:txBody>
      </p:sp>
      <p:sp>
        <p:nvSpPr>
          <p:cNvPr id="9" name="Rectangle 8">
            <a:extLst>
              <a:ext uri="{FF2B5EF4-FFF2-40B4-BE49-F238E27FC236}">
                <a16:creationId xmlns:a16="http://schemas.microsoft.com/office/drawing/2014/main" id="{FB1AC396-AE5E-49DE-B9B8-E05F74F51184}"/>
              </a:ext>
            </a:extLst>
          </p:cNvPr>
          <p:cNvSpPr/>
          <p:nvPr/>
        </p:nvSpPr>
        <p:spPr>
          <a:xfrm>
            <a:off x="7913032" y="2470412"/>
            <a:ext cx="3155402" cy="117923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imes" panose="02020603050405020304" pitchFamily="18" charset="0"/>
                <a:cs typeface="Times" panose="02020603050405020304" pitchFamily="18" charset="0"/>
              </a:rPr>
              <a:t>Ohio  worth = 20 </a:t>
            </a:r>
            <a:r>
              <a:rPr lang="en-US" sz="2400" dirty="0">
                <a:solidFill>
                  <a:schemeClr val="bg1"/>
                </a:solidFill>
                <a:latin typeface="Times" panose="02020603050405020304" pitchFamily="18" charset="0"/>
                <a:cs typeface="Times" panose="02020603050405020304" pitchFamily="18" charset="0"/>
              </a:rPr>
              <a:t>Electoral Votes</a:t>
            </a:r>
          </a:p>
          <a:p>
            <a:pPr algn="ctr"/>
            <a:r>
              <a:rPr lang="en-US" sz="2400" dirty="0">
                <a:solidFill>
                  <a:schemeClr val="bg1"/>
                </a:solidFill>
                <a:latin typeface="Times" panose="02020603050405020304" pitchFamily="18" charset="0"/>
                <a:cs typeface="Times" panose="02020603050405020304" pitchFamily="18" charset="0"/>
              </a:rPr>
              <a:t>Campaign visit: 48</a:t>
            </a:r>
          </a:p>
        </p:txBody>
      </p:sp>
      <p:sp>
        <p:nvSpPr>
          <p:cNvPr id="10" name="Arrow: Right 9">
            <a:extLst>
              <a:ext uri="{FF2B5EF4-FFF2-40B4-BE49-F238E27FC236}">
                <a16:creationId xmlns:a16="http://schemas.microsoft.com/office/drawing/2014/main" id="{8B1E02E6-DD9B-4349-8381-B6CEA2724CBF}"/>
              </a:ext>
            </a:extLst>
          </p:cNvPr>
          <p:cNvSpPr/>
          <p:nvPr/>
        </p:nvSpPr>
        <p:spPr>
          <a:xfrm rot="16200000">
            <a:off x="4969773" y="4935306"/>
            <a:ext cx="576776" cy="281354"/>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D9C7AF33-10DE-4ACE-83CC-5C4CBA85E0AA}"/>
              </a:ext>
            </a:extLst>
          </p:cNvPr>
          <p:cNvSpPr/>
          <p:nvPr/>
        </p:nvSpPr>
        <p:spPr>
          <a:xfrm rot="13111632">
            <a:off x="8219274" y="4450716"/>
            <a:ext cx="576776" cy="281354"/>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6DD09E46-C1EA-4380-8A5E-FA89C3527AD9}"/>
              </a:ext>
            </a:extLst>
          </p:cNvPr>
          <p:cNvSpPr/>
          <p:nvPr/>
        </p:nvSpPr>
        <p:spPr>
          <a:xfrm rot="10800000">
            <a:off x="7617650" y="3160467"/>
            <a:ext cx="576776" cy="281354"/>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682DAC6-ADBF-464B-A078-DEB805B17365}"/>
              </a:ext>
            </a:extLst>
          </p:cNvPr>
          <p:cNvSpPr/>
          <p:nvPr/>
        </p:nvSpPr>
        <p:spPr>
          <a:xfrm>
            <a:off x="349343" y="2124883"/>
            <a:ext cx="3627119" cy="829333"/>
          </a:xfrm>
          <a:prstGeom prst="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latin typeface="Times" panose="02020603050405020304" pitchFamily="18" charset="0"/>
                <a:cs typeface="Times" panose="02020603050405020304" pitchFamily="18" charset="0"/>
              </a:rPr>
              <a:t>2020 Presidential Campaign</a:t>
            </a:r>
          </a:p>
        </p:txBody>
      </p:sp>
    </p:spTree>
    <p:extLst>
      <p:ext uri="{BB962C8B-B14F-4D97-AF65-F5344CB8AC3E}">
        <p14:creationId xmlns:p14="http://schemas.microsoft.com/office/powerpoint/2010/main" val="23706392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46147-41CA-8541-8799-F65028421411}"/>
              </a:ext>
            </a:extLst>
          </p:cNvPr>
          <p:cNvSpPr>
            <a:spLocks noGrp="1"/>
          </p:cNvSpPr>
          <p:nvPr>
            <p:ph type="title"/>
          </p:nvPr>
        </p:nvSpPr>
        <p:spPr>
          <a:xfrm>
            <a:off x="838200" y="365125"/>
            <a:ext cx="10515600" cy="784053"/>
          </a:xfrm>
          <a:solidFill>
            <a:srgbClr val="002060"/>
          </a:solidFill>
          <a:ln>
            <a:solidFill>
              <a:srgbClr val="FF0000"/>
            </a:solidFill>
          </a:ln>
        </p:spPr>
        <p:txBody>
          <a:bodyPr/>
          <a:lstStyle/>
          <a:p>
            <a:pPr algn="ctr"/>
            <a:r>
              <a:rPr lang="en-US" b="1" dirty="0">
                <a:solidFill>
                  <a:schemeClr val="bg1"/>
                </a:solidFill>
                <a:latin typeface="Garamond" panose="02020404030301010803" pitchFamily="18" charset="0"/>
                <a:cs typeface="Aharoni" panose="02010803020104030203" pitchFamily="2" charset="-79"/>
              </a:rPr>
              <a:t>Should I stay or should I go?</a:t>
            </a:r>
          </a:p>
        </p:txBody>
      </p:sp>
      <p:sp>
        <p:nvSpPr>
          <p:cNvPr id="3" name="Content Placeholder 2">
            <a:extLst>
              <a:ext uri="{FF2B5EF4-FFF2-40B4-BE49-F238E27FC236}">
                <a16:creationId xmlns:a16="http://schemas.microsoft.com/office/drawing/2014/main" id="{6B0B9634-7F81-5B43-9C22-0152E39E663F}"/>
              </a:ext>
            </a:extLst>
          </p:cNvPr>
          <p:cNvSpPr>
            <a:spLocks noGrp="1"/>
          </p:cNvSpPr>
          <p:nvPr>
            <p:ph idx="1"/>
          </p:nvPr>
        </p:nvSpPr>
        <p:spPr>
          <a:xfrm>
            <a:off x="838200" y="1277257"/>
            <a:ext cx="10515600" cy="4899706"/>
          </a:xfrm>
          <a:solidFill>
            <a:schemeClr val="bg1"/>
          </a:solidFill>
          <a:ln>
            <a:solidFill>
              <a:srgbClr val="002060"/>
            </a:solidFill>
          </a:ln>
        </p:spPr>
        <p:txBody>
          <a:bodyPr>
            <a:normAutofit/>
          </a:bodyPr>
          <a:lstStyle/>
          <a:p>
            <a:pPr marL="0" indent="0">
              <a:buNone/>
            </a:pPr>
            <a:r>
              <a:rPr lang="en-US" sz="2400" dirty="0">
                <a:latin typeface="Times" panose="02020603050405020304" pitchFamily="18" charset="0"/>
                <a:cs typeface="Times" panose="02020603050405020304" pitchFamily="18" charset="0"/>
              </a:rPr>
              <a:t>The framers of the Constitution created the electoral college as the means of electing the president.</a:t>
            </a:r>
          </a:p>
          <a:p>
            <a:r>
              <a:rPr lang="en-US" sz="2400" dirty="0">
                <a:latin typeface="Times" panose="02020603050405020304" pitchFamily="18" charset="0"/>
                <a:cs typeface="Times" panose="02020603050405020304" pitchFamily="18" charset="0"/>
              </a:rPr>
              <a:t>Take a position on whether the Constitution should be amended to abolish the electoral college and replace it with a direct popular vote.</a:t>
            </a:r>
          </a:p>
          <a:p>
            <a:r>
              <a:rPr lang="en-US" sz="2400" dirty="0">
                <a:latin typeface="Times" panose="02020603050405020304" pitchFamily="18" charset="0"/>
                <a:cs typeface="Times" panose="02020603050405020304" pitchFamily="18" charset="0"/>
              </a:rPr>
              <a:t>Use at least one piece of evidence from one of the following foundational documents:</a:t>
            </a:r>
          </a:p>
          <a:p>
            <a:pPr marL="688975"/>
            <a:r>
              <a:rPr lang="en-US" sz="2400" b="1" dirty="0">
                <a:latin typeface="Times" panose="02020603050405020304" pitchFamily="18" charset="0"/>
                <a:cs typeface="Times" panose="02020603050405020304" pitchFamily="18" charset="0"/>
              </a:rPr>
              <a:t>Article I of the United States Constitution</a:t>
            </a:r>
          </a:p>
          <a:p>
            <a:pPr marL="688975"/>
            <a:r>
              <a:rPr lang="en-US" sz="2400" b="1" dirty="0">
                <a:latin typeface="Times" panose="02020603050405020304" pitchFamily="18" charset="0"/>
                <a:cs typeface="Times" panose="02020603050405020304" pitchFamily="18" charset="0"/>
              </a:rPr>
              <a:t>Article II of the United States Constitution</a:t>
            </a:r>
          </a:p>
          <a:p>
            <a:pPr marL="688975"/>
            <a:r>
              <a:rPr lang="en-US" sz="2400" b="1" i="1" dirty="0">
                <a:latin typeface="Times" panose="02020603050405020304" pitchFamily="18" charset="0"/>
                <a:cs typeface="Times" panose="02020603050405020304" pitchFamily="18" charset="0"/>
              </a:rPr>
              <a:t>The Federalist</a:t>
            </a:r>
            <a:r>
              <a:rPr lang="en-US" sz="2400" b="1" dirty="0">
                <a:latin typeface="Times" panose="02020603050405020304" pitchFamily="18" charset="0"/>
                <a:cs typeface="Times" panose="02020603050405020304" pitchFamily="18" charset="0"/>
              </a:rPr>
              <a:t> 51</a:t>
            </a:r>
          </a:p>
          <a:p>
            <a:pPr marL="0" indent="0">
              <a:buNone/>
            </a:pPr>
            <a:r>
              <a:rPr lang="en-US" sz="2400" dirty="0">
                <a:latin typeface="Times" panose="02020603050405020304" pitchFamily="18" charset="0"/>
                <a:cs typeface="Times" panose="02020603050405020304" pitchFamily="18" charset="0"/>
              </a:rPr>
              <a:t> </a:t>
            </a:r>
          </a:p>
        </p:txBody>
      </p:sp>
      <p:pic>
        <p:nvPicPr>
          <p:cNvPr id="4" name="Picture 3">
            <a:extLst>
              <a:ext uri="{FF2B5EF4-FFF2-40B4-BE49-F238E27FC236}">
                <a16:creationId xmlns:a16="http://schemas.microsoft.com/office/drawing/2014/main" id="{D9A71AD8-2AAA-5E41-935F-5EFFB84F8CE2}"/>
              </a:ext>
            </a:extLst>
          </p:cNvPr>
          <p:cNvPicPr>
            <a:picLocks noChangeAspect="1"/>
          </p:cNvPicPr>
          <p:nvPr/>
        </p:nvPicPr>
        <p:blipFill>
          <a:blip r:embed="rId2"/>
          <a:stretch>
            <a:fillRect/>
          </a:stretch>
        </p:blipFill>
        <p:spPr>
          <a:xfrm>
            <a:off x="7272997" y="3319975"/>
            <a:ext cx="4833608" cy="2285481"/>
          </a:xfrm>
          <a:prstGeom prst="rect">
            <a:avLst/>
          </a:prstGeom>
          <a:ln>
            <a:solidFill>
              <a:srgbClr val="002060"/>
            </a:solidFill>
          </a:ln>
        </p:spPr>
      </p:pic>
      <p:sp>
        <p:nvSpPr>
          <p:cNvPr id="6" name="Rectangle 5">
            <a:extLst>
              <a:ext uri="{FF2B5EF4-FFF2-40B4-BE49-F238E27FC236}">
                <a16:creationId xmlns:a16="http://schemas.microsoft.com/office/drawing/2014/main" id="{A48DC287-4F21-CF44-A93C-6DBE703BDA3D}"/>
              </a:ext>
            </a:extLst>
          </p:cNvPr>
          <p:cNvSpPr/>
          <p:nvPr/>
        </p:nvSpPr>
        <p:spPr>
          <a:xfrm>
            <a:off x="5128782" y="4807305"/>
            <a:ext cx="2730844" cy="877330"/>
          </a:xfrm>
          <a:prstGeom prst="rect">
            <a:avLst/>
          </a:prstGeom>
          <a:solidFill>
            <a:srgbClr val="FF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Times" pitchFamily="2" charset="0"/>
              </a:rPr>
              <a:t>Relevant to American elections?</a:t>
            </a:r>
          </a:p>
        </p:txBody>
      </p:sp>
      <p:sp>
        <p:nvSpPr>
          <p:cNvPr id="7" name="Rectangle 6">
            <a:extLst>
              <a:ext uri="{FF2B5EF4-FFF2-40B4-BE49-F238E27FC236}">
                <a16:creationId xmlns:a16="http://schemas.microsoft.com/office/drawing/2014/main" id="{8DE19A22-2896-2649-9338-FCF0EAA17755}"/>
              </a:ext>
            </a:extLst>
          </p:cNvPr>
          <p:cNvSpPr/>
          <p:nvPr/>
        </p:nvSpPr>
        <p:spPr>
          <a:xfrm>
            <a:off x="9226314" y="5738298"/>
            <a:ext cx="2730844" cy="877330"/>
          </a:xfrm>
          <a:prstGeom prst="rect">
            <a:avLst/>
          </a:prstGeom>
          <a:solidFill>
            <a:srgbClr val="FF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Times" pitchFamily="2" charset="0"/>
              </a:rPr>
              <a:t>Out of date in American elections?</a:t>
            </a:r>
          </a:p>
        </p:txBody>
      </p:sp>
      <p:sp>
        <p:nvSpPr>
          <p:cNvPr id="8" name="Arrow: Right 7">
            <a:extLst>
              <a:ext uri="{FF2B5EF4-FFF2-40B4-BE49-F238E27FC236}">
                <a16:creationId xmlns:a16="http://schemas.microsoft.com/office/drawing/2014/main" id="{B2C17E65-2E38-48E4-92A2-2D6E1303C201}"/>
              </a:ext>
            </a:extLst>
          </p:cNvPr>
          <p:cNvSpPr/>
          <p:nvPr/>
        </p:nvSpPr>
        <p:spPr>
          <a:xfrm>
            <a:off x="7777263" y="4987798"/>
            <a:ext cx="384042" cy="460103"/>
          </a:xfrm>
          <a:prstGeom prst="right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1818FFA0-7A5D-4B53-9F2A-99AE17DDCB73}"/>
              </a:ext>
            </a:extLst>
          </p:cNvPr>
          <p:cNvSpPr/>
          <p:nvPr/>
        </p:nvSpPr>
        <p:spPr>
          <a:xfrm rot="16200000">
            <a:off x="10399715" y="5311462"/>
            <a:ext cx="384042" cy="460103"/>
          </a:xfrm>
          <a:prstGeom prst="right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78117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29FD3-05C5-4A40-A6B2-8A2670082AE8}"/>
              </a:ext>
            </a:extLst>
          </p:cNvPr>
          <p:cNvSpPr>
            <a:spLocks noGrp="1"/>
          </p:cNvSpPr>
          <p:nvPr>
            <p:ph type="title"/>
          </p:nvPr>
        </p:nvSpPr>
        <p:spPr>
          <a:xfrm>
            <a:off x="633047" y="274638"/>
            <a:ext cx="11211950" cy="868362"/>
          </a:xfrm>
          <a:solidFill>
            <a:schemeClr val="bg2"/>
          </a:solidFill>
          <a:ln>
            <a:solidFill>
              <a:srgbClr val="FF0000"/>
            </a:solidFill>
          </a:ln>
        </p:spPr>
        <p:txBody>
          <a:bodyPr>
            <a:normAutofit/>
          </a:bodyPr>
          <a:lstStyle/>
          <a:p>
            <a:pPr>
              <a:defRPr/>
            </a:pPr>
            <a:r>
              <a:rPr lang="en-US" b="1" dirty="0">
                <a:solidFill>
                  <a:srgbClr val="002060"/>
                </a:solidFill>
                <a:latin typeface="Castellar" panose="020A0402060406010301" pitchFamily="18" charset="0"/>
              </a:rPr>
              <a:t>Evaluating the Primary System</a:t>
            </a:r>
          </a:p>
        </p:txBody>
      </p:sp>
      <p:pic>
        <p:nvPicPr>
          <p:cNvPr id="89091" name="Content Placeholder 3">
            <a:extLst>
              <a:ext uri="{FF2B5EF4-FFF2-40B4-BE49-F238E27FC236}">
                <a16:creationId xmlns:a16="http://schemas.microsoft.com/office/drawing/2014/main" id="{BE7D746A-CCB3-42A0-B8EA-1747FF6F93E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003863" y="1996281"/>
            <a:ext cx="3387725" cy="1676400"/>
          </a:xfrm>
          <a:ln>
            <a:solidFill>
              <a:srgbClr val="FF0000"/>
            </a:solidFill>
          </a:ln>
        </p:spPr>
      </p:pic>
      <p:pic>
        <p:nvPicPr>
          <p:cNvPr id="89093" name="Picture 4">
            <a:extLst>
              <a:ext uri="{FF2B5EF4-FFF2-40B4-BE49-F238E27FC236}">
                <a16:creationId xmlns:a16="http://schemas.microsoft.com/office/drawing/2014/main" id="{7FE25472-D14D-4036-A602-C033F65DC40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15201" y="1996281"/>
            <a:ext cx="3121025" cy="1813719"/>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DCC44281-FD5F-4189-B1B0-D42CBB9E26BA}"/>
              </a:ext>
            </a:extLst>
          </p:cNvPr>
          <p:cNvSpPr/>
          <p:nvPr/>
        </p:nvSpPr>
        <p:spPr bwMode="auto">
          <a:xfrm>
            <a:off x="633047" y="3962400"/>
            <a:ext cx="10916528" cy="1073834"/>
          </a:xfrm>
          <a:prstGeom prst="rect">
            <a:avLst/>
          </a:prstGeom>
          <a:solidFill>
            <a:srgbClr val="002060"/>
          </a:solidFill>
          <a:ln w="9525" cap="flat" cmpd="sng" algn="ctr">
            <a:solidFill>
              <a:schemeClr val="tx1"/>
            </a:solidFill>
            <a:prstDash val="solid"/>
            <a:round/>
            <a:headEnd type="none" w="med" len="med"/>
            <a:tailEnd type="none" w="med" len="med"/>
          </a:ln>
          <a:effectLst/>
        </p:spPr>
        <p:txBody>
          <a:bodyPr/>
          <a:lstStyle/>
          <a:p>
            <a:pPr>
              <a:defRPr/>
            </a:pPr>
            <a:r>
              <a:rPr lang="en-US" sz="2400" dirty="0">
                <a:solidFill>
                  <a:schemeClr val="bg1"/>
                </a:solidFill>
                <a:latin typeface="Times New Roman" panose="02020603050405020304" pitchFamily="18" charset="0"/>
                <a:cs typeface="Times New Roman" panose="02020603050405020304" pitchFamily="18" charset="0"/>
              </a:rPr>
              <a:t>Evaluate whether nomination process for selecting presidential candidates is biased and therefore undemocratic.</a:t>
            </a:r>
          </a:p>
        </p:txBody>
      </p:sp>
      <p:sp>
        <p:nvSpPr>
          <p:cNvPr id="3" name="Speech Bubble: Oval 2">
            <a:extLst>
              <a:ext uri="{FF2B5EF4-FFF2-40B4-BE49-F238E27FC236}">
                <a16:creationId xmlns:a16="http://schemas.microsoft.com/office/drawing/2014/main" id="{A77E3267-181D-46EB-BF03-CDAF9AF3B79A}"/>
              </a:ext>
            </a:extLst>
          </p:cNvPr>
          <p:cNvSpPr/>
          <p:nvPr/>
        </p:nvSpPr>
        <p:spPr>
          <a:xfrm>
            <a:off x="2459502" y="1302543"/>
            <a:ext cx="3636498" cy="868362"/>
          </a:xfrm>
          <a:prstGeom prst="wedgeEllipseCallout">
            <a:avLst>
              <a:gd name="adj1" fmla="val -35563"/>
              <a:gd name="adj2" fmla="val 119032"/>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latin typeface="Times New Roman" panose="02020603050405020304" pitchFamily="18" charset="0"/>
                <a:cs typeface="Times New Roman" panose="02020603050405020304" pitchFamily="18" charset="0"/>
              </a:rPr>
              <a:t>The NOMINATION process is RIGGED!</a:t>
            </a:r>
          </a:p>
        </p:txBody>
      </p:sp>
      <p:sp>
        <p:nvSpPr>
          <p:cNvPr id="8" name="Speech Bubble: Oval 7">
            <a:extLst>
              <a:ext uri="{FF2B5EF4-FFF2-40B4-BE49-F238E27FC236}">
                <a16:creationId xmlns:a16="http://schemas.microsoft.com/office/drawing/2014/main" id="{8F22F94A-B8AA-45B3-B81E-68A22BFE2878}"/>
              </a:ext>
            </a:extLst>
          </p:cNvPr>
          <p:cNvSpPr/>
          <p:nvPr/>
        </p:nvSpPr>
        <p:spPr>
          <a:xfrm>
            <a:off x="8555502" y="1127919"/>
            <a:ext cx="3636498" cy="868362"/>
          </a:xfrm>
          <a:prstGeom prst="wedgeEllipseCallout">
            <a:avLst>
              <a:gd name="adj1" fmla="val -35563"/>
              <a:gd name="adj2" fmla="val 119032"/>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latin typeface="Times New Roman" panose="02020603050405020304" pitchFamily="18" charset="0"/>
                <a:cs typeface="Times New Roman" panose="02020603050405020304" pitchFamily="18" charset="0"/>
              </a:rPr>
              <a:t>The NOMINATION process is RIGGED!</a:t>
            </a:r>
          </a:p>
        </p:txBody>
      </p:sp>
    </p:spTree>
    <p:extLst>
      <p:ext uri="{BB962C8B-B14F-4D97-AF65-F5344CB8AC3E}">
        <p14:creationId xmlns:p14="http://schemas.microsoft.com/office/powerpoint/2010/main" val="21370288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E98C50-5418-4E63-AC8D-8164E64DC299}"/>
              </a:ext>
            </a:extLst>
          </p:cNvPr>
          <p:cNvSpPr>
            <a:spLocks noGrp="1"/>
          </p:cNvSpPr>
          <p:nvPr>
            <p:ph idx="1"/>
          </p:nvPr>
        </p:nvSpPr>
        <p:spPr>
          <a:xfrm>
            <a:off x="397726" y="1293542"/>
            <a:ext cx="11396547" cy="5272282"/>
          </a:xfrm>
          <a:solidFill>
            <a:schemeClr val="bg1"/>
          </a:solidFill>
          <a:ln>
            <a:solidFill>
              <a:srgbClr val="002060"/>
            </a:solidFill>
          </a:ln>
        </p:spPr>
        <p:txBody>
          <a:bodyPr>
            <a:normAutofit fontScale="92500" lnSpcReduction="10000"/>
          </a:bodyPr>
          <a:lstStyle/>
          <a:p>
            <a:pPr marL="0" indent="0">
              <a:buNone/>
              <a:defRPr/>
            </a:pPr>
            <a:r>
              <a:rPr lang="en-US" sz="2000" b="1" dirty="0">
                <a:solidFill>
                  <a:srgbClr val="FF0000"/>
                </a:solidFill>
                <a:latin typeface="Times New Roman" panose="02020603050405020304" pitchFamily="18" charset="0"/>
                <a:cs typeface="Times New Roman" panose="02020603050405020304" pitchFamily="18" charset="0"/>
              </a:rPr>
              <a:t>Enduring understanding: </a:t>
            </a:r>
            <a:r>
              <a:rPr lang="en-US" sz="2000" dirty="0">
                <a:latin typeface="Times New Roman" panose="02020603050405020304" pitchFamily="18" charset="0"/>
                <a:cs typeface="Times New Roman" panose="02020603050405020304" pitchFamily="18" charset="0"/>
              </a:rPr>
              <a:t>Factors associated with political ideology, efficacy, structural barriers, and demographics influence the nature and degree of political participation.</a:t>
            </a:r>
          </a:p>
          <a:p>
            <a:pPr>
              <a:defRPr/>
            </a:pPr>
            <a:r>
              <a:rPr lang="en-US" sz="2000" b="1" dirty="0">
                <a:solidFill>
                  <a:srgbClr val="FF0000"/>
                </a:solidFill>
                <a:latin typeface="Times New Roman" panose="02020603050405020304" pitchFamily="18" charset="0"/>
                <a:cs typeface="Times New Roman" panose="02020603050405020304" pitchFamily="18" charset="0"/>
              </a:rPr>
              <a:t>Learning Obj. 5.8: </a:t>
            </a:r>
            <a:r>
              <a:rPr lang="en-US" sz="2000" dirty="0">
                <a:latin typeface="Times New Roman" panose="02020603050405020304" pitchFamily="18" charset="0"/>
                <a:cs typeface="Times New Roman" panose="02020603050405020304" pitchFamily="18" charset="0"/>
              </a:rPr>
              <a:t>Explain how different process work in a U.S presidential elections </a:t>
            </a:r>
          </a:p>
          <a:p>
            <a:pPr>
              <a:defRPr/>
            </a:pPr>
            <a:r>
              <a:rPr lang="en-US" sz="2000" b="1" dirty="0">
                <a:solidFill>
                  <a:srgbClr val="FF0000"/>
                </a:solidFill>
                <a:latin typeface="Times New Roman" panose="02020603050405020304" pitchFamily="18" charset="0"/>
                <a:cs typeface="Times New Roman" panose="02020603050405020304" pitchFamily="18" charset="0"/>
              </a:rPr>
              <a:t>Learning Obj. 5.9: </a:t>
            </a:r>
            <a:r>
              <a:rPr lang="en-US" sz="2000" dirty="0">
                <a:latin typeface="Times New Roman" panose="02020603050405020304" pitchFamily="18" charset="0"/>
                <a:cs typeface="Times New Roman" panose="02020603050405020304" pitchFamily="18" charset="0"/>
              </a:rPr>
              <a:t>Explain how different process work in a Congressional elections </a:t>
            </a:r>
          </a:p>
          <a:p>
            <a:pPr marL="0" indent="0">
              <a:buNone/>
              <a:defRPr/>
            </a:pPr>
            <a:r>
              <a:rPr lang="en-US" sz="1800" i="1" dirty="0">
                <a:solidFill>
                  <a:srgbClr val="002060"/>
                </a:solidFill>
                <a:latin typeface="Times New Roman" panose="02020603050405020304" pitchFamily="18" charset="0"/>
                <a:cs typeface="Times New Roman" panose="02020603050405020304" pitchFamily="18" charset="0"/>
              </a:rPr>
              <a:t>Essential Question: </a:t>
            </a:r>
            <a:r>
              <a:rPr lang="en-US" sz="1800" dirty="0">
                <a:latin typeface="Times New Roman" panose="02020603050405020304" pitchFamily="18" charset="0"/>
                <a:cs typeface="Times New Roman" panose="02020603050405020304" pitchFamily="18" charset="0"/>
              </a:rPr>
              <a:t>How our government institutions and public policies are influenced by the unelected linkage institutions.</a:t>
            </a:r>
          </a:p>
          <a:p>
            <a:pPr marL="0" indent="0">
              <a:buNone/>
              <a:defRPr/>
            </a:pPr>
            <a:r>
              <a:rPr lang="en-US" sz="1800" i="1" dirty="0">
                <a:solidFill>
                  <a:srgbClr val="002060"/>
                </a:solidFill>
                <a:latin typeface="Times New Roman" panose="02020603050405020304" pitchFamily="18" charset="0"/>
                <a:cs typeface="Times New Roman" panose="02020603050405020304" pitchFamily="18" charset="0"/>
              </a:rPr>
              <a:t>Students can:</a:t>
            </a:r>
          </a:p>
          <a:p>
            <a:pPr>
              <a:defRPr/>
            </a:pPr>
            <a:r>
              <a:rPr lang="en-US" sz="1800" dirty="0">
                <a:solidFill>
                  <a:srgbClr val="002060"/>
                </a:solidFill>
                <a:latin typeface="Times New Roman" panose="02020603050405020304" pitchFamily="18" charset="0"/>
                <a:cs typeface="Times New Roman" panose="02020603050405020304" pitchFamily="18" charset="0"/>
              </a:rPr>
              <a:t>Determine how the expansion of enfranchisement has impacted participation in American political landscape</a:t>
            </a:r>
          </a:p>
          <a:p>
            <a:pPr>
              <a:defRPr/>
            </a:pPr>
            <a:r>
              <a:rPr lang="en-US" sz="1800" dirty="0">
                <a:solidFill>
                  <a:srgbClr val="002060"/>
                </a:solidFill>
                <a:latin typeface="Times New Roman" panose="02020603050405020304" pitchFamily="18" charset="0"/>
                <a:cs typeface="Times New Roman" panose="02020603050405020304" pitchFamily="18" charset="0"/>
              </a:rPr>
              <a:t>Evaluate the legitimacy of factors that limit and encourage voter participation</a:t>
            </a:r>
          </a:p>
          <a:p>
            <a:pPr>
              <a:defRPr/>
            </a:pPr>
            <a:r>
              <a:rPr lang="en-US" sz="1800" dirty="0">
                <a:solidFill>
                  <a:srgbClr val="002060"/>
                </a:solidFill>
                <a:latin typeface="Times New Roman" panose="02020603050405020304" pitchFamily="18" charset="0"/>
                <a:cs typeface="Times New Roman" panose="02020603050405020304" pitchFamily="18" charset="0"/>
              </a:rPr>
              <a:t>Decipher how federal policies on campaigning and electoral rules continues to be contested by both sides of the political spectrum</a:t>
            </a:r>
          </a:p>
          <a:p>
            <a:pPr marL="0" indent="0">
              <a:buNone/>
              <a:defRPr/>
            </a:pPr>
            <a:r>
              <a:rPr lang="en-US" sz="2000" b="1" dirty="0">
                <a:solidFill>
                  <a:schemeClr val="tx2">
                    <a:lumMod val="50000"/>
                  </a:schemeClr>
                </a:solidFill>
                <a:latin typeface="Times New Roman" panose="02020603050405020304" pitchFamily="18" charset="0"/>
                <a:cs typeface="Times New Roman" panose="02020603050405020304" pitchFamily="18" charset="0"/>
              </a:rPr>
              <a:t>AGENDA</a:t>
            </a:r>
          </a:p>
          <a:p>
            <a:pPr lvl="1">
              <a:defRPr/>
            </a:pPr>
            <a:r>
              <a:rPr lang="en-US" sz="1800" b="1" dirty="0">
                <a:solidFill>
                  <a:schemeClr val="tx2">
                    <a:lumMod val="50000"/>
                  </a:schemeClr>
                </a:solidFill>
                <a:latin typeface="Times New Roman" panose="02020603050405020304" pitchFamily="18" charset="0"/>
                <a:cs typeface="Times New Roman" panose="02020603050405020304" pitchFamily="18" charset="0"/>
              </a:rPr>
              <a:t>Who’s More Democratic</a:t>
            </a:r>
          </a:p>
          <a:p>
            <a:pPr lvl="1">
              <a:defRPr/>
            </a:pPr>
            <a:r>
              <a:rPr lang="en-US" sz="1800" b="1" dirty="0">
                <a:solidFill>
                  <a:schemeClr val="tx2">
                    <a:lumMod val="50000"/>
                  </a:schemeClr>
                </a:solidFill>
                <a:latin typeface="Times New Roman" panose="02020603050405020304" pitchFamily="18" charset="0"/>
                <a:cs typeface="Times New Roman" panose="02020603050405020304" pitchFamily="18" charset="0"/>
              </a:rPr>
              <a:t>Congressional Elections Factor</a:t>
            </a:r>
          </a:p>
          <a:p>
            <a:pPr lvl="1">
              <a:defRPr/>
            </a:pPr>
            <a:r>
              <a:rPr lang="en-US" sz="1800" b="1" dirty="0">
                <a:solidFill>
                  <a:schemeClr val="tx2">
                    <a:lumMod val="50000"/>
                  </a:schemeClr>
                </a:solidFill>
                <a:latin typeface="Times New Roman" panose="02020603050405020304" pitchFamily="18" charset="0"/>
                <a:cs typeface="Times New Roman" panose="02020603050405020304" pitchFamily="18" charset="0"/>
              </a:rPr>
              <a:t>Turnout in an Election </a:t>
            </a:r>
          </a:p>
          <a:p>
            <a:pPr marL="0" lvl="1" indent="0">
              <a:buNone/>
              <a:defRPr/>
            </a:pPr>
            <a:r>
              <a:rPr lang="en-US" sz="2000" b="1" dirty="0">
                <a:solidFill>
                  <a:srgbClr val="002060"/>
                </a:solidFill>
                <a:latin typeface="Times New Roman" panose="02020603050405020304" pitchFamily="18" charset="0"/>
                <a:cs typeface="Times New Roman" panose="02020603050405020304" pitchFamily="18" charset="0"/>
              </a:rPr>
              <a:t>Homework</a:t>
            </a:r>
          </a:p>
          <a:p>
            <a:pPr>
              <a:defRPr/>
            </a:pPr>
            <a:r>
              <a:rPr lang="en-US" sz="2000" b="1" dirty="0">
                <a:solidFill>
                  <a:srgbClr val="002060"/>
                </a:solidFill>
                <a:latin typeface="Times New Roman" panose="02020603050405020304" pitchFamily="18" charset="0"/>
                <a:cs typeface="Times New Roman" panose="02020603050405020304" pitchFamily="18" charset="0"/>
              </a:rPr>
              <a:t>Bling-Bling Nation</a:t>
            </a:r>
          </a:p>
        </p:txBody>
      </p:sp>
      <p:sp>
        <p:nvSpPr>
          <p:cNvPr id="2" name="Rectangle 1">
            <a:extLst>
              <a:ext uri="{FF2B5EF4-FFF2-40B4-BE49-F238E27FC236}">
                <a16:creationId xmlns:a16="http://schemas.microsoft.com/office/drawing/2014/main" id="{DFD6E566-8918-4C6F-AFA8-491CDE648FDE}"/>
              </a:ext>
            </a:extLst>
          </p:cNvPr>
          <p:cNvSpPr/>
          <p:nvPr/>
        </p:nvSpPr>
        <p:spPr>
          <a:xfrm>
            <a:off x="397726" y="412595"/>
            <a:ext cx="7620001" cy="624468"/>
          </a:xfrm>
          <a:prstGeom prst="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bg1"/>
                </a:solidFill>
                <a:latin typeface="Garamond" panose="02020404030301010803" pitchFamily="18" charset="0"/>
              </a:rPr>
              <a:t>Unit V: Influencers of American Democracy (Voting)</a:t>
            </a:r>
          </a:p>
        </p:txBody>
      </p:sp>
    </p:spTree>
    <p:extLst>
      <p:ext uri="{BB962C8B-B14F-4D97-AF65-F5344CB8AC3E}">
        <p14:creationId xmlns:p14="http://schemas.microsoft.com/office/powerpoint/2010/main" val="38553088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EDD6E-5FBA-4E4C-BB9B-E48D23A939C8}"/>
              </a:ext>
            </a:extLst>
          </p:cNvPr>
          <p:cNvSpPr>
            <a:spLocks noGrp="1"/>
          </p:cNvSpPr>
          <p:nvPr>
            <p:ph type="title"/>
          </p:nvPr>
        </p:nvSpPr>
        <p:spPr>
          <a:xfrm>
            <a:off x="450166" y="274638"/>
            <a:ext cx="9760634" cy="944562"/>
          </a:xfrm>
          <a:solidFill>
            <a:schemeClr val="bg2"/>
          </a:solidFill>
          <a:ln>
            <a:solidFill>
              <a:srgbClr val="FF0000"/>
            </a:solidFill>
          </a:ln>
        </p:spPr>
        <p:txBody>
          <a:bodyPr/>
          <a:lstStyle/>
          <a:p>
            <a:pPr>
              <a:defRPr/>
            </a:pPr>
            <a:r>
              <a:rPr lang="en-US" b="1" dirty="0">
                <a:solidFill>
                  <a:srgbClr val="002060"/>
                </a:solidFill>
                <a:latin typeface="Castellar" panose="020A0402060406010301" pitchFamily="18" charset="0"/>
              </a:rPr>
              <a:t>Nomination Process</a:t>
            </a:r>
          </a:p>
        </p:txBody>
      </p:sp>
      <p:sp>
        <p:nvSpPr>
          <p:cNvPr id="3" name="Content Placeholder 2">
            <a:extLst>
              <a:ext uri="{FF2B5EF4-FFF2-40B4-BE49-F238E27FC236}">
                <a16:creationId xmlns:a16="http://schemas.microsoft.com/office/drawing/2014/main" id="{6842BDD1-9F14-485E-8670-70CAFB0A315E}"/>
              </a:ext>
            </a:extLst>
          </p:cNvPr>
          <p:cNvSpPr>
            <a:spLocks noGrp="1"/>
          </p:cNvSpPr>
          <p:nvPr>
            <p:ph idx="1"/>
          </p:nvPr>
        </p:nvSpPr>
        <p:spPr>
          <a:xfrm>
            <a:off x="787791" y="1371601"/>
            <a:ext cx="10185009" cy="4754563"/>
          </a:xfrm>
          <a:solidFill>
            <a:schemeClr val="bg1">
              <a:lumMod val="95000"/>
            </a:schemeClr>
          </a:solidFill>
          <a:ln>
            <a:solidFill>
              <a:srgbClr val="FF0000"/>
            </a:solidFill>
          </a:ln>
        </p:spPr>
        <p:txBody>
          <a:bodyPr/>
          <a:lstStyle/>
          <a:p>
            <a:pPr marL="0" indent="0">
              <a:buNone/>
              <a:defRPr/>
            </a:pPr>
            <a:r>
              <a:rPr lang="en-US" sz="2400" b="1" dirty="0">
                <a:latin typeface="Times New Roman" panose="02020603050405020304" pitchFamily="18" charset="0"/>
                <a:cs typeface="Times New Roman" panose="02020603050405020304" pitchFamily="18" charset="0"/>
              </a:rPr>
              <a:t>Evaluate whether nomination process for selecting presidential candidates is biased and therefore undemocratic.</a:t>
            </a:r>
          </a:p>
          <a:p>
            <a:pPr lvl="1">
              <a:defRPr/>
            </a:pPr>
            <a:r>
              <a:rPr lang="en-US" dirty="0">
                <a:latin typeface="Times New Roman" panose="02020603050405020304" pitchFamily="18" charset="0"/>
                <a:cs typeface="Times New Roman" panose="02020603050405020304" pitchFamily="18" charset="0"/>
              </a:rPr>
              <a:t>Highlight reforms that have been made to the nomination process</a:t>
            </a:r>
          </a:p>
          <a:p>
            <a:pPr lvl="1">
              <a:defRPr/>
            </a:pPr>
            <a:r>
              <a:rPr lang="en-US" dirty="0">
                <a:latin typeface="Times New Roman" panose="02020603050405020304" pitchFamily="18" charset="0"/>
                <a:cs typeface="Times New Roman" panose="02020603050405020304" pitchFamily="18" charset="0"/>
              </a:rPr>
              <a:t>Evaluate its strengths and weaknesses</a:t>
            </a:r>
          </a:p>
        </p:txBody>
      </p:sp>
      <p:pic>
        <p:nvPicPr>
          <p:cNvPr id="84996" name="Picture 5">
            <a:extLst>
              <a:ext uri="{FF2B5EF4-FFF2-40B4-BE49-F238E27FC236}">
                <a16:creationId xmlns:a16="http://schemas.microsoft.com/office/drawing/2014/main" id="{0D585194-12D1-44ED-B26A-916C98323F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166" y="3928819"/>
            <a:ext cx="5610225" cy="27717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Content Placeholder 3">
            <a:extLst>
              <a:ext uri="{FF2B5EF4-FFF2-40B4-BE49-F238E27FC236}">
                <a16:creationId xmlns:a16="http://schemas.microsoft.com/office/drawing/2014/main" id="{37A7347E-1AAB-43F6-8EFF-199A83CBA22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6398016" y="2910682"/>
            <a:ext cx="3387725" cy="1676400"/>
          </a:xfrm>
          <a:prstGeom prst="rect">
            <a:avLst/>
          </a:prstGeom>
          <a:ln>
            <a:solidFill>
              <a:srgbClr val="FF0000"/>
            </a:solidFill>
          </a:ln>
        </p:spPr>
      </p:pic>
      <p:pic>
        <p:nvPicPr>
          <p:cNvPr id="6" name="Picture 4">
            <a:extLst>
              <a:ext uri="{FF2B5EF4-FFF2-40B4-BE49-F238E27FC236}">
                <a16:creationId xmlns:a16="http://schemas.microsoft.com/office/drawing/2014/main" id="{D18181B4-B0B1-4C07-90B4-6BBABBFF9D3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98016" y="4886875"/>
            <a:ext cx="3387725" cy="1813719"/>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7" name="Speech Bubble: Oval 6">
            <a:extLst>
              <a:ext uri="{FF2B5EF4-FFF2-40B4-BE49-F238E27FC236}">
                <a16:creationId xmlns:a16="http://schemas.microsoft.com/office/drawing/2014/main" id="{10BF34F3-E0F4-490D-85D9-5541EC34848A}"/>
              </a:ext>
            </a:extLst>
          </p:cNvPr>
          <p:cNvSpPr/>
          <p:nvPr/>
        </p:nvSpPr>
        <p:spPr>
          <a:xfrm>
            <a:off x="7929832" y="4613121"/>
            <a:ext cx="3636498" cy="868362"/>
          </a:xfrm>
          <a:prstGeom prst="wedgeEllipseCallout">
            <a:avLst>
              <a:gd name="adj1" fmla="val -42052"/>
              <a:gd name="adj2" fmla="val 90159"/>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latin typeface="Times New Roman" panose="02020603050405020304" pitchFamily="18" charset="0"/>
                <a:cs typeface="Times New Roman" panose="02020603050405020304" pitchFamily="18" charset="0"/>
              </a:rPr>
              <a:t>The NOMINATION process is RIGGED!</a:t>
            </a:r>
          </a:p>
        </p:txBody>
      </p:sp>
      <p:sp>
        <p:nvSpPr>
          <p:cNvPr id="8" name="Speech Bubble: Oval 7">
            <a:extLst>
              <a:ext uri="{FF2B5EF4-FFF2-40B4-BE49-F238E27FC236}">
                <a16:creationId xmlns:a16="http://schemas.microsoft.com/office/drawing/2014/main" id="{AE7EE048-DDB8-4A85-82DC-469117AB84CF}"/>
              </a:ext>
            </a:extLst>
          </p:cNvPr>
          <p:cNvSpPr/>
          <p:nvPr/>
        </p:nvSpPr>
        <p:spPr>
          <a:xfrm>
            <a:off x="8392551" y="2540639"/>
            <a:ext cx="3636498" cy="868362"/>
          </a:xfrm>
          <a:prstGeom prst="wedgeEllipseCallout">
            <a:avLst>
              <a:gd name="adj1" fmla="val -45297"/>
              <a:gd name="adj2" fmla="val 73175"/>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latin typeface="Times New Roman" panose="02020603050405020304" pitchFamily="18" charset="0"/>
                <a:cs typeface="Times New Roman" panose="02020603050405020304" pitchFamily="18" charset="0"/>
              </a:rPr>
              <a:t>The NOMINATION process is RIGGED!</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02A98-1C4F-408E-BFA1-850EE8625C87}"/>
              </a:ext>
            </a:extLst>
          </p:cNvPr>
          <p:cNvSpPr>
            <a:spLocks noGrp="1"/>
          </p:cNvSpPr>
          <p:nvPr>
            <p:ph type="title"/>
          </p:nvPr>
        </p:nvSpPr>
        <p:spPr>
          <a:xfrm>
            <a:off x="838200" y="365126"/>
            <a:ext cx="10515600" cy="883812"/>
          </a:xfrm>
          <a:solidFill>
            <a:srgbClr val="002060"/>
          </a:solidFill>
          <a:ln>
            <a:solidFill>
              <a:srgbClr val="FF0000"/>
            </a:solidFill>
          </a:ln>
        </p:spPr>
        <p:txBody>
          <a:bodyPr/>
          <a:lstStyle/>
          <a:p>
            <a:r>
              <a:rPr lang="en-US" dirty="0">
                <a:solidFill>
                  <a:schemeClr val="bg1"/>
                </a:solidFill>
                <a:latin typeface="Garamond" panose="02020404030301010803" pitchFamily="18" charset="0"/>
              </a:rPr>
              <a:t>Congressional Elections </a:t>
            </a:r>
          </a:p>
        </p:txBody>
      </p:sp>
      <p:sp>
        <p:nvSpPr>
          <p:cNvPr id="3" name="Content Placeholder 2">
            <a:extLst>
              <a:ext uri="{FF2B5EF4-FFF2-40B4-BE49-F238E27FC236}">
                <a16:creationId xmlns:a16="http://schemas.microsoft.com/office/drawing/2014/main" id="{2BE5170E-BA9F-4640-8152-65F50990E717}"/>
              </a:ext>
            </a:extLst>
          </p:cNvPr>
          <p:cNvSpPr>
            <a:spLocks noGrp="1"/>
          </p:cNvSpPr>
          <p:nvPr>
            <p:ph idx="1"/>
          </p:nvPr>
        </p:nvSpPr>
        <p:spPr>
          <a:xfrm>
            <a:off x="838200" y="1650380"/>
            <a:ext cx="10515600" cy="4526583"/>
          </a:xfrm>
          <a:solidFill>
            <a:schemeClr val="bg1"/>
          </a:solidFill>
          <a:ln>
            <a:solidFill>
              <a:srgbClr val="FF0000"/>
            </a:solidFill>
          </a:ln>
        </p:spPr>
        <p:txBody>
          <a:bodyPr>
            <a:normAutofit/>
          </a:bodyPr>
          <a:lstStyle/>
          <a:p>
            <a:pPr marL="0" lvl="1" indent="0">
              <a:buNone/>
            </a:pPr>
            <a:r>
              <a:rPr lang="en-US" dirty="0">
                <a:latin typeface="Times New Roman" panose="02020603050405020304" pitchFamily="18" charset="0"/>
                <a:cs typeface="Times New Roman" panose="02020603050405020304" pitchFamily="18" charset="0"/>
              </a:rPr>
              <a:t>Factors that shape Congressional Elections </a:t>
            </a:r>
          </a:p>
        </p:txBody>
      </p:sp>
      <p:pic>
        <p:nvPicPr>
          <p:cNvPr id="4" name="Picture 2" descr="2018 election voter turnout: the record-setting numbers, in one chart - Vox">
            <a:extLst>
              <a:ext uri="{FF2B5EF4-FFF2-40B4-BE49-F238E27FC236}">
                <a16:creationId xmlns:a16="http://schemas.microsoft.com/office/drawing/2014/main" id="{A96FCCA2-DA1D-43F5-B96F-01F1A61EB2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8863" y="1357531"/>
            <a:ext cx="5604802" cy="5135343"/>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5342F7E6-1DAE-4810-9276-9345C38D55D5}"/>
              </a:ext>
            </a:extLst>
          </p:cNvPr>
          <p:cNvSpPr/>
          <p:nvPr/>
        </p:nvSpPr>
        <p:spPr>
          <a:xfrm>
            <a:off x="464234" y="2180492"/>
            <a:ext cx="5631766" cy="45265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panose="02020603050405020304" pitchFamily="18" charset="0"/>
                <a:cs typeface="Times" panose="02020603050405020304" pitchFamily="18" charset="0"/>
              </a:rPr>
              <a:t>Generate a list of factors that influence Congressional Elections</a:t>
            </a:r>
          </a:p>
          <a:p>
            <a:r>
              <a:rPr lang="en-US" sz="2400" dirty="0">
                <a:latin typeface="Times" panose="02020603050405020304" pitchFamily="18" charset="0"/>
                <a:cs typeface="Times" panose="02020603050405020304" pitchFamily="18" charset="0"/>
              </a:rPr>
              <a:t>Consider the following:</a:t>
            </a:r>
          </a:p>
          <a:p>
            <a:pPr marL="342900" indent="-342900">
              <a:buFont typeface="Arial" panose="020B0604020202020204" pitchFamily="34" charset="0"/>
              <a:buChar char="•"/>
            </a:pPr>
            <a:r>
              <a:rPr lang="en-US" sz="2400" dirty="0">
                <a:latin typeface="Times" panose="02020603050405020304" pitchFamily="18" charset="0"/>
                <a:cs typeface="Times" panose="02020603050405020304" pitchFamily="18" charset="0"/>
              </a:rPr>
              <a:t>Article I of the Constitution </a:t>
            </a:r>
          </a:p>
          <a:p>
            <a:pPr marL="342900" indent="-342900">
              <a:buFont typeface="Arial" panose="020B0604020202020204" pitchFamily="34" charset="0"/>
              <a:buChar char="•"/>
            </a:pPr>
            <a:r>
              <a:rPr lang="en-US" sz="2400" dirty="0">
                <a:latin typeface="Times" panose="02020603050405020304" pitchFamily="18" charset="0"/>
                <a:cs typeface="Times" panose="02020603050405020304" pitchFamily="18" charset="0"/>
              </a:rPr>
              <a:t>Senate v. House of Representatives</a:t>
            </a:r>
          </a:p>
          <a:p>
            <a:pPr marL="342900" indent="-342900">
              <a:buFont typeface="Arial" panose="020B0604020202020204" pitchFamily="34" charset="0"/>
              <a:buChar char="•"/>
            </a:pPr>
            <a:r>
              <a:rPr lang="en-US" sz="2400" dirty="0">
                <a:latin typeface="Times" panose="02020603050405020304" pitchFamily="18" charset="0"/>
                <a:cs typeface="Times" panose="02020603050405020304" pitchFamily="18" charset="0"/>
              </a:rPr>
              <a:t>Presidential Elections v. Midterms</a:t>
            </a:r>
          </a:p>
          <a:p>
            <a:pPr marL="342900" indent="-342900">
              <a:buFont typeface="Arial" panose="020B0604020202020204" pitchFamily="34" charset="0"/>
              <a:buChar char="•"/>
            </a:pPr>
            <a:r>
              <a:rPr lang="en-US" sz="2400" dirty="0">
                <a:latin typeface="Times" panose="02020603050405020304" pitchFamily="18" charset="0"/>
                <a:cs typeface="Times" panose="02020603050405020304" pitchFamily="18" charset="0"/>
              </a:rPr>
              <a:t>Mass Media Coverage </a:t>
            </a:r>
          </a:p>
          <a:p>
            <a:pPr marL="342900" indent="-342900">
              <a:buFont typeface="Arial" panose="020B0604020202020204" pitchFamily="34" charset="0"/>
              <a:buChar char="•"/>
            </a:pPr>
            <a:r>
              <a:rPr lang="en-US" sz="2400" dirty="0">
                <a:latin typeface="Times" panose="02020603050405020304" pitchFamily="18" charset="0"/>
                <a:cs typeface="Times" panose="02020603050405020304" pitchFamily="18" charset="0"/>
              </a:rPr>
              <a:t>Representation of the People </a:t>
            </a:r>
          </a:p>
          <a:p>
            <a:pPr marL="342900" indent="-342900">
              <a:buFont typeface="Arial" panose="020B0604020202020204" pitchFamily="34" charset="0"/>
              <a:buChar char="•"/>
            </a:pPr>
            <a:r>
              <a:rPr lang="en-US" sz="2400" dirty="0">
                <a:latin typeface="Times" panose="02020603050405020304" pitchFamily="18" charset="0"/>
                <a:cs typeface="Times" panose="02020603050405020304" pitchFamily="18" charset="0"/>
              </a:rPr>
              <a:t>Interest Groups </a:t>
            </a:r>
          </a:p>
          <a:p>
            <a:pPr marL="342900" indent="-342900">
              <a:buFont typeface="Arial" panose="020B0604020202020204" pitchFamily="34" charset="0"/>
              <a:buChar char="•"/>
            </a:pPr>
            <a:r>
              <a:rPr lang="en-US" sz="2400" dirty="0">
                <a:latin typeface="Times" panose="02020603050405020304" pitchFamily="18" charset="0"/>
                <a:cs typeface="Times" panose="02020603050405020304" pitchFamily="18" charset="0"/>
              </a:rPr>
              <a:t>Campaign Finance</a:t>
            </a:r>
          </a:p>
          <a:p>
            <a:pPr marL="342900" indent="-342900">
              <a:buFont typeface="Arial" panose="020B0604020202020204" pitchFamily="34" charset="0"/>
              <a:buChar char="•"/>
            </a:pPr>
            <a:r>
              <a:rPr lang="en-US" sz="2400" dirty="0">
                <a:latin typeface="Times" panose="02020603050405020304" pitchFamily="18" charset="0"/>
                <a:cs typeface="Times" panose="02020603050405020304" pitchFamily="18" charset="0"/>
              </a:rPr>
              <a:t>Advantages</a:t>
            </a:r>
          </a:p>
          <a:p>
            <a:pPr marL="342900" indent="-342900">
              <a:buFont typeface="Arial" panose="020B0604020202020204" pitchFamily="34" charset="0"/>
              <a:buChar char="•"/>
            </a:pPr>
            <a:r>
              <a:rPr lang="en-US" sz="2400" dirty="0">
                <a:latin typeface="Times" panose="02020603050405020304" pitchFamily="18" charset="0"/>
                <a:cs typeface="Times" panose="02020603050405020304" pitchFamily="18" charset="0"/>
              </a:rPr>
              <a:t>Voter turnout rates    </a:t>
            </a:r>
          </a:p>
        </p:txBody>
      </p:sp>
    </p:spTree>
    <p:extLst>
      <p:ext uri="{BB962C8B-B14F-4D97-AF65-F5344CB8AC3E}">
        <p14:creationId xmlns:p14="http://schemas.microsoft.com/office/powerpoint/2010/main" val="10590511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4C167FD-5BB1-4EA3-8F1B-CDB5569A3B9A}"/>
              </a:ext>
            </a:extLst>
          </p:cNvPr>
          <p:cNvSpPr>
            <a:spLocks noGrp="1"/>
          </p:cNvSpPr>
          <p:nvPr>
            <p:ph type="title"/>
          </p:nvPr>
        </p:nvSpPr>
        <p:spPr>
          <a:xfrm>
            <a:off x="838200" y="365125"/>
            <a:ext cx="10515600" cy="868589"/>
          </a:xfrm>
          <a:solidFill>
            <a:schemeClr val="bg1">
              <a:lumMod val="95000"/>
            </a:schemeClr>
          </a:solidFill>
          <a:ln>
            <a:solidFill>
              <a:srgbClr val="C00000"/>
            </a:solidFill>
          </a:ln>
        </p:spPr>
        <p:txBody>
          <a:bodyPr/>
          <a:lstStyle/>
          <a:p>
            <a:r>
              <a:rPr lang="en-US" b="1" dirty="0">
                <a:solidFill>
                  <a:srgbClr val="002060"/>
                </a:solidFill>
                <a:latin typeface="Castellar" panose="020A0402060406010301" pitchFamily="18" charset="0"/>
              </a:rPr>
              <a:t>Turnout the Vote</a:t>
            </a:r>
          </a:p>
        </p:txBody>
      </p:sp>
      <p:sp>
        <p:nvSpPr>
          <p:cNvPr id="8" name="Content Placeholder 7">
            <a:extLst>
              <a:ext uri="{FF2B5EF4-FFF2-40B4-BE49-F238E27FC236}">
                <a16:creationId xmlns:a16="http://schemas.microsoft.com/office/drawing/2014/main" id="{DDF06772-4765-4BDD-A169-E00801C249D3}"/>
              </a:ext>
            </a:extLst>
          </p:cNvPr>
          <p:cNvSpPr>
            <a:spLocks noGrp="1"/>
          </p:cNvSpPr>
          <p:nvPr>
            <p:ph idx="1"/>
          </p:nvPr>
        </p:nvSpPr>
        <p:spPr>
          <a:xfrm>
            <a:off x="838200" y="1547446"/>
            <a:ext cx="5257800" cy="4615450"/>
          </a:xfrm>
          <a:solidFill>
            <a:schemeClr val="bg1">
              <a:lumMod val="95000"/>
            </a:schemeClr>
          </a:solidFill>
          <a:ln>
            <a:solidFill>
              <a:srgbClr val="C00000"/>
            </a:solidFill>
          </a:ln>
        </p:spPr>
        <p:txBody>
          <a:bodyPr>
            <a:normAutofit lnSpcReduction="10000"/>
          </a:bodyPr>
          <a:lstStyle/>
          <a:p>
            <a:pPr marL="0" indent="0">
              <a:buNone/>
            </a:pPr>
            <a:r>
              <a:rPr lang="en-US" sz="2400" dirty="0">
                <a:latin typeface="Times New Roman" panose="02020603050405020304" pitchFamily="18" charset="0"/>
                <a:cs typeface="Times New Roman" panose="02020603050405020304" pitchFamily="18" charset="0"/>
              </a:rPr>
              <a:t>Presidential Elections v. Midterm Elections Turnout</a:t>
            </a:r>
          </a:p>
          <a:p>
            <a:pPr marL="457200" indent="-457200">
              <a:buFont typeface="+mj-lt"/>
              <a:buAutoNum type="alphaUcPeriod"/>
            </a:pPr>
            <a:r>
              <a:rPr lang="en-US" sz="2400" dirty="0">
                <a:latin typeface="Times New Roman" panose="02020603050405020304" pitchFamily="18" charset="0"/>
                <a:cs typeface="Times New Roman" panose="02020603050405020304" pitchFamily="18" charset="0"/>
              </a:rPr>
              <a:t>Identify TWO major trends in voter turnout illustrated by the graph.</a:t>
            </a:r>
          </a:p>
          <a:p>
            <a:pPr marL="457200" indent="-457200">
              <a:buFont typeface="+mj-lt"/>
              <a:buAutoNum type="alphaUcPeriod"/>
            </a:pPr>
            <a:r>
              <a:rPr lang="en-US" sz="2400" dirty="0">
                <a:latin typeface="Times New Roman" panose="02020603050405020304" pitchFamily="18" charset="0"/>
                <a:cs typeface="Times New Roman" panose="02020603050405020304" pitchFamily="18" charset="0"/>
              </a:rPr>
              <a:t>How the following impact midterm elections for Congress</a:t>
            </a:r>
          </a:p>
          <a:p>
            <a:pPr marL="688975"/>
            <a:r>
              <a:rPr lang="en-US" sz="2400" dirty="0">
                <a:latin typeface="Times New Roman" panose="02020603050405020304" pitchFamily="18" charset="0"/>
                <a:cs typeface="Times New Roman" panose="02020603050405020304" pitchFamily="18" charset="0"/>
              </a:rPr>
              <a:t>Incumbency</a:t>
            </a:r>
          </a:p>
          <a:p>
            <a:pPr marL="688975"/>
            <a:r>
              <a:rPr lang="en-US" sz="2400" dirty="0">
                <a:latin typeface="Times New Roman" panose="02020603050405020304" pitchFamily="18" charset="0"/>
                <a:cs typeface="Times New Roman" panose="02020603050405020304" pitchFamily="18" charset="0"/>
              </a:rPr>
              <a:t>Committee Assignments</a:t>
            </a:r>
          </a:p>
          <a:p>
            <a:pPr marL="0" indent="0">
              <a:buNone/>
            </a:pPr>
            <a:r>
              <a:rPr lang="en-US" sz="2400" dirty="0">
                <a:latin typeface="Times New Roman" panose="02020603050405020304" pitchFamily="18" charset="0"/>
                <a:cs typeface="Times New Roman" panose="02020603050405020304" pitchFamily="18" charset="0"/>
              </a:rPr>
              <a:t>C.  Explain ONE major difference between a presidential campaign and a congressional campaign for elected office</a:t>
            </a:r>
          </a:p>
        </p:txBody>
      </p:sp>
      <p:pic>
        <p:nvPicPr>
          <p:cNvPr id="18434" name="Picture 2" descr="2018 election voter turnout: the record-setting numbers, in one chart - Vox">
            <a:extLst>
              <a:ext uri="{FF2B5EF4-FFF2-40B4-BE49-F238E27FC236}">
                <a16:creationId xmlns:a16="http://schemas.microsoft.com/office/drawing/2014/main" id="{3A0E082C-6D4B-4FC2-93B9-3F0DB0F4E1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6127" y="1357532"/>
            <a:ext cx="5604802" cy="5135343"/>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9688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4C167FD-5BB1-4EA3-8F1B-CDB5569A3B9A}"/>
              </a:ext>
            </a:extLst>
          </p:cNvPr>
          <p:cNvSpPr>
            <a:spLocks noGrp="1"/>
          </p:cNvSpPr>
          <p:nvPr>
            <p:ph type="title"/>
          </p:nvPr>
        </p:nvSpPr>
        <p:spPr>
          <a:xfrm>
            <a:off x="838200" y="365125"/>
            <a:ext cx="10515600" cy="868589"/>
          </a:xfrm>
          <a:solidFill>
            <a:schemeClr val="bg1">
              <a:lumMod val="95000"/>
            </a:schemeClr>
          </a:solidFill>
          <a:ln>
            <a:solidFill>
              <a:srgbClr val="C00000"/>
            </a:solidFill>
          </a:ln>
        </p:spPr>
        <p:txBody>
          <a:bodyPr/>
          <a:lstStyle/>
          <a:p>
            <a:r>
              <a:rPr lang="en-US" b="1" dirty="0">
                <a:solidFill>
                  <a:srgbClr val="002060"/>
                </a:solidFill>
                <a:latin typeface="Castellar" panose="020A0402060406010301" pitchFamily="18" charset="0"/>
              </a:rPr>
              <a:t>Incumbency </a:t>
            </a:r>
          </a:p>
        </p:txBody>
      </p:sp>
      <p:sp>
        <p:nvSpPr>
          <p:cNvPr id="8" name="Content Placeholder 7">
            <a:extLst>
              <a:ext uri="{FF2B5EF4-FFF2-40B4-BE49-F238E27FC236}">
                <a16:creationId xmlns:a16="http://schemas.microsoft.com/office/drawing/2014/main" id="{DDF06772-4765-4BDD-A169-E00801C249D3}"/>
              </a:ext>
            </a:extLst>
          </p:cNvPr>
          <p:cNvSpPr>
            <a:spLocks noGrp="1"/>
          </p:cNvSpPr>
          <p:nvPr>
            <p:ph idx="1"/>
          </p:nvPr>
        </p:nvSpPr>
        <p:spPr>
          <a:xfrm>
            <a:off x="838200" y="1519311"/>
            <a:ext cx="10515600" cy="4657652"/>
          </a:xfrm>
          <a:solidFill>
            <a:schemeClr val="bg1">
              <a:lumMod val="95000"/>
            </a:schemeClr>
          </a:solidFill>
          <a:ln>
            <a:solidFill>
              <a:srgbClr val="C00000"/>
            </a:solidFill>
          </a:ln>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Congressional Incumbency = High Re-election</a:t>
            </a:r>
          </a:p>
          <a:p>
            <a:pPr marL="0" indent="0">
              <a:buNone/>
            </a:pPr>
            <a:endParaRPr lang="en-US" sz="2400" dirty="0">
              <a:latin typeface="Times New Roman" panose="02020603050405020304" pitchFamily="18" charset="0"/>
              <a:cs typeface="Times New Roman" panose="02020603050405020304" pitchFamily="18" charset="0"/>
            </a:endParaRPr>
          </a:p>
        </p:txBody>
      </p:sp>
      <p:pic>
        <p:nvPicPr>
          <p:cNvPr id="19458" name="Picture 2" descr="Blog - AP US Government and Politics">
            <a:extLst>
              <a:ext uri="{FF2B5EF4-FFF2-40B4-BE49-F238E27FC236}">
                <a16:creationId xmlns:a16="http://schemas.microsoft.com/office/drawing/2014/main" id="{6202FCB6-E095-4637-AA43-912201FDB6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8346" y="1882982"/>
            <a:ext cx="10674447" cy="2829695"/>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9E81516-3FE4-41E3-946A-9E92537154FD}"/>
              </a:ext>
            </a:extLst>
          </p:cNvPr>
          <p:cNvSpPr/>
          <p:nvPr/>
        </p:nvSpPr>
        <p:spPr>
          <a:xfrm>
            <a:off x="1128346" y="4811151"/>
            <a:ext cx="10674447" cy="1729483"/>
          </a:xfrm>
          <a:prstGeom prst="rect">
            <a:avLst/>
          </a:prstGeom>
          <a:solidFill>
            <a:srgbClr val="00206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endParaRPr lang="en-US" sz="2400" dirty="0">
              <a:solidFill>
                <a:schemeClr val="bg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Name Recognition </a:t>
            </a:r>
          </a:p>
          <a:p>
            <a:pPr marL="3429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War chest (PACs &amp; Super PACs back the incumbent)</a:t>
            </a:r>
          </a:p>
          <a:p>
            <a:pPr marL="3429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Staffers </a:t>
            </a:r>
          </a:p>
          <a:p>
            <a:pPr marL="3429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Pork barreling and casework = </a:t>
            </a:r>
            <a:r>
              <a:rPr lang="en-US" sz="2400" b="1" u="sng" dirty="0">
                <a:solidFill>
                  <a:schemeClr val="bg1"/>
                </a:solidFill>
                <a:latin typeface="Times New Roman" panose="02020603050405020304" pitchFamily="18" charset="0"/>
                <a:cs typeface="Times New Roman" panose="02020603050405020304" pitchFamily="18" charset="0"/>
              </a:rPr>
              <a:t>CREDIT CLAIMING</a:t>
            </a:r>
          </a:p>
          <a:p>
            <a:pPr marL="342900" indent="-342900">
              <a:buFont typeface="Arial" panose="020B0604020202020204" pitchFamily="34" charset="0"/>
              <a:buChar char="•"/>
            </a:pPr>
            <a:endParaRPr lang="en-US"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46881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4C167FD-5BB1-4EA3-8F1B-CDB5569A3B9A}"/>
              </a:ext>
            </a:extLst>
          </p:cNvPr>
          <p:cNvSpPr>
            <a:spLocks noGrp="1"/>
          </p:cNvSpPr>
          <p:nvPr>
            <p:ph type="title"/>
          </p:nvPr>
        </p:nvSpPr>
        <p:spPr>
          <a:xfrm>
            <a:off x="838200" y="365125"/>
            <a:ext cx="10515600" cy="868589"/>
          </a:xfrm>
          <a:solidFill>
            <a:schemeClr val="bg1">
              <a:lumMod val="95000"/>
            </a:schemeClr>
          </a:solidFill>
          <a:ln>
            <a:solidFill>
              <a:srgbClr val="C00000"/>
            </a:solidFill>
          </a:ln>
        </p:spPr>
        <p:txBody>
          <a:bodyPr/>
          <a:lstStyle/>
          <a:p>
            <a:r>
              <a:rPr lang="en-US" b="1" dirty="0">
                <a:solidFill>
                  <a:srgbClr val="002060"/>
                </a:solidFill>
                <a:latin typeface="Castellar" panose="020A0402060406010301" pitchFamily="18" charset="0"/>
              </a:rPr>
              <a:t>Presidential coattails </a:t>
            </a:r>
          </a:p>
        </p:txBody>
      </p:sp>
      <p:sp>
        <p:nvSpPr>
          <p:cNvPr id="8" name="Content Placeholder 7">
            <a:extLst>
              <a:ext uri="{FF2B5EF4-FFF2-40B4-BE49-F238E27FC236}">
                <a16:creationId xmlns:a16="http://schemas.microsoft.com/office/drawing/2014/main" id="{DDF06772-4765-4BDD-A169-E00801C249D3}"/>
              </a:ext>
            </a:extLst>
          </p:cNvPr>
          <p:cNvSpPr>
            <a:spLocks noGrp="1"/>
          </p:cNvSpPr>
          <p:nvPr>
            <p:ph idx="1"/>
          </p:nvPr>
        </p:nvSpPr>
        <p:spPr>
          <a:xfrm>
            <a:off x="838200" y="1621303"/>
            <a:ext cx="10515600" cy="4555660"/>
          </a:xfrm>
          <a:solidFill>
            <a:schemeClr val="bg1">
              <a:lumMod val="95000"/>
            </a:schemeClr>
          </a:solidFill>
          <a:ln>
            <a:solidFill>
              <a:srgbClr val="C00000"/>
            </a:solidFill>
          </a:ln>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Presidential approval rating and presidential elections impact on congressional elections </a:t>
            </a:r>
          </a:p>
        </p:txBody>
      </p:sp>
      <p:pic>
        <p:nvPicPr>
          <p:cNvPr id="20482" name="Picture 2" descr="Presidential Coattails and Midterm Loss">
            <a:extLst>
              <a:ext uri="{FF2B5EF4-FFF2-40B4-BE49-F238E27FC236}">
                <a16:creationId xmlns:a16="http://schemas.microsoft.com/office/drawing/2014/main" id="{DB4695AF-1C5D-4884-BC7B-312FFCA994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4561" y="1978269"/>
            <a:ext cx="9656812" cy="301400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76DA0ED-1C36-42CF-9530-50F409173744}"/>
              </a:ext>
            </a:extLst>
          </p:cNvPr>
          <p:cNvSpPr/>
          <p:nvPr/>
        </p:nvSpPr>
        <p:spPr>
          <a:xfrm>
            <a:off x="1294227" y="5134364"/>
            <a:ext cx="10059573" cy="1419635"/>
          </a:xfrm>
          <a:prstGeom prst="rect">
            <a:avLst/>
          </a:prstGeom>
          <a:solidFill>
            <a:srgbClr val="00206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a:solidFill>
                  <a:schemeClr val="bg1"/>
                </a:solidFill>
                <a:latin typeface="Times New Roman" panose="02020603050405020304" pitchFamily="18" charset="0"/>
                <a:cs typeface="Times New Roman" panose="02020603050405020304" pitchFamily="18" charset="0"/>
              </a:rPr>
              <a:t>Presidential Coattail Effect </a:t>
            </a:r>
            <a:r>
              <a:rPr lang="en-US" sz="2400" dirty="0">
                <a:solidFill>
                  <a:schemeClr val="bg1"/>
                </a:solidFill>
                <a:latin typeface="Times New Roman" panose="02020603050405020304" pitchFamily="18" charset="0"/>
                <a:cs typeface="Times New Roman" panose="02020603050405020304" pitchFamily="18" charset="0"/>
              </a:rPr>
              <a:t>– voters support president’s party in congressional elections (debatable) </a:t>
            </a:r>
          </a:p>
          <a:p>
            <a:r>
              <a:rPr lang="en-US" sz="2400" b="1" u="sng" dirty="0">
                <a:solidFill>
                  <a:schemeClr val="bg1"/>
                </a:solidFill>
                <a:latin typeface="Times New Roman" panose="02020603050405020304" pitchFamily="18" charset="0"/>
                <a:cs typeface="Times New Roman" panose="02020603050405020304" pitchFamily="18" charset="0"/>
              </a:rPr>
              <a:t>Lame Duck </a:t>
            </a:r>
            <a:r>
              <a:rPr lang="en-US" sz="2400" dirty="0">
                <a:solidFill>
                  <a:schemeClr val="bg1"/>
                </a:solidFill>
                <a:latin typeface="Times New Roman" panose="02020603050405020304" pitchFamily="18" charset="0"/>
                <a:cs typeface="Times New Roman" panose="02020603050405020304" pitchFamily="18" charset="0"/>
              </a:rPr>
              <a:t>– A President who does not win a second term or cannot run for re-elections</a:t>
            </a:r>
          </a:p>
        </p:txBody>
      </p:sp>
    </p:spTree>
    <p:extLst>
      <p:ext uri="{BB962C8B-B14F-4D97-AF65-F5344CB8AC3E}">
        <p14:creationId xmlns:p14="http://schemas.microsoft.com/office/powerpoint/2010/main" val="1231039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4C167FD-5BB1-4EA3-8F1B-CDB5569A3B9A}"/>
              </a:ext>
            </a:extLst>
          </p:cNvPr>
          <p:cNvSpPr>
            <a:spLocks noGrp="1"/>
          </p:cNvSpPr>
          <p:nvPr>
            <p:ph type="title"/>
          </p:nvPr>
        </p:nvSpPr>
        <p:spPr>
          <a:xfrm>
            <a:off x="838200" y="365125"/>
            <a:ext cx="10515600" cy="647749"/>
          </a:xfrm>
          <a:solidFill>
            <a:schemeClr val="bg1">
              <a:lumMod val="95000"/>
            </a:schemeClr>
          </a:solidFill>
          <a:ln>
            <a:solidFill>
              <a:srgbClr val="C00000"/>
            </a:solidFill>
          </a:ln>
        </p:spPr>
        <p:txBody>
          <a:bodyPr>
            <a:normAutofit fontScale="90000"/>
          </a:bodyPr>
          <a:lstStyle/>
          <a:p>
            <a:r>
              <a:rPr lang="en-US" b="1" dirty="0">
                <a:solidFill>
                  <a:srgbClr val="002060"/>
                </a:solidFill>
                <a:latin typeface="Castellar" panose="020A0402060406010301" pitchFamily="18" charset="0"/>
              </a:rPr>
              <a:t>Gerry Man Again</a:t>
            </a:r>
          </a:p>
        </p:txBody>
      </p:sp>
      <p:sp>
        <p:nvSpPr>
          <p:cNvPr id="8" name="Content Placeholder 7">
            <a:extLst>
              <a:ext uri="{FF2B5EF4-FFF2-40B4-BE49-F238E27FC236}">
                <a16:creationId xmlns:a16="http://schemas.microsoft.com/office/drawing/2014/main" id="{DDF06772-4765-4BDD-A169-E00801C249D3}"/>
              </a:ext>
            </a:extLst>
          </p:cNvPr>
          <p:cNvSpPr>
            <a:spLocks noGrp="1"/>
          </p:cNvSpPr>
          <p:nvPr>
            <p:ph idx="1"/>
          </p:nvPr>
        </p:nvSpPr>
        <p:spPr>
          <a:xfrm>
            <a:off x="838200" y="1406769"/>
            <a:ext cx="10515600" cy="4770194"/>
          </a:xfrm>
          <a:solidFill>
            <a:schemeClr val="bg1">
              <a:lumMod val="95000"/>
            </a:schemeClr>
          </a:solidFill>
          <a:ln>
            <a:solidFill>
              <a:srgbClr val="C00000"/>
            </a:solidFill>
          </a:ln>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One party rule of state legislatures</a:t>
            </a:r>
          </a:p>
          <a:p>
            <a:r>
              <a:rPr lang="en-US" sz="2400" b="1" u="sng" dirty="0">
                <a:solidFill>
                  <a:srgbClr val="002060"/>
                </a:solidFill>
                <a:latin typeface="Times New Roman" panose="02020603050405020304" pitchFamily="18" charset="0"/>
                <a:cs typeface="Times New Roman" panose="02020603050405020304" pitchFamily="18" charset="0"/>
              </a:rPr>
              <a:t>Gerrymandering</a:t>
            </a:r>
            <a:r>
              <a:rPr lang="en-US" sz="2400" dirty="0">
                <a:latin typeface="Times New Roman" panose="02020603050405020304" pitchFamily="18" charset="0"/>
                <a:cs typeface="Times New Roman" panose="02020603050405020304" pitchFamily="18" charset="0"/>
              </a:rPr>
              <a:t>      </a:t>
            </a:r>
            <a:r>
              <a:rPr lang="en-US" sz="2400" b="1" u="sng" dirty="0">
                <a:solidFill>
                  <a:srgbClr val="002060"/>
                </a:solidFill>
                <a:latin typeface="Times New Roman" panose="02020603050405020304" pitchFamily="18" charset="0"/>
                <a:cs typeface="Times New Roman" panose="02020603050405020304" pitchFamily="18" charset="0"/>
              </a:rPr>
              <a:t>safe districts</a:t>
            </a:r>
            <a:r>
              <a:rPr lang="en-US" sz="2400" dirty="0">
                <a:latin typeface="Times New Roman" panose="02020603050405020304" pitchFamily="18" charset="0"/>
                <a:cs typeface="Times New Roman" panose="02020603050405020304" pitchFamily="18" charset="0"/>
              </a:rPr>
              <a:t> in the House of Representatives </a:t>
            </a:r>
          </a:p>
        </p:txBody>
      </p:sp>
      <p:sp>
        <p:nvSpPr>
          <p:cNvPr id="2" name="Arrow: Right 1">
            <a:extLst>
              <a:ext uri="{FF2B5EF4-FFF2-40B4-BE49-F238E27FC236}">
                <a16:creationId xmlns:a16="http://schemas.microsoft.com/office/drawing/2014/main" id="{118901F0-E1E6-41ED-9375-137B916D02E6}"/>
              </a:ext>
            </a:extLst>
          </p:cNvPr>
          <p:cNvSpPr/>
          <p:nvPr/>
        </p:nvSpPr>
        <p:spPr>
          <a:xfrm>
            <a:off x="3474720" y="1941341"/>
            <a:ext cx="323557" cy="22508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506" name="Picture 2" descr="New poll: Everybody hates gerrymandering - FairVote">
            <a:extLst>
              <a:ext uri="{FF2B5EF4-FFF2-40B4-BE49-F238E27FC236}">
                <a16:creationId xmlns:a16="http://schemas.microsoft.com/office/drawing/2014/main" id="{28FA2D6D-BD0F-40DE-AE5B-F110F2099B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9426" y="2359195"/>
            <a:ext cx="6719300" cy="2494159"/>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6BCC410-EACC-46C1-A5E2-8D3D68B53153}"/>
              </a:ext>
            </a:extLst>
          </p:cNvPr>
          <p:cNvSpPr/>
          <p:nvPr/>
        </p:nvSpPr>
        <p:spPr>
          <a:xfrm>
            <a:off x="506437" y="2406198"/>
            <a:ext cx="4276578" cy="1743771"/>
          </a:xfrm>
          <a:prstGeom prst="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
            </a:pPr>
            <a:r>
              <a:rPr lang="en-US" sz="2400" dirty="0">
                <a:solidFill>
                  <a:schemeClr val="bg1"/>
                </a:solidFill>
                <a:latin typeface="Times New Roman" panose="02020603050405020304" pitchFamily="18" charset="0"/>
                <a:cs typeface="Times New Roman" panose="02020603050405020304" pitchFamily="18" charset="0"/>
              </a:rPr>
              <a:t>General Elections are not competitive</a:t>
            </a:r>
          </a:p>
          <a:p>
            <a:pPr marL="342900" indent="-342900">
              <a:buFont typeface="Wingdings" panose="05000000000000000000" pitchFamily="2" charset="2"/>
              <a:buChar char="§"/>
            </a:pPr>
            <a:r>
              <a:rPr lang="en-US" sz="2400" dirty="0">
                <a:solidFill>
                  <a:schemeClr val="bg1"/>
                </a:solidFill>
                <a:latin typeface="Times New Roman" panose="02020603050405020304" pitchFamily="18" charset="0"/>
                <a:cs typeface="Times New Roman" panose="02020603050405020304" pitchFamily="18" charset="0"/>
              </a:rPr>
              <a:t>Primary Elections are competitive for an </a:t>
            </a:r>
            <a:r>
              <a:rPr lang="en-US" sz="2400" b="1" u="sng" dirty="0">
                <a:solidFill>
                  <a:schemeClr val="bg1"/>
                </a:solidFill>
                <a:latin typeface="Times New Roman" panose="02020603050405020304" pitchFamily="18" charset="0"/>
                <a:cs typeface="Times New Roman" panose="02020603050405020304" pitchFamily="18" charset="0"/>
              </a:rPr>
              <a:t>open seat</a:t>
            </a:r>
          </a:p>
        </p:txBody>
      </p:sp>
      <p:pic>
        <p:nvPicPr>
          <p:cNvPr id="21508" name="Picture 4" descr="Can Partisan Gerrymandering be Stopped? » Dome | Blog Archive | Boston  University">
            <a:extLst>
              <a:ext uri="{FF2B5EF4-FFF2-40B4-BE49-F238E27FC236}">
                <a16:creationId xmlns:a16="http://schemas.microsoft.com/office/drawing/2014/main" id="{762DD964-CE4C-4B4D-AC0B-07DFCC1274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7382" y="4318672"/>
            <a:ext cx="3465633" cy="2174203"/>
          </a:xfrm>
          <a:prstGeom prst="rect">
            <a:avLst/>
          </a:prstGeom>
          <a:solidFill>
            <a:srgbClr val="002060"/>
          </a:solidFill>
          <a:ln>
            <a:solidFill>
              <a:srgbClr val="002060"/>
            </a:solidFill>
          </a:ln>
        </p:spPr>
      </p:pic>
    </p:spTree>
    <p:extLst>
      <p:ext uri="{BB962C8B-B14F-4D97-AF65-F5344CB8AC3E}">
        <p14:creationId xmlns:p14="http://schemas.microsoft.com/office/powerpoint/2010/main" val="762665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7489A-41EA-4DAB-8672-C14359A6C91B}"/>
              </a:ext>
            </a:extLst>
          </p:cNvPr>
          <p:cNvSpPr>
            <a:spLocks noGrp="1"/>
          </p:cNvSpPr>
          <p:nvPr>
            <p:ph type="title"/>
          </p:nvPr>
        </p:nvSpPr>
        <p:spPr>
          <a:xfrm>
            <a:off x="1981200" y="277814"/>
            <a:ext cx="8229600" cy="788987"/>
          </a:xfrm>
          <a:solidFill>
            <a:srgbClr val="002060"/>
          </a:solidFill>
          <a:ln>
            <a:solidFill>
              <a:srgbClr val="FF0000"/>
            </a:solidFill>
          </a:ln>
        </p:spPr>
        <p:txBody>
          <a:bodyPr/>
          <a:lstStyle/>
          <a:p>
            <a:pPr>
              <a:defRPr/>
            </a:pPr>
            <a:r>
              <a:rPr lang="en-US" b="1" dirty="0">
                <a:solidFill>
                  <a:schemeClr val="bg1"/>
                </a:solidFill>
                <a:latin typeface="Garamond" panose="02020404030301010803" pitchFamily="18" charset="0"/>
              </a:rPr>
              <a:t>Voters in America</a:t>
            </a:r>
          </a:p>
        </p:txBody>
      </p:sp>
      <p:sp>
        <p:nvSpPr>
          <p:cNvPr id="98307" name="Content Placeholder 2">
            <a:extLst>
              <a:ext uri="{FF2B5EF4-FFF2-40B4-BE49-F238E27FC236}">
                <a16:creationId xmlns:a16="http://schemas.microsoft.com/office/drawing/2014/main" id="{2ABBAD5C-154C-408D-8C77-D5AF1CE67024}"/>
              </a:ext>
            </a:extLst>
          </p:cNvPr>
          <p:cNvSpPr>
            <a:spLocks noGrp="1" noChangeArrowheads="1"/>
          </p:cNvSpPr>
          <p:nvPr>
            <p:ph idx="1"/>
          </p:nvPr>
        </p:nvSpPr>
        <p:spPr>
          <a:xfrm>
            <a:off x="581891" y="1295401"/>
            <a:ext cx="11008426" cy="5284785"/>
          </a:xfrm>
          <a:solidFill>
            <a:schemeClr val="bg1"/>
          </a:solidFill>
          <a:ln>
            <a:solidFill>
              <a:srgbClr val="002060"/>
            </a:solidFill>
          </a:ln>
        </p:spPr>
        <p:txBody>
          <a:bodyPr/>
          <a:lstStyle/>
          <a:p>
            <a:r>
              <a:rPr lang="en-US" altLang="en-US" sz="2000" dirty="0">
                <a:latin typeface="Times New Roman" panose="02020603050405020304" pitchFamily="18" charset="0"/>
                <a:cs typeface="Times New Roman" panose="02020603050405020304" pitchFamily="18" charset="0"/>
              </a:rPr>
              <a:t>The American voter study, 1950 (follow up study 1988, Ideologues grew to 18%)</a:t>
            </a:r>
          </a:p>
        </p:txBody>
      </p:sp>
      <p:pic>
        <p:nvPicPr>
          <p:cNvPr id="98308" name="Picture 2">
            <a:extLst>
              <a:ext uri="{FF2B5EF4-FFF2-40B4-BE49-F238E27FC236}">
                <a16:creationId xmlns:a16="http://schemas.microsoft.com/office/drawing/2014/main" id="{89C8E585-E24C-4203-A9C9-940D89BFEF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2057400"/>
            <a:ext cx="3543300"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33D5D08F-466E-450E-9D20-540A07858A99}"/>
              </a:ext>
            </a:extLst>
          </p:cNvPr>
          <p:cNvSpPr/>
          <p:nvPr/>
        </p:nvSpPr>
        <p:spPr>
          <a:xfrm>
            <a:off x="581891" y="4032250"/>
            <a:ext cx="4754342" cy="895350"/>
          </a:xfrm>
          <a:prstGeom prst="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b="1" dirty="0">
                <a:solidFill>
                  <a:schemeClr val="bg1"/>
                </a:solidFill>
                <a:latin typeface="Times New Roman" panose="02020603050405020304" pitchFamily="18" charset="0"/>
                <a:cs typeface="Times New Roman" panose="02020603050405020304" pitchFamily="18" charset="0"/>
              </a:rPr>
              <a:t>Ideologues</a:t>
            </a:r>
            <a:r>
              <a:rPr lang="en-US" sz="2400" dirty="0">
                <a:solidFill>
                  <a:schemeClr val="bg1"/>
                </a:solidFill>
                <a:latin typeface="Times New Roman" panose="02020603050405020304" pitchFamily="18" charset="0"/>
                <a:cs typeface="Times New Roman" panose="02020603050405020304" pitchFamily="18" charset="0"/>
              </a:rPr>
              <a:t> - 12% of the population (Vote based on ideology) </a:t>
            </a:r>
          </a:p>
        </p:txBody>
      </p:sp>
      <p:sp>
        <p:nvSpPr>
          <p:cNvPr id="6" name="Rectangle 5">
            <a:extLst>
              <a:ext uri="{FF2B5EF4-FFF2-40B4-BE49-F238E27FC236}">
                <a16:creationId xmlns:a16="http://schemas.microsoft.com/office/drawing/2014/main" id="{C9A23F9D-68AB-469C-AEAE-30E895086A0F}"/>
              </a:ext>
            </a:extLst>
          </p:cNvPr>
          <p:cNvSpPr/>
          <p:nvPr/>
        </p:nvSpPr>
        <p:spPr>
          <a:xfrm>
            <a:off x="1125415" y="5162550"/>
            <a:ext cx="4916288" cy="123825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b="1" dirty="0">
                <a:solidFill>
                  <a:schemeClr val="bg1"/>
                </a:solidFill>
                <a:latin typeface="Times New Roman" panose="02020603050405020304" pitchFamily="18" charset="0"/>
                <a:cs typeface="Times New Roman" panose="02020603050405020304" pitchFamily="18" charset="0"/>
              </a:rPr>
              <a:t>Group Benefit</a:t>
            </a:r>
            <a:r>
              <a:rPr lang="en-US" sz="2400" dirty="0">
                <a:solidFill>
                  <a:schemeClr val="bg1"/>
                </a:solidFill>
                <a:latin typeface="Times New Roman" panose="02020603050405020304" pitchFamily="18" charset="0"/>
                <a:cs typeface="Times New Roman" panose="02020603050405020304" pitchFamily="18" charset="0"/>
              </a:rPr>
              <a:t>- 42% of the population (Vote on the party that gave the voter a benefit) </a:t>
            </a:r>
          </a:p>
        </p:txBody>
      </p:sp>
      <p:sp>
        <p:nvSpPr>
          <p:cNvPr id="7" name="Rectangle 6">
            <a:extLst>
              <a:ext uri="{FF2B5EF4-FFF2-40B4-BE49-F238E27FC236}">
                <a16:creationId xmlns:a16="http://schemas.microsoft.com/office/drawing/2014/main" id="{1A998903-10FB-43AC-BF29-9D8AA4C734BA}"/>
              </a:ext>
            </a:extLst>
          </p:cNvPr>
          <p:cNvSpPr/>
          <p:nvPr/>
        </p:nvSpPr>
        <p:spPr>
          <a:xfrm>
            <a:off x="6324600" y="5162550"/>
            <a:ext cx="5548614" cy="1238250"/>
          </a:xfrm>
          <a:prstGeom prst="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b="1" dirty="0">
                <a:solidFill>
                  <a:schemeClr val="bg1"/>
                </a:solidFill>
                <a:latin typeface="Times New Roman" panose="02020603050405020304" pitchFamily="18" charset="0"/>
                <a:cs typeface="Times New Roman" panose="02020603050405020304" pitchFamily="18" charset="0"/>
              </a:rPr>
              <a:t>Nature of the times</a:t>
            </a:r>
            <a:r>
              <a:rPr lang="en-US" sz="2400" dirty="0">
                <a:solidFill>
                  <a:schemeClr val="bg1"/>
                </a:solidFill>
                <a:latin typeface="Times New Roman" panose="02020603050405020304" pitchFamily="18" charset="0"/>
                <a:cs typeface="Times New Roman" panose="02020603050405020304" pitchFamily="18" charset="0"/>
              </a:rPr>
              <a:t> - 24% of the population (Vote based how America is doing) </a:t>
            </a:r>
          </a:p>
        </p:txBody>
      </p:sp>
      <p:sp>
        <p:nvSpPr>
          <p:cNvPr id="8" name="Rectangle 7">
            <a:extLst>
              <a:ext uri="{FF2B5EF4-FFF2-40B4-BE49-F238E27FC236}">
                <a16:creationId xmlns:a16="http://schemas.microsoft.com/office/drawing/2014/main" id="{D052DFF9-F41B-4E3A-BD0A-D2D8069DEE50}"/>
              </a:ext>
            </a:extLst>
          </p:cNvPr>
          <p:cNvSpPr/>
          <p:nvPr/>
        </p:nvSpPr>
        <p:spPr>
          <a:xfrm>
            <a:off x="6934199" y="3949700"/>
            <a:ext cx="4939015" cy="1060450"/>
          </a:xfrm>
          <a:prstGeom prst="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b="1" dirty="0">
                <a:solidFill>
                  <a:schemeClr val="bg1"/>
                </a:solidFill>
                <a:latin typeface="Times New Roman" panose="02020603050405020304" pitchFamily="18" charset="0"/>
                <a:cs typeface="Times New Roman" panose="02020603050405020304" pitchFamily="18" charset="0"/>
              </a:rPr>
              <a:t>No issue content</a:t>
            </a:r>
            <a:r>
              <a:rPr lang="en-US" sz="2400" dirty="0">
                <a:solidFill>
                  <a:schemeClr val="bg1"/>
                </a:solidFill>
                <a:latin typeface="Times New Roman" panose="02020603050405020304" pitchFamily="18" charset="0"/>
                <a:cs typeface="Times New Roman" panose="02020603050405020304" pitchFamily="18" charset="0"/>
              </a:rPr>
              <a:t> - 22% of the population (Vote this candidate looked better)</a:t>
            </a:r>
          </a:p>
        </p:txBody>
      </p:sp>
      <p:sp>
        <p:nvSpPr>
          <p:cNvPr id="5" name="Right Arrow 4">
            <a:extLst>
              <a:ext uri="{FF2B5EF4-FFF2-40B4-BE49-F238E27FC236}">
                <a16:creationId xmlns:a16="http://schemas.microsoft.com/office/drawing/2014/main" id="{06706F1F-D5CA-4737-9AA3-BEBD9535014E}"/>
              </a:ext>
            </a:extLst>
          </p:cNvPr>
          <p:cNvSpPr/>
          <p:nvPr/>
        </p:nvSpPr>
        <p:spPr>
          <a:xfrm rot="2558790">
            <a:off x="6310313" y="3962400"/>
            <a:ext cx="4953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ight Arrow 9">
            <a:extLst>
              <a:ext uri="{FF2B5EF4-FFF2-40B4-BE49-F238E27FC236}">
                <a16:creationId xmlns:a16="http://schemas.microsoft.com/office/drawing/2014/main" id="{71EC56A6-47DD-474A-B505-D6384450ABA0}"/>
              </a:ext>
            </a:extLst>
          </p:cNvPr>
          <p:cNvSpPr/>
          <p:nvPr/>
        </p:nvSpPr>
        <p:spPr>
          <a:xfrm rot="5400000">
            <a:off x="6046788" y="4121150"/>
            <a:ext cx="4953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ight Arrow 10">
            <a:extLst>
              <a:ext uri="{FF2B5EF4-FFF2-40B4-BE49-F238E27FC236}">
                <a16:creationId xmlns:a16="http://schemas.microsoft.com/office/drawing/2014/main" id="{523155FE-8CFD-44A7-A4A0-7B079B666CDD}"/>
              </a:ext>
            </a:extLst>
          </p:cNvPr>
          <p:cNvSpPr/>
          <p:nvPr/>
        </p:nvSpPr>
        <p:spPr>
          <a:xfrm rot="5400000">
            <a:off x="5807075" y="4121150"/>
            <a:ext cx="4953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ight Arrow 11">
            <a:extLst>
              <a:ext uri="{FF2B5EF4-FFF2-40B4-BE49-F238E27FC236}">
                <a16:creationId xmlns:a16="http://schemas.microsoft.com/office/drawing/2014/main" id="{0D30D5D0-8949-48C1-B3AF-0E0E77EB308E}"/>
              </a:ext>
            </a:extLst>
          </p:cNvPr>
          <p:cNvSpPr/>
          <p:nvPr/>
        </p:nvSpPr>
        <p:spPr>
          <a:xfrm rot="8687619">
            <a:off x="5457825" y="3979863"/>
            <a:ext cx="4953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4C167FD-5BB1-4EA3-8F1B-CDB5569A3B9A}"/>
              </a:ext>
            </a:extLst>
          </p:cNvPr>
          <p:cNvSpPr>
            <a:spLocks noGrp="1"/>
          </p:cNvSpPr>
          <p:nvPr>
            <p:ph type="title"/>
          </p:nvPr>
        </p:nvSpPr>
        <p:spPr>
          <a:xfrm>
            <a:off x="838200" y="365125"/>
            <a:ext cx="10515600" cy="868589"/>
          </a:xfrm>
          <a:solidFill>
            <a:schemeClr val="bg1">
              <a:lumMod val="95000"/>
            </a:schemeClr>
          </a:solidFill>
          <a:ln>
            <a:solidFill>
              <a:srgbClr val="C00000"/>
            </a:solidFill>
          </a:ln>
        </p:spPr>
        <p:txBody>
          <a:bodyPr/>
          <a:lstStyle/>
          <a:p>
            <a:r>
              <a:rPr lang="en-US" b="1" dirty="0">
                <a:solidFill>
                  <a:srgbClr val="002060"/>
                </a:solidFill>
                <a:latin typeface="Castellar" panose="020A0402060406010301" pitchFamily="18" charset="0"/>
              </a:rPr>
              <a:t>To Debate or Not to Debate</a:t>
            </a:r>
          </a:p>
        </p:txBody>
      </p:sp>
      <p:sp>
        <p:nvSpPr>
          <p:cNvPr id="8" name="Content Placeholder 7">
            <a:extLst>
              <a:ext uri="{FF2B5EF4-FFF2-40B4-BE49-F238E27FC236}">
                <a16:creationId xmlns:a16="http://schemas.microsoft.com/office/drawing/2014/main" id="{DDF06772-4765-4BDD-A169-E00801C249D3}"/>
              </a:ext>
            </a:extLst>
          </p:cNvPr>
          <p:cNvSpPr>
            <a:spLocks noGrp="1"/>
          </p:cNvSpPr>
          <p:nvPr>
            <p:ph idx="1"/>
          </p:nvPr>
        </p:nvSpPr>
        <p:spPr>
          <a:xfrm>
            <a:off x="464235" y="1617785"/>
            <a:ext cx="11380762" cy="4559178"/>
          </a:xfrm>
          <a:solidFill>
            <a:schemeClr val="bg1">
              <a:lumMod val="95000"/>
            </a:schemeClr>
          </a:solidFill>
          <a:ln>
            <a:solidFill>
              <a:srgbClr val="C00000"/>
            </a:solidFill>
          </a:ln>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Debating an opponents – Presidential candidate yes vs. </a:t>
            </a:r>
            <a:r>
              <a:rPr lang="en-US" sz="2400" b="1" u="sng" dirty="0">
                <a:latin typeface="Times New Roman" panose="02020603050405020304" pitchFamily="18" charset="0"/>
                <a:cs typeface="Times New Roman" panose="02020603050405020304" pitchFamily="18" charset="0"/>
              </a:rPr>
              <a:t>Congressional candidates NO</a:t>
            </a:r>
          </a:p>
        </p:txBody>
      </p:sp>
      <p:pic>
        <p:nvPicPr>
          <p:cNvPr id="23554" name="Picture 2" descr="John Rutherford and Donna Deegan clash in debate for Congress seat">
            <a:extLst>
              <a:ext uri="{FF2B5EF4-FFF2-40B4-BE49-F238E27FC236}">
                <a16:creationId xmlns:a16="http://schemas.microsoft.com/office/drawing/2014/main" id="{33376385-61D0-4AA1-ADAF-4DBAE99960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3391" y="2297174"/>
            <a:ext cx="4549392" cy="255618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a:extLst>
              <a:ext uri="{FF2B5EF4-FFF2-40B4-BE49-F238E27FC236}">
                <a16:creationId xmlns:a16="http://schemas.microsoft.com/office/drawing/2014/main" id="{22FF3968-BF06-4B12-9C25-E51747333540}"/>
              </a:ext>
            </a:extLst>
          </p:cNvPr>
          <p:cNvCxnSpPr/>
          <p:nvPr/>
        </p:nvCxnSpPr>
        <p:spPr>
          <a:xfrm flipH="1">
            <a:off x="1392702" y="2096086"/>
            <a:ext cx="5120640" cy="281353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651F941-634B-4FD7-A743-2042A347231E}"/>
              </a:ext>
            </a:extLst>
          </p:cNvPr>
          <p:cNvCxnSpPr/>
          <p:nvPr/>
        </p:nvCxnSpPr>
        <p:spPr>
          <a:xfrm>
            <a:off x="1420837" y="2166425"/>
            <a:ext cx="4951828" cy="2827606"/>
          </a:xfrm>
          <a:prstGeom prst="line">
            <a:avLst/>
          </a:prstGeom>
          <a:ln w="76200">
            <a:solidFill>
              <a:srgbClr val="FF0000"/>
            </a:solidFill>
          </a:ln>
        </p:spPr>
        <p:style>
          <a:lnRef idx="1">
            <a:schemeClr val="accent2"/>
          </a:lnRef>
          <a:fillRef idx="0">
            <a:schemeClr val="accent2"/>
          </a:fillRef>
          <a:effectRef idx="0">
            <a:schemeClr val="accent2"/>
          </a:effectRef>
          <a:fontRef idx="minor">
            <a:schemeClr val="tx1"/>
          </a:fontRef>
        </p:style>
      </p:cxnSp>
      <p:sp>
        <p:nvSpPr>
          <p:cNvPr id="6" name="Rectangle 5">
            <a:extLst>
              <a:ext uri="{FF2B5EF4-FFF2-40B4-BE49-F238E27FC236}">
                <a16:creationId xmlns:a16="http://schemas.microsoft.com/office/drawing/2014/main" id="{26396D36-8581-4000-8A65-D0EFB8D3A94E}"/>
              </a:ext>
            </a:extLst>
          </p:cNvPr>
          <p:cNvSpPr/>
          <p:nvPr/>
        </p:nvSpPr>
        <p:spPr>
          <a:xfrm>
            <a:off x="6606744" y="2297174"/>
            <a:ext cx="5333194" cy="1941342"/>
          </a:xfrm>
          <a:prstGeom prst="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Incumbents &amp; Frontrunners have the advantage (name recognition)</a:t>
            </a:r>
          </a:p>
          <a:p>
            <a:pPr marL="3429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Gaffes could legitimize an opponent</a:t>
            </a:r>
          </a:p>
        </p:txBody>
      </p:sp>
    </p:spTree>
    <p:extLst>
      <p:ext uri="{BB962C8B-B14F-4D97-AF65-F5344CB8AC3E}">
        <p14:creationId xmlns:p14="http://schemas.microsoft.com/office/powerpoint/2010/main" val="377248339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4C167FD-5BB1-4EA3-8F1B-CDB5569A3B9A}"/>
              </a:ext>
            </a:extLst>
          </p:cNvPr>
          <p:cNvSpPr>
            <a:spLocks noGrp="1"/>
          </p:cNvSpPr>
          <p:nvPr>
            <p:ph type="title"/>
          </p:nvPr>
        </p:nvSpPr>
        <p:spPr>
          <a:xfrm>
            <a:off x="838200" y="365125"/>
            <a:ext cx="10515600" cy="868589"/>
          </a:xfrm>
          <a:solidFill>
            <a:schemeClr val="bg1">
              <a:lumMod val="95000"/>
            </a:schemeClr>
          </a:solidFill>
          <a:ln>
            <a:solidFill>
              <a:srgbClr val="C00000"/>
            </a:solidFill>
          </a:ln>
        </p:spPr>
        <p:txBody>
          <a:bodyPr/>
          <a:lstStyle/>
          <a:p>
            <a:r>
              <a:rPr lang="en-US" b="1" dirty="0">
                <a:solidFill>
                  <a:srgbClr val="002060"/>
                </a:solidFill>
                <a:latin typeface="Castellar" panose="020A0402060406010301" pitchFamily="18" charset="0"/>
              </a:rPr>
              <a:t>Contrasting Campaigns</a:t>
            </a:r>
          </a:p>
        </p:txBody>
      </p:sp>
      <p:sp>
        <p:nvSpPr>
          <p:cNvPr id="8" name="Content Placeholder 7">
            <a:extLst>
              <a:ext uri="{FF2B5EF4-FFF2-40B4-BE49-F238E27FC236}">
                <a16:creationId xmlns:a16="http://schemas.microsoft.com/office/drawing/2014/main" id="{DDF06772-4765-4BDD-A169-E00801C249D3}"/>
              </a:ext>
            </a:extLst>
          </p:cNvPr>
          <p:cNvSpPr>
            <a:spLocks noGrp="1"/>
          </p:cNvSpPr>
          <p:nvPr>
            <p:ph idx="1"/>
          </p:nvPr>
        </p:nvSpPr>
        <p:spPr>
          <a:xfrm>
            <a:off x="506437" y="1533378"/>
            <a:ext cx="11113477" cy="4643585"/>
          </a:xfrm>
          <a:solidFill>
            <a:schemeClr val="bg1">
              <a:lumMod val="95000"/>
            </a:schemeClr>
          </a:solidFill>
          <a:ln>
            <a:solidFill>
              <a:srgbClr val="C00000"/>
            </a:solidFill>
          </a:ln>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Presidential Campaigns v. Congressional Campaigns</a:t>
            </a:r>
          </a:p>
        </p:txBody>
      </p:sp>
      <p:pic>
        <p:nvPicPr>
          <p:cNvPr id="24578" name="Picture 2" descr="double circle map - Google Search | Venn diagram activities, Circle map, Venn  diagram">
            <a:extLst>
              <a:ext uri="{FF2B5EF4-FFF2-40B4-BE49-F238E27FC236}">
                <a16:creationId xmlns:a16="http://schemas.microsoft.com/office/drawing/2014/main" id="{42840DD3-CDBC-45E2-97A2-D57EFA8B73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0624" y="2224381"/>
            <a:ext cx="9295227" cy="4111890"/>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
        <p:nvSpPr>
          <p:cNvPr id="9" name="Text Placeholder 9">
            <a:extLst>
              <a:ext uri="{FF2B5EF4-FFF2-40B4-BE49-F238E27FC236}">
                <a16:creationId xmlns:a16="http://schemas.microsoft.com/office/drawing/2014/main" id="{EA74D94F-90E2-4A06-A355-CF183F7B6FD4}"/>
              </a:ext>
            </a:extLst>
          </p:cNvPr>
          <p:cNvSpPr txBox="1">
            <a:spLocks/>
          </p:cNvSpPr>
          <p:nvPr/>
        </p:nvSpPr>
        <p:spPr>
          <a:xfrm>
            <a:off x="333352" y="2224381"/>
            <a:ext cx="5157787" cy="485262"/>
          </a:xfrm>
          <a:prstGeom prst="rect">
            <a:avLst/>
          </a:prstGeom>
          <a:solidFill>
            <a:srgbClr val="002060"/>
          </a:solidFill>
          <a:ln>
            <a:solidFill>
              <a:srgbClr val="FF000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a:solidFill>
                  <a:schemeClr val="bg1"/>
                </a:solidFill>
                <a:latin typeface="Times New Roman" panose="02020603050405020304" pitchFamily="18" charset="0"/>
                <a:cs typeface="Times New Roman" panose="02020603050405020304" pitchFamily="18" charset="0"/>
              </a:rPr>
              <a:t>Congressional Elections</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10" name="Text Placeholder 11">
            <a:extLst>
              <a:ext uri="{FF2B5EF4-FFF2-40B4-BE49-F238E27FC236}">
                <a16:creationId xmlns:a16="http://schemas.microsoft.com/office/drawing/2014/main" id="{DB606C04-5EC0-49A9-9E13-1A68F2F02DDF}"/>
              </a:ext>
            </a:extLst>
          </p:cNvPr>
          <p:cNvSpPr txBox="1">
            <a:spLocks/>
          </p:cNvSpPr>
          <p:nvPr/>
        </p:nvSpPr>
        <p:spPr>
          <a:xfrm>
            <a:off x="6436726" y="2224381"/>
            <a:ext cx="5183188" cy="509050"/>
          </a:xfrm>
          <a:prstGeom prst="rect">
            <a:avLst/>
          </a:prstGeom>
          <a:solidFill>
            <a:srgbClr val="FF0000"/>
          </a:solidFill>
          <a:ln>
            <a:solidFill>
              <a:srgbClr val="002060"/>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a:solidFill>
                  <a:schemeClr val="bg1"/>
                </a:solidFill>
                <a:latin typeface="Times New Roman" panose="02020603050405020304" pitchFamily="18" charset="0"/>
                <a:cs typeface="Times New Roman" panose="02020603050405020304" pitchFamily="18" charset="0"/>
              </a:rPr>
              <a:t>Presidential Elections</a:t>
            </a:r>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387136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11203C8-FF2D-4E5A-86ED-3577DD5D73F8}"/>
              </a:ext>
            </a:extLst>
          </p:cNvPr>
          <p:cNvSpPr>
            <a:spLocks noGrp="1"/>
          </p:cNvSpPr>
          <p:nvPr>
            <p:ph type="title"/>
          </p:nvPr>
        </p:nvSpPr>
        <p:spPr>
          <a:xfrm>
            <a:off x="647114" y="274638"/>
            <a:ext cx="9563686" cy="792162"/>
          </a:xfrm>
          <a:solidFill>
            <a:schemeClr val="bg2"/>
          </a:solidFill>
          <a:ln>
            <a:solidFill>
              <a:srgbClr val="FF0000"/>
            </a:solidFill>
          </a:ln>
        </p:spPr>
        <p:txBody>
          <a:bodyPr>
            <a:normAutofit fontScale="90000"/>
          </a:bodyPr>
          <a:lstStyle/>
          <a:p>
            <a:pPr>
              <a:defRPr/>
            </a:pPr>
            <a:r>
              <a:rPr lang="en-US" dirty="0">
                <a:solidFill>
                  <a:srgbClr val="002060"/>
                </a:solidFill>
                <a:latin typeface="Castellar" panose="020A0402060406010301" pitchFamily="18" charset="0"/>
              </a:rPr>
              <a:t>Elected Position Campaigns</a:t>
            </a:r>
          </a:p>
        </p:txBody>
      </p:sp>
      <p:sp>
        <p:nvSpPr>
          <p:cNvPr id="10" name="Text Placeholder 9">
            <a:extLst>
              <a:ext uri="{FF2B5EF4-FFF2-40B4-BE49-F238E27FC236}">
                <a16:creationId xmlns:a16="http://schemas.microsoft.com/office/drawing/2014/main" id="{EAFA078F-3902-430B-8BCC-94AD82E7EAC4}"/>
              </a:ext>
            </a:extLst>
          </p:cNvPr>
          <p:cNvSpPr>
            <a:spLocks noGrp="1"/>
          </p:cNvSpPr>
          <p:nvPr>
            <p:ph type="body" idx="1"/>
          </p:nvPr>
        </p:nvSpPr>
        <p:spPr>
          <a:xfrm>
            <a:off x="403690" y="1300675"/>
            <a:ext cx="5157787" cy="485262"/>
          </a:xfrm>
          <a:solidFill>
            <a:srgbClr val="002060"/>
          </a:solidFill>
          <a:ln>
            <a:solidFill>
              <a:srgbClr val="FF0000"/>
            </a:solidFill>
          </a:ln>
        </p:spPr>
        <p:txBody>
          <a:bodyPr/>
          <a:lstStyle/>
          <a:p>
            <a:pPr algn="ctr">
              <a:defRPr/>
            </a:pPr>
            <a:r>
              <a:rPr lang="en-US" dirty="0">
                <a:solidFill>
                  <a:schemeClr val="bg1"/>
                </a:solidFill>
                <a:latin typeface="Times New Roman" panose="02020603050405020304" pitchFamily="18" charset="0"/>
                <a:cs typeface="Times New Roman" panose="02020603050405020304" pitchFamily="18" charset="0"/>
              </a:rPr>
              <a:t>Congressional Elections</a:t>
            </a:r>
          </a:p>
        </p:txBody>
      </p:sp>
      <p:sp>
        <p:nvSpPr>
          <p:cNvPr id="11" name="Content Placeholder 10">
            <a:extLst>
              <a:ext uri="{FF2B5EF4-FFF2-40B4-BE49-F238E27FC236}">
                <a16:creationId xmlns:a16="http://schemas.microsoft.com/office/drawing/2014/main" id="{DAB10151-DC9F-4C7D-800A-97F3FE2E4420}"/>
              </a:ext>
            </a:extLst>
          </p:cNvPr>
          <p:cNvSpPr>
            <a:spLocks noGrp="1"/>
          </p:cNvSpPr>
          <p:nvPr>
            <p:ph sz="half" idx="2"/>
          </p:nvPr>
        </p:nvSpPr>
        <p:spPr>
          <a:xfrm>
            <a:off x="432058" y="2019812"/>
            <a:ext cx="5157787" cy="3684588"/>
          </a:xfrm>
          <a:solidFill>
            <a:schemeClr val="bg1">
              <a:lumMod val="95000"/>
            </a:schemeClr>
          </a:solidFill>
          <a:ln>
            <a:solidFill>
              <a:srgbClr val="FF0000"/>
            </a:solidFill>
          </a:ln>
        </p:spPr>
        <p:txBody>
          <a:bodyPr>
            <a:normAutofit/>
          </a:bodyPr>
          <a:lstStyle/>
          <a:p>
            <a:pPr>
              <a:defRPr/>
            </a:pPr>
            <a:r>
              <a:rPr lang="en-US" sz="2400" dirty="0">
                <a:latin typeface="Times New Roman" panose="02020603050405020304" pitchFamily="18" charset="0"/>
                <a:cs typeface="Times New Roman" panose="02020603050405020304" pitchFamily="18" charset="0"/>
              </a:rPr>
              <a:t>Very one sided (incumbency advantage)</a:t>
            </a:r>
          </a:p>
          <a:p>
            <a:pPr>
              <a:defRPr/>
            </a:pPr>
            <a:r>
              <a:rPr lang="en-US" sz="2400" dirty="0">
                <a:latin typeface="Times New Roman" panose="02020603050405020304" pitchFamily="18" charset="0"/>
                <a:cs typeface="Times New Roman" panose="02020603050405020304" pitchFamily="18" charset="0"/>
              </a:rPr>
              <a:t>Fewer people vote in midterm elections</a:t>
            </a:r>
          </a:p>
          <a:p>
            <a:pPr>
              <a:defRPr/>
            </a:pPr>
            <a:r>
              <a:rPr lang="en-US" sz="2400" dirty="0">
                <a:latin typeface="Times New Roman" panose="02020603050405020304" pitchFamily="18" charset="0"/>
                <a:cs typeface="Times New Roman" panose="02020603050405020304" pitchFamily="18" charset="0"/>
              </a:rPr>
              <a:t>Taking Credit (pork-barreling)</a:t>
            </a:r>
          </a:p>
          <a:p>
            <a:pPr>
              <a:defRPr/>
            </a:pPr>
            <a:r>
              <a:rPr lang="en-US" sz="2400" dirty="0">
                <a:latin typeface="Times New Roman" panose="02020603050405020304" pitchFamily="18" charset="0"/>
                <a:cs typeface="Times New Roman" panose="02020603050405020304" pitchFamily="18" charset="0"/>
              </a:rPr>
              <a:t>Can blame the politics of Washington (duck responsibility)</a:t>
            </a:r>
          </a:p>
          <a:p>
            <a:pPr>
              <a:defRPr/>
            </a:pPr>
            <a:r>
              <a:rPr lang="en-US" sz="2400" dirty="0">
                <a:latin typeface="Times New Roman" panose="02020603050405020304" pitchFamily="18" charset="0"/>
                <a:cs typeface="Times New Roman" panose="02020603050405020304" pitchFamily="18" charset="0"/>
              </a:rPr>
              <a:t>Presidential Coattail effect</a:t>
            </a:r>
          </a:p>
        </p:txBody>
      </p:sp>
      <p:sp>
        <p:nvSpPr>
          <p:cNvPr id="12" name="Text Placeholder 11">
            <a:extLst>
              <a:ext uri="{FF2B5EF4-FFF2-40B4-BE49-F238E27FC236}">
                <a16:creationId xmlns:a16="http://schemas.microsoft.com/office/drawing/2014/main" id="{1F84F1BB-8B6C-416E-98E9-8E737FC0EA53}"/>
              </a:ext>
            </a:extLst>
          </p:cNvPr>
          <p:cNvSpPr>
            <a:spLocks noGrp="1"/>
          </p:cNvSpPr>
          <p:nvPr>
            <p:ph type="body" sz="quarter" idx="3"/>
          </p:nvPr>
        </p:nvSpPr>
        <p:spPr>
          <a:xfrm>
            <a:off x="6172200" y="1276887"/>
            <a:ext cx="5183188" cy="509050"/>
          </a:xfrm>
          <a:solidFill>
            <a:srgbClr val="FF0000"/>
          </a:solidFill>
          <a:ln>
            <a:solidFill>
              <a:srgbClr val="002060"/>
            </a:solidFill>
          </a:ln>
        </p:spPr>
        <p:txBody>
          <a:bodyPr/>
          <a:lstStyle/>
          <a:p>
            <a:pPr algn="ctr">
              <a:defRPr/>
            </a:pPr>
            <a:r>
              <a:rPr lang="en-US" dirty="0">
                <a:solidFill>
                  <a:schemeClr val="bg1"/>
                </a:solidFill>
                <a:latin typeface="Times New Roman" panose="02020603050405020304" pitchFamily="18" charset="0"/>
                <a:cs typeface="Times New Roman" panose="02020603050405020304" pitchFamily="18" charset="0"/>
              </a:rPr>
              <a:t>Presidential Elections</a:t>
            </a:r>
          </a:p>
        </p:txBody>
      </p:sp>
      <p:sp>
        <p:nvSpPr>
          <p:cNvPr id="13" name="Content Placeholder 12">
            <a:extLst>
              <a:ext uri="{FF2B5EF4-FFF2-40B4-BE49-F238E27FC236}">
                <a16:creationId xmlns:a16="http://schemas.microsoft.com/office/drawing/2014/main" id="{AFAB9ADD-597B-4210-8D08-B96A674394D1}"/>
              </a:ext>
            </a:extLst>
          </p:cNvPr>
          <p:cNvSpPr>
            <a:spLocks noGrp="1"/>
          </p:cNvSpPr>
          <p:nvPr>
            <p:ph sz="quarter" idx="4"/>
          </p:nvPr>
        </p:nvSpPr>
        <p:spPr>
          <a:xfrm>
            <a:off x="6172200" y="2019813"/>
            <a:ext cx="5183188" cy="3684588"/>
          </a:xfrm>
          <a:solidFill>
            <a:schemeClr val="bg1">
              <a:lumMod val="95000"/>
            </a:schemeClr>
          </a:solidFill>
          <a:ln>
            <a:solidFill>
              <a:srgbClr val="FF0000"/>
            </a:solidFill>
          </a:ln>
        </p:spPr>
        <p:txBody>
          <a:bodyPr/>
          <a:lstStyle/>
          <a:p>
            <a:pPr>
              <a:defRPr/>
            </a:pPr>
            <a:r>
              <a:rPr lang="en-US" sz="2400" dirty="0">
                <a:latin typeface="Times New Roman" panose="02020603050405020304" pitchFamily="18" charset="0"/>
                <a:cs typeface="Times New Roman" panose="02020603050405020304" pitchFamily="18" charset="0"/>
              </a:rPr>
              <a:t>More competitive (winner rarely gets more than 55% of the vote)</a:t>
            </a:r>
          </a:p>
          <a:p>
            <a:pPr>
              <a:defRPr/>
            </a:pPr>
            <a:r>
              <a:rPr lang="en-US" sz="2400" dirty="0">
                <a:latin typeface="Times New Roman" panose="02020603050405020304" pitchFamily="18" charset="0"/>
                <a:cs typeface="Times New Roman" panose="02020603050405020304" pitchFamily="18" charset="0"/>
              </a:rPr>
              <a:t>More voters</a:t>
            </a:r>
          </a:p>
          <a:p>
            <a:pPr>
              <a:defRPr/>
            </a:pPr>
            <a:r>
              <a:rPr lang="en-US" sz="2400" dirty="0">
                <a:latin typeface="Times New Roman" panose="02020603050405020304" pitchFamily="18" charset="0"/>
                <a:cs typeface="Times New Roman" panose="02020603050405020304" pitchFamily="18" charset="0"/>
              </a:rPr>
              <a:t>Greater media coverage </a:t>
            </a:r>
          </a:p>
          <a:p>
            <a:pPr>
              <a:defRPr/>
            </a:pPr>
            <a:endParaRPr lang="en-US" dirty="0"/>
          </a:p>
        </p:txBody>
      </p:sp>
      <p:pic>
        <p:nvPicPr>
          <p:cNvPr id="94215" name="Picture 13">
            <a:extLst>
              <a:ext uri="{FF2B5EF4-FFF2-40B4-BE49-F238E27FC236}">
                <a16:creationId xmlns:a16="http://schemas.microsoft.com/office/drawing/2014/main" id="{32385481-930C-4756-991B-D372627DE5A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34262" y="3827598"/>
            <a:ext cx="3460236" cy="29575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E98C50-5418-4E63-AC8D-8164E64DC299}"/>
              </a:ext>
            </a:extLst>
          </p:cNvPr>
          <p:cNvSpPr>
            <a:spLocks noGrp="1"/>
          </p:cNvSpPr>
          <p:nvPr>
            <p:ph idx="1"/>
          </p:nvPr>
        </p:nvSpPr>
        <p:spPr>
          <a:xfrm>
            <a:off x="397726" y="1293542"/>
            <a:ext cx="11396547" cy="5272282"/>
          </a:xfrm>
          <a:solidFill>
            <a:schemeClr val="bg1"/>
          </a:solidFill>
          <a:ln>
            <a:solidFill>
              <a:srgbClr val="002060"/>
            </a:solidFill>
          </a:ln>
        </p:spPr>
        <p:txBody>
          <a:bodyPr>
            <a:normAutofit fontScale="92500" lnSpcReduction="10000"/>
          </a:bodyPr>
          <a:lstStyle/>
          <a:p>
            <a:pPr marL="0" indent="0">
              <a:buNone/>
              <a:defRPr/>
            </a:pPr>
            <a:r>
              <a:rPr lang="en-US" sz="2000" b="1" dirty="0">
                <a:solidFill>
                  <a:srgbClr val="FF0000"/>
                </a:solidFill>
                <a:latin typeface="Times New Roman" panose="02020603050405020304" pitchFamily="18" charset="0"/>
                <a:cs typeface="Times New Roman" panose="02020603050405020304" pitchFamily="18" charset="0"/>
              </a:rPr>
              <a:t>Enduring understanding: </a:t>
            </a:r>
            <a:r>
              <a:rPr lang="en-US" sz="2000" dirty="0">
                <a:latin typeface="Times New Roman" panose="02020603050405020304" pitchFamily="18" charset="0"/>
                <a:cs typeface="Times New Roman" panose="02020603050405020304" pitchFamily="18" charset="0"/>
              </a:rPr>
              <a:t>Factors associated with political ideology, efficacy, structural barriers, and demographics influence the nature and degree of political participation.</a:t>
            </a:r>
          </a:p>
          <a:p>
            <a:pPr>
              <a:defRPr/>
            </a:pPr>
            <a:r>
              <a:rPr lang="en-US" sz="2000" b="1" dirty="0">
                <a:solidFill>
                  <a:srgbClr val="FF0000"/>
                </a:solidFill>
                <a:latin typeface="Times New Roman" panose="02020603050405020304" pitchFamily="18" charset="0"/>
                <a:cs typeface="Times New Roman" panose="02020603050405020304" pitchFamily="18" charset="0"/>
              </a:rPr>
              <a:t>Learning Obj. 5.8: </a:t>
            </a:r>
            <a:r>
              <a:rPr lang="en-US" sz="2000" dirty="0">
                <a:latin typeface="Times New Roman" panose="02020603050405020304" pitchFamily="18" charset="0"/>
                <a:cs typeface="Times New Roman" panose="02020603050405020304" pitchFamily="18" charset="0"/>
              </a:rPr>
              <a:t>Explain how different process work in a U.S presidential elections </a:t>
            </a:r>
          </a:p>
          <a:p>
            <a:pPr>
              <a:defRPr/>
            </a:pPr>
            <a:r>
              <a:rPr lang="en-US" sz="2000" b="1" dirty="0">
                <a:solidFill>
                  <a:srgbClr val="FF0000"/>
                </a:solidFill>
                <a:latin typeface="Times New Roman" panose="02020603050405020304" pitchFamily="18" charset="0"/>
                <a:cs typeface="Times New Roman" panose="02020603050405020304" pitchFamily="18" charset="0"/>
              </a:rPr>
              <a:t>Learning Obj. 5.9: </a:t>
            </a:r>
            <a:r>
              <a:rPr lang="en-US" sz="2000" dirty="0">
                <a:latin typeface="Times New Roman" panose="02020603050405020304" pitchFamily="18" charset="0"/>
                <a:cs typeface="Times New Roman" panose="02020603050405020304" pitchFamily="18" charset="0"/>
              </a:rPr>
              <a:t>Explain how different process work in a Congressional elections </a:t>
            </a:r>
          </a:p>
          <a:p>
            <a:pPr marL="0" indent="0">
              <a:buNone/>
              <a:defRPr/>
            </a:pPr>
            <a:r>
              <a:rPr lang="en-US" sz="1800" i="1" dirty="0">
                <a:solidFill>
                  <a:srgbClr val="002060"/>
                </a:solidFill>
                <a:latin typeface="Times New Roman" panose="02020603050405020304" pitchFamily="18" charset="0"/>
                <a:cs typeface="Times New Roman" panose="02020603050405020304" pitchFamily="18" charset="0"/>
              </a:rPr>
              <a:t>Essential Question: </a:t>
            </a:r>
            <a:r>
              <a:rPr lang="en-US" sz="1800" dirty="0">
                <a:latin typeface="Times New Roman" panose="02020603050405020304" pitchFamily="18" charset="0"/>
                <a:cs typeface="Times New Roman" panose="02020603050405020304" pitchFamily="18" charset="0"/>
              </a:rPr>
              <a:t>How our government institutions and public policies are influenced by the unelected linkage institutions.</a:t>
            </a:r>
          </a:p>
          <a:p>
            <a:pPr marL="0" indent="0">
              <a:buNone/>
              <a:defRPr/>
            </a:pPr>
            <a:r>
              <a:rPr lang="en-US" sz="1800" i="1" dirty="0">
                <a:solidFill>
                  <a:srgbClr val="002060"/>
                </a:solidFill>
                <a:latin typeface="Times New Roman" panose="02020603050405020304" pitchFamily="18" charset="0"/>
                <a:cs typeface="Times New Roman" panose="02020603050405020304" pitchFamily="18" charset="0"/>
              </a:rPr>
              <a:t>Students can:</a:t>
            </a:r>
          </a:p>
          <a:p>
            <a:pPr>
              <a:defRPr/>
            </a:pPr>
            <a:r>
              <a:rPr lang="en-US" sz="1800" dirty="0">
                <a:solidFill>
                  <a:srgbClr val="002060"/>
                </a:solidFill>
                <a:latin typeface="Times New Roman" panose="02020603050405020304" pitchFamily="18" charset="0"/>
                <a:cs typeface="Times New Roman" panose="02020603050405020304" pitchFamily="18" charset="0"/>
              </a:rPr>
              <a:t>Determine how the expansion of enfranchisement has impacted participation in American political landscape</a:t>
            </a:r>
          </a:p>
          <a:p>
            <a:pPr>
              <a:defRPr/>
            </a:pPr>
            <a:r>
              <a:rPr lang="en-US" sz="1800" dirty="0">
                <a:solidFill>
                  <a:srgbClr val="002060"/>
                </a:solidFill>
                <a:latin typeface="Times New Roman" panose="02020603050405020304" pitchFamily="18" charset="0"/>
                <a:cs typeface="Times New Roman" panose="02020603050405020304" pitchFamily="18" charset="0"/>
              </a:rPr>
              <a:t>Evaluate the legitimacy of factors that limit and encourage voter participation</a:t>
            </a:r>
          </a:p>
          <a:p>
            <a:pPr>
              <a:defRPr/>
            </a:pPr>
            <a:r>
              <a:rPr lang="en-US" sz="1800" dirty="0">
                <a:solidFill>
                  <a:srgbClr val="002060"/>
                </a:solidFill>
                <a:latin typeface="Times New Roman" panose="02020603050405020304" pitchFamily="18" charset="0"/>
                <a:cs typeface="Times New Roman" panose="02020603050405020304" pitchFamily="18" charset="0"/>
              </a:rPr>
              <a:t>Decipher how federal policies on campaigning and electoral rules continues to be contested by both sides of the political spectrum</a:t>
            </a:r>
          </a:p>
          <a:p>
            <a:pPr marL="0" indent="0">
              <a:buNone/>
              <a:defRPr/>
            </a:pPr>
            <a:r>
              <a:rPr lang="en-US" sz="2000" b="1" dirty="0">
                <a:solidFill>
                  <a:schemeClr val="tx2">
                    <a:lumMod val="50000"/>
                  </a:schemeClr>
                </a:solidFill>
                <a:latin typeface="Times New Roman" panose="02020603050405020304" pitchFamily="18" charset="0"/>
                <a:cs typeface="Times New Roman" panose="02020603050405020304" pitchFamily="18" charset="0"/>
              </a:rPr>
              <a:t>AGENDA</a:t>
            </a:r>
          </a:p>
          <a:p>
            <a:pPr lvl="1">
              <a:defRPr/>
            </a:pPr>
            <a:r>
              <a:rPr lang="en-US" sz="1800" b="1" dirty="0">
                <a:solidFill>
                  <a:schemeClr val="tx2">
                    <a:lumMod val="50000"/>
                  </a:schemeClr>
                </a:solidFill>
                <a:latin typeface="Times New Roman" panose="02020603050405020304" pitchFamily="18" charset="0"/>
                <a:cs typeface="Times New Roman" panose="02020603050405020304" pitchFamily="18" charset="0"/>
              </a:rPr>
              <a:t>The Politics of Campaign Finance </a:t>
            </a:r>
          </a:p>
          <a:p>
            <a:pPr lvl="1">
              <a:defRPr/>
            </a:pPr>
            <a:r>
              <a:rPr lang="en-US" sz="1800" b="1" dirty="0">
                <a:solidFill>
                  <a:schemeClr val="tx2">
                    <a:lumMod val="50000"/>
                  </a:schemeClr>
                </a:solidFill>
                <a:latin typeface="Times New Roman" panose="02020603050405020304" pitchFamily="18" charset="0"/>
                <a:cs typeface="Times New Roman" panose="02020603050405020304" pitchFamily="18" charset="0"/>
              </a:rPr>
              <a:t>Political Speech v. Political Integrity</a:t>
            </a:r>
          </a:p>
          <a:p>
            <a:pPr lvl="1">
              <a:defRPr/>
            </a:pPr>
            <a:r>
              <a:rPr lang="en-US" sz="1800" b="1" dirty="0">
                <a:solidFill>
                  <a:schemeClr val="tx2">
                    <a:lumMod val="50000"/>
                  </a:schemeClr>
                </a:solidFill>
                <a:latin typeface="Times New Roman" panose="02020603050405020304" pitchFamily="18" charset="0"/>
                <a:cs typeface="Times New Roman" panose="02020603050405020304" pitchFamily="18" charset="0"/>
              </a:rPr>
              <a:t>Money changes everything </a:t>
            </a:r>
          </a:p>
          <a:p>
            <a:pPr marL="0" lvl="1" indent="0">
              <a:buNone/>
              <a:defRPr/>
            </a:pPr>
            <a:r>
              <a:rPr lang="en-US" sz="2000" b="1" dirty="0">
                <a:solidFill>
                  <a:srgbClr val="002060"/>
                </a:solidFill>
                <a:latin typeface="Times New Roman" panose="02020603050405020304" pitchFamily="18" charset="0"/>
                <a:cs typeface="Times New Roman" panose="02020603050405020304" pitchFamily="18" charset="0"/>
              </a:rPr>
              <a:t>Homework</a:t>
            </a:r>
          </a:p>
          <a:p>
            <a:pPr marL="342900" lvl="1" indent="-342900">
              <a:defRPr/>
            </a:pPr>
            <a:r>
              <a:rPr lang="en-US" sz="2000" b="1" dirty="0">
                <a:solidFill>
                  <a:srgbClr val="002060"/>
                </a:solidFill>
                <a:latin typeface="Times New Roman" panose="02020603050405020304" pitchFamily="18" charset="0"/>
                <a:cs typeface="Times New Roman" panose="02020603050405020304" pitchFamily="18" charset="0"/>
              </a:rPr>
              <a:t>Roles of Political Parties </a:t>
            </a:r>
          </a:p>
        </p:txBody>
      </p:sp>
      <p:sp>
        <p:nvSpPr>
          <p:cNvPr id="2" name="Rectangle 1">
            <a:extLst>
              <a:ext uri="{FF2B5EF4-FFF2-40B4-BE49-F238E27FC236}">
                <a16:creationId xmlns:a16="http://schemas.microsoft.com/office/drawing/2014/main" id="{DFD6E566-8918-4C6F-AFA8-491CDE648FDE}"/>
              </a:ext>
            </a:extLst>
          </p:cNvPr>
          <p:cNvSpPr/>
          <p:nvPr/>
        </p:nvSpPr>
        <p:spPr>
          <a:xfrm>
            <a:off x="397726" y="412595"/>
            <a:ext cx="7620001" cy="624468"/>
          </a:xfrm>
          <a:prstGeom prst="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bg1"/>
                </a:solidFill>
                <a:latin typeface="Garamond" panose="02020404030301010803" pitchFamily="18" charset="0"/>
              </a:rPr>
              <a:t>Unit V: Influencers of American Democracy (Voting)</a:t>
            </a:r>
          </a:p>
        </p:txBody>
      </p:sp>
    </p:spTree>
    <p:extLst>
      <p:ext uri="{BB962C8B-B14F-4D97-AF65-F5344CB8AC3E}">
        <p14:creationId xmlns:p14="http://schemas.microsoft.com/office/powerpoint/2010/main" val="21656994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EAA4B-1AAC-4052-ACCC-1745CE43A6FA}"/>
              </a:ext>
            </a:extLst>
          </p:cNvPr>
          <p:cNvSpPr>
            <a:spLocks noGrp="1"/>
          </p:cNvSpPr>
          <p:nvPr>
            <p:ph type="title"/>
          </p:nvPr>
        </p:nvSpPr>
        <p:spPr>
          <a:xfrm>
            <a:off x="520505" y="274638"/>
            <a:ext cx="9690295" cy="715962"/>
          </a:xfrm>
          <a:solidFill>
            <a:schemeClr val="bg2"/>
          </a:solidFill>
          <a:ln>
            <a:solidFill>
              <a:srgbClr val="FF0000"/>
            </a:solidFill>
          </a:ln>
        </p:spPr>
        <p:txBody>
          <a:bodyPr>
            <a:normAutofit fontScale="90000"/>
          </a:bodyPr>
          <a:lstStyle/>
          <a:p>
            <a:pPr>
              <a:defRPr/>
            </a:pPr>
            <a:r>
              <a:rPr lang="en-US" b="1" dirty="0">
                <a:solidFill>
                  <a:srgbClr val="002060"/>
                </a:solidFill>
                <a:latin typeface="Castellar" panose="020A0402060406010301" pitchFamily="18" charset="0"/>
              </a:rPr>
              <a:t>Money Changes Everything</a:t>
            </a:r>
          </a:p>
        </p:txBody>
      </p:sp>
      <p:sp>
        <p:nvSpPr>
          <p:cNvPr id="3" name="Content Placeholder 2">
            <a:extLst>
              <a:ext uri="{FF2B5EF4-FFF2-40B4-BE49-F238E27FC236}">
                <a16:creationId xmlns:a16="http://schemas.microsoft.com/office/drawing/2014/main" id="{8ECA2F42-BEA1-4866-9FCC-A818F5F7C19B}"/>
              </a:ext>
            </a:extLst>
          </p:cNvPr>
          <p:cNvSpPr>
            <a:spLocks noGrp="1"/>
          </p:cNvSpPr>
          <p:nvPr>
            <p:ph idx="1"/>
          </p:nvPr>
        </p:nvSpPr>
        <p:spPr>
          <a:xfrm>
            <a:off x="689317" y="4529797"/>
            <a:ext cx="10607040" cy="2099603"/>
          </a:xfrm>
          <a:solidFill>
            <a:schemeClr val="bg2"/>
          </a:solidFill>
          <a:ln>
            <a:solidFill>
              <a:srgbClr val="FF0000"/>
            </a:solidFill>
          </a:ln>
        </p:spPr>
        <p:txBody>
          <a:bodyPr>
            <a:noAutofit/>
          </a:bodyPr>
          <a:lstStyle/>
          <a:p>
            <a:pPr marL="457200" indent="-457200">
              <a:buFont typeface="+mj-lt"/>
              <a:buAutoNum type="alphaUcPeriod"/>
              <a:defRPr/>
            </a:pPr>
            <a:r>
              <a:rPr lang="en-US" sz="2400" dirty="0">
                <a:latin typeface="Times New Roman" panose="02020603050405020304" pitchFamily="18" charset="0"/>
                <a:cs typeface="Times New Roman" panose="02020603050405020304" pitchFamily="18" charset="0"/>
              </a:rPr>
              <a:t>Explain the difference between Hard Money and Soft Money in political campaign finance.</a:t>
            </a:r>
          </a:p>
          <a:p>
            <a:pPr marL="457200" indent="-457200">
              <a:buFont typeface="+mj-lt"/>
              <a:buAutoNum type="alphaUcPeriod"/>
              <a:defRPr/>
            </a:pPr>
            <a:r>
              <a:rPr lang="en-US" sz="2400" dirty="0">
                <a:latin typeface="Times New Roman" panose="02020603050405020304" pitchFamily="18" charset="0"/>
                <a:cs typeface="Times New Roman" panose="02020603050405020304" pitchFamily="18" charset="0"/>
              </a:rPr>
              <a:t>Explain ONE factor that has promoted the growth of campaign finance in American elections</a:t>
            </a:r>
          </a:p>
          <a:p>
            <a:pPr marL="457200" indent="-457200">
              <a:buFont typeface="+mj-lt"/>
              <a:buAutoNum type="alphaUcPeriod"/>
              <a:defRPr/>
            </a:pPr>
            <a:r>
              <a:rPr lang="en-US" sz="2400" dirty="0">
                <a:latin typeface="Times New Roman" panose="02020603050405020304" pitchFamily="18" charset="0"/>
                <a:cs typeface="Times New Roman" panose="02020603050405020304" pitchFamily="18" charset="0"/>
              </a:rPr>
              <a:t>Explain why it is hard to limit money’s influence on election campaigns</a:t>
            </a:r>
          </a:p>
        </p:txBody>
      </p:sp>
      <p:pic>
        <p:nvPicPr>
          <p:cNvPr id="102404" name="Picture 6" descr="See the source image">
            <a:extLst>
              <a:ext uri="{FF2B5EF4-FFF2-40B4-BE49-F238E27FC236}">
                <a16:creationId xmlns:a16="http://schemas.microsoft.com/office/drawing/2014/main" id="{ED0085F3-01BB-4258-92D3-97D90C724F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1686" y="1204912"/>
            <a:ext cx="9029113" cy="322641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4C167FD-5BB1-4EA3-8F1B-CDB5569A3B9A}"/>
              </a:ext>
            </a:extLst>
          </p:cNvPr>
          <p:cNvSpPr>
            <a:spLocks noGrp="1"/>
          </p:cNvSpPr>
          <p:nvPr>
            <p:ph type="title"/>
          </p:nvPr>
        </p:nvSpPr>
        <p:spPr>
          <a:xfrm>
            <a:off x="838200" y="365125"/>
            <a:ext cx="10515600" cy="868589"/>
          </a:xfrm>
          <a:solidFill>
            <a:schemeClr val="bg1">
              <a:lumMod val="95000"/>
            </a:schemeClr>
          </a:solidFill>
          <a:ln>
            <a:solidFill>
              <a:srgbClr val="C00000"/>
            </a:solidFill>
          </a:ln>
        </p:spPr>
        <p:txBody>
          <a:bodyPr>
            <a:normAutofit fontScale="90000"/>
          </a:bodyPr>
          <a:lstStyle/>
          <a:p>
            <a:r>
              <a:rPr lang="en-US" b="1" dirty="0">
                <a:solidFill>
                  <a:srgbClr val="002060"/>
                </a:solidFill>
                <a:latin typeface="Castellar" panose="020A0402060406010301" pitchFamily="18" charset="0"/>
              </a:rPr>
              <a:t>The Bling, Bling of Campaigning</a:t>
            </a:r>
          </a:p>
        </p:txBody>
      </p:sp>
      <p:sp>
        <p:nvSpPr>
          <p:cNvPr id="8" name="Content Placeholder 7">
            <a:extLst>
              <a:ext uri="{FF2B5EF4-FFF2-40B4-BE49-F238E27FC236}">
                <a16:creationId xmlns:a16="http://schemas.microsoft.com/office/drawing/2014/main" id="{DDF06772-4765-4BDD-A169-E00801C249D3}"/>
              </a:ext>
            </a:extLst>
          </p:cNvPr>
          <p:cNvSpPr>
            <a:spLocks noGrp="1"/>
          </p:cNvSpPr>
          <p:nvPr>
            <p:ph idx="1"/>
          </p:nvPr>
        </p:nvSpPr>
        <p:spPr>
          <a:xfrm>
            <a:off x="838200" y="1547446"/>
            <a:ext cx="10515600" cy="4629517"/>
          </a:xfrm>
          <a:solidFill>
            <a:schemeClr val="bg1">
              <a:lumMod val="95000"/>
            </a:schemeClr>
          </a:solidFill>
          <a:ln>
            <a:solidFill>
              <a:srgbClr val="C00000"/>
            </a:solidFill>
          </a:ln>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Increasing cost of campaigning</a:t>
            </a:r>
          </a:p>
        </p:txBody>
      </p:sp>
      <p:pic>
        <p:nvPicPr>
          <p:cNvPr id="22530" name="Picture 2" descr="Cost to win congressional election skyrockets - CNN Politics">
            <a:extLst>
              <a:ext uri="{FF2B5EF4-FFF2-40B4-BE49-F238E27FC236}">
                <a16:creationId xmlns:a16="http://schemas.microsoft.com/office/drawing/2014/main" id="{B9EF1123-F50A-4F06-B169-A4E9D30547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3132" y="1948376"/>
            <a:ext cx="7315200" cy="3362178"/>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15585C7-EAFB-435D-9B67-875DECFC4533}"/>
              </a:ext>
            </a:extLst>
          </p:cNvPr>
          <p:cNvSpPr/>
          <p:nvPr/>
        </p:nvSpPr>
        <p:spPr>
          <a:xfrm>
            <a:off x="281354" y="2053883"/>
            <a:ext cx="3756074" cy="576775"/>
          </a:xfrm>
          <a:prstGeom prst="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Times New Roman" panose="02020603050405020304" pitchFamily="18" charset="0"/>
                <a:cs typeface="Times New Roman" panose="02020603050405020304" pitchFamily="18" charset="0"/>
              </a:rPr>
              <a:t>Political Consultants</a:t>
            </a:r>
          </a:p>
        </p:txBody>
      </p:sp>
      <p:sp>
        <p:nvSpPr>
          <p:cNvPr id="6" name="Rectangle 5">
            <a:extLst>
              <a:ext uri="{FF2B5EF4-FFF2-40B4-BE49-F238E27FC236}">
                <a16:creationId xmlns:a16="http://schemas.microsoft.com/office/drawing/2014/main" id="{528B4E3B-2238-4EEE-8F64-CE578808B9B7}"/>
              </a:ext>
            </a:extLst>
          </p:cNvPr>
          <p:cNvSpPr/>
          <p:nvPr/>
        </p:nvSpPr>
        <p:spPr>
          <a:xfrm>
            <a:off x="281354" y="2783058"/>
            <a:ext cx="3756074" cy="576775"/>
          </a:xfrm>
          <a:prstGeom prst="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Times New Roman" panose="02020603050405020304" pitchFamily="18" charset="0"/>
                <a:cs typeface="Times New Roman" panose="02020603050405020304" pitchFamily="18" charset="0"/>
              </a:rPr>
              <a:t>Campaign Ads (mudslinging)</a:t>
            </a:r>
          </a:p>
        </p:txBody>
      </p:sp>
      <p:sp>
        <p:nvSpPr>
          <p:cNvPr id="9" name="Rectangle 8">
            <a:extLst>
              <a:ext uri="{FF2B5EF4-FFF2-40B4-BE49-F238E27FC236}">
                <a16:creationId xmlns:a16="http://schemas.microsoft.com/office/drawing/2014/main" id="{22B22255-B2CB-409E-978A-8BC03970F035}"/>
              </a:ext>
            </a:extLst>
          </p:cNvPr>
          <p:cNvSpPr/>
          <p:nvPr/>
        </p:nvSpPr>
        <p:spPr>
          <a:xfrm>
            <a:off x="281354" y="3498168"/>
            <a:ext cx="3756074" cy="576775"/>
          </a:xfrm>
          <a:prstGeom prst="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Times New Roman" panose="02020603050405020304" pitchFamily="18" charset="0"/>
                <a:cs typeface="Times New Roman" panose="02020603050405020304" pitchFamily="18" charset="0"/>
              </a:rPr>
              <a:t>Social Media </a:t>
            </a:r>
          </a:p>
        </p:txBody>
      </p:sp>
      <p:sp>
        <p:nvSpPr>
          <p:cNvPr id="10" name="Rectangle 9">
            <a:extLst>
              <a:ext uri="{FF2B5EF4-FFF2-40B4-BE49-F238E27FC236}">
                <a16:creationId xmlns:a16="http://schemas.microsoft.com/office/drawing/2014/main" id="{2A7B6856-B0E3-43F0-9108-8DD03783B2EE}"/>
              </a:ext>
            </a:extLst>
          </p:cNvPr>
          <p:cNvSpPr/>
          <p:nvPr/>
        </p:nvSpPr>
        <p:spPr>
          <a:xfrm>
            <a:off x="281354" y="4213278"/>
            <a:ext cx="3756074" cy="576775"/>
          </a:xfrm>
          <a:prstGeom prst="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Times New Roman" panose="02020603050405020304" pitchFamily="18" charset="0"/>
                <a:cs typeface="Times New Roman" panose="02020603050405020304" pitchFamily="18" charset="0"/>
              </a:rPr>
              <a:t>Public Opinion Polls</a:t>
            </a:r>
          </a:p>
        </p:txBody>
      </p:sp>
      <p:sp>
        <p:nvSpPr>
          <p:cNvPr id="11" name="Rectangle 10">
            <a:extLst>
              <a:ext uri="{FF2B5EF4-FFF2-40B4-BE49-F238E27FC236}">
                <a16:creationId xmlns:a16="http://schemas.microsoft.com/office/drawing/2014/main" id="{6768DE4F-1A82-4F45-AD14-D4A8200733DB}"/>
              </a:ext>
            </a:extLst>
          </p:cNvPr>
          <p:cNvSpPr/>
          <p:nvPr/>
        </p:nvSpPr>
        <p:spPr>
          <a:xfrm>
            <a:off x="281354" y="4939668"/>
            <a:ext cx="3756074" cy="576775"/>
          </a:xfrm>
          <a:prstGeom prst="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Times New Roman" panose="02020603050405020304" pitchFamily="18" charset="0"/>
                <a:cs typeface="Times New Roman" panose="02020603050405020304" pitchFamily="18" charset="0"/>
              </a:rPr>
              <a:t>Mass Media</a:t>
            </a:r>
          </a:p>
        </p:txBody>
      </p:sp>
      <p:sp>
        <p:nvSpPr>
          <p:cNvPr id="12" name="Rectangle 11">
            <a:extLst>
              <a:ext uri="{FF2B5EF4-FFF2-40B4-BE49-F238E27FC236}">
                <a16:creationId xmlns:a16="http://schemas.microsoft.com/office/drawing/2014/main" id="{C5212CD1-3E16-4C30-A3E0-07F83DFC8BB2}"/>
              </a:ext>
            </a:extLst>
          </p:cNvPr>
          <p:cNvSpPr/>
          <p:nvPr/>
        </p:nvSpPr>
        <p:spPr>
          <a:xfrm>
            <a:off x="281354" y="5677560"/>
            <a:ext cx="3756074" cy="576775"/>
          </a:xfrm>
          <a:prstGeom prst="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Times New Roman" panose="02020603050405020304" pitchFamily="18" charset="0"/>
                <a:cs typeface="Times New Roman" panose="02020603050405020304" pitchFamily="18" charset="0"/>
              </a:rPr>
              <a:t>Winning Independents’ Votes</a:t>
            </a:r>
          </a:p>
        </p:txBody>
      </p:sp>
    </p:spTree>
    <p:extLst>
      <p:ext uri="{BB962C8B-B14F-4D97-AF65-F5344CB8AC3E}">
        <p14:creationId xmlns:p14="http://schemas.microsoft.com/office/powerpoint/2010/main" val="5291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9" grpId="0" animBg="1"/>
      <p:bldP spid="10" grpId="0" animBg="1"/>
      <p:bldP spid="11" grpId="0" animBg="1"/>
      <p:bldP spid="12"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BE2E7-2063-4399-A435-2ABB52089420}"/>
              </a:ext>
            </a:extLst>
          </p:cNvPr>
          <p:cNvSpPr>
            <a:spLocks noGrp="1"/>
          </p:cNvSpPr>
          <p:nvPr>
            <p:ph type="title"/>
          </p:nvPr>
        </p:nvSpPr>
        <p:spPr>
          <a:xfrm>
            <a:off x="928468" y="274638"/>
            <a:ext cx="9282332" cy="639762"/>
          </a:xfrm>
          <a:solidFill>
            <a:schemeClr val="bg2"/>
          </a:solidFill>
          <a:ln>
            <a:solidFill>
              <a:srgbClr val="FF0000"/>
            </a:solidFill>
          </a:ln>
        </p:spPr>
        <p:txBody>
          <a:bodyPr>
            <a:normAutofit fontScale="90000"/>
          </a:bodyPr>
          <a:lstStyle/>
          <a:p>
            <a:pPr>
              <a:defRPr/>
            </a:pPr>
            <a:r>
              <a:rPr lang="en-US" b="1" dirty="0">
                <a:solidFill>
                  <a:srgbClr val="002060"/>
                </a:solidFill>
                <a:latin typeface="Castellar" panose="020A0402060406010301" pitchFamily="18" charset="0"/>
              </a:rPr>
              <a:t>Do-Nation Democracy</a:t>
            </a:r>
          </a:p>
        </p:txBody>
      </p:sp>
      <p:sp>
        <p:nvSpPr>
          <p:cNvPr id="3" name="Content Placeholder 2">
            <a:extLst>
              <a:ext uri="{FF2B5EF4-FFF2-40B4-BE49-F238E27FC236}">
                <a16:creationId xmlns:a16="http://schemas.microsoft.com/office/drawing/2014/main" id="{0345D7EF-76DD-484C-83D6-BA1B4239977C}"/>
              </a:ext>
            </a:extLst>
          </p:cNvPr>
          <p:cNvSpPr>
            <a:spLocks noGrp="1"/>
          </p:cNvSpPr>
          <p:nvPr>
            <p:ph idx="1"/>
          </p:nvPr>
        </p:nvSpPr>
        <p:spPr>
          <a:xfrm>
            <a:off x="740898" y="1024595"/>
            <a:ext cx="11015003" cy="5059363"/>
          </a:xfrm>
          <a:solidFill>
            <a:schemeClr val="bg1">
              <a:lumMod val="95000"/>
            </a:schemeClr>
          </a:solidFill>
          <a:ln>
            <a:solidFill>
              <a:srgbClr val="FF0000"/>
            </a:solidFill>
          </a:ln>
        </p:spPr>
        <p:txBody>
          <a:bodyPr>
            <a:normAutofit/>
          </a:bodyPr>
          <a:lstStyle/>
          <a:p>
            <a:pPr marL="0" indent="0">
              <a:buNone/>
              <a:defRPr/>
            </a:pPr>
            <a:r>
              <a:rPr lang="en-US" sz="2400" dirty="0">
                <a:latin typeface="Times New Roman" panose="02020603050405020304" pitchFamily="18" charset="0"/>
                <a:cs typeface="Times New Roman" panose="02020603050405020304" pitchFamily="18" charset="0"/>
              </a:rPr>
              <a:t>Money is the life’s blood of any campaign (new way for political participation)</a:t>
            </a:r>
          </a:p>
          <a:p>
            <a:pPr>
              <a:defRPr/>
            </a:pPr>
            <a:r>
              <a:rPr lang="en-US" sz="2400" dirty="0">
                <a:latin typeface="Times New Roman" panose="02020603050405020304" pitchFamily="18" charset="0"/>
                <a:cs typeface="Times New Roman" panose="02020603050405020304" pitchFamily="18" charset="0"/>
              </a:rPr>
              <a:t>Issue: </a:t>
            </a:r>
            <a:r>
              <a:rPr lang="en-US" sz="2400" b="1" dirty="0">
                <a:latin typeface="Times New Roman" panose="02020603050405020304" pitchFamily="18" charset="0"/>
                <a:cs typeface="Times New Roman" panose="02020603050405020304" pitchFamily="18" charset="0"/>
              </a:rPr>
              <a:t>promoting free speech</a:t>
            </a:r>
            <a:r>
              <a:rPr lang="en-US" sz="2400" dirty="0">
                <a:latin typeface="Times New Roman" panose="02020603050405020304" pitchFamily="18" charset="0"/>
                <a:cs typeface="Times New Roman" panose="02020603050405020304" pitchFamily="18" charset="0"/>
              </a:rPr>
              <a:t> vs. protecting the integrity of elections </a:t>
            </a:r>
          </a:p>
        </p:txBody>
      </p:sp>
      <p:pic>
        <p:nvPicPr>
          <p:cNvPr id="103429" name="Picture 5">
            <a:extLst>
              <a:ext uri="{FF2B5EF4-FFF2-40B4-BE49-F238E27FC236}">
                <a16:creationId xmlns:a16="http://schemas.microsoft.com/office/drawing/2014/main" id="{F7725DB0-69AE-41DF-996D-4C375A904D6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4403187"/>
            <a:ext cx="7467600" cy="233733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026" name="Picture 2" descr="Sheldon Adelson, casino magnate and Republican donor dies at 87">
            <a:extLst>
              <a:ext uri="{FF2B5EF4-FFF2-40B4-BE49-F238E27FC236}">
                <a16:creationId xmlns:a16="http://schemas.microsoft.com/office/drawing/2014/main" id="{55BE3B2E-ECC7-4444-864B-3015ACCC10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7326" y="2470328"/>
            <a:ext cx="2562225" cy="17811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5798D91-7EE8-473D-9141-4E908EED27B0}"/>
              </a:ext>
            </a:extLst>
          </p:cNvPr>
          <p:cNvSpPr/>
          <p:nvPr/>
        </p:nvSpPr>
        <p:spPr>
          <a:xfrm>
            <a:off x="8321039" y="3090122"/>
            <a:ext cx="3779521" cy="97418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panose="02020603050405020304" pitchFamily="18" charset="0"/>
                <a:cs typeface="Times" panose="02020603050405020304" pitchFamily="18" charset="0"/>
              </a:rPr>
              <a:t>Sheldon Adelson</a:t>
            </a:r>
          </a:p>
          <a:p>
            <a:pPr algn="ctr"/>
            <a:r>
              <a:rPr lang="en-US" sz="2000" b="1" dirty="0"/>
              <a:t>$218,168,500 Total contributions for 2019/2020</a:t>
            </a:r>
            <a:endParaRPr lang="en-US" sz="2000" b="1" dirty="0">
              <a:latin typeface="Times" panose="02020603050405020304" pitchFamily="18" charset="0"/>
              <a:cs typeface="Times" panose="02020603050405020304" pitchFamily="18" charset="0"/>
            </a:endParaRPr>
          </a:p>
        </p:txBody>
      </p:sp>
      <p:sp>
        <p:nvSpPr>
          <p:cNvPr id="5" name="Speech Bubble: Oval 4">
            <a:extLst>
              <a:ext uri="{FF2B5EF4-FFF2-40B4-BE49-F238E27FC236}">
                <a16:creationId xmlns:a16="http://schemas.microsoft.com/office/drawing/2014/main" id="{4A83659A-FE07-44AB-8A58-6AD0B7063220}"/>
              </a:ext>
            </a:extLst>
          </p:cNvPr>
          <p:cNvSpPr/>
          <p:nvPr/>
        </p:nvSpPr>
        <p:spPr>
          <a:xfrm>
            <a:off x="8321039" y="1990258"/>
            <a:ext cx="2361028" cy="723633"/>
          </a:xfrm>
          <a:prstGeom prst="wedgeEllipseCallout">
            <a:avLst>
              <a:gd name="adj1" fmla="val -45902"/>
              <a:gd name="adj2" fmla="val 60556"/>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Times" panose="02020603050405020304" pitchFamily="18" charset="0"/>
                <a:cs typeface="Times" panose="02020603050405020304" pitchFamily="18" charset="0"/>
              </a:rPr>
              <a:t>He is on my side!</a:t>
            </a:r>
          </a:p>
        </p:txBody>
      </p:sp>
      <p:pic>
        <p:nvPicPr>
          <p:cNvPr id="1028" name="Picture 4" descr="Mike Bloomberg plots spending blitz to back Joe Biden's run for president">
            <a:extLst>
              <a:ext uri="{FF2B5EF4-FFF2-40B4-BE49-F238E27FC236}">
                <a16:creationId xmlns:a16="http://schemas.microsoft.com/office/drawing/2014/main" id="{FF103D71-B504-40BD-BB04-09F5851FDF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5209" y="2470328"/>
            <a:ext cx="2552700" cy="17907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FF055CDB-4DFE-4295-B15C-4240BE9CC489}"/>
              </a:ext>
            </a:extLst>
          </p:cNvPr>
          <p:cNvSpPr/>
          <p:nvPr/>
        </p:nvSpPr>
        <p:spPr>
          <a:xfrm>
            <a:off x="207057" y="3052262"/>
            <a:ext cx="3779521" cy="97418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panose="02020603050405020304" pitchFamily="18" charset="0"/>
                <a:cs typeface="Times" panose="02020603050405020304" pitchFamily="18" charset="0"/>
              </a:rPr>
              <a:t>Michael Bloomberg</a:t>
            </a:r>
          </a:p>
          <a:p>
            <a:pPr algn="ctr"/>
            <a:r>
              <a:rPr lang="en-US" b="1" dirty="0"/>
              <a:t>$152,509,750</a:t>
            </a:r>
            <a:r>
              <a:rPr lang="en-US" sz="2000" b="1" dirty="0"/>
              <a:t> Total contributions for 2019/2020</a:t>
            </a:r>
            <a:endParaRPr lang="en-US" sz="2000" b="1" dirty="0">
              <a:latin typeface="Times" panose="02020603050405020304" pitchFamily="18" charset="0"/>
              <a:cs typeface="Times" panose="02020603050405020304" pitchFamily="18" charset="0"/>
            </a:endParaRPr>
          </a:p>
        </p:txBody>
      </p:sp>
      <p:sp>
        <p:nvSpPr>
          <p:cNvPr id="13" name="Speech Bubble: Oval 12">
            <a:extLst>
              <a:ext uri="{FF2B5EF4-FFF2-40B4-BE49-F238E27FC236}">
                <a16:creationId xmlns:a16="http://schemas.microsoft.com/office/drawing/2014/main" id="{AB8DE204-E67D-48A8-B6C4-2FFF94365418}"/>
              </a:ext>
            </a:extLst>
          </p:cNvPr>
          <p:cNvSpPr/>
          <p:nvPr/>
        </p:nvSpPr>
        <p:spPr>
          <a:xfrm>
            <a:off x="3031147" y="1882329"/>
            <a:ext cx="2361028" cy="579357"/>
          </a:xfrm>
          <a:prstGeom prst="wedgeEllipseCallout">
            <a:avLst>
              <a:gd name="adj1" fmla="val 35727"/>
              <a:gd name="adj2" fmla="val 68332"/>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Times" panose="02020603050405020304" pitchFamily="18" charset="0"/>
                <a:cs typeface="Times" panose="02020603050405020304" pitchFamily="18" charset="0"/>
              </a:rPr>
              <a:t>I will gladly take a check!</a:t>
            </a:r>
          </a:p>
        </p:txBody>
      </p:sp>
      <p:sp>
        <p:nvSpPr>
          <p:cNvPr id="14" name="Speech Bubble: Oval 13">
            <a:extLst>
              <a:ext uri="{FF2B5EF4-FFF2-40B4-BE49-F238E27FC236}">
                <a16:creationId xmlns:a16="http://schemas.microsoft.com/office/drawing/2014/main" id="{C4714A06-DDFA-4E59-B607-888CC7DEDAF2}"/>
              </a:ext>
            </a:extLst>
          </p:cNvPr>
          <p:cNvSpPr/>
          <p:nvPr/>
        </p:nvSpPr>
        <p:spPr>
          <a:xfrm>
            <a:off x="1384459" y="2259067"/>
            <a:ext cx="2361028" cy="579357"/>
          </a:xfrm>
          <a:prstGeom prst="wedgeEllipseCallout">
            <a:avLst>
              <a:gd name="adj1" fmla="val 61943"/>
              <a:gd name="adj2" fmla="val 8775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Times" panose="02020603050405020304" pitchFamily="18" charset="0"/>
                <a:cs typeface="Times" panose="02020603050405020304" pitchFamily="18" charset="0"/>
              </a:rPr>
              <a:t>How about a contribution?</a:t>
            </a:r>
          </a:p>
        </p:txBody>
      </p:sp>
      <p:sp>
        <p:nvSpPr>
          <p:cNvPr id="15" name="Speech Bubble: Oval 14">
            <a:extLst>
              <a:ext uri="{FF2B5EF4-FFF2-40B4-BE49-F238E27FC236}">
                <a16:creationId xmlns:a16="http://schemas.microsoft.com/office/drawing/2014/main" id="{3A504AB1-75A1-4DEE-B90B-1519977DEBC8}"/>
              </a:ext>
            </a:extLst>
          </p:cNvPr>
          <p:cNvSpPr/>
          <p:nvPr/>
        </p:nvSpPr>
        <p:spPr>
          <a:xfrm>
            <a:off x="6320567" y="1780413"/>
            <a:ext cx="2361028" cy="723633"/>
          </a:xfrm>
          <a:prstGeom prst="wedgeEllipseCallout">
            <a:avLst>
              <a:gd name="adj1" fmla="val -22069"/>
              <a:gd name="adj2" fmla="val 149982"/>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Times" panose="02020603050405020304" pitchFamily="18" charset="0"/>
                <a:cs typeface="Times" panose="02020603050405020304" pitchFamily="18" charset="0"/>
              </a:rPr>
              <a:t>Trump is my man!</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39315BA5-9B9C-46A9-AD7F-3353E9507364}"/>
              </a:ext>
            </a:extLst>
          </p:cNvPr>
          <p:cNvSpPr>
            <a:spLocks noGrp="1" noRot="1" noChangeArrowheads="1"/>
          </p:cNvSpPr>
          <p:nvPr>
            <p:ph type="title"/>
          </p:nvPr>
        </p:nvSpPr>
        <p:spPr>
          <a:xfrm>
            <a:off x="478302" y="274638"/>
            <a:ext cx="9732498" cy="715962"/>
          </a:xfrm>
          <a:solidFill>
            <a:schemeClr val="bg2"/>
          </a:solidFill>
          <a:ln>
            <a:solidFill>
              <a:srgbClr val="FF0000"/>
            </a:solidFill>
          </a:ln>
        </p:spPr>
        <p:txBody>
          <a:bodyPr>
            <a:normAutofit fontScale="90000"/>
          </a:bodyPr>
          <a:lstStyle/>
          <a:p>
            <a:r>
              <a:rPr lang="en-US" altLang="en-US" b="1" dirty="0">
                <a:solidFill>
                  <a:srgbClr val="002060"/>
                </a:solidFill>
                <a:effectLst/>
                <a:latin typeface="Castellar" panose="020A0402060406010301" pitchFamily="18" charset="0"/>
                <a:cs typeface="Times New Roman" panose="02020603050405020304" pitchFamily="18" charset="0"/>
              </a:rPr>
              <a:t>Election Reform Act of 1974</a:t>
            </a:r>
          </a:p>
        </p:txBody>
      </p:sp>
      <p:sp>
        <p:nvSpPr>
          <p:cNvPr id="103427" name="Rectangle 3">
            <a:extLst>
              <a:ext uri="{FF2B5EF4-FFF2-40B4-BE49-F238E27FC236}">
                <a16:creationId xmlns:a16="http://schemas.microsoft.com/office/drawing/2014/main" id="{2FFD5829-525E-4D69-AD22-EB67D2AC467B}"/>
              </a:ext>
            </a:extLst>
          </p:cNvPr>
          <p:cNvSpPr>
            <a:spLocks noGrp="1" noChangeArrowheads="1"/>
          </p:cNvSpPr>
          <p:nvPr>
            <p:ph idx="1"/>
          </p:nvPr>
        </p:nvSpPr>
        <p:spPr>
          <a:xfrm>
            <a:off x="787791" y="1143000"/>
            <a:ext cx="10747717" cy="5257800"/>
          </a:xfrm>
          <a:solidFill>
            <a:schemeClr val="bg1">
              <a:lumMod val="95000"/>
            </a:schemeClr>
          </a:solidFill>
          <a:ln>
            <a:solidFill>
              <a:srgbClr val="FF0000"/>
            </a:solidFill>
          </a:ln>
        </p:spPr>
        <p:txBody>
          <a:bodyPr>
            <a:normAutofit/>
          </a:bodyPr>
          <a:lstStyle/>
          <a:p>
            <a:pPr>
              <a:defRPr/>
            </a:pPr>
            <a:r>
              <a:rPr lang="en-US" altLang="en-US" sz="2400" dirty="0">
                <a:latin typeface="Times New Roman" panose="02020603050405020304" pitchFamily="18" charset="0"/>
                <a:cs typeface="Times New Roman" panose="02020603050405020304" pitchFamily="18" charset="0"/>
              </a:rPr>
              <a:t>Created the </a:t>
            </a:r>
            <a:r>
              <a:rPr lang="en-US" altLang="en-US" sz="2400" b="1" u="sng" dirty="0">
                <a:solidFill>
                  <a:srgbClr val="002060"/>
                </a:solidFill>
                <a:latin typeface="Times New Roman" panose="02020603050405020304" pitchFamily="18" charset="0"/>
                <a:cs typeface="Times New Roman" panose="02020603050405020304" pitchFamily="18" charset="0"/>
              </a:rPr>
              <a:t>Federal Elections Commission</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to over see elections</a:t>
            </a:r>
          </a:p>
          <a:p>
            <a:pPr>
              <a:defRPr/>
            </a:pPr>
            <a:endParaRPr lang="en-US" altLang="en-US" sz="2400" dirty="0">
              <a:latin typeface="Times New Roman" panose="02020603050405020304" pitchFamily="18" charset="0"/>
              <a:cs typeface="Times New Roman" panose="02020603050405020304" pitchFamily="18" charset="0"/>
            </a:endParaRPr>
          </a:p>
          <a:p>
            <a:pPr>
              <a:defRPr/>
            </a:pPr>
            <a:endParaRPr lang="en-US" altLang="en-US" sz="2400" dirty="0">
              <a:latin typeface="Times New Roman" panose="02020603050405020304" pitchFamily="18" charset="0"/>
              <a:cs typeface="Times New Roman" panose="02020603050405020304" pitchFamily="18" charset="0"/>
            </a:endParaRPr>
          </a:p>
          <a:p>
            <a:pPr>
              <a:defRPr/>
            </a:pPr>
            <a:endParaRPr lang="en-US" altLang="en-US" sz="2400" dirty="0">
              <a:latin typeface="Times New Roman" panose="02020603050405020304" pitchFamily="18" charset="0"/>
              <a:cs typeface="Times New Roman" panose="02020603050405020304" pitchFamily="18" charset="0"/>
            </a:endParaRPr>
          </a:p>
          <a:p>
            <a:pPr>
              <a:defRPr/>
            </a:pPr>
            <a:endParaRPr lang="en-US" altLang="en-US" sz="2400" dirty="0">
              <a:latin typeface="Times New Roman" panose="02020603050405020304" pitchFamily="18" charset="0"/>
              <a:cs typeface="Times New Roman" panose="02020603050405020304" pitchFamily="18" charset="0"/>
            </a:endParaRPr>
          </a:p>
          <a:p>
            <a:pPr>
              <a:defRPr/>
            </a:pPr>
            <a:endParaRPr lang="en-US" altLang="en-US" sz="2400" dirty="0">
              <a:latin typeface="Times New Roman" panose="02020603050405020304" pitchFamily="18" charset="0"/>
              <a:cs typeface="Times New Roman" panose="02020603050405020304" pitchFamily="18" charset="0"/>
            </a:endParaRPr>
          </a:p>
          <a:p>
            <a:pPr marL="0" indent="0">
              <a:buNone/>
              <a:defRPr/>
            </a:pPr>
            <a:endParaRPr lang="en-US" altLang="en-US" sz="2400" dirty="0">
              <a:latin typeface="Times New Roman" panose="02020603050405020304" pitchFamily="18" charset="0"/>
              <a:cs typeface="Times New Roman" panose="02020603050405020304" pitchFamily="18" charset="0"/>
            </a:endParaRPr>
          </a:p>
          <a:p>
            <a:pPr>
              <a:defRPr/>
            </a:pPr>
            <a:endParaRPr lang="en-US" altLang="en-US" sz="2400" b="1" u="sng" dirty="0">
              <a:solidFill>
                <a:srgbClr val="002060"/>
              </a:solidFill>
              <a:latin typeface="Times New Roman" panose="02020603050405020304" pitchFamily="18" charset="0"/>
              <a:cs typeface="Times New Roman" panose="02020603050405020304" pitchFamily="18" charset="0"/>
            </a:endParaRPr>
          </a:p>
          <a:p>
            <a:pPr>
              <a:defRPr/>
            </a:pPr>
            <a:r>
              <a:rPr lang="en-US" altLang="en-US" sz="2400" b="1" u="sng" dirty="0">
                <a:solidFill>
                  <a:srgbClr val="002060"/>
                </a:solidFill>
                <a:latin typeface="Times New Roman" panose="02020603050405020304" pitchFamily="18" charset="0"/>
                <a:cs typeface="Times New Roman" panose="02020603050405020304" pitchFamily="18" charset="0"/>
              </a:rPr>
              <a:t>Buckley v. </a:t>
            </a:r>
            <a:r>
              <a:rPr lang="en-US" altLang="en-US" sz="2400" b="1" u="sng" dirty="0" err="1">
                <a:solidFill>
                  <a:srgbClr val="002060"/>
                </a:solidFill>
                <a:latin typeface="Times New Roman" panose="02020603050405020304" pitchFamily="18" charset="0"/>
                <a:cs typeface="Times New Roman" panose="02020603050405020304" pitchFamily="18" charset="0"/>
              </a:rPr>
              <a:t>Valeo</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establish that campaign contributions are protected by the </a:t>
            </a:r>
            <a:r>
              <a:rPr lang="en-US" altLang="en-US" sz="2400" b="1" u="sng" dirty="0">
                <a:latin typeface="Times New Roman" panose="02020603050405020304" pitchFamily="18" charset="0"/>
                <a:cs typeface="Times New Roman" panose="02020603050405020304" pitchFamily="18" charset="0"/>
              </a:rPr>
              <a:t>1</a:t>
            </a:r>
            <a:r>
              <a:rPr lang="en-US" altLang="en-US" sz="2400" b="1" u="sng" baseline="30000" dirty="0">
                <a:latin typeface="Times New Roman" panose="02020603050405020304" pitchFamily="18" charset="0"/>
                <a:cs typeface="Times New Roman" panose="02020603050405020304" pitchFamily="18" charset="0"/>
              </a:rPr>
              <a:t>st</a:t>
            </a:r>
            <a:r>
              <a:rPr lang="en-US" altLang="en-US" sz="2400" b="1" u="sng" dirty="0">
                <a:latin typeface="Times New Roman" panose="02020603050405020304" pitchFamily="18" charset="0"/>
                <a:cs typeface="Times New Roman" panose="02020603050405020304" pitchFamily="18" charset="0"/>
              </a:rPr>
              <a:t> Amendment free speech</a:t>
            </a:r>
            <a:r>
              <a:rPr lang="en-US" altLang="en-US" sz="2400" dirty="0">
                <a:latin typeface="Times New Roman" panose="02020603050405020304" pitchFamily="18" charset="0"/>
                <a:cs typeface="Times New Roman" panose="02020603050405020304" pitchFamily="18" charset="0"/>
              </a:rPr>
              <a:t>, but they can be limited, EXCEPT if it your own $$$</a:t>
            </a:r>
          </a:p>
          <a:p>
            <a:pPr lvl="1">
              <a:defRPr/>
            </a:pPr>
            <a:r>
              <a:rPr lang="en-US" altLang="en-US" b="1" u="sng" dirty="0">
                <a:solidFill>
                  <a:srgbClr val="002060"/>
                </a:solidFill>
                <a:latin typeface="Times New Roman" panose="02020603050405020304" pitchFamily="18" charset="0"/>
                <a:cs typeface="Times New Roman" panose="02020603050405020304" pitchFamily="18" charset="0"/>
              </a:rPr>
              <a:t>Magical Word Test</a:t>
            </a:r>
            <a:r>
              <a:rPr lang="en-US" altLang="en-US" dirty="0">
                <a:solidFill>
                  <a:srgbClr val="002060"/>
                </a:solidFill>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limits </a:t>
            </a:r>
            <a:r>
              <a:rPr lang="en-US" altLang="en-US" b="1" u="sng" dirty="0">
                <a:solidFill>
                  <a:srgbClr val="FFFF00"/>
                </a:solidFill>
                <a:latin typeface="Times New Roman" panose="02020603050405020304" pitchFamily="18" charset="0"/>
                <a:cs typeface="Times New Roman" panose="02020603050405020304" pitchFamily="18" charset="0"/>
                <a:hlinkClick r:id="rId2"/>
              </a:rPr>
              <a:t>expressed advocacy</a:t>
            </a:r>
            <a:r>
              <a:rPr lang="en-US" altLang="en-US" dirty="0">
                <a:latin typeface="Times New Roman" panose="02020603050405020304" pitchFamily="18" charset="0"/>
                <a:cs typeface="Times New Roman" panose="02020603050405020304" pitchFamily="18" charset="0"/>
              </a:rPr>
              <a:t> ads by interest groups (ex. vote for, elect, vote against)</a:t>
            </a:r>
          </a:p>
        </p:txBody>
      </p:sp>
      <p:sp>
        <p:nvSpPr>
          <p:cNvPr id="104452" name="Rectangle 1">
            <a:extLst>
              <a:ext uri="{FF2B5EF4-FFF2-40B4-BE49-F238E27FC236}">
                <a16:creationId xmlns:a16="http://schemas.microsoft.com/office/drawing/2014/main" id="{321CDB0B-A811-4425-A179-D326D7B1B76A}"/>
              </a:ext>
            </a:extLst>
          </p:cNvPr>
          <p:cNvSpPr>
            <a:spLocks noChangeArrowheads="1"/>
          </p:cNvSpPr>
          <p:nvPr/>
        </p:nvSpPr>
        <p:spPr bwMode="auto">
          <a:xfrm>
            <a:off x="656492" y="1649436"/>
            <a:ext cx="10513256" cy="2767819"/>
          </a:xfrm>
          <a:prstGeom prst="rect">
            <a:avLst/>
          </a:prstGeom>
          <a:solidFill>
            <a:srgbClr val="002060"/>
          </a:solidFill>
          <a:ln w="9525" algn="ctr">
            <a:solidFill>
              <a:srgbClr val="FF0000"/>
            </a:solidFill>
            <a:round/>
            <a:headEnd/>
            <a:tailEnd/>
          </a:ln>
        </p:spPr>
        <p:txBody>
          <a:bodyPr/>
          <a:lstStyle>
            <a:lvl1pPr marL="342900" indent="-34290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lvl="1">
              <a:spcBef>
                <a:spcPct val="0"/>
              </a:spcBef>
              <a:buClrTx/>
              <a:buSzTx/>
              <a:buFontTx/>
              <a:buNone/>
            </a:pPr>
            <a:r>
              <a:rPr lang="en-US" altLang="en-US" sz="2400" dirty="0">
                <a:solidFill>
                  <a:schemeClr val="bg1"/>
                </a:solidFill>
              </a:rPr>
              <a:t>- Full disclosure of campaign contributions</a:t>
            </a:r>
          </a:p>
          <a:p>
            <a:pPr marL="800100" lvl="1" indent="-342900">
              <a:spcBef>
                <a:spcPct val="0"/>
              </a:spcBef>
              <a:buClrTx/>
              <a:buSzTx/>
              <a:buFontTx/>
              <a:buChar char="-"/>
            </a:pPr>
            <a:r>
              <a:rPr lang="en-US" altLang="en-US" sz="2400" dirty="0">
                <a:solidFill>
                  <a:schemeClr val="bg1"/>
                </a:solidFill>
              </a:rPr>
              <a:t>Establish limits on </a:t>
            </a:r>
            <a:r>
              <a:rPr lang="en-US" altLang="en-US" sz="2400" b="1" dirty="0">
                <a:solidFill>
                  <a:srgbClr val="FFFF00"/>
                </a:solidFill>
              </a:rPr>
              <a:t>campaign contributions given to the candidate </a:t>
            </a:r>
            <a:r>
              <a:rPr lang="en-US" altLang="en-US" sz="2400" dirty="0">
                <a:solidFill>
                  <a:srgbClr val="FFFF00"/>
                </a:solidFill>
              </a:rPr>
              <a:t>(</a:t>
            </a:r>
            <a:r>
              <a:rPr lang="en-US" altLang="en-US" sz="2400" b="1" u="sng" dirty="0">
                <a:solidFill>
                  <a:srgbClr val="FFFF00"/>
                </a:solidFill>
              </a:rPr>
              <a:t>Hard Money</a:t>
            </a:r>
            <a:r>
              <a:rPr lang="en-US" altLang="en-US" sz="2400" dirty="0">
                <a:solidFill>
                  <a:srgbClr val="FFFF00"/>
                </a:solidFill>
              </a:rPr>
              <a:t>) </a:t>
            </a:r>
            <a:r>
              <a:rPr lang="en-US" altLang="en-US" sz="2400" dirty="0">
                <a:solidFill>
                  <a:srgbClr val="FF0000"/>
                </a:solidFill>
              </a:rPr>
              <a:t> </a:t>
            </a:r>
          </a:p>
          <a:p>
            <a:pPr marL="800100" lvl="1" indent="-342900">
              <a:spcBef>
                <a:spcPct val="0"/>
              </a:spcBef>
              <a:buClrTx/>
              <a:buSzTx/>
              <a:buFontTx/>
              <a:buChar char="-"/>
            </a:pPr>
            <a:r>
              <a:rPr lang="en-US" altLang="en-US" sz="2400" dirty="0">
                <a:solidFill>
                  <a:schemeClr val="bg1"/>
                </a:solidFill>
              </a:rPr>
              <a:t>Prevents contributions from foreign interests and limits the amount that can be donated to a candidate per election cycle ($2000 per candidate)</a:t>
            </a:r>
          </a:p>
          <a:p>
            <a:pPr lvl="1">
              <a:spcBef>
                <a:spcPct val="0"/>
              </a:spcBef>
              <a:buClrTx/>
              <a:buSzTx/>
              <a:buFontTx/>
              <a:buNone/>
            </a:pPr>
            <a:r>
              <a:rPr lang="en-US" altLang="en-US" sz="2400" dirty="0">
                <a:solidFill>
                  <a:schemeClr val="bg1"/>
                </a:solidFill>
              </a:rPr>
              <a:t>- Established federal elections </a:t>
            </a:r>
            <a:r>
              <a:rPr lang="en-US" altLang="en-US" sz="2400" b="1" u="sng" dirty="0">
                <a:solidFill>
                  <a:srgbClr val="FFFF00"/>
                </a:solidFill>
              </a:rPr>
              <a:t>matching funds</a:t>
            </a:r>
            <a:r>
              <a:rPr lang="en-US" altLang="en-US" sz="2400" b="1" dirty="0">
                <a:solidFill>
                  <a:srgbClr val="FFFF00"/>
                </a:solidFill>
              </a:rPr>
              <a:t> (tax payer dollars – if you accept the money you take restrictions on the amount of $$ you can raise)</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1CB99AEC-30C1-432D-B08B-D3D5C2AD3CFC}"/>
              </a:ext>
            </a:extLst>
          </p:cNvPr>
          <p:cNvSpPr>
            <a:spLocks noGrp="1" noRot="1" noChangeArrowheads="1"/>
          </p:cNvSpPr>
          <p:nvPr>
            <p:ph type="title"/>
          </p:nvPr>
        </p:nvSpPr>
        <p:spPr>
          <a:xfrm>
            <a:off x="422031" y="274639"/>
            <a:ext cx="10931769" cy="822325"/>
          </a:xfrm>
          <a:solidFill>
            <a:schemeClr val="bg2"/>
          </a:solidFill>
          <a:ln>
            <a:solidFill>
              <a:srgbClr val="FF0000"/>
            </a:solidFill>
          </a:ln>
        </p:spPr>
        <p:txBody>
          <a:bodyPr>
            <a:normAutofit fontScale="90000"/>
          </a:bodyPr>
          <a:lstStyle/>
          <a:p>
            <a:r>
              <a:rPr lang="en-US" altLang="en-US" b="1" dirty="0">
                <a:solidFill>
                  <a:srgbClr val="002060"/>
                </a:solidFill>
                <a:effectLst/>
                <a:latin typeface="Castellar" panose="020A0402060406010301" pitchFamily="18" charset="0"/>
              </a:rPr>
              <a:t>Bipartisan Campaign Act of 2002</a:t>
            </a:r>
          </a:p>
        </p:txBody>
      </p:sp>
      <p:sp>
        <p:nvSpPr>
          <p:cNvPr id="106499" name="Rectangle 4">
            <a:extLst>
              <a:ext uri="{FF2B5EF4-FFF2-40B4-BE49-F238E27FC236}">
                <a16:creationId xmlns:a16="http://schemas.microsoft.com/office/drawing/2014/main" id="{9510C20D-A939-48E0-B6F0-A064B4683610}"/>
              </a:ext>
            </a:extLst>
          </p:cNvPr>
          <p:cNvSpPr>
            <a:spLocks noGrp="1" noChangeArrowheads="1"/>
          </p:cNvSpPr>
          <p:nvPr>
            <p:ph idx="1"/>
          </p:nvPr>
        </p:nvSpPr>
        <p:spPr>
          <a:xfrm>
            <a:off x="838200" y="1406769"/>
            <a:ext cx="10515600" cy="4770194"/>
          </a:xfrm>
          <a:solidFill>
            <a:schemeClr val="bg1">
              <a:lumMod val="95000"/>
            </a:schemeClr>
          </a:solidFill>
        </p:spPr>
        <p:txBody>
          <a:bodyPr/>
          <a:lstStyle/>
          <a:p>
            <a:pPr>
              <a:lnSpc>
                <a:spcPct val="80000"/>
              </a:lnSpc>
            </a:pPr>
            <a:r>
              <a:rPr lang="en-US" altLang="en-US" sz="2400" b="1" i="1" dirty="0">
                <a:solidFill>
                  <a:srgbClr val="FF0000"/>
                </a:solidFill>
                <a:latin typeface="Times New Roman" panose="02020603050405020304" pitchFamily="18" charset="0"/>
                <a:cs typeface="Times New Roman" panose="02020603050405020304" pitchFamily="18" charset="0"/>
              </a:rPr>
              <a:t>McCain-Feingold Law</a:t>
            </a:r>
          </a:p>
          <a:p>
            <a:pPr>
              <a:lnSpc>
                <a:spcPct val="80000"/>
              </a:lnSpc>
            </a:pPr>
            <a:r>
              <a:rPr lang="en-US" altLang="en-US" sz="2400" dirty="0">
                <a:latin typeface="Times New Roman" panose="02020603050405020304" pitchFamily="18" charset="0"/>
                <a:cs typeface="Times New Roman" panose="02020603050405020304" pitchFamily="18" charset="0"/>
              </a:rPr>
              <a:t>Bans </a:t>
            </a:r>
            <a:r>
              <a:rPr lang="en-US" altLang="en-US" sz="2400" b="1" u="sng" dirty="0">
                <a:solidFill>
                  <a:srgbClr val="002060"/>
                </a:solidFill>
                <a:latin typeface="Times New Roman" panose="02020603050405020304" pitchFamily="18" charset="0"/>
                <a:cs typeface="Times New Roman" panose="02020603050405020304" pitchFamily="18" charset="0"/>
              </a:rPr>
              <a:t>soft money</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donations</a:t>
            </a:r>
            <a:r>
              <a:rPr lang="en-US" altLang="en-US" sz="2400" b="1" dirty="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to national party (national parties, candidates, and federally elected officials cannot solicit soft money donations) </a:t>
            </a:r>
          </a:p>
          <a:p>
            <a:pPr>
              <a:lnSpc>
                <a:spcPct val="80000"/>
              </a:lnSpc>
            </a:pPr>
            <a:r>
              <a:rPr lang="en-US" altLang="en-US" sz="2400" dirty="0">
                <a:latin typeface="Times New Roman" panose="02020603050405020304" pitchFamily="18" charset="0"/>
                <a:cs typeface="Times New Roman" panose="02020603050405020304" pitchFamily="18" charset="0"/>
              </a:rPr>
              <a:t>Limits campaign ads by interest groups (</a:t>
            </a:r>
            <a:r>
              <a:rPr lang="en-US" altLang="en-US" sz="2400" b="1" i="1" dirty="0">
                <a:solidFill>
                  <a:srgbClr val="FF0000"/>
                </a:solidFill>
                <a:latin typeface="Times New Roman" panose="02020603050405020304" pitchFamily="18" charset="0"/>
                <a:cs typeface="Times New Roman" panose="02020603050405020304" pitchFamily="18" charset="0"/>
              </a:rPr>
              <a:t>60 days prior to general election &amp; 30 days prior to a nominating elections</a:t>
            </a:r>
            <a:r>
              <a:rPr lang="en-US" altLang="en-US" sz="2400" dirty="0">
                <a:latin typeface="Times New Roman" panose="02020603050405020304" pitchFamily="18" charset="0"/>
                <a:cs typeface="Times New Roman" panose="02020603050405020304" pitchFamily="18" charset="0"/>
              </a:rPr>
              <a:t>)</a:t>
            </a:r>
          </a:p>
          <a:p>
            <a:pPr>
              <a:lnSpc>
                <a:spcPct val="80000"/>
              </a:lnSpc>
            </a:pPr>
            <a:r>
              <a:rPr lang="en-US" altLang="en-US" sz="2400" dirty="0">
                <a:latin typeface="Times New Roman" panose="02020603050405020304" pitchFamily="18" charset="0"/>
                <a:cs typeface="Times New Roman" panose="02020603050405020304" pitchFamily="18" charset="0"/>
              </a:rPr>
              <a:t>Upheld by </a:t>
            </a:r>
            <a:r>
              <a:rPr lang="en-US" altLang="en-US" sz="2400" b="1" u="sng" dirty="0">
                <a:solidFill>
                  <a:srgbClr val="002060"/>
                </a:solidFill>
                <a:latin typeface="Times New Roman" panose="02020603050405020304" pitchFamily="18" charset="0"/>
                <a:cs typeface="Times New Roman" panose="02020603050405020304" pitchFamily="18" charset="0"/>
              </a:rPr>
              <a:t>McConnell v. FEC</a:t>
            </a:r>
            <a:r>
              <a:rPr lang="en-US" altLang="en-US" sz="2400" dirty="0">
                <a:solidFill>
                  <a:srgbClr val="002060"/>
                </a:solidFill>
                <a:latin typeface="Times New Roman" panose="02020603050405020304" pitchFamily="18" charset="0"/>
                <a:cs typeface="Times New Roman" panose="02020603050405020304" pitchFamily="18" charset="0"/>
              </a:rPr>
              <a:t> – </a:t>
            </a:r>
            <a:r>
              <a:rPr lang="en-US" altLang="en-US" sz="2400" dirty="0">
                <a:latin typeface="Times New Roman" panose="02020603050405020304" pitchFamily="18" charset="0"/>
                <a:cs typeface="Times New Roman" panose="02020603050405020304" pitchFamily="18" charset="0"/>
              </a:rPr>
              <a:t>protection of the integrity of elections </a:t>
            </a:r>
          </a:p>
        </p:txBody>
      </p:sp>
      <p:pic>
        <p:nvPicPr>
          <p:cNvPr id="106500" name="Picture 2">
            <a:extLst>
              <a:ext uri="{FF2B5EF4-FFF2-40B4-BE49-F238E27FC236}">
                <a16:creationId xmlns:a16="http://schemas.microsoft.com/office/drawing/2014/main" id="{E56CED7C-3BE6-4842-A95B-C67497A3287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91597" y="3742006"/>
            <a:ext cx="6477000" cy="311599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45DAF-31E3-4E6C-8A36-E288ADF1A8CD}"/>
              </a:ext>
            </a:extLst>
          </p:cNvPr>
          <p:cNvSpPr>
            <a:spLocks noGrp="1"/>
          </p:cNvSpPr>
          <p:nvPr>
            <p:ph type="title"/>
          </p:nvPr>
        </p:nvSpPr>
        <p:spPr>
          <a:xfrm>
            <a:off x="839788" y="365125"/>
            <a:ext cx="10515600" cy="661817"/>
          </a:xfrm>
          <a:solidFill>
            <a:schemeClr val="bg2"/>
          </a:solidFill>
          <a:ln>
            <a:solidFill>
              <a:srgbClr val="FF0000"/>
            </a:solidFill>
          </a:ln>
        </p:spPr>
        <p:txBody>
          <a:bodyPr>
            <a:normAutofit fontScale="90000"/>
          </a:bodyPr>
          <a:lstStyle/>
          <a:p>
            <a:pPr>
              <a:defRPr/>
            </a:pPr>
            <a:r>
              <a:rPr lang="en-US" b="1" dirty="0">
                <a:solidFill>
                  <a:srgbClr val="002060"/>
                </a:solidFill>
                <a:latin typeface="Castellar" panose="020A0402060406010301" pitchFamily="18" charset="0"/>
              </a:rPr>
              <a:t>Money Adapts</a:t>
            </a:r>
          </a:p>
        </p:txBody>
      </p:sp>
      <p:sp>
        <p:nvSpPr>
          <p:cNvPr id="5" name="Text Placeholder 4">
            <a:extLst>
              <a:ext uri="{FF2B5EF4-FFF2-40B4-BE49-F238E27FC236}">
                <a16:creationId xmlns:a16="http://schemas.microsoft.com/office/drawing/2014/main" id="{6E16E1FD-8F9E-44FE-AB2C-268C67AEC04C}"/>
              </a:ext>
            </a:extLst>
          </p:cNvPr>
          <p:cNvSpPr>
            <a:spLocks noGrp="1"/>
          </p:cNvSpPr>
          <p:nvPr>
            <p:ph type="body" idx="1"/>
          </p:nvPr>
        </p:nvSpPr>
        <p:spPr>
          <a:xfrm>
            <a:off x="178607" y="1135637"/>
            <a:ext cx="5157787" cy="661817"/>
          </a:xfrm>
          <a:solidFill>
            <a:schemeClr val="bg2"/>
          </a:solidFill>
          <a:ln>
            <a:solidFill>
              <a:srgbClr val="FF0000"/>
            </a:solidFill>
          </a:ln>
        </p:spPr>
        <p:txBody>
          <a:bodyPr>
            <a:normAutofit/>
          </a:bodyPr>
          <a:lstStyle/>
          <a:p>
            <a:r>
              <a:rPr lang="en-US" dirty="0">
                <a:solidFill>
                  <a:srgbClr val="002060"/>
                </a:solidFill>
                <a:latin typeface="Times" panose="02020603050405020304" pitchFamily="18" charset="0"/>
                <a:cs typeface="Times" panose="02020603050405020304" pitchFamily="18" charset="0"/>
              </a:rPr>
              <a:t>PACs – Political Action Committees</a:t>
            </a:r>
          </a:p>
        </p:txBody>
      </p:sp>
      <p:sp>
        <p:nvSpPr>
          <p:cNvPr id="7" name="Content Placeholder 6">
            <a:extLst>
              <a:ext uri="{FF2B5EF4-FFF2-40B4-BE49-F238E27FC236}">
                <a16:creationId xmlns:a16="http://schemas.microsoft.com/office/drawing/2014/main" id="{7A6F3AA4-2439-493C-9F08-A31B9AB95405}"/>
              </a:ext>
            </a:extLst>
          </p:cNvPr>
          <p:cNvSpPr>
            <a:spLocks noGrp="1"/>
          </p:cNvSpPr>
          <p:nvPr>
            <p:ph sz="half" idx="2"/>
          </p:nvPr>
        </p:nvSpPr>
        <p:spPr>
          <a:xfrm>
            <a:off x="178607" y="1952199"/>
            <a:ext cx="5157787" cy="3974024"/>
          </a:xfrm>
          <a:solidFill>
            <a:schemeClr val="bg2"/>
          </a:solidFill>
          <a:ln>
            <a:solidFill>
              <a:srgbClr val="FF0000"/>
            </a:solidFill>
          </a:ln>
        </p:spPr>
        <p:txBody>
          <a:bodyPr>
            <a:normAutofit/>
          </a:bodyPr>
          <a:lstStyle/>
          <a:p>
            <a:r>
              <a:rPr lang="en-US" sz="2200" dirty="0">
                <a:solidFill>
                  <a:srgbClr val="002060"/>
                </a:solidFill>
                <a:latin typeface="Times" panose="02020603050405020304" pitchFamily="18" charset="0"/>
                <a:cs typeface="Times" panose="02020603050405020304" pitchFamily="18" charset="0"/>
              </a:rPr>
              <a:t>Electioneering by interest groups, unions &amp; corporation</a:t>
            </a:r>
          </a:p>
          <a:p>
            <a:r>
              <a:rPr lang="en-US" sz="2200" dirty="0">
                <a:solidFill>
                  <a:srgbClr val="002060"/>
                </a:solidFill>
                <a:latin typeface="Times" panose="02020603050405020304" pitchFamily="18" charset="0"/>
                <a:cs typeface="Times" panose="02020603050405020304" pitchFamily="18" charset="0"/>
              </a:rPr>
              <a:t>Can donate money to candidates </a:t>
            </a:r>
            <a:r>
              <a:rPr lang="en-US" sz="2200" b="1" i="1" dirty="0">
                <a:solidFill>
                  <a:srgbClr val="002060"/>
                </a:solidFill>
                <a:latin typeface="Times" panose="02020603050405020304" pitchFamily="18" charset="0"/>
                <a:cs typeface="Times" panose="02020603050405020304" pitchFamily="18" charset="0"/>
              </a:rPr>
              <a:t>($5000 per elections limit on hard $$$</a:t>
            </a:r>
            <a:r>
              <a:rPr lang="en-US" sz="2200" dirty="0">
                <a:solidFill>
                  <a:srgbClr val="002060"/>
                </a:solidFill>
                <a:latin typeface="Times" panose="02020603050405020304" pitchFamily="18" charset="0"/>
                <a:cs typeface="Times" panose="02020603050405020304" pitchFamily="18" charset="0"/>
              </a:rPr>
              <a:t>) </a:t>
            </a:r>
          </a:p>
          <a:p>
            <a:r>
              <a:rPr lang="en-US" sz="2200" dirty="0">
                <a:solidFill>
                  <a:srgbClr val="002060"/>
                </a:solidFill>
                <a:latin typeface="Times" panose="02020603050405020304" pitchFamily="18" charset="0"/>
                <a:cs typeface="Times" panose="02020603050405020304" pitchFamily="18" charset="0"/>
              </a:rPr>
              <a:t>Can donate money to political party </a:t>
            </a:r>
            <a:r>
              <a:rPr lang="en-US" sz="2200" b="1" i="1" dirty="0">
                <a:solidFill>
                  <a:srgbClr val="002060"/>
                </a:solidFill>
                <a:latin typeface="Times" panose="02020603050405020304" pitchFamily="18" charset="0"/>
                <a:cs typeface="Times" panose="02020603050405020304" pitchFamily="18" charset="0"/>
              </a:rPr>
              <a:t>($15,000 per year</a:t>
            </a:r>
            <a:r>
              <a:rPr lang="en-US" sz="2200" b="1" dirty="0">
                <a:solidFill>
                  <a:srgbClr val="002060"/>
                </a:solidFill>
                <a:latin typeface="Times" panose="02020603050405020304" pitchFamily="18" charset="0"/>
                <a:cs typeface="Times" panose="02020603050405020304" pitchFamily="18" charset="0"/>
              </a:rPr>
              <a:t>)</a:t>
            </a:r>
          </a:p>
          <a:p>
            <a:r>
              <a:rPr lang="en-US" sz="2200" dirty="0">
                <a:solidFill>
                  <a:srgbClr val="002060"/>
                </a:solidFill>
                <a:latin typeface="Times" panose="02020603050405020304" pitchFamily="18" charset="0"/>
                <a:cs typeface="Times" panose="02020603050405020304" pitchFamily="18" charset="0"/>
              </a:rPr>
              <a:t>Donation limit to PACs </a:t>
            </a:r>
            <a:r>
              <a:rPr lang="en-US" sz="2200" b="1" i="1" dirty="0">
                <a:solidFill>
                  <a:srgbClr val="002060"/>
                </a:solidFill>
                <a:latin typeface="Times" panose="02020603050405020304" pitchFamily="18" charset="0"/>
                <a:cs typeface="Times" panose="02020603050405020304" pitchFamily="18" charset="0"/>
              </a:rPr>
              <a:t>($5000 per year)</a:t>
            </a:r>
          </a:p>
        </p:txBody>
      </p:sp>
      <p:sp>
        <p:nvSpPr>
          <p:cNvPr id="8" name="Text Placeholder 7">
            <a:extLst>
              <a:ext uri="{FF2B5EF4-FFF2-40B4-BE49-F238E27FC236}">
                <a16:creationId xmlns:a16="http://schemas.microsoft.com/office/drawing/2014/main" id="{3944CE23-FDAA-4B96-8B7C-6856DC0C07AB}"/>
              </a:ext>
            </a:extLst>
          </p:cNvPr>
          <p:cNvSpPr>
            <a:spLocks noGrp="1"/>
          </p:cNvSpPr>
          <p:nvPr>
            <p:ph type="body" sz="quarter" idx="3"/>
          </p:nvPr>
        </p:nvSpPr>
        <p:spPr>
          <a:xfrm>
            <a:off x="6284741" y="1117724"/>
            <a:ext cx="5183188" cy="661817"/>
          </a:xfrm>
          <a:solidFill>
            <a:srgbClr val="002060"/>
          </a:solidFill>
          <a:ln>
            <a:solidFill>
              <a:schemeClr val="bg1"/>
            </a:solidFill>
          </a:ln>
        </p:spPr>
        <p:txBody>
          <a:bodyPr/>
          <a:lstStyle/>
          <a:p>
            <a:r>
              <a:rPr lang="en-US" dirty="0">
                <a:solidFill>
                  <a:schemeClr val="bg1"/>
                </a:solidFill>
                <a:latin typeface="Times" panose="02020603050405020304" pitchFamily="18" charset="0"/>
                <a:cs typeface="Times" panose="02020603050405020304" pitchFamily="18" charset="0"/>
              </a:rPr>
              <a:t>Super PACs</a:t>
            </a:r>
          </a:p>
        </p:txBody>
      </p:sp>
      <p:sp>
        <p:nvSpPr>
          <p:cNvPr id="9" name="Content Placeholder 8">
            <a:extLst>
              <a:ext uri="{FF2B5EF4-FFF2-40B4-BE49-F238E27FC236}">
                <a16:creationId xmlns:a16="http://schemas.microsoft.com/office/drawing/2014/main" id="{177446A3-683D-4D0C-A72B-67CB8CEED0B4}"/>
              </a:ext>
            </a:extLst>
          </p:cNvPr>
          <p:cNvSpPr>
            <a:spLocks noGrp="1"/>
          </p:cNvSpPr>
          <p:nvPr>
            <p:ph sz="quarter" idx="4"/>
          </p:nvPr>
        </p:nvSpPr>
        <p:spPr>
          <a:xfrm>
            <a:off x="6172200" y="1952199"/>
            <a:ext cx="5183188" cy="3974024"/>
          </a:xfrm>
          <a:solidFill>
            <a:srgbClr val="002060"/>
          </a:solidFill>
          <a:ln>
            <a:solidFill>
              <a:schemeClr val="bg1"/>
            </a:solidFill>
          </a:ln>
        </p:spPr>
        <p:txBody>
          <a:bodyPr>
            <a:normAutofit/>
          </a:bodyPr>
          <a:lstStyle/>
          <a:p>
            <a:r>
              <a:rPr lang="en-US" sz="2400" dirty="0">
                <a:solidFill>
                  <a:schemeClr val="bg1"/>
                </a:solidFill>
                <a:latin typeface="Times" panose="02020603050405020304" pitchFamily="18" charset="0"/>
                <a:cs typeface="Times" panose="02020603050405020304" pitchFamily="18" charset="0"/>
              </a:rPr>
              <a:t>Electioneering by interest groups, unions, &amp; corporations – Caused </a:t>
            </a:r>
            <a:r>
              <a:rPr lang="en-US" sz="2400" u="sng" dirty="0">
                <a:solidFill>
                  <a:srgbClr val="FFFF00"/>
                </a:solidFill>
                <a:latin typeface="Times" panose="02020603050405020304" pitchFamily="18" charset="0"/>
                <a:cs typeface="Times" panose="02020603050405020304" pitchFamily="18" charset="0"/>
                <a:hlinkClick r:id="rId2">
                  <a:extLst>
                    <a:ext uri="{A12FA001-AC4F-418D-AE19-62706E023703}">
                      <ahyp:hlinkClr xmlns:ahyp="http://schemas.microsoft.com/office/drawing/2018/hyperlinkcolor" val="tx"/>
                    </a:ext>
                  </a:extLst>
                </a:hlinkClick>
              </a:rPr>
              <a:t>Citizens United v. FEC decision</a:t>
            </a:r>
            <a:r>
              <a:rPr lang="en-US" sz="2400" dirty="0">
                <a:solidFill>
                  <a:schemeClr val="bg1"/>
                </a:solidFill>
                <a:latin typeface="Times" panose="02020603050405020304" pitchFamily="18" charset="0"/>
                <a:cs typeface="Times" panose="02020603050405020304" pitchFamily="18" charset="0"/>
              </a:rPr>
              <a:t> (</a:t>
            </a:r>
            <a:r>
              <a:rPr lang="en-US" sz="2400" b="1" dirty="0">
                <a:solidFill>
                  <a:schemeClr val="bg1"/>
                </a:solidFill>
                <a:latin typeface="Times" panose="02020603050405020304" pitchFamily="18" charset="0"/>
                <a:cs typeface="Times" panose="02020603050405020304" pitchFamily="18" charset="0"/>
              </a:rPr>
              <a:t>Issue Advocacy</a:t>
            </a:r>
            <a:r>
              <a:rPr lang="en-US" sz="2400" dirty="0">
                <a:solidFill>
                  <a:schemeClr val="bg1"/>
                </a:solidFill>
                <a:latin typeface="Times" panose="02020603050405020304" pitchFamily="18" charset="0"/>
                <a:cs typeface="Times" panose="02020603050405020304" pitchFamily="18" charset="0"/>
              </a:rPr>
              <a:t>)</a:t>
            </a:r>
          </a:p>
          <a:p>
            <a:r>
              <a:rPr lang="en-US" sz="2400" dirty="0">
                <a:solidFill>
                  <a:schemeClr val="bg1"/>
                </a:solidFill>
                <a:latin typeface="Times" panose="02020603050405020304" pitchFamily="18" charset="0"/>
                <a:cs typeface="Times" panose="02020603050405020304" pitchFamily="18" charset="0"/>
              </a:rPr>
              <a:t>Cannot donate money to political parties or candidates </a:t>
            </a:r>
          </a:p>
          <a:p>
            <a:r>
              <a:rPr lang="en-US" sz="2400" dirty="0">
                <a:solidFill>
                  <a:schemeClr val="bg1"/>
                </a:solidFill>
                <a:latin typeface="Times" panose="02020603050405020304" pitchFamily="18" charset="0"/>
                <a:cs typeface="Times" panose="02020603050405020304" pitchFamily="18" charset="0"/>
              </a:rPr>
              <a:t>No donation limits </a:t>
            </a:r>
          </a:p>
        </p:txBody>
      </p:sp>
      <p:pic>
        <p:nvPicPr>
          <p:cNvPr id="2050" name="Picture 2" descr="Hillary: The Movie - Wikipedia">
            <a:extLst>
              <a:ext uri="{FF2B5EF4-FFF2-40B4-BE49-F238E27FC236}">
                <a16:creationId xmlns:a16="http://schemas.microsoft.com/office/drawing/2014/main" id="{31D57C01-865F-411C-A68C-F5AD454FF4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0429" y="3939211"/>
            <a:ext cx="20775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descr="A screenshot of a cell phone&#10;&#10;Description automatically generated">
            <a:extLst>
              <a:ext uri="{FF2B5EF4-FFF2-40B4-BE49-F238E27FC236}">
                <a16:creationId xmlns:a16="http://schemas.microsoft.com/office/drawing/2014/main" id="{4361FFDB-A722-438D-A2F1-B5989129F4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818" y="4504185"/>
            <a:ext cx="5301530" cy="219667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432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6770" y="390293"/>
            <a:ext cx="8408019" cy="674649"/>
          </a:xfrm>
          <a:solidFill>
            <a:srgbClr val="002060"/>
          </a:solidFill>
          <a:ln>
            <a:solidFill>
              <a:srgbClr val="FF0000"/>
            </a:solidFill>
          </a:ln>
        </p:spPr>
        <p:txBody>
          <a:bodyPr>
            <a:noAutofit/>
          </a:bodyPr>
          <a:lstStyle/>
          <a:p>
            <a:r>
              <a:rPr lang="en-US" sz="4000" b="1" dirty="0">
                <a:solidFill>
                  <a:schemeClr val="bg1"/>
                </a:solidFill>
                <a:latin typeface="Garamond" panose="02020404030301010803" pitchFamily="18" charset="0"/>
              </a:rPr>
              <a:t>What my votes states</a:t>
            </a:r>
          </a:p>
        </p:txBody>
      </p:sp>
      <p:sp>
        <p:nvSpPr>
          <p:cNvPr id="5" name="Content Placeholder 4"/>
          <p:cNvSpPr>
            <a:spLocks noGrp="1"/>
          </p:cNvSpPr>
          <p:nvPr>
            <p:ph sz="half" idx="1"/>
          </p:nvPr>
        </p:nvSpPr>
        <p:spPr>
          <a:xfrm>
            <a:off x="434897" y="1323278"/>
            <a:ext cx="7136781" cy="4648199"/>
          </a:xfrm>
          <a:solidFill>
            <a:srgbClr val="002060"/>
          </a:solidFill>
          <a:ln>
            <a:solidFill>
              <a:srgbClr val="FF0000"/>
            </a:solidFill>
          </a:ln>
        </p:spPr>
        <p:txBody>
          <a:bodyPr>
            <a:normAutofit lnSpcReduction="10000"/>
          </a:bodyPr>
          <a:lstStyle/>
          <a:p>
            <a:r>
              <a:rPr lang="en-US" dirty="0">
                <a:solidFill>
                  <a:schemeClr val="bg1"/>
                </a:solidFill>
                <a:latin typeface="Times New Roman" panose="02020603050405020304" pitchFamily="18" charset="0"/>
                <a:cs typeface="Times New Roman" panose="02020603050405020304" pitchFamily="18" charset="0"/>
              </a:rPr>
              <a:t>Ballots cast:</a:t>
            </a:r>
          </a:p>
          <a:p>
            <a:r>
              <a:rPr lang="en-US" b="1" i="1" dirty="0">
                <a:solidFill>
                  <a:schemeClr val="bg1"/>
                </a:solidFill>
                <a:latin typeface="Times New Roman" panose="02020603050405020304" pitchFamily="18" charset="0"/>
                <a:cs typeface="Times New Roman" panose="02020603050405020304" pitchFamily="18" charset="0"/>
              </a:rPr>
              <a:t>Clothes pin vote</a:t>
            </a:r>
            <a:r>
              <a:rPr lang="en-US" dirty="0">
                <a:solidFill>
                  <a:schemeClr val="bg1"/>
                </a:solidFill>
                <a:latin typeface="Times New Roman" panose="02020603050405020304" pitchFamily="18" charset="0"/>
                <a:cs typeface="Times New Roman" panose="02020603050405020304" pitchFamily="18" charset="0"/>
              </a:rPr>
              <a:t>: today many voters that the candidates don’t match their expectation, so they choose the one they feel is the least offensive</a:t>
            </a:r>
          </a:p>
          <a:p>
            <a:r>
              <a:rPr lang="en-US" b="1" i="1" dirty="0">
                <a:solidFill>
                  <a:schemeClr val="bg1"/>
                </a:solidFill>
                <a:latin typeface="Times New Roman" panose="02020603050405020304" pitchFamily="18" charset="0"/>
                <a:cs typeface="Times New Roman" panose="02020603050405020304" pitchFamily="18" charset="0"/>
              </a:rPr>
              <a:t>Prospective voting</a:t>
            </a:r>
            <a:r>
              <a:rPr lang="en-US" dirty="0">
                <a:solidFill>
                  <a:schemeClr val="bg1"/>
                </a:solidFill>
                <a:latin typeface="Times New Roman" panose="02020603050405020304" pitchFamily="18" charset="0"/>
                <a:cs typeface="Times New Roman" panose="02020603050405020304" pitchFamily="18" charset="0"/>
              </a:rPr>
              <a:t>: voting for candidate and what he could potentially do (Obama 2008 elections)</a:t>
            </a:r>
          </a:p>
          <a:p>
            <a:r>
              <a:rPr lang="en-US" b="1" i="1" dirty="0">
                <a:solidFill>
                  <a:schemeClr val="bg1"/>
                </a:solidFill>
                <a:latin typeface="Times New Roman" panose="02020603050405020304" pitchFamily="18" charset="0"/>
                <a:cs typeface="Times New Roman" panose="02020603050405020304" pitchFamily="18" charset="0"/>
              </a:rPr>
              <a:t>Retrospective voting</a:t>
            </a:r>
            <a:r>
              <a:rPr lang="en-US" dirty="0">
                <a:solidFill>
                  <a:schemeClr val="bg1"/>
                </a:solidFill>
                <a:latin typeface="Times New Roman" panose="02020603050405020304" pitchFamily="18" charset="0"/>
                <a:cs typeface="Times New Roman" panose="02020603050405020304" pitchFamily="18" charset="0"/>
              </a:rPr>
              <a:t>: evaluating the candidates record and overall achievements (Obama 2012)</a:t>
            </a:r>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929911" y="574288"/>
            <a:ext cx="3238500" cy="3505200"/>
          </a:xfrm>
          <a:ln>
            <a:solidFill>
              <a:srgbClr val="FF0000"/>
            </a:solidFill>
          </a:ln>
        </p:spPr>
      </p:pic>
      <p:pic>
        <p:nvPicPr>
          <p:cNvPr id="3" name="Picture 2" descr="A close up of text on a black background&#10;&#10;Description automatically generated">
            <a:extLst>
              <a:ext uri="{FF2B5EF4-FFF2-40B4-BE49-F238E27FC236}">
                <a16:creationId xmlns:a16="http://schemas.microsoft.com/office/drawing/2014/main" id="{74706B02-3545-4E1A-A930-EE44D26610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5854" y="4242344"/>
            <a:ext cx="4170556" cy="2426086"/>
          </a:xfrm>
          <a:prstGeom prst="rect">
            <a:avLst/>
          </a:prstGeom>
          <a:ln>
            <a:solidFill>
              <a:srgbClr val="FF0000"/>
            </a:solidFill>
          </a:ln>
        </p:spPr>
      </p:pic>
    </p:spTree>
    <p:extLst>
      <p:ext uri="{BB962C8B-B14F-4D97-AF65-F5344CB8AC3E}">
        <p14:creationId xmlns:p14="http://schemas.microsoft.com/office/powerpoint/2010/main" val="55440196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5BB09-C75C-4DF8-A66C-454EA71E832C}"/>
              </a:ext>
            </a:extLst>
          </p:cNvPr>
          <p:cNvSpPr>
            <a:spLocks noGrp="1"/>
          </p:cNvSpPr>
          <p:nvPr>
            <p:ph type="title"/>
          </p:nvPr>
        </p:nvSpPr>
        <p:spPr>
          <a:xfrm>
            <a:off x="492369" y="274638"/>
            <a:ext cx="9718431" cy="868362"/>
          </a:xfrm>
          <a:solidFill>
            <a:schemeClr val="bg2"/>
          </a:solidFill>
          <a:ln>
            <a:solidFill>
              <a:srgbClr val="FF0000"/>
            </a:solidFill>
          </a:ln>
        </p:spPr>
        <p:txBody>
          <a:bodyPr/>
          <a:lstStyle/>
          <a:p>
            <a:pPr>
              <a:defRPr/>
            </a:pPr>
            <a:r>
              <a:rPr lang="en-US" b="1" dirty="0">
                <a:solidFill>
                  <a:srgbClr val="002060"/>
                </a:solidFill>
                <a:latin typeface="Castellar" panose="020A0402060406010301" pitchFamily="18" charset="0"/>
              </a:rPr>
              <a:t>Issue Advocacy Ads</a:t>
            </a:r>
          </a:p>
        </p:txBody>
      </p:sp>
      <p:sp>
        <p:nvSpPr>
          <p:cNvPr id="3" name="Content Placeholder 2">
            <a:extLst>
              <a:ext uri="{FF2B5EF4-FFF2-40B4-BE49-F238E27FC236}">
                <a16:creationId xmlns:a16="http://schemas.microsoft.com/office/drawing/2014/main" id="{24817DFE-A280-4E3D-8F29-3E1BC8DBB926}"/>
              </a:ext>
            </a:extLst>
          </p:cNvPr>
          <p:cNvSpPr>
            <a:spLocks noGrp="1"/>
          </p:cNvSpPr>
          <p:nvPr>
            <p:ph idx="1"/>
          </p:nvPr>
        </p:nvSpPr>
        <p:spPr>
          <a:xfrm>
            <a:off x="838200" y="1519311"/>
            <a:ext cx="10515600" cy="4657652"/>
          </a:xfrm>
          <a:solidFill>
            <a:schemeClr val="bg1">
              <a:lumMod val="95000"/>
            </a:schemeClr>
          </a:solidFill>
          <a:ln>
            <a:solidFill>
              <a:srgbClr val="FF0000"/>
            </a:solidFill>
          </a:ln>
        </p:spPr>
        <p:txBody>
          <a:bodyPr>
            <a:normAutofit/>
          </a:bodyPr>
          <a:lstStyle/>
          <a:p>
            <a:pPr>
              <a:defRPr/>
            </a:pPr>
            <a:r>
              <a:rPr lang="en-US" sz="2400" b="1" u="sng" dirty="0">
                <a:solidFill>
                  <a:srgbClr val="002060"/>
                </a:solidFill>
                <a:latin typeface="Times New Roman" panose="02020603050405020304" pitchFamily="18" charset="0"/>
                <a:cs typeface="Times New Roman" panose="02020603050405020304" pitchFamily="18" charset="0"/>
              </a:rPr>
              <a:t>Issue Advocacy Ads</a:t>
            </a:r>
            <a:r>
              <a:rPr lang="en-US" sz="2400" dirty="0">
                <a:latin typeface="Times New Roman" panose="02020603050405020304" pitchFamily="18" charset="0"/>
                <a:cs typeface="Times New Roman" panose="02020603050405020304" pitchFamily="18" charset="0"/>
              </a:rPr>
              <a:t>: created by </a:t>
            </a:r>
            <a:r>
              <a:rPr lang="en-US" sz="2400" b="1" u="sng" dirty="0">
                <a:solidFill>
                  <a:srgbClr val="002060"/>
                </a:solidFill>
                <a:latin typeface="Times New Roman" panose="02020603050405020304" pitchFamily="18" charset="0"/>
                <a:cs typeface="Times New Roman" panose="02020603050405020304" pitchFamily="18" charset="0"/>
              </a:rPr>
              <a:t>SUPER PACS </a:t>
            </a:r>
            <a:r>
              <a:rPr lang="en-US" sz="2400" dirty="0">
                <a:latin typeface="Times New Roman" panose="02020603050405020304" pitchFamily="18" charset="0"/>
                <a:cs typeface="Times New Roman" panose="02020603050405020304" pitchFamily="18" charset="0"/>
              </a:rPr>
              <a:t>(independent expenditures)</a:t>
            </a:r>
          </a:p>
          <a:p>
            <a:pPr>
              <a:defRPr/>
            </a:pPr>
            <a:r>
              <a:rPr lang="en-US" sz="2400" dirty="0">
                <a:latin typeface="Times New Roman" panose="02020603050405020304" pitchFamily="18" charset="0"/>
                <a:cs typeface="Times New Roman" panose="02020603050405020304" pitchFamily="18" charset="0"/>
              </a:rPr>
              <a:t>Only regulation (magic word test) </a:t>
            </a:r>
          </a:p>
        </p:txBody>
      </p:sp>
      <p:pic>
        <p:nvPicPr>
          <p:cNvPr id="107524" name="Picture 6" descr="A screenshot of a cell phone&#10;&#10;Description automatically generated">
            <a:extLst>
              <a:ext uri="{FF2B5EF4-FFF2-40B4-BE49-F238E27FC236}">
                <a16:creationId xmlns:a16="http://schemas.microsoft.com/office/drawing/2014/main" id="{6DEA8832-19CB-46F9-86A4-423D3C8772E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23402" y="2419643"/>
            <a:ext cx="8414825" cy="3653279"/>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3D47008-AE23-4F88-A633-CDB52D86C204}"/>
              </a:ext>
            </a:extLst>
          </p:cNvPr>
          <p:cNvSpPr>
            <a:spLocks noGrp="1"/>
          </p:cNvSpPr>
          <p:nvPr>
            <p:ph type="title"/>
          </p:nvPr>
        </p:nvSpPr>
        <p:spPr>
          <a:xfrm>
            <a:off x="745588" y="274638"/>
            <a:ext cx="9465212" cy="792162"/>
          </a:xfrm>
          <a:solidFill>
            <a:schemeClr val="bg2"/>
          </a:solidFill>
          <a:ln>
            <a:solidFill>
              <a:srgbClr val="FF0000"/>
            </a:solidFill>
          </a:ln>
        </p:spPr>
        <p:txBody>
          <a:bodyPr/>
          <a:lstStyle/>
          <a:p>
            <a:pPr>
              <a:defRPr/>
            </a:pPr>
            <a:r>
              <a:rPr lang="en-US" b="1" dirty="0">
                <a:solidFill>
                  <a:srgbClr val="002060"/>
                </a:solidFill>
                <a:latin typeface="Castellar" panose="020A0402060406010301" pitchFamily="18" charset="0"/>
              </a:rPr>
              <a:t>Citizens United v. FEC</a:t>
            </a:r>
          </a:p>
        </p:txBody>
      </p:sp>
      <p:sp>
        <p:nvSpPr>
          <p:cNvPr id="6" name="Content Placeholder 5">
            <a:extLst>
              <a:ext uri="{FF2B5EF4-FFF2-40B4-BE49-F238E27FC236}">
                <a16:creationId xmlns:a16="http://schemas.microsoft.com/office/drawing/2014/main" id="{51F8E860-6B68-4F6B-A78B-67CDB28DE16F}"/>
              </a:ext>
            </a:extLst>
          </p:cNvPr>
          <p:cNvSpPr>
            <a:spLocks noGrp="1"/>
          </p:cNvSpPr>
          <p:nvPr>
            <p:ph idx="1"/>
          </p:nvPr>
        </p:nvSpPr>
        <p:spPr>
          <a:xfrm>
            <a:off x="492369" y="1219201"/>
            <a:ext cx="11071274" cy="4906963"/>
          </a:xfrm>
          <a:solidFill>
            <a:schemeClr val="bg1">
              <a:lumMod val="95000"/>
            </a:schemeClr>
          </a:solidFill>
          <a:ln>
            <a:solidFill>
              <a:srgbClr val="FF0000"/>
            </a:solidFill>
          </a:ln>
        </p:spPr>
        <p:txBody>
          <a:bodyPr/>
          <a:lstStyle/>
          <a:p>
            <a:pPr>
              <a:defRPr/>
            </a:pPr>
            <a:r>
              <a:rPr lang="en-US" sz="2400" b="1" u="sng" dirty="0">
                <a:solidFill>
                  <a:srgbClr val="FF0000"/>
                </a:solidFill>
                <a:latin typeface="Times New Roman" panose="02020603050405020304" pitchFamily="18" charset="0"/>
                <a:cs typeface="Times New Roman" panose="02020603050405020304" pitchFamily="18" charset="0"/>
              </a:rPr>
              <a:t>Question before the Court: </a:t>
            </a:r>
            <a:r>
              <a:rPr lang="en-US" sz="2400" dirty="0">
                <a:latin typeface="Times New Roman" panose="02020603050405020304" pitchFamily="18" charset="0"/>
                <a:cs typeface="Times New Roman" panose="02020603050405020304" pitchFamily="18" charset="0"/>
              </a:rPr>
              <a:t>The issues on appeal were whether, as applied to </a:t>
            </a:r>
            <a:r>
              <a:rPr lang="en-US" sz="2400" i="1" dirty="0">
                <a:latin typeface="Times New Roman" panose="02020603050405020304" pitchFamily="18" charset="0"/>
                <a:cs typeface="Times New Roman" panose="02020603050405020304" pitchFamily="18" charset="0"/>
              </a:rPr>
              <a:t>Hillary,</a:t>
            </a:r>
            <a:r>
              <a:rPr lang="en-US" sz="2400" dirty="0">
                <a:latin typeface="Times New Roman" panose="02020603050405020304" pitchFamily="18" charset="0"/>
                <a:cs typeface="Times New Roman" panose="02020603050405020304" pitchFamily="18" charset="0"/>
              </a:rPr>
              <a:t> (1) § 441b's prohibition on corporate independent election expenditures was constitutional and (2) BCRA's disclaimer, disclosure, and reporting requirements were constitutional.</a:t>
            </a:r>
          </a:p>
          <a:p>
            <a:pPr>
              <a:defRPr/>
            </a:pPr>
            <a:endParaRPr lang="en-US" dirty="0"/>
          </a:p>
        </p:txBody>
      </p:sp>
      <p:pic>
        <p:nvPicPr>
          <p:cNvPr id="113668" name="Picture 2">
            <a:extLst>
              <a:ext uri="{FF2B5EF4-FFF2-40B4-BE49-F238E27FC236}">
                <a16:creationId xmlns:a16="http://schemas.microsoft.com/office/drawing/2014/main" id="{45C86A3B-4651-4558-9EE6-3F055C8F6A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6926" y="2392365"/>
            <a:ext cx="5356274" cy="3886200"/>
          </a:xfrm>
          <a:prstGeom prst="rect">
            <a:avLst/>
          </a:prstGeom>
          <a:noFill/>
          <a:ln w="952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a:extLst>
              <a:ext uri="{FF2B5EF4-FFF2-40B4-BE49-F238E27FC236}">
                <a16:creationId xmlns:a16="http://schemas.microsoft.com/office/drawing/2014/main" id="{67CF1E2F-82C2-4D8B-9F27-BBB5514D6545}"/>
              </a:ext>
            </a:extLst>
          </p:cNvPr>
          <p:cNvSpPr>
            <a:spLocks noChangeArrowheads="1"/>
          </p:cNvSpPr>
          <p:nvPr/>
        </p:nvSpPr>
        <p:spPr bwMode="auto">
          <a:xfrm>
            <a:off x="1828800" y="5410201"/>
            <a:ext cx="8686800" cy="1173163"/>
          </a:xfrm>
          <a:prstGeom prst="rect">
            <a:avLst/>
          </a:prstGeom>
          <a:solidFill>
            <a:srgbClr val="002060"/>
          </a:solidFill>
          <a:ln w="9525" algn="ctr">
            <a:solidFill>
              <a:srgbClr val="FF0000"/>
            </a:solidFill>
            <a:round/>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400" dirty="0">
                <a:solidFill>
                  <a:schemeClr val="bg1"/>
                </a:solidFill>
              </a:rPr>
              <a:t>Citizens United vs. FEC - The First Amendment prevents the government from putting limits on independent expenditures giving by SUPER PACS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36B57E4-E5A2-4616-9FE7-67EC2DBBB28F}"/>
              </a:ext>
            </a:extLst>
          </p:cNvPr>
          <p:cNvSpPr>
            <a:spLocks noGrp="1"/>
          </p:cNvSpPr>
          <p:nvPr>
            <p:ph type="title"/>
          </p:nvPr>
        </p:nvSpPr>
        <p:spPr>
          <a:xfrm>
            <a:off x="267286" y="274638"/>
            <a:ext cx="9943514" cy="868362"/>
          </a:xfrm>
          <a:solidFill>
            <a:schemeClr val="bg2"/>
          </a:solidFill>
          <a:ln>
            <a:solidFill>
              <a:srgbClr val="FF0000"/>
            </a:solidFill>
          </a:ln>
        </p:spPr>
        <p:txBody>
          <a:bodyPr>
            <a:normAutofit fontScale="90000"/>
          </a:bodyPr>
          <a:lstStyle/>
          <a:p>
            <a:pPr>
              <a:defRPr/>
            </a:pPr>
            <a:r>
              <a:rPr lang="en-US" sz="4000" b="1" dirty="0">
                <a:solidFill>
                  <a:srgbClr val="002060"/>
                </a:solidFill>
                <a:latin typeface="Castellar" panose="020A0402060406010301" pitchFamily="18" charset="0"/>
              </a:rPr>
              <a:t>Super PACS since Citizens United</a:t>
            </a:r>
          </a:p>
        </p:txBody>
      </p:sp>
      <p:sp>
        <p:nvSpPr>
          <p:cNvPr id="6" name="Content Placeholder 5">
            <a:extLst>
              <a:ext uri="{FF2B5EF4-FFF2-40B4-BE49-F238E27FC236}">
                <a16:creationId xmlns:a16="http://schemas.microsoft.com/office/drawing/2014/main" id="{641DCABD-06AC-4112-B649-D62A0ABFBD0F}"/>
              </a:ext>
            </a:extLst>
          </p:cNvPr>
          <p:cNvSpPr>
            <a:spLocks noGrp="1"/>
          </p:cNvSpPr>
          <p:nvPr>
            <p:ph idx="1"/>
          </p:nvPr>
        </p:nvSpPr>
        <p:spPr/>
        <p:txBody>
          <a:bodyPr/>
          <a:lstStyle/>
          <a:p>
            <a:pPr>
              <a:defRPr/>
            </a:pPr>
            <a:endParaRPr lang="en-US" dirty="0"/>
          </a:p>
          <a:p>
            <a:pPr>
              <a:defRPr/>
            </a:pPr>
            <a:endParaRPr lang="en-US" dirty="0"/>
          </a:p>
          <a:p>
            <a:pPr>
              <a:defRPr/>
            </a:pPr>
            <a:endParaRPr lang="en-US" dirty="0"/>
          </a:p>
          <a:p>
            <a:pPr>
              <a:defRPr/>
            </a:pPr>
            <a:endParaRPr lang="en-US" dirty="0"/>
          </a:p>
        </p:txBody>
      </p:sp>
      <p:sp>
        <p:nvSpPr>
          <p:cNvPr id="114692" name="Rectangle 1">
            <a:extLst>
              <a:ext uri="{FF2B5EF4-FFF2-40B4-BE49-F238E27FC236}">
                <a16:creationId xmlns:a16="http://schemas.microsoft.com/office/drawing/2014/main" id="{980E5E81-497D-4DDD-9314-1DC1F98D6A3D}"/>
              </a:ext>
            </a:extLst>
          </p:cNvPr>
          <p:cNvSpPr>
            <a:spLocks noChangeArrowheads="1"/>
          </p:cNvSpPr>
          <p:nvPr/>
        </p:nvSpPr>
        <p:spPr bwMode="auto">
          <a:xfrm>
            <a:off x="675249" y="5257801"/>
            <a:ext cx="9764151" cy="868363"/>
          </a:xfrm>
          <a:prstGeom prst="rect">
            <a:avLst/>
          </a:prstGeom>
          <a:solidFill>
            <a:schemeClr val="bg2"/>
          </a:solidFill>
          <a:ln w="9525" algn="ctr">
            <a:solidFill>
              <a:srgbClr val="FF0000"/>
            </a:solidFill>
            <a:round/>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400" dirty="0"/>
              <a:t>Citizens United vs. FEC effect – RISE OF SUPER PACS (unlimited contributions “DARK MONEY)</a:t>
            </a:r>
          </a:p>
        </p:txBody>
      </p:sp>
      <p:pic>
        <p:nvPicPr>
          <p:cNvPr id="114693" name="Picture 3" descr="A screenshot of a cell phone&#10;&#10;Description automatically generated">
            <a:extLst>
              <a:ext uri="{FF2B5EF4-FFF2-40B4-BE49-F238E27FC236}">
                <a16:creationId xmlns:a16="http://schemas.microsoft.com/office/drawing/2014/main" id="{8BB24370-31A3-46C1-AE15-7C1CC5C6D4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441450"/>
            <a:ext cx="7315200" cy="3587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42CAFA4-BD34-47D9-BAE4-63C5EB96B7DE}"/>
              </a:ext>
            </a:extLst>
          </p:cNvPr>
          <p:cNvSpPr/>
          <p:nvPr/>
        </p:nvSpPr>
        <p:spPr>
          <a:xfrm>
            <a:off x="342899" y="2050684"/>
            <a:ext cx="5214425" cy="868363"/>
          </a:xfrm>
          <a:prstGeom prst="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latin typeface="Times New Roman" panose="02020603050405020304" pitchFamily="18" charset="0"/>
                <a:cs typeface="Times New Roman" panose="02020603050405020304" pitchFamily="18" charset="0"/>
              </a:rPr>
              <a:t>Which democratic group think theory does the rise of dark money re-enforce? </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36B57E4-E5A2-4616-9FE7-67EC2DBBB28F}"/>
              </a:ext>
            </a:extLst>
          </p:cNvPr>
          <p:cNvSpPr>
            <a:spLocks noGrp="1"/>
          </p:cNvSpPr>
          <p:nvPr>
            <p:ph type="title"/>
          </p:nvPr>
        </p:nvSpPr>
        <p:spPr>
          <a:xfrm>
            <a:off x="267286" y="274638"/>
            <a:ext cx="9943514" cy="868362"/>
          </a:xfrm>
          <a:solidFill>
            <a:schemeClr val="bg2"/>
          </a:solidFill>
          <a:ln>
            <a:solidFill>
              <a:srgbClr val="FF0000"/>
            </a:solidFill>
          </a:ln>
        </p:spPr>
        <p:txBody>
          <a:bodyPr>
            <a:normAutofit/>
          </a:bodyPr>
          <a:lstStyle/>
          <a:p>
            <a:pPr>
              <a:defRPr/>
            </a:pPr>
            <a:r>
              <a:rPr lang="en-US" sz="4000" b="1" dirty="0">
                <a:solidFill>
                  <a:srgbClr val="002060"/>
                </a:solidFill>
                <a:latin typeface="Castellar" panose="020A0402060406010301" pitchFamily="18" charset="0"/>
              </a:rPr>
              <a:t>Money Changes Everything </a:t>
            </a:r>
          </a:p>
        </p:txBody>
      </p:sp>
      <p:sp>
        <p:nvSpPr>
          <p:cNvPr id="6" name="Content Placeholder 5">
            <a:extLst>
              <a:ext uri="{FF2B5EF4-FFF2-40B4-BE49-F238E27FC236}">
                <a16:creationId xmlns:a16="http://schemas.microsoft.com/office/drawing/2014/main" id="{641DCABD-06AC-4112-B649-D62A0ABFBD0F}"/>
              </a:ext>
            </a:extLst>
          </p:cNvPr>
          <p:cNvSpPr>
            <a:spLocks noGrp="1"/>
          </p:cNvSpPr>
          <p:nvPr>
            <p:ph idx="1"/>
          </p:nvPr>
        </p:nvSpPr>
        <p:spPr/>
        <p:txBody>
          <a:bodyPr/>
          <a:lstStyle/>
          <a:p>
            <a:pPr>
              <a:defRPr/>
            </a:pPr>
            <a:endParaRPr lang="en-US" dirty="0"/>
          </a:p>
          <a:p>
            <a:pPr>
              <a:defRPr/>
            </a:pPr>
            <a:endParaRPr lang="en-US" dirty="0"/>
          </a:p>
          <a:p>
            <a:pPr>
              <a:defRPr/>
            </a:pPr>
            <a:endParaRPr lang="en-US" dirty="0"/>
          </a:p>
          <a:p>
            <a:pPr>
              <a:defRPr/>
            </a:pPr>
            <a:endParaRPr lang="en-US" dirty="0"/>
          </a:p>
        </p:txBody>
      </p:sp>
      <p:sp>
        <p:nvSpPr>
          <p:cNvPr id="3" name="Rectangle 2">
            <a:extLst>
              <a:ext uri="{FF2B5EF4-FFF2-40B4-BE49-F238E27FC236}">
                <a16:creationId xmlns:a16="http://schemas.microsoft.com/office/drawing/2014/main" id="{B19269D9-8677-469E-9212-4D83DD0C3A14}"/>
              </a:ext>
            </a:extLst>
          </p:cNvPr>
          <p:cNvSpPr/>
          <p:nvPr/>
        </p:nvSpPr>
        <p:spPr>
          <a:xfrm>
            <a:off x="838200" y="1392702"/>
            <a:ext cx="10233074" cy="5190660"/>
          </a:xfrm>
          <a:prstGeom prst="rect">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Times" panose="02020603050405020304" pitchFamily="18" charset="0"/>
                <a:cs typeface="Times" panose="02020603050405020304" pitchFamily="18" charset="0"/>
              </a:rPr>
              <a:t>Use your content knowledge to complete both free responses</a:t>
            </a:r>
          </a:p>
          <a:p>
            <a:endParaRPr lang="en-US" sz="2400" dirty="0">
              <a:solidFill>
                <a:schemeClr val="tx1"/>
              </a:solidFill>
              <a:latin typeface="Times" panose="02020603050405020304" pitchFamily="18" charset="0"/>
              <a:cs typeface="Times" panose="02020603050405020304" pitchFamily="18" charset="0"/>
            </a:endParaRPr>
          </a:p>
          <a:p>
            <a:endParaRPr lang="en-US" sz="2400" dirty="0">
              <a:solidFill>
                <a:schemeClr val="tx1"/>
              </a:solidFill>
              <a:latin typeface="Times" panose="02020603050405020304" pitchFamily="18" charset="0"/>
              <a:cs typeface="Times" panose="02020603050405020304" pitchFamily="18" charset="0"/>
            </a:endParaRPr>
          </a:p>
          <a:p>
            <a:endParaRPr lang="en-US" sz="2400" dirty="0">
              <a:solidFill>
                <a:schemeClr val="tx1"/>
              </a:solidFill>
              <a:latin typeface="Times" panose="02020603050405020304" pitchFamily="18" charset="0"/>
              <a:cs typeface="Times" panose="02020603050405020304" pitchFamily="18" charset="0"/>
            </a:endParaRPr>
          </a:p>
          <a:p>
            <a:endParaRPr lang="en-US" sz="2400" dirty="0">
              <a:solidFill>
                <a:schemeClr val="tx1"/>
              </a:solidFill>
              <a:latin typeface="Times" panose="02020603050405020304" pitchFamily="18" charset="0"/>
              <a:cs typeface="Times" panose="02020603050405020304" pitchFamily="18" charset="0"/>
            </a:endParaRPr>
          </a:p>
          <a:p>
            <a:endParaRPr lang="en-US" sz="2400" dirty="0">
              <a:solidFill>
                <a:schemeClr val="tx1"/>
              </a:solidFill>
              <a:latin typeface="Times" panose="02020603050405020304" pitchFamily="18" charset="0"/>
              <a:cs typeface="Times" panose="02020603050405020304" pitchFamily="18" charset="0"/>
            </a:endParaRPr>
          </a:p>
          <a:p>
            <a:endParaRPr lang="en-US" sz="2400" dirty="0">
              <a:solidFill>
                <a:schemeClr val="tx1"/>
              </a:solidFill>
              <a:latin typeface="Times" panose="02020603050405020304" pitchFamily="18" charset="0"/>
              <a:cs typeface="Times" panose="02020603050405020304" pitchFamily="18" charset="0"/>
            </a:endParaRPr>
          </a:p>
          <a:p>
            <a:endParaRPr lang="en-US" sz="2400" dirty="0">
              <a:solidFill>
                <a:schemeClr val="tx1"/>
              </a:solidFill>
              <a:latin typeface="Times" panose="02020603050405020304" pitchFamily="18" charset="0"/>
              <a:cs typeface="Times" panose="02020603050405020304" pitchFamily="18" charset="0"/>
            </a:endParaRPr>
          </a:p>
          <a:p>
            <a:endParaRPr lang="en-US" sz="2400" dirty="0">
              <a:solidFill>
                <a:schemeClr val="tx1"/>
              </a:solidFill>
              <a:latin typeface="Times" panose="02020603050405020304" pitchFamily="18" charset="0"/>
              <a:cs typeface="Times" panose="02020603050405020304" pitchFamily="18" charset="0"/>
            </a:endParaRPr>
          </a:p>
          <a:p>
            <a:endParaRPr lang="en-US" sz="2400" dirty="0">
              <a:solidFill>
                <a:schemeClr val="tx1"/>
              </a:solidFill>
              <a:latin typeface="Times" panose="02020603050405020304" pitchFamily="18" charset="0"/>
              <a:cs typeface="Times" panose="02020603050405020304" pitchFamily="18" charset="0"/>
            </a:endParaRPr>
          </a:p>
          <a:p>
            <a:endParaRPr lang="en-US" sz="2400" dirty="0">
              <a:solidFill>
                <a:schemeClr val="tx1"/>
              </a:solidFill>
              <a:latin typeface="Times" panose="02020603050405020304" pitchFamily="18" charset="0"/>
              <a:cs typeface="Times" panose="02020603050405020304" pitchFamily="18" charset="0"/>
            </a:endParaRPr>
          </a:p>
          <a:p>
            <a:endParaRPr lang="en-US" sz="2400" dirty="0">
              <a:solidFill>
                <a:schemeClr val="tx1"/>
              </a:solidFill>
              <a:latin typeface="Times" panose="02020603050405020304" pitchFamily="18" charset="0"/>
              <a:cs typeface="Times" panose="02020603050405020304" pitchFamily="18" charset="0"/>
            </a:endParaRPr>
          </a:p>
          <a:p>
            <a:endParaRPr lang="en-US" sz="2400" dirty="0">
              <a:solidFill>
                <a:schemeClr val="tx1"/>
              </a:solidFill>
              <a:latin typeface="Times" panose="02020603050405020304" pitchFamily="18" charset="0"/>
              <a:cs typeface="Times" panose="02020603050405020304" pitchFamily="18" charset="0"/>
            </a:endParaRPr>
          </a:p>
          <a:p>
            <a:endParaRPr lang="en-US" sz="2400" dirty="0">
              <a:solidFill>
                <a:schemeClr val="tx1"/>
              </a:solidFill>
              <a:latin typeface="Times" panose="02020603050405020304" pitchFamily="18" charset="0"/>
              <a:cs typeface="Times" panose="02020603050405020304" pitchFamily="18" charset="0"/>
            </a:endParaRPr>
          </a:p>
        </p:txBody>
      </p:sp>
      <p:pic>
        <p:nvPicPr>
          <p:cNvPr id="3074" name="Picture 2" descr="Dark money' topped $1 billion in 2020, largely boosting Democrats •  OpenSecrets">
            <a:extLst>
              <a:ext uri="{FF2B5EF4-FFF2-40B4-BE49-F238E27FC236}">
                <a16:creationId xmlns:a16="http://schemas.microsoft.com/office/drawing/2014/main" id="{5BE06C0C-20A1-49B8-832F-E79963CE41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031" y="1949254"/>
            <a:ext cx="5261317" cy="3516044"/>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3076" name="Picture 4" descr="Dark money - Wikipedia">
            <a:extLst>
              <a:ext uri="{FF2B5EF4-FFF2-40B4-BE49-F238E27FC236}">
                <a16:creationId xmlns:a16="http://schemas.microsoft.com/office/drawing/2014/main" id="{0E9CDC95-A625-4DC5-AA5E-1C7B235AD2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0118" y="1949254"/>
            <a:ext cx="5399796" cy="3213589"/>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D46819A-1E57-4BB1-AA2D-05FA7CB26607}"/>
              </a:ext>
            </a:extLst>
          </p:cNvPr>
          <p:cNvSpPr/>
          <p:nvPr/>
        </p:nvSpPr>
        <p:spPr>
          <a:xfrm>
            <a:off x="1423181" y="5784679"/>
            <a:ext cx="10405403" cy="93762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latin typeface="Times" panose="02020603050405020304" pitchFamily="18" charset="0"/>
                <a:cs typeface="Times" panose="02020603050405020304" pitchFamily="18" charset="0"/>
              </a:rPr>
              <a:t>Is campaign donations FREE SPEECH or supporting Elite Theory of Democracy? </a:t>
            </a:r>
          </a:p>
        </p:txBody>
      </p:sp>
    </p:spTree>
    <p:extLst>
      <p:ext uri="{BB962C8B-B14F-4D97-AF65-F5344CB8AC3E}">
        <p14:creationId xmlns:p14="http://schemas.microsoft.com/office/powerpoint/2010/main" val="288803409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02A98-1C4F-408E-BFA1-850EE8625C87}"/>
              </a:ext>
            </a:extLst>
          </p:cNvPr>
          <p:cNvSpPr>
            <a:spLocks noGrp="1"/>
          </p:cNvSpPr>
          <p:nvPr>
            <p:ph type="title"/>
          </p:nvPr>
        </p:nvSpPr>
        <p:spPr>
          <a:xfrm>
            <a:off x="838200" y="365126"/>
            <a:ext cx="10515600" cy="883812"/>
          </a:xfrm>
          <a:solidFill>
            <a:srgbClr val="002060"/>
          </a:solidFill>
          <a:ln>
            <a:solidFill>
              <a:srgbClr val="FF0000"/>
            </a:solidFill>
          </a:ln>
        </p:spPr>
        <p:txBody>
          <a:bodyPr/>
          <a:lstStyle/>
          <a:p>
            <a:r>
              <a:rPr lang="en-US" dirty="0">
                <a:solidFill>
                  <a:schemeClr val="bg1"/>
                </a:solidFill>
                <a:latin typeface="Garamond" panose="02020404030301010803" pitchFamily="18" charset="0"/>
              </a:rPr>
              <a:t>VEP in America</a:t>
            </a:r>
          </a:p>
        </p:txBody>
      </p:sp>
      <p:sp>
        <p:nvSpPr>
          <p:cNvPr id="3" name="Content Placeholder 2">
            <a:extLst>
              <a:ext uri="{FF2B5EF4-FFF2-40B4-BE49-F238E27FC236}">
                <a16:creationId xmlns:a16="http://schemas.microsoft.com/office/drawing/2014/main" id="{2BE5170E-BA9F-4640-8152-65F50990E717}"/>
              </a:ext>
            </a:extLst>
          </p:cNvPr>
          <p:cNvSpPr>
            <a:spLocks noGrp="1"/>
          </p:cNvSpPr>
          <p:nvPr>
            <p:ph idx="1"/>
          </p:nvPr>
        </p:nvSpPr>
        <p:spPr>
          <a:xfrm>
            <a:off x="838200" y="1650380"/>
            <a:ext cx="10515600" cy="4526583"/>
          </a:xfrm>
          <a:solidFill>
            <a:schemeClr val="bg1"/>
          </a:solidFill>
          <a:ln>
            <a:solidFill>
              <a:srgbClr val="FF0000"/>
            </a:solidFill>
          </a:ln>
        </p:spPr>
        <p:txBody>
          <a:bodyPr>
            <a:normAutofit/>
          </a:bodyPr>
          <a:lstStyle/>
          <a:p>
            <a:pPr marL="0" lvl="1"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6777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7A1B1-563E-4812-AEE2-4BB318226CFA}"/>
              </a:ext>
            </a:extLst>
          </p:cNvPr>
          <p:cNvSpPr>
            <a:spLocks noGrp="1"/>
          </p:cNvSpPr>
          <p:nvPr>
            <p:ph type="title"/>
          </p:nvPr>
        </p:nvSpPr>
        <p:spPr>
          <a:xfrm>
            <a:off x="1981200" y="277814"/>
            <a:ext cx="8229600" cy="712787"/>
          </a:xfrm>
          <a:solidFill>
            <a:srgbClr val="002060"/>
          </a:solidFill>
          <a:ln>
            <a:solidFill>
              <a:srgbClr val="FF0000"/>
            </a:solidFill>
          </a:ln>
        </p:spPr>
        <p:txBody>
          <a:bodyPr/>
          <a:lstStyle/>
          <a:p>
            <a:pPr>
              <a:defRPr/>
            </a:pPr>
            <a:r>
              <a:rPr lang="en-US" b="1" dirty="0">
                <a:solidFill>
                  <a:schemeClr val="bg1"/>
                </a:solidFill>
                <a:latin typeface="Garamond" panose="02020404030301010803" pitchFamily="18" charset="0"/>
              </a:rPr>
              <a:t>The Value of Voting in America</a:t>
            </a:r>
          </a:p>
        </p:txBody>
      </p:sp>
      <p:sp>
        <p:nvSpPr>
          <p:cNvPr id="3" name="Content Placeholder 2">
            <a:extLst>
              <a:ext uri="{FF2B5EF4-FFF2-40B4-BE49-F238E27FC236}">
                <a16:creationId xmlns:a16="http://schemas.microsoft.com/office/drawing/2014/main" id="{095164E0-8A75-4D7C-A563-6B3DB72DC318}"/>
              </a:ext>
            </a:extLst>
          </p:cNvPr>
          <p:cNvSpPr>
            <a:spLocks noGrp="1"/>
          </p:cNvSpPr>
          <p:nvPr>
            <p:ph idx="1"/>
          </p:nvPr>
        </p:nvSpPr>
        <p:spPr>
          <a:xfrm>
            <a:off x="838200" y="1371600"/>
            <a:ext cx="10515600" cy="4537734"/>
          </a:xfrm>
          <a:solidFill>
            <a:schemeClr val="bg1"/>
          </a:solidFill>
          <a:ln>
            <a:solidFill>
              <a:srgbClr val="002060"/>
            </a:solidFill>
          </a:ln>
        </p:spPr>
        <p:txBody>
          <a:bodyPr/>
          <a:lstStyle/>
          <a:p>
            <a:pPr>
              <a:defRPr/>
            </a:pPr>
            <a:r>
              <a:rPr lang="en-US" sz="2400" dirty="0">
                <a:latin typeface="Times New Roman" panose="02020603050405020304" pitchFamily="18" charset="0"/>
                <a:cs typeface="Times New Roman" panose="02020603050405020304" pitchFamily="18" charset="0"/>
              </a:rPr>
              <a:t>To what extent does voting in United States’ elections have a value in its political landscape and institutions.</a:t>
            </a:r>
          </a:p>
          <a:p>
            <a:pPr lvl="1">
              <a:defRPr/>
            </a:pPr>
            <a:r>
              <a:rPr lang="en-US" dirty="0">
                <a:latin typeface="Times New Roman" panose="02020603050405020304" pitchFamily="18" charset="0"/>
                <a:cs typeface="Times New Roman" panose="02020603050405020304" pitchFamily="18" charset="0"/>
              </a:rPr>
              <a:t>Does one vote matter?</a:t>
            </a:r>
          </a:p>
          <a:p>
            <a:pPr lvl="1">
              <a:defRPr/>
            </a:pPr>
            <a:r>
              <a:rPr lang="en-US" dirty="0">
                <a:latin typeface="Times New Roman" panose="02020603050405020304" pitchFamily="18" charset="0"/>
                <a:cs typeface="Times New Roman" panose="02020603050405020304" pitchFamily="18" charset="0"/>
              </a:rPr>
              <a:t>Does the election system work?</a:t>
            </a:r>
          </a:p>
          <a:p>
            <a:pPr lvl="1">
              <a:defRPr/>
            </a:pPr>
            <a:r>
              <a:rPr lang="en-US" dirty="0">
                <a:latin typeface="Times New Roman" panose="02020603050405020304" pitchFamily="18" charset="0"/>
                <a:cs typeface="Times New Roman" panose="02020603050405020304" pitchFamily="18" charset="0"/>
              </a:rPr>
              <a:t>How much control is giving to the federal </a:t>
            </a:r>
          </a:p>
          <a:p>
            <a:pPr marL="344487" lvl="1" indent="0">
              <a:buNone/>
              <a:defRPr/>
            </a:pPr>
            <a:r>
              <a:rPr lang="en-US" dirty="0">
                <a:latin typeface="Times New Roman" panose="02020603050405020304" pitchFamily="18" charset="0"/>
                <a:cs typeface="Times New Roman" panose="02020603050405020304" pitchFamily="18" charset="0"/>
              </a:rPr>
              <a:t>      government over the process?</a:t>
            </a:r>
          </a:p>
          <a:p>
            <a:pPr lvl="1">
              <a:defRPr/>
            </a:pPr>
            <a:r>
              <a:rPr lang="en-US" dirty="0">
                <a:latin typeface="Times New Roman" panose="02020603050405020304" pitchFamily="18" charset="0"/>
                <a:cs typeface="Times New Roman" panose="02020603050405020304" pitchFamily="18" charset="0"/>
              </a:rPr>
              <a:t>Do American’s have a high or low political efficacy?</a:t>
            </a:r>
          </a:p>
          <a:p>
            <a:pPr lvl="1">
              <a:defRPr/>
            </a:pPr>
            <a:endParaRPr lang="en-US" sz="1600" dirty="0">
              <a:latin typeface="Times New Roman" panose="02020603050405020304" pitchFamily="18" charset="0"/>
              <a:cs typeface="Times New Roman" panose="02020603050405020304" pitchFamily="18" charset="0"/>
            </a:endParaRPr>
          </a:p>
        </p:txBody>
      </p:sp>
      <p:pic>
        <p:nvPicPr>
          <p:cNvPr id="134148" name="Picture 2">
            <a:extLst>
              <a:ext uri="{FF2B5EF4-FFF2-40B4-BE49-F238E27FC236}">
                <a16:creationId xmlns:a16="http://schemas.microsoft.com/office/drawing/2014/main" id="{FAAE0779-E59A-4395-AE13-DC47822B91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7312" y="2154432"/>
            <a:ext cx="2794000" cy="4225925"/>
          </a:xfrm>
          <a:prstGeom prst="rect">
            <a:avLst/>
          </a:prstGeom>
          <a:noFill/>
          <a:ln w="952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4" descr="A person holding a sign&#10;&#10;Description automatically generated">
            <a:extLst>
              <a:ext uri="{FF2B5EF4-FFF2-40B4-BE49-F238E27FC236}">
                <a16:creationId xmlns:a16="http://schemas.microsoft.com/office/drawing/2014/main" id="{0BEBCD19-E476-4FBF-82B4-B051D5159B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8155" y="4074414"/>
            <a:ext cx="6155474" cy="2505772"/>
          </a:xfrm>
          <a:prstGeom prst="rect">
            <a:avLst/>
          </a:prstGeom>
          <a:ln>
            <a:solidFill>
              <a:srgbClr val="FF0000"/>
            </a:solidFill>
          </a:ln>
        </p:spPr>
      </p:pic>
    </p:spTree>
    <p:extLst>
      <p:ext uri="{BB962C8B-B14F-4D97-AF65-F5344CB8AC3E}">
        <p14:creationId xmlns:p14="http://schemas.microsoft.com/office/powerpoint/2010/main" val="17842358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4117</TotalTime>
  <Words>5057</Words>
  <Application>Microsoft Office PowerPoint</Application>
  <PresentationFormat>Widescreen</PresentationFormat>
  <Paragraphs>661</Paragraphs>
  <Slides>84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84</vt:i4>
      </vt:variant>
    </vt:vector>
  </HeadingPairs>
  <TitlesOfParts>
    <vt:vector size="93" baseType="lpstr">
      <vt:lpstr>Arial</vt:lpstr>
      <vt:lpstr>Calibri</vt:lpstr>
      <vt:lpstr>Calibri Light</vt:lpstr>
      <vt:lpstr>Castellar</vt:lpstr>
      <vt:lpstr>Garamond</vt:lpstr>
      <vt:lpstr>Times</vt:lpstr>
      <vt:lpstr>Times New Roman</vt:lpstr>
      <vt:lpstr>Wingdings</vt:lpstr>
      <vt:lpstr>Office Theme</vt:lpstr>
      <vt:lpstr>Voting in American Democracy</vt:lpstr>
      <vt:lpstr>PowerPoint Presentation</vt:lpstr>
      <vt:lpstr>Engagement in Democracy</vt:lpstr>
      <vt:lpstr>Voter turnout </vt:lpstr>
      <vt:lpstr>Voice in Government </vt:lpstr>
      <vt:lpstr>Expanding Suffrage</vt:lpstr>
      <vt:lpstr>Voters in America</vt:lpstr>
      <vt:lpstr>What my votes states</vt:lpstr>
      <vt:lpstr>The Value of Voting in America</vt:lpstr>
      <vt:lpstr>PowerPoint Presentation</vt:lpstr>
      <vt:lpstr>Institutional of Voting</vt:lpstr>
      <vt:lpstr>Voting Eligibility </vt:lpstr>
      <vt:lpstr>The Voice of the People</vt:lpstr>
      <vt:lpstr>Registration Impact</vt:lpstr>
      <vt:lpstr>Voter Turnout</vt:lpstr>
      <vt:lpstr>Voter turnout rights</vt:lpstr>
      <vt:lpstr>Who is going to vote (VAP – Voter age population that votes)</vt:lpstr>
      <vt:lpstr>Validity of Voting</vt:lpstr>
      <vt:lpstr>PowerPoint Presentation</vt:lpstr>
      <vt:lpstr>Fixing the voter turnout</vt:lpstr>
      <vt:lpstr>Motor VOTER CRASH</vt:lpstr>
      <vt:lpstr>Depressing voter turnout</vt:lpstr>
      <vt:lpstr>PowerPoint Presentation</vt:lpstr>
      <vt:lpstr>PowerPoint Presentation</vt:lpstr>
      <vt:lpstr>Mandatory Voter Law</vt:lpstr>
      <vt:lpstr>The Truth About Voter Turnout</vt:lpstr>
      <vt:lpstr>Stopping Voter Fraud</vt:lpstr>
      <vt:lpstr>Prohibiting Voter Discrimination</vt:lpstr>
      <vt:lpstr>Changing the Voter Tide</vt:lpstr>
      <vt:lpstr>The Layout of the Voter</vt:lpstr>
      <vt:lpstr>Debate over Voter ID laws</vt:lpstr>
      <vt:lpstr>Trending Downward?</vt:lpstr>
      <vt:lpstr>The Value of Voting in America</vt:lpstr>
      <vt:lpstr>Validity of Voting</vt:lpstr>
      <vt:lpstr>Potential Power of the People</vt:lpstr>
      <vt:lpstr>The Layout of the Voter</vt:lpstr>
      <vt:lpstr>Voter Turnout</vt:lpstr>
      <vt:lpstr>PowerPoint Presentation</vt:lpstr>
      <vt:lpstr>The Value of Voting in America</vt:lpstr>
      <vt:lpstr>VEP in America</vt:lpstr>
      <vt:lpstr>PowerPoint Presentation</vt:lpstr>
      <vt:lpstr>Argumentative Essay Prompt</vt:lpstr>
      <vt:lpstr>Evaluating the Primary System</vt:lpstr>
      <vt:lpstr>PowerPoint Presentation</vt:lpstr>
      <vt:lpstr>How Democratic? </vt:lpstr>
      <vt:lpstr>The Power of the “Big Mo”</vt:lpstr>
      <vt:lpstr>I want to be POTUS</vt:lpstr>
      <vt:lpstr>Winning a Presidential Victory</vt:lpstr>
      <vt:lpstr>Nomination Elections</vt:lpstr>
      <vt:lpstr>A Truly Democratic Process?</vt:lpstr>
      <vt:lpstr>The Voice of the Party</vt:lpstr>
      <vt:lpstr>The Big Reveal</vt:lpstr>
      <vt:lpstr>Evaluating the Primary System</vt:lpstr>
      <vt:lpstr>PowerPoint Presentation</vt:lpstr>
      <vt:lpstr>Popular Sovereignty in Democracy</vt:lpstr>
      <vt:lpstr>General vs. Nominating</vt:lpstr>
      <vt:lpstr>Walk Down To Electoral College</vt:lpstr>
      <vt:lpstr>Building a College of Electors </vt:lpstr>
      <vt:lpstr>Plan your strategy </vt:lpstr>
      <vt:lpstr>The Swinging States</vt:lpstr>
      <vt:lpstr>Should I stay or should I go?</vt:lpstr>
      <vt:lpstr>Evaluating the Primary System</vt:lpstr>
      <vt:lpstr>PowerPoint Presentation</vt:lpstr>
      <vt:lpstr>Nomination Process</vt:lpstr>
      <vt:lpstr>Congressional Elections </vt:lpstr>
      <vt:lpstr>Turnout the Vote</vt:lpstr>
      <vt:lpstr>Incumbency </vt:lpstr>
      <vt:lpstr>Presidential coattails </vt:lpstr>
      <vt:lpstr>Gerry Man Again</vt:lpstr>
      <vt:lpstr>To Debate or Not to Debate</vt:lpstr>
      <vt:lpstr>Contrasting Campaigns</vt:lpstr>
      <vt:lpstr>Elected Position Campaigns</vt:lpstr>
      <vt:lpstr>PowerPoint Presentation</vt:lpstr>
      <vt:lpstr>Money Changes Everything</vt:lpstr>
      <vt:lpstr>The Bling, Bling of Campaigning</vt:lpstr>
      <vt:lpstr>Do-Nation Democracy</vt:lpstr>
      <vt:lpstr>Election Reform Act of 1974</vt:lpstr>
      <vt:lpstr>Bipartisan Campaign Act of 2002</vt:lpstr>
      <vt:lpstr>Money Adapts</vt:lpstr>
      <vt:lpstr>Issue Advocacy Ads</vt:lpstr>
      <vt:lpstr>Citizens United v. FEC</vt:lpstr>
      <vt:lpstr>Super PACS since Citizens United</vt:lpstr>
      <vt:lpstr>Money Changes Everything </vt:lpstr>
      <vt:lpstr>VEP in America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Voting in American Democracy</dc:title>
  <dc:creator>Hultberg, Andrew P</dc:creator>
  <cp:lastModifiedBy>Hultberg, Andrew P</cp:lastModifiedBy>
  <cp:revision>76</cp:revision>
  <dcterms:created xsi:type="dcterms:W3CDTF">2019-11-04T16:17:26Z</dcterms:created>
  <dcterms:modified xsi:type="dcterms:W3CDTF">2022-04-04T16:46:55Z</dcterms:modified>
</cp:coreProperties>
</file>