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299" r:id="rId4"/>
    <p:sldId id="266" r:id="rId5"/>
    <p:sldId id="295" r:id="rId6"/>
    <p:sldId id="289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15" r:id="rId19"/>
    <p:sldId id="313" r:id="rId20"/>
    <p:sldId id="316" r:id="rId21"/>
    <p:sldId id="318" r:id="rId22"/>
    <p:sldId id="319" r:id="rId23"/>
    <p:sldId id="320" r:id="rId24"/>
    <p:sldId id="321" r:id="rId25"/>
    <p:sldId id="322" r:id="rId26"/>
    <p:sldId id="344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9" r:id="rId39"/>
    <p:sldId id="340" r:id="rId40"/>
    <p:sldId id="341" r:id="rId41"/>
    <p:sldId id="342" r:id="rId42"/>
    <p:sldId id="343" r:id="rId43"/>
    <p:sldId id="314" r:id="rId44"/>
    <p:sldId id="287" r:id="rId45"/>
    <p:sldId id="304" r:id="rId46"/>
    <p:sldId id="308" r:id="rId47"/>
    <p:sldId id="307" r:id="rId48"/>
    <p:sldId id="309" r:id="rId49"/>
    <p:sldId id="303" r:id="rId50"/>
    <p:sldId id="286" r:id="rId51"/>
    <p:sldId id="310" r:id="rId52"/>
    <p:sldId id="311" r:id="rId53"/>
    <p:sldId id="300" r:id="rId54"/>
    <p:sldId id="301" r:id="rId55"/>
    <p:sldId id="302" r:id="rId56"/>
    <p:sldId id="305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dlin, Benjamin C" userId="S::medlinb@gcsnc.com::0fbe3852-3321-4d0a-8a0a-b0d1488fa623" providerId="AD" clId="Web-{413E62FA-BBE4-07A2-C447-3F7FAAD1B253}"/>
    <pc:docChg chg="modSld">
      <pc:chgData name="Medlin, Benjamin C" userId="S::medlinb@gcsnc.com::0fbe3852-3321-4d0a-8a0a-b0d1488fa623" providerId="AD" clId="Web-{413E62FA-BBE4-07A2-C447-3F7FAAD1B253}" dt="2018-08-27T21:02:53.170" v="9" actId="20577"/>
      <pc:docMkLst>
        <pc:docMk/>
      </pc:docMkLst>
      <pc:sldChg chg="modSp">
        <pc:chgData name="Medlin, Benjamin C" userId="S::medlinb@gcsnc.com::0fbe3852-3321-4d0a-8a0a-b0d1488fa623" providerId="AD" clId="Web-{413E62FA-BBE4-07A2-C447-3F7FAAD1B253}" dt="2018-08-27T21:02:53.170" v="8" actId="20577"/>
        <pc:sldMkLst>
          <pc:docMk/>
          <pc:sldMk cId="4256521088" sldId="257"/>
        </pc:sldMkLst>
        <pc:spChg chg="mod">
          <ac:chgData name="Medlin, Benjamin C" userId="S::medlinb@gcsnc.com::0fbe3852-3321-4d0a-8a0a-b0d1488fa623" providerId="AD" clId="Web-{413E62FA-BBE4-07A2-C447-3F7FAAD1B253}" dt="2018-08-27T21:02:53.170" v="8" actId="20577"/>
          <ac:spMkLst>
            <pc:docMk/>
            <pc:sldMk cId="4256521088" sldId="257"/>
            <ac:spMk id="2" creationId="{00000000-0000-0000-0000-000000000000}"/>
          </ac:spMkLst>
        </pc:spChg>
      </pc:sldChg>
    </pc:docChg>
  </pc:docChgLst>
  <pc:docChgLst>
    <pc:chgData name="Guest User" userId="S::urn:spo:anon#15f8c498b805f45658d4a6b75bb7220676aff7687358d2823fc759126fd63984::" providerId="AD" clId="Web-{F9C6B9A4-26DF-37C7-9252-B61CE478B3C8}"/>
    <pc:docChg chg="modSld">
      <pc:chgData name="Guest User" userId="S::urn:spo:anon#15f8c498b805f45658d4a6b75bb7220676aff7687358d2823fc759126fd63984::" providerId="AD" clId="Web-{F9C6B9A4-26DF-37C7-9252-B61CE478B3C8}" dt="2018-08-29T12:43:43.911" v="1" actId="20577"/>
      <pc:docMkLst>
        <pc:docMk/>
      </pc:docMkLst>
      <pc:sldChg chg="modSp">
        <pc:chgData name="Guest User" userId="S::urn:spo:anon#15f8c498b805f45658d4a6b75bb7220676aff7687358d2823fc759126fd63984::" providerId="AD" clId="Web-{F9C6B9A4-26DF-37C7-9252-B61CE478B3C8}" dt="2018-08-29T12:43:43.911" v="1" actId="20577"/>
        <pc:sldMkLst>
          <pc:docMk/>
          <pc:sldMk cId="2700701633" sldId="256"/>
        </pc:sldMkLst>
        <pc:spChg chg="mod">
          <ac:chgData name="Guest User" userId="S::urn:spo:anon#15f8c498b805f45658d4a6b75bb7220676aff7687358d2823fc759126fd63984::" providerId="AD" clId="Web-{F9C6B9A4-26DF-37C7-9252-B61CE478B3C8}" dt="2018-08-29T12:43:43.911" v="1" actId="20577"/>
          <ac:spMkLst>
            <pc:docMk/>
            <pc:sldMk cId="2700701633" sldId="256"/>
            <ac:spMk id="2" creationId="{00000000-0000-0000-0000-000000000000}"/>
          </ac:spMkLst>
        </pc:spChg>
      </pc:sldChg>
    </pc:docChg>
  </pc:docChgLst>
  <pc:docChgLst>
    <pc:chgData name="Guest User" userId="S::urn:spo:anon#15f8c498b805f45658d4a6b75bb7220676aff7687358d2823fc759126fd63984::" providerId="AD" clId="Web-{149CBE71-4363-B923-AAD5-669BA89498EB}"/>
    <pc:docChg chg="addSld delSld">
      <pc:chgData name="Guest User" userId="S::urn:spo:anon#15f8c498b805f45658d4a6b75bb7220676aff7687358d2823fc759126fd63984::" providerId="AD" clId="Web-{149CBE71-4363-B923-AAD5-669BA89498EB}" dt="2018-08-29T00:37:38.530" v="13"/>
      <pc:docMkLst>
        <pc:docMk/>
      </pc:docMkLst>
      <pc:sldChg chg="del">
        <pc:chgData name="Guest User" userId="S::urn:spo:anon#15f8c498b805f45658d4a6b75bb7220676aff7687358d2823fc759126fd63984::" providerId="AD" clId="Web-{149CBE71-4363-B923-AAD5-669BA89498EB}" dt="2018-08-29T00:17:38.700" v="0"/>
        <pc:sldMkLst>
          <pc:docMk/>
          <pc:sldMk cId="760161330" sldId="276"/>
        </pc:sldMkLst>
      </pc:sldChg>
      <pc:sldChg chg="del">
        <pc:chgData name="Guest User" userId="S::urn:spo:anon#15f8c498b805f45658d4a6b75bb7220676aff7687358d2823fc759126fd63984::" providerId="AD" clId="Web-{149CBE71-4363-B923-AAD5-669BA89498EB}" dt="2018-08-29T00:17:48.872" v="1"/>
        <pc:sldMkLst>
          <pc:docMk/>
          <pc:sldMk cId="2548211136" sldId="278"/>
        </pc:sldMkLst>
      </pc:sldChg>
      <pc:sldChg chg="del">
        <pc:chgData name="Guest User" userId="S::urn:spo:anon#15f8c498b805f45658d4a6b75bb7220676aff7687358d2823fc759126fd63984::" providerId="AD" clId="Web-{149CBE71-4363-B923-AAD5-669BA89498EB}" dt="2018-08-29T00:18:46.981" v="3"/>
        <pc:sldMkLst>
          <pc:docMk/>
          <pc:sldMk cId="1597105535" sldId="294"/>
        </pc:sldMkLst>
      </pc:sldChg>
      <pc:sldChg chg="del">
        <pc:chgData name="Guest User" userId="S::urn:spo:anon#15f8c498b805f45658d4a6b75bb7220676aff7687358d2823fc759126fd63984::" providerId="AD" clId="Web-{149CBE71-4363-B923-AAD5-669BA89498EB}" dt="2018-08-29T00:18:33.372" v="2"/>
        <pc:sldMkLst>
          <pc:docMk/>
          <pc:sldMk cId="2895420041" sldId="312"/>
        </pc:sldMkLst>
      </pc:sldChg>
      <pc:sldChg chg="add">
        <pc:chgData name="Guest User" userId="S::urn:spo:anon#15f8c498b805f45658d4a6b75bb7220676aff7687358d2823fc759126fd63984::" providerId="AD" clId="Web-{149CBE71-4363-B923-AAD5-669BA89498EB}" dt="2018-08-29T00:27:22.747" v="4"/>
        <pc:sldMkLst>
          <pc:docMk/>
          <pc:sldMk cId="2131910722" sldId="346"/>
        </pc:sldMkLst>
      </pc:sldChg>
      <pc:sldChg chg="add">
        <pc:chgData name="Guest User" userId="S::urn:spo:anon#15f8c498b805f45658d4a6b75bb7220676aff7687358d2823fc759126fd63984::" providerId="AD" clId="Web-{149CBE71-4363-B923-AAD5-669BA89498EB}" dt="2018-08-29T00:28:25.247" v="5"/>
        <pc:sldMkLst>
          <pc:docMk/>
          <pc:sldMk cId="1971977587" sldId="347"/>
        </pc:sldMkLst>
      </pc:sldChg>
      <pc:sldChg chg="add">
        <pc:chgData name="Guest User" userId="S::urn:spo:anon#15f8c498b805f45658d4a6b75bb7220676aff7687358d2823fc759126fd63984::" providerId="AD" clId="Web-{149CBE71-4363-B923-AAD5-669BA89498EB}" dt="2018-08-29T00:28:40.606" v="6"/>
        <pc:sldMkLst>
          <pc:docMk/>
          <pc:sldMk cId="1826869431" sldId="348"/>
        </pc:sldMkLst>
      </pc:sldChg>
      <pc:sldChg chg="add">
        <pc:chgData name="Guest User" userId="S::urn:spo:anon#15f8c498b805f45658d4a6b75bb7220676aff7687358d2823fc759126fd63984::" providerId="AD" clId="Web-{149CBE71-4363-B923-AAD5-669BA89498EB}" dt="2018-08-29T00:28:48.731" v="7"/>
        <pc:sldMkLst>
          <pc:docMk/>
          <pc:sldMk cId="4251400798" sldId="349"/>
        </pc:sldMkLst>
      </pc:sldChg>
      <pc:sldChg chg="add">
        <pc:chgData name="Guest User" userId="S::urn:spo:anon#15f8c498b805f45658d4a6b75bb7220676aff7687358d2823fc759126fd63984::" providerId="AD" clId="Web-{149CBE71-4363-B923-AAD5-669BA89498EB}" dt="2018-08-29T00:30:45.919" v="8"/>
        <pc:sldMkLst>
          <pc:docMk/>
          <pc:sldMk cId="2694430820" sldId="350"/>
        </pc:sldMkLst>
      </pc:sldChg>
      <pc:sldChg chg="add">
        <pc:chgData name="Guest User" userId="S::urn:spo:anon#15f8c498b805f45658d4a6b75bb7220676aff7687358d2823fc759126fd63984::" providerId="AD" clId="Web-{149CBE71-4363-B923-AAD5-669BA89498EB}" dt="2018-08-29T00:36:00.232" v="9"/>
        <pc:sldMkLst>
          <pc:docMk/>
          <pc:sldMk cId="4194005637" sldId="351"/>
        </pc:sldMkLst>
      </pc:sldChg>
      <pc:sldChg chg="add">
        <pc:chgData name="Guest User" userId="S::urn:spo:anon#15f8c498b805f45658d4a6b75bb7220676aff7687358d2823fc759126fd63984::" providerId="AD" clId="Web-{149CBE71-4363-B923-AAD5-669BA89498EB}" dt="2018-08-29T00:37:05.296" v="10"/>
        <pc:sldMkLst>
          <pc:docMk/>
          <pc:sldMk cId="4021374918" sldId="352"/>
        </pc:sldMkLst>
      </pc:sldChg>
      <pc:sldChg chg="add">
        <pc:chgData name="Guest User" userId="S::urn:spo:anon#15f8c498b805f45658d4a6b75bb7220676aff7687358d2823fc759126fd63984::" providerId="AD" clId="Web-{149CBE71-4363-B923-AAD5-669BA89498EB}" dt="2018-08-29T00:37:16.421" v="11"/>
        <pc:sldMkLst>
          <pc:docMk/>
          <pc:sldMk cId="36491193" sldId="353"/>
        </pc:sldMkLst>
      </pc:sldChg>
      <pc:sldChg chg="add">
        <pc:chgData name="Guest User" userId="S::urn:spo:anon#15f8c498b805f45658d4a6b75bb7220676aff7687358d2823fc759126fd63984::" providerId="AD" clId="Web-{149CBE71-4363-B923-AAD5-669BA89498EB}" dt="2018-08-29T00:37:26.624" v="12"/>
        <pc:sldMkLst>
          <pc:docMk/>
          <pc:sldMk cId="1215176986" sldId="354"/>
        </pc:sldMkLst>
      </pc:sldChg>
      <pc:sldChg chg="add">
        <pc:chgData name="Guest User" userId="S::urn:spo:anon#15f8c498b805f45658d4a6b75bb7220676aff7687358d2823fc759126fd63984::" providerId="AD" clId="Web-{149CBE71-4363-B923-AAD5-669BA89498EB}" dt="2018-08-29T00:37:38.530" v="13"/>
        <pc:sldMkLst>
          <pc:docMk/>
          <pc:sldMk cId="3934123817" sldId="35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397E0307-B85C-446A-8EF0-0407D435D787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4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9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0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3683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59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57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35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18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647B1BF-4039-460D-A637-65428CBD720E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0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6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C9A00F7B-89C5-4DF7-A309-6263220147D4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3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2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7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6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5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3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45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ragsdale.gcsnc.com/pages/Ragsdale_High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gcsnc.com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ragsdale.gcsnc.com/files/_TPHvC_/57a0ea798390bfb83745a49013852ec4/Dress_Code_2016-2017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41" y="174558"/>
            <a:ext cx="1664352" cy="1694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45" y="2733709"/>
            <a:ext cx="6440965" cy="1373070"/>
          </a:xfrm>
        </p:spPr>
        <p:txBody>
          <a:bodyPr/>
          <a:lstStyle/>
          <a:p>
            <a:r>
              <a:rPr lang="en-US" dirty="0"/>
              <a:t>Homeroom – Day 3</a:t>
            </a:r>
            <a:br>
              <a:rPr lang="en-US" dirty="0"/>
            </a:br>
            <a:r>
              <a:rPr lang="en-US" dirty="0"/>
              <a:t>August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Review Activity of</a:t>
            </a:r>
          </a:p>
          <a:p>
            <a:r>
              <a:rPr lang="en-US" dirty="0"/>
              <a:t>Ragsdale School Rules and Procedures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207" y="2603309"/>
            <a:ext cx="2048434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0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Tardy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82760"/>
            <a:ext cx="8996516" cy="4454013"/>
          </a:xfrm>
        </p:spPr>
        <p:txBody>
          <a:bodyPr>
            <a:normAutofit/>
          </a:bodyPr>
          <a:lstStyle/>
          <a:p>
            <a:r>
              <a:rPr lang="en-US" sz="2800"/>
              <a:t>Students with NO unexcused </a:t>
            </a:r>
            <a:r>
              <a:rPr lang="en-US" sz="2800" err="1"/>
              <a:t>tardies</a:t>
            </a:r>
            <a:r>
              <a:rPr lang="en-US" sz="2800"/>
              <a:t> for the semester are allowed an exam exemption for select classes (Does not include EOC/NC Final/AP, etc.) 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0" y="3568214"/>
            <a:ext cx="9128582" cy="314140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>
                <a:solidFill>
                  <a:schemeClr val="bg1"/>
                </a:solidFill>
              </a:rPr>
              <a:t>1</a:t>
            </a:r>
            <a:r>
              <a:rPr lang="en-US" sz="2400" i="1" baseline="30000">
                <a:solidFill>
                  <a:schemeClr val="bg1"/>
                </a:solidFill>
              </a:rPr>
              <a:t>st</a:t>
            </a:r>
            <a:r>
              <a:rPr lang="en-US" sz="2400" i="1">
                <a:solidFill>
                  <a:schemeClr val="bg1"/>
                </a:solidFill>
              </a:rPr>
              <a:t> Tardy – Warning and Parent Contact</a:t>
            </a:r>
          </a:p>
          <a:p>
            <a:r>
              <a:rPr lang="en-US" sz="2400" i="1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2400" i="1" baseline="30000">
                <a:solidFill>
                  <a:schemeClr val="accent2">
                    <a:lumMod val="50000"/>
                  </a:schemeClr>
                </a:solidFill>
              </a:rPr>
              <a:t>nd</a:t>
            </a:r>
            <a:r>
              <a:rPr lang="en-US" sz="2400" i="1">
                <a:solidFill>
                  <a:schemeClr val="accent2">
                    <a:lumMod val="50000"/>
                  </a:schemeClr>
                </a:solidFill>
              </a:rPr>
              <a:t> Tardy – Parent Contact</a:t>
            </a:r>
          </a:p>
          <a:p>
            <a:r>
              <a:rPr lang="en-US" sz="2400" i="1">
                <a:solidFill>
                  <a:schemeClr val="bg1"/>
                </a:solidFill>
              </a:rPr>
              <a:t>3</a:t>
            </a:r>
            <a:r>
              <a:rPr lang="en-US" sz="2400" i="1" baseline="30000">
                <a:solidFill>
                  <a:schemeClr val="bg1"/>
                </a:solidFill>
              </a:rPr>
              <a:t>rd</a:t>
            </a:r>
            <a:r>
              <a:rPr lang="en-US" sz="2400" i="1">
                <a:solidFill>
                  <a:schemeClr val="bg1"/>
                </a:solidFill>
              </a:rPr>
              <a:t> Tardy – Parent Contact and After School Detention </a:t>
            </a:r>
          </a:p>
          <a:p>
            <a:r>
              <a:rPr lang="en-US" sz="2400" i="1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sz="2400" i="1" baseline="3000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sz="2400" i="1">
                <a:solidFill>
                  <a:schemeClr val="accent2">
                    <a:lumMod val="50000"/>
                  </a:schemeClr>
                </a:solidFill>
              </a:rPr>
              <a:t> Tardy – Parent Contact, After School Detention</a:t>
            </a:r>
          </a:p>
          <a:p>
            <a:r>
              <a:rPr lang="en-US" sz="2400" i="1">
                <a:solidFill>
                  <a:schemeClr val="bg1"/>
                </a:solidFill>
              </a:rPr>
              <a:t>5</a:t>
            </a:r>
            <a:r>
              <a:rPr lang="en-US" sz="2400" i="1" baseline="30000">
                <a:solidFill>
                  <a:schemeClr val="bg1"/>
                </a:solidFill>
              </a:rPr>
              <a:t>th</a:t>
            </a:r>
            <a:r>
              <a:rPr lang="en-US" sz="2400" i="1">
                <a:solidFill>
                  <a:schemeClr val="bg1"/>
                </a:solidFill>
              </a:rPr>
              <a:t> Tardy – Referral, Parent Contact, ISS (1 day for block)</a:t>
            </a:r>
          </a:p>
          <a:p>
            <a:r>
              <a:rPr lang="en-US" sz="2400" i="1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sz="2400" i="1" baseline="3000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sz="2400" i="1">
                <a:solidFill>
                  <a:schemeClr val="accent2">
                    <a:lumMod val="50000"/>
                  </a:schemeClr>
                </a:solidFill>
              </a:rPr>
              <a:t> Tardy – Referral, Parent Contact, ISS (1 full day)</a:t>
            </a:r>
          </a:p>
          <a:p>
            <a:endParaRPr lang="en-US" sz="24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6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Before/After School 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182760"/>
            <a:ext cx="8686800" cy="4454013"/>
          </a:xfrm>
        </p:spPr>
        <p:txBody>
          <a:bodyPr>
            <a:normAutofit/>
          </a:bodyPr>
          <a:lstStyle/>
          <a:p>
            <a:r>
              <a:rPr lang="en-US" sz="2800"/>
              <a:t>Students should be supervised before or after school</a:t>
            </a:r>
          </a:p>
          <a:p>
            <a:pPr marL="0" indent="0">
              <a:buNone/>
            </a:pPr>
            <a:endParaRPr lang="en-US" sz="280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47484" y="3359948"/>
            <a:ext cx="8731045" cy="33773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>
                <a:solidFill>
                  <a:schemeClr val="bg1"/>
                </a:solidFill>
              </a:rPr>
              <a:t>The doors open at 8:30. Breakfast is served from 8:30 to 8:45 and must  be eaten in the cafeteria</a:t>
            </a:r>
          </a:p>
          <a:p>
            <a:pPr algn="ctr"/>
            <a:endParaRPr lang="en-US" sz="2800" i="1">
              <a:solidFill>
                <a:schemeClr val="bg1"/>
              </a:solidFill>
            </a:endParaRPr>
          </a:p>
          <a:p>
            <a:pPr algn="ctr"/>
            <a:r>
              <a:rPr lang="en-US" sz="2800" i="1">
                <a:solidFill>
                  <a:schemeClr val="bg1"/>
                </a:solidFill>
              </a:rPr>
              <a:t>Students participating in after school activities/tutoring must have a ride available for pick up. More information on late buses will be provided later in the year </a:t>
            </a:r>
          </a:p>
        </p:txBody>
      </p:sp>
    </p:spTree>
    <p:extLst>
      <p:ext uri="{BB962C8B-B14F-4D97-AF65-F5344CB8AC3E}">
        <p14:creationId xmlns:p14="http://schemas.microsoft.com/office/powerpoint/2010/main" val="425140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Skipping/Out of Area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75" y="2141196"/>
            <a:ext cx="8686800" cy="4454013"/>
          </a:xfrm>
        </p:spPr>
        <p:txBody>
          <a:bodyPr>
            <a:normAutofit fontScale="92500" lnSpcReduction="20000"/>
          </a:bodyPr>
          <a:lstStyle/>
          <a:p>
            <a:r>
              <a:rPr lang="en-US" sz="2800"/>
              <a:t>Be where you are supposed to be.</a:t>
            </a:r>
          </a:p>
          <a:p>
            <a:pPr lvl="1"/>
            <a:r>
              <a:rPr lang="en-US" sz="2400"/>
              <a:t>If it’s class – be in class</a:t>
            </a:r>
          </a:p>
          <a:p>
            <a:pPr lvl="1"/>
            <a:r>
              <a:rPr lang="en-US" sz="2400"/>
              <a:t>If it’s lunch – be in the cafeteria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800">
                <a:solidFill>
                  <a:schemeClr val="bg1"/>
                </a:solidFill>
              </a:rPr>
              <a:t>Student skipping will have administrative consequences which may include suspension. </a:t>
            </a:r>
          </a:p>
          <a:p>
            <a:endParaRPr lang="en-US" sz="2400"/>
          </a:p>
          <a:p>
            <a:r>
              <a:rPr lang="en-US" sz="2800"/>
              <a:t>Students may not be in the halls during the first 15 minutes or last 15 minutes of class. </a:t>
            </a:r>
          </a:p>
          <a:p>
            <a:endParaRPr lang="en-US" sz="2800"/>
          </a:p>
          <a:p>
            <a:r>
              <a:rPr lang="en-US" sz="2800">
                <a:solidFill>
                  <a:schemeClr val="bg1"/>
                </a:solidFill>
              </a:rPr>
              <a:t>Students out of area (no hall pass) will have administrator consequences </a:t>
            </a:r>
          </a:p>
          <a:p>
            <a:pPr marL="0" indent="0">
              <a:buNone/>
            </a:pPr>
            <a:endParaRPr lang="en-US" sz="280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4430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 Phone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08463"/>
            <a:ext cx="8686800" cy="4454013"/>
          </a:xfrm>
        </p:spPr>
        <p:txBody>
          <a:bodyPr>
            <a:normAutofit/>
          </a:bodyPr>
          <a:lstStyle/>
          <a:p>
            <a:r>
              <a:rPr lang="en-US" sz="2800"/>
              <a:t>Cell phones may be used at lunch and during class transitions only</a:t>
            </a:r>
          </a:p>
          <a:p>
            <a:r>
              <a:rPr lang="en-US" sz="2800"/>
              <a:t>Cell phones </a:t>
            </a:r>
            <a:r>
              <a:rPr lang="en-US" sz="2800" u="sng">
                <a:solidFill>
                  <a:srgbClr val="FFFF00"/>
                </a:solidFill>
              </a:rPr>
              <a:t>should not be seen or heard </a:t>
            </a:r>
            <a:r>
              <a:rPr lang="en-US" sz="2800">
                <a:solidFill>
                  <a:srgbClr val="FFFF00"/>
                </a:solidFill>
              </a:rPr>
              <a:t>during class time </a:t>
            </a:r>
          </a:p>
          <a:p>
            <a:pPr marL="0" indent="0">
              <a:buNone/>
            </a:pPr>
            <a:endParaRPr lang="en-US" sz="280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0" y="3672153"/>
            <a:ext cx="9144000" cy="310673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u="sng">
                <a:solidFill>
                  <a:schemeClr val="accent2">
                    <a:lumMod val="50000"/>
                  </a:schemeClr>
                </a:solidFill>
              </a:rPr>
              <a:t>First Offense </a:t>
            </a:r>
            <a:r>
              <a:rPr lang="en-US" sz="2400" i="1">
                <a:solidFill>
                  <a:schemeClr val="bg1"/>
                </a:solidFill>
              </a:rPr>
              <a:t>– Student may pick up device at the end of the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u="sng">
                <a:solidFill>
                  <a:schemeClr val="accent2">
                    <a:lumMod val="50000"/>
                  </a:schemeClr>
                </a:solidFill>
              </a:rPr>
              <a:t>Second Offense </a:t>
            </a:r>
            <a:r>
              <a:rPr lang="en-US" sz="2400" i="1">
                <a:solidFill>
                  <a:schemeClr val="bg1"/>
                </a:solidFill>
              </a:rPr>
              <a:t>– Parent/Guardian may pick up at the end of the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u="sng">
                <a:solidFill>
                  <a:schemeClr val="accent2">
                    <a:lumMod val="50000"/>
                  </a:schemeClr>
                </a:solidFill>
              </a:rPr>
              <a:t>Third Offense </a:t>
            </a:r>
            <a:r>
              <a:rPr lang="en-US" sz="2400" i="1">
                <a:solidFill>
                  <a:schemeClr val="bg1"/>
                </a:solidFill>
              </a:rPr>
              <a:t>– Device may be held for up to 10 school days</a:t>
            </a:r>
          </a:p>
          <a:p>
            <a:endParaRPr lang="en-US" sz="2400" i="1">
              <a:solidFill>
                <a:schemeClr val="bg1"/>
              </a:solidFill>
            </a:endParaRPr>
          </a:p>
          <a:p>
            <a:r>
              <a:rPr lang="en-US" sz="2400" b="1" i="1">
                <a:solidFill>
                  <a:srgbClr val="FF0000"/>
                </a:solidFill>
              </a:rPr>
              <a:t>*****Refusal to turn over a phone results in a referral for insubordination</a:t>
            </a:r>
          </a:p>
        </p:txBody>
      </p:sp>
    </p:spTree>
    <p:extLst>
      <p:ext uri="{BB962C8B-B14F-4D97-AF65-F5344CB8AC3E}">
        <p14:creationId xmlns:p14="http://schemas.microsoft.com/office/powerpoint/2010/main" val="41940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Tiger Pride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075688"/>
            <a:ext cx="8686800" cy="4561085"/>
          </a:xfrm>
        </p:spPr>
        <p:txBody>
          <a:bodyPr>
            <a:normAutofit lnSpcReduction="10000"/>
          </a:bodyPr>
          <a:lstStyle/>
          <a:p>
            <a:r>
              <a:rPr lang="en-US" sz="2800" b="1" u="sng">
                <a:solidFill>
                  <a:schemeClr val="bg1"/>
                </a:solidFill>
              </a:rPr>
              <a:t>Cafeteria</a:t>
            </a:r>
            <a:r>
              <a:rPr lang="en-US" sz="2800"/>
              <a:t> – pick up after yourself, wait in line, don’t cut in front of others</a:t>
            </a:r>
          </a:p>
          <a:p>
            <a:r>
              <a:rPr lang="en-US" sz="2800" u="sng">
                <a:solidFill>
                  <a:schemeClr val="bg1"/>
                </a:solidFill>
              </a:rPr>
              <a:t>Hallways</a:t>
            </a:r>
            <a:r>
              <a:rPr lang="en-US" sz="2800"/>
              <a:t> – Do not block or congregate, use commons areas to chat, be mindful of others.  Students must be respectful and respond to any adult at all times. </a:t>
            </a:r>
          </a:p>
          <a:p>
            <a:r>
              <a:rPr lang="en-US" sz="2800" u="sng">
                <a:solidFill>
                  <a:schemeClr val="bg1"/>
                </a:solidFill>
              </a:rPr>
              <a:t>Public Displays of Affection </a:t>
            </a:r>
            <a:r>
              <a:rPr lang="en-US" sz="2800"/>
              <a:t>– School is not the place</a:t>
            </a:r>
          </a:p>
          <a:p>
            <a:r>
              <a:rPr lang="en-US" sz="2800"/>
              <a:t>Generally do not mark or deface school property (hallways, books, etc.) – </a:t>
            </a:r>
            <a:r>
              <a:rPr lang="en-US" sz="2800">
                <a:solidFill>
                  <a:srgbClr val="FFFF00"/>
                </a:solidFill>
              </a:rPr>
              <a:t>Leave the classroom and hallways better than you found them</a:t>
            </a:r>
          </a:p>
          <a:p>
            <a:pPr marL="0" indent="0">
              <a:buNone/>
            </a:pPr>
            <a:endParaRPr lang="en-US" sz="280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21374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Cafeteria/Lunch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182760"/>
            <a:ext cx="8686800" cy="4454013"/>
          </a:xfrm>
        </p:spPr>
        <p:txBody>
          <a:bodyPr>
            <a:noAutofit/>
          </a:bodyPr>
          <a:lstStyle/>
          <a:p>
            <a:r>
              <a:rPr lang="en-US">
                <a:solidFill>
                  <a:srgbClr val="FFFF00"/>
                </a:solidFill>
              </a:rPr>
              <a:t>Students may not be off campus or out of area (in academic buildings/hallways) during lunch.  Students must have a note to be in the media center during lunch time. </a:t>
            </a:r>
          </a:p>
          <a:p>
            <a:r>
              <a:rPr lang="en-US"/>
              <a:t>Students must buy food in the serving area – When you are in the cafeteria you are not permitted to return to the lines</a:t>
            </a:r>
          </a:p>
          <a:p>
            <a:r>
              <a:rPr lang="en-US" b="1">
                <a:solidFill>
                  <a:srgbClr val="FFFF00"/>
                </a:solidFill>
              </a:rPr>
              <a:t>Students must remain seated in the cafeteria at all times</a:t>
            </a:r>
          </a:p>
          <a:p>
            <a:r>
              <a:rPr lang="en-US"/>
              <a:t>Outside food may not be delivered by parents/local businesses </a:t>
            </a:r>
          </a:p>
          <a:p>
            <a:r>
              <a:rPr lang="en-US">
                <a:solidFill>
                  <a:srgbClr val="FFFF00"/>
                </a:solidFill>
              </a:rPr>
              <a:t>Students must remain in the cafeteria or patio area (patio privileges may be revoked if violated)</a:t>
            </a:r>
          </a:p>
          <a:p>
            <a:r>
              <a:rPr lang="en-US"/>
              <a:t>Students who throw food/leave trash behind will face disciplinary consequences</a:t>
            </a: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491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Promotion/Grading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182760"/>
            <a:ext cx="8686800" cy="4454013"/>
          </a:xfrm>
        </p:spPr>
        <p:txBody>
          <a:bodyPr>
            <a:normAutofit/>
          </a:bodyPr>
          <a:lstStyle/>
          <a:p>
            <a:r>
              <a:rPr lang="en-US" sz="2800"/>
              <a:t>Ragsdale is on the ten point scale</a:t>
            </a:r>
          </a:p>
          <a:p>
            <a:pPr marL="0" indent="0">
              <a:buNone/>
            </a:pPr>
            <a:endParaRPr lang="en-US" sz="280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47484" y="3259393"/>
            <a:ext cx="2913768" cy="33773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i="1">
                <a:solidFill>
                  <a:schemeClr val="bg1"/>
                </a:solidFill>
              </a:rPr>
              <a:t>A = 90-100</a:t>
            </a:r>
          </a:p>
          <a:p>
            <a:r>
              <a:rPr lang="en-US" sz="4000" i="1">
                <a:solidFill>
                  <a:schemeClr val="bg1"/>
                </a:solidFill>
              </a:rPr>
              <a:t>B=80-89</a:t>
            </a:r>
          </a:p>
          <a:p>
            <a:r>
              <a:rPr lang="en-US" sz="4000" i="1">
                <a:solidFill>
                  <a:schemeClr val="bg1"/>
                </a:solidFill>
              </a:rPr>
              <a:t>C=70-79</a:t>
            </a:r>
          </a:p>
          <a:p>
            <a:r>
              <a:rPr lang="en-US" sz="4000" i="1">
                <a:solidFill>
                  <a:schemeClr val="bg1"/>
                </a:solidFill>
              </a:rPr>
              <a:t>D=60-69</a:t>
            </a:r>
          </a:p>
          <a:p>
            <a:r>
              <a:rPr lang="en-US" sz="4000" i="1">
                <a:solidFill>
                  <a:schemeClr val="bg1"/>
                </a:solidFill>
              </a:rPr>
              <a:t>F=0-59</a:t>
            </a:r>
          </a:p>
        </p:txBody>
      </p:sp>
      <p:sp>
        <p:nvSpPr>
          <p:cNvPr id="5" name="32-Point Star 4"/>
          <p:cNvSpPr/>
          <p:nvPr/>
        </p:nvSpPr>
        <p:spPr>
          <a:xfrm>
            <a:off x="3326723" y="2673626"/>
            <a:ext cx="5817277" cy="3826564"/>
          </a:xfrm>
          <a:prstGeom prst="star32">
            <a:avLst>
              <a:gd name="adj" fmla="val 43591"/>
            </a:avLst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>
                <a:solidFill>
                  <a:schemeClr val="bg1"/>
                </a:solidFill>
              </a:rPr>
              <a:t>Promotion Standards</a:t>
            </a:r>
            <a:r>
              <a:rPr lang="en-US" sz="2000">
                <a:solidFill>
                  <a:schemeClr val="bg1"/>
                </a:solidFill>
              </a:rPr>
              <a:t>:</a:t>
            </a:r>
          </a:p>
          <a:p>
            <a:pPr algn="ctr"/>
            <a:endParaRPr lang="en-US" sz="2000">
              <a:solidFill>
                <a:schemeClr val="bg1"/>
              </a:solidFill>
            </a:endParaRPr>
          </a:p>
          <a:p>
            <a:pPr algn="ctr"/>
            <a:r>
              <a:rPr lang="en-US" sz="2000">
                <a:solidFill>
                  <a:schemeClr val="bg1"/>
                </a:solidFill>
              </a:rPr>
              <a:t>To be promoted to grade 10 = </a:t>
            </a:r>
            <a:r>
              <a:rPr lang="en-US" sz="2000">
                <a:solidFill>
                  <a:srgbClr val="FF0000"/>
                </a:solidFill>
              </a:rPr>
              <a:t>6 credits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To be promoted to grade 10 = </a:t>
            </a:r>
            <a:r>
              <a:rPr lang="en-US" sz="2000">
                <a:solidFill>
                  <a:schemeClr val="tx1"/>
                </a:solidFill>
              </a:rPr>
              <a:t>13 credits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To be promoted to grade 12 = 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20 credits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To graduate = </a:t>
            </a:r>
            <a:r>
              <a:rPr lang="en-US" sz="2000">
                <a:solidFill>
                  <a:srgbClr val="0070C0"/>
                </a:solidFill>
              </a:rPr>
              <a:t>28 credits</a:t>
            </a:r>
          </a:p>
        </p:txBody>
      </p:sp>
    </p:spTree>
    <p:extLst>
      <p:ext uri="{BB962C8B-B14F-4D97-AF65-F5344CB8AC3E}">
        <p14:creationId xmlns:p14="http://schemas.microsoft.com/office/powerpoint/2010/main" val="121517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 Center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008464"/>
            <a:ext cx="8686800" cy="4628310"/>
          </a:xfrm>
        </p:spPr>
        <p:txBody>
          <a:bodyPr>
            <a:normAutofit/>
          </a:bodyPr>
          <a:lstStyle/>
          <a:p>
            <a:r>
              <a:rPr lang="en-US" sz="2800"/>
              <a:t>Please be mindful when using the media center</a:t>
            </a:r>
          </a:p>
          <a:p>
            <a:r>
              <a:rPr lang="en-US" sz="2800"/>
              <a:t>The media center will be open before school from 8:30 – 8:45</a:t>
            </a:r>
          </a:p>
          <a:p>
            <a:pPr marL="0" indent="0">
              <a:buNone/>
            </a:pPr>
            <a:endParaRPr lang="en-US" sz="280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3229897" y="3359948"/>
            <a:ext cx="5648632" cy="33773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>
                <a:solidFill>
                  <a:schemeClr val="bg1"/>
                </a:solidFill>
              </a:rPr>
              <a:t>In order to be in the Media Center students must have a </a:t>
            </a:r>
            <a:r>
              <a:rPr lang="en-US" sz="3200" i="1">
                <a:solidFill>
                  <a:srgbClr val="00B050"/>
                </a:solidFill>
              </a:rPr>
              <a:t>signed Media Pass at all times.</a:t>
            </a:r>
          </a:p>
          <a:p>
            <a:pPr algn="ctr"/>
            <a:endParaRPr lang="en-US" sz="32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Activity:</a:t>
            </a:r>
            <a:br>
              <a:rPr lang="en-US" dirty="0"/>
            </a:br>
            <a:r>
              <a:rPr lang="en-US" dirty="0"/>
              <a:t>Multiple Choice Review</a:t>
            </a:r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2583444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31038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#1 - Mascot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2336873"/>
            <a:ext cx="848590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is Ragsdale’s Mascot and school colors?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The Diamonds, Navy/White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The Tigers, Royal Blue/White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The Tigers, Navy/White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The Lions, Royal Blue/White</a:t>
            </a:r>
          </a:p>
          <a:p>
            <a:pPr marL="457200" indent="-457200">
              <a:buFont typeface="+mj-lt"/>
              <a:buAutoNum type="alphaLcParenR"/>
            </a:pPr>
            <a:endParaRPr lang="en-US" sz="3200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422564" y="3422073"/>
            <a:ext cx="6158345" cy="58189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Homeroom Agenda – Third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20528"/>
            <a:ext cx="8819535" cy="4837471"/>
          </a:xfrm>
        </p:spPr>
        <p:txBody>
          <a:bodyPr>
            <a:normAutofit fontScale="92500" lnSpcReduction="10000"/>
          </a:bodyPr>
          <a:lstStyle/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Morning Announcements/Pledge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Collect Photo Consent Form 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Collect Military Relationship Form 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Collect Pupil Data Form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Collect Free/Reduced Lunch Form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Announcements:</a:t>
            </a:r>
          </a:p>
          <a:p>
            <a:pPr lvl="1" fontAlgn="base">
              <a:lnSpc>
                <a:spcPct val="120000"/>
              </a:lnSpc>
            </a:pPr>
            <a:r>
              <a:rPr lang="en-US" dirty="0"/>
              <a:t>Student Congress Class Reps - If interested pick up forms from Mr. Moss in A216</a:t>
            </a:r>
          </a:p>
          <a:p>
            <a:pPr lvl="1" fontAlgn="base">
              <a:lnSpc>
                <a:spcPct val="120000"/>
              </a:lnSpc>
            </a:pPr>
            <a:r>
              <a:rPr lang="en-US" dirty="0"/>
              <a:t>Senior T-Shirt Designs (In Sr. Homerooms Only)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RHS Rules and Procedures</a:t>
            </a:r>
          </a:p>
          <a:p>
            <a:pPr marL="0" indent="0" fontAlgn="base">
              <a:lnSpc>
                <a:spcPct val="12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24" y="753228"/>
            <a:ext cx="1056664" cy="1076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575" y="1829245"/>
            <a:ext cx="2240960" cy="179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21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 – Leaving School without Permission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68" y="2336873"/>
            <a:ext cx="8485909" cy="3599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What are the consequences if you leave school without permission?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A warning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1 Day of ISS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1 Day of OSS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 In-school disciplinary action up to 2 days OSS.</a:t>
            </a:r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859537" y="4789754"/>
            <a:ext cx="7653528" cy="833806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6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 – Dining Venues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2336873"/>
            <a:ext cx="848590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Where can you eat food/lunch at school?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The Cafeteria/Cafeteria Patio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The Media Center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The Front Office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Your third block class</a:t>
            </a:r>
          </a:p>
          <a:p>
            <a:pPr marL="457200" indent="-457200">
              <a:buFont typeface="+mj-lt"/>
              <a:buAutoNum type="alphaLcParenR"/>
            </a:pPr>
            <a:endParaRPr lang="en-US" sz="3200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422564" y="2826327"/>
            <a:ext cx="6158345" cy="58189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3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#5 – EARLY CHECKOUT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2336873"/>
            <a:ext cx="848590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When do you turn in your note for an early dismissal?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In the afternoon when you leave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Anytime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In the morning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The Lions, Royal Blue/White</a:t>
            </a:r>
          </a:p>
          <a:p>
            <a:pPr marL="457200" indent="-457200">
              <a:buFont typeface="+mj-lt"/>
              <a:buAutoNum type="alphaLcParenR"/>
            </a:pPr>
            <a:endParaRPr lang="en-US" sz="3200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422564" y="4502728"/>
            <a:ext cx="6158345" cy="58189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#6 – Early Checkout 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2336873"/>
            <a:ext cx="848590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Where do you turn in your note from the doctor/parent note for early dismissal?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The Front Office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The Guidance Office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The Attendance Office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To your first block teacher</a:t>
            </a:r>
          </a:p>
          <a:p>
            <a:pPr marL="457200" indent="-457200">
              <a:buFont typeface="+mj-lt"/>
              <a:buAutoNum type="alphaLcParenR"/>
            </a:pPr>
            <a:endParaRPr lang="en-US" sz="3200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422564" y="4447309"/>
            <a:ext cx="6158345" cy="58189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2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#7 – Early in the Morning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2336873"/>
            <a:ext cx="848590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When does the building officially open to students in the morning?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8:00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8:30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8:45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9:00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422564" y="3845585"/>
            <a:ext cx="6158345" cy="58189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#8 – Afternoon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2336873"/>
            <a:ext cx="848590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When should students be out of the building afterschool unless supervised by an adult?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3:40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4:00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4:30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5:00</a:t>
            </a:r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422564" y="3845585"/>
            <a:ext cx="6158345" cy="58189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0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#9 – Founding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2336873"/>
            <a:ext cx="848590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is the full name of the person that Ragsdale was named after?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Lucy Ragsdale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Lucy C. Ragsdale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Lucy Carol Ragsdale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Lucy Coffin Ragsdale</a:t>
            </a:r>
          </a:p>
          <a:p>
            <a:pPr marL="457200" indent="-457200">
              <a:buFont typeface="+mj-lt"/>
              <a:buAutoNum type="alphaLcParenR"/>
            </a:pPr>
            <a:endParaRPr lang="en-US" sz="3200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325582" y="5001490"/>
            <a:ext cx="6158345" cy="58189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5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#10 –Assembly Behavior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2336873"/>
            <a:ext cx="8485909" cy="35993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What is the expectations for behavior at school assemblies, when a speaker (such as the Principal) is speaking?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Students should be quiet immediately when the speaker comes to the microphone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Students should talk during the presentation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Students should text during the presentation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Students should take selfies during the presentation</a:t>
            </a:r>
          </a:p>
          <a:p>
            <a:pPr marL="457200" indent="-457200">
              <a:buFont typeface="+mj-lt"/>
              <a:buAutoNum type="alphaLcParenR"/>
            </a:pPr>
            <a:endParaRPr lang="en-US" sz="3200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5"/>
          <p:cNvSpPr/>
          <p:nvPr/>
        </p:nvSpPr>
        <p:spPr>
          <a:xfrm>
            <a:off x="318061" y="3349197"/>
            <a:ext cx="8590412" cy="739477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#11 – Lockers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2336873"/>
            <a:ext cx="8485909" cy="35993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/>
              <a:t>Who should you see if you have questions about your locker?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The Counseling Office or Media Center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The Media Center or First Block Teacher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The Counseling Office or First Block Teacher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The Attendance Office or First Block Teacher</a:t>
            </a:r>
          </a:p>
          <a:p>
            <a:pPr marL="457200" indent="-457200">
              <a:buFont typeface="+mj-lt"/>
              <a:buAutoNum type="alphaLcParenR"/>
            </a:pPr>
            <a:endParaRPr lang="en-US" sz="3200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187433" y="4877552"/>
            <a:ext cx="8590412" cy="739477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#12 – Make Up Time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2336873"/>
            <a:ext cx="8485909" cy="35993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What must be turned in to begin the make up time process if a student misses more than 4 days?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Letter written by the parent requesting that their student be eligible for make up time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Letter written by the student requesting that their student be eligible for make up time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We don’t have make up time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Nothing</a:t>
            </a:r>
          </a:p>
          <a:p>
            <a:pPr marL="457200" indent="-457200">
              <a:buFont typeface="+mj-lt"/>
              <a:buAutoNum type="alphaLcParenR"/>
            </a:pPr>
            <a:endParaRPr lang="en-US" sz="3200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318061" y="3397054"/>
            <a:ext cx="8590412" cy="739477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Day Count!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20528"/>
            <a:ext cx="8819535" cy="4837471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</a:pPr>
            <a:r>
              <a:rPr lang="en-US" sz="4000" dirty="0"/>
              <a:t>Teachers take Attendance using the folder</a:t>
            </a:r>
          </a:p>
          <a:p>
            <a:pPr fontAlgn="base">
              <a:lnSpc>
                <a:spcPct val="120000"/>
              </a:lnSpc>
            </a:pPr>
            <a:r>
              <a:rPr lang="en-US" sz="4000" dirty="0"/>
              <a:t>Remember follow directions inside</a:t>
            </a:r>
          </a:p>
          <a:p>
            <a:pPr fontAlgn="base">
              <a:lnSpc>
                <a:spcPct val="120000"/>
              </a:lnSpc>
            </a:pPr>
            <a:r>
              <a:rPr lang="en-US" sz="4000" dirty="0"/>
              <a:t>Students must be present in homeroom for the 10 day count/ daily attendance purposes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748" y="753228"/>
            <a:ext cx="1322252" cy="105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47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#13 – NC School Board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2336873"/>
            <a:ext cx="848590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NC School Board Policy Prohibits the use of what on campus?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Cigarettes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Tobacco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Matches/Lighters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All of the Above</a:t>
            </a:r>
          </a:p>
          <a:p>
            <a:pPr marL="457200" indent="-457200">
              <a:buFont typeface="+mj-lt"/>
              <a:buAutoNum type="alphaLcParenR"/>
            </a:pPr>
            <a:endParaRPr lang="en-US" sz="3200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187433" y="4877552"/>
            <a:ext cx="8590412" cy="739477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7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#14 –Exam Exemption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2336873"/>
            <a:ext cx="848590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How can you earn an exam exemption?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Perfect Attendance in a course for that course’s exams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No Unexcused </a:t>
            </a:r>
            <a:r>
              <a:rPr lang="en-US" sz="3200" dirty="0" err="1"/>
              <a:t>Tardies</a:t>
            </a:r>
            <a:r>
              <a:rPr lang="en-US" sz="3200" dirty="0"/>
              <a:t> for the Semester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Both A and B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None of the Above</a:t>
            </a:r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161307" y="4355038"/>
            <a:ext cx="8590412" cy="739477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2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#15 – Peer Tutoring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010" y="2336873"/>
            <a:ext cx="848590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When and Where is Peer Tutoring?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Tuesdays, 3:45-4:35, Media Center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Tuesdays, 3:45-4:35, Cafeteria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Tuesdays, 8:00-8:30, Media Center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Thursdays, 3:45-4:35, Media Center</a:t>
            </a:r>
          </a:p>
          <a:p>
            <a:pPr marL="457200" indent="-457200">
              <a:buFont typeface="+mj-lt"/>
              <a:buAutoNum type="alphaLcParenR"/>
            </a:pPr>
            <a:endParaRPr lang="en-US" sz="3200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296507" y="2800558"/>
            <a:ext cx="8590412" cy="739477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2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#16 – Cell Phone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2336873"/>
            <a:ext cx="8485909" cy="35993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What happens if you are caught using your cell phone in class (first offense)?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Turned into the office, pick up at end of the day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Turned into the office, pick up at end of the day by a parent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Turned into the office, pick up by parent in 10 school days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Turned into the office, FOREVER</a:t>
            </a:r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422564" y="3074878"/>
            <a:ext cx="8590412" cy="739477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2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#17 – Cell Phone Usage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8" y="2349935"/>
            <a:ext cx="848590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When can you use your phone?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Morning/Afternoon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In Lunch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In between classes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All of the Above</a:t>
            </a:r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109055" y="4485667"/>
            <a:ext cx="8590412" cy="739477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5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#18 – Noncompliance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10" y="2362999"/>
            <a:ext cx="848590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happens if you refuse to follow staff directions?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Write up for non-compliance/disciplinary action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A Warning</a:t>
            </a:r>
          </a:p>
          <a:p>
            <a:pPr marL="457200" indent="-457200">
              <a:buFont typeface="+mj-lt"/>
              <a:buAutoNum type="alphaLcParenR"/>
            </a:pPr>
            <a:endParaRPr lang="en-US" sz="3200" dirty="0"/>
          </a:p>
          <a:p>
            <a:pPr marL="457200" indent="-457200">
              <a:buFont typeface="+mj-lt"/>
              <a:buAutoNum type="alphaLcParenR"/>
            </a:pPr>
            <a:endParaRPr lang="en-US" sz="3200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0" y="3310010"/>
            <a:ext cx="8590412" cy="1105236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0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#19 – Ragsdale Webpage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2336873"/>
            <a:ext cx="848590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is the link for the Ragsdale Web page?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>
                <a:hlinkClick r:id="rId2"/>
              </a:rPr>
              <a:t>http://www.google.com/</a:t>
            </a:r>
            <a:r>
              <a:rPr lang="en-US" sz="3200" dirty="0"/>
              <a:t> </a:t>
            </a:r>
            <a:endParaRPr lang="en-US" sz="3200" dirty="0">
              <a:hlinkClick r:id="rId3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3200" dirty="0">
                <a:hlinkClick r:id="rId3"/>
              </a:rPr>
              <a:t>http://ragsdale.gcsnc.com/pages/Ragsdale_High</a:t>
            </a:r>
            <a:endParaRPr lang="en-US" sz="3200" dirty="0"/>
          </a:p>
          <a:p>
            <a:pPr marL="457200" indent="-457200">
              <a:buFont typeface="+mj-lt"/>
              <a:buAutoNum type="alphaLcParenR"/>
            </a:pPr>
            <a:r>
              <a:rPr lang="en-US" sz="3200" dirty="0">
                <a:hlinkClick r:id="rId4"/>
              </a:rPr>
              <a:t>http://www.gcsnc.com/</a:t>
            </a:r>
            <a:endParaRPr lang="en-US" sz="3200" dirty="0"/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There isn’t one</a:t>
            </a:r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209006" y="3388387"/>
            <a:ext cx="8590412" cy="1105236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#20 – Fire/Tornado/Lockdown Drills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2336873"/>
            <a:ext cx="848590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is the expected behavior during a lockdown/tornado/fire drill?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Remain Quiet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Listen Intently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Follow Staff Directives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All of the above</a:t>
            </a:r>
          </a:p>
          <a:p>
            <a:pPr marL="457200" indent="-457200">
              <a:buFont typeface="+mj-lt"/>
              <a:buAutoNum type="alphaLcParenR"/>
            </a:pPr>
            <a:endParaRPr lang="en-US" sz="3200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259476" y="5028763"/>
            <a:ext cx="8264237" cy="58189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61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#21 – Hallways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2336873"/>
            <a:ext cx="8485909" cy="35993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/>
              <a:t>When can teachers not issue bathroom/hall passes?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During the first and last 30 minutes of class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During the first and last 15 minutes of class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Never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Anytime</a:t>
            </a:r>
          </a:p>
          <a:p>
            <a:pPr marL="457200" indent="-457200">
              <a:buFont typeface="+mj-lt"/>
              <a:buAutoNum type="alphaLcParenR"/>
            </a:pPr>
            <a:endParaRPr lang="en-US" sz="3200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311727" y="3748603"/>
            <a:ext cx="8264237" cy="58189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5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#22 – Final Countdown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2336873"/>
            <a:ext cx="848590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How much does the final exam count for your overall semester grade?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It doesn’t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20%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33%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50%</a:t>
            </a:r>
          </a:p>
          <a:p>
            <a:pPr marL="457200" indent="-457200">
              <a:buFont typeface="+mj-lt"/>
              <a:buAutoNum type="alphaLcParenR"/>
            </a:pPr>
            <a:endParaRPr lang="en-US" sz="3200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297873" y="3845585"/>
            <a:ext cx="6158345" cy="58189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7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rkas:MilitaryIcon.png - Wikipedia bahasa Indonesia, ensiklopedia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160" y="2097784"/>
            <a:ext cx="1236875" cy="1563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Edge of Insanity: Hungry? Save on Snacks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053" y="5210290"/>
            <a:ext cx="2205573" cy="1633988"/>
          </a:xfrm>
          <a:prstGeom prst="rect">
            <a:avLst/>
          </a:prstGeom>
        </p:spPr>
      </p:pic>
      <p:pic>
        <p:nvPicPr>
          <p:cNvPr id="8" name="Picture 7" descr="Teacher-to-Teacher - Meeting the Needs of Our Student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45" y="3618737"/>
            <a:ext cx="2857500" cy="168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81" y="2060750"/>
            <a:ext cx="8853054" cy="4488873"/>
          </a:xfrm>
        </p:spPr>
        <p:txBody>
          <a:bodyPr>
            <a:normAutofit/>
          </a:bodyPr>
          <a:lstStyle/>
          <a:p>
            <a:r>
              <a:rPr lang="en-US" sz="3600" dirty="0"/>
              <a:t>Today we will collect the:</a:t>
            </a:r>
          </a:p>
          <a:p>
            <a:pPr lvl="1"/>
            <a:r>
              <a:rPr lang="en-US" sz="3200" dirty="0"/>
              <a:t>Green parent consent form</a:t>
            </a:r>
          </a:p>
          <a:p>
            <a:pPr lvl="1"/>
            <a:r>
              <a:rPr lang="en-US" sz="3200" dirty="0"/>
              <a:t>Blue Military Form</a:t>
            </a:r>
          </a:p>
          <a:p>
            <a:pPr lvl="1"/>
            <a:r>
              <a:rPr lang="en-US" sz="3200" dirty="0"/>
              <a:t>Tan Pupil Info Sheet</a:t>
            </a:r>
          </a:p>
          <a:p>
            <a:pPr lvl="1"/>
            <a:r>
              <a:rPr lang="en-US" sz="3200" dirty="0"/>
              <a:t>Free/Reduced Lunch Form </a:t>
            </a: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5" name="32-Point Star 4"/>
          <p:cNvSpPr/>
          <p:nvPr/>
        </p:nvSpPr>
        <p:spPr>
          <a:xfrm>
            <a:off x="0" y="2426645"/>
            <a:ext cx="8066670" cy="2732026"/>
          </a:xfrm>
          <a:prstGeom prst="star3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If you forgot your forms they should be turned in tomorrow at the start of homeroom!</a:t>
            </a:r>
          </a:p>
        </p:txBody>
      </p:sp>
      <p:pic>
        <p:nvPicPr>
          <p:cNvPr id="6" name="Picture 5" descr="Camera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192" y="292015"/>
            <a:ext cx="1796808" cy="1665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48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#23 – Shirts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2336873"/>
            <a:ext cx="848590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shirt does not meet the dress code requirement?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A T-Shirt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A Tank Top/Shirt with Spaghetti Straps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A Button Down Shirt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A Polo Shirt</a:t>
            </a:r>
          </a:p>
          <a:p>
            <a:pPr marL="457200" indent="-457200">
              <a:buFont typeface="+mj-lt"/>
              <a:buAutoNum type="alphaLcParenR"/>
            </a:pPr>
            <a:endParaRPr lang="en-US" sz="3200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422564" y="3845585"/>
            <a:ext cx="7723909" cy="58189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#24 – GCS Handbook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2336873"/>
            <a:ext cx="8485909" cy="3599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While you received a copy of the GCS handbook yesterday in homeroom – where else can you obtain a copy?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The GCS Website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It will be in the mail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We get a new copy daily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File a request at Central Office</a:t>
            </a:r>
          </a:p>
          <a:p>
            <a:pPr marL="457200" indent="-457200">
              <a:buFont typeface="+mj-lt"/>
              <a:buAutoNum type="alphaLcParenR"/>
            </a:pPr>
            <a:endParaRPr lang="en-US" sz="3200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256309" y="3554640"/>
            <a:ext cx="6158345" cy="58189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4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#25 – Dress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2336873"/>
            <a:ext cx="8485909" cy="35993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If you are out of dress code, what is the consequence?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You will be sent home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Full day of ISS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You will be sent to ISS for the block, and can return immediately after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200" dirty="0"/>
              <a:t>You will be sent to ISS for the block, and can return to your next block IF you are changed back into dress code</a:t>
            </a:r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5"/>
          <p:cNvSpPr/>
          <p:nvPr/>
        </p:nvSpPr>
        <p:spPr>
          <a:xfrm>
            <a:off x="145473" y="4627417"/>
            <a:ext cx="8652163" cy="1205347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8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Yesterday’s </a:t>
            </a:r>
            <a:br>
              <a:rPr lang="en-US" dirty="0"/>
            </a:br>
            <a:r>
              <a:rPr lang="en-US" dirty="0"/>
              <a:t>True False Statements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2583444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22929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105" y="5755220"/>
            <a:ext cx="8576189" cy="929813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FALSE-Remain in the cafeteria at all times.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“During lunch I can sit in the front office.”</a:t>
            </a:r>
          </a:p>
        </p:txBody>
      </p:sp>
    </p:spTree>
    <p:extLst>
      <p:ext uri="{BB962C8B-B14F-4D97-AF65-F5344CB8AC3E}">
        <p14:creationId xmlns:p14="http://schemas.microsoft.com/office/powerpoint/2010/main" val="404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6" y="5722374"/>
            <a:ext cx="8851201" cy="929813"/>
          </a:xfrm>
          <a:solidFill>
            <a:srgbClr val="FFC000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FALSE- Please see your course teacher for recovery time! 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“I can miss 5 classes and not have to make up time”</a:t>
            </a:r>
          </a:p>
        </p:txBody>
      </p:sp>
    </p:spTree>
    <p:extLst>
      <p:ext uri="{BB962C8B-B14F-4D97-AF65-F5344CB8AC3E}">
        <p14:creationId xmlns:p14="http://schemas.microsoft.com/office/powerpoint/2010/main" val="192184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39" y="5722374"/>
            <a:ext cx="8061031" cy="929813"/>
          </a:xfrm>
          <a:solidFill>
            <a:srgbClr val="FFC000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FALSE- All parking decals must be properly displayed.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“I don’t need a parking pass to park on campus”</a:t>
            </a:r>
          </a:p>
        </p:txBody>
      </p:sp>
    </p:spTree>
    <p:extLst>
      <p:ext uri="{BB962C8B-B14F-4D97-AF65-F5344CB8AC3E}">
        <p14:creationId xmlns:p14="http://schemas.microsoft.com/office/powerpoint/2010/main" val="22987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5722374"/>
            <a:ext cx="8754035" cy="929813"/>
          </a:xfrm>
          <a:solidFill>
            <a:srgbClr val="FFC000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FALSE-You must listen and respect all staff members 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“I only have to listen to my assigned teachers.”</a:t>
            </a:r>
          </a:p>
        </p:txBody>
      </p:sp>
    </p:spTree>
    <p:extLst>
      <p:ext uri="{BB962C8B-B14F-4D97-AF65-F5344CB8AC3E}">
        <p14:creationId xmlns:p14="http://schemas.microsoft.com/office/powerpoint/2010/main" val="300659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53" y="5722374"/>
            <a:ext cx="8713694" cy="929813"/>
          </a:xfrm>
          <a:solidFill>
            <a:srgbClr val="FFC000"/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FALSE-you can only use cell phones during class change and breakfast/lunch time. 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“We can use phones anytime during the day.”</a:t>
            </a:r>
          </a:p>
        </p:txBody>
      </p:sp>
    </p:spTree>
    <p:extLst>
      <p:ext uri="{BB962C8B-B14F-4D97-AF65-F5344CB8AC3E}">
        <p14:creationId xmlns:p14="http://schemas.microsoft.com/office/powerpoint/2010/main" val="30089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412" y="5722374"/>
            <a:ext cx="2772696" cy="9298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FALSE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“I can turn in my notes to the attendance office any time.”</a:t>
            </a:r>
          </a:p>
        </p:txBody>
      </p:sp>
    </p:spTree>
    <p:extLst>
      <p:ext uri="{BB962C8B-B14F-4D97-AF65-F5344CB8AC3E}">
        <p14:creationId xmlns:p14="http://schemas.microsoft.com/office/powerpoint/2010/main" val="301131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Academic Help?</a:t>
            </a: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4405745" y="2008463"/>
            <a:ext cx="4738255" cy="479078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Peer Tutoring occurs on Tuesdays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</a:rPr>
              <a:t>From 3:45 to 4:30</a:t>
            </a:r>
          </a:p>
          <a:p>
            <a:pPr algn="ctr"/>
            <a:endParaRPr lang="en-US" sz="2800" i="1" dirty="0">
              <a:solidFill>
                <a:schemeClr val="bg1"/>
              </a:solidFill>
            </a:endParaRP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Peer Tutoring will begin on the Tuesday after Interims</a:t>
            </a:r>
          </a:p>
          <a:p>
            <a:pPr algn="ctr"/>
            <a:endParaRPr lang="en-US" sz="2400" i="1" dirty="0">
              <a:solidFill>
                <a:schemeClr val="bg1"/>
              </a:solidFill>
            </a:endParaRP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Peer tutoring is free but students will need to provide transportation.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Late Buses may occur later in the semester. </a:t>
            </a:r>
          </a:p>
        </p:txBody>
      </p:sp>
      <p:pic>
        <p:nvPicPr>
          <p:cNvPr id="1026" name="Picture 2" descr="Image result for Peer Tutor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3146331"/>
            <a:ext cx="4170218" cy="219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43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5722374"/>
            <a:ext cx="8014447" cy="929813"/>
          </a:xfrm>
          <a:solidFill>
            <a:srgbClr val="FFC000"/>
          </a:solidFill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TRUE-you may not leave out of the cafeteria (make sure you have all necessary items for your lunch)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“I have to remain seated in the cafeteria at all times during breakfast and lunch times.”</a:t>
            </a:r>
          </a:p>
        </p:txBody>
      </p:sp>
    </p:spTree>
    <p:extLst>
      <p:ext uri="{BB962C8B-B14F-4D97-AF65-F5344CB8AC3E}">
        <p14:creationId xmlns:p14="http://schemas.microsoft.com/office/powerpoint/2010/main" val="372461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5" y="5722374"/>
            <a:ext cx="8125061" cy="929813"/>
          </a:xfrm>
          <a:solidFill>
            <a:srgbClr val="FFC000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TRUE-recover your time ASAP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“Failure to make up time after 3 absences - (45 minutes) per missed class session – results in my grade being lowered to a F (59) for the nine weeks.”</a:t>
            </a:r>
          </a:p>
        </p:txBody>
      </p:sp>
    </p:spTree>
    <p:extLst>
      <p:ext uri="{BB962C8B-B14F-4D97-AF65-F5344CB8AC3E}">
        <p14:creationId xmlns:p14="http://schemas.microsoft.com/office/powerpoint/2010/main" val="6519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577" y="5755220"/>
            <a:ext cx="2772696" cy="9298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FALSE 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“If I missed 6 full days of school – I only have to make </a:t>
            </a:r>
            <a:r>
              <a:rPr lang="en-US" sz="4000" i="1">
                <a:solidFill>
                  <a:schemeClr val="bg1"/>
                </a:solidFill>
              </a:rPr>
              <a:t>up three </a:t>
            </a:r>
            <a:r>
              <a:rPr lang="en-US" sz="4000" i="1" dirty="0">
                <a:solidFill>
                  <a:schemeClr val="bg1"/>
                </a:solidFill>
              </a:rPr>
              <a:t>45 minute sessions.”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71543" y="5755220"/>
            <a:ext cx="5972457" cy="92981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bg1"/>
                </a:solidFill>
              </a:rPr>
              <a:t>You must make up time for each missed class session – 3 days over allowed 3 absences X 4 =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bg1"/>
                </a:solidFill>
              </a:rPr>
              <a:t>12 make up sessions (YIKES!)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412" y="5722374"/>
            <a:ext cx="2772696" cy="9298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TRUE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“I can wear a t-shirt as long as it doesn’t have inappropriate material.”</a:t>
            </a:r>
          </a:p>
        </p:txBody>
      </p:sp>
    </p:spTree>
    <p:extLst>
      <p:ext uri="{BB962C8B-B14F-4D97-AF65-F5344CB8AC3E}">
        <p14:creationId xmlns:p14="http://schemas.microsoft.com/office/powerpoint/2010/main" val="1977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412" y="5722374"/>
            <a:ext cx="2772696" cy="9298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TRUE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“Cell phones should not be seen or heard during class time.”</a:t>
            </a:r>
          </a:p>
        </p:txBody>
      </p:sp>
    </p:spTree>
    <p:extLst>
      <p:ext uri="{BB962C8B-B14F-4D97-AF65-F5344CB8AC3E}">
        <p14:creationId xmlns:p14="http://schemas.microsoft.com/office/powerpoint/2010/main" val="273462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412" y="5722374"/>
            <a:ext cx="2772696" cy="9298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TRUE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“The media center is open in the mornings.”</a:t>
            </a:r>
          </a:p>
        </p:txBody>
      </p:sp>
    </p:spTree>
    <p:extLst>
      <p:ext uri="{BB962C8B-B14F-4D97-AF65-F5344CB8AC3E}">
        <p14:creationId xmlns:p14="http://schemas.microsoft.com/office/powerpoint/2010/main" val="289293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412" y="5722374"/>
            <a:ext cx="2772696" cy="9298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TRUE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“If I am absent, I need to turn in a note in the morning to attendance when I return.”</a:t>
            </a:r>
          </a:p>
        </p:txBody>
      </p:sp>
    </p:spTree>
    <p:extLst>
      <p:ext uri="{BB962C8B-B14F-4D97-AF65-F5344CB8AC3E}">
        <p14:creationId xmlns:p14="http://schemas.microsoft.com/office/powerpoint/2010/main" val="111515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Theme for Home Football Game</a:t>
            </a:r>
            <a:br>
              <a:rPr lang="en-US"/>
            </a:br>
            <a:r>
              <a:rPr lang="en-US"/>
              <a:t>will be announced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3" y="2222570"/>
            <a:ext cx="6681787" cy="4454525"/>
          </a:xfrm>
        </p:spPr>
      </p:pic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185991" y="2222569"/>
            <a:ext cx="1669774" cy="445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Student Section should be in place by 7:00</a:t>
            </a:r>
          </a:p>
          <a:p>
            <a:endParaRPr lang="en-US" sz="3200" dirty="0"/>
          </a:p>
          <a:p>
            <a:r>
              <a:rPr lang="en-US" sz="3200" dirty="0"/>
              <a:t>Game starts at 7:30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389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Grades: Early Dismissal</a:t>
            </a: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95945" y="2008463"/>
            <a:ext cx="8578082" cy="455456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bg1"/>
                </a:solidFill>
              </a:rPr>
              <a:t>Early Dismissal notes must be turned in before the start of school to the attendance office. </a:t>
            </a:r>
          </a:p>
          <a:p>
            <a:endParaRPr lang="en-US" sz="3600" i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bg1"/>
                </a:solidFill>
              </a:rPr>
              <a:t>The note must be signed by a parent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i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8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Dress Code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182760"/>
            <a:ext cx="8686800" cy="4454013"/>
          </a:xfrm>
        </p:spPr>
        <p:txBody>
          <a:bodyPr>
            <a:normAutofit/>
          </a:bodyPr>
          <a:lstStyle/>
          <a:p>
            <a:r>
              <a:rPr lang="en-US" sz="2800"/>
              <a:t>The Ragsdale Dress Code is available in greater detail online at ragsdale.gcsnc.com </a:t>
            </a:r>
            <a:r>
              <a:rPr lang="en-US" sz="2800">
                <a:hlinkClick r:id="rId2"/>
              </a:rPr>
              <a:t>CLICK HERE</a:t>
            </a:r>
            <a:endParaRPr lang="en-US" sz="2800"/>
          </a:p>
          <a:p>
            <a:pPr marL="0" indent="0">
              <a:buNone/>
            </a:pPr>
            <a:endParaRPr lang="en-US" sz="280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0" y="3120846"/>
            <a:ext cx="9019309" cy="373715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accent5"/>
                </a:solidFill>
              </a:rPr>
              <a:t>Shorts/Skirts should fall at finger tip 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bg1"/>
                </a:solidFill>
              </a:rPr>
              <a:t>Students may not wear tank tops/spaghetti straps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accent5"/>
                </a:solidFill>
              </a:rPr>
              <a:t>Shirts should overlap pants </a:t>
            </a:r>
            <a:r>
              <a:rPr lang="en-US" sz="2400" i="1">
                <a:solidFill>
                  <a:schemeClr val="bg1"/>
                </a:solidFill>
              </a:rPr>
              <a:t>(no bare midriffs)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bg1"/>
                </a:solidFill>
              </a:rPr>
              <a:t>Pants shouldn’t have holes &amp; undergarments shouldn’t show.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accent5"/>
                </a:solidFill>
              </a:rPr>
              <a:t>No hoods can be worn in the building.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bg1"/>
                </a:solidFill>
              </a:rPr>
              <a:t>PJs/House shoes should not be worn.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bg1"/>
                </a:solidFill>
              </a:rPr>
              <a:t>Students may not wear head wear (exceptions for religious head wear)—</a:t>
            </a:r>
            <a:r>
              <a:rPr lang="en-US" sz="2400" i="1">
                <a:solidFill>
                  <a:schemeClr val="accent6">
                    <a:lumMod val="75000"/>
                  </a:schemeClr>
                </a:solidFill>
              </a:rPr>
              <a:t>No bandanas (worn or carried)</a:t>
            </a:r>
          </a:p>
        </p:txBody>
      </p:sp>
      <p:sp>
        <p:nvSpPr>
          <p:cNvPr id="5" name="32-Point Star 4"/>
          <p:cNvSpPr/>
          <p:nvPr/>
        </p:nvSpPr>
        <p:spPr>
          <a:xfrm>
            <a:off x="-18771" y="3352354"/>
            <a:ext cx="9019309" cy="3458716"/>
          </a:xfrm>
          <a:prstGeom prst="star32">
            <a:avLst>
              <a:gd name="adj" fmla="val 43591"/>
            </a:avLst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Students out of dress code will have ISS for the block. Students may return to class during the next block if they change into appropriate dress</a:t>
            </a:r>
          </a:p>
        </p:txBody>
      </p:sp>
    </p:spTree>
    <p:extLst>
      <p:ext uri="{BB962C8B-B14F-4D97-AF65-F5344CB8AC3E}">
        <p14:creationId xmlns:p14="http://schemas.microsoft.com/office/powerpoint/2010/main" val="213191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Absence/Attendance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182760"/>
            <a:ext cx="8686800" cy="4454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/>
              <a:t>If students have more than 3 absences in a class they must stay after with a teacher for 45 minutes to make up that class session.</a:t>
            </a: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347019" y="3359947"/>
            <a:ext cx="6287729" cy="33773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>
                <a:solidFill>
                  <a:schemeClr val="bg1"/>
                </a:solidFill>
              </a:rPr>
              <a:t>When absent you should bring a note to attendance BEFORE school. </a:t>
            </a:r>
          </a:p>
          <a:p>
            <a:pPr algn="ctr"/>
            <a:r>
              <a:rPr lang="en-US" sz="3200" i="1">
                <a:solidFill>
                  <a:schemeClr val="bg1"/>
                </a:solidFill>
              </a:rPr>
              <a:t>Being in line does not mean you are excused to your first block</a:t>
            </a:r>
          </a:p>
        </p:txBody>
      </p:sp>
      <p:sp>
        <p:nvSpPr>
          <p:cNvPr id="5" name="32-Point Star 4"/>
          <p:cNvSpPr/>
          <p:nvPr/>
        </p:nvSpPr>
        <p:spPr>
          <a:xfrm>
            <a:off x="-319248" y="2318179"/>
            <a:ext cx="8598308" cy="4183174"/>
          </a:xfrm>
          <a:prstGeom prst="star32">
            <a:avLst>
              <a:gd name="adj" fmla="val 43591"/>
            </a:avLst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Your note should include: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Student full name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Date of absence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Reason for absence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Parent Signature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Parent phone number</a:t>
            </a:r>
          </a:p>
        </p:txBody>
      </p:sp>
    </p:spTree>
    <p:extLst>
      <p:ext uri="{BB962C8B-B14F-4D97-AF65-F5344CB8AC3E}">
        <p14:creationId xmlns:p14="http://schemas.microsoft.com/office/powerpoint/2010/main" val="197197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3117</TotalTime>
  <Words>1695</Words>
  <Application>Microsoft Office PowerPoint</Application>
  <PresentationFormat>On-screen Show (4:3)</PresentationFormat>
  <Paragraphs>246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Berlin</vt:lpstr>
      <vt:lpstr>Homeroom – Day 3 August 2018</vt:lpstr>
      <vt:lpstr>Homeroom Agenda – Third Day</vt:lpstr>
      <vt:lpstr>10 Day Count!</vt:lpstr>
      <vt:lpstr>Collect Forms</vt:lpstr>
      <vt:lpstr>Need Academic Help?</vt:lpstr>
      <vt:lpstr>Theme for Home Football Game will be announced </vt:lpstr>
      <vt:lpstr>All Grades: Early Dismissal</vt:lpstr>
      <vt:lpstr>Dress Code Policy</vt:lpstr>
      <vt:lpstr>Absence/Attendance Policy</vt:lpstr>
      <vt:lpstr>Tardy Policy</vt:lpstr>
      <vt:lpstr>Before/After School Supervision</vt:lpstr>
      <vt:lpstr>Skipping/Out of Area Procedure</vt:lpstr>
      <vt:lpstr>Cell Phone Policy</vt:lpstr>
      <vt:lpstr>Tiger Pride</vt:lpstr>
      <vt:lpstr>Cafeteria/Lunch Expectations</vt:lpstr>
      <vt:lpstr>Promotion/Grading Scale</vt:lpstr>
      <vt:lpstr>Media Center Information</vt:lpstr>
      <vt:lpstr>Review Activity: Multiple Choice Review</vt:lpstr>
      <vt:lpstr>#1 - Mascot </vt:lpstr>
      <vt:lpstr>#2 – Leaving School without Permission</vt:lpstr>
      <vt:lpstr>#4 – Dining Venues</vt:lpstr>
      <vt:lpstr>#5 – EARLY CHECKOUT</vt:lpstr>
      <vt:lpstr>#6 – Early Checkout  Part 2</vt:lpstr>
      <vt:lpstr>#7 – Early in the Morning</vt:lpstr>
      <vt:lpstr>#8 – Afternoon</vt:lpstr>
      <vt:lpstr>#9 – Founding </vt:lpstr>
      <vt:lpstr>#10 –Assembly Behavior </vt:lpstr>
      <vt:lpstr>#11 – Lockers </vt:lpstr>
      <vt:lpstr>#12 – Make Up Time </vt:lpstr>
      <vt:lpstr>#13 – NC School Board Policy</vt:lpstr>
      <vt:lpstr>#14 –Exam Exemption </vt:lpstr>
      <vt:lpstr>#15 – Peer Tutoring</vt:lpstr>
      <vt:lpstr>#16 – Cell Phone </vt:lpstr>
      <vt:lpstr>#17 – Cell Phone Usage </vt:lpstr>
      <vt:lpstr>#18 – Noncompliance</vt:lpstr>
      <vt:lpstr>#19 – Ragsdale Webpage</vt:lpstr>
      <vt:lpstr>#20 – Fire/Tornado/Lockdown Drills </vt:lpstr>
      <vt:lpstr>#21 – Hallways </vt:lpstr>
      <vt:lpstr>#22 – Final Countdown </vt:lpstr>
      <vt:lpstr>#23 – Shirts</vt:lpstr>
      <vt:lpstr>#24 – GCS Handbook </vt:lpstr>
      <vt:lpstr>#25 – Dress Code</vt:lpstr>
      <vt:lpstr>Review of Yesterday’s  True False Statements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Freshman Homeroom March 22, 2015</dc:title>
  <dc:creator>Matthew Moss</dc:creator>
  <cp:lastModifiedBy>Medlin, Benjamin C</cp:lastModifiedBy>
  <cp:revision>112</cp:revision>
  <dcterms:created xsi:type="dcterms:W3CDTF">2016-03-19T17:15:07Z</dcterms:created>
  <dcterms:modified xsi:type="dcterms:W3CDTF">2018-08-29T12:44:16Z</dcterms:modified>
</cp:coreProperties>
</file>