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74" r:id="rId3"/>
    <p:sldId id="257" r:id="rId4"/>
    <p:sldId id="259" r:id="rId5"/>
    <p:sldId id="260" r:id="rId6"/>
    <p:sldId id="300" r:id="rId7"/>
    <p:sldId id="320" r:id="rId8"/>
    <p:sldId id="310" r:id="rId9"/>
    <p:sldId id="263" r:id="rId10"/>
    <p:sldId id="286" r:id="rId11"/>
    <p:sldId id="262" r:id="rId12"/>
    <p:sldId id="261" r:id="rId13"/>
    <p:sldId id="264" r:id="rId14"/>
    <p:sldId id="265" r:id="rId15"/>
    <p:sldId id="311" r:id="rId16"/>
    <p:sldId id="301" r:id="rId17"/>
    <p:sldId id="303" r:id="rId18"/>
    <p:sldId id="302" r:id="rId19"/>
    <p:sldId id="258" r:id="rId20"/>
    <p:sldId id="266" r:id="rId21"/>
    <p:sldId id="312" r:id="rId22"/>
    <p:sldId id="267" r:id="rId23"/>
    <p:sldId id="268" r:id="rId24"/>
    <p:sldId id="269" r:id="rId25"/>
    <p:sldId id="270" r:id="rId26"/>
    <p:sldId id="271" r:id="rId27"/>
    <p:sldId id="313" r:id="rId28"/>
    <p:sldId id="309" r:id="rId29"/>
    <p:sldId id="314" r:id="rId30"/>
    <p:sldId id="315" r:id="rId31"/>
    <p:sldId id="304" r:id="rId32"/>
    <p:sldId id="272" r:id="rId33"/>
    <p:sldId id="305" r:id="rId34"/>
    <p:sldId id="307" r:id="rId35"/>
    <p:sldId id="308" r:id="rId36"/>
    <p:sldId id="306" r:id="rId37"/>
    <p:sldId id="275" r:id="rId38"/>
    <p:sldId id="276" r:id="rId39"/>
    <p:sldId id="277" r:id="rId40"/>
    <p:sldId id="278" r:id="rId41"/>
    <p:sldId id="289" r:id="rId42"/>
    <p:sldId id="279" r:id="rId43"/>
    <p:sldId id="281" r:id="rId44"/>
    <p:sldId id="298" r:id="rId45"/>
    <p:sldId id="296" r:id="rId46"/>
    <p:sldId id="297" r:id="rId47"/>
    <p:sldId id="317" r:id="rId48"/>
    <p:sldId id="316" r:id="rId49"/>
    <p:sldId id="294" r:id="rId50"/>
    <p:sldId id="280" r:id="rId51"/>
    <p:sldId id="282" r:id="rId52"/>
    <p:sldId id="283" r:id="rId53"/>
    <p:sldId id="284" r:id="rId54"/>
    <p:sldId id="285" r:id="rId55"/>
    <p:sldId id="318" r:id="rId56"/>
    <p:sldId id="319" r:id="rId57"/>
    <p:sldId id="299" r:id="rId58"/>
    <p:sldId id="290" r:id="rId59"/>
    <p:sldId id="293" r:id="rId60"/>
    <p:sldId id="29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23" autoAdjust="0"/>
  </p:normalViewPr>
  <p:slideViewPr>
    <p:cSldViewPr>
      <p:cViewPr varScale="1">
        <p:scale>
          <a:sx n="76" d="100"/>
          <a:sy n="76" d="100"/>
        </p:scale>
        <p:origin x="133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56D31-643E-44D9-854F-0AC272A480B0}" type="datetimeFigureOut">
              <a:rPr lang="en-US" smtClean="0"/>
              <a:t>2/3/2020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CC52C-4880-4C41-99E4-19574DDBDEB3}" type="slidenum">
              <a:rPr lang="en-US" smtClean="0"/>
              <a:t>‹#›</a:t>
            </a:fld>
            <a:endParaRPr lang="en-US"/>
          </a:p>
        </p:txBody>
      </p:sp>
    </p:spTree>
    <p:extLst>
      <p:ext uri="{BB962C8B-B14F-4D97-AF65-F5344CB8AC3E}">
        <p14:creationId xmlns:p14="http://schemas.microsoft.com/office/powerpoint/2010/main" val="2748313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CC52C-4880-4C41-99E4-19574DDBDEB3}" type="slidenum">
              <a:rPr lang="en-US" smtClean="0"/>
              <a:t>16</a:t>
            </a:fld>
            <a:endParaRPr lang="en-US"/>
          </a:p>
        </p:txBody>
      </p:sp>
    </p:spTree>
    <p:extLst>
      <p:ext uri="{BB962C8B-B14F-4D97-AF65-F5344CB8AC3E}">
        <p14:creationId xmlns:p14="http://schemas.microsoft.com/office/powerpoint/2010/main" val="3042181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CC52C-4880-4C41-99E4-19574DDBDEB3}" type="slidenum">
              <a:rPr lang="en-US" smtClean="0"/>
              <a:t>21</a:t>
            </a:fld>
            <a:endParaRPr lang="en-US"/>
          </a:p>
        </p:txBody>
      </p:sp>
    </p:spTree>
    <p:extLst>
      <p:ext uri="{BB962C8B-B14F-4D97-AF65-F5344CB8AC3E}">
        <p14:creationId xmlns:p14="http://schemas.microsoft.com/office/powerpoint/2010/main" val="1958389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093D4F-7373-4FE7-8345-136E58BD565F}"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5861C-D00C-4B5C-9599-F914E28FE60F}" type="slidenum">
              <a:rPr lang="en-US" smtClean="0"/>
              <a:t>‹#›</a:t>
            </a:fld>
            <a:endParaRPr lang="en-US"/>
          </a:p>
        </p:txBody>
      </p:sp>
    </p:spTree>
    <p:extLst>
      <p:ext uri="{BB962C8B-B14F-4D97-AF65-F5344CB8AC3E}">
        <p14:creationId xmlns:p14="http://schemas.microsoft.com/office/powerpoint/2010/main" val="4221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93D4F-7373-4FE7-8345-136E58BD565F}"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5861C-D00C-4B5C-9599-F914E28FE60F}" type="slidenum">
              <a:rPr lang="en-US" smtClean="0"/>
              <a:t>‹#›</a:t>
            </a:fld>
            <a:endParaRPr lang="en-US"/>
          </a:p>
        </p:txBody>
      </p:sp>
    </p:spTree>
    <p:extLst>
      <p:ext uri="{BB962C8B-B14F-4D97-AF65-F5344CB8AC3E}">
        <p14:creationId xmlns:p14="http://schemas.microsoft.com/office/powerpoint/2010/main" val="145138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93D4F-7373-4FE7-8345-136E58BD565F}"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5861C-D00C-4B5C-9599-F914E28FE60F}" type="slidenum">
              <a:rPr lang="en-US" smtClean="0"/>
              <a:t>‹#›</a:t>
            </a:fld>
            <a:endParaRPr lang="en-US"/>
          </a:p>
        </p:txBody>
      </p:sp>
    </p:spTree>
    <p:extLst>
      <p:ext uri="{BB962C8B-B14F-4D97-AF65-F5344CB8AC3E}">
        <p14:creationId xmlns:p14="http://schemas.microsoft.com/office/powerpoint/2010/main" val="2932922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93D4F-7373-4FE7-8345-136E58BD565F}"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5861C-D00C-4B5C-9599-F914E28FE60F}" type="slidenum">
              <a:rPr lang="en-US" smtClean="0"/>
              <a:t>‹#›</a:t>
            </a:fld>
            <a:endParaRPr lang="en-US"/>
          </a:p>
        </p:txBody>
      </p:sp>
    </p:spTree>
    <p:extLst>
      <p:ext uri="{BB962C8B-B14F-4D97-AF65-F5344CB8AC3E}">
        <p14:creationId xmlns:p14="http://schemas.microsoft.com/office/powerpoint/2010/main" val="107658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093D4F-7373-4FE7-8345-136E58BD565F}"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5861C-D00C-4B5C-9599-F914E28FE60F}" type="slidenum">
              <a:rPr lang="en-US" smtClean="0"/>
              <a:t>‹#›</a:t>
            </a:fld>
            <a:endParaRPr lang="en-US"/>
          </a:p>
        </p:txBody>
      </p:sp>
    </p:spTree>
    <p:extLst>
      <p:ext uri="{BB962C8B-B14F-4D97-AF65-F5344CB8AC3E}">
        <p14:creationId xmlns:p14="http://schemas.microsoft.com/office/powerpoint/2010/main" val="3432246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093D4F-7373-4FE7-8345-136E58BD565F}"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5861C-D00C-4B5C-9599-F914E28FE60F}" type="slidenum">
              <a:rPr lang="en-US" smtClean="0"/>
              <a:t>‹#›</a:t>
            </a:fld>
            <a:endParaRPr lang="en-US"/>
          </a:p>
        </p:txBody>
      </p:sp>
    </p:spTree>
    <p:extLst>
      <p:ext uri="{BB962C8B-B14F-4D97-AF65-F5344CB8AC3E}">
        <p14:creationId xmlns:p14="http://schemas.microsoft.com/office/powerpoint/2010/main" val="777170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093D4F-7373-4FE7-8345-136E58BD565F}" type="datetimeFigureOut">
              <a:rPr lang="en-US" smtClean="0"/>
              <a:t>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C5861C-D00C-4B5C-9599-F914E28FE60F}" type="slidenum">
              <a:rPr lang="en-US" smtClean="0"/>
              <a:t>‹#›</a:t>
            </a:fld>
            <a:endParaRPr lang="en-US"/>
          </a:p>
        </p:txBody>
      </p:sp>
    </p:spTree>
    <p:extLst>
      <p:ext uri="{BB962C8B-B14F-4D97-AF65-F5344CB8AC3E}">
        <p14:creationId xmlns:p14="http://schemas.microsoft.com/office/powerpoint/2010/main" val="306483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093D4F-7373-4FE7-8345-136E58BD565F}" type="datetimeFigureOut">
              <a:rPr lang="en-US" smtClean="0"/>
              <a:t>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C5861C-D00C-4B5C-9599-F914E28FE60F}" type="slidenum">
              <a:rPr lang="en-US" smtClean="0"/>
              <a:t>‹#›</a:t>
            </a:fld>
            <a:endParaRPr lang="en-US"/>
          </a:p>
        </p:txBody>
      </p:sp>
    </p:spTree>
    <p:extLst>
      <p:ext uri="{BB962C8B-B14F-4D97-AF65-F5344CB8AC3E}">
        <p14:creationId xmlns:p14="http://schemas.microsoft.com/office/powerpoint/2010/main" val="416776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93D4F-7373-4FE7-8345-136E58BD565F}" type="datetimeFigureOut">
              <a:rPr lang="en-US" smtClean="0"/>
              <a:t>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C5861C-D00C-4B5C-9599-F914E28FE60F}" type="slidenum">
              <a:rPr lang="en-US" smtClean="0"/>
              <a:t>‹#›</a:t>
            </a:fld>
            <a:endParaRPr lang="en-US"/>
          </a:p>
        </p:txBody>
      </p:sp>
    </p:spTree>
    <p:extLst>
      <p:ext uri="{BB962C8B-B14F-4D97-AF65-F5344CB8AC3E}">
        <p14:creationId xmlns:p14="http://schemas.microsoft.com/office/powerpoint/2010/main" val="3078391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093D4F-7373-4FE7-8345-136E58BD565F}"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5861C-D00C-4B5C-9599-F914E28FE60F}" type="slidenum">
              <a:rPr lang="en-US" smtClean="0"/>
              <a:t>‹#›</a:t>
            </a:fld>
            <a:endParaRPr lang="en-US"/>
          </a:p>
        </p:txBody>
      </p:sp>
    </p:spTree>
    <p:extLst>
      <p:ext uri="{BB962C8B-B14F-4D97-AF65-F5344CB8AC3E}">
        <p14:creationId xmlns:p14="http://schemas.microsoft.com/office/powerpoint/2010/main" val="365905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093D4F-7373-4FE7-8345-136E58BD565F}"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5861C-D00C-4B5C-9599-F914E28FE60F}" type="slidenum">
              <a:rPr lang="en-US" smtClean="0"/>
              <a:t>‹#›</a:t>
            </a:fld>
            <a:endParaRPr lang="en-US"/>
          </a:p>
        </p:txBody>
      </p:sp>
    </p:spTree>
    <p:extLst>
      <p:ext uri="{BB962C8B-B14F-4D97-AF65-F5344CB8AC3E}">
        <p14:creationId xmlns:p14="http://schemas.microsoft.com/office/powerpoint/2010/main" val="3668529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600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93D4F-7373-4FE7-8345-136E58BD565F}" type="datetimeFigureOut">
              <a:rPr lang="en-US" smtClean="0"/>
              <a:t>2/3/2020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C5861C-D00C-4B5C-9599-F914E28FE60F}" type="slidenum">
              <a:rPr lang="en-US" smtClean="0"/>
              <a:t>‹#›</a:t>
            </a:fld>
            <a:endParaRPr lang="en-US"/>
          </a:p>
        </p:txBody>
      </p:sp>
    </p:spTree>
    <p:extLst>
      <p:ext uri="{BB962C8B-B14F-4D97-AF65-F5344CB8AC3E}">
        <p14:creationId xmlns:p14="http://schemas.microsoft.com/office/powerpoint/2010/main" val="4070419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n.com/urbanization_changing_the_landscape" TargetMode="Externa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Baskerville Old Face" panose="02020602080505020303" pitchFamily="18" charset="0"/>
              </a:rPr>
              <a:t>Urbanization and Immigration</a:t>
            </a:r>
          </a:p>
        </p:txBody>
      </p:sp>
      <p:sp>
        <p:nvSpPr>
          <p:cNvPr id="3" name="Subtitle 2"/>
          <p:cNvSpPr>
            <a:spLocks noGrp="1"/>
          </p:cNvSpPr>
          <p:nvPr>
            <p:ph type="subTitle" idx="1"/>
          </p:nvPr>
        </p:nvSpPr>
        <p:spPr>
          <a:solidFill>
            <a:schemeClr val="bg1"/>
          </a:solidFill>
          <a:ln>
            <a:solidFill>
              <a:srgbClr val="FFC000"/>
            </a:solidFill>
          </a:ln>
        </p:spPr>
        <p:txBody>
          <a:bodyPr/>
          <a:lstStyle/>
          <a:p>
            <a:r>
              <a:rPr lang="en-US" b="1" dirty="0">
                <a:solidFill>
                  <a:schemeClr val="accent6"/>
                </a:solidFill>
                <a:latin typeface="Times New Roman" panose="02020603050405020304" pitchFamily="18" charset="0"/>
                <a:cs typeface="Times New Roman" panose="02020603050405020304" pitchFamily="18" charset="0"/>
              </a:rPr>
              <a:t>Unit VI – Industrial Revolution</a:t>
            </a:r>
          </a:p>
        </p:txBody>
      </p:sp>
    </p:spTree>
    <p:extLst>
      <p:ext uri="{BB962C8B-B14F-4D97-AF65-F5344CB8AC3E}">
        <p14:creationId xmlns:p14="http://schemas.microsoft.com/office/powerpoint/2010/main" val="185148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bg1"/>
          </a:solidFill>
        </p:spPr>
        <p:txBody>
          <a:bodyPr/>
          <a:lstStyle/>
          <a:p>
            <a:r>
              <a:rPr lang="en-US" dirty="0">
                <a:solidFill>
                  <a:srgbClr val="C00000"/>
                </a:solidFill>
                <a:latin typeface="Baskerville Old Face" panose="02020602080505020303" pitchFamily="18" charset="0"/>
              </a:rPr>
              <a:t>Population Shift</a:t>
            </a:r>
          </a:p>
        </p:txBody>
      </p:sp>
      <p:sp>
        <p:nvSpPr>
          <p:cNvPr id="3" name="Content Placeholder 2"/>
          <p:cNvSpPr>
            <a:spLocks noGrp="1"/>
          </p:cNvSpPr>
          <p:nvPr>
            <p:ph idx="1"/>
          </p:nvPr>
        </p:nvSpPr>
        <p:spPr/>
        <p:txBody>
          <a:bodyPr>
            <a:normAutofit/>
          </a:bodyPr>
          <a:lstStyle/>
          <a:p>
            <a:r>
              <a:rPr lang="en-US" sz="2400" b="1" dirty="0">
                <a:latin typeface="Times New Roman" panose="02020603050405020304" pitchFamily="18" charset="0"/>
                <a:cs typeface="Times New Roman" panose="02020603050405020304" pitchFamily="18" charset="0"/>
              </a:rPr>
              <a:t>What factors contributed to the population shift America saw during the Gilded Age?</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667000"/>
            <a:ext cx="77724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9054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86200" cy="792162"/>
          </a:xfrm>
        </p:spPr>
        <p:txBody>
          <a:bodyPr/>
          <a:lstStyle/>
          <a:p>
            <a:r>
              <a:rPr lang="en-US" i="1" dirty="0">
                <a:solidFill>
                  <a:schemeClr val="accent6"/>
                </a:solidFill>
                <a:latin typeface="Baskerville Old Face" panose="02020602080505020303" pitchFamily="18" charset="0"/>
              </a:rPr>
              <a:t>Urbanization</a:t>
            </a:r>
          </a:p>
        </p:txBody>
      </p:sp>
      <p:sp>
        <p:nvSpPr>
          <p:cNvPr id="3" name="Content Placeholder 2"/>
          <p:cNvSpPr>
            <a:spLocks noGrp="1"/>
          </p:cNvSpPr>
          <p:nvPr>
            <p:ph idx="1"/>
          </p:nvPr>
        </p:nvSpPr>
        <p:spPr/>
        <p:txBody>
          <a:bodyPr>
            <a:normAutofit/>
          </a:bodyPr>
          <a:lstStyle/>
          <a:p>
            <a:pPr marL="0" indent="0">
              <a:buNone/>
            </a:pPr>
            <a:r>
              <a:rPr lang="en-US" b="1" dirty="0">
                <a:solidFill>
                  <a:srgbClr val="FF0000"/>
                </a:solidFill>
                <a:latin typeface="Times New Roman" pitchFamily="18" charset="0"/>
                <a:cs typeface="Times New Roman" pitchFamily="18" charset="0"/>
              </a:rPr>
              <a:t>Urbanization (Causation)</a:t>
            </a:r>
          </a:p>
          <a:p>
            <a:pPr lvl="1">
              <a:buFont typeface="Wingdings" panose="05000000000000000000" pitchFamily="2" charset="2"/>
              <a:buChar char="v"/>
            </a:pPr>
            <a:r>
              <a:rPr lang="en-US" sz="2200" dirty="0">
                <a:latin typeface="Times New Roman" panose="02020603050405020304" pitchFamily="18" charset="0"/>
                <a:cs typeface="Times New Roman" panose="02020603050405020304" pitchFamily="18" charset="0"/>
              </a:rPr>
              <a:t>industrialization</a:t>
            </a:r>
          </a:p>
          <a:p>
            <a:pPr lvl="1">
              <a:buFont typeface="Wingdings" panose="05000000000000000000" pitchFamily="2" charset="2"/>
              <a:buChar char="v"/>
            </a:pPr>
            <a:r>
              <a:rPr lang="en-US" sz="2200" dirty="0">
                <a:latin typeface="Times New Roman" panose="02020603050405020304" pitchFamily="18" charset="0"/>
                <a:cs typeface="Times New Roman" panose="02020603050405020304" pitchFamily="18" charset="0"/>
              </a:rPr>
              <a:t>mechanization</a:t>
            </a:r>
          </a:p>
          <a:p>
            <a:pPr lvl="1">
              <a:buFont typeface="Wingdings" panose="05000000000000000000" pitchFamily="2" charset="2"/>
              <a:buChar char="v"/>
            </a:pPr>
            <a:r>
              <a:rPr lang="en-US" sz="2200" dirty="0">
                <a:latin typeface="Times New Roman" panose="02020603050405020304" pitchFamily="18" charset="0"/>
                <a:cs typeface="Times New Roman" panose="02020603050405020304" pitchFamily="18" charset="0"/>
              </a:rPr>
              <a:t>American dream</a:t>
            </a:r>
          </a:p>
          <a:p>
            <a:pPr lvl="1">
              <a:buFont typeface="Wingdings" panose="05000000000000000000" pitchFamily="2" charset="2"/>
              <a:buChar char="v"/>
            </a:pPr>
            <a:r>
              <a:rPr lang="en-US" sz="2200" dirty="0">
                <a:latin typeface="Times New Roman" panose="02020603050405020304" pitchFamily="18" charset="0"/>
                <a:cs typeface="Times New Roman" panose="02020603050405020304" pitchFamily="18" charset="0"/>
              </a:rPr>
              <a:t>urban culture (excitement)</a:t>
            </a:r>
          </a:p>
          <a:p>
            <a:pPr lvl="1">
              <a:buFont typeface="Wingdings" panose="05000000000000000000" pitchFamily="2" charset="2"/>
              <a:buChar char="v"/>
            </a:pPr>
            <a:r>
              <a:rPr lang="en-US" sz="2200" dirty="0">
                <a:latin typeface="Times New Roman" panose="02020603050405020304" pitchFamily="18" charset="0"/>
                <a:cs typeface="Times New Roman" panose="02020603050405020304" pitchFamily="18" charset="0"/>
              </a:rPr>
              <a:t>African Americans (escape </a:t>
            </a:r>
          </a:p>
          <a:p>
            <a:pPr marL="457200" lvl="1" indent="0">
              <a:buNone/>
            </a:pPr>
            <a:r>
              <a:rPr lang="en-US" sz="2200" dirty="0">
                <a:latin typeface="Times New Roman" panose="02020603050405020304" pitchFamily="18" charset="0"/>
                <a:cs typeface="Times New Roman" panose="02020603050405020304" pitchFamily="18" charset="0"/>
              </a:rPr>
              <a:t>    sharecropping)</a:t>
            </a:r>
          </a:p>
          <a:p>
            <a:pPr lvl="1">
              <a:buFont typeface="Wingdings" panose="05000000000000000000" pitchFamily="2" charset="2"/>
              <a:buChar char="v"/>
            </a:pPr>
            <a:r>
              <a:rPr lang="en-US" sz="2200" dirty="0">
                <a:latin typeface="Times New Roman" panose="02020603050405020304" pitchFamily="18" charset="0"/>
                <a:cs typeface="Times New Roman" panose="02020603050405020304" pitchFamily="18" charset="0"/>
              </a:rPr>
              <a:t>gateways for immigrants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800475"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4267200"/>
            <a:ext cx="4810125"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806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457200"/>
            <a:ext cx="6025017"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2209800"/>
            <a:ext cx="2057400" cy="1569660"/>
          </a:xfrm>
          <a:prstGeom prst="rect">
            <a:avLst/>
          </a:prstGeom>
          <a:solidFill>
            <a:schemeClr val="bg1"/>
          </a:solidFill>
        </p:spPr>
        <p:txBody>
          <a:bodyPr wrap="square" rtlCol="0">
            <a:spAutoFit/>
          </a:bodyPr>
          <a:lstStyle/>
          <a:p>
            <a:r>
              <a:rPr lang="en-US" sz="2400" i="1" dirty="0">
                <a:solidFill>
                  <a:schemeClr val="accent6"/>
                </a:solidFill>
                <a:latin typeface="Aharoni" panose="02010803020104030203" pitchFamily="2" charset="-79"/>
                <a:cs typeface="Aharoni" panose="02010803020104030203" pitchFamily="2" charset="-79"/>
              </a:rPr>
              <a:t>Population Growth from 1860-1900</a:t>
            </a:r>
          </a:p>
        </p:txBody>
      </p:sp>
    </p:spTree>
    <p:extLst>
      <p:ext uri="{BB962C8B-B14F-4D97-AF65-F5344CB8AC3E}">
        <p14:creationId xmlns:p14="http://schemas.microsoft.com/office/powerpoint/2010/main" val="1518462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ormAutofit/>
          </a:bodyPr>
          <a:lstStyle/>
          <a:p>
            <a:r>
              <a:rPr lang="en-US" sz="3600" b="1" i="1" dirty="0">
                <a:solidFill>
                  <a:schemeClr val="accent3"/>
                </a:solidFill>
                <a:latin typeface="Baskerville Old Face" panose="02020602080505020303" pitchFamily="18" charset="0"/>
              </a:rPr>
              <a:t>Late 19th Urbanization: Individual Cities</a:t>
            </a:r>
            <a:endParaRPr lang="en-US" sz="3600" dirty="0">
              <a:solidFill>
                <a:schemeClr val="accent3"/>
              </a:solidFill>
              <a:latin typeface="Baskerville Old Face" panose="02020602080505020303" pitchFamily="18"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656575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313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a:solidFill>
            <a:schemeClr val="tx1"/>
          </a:solidFill>
        </p:spPr>
        <p:txBody>
          <a:bodyPr>
            <a:normAutofit/>
          </a:bodyPr>
          <a:lstStyle/>
          <a:p>
            <a:r>
              <a:rPr lang="en-US" sz="3200" b="1" i="1" dirty="0">
                <a:solidFill>
                  <a:schemeClr val="accent3"/>
                </a:solidFill>
                <a:latin typeface="Baskerville Old Face" panose="02020602080505020303" pitchFamily="18" charset="0"/>
              </a:rPr>
              <a:t>Annual Immigration to the United States, 1860-1930</a:t>
            </a:r>
            <a:endParaRPr lang="en-US" sz="3200" dirty="0">
              <a:solidFill>
                <a:schemeClr val="accent3"/>
              </a:solidFill>
              <a:latin typeface="Baskerville Old Face" panose="02020602080505020303" pitchFamily="18" charset="0"/>
            </a:endParaRPr>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2574"/>
            <a:ext cx="8305800" cy="5153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4027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3D57-A079-48DE-94E5-9F590945C42F}"/>
              </a:ext>
            </a:extLst>
          </p:cNvPr>
          <p:cNvSpPr>
            <a:spLocks noGrp="1"/>
          </p:cNvSpPr>
          <p:nvPr>
            <p:ph type="title"/>
          </p:nvPr>
        </p:nvSpPr>
        <p:spPr>
          <a:xfrm>
            <a:off x="0" y="127794"/>
            <a:ext cx="5334000" cy="715962"/>
          </a:xfrm>
          <a:solidFill>
            <a:schemeClr val="bg1"/>
          </a:solidFill>
          <a:ln>
            <a:solidFill>
              <a:schemeClr val="accent1"/>
            </a:solidFill>
          </a:ln>
        </p:spPr>
        <p:txBody>
          <a:bodyPr>
            <a:normAutofit fontScale="90000"/>
          </a:bodyPr>
          <a:lstStyle/>
          <a:p>
            <a:r>
              <a:rPr lang="en-US" dirty="0">
                <a:solidFill>
                  <a:schemeClr val="accent6"/>
                </a:solidFill>
                <a:latin typeface="Baskerville Old Face" panose="02020602080505020303" pitchFamily="18" charset="0"/>
              </a:rPr>
              <a:t>Welcome to the Jungle </a:t>
            </a:r>
          </a:p>
        </p:txBody>
      </p:sp>
      <p:pic>
        <p:nvPicPr>
          <p:cNvPr id="5" name="Content Placeholder 4" descr="A close up of text on a white background&#10;&#10;Description automatically generated">
            <a:extLst>
              <a:ext uri="{FF2B5EF4-FFF2-40B4-BE49-F238E27FC236}">
                <a16:creationId xmlns:a16="http://schemas.microsoft.com/office/drawing/2014/main" id="{F223B75E-65D8-46AD-BD24-C3036740B4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400" y="876413"/>
            <a:ext cx="4343400" cy="2266950"/>
          </a:xfrm>
          <a:ln>
            <a:solidFill>
              <a:srgbClr val="FFC000"/>
            </a:solidFill>
          </a:ln>
        </p:spPr>
      </p:pic>
      <p:sp>
        <p:nvSpPr>
          <p:cNvPr id="6" name="Rectangle 5">
            <a:extLst>
              <a:ext uri="{FF2B5EF4-FFF2-40B4-BE49-F238E27FC236}">
                <a16:creationId xmlns:a16="http://schemas.microsoft.com/office/drawing/2014/main" id="{9A2A34D7-6D81-41D6-8745-EDAD1E8B1067}"/>
              </a:ext>
            </a:extLst>
          </p:cNvPr>
          <p:cNvSpPr/>
          <p:nvPr/>
        </p:nvSpPr>
        <p:spPr>
          <a:xfrm>
            <a:off x="228600" y="1066800"/>
            <a:ext cx="39624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Life in the City</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Dumbbell Tenements</a:t>
            </a:r>
            <a:r>
              <a:rPr lang="en-US" sz="2400" dirty="0">
                <a:latin typeface="Times New Roman" panose="02020603050405020304" pitchFamily="18" charset="0"/>
                <a:cs typeface="Times New Roman" panose="02020603050405020304" pitchFamily="18" charset="0"/>
              </a:rPr>
              <a:t>: overcrowded, unsanitary, and full of crime living areas for working class</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Jacob Riis, “How the Other Half Live”</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exposed urban poverty  </a:t>
            </a:r>
          </a:p>
        </p:txBody>
      </p:sp>
      <p:pic>
        <p:nvPicPr>
          <p:cNvPr id="8" name="Picture 7" descr="A group of people sitting around a living room&#10;&#10;Description automatically generated">
            <a:extLst>
              <a:ext uri="{FF2B5EF4-FFF2-40B4-BE49-F238E27FC236}">
                <a16:creationId xmlns:a16="http://schemas.microsoft.com/office/drawing/2014/main" id="{35F538A5-9503-4A59-A81C-725506B68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880" y="3581400"/>
            <a:ext cx="2350325" cy="2766951"/>
          </a:xfrm>
          <a:prstGeom prst="rect">
            <a:avLst/>
          </a:prstGeom>
          <a:ln>
            <a:solidFill>
              <a:srgbClr val="FFC000"/>
            </a:solidFill>
          </a:ln>
        </p:spPr>
      </p:pic>
      <p:pic>
        <p:nvPicPr>
          <p:cNvPr id="10" name="Picture 9" descr="A group of people walking in the rain&#10;&#10;Description automatically generated">
            <a:extLst>
              <a:ext uri="{FF2B5EF4-FFF2-40B4-BE49-F238E27FC236}">
                <a16:creationId xmlns:a16="http://schemas.microsoft.com/office/drawing/2014/main" id="{4668195C-7B40-4138-AE87-F63CB42155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9875" y="3302959"/>
            <a:ext cx="2045525" cy="2819400"/>
          </a:xfrm>
          <a:prstGeom prst="rect">
            <a:avLst/>
          </a:prstGeom>
          <a:ln>
            <a:solidFill>
              <a:srgbClr val="FFC000"/>
            </a:solidFill>
          </a:ln>
        </p:spPr>
      </p:pic>
      <p:pic>
        <p:nvPicPr>
          <p:cNvPr id="14" name="Picture 13" descr="A picture containing outdoor, building, ground, person&#10;&#10;Description automatically generated">
            <a:extLst>
              <a:ext uri="{FF2B5EF4-FFF2-40B4-BE49-F238E27FC236}">
                <a16:creationId xmlns:a16="http://schemas.microsoft.com/office/drawing/2014/main" id="{8654171E-35D6-4B9F-A474-BEADCABDA1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24" y="4256047"/>
            <a:ext cx="3228975" cy="2096262"/>
          </a:xfrm>
          <a:prstGeom prst="rect">
            <a:avLst/>
          </a:prstGeom>
          <a:ln>
            <a:solidFill>
              <a:srgbClr val="FFC000"/>
            </a:solidFill>
          </a:ln>
        </p:spPr>
      </p:pic>
    </p:spTree>
    <p:extLst>
      <p:ext uri="{BB962C8B-B14F-4D97-AF65-F5344CB8AC3E}">
        <p14:creationId xmlns:p14="http://schemas.microsoft.com/office/powerpoint/2010/main" val="680720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tx1"/>
          </a:solidFill>
          <a:ln>
            <a:solidFill>
              <a:srgbClr val="92D050"/>
            </a:solidFill>
          </a:ln>
        </p:spPr>
        <p:txBody>
          <a:bodyPr>
            <a:normAutofit fontScale="90000"/>
          </a:bodyPr>
          <a:lstStyle/>
          <a:p>
            <a:r>
              <a:rPr lang="en-US" b="1" dirty="0">
                <a:solidFill>
                  <a:srgbClr val="00B050"/>
                </a:solidFill>
              </a:rPr>
              <a:t>Rise of Cities in America</a:t>
            </a:r>
          </a:p>
        </p:txBody>
      </p:sp>
      <p:sp>
        <p:nvSpPr>
          <p:cNvPr id="3" name="Content Placeholder 2"/>
          <p:cNvSpPr>
            <a:spLocks noGrp="1"/>
          </p:cNvSpPr>
          <p:nvPr>
            <p:ph idx="1"/>
          </p:nvPr>
        </p:nvSpPr>
        <p:spPr>
          <a:xfrm>
            <a:off x="457200" y="1470818"/>
            <a:ext cx="8229600" cy="4525963"/>
          </a:xfrm>
          <a:solidFill>
            <a:schemeClr val="bg1"/>
          </a:solidFill>
        </p:spPr>
        <p:txBody>
          <a:bodyPr>
            <a:normAutofit/>
          </a:bodyPr>
          <a:lstStyle/>
          <a:p>
            <a:r>
              <a:rPr lang="en-US" sz="2000" b="1" dirty="0">
                <a:solidFill>
                  <a:srgbClr val="00B050"/>
                </a:solidFill>
                <a:latin typeface="Times New Roman" panose="02020603050405020304" pitchFamily="18" charset="0"/>
                <a:cs typeface="Times New Roman" panose="02020603050405020304" pitchFamily="18" charset="0"/>
              </a:rPr>
              <a:t>The ripple effect of urbanization</a:t>
            </a:r>
          </a:p>
          <a:p>
            <a:pPr marL="0" indent="0">
              <a:buNone/>
            </a:pPr>
            <a:endParaRPr lang="en-US" sz="2000" b="1" dirty="0">
              <a:solidFill>
                <a:srgbClr val="00B05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429000" y="2362200"/>
            <a:ext cx="2362200" cy="609600"/>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Urbanization Effect</a:t>
            </a:r>
          </a:p>
        </p:txBody>
      </p:sp>
      <p:sp>
        <p:nvSpPr>
          <p:cNvPr id="5" name="Rectangle 4"/>
          <p:cNvSpPr/>
          <p:nvPr/>
        </p:nvSpPr>
        <p:spPr>
          <a:xfrm>
            <a:off x="1023355" y="3874690"/>
            <a:ext cx="2362200" cy="609600"/>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Culture</a:t>
            </a:r>
          </a:p>
        </p:txBody>
      </p:sp>
      <p:sp>
        <p:nvSpPr>
          <p:cNvPr id="6" name="Rectangle 5"/>
          <p:cNvSpPr/>
          <p:nvPr/>
        </p:nvSpPr>
        <p:spPr>
          <a:xfrm>
            <a:off x="3581400" y="4038600"/>
            <a:ext cx="2362200" cy="609600"/>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Political </a:t>
            </a:r>
          </a:p>
        </p:txBody>
      </p:sp>
      <p:sp>
        <p:nvSpPr>
          <p:cNvPr id="7" name="Rectangle 6"/>
          <p:cNvSpPr/>
          <p:nvPr/>
        </p:nvSpPr>
        <p:spPr>
          <a:xfrm>
            <a:off x="6134100" y="3657600"/>
            <a:ext cx="2362200" cy="609600"/>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Economic</a:t>
            </a:r>
          </a:p>
        </p:txBody>
      </p:sp>
      <p:sp>
        <p:nvSpPr>
          <p:cNvPr id="8" name="Right Arrow 7"/>
          <p:cNvSpPr/>
          <p:nvPr/>
        </p:nvSpPr>
        <p:spPr>
          <a:xfrm rot="1703629">
            <a:off x="5238039" y="3238980"/>
            <a:ext cx="876300" cy="304800"/>
          </a:xfrm>
          <a:prstGeom prst="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4343401" y="3307830"/>
            <a:ext cx="876300" cy="304800"/>
          </a:xfrm>
          <a:prstGeom prst="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8694199">
            <a:off x="3548530" y="3246289"/>
            <a:ext cx="876300" cy="304800"/>
          </a:xfrm>
          <a:prstGeom prst="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918688" y="2496121"/>
            <a:ext cx="482112" cy="304800"/>
          </a:xfrm>
          <a:prstGeom prst="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04800" y="2362200"/>
            <a:ext cx="2362200" cy="609600"/>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Causes</a:t>
            </a:r>
          </a:p>
        </p:txBody>
      </p:sp>
      <p:sp>
        <p:nvSpPr>
          <p:cNvPr id="13" name="Rectangle 12"/>
          <p:cNvSpPr/>
          <p:nvPr/>
        </p:nvSpPr>
        <p:spPr>
          <a:xfrm>
            <a:off x="6487692" y="2343721"/>
            <a:ext cx="2362200" cy="609600"/>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Innovations</a:t>
            </a:r>
          </a:p>
        </p:txBody>
      </p:sp>
      <p:sp>
        <p:nvSpPr>
          <p:cNvPr id="14" name="Right Arrow 13"/>
          <p:cNvSpPr/>
          <p:nvPr/>
        </p:nvSpPr>
        <p:spPr>
          <a:xfrm rot="10800000">
            <a:off x="2750093" y="2555184"/>
            <a:ext cx="524011" cy="304800"/>
          </a:xfrm>
          <a:prstGeom prst="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55D7953-7976-44F4-A972-7218909131D9}"/>
              </a:ext>
            </a:extLst>
          </p:cNvPr>
          <p:cNvSpPr/>
          <p:nvPr/>
        </p:nvSpPr>
        <p:spPr>
          <a:xfrm>
            <a:off x="662598" y="3140055"/>
            <a:ext cx="2362200" cy="609600"/>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Reform</a:t>
            </a:r>
          </a:p>
        </p:txBody>
      </p:sp>
      <p:sp>
        <p:nvSpPr>
          <p:cNvPr id="16" name="Right Arrow 9">
            <a:extLst>
              <a:ext uri="{FF2B5EF4-FFF2-40B4-BE49-F238E27FC236}">
                <a16:creationId xmlns:a16="http://schemas.microsoft.com/office/drawing/2014/main" id="{4C3829CD-2566-4CCD-A6F2-054E47245E4E}"/>
              </a:ext>
            </a:extLst>
          </p:cNvPr>
          <p:cNvSpPr/>
          <p:nvPr/>
        </p:nvSpPr>
        <p:spPr>
          <a:xfrm rot="8694199">
            <a:off x="3063399" y="3101862"/>
            <a:ext cx="628156" cy="303645"/>
          </a:xfrm>
          <a:prstGeom prst="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5044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endParaRPr lang="en-US" dirty="0"/>
          </a:p>
        </p:txBody>
      </p:sp>
      <p:sp>
        <p:nvSpPr>
          <p:cNvPr id="4" name="Rectangle 3"/>
          <p:cNvSpPr/>
          <p:nvPr/>
        </p:nvSpPr>
        <p:spPr>
          <a:xfrm>
            <a:off x="457200" y="381000"/>
            <a:ext cx="8229600" cy="579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533400"/>
            <a:ext cx="8001000" cy="5847755"/>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Essential Question: </a:t>
            </a:r>
            <a:r>
              <a:rPr lang="en-US" sz="2000" dirty="0">
                <a:solidFill>
                  <a:schemeClr val="bg2"/>
                </a:solidFill>
                <a:latin typeface="Times New Roman" panose="02020603050405020304" pitchFamily="18" charset="0"/>
                <a:cs typeface="Times New Roman" panose="02020603050405020304" pitchFamily="18" charset="0"/>
              </a:rPr>
              <a:t>How did rapid mechanization in industrial and agriculture American society transform the United States and bring it into the modern age?</a:t>
            </a:r>
          </a:p>
          <a:p>
            <a:pPr lvl="0"/>
            <a:r>
              <a:rPr lang="en-US" sz="2000" b="1" dirty="0">
                <a:solidFill>
                  <a:srgbClr val="FF0000"/>
                </a:solidFill>
                <a:latin typeface="Times New Roman" panose="02020603050405020304" pitchFamily="18" charset="0"/>
                <a:cs typeface="Times New Roman" panose="02020603050405020304" pitchFamily="18" charset="0"/>
              </a:rPr>
              <a:t>Students can: </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Determine factors that caused the growth of American cities</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Evaluate how the rise of urbanization transformed the U.S. landscape </a:t>
            </a:r>
          </a:p>
          <a:p>
            <a:pPr marL="285750" lvl="0"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2000" b="1" dirty="0">
                <a:solidFill>
                  <a:srgbClr val="FF0000"/>
                </a:solidFill>
                <a:latin typeface="Times New Roman" panose="02020603050405020304" pitchFamily="18" charset="0"/>
                <a:cs typeface="Times New Roman" panose="02020603050405020304" pitchFamily="18" charset="0"/>
              </a:rPr>
              <a:t>Agenda for Today</a:t>
            </a:r>
          </a:p>
          <a:p>
            <a:pPr marL="171450" indent="-171450">
              <a:buFontTx/>
              <a:buChar char="-"/>
            </a:pPr>
            <a:r>
              <a:rPr lang="en-US" sz="2000" dirty="0">
                <a:latin typeface="Times New Roman" panose="02020603050405020304" pitchFamily="18" charset="0"/>
                <a:cs typeface="Times New Roman" panose="02020603050405020304" pitchFamily="18" charset="0"/>
              </a:rPr>
              <a:t>Looking Backwards</a:t>
            </a:r>
          </a:p>
          <a:p>
            <a:pPr marL="171450" indent="-171450">
              <a:buFontTx/>
              <a:buChar char="-"/>
            </a:pPr>
            <a:r>
              <a:rPr lang="en-US" sz="2000" dirty="0">
                <a:latin typeface="Times New Roman" panose="02020603050405020304" pitchFamily="18" charset="0"/>
                <a:cs typeface="Times New Roman" panose="02020603050405020304" pitchFamily="18" charset="0"/>
              </a:rPr>
              <a:t>Bring US your Tried Masses?</a:t>
            </a:r>
          </a:p>
          <a:p>
            <a:pPr marL="171450" indent="-171450">
              <a:buFontTx/>
              <a:buChar char="-"/>
            </a:pPr>
            <a:r>
              <a:rPr lang="en-US" sz="2000" dirty="0">
                <a:latin typeface="Times New Roman" panose="02020603050405020304" pitchFamily="18" charset="0"/>
                <a:cs typeface="Times New Roman" panose="02020603050405020304" pitchFamily="18" charset="0"/>
              </a:rPr>
              <a:t>Urbanization Mirror</a:t>
            </a:r>
          </a:p>
          <a:p>
            <a:pPr marL="171450" indent="-171450">
              <a:buFontTx/>
              <a:buChar char="-"/>
            </a:pPr>
            <a:endParaRPr lang="en-US" sz="1200" dirty="0">
              <a:latin typeface="Times New Roman" panose="02020603050405020304" pitchFamily="18" charset="0"/>
              <a:cs typeface="Times New Roman" panose="02020603050405020304" pitchFamily="18" charset="0"/>
            </a:endParaRPr>
          </a:p>
          <a:p>
            <a:r>
              <a:rPr lang="en-US" sz="2000" b="1" dirty="0">
                <a:solidFill>
                  <a:schemeClr val="bg2"/>
                </a:solidFill>
                <a:latin typeface="Times New Roman" panose="02020603050405020304" pitchFamily="18" charset="0"/>
                <a:cs typeface="Times New Roman" panose="02020603050405020304" pitchFamily="18" charset="0"/>
              </a:rPr>
              <a:t>Homework:</a:t>
            </a:r>
            <a:r>
              <a:rPr lang="en-US" sz="2000" dirty="0">
                <a:solidFill>
                  <a:schemeClr val="bg2"/>
                </a:solidFill>
                <a:latin typeface="Times New Roman" panose="02020603050405020304" pitchFamily="18" charset="0"/>
                <a:cs typeface="Times New Roman" panose="02020603050405020304" pitchFamily="18" charset="0"/>
              </a:rPr>
              <a:t> </a:t>
            </a:r>
          </a:p>
          <a:p>
            <a:pPr marL="171450" indent="-171450">
              <a:buFontTx/>
              <a:buChar char="-"/>
            </a:pPr>
            <a:r>
              <a:rPr lang="en-US" sz="2000" b="1" dirty="0">
                <a:solidFill>
                  <a:srgbClr val="FFFF00"/>
                </a:solidFill>
                <a:latin typeface="Times New Roman" panose="02020603050405020304" pitchFamily="18" charset="0"/>
                <a:cs typeface="Times New Roman" panose="02020603050405020304" pitchFamily="18" charset="0"/>
              </a:rPr>
              <a:t>Historic Contextualization re-writes </a:t>
            </a:r>
          </a:p>
          <a:p>
            <a:pPr marL="171450" indent="-171450">
              <a:buFontTx/>
              <a:buChar char="-"/>
            </a:pPr>
            <a:r>
              <a:rPr lang="en-US" sz="2000" b="1" dirty="0">
                <a:latin typeface="Times New Roman" panose="02020603050405020304" pitchFamily="18" charset="0"/>
                <a:cs typeface="Times New Roman" panose="02020603050405020304" pitchFamily="18" charset="0"/>
              </a:rPr>
              <a:t>Study for Quiz</a:t>
            </a:r>
          </a:p>
          <a:p>
            <a:pPr marL="171450" indent="-171450">
              <a:buFontTx/>
              <a:buChar char="-"/>
            </a:pPr>
            <a:r>
              <a:rPr lang="en-US" sz="2000" b="1" dirty="0">
                <a:latin typeface="Times New Roman" panose="02020603050405020304" pitchFamily="18" charset="0"/>
                <a:cs typeface="Times New Roman" panose="02020603050405020304" pitchFamily="18" charset="0"/>
              </a:rPr>
              <a:t>Gilded Age Quiz – </a:t>
            </a:r>
            <a:r>
              <a:rPr lang="en-US" sz="2000" b="1" dirty="0">
                <a:solidFill>
                  <a:srgbClr val="FFFF00"/>
                </a:solidFill>
                <a:latin typeface="Times New Roman" panose="02020603050405020304" pitchFamily="18" charset="0"/>
                <a:cs typeface="Times New Roman" panose="02020603050405020304" pitchFamily="18" charset="0"/>
              </a:rPr>
              <a:t>2/1/19</a:t>
            </a:r>
          </a:p>
          <a:p>
            <a:pPr marL="171450" indent="-171450">
              <a:buFontTx/>
              <a:buChar char="-"/>
            </a:pPr>
            <a:r>
              <a:rPr lang="en-US" sz="2000" b="1" dirty="0">
                <a:solidFill>
                  <a:srgbClr val="FFFF00"/>
                </a:solidFill>
                <a:latin typeface="Times New Roman" panose="02020603050405020304" pitchFamily="18" charset="0"/>
                <a:cs typeface="Times New Roman" panose="02020603050405020304" pitchFamily="18" charset="0"/>
              </a:rPr>
              <a:t>Immigration debate POV research</a:t>
            </a:r>
          </a:p>
          <a:p>
            <a:pPr lvl="0"/>
            <a:endParaRPr lang="en-US" sz="12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9947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tx1"/>
          </a:solidFill>
          <a:ln>
            <a:solidFill>
              <a:srgbClr val="00B050"/>
            </a:solidFill>
          </a:ln>
        </p:spPr>
        <p:txBody>
          <a:bodyPr>
            <a:normAutofit fontScale="90000"/>
          </a:bodyPr>
          <a:lstStyle/>
          <a:p>
            <a:r>
              <a:rPr lang="en-US" dirty="0">
                <a:solidFill>
                  <a:srgbClr val="00B050"/>
                </a:solidFill>
                <a:latin typeface="Baskerville Old Face" panose="02020602080505020303" pitchFamily="18" charset="0"/>
              </a:rPr>
              <a:t>Welcome to America</a:t>
            </a:r>
          </a:p>
        </p:txBody>
      </p:sp>
      <p:pic>
        <p:nvPicPr>
          <p:cNvPr id="4" name="Picture 4" descr="http://1.bp.blogspot.com/_TmUPFrRGwMw/TI985-1c-jI/AAAAAAAAA_Q/z5CIrX353-Q/s1600/keppl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7696200" cy="3933825"/>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5638800"/>
            <a:ext cx="5943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Joseph </a:t>
            </a:r>
            <a:r>
              <a:rPr lang="en-US" sz="2400" dirty="0" err="1">
                <a:latin typeface="Times New Roman" panose="02020603050405020304" pitchFamily="18" charset="0"/>
                <a:cs typeface="Times New Roman" panose="02020603050405020304" pitchFamily="18" charset="0"/>
              </a:rPr>
              <a:t>Keppler</a:t>
            </a:r>
            <a:r>
              <a:rPr lang="en-US" sz="2400" dirty="0">
                <a:latin typeface="Times New Roman" panose="02020603050405020304" pitchFamily="18" charset="0"/>
                <a:cs typeface="Times New Roman" panose="02020603050405020304" pitchFamily="18" charset="0"/>
              </a:rPr>
              <a:t>, “Looking Backward” 1893</a:t>
            </a:r>
          </a:p>
        </p:txBody>
      </p:sp>
    </p:spTree>
    <p:extLst>
      <p:ext uri="{BB962C8B-B14F-4D97-AF65-F5344CB8AC3E}">
        <p14:creationId xmlns:p14="http://schemas.microsoft.com/office/powerpoint/2010/main" val="1306651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639762"/>
          </a:xfrm>
        </p:spPr>
        <p:txBody>
          <a:bodyPr>
            <a:normAutofit fontScale="90000"/>
          </a:bodyPr>
          <a:lstStyle/>
          <a:p>
            <a:r>
              <a:rPr lang="en-US" sz="3600" dirty="0"/>
              <a:t>Coming to America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727688"/>
            <a:ext cx="7391400" cy="4690697"/>
          </a:xfrm>
        </p:spPr>
      </p:pic>
      <p:sp>
        <p:nvSpPr>
          <p:cNvPr id="5" name="Rectangle 4"/>
          <p:cNvSpPr/>
          <p:nvPr/>
        </p:nvSpPr>
        <p:spPr>
          <a:xfrm>
            <a:off x="533400" y="838200"/>
            <a:ext cx="6705600" cy="830997"/>
          </a:xfrm>
          <a:prstGeom prst="rect">
            <a:avLst/>
          </a:prstGeom>
          <a:noFill/>
        </p:spPr>
        <p:txBody>
          <a:bodyPr wrap="square" lIns="91440" tIns="45720" rIns="91440" bIns="45720">
            <a:spAutoFit/>
          </a:bodyPr>
          <a:lstStyle/>
          <a:p>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Explain what the graph implies.  Be sure to include historic facts from your reading. </a:t>
            </a:r>
            <a:endPar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32499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endParaRPr lang="en-US" dirty="0"/>
          </a:p>
        </p:txBody>
      </p:sp>
      <p:sp>
        <p:nvSpPr>
          <p:cNvPr id="4" name="Rectangle 3"/>
          <p:cNvSpPr/>
          <p:nvPr/>
        </p:nvSpPr>
        <p:spPr>
          <a:xfrm>
            <a:off x="457200" y="381000"/>
            <a:ext cx="8229600" cy="579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533400"/>
            <a:ext cx="8001000" cy="4924425"/>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Essential Question: </a:t>
            </a:r>
            <a:r>
              <a:rPr lang="en-US" sz="2000" dirty="0">
                <a:solidFill>
                  <a:schemeClr val="bg2"/>
                </a:solidFill>
                <a:latin typeface="Times New Roman" panose="02020603050405020304" pitchFamily="18" charset="0"/>
                <a:cs typeface="Times New Roman" panose="02020603050405020304" pitchFamily="18" charset="0"/>
              </a:rPr>
              <a:t>How did rapid mechanization in industrial and agriculture American society transform the United States and bring it into the modern age?</a:t>
            </a:r>
          </a:p>
          <a:p>
            <a:pPr lvl="0"/>
            <a:r>
              <a:rPr lang="en-US" sz="2000" b="1" dirty="0">
                <a:solidFill>
                  <a:srgbClr val="FF0000"/>
                </a:solidFill>
                <a:latin typeface="Times New Roman" panose="02020603050405020304" pitchFamily="18" charset="0"/>
                <a:cs typeface="Times New Roman" panose="02020603050405020304" pitchFamily="18" charset="0"/>
              </a:rPr>
              <a:t>Students can: </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Determine factors that caused the growth of American cities</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Evaluate how the rise of urbanization transformed the U.S. landscape </a:t>
            </a:r>
          </a:p>
          <a:p>
            <a:pPr marL="285750" lvl="0"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2000" b="1" dirty="0">
                <a:solidFill>
                  <a:srgbClr val="FF0000"/>
                </a:solidFill>
                <a:latin typeface="Times New Roman" panose="02020603050405020304" pitchFamily="18" charset="0"/>
                <a:cs typeface="Times New Roman" panose="02020603050405020304" pitchFamily="18" charset="0"/>
              </a:rPr>
              <a:t>Agenda for Today</a:t>
            </a:r>
          </a:p>
          <a:p>
            <a:pPr marL="171450" indent="-171450">
              <a:buFontTx/>
              <a:buChar char="-"/>
            </a:pPr>
            <a:r>
              <a:rPr lang="en-US" sz="2000" dirty="0">
                <a:latin typeface="Times New Roman" panose="02020603050405020304" pitchFamily="18" charset="0"/>
                <a:cs typeface="Times New Roman" panose="02020603050405020304" pitchFamily="18" charset="0"/>
              </a:rPr>
              <a:t>Gilded Review</a:t>
            </a:r>
          </a:p>
          <a:p>
            <a:pPr marL="171450" indent="-171450">
              <a:buFontTx/>
              <a:buChar char="-"/>
            </a:pPr>
            <a:r>
              <a:rPr lang="en-US" sz="2000" dirty="0">
                <a:latin typeface="Times New Roman" panose="02020603050405020304" pitchFamily="18" charset="0"/>
                <a:cs typeface="Times New Roman" panose="02020603050405020304" pitchFamily="18" charset="0"/>
              </a:rPr>
              <a:t>Gilded Politics and Industrialism </a:t>
            </a:r>
          </a:p>
          <a:p>
            <a:pPr marL="171450" indent="-171450">
              <a:buFontTx/>
              <a:buChar char="-"/>
            </a:pPr>
            <a:r>
              <a:rPr lang="en-US" sz="2000" dirty="0">
                <a:latin typeface="Times New Roman" panose="02020603050405020304" pitchFamily="18" charset="0"/>
                <a:cs typeface="Times New Roman" panose="02020603050405020304" pitchFamily="18" charset="0"/>
              </a:rPr>
              <a:t>Urban Sprawl </a:t>
            </a:r>
          </a:p>
          <a:p>
            <a:pPr marL="171450" indent="-171450">
              <a:buFontTx/>
              <a:buChar char="-"/>
            </a:pPr>
            <a:endParaRPr lang="en-US" sz="1200" dirty="0">
              <a:latin typeface="Times New Roman" panose="02020603050405020304" pitchFamily="18" charset="0"/>
              <a:cs typeface="Times New Roman" panose="02020603050405020304" pitchFamily="18" charset="0"/>
            </a:endParaRPr>
          </a:p>
          <a:p>
            <a:r>
              <a:rPr lang="en-US" sz="2000" b="1" dirty="0">
                <a:solidFill>
                  <a:schemeClr val="bg2"/>
                </a:solidFill>
                <a:latin typeface="Times New Roman" panose="02020603050405020304" pitchFamily="18" charset="0"/>
                <a:cs typeface="Times New Roman" panose="02020603050405020304" pitchFamily="18" charset="0"/>
              </a:rPr>
              <a:t>Homework:</a:t>
            </a:r>
            <a:r>
              <a:rPr lang="en-US" sz="2000" dirty="0">
                <a:solidFill>
                  <a:schemeClr val="bg2"/>
                </a:solidFill>
                <a:latin typeface="Times New Roman" panose="02020603050405020304" pitchFamily="18" charset="0"/>
                <a:cs typeface="Times New Roman" panose="02020603050405020304" pitchFamily="18" charset="0"/>
              </a:rPr>
              <a:t> </a:t>
            </a:r>
          </a:p>
          <a:p>
            <a:pPr marL="171450" indent="-171450">
              <a:buFontTx/>
              <a:buChar char="-"/>
            </a:pPr>
            <a:r>
              <a:rPr lang="en-US" sz="2000" b="1" dirty="0">
                <a:latin typeface="Times New Roman" panose="02020603050405020304" pitchFamily="18" charset="0"/>
                <a:cs typeface="Times New Roman" panose="02020603050405020304" pitchFamily="18" charset="0"/>
              </a:rPr>
              <a:t>Three Waves of Immigration Continuity &amp; Change</a:t>
            </a:r>
            <a:endParaRPr lang="en-US" sz="2000" b="1" dirty="0">
              <a:solidFill>
                <a:srgbClr val="FFFF00"/>
              </a:solidFill>
              <a:latin typeface="Times New Roman" panose="02020603050405020304" pitchFamily="18" charset="0"/>
              <a:cs typeface="Times New Roman" panose="02020603050405020304" pitchFamily="18" charset="0"/>
            </a:endParaRPr>
          </a:p>
          <a:p>
            <a:pPr lvl="0"/>
            <a:endParaRPr lang="en-US" sz="12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419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008313" cy="793750"/>
          </a:xfrm>
          <a:solidFill>
            <a:schemeClr val="tx1"/>
          </a:solidFill>
        </p:spPr>
        <p:txBody>
          <a:bodyPr>
            <a:normAutofit fontScale="90000"/>
          </a:bodyPr>
          <a:lstStyle/>
          <a:p>
            <a:pPr algn="ctr"/>
            <a:r>
              <a:rPr lang="en-US" sz="2800" dirty="0">
                <a:solidFill>
                  <a:schemeClr val="accent3"/>
                </a:solidFill>
                <a:latin typeface="Baskerville Old Face" panose="02020602080505020303" pitchFamily="18" charset="0"/>
              </a:rPr>
              <a:t>Late 19</a:t>
            </a:r>
            <a:r>
              <a:rPr lang="en-US" sz="2800" baseline="30000" dirty="0">
                <a:solidFill>
                  <a:schemeClr val="accent3"/>
                </a:solidFill>
                <a:latin typeface="Baskerville Old Face" panose="02020602080505020303" pitchFamily="18" charset="0"/>
              </a:rPr>
              <a:t>th</a:t>
            </a:r>
            <a:r>
              <a:rPr lang="en-US" sz="2800" dirty="0">
                <a:solidFill>
                  <a:schemeClr val="accent3"/>
                </a:solidFill>
                <a:latin typeface="Baskerville Old Face" panose="02020602080505020303" pitchFamily="18" charset="0"/>
              </a:rPr>
              <a:t> Century Immigration</a:t>
            </a:r>
          </a:p>
        </p:txBody>
      </p:sp>
      <p:sp>
        <p:nvSpPr>
          <p:cNvPr id="5" name="Content Placeholder 4"/>
          <p:cNvSpPr>
            <a:spLocks noGrp="1"/>
          </p:cNvSpPr>
          <p:nvPr>
            <p:ph idx="1"/>
          </p:nvPr>
        </p:nvSpPr>
        <p:spPr/>
        <p:txBody>
          <a:bodyPr/>
          <a:lstStyle/>
          <a:p>
            <a:endParaRPr lang="en-US"/>
          </a:p>
        </p:txBody>
      </p:sp>
      <p:sp>
        <p:nvSpPr>
          <p:cNvPr id="6" name="Text Placeholder 5"/>
          <p:cNvSpPr>
            <a:spLocks noGrp="1"/>
          </p:cNvSpPr>
          <p:nvPr>
            <p:ph type="body" sz="half" idx="2"/>
          </p:nvPr>
        </p:nvSpPr>
        <p:spPr/>
        <p:txBody>
          <a:bodyPr>
            <a:normAutofit/>
          </a:bodyPr>
          <a:lstStyle/>
          <a:p>
            <a:r>
              <a:rPr lang="en-US" sz="2400" b="1" dirty="0">
                <a:solidFill>
                  <a:schemeClr val="tx2"/>
                </a:solidFill>
                <a:latin typeface="Times New Roman" panose="02020603050405020304" pitchFamily="18" charset="0"/>
                <a:cs typeface="Times New Roman" panose="02020603050405020304" pitchFamily="18" charset="0"/>
              </a:rPr>
              <a:t>Push factors</a:t>
            </a:r>
          </a:p>
          <a:p>
            <a:endParaRPr lang="en-US" sz="2400" dirty="0">
              <a:latin typeface="Times New Roman" panose="02020603050405020304" pitchFamily="18" charset="0"/>
              <a:cs typeface="Times New Roman" panose="02020603050405020304" pitchFamily="18" charset="0"/>
            </a:endParaRPr>
          </a:p>
          <a:p>
            <a:r>
              <a:rPr lang="en-US" sz="2400" b="1" dirty="0">
                <a:solidFill>
                  <a:schemeClr val="tx2"/>
                </a:solidFill>
                <a:latin typeface="Times New Roman" panose="02020603050405020304" pitchFamily="18" charset="0"/>
                <a:cs typeface="Times New Roman" panose="02020603050405020304" pitchFamily="18" charset="0"/>
              </a:rPr>
              <a:t>Pull factors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314450"/>
            <a:ext cx="4800600"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81000"/>
            <a:ext cx="173355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343400" y="6172200"/>
            <a:ext cx="3962400" cy="461665"/>
          </a:xfrm>
          <a:prstGeom prst="rect">
            <a:avLst/>
          </a:prstGeom>
          <a:noFill/>
        </p:spPr>
        <p:txBody>
          <a:bodyPr wrap="square" rtlCol="0">
            <a:spAutoFit/>
          </a:bodyPr>
          <a:lstStyle/>
          <a:p>
            <a:r>
              <a:rPr lang="en-US" sz="1200" b="1" i="1" dirty="0">
                <a:solidFill>
                  <a:srgbClr val="FF0000"/>
                </a:solidFill>
                <a:latin typeface="Times New Roman" panose="02020603050405020304" pitchFamily="18" charset="0"/>
                <a:cs typeface="Times New Roman" panose="02020603050405020304" pitchFamily="18" charset="0"/>
              </a:rPr>
              <a:t>Sources of European Immigration to the United</a:t>
            </a:r>
          </a:p>
          <a:p>
            <a:r>
              <a:rPr lang="en-US" sz="1200" b="1" i="1" dirty="0">
                <a:solidFill>
                  <a:srgbClr val="FF0000"/>
                </a:solidFill>
                <a:latin typeface="Times New Roman" panose="02020603050405020304" pitchFamily="18" charset="0"/>
                <a:cs typeface="Times New Roman" panose="02020603050405020304" pitchFamily="18" charset="0"/>
              </a:rPr>
              <a:t>States, 1870-1910 (</a:t>
            </a:r>
            <a:r>
              <a:rPr lang="en-US" sz="1200" dirty="0" err="1">
                <a:solidFill>
                  <a:srgbClr val="FF0000"/>
                </a:solidFill>
                <a:latin typeface="Times New Roman" panose="02020603050405020304" pitchFamily="18" charset="0"/>
                <a:cs typeface="Times New Roman" panose="02020603050405020304" pitchFamily="18" charset="0"/>
              </a:rPr>
              <a:t>Henretta</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i="1" dirty="0">
                <a:solidFill>
                  <a:srgbClr val="FF0000"/>
                </a:solidFill>
                <a:latin typeface="Times New Roman" panose="02020603050405020304" pitchFamily="18" charset="0"/>
                <a:cs typeface="Times New Roman" panose="02020603050405020304" pitchFamily="18" charset="0"/>
              </a:rPr>
              <a:t>America’s History </a:t>
            </a:r>
            <a:r>
              <a:rPr lang="en-US" sz="1200" b="1" dirty="0">
                <a:solidFill>
                  <a:srgbClr val="FF0000"/>
                </a:solidFill>
                <a:latin typeface="Times New Roman" panose="02020603050405020304" pitchFamily="18" charset="0"/>
                <a:cs typeface="Times New Roman" panose="02020603050405020304" pitchFamily="18" charset="0"/>
              </a:rPr>
              <a:t>4e)</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644DD8B-A084-4857-9247-25D04F11745F}"/>
              </a:ext>
            </a:extLst>
          </p:cNvPr>
          <p:cNvSpPr/>
          <p:nvPr/>
        </p:nvSpPr>
        <p:spPr>
          <a:xfrm>
            <a:off x="3575050" y="485775"/>
            <a:ext cx="5111750" cy="1657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Poverty (Chinese)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Famine (Irish)</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Religious persecution (Jewish)</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Political upheaval (Armenians)</a:t>
            </a:r>
          </a:p>
        </p:txBody>
      </p:sp>
      <p:sp>
        <p:nvSpPr>
          <p:cNvPr id="3" name="Arrow: Left 2">
            <a:extLst>
              <a:ext uri="{FF2B5EF4-FFF2-40B4-BE49-F238E27FC236}">
                <a16:creationId xmlns:a16="http://schemas.microsoft.com/office/drawing/2014/main" id="{6628309C-3312-4F07-9B55-AEEF83DCD33C}"/>
              </a:ext>
            </a:extLst>
          </p:cNvPr>
          <p:cNvSpPr/>
          <p:nvPr/>
        </p:nvSpPr>
        <p:spPr>
          <a:xfrm>
            <a:off x="2438400" y="1435100"/>
            <a:ext cx="838200" cy="3937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C307EC-365D-45F1-8753-54266E07393B}"/>
              </a:ext>
            </a:extLst>
          </p:cNvPr>
          <p:cNvSpPr/>
          <p:nvPr/>
        </p:nvSpPr>
        <p:spPr>
          <a:xfrm>
            <a:off x="3593853" y="2355850"/>
            <a:ext cx="5111750" cy="1657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American dream (opportunity)</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Family</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Freedom (Religious)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Democracy</a:t>
            </a:r>
          </a:p>
        </p:txBody>
      </p:sp>
      <p:sp>
        <p:nvSpPr>
          <p:cNvPr id="11" name="Arrow: Left 10">
            <a:extLst>
              <a:ext uri="{FF2B5EF4-FFF2-40B4-BE49-F238E27FC236}">
                <a16:creationId xmlns:a16="http://schemas.microsoft.com/office/drawing/2014/main" id="{B40D0B90-189A-419C-A9DD-C2085A8B0E53}"/>
              </a:ext>
            </a:extLst>
          </p:cNvPr>
          <p:cNvSpPr/>
          <p:nvPr/>
        </p:nvSpPr>
        <p:spPr>
          <a:xfrm>
            <a:off x="2431473" y="2488375"/>
            <a:ext cx="838200" cy="3937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83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627B-68EA-4FDF-AC2E-FA12E17F0631}"/>
              </a:ext>
            </a:extLst>
          </p:cNvPr>
          <p:cNvSpPr>
            <a:spLocks noGrp="1"/>
          </p:cNvSpPr>
          <p:nvPr>
            <p:ph type="title"/>
          </p:nvPr>
        </p:nvSpPr>
        <p:spPr>
          <a:solidFill>
            <a:schemeClr val="tx1"/>
          </a:solidFill>
          <a:ln>
            <a:solidFill>
              <a:srgbClr val="99CC00"/>
            </a:solidFill>
          </a:ln>
        </p:spPr>
        <p:txBody>
          <a:bodyPr>
            <a:normAutofit/>
          </a:bodyPr>
          <a:lstStyle/>
          <a:p>
            <a:pPr algn="ctr"/>
            <a:r>
              <a:rPr lang="en-US" sz="2800" dirty="0">
                <a:solidFill>
                  <a:srgbClr val="99CC00"/>
                </a:solidFill>
                <a:latin typeface="Baskerville Old Face" panose="02020602080505020303" pitchFamily="18" charset="0"/>
              </a:rPr>
              <a:t>Two classes of immigrants</a:t>
            </a:r>
          </a:p>
        </p:txBody>
      </p:sp>
      <p:pic>
        <p:nvPicPr>
          <p:cNvPr id="6" name="Content Placeholder 5" descr="A group of people in costumes&#10;&#10;Description automatically generated">
            <a:extLst>
              <a:ext uri="{FF2B5EF4-FFF2-40B4-BE49-F238E27FC236}">
                <a16:creationId xmlns:a16="http://schemas.microsoft.com/office/drawing/2014/main" id="{5263E816-D841-446D-A6E2-D72C667878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62400" y="152400"/>
            <a:ext cx="4883150" cy="3405137"/>
          </a:xfrm>
        </p:spPr>
      </p:pic>
      <p:sp>
        <p:nvSpPr>
          <p:cNvPr id="4" name="Text Placeholder 3">
            <a:extLst>
              <a:ext uri="{FF2B5EF4-FFF2-40B4-BE49-F238E27FC236}">
                <a16:creationId xmlns:a16="http://schemas.microsoft.com/office/drawing/2014/main" id="{09351ECA-4928-405C-859C-969D05237A7B}"/>
              </a:ext>
            </a:extLst>
          </p:cNvPr>
          <p:cNvSpPr>
            <a:spLocks noGrp="1"/>
          </p:cNvSpPr>
          <p:nvPr>
            <p:ph type="body" sz="half" idx="2"/>
          </p:nvPr>
        </p:nvSpPr>
        <p:spPr>
          <a:xfrm>
            <a:off x="457200" y="1752600"/>
            <a:ext cx="3276600" cy="4373563"/>
          </a:xfrm>
          <a:solidFill>
            <a:schemeClr val="bg1"/>
          </a:solidFill>
          <a:ln>
            <a:solidFill>
              <a:srgbClr val="C00000"/>
            </a:solidFill>
          </a:ln>
        </p:spPr>
        <p:txBody>
          <a:bodyPr/>
          <a:lstStyle/>
          <a:p>
            <a:endParaRPr lang="en-US" dirty="0"/>
          </a:p>
          <a:p>
            <a:r>
              <a:rPr lang="en-US" sz="2800" b="1" dirty="0">
                <a:solidFill>
                  <a:srgbClr val="002060"/>
                </a:solidFill>
                <a:latin typeface="Times New Roman" panose="02020603050405020304" pitchFamily="18" charset="0"/>
                <a:cs typeface="Times New Roman" panose="02020603050405020304" pitchFamily="18" charset="0"/>
              </a:rPr>
              <a:t>1</a:t>
            </a:r>
            <a:r>
              <a:rPr lang="en-US" sz="2800" b="1" baseline="30000" dirty="0">
                <a:solidFill>
                  <a:srgbClr val="002060"/>
                </a:solidFill>
                <a:latin typeface="Times New Roman" panose="02020603050405020304" pitchFamily="18" charset="0"/>
                <a:cs typeface="Times New Roman" panose="02020603050405020304" pitchFamily="18" charset="0"/>
              </a:rPr>
              <a:t>st</a:t>
            </a:r>
            <a:r>
              <a:rPr lang="en-US" sz="2800" b="1" dirty="0">
                <a:solidFill>
                  <a:srgbClr val="002060"/>
                </a:solidFill>
                <a:latin typeface="Times New Roman" panose="02020603050405020304" pitchFamily="18" charset="0"/>
                <a:cs typeface="Times New Roman" panose="02020603050405020304" pitchFamily="18" charset="0"/>
              </a:rPr>
              <a:t> wave immigrants “Old Immigrants”</a:t>
            </a:r>
          </a:p>
          <a:p>
            <a:pPr marL="457200" indent="-457200">
              <a:buFont typeface="Arial" panose="020B0604020202020204" pitchFamily="34" charset="0"/>
              <a:buChar char="•"/>
            </a:pPr>
            <a:r>
              <a:rPr lang="en-US" sz="2400" b="1" dirty="0">
                <a:solidFill>
                  <a:schemeClr val="accent2">
                    <a:lumMod val="75000"/>
                  </a:schemeClr>
                </a:solidFill>
                <a:latin typeface="Times New Roman" panose="02020603050405020304" pitchFamily="18" charset="0"/>
                <a:cs typeface="Times New Roman" panose="02020603050405020304" pitchFamily="18" charset="0"/>
              </a:rPr>
              <a:t>Northern &amp; Western European</a:t>
            </a:r>
          </a:p>
          <a:p>
            <a:pPr marL="457200" indent="-457200">
              <a:buFont typeface="Arial" panose="020B0604020202020204" pitchFamily="34" charset="0"/>
              <a:buChar char="•"/>
            </a:pPr>
            <a:r>
              <a:rPr lang="en-US" sz="2400" b="1" dirty="0">
                <a:solidFill>
                  <a:schemeClr val="accent2">
                    <a:lumMod val="75000"/>
                  </a:schemeClr>
                </a:solidFill>
                <a:latin typeface="Times New Roman" panose="02020603050405020304" pitchFamily="18" charset="0"/>
                <a:cs typeface="Times New Roman" panose="02020603050405020304" pitchFamily="18" charset="0"/>
              </a:rPr>
              <a:t>Have $$$$</a:t>
            </a:r>
          </a:p>
          <a:p>
            <a:pPr marL="457200" indent="-457200">
              <a:buFont typeface="Arial" panose="020B0604020202020204" pitchFamily="34" charset="0"/>
              <a:buChar char="•"/>
            </a:pPr>
            <a:r>
              <a:rPr lang="en-US" sz="2400" b="1" dirty="0">
                <a:solidFill>
                  <a:schemeClr val="accent2">
                    <a:lumMod val="75000"/>
                  </a:schemeClr>
                </a:solidFill>
                <a:latin typeface="Times New Roman" panose="02020603050405020304" pitchFamily="18" charset="0"/>
                <a:cs typeface="Times New Roman" panose="02020603050405020304" pitchFamily="18" charset="0"/>
              </a:rPr>
              <a:t>Have Skill</a:t>
            </a:r>
          </a:p>
          <a:p>
            <a:pPr marL="457200" indent="-457200">
              <a:buFont typeface="Arial" panose="020B0604020202020204" pitchFamily="34" charset="0"/>
              <a:buChar char="•"/>
            </a:pPr>
            <a:r>
              <a:rPr lang="en-US" sz="2400" b="1" dirty="0">
                <a:solidFill>
                  <a:schemeClr val="accent2">
                    <a:lumMod val="75000"/>
                  </a:schemeClr>
                </a:solidFill>
                <a:latin typeface="Times New Roman" panose="02020603050405020304" pitchFamily="18" charset="0"/>
                <a:cs typeface="Times New Roman" panose="02020603050405020304" pitchFamily="18" charset="0"/>
              </a:rPr>
              <a:t>Assimilate</a:t>
            </a:r>
          </a:p>
        </p:txBody>
      </p:sp>
      <p:sp>
        <p:nvSpPr>
          <p:cNvPr id="7" name="Arrow: Right 6">
            <a:extLst>
              <a:ext uri="{FF2B5EF4-FFF2-40B4-BE49-F238E27FC236}">
                <a16:creationId xmlns:a16="http://schemas.microsoft.com/office/drawing/2014/main" id="{1C501BE4-B9E4-4691-BA8A-62DA8D784430}"/>
              </a:ext>
            </a:extLst>
          </p:cNvPr>
          <p:cNvSpPr/>
          <p:nvPr/>
        </p:nvSpPr>
        <p:spPr>
          <a:xfrm>
            <a:off x="3657600" y="2286000"/>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168AE0-FD1B-4029-9A3F-517DC173378A}"/>
              </a:ext>
            </a:extLst>
          </p:cNvPr>
          <p:cNvSpPr/>
          <p:nvPr/>
        </p:nvSpPr>
        <p:spPr>
          <a:xfrm>
            <a:off x="4114800" y="3657600"/>
            <a:ext cx="4730750" cy="2468563"/>
          </a:xfrm>
          <a:prstGeom prst="rect">
            <a:avLst/>
          </a:prstGeom>
          <a:solidFill>
            <a:schemeClr val="tx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99CC00"/>
                </a:solidFill>
                <a:latin typeface="Times New Roman" panose="02020603050405020304" pitchFamily="18" charset="0"/>
                <a:cs typeface="Times New Roman" panose="02020603050405020304" pitchFamily="18" charset="0"/>
              </a:rPr>
              <a:t>2</a:t>
            </a:r>
            <a:r>
              <a:rPr lang="en-US" sz="2800" b="1" baseline="30000" dirty="0">
                <a:solidFill>
                  <a:srgbClr val="99CC00"/>
                </a:solidFill>
                <a:latin typeface="Times New Roman" panose="02020603050405020304" pitchFamily="18" charset="0"/>
                <a:cs typeface="Times New Roman" panose="02020603050405020304" pitchFamily="18" charset="0"/>
              </a:rPr>
              <a:t>nd</a:t>
            </a:r>
            <a:r>
              <a:rPr lang="en-US" sz="2800" b="1" dirty="0">
                <a:solidFill>
                  <a:srgbClr val="99CC00"/>
                </a:solidFill>
                <a:latin typeface="Times New Roman" panose="02020603050405020304" pitchFamily="18" charset="0"/>
                <a:cs typeface="Times New Roman" panose="02020603050405020304" pitchFamily="18" charset="0"/>
              </a:rPr>
              <a:t> Wave Immigrants “New Immigrants</a:t>
            </a:r>
            <a:r>
              <a:rPr lang="en-US" b="1" dirty="0">
                <a:solidFill>
                  <a:srgbClr val="99CC00"/>
                </a:solidFill>
              </a:rPr>
              <a:t>”</a:t>
            </a:r>
          </a:p>
          <a:p>
            <a:pPr marL="342900" indent="-342900">
              <a:buFont typeface="Arial" panose="020B0604020202020204" pitchFamily="34" charset="0"/>
              <a:buChar char="•"/>
            </a:pPr>
            <a:r>
              <a:rPr lang="en-US" sz="2400" dirty="0">
                <a:solidFill>
                  <a:srgbClr val="99CC00"/>
                </a:solidFill>
                <a:latin typeface="Times New Roman" panose="02020603050405020304" pitchFamily="18" charset="0"/>
                <a:cs typeface="Times New Roman" panose="02020603050405020304" pitchFamily="18" charset="0"/>
              </a:rPr>
              <a:t>Southern &amp; Eastern European</a:t>
            </a:r>
          </a:p>
          <a:p>
            <a:pPr marL="342900" indent="-342900">
              <a:buFont typeface="Arial" panose="020B0604020202020204" pitchFamily="34" charset="0"/>
              <a:buChar char="•"/>
            </a:pPr>
            <a:r>
              <a:rPr lang="en-US" sz="2400" dirty="0">
                <a:solidFill>
                  <a:srgbClr val="99CC00"/>
                </a:solidFill>
                <a:latin typeface="Times New Roman" panose="02020603050405020304" pitchFamily="18" charset="0"/>
                <a:cs typeface="Times New Roman" panose="02020603050405020304" pitchFamily="18" charset="0"/>
              </a:rPr>
              <a:t>Poor &amp; unskilled</a:t>
            </a:r>
          </a:p>
          <a:p>
            <a:pPr marL="342900" indent="-342900">
              <a:buFont typeface="Arial" panose="020B0604020202020204" pitchFamily="34" charset="0"/>
              <a:buChar char="•"/>
            </a:pPr>
            <a:r>
              <a:rPr lang="en-US" sz="2400" dirty="0">
                <a:solidFill>
                  <a:srgbClr val="99CC00"/>
                </a:solidFill>
                <a:latin typeface="Times New Roman" panose="02020603050405020304" pitchFamily="18" charset="0"/>
                <a:cs typeface="Times New Roman" panose="02020603050405020304" pitchFamily="18" charset="0"/>
              </a:rPr>
              <a:t>Non-democratic</a:t>
            </a:r>
          </a:p>
          <a:p>
            <a:pPr marL="342900" indent="-342900">
              <a:buFont typeface="Arial" panose="020B0604020202020204" pitchFamily="34" charset="0"/>
              <a:buChar char="•"/>
            </a:pPr>
            <a:r>
              <a:rPr lang="en-US" sz="2400" dirty="0">
                <a:solidFill>
                  <a:srgbClr val="99CC00"/>
                </a:solidFill>
                <a:latin typeface="Times New Roman" panose="02020603050405020304" pitchFamily="18" charset="0"/>
                <a:cs typeface="Times New Roman" panose="02020603050405020304" pitchFamily="18" charset="0"/>
              </a:rPr>
              <a:t>Issues with assimilation </a:t>
            </a:r>
          </a:p>
        </p:txBody>
      </p:sp>
      <p:sp>
        <p:nvSpPr>
          <p:cNvPr id="9" name="Arrow: Right 8">
            <a:extLst>
              <a:ext uri="{FF2B5EF4-FFF2-40B4-BE49-F238E27FC236}">
                <a16:creationId xmlns:a16="http://schemas.microsoft.com/office/drawing/2014/main" id="{52ED193F-D3C3-4369-BFC3-21DB95399D66}"/>
              </a:ext>
            </a:extLst>
          </p:cNvPr>
          <p:cNvSpPr/>
          <p:nvPr/>
        </p:nvSpPr>
        <p:spPr>
          <a:xfrm rot="16200000">
            <a:off x="7594732" y="3251837"/>
            <a:ext cx="659631" cy="304293"/>
          </a:xfrm>
          <a:prstGeom prst="rightArrow">
            <a:avLst/>
          </a:prstGeom>
          <a:solidFill>
            <a:schemeClr val="tx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672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solidFill>
        </p:spPr>
        <p:txBody>
          <a:bodyPr/>
          <a:lstStyle/>
          <a:p>
            <a:r>
              <a:rPr lang="en-US" b="1" i="1" dirty="0">
                <a:solidFill>
                  <a:schemeClr val="accent2"/>
                </a:solidFill>
                <a:latin typeface="Baskerville Old Face" panose="02020602080505020303" pitchFamily="18" charset="0"/>
              </a:rPr>
              <a:t>Foreign-born Population, 1890</a:t>
            </a:r>
            <a:endParaRPr lang="en-US" dirty="0">
              <a:solidFill>
                <a:schemeClr val="accent2"/>
              </a:solidFill>
              <a:latin typeface="Baskerville Old Face" panose="02020602080505020303" pitchFamily="18" charset="0"/>
            </a:endParaRPr>
          </a:p>
        </p:txBody>
      </p:sp>
      <p:sp>
        <p:nvSpPr>
          <p:cNvPr id="6" name="Content Placeholder 5"/>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30580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6817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ormAutofit/>
          </a:bodyPr>
          <a:lstStyle/>
          <a:p>
            <a:r>
              <a:rPr lang="en-US" sz="3200" b="1" i="1" dirty="0">
                <a:solidFill>
                  <a:schemeClr val="accent2"/>
                </a:solidFill>
                <a:latin typeface="Baskerville Old Face" panose="02020602080505020303" pitchFamily="18" charset="0"/>
              </a:rPr>
              <a:t>Population Composition of Selected Cities, 1920</a:t>
            </a:r>
            <a:endParaRPr lang="en-US" sz="3200" dirty="0">
              <a:solidFill>
                <a:schemeClr val="accent2"/>
              </a:solidFill>
              <a:latin typeface="Baskerville Old Face" panose="02020602080505020303" pitchFamily="18" charset="0"/>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596484"/>
            <a:ext cx="8382000" cy="4728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338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008313" cy="793750"/>
          </a:xfrm>
          <a:solidFill>
            <a:schemeClr val="tx1"/>
          </a:solidFill>
        </p:spPr>
        <p:txBody>
          <a:bodyPr>
            <a:normAutofit/>
          </a:bodyPr>
          <a:lstStyle/>
          <a:p>
            <a:r>
              <a:rPr lang="en-US" sz="2400" dirty="0">
                <a:solidFill>
                  <a:schemeClr val="accent2"/>
                </a:solidFill>
                <a:latin typeface="Baskerville Old Face" panose="02020602080505020303" pitchFamily="18" charset="0"/>
              </a:rPr>
              <a:t>Urbanization</a:t>
            </a:r>
          </a:p>
        </p:txBody>
      </p:sp>
      <p:sp>
        <p:nvSpPr>
          <p:cNvPr id="5" name="Content Placeholder 4"/>
          <p:cNvSpPr>
            <a:spLocks noGrp="1"/>
          </p:cNvSpPr>
          <p:nvPr>
            <p:ph idx="1"/>
          </p:nvPr>
        </p:nvSpPr>
        <p:spPr/>
        <p:txBody>
          <a:bodyPr/>
          <a:lstStyle/>
          <a:p>
            <a:endParaRPr lang="en-US"/>
          </a:p>
        </p:txBody>
      </p:sp>
      <p:sp>
        <p:nvSpPr>
          <p:cNvPr id="6" name="Text Placeholder 5"/>
          <p:cNvSpPr>
            <a:spLocks noGrp="1"/>
          </p:cNvSpPr>
          <p:nvPr>
            <p:ph type="body" sz="half" idx="2"/>
          </p:nvPr>
        </p:nvSpPr>
        <p:spPr>
          <a:xfrm>
            <a:off x="228600" y="1435100"/>
            <a:ext cx="3236913" cy="4691063"/>
          </a:xfrm>
        </p:spPr>
        <p:txBody>
          <a:bodyPr/>
          <a:lstStyle/>
          <a:p>
            <a:endParaRPr lang="en-US" dirty="0"/>
          </a:p>
          <a:p>
            <a:endParaRPr lang="en-US" dirty="0"/>
          </a:p>
          <a:p>
            <a:endParaRPr lang="en-US" dirty="0"/>
          </a:p>
          <a:p>
            <a:endParaRPr lang="en-US" dirty="0"/>
          </a:p>
          <a:p>
            <a:endParaRPr lang="en-US" dirty="0"/>
          </a:p>
          <a:p>
            <a:pPr marL="285750" indent="-285750">
              <a:buFont typeface="Wingdings" panose="05000000000000000000" pitchFamily="2" charset="2"/>
              <a:buChar char="v"/>
            </a:pPr>
            <a:r>
              <a:rPr lang="en-US" sz="2400" dirty="0">
                <a:solidFill>
                  <a:schemeClr val="accent1">
                    <a:lumMod val="50000"/>
                  </a:schemeClr>
                </a:solidFill>
                <a:latin typeface="Times New Roman" panose="02020603050405020304" pitchFamily="18" charset="0"/>
                <a:cs typeface="Times New Roman" panose="02020603050405020304" pitchFamily="18" charset="0"/>
              </a:rPr>
              <a:t>“immigrant ghettoes”</a:t>
            </a:r>
          </a:p>
          <a:p>
            <a:pPr marL="742950" lvl="1" indent="-285750">
              <a:buFont typeface="Wingdings" panose="05000000000000000000" pitchFamily="2" charset="2"/>
              <a:buChar char="v"/>
            </a:pPr>
            <a:r>
              <a:rPr lang="en-US" sz="2400" i="1" dirty="0">
                <a:solidFill>
                  <a:schemeClr val="accent1">
                    <a:lumMod val="50000"/>
                  </a:schemeClr>
                </a:solidFill>
                <a:latin typeface="Times New Roman" panose="02020603050405020304" pitchFamily="18" charset="0"/>
                <a:cs typeface="Times New Roman" panose="02020603050405020304" pitchFamily="18" charset="0"/>
              </a:rPr>
              <a:t>Why?</a:t>
            </a:r>
          </a:p>
          <a:p>
            <a:pPr lvl="1"/>
            <a:endParaRPr lang="en-US" sz="2400" i="1" dirty="0">
              <a:solidFill>
                <a:schemeClr val="accent1">
                  <a:lumMod val="50000"/>
                </a:schemeClr>
              </a:solidFill>
              <a:latin typeface="Times New Roman" panose="02020603050405020304" pitchFamily="18" charset="0"/>
              <a:cs typeface="Times New Roman" panose="02020603050405020304" pitchFamily="18" charset="0"/>
            </a:endParaRPr>
          </a:p>
          <a:p>
            <a:pPr lvl="1"/>
            <a:endParaRPr lang="en-US" sz="2400" i="1" dirty="0">
              <a:solidFill>
                <a:schemeClr val="accent1">
                  <a:lumMod val="50000"/>
                </a:schemeClr>
              </a:solidFill>
              <a:latin typeface="Times New Roman" panose="02020603050405020304" pitchFamily="18" charset="0"/>
              <a:cs typeface="Times New Roman" panose="02020603050405020304" pitchFamily="18" charset="0"/>
            </a:endParaRPr>
          </a:p>
          <a:p>
            <a:pPr lvl="1"/>
            <a:endParaRPr lang="en-US" sz="2400" i="1" dirty="0">
              <a:solidFill>
                <a:schemeClr val="accent1">
                  <a:lumMod val="50000"/>
                </a:schemeClr>
              </a:solidFill>
              <a:latin typeface="Times New Roman" panose="02020603050405020304" pitchFamily="18" charset="0"/>
              <a:cs typeface="Times New Roman" panose="02020603050405020304" pitchFamily="18" charset="0"/>
            </a:endParaRPr>
          </a:p>
          <a:p>
            <a:pPr lvl="1"/>
            <a:endParaRPr lang="en-US" sz="2400" i="1" dirty="0">
              <a:solidFill>
                <a:schemeClr val="accent1">
                  <a:lumMod val="50000"/>
                </a:schemeClr>
              </a:solidFill>
              <a:latin typeface="Times New Roman" panose="02020603050405020304" pitchFamily="18" charset="0"/>
              <a:cs typeface="Times New Roman" panose="02020603050405020304" pitchFamily="18" charset="0"/>
            </a:endParaRPr>
          </a:p>
          <a:p>
            <a:r>
              <a:rPr lang="en-US" b="1" i="1" dirty="0">
                <a:solidFill>
                  <a:schemeClr val="accent1">
                    <a:lumMod val="50000"/>
                  </a:schemeClr>
                </a:solidFill>
                <a:latin typeface="Times New Roman" panose="02020603050405020304" pitchFamily="18" charset="0"/>
                <a:cs typeface="Times New Roman" panose="02020603050405020304" pitchFamily="18" charset="0"/>
              </a:rPr>
              <a:t>Ethnic and Class Segregation</a:t>
            </a:r>
          </a:p>
          <a:p>
            <a:r>
              <a:rPr lang="en-US" b="1" i="1" dirty="0">
                <a:solidFill>
                  <a:schemeClr val="accent1">
                    <a:lumMod val="50000"/>
                  </a:schemeClr>
                </a:solidFill>
                <a:latin typeface="Times New Roman" panose="02020603050405020304" pitchFamily="18" charset="0"/>
                <a:cs typeface="Times New Roman" panose="02020603050405020304" pitchFamily="18" charset="0"/>
              </a:rPr>
              <a:t>in Milwaukee, 1850-1890.</a:t>
            </a:r>
            <a:endParaRPr lang="en-US" sz="2000" b="1" i="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47661"/>
            <a:ext cx="4591050"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0189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429000" cy="641350"/>
          </a:xfrm>
        </p:spPr>
        <p:txBody>
          <a:bodyPr>
            <a:normAutofit/>
          </a:bodyPr>
          <a:lstStyle/>
          <a:p>
            <a:r>
              <a:rPr lang="en-US" sz="3200" dirty="0">
                <a:solidFill>
                  <a:schemeClr val="tx2"/>
                </a:solidFill>
                <a:latin typeface="Baskerville Old Face" panose="02020602080505020303" pitchFamily="18" charset="0"/>
              </a:rPr>
              <a:t>Efforts at Exclusion</a:t>
            </a:r>
          </a:p>
        </p:txBody>
      </p:sp>
      <p:sp>
        <p:nvSpPr>
          <p:cNvPr id="5" name="Rectangle 4"/>
          <p:cNvSpPr/>
          <p:nvPr/>
        </p:nvSpPr>
        <p:spPr>
          <a:xfrm>
            <a:off x="533400" y="1524000"/>
            <a:ext cx="3575406" cy="4495800"/>
          </a:xfrm>
          <a:prstGeom prst="rect">
            <a:avLst/>
          </a:prstGeom>
          <a:solidFill>
            <a:schemeClr val="accent3">
              <a:lumMod val="50000"/>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5800" y="1600200"/>
            <a:ext cx="3575406" cy="3785652"/>
          </a:xfrm>
          <a:prstGeom prst="rect">
            <a:avLst/>
          </a:prstGeom>
          <a:noFill/>
        </p:spPr>
        <p:txBody>
          <a:bodyPr wrap="square" rtlCol="0">
            <a:spAutoFit/>
          </a:bodyPr>
          <a:lstStyle/>
          <a:p>
            <a:pPr marL="285750" indent="-285750">
              <a:buFont typeface="Wingdings" panose="05000000000000000000" pitchFamily="2" charset="2"/>
              <a:buChar char="v"/>
            </a:pPr>
            <a:r>
              <a:rPr lang="en-US" sz="2400" b="1" dirty="0">
                <a:solidFill>
                  <a:srgbClr val="002060"/>
                </a:solidFill>
                <a:latin typeface="Times New Roman" panose="02020603050405020304" pitchFamily="18" charset="0"/>
                <a:cs typeface="Times New Roman" panose="02020603050405020304" pitchFamily="18" charset="0"/>
              </a:rPr>
              <a:t>Xenophobia</a:t>
            </a:r>
            <a:r>
              <a:rPr lang="en-US" sz="2400" dirty="0">
                <a:solidFill>
                  <a:srgbClr val="002060"/>
                </a:solidFill>
                <a:latin typeface="Times New Roman" panose="02020603050405020304" pitchFamily="18" charset="0"/>
                <a:cs typeface="Times New Roman" panose="02020603050405020304" pitchFamily="18" charset="0"/>
              </a:rPr>
              <a:t> / nativism </a:t>
            </a:r>
            <a:r>
              <a:rPr lang="en-US" sz="2400" b="1" i="1" dirty="0">
                <a:solidFill>
                  <a:srgbClr val="002060"/>
                </a:solidFill>
                <a:latin typeface="Times New Roman" panose="02020603050405020304" pitchFamily="18" charset="0"/>
                <a:cs typeface="Times New Roman" panose="02020603050405020304" pitchFamily="18" charset="0"/>
              </a:rPr>
              <a:t>(Why?)</a:t>
            </a:r>
          </a:p>
          <a:p>
            <a:pPr marL="285750" indent="-285750">
              <a:buFont typeface="Wingdings" panose="05000000000000000000" pitchFamily="2" charset="2"/>
              <a:buChar char="v"/>
            </a:pPr>
            <a:r>
              <a:rPr lang="en-US" sz="2400" b="1" dirty="0">
                <a:solidFill>
                  <a:srgbClr val="002060"/>
                </a:solidFill>
                <a:latin typeface="Times New Roman" panose="02020603050405020304" pitchFamily="18" charset="0"/>
                <a:cs typeface="Times New Roman" panose="02020603050405020304" pitchFamily="18" charset="0"/>
              </a:rPr>
              <a:t>Chinese Exclusion Act </a:t>
            </a:r>
            <a:r>
              <a:rPr lang="en-US" sz="2400" dirty="0">
                <a:solidFill>
                  <a:srgbClr val="002060"/>
                </a:solidFill>
                <a:latin typeface="Times New Roman" panose="02020603050405020304" pitchFamily="18" charset="0"/>
                <a:cs typeface="Times New Roman" panose="02020603050405020304" pitchFamily="18" charset="0"/>
              </a:rPr>
              <a:t>(1882)</a:t>
            </a:r>
          </a:p>
          <a:p>
            <a:pPr marL="285750" indent="-285750">
              <a:buFont typeface="Wingdings" panose="05000000000000000000" pitchFamily="2" charset="2"/>
              <a:buChar char="v"/>
            </a:pPr>
            <a:r>
              <a:rPr lang="en-US" sz="2400" b="1" dirty="0">
                <a:solidFill>
                  <a:srgbClr val="002060"/>
                </a:solidFill>
                <a:latin typeface="Times New Roman" panose="02020603050405020304" pitchFamily="18" charset="0"/>
                <a:cs typeface="Times New Roman" panose="02020603050405020304" pitchFamily="18" charset="0"/>
              </a:rPr>
              <a:t>Contract Labor Act </a:t>
            </a:r>
            <a:r>
              <a:rPr lang="en-US" sz="2400" dirty="0">
                <a:solidFill>
                  <a:srgbClr val="002060"/>
                </a:solidFill>
                <a:latin typeface="Times New Roman" panose="02020603050405020304" pitchFamily="18" charset="0"/>
                <a:cs typeface="Times New Roman" panose="02020603050405020304" pitchFamily="18" charset="0"/>
              </a:rPr>
              <a:t>(1885)</a:t>
            </a:r>
          </a:p>
          <a:p>
            <a:pPr marL="285750" indent="-285750">
              <a:buFont typeface="Wingdings" panose="05000000000000000000" pitchFamily="2" charset="2"/>
              <a:buChar char="v"/>
            </a:pPr>
            <a:r>
              <a:rPr lang="en-US" sz="2400" dirty="0">
                <a:solidFill>
                  <a:srgbClr val="002060"/>
                </a:solidFill>
                <a:latin typeface="Times New Roman" panose="02020603050405020304" pitchFamily="18" charset="0"/>
                <a:cs typeface="Times New Roman" panose="02020603050405020304" pitchFamily="18" charset="0"/>
              </a:rPr>
              <a:t>Restrictions on “undesirable” persons</a:t>
            </a:r>
          </a:p>
          <a:p>
            <a:pPr marL="285750" indent="-285750">
              <a:buFont typeface="Wingdings" panose="05000000000000000000" pitchFamily="2" charset="2"/>
              <a:buChar char="v"/>
            </a:pPr>
            <a:r>
              <a:rPr lang="en-US" sz="2400" b="1" dirty="0">
                <a:solidFill>
                  <a:srgbClr val="002060"/>
                </a:solidFill>
                <a:latin typeface="Times New Roman" panose="02020603050405020304" pitchFamily="18" charset="0"/>
                <a:cs typeface="Times New Roman" panose="02020603050405020304" pitchFamily="18" charset="0"/>
              </a:rPr>
              <a:t>American Protective Association</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206" y="3200400"/>
            <a:ext cx="4806594"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Content Placeholder 8" descr="A painting of a person&#10;&#10;Description automatically generated">
            <a:extLst>
              <a:ext uri="{FF2B5EF4-FFF2-40B4-BE49-F238E27FC236}">
                <a16:creationId xmlns:a16="http://schemas.microsoft.com/office/drawing/2014/main" id="{B896281F-3AE4-4154-AF5E-F5175BBC22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82796" y="273050"/>
            <a:ext cx="4108804" cy="2317750"/>
          </a:xfrm>
        </p:spPr>
      </p:pic>
      <p:sp>
        <p:nvSpPr>
          <p:cNvPr id="7" name="TextBox 6"/>
          <p:cNvSpPr txBox="1"/>
          <p:nvPr/>
        </p:nvSpPr>
        <p:spPr>
          <a:xfrm>
            <a:off x="5791200" y="2487930"/>
            <a:ext cx="2514600" cy="338554"/>
          </a:xfrm>
          <a:prstGeom prst="rect">
            <a:avLst/>
          </a:prstGeom>
          <a:solidFill>
            <a:schemeClr val="tx1"/>
          </a:solidFill>
        </p:spPr>
        <p:txBody>
          <a:bodyPr wrap="square" rtlCol="0">
            <a:spAutoFit/>
          </a:bodyPr>
          <a:lstStyle/>
          <a:p>
            <a:pPr algn="ctr"/>
            <a:r>
              <a:rPr lang="en-US" sz="1600" b="1" dirty="0">
                <a:solidFill>
                  <a:schemeClr val="bg1"/>
                </a:solidFill>
                <a:latin typeface="Times New Roman" panose="02020603050405020304" pitchFamily="18" charset="0"/>
                <a:cs typeface="Times New Roman" panose="02020603050405020304" pitchFamily="18" charset="0"/>
              </a:rPr>
              <a:t>XENOPHOBIA </a:t>
            </a:r>
          </a:p>
        </p:txBody>
      </p:sp>
    </p:spTree>
    <p:extLst>
      <p:ext uri="{BB962C8B-B14F-4D97-AF65-F5344CB8AC3E}">
        <p14:creationId xmlns:p14="http://schemas.microsoft.com/office/powerpoint/2010/main" val="504529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6553200" cy="32766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11803"/>
            <a:ext cx="4953000" cy="3312797"/>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428999"/>
            <a:ext cx="2914650" cy="2743201"/>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7162801" y="838200"/>
            <a:ext cx="1619250" cy="830997"/>
          </a:xfrm>
          <a:prstGeom prst="rect">
            <a:avLst/>
          </a:prstGeom>
          <a:solidFill>
            <a:schemeClr val="tx1"/>
          </a:solidFill>
        </p:spPr>
        <p:txBody>
          <a:bodyPr wrap="square" rtlCol="0">
            <a:spAutoFit/>
          </a:bodyPr>
          <a:lstStyle/>
          <a:p>
            <a:r>
              <a:rPr lang="en-US" sz="1200" b="1" i="1" dirty="0">
                <a:solidFill>
                  <a:schemeClr val="accent6"/>
                </a:solidFill>
                <a:latin typeface="Times New Roman" panose="02020603050405020304" pitchFamily="18" charset="0"/>
                <a:cs typeface="Times New Roman" panose="02020603050405020304" pitchFamily="18" charset="0"/>
              </a:rPr>
              <a:t>Immigrants</a:t>
            </a:r>
          </a:p>
          <a:p>
            <a:r>
              <a:rPr lang="en-US" sz="1200" b="1" i="1" dirty="0">
                <a:solidFill>
                  <a:schemeClr val="accent6"/>
                </a:solidFill>
                <a:latin typeface="Times New Roman" panose="02020603050405020304" pitchFamily="18" charset="0"/>
                <a:cs typeface="Times New Roman" panose="02020603050405020304" pitchFamily="18" charset="0"/>
              </a:rPr>
              <a:t>Landing at Ellis</a:t>
            </a:r>
          </a:p>
          <a:p>
            <a:r>
              <a:rPr lang="en-US" sz="1200" b="1" i="1" dirty="0">
                <a:solidFill>
                  <a:schemeClr val="accent6"/>
                </a:solidFill>
                <a:latin typeface="Times New Roman" panose="02020603050405020304" pitchFamily="18" charset="0"/>
                <a:cs typeface="Times New Roman" panose="02020603050405020304" pitchFamily="18" charset="0"/>
              </a:rPr>
              <a:t>Island, c. 1900</a:t>
            </a:r>
          </a:p>
          <a:p>
            <a:r>
              <a:rPr lang="en-US" sz="1200" b="1" i="1" dirty="0">
                <a:solidFill>
                  <a:schemeClr val="accent6"/>
                </a:solidFill>
                <a:latin typeface="Times New Roman" panose="02020603050405020304" pitchFamily="18" charset="0"/>
                <a:cs typeface="Times New Roman" panose="02020603050405020304" pitchFamily="18" charset="0"/>
              </a:rPr>
              <a:t>(National Archives)</a:t>
            </a:r>
            <a:endParaRPr lang="en-US" sz="1200" dirty="0">
              <a:solidFill>
                <a:schemeClr val="accent6"/>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914400" y="6467474"/>
            <a:ext cx="4343400" cy="276999"/>
          </a:xfrm>
          <a:prstGeom prst="rect">
            <a:avLst/>
          </a:prstGeom>
          <a:solidFill>
            <a:schemeClr val="tx1"/>
          </a:solidFill>
        </p:spPr>
        <p:txBody>
          <a:bodyPr wrap="square" rtlCol="0">
            <a:spAutoFit/>
          </a:bodyPr>
          <a:lstStyle/>
          <a:p>
            <a:r>
              <a:rPr lang="en-US" sz="1200" b="1" i="1" dirty="0">
                <a:solidFill>
                  <a:schemeClr val="accent6"/>
                </a:solidFill>
                <a:latin typeface="Times New Roman" panose="02020603050405020304" pitchFamily="18" charset="0"/>
                <a:cs typeface="Times New Roman" panose="02020603050405020304" pitchFamily="18" charset="0"/>
              </a:rPr>
              <a:t>Ellis Island ~Examination Room (New York Public Library)</a:t>
            </a:r>
            <a:endParaRPr lang="en-US" sz="1200" dirty="0">
              <a:solidFill>
                <a:schemeClr val="accent6"/>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029325" y="6216075"/>
            <a:ext cx="2590800" cy="584775"/>
          </a:xfrm>
          <a:prstGeom prst="rect">
            <a:avLst/>
          </a:prstGeom>
          <a:solidFill>
            <a:schemeClr val="tx1"/>
          </a:solidFill>
        </p:spPr>
        <p:txBody>
          <a:bodyPr wrap="square" rtlCol="0">
            <a:spAutoFit/>
          </a:bodyPr>
          <a:lstStyle/>
          <a:p>
            <a:r>
              <a:rPr lang="en-US" sz="1200" b="1" i="1" dirty="0">
                <a:solidFill>
                  <a:schemeClr val="accent6"/>
                </a:solidFill>
              </a:rPr>
              <a:t>Examination of immigrants at Ellis Island  </a:t>
            </a:r>
            <a:r>
              <a:rPr lang="en-US" sz="800" dirty="0">
                <a:solidFill>
                  <a:schemeClr val="bg1"/>
                </a:solidFill>
              </a:rPr>
              <a:t>Copyright 1997 State Historical</a:t>
            </a:r>
          </a:p>
          <a:p>
            <a:r>
              <a:rPr lang="en-US" sz="800" dirty="0">
                <a:solidFill>
                  <a:schemeClr val="bg1"/>
                </a:solidFill>
              </a:rPr>
              <a:t>Society of Wisconsin</a:t>
            </a:r>
          </a:p>
        </p:txBody>
      </p:sp>
      <p:sp>
        <p:nvSpPr>
          <p:cNvPr id="2" name="Rectangle 1">
            <a:extLst>
              <a:ext uri="{FF2B5EF4-FFF2-40B4-BE49-F238E27FC236}">
                <a16:creationId xmlns:a16="http://schemas.microsoft.com/office/drawing/2014/main" id="{1BBA7248-ED94-411F-B5FE-A13A3B35F8B7}"/>
              </a:ext>
            </a:extLst>
          </p:cNvPr>
          <p:cNvSpPr/>
          <p:nvPr/>
        </p:nvSpPr>
        <p:spPr>
          <a:xfrm>
            <a:off x="1295400" y="228600"/>
            <a:ext cx="4419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Ellis Island – Gateway for Immigration</a:t>
            </a:r>
          </a:p>
        </p:txBody>
      </p:sp>
    </p:spTree>
    <p:extLst>
      <p:ext uri="{BB962C8B-B14F-4D97-AF65-F5344CB8AC3E}">
        <p14:creationId xmlns:p14="http://schemas.microsoft.com/office/powerpoint/2010/main" val="2833080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26D23-4463-4CBE-BF9D-0DD5FAE8222A}"/>
              </a:ext>
            </a:extLst>
          </p:cNvPr>
          <p:cNvSpPr>
            <a:spLocks noGrp="1"/>
          </p:cNvSpPr>
          <p:nvPr>
            <p:ph type="title"/>
          </p:nvPr>
        </p:nvSpPr>
        <p:spPr>
          <a:xfrm>
            <a:off x="457200" y="274638"/>
            <a:ext cx="5105400" cy="715962"/>
          </a:xfrm>
          <a:solidFill>
            <a:schemeClr val="tx1"/>
          </a:solidFill>
          <a:ln>
            <a:solidFill>
              <a:srgbClr val="92D050"/>
            </a:solidFill>
          </a:ln>
        </p:spPr>
        <p:txBody>
          <a:bodyPr>
            <a:normAutofit fontScale="90000"/>
          </a:bodyPr>
          <a:lstStyle/>
          <a:p>
            <a:r>
              <a:rPr lang="en-US" b="1" dirty="0">
                <a:solidFill>
                  <a:srgbClr val="99CC00"/>
                </a:solidFill>
                <a:latin typeface="Baskerville Old Face" panose="02020602080505020303" pitchFamily="18" charset="0"/>
              </a:rPr>
              <a:t>Angel Island</a:t>
            </a:r>
          </a:p>
        </p:txBody>
      </p:sp>
      <p:pic>
        <p:nvPicPr>
          <p:cNvPr id="5" name="Content Placeholder 4" descr="A large room&#10;&#10;Description automatically generated">
            <a:extLst>
              <a:ext uri="{FF2B5EF4-FFF2-40B4-BE49-F238E27FC236}">
                <a16:creationId xmlns:a16="http://schemas.microsoft.com/office/drawing/2014/main" id="{D1E4D38D-6F05-4A26-8B30-30C4E0BC73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95400"/>
            <a:ext cx="3810000" cy="2686930"/>
          </a:xfrm>
          <a:ln>
            <a:solidFill>
              <a:schemeClr val="accent2">
                <a:lumMod val="75000"/>
              </a:schemeClr>
            </a:solidFill>
          </a:ln>
        </p:spPr>
      </p:pic>
      <p:pic>
        <p:nvPicPr>
          <p:cNvPr id="7" name="Picture 6" descr="A black and white photo of a bridge&#10;&#10;Description automatically generated">
            <a:extLst>
              <a:ext uri="{FF2B5EF4-FFF2-40B4-BE49-F238E27FC236}">
                <a16:creationId xmlns:a16="http://schemas.microsoft.com/office/drawing/2014/main" id="{B1D225AD-4BDE-46DA-8A46-3E45065B9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 y="4092647"/>
            <a:ext cx="4152900" cy="2490715"/>
          </a:xfrm>
          <a:prstGeom prst="rect">
            <a:avLst/>
          </a:prstGeom>
          <a:ln>
            <a:solidFill>
              <a:schemeClr val="accent2">
                <a:lumMod val="75000"/>
              </a:schemeClr>
            </a:solidFill>
          </a:ln>
        </p:spPr>
      </p:pic>
      <p:sp>
        <p:nvSpPr>
          <p:cNvPr id="8" name="Rectangle 7">
            <a:extLst>
              <a:ext uri="{FF2B5EF4-FFF2-40B4-BE49-F238E27FC236}">
                <a16:creationId xmlns:a16="http://schemas.microsoft.com/office/drawing/2014/main" id="{1BFFD373-0ACF-44C5-9C44-287034B31ACF}"/>
              </a:ext>
            </a:extLst>
          </p:cNvPr>
          <p:cNvSpPr/>
          <p:nvPr/>
        </p:nvSpPr>
        <p:spPr>
          <a:xfrm>
            <a:off x="4556925" y="1199270"/>
            <a:ext cx="4343400" cy="2029265"/>
          </a:xfrm>
          <a:prstGeom prst="rect">
            <a:avLst/>
          </a:prstGeom>
          <a:solidFill>
            <a:schemeClr val="tx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solidFill>
                  <a:srgbClr val="99CC00"/>
                </a:solidFill>
                <a:latin typeface="Times New Roman" panose="02020603050405020304" pitchFamily="18" charset="0"/>
                <a:cs typeface="Times New Roman" panose="02020603050405020304" pitchFamily="18" charset="0"/>
              </a:rPr>
              <a:t>“</a:t>
            </a:r>
            <a:r>
              <a:rPr lang="en-US" sz="2400" b="1" u="sng" dirty="0">
                <a:solidFill>
                  <a:srgbClr val="99CC00"/>
                </a:solidFill>
                <a:latin typeface="Times New Roman" panose="02020603050405020304" pitchFamily="18" charset="0"/>
                <a:cs typeface="Times New Roman" panose="02020603050405020304" pitchFamily="18" charset="0"/>
              </a:rPr>
              <a:t>Birds of Passage</a:t>
            </a:r>
            <a:r>
              <a:rPr lang="en-US" sz="2400" dirty="0">
                <a:solidFill>
                  <a:srgbClr val="99CC00"/>
                </a:solidFill>
                <a:latin typeface="Times New Roman" panose="02020603050405020304" pitchFamily="18" charset="0"/>
                <a:cs typeface="Times New Roman" panose="02020603050405020304" pitchFamily="18" charset="0"/>
              </a:rPr>
              <a:t>” – Not planning to permanently stay</a:t>
            </a:r>
          </a:p>
          <a:p>
            <a:pPr marL="285750" indent="-285750">
              <a:buFont typeface="Arial" panose="020B0604020202020204" pitchFamily="34" charset="0"/>
              <a:buChar char="•"/>
            </a:pPr>
            <a:r>
              <a:rPr lang="en-US" sz="2400" dirty="0">
                <a:solidFill>
                  <a:srgbClr val="99CC00"/>
                </a:solidFill>
                <a:latin typeface="Times New Roman" panose="02020603050405020304" pitchFamily="18" charset="0"/>
                <a:cs typeface="Times New Roman" panose="02020603050405020304" pitchFamily="18" charset="0"/>
              </a:rPr>
              <a:t>Asian immigrants – </a:t>
            </a:r>
            <a:r>
              <a:rPr lang="en-US" sz="2400" b="1" dirty="0">
                <a:solidFill>
                  <a:srgbClr val="99CC00"/>
                </a:solidFill>
                <a:latin typeface="Times New Roman" panose="02020603050405020304" pitchFamily="18" charset="0"/>
                <a:cs typeface="Times New Roman" panose="02020603050405020304" pitchFamily="18" charset="0"/>
              </a:rPr>
              <a:t>“undesirables” </a:t>
            </a:r>
            <a:r>
              <a:rPr lang="en-US" sz="2400" dirty="0">
                <a:solidFill>
                  <a:srgbClr val="99CC00"/>
                </a:solidFill>
                <a:latin typeface="Times New Roman" panose="02020603050405020304" pitchFamily="18" charset="0"/>
                <a:cs typeface="Times New Roman" panose="02020603050405020304" pitchFamily="18" charset="0"/>
              </a:rPr>
              <a:t>(tougher standards for immigration</a:t>
            </a:r>
          </a:p>
        </p:txBody>
      </p:sp>
      <p:pic>
        <p:nvPicPr>
          <p:cNvPr id="10" name="Picture 9" descr="A close up of a book&#10;&#10;Description automatically generated">
            <a:extLst>
              <a:ext uri="{FF2B5EF4-FFF2-40B4-BE49-F238E27FC236}">
                <a16:creationId xmlns:a16="http://schemas.microsoft.com/office/drawing/2014/main" id="{14BA4A03-6900-42BC-A0FB-995C9DF81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8820" y="3124200"/>
            <a:ext cx="2679609" cy="3557515"/>
          </a:xfrm>
          <a:prstGeom prst="rect">
            <a:avLst/>
          </a:prstGeom>
          <a:ln>
            <a:solidFill>
              <a:srgbClr val="92D050"/>
            </a:solidFill>
          </a:ln>
        </p:spPr>
      </p:pic>
    </p:spTree>
    <p:extLst>
      <p:ext uri="{BB962C8B-B14F-4D97-AF65-F5344CB8AC3E}">
        <p14:creationId xmlns:p14="http://schemas.microsoft.com/office/powerpoint/2010/main" val="2265319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5E142-13D5-41A7-839F-B288092238B8}"/>
              </a:ext>
            </a:extLst>
          </p:cNvPr>
          <p:cNvSpPr>
            <a:spLocks noGrp="1"/>
          </p:cNvSpPr>
          <p:nvPr>
            <p:ph type="title"/>
          </p:nvPr>
        </p:nvSpPr>
        <p:spPr/>
        <p:txBody>
          <a:bodyPr/>
          <a:lstStyle/>
          <a:p>
            <a:endParaRPr lang="en-US"/>
          </a:p>
        </p:txBody>
      </p:sp>
      <p:pic>
        <p:nvPicPr>
          <p:cNvPr id="5" name="Content Placeholder 4" descr="A close up of a sign&#10;&#10;Description automatically generated">
            <a:extLst>
              <a:ext uri="{FF2B5EF4-FFF2-40B4-BE49-F238E27FC236}">
                <a16:creationId xmlns:a16="http://schemas.microsoft.com/office/drawing/2014/main" id="{31006197-CEA4-4B9F-AF4D-B9FE67ABE16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0848" y="2107533"/>
            <a:ext cx="6242304" cy="3511296"/>
          </a:xfrm>
        </p:spPr>
      </p:pic>
    </p:spTree>
    <p:extLst>
      <p:ext uri="{BB962C8B-B14F-4D97-AF65-F5344CB8AC3E}">
        <p14:creationId xmlns:p14="http://schemas.microsoft.com/office/powerpoint/2010/main" val="506706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endParaRPr lang="en-US" dirty="0"/>
          </a:p>
        </p:txBody>
      </p:sp>
      <p:sp>
        <p:nvSpPr>
          <p:cNvPr id="4" name="Rectangle 3"/>
          <p:cNvSpPr/>
          <p:nvPr/>
        </p:nvSpPr>
        <p:spPr>
          <a:xfrm>
            <a:off x="457200" y="381000"/>
            <a:ext cx="8229600" cy="579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533400"/>
            <a:ext cx="8001000" cy="5170646"/>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Essential Question: </a:t>
            </a:r>
            <a:r>
              <a:rPr lang="en-US" sz="2000" dirty="0">
                <a:solidFill>
                  <a:schemeClr val="bg2"/>
                </a:solidFill>
                <a:latin typeface="Times New Roman" panose="02020603050405020304" pitchFamily="18" charset="0"/>
                <a:cs typeface="Times New Roman" panose="02020603050405020304" pitchFamily="18" charset="0"/>
              </a:rPr>
              <a:t>How did rapid mechanization in industrial and agriculture American society transform the United States and bring it into the modern age?</a:t>
            </a:r>
          </a:p>
          <a:p>
            <a:pPr lvl="0"/>
            <a:r>
              <a:rPr lang="en-US" sz="2000" b="1" dirty="0">
                <a:solidFill>
                  <a:srgbClr val="FF0000"/>
                </a:solidFill>
                <a:latin typeface="Times New Roman" panose="02020603050405020304" pitchFamily="18" charset="0"/>
                <a:cs typeface="Times New Roman" panose="02020603050405020304" pitchFamily="18" charset="0"/>
              </a:rPr>
              <a:t>Students can: </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Determine factors that caused the growth of American cities</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Evaluate how the rise of urbanization transformed the U.S. landscape </a:t>
            </a:r>
          </a:p>
          <a:p>
            <a:pPr marL="285750" lvl="0"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2000" b="1" dirty="0">
                <a:solidFill>
                  <a:srgbClr val="FF0000"/>
                </a:solidFill>
                <a:latin typeface="Times New Roman" panose="02020603050405020304" pitchFamily="18" charset="0"/>
                <a:cs typeface="Times New Roman" panose="02020603050405020304" pitchFamily="18" charset="0"/>
              </a:rPr>
              <a:t>Agenda for Today</a:t>
            </a:r>
          </a:p>
          <a:p>
            <a:pPr marL="171450" indent="-171450">
              <a:buFontTx/>
              <a:buChar char="-"/>
            </a:pPr>
            <a:r>
              <a:rPr lang="en-US" sz="2400" dirty="0">
                <a:latin typeface="Times New Roman" panose="02020603050405020304" pitchFamily="18" charset="0"/>
                <a:cs typeface="Times New Roman" panose="02020603050405020304" pitchFamily="18" charset="0"/>
              </a:rPr>
              <a:t>Gilded Age Review</a:t>
            </a:r>
          </a:p>
          <a:p>
            <a:pPr marL="171450" indent="-171450">
              <a:buFontTx/>
              <a:buChar char="-"/>
            </a:pPr>
            <a:r>
              <a:rPr lang="en-US" sz="2400" dirty="0">
                <a:latin typeface="Times New Roman" panose="02020603050405020304" pitchFamily="18" charset="0"/>
                <a:cs typeface="Times New Roman" panose="02020603050405020304" pitchFamily="18" charset="0"/>
              </a:rPr>
              <a:t>Assessment of the Gilded Age</a:t>
            </a:r>
          </a:p>
          <a:p>
            <a:pPr marL="171450" indent="-171450">
              <a:buFontTx/>
              <a:buChar char="-"/>
            </a:pPr>
            <a:r>
              <a:rPr lang="en-US" sz="2400" dirty="0">
                <a:latin typeface="Times New Roman" panose="02020603050405020304" pitchFamily="18" charset="0"/>
                <a:cs typeface="Times New Roman" panose="02020603050405020304" pitchFamily="18" charset="0"/>
              </a:rPr>
              <a:t>Brave New World Concept</a:t>
            </a:r>
          </a:p>
          <a:p>
            <a:pPr marL="171450" indent="-171450">
              <a:buFontTx/>
              <a:buChar char="-"/>
            </a:pPr>
            <a:endParaRPr lang="en-US" sz="1200" dirty="0">
              <a:latin typeface="Times New Roman" panose="02020603050405020304" pitchFamily="18" charset="0"/>
              <a:cs typeface="Times New Roman" panose="02020603050405020304" pitchFamily="18" charset="0"/>
            </a:endParaRPr>
          </a:p>
          <a:p>
            <a:r>
              <a:rPr lang="en-US" sz="2000" b="1" dirty="0">
                <a:solidFill>
                  <a:schemeClr val="bg2"/>
                </a:solidFill>
                <a:latin typeface="Times New Roman" panose="02020603050405020304" pitchFamily="18" charset="0"/>
                <a:cs typeface="Times New Roman" panose="02020603050405020304" pitchFamily="18" charset="0"/>
              </a:rPr>
              <a:t>Homework:</a:t>
            </a:r>
            <a:r>
              <a:rPr lang="en-US" sz="2000" dirty="0">
                <a:solidFill>
                  <a:schemeClr val="bg2"/>
                </a:solidFill>
                <a:latin typeface="Times New Roman" panose="02020603050405020304" pitchFamily="18" charset="0"/>
                <a:cs typeface="Times New Roman" panose="02020603050405020304" pitchFamily="18" charset="0"/>
              </a:rPr>
              <a:t> </a:t>
            </a:r>
          </a:p>
          <a:p>
            <a:pPr marL="171450" indent="-171450">
              <a:buFontTx/>
              <a:buChar char="-"/>
            </a:pPr>
            <a:r>
              <a:rPr lang="en-US" sz="2400" b="1" dirty="0">
                <a:solidFill>
                  <a:schemeClr val="bg1"/>
                </a:solidFill>
                <a:latin typeface="Times New Roman" panose="02020603050405020304" pitchFamily="18" charset="0"/>
                <a:cs typeface="Times New Roman" panose="02020603050405020304" pitchFamily="18" charset="0"/>
              </a:rPr>
              <a:t>Brave New World Concept Questions</a:t>
            </a:r>
            <a:endParaRPr lang="en-US" sz="2400" b="1" dirty="0">
              <a:solidFill>
                <a:srgbClr val="FFFF00"/>
              </a:solidFill>
              <a:latin typeface="Times New Roman" panose="02020603050405020304" pitchFamily="18" charset="0"/>
              <a:cs typeface="Times New Roman" panose="02020603050405020304" pitchFamily="18" charset="0"/>
            </a:endParaRPr>
          </a:p>
          <a:p>
            <a:pPr lvl="0"/>
            <a:endParaRPr lang="en-US" sz="12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9371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99CC00"/>
                </a:solidFill>
                <a:latin typeface="Baskerville Old Face" panose="02020602080505020303" pitchFamily="18" charset="0"/>
              </a:rPr>
              <a:t>Guiding Question 1</a:t>
            </a:r>
          </a:p>
        </p:txBody>
      </p:sp>
      <p:sp>
        <p:nvSpPr>
          <p:cNvPr id="3" name="Content Placeholder 2"/>
          <p:cNvSpPr>
            <a:spLocks noGrp="1"/>
          </p:cNvSpPr>
          <p:nvPr>
            <p:ph idx="1"/>
          </p:nvPr>
        </p:nvSpPr>
        <p:spPr>
          <a:solidFill>
            <a:schemeClr val="accent5"/>
          </a:solidFill>
        </p:spPr>
        <p:txBody>
          <a:bodyPr/>
          <a:lstStyle/>
          <a:p>
            <a:r>
              <a:rPr lang="en-US" b="1" dirty="0">
                <a:latin typeface="Times New Roman" panose="02020603050405020304" pitchFamily="18" charset="0"/>
                <a:cs typeface="Times New Roman" panose="02020603050405020304" pitchFamily="18" charset="0"/>
              </a:rPr>
              <a:t>Identify and analyze the factors that changed the American city in the second half of the nineteenth century.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622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C777E-745D-406E-8233-6270F2A57E1B}"/>
              </a:ext>
            </a:extLst>
          </p:cNvPr>
          <p:cNvSpPr>
            <a:spLocks noGrp="1"/>
          </p:cNvSpPr>
          <p:nvPr>
            <p:ph type="title"/>
          </p:nvPr>
        </p:nvSpPr>
        <p:spPr>
          <a:xfrm>
            <a:off x="228600" y="5611018"/>
            <a:ext cx="8839200" cy="1018381"/>
          </a:xfrm>
          <a:solidFill>
            <a:schemeClr val="bg2">
              <a:lumMod val="75000"/>
            </a:schemeClr>
          </a:solidFill>
          <a:ln>
            <a:solidFill>
              <a:schemeClr val="accent1"/>
            </a:solidFill>
          </a:ln>
        </p:spPr>
        <p:txBody>
          <a:bodyPr>
            <a:normAutofit fontScale="90000"/>
          </a:bodyPr>
          <a:lstStyle/>
          <a:p>
            <a:r>
              <a:rPr lang="en-US" sz="3200" dirty="0">
                <a:latin typeface="Times New Roman" panose="02020603050405020304" pitchFamily="18" charset="0"/>
                <a:cs typeface="Times New Roman" panose="02020603050405020304" pitchFamily="18" charset="0"/>
              </a:rPr>
              <a:t>“That’s What’s the Matter”  Boss Tweed “As Long As I Count the Votes, What You Going to do about it? Say?</a:t>
            </a:r>
          </a:p>
        </p:txBody>
      </p:sp>
      <p:pic>
        <p:nvPicPr>
          <p:cNvPr id="5" name="Content Placeholder 4" descr="A screenshot of a cell phone&#10;&#10;Description automatically generated">
            <a:extLst>
              <a:ext uri="{FF2B5EF4-FFF2-40B4-BE49-F238E27FC236}">
                <a16:creationId xmlns:a16="http://schemas.microsoft.com/office/drawing/2014/main" id="{F8802685-F415-4F4B-B171-CEFCDF0CAA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0"/>
            <a:ext cx="5333999" cy="5287962"/>
          </a:xfrm>
        </p:spPr>
      </p:pic>
      <p:sp>
        <p:nvSpPr>
          <p:cNvPr id="6" name="Rectangle 5">
            <a:extLst>
              <a:ext uri="{FF2B5EF4-FFF2-40B4-BE49-F238E27FC236}">
                <a16:creationId xmlns:a16="http://schemas.microsoft.com/office/drawing/2014/main" id="{60C439C9-82C2-43B6-938A-4011E3A80761}"/>
              </a:ext>
            </a:extLst>
          </p:cNvPr>
          <p:cNvSpPr/>
          <p:nvPr/>
        </p:nvSpPr>
        <p:spPr>
          <a:xfrm>
            <a:off x="6400800" y="609600"/>
            <a:ext cx="1600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The Ballot</a:t>
            </a:r>
          </a:p>
        </p:txBody>
      </p:sp>
      <p:sp>
        <p:nvSpPr>
          <p:cNvPr id="7" name="Arrow: Right 6">
            <a:extLst>
              <a:ext uri="{FF2B5EF4-FFF2-40B4-BE49-F238E27FC236}">
                <a16:creationId xmlns:a16="http://schemas.microsoft.com/office/drawing/2014/main" id="{80081D3E-3EB7-4F73-8B36-80E8D2EADCF1}"/>
              </a:ext>
            </a:extLst>
          </p:cNvPr>
          <p:cNvSpPr/>
          <p:nvPr/>
        </p:nvSpPr>
        <p:spPr>
          <a:xfrm rot="9022834">
            <a:off x="5791200" y="88003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582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a:ln>
            <a:solidFill>
              <a:srgbClr val="00B050"/>
            </a:solidFill>
          </a:ln>
        </p:spPr>
        <p:txBody>
          <a:bodyPr/>
          <a:lstStyle/>
          <a:p>
            <a:r>
              <a:rPr lang="en-US" dirty="0">
                <a:solidFill>
                  <a:srgbClr val="00B050"/>
                </a:solidFill>
                <a:latin typeface="Baskerville Old Face" panose="02020602080505020303" pitchFamily="18" charset="0"/>
              </a:rPr>
              <a:t>DBQ Warm up</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Prompt: Evaluate to what extent Urbanization during the period of 1870 to 1900 reflects the Gilded Age.</a:t>
            </a:r>
          </a:p>
        </p:txBody>
      </p:sp>
    </p:spTree>
    <p:extLst>
      <p:ext uri="{BB962C8B-B14F-4D97-AF65-F5344CB8AC3E}">
        <p14:creationId xmlns:p14="http://schemas.microsoft.com/office/powerpoint/2010/main" val="3401165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endParaRPr lang="en-US" sz="7200" dirty="0">
              <a:latin typeface="Algerian" panose="04020705040A02060702" pitchFamily="82" charset="0"/>
            </a:endParaRPr>
          </a:p>
          <a:p>
            <a:r>
              <a:rPr lang="en-US" sz="7200" dirty="0">
                <a:solidFill>
                  <a:schemeClr val="accent6"/>
                </a:solidFill>
                <a:latin typeface="Algerian" panose="04020705040A02060702" pitchFamily="82" charset="0"/>
              </a:rPr>
              <a:t>Changing the Urban Landscape</a:t>
            </a:r>
          </a:p>
        </p:txBody>
      </p:sp>
    </p:spTree>
    <p:extLst>
      <p:ext uri="{BB962C8B-B14F-4D97-AF65-F5344CB8AC3E}">
        <p14:creationId xmlns:p14="http://schemas.microsoft.com/office/powerpoint/2010/main" val="2608221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endParaRPr lang="en-US" dirty="0"/>
          </a:p>
        </p:txBody>
      </p:sp>
      <p:sp>
        <p:nvSpPr>
          <p:cNvPr id="4" name="Rectangle 3"/>
          <p:cNvSpPr/>
          <p:nvPr/>
        </p:nvSpPr>
        <p:spPr>
          <a:xfrm>
            <a:off x="457200" y="381000"/>
            <a:ext cx="8229600" cy="579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533400"/>
            <a:ext cx="8001000" cy="5539978"/>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Essential Question: </a:t>
            </a:r>
            <a:r>
              <a:rPr lang="en-US" sz="2000" dirty="0">
                <a:solidFill>
                  <a:schemeClr val="bg2"/>
                </a:solidFill>
                <a:latin typeface="Times New Roman" panose="02020603050405020304" pitchFamily="18" charset="0"/>
                <a:cs typeface="Times New Roman" panose="02020603050405020304" pitchFamily="18" charset="0"/>
              </a:rPr>
              <a:t>How did rapid mechanization in industrial and agriculture American society transform the United States and bring it into the modern age?</a:t>
            </a:r>
          </a:p>
          <a:p>
            <a:pPr lvl="0"/>
            <a:r>
              <a:rPr lang="en-US" sz="2000" b="1" dirty="0">
                <a:solidFill>
                  <a:srgbClr val="FF0000"/>
                </a:solidFill>
                <a:latin typeface="Times New Roman" panose="02020603050405020304" pitchFamily="18" charset="0"/>
                <a:cs typeface="Times New Roman" panose="02020603050405020304" pitchFamily="18" charset="0"/>
              </a:rPr>
              <a:t>Students can: </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Determine factors that caused the growth of American cities</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Evaluate how the rise of urbanization transformed the U.S. landscape </a:t>
            </a:r>
          </a:p>
          <a:p>
            <a:pPr marL="285750" lvl="0"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2000" b="1" dirty="0">
                <a:solidFill>
                  <a:srgbClr val="FF0000"/>
                </a:solidFill>
                <a:latin typeface="Times New Roman" panose="02020603050405020304" pitchFamily="18" charset="0"/>
                <a:cs typeface="Times New Roman" panose="02020603050405020304" pitchFamily="18" charset="0"/>
              </a:rPr>
              <a:t>Agenda for Today</a:t>
            </a:r>
          </a:p>
          <a:p>
            <a:pPr marL="171450" indent="-171450">
              <a:buFontTx/>
              <a:buChar char="-"/>
            </a:pPr>
            <a:r>
              <a:rPr lang="en-US" sz="2000" dirty="0">
                <a:latin typeface="Times New Roman" panose="02020603050405020304" pitchFamily="18" charset="0"/>
                <a:cs typeface="Times New Roman" panose="02020603050405020304" pitchFamily="18" charset="0"/>
              </a:rPr>
              <a:t>Sister Carrie’s view </a:t>
            </a:r>
          </a:p>
          <a:p>
            <a:pPr marL="171450" indent="-171450">
              <a:buFontTx/>
              <a:buChar char="-"/>
            </a:pPr>
            <a:r>
              <a:rPr lang="en-US" sz="2000" dirty="0">
                <a:latin typeface="Times New Roman" panose="02020603050405020304" pitchFamily="18" charset="0"/>
                <a:cs typeface="Times New Roman" panose="02020603050405020304" pitchFamily="18" charset="0"/>
              </a:rPr>
              <a:t>Transformative state of urbanization</a:t>
            </a:r>
          </a:p>
          <a:p>
            <a:pPr marL="171450" indent="-171450">
              <a:buFontTx/>
              <a:buChar char="-"/>
            </a:pPr>
            <a:r>
              <a:rPr lang="en-US" sz="2000" dirty="0">
                <a:latin typeface="Times New Roman" panose="02020603050405020304" pitchFamily="18" charset="0"/>
                <a:cs typeface="Times New Roman" panose="02020603050405020304" pitchFamily="18" charset="0"/>
              </a:rPr>
              <a:t>Urbanization Mirror</a:t>
            </a:r>
          </a:p>
          <a:p>
            <a:pPr marL="171450" indent="-171450">
              <a:buFontTx/>
              <a:buChar char="-"/>
            </a:pPr>
            <a:endParaRPr lang="en-US" sz="1200" dirty="0">
              <a:latin typeface="Times New Roman" panose="02020603050405020304" pitchFamily="18" charset="0"/>
              <a:cs typeface="Times New Roman" panose="02020603050405020304" pitchFamily="18" charset="0"/>
            </a:endParaRPr>
          </a:p>
          <a:p>
            <a:r>
              <a:rPr lang="en-US" sz="2000" b="1" dirty="0">
                <a:solidFill>
                  <a:schemeClr val="bg2"/>
                </a:solidFill>
                <a:latin typeface="Times New Roman" panose="02020603050405020304" pitchFamily="18" charset="0"/>
                <a:cs typeface="Times New Roman" panose="02020603050405020304" pitchFamily="18" charset="0"/>
              </a:rPr>
              <a:t>Homework:</a:t>
            </a:r>
            <a:r>
              <a:rPr lang="en-US" sz="2000" dirty="0">
                <a:solidFill>
                  <a:schemeClr val="bg2"/>
                </a:solidFill>
                <a:latin typeface="Times New Roman" panose="02020603050405020304" pitchFamily="18" charset="0"/>
                <a:cs typeface="Times New Roman" panose="02020603050405020304" pitchFamily="18" charset="0"/>
              </a:rPr>
              <a:t> </a:t>
            </a:r>
          </a:p>
          <a:p>
            <a:pPr marL="171450" indent="-171450">
              <a:buFontTx/>
              <a:buChar char="-"/>
            </a:pPr>
            <a:r>
              <a:rPr lang="en-US" sz="2000" b="1" dirty="0">
                <a:solidFill>
                  <a:schemeClr val="bg1"/>
                </a:solidFill>
                <a:latin typeface="Times New Roman" panose="02020603050405020304" pitchFamily="18" charset="0"/>
                <a:cs typeface="Times New Roman" panose="02020603050405020304" pitchFamily="18" charset="0"/>
              </a:rPr>
              <a:t>Read pages 604-613 Complete terms 10-24</a:t>
            </a:r>
          </a:p>
          <a:p>
            <a:pPr marL="171450" indent="-171450">
              <a:buFontTx/>
              <a:buChar char="-"/>
            </a:pPr>
            <a:r>
              <a:rPr lang="en-US" sz="2000" b="1" dirty="0">
                <a:latin typeface="Times New Roman" panose="02020603050405020304" pitchFamily="18" charset="0"/>
                <a:cs typeface="Times New Roman" panose="02020603050405020304" pitchFamily="18" charset="0"/>
              </a:rPr>
              <a:t>Industrial Revolution Concept Cube – </a:t>
            </a:r>
            <a:r>
              <a:rPr lang="en-US" sz="2000" b="1" dirty="0">
                <a:solidFill>
                  <a:srgbClr val="FFFF00"/>
                </a:solidFill>
                <a:latin typeface="Times New Roman" panose="02020603050405020304" pitchFamily="18" charset="0"/>
                <a:cs typeface="Times New Roman" panose="02020603050405020304" pitchFamily="18" charset="0"/>
              </a:rPr>
              <a:t>2/5/18</a:t>
            </a:r>
          </a:p>
          <a:p>
            <a:pPr marL="171450" indent="-171450">
              <a:buFontTx/>
              <a:buChar char="-"/>
            </a:pPr>
            <a:r>
              <a:rPr lang="en-US" sz="2000" b="1" dirty="0">
                <a:latin typeface="Times New Roman" panose="02020603050405020304" pitchFamily="18" charset="0"/>
                <a:cs typeface="Times New Roman" panose="02020603050405020304" pitchFamily="18" charset="0"/>
              </a:rPr>
              <a:t>Gilded Age Quiz – </a:t>
            </a:r>
            <a:r>
              <a:rPr lang="en-US" sz="2000" b="1" dirty="0">
                <a:solidFill>
                  <a:srgbClr val="FFFF00"/>
                </a:solidFill>
                <a:latin typeface="Times New Roman" panose="02020603050405020304" pitchFamily="18" charset="0"/>
                <a:cs typeface="Times New Roman" panose="02020603050405020304" pitchFamily="18" charset="0"/>
              </a:rPr>
              <a:t>2/7/18</a:t>
            </a:r>
          </a:p>
          <a:p>
            <a:pPr lvl="0"/>
            <a:endParaRPr lang="en-US" sz="12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2943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9615" y="304800"/>
            <a:ext cx="8229600" cy="2590800"/>
          </a:xfrm>
          <a:solidFill>
            <a:srgbClr val="C00000"/>
          </a:solidFill>
        </p:spPr>
        <p:txBody>
          <a:bodyPr>
            <a:normAutofit/>
          </a:bodyPr>
          <a:lstStyle/>
          <a:p>
            <a:pPr marL="0" indent="0">
              <a:buNone/>
            </a:pPr>
            <a:r>
              <a:rPr lang="en-US" sz="2000" dirty="0">
                <a:solidFill>
                  <a:schemeClr val="bg1"/>
                </a:solidFill>
                <a:latin typeface="Times New Roman" panose="02020603050405020304" pitchFamily="18" charset="0"/>
                <a:cs typeface="Times New Roman" panose="02020603050405020304" pitchFamily="18" charset="0"/>
              </a:rPr>
              <a:t>“What old illusion of hope is not here forever repeated! Says the soul of the toiler to itself, "I shall soon be free. I shall be in the ways and the hosts of the merry. The streets, the lamp, the lighted chamber set for dining are for me. The theatres, the halls, the parties, the ways of rest and the paths of song—these are mine in the night." Though all humanity be still enclosed in the shops, the thrill runs abroad. It is in the air. The dullest feel something which they may not always express or describe. It is the lifting of the burden of toil.”</a:t>
            </a:r>
          </a:p>
          <a:p>
            <a:pPr marL="0" indent="0">
              <a:buNone/>
            </a:pPr>
            <a:r>
              <a:rPr lang="en-US" sz="2000" dirty="0">
                <a:solidFill>
                  <a:schemeClr val="bg1"/>
                </a:solidFill>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 Theodore Dreiser, “Sister Carrier” 1900</a:t>
            </a:r>
          </a:p>
        </p:txBody>
      </p:sp>
      <p:sp>
        <p:nvSpPr>
          <p:cNvPr id="4" name="TextBox 3"/>
          <p:cNvSpPr txBox="1"/>
          <p:nvPr/>
        </p:nvSpPr>
        <p:spPr>
          <a:xfrm>
            <a:off x="439615" y="3200400"/>
            <a:ext cx="8229600" cy="2308324"/>
          </a:xfrm>
          <a:prstGeom prst="rect">
            <a:avLst/>
          </a:prstGeom>
          <a:solidFill>
            <a:schemeClr val="bg1"/>
          </a:solidFill>
          <a:ln>
            <a:solidFill>
              <a:srgbClr val="C00000"/>
            </a:solidFill>
          </a:ln>
        </p:spPr>
        <p:txBody>
          <a:bodyPr wrap="square" rtlCol="0">
            <a:spAutoFit/>
          </a:bodyPr>
          <a:lstStyle/>
          <a:p>
            <a:pPr marL="457200" indent="-457200">
              <a:buAutoNum type="arabicPeriod"/>
            </a:pPr>
            <a:r>
              <a:rPr lang="en-US" sz="2400" dirty="0">
                <a:latin typeface="Times New Roman" panose="02020603050405020304" pitchFamily="18" charset="0"/>
                <a:cs typeface="Times New Roman" panose="02020603050405020304" pitchFamily="18" charset="0"/>
              </a:rPr>
              <a:t>How does Sister Carrier evaluate an aspect of the Gilded Age</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It demonstrate how labor power is ineffective against the industrialists</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It promotes urbanization as a glorious adventure</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It demonstrates how urban life led to new societal problems</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It promoted woman’s equality in the United States </a:t>
            </a:r>
          </a:p>
        </p:txBody>
      </p:sp>
    </p:spTree>
    <p:extLst>
      <p:ext uri="{BB962C8B-B14F-4D97-AF65-F5344CB8AC3E}">
        <p14:creationId xmlns:p14="http://schemas.microsoft.com/office/powerpoint/2010/main" val="4099686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9615" y="304800"/>
            <a:ext cx="8229600" cy="2590800"/>
          </a:xfrm>
          <a:solidFill>
            <a:srgbClr val="C00000"/>
          </a:solidFill>
        </p:spPr>
        <p:txBody>
          <a:bodyPr>
            <a:normAutofit/>
          </a:bodyPr>
          <a:lstStyle/>
          <a:p>
            <a:pPr marL="0" indent="0">
              <a:buNone/>
            </a:pPr>
            <a:r>
              <a:rPr lang="en-US" sz="2000" dirty="0">
                <a:solidFill>
                  <a:schemeClr val="bg1"/>
                </a:solidFill>
                <a:latin typeface="Times New Roman" panose="02020603050405020304" pitchFamily="18" charset="0"/>
                <a:cs typeface="Times New Roman" panose="02020603050405020304" pitchFamily="18" charset="0"/>
              </a:rPr>
              <a:t>“What old illusion of hope is not here forever repeated! Says the soul of the toiler to itself, "I shall soon be free. I shall be in the ways and the hosts of the merry. The streets, the lamp, the lighted chamber set for dining are for me. The theatres, the halls, the parties, the ways of rest and the paths of song—these are mine in the night." Though all humanity be still enclosed in the shops, the thrill runs abroad. It is in the air. The dullest feel something which they may not always express or describe. It is the lifting of the burden of toil.”</a:t>
            </a:r>
          </a:p>
          <a:p>
            <a:pPr marL="0" indent="0">
              <a:buNone/>
            </a:pPr>
            <a:r>
              <a:rPr lang="en-US" sz="2000" dirty="0">
                <a:solidFill>
                  <a:schemeClr val="bg1"/>
                </a:solidFill>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 Theodore Dreiser, “Sister Carrier” 1900</a:t>
            </a:r>
          </a:p>
        </p:txBody>
      </p:sp>
      <p:sp>
        <p:nvSpPr>
          <p:cNvPr id="4" name="TextBox 3"/>
          <p:cNvSpPr txBox="1"/>
          <p:nvPr/>
        </p:nvSpPr>
        <p:spPr>
          <a:xfrm>
            <a:off x="439615" y="3200400"/>
            <a:ext cx="8229600" cy="2308324"/>
          </a:xfrm>
          <a:prstGeom prst="rect">
            <a:avLst/>
          </a:prstGeom>
          <a:solidFill>
            <a:schemeClr val="bg1"/>
          </a:solidFill>
          <a:ln>
            <a:solidFill>
              <a:srgbClr val="C00000"/>
            </a:solidFill>
          </a:ln>
        </p:spPr>
        <p:txBody>
          <a:bodyPr wrap="square" rtlCol="0">
            <a:spAutoFit/>
          </a:bodyPr>
          <a:lstStyle/>
          <a:p>
            <a:pPr marL="457200" indent="-457200">
              <a:buAutoNum type="arabicPeriod"/>
            </a:pPr>
            <a:r>
              <a:rPr lang="en-US" sz="2400" dirty="0">
                <a:latin typeface="Times New Roman" panose="02020603050405020304" pitchFamily="18" charset="0"/>
                <a:cs typeface="Times New Roman" panose="02020603050405020304" pitchFamily="18" charset="0"/>
              </a:rPr>
              <a:t>Which of the following challenged the ideas presented in Sister Carrie?</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Gospel of Wealth by Andrew Carnegie </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Struggling Upward by Horatio Alger </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How the Other Half Live by Jacob Riis</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The Atlanta Compromise by Booker T. Washington </a:t>
            </a:r>
          </a:p>
        </p:txBody>
      </p:sp>
    </p:spTree>
    <p:extLst>
      <p:ext uri="{BB962C8B-B14F-4D97-AF65-F5344CB8AC3E}">
        <p14:creationId xmlns:p14="http://schemas.microsoft.com/office/powerpoint/2010/main" val="1252588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0" cy="1143000"/>
          </a:xfrm>
          <a:solidFill>
            <a:schemeClr val="tx1"/>
          </a:solidFill>
          <a:ln>
            <a:solidFill>
              <a:schemeClr val="accent2"/>
            </a:solidFill>
          </a:ln>
        </p:spPr>
        <p:txBody>
          <a:bodyPr>
            <a:normAutofit/>
          </a:bodyPr>
          <a:lstStyle/>
          <a:p>
            <a:r>
              <a:rPr lang="en-US" sz="2800" b="1" dirty="0">
                <a:solidFill>
                  <a:schemeClr val="bg1"/>
                </a:solidFill>
                <a:latin typeface="Baskerville Old Face" panose="02020602080505020303" pitchFamily="18" charset="0"/>
              </a:rPr>
              <a:t>Convenient Consumerism</a:t>
            </a:r>
          </a:p>
        </p:txBody>
      </p:sp>
      <p:sp>
        <p:nvSpPr>
          <p:cNvPr id="3" name="Content Placeholder 2"/>
          <p:cNvSpPr>
            <a:spLocks noGrp="1"/>
          </p:cNvSpPr>
          <p:nvPr>
            <p:ph idx="1"/>
          </p:nvPr>
        </p:nvSpPr>
        <p:spPr/>
        <p:txBody>
          <a:bodyPr>
            <a:normAutofit/>
          </a:bodyPr>
          <a:lstStyle/>
          <a:p>
            <a:r>
              <a:rPr lang="en-US" sz="2400" b="1" u="sng" dirty="0">
                <a:solidFill>
                  <a:srgbClr val="C00000"/>
                </a:solidFill>
                <a:latin typeface="Times New Roman" pitchFamily="18" charset="0"/>
                <a:cs typeface="Times New Roman" pitchFamily="18" charset="0"/>
              </a:rPr>
              <a:t>Convenient consumerism:</a:t>
            </a:r>
            <a:r>
              <a:rPr lang="en-US" sz="2400" b="1" dirty="0">
                <a:solidFill>
                  <a:srgbClr val="C00000"/>
                </a:solidFill>
                <a:latin typeface="Times New Roman" pitchFamily="18" charset="0"/>
                <a:cs typeface="Times New Roman" pitchFamily="18" charset="0"/>
              </a:rPr>
              <a:t> </a:t>
            </a:r>
            <a:r>
              <a:rPr lang="en-US" sz="2400" dirty="0">
                <a:latin typeface="Times New Roman" pitchFamily="18" charset="0"/>
                <a:cs typeface="Times New Roman" pitchFamily="18" charset="0"/>
              </a:rPr>
              <a:t>Americans buys what they need and replaces goods</a:t>
            </a:r>
          </a:p>
          <a:p>
            <a:pPr lvl="1"/>
            <a:r>
              <a:rPr lang="en-US" sz="2400" dirty="0">
                <a:latin typeface="Times New Roman" pitchFamily="18" charset="0"/>
                <a:cs typeface="Times New Roman" pitchFamily="18" charset="0"/>
              </a:rPr>
              <a:t>Ex. City – cheap ready-made clothes v. rural mending clothes</a:t>
            </a:r>
          </a:p>
          <a:p>
            <a:r>
              <a:rPr lang="en-US" sz="2400" b="1" dirty="0">
                <a:solidFill>
                  <a:schemeClr val="accent6">
                    <a:lumMod val="75000"/>
                  </a:schemeClr>
                </a:solidFill>
                <a:latin typeface="Times New Roman" pitchFamily="18" charset="0"/>
                <a:cs typeface="Times New Roman" pitchFamily="18" charset="0"/>
              </a:rPr>
              <a:t>Department Stores</a:t>
            </a:r>
            <a:r>
              <a:rPr lang="en-US" sz="2400" dirty="0">
                <a:latin typeface="Times New Roman" pitchFamily="18" charset="0"/>
                <a:cs typeface="Times New Roman" pitchFamily="18" charset="0"/>
              </a:rPr>
              <a:t>: </a:t>
            </a:r>
            <a:r>
              <a:rPr lang="en-US" sz="2400" b="1" dirty="0">
                <a:solidFill>
                  <a:srgbClr val="7030A0"/>
                </a:solidFill>
                <a:latin typeface="Times New Roman" pitchFamily="18" charset="0"/>
                <a:cs typeface="Times New Roman" pitchFamily="18" charset="0"/>
              </a:rPr>
              <a:t>Macy’s &amp; Sears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300" y="3200400"/>
            <a:ext cx="2857500" cy="3413125"/>
          </a:xfrm>
          <a:prstGeom prst="rect">
            <a:avLst/>
          </a:prstGeom>
          <a:solidFill>
            <a:schemeClr val="bg1"/>
          </a:solidFill>
          <a:ln>
            <a:solidFill>
              <a:schemeClr val="bg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657600"/>
            <a:ext cx="4876800" cy="3048000"/>
          </a:xfrm>
          <a:prstGeom prst="rect">
            <a:avLst/>
          </a:prstGeom>
          <a:solidFill>
            <a:schemeClr val="bg1"/>
          </a:solidFill>
          <a:ln>
            <a:solidFill>
              <a:schemeClr val="bg1"/>
            </a:solidFill>
          </a:ln>
        </p:spPr>
      </p:pic>
    </p:spTree>
    <p:extLst>
      <p:ext uri="{BB962C8B-B14F-4D97-AF65-F5344CB8AC3E}">
        <p14:creationId xmlns:p14="http://schemas.microsoft.com/office/powerpoint/2010/main" val="3938524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bg1"/>
          </a:solidFill>
          <a:ln>
            <a:solidFill>
              <a:schemeClr val="tx1"/>
            </a:solidFill>
          </a:ln>
        </p:spPr>
        <p:txBody>
          <a:bodyPr>
            <a:normAutofit/>
          </a:bodyPr>
          <a:lstStyle/>
          <a:p>
            <a:r>
              <a:rPr lang="en-US" sz="2800" i="1" dirty="0">
                <a:solidFill>
                  <a:schemeClr val="accent2">
                    <a:lumMod val="75000"/>
                  </a:schemeClr>
                </a:solidFill>
                <a:latin typeface="Baskerville Old Face" panose="02020602080505020303" pitchFamily="18" charset="0"/>
              </a:rPr>
              <a:t>Changes in the Urban Landscape</a:t>
            </a:r>
            <a:endParaRPr lang="en-US" sz="2800" dirty="0">
              <a:solidFill>
                <a:schemeClr val="accent2">
                  <a:lumMod val="75000"/>
                </a:schemeClr>
              </a:solidFill>
              <a:latin typeface="Baskerville Old Face" panose="02020602080505020303" pitchFamily="18" charset="0"/>
            </a:endParaRPr>
          </a:p>
        </p:txBody>
      </p:sp>
      <p:sp>
        <p:nvSpPr>
          <p:cNvPr id="5" name="Content Placeholder 4"/>
          <p:cNvSpPr>
            <a:spLocks noGrp="1"/>
          </p:cNvSpPr>
          <p:nvPr>
            <p:ph idx="1"/>
          </p:nvPr>
        </p:nvSpPr>
        <p:spPr/>
        <p:txBody>
          <a:bodyPr/>
          <a:lstStyle/>
          <a:p>
            <a:endParaRPr lang="en-US" dirty="0"/>
          </a:p>
        </p:txBody>
      </p:sp>
      <p:sp>
        <p:nvSpPr>
          <p:cNvPr id="6" name="Text Placeholder 5"/>
          <p:cNvSpPr>
            <a:spLocks noGrp="1"/>
          </p:cNvSpPr>
          <p:nvPr>
            <p:ph type="body" sz="half" idx="2"/>
          </p:nvPr>
        </p:nvSpPr>
        <p:spPr>
          <a:xfrm>
            <a:off x="457200" y="1435100"/>
            <a:ext cx="3644900" cy="4691063"/>
          </a:xfrm>
        </p:spPr>
        <p:txBody>
          <a:bodyPr>
            <a:normAutofit/>
          </a:bodyPr>
          <a:lstStyle/>
          <a:p>
            <a:pPr marL="342900" indent="-342900">
              <a:buFont typeface="Arial" panose="020B0604020202020204" pitchFamily="34" charset="0"/>
              <a:buChar char="•"/>
            </a:pPr>
            <a:r>
              <a:rPr lang="en-US" sz="2400" dirty="0">
                <a:solidFill>
                  <a:schemeClr val="bg2">
                    <a:lumMod val="25000"/>
                  </a:schemeClr>
                </a:solidFill>
                <a:latin typeface="Times New Roman" panose="02020603050405020304" pitchFamily="18" charset="0"/>
                <a:cs typeface="Times New Roman" panose="02020603050405020304" pitchFamily="18" charset="0"/>
              </a:rPr>
              <a:t>“walking” cities</a:t>
            </a:r>
          </a:p>
          <a:p>
            <a:pPr marL="342900" indent="-342900">
              <a:buFont typeface="Arial" panose="020B0604020202020204" pitchFamily="34" charset="0"/>
              <a:buChar char="•"/>
            </a:pPr>
            <a:r>
              <a:rPr lang="en-US" sz="2400" dirty="0">
                <a:solidFill>
                  <a:schemeClr val="bg2">
                    <a:lumMod val="25000"/>
                  </a:schemeClr>
                </a:solidFill>
                <a:latin typeface="Times New Roman" panose="02020603050405020304" pitchFamily="18" charset="0"/>
                <a:cs typeface="Times New Roman" panose="02020603050405020304" pitchFamily="18" charset="0"/>
              </a:rPr>
              <a:t>mass transit</a:t>
            </a:r>
          </a:p>
          <a:p>
            <a:pPr marL="342900" indent="-342900">
              <a:buFont typeface="Arial" panose="020B0604020202020204" pitchFamily="34" charset="0"/>
              <a:buChar char="•"/>
            </a:pPr>
            <a:r>
              <a:rPr lang="en-US" sz="2400" dirty="0">
                <a:solidFill>
                  <a:schemeClr val="bg2">
                    <a:lumMod val="25000"/>
                  </a:schemeClr>
                </a:solidFill>
                <a:latin typeface="Times New Roman" panose="02020603050405020304" pitchFamily="18" charset="0"/>
                <a:cs typeface="Times New Roman" panose="02020603050405020304" pitchFamily="18" charset="0"/>
              </a:rPr>
              <a:t>Suburbs</a:t>
            </a:r>
          </a:p>
          <a:p>
            <a:pPr marL="742950" indent="-342900">
              <a:buFontTx/>
              <a:buChar char="-"/>
            </a:pPr>
            <a:r>
              <a:rPr lang="en-US" sz="2400" b="1" dirty="0">
                <a:solidFill>
                  <a:schemeClr val="accent1"/>
                </a:solidFill>
                <a:latin typeface="Times New Roman" panose="02020603050405020304" pitchFamily="18" charset="0"/>
                <a:cs typeface="Times New Roman" panose="02020603050405020304" pitchFamily="18" charset="0"/>
              </a:rPr>
              <a:t>“streetcar suburbs”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81000"/>
            <a:ext cx="4653061" cy="378333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 y="3886200"/>
            <a:ext cx="4876800" cy="278003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5562600" y="4343400"/>
            <a:ext cx="3352800" cy="307777"/>
          </a:xfrm>
          <a:prstGeom prst="rect">
            <a:avLst/>
          </a:prstGeom>
          <a:noFill/>
        </p:spPr>
        <p:txBody>
          <a:bodyPr wrap="square" rtlCol="0">
            <a:spAutoFit/>
          </a:bodyPr>
          <a:lstStyle/>
          <a:p>
            <a:r>
              <a:rPr lang="en-US" sz="1400" b="1" i="1" dirty="0">
                <a:solidFill>
                  <a:schemeClr val="accent2">
                    <a:lumMod val="75000"/>
                  </a:schemeClr>
                </a:solidFill>
                <a:latin typeface="Times New Roman" panose="02020603050405020304" pitchFamily="18" charset="0"/>
                <a:cs typeface="Times New Roman" panose="02020603050405020304" pitchFamily="18" charset="0"/>
              </a:rPr>
              <a:t>Madison Avenue Trolley, Covington, 1892</a:t>
            </a:r>
            <a:endParaRPr lang="en-US" sz="1400"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5252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rgbClr val="C00000"/>
                </a:solidFill>
                <a:latin typeface="Baskerville Old Face" panose="02020602080505020303" pitchFamily="18" charset="0"/>
              </a:rPr>
              <a:t>Attempts to Create Order</a:t>
            </a:r>
          </a:p>
          <a:p>
            <a:r>
              <a:rPr lang="en-US" b="1" dirty="0">
                <a:solidFill>
                  <a:schemeClr val="accent3">
                    <a:lumMod val="75000"/>
                  </a:schemeClr>
                </a:solidFill>
                <a:latin typeface="Times New Roman" panose="02020603050405020304" pitchFamily="18" charset="0"/>
                <a:cs typeface="Times New Roman" panose="02020603050405020304" pitchFamily="18" charset="0"/>
              </a:rPr>
              <a:t>Skyscrapers</a:t>
            </a:r>
            <a:r>
              <a:rPr lang="en-US" dirty="0">
                <a:latin typeface="Times New Roman" panose="02020603050405020304" pitchFamily="18" charset="0"/>
                <a:cs typeface="Times New Roman" panose="02020603050405020304" pitchFamily="18" charset="0"/>
              </a:rPr>
              <a:t> (innovation)</a:t>
            </a:r>
          </a:p>
          <a:p>
            <a:pPr lvl="1"/>
            <a:r>
              <a:rPr lang="en-US" b="1" i="1" dirty="0">
                <a:latin typeface="Times New Roman" panose="02020603050405020304" pitchFamily="18" charset="0"/>
                <a:cs typeface="Times New Roman" panose="02020603050405020304" pitchFamily="18" charset="0"/>
              </a:rPr>
              <a:t>Louis Sullivan </a:t>
            </a:r>
            <a:r>
              <a:rPr lang="en-US" dirty="0">
                <a:latin typeface="Times New Roman" panose="02020603050405020304" pitchFamily="18" charset="0"/>
                <a:cs typeface="Times New Roman" panose="02020603050405020304" pitchFamily="18" charset="0"/>
              </a:rPr>
              <a:t>– Chicago</a:t>
            </a:r>
          </a:p>
          <a:p>
            <a:pPr marL="457200" lvl="1" indent="-4572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Other important innovations</a:t>
            </a:r>
          </a:p>
          <a:p>
            <a:pPr lvl="1"/>
            <a:r>
              <a:rPr lang="en-US" i="1" dirty="0">
                <a:latin typeface="Times New Roman" panose="02020603050405020304" pitchFamily="18" charset="0"/>
                <a:cs typeface="Times New Roman" panose="02020603050405020304" pitchFamily="18" charset="0"/>
              </a:rPr>
              <a:t>Safety Elevator (Elisha Otis)</a:t>
            </a:r>
          </a:p>
          <a:p>
            <a:pPr lvl="1"/>
            <a:r>
              <a:rPr lang="en-US" i="1" dirty="0">
                <a:latin typeface="Times New Roman" panose="02020603050405020304" pitchFamily="18" charset="0"/>
                <a:cs typeface="Times New Roman" panose="02020603050405020304" pitchFamily="18" charset="0"/>
              </a:rPr>
              <a:t>Electricity (Edison &amp; Westinghouse)</a:t>
            </a:r>
          </a:p>
          <a:p>
            <a:endParaRPr lang="en-US" dirty="0"/>
          </a:p>
        </p:txBody>
      </p:sp>
      <p:sp>
        <p:nvSpPr>
          <p:cNvPr id="4" name="Text Placeholder 3"/>
          <p:cNvSpPr>
            <a:spLocks noGrp="1"/>
          </p:cNvSpPr>
          <p:nvPr>
            <p:ph type="body" sz="half" idx="2"/>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3185409" cy="601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9863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4191000" cy="792162"/>
          </a:xfrm>
          <a:solidFill>
            <a:schemeClr val="tx1"/>
          </a:solidFill>
        </p:spPr>
        <p:txBody>
          <a:bodyPr>
            <a:noAutofit/>
          </a:bodyPr>
          <a:lstStyle/>
          <a:p>
            <a:r>
              <a:rPr lang="en-US" sz="2800" dirty="0">
                <a:solidFill>
                  <a:srgbClr val="C00000"/>
                </a:solidFill>
                <a:latin typeface="Baskerville Old Face" panose="02020602080505020303" pitchFamily="18" charset="0"/>
              </a:rPr>
              <a:t>Changes to the Urban Landscape</a:t>
            </a:r>
          </a:p>
        </p:txBody>
      </p:sp>
      <p:sp>
        <p:nvSpPr>
          <p:cNvPr id="6" name="Content Placeholder 5"/>
          <p:cNvSpPr>
            <a:spLocks noGrp="1"/>
          </p:cNvSpPr>
          <p:nvPr>
            <p:ph idx="1"/>
          </p:nvPr>
        </p:nvSpPr>
        <p:spPr/>
        <p:txBody>
          <a:bodyPr>
            <a:normAutofit/>
          </a:bodyPr>
          <a:lstStyle/>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Urban problems</a:t>
            </a:r>
          </a:p>
          <a:p>
            <a:pPr lvl="1">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Sanitation, pollutions, &amp; overcrowding </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Slums</a:t>
            </a:r>
          </a:p>
          <a:p>
            <a:pPr lvl="1">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Dumbbell Tenements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Jacob Riis – “How the Other Half Lives”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2400"/>
            <a:ext cx="285750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038600"/>
            <a:ext cx="38100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050030"/>
            <a:ext cx="41529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400800" y="304800"/>
            <a:ext cx="2552700" cy="461665"/>
          </a:xfrm>
          <a:prstGeom prst="rect">
            <a:avLst/>
          </a:prstGeom>
          <a:noFill/>
        </p:spPr>
        <p:txBody>
          <a:bodyPr wrap="square" rtlCol="0">
            <a:spAutoFit/>
          </a:bodyPr>
          <a:lstStyle/>
          <a:p>
            <a:r>
              <a:rPr lang="en-US" sz="1200" b="1" dirty="0">
                <a:solidFill>
                  <a:schemeClr val="bg1"/>
                </a:solidFill>
                <a:latin typeface="Baskerville Old Face" panose="02020602080505020303" pitchFamily="18" charset="0"/>
                <a:cs typeface="Times New Roman" panose="02020603050405020304" pitchFamily="18" charset="0"/>
              </a:rPr>
              <a:t>Yard of tenement at Park Place, New York City </a:t>
            </a:r>
            <a:r>
              <a:rPr lang="en-US" sz="1200" i="1" dirty="0">
                <a:solidFill>
                  <a:schemeClr val="bg1"/>
                </a:solidFill>
                <a:latin typeface="Baskerville Old Face" panose="02020602080505020303" pitchFamily="18" charset="0"/>
              </a:rPr>
              <a:t>(Library of Congress</a:t>
            </a:r>
            <a:r>
              <a:rPr lang="en-US" sz="1200" i="1" dirty="0">
                <a:solidFill>
                  <a:schemeClr val="bg1"/>
                </a:solidFill>
              </a:rPr>
              <a:t>)</a:t>
            </a:r>
            <a:endParaRPr lang="en-US" sz="1200" dirty="0">
              <a:solidFill>
                <a:schemeClr val="bg1"/>
              </a:solidFill>
            </a:endParaRPr>
          </a:p>
        </p:txBody>
      </p:sp>
      <p:sp>
        <p:nvSpPr>
          <p:cNvPr id="11" name="TextBox 10"/>
          <p:cNvSpPr txBox="1"/>
          <p:nvPr/>
        </p:nvSpPr>
        <p:spPr>
          <a:xfrm>
            <a:off x="4800600" y="6117639"/>
            <a:ext cx="4152900" cy="276999"/>
          </a:xfrm>
          <a:prstGeom prst="rect">
            <a:avLst/>
          </a:prstGeom>
          <a:noFill/>
        </p:spPr>
        <p:txBody>
          <a:bodyPr wrap="square" rtlCol="0">
            <a:spAutoFit/>
          </a:bodyPr>
          <a:lstStyle/>
          <a:p>
            <a:r>
              <a:rPr lang="en-US" sz="1200" b="1" dirty="0">
                <a:solidFill>
                  <a:schemeClr val="bg1"/>
                </a:solidFill>
                <a:latin typeface="Baskerville Old Face" panose="02020602080505020303" pitchFamily="18" charset="0"/>
              </a:rPr>
              <a:t>Tenement clotheslines, New York City </a:t>
            </a:r>
            <a:r>
              <a:rPr lang="en-US" sz="1200" b="1" i="1" dirty="0">
                <a:solidFill>
                  <a:schemeClr val="bg1"/>
                </a:solidFill>
                <a:latin typeface="Baskerville Old Face" panose="02020602080505020303" pitchFamily="18" charset="0"/>
              </a:rPr>
              <a:t>(Library of Congress))</a:t>
            </a:r>
            <a:endParaRPr lang="en-US" sz="1200" b="1" dirty="0">
              <a:solidFill>
                <a:schemeClr val="bg1"/>
              </a:solidFill>
              <a:latin typeface="Baskerville Old Face" panose="02020602080505020303" pitchFamily="18" charset="0"/>
            </a:endParaRPr>
          </a:p>
        </p:txBody>
      </p:sp>
      <p:sp>
        <p:nvSpPr>
          <p:cNvPr id="12" name="TextBox 11"/>
          <p:cNvSpPr txBox="1"/>
          <p:nvPr/>
        </p:nvSpPr>
        <p:spPr>
          <a:xfrm>
            <a:off x="723900" y="6349930"/>
            <a:ext cx="3581400" cy="276999"/>
          </a:xfrm>
          <a:prstGeom prst="rect">
            <a:avLst/>
          </a:prstGeom>
          <a:noFill/>
        </p:spPr>
        <p:txBody>
          <a:bodyPr wrap="square" rtlCol="0">
            <a:spAutoFit/>
          </a:bodyPr>
          <a:lstStyle/>
          <a:p>
            <a:r>
              <a:rPr lang="en-US" sz="1200" b="1" dirty="0"/>
              <a:t>Poor Immigrant Neighborhood, Philadelphia, 1915</a:t>
            </a:r>
            <a:r>
              <a:rPr lang="en-US" sz="1200" i="1" dirty="0"/>
              <a:t>)</a:t>
            </a:r>
            <a:endParaRPr lang="en-US" sz="1200" dirty="0"/>
          </a:p>
        </p:txBody>
      </p:sp>
    </p:spTree>
    <p:extLst>
      <p:ext uri="{BB962C8B-B14F-4D97-AF65-F5344CB8AC3E}">
        <p14:creationId xmlns:p14="http://schemas.microsoft.com/office/powerpoint/2010/main" val="697638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99CC00"/>
                </a:solidFill>
                <a:latin typeface="Baskerville Old Face" panose="02020602080505020303" pitchFamily="18" charset="0"/>
              </a:rPr>
              <a:t>Guiding Question 2</a:t>
            </a:r>
            <a:endParaRPr lang="en-US" dirty="0"/>
          </a:p>
        </p:txBody>
      </p:sp>
      <p:sp>
        <p:nvSpPr>
          <p:cNvPr id="3" name="Content Placeholder 2"/>
          <p:cNvSpPr>
            <a:spLocks noGrp="1"/>
          </p:cNvSpPr>
          <p:nvPr>
            <p:ph idx="1"/>
          </p:nvPr>
        </p:nvSpPr>
        <p:spPr>
          <a:solidFill>
            <a:schemeClr val="accent5"/>
          </a:solidFill>
        </p:spPr>
        <p:txBody>
          <a:bodyPr/>
          <a:lstStyle/>
          <a:p>
            <a:r>
              <a:rPr lang="en-US" b="1" dirty="0">
                <a:latin typeface="Times New Roman" panose="02020603050405020304" pitchFamily="18" charset="0"/>
                <a:cs typeface="Times New Roman" panose="02020603050405020304" pitchFamily="18" charset="0"/>
              </a:rPr>
              <a:t>What key changes did urbanization bring to America? In what ways was America becoming a consumer and leisure society?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568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026" y="76200"/>
            <a:ext cx="2917287" cy="6553200"/>
          </a:xfrm>
        </p:spPr>
      </p:pic>
      <p:sp>
        <p:nvSpPr>
          <p:cNvPr id="4" name="Rectangle 3"/>
          <p:cNvSpPr/>
          <p:nvPr/>
        </p:nvSpPr>
        <p:spPr>
          <a:xfrm>
            <a:off x="1143000" y="4876800"/>
            <a:ext cx="7543800" cy="1015663"/>
          </a:xfrm>
          <a:prstGeom prst="rect">
            <a:avLst/>
          </a:prstGeom>
          <a:solidFill>
            <a:schemeClr val="bg1"/>
          </a:solidFill>
        </p:spPr>
        <p:txBody>
          <a:bodyPr wrap="square">
            <a:spAutoFit/>
          </a:bodyPr>
          <a:lstStyle/>
          <a:p>
            <a:r>
              <a:rPr lang="en-US" sz="6000" b="1" dirty="0">
                <a:solidFill>
                  <a:schemeClr val="accent6"/>
                </a:solidFill>
                <a:latin typeface="Baskerville Old Face" panose="02020602080505020303" pitchFamily="18" charset="0"/>
              </a:rPr>
              <a:t>CRISIS &amp; REFORM</a:t>
            </a:r>
            <a:endParaRPr lang="en-US" sz="6000" dirty="0">
              <a:solidFill>
                <a:schemeClr val="accent6"/>
              </a:solidFill>
              <a:latin typeface="Baskerville Old Face" panose="02020602080505020303" pitchFamily="18" charset="0"/>
            </a:endParaRPr>
          </a:p>
        </p:txBody>
      </p:sp>
    </p:spTree>
    <p:extLst>
      <p:ext uri="{BB962C8B-B14F-4D97-AF65-F5344CB8AC3E}">
        <p14:creationId xmlns:p14="http://schemas.microsoft.com/office/powerpoint/2010/main" val="1086702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p:spPr>
        <p:txBody>
          <a:bodyPr/>
          <a:lstStyle/>
          <a:p>
            <a:r>
              <a:rPr lang="en-US" dirty="0">
                <a:solidFill>
                  <a:srgbClr val="C00000"/>
                </a:solidFill>
                <a:latin typeface="Baskerville Old Face" panose="02020602080505020303" pitchFamily="18" charset="0"/>
              </a:rPr>
              <a:t>Reform in the Gilded Age?</a:t>
            </a:r>
          </a:p>
        </p:txBody>
      </p:sp>
      <p:sp>
        <p:nvSpPr>
          <p:cNvPr id="3" name="Content Placeholder 2"/>
          <p:cNvSpPr>
            <a:spLocks noGrp="1"/>
          </p:cNvSpPr>
          <p:nvPr>
            <p:ph idx="1"/>
          </p:nvPr>
        </p:nvSpPr>
        <p:spPr>
          <a:xfrm>
            <a:off x="457200" y="1219200"/>
            <a:ext cx="8229600" cy="4906963"/>
          </a:xfrm>
        </p:spPr>
        <p:txBody>
          <a:bodyPr>
            <a:normAutofit/>
          </a:bodyPr>
          <a:lstStyle/>
          <a:p>
            <a:r>
              <a:rPr lang="en-US" sz="2400" dirty="0">
                <a:latin typeface="Times New Roman" panose="02020603050405020304" pitchFamily="18" charset="0"/>
                <a:cs typeface="Times New Roman" panose="02020603050405020304" pitchFamily="18" charset="0"/>
              </a:rPr>
              <a:t>Reformers began to examine major issues created by industrialization and urbanization towards the end of the 19</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century.  But reform challenged America’s belief in laissez </a:t>
            </a:r>
            <a:r>
              <a:rPr lang="en-US" sz="2400">
                <a:latin typeface="Times New Roman" panose="02020603050405020304" pitchFamily="18" charset="0"/>
                <a:cs typeface="Times New Roman" panose="02020603050405020304" pitchFamily="18" charset="0"/>
              </a:rPr>
              <a:t>faire capitalism.</a:t>
            </a:r>
            <a:endParaRPr lang="en-US" sz="2400"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Ex. </a:t>
            </a:r>
            <a:r>
              <a:rPr lang="en-US" sz="2400" b="1" dirty="0" err="1">
                <a:latin typeface="Times New Roman" panose="02020603050405020304" pitchFamily="18" charset="0"/>
                <a:cs typeface="Times New Roman" panose="02020603050405020304" pitchFamily="18" charset="0"/>
              </a:rPr>
              <a:t>Bakershop</a:t>
            </a:r>
            <a:r>
              <a:rPr lang="en-US" sz="2400" b="1" dirty="0">
                <a:latin typeface="Times New Roman" panose="02020603050405020304" pitchFamily="18" charset="0"/>
                <a:cs typeface="Times New Roman" panose="02020603050405020304" pitchFamily="18" charset="0"/>
              </a:rPr>
              <a:t> Act </a:t>
            </a:r>
            <a:r>
              <a:rPr lang="en-US" sz="2400" i="1" dirty="0">
                <a:latin typeface="Times New Roman" panose="02020603050405020304" pitchFamily="18" charset="0"/>
                <a:cs typeface="Times New Roman" panose="02020603050405020304" pitchFamily="18" charset="0"/>
              </a:rPr>
              <a:t>(New York City 1895) – Bakers could only work 10 hours per day and 60 hours a week</a:t>
            </a:r>
          </a:p>
          <a:p>
            <a:pPr lvl="0"/>
            <a:r>
              <a:rPr lang="en-US" sz="2400" b="1" dirty="0" err="1">
                <a:latin typeface="Times New Roman" panose="02020603050405020304" pitchFamily="18" charset="0"/>
                <a:cs typeface="Times New Roman" panose="02020603050405020304" pitchFamily="18" charset="0"/>
              </a:rPr>
              <a:t>Lochner</a:t>
            </a:r>
            <a:r>
              <a:rPr lang="en-US" sz="2400" b="1" dirty="0">
                <a:latin typeface="Times New Roman" panose="02020603050405020304" pitchFamily="18" charset="0"/>
                <a:cs typeface="Times New Roman" panose="02020603050405020304" pitchFamily="18" charset="0"/>
              </a:rPr>
              <a:t> v. New York 1905 </a:t>
            </a:r>
            <a:r>
              <a:rPr lang="en-US" sz="2400" dirty="0">
                <a:latin typeface="Times New Roman" panose="02020603050405020304" pitchFamily="18" charset="0"/>
                <a:cs typeface="Times New Roman" panose="02020603050405020304" pitchFamily="18" charset="0"/>
              </a:rPr>
              <a:t>constitutional question: </a:t>
            </a:r>
            <a:r>
              <a:rPr lang="en-US" sz="2400" i="1" dirty="0">
                <a:solidFill>
                  <a:srgbClr val="C00000"/>
                </a:solidFill>
                <a:latin typeface="Times New Roman" panose="02020603050405020304" pitchFamily="18" charset="0"/>
                <a:cs typeface="Times New Roman" panose="02020603050405020304" pitchFamily="18" charset="0"/>
              </a:rPr>
              <a:t>What is the test for determining whether legislation which seeks to impose restrictions upon an individual’s general right to make a contract in relation to his business is not invalid under the Due Process Clause of the Fourteenth Amendment?</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9012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US" sz="3600" dirty="0">
                <a:solidFill>
                  <a:schemeClr val="accent6"/>
                </a:solidFill>
                <a:latin typeface="Baskerville Old Face" panose="02020602080505020303" pitchFamily="18" charset="0"/>
              </a:rPr>
              <a:t>Big City Government &amp; “Bosses”</a:t>
            </a:r>
          </a:p>
        </p:txBody>
      </p:sp>
      <p:sp>
        <p:nvSpPr>
          <p:cNvPr id="3" name="Content Placeholder 2"/>
          <p:cNvSpPr>
            <a:spLocks noGrp="1"/>
          </p:cNvSpPr>
          <p:nvPr>
            <p:ph idx="1"/>
          </p:nvPr>
        </p:nvSpPr>
        <p:spPr/>
        <p:txBody>
          <a:bodyPr/>
          <a:lstStyle/>
          <a:p>
            <a:r>
              <a:rPr lang="en-US" sz="2400" b="1" dirty="0">
                <a:latin typeface="Times New Roman" panose="02020603050405020304" pitchFamily="18" charset="0"/>
                <a:cs typeface="Times New Roman" panose="02020603050405020304" pitchFamily="18" charset="0"/>
              </a:rPr>
              <a:t>urban political machines</a:t>
            </a:r>
          </a:p>
          <a:p>
            <a:r>
              <a:rPr lang="en-US" sz="2400" b="1" dirty="0">
                <a:solidFill>
                  <a:srgbClr val="C00000"/>
                </a:solidFill>
                <a:latin typeface="Times New Roman" panose="02020603050405020304" pitchFamily="18" charset="0"/>
                <a:cs typeface="Times New Roman" panose="02020603050405020304" pitchFamily="18" charset="0"/>
              </a:rPr>
              <a:t>political boss</a:t>
            </a:r>
          </a:p>
          <a:p>
            <a:pPr lvl="1"/>
            <a:r>
              <a:rPr lang="en-US" sz="2000" b="1" i="1" dirty="0">
                <a:solidFill>
                  <a:schemeClr val="tx2">
                    <a:lumMod val="75000"/>
                  </a:schemeClr>
                </a:solidFill>
                <a:latin typeface="Times New Roman" panose="02020603050405020304" pitchFamily="18" charset="0"/>
                <a:cs typeface="Times New Roman" panose="02020603050405020304" pitchFamily="18" charset="0"/>
              </a:rPr>
              <a:t>William M. Tweed</a:t>
            </a:r>
          </a:p>
          <a:p>
            <a:pPr lvl="1"/>
            <a:r>
              <a:rPr lang="en-US" sz="2000" b="1" i="1" dirty="0">
                <a:solidFill>
                  <a:schemeClr val="tx2">
                    <a:lumMod val="75000"/>
                  </a:schemeClr>
                </a:solidFill>
                <a:latin typeface="Times New Roman" panose="02020603050405020304" pitchFamily="18" charset="0"/>
                <a:cs typeface="Times New Roman" panose="02020603050405020304" pitchFamily="18" charset="0"/>
              </a:rPr>
              <a:t>Tammany Ring</a:t>
            </a:r>
          </a:p>
          <a:p>
            <a:pPr lvl="1"/>
            <a:r>
              <a:rPr lang="en-US" sz="2000" b="1" i="1" dirty="0">
                <a:solidFill>
                  <a:schemeClr val="tx2">
                    <a:lumMod val="75000"/>
                  </a:schemeClr>
                </a:solidFill>
                <a:latin typeface="Times New Roman" panose="02020603050405020304" pitchFamily="18" charset="0"/>
                <a:cs typeface="Times New Roman" panose="02020603050405020304" pitchFamily="18" charset="0"/>
              </a:rPr>
              <a:t>Boss George B. Cox</a:t>
            </a:r>
          </a:p>
          <a:p>
            <a:r>
              <a:rPr lang="en-US" sz="2400" b="1" dirty="0">
                <a:latin typeface="Times New Roman" panose="02020603050405020304" pitchFamily="18" charset="0"/>
                <a:cs typeface="Times New Roman" panose="02020603050405020304" pitchFamily="18" charset="0"/>
              </a:rPr>
              <a:t>patronage</a:t>
            </a:r>
            <a:endParaRPr lang="en-US" sz="2400" dirty="0">
              <a:latin typeface="Times New Roman" panose="02020603050405020304" pitchFamily="18" charset="0"/>
              <a:cs typeface="Times New Roman" panose="02020603050405020304" pitchFamily="18" charset="0"/>
            </a:endParaRP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616457"/>
            <a:ext cx="4343400" cy="2861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191001"/>
            <a:ext cx="4267200" cy="2207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 y="6398475"/>
            <a:ext cx="4267200"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Bowery men with gift from Ward Boss Tim Sullivan, Feb., 1910 </a:t>
            </a:r>
            <a:r>
              <a:rPr lang="en-US" sz="1200" i="1" dirty="0">
                <a:latin typeface="Times New Roman" panose="02020603050405020304" pitchFamily="18" charset="0"/>
                <a:cs typeface="Times New Roman" panose="02020603050405020304" pitchFamily="18" charset="0"/>
              </a:rPr>
              <a:t>(Library of Congress)</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031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026" y="76200"/>
            <a:ext cx="2917287" cy="6553200"/>
          </a:xfrm>
        </p:spPr>
      </p:pic>
      <p:sp>
        <p:nvSpPr>
          <p:cNvPr id="4" name="Rectangle 3"/>
          <p:cNvSpPr/>
          <p:nvPr/>
        </p:nvSpPr>
        <p:spPr>
          <a:xfrm>
            <a:off x="1143000" y="4191000"/>
            <a:ext cx="7543800" cy="1938992"/>
          </a:xfrm>
          <a:prstGeom prst="rect">
            <a:avLst/>
          </a:prstGeom>
          <a:solidFill>
            <a:schemeClr val="bg1"/>
          </a:solidFill>
        </p:spPr>
        <p:txBody>
          <a:bodyPr wrap="square">
            <a:spAutoFit/>
          </a:bodyPr>
          <a:lstStyle/>
          <a:p>
            <a:r>
              <a:rPr lang="en-US" sz="6000" b="1" dirty="0">
                <a:solidFill>
                  <a:schemeClr val="accent6"/>
                </a:solidFill>
                <a:latin typeface="Baskerville Old Face" panose="02020602080505020303" pitchFamily="18" charset="0"/>
              </a:rPr>
              <a:t>Leisure, Culture, and Education </a:t>
            </a:r>
            <a:endParaRPr lang="en-US" sz="6000" dirty="0">
              <a:solidFill>
                <a:schemeClr val="accent6"/>
              </a:solidFill>
              <a:latin typeface="Baskerville Old Face" panose="02020602080505020303" pitchFamily="18" charset="0"/>
            </a:endParaRPr>
          </a:p>
        </p:txBody>
      </p:sp>
    </p:spTree>
    <p:extLst>
      <p:ext uri="{BB962C8B-B14F-4D97-AF65-F5344CB8AC3E}">
        <p14:creationId xmlns:p14="http://schemas.microsoft.com/office/powerpoint/2010/main" val="774605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endParaRPr lang="en-US" dirty="0"/>
          </a:p>
        </p:txBody>
      </p:sp>
      <p:sp>
        <p:nvSpPr>
          <p:cNvPr id="4" name="Rectangle 3"/>
          <p:cNvSpPr/>
          <p:nvPr/>
        </p:nvSpPr>
        <p:spPr>
          <a:xfrm>
            <a:off x="457200" y="381000"/>
            <a:ext cx="8229600" cy="579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533400"/>
            <a:ext cx="8001000" cy="6155531"/>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Period 6: 1865 – 1898</a:t>
            </a:r>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 transformation of the United States from an agricultural to an increasingly industrialized and urbanized society brought about significant economic, political, diplomatic, social, environmental, and cultural changes.</a:t>
            </a:r>
          </a:p>
          <a:p>
            <a:pPr marL="285750" lvl="0" indent="-285750">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Key Concept 6.1: </a:t>
            </a:r>
            <a:r>
              <a:rPr lang="en-US" sz="1200" dirty="0">
                <a:latin typeface="Times New Roman" panose="02020603050405020304" pitchFamily="18" charset="0"/>
                <a:cs typeface="Times New Roman" panose="02020603050405020304" pitchFamily="18" charset="0"/>
              </a:rPr>
              <a:t>Technological advances, large scale production methods, and the opening of new markets encouraged the rise of industrial capitalism in the United States </a:t>
            </a:r>
          </a:p>
          <a:p>
            <a:pPr marL="285750" lvl="0" indent="-285750">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Key Concept 6.3: </a:t>
            </a:r>
            <a:r>
              <a:rPr lang="en-US" sz="1200" dirty="0">
                <a:latin typeface="Times New Roman" panose="02020603050405020304" pitchFamily="18" charset="0"/>
                <a:cs typeface="Times New Roman" panose="02020603050405020304" pitchFamily="18" charset="0"/>
              </a:rPr>
              <a:t>The Gilded Age produced new cultural and intellectual movements, public reform effort, and political debates over economic and social policies </a:t>
            </a:r>
          </a:p>
          <a:p>
            <a:r>
              <a:rPr lang="en-US" sz="2000" b="1" dirty="0">
                <a:solidFill>
                  <a:srgbClr val="FF0000"/>
                </a:solidFill>
                <a:latin typeface="Times New Roman" panose="02020603050405020304" pitchFamily="18" charset="0"/>
                <a:cs typeface="Times New Roman" panose="02020603050405020304" pitchFamily="18" charset="0"/>
              </a:rPr>
              <a:t>Essential Question: </a:t>
            </a:r>
            <a:r>
              <a:rPr lang="en-US" sz="2000" dirty="0">
                <a:solidFill>
                  <a:schemeClr val="bg2"/>
                </a:solidFill>
                <a:latin typeface="Times New Roman" panose="02020603050405020304" pitchFamily="18" charset="0"/>
                <a:cs typeface="Times New Roman" panose="02020603050405020304" pitchFamily="18" charset="0"/>
              </a:rPr>
              <a:t>How did rapid mechanization in industrial and agriculture American society transform the United States and bring it into the modern age?</a:t>
            </a:r>
          </a:p>
          <a:p>
            <a:pPr lvl="0"/>
            <a:r>
              <a:rPr lang="en-US" sz="2000" b="1" dirty="0">
                <a:solidFill>
                  <a:srgbClr val="FF0000"/>
                </a:solidFill>
                <a:latin typeface="Times New Roman" panose="02020603050405020304" pitchFamily="18" charset="0"/>
                <a:cs typeface="Times New Roman" panose="02020603050405020304" pitchFamily="18" charset="0"/>
              </a:rPr>
              <a:t>Students can: </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Discern how did industrialization change Americans’ lives during the Gilded years?</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Evaluate how and why did Americans struggle over the power and purpose of government?</a:t>
            </a:r>
          </a:p>
          <a:p>
            <a:endParaRPr lang="en-US" sz="1200" dirty="0">
              <a:latin typeface="Times New Roman" panose="02020603050405020304" pitchFamily="18" charset="0"/>
              <a:cs typeface="Times New Roman" panose="02020603050405020304" pitchFamily="18" charset="0"/>
            </a:endParaRPr>
          </a:p>
          <a:p>
            <a:r>
              <a:rPr lang="en-US" sz="2000" b="1" dirty="0">
                <a:solidFill>
                  <a:srgbClr val="FF0000"/>
                </a:solidFill>
                <a:latin typeface="Times New Roman" panose="02020603050405020304" pitchFamily="18" charset="0"/>
                <a:cs typeface="Times New Roman" panose="02020603050405020304" pitchFamily="18" charset="0"/>
              </a:rPr>
              <a:t>Agenda for Today</a:t>
            </a:r>
          </a:p>
          <a:p>
            <a:pPr marL="171450" indent="-171450">
              <a:buFontTx/>
              <a:buChar char="-"/>
            </a:pPr>
            <a:r>
              <a:rPr lang="en-US" sz="2000" dirty="0">
                <a:latin typeface="Times New Roman" panose="02020603050405020304" pitchFamily="18" charset="0"/>
                <a:cs typeface="Times New Roman" panose="02020603050405020304" pitchFamily="18" charset="0"/>
              </a:rPr>
              <a:t>Brochure Layout</a:t>
            </a:r>
          </a:p>
          <a:p>
            <a:pPr marL="171450" indent="-171450">
              <a:buFontTx/>
              <a:buChar char="-"/>
            </a:pPr>
            <a:r>
              <a:rPr lang="en-US" sz="2000" dirty="0">
                <a:latin typeface="Times New Roman" panose="02020603050405020304" pitchFamily="18" charset="0"/>
                <a:cs typeface="Times New Roman" panose="02020603050405020304" pitchFamily="18" charset="0"/>
              </a:rPr>
              <a:t>Building brochure</a:t>
            </a:r>
          </a:p>
          <a:p>
            <a:pPr marL="171450" indent="-171450">
              <a:buFontTx/>
              <a:buChar char="-"/>
            </a:pPr>
            <a:r>
              <a:rPr lang="en-US" sz="2000" dirty="0">
                <a:latin typeface="Times New Roman" panose="02020603050405020304" pitchFamily="18" charset="0"/>
                <a:cs typeface="Times New Roman" panose="02020603050405020304" pitchFamily="18" charset="0"/>
              </a:rPr>
              <a:t>This is not </a:t>
            </a:r>
            <a:r>
              <a:rPr lang="en-US" sz="2000">
                <a:latin typeface="Times New Roman" panose="02020603050405020304" pitchFamily="18" charset="0"/>
                <a:cs typeface="Times New Roman" panose="02020603050405020304" pitchFamily="18" charset="0"/>
              </a:rPr>
              <a:t>the Gilded Age</a:t>
            </a:r>
            <a:endParaRPr lang="en-US" sz="1200" dirty="0">
              <a:latin typeface="Times New Roman" panose="02020603050405020304" pitchFamily="18" charset="0"/>
              <a:cs typeface="Times New Roman" panose="02020603050405020304" pitchFamily="18" charset="0"/>
            </a:endParaRPr>
          </a:p>
          <a:p>
            <a:r>
              <a:rPr lang="en-US" sz="2000" b="1" dirty="0">
                <a:solidFill>
                  <a:schemeClr val="bg2"/>
                </a:solidFill>
                <a:latin typeface="Times New Roman" panose="02020603050405020304" pitchFamily="18" charset="0"/>
                <a:cs typeface="Times New Roman" panose="02020603050405020304" pitchFamily="18" charset="0"/>
              </a:rPr>
              <a:t>Homework:</a:t>
            </a:r>
            <a:r>
              <a:rPr lang="en-US" sz="2000" dirty="0">
                <a:solidFill>
                  <a:schemeClr val="bg2"/>
                </a:solidFill>
                <a:latin typeface="Times New Roman" panose="02020603050405020304" pitchFamily="18" charset="0"/>
                <a:cs typeface="Times New Roman" panose="02020603050405020304" pitchFamily="18" charset="0"/>
              </a:rPr>
              <a:t> </a:t>
            </a:r>
          </a:p>
          <a:p>
            <a:pPr marL="171450" indent="-171450">
              <a:buFontTx/>
              <a:buChar char="-"/>
            </a:pPr>
            <a:r>
              <a:rPr lang="en-US" sz="2000" b="1" dirty="0">
                <a:latin typeface="Times New Roman" panose="02020603050405020304" pitchFamily="18" charset="0"/>
                <a:cs typeface="Times New Roman" panose="02020603050405020304" pitchFamily="18" charset="0"/>
              </a:rPr>
              <a:t>Complete reading and terms </a:t>
            </a:r>
          </a:p>
          <a:p>
            <a:pPr lvl="0"/>
            <a:endParaRPr lang="en-US" sz="12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514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868362"/>
          </a:xfrm>
          <a:solidFill>
            <a:srgbClr val="FFFF00"/>
          </a:solidFill>
          <a:ln>
            <a:solidFill>
              <a:srgbClr val="C00000"/>
            </a:solidFill>
          </a:ln>
        </p:spPr>
        <p:txBody>
          <a:bodyPr/>
          <a:lstStyle/>
          <a:p>
            <a:r>
              <a:rPr lang="en-US" dirty="0">
                <a:latin typeface="Baskerville Old Face" panose="02020602080505020303" pitchFamily="18" charset="0"/>
              </a:rPr>
              <a:t>The Changing American Landscape</a:t>
            </a:r>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300" y="1295400"/>
            <a:ext cx="8153400" cy="2667000"/>
          </a:xfrm>
          <a:ln>
            <a:solidFill>
              <a:srgbClr val="C00000"/>
            </a:solidFill>
          </a:ln>
        </p:spPr>
      </p:pic>
      <p:sp>
        <p:nvSpPr>
          <p:cNvPr id="12" name="Rectangle 11"/>
          <p:cNvSpPr/>
          <p:nvPr/>
        </p:nvSpPr>
        <p:spPr>
          <a:xfrm>
            <a:off x="457200" y="3962400"/>
            <a:ext cx="8382000" cy="289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UcPeriod"/>
            </a:pPr>
            <a:r>
              <a:rPr lang="en-US" sz="2000" dirty="0">
                <a:latin typeface="Times New Roman" panose="02020603050405020304" pitchFamily="18" charset="0"/>
                <a:cs typeface="Times New Roman" panose="02020603050405020304" pitchFamily="18" charset="0"/>
              </a:rPr>
              <a:t>Describe ONE factor that caused the change in population in the United States from 1860 to 1900.</a:t>
            </a:r>
          </a:p>
          <a:p>
            <a:pPr marL="342900" indent="-342900">
              <a:buFont typeface="+mj-lt"/>
              <a:buAutoNum type="alphaUcPeriod"/>
            </a:pPr>
            <a:r>
              <a:rPr lang="en-US" sz="2000" dirty="0">
                <a:latin typeface="Times New Roman" panose="02020603050405020304" pitchFamily="18" charset="0"/>
                <a:cs typeface="Times New Roman" panose="02020603050405020304" pitchFamily="18" charset="0"/>
              </a:rPr>
              <a:t>Explain positive change to either rural or urban landscape, as a result of the population change.</a:t>
            </a:r>
          </a:p>
          <a:p>
            <a:pPr marL="342900" indent="-342900">
              <a:buFont typeface="+mj-lt"/>
              <a:buAutoNum type="alphaUcPeriod"/>
            </a:pPr>
            <a:r>
              <a:rPr lang="en-US" sz="2000" dirty="0">
                <a:latin typeface="Times New Roman" panose="02020603050405020304" pitchFamily="18" charset="0"/>
                <a:cs typeface="Times New Roman" panose="02020603050405020304" pitchFamily="18" charset="0"/>
              </a:rPr>
              <a:t>Explain how population change of the United States from 1860 to 1900 led to one of the following conflicts.</a:t>
            </a:r>
          </a:p>
          <a:p>
            <a:pPr marL="795338"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common man vs. industrialists</a:t>
            </a:r>
          </a:p>
          <a:p>
            <a:pPr marL="795338"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Culture differences </a:t>
            </a:r>
          </a:p>
          <a:p>
            <a:pPr marL="795338"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Power of government </a:t>
            </a:r>
          </a:p>
        </p:txBody>
      </p:sp>
    </p:spTree>
    <p:extLst>
      <p:ext uri="{BB962C8B-B14F-4D97-AF65-F5344CB8AC3E}">
        <p14:creationId xmlns:p14="http://schemas.microsoft.com/office/powerpoint/2010/main" val="3285563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rgbClr val="FFFF00"/>
          </a:solidFill>
          <a:ln>
            <a:solidFill>
              <a:srgbClr val="C00000"/>
            </a:solidFill>
          </a:ln>
        </p:spPr>
        <p:txBody>
          <a:bodyPr>
            <a:normAutofit fontScale="90000"/>
          </a:bodyPr>
          <a:lstStyle/>
          <a:p>
            <a:r>
              <a:rPr lang="en-US" dirty="0">
                <a:latin typeface="Baskerville Old Face" panose="02020602080505020303" pitchFamily="18" charset="0"/>
              </a:rPr>
              <a:t>Brochure Layout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8786403"/>
              </p:ext>
            </p:extLst>
          </p:nvPr>
        </p:nvGraphicFramePr>
        <p:xfrm>
          <a:off x="457200" y="1143000"/>
          <a:ext cx="8229600" cy="53949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100035830"/>
                    </a:ext>
                  </a:extLst>
                </a:gridCol>
                <a:gridCol w="2743200">
                  <a:extLst>
                    <a:ext uri="{9D8B030D-6E8A-4147-A177-3AD203B41FA5}">
                      <a16:colId xmlns:a16="http://schemas.microsoft.com/office/drawing/2014/main" val="730087345"/>
                    </a:ext>
                  </a:extLst>
                </a:gridCol>
                <a:gridCol w="2743200">
                  <a:extLst>
                    <a:ext uri="{9D8B030D-6E8A-4147-A177-3AD203B41FA5}">
                      <a16:colId xmlns:a16="http://schemas.microsoft.com/office/drawing/2014/main" val="2274731906"/>
                    </a:ext>
                  </a:extLst>
                </a:gridCol>
              </a:tblGrid>
              <a:tr h="370840">
                <a:tc>
                  <a:txBody>
                    <a:bodyPr/>
                    <a:lstStyle/>
                    <a:p>
                      <a:r>
                        <a:rPr lang="en-US" dirty="0">
                          <a:latin typeface="Times New Roman" panose="02020603050405020304" pitchFamily="18" charset="0"/>
                          <a:cs typeface="Times New Roman" panose="02020603050405020304" pitchFamily="18" charset="0"/>
                        </a:rPr>
                        <a:t>(Front cover)</a:t>
                      </a:r>
                    </a:p>
                    <a:p>
                      <a:r>
                        <a:rPr lang="en-US" dirty="0">
                          <a:latin typeface="Times New Roman" panose="02020603050405020304" pitchFamily="18" charset="0"/>
                          <a:cs typeface="Times New Roman" panose="02020603050405020304" pitchFamily="18" charset="0"/>
                        </a:rPr>
                        <a:t>Title - </a:t>
                      </a:r>
                    </a:p>
                    <a:p>
                      <a:r>
                        <a:rPr lang="en-US" dirty="0">
                          <a:latin typeface="Times New Roman" panose="02020603050405020304" pitchFamily="18" charset="0"/>
                          <a:cs typeface="Times New Roman" panose="02020603050405020304" pitchFamily="18" charset="0"/>
                        </a:rPr>
                        <a:t>Thesis –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Image</a:t>
                      </a:r>
                      <a:r>
                        <a:rPr lang="en-US" baseline="0" dirty="0">
                          <a:latin typeface="Times New Roman" panose="02020603050405020304" pitchFamily="18" charset="0"/>
                          <a:cs typeface="Times New Roman" panose="02020603050405020304" pitchFamily="18" charset="0"/>
                        </a:rPr>
                        <a:t> that represent your topic</a:t>
                      </a:r>
                    </a:p>
                    <a:p>
                      <a:endParaRPr lang="en-US" baseline="0" dirty="0">
                        <a:latin typeface="Times New Roman" panose="02020603050405020304" pitchFamily="18" charset="0"/>
                        <a:cs typeface="Times New Roman" panose="02020603050405020304" pitchFamily="18" charset="0"/>
                      </a:endParaRPr>
                    </a:p>
                    <a:p>
                      <a:r>
                        <a:rPr lang="en-US" baseline="0" dirty="0">
                          <a:latin typeface="Times New Roman" panose="02020603050405020304" pitchFamily="18" charset="0"/>
                          <a:cs typeface="Times New Roman" panose="02020603050405020304" pitchFamily="18" charset="0"/>
                        </a:rPr>
                        <a:t>Student Names </a:t>
                      </a:r>
                    </a:p>
                    <a:p>
                      <a:endParaRPr lang="en-US" baseline="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(Middle)</a:t>
                      </a:r>
                    </a:p>
                    <a:p>
                      <a:r>
                        <a:rPr lang="en-US" dirty="0">
                          <a:latin typeface="Times New Roman" panose="02020603050405020304" pitchFamily="18" charset="0"/>
                          <a:cs typeface="Times New Roman" panose="02020603050405020304" pitchFamily="18" charset="0"/>
                        </a:rPr>
                        <a:t>Citation</a:t>
                      </a:r>
                    </a:p>
                    <a:p>
                      <a:pPr marL="285750" indent="-285750">
                        <a:buFontTx/>
                        <a:buChar char="-"/>
                      </a:pPr>
                      <a:r>
                        <a:rPr lang="en-US" dirty="0">
                          <a:latin typeface="Times New Roman" panose="02020603050405020304" pitchFamily="18" charset="0"/>
                          <a:cs typeface="Times New Roman" panose="02020603050405020304" pitchFamily="18" charset="0"/>
                        </a:rPr>
                        <a:t>Author</a:t>
                      </a:r>
                    </a:p>
                    <a:p>
                      <a:pPr marL="285750" indent="-285750">
                        <a:buFontTx/>
                        <a:buChar char="-"/>
                      </a:pPr>
                      <a:r>
                        <a:rPr lang="en-US" dirty="0">
                          <a:latin typeface="Times New Roman" panose="02020603050405020304" pitchFamily="18" charset="0"/>
                          <a:cs typeface="Times New Roman" panose="02020603050405020304" pitchFamily="18" charset="0"/>
                        </a:rPr>
                        <a:t>Document</a:t>
                      </a:r>
                    </a:p>
                    <a:p>
                      <a:pPr marL="285750" indent="-285750">
                        <a:buFontTx/>
                        <a:buChar char="-"/>
                      </a:pPr>
                      <a:r>
                        <a:rPr lang="en-US" dirty="0">
                          <a:latin typeface="Times New Roman" panose="02020603050405020304" pitchFamily="18" charset="0"/>
                          <a:cs typeface="Times New Roman" panose="02020603050405020304" pitchFamily="18" charset="0"/>
                        </a:rPr>
                        <a:t>Year</a:t>
                      </a:r>
                    </a:p>
                  </a:txBody>
                  <a:tcPr/>
                </a:tc>
                <a:tc>
                  <a:txBody>
                    <a:bodyPr/>
                    <a:lstStyle/>
                    <a:p>
                      <a:r>
                        <a:rPr lang="en-US" dirty="0">
                          <a:latin typeface="Times New Roman" panose="02020603050405020304" pitchFamily="18" charset="0"/>
                          <a:cs typeface="Times New Roman" panose="02020603050405020304" pitchFamily="18" charset="0"/>
                        </a:rPr>
                        <a:t>(Historic</a:t>
                      </a:r>
                      <a:r>
                        <a:rPr lang="en-US" baseline="0" dirty="0">
                          <a:latin typeface="Times New Roman" panose="02020603050405020304" pitchFamily="18" charset="0"/>
                          <a:cs typeface="Times New Roman" panose="02020603050405020304" pitchFamily="18" charset="0"/>
                        </a:rPr>
                        <a:t> Synthesis)</a:t>
                      </a:r>
                    </a:p>
                    <a:p>
                      <a:r>
                        <a:rPr lang="en-US" baseline="0" dirty="0">
                          <a:latin typeface="Times New Roman" panose="02020603050405020304" pitchFamily="18" charset="0"/>
                          <a:cs typeface="Times New Roman" panose="02020603050405020304" pitchFamily="18" charset="0"/>
                        </a:rPr>
                        <a:t>Main idea</a:t>
                      </a:r>
                    </a:p>
                    <a:p>
                      <a:r>
                        <a:rPr lang="en-US" baseline="0" dirty="0">
                          <a:latin typeface="Times New Roman" panose="02020603050405020304" pitchFamily="18" charset="0"/>
                          <a:cs typeface="Times New Roman" panose="02020603050405020304" pitchFamily="18" charset="0"/>
                        </a:rPr>
                        <a:t>Primary source document</a:t>
                      </a:r>
                    </a:p>
                    <a:p>
                      <a:endParaRPr lang="en-US" baseline="0" dirty="0">
                        <a:latin typeface="Times New Roman" panose="02020603050405020304" pitchFamily="18" charset="0"/>
                        <a:cs typeface="Times New Roman" panose="02020603050405020304" pitchFamily="18" charset="0"/>
                      </a:endParaRPr>
                    </a:p>
                    <a:p>
                      <a:r>
                        <a:rPr lang="en-US" baseline="0" dirty="0">
                          <a:latin typeface="Times New Roman" panose="02020603050405020304" pitchFamily="18" charset="0"/>
                          <a:cs typeface="Times New Roman" panose="02020603050405020304" pitchFamily="18" charset="0"/>
                        </a:rPr>
                        <a:t>Paragraph defense</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0053646"/>
                  </a:ext>
                </a:extLst>
              </a:tr>
              <a:tr h="370840">
                <a:tc>
                  <a:txBody>
                    <a:bodyPr/>
                    <a:lstStyle/>
                    <a:p>
                      <a:r>
                        <a:rPr lang="en-US" dirty="0">
                          <a:latin typeface="Times New Roman" panose="02020603050405020304" pitchFamily="18" charset="0"/>
                          <a:cs typeface="Times New Roman" panose="02020603050405020304" pitchFamily="18" charset="0"/>
                        </a:rPr>
                        <a:t>Political</a:t>
                      </a:r>
                    </a:p>
                    <a:p>
                      <a:endParaRPr lang="en-US" dirty="0">
                        <a:latin typeface="Times New Roman" panose="02020603050405020304" pitchFamily="18" charset="0"/>
                        <a:cs typeface="Times New Roman" panose="02020603050405020304" pitchFamily="18" charset="0"/>
                      </a:endParaRPr>
                    </a:p>
                    <a:p>
                      <a:r>
                        <a:rPr lang="en-US" baseline="0" dirty="0">
                          <a:latin typeface="Times New Roman" panose="02020603050405020304" pitchFamily="18" charset="0"/>
                          <a:cs typeface="Times New Roman" panose="02020603050405020304" pitchFamily="18" charset="0"/>
                        </a:rPr>
                        <a:t>Main idea</a:t>
                      </a:r>
                    </a:p>
                    <a:p>
                      <a:r>
                        <a:rPr lang="en-US" baseline="0" dirty="0">
                          <a:latin typeface="Times New Roman" panose="02020603050405020304" pitchFamily="18" charset="0"/>
                          <a:cs typeface="Times New Roman" panose="02020603050405020304" pitchFamily="18" charset="0"/>
                        </a:rPr>
                        <a:t>Primary source document</a:t>
                      </a:r>
                    </a:p>
                    <a:p>
                      <a:endParaRPr lang="en-US" baseline="0" dirty="0">
                        <a:latin typeface="Times New Roman" panose="02020603050405020304" pitchFamily="18" charset="0"/>
                        <a:cs typeface="Times New Roman" panose="02020603050405020304" pitchFamily="18" charset="0"/>
                      </a:endParaRPr>
                    </a:p>
                    <a:p>
                      <a:r>
                        <a:rPr lang="en-US" baseline="0" dirty="0">
                          <a:latin typeface="Times New Roman" panose="02020603050405020304" pitchFamily="18" charset="0"/>
                          <a:cs typeface="Times New Roman" panose="02020603050405020304" pitchFamily="18" charset="0"/>
                        </a:rPr>
                        <a:t>Paragraph defense</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Economic</a:t>
                      </a:r>
                    </a:p>
                    <a:p>
                      <a:endParaRPr lang="en-US" dirty="0">
                        <a:latin typeface="Times New Roman" panose="02020603050405020304" pitchFamily="18" charset="0"/>
                        <a:cs typeface="Times New Roman" panose="02020603050405020304" pitchFamily="18" charset="0"/>
                      </a:endParaRPr>
                    </a:p>
                    <a:p>
                      <a:r>
                        <a:rPr lang="en-US" baseline="0" dirty="0">
                          <a:latin typeface="Times New Roman" panose="02020603050405020304" pitchFamily="18" charset="0"/>
                          <a:cs typeface="Times New Roman" panose="02020603050405020304" pitchFamily="18" charset="0"/>
                        </a:rPr>
                        <a:t>Main idea</a:t>
                      </a:r>
                    </a:p>
                    <a:p>
                      <a:r>
                        <a:rPr lang="en-US" baseline="0" dirty="0">
                          <a:latin typeface="Times New Roman" panose="02020603050405020304" pitchFamily="18" charset="0"/>
                          <a:cs typeface="Times New Roman" panose="02020603050405020304" pitchFamily="18" charset="0"/>
                        </a:rPr>
                        <a:t>Primary source document</a:t>
                      </a:r>
                    </a:p>
                    <a:p>
                      <a:endParaRPr lang="en-US" baseline="0" dirty="0">
                        <a:latin typeface="Times New Roman" panose="02020603050405020304" pitchFamily="18" charset="0"/>
                        <a:cs typeface="Times New Roman" panose="02020603050405020304" pitchFamily="18" charset="0"/>
                      </a:endParaRPr>
                    </a:p>
                    <a:p>
                      <a:r>
                        <a:rPr lang="en-US" baseline="0" dirty="0">
                          <a:latin typeface="Times New Roman" panose="02020603050405020304" pitchFamily="18" charset="0"/>
                          <a:cs typeface="Times New Roman" panose="02020603050405020304" pitchFamily="18" charset="0"/>
                        </a:rPr>
                        <a:t>Paragraph defense</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Social </a:t>
                      </a:r>
                    </a:p>
                    <a:p>
                      <a:endParaRPr lang="en-US" dirty="0">
                        <a:latin typeface="Times New Roman" panose="02020603050405020304" pitchFamily="18" charset="0"/>
                        <a:cs typeface="Times New Roman" panose="02020603050405020304" pitchFamily="18" charset="0"/>
                      </a:endParaRPr>
                    </a:p>
                    <a:p>
                      <a:r>
                        <a:rPr lang="en-US" baseline="0" dirty="0">
                          <a:latin typeface="Times New Roman" panose="02020603050405020304" pitchFamily="18" charset="0"/>
                          <a:cs typeface="Times New Roman" panose="02020603050405020304" pitchFamily="18" charset="0"/>
                        </a:rPr>
                        <a:t>Main idea</a:t>
                      </a:r>
                    </a:p>
                    <a:p>
                      <a:r>
                        <a:rPr lang="en-US" baseline="0" dirty="0">
                          <a:latin typeface="Times New Roman" panose="02020603050405020304" pitchFamily="18" charset="0"/>
                          <a:cs typeface="Times New Roman" panose="02020603050405020304" pitchFamily="18" charset="0"/>
                        </a:rPr>
                        <a:t>Primary source document</a:t>
                      </a:r>
                    </a:p>
                    <a:p>
                      <a:endParaRPr lang="en-US" baseline="0" dirty="0">
                        <a:latin typeface="Times New Roman" panose="02020603050405020304" pitchFamily="18" charset="0"/>
                        <a:cs typeface="Times New Roman" panose="02020603050405020304" pitchFamily="18" charset="0"/>
                      </a:endParaRPr>
                    </a:p>
                    <a:p>
                      <a:r>
                        <a:rPr lang="en-US" baseline="0" dirty="0">
                          <a:latin typeface="Times New Roman" panose="02020603050405020304" pitchFamily="18" charset="0"/>
                          <a:cs typeface="Times New Roman" panose="02020603050405020304" pitchFamily="18" charset="0"/>
                        </a:rPr>
                        <a:t>Paragraph defense</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86587155"/>
                  </a:ext>
                </a:extLst>
              </a:tr>
            </a:tbl>
          </a:graphicData>
        </a:graphic>
      </p:graphicFrame>
    </p:spTree>
    <p:extLst>
      <p:ext uri="{BB962C8B-B14F-4D97-AF65-F5344CB8AC3E}">
        <p14:creationId xmlns:p14="http://schemas.microsoft.com/office/powerpoint/2010/main" val="388401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endParaRPr lang="en-US" dirty="0"/>
          </a:p>
        </p:txBody>
      </p:sp>
      <p:sp>
        <p:nvSpPr>
          <p:cNvPr id="4" name="Rectangle 3"/>
          <p:cNvSpPr/>
          <p:nvPr/>
        </p:nvSpPr>
        <p:spPr>
          <a:xfrm>
            <a:off x="457200" y="381000"/>
            <a:ext cx="8229600" cy="579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533400"/>
            <a:ext cx="8001000" cy="5970865"/>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Essential Question: </a:t>
            </a:r>
            <a:r>
              <a:rPr lang="en-US" sz="2000" dirty="0">
                <a:solidFill>
                  <a:schemeClr val="bg2"/>
                </a:solidFill>
                <a:latin typeface="Times New Roman" panose="02020603050405020304" pitchFamily="18" charset="0"/>
                <a:cs typeface="Times New Roman" panose="02020603050405020304" pitchFamily="18" charset="0"/>
              </a:rPr>
              <a:t>How did rapid mechanization in industrial and agriculture American society transform the United States and bring it into the modern age?</a:t>
            </a:r>
          </a:p>
          <a:p>
            <a:pPr lvl="0"/>
            <a:r>
              <a:rPr lang="en-US" sz="2000" b="1" dirty="0">
                <a:solidFill>
                  <a:srgbClr val="FF0000"/>
                </a:solidFill>
                <a:latin typeface="Times New Roman" panose="02020603050405020304" pitchFamily="18" charset="0"/>
                <a:cs typeface="Times New Roman" panose="02020603050405020304" pitchFamily="18" charset="0"/>
              </a:rPr>
              <a:t>Students can: </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Discern how did industrialization change Americans’ lives during the Gilded years?</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Evaluate how and why did Americans struggle over the power and purpose of government?</a:t>
            </a:r>
          </a:p>
          <a:p>
            <a:endParaRPr lang="en-US" sz="1200" dirty="0">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Agenda for Today</a:t>
            </a:r>
          </a:p>
          <a:p>
            <a:pPr marL="171450" indent="-171450">
              <a:buFontTx/>
              <a:buChar char="-"/>
            </a:pPr>
            <a:r>
              <a:rPr lang="en-US" sz="2400" dirty="0">
                <a:latin typeface="Times New Roman" panose="02020603050405020304" pitchFamily="18" charset="0"/>
                <a:cs typeface="Times New Roman" panose="02020603050405020304" pitchFamily="18" charset="0"/>
              </a:rPr>
              <a:t>Gilded Effect</a:t>
            </a:r>
          </a:p>
          <a:p>
            <a:pPr marL="171450" indent="-171450">
              <a:buFontTx/>
              <a:buChar char="-"/>
            </a:pPr>
            <a:r>
              <a:rPr lang="en-US" sz="2400" dirty="0">
                <a:latin typeface="Times New Roman" panose="02020603050405020304" pitchFamily="18" charset="0"/>
                <a:cs typeface="Times New Roman" panose="02020603050405020304" pitchFamily="18" charset="0"/>
              </a:rPr>
              <a:t>Social cultural transformation</a:t>
            </a:r>
          </a:p>
          <a:p>
            <a:pPr marL="171450" indent="-171450">
              <a:buFontTx/>
              <a:buChar char="-"/>
            </a:pPr>
            <a:r>
              <a:rPr lang="en-US" sz="2400" dirty="0">
                <a:latin typeface="Times New Roman" panose="02020603050405020304" pitchFamily="18" charset="0"/>
                <a:cs typeface="Times New Roman" panose="02020603050405020304" pitchFamily="18" charset="0"/>
              </a:rPr>
              <a:t>What can you prove</a:t>
            </a:r>
          </a:p>
          <a:p>
            <a:r>
              <a:rPr lang="en-US" sz="2400" b="1" dirty="0">
                <a:solidFill>
                  <a:schemeClr val="bg2"/>
                </a:solidFill>
                <a:latin typeface="Times New Roman" panose="02020603050405020304" pitchFamily="18" charset="0"/>
                <a:cs typeface="Times New Roman" panose="02020603050405020304" pitchFamily="18" charset="0"/>
              </a:rPr>
              <a:t>Homework:</a:t>
            </a:r>
            <a:r>
              <a:rPr lang="en-US" sz="2400" dirty="0">
                <a:solidFill>
                  <a:schemeClr val="bg2"/>
                </a:solidFill>
                <a:latin typeface="Times New Roman" panose="02020603050405020304" pitchFamily="18" charset="0"/>
                <a:cs typeface="Times New Roman" panose="02020603050405020304" pitchFamily="18" charset="0"/>
              </a:rPr>
              <a:t> </a:t>
            </a:r>
          </a:p>
          <a:p>
            <a:pPr marL="342900" indent="-342900">
              <a:buFontTx/>
              <a:buChar char="-"/>
            </a:pPr>
            <a:r>
              <a:rPr lang="en-US" sz="2400" dirty="0">
                <a:latin typeface="Times New Roman" panose="02020603050405020304" pitchFamily="18" charset="0"/>
                <a:cs typeface="Times New Roman" panose="02020603050405020304" pitchFamily="18" charset="0"/>
              </a:rPr>
              <a:t>Read The Economy of the West – pages 604-613</a:t>
            </a:r>
          </a:p>
          <a:p>
            <a:pPr marL="342900" indent="-342900">
              <a:buFontTx/>
              <a:buChar char="-"/>
            </a:pPr>
            <a:r>
              <a:rPr lang="en-US" sz="2400" dirty="0">
                <a:latin typeface="Times New Roman" panose="02020603050405020304" pitchFamily="18" charset="0"/>
                <a:cs typeface="Times New Roman" panose="02020603050405020304" pitchFamily="18" charset="0"/>
              </a:rPr>
              <a:t>Rough draft for DBQ due Friday</a:t>
            </a:r>
          </a:p>
          <a:p>
            <a:pPr lvl="0"/>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708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47EF-1724-4F19-BBFB-22D2B133FD34}"/>
              </a:ext>
            </a:extLst>
          </p:cNvPr>
          <p:cNvSpPr>
            <a:spLocks noGrp="1"/>
          </p:cNvSpPr>
          <p:nvPr>
            <p:ph type="title"/>
          </p:nvPr>
        </p:nvSpPr>
        <p:spPr>
          <a:xfrm>
            <a:off x="457200" y="274638"/>
            <a:ext cx="8229600" cy="715962"/>
          </a:xfrm>
        </p:spPr>
        <p:txBody>
          <a:bodyPr>
            <a:normAutofit fontScale="90000"/>
          </a:bodyPr>
          <a:lstStyle/>
          <a:p>
            <a:r>
              <a:rPr lang="en-US" dirty="0">
                <a:latin typeface="Baskerville Old Face" panose="02020602080505020303" pitchFamily="18" charset="0"/>
              </a:rPr>
              <a:t>Urbanization </a:t>
            </a:r>
          </a:p>
        </p:txBody>
      </p:sp>
      <p:sp>
        <p:nvSpPr>
          <p:cNvPr id="3" name="Content Placeholder 2">
            <a:extLst>
              <a:ext uri="{FF2B5EF4-FFF2-40B4-BE49-F238E27FC236}">
                <a16:creationId xmlns:a16="http://schemas.microsoft.com/office/drawing/2014/main" id="{9FA5D236-5232-4548-BC69-62A9766637B2}"/>
              </a:ext>
            </a:extLst>
          </p:cNvPr>
          <p:cNvSpPr>
            <a:spLocks noGrp="1"/>
          </p:cNvSpPr>
          <p:nvPr>
            <p:ph idx="1"/>
          </p:nvPr>
        </p:nvSpPr>
        <p:spPr>
          <a:xfrm>
            <a:off x="457200" y="1219200"/>
            <a:ext cx="8229600" cy="4906963"/>
          </a:xfrm>
          <a:solidFill>
            <a:schemeClr val="bg1"/>
          </a:solidFill>
          <a:ln>
            <a:solidFill>
              <a:srgbClr val="92D050"/>
            </a:solidFill>
          </a:ln>
        </p:spPr>
        <p:txBody>
          <a:bodyPr>
            <a:normAutofit/>
          </a:bodyPr>
          <a:lstStyle/>
          <a:p>
            <a:pPr marL="0" indent="0">
              <a:buNone/>
            </a:pPr>
            <a:r>
              <a:rPr lang="en-US" b="1" dirty="0"/>
              <a:t>To what extent did urbanization during the period of 1870 to 1900 reflect the Gilded Age?</a:t>
            </a:r>
          </a:p>
          <a:p>
            <a:r>
              <a:rPr lang="en-US" sz="2800" b="1" dirty="0">
                <a:latin typeface="Times New Roman" panose="02020603050405020304" pitchFamily="18" charset="0"/>
                <a:cs typeface="Times New Roman" panose="02020603050405020304" pitchFamily="18" charset="0"/>
              </a:rPr>
              <a:t>Thesis</a:t>
            </a:r>
          </a:p>
          <a:p>
            <a:r>
              <a:rPr lang="en-US" sz="2800" b="1" dirty="0">
                <a:latin typeface="Times New Roman" panose="02020603050405020304" pitchFamily="18" charset="0"/>
                <a:cs typeface="Times New Roman" panose="02020603050405020304" pitchFamily="18" charset="0"/>
              </a:rPr>
              <a:t>15 facts by bases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1884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1"/>
          </a:solidFill>
          <a:ln>
            <a:solidFill>
              <a:srgbClr val="7030A0"/>
            </a:solidFill>
          </a:ln>
        </p:spPr>
        <p:txBody>
          <a:bodyPr>
            <a:normAutofit fontScale="90000"/>
          </a:bodyPr>
          <a:lstStyle/>
          <a:p>
            <a:r>
              <a:rPr lang="en-US" dirty="0">
                <a:solidFill>
                  <a:srgbClr val="7030A0"/>
                </a:solidFill>
                <a:latin typeface="Baskerville Old Face" panose="02020602080505020303" pitchFamily="18" charset="0"/>
              </a:rPr>
              <a:t>The Social Gospel</a:t>
            </a:r>
          </a:p>
        </p:txBody>
      </p:sp>
      <p:sp>
        <p:nvSpPr>
          <p:cNvPr id="3" name="Content Placeholder 2"/>
          <p:cNvSpPr>
            <a:spLocks noGrp="1"/>
          </p:cNvSpPr>
          <p:nvPr>
            <p:ph idx="1"/>
          </p:nvPr>
        </p:nvSpPr>
        <p:spPr>
          <a:xfrm>
            <a:off x="457200" y="1143000"/>
            <a:ext cx="8229600" cy="4983163"/>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The social gospel is the old message of salvation, but enlarged and intensified. The individualistic gospel has taught us to see the sinfulness of every human heart and has inspired us with faith in the willingness and power of God to save every soul that comes to him. But it has not given us an adequate understanding of the sinfulness of the social order and its share in the sins of all individuals within it. It has not evoked faith in the will and power of God to redeem the permanent institutions of human society from their inherited guilt of oppression and extortion. Both our sense of sin and our faith in salvation have fallen short of the realities under its teaching. The social gospel seeks to bring men under repentance for their collective sins and to create a more sensitive and more modern conscience. It calls on us for the faith of the old prophets who believed in the salvation of nations.</a:t>
            </a:r>
            <a:r>
              <a:rPr lang="en-US" sz="2000" dirty="0"/>
              <a:t> </a:t>
            </a:r>
          </a:p>
          <a:p>
            <a:pPr marL="0" indent="0">
              <a:buNone/>
            </a:pPr>
            <a:r>
              <a:rPr lang="en-US" sz="2000" dirty="0"/>
              <a:t>- </a:t>
            </a:r>
            <a:r>
              <a:rPr lang="en-US" sz="2000" b="1" dirty="0">
                <a:solidFill>
                  <a:srgbClr val="7030A0"/>
                </a:solidFill>
                <a:latin typeface="Times New Roman" panose="02020603050405020304" pitchFamily="18" charset="0"/>
                <a:cs typeface="Times New Roman" panose="02020603050405020304" pitchFamily="18" charset="0"/>
              </a:rPr>
              <a:t>Walter Rauschenbusch, </a:t>
            </a:r>
            <a:r>
              <a:rPr lang="en-US" sz="2000" b="1" i="1" dirty="0">
                <a:solidFill>
                  <a:srgbClr val="7030A0"/>
                </a:solidFill>
                <a:latin typeface="Times New Roman" panose="02020603050405020304" pitchFamily="18" charset="0"/>
                <a:cs typeface="Times New Roman" panose="02020603050405020304" pitchFamily="18" charset="0"/>
              </a:rPr>
              <a:t>“A Theology of the Social Gospel”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6634" y="4800600"/>
            <a:ext cx="1553771" cy="1554163"/>
          </a:xfrm>
          <a:prstGeom prst="rect">
            <a:avLst/>
          </a:prstGeom>
          <a:ln>
            <a:solidFill>
              <a:srgbClr val="7030A0"/>
            </a:solidFill>
          </a:ln>
        </p:spPr>
      </p:pic>
    </p:spTree>
    <p:extLst>
      <p:ext uri="{BB962C8B-B14F-4D97-AF65-F5344CB8AC3E}">
        <p14:creationId xmlns:p14="http://schemas.microsoft.com/office/powerpoint/2010/main" val="2084071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99CC00"/>
                </a:solidFill>
                <a:latin typeface="Baskerville Old Face" panose="02020602080505020303" pitchFamily="18" charset="0"/>
              </a:rPr>
              <a:t>Guiding Question 3</a:t>
            </a:r>
            <a:endParaRPr lang="en-US" dirty="0"/>
          </a:p>
        </p:txBody>
      </p:sp>
      <p:sp>
        <p:nvSpPr>
          <p:cNvPr id="3" name="Content Placeholder 2"/>
          <p:cNvSpPr>
            <a:spLocks noGrp="1"/>
          </p:cNvSpPr>
          <p:nvPr>
            <p:ph idx="1"/>
          </p:nvPr>
        </p:nvSpPr>
        <p:spPr>
          <a:solidFill>
            <a:schemeClr val="accent5"/>
          </a:solidFill>
        </p:spPr>
        <p:txBody>
          <a:bodyPr/>
          <a:lstStyle/>
          <a:p>
            <a:r>
              <a:rPr lang="en-US" b="1" dirty="0">
                <a:latin typeface="Times New Roman" panose="02020603050405020304" pitchFamily="18" charset="0"/>
                <a:cs typeface="Times New Roman" panose="02020603050405020304" pitchFamily="18" charset="0"/>
              </a:rPr>
              <a:t>Analyze the primary causes of the population shift from the rural to an urban environment in the United States between 1875 and 1925.</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812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solidFill>
        </p:spPr>
        <p:txBody>
          <a:bodyPr>
            <a:normAutofit/>
          </a:bodyPr>
          <a:lstStyle/>
          <a:p>
            <a:r>
              <a:rPr lang="en-US" sz="3600" b="1" i="1" dirty="0">
                <a:solidFill>
                  <a:schemeClr val="tx2"/>
                </a:solidFill>
                <a:latin typeface="Baskerville Old Face" panose="02020602080505020303" pitchFamily="18" charset="0"/>
              </a:rPr>
              <a:t>Battling New Economic &amp; Social Problems</a:t>
            </a:r>
            <a:endParaRPr lang="en-US" sz="3600" dirty="0">
              <a:solidFill>
                <a:schemeClr val="tx2"/>
              </a:solidFill>
              <a:latin typeface="Baskerville Old Face" panose="02020602080505020303" pitchFamily="18" charset="0"/>
            </a:endParaRPr>
          </a:p>
        </p:txBody>
      </p:sp>
      <p:sp>
        <p:nvSpPr>
          <p:cNvPr id="3" name="Content Placeholder 2"/>
          <p:cNvSpPr>
            <a:spLocks noGrp="1"/>
          </p:cNvSpPr>
          <p:nvPr>
            <p:ph idx="1"/>
          </p:nvPr>
        </p:nvSpPr>
        <p:spPr/>
        <p:txBody>
          <a:bodyPr>
            <a:noAutofit/>
          </a:bodyPr>
          <a:lstStyle/>
          <a:p>
            <a:r>
              <a:rPr lang="en-US" sz="2800" b="1" dirty="0">
                <a:latin typeface="Times New Roman" panose="02020603050405020304" pitchFamily="18" charset="0"/>
                <a:cs typeface="Times New Roman" panose="02020603050405020304" pitchFamily="18" charset="0"/>
              </a:rPr>
              <a:t>YMCAs and YWCAs</a:t>
            </a:r>
          </a:p>
          <a:p>
            <a:r>
              <a:rPr lang="en-US" sz="2800" b="1" dirty="0">
                <a:latin typeface="Times New Roman" panose="02020603050405020304" pitchFamily="18" charset="0"/>
                <a:cs typeface="Times New Roman" panose="02020603050405020304" pitchFamily="18" charset="0"/>
              </a:rPr>
              <a:t>Salvation Army</a:t>
            </a:r>
          </a:p>
          <a:p>
            <a:r>
              <a:rPr lang="en-US" sz="2800" b="1" dirty="0">
                <a:latin typeface="Times New Roman" panose="02020603050405020304" pitchFamily="18" charset="0"/>
                <a:cs typeface="Times New Roman" panose="02020603050405020304" pitchFamily="18" charset="0"/>
              </a:rPr>
              <a:t>“deserving poor” “undeserving poor”</a:t>
            </a:r>
          </a:p>
          <a:p>
            <a:r>
              <a:rPr lang="en-US" sz="2800" b="1" dirty="0">
                <a:latin typeface="Times New Roman" panose="02020603050405020304" pitchFamily="18" charset="0"/>
                <a:cs typeface="Times New Roman" panose="02020603050405020304" pitchFamily="18" charset="0"/>
              </a:rPr>
              <a:t>Social Gospel</a:t>
            </a:r>
          </a:p>
          <a:p>
            <a:pPr lvl="1"/>
            <a:r>
              <a:rPr lang="en-US" sz="2400" b="1" dirty="0">
                <a:solidFill>
                  <a:srgbClr val="FF0000"/>
                </a:solidFill>
                <a:latin typeface="Times New Roman" panose="02020603050405020304" pitchFamily="18" charset="0"/>
                <a:cs typeface="Times New Roman" panose="02020603050405020304" pitchFamily="18" charset="0"/>
              </a:rPr>
              <a:t>Walter Rauschenbusch</a:t>
            </a:r>
            <a:r>
              <a:rPr lang="en-US" sz="2400" dirty="0">
                <a:solidFill>
                  <a:srgbClr val="FF0000"/>
                </a:solidFill>
                <a:latin typeface="Times New Roman" panose="02020603050405020304" pitchFamily="18" charset="0"/>
                <a:cs typeface="Times New Roman" panose="02020603050405020304" pitchFamily="18" charset="0"/>
              </a:rPr>
              <a:t>, </a:t>
            </a:r>
            <a:r>
              <a:rPr lang="en-US" sz="2400" i="1" dirty="0">
                <a:solidFill>
                  <a:srgbClr val="FF0000"/>
                </a:solidFill>
                <a:latin typeface="Times New Roman" panose="02020603050405020304" pitchFamily="18" charset="0"/>
                <a:cs typeface="Times New Roman" panose="02020603050405020304" pitchFamily="18" charset="0"/>
              </a:rPr>
              <a:t>Christianity and the Social Crisis</a:t>
            </a:r>
          </a:p>
          <a:p>
            <a:r>
              <a:rPr lang="en-US" sz="2800" b="1" dirty="0">
                <a:latin typeface="Times New Roman" panose="02020603050405020304" pitchFamily="18" charset="0"/>
                <a:cs typeface="Times New Roman" panose="02020603050405020304" pitchFamily="18" charset="0"/>
              </a:rPr>
              <a:t>Settlement Houses</a:t>
            </a:r>
          </a:p>
          <a:p>
            <a:pPr lvl="1"/>
            <a:r>
              <a:rPr lang="en-US" sz="2400" b="1" i="1" dirty="0">
                <a:solidFill>
                  <a:srgbClr val="FF0000"/>
                </a:solidFill>
                <a:latin typeface="Times New Roman" panose="02020603050405020304" pitchFamily="18" charset="0"/>
                <a:cs typeface="Times New Roman" panose="02020603050405020304" pitchFamily="18" charset="0"/>
              </a:rPr>
              <a:t>Hull House</a:t>
            </a:r>
          </a:p>
          <a:p>
            <a:pPr lvl="1"/>
            <a:r>
              <a:rPr lang="en-US" sz="2400" b="1" i="1" dirty="0">
                <a:solidFill>
                  <a:srgbClr val="FF0000"/>
                </a:solidFill>
                <a:latin typeface="Times New Roman" panose="02020603050405020304" pitchFamily="18" charset="0"/>
                <a:cs typeface="Times New Roman" panose="02020603050405020304" pitchFamily="18" charset="0"/>
              </a:rPr>
              <a:t>Jane Addams</a:t>
            </a:r>
            <a:endParaRPr lang="en-US" sz="2400" i="1" dirty="0">
              <a:solidFill>
                <a:srgbClr val="FF0000"/>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128257"/>
            <a:ext cx="3400425" cy="2343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9417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tx1"/>
          </a:solidFill>
        </p:spPr>
        <p:txBody>
          <a:bodyPr>
            <a:normAutofit fontScale="90000"/>
          </a:bodyPr>
          <a:lstStyle/>
          <a:p>
            <a:r>
              <a:rPr lang="en-US" b="1" dirty="0">
                <a:solidFill>
                  <a:srgbClr val="C00000"/>
                </a:solidFill>
                <a:latin typeface="Baskerville Old Face" panose="02020602080505020303" pitchFamily="18" charset="0"/>
              </a:rPr>
              <a:t>Development of Mass Consumption</a:t>
            </a:r>
          </a:p>
        </p:txBody>
      </p:sp>
      <p:sp>
        <p:nvSpPr>
          <p:cNvPr id="3" name="Content Placeholder 2"/>
          <p:cNvSpPr>
            <a:spLocks noGrp="1"/>
          </p:cNvSpPr>
          <p:nvPr>
            <p:ph idx="1"/>
          </p:nvPr>
        </p:nvSpPr>
        <p:spPr>
          <a:xfrm>
            <a:off x="457200" y="1371600"/>
            <a:ext cx="7772400" cy="4754563"/>
          </a:xfrm>
          <a:solidFill>
            <a:schemeClr val="tx1">
              <a:alpha val="35000"/>
            </a:schemeClr>
          </a:solidFill>
        </p:spPr>
        <p:txBody>
          <a:bodyPr/>
          <a:lstStyle/>
          <a:p>
            <a:r>
              <a:rPr lang="en-US" sz="2400" b="1" dirty="0">
                <a:solidFill>
                  <a:schemeClr val="bg1"/>
                </a:solidFill>
                <a:latin typeface="Times New Roman" panose="02020603050405020304" pitchFamily="18" charset="0"/>
                <a:cs typeface="Times New Roman" panose="02020603050405020304" pitchFamily="18" charset="0"/>
              </a:rPr>
              <a:t>“white collar” 			- catalogs</a:t>
            </a:r>
          </a:p>
          <a:p>
            <a:r>
              <a:rPr lang="en-US" sz="2400" b="1" dirty="0">
                <a:solidFill>
                  <a:schemeClr val="bg1"/>
                </a:solidFill>
                <a:latin typeface="Times New Roman" panose="02020603050405020304" pitchFamily="18" charset="0"/>
                <a:cs typeface="Times New Roman" panose="02020603050405020304" pitchFamily="18" charset="0"/>
              </a:rPr>
              <a:t>ready-made clothing		- chain stores</a:t>
            </a:r>
          </a:p>
          <a:p>
            <a:r>
              <a:rPr lang="en-US" sz="2400" b="1" dirty="0">
                <a:solidFill>
                  <a:schemeClr val="bg1"/>
                </a:solidFill>
                <a:latin typeface="Times New Roman" panose="02020603050405020304" pitchFamily="18" charset="0"/>
                <a:cs typeface="Times New Roman" panose="02020603050405020304" pitchFamily="18" charset="0"/>
              </a:rPr>
              <a:t>prepared food			- department stores</a:t>
            </a:r>
          </a:p>
          <a:p>
            <a:pPr marL="0" indent="0">
              <a:buNone/>
            </a:pPr>
            <a:r>
              <a:rPr lang="en-US" sz="1800" b="1" dirty="0">
                <a:solidFill>
                  <a:schemeClr val="bg1"/>
                </a:solidFill>
                <a:latin typeface="Times New Roman" panose="02020603050405020304" pitchFamily="18" charset="0"/>
                <a:cs typeface="Times New Roman" panose="02020603050405020304" pitchFamily="18" charset="0"/>
              </a:rPr>
              <a:t>					(shopping as a leisure activity</a:t>
            </a:r>
            <a:r>
              <a:rPr lang="en-US" sz="1800" b="1" dirty="0">
                <a:solidFill>
                  <a:srgbClr val="C00000"/>
                </a:solidFill>
                <a:latin typeface="Times New Roman" panose="02020603050405020304" pitchFamily="18" charset="0"/>
                <a:cs typeface="Times New Roman" panose="02020603050405020304" pitchFamily="18" charset="0"/>
              </a:rPr>
              <a: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0"/>
            <a:ext cx="72390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3090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US" b="1" dirty="0">
                <a:solidFill>
                  <a:srgbClr val="C00000"/>
                </a:solidFill>
                <a:latin typeface="Baskerville Old Face" panose="02020602080505020303" pitchFamily="18" charset="0"/>
              </a:rPr>
              <a:t>Mass Culture: </a:t>
            </a:r>
            <a:r>
              <a:rPr lang="en-US" sz="2700" b="1" dirty="0">
                <a:solidFill>
                  <a:srgbClr val="C00000"/>
                </a:solidFill>
                <a:latin typeface="Baskerville Old Face" panose="02020602080505020303" pitchFamily="18" charset="0"/>
              </a:rPr>
              <a:t>Leisure in the Consumer Society </a:t>
            </a:r>
          </a:p>
        </p:txBody>
      </p:sp>
      <p:sp>
        <p:nvSpPr>
          <p:cNvPr id="3" name="Content Placeholder 2"/>
          <p:cNvSpPr>
            <a:spLocks noGrp="1"/>
          </p:cNvSpPr>
          <p:nvPr>
            <p:ph idx="1"/>
          </p:nvPr>
        </p:nvSpPr>
        <p:spPr>
          <a:xfrm>
            <a:off x="457200" y="1600200"/>
            <a:ext cx="5562600" cy="4525963"/>
          </a:xfrm>
          <a:solidFill>
            <a:schemeClr val="tx1">
              <a:alpha val="25000"/>
            </a:schemeClr>
          </a:solidFill>
        </p:spPr>
        <p:txBody>
          <a:bodyPr>
            <a:normAutofit/>
          </a:bodyPr>
          <a:lstStyle/>
          <a:p>
            <a:r>
              <a:rPr lang="en-US" sz="2400" b="1" dirty="0">
                <a:solidFill>
                  <a:schemeClr val="bg1"/>
                </a:solidFill>
                <a:latin typeface="Times New Roman" panose="02020603050405020304" pitchFamily="18" charset="0"/>
                <a:cs typeface="Times New Roman" panose="02020603050405020304" pitchFamily="18" charset="0"/>
              </a:rPr>
              <a:t>“leisure”</a:t>
            </a:r>
          </a:p>
          <a:p>
            <a:r>
              <a:rPr lang="en-US" sz="2400" b="1" dirty="0">
                <a:solidFill>
                  <a:schemeClr val="bg1"/>
                </a:solidFill>
                <a:latin typeface="Times New Roman" panose="02020603050405020304" pitchFamily="18" charset="0"/>
                <a:cs typeface="Times New Roman" panose="02020603050405020304" pitchFamily="18" charset="0"/>
              </a:rPr>
              <a:t>baseball - “national pastime”</a:t>
            </a:r>
          </a:p>
          <a:p>
            <a:r>
              <a:rPr lang="en-US" sz="2400" b="1" dirty="0">
                <a:solidFill>
                  <a:schemeClr val="bg1"/>
                </a:solidFill>
                <a:latin typeface="Times New Roman" panose="02020603050405020304" pitchFamily="18" charset="0"/>
                <a:cs typeface="Times New Roman" panose="02020603050405020304" pitchFamily="18" charset="0"/>
              </a:rPr>
              <a:t>amusement parks</a:t>
            </a:r>
          </a:p>
          <a:p>
            <a:pPr lvl="1"/>
            <a:r>
              <a:rPr lang="en-US" sz="2400" b="1" i="1" dirty="0">
                <a:solidFill>
                  <a:schemeClr val="tx2"/>
                </a:solidFill>
                <a:latin typeface="Times New Roman" panose="02020603050405020304" pitchFamily="18" charset="0"/>
                <a:cs typeface="Times New Roman" panose="02020603050405020304" pitchFamily="18" charset="0"/>
              </a:rPr>
              <a:t>Coney Island</a:t>
            </a:r>
          </a:p>
          <a:p>
            <a:r>
              <a:rPr lang="en-US" sz="2400" b="1" dirty="0">
                <a:solidFill>
                  <a:schemeClr val="bg1"/>
                </a:solidFill>
                <a:latin typeface="Times New Roman" panose="02020603050405020304" pitchFamily="18" charset="0"/>
                <a:cs typeface="Times New Roman" panose="02020603050405020304" pitchFamily="18" charset="0"/>
              </a:rPr>
              <a:t>newspapers</a:t>
            </a:r>
          </a:p>
          <a:p>
            <a:pPr lvl="1"/>
            <a:r>
              <a:rPr lang="en-US" sz="2400" b="1" dirty="0">
                <a:solidFill>
                  <a:srgbClr val="FF0000"/>
                </a:solidFill>
                <a:latin typeface="Times New Roman" panose="02020603050405020304" pitchFamily="18" charset="0"/>
                <a:cs typeface="Times New Roman" panose="02020603050405020304" pitchFamily="18" charset="0"/>
              </a:rPr>
              <a:t>“yellow journalism”</a:t>
            </a:r>
          </a:p>
          <a:p>
            <a:pPr lvl="1"/>
            <a:r>
              <a:rPr lang="en-US" sz="2400" b="1" dirty="0">
                <a:solidFill>
                  <a:srgbClr val="FF0000"/>
                </a:solidFill>
                <a:latin typeface="Times New Roman" panose="02020603050405020304" pitchFamily="18" charset="0"/>
                <a:cs typeface="Times New Roman" panose="02020603050405020304" pitchFamily="18" charset="0"/>
              </a:rPr>
              <a:t>William Randolph Hurst</a:t>
            </a:r>
          </a:p>
          <a:p>
            <a:pPr lvl="1"/>
            <a:r>
              <a:rPr lang="en-US" sz="2400" b="1" dirty="0">
                <a:solidFill>
                  <a:srgbClr val="FF0000"/>
                </a:solidFill>
                <a:latin typeface="Times New Roman" panose="02020603050405020304" pitchFamily="18" charset="0"/>
                <a:cs typeface="Times New Roman" panose="02020603050405020304" pitchFamily="18" charset="0"/>
              </a:rPr>
              <a:t>Joseph Pulitzer</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199" y="1219200"/>
            <a:ext cx="3580091" cy="486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6248400"/>
            <a:ext cx="3048000" cy="307777"/>
          </a:xfrm>
          <a:prstGeom prst="rect">
            <a:avLst/>
          </a:prstGeom>
          <a:noFill/>
        </p:spPr>
        <p:txBody>
          <a:bodyPr wrap="square" rtlCol="0">
            <a:spAutoFit/>
          </a:bodyPr>
          <a:lstStyle/>
          <a:p>
            <a:r>
              <a:rPr lang="en-US" sz="1400" b="1" i="1" dirty="0">
                <a:solidFill>
                  <a:srgbClr val="FF0000"/>
                </a:solidFill>
                <a:latin typeface="Times New Roman" panose="02020603050405020304" pitchFamily="18" charset="0"/>
                <a:cs typeface="Times New Roman" panose="02020603050405020304" pitchFamily="18" charset="0"/>
              </a:rPr>
              <a:t>Moving Picture Exhibition, 1900</a:t>
            </a:r>
            <a:endParaRPr lang="en-US"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5285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r>
              <a:rPr lang="en-US" b="1" i="1" dirty="0">
                <a:solidFill>
                  <a:srgbClr val="C00000"/>
                </a:solidFill>
                <a:latin typeface="Baskerville Old Face" panose="02020602080505020303" pitchFamily="18" charset="0"/>
              </a:rPr>
              <a:t>High Culture: </a:t>
            </a:r>
            <a:r>
              <a:rPr lang="en-US" sz="3100" b="1" i="1" dirty="0">
                <a:solidFill>
                  <a:srgbClr val="C00000"/>
                </a:solidFill>
                <a:latin typeface="Baskerville Old Face" panose="02020602080505020303" pitchFamily="18" charset="0"/>
              </a:rPr>
              <a:t>Art, Literature &amp; Education</a:t>
            </a:r>
            <a:endParaRPr lang="en-US" sz="3100" dirty="0">
              <a:solidFill>
                <a:srgbClr val="C00000"/>
              </a:solidFill>
              <a:latin typeface="Baskerville Old Face" panose="02020602080505020303" pitchFamily="18" charset="0"/>
            </a:endParaRPr>
          </a:p>
        </p:txBody>
      </p:sp>
      <p:sp>
        <p:nvSpPr>
          <p:cNvPr id="3" name="Content Placeholder 2"/>
          <p:cNvSpPr>
            <a:spLocks noGrp="1"/>
          </p:cNvSpPr>
          <p:nvPr>
            <p:ph idx="1"/>
          </p:nvPr>
        </p:nvSpPr>
        <p:spPr>
          <a:solidFill>
            <a:schemeClr val="tx1">
              <a:alpha val="15000"/>
            </a:schemeClr>
          </a:solidFill>
        </p:spPr>
        <p:txBody>
          <a:bodyPr>
            <a:normAutofit/>
          </a:bodyPr>
          <a:lstStyle/>
          <a:p>
            <a:r>
              <a:rPr lang="en-US" sz="2600" dirty="0">
                <a:solidFill>
                  <a:schemeClr val="bg1"/>
                </a:solidFill>
                <a:latin typeface="Times New Roman" panose="02020603050405020304" pitchFamily="18" charset="0"/>
                <a:cs typeface="Times New Roman" panose="02020603050405020304" pitchFamily="18" charset="0"/>
              </a:rPr>
              <a:t>“</a:t>
            </a:r>
            <a:r>
              <a:rPr lang="en-US" sz="2600" b="1" dirty="0">
                <a:solidFill>
                  <a:schemeClr val="bg1"/>
                </a:solidFill>
                <a:latin typeface="Times New Roman" panose="02020603050405020304" pitchFamily="18" charset="0"/>
                <a:cs typeface="Times New Roman" panose="02020603050405020304" pitchFamily="18" charset="0"/>
              </a:rPr>
              <a:t>high culture”</a:t>
            </a:r>
          </a:p>
          <a:p>
            <a:r>
              <a:rPr lang="en-US" sz="2600" b="1" dirty="0">
                <a:solidFill>
                  <a:schemeClr val="bg1"/>
                </a:solidFill>
                <a:latin typeface="Times New Roman" panose="02020603050405020304" pitchFamily="18" charset="0"/>
                <a:cs typeface="Times New Roman" panose="02020603050405020304" pitchFamily="18" charset="0"/>
              </a:rPr>
              <a:t> armory show (1914)</a:t>
            </a:r>
          </a:p>
          <a:p>
            <a:r>
              <a:rPr lang="en-US" sz="2600" b="1" dirty="0">
                <a:solidFill>
                  <a:schemeClr val="bg1"/>
                </a:solidFill>
                <a:latin typeface="Times New Roman" panose="02020603050405020304" pitchFamily="18" charset="0"/>
                <a:cs typeface="Times New Roman" panose="02020603050405020304" pitchFamily="18" charset="0"/>
              </a:rPr>
              <a:t> Charles Darwin</a:t>
            </a:r>
          </a:p>
          <a:p>
            <a:r>
              <a:rPr lang="en-US" sz="2600" dirty="0">
                <a:solidFill>
                  <a:schemeClr val="bg1"/>
                </a:solidFill>
                <a:latin typeface="Times New Roman" panose="02020603050405020304" pitchFamily="18" charset="0"/>
                <a:cs typeface="Times New Roman" panose="02020603050405020304" pitchFamily="18" charset="0"/>
              </a:rPr>
              <a:t> </a:t>
            </a:r>
            <a:r>
              <a:rPr lang="en-US" sz="2600" b="1" dirty="0">
                <a:solidFill>
                  <a:schemeClr val="bg1"/>
                </a:solidFill>
                <a:latin typeface="Times New Roman" panose="02020603050405020304" pitchFamily="18" charset="0"/>
                <a:cs typeface="Times New Roman" panose="02020603050405020304" pitchFamily="18" charset="0"/>
              </a:rPr>
              <a:t>Education:</a:t>
            </a:r>
          </a:p>
          <a:p>
            <a:pPr lvl="1"/>
            <a:r>
              <a:rPr lang="en-US" sz="2200" b="1" dirty="0">
                <a:solidFill>
                  <a:schemeClr val="bg1"/>
                </a:solidFill>
                <a:latin typeface="Times New Roman" panose="02020603050405020304" pitchFamily="18" charset="0"/>
                <a:cs typeface="Times New Roman" panose="02020603050405020304" pitchFamily="18" charset="0"/>
              </a:rPr>
              <a:t>compulsory attendance laws</a:t>
            </a:r>
          </a:p>
          <a:p>
            <a:pPr lvl="1"/>
            <a:r>
              <a:rPr lang="en-US" sz="2200" b="1" dirty="0">
                <a:solidFill>
                  <a:schemeClr val="bg1"/>
                </a:solidFill>
                <a:latin typeface="Times New Roman" panose="02020603050405020304" pitchFamily="18" charset="0"/>
                <a:cs typeface="Times New Roman" panose="02020603050405020304" pitchFamily="18" charset="0"/>
              </a:rPr>
              <a:t>“kill the Indian, save the man” </a:t>
            </a:r>
            <a:r>
              <a:rPr lang="en-US" sz="2200" b="1" i="1" dirty="0">
                <a:solidFill>
                  <a:srgbClr val="FF0000"/>
                </a:solidFill>
                <a:latin typeface="Times New Roman" panose="02020603050405020304" pitchFamily="18" charset="0"/>
                <a:cs typeface="Times New Roman" panose="02020603050405020304" pitchFamily="18" charset="0"/>
              </a:rPr>
              <a:t>(assimilation)</a:t>
            </a:r>
          </a:p>
          <a:p>
            <a:pPr lvl="2"/>
            <a:r>
              <a:rPr lang="en-US" sz="1800" b="1" dirty="0">
                <a:solidFill>
                  <a:schemeClr val="bg1"/>
                </a:solidFill>
                <a:latin typeface="Times New Roman" panose="02020603050405020304" pitchFamily="18" charset="0"/>
                <a:cs typeface="Times New Roman" panose="02020603050405020304" pitchFamily="18" charset="0"/>
              </a:rPr>
              <a:t>Carlisle Indian Industrial School</a:t>
            </a:r>
          </a:p>
          <a:p>
            <a:r>
              <a:rPr lang="en-US" sz="2600" b="1" dirty="0">
                <a:solidFill>
                  <a:schemeClr val="bg1"/>
                </a:solidFill>
                <a:latin typeface="Times New Roman" panose="02020603050405020304" pitchFamily="18" charset="0"/>
                <a:cs typeface="Times New Roman" panose="02020603050405020304" pitchFamily="18" charset="0"/>
              </a:rPr>
              <a:t>Colleges: land grant institutions </a:t>
            </a:r>
            <a:r>
              <a:rPr lang="en-US" sz="2000" b="1" i="1" dirty="0">
                <a:solidFill>
                  <a:srgbClr val="FF0000"/>
                </a:solidFill>
                <a:latin typeface="Times New Roman" panose="02020603050405020304" pitchFamily="18" charset="0"/>
                <a:cs typeface="Times New Roman" panose="02020603050405020304" pitchFamily="18" charset="0"/>
              </a:rPr>
              <a:t>(Morrill Act)</a:t>
            </a:r>
          </a:p>
          <a:p>
            <a:r>
              <a:rPr lang="en-US" sz="2600" b="1" dirty="0">
                <a:solidFill>
                  <a:schemeClr val="bg1"/>
                </a:solidFill>
                <a:latin typeface="Times New Roman" panose="02020603050405020304" pitchFamily="18" charset="0"/>
                <a:cs typeface="Times New Roman" panose="02020603050405020304" pitchFamily="18" charset="0"/>
              </a:rPr>
              <a:t>new female institutions </a:t>
            </a:r>
            <a:r>
              <a:rPr lang="en-US" sz="1800" b="1" i="1" dirty="0">
                <a:solidFill>
                  <a:srgbClr val="FF0000"/>
                </a:solidFill>
                <a:latin typeface="Times New Roman" panose="02020603050405020304" pitchFamily="18" charset="0"/>
                <a:cs typeface="Times New Roman" panose="02020603050405020304" pitchFamily="18" charset="0"/>
              </a:rPr>
              <a:t>(Vassar and Wellesley)</a:t>
            </a:r>
            <a:endParaRPr lang="en-US" sz="1800" i="1"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00987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b="1" i="1" dirty="0">
                <a:solidFill>
                  <a:srgbClr val="C00000"/>
                </a:solidFill>
                <a:latin typeface="Baskerville Old Face" panose="02020602080505020303" pitchFamily="18" charset="0"/>
              </a:rPr>
              <a:t>Education- Illiteracy in the US</a:t>
            </a:r>
            <a:endParaRPr lang="en-US" dirty="0">
              <a:solidFill>
                <a:srgbClr val="C00000"/>
              </a:solidFill>
              <a:latin typeface="Baskerville Old Face" panose="02020602080505020303" pitchFamily="18" charset="0"/>
            </a:endParaRPr>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 y="1676400"/>
            <a:ext cx="9029700" cy="501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403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3D7BF-1A81-49D2-91FD-E8C841231D87}"/>
              </a:ext>
            </a:extLst>
          </p:cNvPr>
          <p:cNvSpPr>
            <a:spLocks noGrp="1"/>
          </p:cNvSpPr>
          <p:nvPr>
            <p:ph type="title"/>
          </p:nvPr>
        </p:nvSpPr>
        <p:spPr>
          <a:xfrm>
            <a:off x="457200" y="274638"/>
            <a:ext cx="8229600" cy="792162"/>
          </a:xfrm>
          <a:solidFill>
            <a:schemeClr val="bg2"/>
          </a:solidFill>
          <a:ln>
            <a:solidFill>
              <a:srgbClr val="92D050"/>
            </a:solidFill>
          </a:ln>
        </p:spPr>
        <p:txBody>
          <a:bodyPr/>
          <a:lstStyle/>
          <a:p>
            <a:r>
              <a:rPr lang="en-US" dirty="0">
                <a:latin typeface="Times New Roman" panose="02020603050405020304" pitchFamily="18" charset="0"/>
                <a:cs typeface="Times New Roman" panose="02020603050405020304" pitchFamily="18" charset="0"/>
              </a:rPr>
              <a:t>BIG BUSINESS in America</a:t>
            </a:r>
          </a:p>
        </p:txBody>
      </p:sp>
      <p:sp>
        <p:nvSpPr>
          <p:cNvPr id="3" name="Content Placeholder 2">
            <a:extLst>
              <a:ext uri="{FF2B5EF4-FFF2-40B4-BE49-F238E27FC236}">
                <a16:creationId xmlns:a16="http://schemas.microsoft.com/office/drawing/2014/main" id="{A5878F20-54B8-451E-BD29-7E5B8E1091D3}"/>
              </a:ext>
            </a:extLst>
          </p:cNvPr>
          <p:cNvSpPr>
            <a:spLocks noGrp="1"/>
          </p:cNvSpPr>
          <p:nvPr>
            <p:ph idx="1"/>
          </p:nvPr>
        </p:nvSpPr>
        <p:spPr>
          <a:solidFill>
            <a:schemeClr val="bg1"/>
          </a:solidFill>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Prompt: </a:t>
            </a:r>
            <a:r>
              <a:rPr lang="en-US" sz="2400" dirty="0">
                <a:latin typeface="Times New Roman" panose="02020603050405020304" pitchFamily="18" charset="0"/>
                <a:cs typeface="Times New Roman" panose="02020603050405020304" pitchFamily="18" charset="0"/>
              </a:rPr>
              <a:t>In the post–Civil War United States, corporations grew significantly in number, size, and influence. Analyze the impact of big business on the economy and politics and the responses of Americans to these changes. Confine your answer to the period 1870 to 1900.</a:t>
            </a:r>
          </a:p>
          <a:p>
            <a:r>
              <a:rPr lang="en-US" sz="2400" dirty="0">
                <a:latin typeface="Times New Roman" panose="02020603050405020304" pitchFamily="18" charset="0"/>
                <a:cs typeface="Times New Roman" panose="02020603050405020304" pitchFamily="18" charset="0"/>
              </a:rPr>
              <a:t>Plan of action:</a:t>
            </a:r>
          </a:p>
          <a:p>
            <a:pPr marL="457200" indent="-457200">
              <a:buAutoNum type="arabicPeriod"/>
            </a:pPr>
            <a:r>
              <a:rPr lang="en-US" sz="2400" dirty="0">
                <a:latin typeface="Times New Roman" panose="02020603050405020304" pitchFamily="18" charset="0"/>
                <a:cs typeface="Times New Roman" panose="02020603050405020304" pitchFamily="18" charset="0"/>
              </a:rPr>
              <a:t>What can you prove based on the documents?</a:t>
            </a:r>
          </a:p>
          <a:p>
            <a:pPr marL="457200" indent="-457200">
              <a:buAutoNum type="arabicPeriod"/>
            </a:pPr>
            <a:r>
              <a:rPr lang="en-US" sz="2400" dirty="0">
                <a:latin typeface="Times New Roman" panose="02020603050405020304" pitchFamily="18" charset="0"/>
                <a:cs typeface="Times New Roman" panose="02020603050405020304" pitchFamily="18" charset="0"/>
              </a:rPr>
              <a:t>What connections do the documents establish?</a:t>
            </a:r>
          </a:p>
          <a:p>
            <a:pPr marL="457200" indent="-457200">
              <a:buAutoNum type="arabicPeriod"/>
            </a:pPr>
            <a:r>
              <a:rPr lang="en-US" sz="2400" dirty="0">
                <a:latin typeface="Times New Roman" panose="02020603050405020304" pitchFamily="18" charset="0"/>
                <a:cs typeface="Times New Roman" panose="02020603050405020304" pitchFamily="18" charset="0"/>
              </a:rPr>
              <a:t>What facts support your ideas </a:t>
            </a:r>
          </a:p>
        </p:txBody>
      </p:sp>
    </p:spTree>
    <p:extLst>
      <p:ext uri="{BB962C8B-B14F-4D97-AF65-F5344CB8AC3E}">
        <p14:creationId xmlns:p14="http://schemas.microsoft.com/office/powerpoint/2010/main" val="185092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D44B5-97CE-4288-8E9F-980EC5B6B95F}"/>
              </a:ext>
            </a:extLst>
          </p:cNvPr>
          <p:cNvSpPr>
            <a:spLocks noGrp="1"/>
          </p:cNvSpPr>
          <p:nvPr>
            <p:ph type="title"/>
          </p:nvPr>
        </p:nvSpPr>
        <p:spPr>
          <a:xfrm>
            <a:off x="457200" y="274638"/>
            <a:ext cx="8229600" cy="868362"/>
          </a:xfrm>
          <a:solidFill>
            <a:schemeClr val="bg2"/>
          </a:solidFill>
          <a:ln>
            <a:solidFill>
              <a:srgbClr val="92D050"/>
            </a:solidFill>
          </a:ln>
        </p:spPr>
        <p:txBody>
          <a:bodyPr/>
          <a:lstStyle/>
          <a:p>
            <a:r>
              <a:rPr lang="en-US" dirty="0">
                <a:latin typeface="Baskerville Old Face" panose="02020602080505020303" pitchFamily="18" charset="0"/>
              </a:rPr>
              <a:t>BIG BUSINESS in America</a:t>
            </a:r>
          </a:p>
        </p:txBody>
      </p:sp>
      <p:sp>
        <p:nvSpPr>
          <p:cNvPr id="3" name="Content Placeholder 2">
            <a:extLst>
              <a:ext uri="{FF2B5EF4-FFF2-40B4-BE49-F238E27FC236}">
                <a16:creationId xmlns:a16="http://schemas.microsoft.com/office/drawing/2014/main" id="{50D10D6A-1BD7-4E53-95AF-FF53639808BE}"/>
              </a:ext>
            </a:extLst>
          </p:cNvPr>
          <p:cNvSpPr>
            <a:spLocks noGrp="1"/>
          </p:cNvSpPr>
          <p:nvPr>
            <p:ph idx="1"/>
          </p:nvPr>
        </p:nvSpPr>
        <p:spPr>
          <a:xfrm>
            <a:off x="457200" y="1371600"/>
            <a:ext cx="8229600" cy="4754563"/>
          </a:xfrm>
          <a:solidFill>
            <a:schemeClr val="bg1"/>
          </a:solidFill>
          <a:ln>
            <a:solidFill>
              <a:srgbClr val="92D050"/>
            </a:solidFill>
          </a:ln>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The Thesis Formula: X. However, A and B. Therefore, Y. NOTE: These are not necessarily standalone sentences, they are concepts. </a:t>
            </a:r>
          </a:p>
          <a:p>
            <a:r>
              <a:rPr lang="en-US" dirty="0">
                <a:latin typeface="Times New Roman" panose="02020603050405020304" pitchFamily="18" charset="0"/>
                <a:cs typeface="Times New Roman" panose="02020603050405020304" pitchFamily="18" charset="0"/>
              </a:rPr>
              <a:t>‘X’ represents the strongest point against your argument. We call this the counter-argument (it does not have to be a counter-argument, it can qualify as well). </a:t>
            </a:r>
          </a:p>
          <a:p>
            <a:r>
              <a:rPr lang="en-US" dirty="0">
                <a:latin typeface="Times New Roman" panose="02020603050405020304" pitchFamily="18" charset="0"/>
                <a:cs typeface="Times New Roman" panose="02020603050405020304" pitchFamily="18" charset="0"/>
              </a:rPr>
              <a:t>‘A and B’ represent the two strongest points for your argument. We call these your organization categories. </a:t>
            </a:r>
          </a:p>
          <a:p>
            <a:r>
              <a:rPr lang="en-US" dirty="0">
                <a:latin typeface="Times New Roman" panose="02020603050405020304" pitchFamily="18" charset="0"/>
                <a:cs typeface="Times New Roman" panose="02020603050405020304" pitchFamily="18" charset="0"/>
              </a:rPr>
              <a:t>‘Y’ represents the position you will be taking – in other words, your stand on the prompt. </a:t>
            </a:r>
          </a:p>
          <a:p>
            <a:r>
              <a:rPr lang="en-US" dirty="0">
                <a:latin typeface="Times New Roman" panose="02020603050405020304" pitchFamily="18" charset="0"/>
                <a:cs typeface="Times New Roman" panose="02020603050405020304" pitchFamily="18" charset="0"/>
              </a:rPr>
              <a:t>NOTE: INCLUDE MODIFYING ADVERB in your assertion with regard to the prompt. </a:t>
            </a:r>
            <a:endParaRPr lang="en-US"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564705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endParaRPr lang="en-US" dirty="0"/>
          </a:p>
        </p:txBody>
      </p:sp>
      <p:sp>
        <p:nvSpPr>
          <p:cNvPr id="4" name="Rectangle 3"/>
          <p:cNvSpPr/>
          <p:nvPr/>
        </p:nvSpPr>
        <p:spPr>
          <a:xfrm>
            <a:off x="457200" y="381000"/>
            <a:ext cx="8229600" cy="579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533400"/>
            <a:ext cx="8001000" cy="6155531"/>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Period 6: 1865 – 1898</a:t>
            </a:r>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The transformation of the United States from an agricultural to an increasingly industrialized and urbanized society brought about significant economic, political, diplomatic, social, environmental, and cultural changes.</a:t>
            </a:r>
          </a:p>
          <a:p>
            <a:pPr marL="285750" lvl="0" indent="-285750">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Key Concept 6.1: </a:t>
            </a:r>
            <a:r>
              <a:rPr lang="en-US" sz="1200" dirty="0">
                <a:latin typeface="Times New Roman" panose="02020603050405020304" pitchFamily="18" charset="0"/>
                <a:cs typeface="Times New Roman" panose="02020603050405020304" pitchFamily="18" charset="0"/>
              </a:rPr>
              <a:t>Technological advances, large scale production methods, and the opening of new markets encouraged the rise of industrial capitalism in the United States </a:t>
            </a:r>
          </a:p>
          <a:p>
            <a:pPr marL="285750" lvl="0" indent="-285750">
              <a:buFont typeface="Arial" panose="020B0604020202020204" pitchFamily="34" charset="0"/>
              <a:buChar char="•"/>
            </a:pPr>
            <a:r>
              <a:rPr lang="en-US" sz="1200" b="1" dirty="0">
                <a:latin typeface="Times New Roman" panose="02020603050405020304" pitchFamily="18" charset="0"/>
                <a:cs typeface="Times New Roman" panose="02020603050405020304" pitchFamily="18" charset="0"/>
              </a:rPr>
              <a:t>Key Concept 6.3: </a:t>
            </a:r>
            <a:r>
              <a:rPr lang="en-US" sz="1200" dirty="0">
                <a:latin typeface="Times New Roman" panose="02020603050405020304" pitchFamily="18" charset="0"/>
                <a:cs typeface="Times New Roman" panose="02020603050405020304" pitchFamily="18" charset="0"/>
              </a:rPr>
              <a:t>The Gilded Age produced new cultural and intellectual movements, public reform effort, and political debates over economic and social policies </a:t>
            </a:r>
          </a:p>
          <a:p>
            <a:r>
              <a:rPr lang="en-US" sz="2000" b="1" dirty="0">
                <a:solidFill>
                  <a:srgbClr val="FF0000"/>
                </a:solidFill>
                <a:latin typeface="Times New Roman" panose="02020603050405020304" pitchFamily="18" charset="0"/>
                <a:cs typeface="Times New Roman" panose="02020603050405020304" pitchFamily="18" charset="0"/>
              </a:rPr>
              <a:t>Essential Question: </a:t>
            </a:r>
            <a:r>
              <a:rPr lang="en-US" sz="2000" dirty="0">
                <a:solidFill>
                  <a:schemeClr val="bg2"/>
                </a:solidFill>
                <a:latin typeface="Times New Roman" panose="02020603050405020304" pitchFamily="18" charset="0"/>
                <a:cs typeface="Times New Roman" panose="02020603050405020304" pitchFamily="18" charset="0"/>
              </a:rPr>
              <a:t>How did rapid mechanization in industrial and agriculture American society transform the United States and bring it into the modern age?</a:t>
            </a:r>
          </a:p>
          <a:p>
            <a:pPr lvl="0"/>
            <a:r>
              <a:rPr lang="en-US" sz="2000" b="1" dirty="0">
                <a:solidFill>
                  <a:srgbClr val="FF0000"/>
                </a:solidFill>
                <a:latin typeface="Times New Roman" panose="02020603050405020304" pitchFamily="18" charset="0"/>
                <a:cs typeface="Times New Roman" panose="02020603050405020304" pitchFamily="18" charset="0"/>
              </a:rPr>
              <a:t>Students can: </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Discern how did industrialization change Americans’ lives during the Gilded years?</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Evaluate how and why did Americans struggle over the power and purpose of government?</a:t>
            </a:r>
          </a:p>
          <a:p>
            <a:endParaRPr lang="en-US" sz="1200" dirty="0">
              <a:latin typeface="Times New Roman" panose="02020603050405020304" pitchFamily="18" charset="0"/>
              <a:cs typeface="Times New Roman" panose="02020603050405020304" pitchFamily="18" charset="0"/>
            </a:endParaRPr>
          </a:p>
          <a:p>
            <a:r>
              <a:rPr lang="en-US" sz="2000" b="1" dirty="0">
                <a:solidFill>
                  <a:srgbClr val="FF0000"/>
                </a:solidFill>
                <a:latin typeface="Times New Roman" panose="02020603050405020304" pitchFamily="18" charset="0"/>
                <a:cs typeface="Times New Roman" panose="02020603050405020304" pitchFamily="18" charset="0"/>
              </a:rPr>
              <a:t>Agenda for Today</a:t>
            </a:r>
          </a:p>
          <a:p>
            <a:pPr marL="171450" indent="-171450">
              <a:buFontTx/>
              <a:buChar char="-"/>
            </a:pPr>
            <a:r>
              <a:rPr lang="en-US" sz="2000" dirty="0">
                <a:latin typeface="Times New Roman" panose="02020603050405020304" pitchFamily="18" charset="0"/>
                <a:cs typeface="Times New Roman" panose="02020603050405020304" pitchFamily="18" charset="0"/>
              </a:rPr>
              <a:t>Bro, sure!</a:t>
            </a:r>
          </a:p>
          <a:p>
            <a:pPr marL="171450" indent="-171450">
              <a:buFontTx/>
              <a:buChar char="-"/>
            </a:pPr>
            <a:r>
              <a:rPr lang="en-US" sz="2000" dirty="0">
                <a:latin typeface="Times New Roman" panose="02020603050405020304" pitchFamily="18" charset="0"/>
                <a:cs typeface="Times New Roman" panose="02020603050405020304" pitchFamily="18" charset="0"/>
              </a:rPr>
              <a:t>The Gilded Age Reflection</a:t>
            </a:r>
          </a:p>
          <a:p>
            <a:pPr marL="171450" indent="-171450">
              <a:buFontTx/>
              <a:buChar char="-"/>
            </a:pPr>
            <a:r>
              <a:rPr lang="en-US" sz="2000" dirty="0">
                <a:latin typeface="Times New Roman" panose="02020603050405020304" pitchFamily="18" charset="0"/>
                <a:cs typeface="Times New Roman" panose="02020603050405020304" pitchFamily="18" charset="0"/>
              </a:rPr>
              <a:t>To Gilded Age or Not to Gilded Age – That is the question </a:t>
            </a:r>
            <a:endParaRPr lang="en-US" sz="1200" dirty="0">
              <a:latin typeface="Times New Roman" panose="02020603050405020304" pitchFamily="18" charset="0"/>
              <a:cs typeface="Times New Roman" panose="02020603050405020304" pitchFamily="18" charset="0"/>
            </a:endParaRPr>
          </a:p>
          <a:p>
            <a:r>
              <a:rPr lang="en-US" sz="2000" b="1" dirty="0">
                <a:solidFill>
                  <a:schemeClr val="bg2"/>
                </a:solidFill>
                <a:latin typeface="Times New Roman" panose="02020603050405020304" pitchFamily="18" charset="0"/>
                <a:cs typeface="Times New Roman" panose="02020603050405020304" pitchFamily="18" charset="0"/>
              </a:rPr>
              <a:t>Homework:</a:t>
            </a:r>
            <a:r>
              <a:rPr lang="en-US" sz="2000" dirty="0">
                <a:solidFill>
                  <a:schemeClr val="bg2"/>
                </a:solidFill>
                <a:latin typeface="Times New Roman" panose="02020603050405020304" pitchFamily="18" charset="0"/>
                <a:cs typeface="Times New Roman" panose="02020603050405020304" pitchFamily="18" charset="0"/>
              </a:rPr>
              <a:t> </a:t>
            </a:r>
          </a:p>
          <a:p>
            <a:pPr marL="171450" indent="-171450">
              <a:buFontTx/>
              <a:buChar char="-"/>
            </a:pPr>
            <a:r>
              <a:rPr lang="en-US" sz="2000" b="1" dirty="0">
                <a:latin typeface="Times New Roman" panose="02020603050405020304" pitchFamily="18" charset="0"/>
                <a:cs typeface="Times New Roman" panose="02020603050405020304" pitchFamily="18" charset="0"/>
              </a:rPr>
              <a:t>Gilded Age Reflection </a:t>
            </a:r>
          </a:p>
          <a:p>
            <a:pPr lvl="0"/>
            <a:endParaRPr lang="en-US" sz="12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1035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skerville Old Face" panose="02020602080505020303" pitchFamily="18" charset="0"/>
              </a:rPr>
              <a:t>Gilded Age Profile</a:t>
            </a:r>
          </a:p>
        </p:txBody>
      </p:sp>
      <p:sp>
        <p:nvSpPr>
          <p:cNvPr id="3" name="Content Placeholder 2"/>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Clarify your profile’s view point on the following topics: (be very clear where they stand)</a:t>
            </a:r>
          </a:p>
          <a:p>
            <a:pPr lvl="1"/>
            <a:r>
              <a:rPr lang="en-US" sz="2000" dirty="0">
                <a:latin typeface="Times New Roman" panose="02020603050405020304" pitchFamily="18" charset="0"/>
                <a:cs typeface="Times New Roman" panose="02020603050405020304" pitchFamily="18" charset="0"/>
              </a:rPr>
              <a:t>Immigration</a:t>
            </a:r>
          </a:p>
          <a:p>
            <a:pPr lvl="1"/>
            <a:r>
              <a:rPr lang="en-US" sz="2000" dirty="0">
                <a:latin typeface="Times New Roman" panose="02020603050405020304" pitchFamily="18" charset="0"/>
                <a:cs typeface="Times New Roman" panose="02020603050405020304" pitchFamily="18" charset="0"/>
              </a:rPr>
              <a:t>Labor Unions</a:t>
            </a:r>
          </a:p>
          <a:p>
            <a:pPr lvl="1"/>
            <a:r>
              <a:rPr lang="en-US" sz="2000" dirty="0">
                <a:latin typeface="Times New Roman" panose="02020603050405020304" pitchFamily="18" charset="0"/>
                <a:cs typeface="Times New Roman" panose="02020603050405020304" pitchFamily="18" charset="0"/>
              </a:rPr>
              <a:t>Urbanization</a:t>
            </a:r>
          </a:p>
          <a:p>
            <a:pPr lvl="1"/>
            <a:r>
              <a:rPr lang="en-US" sz="2000" dirty="0">
                <a:latin typeface="Times New Roman" panose="02020603050405020304" pitchFamily="18" charset="0"/>
                <a:cs typeface="Times New Roman" panose="02020603050405020304" pitchFamily="18" charset="0"/>
              </a:rPr>
              <a:t>Currency</a:t>
            </a:r>
          </a:p>
          <a:p>
            <a:pPr lvl="1"/>
            <a:r>
              <a:rPr lang="en-US" sz="2000" dirty="0">
                <a:latin typeface="Times New Roman" panose="02020603050405020304" pitchFamily="18" charset="0"/>
                <a:cs typeface="Times New Roman" panose="02020603050405020304" pitchFamily="18" charset="0"/>
              </a:rPr>
              <a:t>Tariffs</a:t>
            </a:r>
          </a:p>
          <a:p>
            <a:pPr lvl="1"/>
            <a:r>
              <a:rPr lang="en-US" sz="2000" dirty="0">
                <a:latin typeface="Times New Roman" panose="02020603050405020304" pitchFamily="18" charset="0"/>
                <a:cs typeface="Times New Roman" panose="02020603050405020304" pitchFamily="18" charset="0"/>
              </a:rPr>
              <a:t>Government Corruption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438400"/>
            <a:ext cx="4368800" cy="3276600"/>
          </a:xfrm>
          <a:prstGeom prst="rect">
            <a:avLst/>
          </a:prstGeom>
          <a:solidFill>
            <a:schemeClr val="accent6"/>
          </a:solidFill>
          <a:ln>
            <a:solidFill>
              <a:schemeClr val="accent6"/>
            </a:solidFill>
          </a:ln>
        </p:spPr>
      </p:pic>
    </p:spTree>
    <p:extLst>
      <p:ext uri="{BB962C8B-B14F-4D97-AF65-F5344CB8AC3E}">
        <p14:creationId xmlns:p14="http://schemas.microsoft.com/office/powerpoint/2010/main" val="13527981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a:solidFill>
                  <a:srgbClr val="C00000"/>
                </a:solidFill>
                <a:latin typeface="Baskerville Old Face" panose="02020602080505020303" pitchFamily="18" charset="0"/>
              </a:rPr>
              <a:t>Laissez Faire Capitalism</a:t>
            </a:r>
          </a:p>
        </p:txBody>
      </p:sp>
      <p:sp>
        <p:nvSpPr>
          <p:cNvPr id="3" name="Content Placeholder 2"/>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Explain your characters perspective of one of the following laws federal laws from the Gilded  Age.</a:t>
            </a:r>
          </a:p>
          <a:p>
            <a:pPr lvl="1"/>
            <a:r>
              <a:rPr lang="en-US" sz="2000" b="1" i="1" dirty="0">
                <a:solidFill>
                  <a:srgbClr val="FF0000"/>
                </a:solidFill>
                <a:latin typeface="Times New Roman" panose="02020603050405020304" pitchFamily="18" charset="0"/>
                <a:cs typeface="Times New Roman" panose="02020603050405020304" pitchFamily="18" charset="0"/>
              </a:rPr>
              <a:t>Sherman Anti-trust Act 1890</a:t>
            </a:r>
            <a:r>
              <a:rPr lang="en-US" sz="2000" dirty="0">
                <a:latin typeface="Times New Roman" panose="02020603050405020304" pitchFamily="18" charset="0"/>
                <a:cs typeface="Times New Roman" panose="02020603050405020304" pitchFamily="18" charset="0"/>
              </a:rPr>
              <a:t>: authorized federal action against any "combination in the form of trusts or otherwise, or conspiracy, in restraint of trade." </a:t>
            </a:r>
          </a:p>
          <a:p>
            <a:pPr lvl="1"/>
            <a:r>
              <a:rPr lang="en-US" sz="2000" b="1" i="1" dirty="0">
                <a:solidFill>
                  <a:srgbClr val="FF0000"/>
                </a:solidFill>
                <a:latin typeface="Times New Roman" panose="02020603050405020304" pitchFamily="18" charset="0"/>
                <a:cs typeface="Times New Roman" panose="02020603050405020304" pitchFamily="18" charset="0"/>
              </a:rPr>
              <a:t>Interstate Commerce Act 1887</a:t>
            </a:r>
            <a:r>
              <a:rPr lang="en-US" sz="2000" dirty="0">
                <a:latin typeface="Times New Roman" panose="02020603050405020304" pitchFamily="18" charset="0"/>
                <a:cs typeface="Times New Roman" panose="02020603050405020304" pitchFamily="18" charset="0"/>
              </a:rPr>
              <a:t>: required railroad rates be “reasonable and just”, RR companies must publicize rates, and prohibited short and long  haul discriminator fares, and established the Interstate Commerce Commission (ICC) to monitor compliance </a:t>
            </a:r>
          </a:p>
        </p:txBody>
      </p:sp>
    </p:spTree>
    <p:extLst>
      <p:ext uri="{BB962C8B-B14F-4D97-AF65-F5344CB8AC3E}">
        <p14:creationId xmlns:p14="http://schemas.microsoft.com/office/powerpoint/2010/main" val="1763287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solidFill>
            <a:schemeClr val="accent1">
              <a:lumMod val="20000"/>
              <a:lumOff val="80000"/>
            </a:schemeClr>
          </a:solidFill>
          <a:ln>
            <a:solidFill>
              <a:schemeClr val="tx2"/>
            </a:solidFill>
          </a:ln>
        </p:spPr>
        <p:txBody>
          <a:bodyPr/>
          <a:lstStyle/>
          <a:p>
            <a:r>
              <a:rPr lang="en-US" dirty="0">
                <a:solidFill>
                  <a:srgbClr val="FF0000"/>
                </a:solidFill>
                <a:hlinkClick r:id="rId2"/>
              </a:rPr>
              <a:t>Bright Lights, Big City </a:t>
            </a:r>
            <a:endParaRPr lang="en-US"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1600"/>
            <a:ext cx="2419350" cy="1885950"/>
          </a:xfrm>
          <a:prstGeom prst="rect">
            <a:avLst/>
          </a:prstGeom>
          <a:ln>
            <a:solidFill>
              <a:srgbClr val="FF0000"/>
            </a:solidFill>
          </a:ln>
        </p:spPr>
      </p:pic>
      <p:sp>
        <p:nvSpPr>
          <p:cNvPr id="7" name="AutoShape 2" descr="Image result for Gilded Age Urbanization"/>
          <p:cNvSpPr>
            <a:spLocks noChangeAspect="1" noChangeArrowheads="1"/>
          </p:cNvSpPr>
          <p:nvPr/>
        </p:nvSpPr>
        <p:spPr bwMode="auto">
          <a:xfrm>
            <a:off x="63500" y="-868363"/>
            <a:ext cx="2409825" cy="1809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stretch>
            <a:fillRect/>
          </a:stretch>
        </p:blipFill>
        <p:spPr>
          <a:xfrm>
            <a:off x="5248275" y="101600"/>
            <a:ext cx="2524125" cy="1895475"/>
          </a:xfrm>
          <a:prstGeom prst="rect">
            <a:avLst/>
          </a:prstGeom>
          <a:ln>
            <a:solidFill>
              <a:srgbClr val="FF0000"/>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3886200"/>
            <a:ext cx="2475557" cy="2000250"/>
          </a:xfrm>
          <a:prstGeom prst="rect">
            <a:avLst/>
          </a:prstGeom>
          <a:ln>
            <a:solidFill>
              <a:srgbClr val="FF0000"/>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3106" y="3743325"/>
            <a:ext cx="3133725" cy="2360740"/>
          </a:xfrm>
          <a:prstGeom prst="rect">
            <a:avLst/>
          </a:prstGeom>
          <a:ln>
            <a:solidFill>
              <a:srgbClr val="FF0000"/>
            </a:solidFill>
          </a:ln>
        </p:spPr>
      </p:pic>
    </p:spTree>
    <p:extLst>
      <p:ext uri="{BB962C8B-B14F-4D97-AF65-F5344CB8AC3E}">
        <p14:creationId xmlns:p14="http://schemas.microsoft.com/office/powerpoint/2010/main" val="3564867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Baskerville Old Face" panose="02020602080505020303" pitchFamily="18" charset="0"/>
              </a:rPr>
              <a:t>Assignment </a:t>
            </a:r>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Evaluate the </a:t>
            </a:r>
            <a:r>
              <a:rPr lang="en-US" dirty="0" err="1">
                <a:latin typeface="Times New Roman" panose="02020603050405020304" pitchFamily="18" charset="0"/>
                <a:cs typeface="Times New Roman" panose="02020603050405020304" pitchFamily="18" charset="0"/>
              </a:rPr>
              <a:t>Lochner</a:t>
            </a:r>
            <a:r>
              <a:rPr lang="en-US" dirty="0">
                <a:latin typeface="Times New Roman" panose="02020603050405020304" pitchFamily="18" charset="0"/>
                <a:cs typeface="Times New Roman" panose="02020603050405020304" pitchFamily="18" charset="0"/>
              </a:rPr>
              <a:t> case and its ramification for the Gilded Age and the development of the United States as a nation</a:t>
            </a:r>
          </a:p>
          <a:p>
            <a:pPr lvl="1"/>
            <a:r>
              <a:rPr lang="en-US" dirty="0">
                <a:latin typeface="Times New Roman" panose="02020603050405020304" pitchFamily="18" charset="0"/>
                <a:cs typeface="Times New Roman" panose="02020603050405020304" pitchFamily="18" charset="0"/>
              </a:rPr>
              <a:t>One page essay</a:t>
            </a:r>
          </a:p>
          <a:p>
            <a:pPr lvl="1"/>
            <a:r>
              <a:rPr lang="en-US" dirty="0">
                <a:latin typeface="Times New Roman" panose="02020603050405020304" pitchFamily="18" charset="0"/>
                <a:cs typeface="Times New Roman" panose="02020603050405020304" pitchFamily="18" charset="0"/>
              </a:rPr>
              <a:t>Include facts and remnants of our discussion</a:t>
            </a:r>
          </a:p>
          <a:p>
            <a:pPr lvl="1"/>
            <a:r>
              <a:rPr lang="en-US" dirty="0">
                <a:latin typeface="Times New Roman" panose="02020603050405020304" pitchFamily="18" charset="0"/>
                <a:cs typeface="Times New Roman" panose="02020603050405020304" pitchFamily="18" charset="0"/>
              </a:rPr>
              <a:t>This opinion paper so support it</a:t>
            </a:r>
          </a:p>
        </p:txBody>
      </p:sp>
    </p:spTree>
    <p:extLst>
      <p:ext uri="{BB962C8B-B14F-4D97-AF65-F5344CB8AC3E}">
        <p14:creationId xmlns:p14="http://schemas.microsoft.com/office/powerpoint/2010/main" val="3408018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endParaRPr lang="en-US" dirty="0"/>
          </a:p>
        </p:txBody>
      </p:sp>
      <p:sp>
        <p:nvSpPr>
          <p:cNvPr id="4" name="Rectangle 3"/>
          <p:cNvSpPr/>
          <p:nvPr/>
        </p:nvSpPr>
        <p:spPr>
          <a:xfrm>
            <a:off x="457200" y="381000"/>
            <a:ext cx="8229600" cy="632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533400"/>
            <a:ext cx="8001000" cy="6524863"/>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Essential Question: </a:t>
            </a:r>
            <a:r>
              <a:rPr lang="en-US" sz="2000" dirty="0">
                <a:solidFill>
                  <a:schemeClr val="bg2"/>
                </a:solidFill>
                <a:latin typeface="Times New Roman" panose="02020603050405020304" pitchFamily="18" charset="0"/>
                <a:cs typeface="Times New Roman" panose="02020603050405020304" pitchFamily="18" charset="0"/>
              </a:rPr>
              <a:t>How did rapid mechanization in industrial and agriculture American society transform the United States and bring it into the modern age?</a:t>
            </a:r>
          </a:p>
          <a:p>
            <a:pPr lvl="0"/>
            <a:r>
              <a:rPr lang="en-US" sz="2000" b="1" dirty="0">
                <a:solidFill>
                  <a:srgbClr val="FF0000"/>
                </a:solidFill>
                <a:latin typeface="Times New Roman" panose="02020603050405020304" pitchFamily="18" charset="0"/>
                <a:cs typeface="Times New Roman" panose="02020603050405020304" pitchFamily="18" charset="0"/>
              </a:rPr>
              <a:t>Students can: </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Determine factors that caused the growth of American cities</a:t>
            </a:r>
          </a:p>
          <a:p>
            <a:pPr marL="285750" lvl="0" indent="-28575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Evaluate how the rise of urbanization transformed the U.S. landscape </a:t>
            </a:r>
          </a:p>
          <a:p>
            <a:pPr marL="285750" lvl="0"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Agenda for Today</a:t>
            </a:r>
          </a:p>
          <a:p>
            <a:pPr marL="171450" indent="-171450">
              <a:buFontTx/>
              <a:buChar char="-"/>
            </a:pPr>
            <a:r>
              <a:rPr lang="en-US" sz="2400" dirty="0">
                <a:latin typeface="Times New Roman" panose="02020603050405020304" pitchFamily="18" charset="0"/>
                <a:cs typeface="Times New Roman" panose="02020603050405020304" pitchFamily="18" charset="0"/>
              </a:rPr>
              <a:t>Bright Lights, Big City Going Through My Head</a:t>
            </a:r>
          </a:p>
          <a:p>
            <a:pPr marL="171450" indent="-171450">
              <a:buFontTx/>
              <a:buChar char="-"/>
            </a:pPr>
            <a:r>
              <a:rPr lang="en-US" sz="2400" dirty="0">
                <a:latin typeface="Times New Roman" panose="02020603050405020304" pitchFamily="18" charset="0"/>
                <a:cs typeface="Times New Roman" panose="02020603050405020304" pitchFamily="18" charset="0"/>
              </a:rPr>
              <a:t>Urban rather than rural </a:t>
            </a:r>
          </a:p>
          <a:p>
            <a:pPr marL="171450" indent="-171450">
              <a:buFontTx/>
              <a:buChar char="-"/>
            </a:pPr>
            <a:r>
              <a:rPr lang="en-US" sz="2400" dirty="0">
                <a:latin typeface="Times New Roman" panose="02020603050405020304" pitchFamily="18" charset="0"/>
                <a:cs typeface="Times New Roman" panose="02020603050405020304" pitchFamily="18" charset="0"/>
              </a:rPr>
              <a:t>The Urban Concept </a:t>
            </a:r>
          </a:p>
          <a:p>
            <a:pPr marL="171450" indent="-171450">
              <a:buFontTx/>
              <a:buChar char="-"/>
            </a:pPr>
            <a:endParaRPr lang="en-US" sz="1200" dirty="0">
              <a:latin typeface="Times New Roman" panose="02020603050405020304" pitchFamily="18" charset="0"/>
              <a:cs typeface="Times New Roman" panose="02020603050405020304" pitchFamily="18" charset="0"/>
            </a:endParaRPr>
          </a:p>
          <a:p>
            <a:r>
              <a:rPr lang="en-US" sz="2000" b="1" dirty="0">
                <a:solidFill>
                  <a:schemeClr val="bg2"/>
                </a:solidFill>
                <a:latin typeface="Times New Roman" panose="02020603050405020304" pitchFamily="18" charset="0"/>
                <a:cs typeface="Times New Roman" panose="02020603050405020304" pitchFamily="18" charset="0"/>
              </a:rPr>
              <a:t>Homework:</a:t>
            </a:r>
            <a:r>
              <a:rPr lang="en-US" sz="2000" dirty="0">
                <a:solidFill>
                  <a:schemeClr val="bg2"/>
                </a:solidFill>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2400" b="1" dirty="0">
                <a:solidFill>
                  <a:schemeClr val="bg2"/>
                </a:solidFill>
                <a:latin typeface="Times New Roman" panose="02020603050405020304" pitchFamily="18" charset="0"/>
                <a:cs typeface="Times New Roman" panose="02020603050405020304" pitchFamily="18" charset="0"/>
              </a:rPr>
              <a:t>Laissez Faire Debate – Tuesday 2/4</a:t>
            </a:r>
          </a:p>
          <a:p>
            <a:pPr marL="342900" indent="-342900">
              <a:buFont typeface="Arial" panose="020B0604020202020204" pitchFamily="34" charset="0"/>
              <a:buChar char="•"/>
            </a:pPr>
            <a:r>
              <a:rPr lang="en-US" sz="2400" b="1" dirty="0">
                <a:solidFill>
                  <a:schemeClr val="bg2"/>
                </a:solidFill>
                <a:latin typeface="Times New Roman" panose="02020603050405020304" pitchFamily="18" charset="0"/>
                <a:cs typeface="Times New Roman" panose="02020603050405020304" pitchFamily="18" charset="0"/>
              </a:rPr>
              <a:t>Reading - </a:t>
            </a:r>
            <a:r>
              <a:rPr lang="en-US" sz="2400" b="1" dirty="0">
                <a:solidFill>
                  <a:schemeClr val="bg1"/>
                </a:solidFill>
                <a:latin typeface="Times New Roman" panose="02020603050405020304" pitchFamily="18" charset="0"/>
                <a:cs typeface="Times New Roman" panose="02020603050405020304" pitchFamily="18" charset="0"/>
              </a:rPr>
              <a:t>The Plight of the Native Americans – pages 594-604 </a:t>
            </a:r>
          </a:p>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Unit VI Test – Wednesday 2/12</a:t>
            </a:r>
          </a:p>
          <a:p>
            <a:pPr lvl="0"/>
            <a:endParaRPr lang="en-US" sz="2400" b="1" dirty="0">
              <a:solidFill>
                <a:schemeClr val="bg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702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1"/>
            <a:ext cx="8229600" cy="4038599"/>
          </a:xfrm>
          <a:solidFill>
            <a:schemeClr val="tx2">
              <a:lumMod val="20000"/>
              <a:lumOff val="80000"/>
            </a:schemeClr>
          </a:solidFill>
          <a:ln>
            <a:solidFill>
              <a:srgbClr val="C00000"/>
            </a:solidFill>
          </a:ln>
        </p:spPr>
        <p:txBody>
          <a:bodyPr>
            <a:normAutofit lnSpcReduction="10000"/>
          </a:bodyPr>
          <a:lstStyle/>
          <a:p>
            <a:pPr marL="0" indent="0">
              <a:buNone/>
            </a:pPr>
            <a:r>
              <a:rPr lang="en-US" sz="2400" dirty="0">
                <a:latin typeface="Times New Roman" pitchFamily="18" charset="0"/>
                <a:cs typeface="Times New Roman" pitchFamily="18" charset="0"/>
              </a:rPr>
              <a:t>“[Department stores] were along the line of the most effective retail organization, with hundreds of stores coordinated into one and laid out upon the most imposing and economic basis. They were handsome, bustling, successful affairs, with a host of clerks and a swarm of patrons. Carrie passed along the busy aisles, much affected by the remarkable displays of trinkets, dress goods, stationery, and jewelry. Each separate counter was a showplace of dazzling interest and attraction. She could not help feeling the claim of each trinket and valuable upon her personally.”</a:t>
            </a:r>
          </a:p>
          <a:p>
            <a:pPr marL="849313"/>
            <a:r>
              <a:rPr lang="en-US" sz="2400" dirty="0">
                <a:latin typeface="Times New Roman" pitchFamily="18" charset="0"/>
                <a:cs typeface="Times New Roman" pitchFamily="18" charset="0"/>
              </a:rPr>
              <a:t>Sister Carrie, Theodore Dreiser, 1900</a:t>
            </a:r>
          </a:p>
          <a:p>
            <a:endParaRPr lang="en-US" sz="2800" dirty="0">
              <a:latin typeface="Times New Roman" pitchFamily="18" charset="0"/>
              <a:cs typeface="Times New Roman" pitchFamily="18" charset="0"/>
            </a:endParaRP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581400"/>
            <a:ext cx="2057400" cy="2971800"/>
          </a:xfrm>
          <a:prstGeom prst="rect">
            <a:avLst/>
          </a:prstGeom>
          <a:solidFill>
            <a:srgbClr val="FFC000"/>
          </a:solidFill>
          <a:ln>
            <a:solidFill>
              <a:srgbClr val="FFC000"/>
            </a:solidFill>
          </a:ln>
        </p:spPr>
      </p:pic>
      <p:sp>
        <p:nvSpPr>
          <p:cNvPr id="4" name="Rectangle 3"/>
          <p:cNvSpPr/>
          <p:nvPr/>
        </p:nvSpPr>
        <p:spPr>
          <a:xfrm>
            <a:off x="304800" y="4800600"/>
            <a:ext cx="5867400" cy="1371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2400" dirty="0">
                <a:solidFill>
                  <a:schemeClr val="tx1"/>
                </a:solidFill>
                <a:latin typeface="Times New Roman" pitchFamily="18" charset="0"/>
                <a:cs typeface="Times New Roman" pitchFamily="18" charset="0"/>
              </a:rPr>
              <a:t>Explain Dreiser’s point of view in regard to urbanization during the Industrial Age.</a:t>
            </a:r>
          </a:p>
          <a:p>
            <a:endParaRPr lang="en-US"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750853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oAutofit/>
          </a:bodyPr>
          <a:lstStyle/>
          <a:p>
            <a:r>
              <a:rPr lang="en-US" sz="3600" b="1" i="1" dirty="0">
                <a:solidFill>
                  <a:schemeClr val="accent3"/>
                </a:solidFill>
                <a:latin typeface="Baskerville Old Face" panose="02020602080505020303" pitchFamily="18" charset="0"/>
              </a:rPr>
              <a:t>Patterns in Urban Growth in Turn-of-the-Century America</a:t>
            </a:r>
            <a:endParaRPr lang="en-US" sz="3600" dirty="0">
              <a:solidFill>
                <a:schemeClr val="accent3"/>
              </a:solidFill>
              <a:latin typeface="Baskerville Old Face" panose="02020602080505020303"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34184"/>
            <a:ext cx="8305800" cy="501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221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5378</TotalTime>
  <Words>2946</Words>
  <Application>Microsoft Office PowerPoint</Application>
  <PresentationFormat>On-screen Show (4:3)</PresentationFormat>
  <Paragraphs>392</Paragraphs>
  <Slides>60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Aharoni</vt:lpstr>
      <vt:lpstr>Algerian</vt:lpstr>
      <vt:lpstr>Arial</vt:lpstr>
      <vt:lpstr>Baskerville Old Face</vt:lpstr>
      <vt:lpstr>Calibri</vt:lpstr>
      <vt:lpstr>Times New Roman</vt:lpstr>
      <vt:lpstr>Wingdings</vt:lpstr>
      <vt:lpstr>Office Theme</vt:lpstr>
      <vt:lpstr>Urbanization and Immigration</vt:lpstr>
      <vt:lpstr>PowerPoint Presentation</vt:lpstr>
      <vt:lpstr>Guiding Question 1</vt:lpstr>
      <vt:lpstr>Guiding Question 2</vt:lpstr>
      <vt:lpstr>Guiding Question 3</vt:lpstr>
      <vt:lpstr>Bright Lights, Big City </vt:lpstr>
      <vt:lpstr>PowerPoint Presentation</vt:lpstr>
      <vt:lpstr>PowerPoint Presentation</vt:lpstr>
      <vt:lpstr>Patterns in Urban Growth in Turn-of-the-Century America</vt:lpstr>
      <vt:lpstr>Population Shift</vt:lpstr>
      <vt:lpstr>Urbanization</vt:lpstr>
      <vt:lpstr>PowerPoint Presentation</vt:lpstr>
      <vt:lpstr>Late 19th Urbanization: Individual Cities</vt:lpstr>
      <vt:lpstr>Annual Immigration to the United States, 1860-1930</vt:lpstr>
      <vt:lpstr>Welcome to the Jungle </vt:lpstr>
      <vt:lpstr>Rise of Cities in America</vt:lpstr>
      <vt:lpstr>PowerPoint Presentation</vt:lpstr>
      <vt:lpstr>Welcome to America</vt:lpstr>
      <vt:lpstr>Coming to America</vt:lpstr>
      <vt:lpstr>Late 19th Century Immigration</vt:lpstr>
      <vt:lpstr>Two classes of immigrants</vt:lpstr>
      <vt:lpstr>Foreign-born Population, 1890</vt:lpstr>
      <vt:lpstr>Population Composition of Selected Cities, 1920</vt:lpstr>
      <vt:lpstr>Urbanization</vt:lpstr>
      <vt:lpstr>Efforts at Exclusion</vt:lpstr>
      <vt:lpstr>PowerPoint Presentation</vt:lpstr>
      <vt:lpstr>Angel Island</vt:lpstr>
      <vt:lpstr>PowerPoint Presentation</vt:lpstr>
      <vt:lpstr>PowerPoint Presentation</vt:lpstr>
      <vt:lpstr>“That’s What’s the Matter”  Boss Tweed “As Long As I Count the Votes, What You Going to do about it? Say?</vt:lpstr>
      <vt:lpstr>DBQ Warm up</vt:lpstr>
      <vt:lpstr>PowerPoint Presentation</vt:lpstr>
      <vt:lpstr>PowerPoint Presentation</vt:lpstr>
      <vt:lpstr>PowerPoint Presentation</vt:lpstr>
      <vt:lpstr>PowerPoint Presentation</vt:lpstr>
      <vt:lpstr>Convenient Consumerism</vt:lpstr>
      <vt:lpstr>Changes in the Urban Landscape</vt:lpstr>
      <vt:lpstr>PowerPoint Presentation</vt:lpstr>
      <vt:lpstr>Changes to the Urban Landscape</vt:lpstr>
      <vt:lpstr>PowerPoint Presentation</vt:lpstr>
      <vt:lpstr>Reform in the Gilded Age?</vt:lpstr>
      <vt:lpstr>Big City Government &amp; “Bosses”</vt:lpstr>
      <vt:lpstr>PowerPoint Presentation</vt:lpstr>
      <vt:lpstr>PowerPoint Presentation</vt:lpstr>
      <vt:lpstr>The Changing American Landscape</vt:lpstr>
      <vt:lpstr>Brochure Layout</vt:lpstr>
      <vt:lpstr>PowerPoint Presentation</vt:lpstr>
      <vt:lpstr>Urbanization </vt:lpstr>
      <vt:lpstr>The Social Gospel</vt:lpstr>
      <vt:lpstr>Battling New Economic &amp; Social Problems</vt:lpstr>
      <vt:lpstr>Development of Mass Consumption</vt:lpstr>
      <vt:lpstr>Mass Culture: Leisure in the Consumer Society </vt:lpstr>
      <vt:lpstr>High Culture: Art, Literature &amp; Education</vt:lpstr>
      <vt:lpstr>Education- Illiteracy in the US</vt:lpstr>
      <vt:lpstr>BIG BUSINESS in America</vt:lpstr>
      <vt:lpstr>BIG BUSINESS in America</vt:lpstr>
      <vt:lpstr>PowerPoint Presentation</vt:lpstr>
      <vt:lpstr>Gilded Age Profile</vt:lpstr>
      <vt:lpstr>Laissez Faire Capitalism</vt:lpstr>
      <vt:lpstr>Assignment </vt:lpstr>
    </vt:vector>
  </TitlesOfParts>
  <Company>Guilford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Urbanization and Immigration</dc:title>
  <dc:creator>Hultberg, Andrew P</dc:creator>
  <cp:lastModifiedBy>Hultberg, Andrew P</cp:lastModifiedBy>
  <cp:revision>70</cp:revision>
  <dcterms:created xsi:type="dcterms:W3CDTF">2016-02-01T14:57:53Z</dcterms:created>
  <dcterms:modified xsi:type="dcterms:W3CDTF">2020-02-03T19:46:05Z</dcterms:modified>
</cp:coreProperties>
</file>