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56" r:id="rId2"/>
    <p:sldId id="257" r:id="rId3"/>
    <p:sldId id="268" r:id="rId4"/>
    <p:sldId id="269" r:id="rId5"/>
    <p:sldId id="270" r:id="rId6"/>
    <p:sldId id="272" r:id="rId7"/>
    <p:sldId id="271" r:id="rId8"/>
    <p:sldId id="267" r:id="rId9"/>
    <p:sldId id="266" r:id="rId10"/>
    <p:sldId id="273" r:id="rId11"/>
    <p:sldId id="297" r:id="rId12"/>
    <p:sldId id="274" r:id="rId13"/>
    <p:sldId id="276" r:id="rId14"/>
    <p:sldId id="315" r:id="rId15"/>
    <p:sldId id="296" r:id="rId16"/>
    <p:sldId id="278" r:id="rId17"/>
    <p:sldId id="280" r:id="rId18"/>
    <p:sldId id="279" r:id="rId19"/>
    <p:sldId id="284" r:id="rId20"/>
    <p:sldId id="295" r:id="rId21"/>
    <p:sldId id="283" r:id="rId22"/>
    <p:sldId id="288" r:id="rId23"/>
    <p:sldId id="298" r:id="rId24"/>
    <p:sldId id="290" r:id="rId25"/>
    <p:sldId id="291" r:id="rId26"/>
    <p:sldId id="292" r:id="rId27"/>
    <p:sldId id="293" r:id="rId28"/>
    <p:sldId id="294" r:id="rId29"/>
    <p:sldId id="313" r:id="rId30"/>
    <p:sldId id="287" r:id="rId31"/>
    <p:sldId id="304" r:id="rId32"/>
    <p:sldId id="308" r:id="rId33"/>
    <p:sldId id="307" r:id="rId34"/>
    <p:sldId id="309" r:id="rId35"/>
    <p:sldId id="303" r:id="rId36"/>
    <p:sldId id="286" r:id="rId37"/>
    <p:sldId id="310" r:id="rId38"/>
    <p:sldId id="311" r:id="rId39"/>
    <p:sldId id="300" r:id="rId40"/>
    <p:sldId id="301" r:id="rId41"/>
    <p:sldId id="302" r:id="rId42"/>
    <p:sldId id="305" r:id="rId43"/>
    <p:sldId id="306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397E0307-B85C-446A-8EF0-0407D435D787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44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97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02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3683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59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57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35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818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B647B1BF-4039-460D-A637-65428CBD720E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50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96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C9A00F7B-89C5-4DF7-A309-6263220147D4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73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2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47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6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5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3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045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ragsdale.gcsnc.com/files/_TPHvC_/57a0ea798390bfb83745a49013852ec4/Dress_Code_2016-2017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45" y="2733709"/>
            <a:ext cx="6440965" cy="1373070"/>
          </a:xfrm>
        </p:spPr>
        <p:txBody>
          <a:bodyPr/>
          <a:lstStyle/>
          <a:p>
            <a:r>
              <a:rPr lang="en-US" dirty="0"/>
              <a:t>Homeroom</a:t>
            </a:r>
            <a:br>
              <a:rPr lang="en-US" dirty="0"/>
            </a:br>
            <a:r>
              <a:rPr lang="en-US" dirty="0"/>
              <a:t>August 27,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Starting the Year off Right</a:t>
            </a:r>
          </a:p>
          <a:p>
            <a:r>
              <a:rPr lang="en-US" dirty="0"/>
              <a:t>Ragsdale School Rules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2700701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Military Consent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81" y="2060750"/>
            <a:ext cx="8853054" cy="4488873"/>
          </a:xfrm>
        </p:spPr>
        <p:txBody>
          <a:bodyPr>
            <a:normAutofit/>
          </a:bodyPr>
          <a:lstStyle/>
          <a:p>
            <a:r>
              <a:rPr lang="en-US" sz="3600" dirty="0"/>
              <a:t>Underneath your photo consent form is a military info form (Blue Color Paper)</a:t>
            </a:r>
          </a:p>
          <a:p>
            <a:r>
              <a:rPr lang="en-US" sz="3600" dirty="0"/>
              <a:t>This form must be signed by a parent/guardian to document information to assist military families</a:t>
            </a:r>
          </a:p>
          <a:p>
            <a:pPr marL="0" indent="0">
              <a:buNone/>
            </a:pPr>
            <a:endParaRPr lang="en-US" sz="4800" dirty="0"/>
          </a:p>
        </p:txBody>
      </p:sp>
      <p:sp>
        <p:nvSpPr>
          <p:cNvPr id="5" name="32-Point Star 4"/>
          <p:cNvSpPr/>
          <p:nvPr/>
        </p:nvSpPr>
        <p:spPr>
          <a:xfrm>
            <a:off x="531640" y="4691327"/>
            <a:ext cx="8066670" cy="1961535"/>
          </a:xfrm>
          <a:prstGeom prst="star3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This form must be turned in tomorrow at the start of homeroom!</a:t>
            </a:r>
          </a:p>
        </p:txBody>
      </p:sp>
      <p:pic>
        <p:nvPicPr>
          <p:cNvPr id="4" name="Picture 3" descr="Berkas:MilitaryIcon.png - Wikipedia bahasa Indonesia, ensiklopedia ..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5923" y="0"/>
            <a:ext cx="1548231" cy="19566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845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Pupil Data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81" y="2060750"/>
            <a:ext cx="8853054" cy="4488873"/>
          </a:xfrm>
        </p:spPr>
        <p:txBody>
          <a:bodyPr>
            <a:normAutofit/>
          </a:bodyPr>
          <a:lstStyle/>
          <a:p>
            <a:r>
              <a:rPr lang="en-US" sz="3600" dirty="0"/>
              <a:t>Underneath your photo consent form is a Pupil Data form (Tan Color Paper)</a:t>
            </a:r>
          </a:p>
          <a:p>
            <a:r>
              <a:rPr lang="en-US" sz="3600" dirty="0"/>
              <a:t>This form must be signed by a parent/guardian to document information to ensure correct info is on file </a:t>
            </a:r>
            <a:endParaRPr lang="en-US" sz="4800" dirty="0"/>
          </a:p>
        </p:txBody>
      </p:sp>
      <p:sp>
        <p:nvSpPr>
          <p:cNvPr id="5" name="32-Point Star 4"/>
          <p:cNvSpPr/>
          <p:nvPr/>
        </p:nvSpPr>
        <p:spPr>
          <a:xfrm>
            <a:off x="531640" y="4691327"/>
            <a:ext cx="8066670" cy="1961535"/>
          </a:xfrm>
          <a:prstGeom prst="star3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This form must be turned in tomorrow at the start of homeroom!</a:t>
            </a:r>
          </a:p>
        </p:txBody>
      </p:sp>
      <p:pic>
        <p:nvPicPr>
          <p:cNvPr id="6" name="Picture 5" descr="Teacher-to-Teacher - Meeting the Needs of Our Studen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374825"/>
            <a:ext cx="28575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54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37" y="703287"/>
            <a:ext cx="6896534" cy="1080938"/>
          </a:xfrm>
        </p:spPr>
        <p:txBody>
          <a:bodyPr/>
          <a:lstStyle/>
          <a:p>
            <a:r>
              <a:rPr lang="en-US" dirty="0"/>
              <a:t>Free and Reduced Lunch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81" y="2060750"/>
            <a:ext cx="8853054" cy="4488873"/>
          </a:xfrm>
        </p:spPr>
        <p:txBody>
          <a:bodyPr>
            <a:normAutofit/>
          </a:bodyPr>
          <a:lstStyle/>
          <a:p>
            <a:r>
              <a:rPr lang="en-US" sz="3200" dirty="0"/>
              <a:t>Underneath your Pupil Data form is a Free/Reduced Lunch form (Long Form with Purple)</a:t>
            </a:r>
          </a:p>
          <a:p>
            <a:r>
              <a:rPr lang="en-US" sz="3200" dirty="0"/>
              <a:t>This form must be signed by a parent/guardian to determine if you qualify for this program. </a:t>
            </a:r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5" name="32-Point Star 4"/>
          <p:cNvSpPr/>
          <p:nvPr/>
        </p:nvSpPr>
        <p:spPr>
          <a:xfrm>
            <a:off x="531640" y="4691327"/>
            <a:ext cx="8066670" cy="1961535"/>
          </a:xfrm>
          <a:prstGeom prst="star3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This form must be turned in tomorrow at the start of homeroom!</a:t>
            </a:r>
          </a:p>
        </p:txBody>
      </p:sp>
      <p:pic>
        <p:nvPicPr>
          <p:cNvPr id="6" name="Picture 5" descr="Edge of Insanity: Hungry? Save on Snacks!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427" y="426762"/>
            <a:ext cx="2205573" cy="16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2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1151"/>
            <a:ext cx="9291484" cy="2545029"/>
          </a:xfrm>
          <a:prstGeom prst="wedgeEllipseCallout">
            <a:avLst>
              <a:gd name="adj1" fmla="val -42896"/>
              <a:gd name="adj2" fmla="val 71047"/>
            </a:avLst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Interested in joining Student Government as a class rep? Please see Mr. Moss ASAP in Room A216 to pick up a form. Forms are due by Tuesday Afternoon (TOMORROW). Elections will be held if necessary Thursday in Homeroom</a:t>
            </a:r>
            <a:endParaRPr lang="en-US" sz="2800"/>
          </a:p>
        </p:txBody>
      </p:sp>
      <p:sp>
        <p:nvSpPr>
          <p:cNvPr id="4" name="Rounded Rectangular Callout 3"/>
          <p:cNvSpPr/>
          <p:nvPr/>
        </p:nvSpPr>
        <p:spPr>
          <a:xfrm>
            <a:off x="1547884" y="4246180"/>
            <a:ext cx="6195716" cy="2256502"/>
          </a:xfrm>
          <a:prstGeom prst="wedgeRoundRectCallout">
            <a:avLst>
              <a:gd name="adj1" fmla="val 39868"/>
              <a:gd name="adj2" fmla="val 62500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Seniors wishing to submit designs or ideas for the Senior T-Shirt should see Ms. Honaker in Room A228. </a:t>
            </a:r>
          </a:p>
        </p:txBody>
      </p:sp>
    </p:spTree>
    <p:extLst>
      <p:ext uri="{BB962C8B-B14F-4D97-AF65-F5344CB8AC3E}">
        <p14:creationId xmlns:p14="http://schemas.microsoft.com/office/powerpoint/2010/main" val="76016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3810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FFFF00"/>
                </a:solidFill>
              </a:rPr>
              <a:t>Aerospace Science 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>(AFJROTC)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41" y="1722501"/>
            <a:ext cx="8991600" cy="4898365"/>
          </a:xfrm>
          <a:solidFill>
            <a:schemeClr val="bg2"/>
          </a:solidFill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/>
            <a:r>
              <a:rPr lang="en-US" sz="2400" dirty="0"/>
              <a:t>Do you want to be a leader in your class and school?</a:t>
            </a:r>
          </a:p>
          <a:p>
            <a:pPr algn="l"/>
            <a:r>
              <a:rPr lang="en-US" sz="2400" dirty="0"/>
              <a:t>Do you want skills that will help you to be successful in life?</a:t>
            </a:r>
          </a:p>
          <a:p>
            <a:pPr algn="l"/>
            <a:r>
              <a:rPr lang="en-US" sz="2400" dirty="0"/>
              <a:t>Do you want to have fun while learning?</a:t>
            </a:r>
          </a:p>
          <a:p>
            <a:pPr algn="l"/>
            <a:r>
              <a:rPr lang="en-US" sz="2400" dirty="0"/>
              <a:t>Do you want to make a difference in your school &amp; community?</a:t>
            </a:r>
          </a:p>
          <a:p>
            <a:pPr algn="l"/>
            <a:endParaRPr lang="en-US" sz="2400" dirty="0"/>
          </a:p>
          <a:p>
            <a:pPr algn="l"/>
            <a:r>
              <a:rPr lang="en-US" sz="2400" dirty="0"/>
              <a:t>If you answered “yes” to any of the above questions, then: </a:t>
            </a:r>
          </a:p>
          <a:p>
            <a:pPr algn="l"/>
            <a:r>
              <a:rPr lang="en-US" sz="2400" dirty="0"/>
              <a:t>Go to the Guidance Office. </a:t>
            </a:r>
          </a:p>
          <a:p>
            <a:pPr marL="514350" indent="-514350" algn="l">
              <a:buAutoNum type="arabicPeriod"/>
            </a:pPr>
            <a:r>
              <a:rPr lang="en-US" sz="2400" dirty="0"/>
              <a:t>Fill out a blue Schedule Change Request Form and request Aerospace Science (AFJROTC). </a:t>
            </a:r>
          </a:p>
          <a:p>
            <a:pPr marL="514350" indent="-514350" algn="l">
              <a:buAutoNum type="arabicPeriod"/>
            </a:pPr>
            <a:r>
              <a:rPr lang="en-US" sz="2400" dirty="0"/>
              <a:t>Turn it into the Counseling Office no later than the end of the day on August 31.</a:t>
            </a:r>
          </a:p>
          <a:p>
            <a:pPr marL="514350" indent="-514350" algn="l"/>
            <a:endParaRPr lang="en-US" sz="2400" dirty="0"/>
          </a:p>
          <a:p>
            <a:pPr algn="ctr"/>
            <a:r>
              <a:rPr lang="en-US" sz="2400" dirty="0">
                <a:solidFill>
                  <a:srgbClr val="FFFF00"/>
                </a:solidFill>
              </a:rPr>
              <a:t>It’s a great day to be a “Flying Tiger!</a:t>
            </a:r>
            <a:r>
              <a:rPr lang="en-US" sz="4200" dirty="0">
                <a:solidFill>
                  <a:srgbClr val="FFFF00"/>
                </a:solidFill>
              </a:rPr>
              <a:t>”</a:t>
            </a:r>
          </a:p>
          <a:p>
            <a:pPr algn="l"/>
            <a:endParaRPr lang="en-US" dirty="0"/>
          </a:p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1381191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3" r:id="rId3" imgW="1428949" imgH="1419048" progId="">
                  <p:embed/>
                </p:oleObj>
              </mc:Choice>
              <mc:Fallback>
                <p:oleObj r:id="rId3" imgW="1428949" imgH="1419048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81191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757421" y="1"/>
          <a:ext cx="1386578" cy="1371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4" r:id="rId5" imgW="1448002" imgH="1428949" progId="">
                  <p:embed/>
                </p:oleObj>
              </mc:Choice>
              <mc:Fallback>
                <p:oleObj r:id="rId5" imgW="1448002" imgH="1428949" progId="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7421" y="1"/>
                        <a:ext cx="1386578" cy="13715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3766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– English Honors/AP Summer Work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4517" y="2084623"/>
            <a:ext cx="8663152" cy="4578935"/>
          </a:xfrm>
        </p:spPr>
        <p:txBody>
          <a:bodyPr>
            <a:noAutofit/>
          </a:bodyPr>
          <a:lstStyle/>
          <a:p>
            <a:r>
              <a:rPr lang="en-US" sz="2800" dirty="0"/>
              <a:t>Turning in your summer work:</a:t>
            </a:r>
          </a:p>
          <a:p>
            <a:r>
              <a:rPr lang="en-US" sz="2800" dirty="0"/>
              <a:t>If you are registered for Honors or AP English EITHER SEMESTER, </a:t>
            </a:r>
            <a:r>
              <a:rPr lang="en-US" sz="3200" b="1" dirty="0">
                <a:solidFill>
                  <a:srgbClr val="C00000"/>
                </a:solidFill>
              </a:rPr>
              <a:t>you should turn in your summer work to your English teacher today. </a:t>
            </a:r>
            <a:r>
              <a:rPr lang="en-US" sz="2800" dirty="0"/>
              <a:t>You can turn it in to them after school today. If you cannot find them, please turn it in to the front office and ask Mrs. </a:t>
            </a:r>
            <a:r>
              <a:rPr lang="en-US" sz="2800" dirty="0" err="1"/>
              <a:t>LeCompte</a:t>
            </a:r>
            <a:r>
              <a:rPr lang="en-US" sz="2800" dirty="0"/>
              <a:t> to place it in your teacher’s box. Do not turn it in to anyone else. Follow submission instructions in your summer work. There will be penalties for turning it in late.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217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Ragsdale HANDBOOK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82760"/>
            <a:ext cx="8834284" cy="4454013"/>
          </a:xfrm>
        </p:spPr>
        <p:txBody>
          <a:bodyPr>
            <a:normAutofit/>
          </a:bodyPr>
          <a:lstStyle/>
          <a:p>
            <a:r>
              <a:rPr lang="en-US" sz="2800" dirty="0"/>
              <a:t>Today we will be going over the Ragsdale Student Handbook in detail.</a:t>
            </a:r>
          </a:p>
          <a:p>
            <a:r>
              <a:rPr lang="en-US" sz="2800" dirty="0"/>
              <a:t>We will pay particular attention to the following topics:</a:t>
            </a:r>
          </a:p>
          <a:p>
            <a:pPr lvl="1"/>
            <a:r>
              <a:rPr lang="en-US" sz="2400" dirty="0"/>
              <a:t>Dress Code</a:t>
            </a:r>
          </a:p>
          <a:p>
            <a:pPr lvl="1"/>
            <a:r>
              <a:rPr lang="en-US" sz="2400" dirty="0"/>
              <a:t>Absences</a:t>
            </a:r>
          </a:p>
          <a:p>
            <a:pPr lvl="1"/>
            <a:r>
              <a:rPr lang="en-US" sz="2400" dirty="0"/>
              <a:t>Tardy Policy</a:t>
            </a:r>
          </a:p>
          <a:p>
            <a:pPr lvl="1"/>
            <a:r>
              <a:rPr lang="en-US" sz="2400" dirty="0"/>
              <a:t>Before School/After School</a:t>
            </a:r>
          </a:p>
          <a:p>
            <a:pPr lvl="1"/>
            <a:r>
              <a:rPr lang="en-US" sz="2400" dirty="0"/>
              <a:t>Skipping/Out of Area </a:t>
            </a:r>
          </a:p>
          <a:p>
            <a:pPr lvl="1"/>
            <a:r>
              <a:rPr lang="en-US" sz="2400" dirty="0"/>
              <a:t>Cell Phone Policy</a:t>
            </a:r>
          </a:p>
          <a:p>
            <a:endParaRPr lang="en-US" dirty="0"/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ectangle 3"/>
          <p:cNvSpPr/>
          <p:nvPr/>
        </p:nvSpPr>
        <p:spPr>
          <a:xfrm>
            <a:off x="4187723" y="3819175"/>
            <a:ext cx="53442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/>
              <a:t>Tiger Pride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/>
              <a:t>Cafeteria Expectations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/>
              <a:t>Promotion/Grading Scale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/>
              <a:t>Media Center Info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/>
              <a:t>Driver’s Ed Info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/>
              <a:t>Parking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2548211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Dress Code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182760"/>
            <a:ext cx="8686800" cy="4454013"/>
          </a:xfrm>
        </p:spPr>
        <p:txBody>
          <a:bodyPr>
            <a:normAutofit/>
          </a:bodyPr>
          <a:lstStyle/>
          <a:p>
            <a:r>
              <a:rPr lang="en-US" sz="2800" dirty="0"/>
              <a:t>The Ragsdale Dress Code is available in greater detail online at ragsdale.gcsnc.com </a:t>
            </a:r>
            <a:r>
              <a:rPr lang="en-US" sz="2800" dirty="0">
                <a:hlinkClick r:id="rId2"/>
              </a:rPr>
              <a:t>CLICK HERE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0" y="3120846"/>
            <a:ext cx="9019309" cy="3737153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chemeClr val="bg1"/>
                </a:solidFill>
              </a:rPr>
              <a:t>Ragsdale’s dress code is relaxed – students can wear jeans/t-shirts. However limits exist:</a:t>
            </a:r>
          </a:p>
          <a:p>
            <a:endParaRPr lang="en-US" sz="2400" i="1" dirty="0">
              <a:solidFill>
                <a:schemeClr val="bg1"/>
              </a:solidFill>
            </a:endParaRPr>
          </a:p>
          <a:p>
            <a:r>
              <a:rPr lang="en-US" sz="2400" i="1" dirty="0">
                <a:solidFill>
                  <a:schemeClr val="bg1"/>
                </a:solidFill>
              </a:rPr>
              <a:t>Shorts/Skirts should fall at finger tip length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Students may not wear tank tops/spaghetti straps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Shirts should overlap pants (no bare midriffs)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Pants shouldn’t have holes &amp; undergarments shouldn’t show. 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Athletic Wear/PJs should not be worn.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Students may not wear head wear (exceptions for religious head wear)</a:t>
            </a:r>
          </a:p>
        </p:txBody>
      </p:sp>
      <p:sp>
        <p:nvSpPr>
          <p:cNvPr id="5" name="32-Point Star 4"/>
          <p:cNvSpPr/>
          <p:nvPr/>
        </p:nvSpPr>
        <p:spPr>
          <a:xfrm>
            <a:off x="147484" y="3120846"/>
            <a:ext cx="9019309" cy="3458716"/>
          </a:xfrm>
          <a:prstGeom prst="star32">
            <a:avLst>
              <a:gd name="adj" fmla="val 43591"/>
            </a:avLst>
          </a:prstGeom>
          <a:ln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Students out of dress code will have ISS for the block. Students may return to class during the next block if they change into appropriate dress</a:t>
            </a:r>
          </a:p>
        </p:txBody>
      </p:sp>
    </p:spTree>
    <p:extLst>
      <p:ext uri="{BB962C8B-B14F-4D97-AF65-F5344CB8AC3E}">
        <p14:creationId xmlns:p14="http://schemas.microsoft.com/office/powerpoint/2010/main" val="213191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Absence/Attendance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182760"/>
            <a:ext cx="8686800" cy="4454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If students have more than 3 absences in a class they must stay after with a teacher for 45 minutes to make up that class session.</a:t>
            </a: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347019" y="3359947"/>
            <a:ext cx="6287729" cy="337738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>
                <a:solidFill>
                  <a:schemeClr val="bg1"/>
                </a:solidFill>
              </a:rPr>
              <a:t>When absent you should bring a note to attendance BEFORE school. </a:t>
            </a:r>
          </a:p>
          <a:p>
            <a:pPr algn="ctr"/>
            <a:r>
              <a:rPr lang="en-US" sz="3200" i="1" dirty="0">
                <a:solidFill>
                  <a:schemeClr val="bg1"/>
                </a:solidFill>
              </a:rPr>
              <a:t>Being in line does not mean you are excused to your first block</a:t>
            </a:r>
          </a:p>
        </p:txBody>
      </p:sp>
      <p:sp>
        <p:nvSpPr>
          <p:cNvPr id="5" name="32-Point Star 4"/>
          <p:cNvSpPr/>
          <p:nvPr/>
        </p:nvSpPr>
        <p:spPr>
          <a:xfrm>
            <a:off x="280220" y="1708395"/>
            <a:ext cx="8598308" cy="4556985"/>
          </a:xfrm>
          <a:prstGeom prst="star32">
            <a:avLst>
              <a:gd name="adj" fmla="val 43591"/>
            </a:avLst>
          </a:prstGeom>
          <a:ln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Your note should include: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Student full name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Date of absence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Reason for absence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Parent Signature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Parent phone number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Must be turned into attendance office upon morning arrival</a:t>
            </a:r>
          </a:p>
        </p:txBody>
      </p:sp>
    </p:spTree>
    <p:extLst>
      <p:ext uri="{BB962C8B-B14F-4D97-AF65-F5344CB8AC3E}">
        <p14:creationId xmlns:p14="http://schemas.microsoft.com/office/powerpoint/2010/main" val="197197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Before/After School Supervision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182760"/>
            <a:ext cx="8686800" cy="4454013"/>
          </a:xfrm>
        </p:spPr>
        <p:txBody>
          <a:bodyPr>
            <a:normAutofit/>
          </a:bodyPr>
          <a:lstStyle/>
          <a:p>
            <a:r>
              <a:rPr lang="en-US" sz="2800" dirty="0"/>
              <a:t>Students should be supervised before or after school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47484" y="3359948"/>
            <a:ext cx="8731045" cy="337738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bg1"/>
                </a:solidFill>
              </a:rPr>
              <a:t>The doors open at 8:30. Breakfast is served from 8:30 to 8:45 and must  be eaten in the cafeteria</a:t>
            </a:r>
          </a:p>
          <a:p>
            <a:pPr algn="ctr"/>
            <a:endParaRPr lang="en-US" sz="2800" i="1" dirty="0">
              <a:solidFill>
                <a:schemeClr val="bg1"/>
              </a:solidFill>
            </a:endParaRPr>
          </a:p>
          <a:p>
            <a:pPr algn="ctr"/>
            <a:r>
              <a:rPr lang="en-US" sz="2800" i="1" dirty="0">
                <a:solidFill>
                  <a:schemeClr val="bg1"/>
                </a:solidFill>
              </a:rPr>
              <a:t>Students participating in after school activities/tutoring must have a ride available for pick up. More information on late buses will be provided later in the year </a:t>
            </a:r>
          </a:p>
        </p:txBody>
      </p:sp>
    </p:spTree>
    <p:extLst>
      <p:ext uri="{BB962C8B-B14F-4D97-AF65-F5344CB8AC3E}">
        <p14:creationId xmlns:p14="http://schemas.microsoft.com/office/powerpoint/2010/main" val="425140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Homeroom Agenda – First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20528"/>
            <a:ext cx="8819535" cy="483747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457200" indent="-457200" fontAlgn="base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Morning Announcements/Pledge</a:t>
            </a:r>
          </a:p>
          <a:p>
            <a:pPr marL="457200" indent="-457200" fontAlgn="base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Schedule Information</a:t>
            </a:r>
          </a:p>
          <a:p>
            <a:pPr marL="457200" indent="-457200" fontAlgn="base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GCS Handbook</a:t>
            </a:r>
          </a:p>
          <a:p>
            <a:pPr marL="457200" indent="-457200" fontAlgn="base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Photo Consent Form </a:t>
            </a:r>
          </a:p>
          <a:p>
            <a:pPr marL="457200" indent="-457200" fontAlgn="base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Military Relationship Form </a:t>
            </a:r>
          </a:p>
          <a:p>
            <a:pPr marL="457200" indent="-457200" fontAlgn="base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Pupil Data Form</a:t>
            </a:r>
          </a:p>
          <a:p>
            <a:pPr marL="457200" indent="-457200" fontAlgn="base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Free/Reduced Lunch Form</a:t>
            </a:r>
          </a:p>
          <a:p>
            <a:pPr marL="457200" indent="-457200" fontAlgn="base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Announcements:</a:t>
            </a:r>
          </a:p>
          <a:p>
            <a:pPr lvl="1" fontAlgn="base">
              <a:lnSpc>
                <a:spcPct val="120000"/>
              </a:lnSpc>
            </a:pPr>
            <a:r>
              <a:rPr lang="en-US" dirty="0"/>
              <a:t>Student Congress Class Reps - If interested pick up forms from Mr. Moss in A216</a:t>
            </a:r>
          </a:p>
          <a:p>
            <a:pPr lvl="1" fontAlgn="base">
              <a:lnSpc>
                <a:spcPct val="120000"/>
              </a:lnSpc>
            </a:pPr>
            <a:r>
              <a:rPr lang="en-US" dirty="0"/>
              <a:t>English Summer Work</a:t>
            </a:r>
          </a:p>
          <a:p>
            <a:pPr marL="457200" indent="-457200" fontAlgn="base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RHS Rules and Procedures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521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Academic Help?</a:t>
            </a: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4405745" y="2008463"/>
            <a:ext cx="4738255" cy="479078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bg1"/>
                </a:solidFill>
              </a:rPr>
              <a:t>Peer Tutoring occurs on Tuesdays</a:t>
            </a:r>
          </a:p>
          <a:p>
            <a:pPr algn="ctr"/>
            <a:r>
              <a:rPr lang="en-US" sz="2800" i="1" dirty="0">
                <a:solidFill>
                  <a:schemeClr val="bg1"/>
                </a:solidFill>
              </a:rPr>
              <a:t>From 3:45 to 4:30</a:t>
            </a:r>
          </a:p>
          <a:p>
            <a:pPr algn="ctr"/>
            <a:endParaRPr lang="en-US" sz="2800" i="1" dirty="0">
              <a:solidFill>
                <a:schemeClr val="bg1"/>
              </a:solidFill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</a:rPr>
              <a:t>Peer Tutoring will begin on the Tuesday after Interims</a:t>
            </a:r>
          </a:p>
          <a:p>
            <a:pPr algn="ctr"/>
            <a:endParaRPr lang="en-US" sz="2400" i="1" dirty="0">
              <a:solidFill>
                <a:schemeClr val="bg1"/>
              </a:solidFill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</a:rPr>
              <a:t>Peer tutoring is free but students will need to provide transportation.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</a:rPr>
              <a:t>Late Buses may occur later in the semester. </a:t>
            </a:r>
          </a:p>
        </p:txBody>
      </p:sp>
      <p:pic>
        <p:nvPicPr>
          <p:cNvPr id="1026" name="Picture 2" descr="Image result for Peer Tutori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27" y="3146331"/>
            <a:ext cx="4170218" cy="219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43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Skipping/Out of Area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75" y="2141196"/>
            <a:ext cx="8686800" cy="445401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Be where you are supposed to be.</a:t>
            </a:r>
          </a:p>
          <a:p>
            <a:pPr lvl="1"/>
            <a:r>
              <a:rPr lang="en-US" sz="2400" dirty="0"/>
              <a:t>If it’s class – be in class</a:t>
            </a:r>
          </a:p>
          <a:p>
            <a:pPr lvl="1"/>
            <a:r>
              <a:rPr lang="en-US" sz="2400" dirty="0"/>
              <a:t>If it’s lunch – be in the cafeteria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800" dirty="0"/>
              <a:t>Student skipping will have two days of ISS</a:t>
            </a:r>
          </a:p>
          <a:p>
            <a:endParaRPr lang="en-US" sz="2400" dirty="0"/>
          </a:p>
          <a:p>
            <a:r>
              <a:rPr lang="en-US" sz="2800" dirty="0"/>
              <a:t>Students may not be in the halls during the first 15 minutes or last 15 minutes of class. </a:t>
            </a:r>
          </a:p>
          <a:p>
            <a:endParaRPr lang="en-US" sz="2800" dirty="0"/>
          </a:p>
          <a:p>
            <a:r>
              <a:rPr lang="en-US" sz="2800" dirty="0"/>
              <a:t>Students out of area (no hall pass) will have administrator consequences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694430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Phone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182760"/>
            <a:ext cx="8686800" cy="4454013"/>
          </a:xfrm>
        </p:spPr>
        <p:txBody>
          <a:bodyPr>
            <a:normAutofit/>
          </a:bodyPr>
          <a:lstStyle/>
          <a:p>
            <a:r>
              <a:rPr lang="en-US" sz="2800" dirty="0"/>
              <a:t>Cell phones may be used at lunch and during class transitions only</a:t>
            </a:r>
          </a:p>
          <a:p>
            <a:r>
              <a:rPr lang="en-US" sz="2800" dirty="0"/>
              <a:t>Cell phones should not be seen during class time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315310" y="3573517"/>
            <a:ext cx="8563219" cy="320537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bg1"/>
                </a:solidFill>
              </a:rPr>
              <a:t>First Offense – Student may pick up device at the end of the day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</a:rPr>
              <a:t>Second Offense – Parent/Guardian may pick up at the end of the day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</a:rPr>
              <a:t>Third Offense – Device may be held for five school days</a:t>
            </a:r>
          </a:p>
          <a:p>
            <a:pPr algn="ctr"/>
            <a:endParaRPr lang="en-US" sz="2400" i="1" dirty="0">
              <a:solidFill>
                <a:schemeClr val="bg1"/>
              </a:solidFill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</a:rPr>
              <a:t>Refusal to turn over a phone results in a referral for insubordination</a:t>
            </a:r>
          </a:p>
        </p:txBody>
      </p:sp>
    </p:spTree>
    <p:extLst>
      <p:ext uri="{BB962C8B-B14F-4D97-AF65-F5344CB8AC3E}">
        <p14:creationId xmlns:p14="http://schemas.microsoft.com/office/powerpoint/2010/main" val="419400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Tiger Pride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182760"/>
            <a:ext cx="8686800" cy="4454013"/>
          </a:xfrm>
        </p:spPr>
        <p:txBody>
          <a:bodyPr>
            <a:normAutofit/>
          </a:bodyPr>
          <a:lstStyle/>
          <a:p>
            <a:r>
              <a:rPr lang="en-US" sz="2800" dirty="0"/>
              <a:t>Cafeteria – pick up after yourself, wait in line, don’t cut in front of others</a:t>
            </a:r>
          </a:p>
          <a:p>
            <a:r>
              <a:rPr lang="en-US" sz="2800" dirty="0"/>
              <a:t>In the Hallways – Do not block or congregate, use commons areas to chat, be mindful of others</a:t>
            </a:r>
          </a:p>
          <a:p>
            <a:r>
              <a:rPr lang="en-US" sz="2800" dirty="0"/>
              <a:t>Public Displays of Affection – School is not the place</a:t>
            </a:r>
          </a:p>
          <a:p>
            <a:r>
              <a:rPr lang="en-US" sz="2800" dirty="0"/>
              <a:t>Generally do not mark or deface school property (hallways, books, etc.) – Leave the classroom better than you found it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021374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Cafeteria/Lunch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182760"/>
            <a:ext cx="8686800" cy="445401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Students may not be off campus or out of area (in academic buildings/hallways) during lunch</a:t>
            </a:r>
          </a:p>
          <a:p>
            <a:r>
              <a:rPr lang="en-US" sz="2800" dirty="0"/>
              <a:t>Students must buy food in the serving area – When you are in the cafeteria you are not permitted to return to the lines</a:t>
            </a:r>
          </a:p>
          <a:p>
            <a:r>
              <a:rPr lang="en-US" sz="2800" dirty="0"/>
              <a:t>Outside food may not be delivered by parents/local businesses </a:t>
            </a:r>
          </a:p>
          <a:p>
            <a:r>
              <a:rPr lang="en-US" sz="2800" dirty="0"/>
              <a:t>Students may eat in cafeteria or patio area</a:t>
            </a:r>
          </a:p>
          <a:p>
            <a:endParaRPr lang="en-US" sz="2800" dirty="0"/>
          </a:p>
          <a:p>
            <a:r>
              <a:rPr lang="en-US" sz="2800" dirty="0"/>
              <a:t>Students who throw food/leave trash behind will face disciplinary consequences</a:t>
            </a: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6491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Promotion/Grading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182760"/>
            <a:ext cx="8686800" cy="4454013"/>
          </a:xfrm>
        </p:spPr>
        <p:txBody>
          <a:bodyPr>
            <a:normAutofit/>
          </a:bodyPr>
          <a:lstStyle/>
          <a:p>
            <a:r>
              <a:rPr lang="en-US" sz="2800" dirty="0"/>
              <a:t>Ragsdale is on the ten point scale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47484" y="3259393"/>
            <a:ext cx="2913768" cy="337738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i="1" dirty="0">
                <a:solidFill>
                  <a:schemeClr val="bg1"/>
                </a:solidFill>
              </a:rPr>
              <a:t>A = 90-100</a:t>
            </a:r>
          </a:p>
          <a:p>
            <a:r>
              <a:rPr lang="en-US" sz="4000" i="1" dirty="0">
                <a:solidFill>
                  <a:schemeClr val="bg1"/>
                </a:solidFill>
              </a:rPr>
              <a:t>B=80-89</a:t>
            </a:r>
          </a:p>
          <a:p>
            <a:r>
              <a:rPr lang="en-US" sz="4000" i="1" dirty="0">
                <a:solidFill>
                  <a:schemeClr val="bg1"/>
                </a:solidFill>
              </a:rPr>
              <a:t>C=70-79</a:t>
            </a:r>
          </a:p>
          <a:p>
            <a:r>
              <a:rPr lang="en-US" sz="4000" i="1" dirty="0">
                <a:solidFill>
                  <a:schemeClr val="bg1"/>
                </a:solidFill>
              </a:rPr>
              <a:t>D=60-69</a:t>
            </a:r>
          </a:p>
          <a:p>
            <a:r>
              <a:rPr lang="en-US" sz="4000" i="1" dirty="0">
                <a:solidFill>
                  <a:schemeClr val="bg1"/>
                </a:solidFill>
              </a:rPr>
              <a:t>F=0-59</a:t>
            </a:r>
          </a:p>
        </p:txBody>
      </p:sp>
      <p:sp>
        <p:nvSpPr>
          <p:cNvPr id="5" name="32-Point Star 4"/>
          <p:cNvSpPr/>
          <p:nvPr/>
        </p:nvSpPr>
        <p:spPr>
          <a:xfrm>
            <a:off x="3326723" y="2673626"/>
            <a:ext cx="5817277" cy="3826564"/>
          </a:xfrm>
          <a:prstGeom prst="star32">
            <a:avLst>
              <a:gd name="adj" fmla="val 43591"/>
            </a:avLst>
          </a:prstGeom>
          <a:ln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Promotion Standards:</a:t>
            </a:r>
          </a:p>
          <a:p>
            <a:pPr algn="ctr"/>
            <a:endParaRPr lang="en-US" sz="20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To be promoted to grade 10 = 6 credits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To be promoted to grade 10 = 13 credits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To be promoted to grade 12 = 20 credits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To graduate = 28 credits</a:t>
            </a:r>
          </a:p>
        </p:txBody>
      </p:sp>
    </p:spTree>
    <p:extLst>
      <p:ext uri="{BB962C8B-B14F-4D97-AF65-F5344CB8AC3E}">
        <p14:creationId xmlns:p14="http://schemas.microsoft.com/office/powerpoint/2010/main" val="121517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Center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008464"/>
            <a:ext cx="8686800" cy="4628310"/>
          </a:xfrm>
        </p:spPr>
        <p:txBody>
          <a:bodyPr>
            <a:normAutofit/>
          </a:bodyPr>
          <a:lstStyle/>
          <a:p>
            <a:r>
              <a:rPr lang="en-US" sz="2800" dirty="0"/>
              <a:t>Please be mindful when using the media center</a:t>
            </a:r>
          </a:p>
          <a:p>
            <a:r>
              <a:rPr lang="en-US" sz="2800" dirty="0"/>
              <a:t>The media center will be open before school from 8:30 – 8:45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3229897" y="3359948"/>
            <a:ext cx="5648632" cy="337738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>
                <a:solidFill>
                  <a:schemeClr val="bg1"/>
                </a:solidFill>
              </a:rPr>
              <a:t>In order to be in the Media Center students must have a signed Media Pass.</a:t>
            </a:r>
          </a:p>
          <a:p>
            <a:pPr algn="ctr"/>
            <a:endParaRPr lang="en-US" sz="3200" i="1" dirty="0">
              <a:solidFill>
                <a:schemeClr val="bg1"/>
              </a:solidFill>
            </a:endParaRPr>
          </a:p>
          <a:p>
            <a:pPr algn="ctr"/>
            <a:r>
              <a:rPr lang="en-US" sz="3200" i="1" dirty="0">
                <a:solidFill>
                  <a:schemeClr val="bg1"/>
                </a:solidFill>
              </a:rPr>
              <a:t>Additionally there is a </a:t>
            </a:r>
            <a:r>
              <a:rPr lang="en-US" sz="3200" i="1" dirty="0" err="1">
                <a:solidFill>
                  <a:schemeClr val="bg1"/>
                </a:solidFill>
              </a:rPr>
              <a:t>wifi</a:t>
            </a:r>
            <a:r>
              <a:rPr lang="en-US" sz="3200" i="1" dirty="0">
                <a:solidFill>
                  <a:schemeClr val="bg1"/>
                </a:solidFill>
              </a:rPr>
              <a:t> hotspot in the media center</a:t>
            </a:r>
          </a:p>
        </p:txBody>
      </p:sp>
      <p:sp>
        <p:nvSpPr>
          <p:cNvPr id="5" name="32-Point Star 4"/>
          <p:cNvSpPr/>
          <p:nvPr/>
        </p:nvSpPr>
        <p:spPr>
          <a:xfrm>
            <a:off x="280220" y="3359948"/>
            <a:ext cx="2949677" cy="2905432"/>
          </a:xfrm>
          <a:prstGeom prst="star32">
            <a:avLst>
              <a:gd name="adj" fmla="val 43591"/>
            </a:avLst>
          </a:prstGeom>
          <a:ln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Note – </a:t>
            </a:r>
            <a:r>
              <a:rPr lang="en-US" sz="2800" dirty="0" err="1">
                <a:solidFill>
                  <a:schemeClr val="bg1"/>
                </a:solidFill>
              </a:rPr>
              <a:t>Wifi</a:t>
            </a:r>
            <a:r>
              <a:rPr lang="en-US" sz="2800" dirty="0">
                <a:solidFill>
                  <a:schemeClr val="bg1"/>
                </a:solidFill>
              </a:rPr>
              <a:t> Access in the Media Center is limited</a:t>
            </a:r>
          </a:p>
        </p:txBody>
      </p:sp>
    </p:spTree>
    <p:extLst>
      <p:ext uri="{BB962C8B-B14F-4D97-AF65-F5344CB8AC3E}">
        <p14:creationId xmlns:p14="http://schemas.microsoft.com/office/powerpoint/2010/main" val="393412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Driver’s Ed/License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182760"/>
            <a:ext cx="8686800" cy="4454013"/>
          </a:xfrm>
        </p:spPr>
        <p:txBody>
          <a:bodyPr>
            <a:normAutofit/>
          </a:bodyPr>
          <a:lstStyle/>
          <a:p>
            <a:r>
              <a:rPr lang="en-US" sz="2800" dirty="0"/>
              <a:t>Driver’s Ed Signup can be done online through ncdrivingschool.com (Registration is online)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47484" y="3259393"/>
            <a:ext cx="5648632" cy="337738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bg1"/>
                </a:solidFill>
              </a:rPr>
              <a:t>In order to be eligible student must be 14.5 and sign up online. Students are responsible for transportation.</a:t>
            </a:r>
          </a:p>
          <a:p>
            <a:pPr algn="ctr"/>
            <a:endParaRPr lang="en-US" sz="2800" i="1" dirty="0">
              <a:solidFill>
                <a:schemeClr val="bg1"/>
              </a:solidFill>
            </a:endParaRPr>
          </a:p>
          <a:p>
            <a:pPr algn="ctr"/>
            <a:r>
              <a:rPr lang="en-US" sz="2800" i="1" dirty="0">
                <a:solidFill>
                  <a:schemeClr val="bg1"/>
                </a:solidFill>
              </a:rPr>
              <a:t>To obtain a permit students must be 15 and pass 3 out of their four classes.  </a:t>
            </a:r>
          </a:p>
        </p:txBody>
      </p:sp>
      <p:sp>
        <p:nvSpPr>
          <p:cNvPr id="5" name="32-Point Star 4"/>
          <p:cNvSpPr/>
          <p:nvPr/>
        </p:nvSpPr>
        <p:spPr>
          <a:xfrm>
            <a:off x="5928852" y="3495367"/>
            <a:ext cx="2949677" cy="2905432"/>
          </a:xfrm>
          <a:prstGeom prst="star32">
            <a:avLst>
              <a:gd name="adj" fmla="val 43591"/>
            </a:avLst>
          </a:prstGeom>
          <a:ln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Students who fail to pass 3 out of 4 class OR dropout will have license revoked</a:t>
            </a:r>
          </a:p>
        </p:txBody>
      </p:sp>
    </p:spTree>
    <p:extLst>
      <p:ext uri="{BB962C8B-B14F-4D97-AF65-F5344CB8AC3E}">
        <p14:creationId xmlns:p14="http://schemas.microsoft.com/office/powerpoint/2010/main" val="72080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Parking Lot Policy</a:t>
            </a: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3241963" y="2082205"/>
            <a:ext cx="5636565" cy="455456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bg1"/>
                </a:solidFill>
              </a:rPr>
              <a:t>Parking Passes cost $30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bg1"/>
                </a:solidFill>
              </a:rPr>
              <a:t>You must register before the start of school and by the 11</a:t>
            </a:r>
            <a:r>
              <a:rPr lang="en-US" sz="2800" i="1" baseline="30000" dirty="0">
                <a:solidFill>
                  <a:schemeClr val="bg1"/>
                </a:solidFill>
              </a:rPr>
              <a:t>th</a:t>
            </a:r>
            <a:r>
              <a:rPr lang="en-US" sz="2800" i="1" dirty="0">
                <a:solidFill>
                  <a:schemeClr val="bg1"/>
                </a:solidFill>
              </a:rPr>
              <a:t> day of school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bg1"/>
                </a:solidFill>
              </a:rPr>
              <a:t>Parking pass must be properly displayed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bg1"/>
                </a:solidFill>
              </a:rPr>
              <a:t>The privilege to park can be revoked (ex. Violate rules, excessive </a:t>
            </a:r>
            <a:r>
              <a:rPr lang="en-US" sz="2800" i="1" dirty="0" err="1">
                <a:solidFill>
                  <a:schemeClr val="bg1"/>
                </a:solidFill>
              </a:rPr>
              <a:t>tardies</a:t>
            </a:r>
            <a:r>
              <a:rPr lang="en-US" sz="2800" i="1" dirty="0">
                <a:solidFill>
                  <a:schemeClr val="bg1"/>
                </a:solidFill>
              </a:rPr>
              <a:t>, endanger others) </a:t>
            </a:r>
          </a:p>
        </p:txBody>
      </p:sp>
      <p:sp>
        <p:nvSpPr>
          <p:cNvPr id="5" name="32-Point Star 4"/>
          <p:cNvSpPr/>
          <p:nvPr/>
        </p:nvSpPr>
        <p:spPr>
          <a:xfrm>
            <a:off x="-69273" y="2507673"/>
            <a:ext cx="3828771" cy="3851564"/>
          </a:xfrm>
          <a:prstGeom prst="star32">
            <a:avLst>
              <a:gd name="adj" fmla="val 43592"/>
            </a:avLst>
          </a:prstGeom>
          <a:ln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Your car will be towed if you park illegally or in inappropriate areas</a:t>
            </a:r>
          </a:p>
        </p:txBody>
      </p:sp>
    </p:spTree>
    <p:extLst>
      <p:ext uri="{BB962C8B-B14F-4D97-AF65-F5344CB8AC3E}">
        <p14:creationId xmlns:p14="http://schemas.microsoft.com/office/powerpoint/2010/main" val="159710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3BAE9-33AF-4E00-BC66-427484A82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E0A33-1323-4656-9B3A-D7EDCDC4C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735" y="2100899"/>
            <a:ext cx="8610600" cy="261858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/>
              <a:t>On Your Desk You Should Have a Copy of Your Schedule.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/>
              <a:t>Please throw your old schedule copy away.  Many schedule changes have occurred and your schedule may have changed. </a:t>
            </a:r>
            <a:r>
              <a:rPr lang="en-US" b="1" u="sng" dirty="0"/>
              <a:t>Today You Must Follow Your Schedule exactly as written. 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4464" y="5061895"/>
            <a:ext cx="8610600" cy="16864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/>
              <a:t>If you have a complete schedule, </a:t>
            </a:r>
            <a:r>
              <a:rPr lang="en-US" sz="2400" b="1" u="sng" dirty="0"/>
              <a:t>YOU MUST REPORT TO EVERY CLASS LISTED ON THE SCHEDULE</a:t>
            </a:r>
            <a:r>
              <a:rPr lang="en-US" sz="2400" dirty="0"/>
              <a:t>.  You must NOT go to the Counseling Office, the Front Office, or anywhere except where the schedule card shows you are to report.  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100780" y="1293697"/>
            <a:ext cx="8642555" cy="4660490"/>
          </a:xfrm>
          <a:prstGeom prst="cloudCallou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“But Wait!!! I ….”</a:t>
            </a:r>
          </a:p>
        </p:txBody>
      </p:sp>
      <p:pic>
        <p:nvPicPr>
          <p:cNvPr id="7" name="Picture 6" descr="الجدولة و التنظيم Schedule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173" y="585774"/>
            <a:ext cx="1822928" cy="141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FALSE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“During lunch I can sit in the front office.”</a:t>
            </a:r>
          </a:p>
        </p:txBody>
      </p:sp>
    </p:spTree>
    <p:extLst>
      <p:ext uri="{BB962C8B-B14F-4D97-AF65-F5344CB8AC3E}">
        <p14:creationId xmlns:p14="http://schemas.microsoft.com/office/powerpoint/2010/main" val="404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FALSE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“I can miss 5 classes and not have to make up time”</a:t>
            </a:r>
          </a:p>
        </p:txBody>
      </p:sp>
    </p:spTree>
    <p:extLst>
      <p:ext uri="{BB962C8B-B14F-4D97-AF65-F5344CB8AC3E}">
        <p14:creationId xmlns:p14="http://schemas.microsoft.com/office/powerpoint/2010/main" val="192184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FALSE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“I don’t need a parking pass to park on campus”</a:t>
            </a:r>
          </a:p>
        </p:txBody>
      </p:sp>
    </p:spTree>
    <p:extLst>
      <p:ext uri="{BB962C8B-B14F-4D97-AF65-F5344CB8AC3E}">
        <p14:creationId xmlns:p14="http://schemas.microsoft.com/office/powerpoint/2010/main" val="229871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FALSE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“I only have to listen to my assigned teachers.”</a:t>
            </a:r>
          </a:p>
        </p:txBody>
      </p:sp>
    </p:spTree>
    <p:extLst>
      <p:ext uri="{BB962C8B-B14F-4D97-AF65-F5344CB8AC3E}">
        <p14:creationId xmlns:p14="http://schemas.microsoft.com/office/powerpoint/2010/main" val="300659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FALSE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“We can use phones anytime during the day.”</a:t>
            </a:r>
          </a:p>
        </p:txBody>
      </p:sp>
    </p:spTree>
    <p:extLst>
      <p:ext uri="{BB962C8B-B14F-4D97-AF65-F5344CB8AC3E}">
        <p14:creationId xmlns:p14="http://schemas.microsoft.com/office/powerpoint/2010/main" val="30089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FALSE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“I can turn in my notes to Mr. Pollock in attendance any time.”</a:t>
            </a:r>
          </a:p>
        </p:txBody>
      </p:sp>
    </p:spTree>
    <p:extLst>
      <p:ext uri="{BB962C8B-B14F-4D97-AF65-F5344CB8AC3E}">
        <p14:creationId xmlns:p14="http://schemas.microsoft.com/office/powerpoint/2010/main" val="301131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TRUE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“I can eat lunch on the cafeteria patio.”</a:t>
            </a:r>
          </a:p>
        </p:txBody>
      </p:sp>
    </p:spTree>
    <p:extLst>
      <p:ext uri="{BB962C8B-B14F-4D97-AF65-F5344CB8AC3E}">
        <p14:creationId xmlns:p14="http://schemas.microsoft.com/office/powerpoint/2010/main" val="372461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TRUE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“Failure to make up time after 3 absences - (45 minutes) per missed class session – results in my grade being lowered to a F (59) for the nine weeks.”</a:t>
            </a:r>
          </a:p>
        </p:txBody>
      </p:sp>
    </p:spTree>
    <p:extLst>
      <p:ext uri="{BB962C8B-B14F-4D97-AF65-F5344CB8AC3E}">
        <p14:creationId xmlns:p14="http://schemas.microsoft.com/office/powerpoint/2010/main" val="65195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577" y="5755220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FALSE 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“If I missed 6 full days of school – I only have to make </a:t>
            </a:r>
            <a:r>
              <a:rPr lang="en-US" sz="4000" i="1">
                <a:solidFill>
                  <a:schemeClr val="bg1"/>
                </a:solidFill>
              </a:rPr>
              <a:t>up three </a:t>
            </a:r>
            <a:r>
              <a:rPr lang="en-US" sz="4000" i="1" dirty="0">
                <a:solidFill>
                  <a:schemeClr val="bg1"/>
                </a:solidFill>
              </a:rPr>
              <a:t>45 minute sessions.”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71543" y="5755220"/>
            <a:ext cx="5972457" cy="92981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6000" b="1" dirty="0">
                <a:solidFill>
                  <a:schemeClr val="bg1"/>
                </a:solidFill>
              </a:rPr>
              <a:t>You must make up time for each missed class session – 3 days over allowed 3 absences X 4 =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6000" b="1" dirty="0">
                <a:solidFill>
                  <a:schemeClr val="bg1"/>
                </a:solidFill>
              </a:rPr>
              <a:t>12 make up sessions (YIKES!)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9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TRUE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“I can wear a t-shirt as long as it doesn’t have inappropriate material.”</a:t>
            </a:r>
          </a:p>
        </p:txBody>
      </p:sp>
    </p:spTree>
    <p:extLst>
      <p:ext uri="{BB962C8B-B14F-4D97-AF65-F5344CB8AC3E}">
        <p14:creationId xmlns:p14="http://schemas.microsoft.com/office/powerpoint/2010/main" val="19777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Schedule Information</a:t>
            </a:r>
            <a:br>
              <a:rPr lang="en-US" dirty="0"/>
            </a:br>
            <a:r>
              <a:rPr lang="en-US" dirty="0"/>
              <a:t>“I’m missing a class! There’s nothing there. For real!”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1" y="1982009"/>
            <a:ext cx="8610600" cy="126173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If you are missing a class/there is a hole in your schedule…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5974" y="2833131"/>
            <a:ext cx="8506664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report to the Media Center </a:t>
            </a:r>
            <a:r>
              <a:rPr lang="en-US" sz="2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DURING THAT SPECIFIC BLOCK FOR WHICH YOUR SCHEDULE HAS A HOLE</a:t>
            </a:r>
            <a:r>
              <a:rPr lang="en-US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and check in with the adult who is there.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4006" y="4218126"/>
            <a:ext cx="8610600" cy="1261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“I have a hole in my schedule second block. Can I go to the media center now?!?!?”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5131" y="5230214"/>
            <a:ext cx="8846574" cy="138499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No. Go to First Block then report to the Media Center </a:t>
            </a:r>
            <a:r>
              <a:rPr lang="en-US" sz="2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DURING THE SPECIFIC BLOCK (2</a:t>
            </a:r>
            <a:r>
              <a:rPr lang="en-US" sz="2800" b="1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Block) FOR WHICH YOUR SCHEDULE HAS A HOLE</a:t>
            </a:r>
            <a:r>
              <a:rPr lang="en-US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8" name="Picture 7" descr="الجدولة و التنظيم Schedule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173" y="585774"/>
            <a:ext cx="1822928" cy="141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07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TRUE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“I can wear jeans with no holes.”</a:t>
            </a:r>
          </a:p>
        </p:txBody>
      </p:sp>
    </p:spTree>
    <p:extLst>
      <p:ext uri="{BB962C8B-B14F-4D97-AF65-F5344CB8AC3E}">
        <p14:creationId xmlns:p14="http://schemas.microsoft.com/office/powerpoint/2010/main" val="273462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TRUE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“The media center is open in the mornings.”</a:t>
            </a:r>
          </a:p>
        </p:txBody>
      </p:sp>
    </p:spTree>
    <p:extLst>
      <p:ext uri="{BB962C8B-B14F-4D97-AF65-F5344CB8AC3E}">
        <p14:creationId xmlns:p14="http://schemas.microsoft.com/office/powerpoint/2010/main" val="289293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TRUE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“If I am absent, I need to turn in a note in the morning to attendance when I return.”</a:t>
            </a:r>
          </a:p>
        </p:txBody>
      </p:sp>
    </p:spTree>
    <p:extLst>
      <p:ext uri="{BB962C8B-B14F-4D97-AF65-F5344CB8AC3E}">
        <p14:creationId xmlns:p14="http://schemas.microsoft.com/office/powerpoint/2010/main" val="111515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True/False -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412" y="5722374"/>
            <a:ext cx="2772696" cy="92981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TRUE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929" y="344773"/>
            <a:ext cx="1637071" cy="1663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Rounded Rectangle 3"/>
          <p:cNvSpPr/>
          <p:nvPr/>
        </p:nvSpPr>
        <p:spPr>
          <a:xfrm>
            <a:off x="117986" y="2176728"/>
            <a:ext cx="9026013" cy="32359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“This year we will have hall sweeps.”</a:t>
            </a:r>
          </a:p>
        </p:txBody>
      </p:sp>
    </p:spTree>
    <p:extLst>
      <p:ext uri="{BB962C8B-B14F-4D97-AF65-F5344CB8AC3E}">
        <p14:creationId xmlns:p14="http://schemas.microsoft.com/office/powerpoint/2010/main" val="316622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Schedule Information</a:t>
            </a:r>
            <a:br>
              <a:rPr lang="en-US" dirty="0"/>
            </a:br>
            <a:r>
              <a:rPr lang="en-US" dirty="0"/>
              <a:t>“I need to change my class!”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674" y="2780907"/>
            <a:ext cx="6081250" cy="2185971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3000" b="1" dirty="0"/>
              <a:t>Schedule changes should be dropped off by the Guidance office in your grade level box as soon as possible. There are only 3 situations where students should definitely ask for a schedule change:</a:t>
            </a:r>
            <a:endParaRPr lang="en-US" sz="3000" dirty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92479" y="2208901"/>
            <a:ext cx="2448764" cy="3847207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3. </a:t>
            </a:r>
            <a:r>
              <a:rPr lang="en-US" sz="2400" dirty="0">
                <a:solidFill>
                  <a:schemeClr val="bg1"/>
                </a:solidFill>
              </a:rPr>
              <a:t>You have never taken a prerequisite for a course you are scheduled for (Ex. Scheduled for Spanish 2 yet never had Spanish 1).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6674" y="2208901"/>
            <a:ext cx="600013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1. You Are In a Class You Already Passed</a:t>
            </a:r>
          </a:p>
        </p:txBody>
      </p:sp>
      <p:sp>
        <p:nvSpPr>
          <p:cNvPr id="9" name="Rectangle 8"/>
          <p:cNvSpPr/>
          <p:nvPr/>
        </p:nvSpPr>
        <p:spPr>
          <a:xfrm>
            <a:off x="135559" y="4966878"/>
            <a:ext cx="6162365" cy="163121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. You failed a prerequisite for a class you are taking (Ex. Failed CC Math 1 and scheduled to take CC Math 2). </a:t>
            </a:r>
          </a:p>
          <a:p>
            <a:endParaRPr lang="en-US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" name="Picture 9" descr="الجدولة و التنظيم Schedule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173" y="585774"/>
            <a:ext cx="1822928" cy="141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4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Schedule Information</a:t>
            </a:r>
            <a:br>
              <a:rPr lang="en-US" dirty="0"/>
            </a:br>
            <a:r>
              <a:rPr lang="en-US" dirty="0"/>
              <a:t>“None of those fit!!! I still want to change my class!”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729" y="2344993"/>
            <a:ext cx="8642555" cy="2300749"/>
          </a:xfrm>
        </p:spPr>
        <p:txBody>
          <a:bodyPr>
            <a:normAutofit fontScale="47500" lnSpcReduction="20000"/>
          </a:bodyPr>
          <a:lstStyle/>
          <a:p>
            <a:r>
              <a:rPr lang="en-US" sz="5600" b="1" dirty="0"/>
              <a:t>If none of the previous situations apply, they can send in a letter signed by the guardian expressing what they want changed. Counselors will address these concerns as soon as possible, but it must take place after all current students have a full schedule and all new students have a complete schedule. 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76981" y="4395384"/>
            <a:ext cx="8967019" cy="220724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Due to very full classes and a limited amount of time to make changes, we cannot accommodate schedule requests that are simply “mind changes.” </a:t>
            </a:r>
            <a:r>
              <a:rPr lang="en-US" sz="2400" dirty="0"/>
              <a:t> </a:t>
            </a:r>
          </a:p>
        </p:txBody>
      </p:sp>
      <p:pic>
        <p:nvPicPr>
          <p:cNvPr id="11" name="Picture 10" descr="الجدولة و التنظيم Schedule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173" y="585774"/>
            <a:ext cx="1822928" cy="141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Schedule Information</a:t>
            </a:r>
            <a:br>
              <a:rPr lang="en-US" dirty="0"/>
            </a:br>
            <a:r>
              <a:rPr lang="en-US" dirty="0"/>
              <a:t>“I am supposed to take a class at Weaver Academy. What do I do?”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673" y="2945014"/>
            <a:ext cx="8499623" cy="18629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200" dirty="0"/>
              <a:t>Students who have morning classes at Weaver Academy, will stay at Ragsdale on </a:t>
            </a:r>
            <a:r>
              <a:rPr lang="en-US" sz="3200" b="1" dirty="0">
                <a:solidFill>
                  <a:srgbClr val="C00000"/>
                </a:solidFill>
              </a:rPr>
              <a:t>Monday </a:t>
            </a:r>
            <a:r>
              <a:rPr lang="en-US" sz="3200" dirty="0"/>
              <a:t>but will go to Weaver Academy starting </a:t>
            </a:r>
            <a:r>
              <a:rPr lang="en-US" sz="3200" b="1" dirty="0">
                <a:solidFill>
                  <a:srgbClr val="C00000"/>
                </a:solidFill>
              </a:rPr>
              <a:t>Tuesday</a:t>
            </a:r>
            <a:r>
              <a:rPr lang="en-US" sz="3200" dirty="0"/>
              <a:t>. If a student has classes at Weaver Academy today, they will be staying in the Media Center</a:t>
            </a:r>
            <a:endParaRPr lang="en-US" sz="3200" b="1" dirty="0">
              <a:solidFill>
                <a:srgbClr val="C00000"/>
              </a:solidFill>
            </a:endParaRPr>
          </a:p>
        </p:txBody>
      </p:sp>
      <p:pic>
        <p:nvPicPr>
          <p:cNvPr id="10" name="Picture 9" descr="الجدولة و التنظيم Schedule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173" y="585774"/>
            <a:ext cx="1822928" cy="141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76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GCS HANDBOOK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182760"/>
            <a:ext cx="8686800" cy="445401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Today you will be receiving copies of both the GCS and Ragsdale Student Handbooks</a:t>
            </a:r>
          </a:p>
          <a:p>
            <a:r>
              <a:rPr lang="en-US" sz="2800" dirty="0"/>
              <a:t>The GCS Handbook is under the copy of your schedule</a:t>
            </a:r>
          </a:p>
          <a:p>
            <a:r>
              <a:rPr lang="en-US" sz="2800" dirty="0"/>
              <a:t>I am passing out a sheet for you to sign confirming you received BOTH the RHS Handbook AND the GCS Handbook</a:t>
            </a:r>
          </a:p>
          <a:p>
            <a:r>
              <a:rPr lang="en-US" sz="2800" dirty="0"/>
              <a:t>Today in Homeroom and in your classes you will frequently hear teachers referencing both documents. You are accountable for the information within.</a:t>
            </a:r>
          </a:p>
          <a:p>
            <a:r>
              <a:rPr lang="en-US" sz="2800" dirty="0"/>
              <a:t>You should review the material in both the GCS handbook and RHS handbook with a parent tonight</a:t>
            </a:r>
          </a:p>
          <a:p>
            <a:endParaRPr lang="en-US" dirty="0"/>
          </a:p>
        </p:txBody>
      </p:sp>
      <p:pic>
        <p:nvPicPr>
          <p:cNvPr id="1026" name="Picture 2" descr="http://www1.gcsnc.com/images/logo/Logo-without-Ta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387" y="248027"/>
            <a:ext cx="2031613" cy="17604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850859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 Consent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81" y="2060750"/>
            <a:ext cx="8853054" cy="4488873"/>
          </a:xfrm>
        </p:spPr>
        <p:txBody>
          <a:bodyPr>
            <a:normAutofit/>
          </a:bodyPr>
          <a:lstStyle/>
          <a:p>
            <a:r>
              <a:rPr lang="en-US" sz="3600" dirty="0"/>
              <a:t>Underneath the GCS Handbook is a parent consent form (Green Color Paper)</a:t>
            </a:r>
          </a:p>
          <a:p>
            <a:r>
              <a:rPr lang="en-US" sz="3600" dirty="0"/>
              <a:t>This form must be signed by a parent/guardian to allow or deny your picture to be used for GCS/RHS purposes </a:t>
            </a:r>
          </a:p>
          <a:p>
            <a:pPr marL="0" indent="0">
              <a:buNone/>
            </a:pPr>
            <a:endParaRPr lang="en-US" sz="4800" dirty="0"/>
          </a:p>
        </p:txBody>
      </p:sp>
      <p:sp>
        <p:nvSpPr>
          <p:cNvPr id="5" name="32-Point Star 4"/>
          <p:cNvSpPr/>
          <p:nvPr/>
        </p:nvSpPr>
        <p:spPr>
          <a:xfrm>
            <a:off x="531640" y="4691327"/>
            <a:ext cx="8066670" cy="1961535"/>
          </a:xfrm>
          <a:prstGeom prst="star3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This form must be turned in tomorrow at the start of homeroom!</a:t>
            </a:r>
          </a:p>
        </p:txBody>
      </p:sp>
      <p:pic>
        <p:nvPicPr>
          <p:cNvPr id="6" name="Picture 5" descr="Camera ic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7192" y="292015"/>
            <a:ext cx="1796808" cy="16654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348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1023</TotalTime>
  <Words>2310</Words>
  <Application>Microsoft Office PowerPoint</Application>
  <PresentationFormat>On-screen Show (4:3)</PresentationFormat>
  <Paragraphs>244</Paragraphs>
  <Slides>43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Berlin</vt:lpstr>
      <vt:lpstr>Homeroom August 27, 2018</vt:lpstr>
      <vt:lpstr>Homeroom Agenda – First Day</vt:lpstr>
      <vt:lpstr>Schedule Information</vt:lpstr>
      <vt:lpstr>Schedule Information “I’m missing a class! There’s nothing there. For real!”</vt:lpstr>
      <vt:lpstr>Schedule Information “I need to change my class!”</vt:lpstr>
      <vt:lpstr>Schedule Information “None of those fit!!! I still want to change my class!”</vt:lpstr>
      <vt:lpstr>Schedule Information “I am supposed to take a class at Weaver Academy. What do I do?”</vt:lpstr>
      <vt:lpstr>GCS HANDBOOK</vt:lpstr>
      <vt:lpstr>Photo Consent Form</vt:lpstr>
      <vt:lpstr>Military Consent Form</vt:lpstr>
      <vt:lpstr>Pupil Data Form</vt:lpstr>
      <vt:lpstr>Free and Reduced Lunch Form</vt:lpstr>
      <vt:lpstr>Announcements</vt:lpstr>
      <vt:lpstr>Aerospace Science  (AFJROTC)</vt:lpstr>
      <vt:lpstr>Announcements – English Honors/AP Summer Work </vt:lpstr>
      <vt:lpstr>Ragsdale HANDBOOK</vt:lpstr>
      <vt:lpstr>Dress Code Policy</vt:lpstr>
      <vt:lpstr>Absence/Attendance Policy</vt:lpstr>
      <vt:lpstr>Before/After School Supervision</vt:lpstr>
      <vt:lpstr>Need Academic Help?</vt:lpstr>
      <vt:lpstr>Skipping/Out of Area Procedure</vt:lpstr>
      <vt:lpstr>Cell Phone Policy</vt:lpstr>
      <vt:lpstr>Tiger Pride</vt:lpstr>
      <vt:lpstr>Cafeteria/Lunch Expectations</vt:lpstr>
      <vt:lpstr>Promotion/Grading Scale</vt:lpstr>
      <vt:lpstr>Media Center Information</vt:lpstr>
      <vt:lpstr>Driver’s Ed/License Information</vt:lpstr>
      <vt:lpstr>Parking Lot Policy</vt:lpstr>
      <vt:lpstr>BUS Video</vt:lpstr>
      <vt:lpstr>True/False - Expectations</vt:lpstr>
      <vt:lpstr>True/False - Expectations</vt:lpstr>
      <vt:lpstr>True/False - Expectations</vt:lpstr>
      <vt:lpstr>True/False - Expectations</vt:lpstr>
      <vt:lpstr>True/False - Expectations</vt:lpstr>
      <vt:lpstr>True/False - Expectations</vt:lpstr>
      <vt:lpstr>True/False - Expectations</vt:lpstr>
      <vt:lpstr>True/False - Expectations</vt:lpstr>
      <vt:lpstr>True/False - Expectations</vt:lpstr>
      <vt:lpstr>True/False - Expectations</vt:lpstr>
      <vt:lpstr>True/False - Expectations</vt:lpstr>
      <vt:lpstr>True/False - Expectations</vt:lpstr>
      <vt:lpstr>True/False - Expectations</vt:lpstr>
      <vt:lpstr>True/False - Expectations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Freshman Homeroom March 22, 2015</dc:title>
  <dc:creator>Matthew Moss</dc:creator>
  <cp:lastModifiedBy>Matthew Moss</cp:lastModifiedBy>
  <cp:revision>94</cp:revision>
  <dcterms:created xsi:type="dcterms:W3CDTF">2016-03-19T17:15:07Z</dcterms:created>
  <dcterms:modified xsi:type="dcterms:W3CDTF">2018-09-04T14:07:03Z</dcterms:modified>
</cp:coreProperties>
</file>