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60" r:id="rId2"/>
    <p:sldId id="331" r:id="rId3"/>
    <p:sldId id="337" r:id="rId4"/>
    <p:sldId id="335" r:id="rId5"/>
    <p:sldId id="266" r:id="rId6"/>
    <p:sldId id="290" r:id="rId7"/>
    <p:sldId id="293" r:id="rId8"/>
    <p:sldId id="336" r:id="rId9"/>
    <p:sldId id="321" r:id="rId10"/>
    <p:sldId id="291" r:id="rId11"/>
    <p:sldId id="334" r:id="rId12"/>
    <p:sldId id="338" r:id="rId13"/>
    <p:sldId id="340" r:id="rId14"/>
    <p:sldId id="339" r:id="rId15"/>
    <p:sldId id="34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4660"/>
  </p:normalViewPr>
  <p:slideViewPr>
    <p:cSldViewPr snapToGrid="0">
      <p:cViewPr varScale="1">
        <p:scale>
          <a:sx n="116" d="100"/>
          <a:sy n="116" d="100"/>
        </p:scale>
        <p:origin x="102" y="342"/>
      </p:cViewPr>
      <p:guideLst/>
    </p:cSldViewPr>
  </p:slideViewPr>
  <p:notesTextViewPr>
    <p:cViewPr>
      <p:scale>
        <a:sx n="3" d="2"/>
        <a:sy n="3" d="2"/>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139B6-70FE-4439-9D0C-EFAF6A9C520A}"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309AC-15B1-4B8F-901D-60947438843A}" type="slidenum">
              <a:rPr lang="en-US" smtClean="0"/>
              <a:t>‹#›</a:t>
            </a:fld>
            <a:endParaRPr lang="en-US"/>
          </a:p>
        </p:txBody>
      </p:sp>
    </p:spTree>
    <p:extLst>
      <p:ext uri="{BB962C8B-B14F-4D97-AF65-F5344CB8AC3E}">
        <p14:creationId xmlns:p14="http://schemas.microsoft.com/office/powerpoint/2010/main" val="92962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060323F-6DC2-4B49-ABE0-5D5C297DB3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C21CCBD-6CD5-48CC-812D-F491B7A6C5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1760C45A-BB40-43AA-9D3F-8E62C05BF4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D871B24-F6C9-4224-BC58-FCE98C5791AB}" type="slidenum">
              <a:rPr lang="en-US" altLang="en-US">
                <a:latin typeface="Calisto MT" panose="02040603050505030304" pitchFamily="18" charset="0"/>
              </a:rPr>
              <a:pPr>
                <a:spcBef>
                  <a:spcPct val="0"/>
                </a:spcBef>
              </a:pPr>
              <a:t>10</a:t>
            </a:fld>
            <a:endParaRPr lang="en-US" altLang="en-US">
              <a:latin typeface="Calisto MT" panose="0204060305050503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1FB1EC1-F5FA-4267-B986-6226087B52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B712007-44CA-4CD2-BA7B-F190A6194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Swahili was grammatically an African tongue within the larger Bantu family of languages, but it was written in Arabic script and contained a number of Arabic words.</a:t>
            </a:r>
          </a:p>
        </p:txBody>
      </p:sp>
      <p:sp>
        <p:nvSpPr>
          <p:cNvPr id="48132" name="Slide Number Placeholder 3">
            <a:extLst>
              <a:ext uri="{FF2B5EF4-FFF2-40B4-BE49-F238E27FC236}">
                <a16:creationId xmlns:a16="http://schemas.microsoft.com/office/drawing/2014/main" id="{00F37A3F-6C23-4C31-8DD8-1161892E63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E83A50-65C0-40FA-A78E-775A7B8ECEE3}" type="slidenum">
              <a:rPr lang="en-US" altLang="en-US">
                <a:latin typeface="Calisto MT" panose="02040603050505030304" pitchFamily="18" charset="0"/>
              </a:rPr>
              <a:pPr>
                <a:spcBef>
                  <a:spcPct val="0"/>
                </a:spcBef>
              </a:pPr>
              <a:t>13</a:t>
            </a:fld>
            <a:endParaRPr lang="en-US" altLang="en-US">
              <a:latin typeface="Calisto MT" panose="0204060305050503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10/1/2019</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10/1/2019</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10/1/2019</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10/1/2019</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a6XtBLDmPA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4/49/Dhow_Indian_Ocea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D7CD69A-4E30-4111-9D35-EF89F4C14401}"/>
              </a:ext>
            </a:extLst>
          </p:cNvPr>
          <p:cNvSpPr>
            <a:spLocks noGrp="1"/>
          </p:cNvSpPr>
          <p:nvPr>
            <p:ph type="title"/>
          </p:nvPr>
        </p:nvSpPr>
        <p:spPr/>
        <p:txBody>
          <a:bodyPr/>
          <a:lstStyle/>
          <a:p>
            <a:pPr eaLnBrk="1" hangingPunct="1"/>
            <a:r>
              <a:rPr lang="en-US" altLang="en-US" sz="2800" b="1"/>
              <a:t>2.3</a:t>
            </a:r>
            <a:r>
              <a:rPr lang="en-US" altLang="en-US" sz="2800"/>
              <a:t> INDIAN OCEAN TRADE 600 -1450 C.E.</a:t>
            </a:r>
            <a:br>
              <a:rPr lang="en-US" altLang="en-US" sz="2800"/>
            </a:br>
            <a:endParaRPr lang="en-US" altLang="en-US" sz="2800"/>
          </a:p>
        </p:txBody>
      </p:sp>
      <p:pic>
        <p:nvPicPr>
          <p:cNvPr id="32771" name="Content Placeholder 2" descr="Unknown.jpg">
            <a:extLst>
              <a:ext uri="{FF2B5EF4-FFF2-40B4-BE49-F238E27FC236}">
                <a16:creationId xmlns:a16="http://schemas.microsoft.com/office/drawing/2014/main" id="{7F8ADDB9-C8BF-4CFF-8980-820471D5B9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268" r="-7268"/>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3DF4-C6B2-47E1-803C-29148215B40D}"/>
              </a:ext>
            </a:extLst>
          </p:cNvPr>
          <p:cNvSpPr>
            <a:spLocks noGrp="1"/>
          </p:cNvSpPr>
          <p:nvPr>
            <p:ph type="title"/>
          </p:nvPr>
        </p:nvSpPr>
        <p:spPr>
          <a:xfrm>
            <a:off x="2117725" y="190500"/>
            <a:ext cx="5892800" cy="750888"/>
          </a:xfrm>
        </p:spPr>
        <p:txBody>
          <a:bodyPr/>
          <a:lstStyle/>
          <a:p>
            <a:pPr>
              <a:defRPr/>
            </a:pPr>
            <a:r>
              <a:rPr lang="en-US" dirty="0"/>
              <a:t>Monsoons (seasonal winds)</a:t>
            </a:r>
          </a:p>
        </p:txBody>
      </p:sp>
      <p:sp>
        <p:nvSpPr>
          <p:cNvPr id="7" name="Text Placeholder 6">
            <a:extLst>
              <a:ext uri="{FF2B5EF4-FFF2-40B4-BE49-F238E27FC236}">
                <a16:creationId xmlns:a16="http://schemas.microsoft.com/office/drawing/2014/main" id="{286535C3-0F6C-48E0-916A-7EDDC8E22532}"/>
              </a:ext>
            </a:extLst>
          </p:cNvPr>
          <p:cNvSpPr>
            <a:spLocks noGrp="1"/>
          </p:cNvSpPr>
          <p:nvPr>
            <p:ph type="body" sz="half" idx="2"/>
          </p:nvPr>
        </p:nvSpPr>
        <p:spPr>
          <a:xfrm>
            <a:off x="1824038" y="1331914"/>
            <a:ext cx="4043362" cy="5075237"/>
          </a:xfrm>
        </p:spPr>
        <p:txBody>
          <a:bodyPr>
            <a:normAutofit fontScale="62500" lnSpcReduction="20000"/>
          </a:bodyPr>
          <a:lstStyle/>
          <a:p>
            <a:pPr eaLnBrk="1" hangingPunct="1">
              <a:buFont typeface="Wingdings" charset="0"/>
              <a:buChar char="Ø"/>
              <a:defRPr/>
            </a:pPr>
            <a:r>
              <a:rPr lang="en-US" sz="3100" dirty="0"/>
              <a:t>monsoon changes were crucial: </a:t>
            </a:r>
          </a:p>
          <a:p>
            <a:pPr lvl="1" eaLnBrk="1" hangingPunct="1">
              <a:buFont typeface="Wingdings" charset="0"/>
              <a:buChar char="Ø"/>
              <a:defRPr/>
            </a:pPr>
            <a:r>
              <a:rPr lang="en-US" sz="3100" dirty="0">
                <a:ea typeface="ＭＳ Ｐゴシック" charset="0"/>
              </a:rPr>
              <a:t>Nov-Feb blew to SW</a:t>
            </a:r>
          </a:p>
          <a:p>
            <a:pPr lvl="1" eaLnBrk="1" hangingPunct="1">
              <a:buFont typeface="Wingdings" charset="0"/>
              <a:buChar char="Ø"/>
              <a:defRPr/>
            </a:pPr>
            <a:r>
              <a:rPr lang="en-US" sz="3100" dirty="0">
                <a:ea typeface="ＭＳ Ｐゴシック" charset="0"/>
              </a:rPr>
              <a:t>April-Sept blew to NE</a:t>
            </a:r>
          </a:p>
          <a:p>
            <a:pPr lvl="1" eaLnBrk="1" hangingPunct="1">
              <a:buFont typeface="Wingdings" charset="0"/>
              <a:buChar char="Ø"/>
              <a:defRPr/>
            </a:pPr>
            <a:r>
              <a:rPr lang="en-US" sz="3100" dirty="0">
                <a:ea typeface="ＭＳ Ｐゴシック" charset="0"/>
              </a:rPr>
              <a:t>key was regularity</a:t>
            </a:r>
          </a:p>
          <a:p>
            <a:pPr marL="457200" indent="-457200">
              <a:buFont typeface="Wingdings" charset="2"/>
              <a:buChar char="Ø"/>
              <a:defRPr/>
            </a:pPr>
            <a:r>
              <a:rPr lang="en-US" sz="3100" dirty="0"/>
              <a:t>sailors used the monsoon winds to chart their course and carry out voyages that linked sections from East Africa to Southern China</a:t>
            </a:r>
          </a:p>
          <a:p>
            <a:pPr marL="457200" indent="-457200">
              <a:buFont typeface="Wingdings" charset="2"/>
              <a:buChar char="Ø"/>
              <a:defRPr/>
            </a:pPr>
            <a:r>
              <a:rPr lang="en-US" sz="3100" dirty="0"/>
              <a:t>limited sailing time</a:t>
            </a:r>
            <a:r>
              <a:rPr lang="en-US" sz="3100" dirty="0">
                <a:sym typeface="Wingdings"/>
              </a:rPr>
              <a:t> development merchant </a:t>
            </a:r>
            <a:r>
              <a:rPr lang="en-US" sz="3100" dirty="0" err="1">
                <a:sym typeface="Wingdings"/>
              </a:rPr>
              <a:t>diasporic</a:t>
            </a:r>
            <a:r>
              <a:rPr lang="en-US" sz="3100" dirty="0">
                <a:sym typeface="Wingdings"/>
              </a:rPr>
              <a:t> communities</a:t>
            </a:r>
            <a:endParaRPr lang="en-US" sz="3100" dirty="0"/>
          </a:p>
          <a:p>
            <a:pPr eaLnBrk="1" hangingPunct="1">
              <a:buFont typeface="Wingdings" charset="0"/>
              <a:buChar char="Ø"/>
              <a:defRPr/>
            </a:pPr>
            <a:endParaRPr lang="en-US" sz="3200" dirty="0"/>
          </a:p>
          <a:p>
            <a:pPr eaLnBrk="1" hangingPunct="1">
              <a:buFont typeface="Wingdings 2" charset="0"/>
              <a:buNone/>
              <a:defRPr/>
            </a:pPr>
            <a:endParaRPr lang="en-US" sz="2800" dirty="0"/>
          </a:p>
          <a:p>
            <a:pPr eaLnBrk="1" hangingPunct="1">
              <a:buFont typeface="Wingdings 2" charset="0"/>
              <a:buNone/>
              <a:defRPr/>
            </a:pPr>
            <a:endParaRPr lang="en-US" dirty="0"/>
          </a:p>
        </p:txBody>
      </p:sp>
      <p:pic>
        <p:nvPicPr>
          <p:cNvPr id="8" name="Picture 2" descr="map 8-2">
            <a:extLst>
              <a:ext uri="{FF2B5EF4-FFF2-40B4-BE49-F238E27FC236}">
                <a16:creationId xmlns:a16="http://schemas.microsoft.com/office/drawing/2014/main" id="{FAC30A1F-5895-4C9D-88E2-87A0A893735B}"/>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3103" b="-43103"/>
          <a:stretch>
            <a:fillRect/>
          </a:stretch>
        </p:blipFill>
        <p:spPr>
          <a:xfrm rot="150174">
            <a:off x="6225808" y="277129"/>
            <a:ext cx="4056564" cy="54763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2">
            <a:extLst>
              <a:ext uri="{FF2B5EF4-FFF2-40B4-BE49-F238E27FC236}">
                <a16:creationId xmlns:a16="http://schemas.microsoft.com/office/drawing/2014/main" id="{F7F482C0-FCC2-4835-915E-AD4D399C7D47}"/>
              </a:ext>
            </a:extLst>
          </p:cNvPr>
          <p:cNvSpPr txBox="1">
            <a:spLocks noChangeArrowheads="1"/>
          </p:cNvSpPr>
          <p:nvPr/>
        </p:nvSpPr>
        <p:spPr bwMode="auto">
          <a:xfrm>
            <a:off x="5867401" y="4803776"/>
            <a:ext cx="453231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2000"/>
              </a:spcAft>
              <a:buFont typeface="Wingdings 2" panose="05020102010507070707" pitchFamily="18" charset="2"/>
              <a:buChar char=""/>
              <a:defRPr sz="2400">
                <a:solidFill>
                  <a:schemeClr val="tx1"/>
                </a:solidFill>
                <a:latin typeface="Calisto MT" panose="02040603050505030304" pitchFamily="18" charset="0"/>
                <a:ea typeface="MS PGothic" panose="020B0600070205080204" pitchFamily="34" charset="-128"/>
              </a:defRPr>
            </a:lvl1pPr>
            <a:lvl2pPr marL="742950" indent="-285750">
              <a:spcAft>
                <a:spcPts val="1000"/>
              </a:spcAft>
              <a:buClr>
                <a:schemeClr val="bg2"/>
              </a:buClr>
              <a:buFont typeface="Wingdings 2" panose="05020102010507070707" pitchFamily="18" charset="2"/>
              <a:buChar char=""/>
              <a:defRPr sz="2200">
                <a:solidFill>
                  <a:schemeClr val="tx1"/>
                </a:solidFill>
                <a:latin typeface="Calisto MT" panose="02040603050505030304" pitchFamily="18" charset="0"/>
                <a:ea typeface="MS PGothic" panose="020B0600070205080204" pitchFamily="34" charset="-128"/>
              </a:defRPr>
            </a:lvl2pPr>
            <a:lvl3pPr marL="1143000" indent="-228600">
              <a:spcAft>
                <a:spcPts val="1000"/>
              </a:spcAft>
              <a:buFont typeface="Wingdings 2" panose="05020102010507070707" pitchFamily="18" charset="2"/>
              <a:buChar char=""/>
              <a:defRPr sz="2000">
                <a:solidFill>
                  <a:schemeClr val="tx1"/>
                </a:solidFill>
                <a:latin typeface="Calisto MT" panose="02040603050505030304" pitchFamily="18" charset="0"/>
                <a:ea typeface="MS PGothic" panose="020B0600070205080204" pitchFamily="34" charset="-128"/>
              </a:defRPr>
            </a:lvl3pPr>
            <a:lvl4pPr marL="1600200" indent="-228600">
              <a:spcAft>
                <a:spcPts val="1000"/>
              </a:spcAft>
              <a:buClr>
                <a:schemeClr val="bg2"/>
              </a:buClr>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4pPr>
            <a:lvl5pPr marL="2057400" indent="-228600">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5pPr>
            <a:lvl6pPr marL="2514600" indent="-228600" eaLnBrk="0" fontAlgn="base" hangingPunct="0">
              <a:spcBef>
                <a:spcPct val="0"/>
              </a:spcBef>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6pPr>
            <a:lvl7pPr marL="2971800" indent="-228600" eaLnBrk="0" fontAlgn="base" hangingPunct="0">
              <a:spcBef>
                <a:spcPct val="0"/>
              </a:spcBef>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7pPr>
            <a:lvl8pPr marL="3429000" indent="-228600" eaLnBrk="0" fontAlgn="base" hangingPunct="0">
              <a:spcBef>
                <a:spcPct val="0"/>
              </a:spcBef>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8pPr>
            <a:lvl9pPr marL="3886200" indent="-228600" eaLnBrk="0" fontAlgn="base" hangingPunct="0">
              <a:spcBef>
                <a:spcPct val="0"/>
              </a:spcBef>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9pPr>
          </a:lstStyle>
          <a:p>
            <a:pPr eaLnBrk="1" hangingPunct="1">
              <a:spcAft>
                <a:spcPct val="0"/>
              </a:spcAft>
              <a:buFontTx/>
              <a:buNone/>
            </a:pPr>
            <a:r>
              <a:rPr lang="en-US" altLang="en-US" sz="2000"/>
              <a:t>The expansion and intensification of long-distance trade routes often depended on environmental knowledge, including advanced knowledge of the monsoon winds.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905E0D5-10CF-4BF7-8759-F65C9AA896C5}"/>
              </a:ext>
            </a:extLst>
          </p:cNvPr>
          <p:cNvSpPr>
            <a:spLocks noGrp="1"/>
          </p:cNvSpPr>
          <p:nvPr>
            <p:ph type="title"/>
          </p:nvPr>
        </p:nvSpPr>
        <p:spPr>
          <a:xfrm>
            <a:off x="2095500" y="3690938"/>
            <a:ext cx="8001000" cy="1109662"/>
          </a:xfrm>
        </p:spPr>
        <p:txBody>
          <a:bodyPr/>
          <a:lstStyle/>
          <a:p>
            <a:pPr>
              <a:defRPr/>
            </a:pPr>
            <a:r>
              <a:rPr lang="en-US" dirty="0"/>
              <a:t>Major Trading Cities</a:t>
            </a:r>
          </a:p>
        </p:txBody>
      </p:sp>
      <p:sp>
        <p:nvSpPr>
          <p:cNvPr id="32770" name="Content Placeholder 2">
            <a:extLst>
              <a:ext uri="{FF2B5EF4-FFF2-40B4-BE49-F238E27FC236}">
                <a16:creationId xmlns:a16="http://schemas.microsoft.com/office/drawing/2014/main" id="{72FD72CC-3761-448C-9BDC-A69E400F1DCA}"/>
              </a:ext>
            </a:extLst>
          </p:cNvPr>
          <p:cNvSpPr>
            <a:spLocks noGrp="1"/>
          </p:cNvSpPr>
          <p:nvPr>
            <p:ph type="body" sz="half" idx="2"/>
          </p:nvPr>
        </p:nvSpPr>
        <p:spPr>
          <a:xfrm>
            <a:off x="527748" y="1332987"/>
            <a:ext cx="5846486" cy="2096013"/>
          </a:xfrm>
        </p:spPr>
        <p:txBody>
          <a:bodyPr>
            <a:normAutofit lnSpcReduction="10000"/>
          </a:bodyPr>
          <a:lstStyle/>
          <a:p>
            <a:pPr>
              <a:defRPr/>
            </a:pPr>
            <a:r>
              <a:rPr lang="en-US" altLang="en-US" sz="2400">
                <a:ea typeface="MS PGothic" panose="020B0600070205080204" pitchFamily="34" charset="-128"/>
              </a:rPr>
              <a:t>key ports—Swahili city-states of East African coast; Mecca; Hormuz, Persia; Calicut, India; Melaka (Malacca), Malaysia, Canton (Guangzhou), China</a:t>
            </a:r>
          </a:p>
        </p:txBody>
      </p:sp>
      <p:pic>
        <p:nvPicPr>
          <p:cNvPr id="3" name="Picture Placeholder 2" descr="33361e8cf2118b740b8f675aade4f09d.jpg">
            <a:extLst>
              <a:ext uri="{FF2B5EF4-FFF2-40B4-BE49-F238E27FC236}">
                <a16:creationId xmlns:a16="http://schemas.microsoft.com/office/drawing/2014/main" id="{901CC1D3-D526-4074-8FFD-59A87894B6D2}"/>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62" r="1762"/>
          <a:stretch>
            <a:fillRect/>
          </a:stretch>
        </p:blipFill>
        <p:spPr>
          <a:xfrm rot="21355093">
            <a:off x="7566350" y="625325"/>
            <a:ext cx="3932155" cy="47972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a:extLst>
              <a:ext uri="{FF2B5EF4-FFF2-40B4-BE49-F238E27FC236}">
                <a16:creationId xmlns:a16="http://schemas.microsoft.com/office/drawing/2014/main" id="{2B8516EE-D9B4-44D7-8A25-1C234934E7EE}"/>
              </a:ext>
            </a:extLst>
          </p:cNvPr>
          <p:cNvSpPr>
            <a:spLocks noGrp="1"/>
          </p:cNvSpPr>
          <p:nvPr>
            <p:ph type="title"/>
          </p:nvPr>
        </p:nvSpPr>
        <p:spPr/>
        <p:txBody>
          <a:bodyPr/>
          <a:lstStyle/>
          <a:p>
            <a:r>
              <a:rPr lang="en-US" altLang="en-US"/>
              <a:t>Effect—Growth of States</a:t>
            </a:r>
          </a:p>
        </p:txBody>
      </p:sp>
      <p:sp>
        <p:nvSpPr>
          <p:cNvPr id="45059" name="Content Placeholder 5">
            <a:extLst>
              <a:ext uri="{FF2B5EF4-FFF2-40B4-BE49-F238E27FC236}">
                <a16:creationId xmlns:a16="http://schemas.microsoft.com/office/drawing/2014/main" id="{354CE7EC-6FEC-4975-BD23-D72F5F5B4A79}"/>
              </a:ext>
            </a:extLst>
          </p:cNvPr>
          <p:cNvSpPr>
            <a:spLocks noGrp="1"/>
          </p:cNvSpPr>
          <p:nvPr>
            <p:ph idx="1"/>
          </p:nvPr>
        </p:nvSpPr>
        <p:spPr/>
        <p:txBody>
          <a:bodyPr/>
          <a:lstStyle/>
          <a:p>
            <a:r>
              <a:rPr lang="en-US" altLang="en-US"/>
              <a:t>Southeast Asia and East Africa, trade stimulated political change as aspiring rulers used wealth derived from trade to construct larger &amp; more centrally governed states or cities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2558103-37EE-48BF-B644-3369D03D63A6}"/>
              </a:ext>
            </a:extLst>
          </p:cNvPr>
          <p:cNvSpPr>
            <a:spLocks noGrp="1"/>
          </p:cNvSpPr>
          <p:nvPr>
            <p:ph type="title"/>
          </p:nvPr>
        </p:nvSpPr>
        <p:spPr/>
        <p:txBody>
          <a:bodyPr/>
          <a:lstStyle/>
          <a:p>
            <a:r>
              <a:rPr lang="en-US" altLang="en-US"/>
              <a:t>Swahili States</a:t>
            </a:r>
          </a:p>
        </p:txBody>
      </p:sp>
      <p:sp>
        <p:nvSpPr>
          <p:cNvPr id="47107" name="Content Placeholder 2">
            <a:extLst>
              <a:ext uri="{FF2B5EF4-FFF2-40B4-BE49-F238E27FC236}">
                <a16:creationId xmlns:a16="http://schemas.microsoft.com/office/drawing/2014/main" id="{BBB3D5A9-5242-465F-A0D2-88DF760B358B}"/>
              </a:ext>
            </a:extLst>
          </p:cNvPr>
          <p:cNvSpPr>
            <a:spLocks noGrp="1"/>
          </p:cNvSpPr>
          <p:nvPr>
            <p:ph idx="1"/>
          </p:nvPr>
        </p:nvSpPr>
        <p:spPr>
          <a:xfrm>
            <a:off x="1728789" y="1311276"/>
            <a:ext cx="8834437" cy="5434013"/>
          </a:xfrm>
        </p:spPr>
        <p:txBody>
          <a:bodyPr/>
          <a:lstStyle/>
          <a:p>
            <a:r>
              <a:rPr lang="en-US" altLang="en-US"/>
              <a:t>city-states (like Greece)--each city was politically independent, generally governed by its own king</a:t>
            </a:r>
          </a:p>
          <a:p>
            <a:r>
              <a:rPr lang="en-US" altLang="en-US"/>
              <a:t>competed with other cities</a:t>
            </a:r>
          </a:p>
          <a:p>
            <a:r>
              <a:rPr lang="en-US" altLang="en-US"/>
              <a:t>commercial centers that accumulated goods from interior &amp; exchanged them for products of distant civilizations (e.g. Chinese porcelain &amp; silk, Persian rugs, Indian cottons)</a:t>
            </a:r>
          </a:p>
          <a:p>
            <a:r>
              <a:rPr lang="en-US" altLang="en-US"/>
              <a:t>Islam voluntarily and widely adopted </a:t>
            </a:r>
          </a:p>
          <a:p>
            <a:r>
              <a:rPr lang="en-US" altLang="en-US"/>
              <a:t>syncretism—family lineage traced through mother (controlled property) &amp; father (Muslim custom)</a:t>
            </a:r>
          </a:p>
          <a:p>
            <a:r>
              <a:rPr lang="en-US" altLang="en-US"/>
              <a:t>neither Islam nor Swahili culture penetrated much beyond the coast until 19</a:t>
            </a:r>
            <a:r>
              <a:rPr lang="en-US" altLang="en-US" baseline="30000"/>
              <a:t>th</a:t>
            </a:r>
            <a:r>
              <a:rPr lang="en-US" altLang="en-US"/>
              <a:t> century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5ABAC59-99DE-4E87-A2A1-AD2BBEF72E79}"/>
              </a:ext>
            </a:extLst>
          </p:cNvPr>
          <p:cNvSpPr>
            <a:spLocks noGrp="1"/>
          </p:cNvSpPr>
          <p:nvPr>
            <p:ph type="title"/>
          </p:nvPr>
        </p:nvSpPr>
        <p:spPr/>
        <p:txBody>
          <a:bodyPr/>
          <a:lstStyle/>
          <a:p>
            <a:r>
              <a:rPr lang="en-US" altLang="en-US"/>
              <a:t>Swahili Civilization </a:t>
            </a:r>
          </a:p>
        </p:txBody>
      </p:sp>
      <p:sp>
        <p:nvSpPr>
          <p:cNvPr id="46083" name="Content Placeholder 2">
            <a:extLst>
              <a:ext uri="{FF2B5EF4-FFF2-40B4-BE49-F238E27FC236}">
                <a16:creationId xmlns:a16="http://schemas.microsoft.com/office/drawing/2014/main" id="{DD3C2289-F1BA-40C0-93C1-5ECBA77A2FAA}"/>
              </a:ext>
            </a:extLst>
          </p:cNvPr>
          <p:cNvSpPr>
            <a:spLocks noGrp="1"/>
          </p:cNvSpPr>
          <p:nvPr>
            <p:ph idx="1"/>
          </p:nvPr>
        </p:nvSpPr>
        <p:spPr>
          <a:xfrm>
            <a:off x="2545491" y="1417638"/>
            <a:ext cx="8690919" cy="4602162"/>
          </a:xfrm>
        </p:spPr>
        <p:txBody>
          <a:bodyPr>
            <a:normAutofit/>
          </a:bodyPr>
          <a:lstStyle/>
          <a:p>
            <a:r>
              <a:rPr lang="en-US" altLang="en-US" dirty="0"/>
              <a:t>earlier ancestors lived in small farming &amp; fishing communities, spoke Bantu languages, traded with Arabian, Greek &amp; Roman merchants</a:t>
            </a:r>
          </a:p>
          <a:p>
            <a:r>
              <a:rPr lang="en-US" altLang="en-US" dirty="0"/>
              <a:t>8</a:t>
            </a:r>
            <a:r>
              <a:rPr lang="en-US" altLang="en-US" baseline="30000" dirty="0"/>
              <a:t>th</a:t>
            </a:r>
            <a:r>
              <a:rPr lang="en-US" altLang="en-US" dirty="0"/>
              <a:t> century, civilization took shape as set of commercial city-states stretching along East African coast, from present-day Somalia to Mozambique</a:t>
            </a:r>
          </a:p>
          <a:p>
            <a:r>
              <a:rPr lang="en-US" altLang="en-US" dirty="0"/>
              <a:t>gold, ivory, quartz, leopard skins,                           sometimes slaves acquired from interior                          societies, as well as iron &amp; process                                   timber manufactured along coast sold                                           in Arabia, Persia, </a:t>
            </a:r>
            <a:r>
              <a:rPr lang="en-US" altLang="en-US" dirty="0" err="1"/>
              <a:t>India</a:t>
            </a:r>
            <a:r>
              <a:rPr lang="en-US" altLang="en-US" dirty="0" err="1">
                <a:sym typeface="Wingdings" panose="05000000000000000000" pitchFamily="2" charset="2"/>
              </a:rPr>
              <a:t>merchant</a:t>
            </a:r>
            <a:r>
              <a:rPr lang="en-US" altLang="en-US" dirty="0">
                <a:sym typeface="Wingdings" panose="05000000000000000000" pitchFamily="2" charset="2"/>
              </a:rPr>
              <a:t> class,                                               villages became sizable towns, clan                                          chiefs became kings</a:t>
            </a:r>
            <a:endParaRPr lang="en-US" altLang="en-US" dirty="0"/>
          </a:p>
        </p:txBody>
      </p:sp>
      <p:pic>
        <p:nvPicPr>
          <p:cNvPr id="46084" name="Picture 3" descr="East-African.jpg">
            <a:extLst>
              <a:ext uri="{FF2B5EF4-FFF2-40B4-BE49-F238E27FC236}">
                <a16:creationId xmlns:a16="http://schemas.microsoft.com/office/drawing/2014/main" id="{05D93E4D-6F78-47AE-A681-F42AEB7715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49" y="2055019"/>
            <a:ext cx="234251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151EF3E-DD1C-491C-B316-5C796BA3789F}"/>
              </a:ext>
            </a:extLst>
          </p:cNvPr>
          <p:cNvSpPr>
            <a:spLocks noGrp="1"/>
          </p:cNvSpPr>
          <p:nvPr>
            <p:ph type="title"/>
          </p:nvPr>
        </p:nvSpPr>
        <p:spPr/>
        <p:txBody>
          <a:bodyPr/>
          <a:lstStyle/>
          <a:p>
            <a:r>
              <a:rPr lang="en-US" altLang="en-US"/>
              <a:t>Kingdom of </a:t>
            </a:r>
            <a:br>
              <a:rPr lang="en-US" altLang="en-US"/>
            </a:br>
            <a:r>
              <a:rPr lang="en-US" altLang="en-US"/>
              <a:t>Srivijaya</a:t>
            </a:r>
          </a:p>
        </p:txBody>
      </p:sp>
      <p:sp>
        <p:nvSpPr>
          <p:cNvPr id="49155" name="Content Placeholder 2">
            <a:extLst>
              <a:ext uri="{FF2B5EF4-FFF2-40B4-BE49-F238E27FC236}">
                <a16:creationId xmlns:a16="http://schemas.microsoft.com/office/drawing/2014/main" id="{85ED3FAD-33B7-49D2-89CB-9D2CA18A5A91}"/>
              </a:ext>
            </a:extLst>
          </p:cNvPr>
          <p:cNvSpPr>
            <a:spLocks noGrp="1"/>
          </p:cNvSpPr>
          <p:nvPr>
            <p:ph idx="1"/>
          </p:nvPr>
        </p:nvSpPr>
        <p:spPr>
          <a:xfrm>
            <a:off x="2372497" y="2293938"/>
            <a:ext cx="8295504" cy="4437062"/>
          </a:xfrm>
        </p:spPr>
        <p:txBody>
          <a:bodyPr/>
          <a:lstStyle/>
          <a:p>
            <a:r>
              <a:rPr lang="en-US" altLang="en-US" dirty="0"/>
              <a:t>Malay peninsula in southeast Asia</a:t>
            </a:r>
          </a:p>
          <a:p>
            <a:r>
              <a:rPr lang="en-US" altLang="en-US" dirty="0"/>
              <a:t>Buddhist kingdom  </a:t>
            </a:r>
          </a:p>
          <a:p>
            <a:r>
              <a:rPr lang="en-US" altLang="en-US" dirty="0"/>
              <a:t>plentiful supply of gold, access to source of highly sought-after spices (e.g. cloves, nutmeg, mace) &amp; taxes levied on passing ships provided resources to attract supports, fund bureaucracy, create military and naval forces </a:t>
            </a:r>
          </a:p>
          <a:p>
            <a:r>
              <a:rPr lang="en-US" altLang="en-US" dirty="0"/>
              <a:t>important kingdom for the diffusion of Buddhism across the region—center of Buddhist observance &amp; teaching</a:t>
            </a:r>
          </a:p>
          <a:p>
            <a:pPr>
              <a:buFont typeface="Wingdings 2" panose="05020102010507070707" pitchFamily="18" charset="2"/>
              <a:buNone/>
            </a:pPr>
            <a:endParaRPr lang="en-US" altLang="en-US" dirty="0"/>
          </a:p>
          <a:p>
            <a:endParaRPr lang="en-US" altLang="en-US" dirty="0"/>
          </a:p>
        </p:txBody>
      </p:sp>
      <p:pic>
        <p:nvPicPr>
          <p:cNvPr id="49156" name="Picture 4" descr="Srivijaya_Empire.png">
            <a:extLst>
              <a:ext uri="{FF2B5EF4-FFF2-40B4-BE49-F238E27FC236}">
                <a16:creationId xmlns:a16="http://schemas.microsoft.com/office/drawing/2014/main" id="{202D49CF-80AF-4941-A261-9F7C2B2719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869" y="2955883"/>
            <a:ext cx="2020888"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borobudur-3.jpg">
            <a:extLst>
              <a:ext uri="{FF2B5EF4-FFF2-40B4-BE49-F238E27FC236}">
                <a16:creationId xmlns:a16="http://schemas.microsoft.com/office/drawing/2014/main" id="{3CA36D5A-96FF-4E85-A24C-0D1903D86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8338" y="0"/>
            <a:ext cx="23796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E722313E-FC03-42A6-BBD3-548F4AD6B04C}"/>
              </a:ext>
            </a:extLst>
          </p:cNvPr>
          <p:cNvSpPr>
            <a:spLocks noGrp="1"/>
          </p:cNvSpPr>
          <p:nvPr>
            <p:ph type="title"/>
          </p:nvPr>
        </p:nvSpPr>
        <p:spPr>
          <a:xfrm>
            <a:off x="2109788" y="1282700"/>
            <a:ext cx="8001000" cy="1917700"/>
          </a:xfrm>
        </p:spPr>
        <p:txBody>
          <a:bodyPr>
            <a:normAutofit fontScale="90000"/>
          </a:bodyPr>
          <a:lstStyle/>
          <a:p>
            <a:pPr algn="l"/>
            <a:r>
              <a:rPr lang="en-US" altLang="en-US" sz="2800"/>
              <a:t>Improved transportation technologies and commercial practices led to an increased volume of trade and expanded the geographical range of existing trade routes, including the Indian Ocean, promoting the growth of powerful new trading cities.</a:t>
            </a:r>
          </a:p>
        </p:txBody>
      </p:sp>
      <p:sp>
        <p:nvSpPr>
          <p:cNvPr id="33795" name="Text Placeholder 4">
            <a:extLst>
              <a:ext uri="{FF2B5EF4-FFF2-40B4-BE49-F238E27FC236}">
                <a16:creationId xmlns:a16="http://schemas.microsoft.com/office/drawing/2014/main" id="{ADEA972F-2070-4142-BB92-5E74A4ACFC95}"/>
              </a:ext>
            </a:extLst>
          </p:cNvPr>
          <p:cNvSpPr>
            <a:spLocks noGrp="1"/>
          </p:cNvSpPr>
          <p:nvPr>
            <p:ph type="body" idx="1"/>
          </p:nvPr>
        </p:nvSpPr>
        <p:spPr>
          <a:xfrm>
            <a:off x="2095500" y="3644900"/>
            <a:ext cx="8001000" cy="833438"/>
          </a:xfrm>
        </p:spPr>
        <p:txBody>
          <a:bodyPr/>
          <a:lstStyle/>
          <a:p>
            <a:pPr>
              <a:spcAft>
                <a:spcPct val="0"/>
              </a:spcAft>
            </a:pPr>
            <a:r>
              <a:rPr lang="en-US" altLang="en-US" dirty="0"/>
              <a:t>Context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525C8B1B-B7F9-40BA-98E6-5CA42A235984}"/>
              </a:ext>
            </a:extLst>
          </p:cNvPr>
          <p:cNvSpPr>
            <a:spLocks noGrp="1"/>
          </p:cNvSpPr>
          <p:nvPr>
            <p:ph type="title"/>
          </p:nvPr>
        </p:nvSpPr>
        <p:spPr/>
        <p:txBody>
          <a:bodyPr/>
          <a:lstStyle/>
          <a:p>
            <a:r>
              <a:rPr lang="en-US" altLang="en-US"/>
              <a:t>Indian Ocean Network</a:t>
            </a:r>
          </a:p>
        </p:txBody>
      </p:sp>
      <p:sp>
        <p:nvSpPr>
          <p:cNvPr id="34819" name="Content Placeholder 4">
            <a:extLst>
              <a:ext uri="{FF2B5EF4-FFF2-40B4-BE49-F238E27FC236}">
                <a16:creationId xmlns:a16="http://schemas.microsoft.com/office/drawing/2014/main" id="{5F818037-0D05-4190-B67C-54563DCC798B}"/>
              </a:ext>
            </a:extLst>
          </p:cNvPr>
          <p:cNvSpPr>
            <a:spLocks noGrp="1"/>
          </p:cNvSpPr>
          <p:nvPr>
            <p:ph idx="1"/>
          </p:nvPr>
        </p:nvSpPr>
        <p:spPr/>
        <p:txBody>
          <a:bodyPr/>
          <a:lstStyle/>
          <a:p>
            <a:r>
              <a:rPr lang="en-US" altLang="en-US"/>
              <a:t>700 C.E.—knew how to use monsoons (</a:t>
            </a:r>
            <a:r>
              <a:rPr lang="en-US" altLang="en-US">
                <a:solidFill>
                  <a:srgbClr val="FF0000"/>
                </a:solidFill>
              </a:rPr>
              <a:t>seasonal winds</a:t>
            </a:r>
            <a:r>
              <a:rPr lang="en-US" altLang="en-US"/>
              <a:t>), rise of Islam and its acceptance of merchants (unlike China)</a:t>
            </a:r>
          </a:p>
          <a:p>
            <a:r>
              <a:rPr lang="en-US" altLang="en-US"/>
              <a:t>1000-1200—increased trade (revival of China)</a:t>
            </a:r>
          </a:p>
          <a:p>
            <a:r>
              <a:rPr lang="en-US" altLang="en-US"/>
              <a:t>Silk Roads declined after Mongols defeated; Indian Ocean trade picked up</a:t>
            </a:r>
          </a:p>
          <a:p>
            <a:r>
              <a:rPr lang="en-US" altLang="en-US"/>
              <a:t>surged during 13</a:t>
            </a:r>
            <a:r>
              <a:rPr lang="en-US" altLang="en-US" baseline="30000"/>
              <a:t>th</a:t>
            </a:r>
            <a:r>
              <a:rPr lang="en-US" altLang="en-US"/>
              <a:t> &amp; 14</a:t>
            </a:r>
            <a:r>
              <a:rPr lang="en-US" altLang="en-US" baseline="30000"/>
              <a:t>th</a:t>
            </a:r>
            <a:r>
              <a:rPr lang="en-US" altLang="en-US"/>
              <a:t> centuries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3DCB81A-A098-47A4-8736-05F1CBE1F0AA}"/>
              </a:ext>
            </a:extLst>
          </p:cNvPr>
          <p:cNvSpPr>
            <a:spLocks noGrp="1" noChangeArrowheads="1"/>
          </p:cNvSpPr>
          <p:nvPr>
            <p:ph type="title"/>
          </p:nvPr>
        </p:nvSpPr>
        <p:spPr/>
        <p:txBody>
          <a:bodyPr/>
          <a:lstStyle/>
          <a:p>
            <a:pPr eaLnBrk="1" hangingPunct="1">
              <a:defRPr/>
            </a:pPr>
            <a:r>
              <a:rPr lang="en-US">
                <a:ea typeface="ＭＳ Ｐゴシック" charset="0"/>
                <a:cs typeface="+mj-cs"/>
              </a:rPr>
              <a:t>Indian Ocean Trade 600-1450 C.E.</a:t>
            </a:r>
          </a:p>
        </p:txBody>
      </p:sp>
      <p:sp>
        <p:nvSpPr>
          <p:cNvPr id="24579" name="Rectangle 3">
            <a:extLst>
              <a:ext uri="{FF2B5EF4-FFF2-40B4-BE49-F238E27FC236}">
                <a16:creationId xmlns:a16="http://schemas.microsoft.com/office/drawing/2014/main" id="{E5D0939D-59F9-401E-B23A-C22E1A322011}"/>
              </a:ext>
            </a:extLst>
          </p:cNvPr>
          <p:cNvSpPr>
            <a:spLocks noGrp="1" noChangeArrowheads="1"/>
          </p:cNvSpPr>
          <p:nvPr>
            <p:ph type="body" idx="1"/>
          </p:nvPr>
        </p:nvSpPr>
        <p:spPr/>
        <p:txBody>
          <a:bodyPr/>
          <a:lstStyle/>
          <a:p>
            <a:pPr eaLnBrk="1" hangingPunct="1">
              <a:buFont typeface="Wingdings 2" charset="0"/>
              <a:buChar char=""/>
              <a:defRPr/>
            </a:pPr>
            <a:r>
              <a:rPr lang="en-US" sz="2800" dirty="0">
                <a:ea typeface="ＭＳ Ｐゴシック" charset="0"/>
              </a:rPr>
              <a:t>Ming renewed focus on Indian Ocean Trade with the voyagers of </a:t>
            </a:r>
            <a:r>
              <a:rPr lang="en-US" sz="2800" dirty="0" err="1">
                <a:ea typeface="ＭＳ Ｐゴシック" charset="0"/>
              </a:rPr>
              <a:t>Zheng</a:t>
            </a:r>
            <a:r>
              <a:rPr lang="en-US" sz="2800" dirty="0">
                <a:ea typeface="ＭＳ Ｐゴシック" charset="0"/>
              </a:rPr>
              <a:t> He</a:t>
            </a:r>
          </a:p>
          <a:p>
            <a:pPr eaLnBrk="1" hangingPunct="1">
              <a:buFont typeface="Wingdings 2" charset="0"/>
              <a:buChar char=""/>
              <a:defRPr/>
            </a:pPr>
            <a:r>
              <a:rPr lang="en-US" sz="2800" dirty="0">
                <a:ea typeface="ＭＳ Ｐゴシック" charset="0"/>
              </a:rPr>
              <a:t>by the 13</a:t>
            </a:r>
            <a:r>
              <a:rPr lang="en-US" sz="2800" baseline="30000" dirty="0">
                <a:ea typeface="ＭＳ Ｐゴシック" charset="0"/>
              </a:rPr>
              <a:t>th</a:t>
            </a:r>
            <a:r>
              <a:rPr lang="en-US" sz="2800" dirty="0">
                <a:ea typeface="ＭＳ Ｐゴシック" charset="0"/>
              </a:rPr>
              <a:t> century, the Bantu people arrived on the east coast where their language merged with Arabic languages from Muslim </a:t>
            </a:r>
            <a:r>
              <a:rPr lang="en-US" sz="2800" dirty="0" err="1">
                <a:ea typeface="ＭＳ Ｐゴシック" charset="0"/>
              </a:rPr>
              <a:t>traders</a:t>
            </a:r>
            <a:r>
              <a:rPr lang="en-US" sz="2800" dirty="0" err="1">
                <a:ea typeface="ＭＳ Ｐゴシック" charset="0"/>
                <a:sym typeface="Wingdings"/>
              </a:rPr>
              <a:t></a:t>
            </a:r>
            <a:r>
              <a:rPr lang="en-US" sz="2800" dirty="0" err="1">
                <a:ea typeface="ＭＳ Ｐゴシック" charset="0"/>
              </a:rPr>
              <a:t>formed</a:t>
            </a:r>
            <a:r>
              <a:rPr lang="en-US" sz="2800" dirty="0">
                <a:ea typeface="ＭＳ Ｐゴシック" charset="0"/>
              </a:rPr>
              <a:t> Swahili languages.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E400A1B9-8681-4941-9890-D20BBF353F64}"/>
              </a:ext>
            </a:extLst>
          </p:cNvPr>
          <p:cNvSpPr>
            <a:spLocks noGrp="1"/>
          </p:cNvSpPr>
          <p:nvPr>
            <p:ph type="title"/>
          </p:nvPr>
        </p:nvSpPr>
        <p:spPr/>
        <p:txBody>
          <a:bodyPr/>
          <a:lstStyle/>
          <a:p>
            <a:pPr eaLnBrk="1" hangingPunct="1"/>
            <a:r>
              <a:rPr lang="en-US" altLang="en-US"/>
              <a:t>Indian Ocean Trade</a:t>
            </a:r>
          </a:p>
        </p:txBody>
      </p:sp>
      <p:sp>
        <p:nvSpPr>
          <p:cNvPr id="6" name="Content Placeholder 5">
            <a:extLst>
              <a:ext uri="{FF2B5EF4-FFF2-40B4-BE49-F238E27FC236}">
                <a16:creationId xmlns:a16="http://schemas.microsoft.com/office/drawing/2014/main" id="{123D69F7-9D64-4235-A850-04E84C4E345C}"/>
              </a:ext>
            </a:extLst>
          </p:cNvPr>
          <p:cNvSpPr>
            <a:spLocks noGrp="1"/>
          </p:cNvSpPr>
          <p:nvPr>
            <p:ph sz="half" idx="2"/>
          </p:nvPr>
        </p:nvSpPr>
        <p:spPr>
          <a:xfrm>
            <a:off x="6346826" y="1936750"/>
            <a:ext cx="3749675" cy="4102100"/>
          </a:xfrm>
        </p:spPr>
        <p:txBody>
          <a:bodyPr>
            <a:normAutofit fontScale="77500" lnSpcReduction="20000"/>
          </a:bodyPr>
          <a:lstStyle/>
          <a:p>
            <a:pPr marL="533400" indent="-533400">
              <a:buFontTx/>
              <a:buAutoNum type="arabicPeriod"/>
              <a:defRPr/>
            </a:pPr>
            <a:r>
              <a:rPr lang="en-US" sz="2400" dirty="0">
                <a:ea typeface="ＭＳ Ｐゴシック" charset="0"/>
              </a:rPr>
              <a:t>Zone 1--west coast of India to Persian Gulf and East coast of Africa </a:t>
            </a:r>
          </a:p>
          <a:p>
            <a:pPr marL="533400" indent="-533400">
              <a:buFontTx/>
              <a:buAutoNum type="arabicPeriod"/>
              <a:defRPr/>
            </a:pPr>
            <a:r>
              <a:rPr lang="en-US" sz="2400" dirty="0">
                <a:ea typeface="ＭＳ Ｐゴシック" charset="0"/>
              </a:rPr>
              <a:t>Zone 2--east coast of India to islands of Southeast Asia</a:t>
            </a:r>
          </a:p>
          <a:p>
            <a:pPr marL="533400" indent="-533400">
              <a:buFontTx/>
              <a:buAutoNum type="arabicPeriod"/>
              <a:defRPr/>
            </a:pPr>
            <a:r>
              <a:rPr lang="en-US" sz="2400" dirty="0">
                <a:ea typeface="ＭＳ Ｐゴシック" charset="0"/>
              </a:rPr>
              <a:t>Zone 3--South China Sea</a:t>
            </a:r>
          </a:p>
          <a:p>
            <a:pPr marL="533400" indent="-533400">
              <a:buFontTx/>
              <a:buAutoNum type="arabicPeriod"/>
              <a:defRPr/>
            </a:pPr>
            <a:r>
              <a:rPr lang="en-US" sz="2400" dirty="0">
                <a:ea typeface="ＭＳ Ｐゴシック" charset="0"/>
              </a:rPr>
              <a:t>the Indian Ocean trade network included sailors from China, Malaysia, Southeast Asia and Persia.  </a:t>
            </a:r>
          </a:p>
          <a:p>
            <a:pPr marL="533400" indent="-533400">
              <a:buFontTx/>
              <a:buAutoNum type="arabicPeriod"/>
              <a:defRPr/>
            </a:pPr>
            <a:endParaRPr lang="en-US" sz="2400" dirty="0">
              <a:ea typeface="ＭＳ Ｐゴシック" charset="0"/>
            </a:endParaRPr>
          </a:p>
          <a:p>
            <a:pPr eaLnBrk="1" hangingPunct="1">
              <a:buFont typeface="Wingdings 2" charset="0"/>
              <a:buChar char=""/>
              <a:defRPr/>
            </a:pPr>
            <a:endParaRPr lang="en-US" dirty="0">
              <a:ea typeface="ＭＳ Ｐゴシック" charset="0"/>
            </a:endParaRPr>
          </a:p>
        </p:txBody>
      </p:sp>
      <p:pic>
        <p:nvPicPr>
          <p:cNvPr id="36868" name="Content Placeholder 2" descr="Screen Shot 2019-07-08 at 8.58.52 PM.png">
            <a:extLst>
              <a:ext uri="{FF2B5EF4-FFF2-40B4-BE49-F238E27FC236}">
                <a16:creationId xmlns:a16="http://schemas.microsoft.com/office/drawing/2014/main" id="{9F02A5B6-D277-4961-B8FB-147509A7608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39984" b="-39984"/>
          <a:stretch>
            <a:fillRect/>
          </a:stretch>
        </p:blipFill>
        <p:spPr>
          <a:xfrm>
            <a:off x="1716088" y="1520826"/>
            <a:ext cx="4413250" cy="48291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85C8D0A-07B7-4219-9CE2-025B5982CA6A}"/>
              </a:ext>
            </a:extLst>
          </p:cNvPr>
          <p:cNvSpPr>
            <a:spLocks noGrp="1"/>
          </p:cNvSpPr>
          <p:nvPr>
            <p:ph type="title"/>
          </p:nvPr>
        </p:nvSpPr>
        <p:spPr>
          <a:xfrm>
            <a:off x="2095500" y="159308"/>
            <a:ext cx="8001000" cy="819150"/>
          </a:xfrm>
        </p:spPr>
        <p:txBody>
          <a:bodyPr/>
          <a:lstStyle/>
          <a:p>
            <a:pPr eaLnBrk="1" hangingPunct="1"/>
            <a:r>
              <a:rPr lang="en-US" altLang="en-US" dirty="0"/>
              <a:t>Indian Ocean Trade</a:t>
            </a:r>
          </a:p>
        </p:txBody>
      </p:sp>
      <p:sp>
        <p:nvSpPr>
          <p:cNvPr id="37891" name="Content Placeholder 2">
            <a:extLst>
              <a:ext uri="{FF2B5EF4-FFF2-40B4-BE49-F238E27FC236}">
                <a16:creationId xmlns:a16="http://schemas.microsoft.com/office/drawing/2014/main" id="{1A838FBC-82FD-497D-B7CD-40B77D99DAB7}"/>
              </a:ext>
            </a:extLst>
          </p:cNvPr>
          <p:cNvSpPr>
            <a:spLocks noGrp="1"/>
          </p:cNvSpPr>
          <p:nvPr>
            <p:ph idx="1"/>
          </p:nvPr>
        </p:nvSpPr>
        <p:spPr>
          <a:xfrm>
            <a:off x="1875053" y="1472729"/>
            <a:ext cx="8842375" cy="5764212"/>
          </a:xfrm>
        </p:spPr>
        <p:txBody>
          <a:bodyPr/>
          <a:lstStyle/>
          <a:p>
            <a:pPr eaLnBrk="1" hangingPunct="1">
              <a:buFont typeface="Wingdings" panose="05000000000000000000" pitchFamily="2" charset="2"/>
              <a:buChar char="Ø"/>
            </a:pPr>
            <a:r>
              <a:rPr lang="en-US" altLang="en-US" dirty="0"/>
              <a:t>probably most important trade network</a:t>
            </a:r>
          </a:p>
          <a:p>
            <a:pPr eaLnBrk="1" hangingPunct="1">
              <a:buFont typeface="Wingdings" panose="05000000000000000000" pitchFamily="2" charset="2"/>
              <a:buChar char="Ø"/>
            </a:pPr>
            <a:r>
              <a:rPr lang="en-US" altLang="en-US" dirty="0"/>
              <a:t>trade was between towns and cities, not states</a:t>
            </a:r>
          </a:p>
          <a:p>
            <a:pPr eaLnBrk="1" hangingPunct="1">
              <a:buFont typeface="Wingdings" panose="05000000000000000000" pitchFamily="2" charset="2"/>
              <a:buChar char="Ø"/>
            </a:pPr>
            <a:r>
              <a:rPr lang="en-US" altLang="en-US" dirty="0"/>
              <a:t>sea transport is cheaper</a:t>
            </a:r>
          </a:p>
          <a:p>
            <a:pPr eaLnBrk="1" hangingPunct="1">
              <a:buFont typeface="Wingdings" panose="05000000000000000000" pitchFamily="2" charset="2"/>
              <a:buChar char="Ø"/>
            </a:pPr>
            <a:r>
              <a:rPr lang="en-US" altLang="en-US" dirty="0"/>
              <a:t>more bulk goods (instead of luxury) traded: textiles, pepper, timber, rice, sugar, wheat</a:t>
            </a:r>
          </a:p>
          <a:p>
            <a:pPr eaLnBrk="1" hangingPunct="1">
              <a:buFont typeface="Wingdings" panose="05000000000000000000" pitchFamily="2" charset="2"/>
              <a:buChar char="Ø"/>
            </a:pPr>
            <a:r>
              <a:rPr lang="en-US" altLang="en-US" dirty="0"/>
              <a:t>enabled people to concentrate their efforts on economic activities best suited to their regions</a:t>
            </a:r>
          </a:p>
          <a:p>
            <a:pPr eaLnBrk="1" hangingPunct="1">
              <a:buFont typeface="Wingdings" panose="05000000000000000000" pitchFamily="2" charset="2"/>
              <a:buChar char="Ø"/>
            </a:pPr>
            <a:endParaRPr lang="en-US" altLang="en-US" dirty="0"/>
          </a:p>
          <a:p>
            <a:pPr eaLnBrk="1" hangingPunct="1"/>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7C5FF3E-9425-4C4D-8370-1327FDB17870}"/>
              </a:ext>
            </a:extLst>
          </p:cNvPr>
          <p:cNvSpPr>
            <a:spLocks noGrp="1"/>
          </p:cNvSpPr>
          <p:nvPr>
            <p:ph type="title"/>
          </p:nvPr>
        </p:nvSpPr>
        <p:spPr/>
        <p:txBody>
          <a:bodyPr/>
          <a:lstStyle/>
          <a:p>
            <a:pPr eaLnBrk="1" hangingPunct="1"/>
            <a:r>
              <a:rPr lang="en-US" altLang="en-US">
                <a:latin typeface="Verdana" panose="020B0604030504040204" pitchFamily="34" charset="0"/>
              </a:rPr>
              <a:t>Products that Contributed to Indian Ocean Commerce</a:t>
            </a:r>
            <a:endParaRPr lang="en-US" altLang="en-US"/>
          </a:p>
        </p:txBody>
      </p:sp>
      <p:sp>
        <p:nvSpPr>
          <p:cNvPr id="38915" name="Content Placeholder 4">
            <a:extLst>
              <a:ext uri="{FF2B5EF4-FFF2-40B4-BE49-F238E27FC236}">
                <a16:creationId xmlns:a16="http://schemas.microsoft.com/office/drawing/2014/main" id="{D70D4CB8-3536-4422-83CD-99D001833B46}"/>
              </a:ext>
            </a:extLst>
          </p:cNvPr>
          <p:cNvSpPr>
            <a:spLocks noGrp="1"/>
          </p:cNvSpPr>
          <p:nvPr>
            <p:ph idx="1"/>
          </p:nvPr>
        </p:nvSpPr>
        <p:spPr>
          <a:xfrm>
            <a:off x="2095500" y="2266350"/>
            <a:ext cx="8001000" cy="5057775"/>
          </a:xfrm>
        </p:spPr>
        <p:txBody>
          <a:bodyPr/>
          <a:lstStyle/>
          <a:p>
            <a:pPr eaLnBrk="1" hangingPunct="1">
              <a:lnSpc>
                <a:spcPct val="80000"/>
              </a:lnSpc>
              <a:buFont typeface="Wingdings" panose="05000000000000000000" pitchFamily="2" charset="2"/>
              <a:buChar char="Ø"/>
            </a:pPr>
            <a:r>
              <a:rPr lang="en-US" altLang="en-US" dirty="0">
                <a:latin typeface="Arial" panose="020B0604020202020204" pitchFamily="34" charset="0"/>
              </a:rPr>
              <a:t>Mediterranean—ceramics, glassware, wine, gold, olive oil</a:t>
            </a:r>
          </a:p>
          <a:p>
            <a:pPr eaLnBrk="1" hangingPunct="1">
              <a:lnSpc>
                <a:spcPct val="80000"/>
              </a:lnSpc>
              <a:buFont typeface="Wingdings" panose="05000000000000000000" pitchFamily="2" charset="2"/>
              <a:buChar char="Ø"/>
            </a:pPr>
            <a:r>
              <a:rPr lang="en-US" altLang="en-US" dirty="0">
                <a:latin typeface="Arial" panose="020B0604020202020204" pitchFamily="34" charset="0"/>
              </a:rPr>
              <a:t>East Africa—ivory, gold, iron goods, slaves, quartz, leopard skins</a:t>
            </a:r>
          </a:p>
          <a:p>
            <a:pPr eaLnBrk="1" hangingPunct="1">
              <a:lnSpc>
                <a:spcPct val="80000"/>
              </a:lnSpc>
              <a:buFont typeface="Wingdings" panose="05000000000000000000" pitchFamily="2" charset="2"/>
              <a:buChar char="Ø"/>
            </a:pPr>
            <a:r>
              <a:rPr lang="en-US" altLang="en-US" dirty="0">
                <a:latin typeface="Arial" panose="020B0604020202020204" pitchFamily="34" charset="0"/>
              </a:rPr>
              <a:t>Arabia—frankincense (desired far beyond Indian Ocean world), myrrh, perfumes</a:t>
            </a:r>
          </a:p>
          <a:p>
            <a:pPr eaLnBrk="1" hangingPunct="1">
              <a:lnSpc>
                <a:spcPct val="80000"/>
              </a:lnSpc>
              <a:buFont typeface="Wingdings" panose="05000000000000000000" pitchFamily="2" charset="2"/>
              <a:buChar char="Ø"/>
            </a:pPr>
            <a:r>
              <a:rPr lang="en-US" altLang="en-US" dirty="0">
                <a:latin typeface="Arial" panose="020B0604020202020204" pitchFamily="34" charset="0"/>
              </a:rPr>
              <a:t>India—grain, ivory, precious stones, cotton textiles, spices, timber</a:t>
            </a:r>
          </a:p>
          <a:p>
            <a:pPr eaLnBrk="1" hangingPunct="1">
              <a:lnSpc>
                <a:spcPct val="80000"/>
              </a:lnSpc>
              <a:buFont typeface="Wingdings" panose="05000000000000000000" pitchFamily="2" charset="2"/>
              <a:buChar char="Ø"/>
            </a:pPr>
            <a:r>
              <a:rPr lang="en-US" altLang="en-US" dirty="0">
                <a:latin typeface="Arial" panose="020B0604020202020204" pitchFamily="34" charset="0"/>
              </a:rPr>
              <a:t>SE Asia—tin, sandalwood, cloves, nutmeg, mace</a:t>
            </a:r>
          </a:p>
          <a:p>
            <a:pPr eaLnBrk="1" hangingPunct="1">
              <a:lnSpc>
                <a:spcPct val="80000"/>
              </a:lnSpc>
              <a:buFont typeface="Wingdings" panose="05000000000000000000" pitchFamily="2" charset="2"/>
              <a:buChar char="Ø"/>
            </a:pPr>
            <a:r>
              <a:rPr lang="en-US" altLang="en-US" dirty="0">
                <a:latin typeface="Arial" panose="020B0604020202020204" pitchFamily="34" charset="0"/>
              </a:rPr>
              <a:t>China—silks, porcelain, tea</a:t>
            </a:r>
          </a:p>
          <a:p>
            <a:pPr eaLnBrk="1" hangingPunct="1">
              <a:lnSpc>
                <a:spcPct val="80000"/>
              </a:lnSpc>
              <a:buFont typeface="Wingdings" panose="05000000000000000000" pitchFamily="2" charset="2"/>
              <a:buChar char="Ø"/>
            </a:pPr>
            <a:r>
              <a:rPr lang="en-US" altLang="en-US" dirty="0">
                <a:latin typeface="Arial" panose="020B0604020202020204" pitchFamily="34" charset="0"/>
                <a:hlinkClick r:id="rId2"/>
              </a:rPr>
              <a:t>https://youtu.be/a6XtBLDmPA0</a:t>
            </a:r>
            <a:r>
              <a:rPr lang="en-US" altLang="en-US" dirty="0">
                <a:latin typeface="Arial" panose="020B0604020202020204" pitchFamily="34" charset="0"/>
              </a:rPr>
              <a:t> crash course option</a:t>
            </a:r>
          </a:p>
          <a:p>
            <a:pPr eaLnBrk="1" hangingPunct="1"/>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962157C-D88B-45A5-A4D1-AA5AF9FB1C32}"/>
              </a:ext>
            </a:extLst>
          </p:cNvPr>
          <p:cNvSpPr>
            <a:spLocks noGrp="1"/>
          </p:cNvSpPr>
          <p:nvPr>
            <p:ph type="title"/>
          </p:nvPr>
        </p:nvSpPr>
        <p:spPr/>
        <p:txBody>
          <a:bodyPr/>
          <a:lstStyle/>
          <a:p>
            <a:r>
              <a:rPr lang="en-US" altLang="en-US"/>
              <a:t>Technology</a:t>
            </a:r>
          </a:p>
        </p:txBody>
      </p:sp>
      <p:sp>
        <p:nvSpPr>
          <p:cNvPr id="39939" name="Text Placeholder 4">
            <a:extLst>
              <a:ext uri="{FF2B5EF4-FFF2-40B4-BE49-F238E27FC236}">
                <a16:creationId xmlns:a16="http://schemas.microsoft.com/office/drawing/2014/main" id="{A4DF4B03-7DC0-4FC3-A59E-9D02679E683F}"/>
              </a:ext>
            </a:extLst>
          </p:cNvPr>
          <p:cNvSpPr>
            <a:spLocks noGrp="1"/>
          </p:cNvSpPr>
          <p:nvPr>
            <p:ph type="body" idx="1"/>
          </p:nvPr>
        </p:nvSpPr>
        <p:spPr>
          <a:xfrm>
            <a:off x="1355726" y="1874838"/>
            <a:ext cx="3749675" cy="639762"/>
          </a:xfrm>
        </p:spPr>
        <p:txBody>
          <a:bodyPr/>
          <a:lstStyle/>
          <a:p>
            <a:pPr>
              <a:spcAft>
                <a:spcPct val="0"/>
              </a:spcAft>
            </a:pPr>
            <a:r>
              <a:rPr lang="en-US" altLang="en-US"/>
              <a:t>Chinese Junk</a:t>
            </a:r>
          </a:p>
        </p:txBody>
      </p:sp>
      <p:pic>
        <p:nvPicPr>
          <p:cNvPr id="39940" name="Content Placeholder 3" descr="Unknown.jpg">
            <a:extLst>
              <a:ext uri="{FF2B5EF4-FFF2-40B4-BE49-F238E27FC236}">
                <a16:creationId xmlns:a16="http://schemas.microsoft.com/office/drawing/2014/main" id="{0D5137A8-A722-45B1-87B4-40AC7706C70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4022" b="4022"/>
          <a:stretch>
            <a:fillRect/>
          </a:stretch>
        </p:blipFill>
        <p:spPr>
          <a:xfrm>
            <a:off x="1830389" y="2590800"/>
            <a:ext cx="2693987" cy="2478088"/>
          </a:xfrm>
        </p:spPr>
      </p:pic>
      <p:sp>
        <p:nvSpPr>
          <p:cNvPr id="39941" name="Text Placeholder 5">
            <a:extLst>
              <a:ext uri="{FF2B5EF4-FFF2-40B4-BE49-F238E27FC236}">
                <a16:creationId xmlns:a16="http://schemas.microsoft.com/office/drawing/2014/main" id="{06B65697-DDF6-4E32-80A7-FA8D1EC673FE}"/>
              </a:ext>
            </a:extLst>
          </p:cNvPr>
          <p:cNvSpPr>
            <a:spLocks noGrp="1"/>
          </p:cNvSpPr>
          <p:nvPr>
            <p:ph type="body" sz="quarter" idx="3"/>
          </p:nvPr>
        </p:nvSpPr>
        <p:spPr>
          <a:xfrm>
            <a:off x="4524376" y="1874838"/>
            <a:ext cx="3749675" cy="639762"/>
          </a:xfrm>
        </p:spPr>
        <p:txBody>
          <a:bodyPr/>
          <a:lstStyle/>
          <a:p>
            <a:pPr>
              <a:spcAft>
                <a:spcPct val="0"/>
              </a:spcAft>
            </a:pPr>
            <a:r>
              <a:rPr lang="en-US" altLang="en-US"/>
              <a:t>Magnetic Compass</a:t>
            </a:r>
          </a:p>
        </p:txBody>
      </p:sp>
      <p:pic>
        <p:nvPicPr>
          <p:cNvPr id="39942" name="Content Placeholder 7" descr="s-l300.jpg">
            <a:extLst>
              <a:ext uri="{FF2B5EF4-FFF2-40B4-BE49-F238E27FC236}">
                <a16:creationId xmlns:a16="http://schemas.microsoft.com/office/drawing/2014/main" id="{55FFC54F-8A4A-48B4-B526-C5EEB17C115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t="3401" b="3401"/>
          <a:stretch>
            <a:fillRect/>
          </a:stretch>
        </p:blipFill>
        <p:spPr>
          <a:xfrm>
            <a:off x="4943475" y="2590801"/>
            <a:ext cx="2794000" cy="2570163"/>
          </a:xfrm>
        </p:spPr>
      </p:pic>
      <p:pic>
        <p:nvPicPr>
          <p:cNvPr id="39943" name="Picture 8" descr="astrolabe 1291.jpg">
            <a:extLst>
              <a:ext uri="{FF2B5EF4-FFF2-40B4-BE49-F238E27FC236}">
                <a16:creationId xmlns:a16="http://schemas.microsoft.com/office/drawing/2014/main" id="{72B23B88-5653-417A-BC2E-2D782E8CD3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4701" y="2678114"/>
            <a:ext cx="18129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Box 9">
            <a:extLst>
              <a:ext uri="{FF2B5EF4-FFF2-40B4-BE49-F238E27FC236}">
                <a16:creationId xmlns:a16="http://schemas.microsoft.com/office/drawing/2014/main" id="{91D8FDE3-7748-4F78-B9F2-61722E39E5C0}"/>
              </a:ext>
            </a:extLst>
          </p:cNvPr>
          <p:cNvSpPr txBox="1">
            <a:spLocks noChangeArrowheads="1"/>
          </p:cNvSpPr>
          <p:nvPr/>
        </p:nvSpPr>
        <p:spPr bwMode="auto">
          <a:xfrm>
            <a:off x="8394701" y="1917701"/>
            <a:ext cx="199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2000"/>
              </a:spcAft>
              <a:buFont typeface="Wingdings 2" panose="05020102010507070707" pitchFamily="18" charset="2"/>
              <a:buChar char=""/>
              <a:defRPr sz="2400">
                <a:solidFill>
                  <a:schemeClr val="tx1"/>
                </a:solidFill>
                <a:latin typeface="Calisto MT" panose="02040603050505030304" pitchFamily="18" charset="0"/>
                <a:ea typeface="MS PGothic" panose="020B0600070205080204" pitchFamily="34" charset="-128"/>
              </a:defRPr>
            </a:lvl1pPr>
            <a:lvl2pPr marL="742950" indent="-285750">
              <a:spcAft>
                <a:spcPts val="1000"/>
              </a:spcAft>
              <a:buClr>
                <a:schemeClr val="bg2"/>
              </a:buClr>
              <a:buFont typeface="Wingdings 2" panose="05020102010507070707" pitchFamily="18" charset="2"/>
              <a:buChar char=""/>
              <a:defRPr sz="2200">
                <a:solidFill>
                  <a:schemeClr val="tx1"/>
                </a:solidFill>
                <a:latin typeface="Calisto MT" panose="02040603050505030304" pitchFamily="18" charset="0"/>
                <a:ea typeface="MS PGothic" panose="020B0600070205080204" pitchFamily="34" charset="-128"/>
              </a:defRPr>
            </a:lvl2pPr>
            <a:lvl3pPr marL="1143000" indent="-228600">
              <a:spcAft>
                <a:spcPts val="1000"/>
              </a:spcAft>
              <a:buFont typeface="Wingdings 2" panose="05020102010507070707" pitchFamily="18" charset="2"/>
              <a:buChar char=""/>
              <a:defRPr sz="2000">
                <a:solidFill>
                  <a:schemeClr val="tx1"/>
                </a:solidFill>
                <a:latin typeface="Calisto MT" panose="02040603050505030304" pitchFamily="18" charset="0"/>
                <a:ea typeface="MS PGothic" panose="020B0600070205080204" pitchFamily="34" charset="-128"/>
              </a:defRPr>
            </a:lvl3pPr>
            <a:lvl4pPr marL="1600200" indent="-228600">
              <a:spcAft>
                <a:spcPts val="1000"/>
              </a:spcAft>
              <a:buClr>
                <a:schemeClr val="bg2"/>
              </a:buClr>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4pPr>
            <a:lvl5pPr marL="2057400" indent="-228600">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5pPr>
            <a:lvl6pPr marL="2514600" indent="-228600" eaLnBrk="0" fontAlgn="base" hangingPunct="0">
              <a:spcBef>
                <a:spcPct val="0"/>
              </a:spcBef>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6pPr>
            <a:lvl7pPr marL="2971800" indent="-228600" eaLnBrk="0" fontAlgn="base" hangingPunct="0">
              <a:spcBef>
                <a:spcPct val="0"/>
              </a:spcBef>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7pPr>
            <a:lvl8pPr marL="3429000" indent="-228600" eaLnBrk="0" fontAlgn="base" hangingPunct="0">
              <a:spcBef>
                <a:spcPct val="0"/>
              </a:spcBef>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8pPr>
            <a:lvl9pPr marL="3886200" indent="-228600" eaLnBrk="0" fontAlgn="base" hangingPunct="0">
              <a:spcBef>
                <a:spcPct val="0"/>
              </a:spcBef>
              <a:spcAft>
                <a:spcPts val="1000"/>
              </a:spcAft>
              <a:buFont typeface="Wingdings 2" panose="05020102010507070707" pitchFamily="18" charset="2"/>
              <a:buChar char=""/>
              <a:defRPr>
                <a:solidFill>
                  <a:schemeClr val="tx1"/>
                </a:solidFill>
                <a:latin typeface="Calisto MT" panose="02040603050505030304" pitchFamily="18" charset="0"/>
                <a:ea typeface="MS PGothic" panose="020B0600070205080204" pitchFamily="34" charset="-128"/>
              </a:defRPr>
            </a:lvl9pPr>
          </a:lstStyle>
          <a:p>
            <a:pPr eaLnBrk="1" hangingPunct="1">
              <a:spcAft>
                <a:spcPct val="0"/>
              </a:spcAft>
              <a:buFontTx/>
              <a:buNone/>
            </a:pPr>
            <a:r>
              <a:rPr lang="en-US" altLang="en-US"/>
              <a:t>Astrolabe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943AC30-4367-4771-9DD8-FDC3DD0120D4}"/>
              </a:ext>
            </a:extLst>
          </p:cNvPr>
          <p:cNvSpPr>
            <a:spLocks noGrp="1"/>
          </p:cNvSpPr>
          <p:nvPr>
            <p:ph type="title"/>
          </p:nvPr>
        </p:nvSpPr>
        <p:spPr>
          <a:xfrm>
            <a:off x="2095500" y="274638"/>
            <a:ext cx="8001000" cy="1739900"/>
          </a:xfrm>
        </p:spPr>
        <p:txBody>
          <a:bodyPr/>
          <a:lstStyle/>
          <a:p>
            <a:pPr algn="l" eaLnBrk="1" hangingPunct="1"/>
            <a:r>
              <a:rPr lang="en-US" altLang="en-US"/>
              <a:t>Lateen Sail</a:t>
            </a:r>
            <a:br>
              <a:rPr lang="en-US" altLang="en-US"/>
            </a:br>
            <a:r>
              <a:rPr lang="en-US" altLang="en-US"/>
              <a:t>(on dhow)</a:t>
            </a:r>
          </a:p>
        </p:txBody>
      </p:sp>
      <p:sp>
        <p:nvSpPr>
          <p:cNvPr id="40963" name="Content Placeholder 2">
            <a:extLst>
              <a:ext uri="{FF2B5EF4-FFF2-40B4-BE49-F238E27FC236}">
                <a16:creationId xmlns:a16="http://schemas.microsoft.com/office/drawing/2014/main" id="{2EE8C2EA-D574-44EC-8DB9-98A2D3AE7E39}"/>
              </a:ext>
            </a:extLst>
          </p:cNvPr>
          <p:cNvSpPr>
            <a:spLocks noGrp="1"/>
          </p:cNvSpPr>
          <p:nvPr>
            <p:ph idx="1"/>
          </p:nvPr>
        </p:nvSpPr>
        <p:spPr>
          <a:xfrm>
            <a:off x="2095500" y="2862264"/>
            <a:ext cx="8001000" cy="3673475"/>
          </a:xfrm>
        </p:spPr>
        <p:txBody>
          <a:bodyPr/>
          <a:lstStyle/>
          <a:p>
            <a:pPr eaLnBrk="1" hangingPunct="1">
              <a:buFont typeface="Wingdings" panose="05000000000000000000" pitchFamily="2" charset="2"/>
              <a:buChar char="Ø"/>
            </a:pPr>
            <a:r>
              <a:rPr lang="en-US" altLang="en-US"/>
              <a:t>believed to have been used in the eastern </a:t>
            </a:r>
            <a:r>
              <a:rPr lang="en-US" altLang="en-US">
                <a:solidFill>
                  <a:srgbClr val="000000"/>
                </a:solidFill>
              </a:rPr>
              <a:t>Mediterranean as early as the 2nd century CE, possibly imported from Egypt or the Persian Gulf. </a:t>
            </a:r>
          </a:p>
          <a:p>
            <a:pPr eaLnBrk="1" hangingPunct="1">
              <a:buFont typeface="Wingdings" panose="05000000000000000000" pitchFamily="2" charset="2"/>
              <a:buChar char="Ø"/>
            </a:pPr>
            <a:r>
              <a:rPr lang="en-US" altLang="en-US">
                <a:solidFill>
                  <a:srgbClr val="000000"/>
                </a:solidFill>
              </a:rPr>
              <a:t>its effective use by the Arabs caused its rapid spread throughout the Mediterranean, contributing significantly to the resurgence of medieval commerce. </a:t>
            </a:r>
          </a:p>
          <a:p>
            <a:pPr eaLnBrk="1" hangingPunct="1">
              <a:buFont typeface="Wingdings" panose="05000000000000000000" pitchFamily="2" charset="2"/>
              <a:buChar char="Ø"/>
            </a:pPr>
            <a:r>
              <a:rPr lang="en-US" altLang="en-US">
                <a:solidFill>
                  <a:srgbClr val="000000"/>
                </a:solidFill>
              </a:rPr>
              <a:t>combined with the square sail, it produced </a:t>
            </a:r>
            <a:r>
              <a:rPr lang="en-US" altLang="en-US"/>
              <a:t>the ocean-conquering full-rigged ship. </a:t>
            </a:r>
          </a:p>
          <a:p>
            <a:pPr eaLnBrk="1" hangingPunct="1"/>
            <a:endParaRPr lang="en-US" altLang="en-US"/>
          </a:p>
        </p:txBody>
      </p:sp>
      <p:pic>
        <p:nvPicPr>
          <p:cNvPr id="40964" name="Picture 4" descr="File:Dhow Indian Ocean.jpg">
            <a:hlinkClick r:id="rId2" action="ppaction://hlinkfile"/>
            <a:extLst>
              <a:ext uri="{FF2B5EF4-FFF2-40B4-BE49-F238E27FC236}">
                <a16:creationId xmlns:a16="http://schemas.microsoft.com/office/drawing/2014/main" id="{95D8D261-5B33-4D96-9FA7-496696DE1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189" y="352425"/>
            <a:ext cx="376872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5</TotalTime>
  <Words>787</Words>
  <Application>Microsoft Office PowerPoint</Application>
  <PresentationFormat>Widescreen</PresentationFormat>
  <Paragraphs>70</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Calisto MT</vt:lpstr>
      <vt:lpstr>Century Gothic</vt:lpstr>
      <vt:lpstr>Verdana</vt:lpstr>
      <vt:lpstr>Wingdings</vt:lpstr>
      <vt:lpstr>Wingdings 2</vt:lpstr>
      <vt:lpstr>Gallery</vt:lpstr>
      <vt:lpstr>2.3 INDIAN OCEAN TRADE 600 -1450 C.E. </vt:lpstr>
      <vt:lpstr>Improved transportation technologies and commercial practices led to an increased volume of trade and expanded the geographical range of existing trade routes, including the Indian Ocean, promoting the growth of powerful new trading cities.</vt:lpstr>
      <vt:lpstr>Indian Ocean Network</vt:lpstr>
      <vt:lpstr>Indian Ocean Trade 600-1450 C.E.</vt:lpstr>
      <vt:lpstr>Indian Ocean Trade</vt:lpstr>
      <vt:lpstr>Indian Ocean Trade</vt:lpstr>
      <vt:lpstr>Products that Contributed to Indian Ocean Commerce</vt:lpstr>
      <vt:lpstr>Technology</vt:lpstr>
      <vt:lpstr>Lateen Sail (on dhow)</vt:lpstr>
      <vt:lpstr>Monsoons (seasonal winds)</vt:lpstr>
      <vt:lpstr>Major Trading Cities</vt:lpstr>
      <vt:lpstr>Effect—Growth of States</vt:lpstr>
      <vt:lpstr>Swahili States</vt:lpstr>
      <vt:lpstr>Swahili Civilization </vt:lpstr>
      <vt:lpstr>Kingdom of  Srivijaya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INDIAN OCEAN TRADE 600 -1450 C.E. </dc:title>
  <dc:creator>Hill, Joseph F</dc:creator>
  <cp:lastModifiedBy>Hill, Joseph F</cp:lastModifiedBy>
  <cp:revision>1</cp:revision>
  <dcterms:created xsi:type="dcterms:W3CDTF">2019-10-01T15:23:46Z</dcterms:created>
  <dcterms:modified xsi:type="dcterms:W3CDTF">2019-10-01T15:28:54Z</dcterms:modified>
</cp:coreProperties>
</file>