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>
        <p:scale>
          <a:sx n="98" d="100"/>
          <a:sy n="98" d="100"/>
        </p:scale>
        <p:origin x="78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xPar0BcMo&amp;list=PLBDA2E52FB1EF80C9&amp;index=18&amp;t=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350E-B3CB-4563-B8EF-F80581962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C9103-787C-4A92-B3F5-068E1F08EE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U2.2 The Mongol Empire and the Modern World  pp. 85-91</a:t>
            </a:r>
          </a:p>
        </p:txBody>
      </p:sp>
      <p:pic>
        <p:nvPicPr>
          <p:cNvPr id="5" name="Picture 4" descr="A large green field&#10;&#10;Description automatically generated">
            <a:extLst>
              <a:ext uri="{FF2B5EF4-FFF2-40B4-BE49-F238E27FC236}">
                <a16:creationId xmlns:a16="http://schemas.microsoft.com/office/drawing/2014/main" id="{374357B9-DB60-4987-ABF5-2714CB199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256" y="1060314"/>
            <a:ext cx="2037134" cy="1752599"/>
          </a:xfrm>
          <a:prstGeom prst="rect">
            <a:avLst/>
          </a:prstGeom>
        </p:spPr>
      </p:pic>
      <p:pic>
        <p:nvPicPr>
          <p:cNvPr id="9" name="Picture 8" descr="A picture containing water, white, sitting, boat&#10;&#10;Description automatically generated">
            <a:extLst>
              <a:ext uri="{FF2B5EF4-FFF2-40B4-BE49-F238E27FC236}">
                <a16:creationId xmlns:a16="http://schemas.microsoft.com/office/drawing/2014/main" id="{CE3EB567-1BC7-42DC-956F-2D79C425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451" y="4319080"/>
            <a:ext cx="4234734" cy="1478605"/>
          </a:xfrm>
          <a:prstGeom prst="rect">
            <a:avLst/>
          </a:prstGeom>
        </p:spPr>
      </p:pic>
      <p:pic>
        <p:nvPicPr>
          <p:cNvPr id="11" name="Picture 10" descr="A brown horse standing on top of a dry grass field&#10;&#10;Description automatically generated">
            <a:extLst>
              <a:ext uri="{FF2B5EF4-FFF2-40B4-BE49-F238E27FC236}">
                <a16:creationId xmlns:a16="http://schemas.microsoft.com/office/drawing/2014/main" id="{D8970F72-4DB6-4ACB-9101-23C98C729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2448" y="1060314"/>
            <a:ext cx="2666190" cy="1828800"/>
          </a:xfrm>
          <a:prstGeom prst="rect">
            <a:avLst/>
          </a:prstGeom>
        </p:spPr>
      </p:pic>
      <p:pic>
        <p:nvPicPr>
          <p:cNvPr id="13" name="Picture 12" descr="A field of grass&#10;&#10;Description automatically generated">
            <a:extLst>
              <a:ext uri="{FF2B5EF4-FFF2-40B4-BE49-F238E27FC236}">
                <a16:creationId xmlns:a16="http://schemas.microsoft.com/office/drawing/2014/main" id="{E283E222-0DC6-4E80-82FC-91180D689E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7344" y="1060315"/>
            <a:ext cx="23431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6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D53AB-84F2-43FB-B1DF-33E7C16C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6B36C-8ABD-4C19-9DE0-47B6FF3A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47" y="1853754"/>
            <a:ext cx="11293813" cy="3914748"/>
          </a:xfrm>
        </p:spPr>
        <p:txBody>
          <a:bodyPr/>
          <a:lstStyle/>
          <a:p>
            <a:r>
              <a:rPr lang="en-US" dirty="0"/>
              <a:t>Largest land empire, ever.</a:t>
            </a:r>
          </a:p>
          <a:p>
            <a:r>
              <a:rPr lang="en-US" dirty="0"/>
              <a:t>Pax Mongolica created a major exchange of trade between Asia, Africa, and Europe</a:t>
            </a:r>
          </a:p>
          <a:p>
            <a:r>
              <a:rPr lang="en-US" dirty="0"/>
              <a:t>Ideas, plants, animals were exchanged, but so was the </a:t>
            </a:r>
            <a:r>
              <a:rPr lang="en-US" b="1" dirty="0"/>
              <a:t>Bubonic Plague</a:t>
            </a:r>
          </a:p>
          <a:p>
            <a:r>
              <a:rPr lang="en-US" dirty="0"/>
              <a:t>Centralized rule became more common </a:t>
            </a:r>
          </a:p>
          <a:p>
            <a:r>
              <a:rPr lang="en-US" dirty="0"/>
              <a:t>Fighting techniques, including guns and cannons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4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7015-B577-49A0-BC25-E8534245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EQ on a ½ sheet of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BF9A-202E-45C1-8896-1B4E31A92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/>
              <a:t>Ticket out the Door</a:t>
            </a:r>
          </a:p>
          <a:p>
            <a:endParaRPr lang="en-US" sz="4800" dirty="0"/>
          </a:p>
          <a:p>
            <a:r>
              <a:rPr lang="en-US" sz="4800" dirty="0"/>
              <a:t>EQ: How did Eurasian empires grow over time? How did this expansion affect trade and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261829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ADBE-EB73-4E72-9C84-3A16B0B7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Civilizations write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D5A84-E8CC-4C5D-A3D5-3BBE1C00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statement true?</a:t>
            </a:r>
          </a:p>
          <a:p>
            <a:endParaRPr lang="en-US" dirty="0"/>
          </a:p>
          <a:p>
            <a:r>
              <a:rPr lang="en-US" dirty="0"/>
              <a:t>How does this statement impact our understanding of nomadic peoples?</a:t>
            </a:r>
          </a:p>
          <a:p>
            <a:endParaRPr lang="en-US" dirty="0"/>
          </a:p>
          <a:p>
            <a:pPr algn="ctr"/>
            <a:r>
              <a:rPr lang="en-US" u="sng" dirty="0"/>
              <a:t>“Barbarian</a:t>
            </a:r>
            <a:r>
              <a:rPr lang="en-US" dirty="0"/>
              <a:t>”   word splash </a:t>
            </a:r>
          </a:p>
        </p:txBody>
      </p:sp>
    </p:spTree>
    <p:extLst>
      <p:ext uri="{BB962C8B-B14F-4D97-AF65-F5344CB8AC3E}">
        <p14:creationId xmlns:p14="http://schemas.microsoft.com/office/powerpoint/2010/main" val="301424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F7E9-BCC3-43C0-9AAB-EB6EA3CF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Crash Course Video</a:t>
            </a:r>
            <a:br>
              <a:rPr lang="en-US" sz="1600" dirty="0"/>
            </a:br>
            <a:r>
              <a:rPr lang="en-US" sz="800" dirty="0">
                <a:hlinkClick r:id="rId2"/>
              </a:rPr>
              <a:t>https://www.youtube.com/watch?v=szxPar0BcMo&amp;list=PLBDA2E52FB1EF80C9&amp;index=18&amp;t=0s</a:t>
            </a:r>
            <a:r>
              <a:rPr lang="en-US" sz="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7684-CAF8-4AEC-921A-683B1A2FF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note book write down a response to each of these questions</a:t>
            </a:r>
          </a:p>
          <a:p>
            <a:pPr marL="457200" indent="-457200">
              <a:buAutoNum type="arabicPeriod"/>
            </a:pPr>
            <a:r>
              <a:rPr lang="en-US" dirty="0"/>
              <a:t>who?</a:t>
            </a:r>
          </a:p>
          <a:p>
            <a:pPr marL="457200" indent="-457200">
              <a:buAutoNum type="arabicPeriod"/>
            </a:pPr>
            <a:r>
              <a:rPr lang="en-US" dirty="0"/>
              <a:t>what?</a:t>
            </a:r>
          </a:p>
          <a:p>
            <a:pPr marL="457200" indent="-457200">
              <a:buAutoNum type="arabicPeriod"/>
            </a:pPr>
            <a:r>
              <a:rPr lang="en-US" dirty="0"/>
              <a:t>where?</a:t>
            </a:r>
          </a:p>
          <a:p>
            <a:pPr marL="457200" indent="-457200">
              <a:buAutoNum type="arabicPeriod"/>
            </a:pPr>
            <a:r>
              <a:rPr lang="en-US" dirty="0"/>
              <a:t>how?</a:t>
            </a:r>
          </a:p>
          <a:p>
            <a:pPr marL="457200" indent="-457200">
              <a:buAutoNum type="arabicPeriod"/>
            </a:pPr>
            <a:r>
              <a:rPr lang="en-US" dirty="0"/>
              <a:t>why?</a:t>
            </a:r>
          </a:p>
          <a:p>
            <a:pPr marL="0" indent="0">
              <a:buNone/>
            </a:pPr>
            <a:r>
              <a:rPr lang="en-US" dirty="0"/>
              <a:t>			…as you watch this 13 minute video</a:t>
            </a:r>
          </a:p>
        </p:txBody>
      </p:sp>
    </p:spTree>
    <p:extLst>
      <p:ext uri="{BB962C8B-B14F-4D97-AF65-F5344CB8AC3E}">
        <p14:creationId xmlns:p14="http://schemas.microsoft.com/office/powerpoint/2010/main" val="101207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2798-7829-44A0-B273-531E633C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time for Trade Network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D097-4D1F-4A1A-AB61-D81E8B1F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tomorrow</a:t>
            </a:r>
          </a:p>
          <a:p>
            <a:endParaRPr lang="en-US" dirty="0"/>
          </a:p>
          <a:p>
            <a:r>
              <a:rPr lang="en-US" dirty="0"/>
              <a:t>So take a picture of pages you still need</a:t>
            </a:r>
          </a:p>
        </p:txBody>
      </p:sp>
    </p:spTree>
    <p:extLst>
      <p:ext uri="{BB962C8B-B14F-4D97-AF65-F5344CB8AC3E}">
        <p14:creationId xmlns:p14="http://schemas.microsoft.com/office/powerpoint/2010/main" val="51146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C91B-21A2-4A28-9135-A3847EBB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Mongol Notes</a:t>
            </a:r>
            <a:br>
              <a:rPr lang="en-US" dirty="0"/>
            </a:br>
            <a:r>
              <a:rPr lang="en-US" sz="1600" dirty="0"/>
              <a:t>EQ: How did Eurasian empires grow over time? How did this expansion affect trade and communication?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7A855-5AE7-43FB-B465-0515FF181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Context</a:t>
            </a:r>
            <a:r>
              <a:rPr lang="en-US" dirty="0"/>
              <a:t>: Civilizations attacked by the Mongols in the 13</a:t>
            </a:r>
            <a:r>
              <a:rPr lang="en-US" baseline="30000" dirty="0"/>
              <a:t>th</a:t>
            </a:r>
            <a:r>
              <a:rPr lang="en-US" dirty="0"/>
              <a:t> century wrote about how savage and barbaric the Mongols were. A balanced story emerges when we learn more about their culture and trade</a:t>
            </a:r>
          </a:p>
          <a:p>
            <a:endParaRPr lang="en-US" dirty="0"/>
          </a:p>
          <a:p>
            <a:r>
              <a:rPr lang="en-US" dirty="0"/>
              <a:t>Geography: homeland was in the Gobi desert, NW of China. The Asian Steppes was their highway to empire</a:t>
            </a:r>
          </a:p>
        </p:txBody>
      </p:sp>
    </p:spTree>
    <p:extLst>
      <p:ext uri="{BB962C8B-B14F-4D97-AF65-F5344CB8AC3E}">
        <p14:creationId xmlns:p14="http://schemas.microsoft.com/office/powerpoint/2010/main" val="97871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CCBA-27E7-428C-AEF4-3099A4EBB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Genghis Khan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78700-98B8-48B1-9BB6-FE253554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72974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Temujin: united the warring clans earning the title “ruler of all”: GENGHIS KHAN</a:t>
            </a:r>
          </a:p>
          <a:p>
            <a:pPr marL="0" indent="0">
              <a:buNone/>
            </a:pPr>
            <a:r>
              <a:rPr lang="en-US" dirty="0"/>
              <a:t>Skills: great warrior, psychological warfare, adaptable, and tolerant until provoked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Khan/Khanate</a:t>
            </a:r>
            <a:r>
              <a:rPr lang="en-US" dirty="0"/>
              <a:t>: ruler/empire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Pax Mongolica</a:t>
            </a:r>
            <a:r>
              <a:rPr lang="en-US" dirty="0"/>
              <a:t>: Mongol Peace: 1250-1350 unprecedented exchange of culture, peoples, ideas, diseases, and trade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856DC-E0BD-4225-9785-B68D10F9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Mongol Empire: Khanates</a:t>
            </a:r>
            <a:br>
              <a:rPr lang="en-US" dirty="0"/>
            </a:br>
            <a:r>
              <a:rPr lang="en-US" sz="1600" dirty="0"/>
              <a:t>all led by grandsons of Genghis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ECF71-475A-4261-B6E5-B1C1DF0BC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Golden Horde: led by </a:t>
            </a:r>
            <a:r>
              <a:rPr lang="en-US" b="1" dirty="0" err="1"/>
              <a:t>Batu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Conquered Russia: burned Kiev, made a deal with Moscow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Moscow</a:t>
            </a:r>
            <a:r>
              <a:rPr lang="en-US" dirty="0">
                <a:sym typeface="Wingdings" panose="05000000000000000000" pitchFamily="2" charset="2"/>
              </a:rPr>
              <a:t> raised taxes on peasants in order to raise tribute to keep Golden Horde away; becomes capital of Russia eventually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Long-term impact: 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Moscow as capital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Free peasants become enslaved serfs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Reliance on autocratic rule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Severed ties with 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8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1CA64-D393-4991-8899-18FF3A5E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Islamic Heartlands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1C66B-2BAE-40A7-88D4-CDB323ACF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18889" cy="3450613"/>
          </a:xfrm>
        </p:spPr>
        <p:txBody>
          <a:bodyPr/>
          <a:lstStyle/>
          <a:p>
            <a:r>
              <a:rPr lang="en-US" b="1" dirty="0" err="1"/>
              <a:t>Helegu</a:t>
            </a:r>
            <a:r>
              <a:rPr lang="en-US" dirty="0"/>
              <a:t> (grandson) burns Bagdad in 1258, ending the Caliphate, creating </a:t>
            </a:r>
            <a:r>
              <a:rPr lang="en-US" b="1" dirty="0"/>
              <a:t>Il-khanate </a:t>
            </a:r>
            <a:r>
              <a:rPr lang="en-US" dirty="0"/>
              <a:t>empire</a:t>
            </a:r>
          </a:p>
          <a:p>
            <a:endParaRPr lang="en-US" dirty="0"/>
          </a:p>
          <a:p>
            <a:r>
              <a:rPr lang="en-US" dirty="0"/>
              <a:t>Defeated by Mamluks in Egypt, stopping their advance in N. Africa</a:t>
            </a:r>
          </a:p>
          <a:p>
            <a:endParaRPr lang="en-US" dirty="0"/>
          </a:p>
          <a:p>
            <a:r>
              <a:rPr lang="en-US" dirty="0"/>
              <a:t>Over time, Mongols get absorbed by Islamic Persian culture</a:t>
            </a:r>
          </a:p>
        </p:txBody>
      </p:sp>
    </p:spTree>
    <p:extLst>
      <p:ext uri="{BB962C8B-B14F-4D97-AF65-F5344CB8AC3E}">
        <p14:creationId xmlns:p14="http://schemas.microsoft.com/office/powerpoint/2010/main" val="30314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7F9F-3ADF-47D5-8335-8C828F96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499" y="804519"/>
            <a:ext cx="9653296" cy="1049235"/>
          </a:xfrm>
        </p:spPr>
        <p:txBody>
          <a:bodyPr/>
          <a:lstStyle/>
          <a:p>
            <a:r>
              <a:rPr lang="en-US" dirty="0"/>
              <a:t>Yuan Dynasty: Mongols Rule China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1271-1368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4BED5-FA56-4501-B41A-5FCAE5445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83868" cy="3450613"/>
          </a:xfrm>
        </p:spPr>
        <p:txBody>
          <a:bodyPr>
            <a:normAutofit/>
          </a:bodyPr>
          <a:lstStyle/>
          <a:p>
            <a:r>
              <a:rPr lang="en-US" dirty="0"/>
              <a:t>Kublai Khan: another grandson</a:t>
            </a:r>
            <a:r>
              <a:rPr lang="en-US" dirty="0">
                <a:sym typeface="Wingdings" panose="05000000000000000000" pitchFamily="2" charset="2"/>
              </a:rPr>
              <a:t> becomes Sinified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Acts like a Chinese emperor</a:t>
            </a:r>
          </a:p>
          <a:p>
            <a:pPr marL="457200" indent="-4572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Builds a capital city, Beijing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Marginalizes the </a:t>
            </a:r>
            <a:r>
              <a:rPr lang="en-US" dirty="0" err="1">
                <a:sym typeface="Wingdings" panose="05000000000000000000" pitchFamily="2" charset="2"/>
              </a:rPr>
              <a:t>Confucists</a:t>
            </a:r>
            <a:r>
              <a:rPr lang="en-US" dirty="0">
                <a:sym typeface="Wingdings" panose="05000000000000000000" pitchFamily="2" charset="2"/>
              </a:rPr>
              <a:t>, allowing all religions, creating a truly cosmopolitan culture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Mongol women had more rights that all others in this era (re-marry, tended flocks)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4401</TotalTime>
  <Words>435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Rockwell</vt:lpstr>
      <vt:lpstr>Gallery</vt:lpstr>
      <vt:lpstr>PowerPoint Presentation</vt:lpstr>
      <vt:lpstr>Civilizations write history</vt:lpstr>
      <vt:lpstr>Crash Course Video https://www.youtube.com/watch?v=szxPar0BcMo&amp;list=PLBDA2E52FB1EF80C9&amp;index=18&amp;t=0s </vt:lpstr>
      <vt:lpstr>Class time for Trade Network Charts</vt:lpstr>
      <vt:lpstr>Mongol Notes EQ: How did Eurasian empires grow over time? How did this expansion affect trade and communication?</vt:lpstr>
      <vt:lpstr>Genghis Khan</vt:lpstr>
      <vt:lpstr>The Mongol Empire: Khanates all led by grandsons of Genghis</vt:lpstr>
      <vt:lpstr>Islamic Heartlands</vt:lpstr>
      <vt:lpstr>Yuan Dynasty: Mongols Rule China  1271-1368</vt:lpstr>
      <vt:lpstr>Long-Term Impact</vt:lpstr>
      <vt:lpstr>Answer the EQ on a ½ sheet of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Hill, Joseph F</dc:creator>
  <cp:lastModifiedBy>Hill, Joseph F</cp:lastModifiedBy>
  <cp:revision>12</cp:revision>
  <dcterms:created xsi:type="dcterms:W3CDTF">2019-09-27T15:47:10Z</dcterms:created>
  <dcterms:modified xsi:type="dcterms:W3CDTF">2019-09-30T17:08:13Z</dcterms:modified>
</cp:coreProperties>
</file>