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88" autoAdjust="0"/>
    <p:restoredTop sz="94660"/>
  </p:normalViewPr>
  <p:slideViewPr>
    <p:cSldViewPr snapToGrid="0">
      <p:cViewPr>
        <p:scale>
          <a:sx n="98" d="100"/>
          <a:sy n="98" d="100"/>
        </p:scale>
        <p:origin x="786" y="7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74423" y="802298"/>
            <a:ext cx="8637073" cy="2920713"/>
          </a:xfrm>
        </p:spPr>
        <p:txBody>
          <a:bodyPr bIns="0" anchor="b">
            <a:normAutofit/>
          </a:bodyPr>
          <a:lstStyle>
            <a:lvl1pPr algn="ctr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74424" y="3724074"/>
            <a:ext cx="8637072" cy="977621"/>
          </a:xfrm>
        </p:spPr>
        <p:txBody>
          <a:bodyPr tIns="91440" bIns="91440">
            <a:normAutofit/>
          </a:bodyPr>
          <a:lstStyle>
            <a:lvl1pPr marL="0" indent="0" algn="ctr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1579" y="329307"/>
            <a:ext cx="5626774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7683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27052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518654" cy="465988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74423" y="1756130"/>
            <a:ext cx="8643154" cy="1969007"/>
          </a:xfrm>
        </p:spPr>
        <p:txBody>
          <a:bodyPr anchor="b">
            <a:normAutofit/>
          </a:bodyPr>
          <a:lstStyle>
            <a:lvl1pPr algn="ctr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4423" y="3725137"/>
            <a:ext cx="8643154" cy="1093987"/>
          </a:xfrm>
        </p:spPr>
        <p:txBody>
          <a:bodyPr tIns="91440">
            <a:normAutofit/>
          </a:bodyPr>
          <a:lstStyle>
            <a:lvl1pPr marL="0" indent="0" algn="ct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293577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488654" cy="344859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54140" y="2017343"/>
            <a:ext cx="4488654" cy="3441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295603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488794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488794" cy="26444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56025" y="2023003"/>
            <a:ext cx="4488794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56025" y="2821491"/>
            <a:ext cx="4488794" cy="263737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9/27/2019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9/27/2019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9/27/2019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2961967" cy="2406518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30324" y="798974"/>
            <a:ext cx="6012470" cy="4658826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2961967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>
            <a:xfrm>
              <a:off x="7477387" y="482170"/>
              <a:ext cx="4074533" cy="5149101"/>
            </a:xfrm>
            <a:prstGeom prst="rect">
              <a:avLst/>
            </a:prstGeom>
            <a:blipFill dpi="0" rotWithShape="1">
              <a:blip r:embed="rId2">
                <a:alphaModFix amt="30000"/>
              </a:blip>
              <a:srcRect/>
              <a:tile tx="0" ty="0" sx="100000" sy="100000" flip="none" algn="ctr"/>
            </a:blip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 extrusionH="76200" contourW="12700" prstMaterial="matte">
              <a:bevelT w="152400" h="50800" prst="softRound"/>
              <a:extrusionClr>
                <a:schemeClr val="tx2"/>
              </a:extrusionClr>
              <a:contourClr>
                <a:schemeClr val="bg2"/>
              </a:contourClr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38100" cmpd="sng">
              <a:solidFill>
                <a:schemeClr val="tx2">
                  <a:lumMod val="25000"/>
                </a:schemeClr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2"/>
            <a:ext cx="5532328" cy="1922299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50000"/>
              <a:lumOff val="50000"/>
              <a:alpha val="80000"/>
            </a:schemeClr>
          </a:solidFill>
          <a:ln w="9525" cap="sq">
            <a:noFill/>
            <a:miter lim="800000"/>
          </a:ln>
          <a:effectLst/>
        </p:spPr>
        <p:txBody>
          <a:bodyPr vert="horz" lIns="91440" tIns="45720" rIns="91440" bIns="45720" rtlCol="0" anchor="t">
            <a:normAutofit/>
          </a:bodyPr>
          <a:lstStyle>
            <a:lvl1pPr>
              <a:defRPr lang="en-US" sz="3200" dirty="0"/>
            </a:lvl1pPr>
          </a:lstStyle>
          <a:p>
            <a:pPr lvl="0" algn="ctr"/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059600"/>
            <a:ext cx="5524404" cy="2090134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9/27/2019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291215" cy="104923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29121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42079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9/27/2019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626774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622291"/>
            <a:ext cx="12192000" cy="2505984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>
                  <a:alpha val="8000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>
          <a:xfrm>
            <a:off x="0" y="6129338"/>
            <a:ext cx="12192000" cy="742950"/>
          </a:xfrm>
          <a:prstGeom prst="rect">
            <a:avLst/>
          </a:prstGeom>
        </p:spPr>
      </p:pic>
      <p:cxnSp>
        <p:nvCxnSpPr>
          <p:cNvPr id="12" name="Straight Connector 11"/>
          <p:cNvCxnSpPr/>
          <p:nvPr/>
        </p:nvCxnSpPr>
        <p:spPr>
          <a:xfrm>
            <a:off x="0" y="6138142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accent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jpg"/><Relationship Id="rId4" Type="http://schemas.openxmlformats.org/officeDocument/2006/relationships/image" Target="../media/image5.jp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szxPar0BcMo&amp;list=PLBDA2E52FB1EF80C9&amp;index=18&amp;t=0s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70350E-B3CB-4563-B8EF-F8058196221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66C9103-787C-4A92-B3F5-068E1F08EEC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U2.2 The Mongol Empire and the Modern World  pp. 85-91</a:t>
            </a:r>
          </a:p>
        </p:txBody>
      </p:sp>
      <p:pic>
        <p:nvPicPr>
          <p:cNvPr id="5" name="Picture 4" descr="A large green field&#10;&#10;Description automatically generated">
            <a:extLst>
              <a:ext uri="{FF2B5EF4-FFF2-40B4-BE49-F238E27FC236}">
                <a16:creationId xmlns:a16="http://schemas.microsoft.com/office/drawing/2014/main" id="{374357B9-DB60-4987-ABF5-2714CB199E9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48256" y="1060314"/>
            <a:ext cx="2037134" cy="1752599"/>
          </a:xfrm>
          <a:prstGeom prst="rect">
            <a:avLst/>
          </a:prstGeom>
        </p:spPr>
      </p:pic>
      <p:pic>
        <p:nvPicPr>
          <p:cNvPr id="9" name="Picture 8" descr="A picture containing water, white, sitting, boat&#10;&#10;Description automatically generated">
            <a:extLst>
              <a:ext uri="{FF2B5EF4-FFF2-40B4-BE49-F238E27FC236}">
                <a16:creationId xmlns:a16="http://schemas.microsoft.com/office/drawing/2014/main" id="{CE3EB567-1BC7-42DC-956F-2D79C4256D1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84451" y="4319080"/>
            <a:ext cx="4234734" cy="1478605"/>
          </a:xfrm>
          <a:prstGeom prst="rect">
            <a:avLst/>
          </a:prstGeom>
        </p:spPr>
      </p:pic>
      <p:pic>
        <p:nvPicPr>
          <p:cNvPr id="11" name="Picture 10" descr="A brown horse standing on top of a dry grass field&#10;&#10;Description automatically generated">
            <a:extLst>
              <a:ext uri="{FF2B5EF4-FFF2-40B4-BE49-F238E27FC236}">
                <a16:creationId xmlns:a16="http://schemas.microsoft.com/office/drawing/2014/main" id="{D8970F72-4DB6-4ACB-9101-23C98C729B0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812448" y="1060314"/>
            <a:ext cx="2666190" cy="1828800"/>
          </a:xfrm>
          <a:prstGeom prst="rect">
            <a:avLst/>
          </a:prstGeom>
        </p:spPr>
      </p:pic>
      <p:pic>
        <p:nvPicPr>
          <p:cNvPr id="13" name="Picture 12" descr="A field of grass&#10;&#10;Description automatically generated">
            <a:extLst>
              <a:ext uri="{FF2B5EF4-FFF2-40B4-BE49-F238E27FC236}">
                <a16:creationId xmlns:a16="http://schemas.microsoft.com/office/drawing/2014/main" id="{E283E222-0DC6-4E80-82FC-91180D689E7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177344" y="1060315"/>
            <a:ext cx="2343150" cy="1752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846860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7D53AB-84F2-43FB-B1DF-33E7C16CD8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Long-Term Impact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56B36C-8ABD-4C19-9DE0-47B6FF3AD2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2647" y="1853754"/>
            <a:ext cx="11293813" cy="3914748"/>
          </a:xfrm>
        </p:spPr>
        <p:txBody>
          <a:bodyPr/>
          <a:lstStyle/>
          <a:p>
            <a:r>
              <a:rPr lang="en-US" dirty="0"/>
              <a:t>Largest land empire, ever.</a:t>
            </a:r>
          </a:p>
          <a:p>
            <a:r>
              <a:rPr lang="en-US" dirty="0"/>
              <a:t>Pax Mongolica created a major exchange of trade between Asia, Africa, and Europe</a:t>
            </a:r>
          </a:p>
          <a:p>
            <a:r>
              <a:rPr lang="en-US" dirty="0"/>
              <a:t>Ideas, plants, animals were exchanged, but so was the </a:t>
            </a:r>
            <a:r>
              <a:rPr lang="en-US" b="1" dirty="0"/>
              <a:t>Bubonic Plague</a:t>
            </a:r>
          </a:p>
          <a:p>
            <a:r>
              <a:rPr lang="en-US" dirty="0"/>
              <a:t>Centralized rule became more common </a:t>
            </a:r>
          </a:p>
          <a:p>
            <a:r>
              <a:rPr lang="en-US" dirty="0"/>
              <a:t>Fighting techniques, including guns and cannons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82416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A17015-B577-49A0-BC25-E85342450B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Answer the EQ on a ½ sheet of paper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9EBF9A-202E-45C1-8896-1B4E31A923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sz="4800" dirty="0"/>
              <a:t>Ticket out the Door</a:t>
            </a:r>
          </a:p>
          <a:p>
            <a:endParaRPr lang="en-US" sz="4800" dirty="0"/>
          </a:p>
          <a:p>
            <a:r>
              <a:rPr lang="en-US" sz="4800" dirty="0"/>
              <a:t>EQ: How did Eurasian empires grow over time? How did this expansion affect trade and communication?</a:t>
            </a:r>
          </a:p>
        </p:txBody>
      </p:sp>
    </p:spTree>
    <p:extLst>
      <p:ext uri="{BB962C8B-B14F-4D97-AF65-F5344CB8AC3E}">
        <p14:creationId xmlns:p14="http://schemas.microsoft.com/office/powerpoint/2010/main" val="26182942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ECADBE-EB73-4E72-9C84-3A16B0B729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Civilizations write history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6D5A84-E8CC-4C5D-A3D5-3BBE1C0066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Is this statement true?</a:t>
            </a:r>
          </a:p>
          <a:p>
            <a:endParaRPr lang="en-US" dirty="0"/>
          </a:p>
          <a:p>
            <a:r>
              <a:rPr lang="en-US" dirty="0"/>
              <a:t>How does this statement impact our understanding of nomadic peoples?</a:t>
            </a:r>
          </a:p>
          <a:p>
            <a:endParaRPr lang="en-US" dirty="0"/>
          </a:p>
          <a:p>
            <a:pPr algn="ctr"/>
            <a:r>
              <a:rPr lang="en-US" u="sng" dirty="0"/>
              <a:t>“Barbarian</a:t>
            </a:r>
            <a:r>
              <a:rPr lang="en-US" dirty="0"/>
              <a:t>”   word splash </a:t>
            </a:r>
          </a:p>
        </p:txBody>
      </p:sp>
    </p:spTree>
    <p:extLst>
      <p:ext uri="{BB962C8B-B14F-4D97-AF65-F5344CB8AC3E}">
        <p14:creationId xmlns:p14="http://schemas.microsoft.com/office/powerpoint/2010/main" val="30142455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15F7E9-BCC3-43C0-9AAB-EB6EA3CFCE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1600" dirty="0"/>
              <a:t>Crash Course Video</a:t>
            </a:r>
            <a:br>
              <a:rPr lang="en-US" sz="1600" dirty="0"/>
            </a:br>
            <a:r>
              <a:rPr lang="en-US" sz="800" dirty="0">
                <a:hlinkClick r:id="rId2"/>
              </a:rPr>
              <a:t>https://www.youtube.com/watch?v=szxPar0BcMo&amp;list=PLBDA2E52FB1EF80C9&amp;index=18&amp;t=0s</a:t>
            </a:r>
            <a:r>
              <a:rPr lang="en-US" sz="800" dirty="0"/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C27684-CAF8-4AEC-921A-683B1A2FF1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your note book write down a response to each of these questions</a:t>
            </a:r>
          </a:p>
          <a:p>
            <a:pPr marL="457200" indent="-457200">
              <a:buAutoNum type="arabicPeriod"/>
            </a:pPr>
            <a:r>
              <a:rPr lang="en-US" dirty="0"/>
              <a:t>who?</a:t>
            </a:r>
          </a:p>
          <a:p>
            <a:pPr marL="457200" indent="-457200">
              <a:buAutoNum type="arabicPeriod"/>
            </a:pPr>
            <a:r>
              <a:rPr lang="en-US" dirty="0"/>
              <a:t>what?</a:t>
            </a:r>
          </a:p>
          <a:p>
            <a:pPr marL="457200" indent="-457200">
              <a:buAutoNum type="arabicPeriod"/>
            </a:pPr>
            <a:r>
              <a:rPr lang="en-US" dirty="0"/>
              <a:t>where?</a:t>
            </a:r>
          </a:p>
          <a:p>
            <a:pPr marL="457200" indent="-457200">
              <a:buAutoNum type="arabicPeriod"/>
            </a:pPr>
            <a:r>
              <a:rPr lang="en-US" dirty="0"/>
              <a:t>how?</a:t>
            </a:r>
          </a:p>
          <a:p>
            <a:pPr marL="457200" indent="-457200">
              <a:buAutoNum type="arabicPeriod"/>
            </a:pPr>
            <a:r>
              <a:rPr lang="en-US" dirty="0"/>
              <a:t>why?</a:t>
            </a:r>
          </a:p>
          <a:p>
            <a:pPr marL="0" indent="0">
              <a:buNone/>
            </a:pPr>
            <a:r>
              <a:rPr lang="en-US" dirty="0"/>
              <a:t>			…as you watch this 13 minute video</a:t>
            </a:r>
          </a:p>
        </p:txBody>
      </p:sp>
    </p:spTree>
    <p:extLst>
      <p:ext uri="{BB962C8B-B14F-4D97-AF65-F5344CB8AC3E}">
        <p14:creationId xmlns:p14="http://schemas.microsoft.com/office/powerpoint/2010/main" val="10120723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972798-7829-44A0-B273-531E633CF0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Class time for Trade Network Charts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F1D097-4D1F-4A1A-AB61-D81E8B1F0C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Due tomorrow</a:t>
            </a:r>
          </a:p>
          <a:p>
            <a:endParaRPr lang="en-US" dirty="0"/>
          </a:p>
          <a:p>
            <a:r>
              <a:rPr lang="en-US" dirty="0"/>
              <a:t>So take a picture of pages you still need</a:t>
            </a:r>
          </a:p>
        </p:txBody>
      </p:sp>
    </p:spTree>
    <p:extLst>
      <p:ext uri="{BB962C8B-B14F-4D97-AF65-F5344CB8AC3E}">
        <p14:creationId xmlns:p14="http://schemas.microsoft.com/office/powerpoint/2010/main" val="5114636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3CC91B-21A2-4A28-9135-A3847EBB51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Mongol Notes</a:t>
            </a:r>
            <a:br>
              <a:rPr lang="en-US" dirty="0"/>
            </a:br>
            <a:r>
              <a:rPr lang="en-US" sz="1600" dirty="0"/>
              <a:t>EQ: How did Eurasian empires grow over time? How did this expansion affect trade and communication?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A7A855-5AE7-43FB-B465-0515FF1814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Context</a:t>
            </a:r>
            <a:r>
              <a:rPr lang="en-US" dirty="0"/>
              <a:t>: Civilizations attacked by the Mongols in the 13</a:t>
            </a:r>
            <a:r>
              <a:rPr lang="en-US" baseline="30000" dirty="0"/>
              <a:t>th</a:t>
            </a:r>
            <a:r>
              <a:rPr lang="en-US" dirty="0"/>
              <a:t> century wrote about how savage and barbaric the Mongols were. A balanced story emerges when we learn more about their culture and trade</a:t>
            </a:r>
          </a:p>
          <a:p>
            <a:endParaRPr lang="en-US" dirty="0"/>
          </a:p>
          <a:p>
            <a:r>
              <a:rPr lang="en-US" dirty="0"/>
              <a:t>Geography: homeland was in the Gobi desert, NW of China. The Asian Steppes was their highway to empire</a:t>
            </a:r>
          </a:p>
        </p:txBody>
      </p:sp>
    </p:spTree>
    <p:extLst>
      <p:ext uri="{BB962C8B-B14F-4D97-AF65-F5344CB8AC3E}">
        <p14:creationId xmlns:p14="http://schemas.microsoft.com/office/powerpoint/2010/main" val="9787195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4ACCBA-27E7-428C-AEF4-3099A4EBBF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Genghis Khan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578700-98B8-48B1-9BB6-FE2535549C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2"/>
            <a:ext cx="10172974" cy="3450613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Temujin: united the warring clans earning the title “ruler of all”: GENGHIS KHAN</a:t>
            </a:r>
          </a:p>
          <a:p>
            <a:pPr marL="0" indent="0">
              <a:buNone/>
            </a:pPr>
            <a:r>
              <a:rPr lang="en-US" dirty="0"/>
              <a:t>Skills: great warrior, psychological warfare, adaptable, and tolerant until provoked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b="1" dirty="0"/>
              <a:t>Khan/Khanate</a:t>
            </a:r>
            <a:r>
              <a:rPr lang="en-US" dirty="0"/>
              <a:t>: ruler/empire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b="1" dirty="0"/>
              <a:t>Pax Mongolica</a:t>
            </a:r>
            <a:r>
              <a:rPr lang="en-US" dirty="0"/>
              <a:t>: Mongol Peace: 1250-1350 unprecedented exchange of culture, peoples, ideas, diseases, and trade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65441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D856DC-E0BD-4225-9785-B68D10F96E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Mongol Empire: Khanates</a:t>
            </a:r>
            <a:br>
              <a:rPr lang="en-US" dirty="0"/>
            </a:br>
            <a:r>
              <a:rPr lang="en-US" sz="1600" dirty="0"/>
              <a:t>all led by grandsons of Genghis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4ECF71-475A-4261-B6E5-B1C1DF0BC0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2"/>
            <a:ext cx="9291215" cy="4037749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Golden Horde: led by </a:t>
            </a:r>
            <a:r>
              <a:rPr lang="en-US" b="1" dirty="0" err="1"/>
              <a:t>Batu</a:t>
            </a:r>
            <a:endParaRPr lang="en-US" b="1" dirty="0"/>
          </a:p>
          <a:p>
            <a:pPr marL="0" indent="0">
              <a:buNone/>
            </a:pPr>
            <a:r>
              <a:rPr lang="en-US" dirty="0"/>
              <a:t>Conquered Russia: burned Kiev, made a deal with Moscow</a:t>
            </a:r>
          </a:p>
          <a:p>
            <a:pPr marL="0" indent="0">
              <a:buNone/>
            </a:pPr>
            <a:r>
              <a:rPr lang="en-US" dirty="0">
                <a:sym typeface="Wingdings" panose="05000000000000000000" pitchFamily="2" charset="2"/>
              </a:rPr>
              <a:t> </a:t>
            </a:r>
            <a:r>
              <a:rPr lang="en-US" b="1" dirty="0">
                <a:sym typeface="Wingdings" panose="05000000000000000000" pitchFamily="2" charset="2"/>
              </a:rPr>
              <a:t>Moscow</a:t>
            </a:r>
            <a:r>
              <a:rPr lang="en-US" dirty="0">
                <a:sym typeface="Wingdings" panose="05000000000000000000" pitchFamily="2" charset="2"/>
              </a:rPr>
              <a:t> raised taxes on peasants in order to raise tribute to keep Golden Horde away; becomes capital of Russia eventually</a:t>
            </a:r>
          </a:p>
          <a:p>
            <a:pPr marL="0" indent="0">
              <a:buNone/>
            </a:pPr>
            <a:r>
              <a:rPr lang="en-US" dirty="0">
                <a:sym typeface="Wingdings" panose="05000000000000000000" pitchFamily="2" charset="2"/>
              </a:rPr>
              <a:t>Long-term impact: </a:t>
            </a:r>
          </a:p>
          <a:p>
            <a:pPr marL="457200" indent="-457200">
              <a:buAutoNum type="arabicPeriod"/>
            </a:pPr>
            <a:r>
              <a:rPr lang="en-US" dirty="0">
                <a:sym typeface="Wingdings" panose="05000000000000000000" pitchFamily="2" charset="2"/>
              </a:rPr>
              <a:t>Moscow as capital</a:t>
            </a:r>
          </a:p>
          <a:p>
            <a:pPr marL="457200" indent="-457200">
              <a:buAutoNum type="arabicPeriod"/>
            </a:pPr>
            <a:r>
              <a:rPr lang="en-US" dirty="0">
                <a:sym typeface="Wingdings" panose="05000000000000000000" pitchFamily="2" charset="2"/>
              </a:rPr>
              <a:t>Free peasants become enslaved serfs</a:t>
            </a:r>
          </a:p>
          <a:p>
            <a:pPr marL="457200" indent="-457200">
              <a:buAutoNum type="arabicPeriod"/>
            </a:pPr>
            <a:r>
              <a:rPr lang="en-US" dirty="0">
                <a:sym typeface="Wingdings" panose="05000000000000000000" pitchFamily="2" charset="2"/>
              </a:rPr>
              <a:t>Reliance on autocratic rule</a:t>
            </a:r>
          </a:p>
          <a:p>
            <a:pPr marL="457200" indent="-457200">
              <a:buAutoNum type="arabicPeriod"/>
            </a:pPr>
            <a:r>
              <a:rPr lang="en-US" dirty="0">
                <a:sym typeface="Wingdings" panose="05000000000000000000" pitchFamily="2" charset="2"/>
              </a:rPr>
              <a:t>Severed ties with western Europe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98823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E1CA64-D393-4991-8899-18FF3A5E7B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Islamic Heartlands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91C66B-2BAE-40A7-88D4-CDB323ACF4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2"/>
            <a:ext cx="10318889" cy="3450613"/>
          </a:xfrm>
        </p:spPr>
        <p:txBody>
          <a:bodyPr/>
          <a:lstStyle/>
          <a:p>
            <a:r>
              <a:rPr lang="en-US" b="1" dirty="0" err="1"/>
              <a:t>Helegu</a:t>
            </a:r>
            <a:r>
              <a:rPr lang="en-US" dirty="0"/>
              <a:t> (grandson) burns Bagdad in 1258, ending the Caliphate, creating </a:t>
            </a:r>
            <a:r>
              <a:rPr lang="en-US" b="1" dirty="0"/>
              <a:t>Il-khanate </a:t>
            </a:r>
            <a:r>
              <a:rPr lang="en-US" dirty="0"/>
              <a:t>empire</a:t>
            </a:r>
          </a:p>
          <a:p>
            <a:endParaRPr lang="en-US" dirty="0"/>
          </a:p>
          <a:p>
            <a:r>
              <a:rPr lang="en-US" dirty="0"/>
              <a:t>Defeated by Mamluks in Egypt, stopping their advance in N. Africa</a:t>
            </a:r>
          </a:p>
          <a:p>
            <a:endParaRPr lang="en-US" dirty="0"/>
          </a:p>
          <a:p>
            <a:r>
              <a:rPr lang="en-US" dirty="0"/>
              <a:t>Over time, Mongols get absorbed by Islamic Persian culture</a:t>
            </a:r>
          </a:p>
        </p:txBody>
      </p:sp>
    </p:spTree>
    <p:extLst>
      <p:ext uri="{BB962C8B-B14F-4D97-AF65-F5344CB8AC3E}">
        <p14:creationId xmlns:p14="http://schemas.microsoft.com/office/powerpoint/2010/main" val="30314648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117F9F-3ADF-47D5-8335-8C828F96D5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9499" y="804519"/>
            <a:ext cx="9653296" cy="1049235"/>
          </a:xfrm>
        </p:spPr>
        <p:txBody>
          <a:bodyPr/>
          <a:lstStyle/>
          <a:p>
            <a:r>
              <a:rPr lang="en-US" dirty="0"/>
              <a:t>Yuan Dynasty: Mongols Rule China </a:t>
            </a:r>
            <a:br>
              <a:rPr lang="en-US" dirty="0"/>
            </a:br>
            <a:r>
              <a:rPr lang="en-US" dirty="0">
                <a:solidFill>
                  <a:schemeClr val="accent2"/>
                </a:solidFill>
              </a:rPr>
              <a:t>1271-1368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C4BED5-FA56-4501-B41A-5FCAE5445D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2"/>
            <a:ext cx="9783868" cy="3450613"/>
          </a:xfrm>
        </p:spPr>
        <p:txBody>
          <a:bodyPr>
            <a:normAutofit/>
          </a:bodyPr>
          <a:lstStyle/>
          <a:p>
            <a:r>
              <a:rPr lang="en-US" dirty="0"/>
              <a:t>Kublai Khan: another grandson</a:t>
            </a:r>
            <a:r>
              <a:rPr lang="en-US" dirty="0">
                <a:sym typeface="Wingdings" panose="05000000000000000000" pitchFamily="2" charset="2"/>
              </a:rPr>
              <a:t> becomes Sinified</a:t>
            </a:r>
          </a:p>
          <a:p>
            <a:pPr marL="457200" indent="-457200">
              <a:buAutoNum type="arabicPeriod"/>
            </a:pPr>
            <a:r>
              <a:rPr lang="en-US" dirty="0">
                <a:sym typeface="Wingdings" panose="05000000000000000000" pitchFamily="2" charset="2"/>
              </a:rPr>
              <a:t>Acts like a Chinese emperor</a:t>
            </a:r>
          </a:p>
          <a:p>
            <a:pPr marL="457200" indent="-457200">
              <a:buAutoNum type="arabicPeriod"/>
            </a:pPr>
            <a:r>
              <a:rPr lang="en-US" dirty="0">
                <a:sym typeface="Wingdings" panose="05000000000000000000" pitchFamily="2" charset="2"/>
              </a:rPr>
              <a:t>Builds a capital city, Beijing</a:t>
            </a:r>
          </a:p>
          <a:p>
            <a:pPr marL="0" indent="0">
              <a:buNone/>
            </a:pPr>
            <a:endParaRPr lang="en-US" dirty="0"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en-US" dirty="0">
                <a:sym typeface="Wingdings" panose="05000000000000000000" pitchFamily="2" charset="2"/>
              </a:rPr>
              <a:t>Marginalizes the </a:t>
            </a:r>
            <a:r>
              <a:rPr lang="en-US" dirty="0" err="1">
                <a:sym typeface="Wingdings" panose="05000000000000000000" pitchFamily="2" charset="2"/>
              </a:rPr>
              <a:t>Confucists</a:t>
            </a:r>
            <a:r>
              <a:rPr lang="en-US" dirty="0">
                <a:sym typeface="Wingdings" panose="05000000000000000000" pitchFamily="2" charset="2"/>
              </a:rPr>
              <a:t>, allowing all religions, creating a truly cosmopolitan culture</a:t>
            </a:r>
          </a:p>
          <a:p>
            <a:pPr marL="0" indent="0">
              <a:buNone/>
            </a:pPr>
            <a:r>
              <a:rPr lang="en-US" dirty="0">
                <a:sym typeface="Wingdings" panose="05000000000000000000" pitchFamily="2" charset="2"/>
              </a:rPr>
              <a:t>Mongol women had more rights that all others in this era (re-marry, tended flocks)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28397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9D5"/>
      </a:lt2>
      <a:accent1>
        <a:srgbClr val="FB8C29"/>
      </a:accent1>
      <a:accent2>
        <a:srgbClr val="F2C351"/>
      </a:accent2>
      <a:accent3>
        <a:srgbClr val="D0CBA5"/>
      </a:accent3>
      <a:accent4>
        <a:srgbClr val="A2C476"/>
      </a:accent4>
      <a:accent5>
        <a:srgbClr val="57C293"/>
      </a:accent5>
      <a:accent6>
        <a:srgbClr val="06BFDE"/>
      </a:accent6>
      <a:hlink>
        <a:srgbClr val="FBAE29"/>
      </a:hlink>
      <a:folHlink>
        <a:srgbClr val="EDC47E"/>
      </a:folHlink>
    </a:clrScheme>
    <a:fontScheme name="Gallery">
      <a:majorFont>
        <a:latin typeface="Rockwell" panose="020606030202050204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BB5F5D82-B5E9-469E-A815-C655ED4AF24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TM10001114[[fn=Gallery]]</Template>
  <TotalTime>4401</TotalTime>
  <Words>435</Words>
  <Application>Microsoft Office PowerPoint</Application>
  <PresentationFormat>Widescreen</PresentationFormat>
  <Paragraphs>62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Arial</vt:lpstr>
      <vt:lpstr>Rockwell</vt:lpstr>
      <vt:lpstr>Gallery</vt:lpstr>
      <vt:lpstr>PowerPoint Presentation</vt:lpstr>
      <vt:lpstr>Civilizations write history</vt:lpstr>
      <vt:lpstr>Crash Course Video https://www.youtube.com/watch?v=szxPar0BcMo&amp;list=PLBDA2E52FB1EF80C9&amp;index=18&amp;t=0s </vt:lpstr>
      <vt:lpstr>Class time for Trade Network Charts</vt:lpstr>
      <vt:lpstr>Mongol Notes EQ: How did Eurasian empires grow over time? How did this expansion affect trade and communication?</vt:lpstr>
      <vt:lpstr>Genghis Khan</vt:lpstr>
      <vt:lpstr>The Mongol Empire: Khanates all led by grandsons of Genghis</vt:lpstr>
      <vt:lpstr>Islamic Heartlands</vt:lpstr>
      <vt:lpstr>Yuan Dynasty: Mongols Rule China  1271-1368</vt:lpstr>
      <vt:lpstr>Long-Term Impact</vt:lpstr>
      <vt:lpstr>Answer the EQ on a ½ sheet of paper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Hill, Joseph F</dc:creator>
  <cp:lastModifiedBy>Hill, Joseph F</cp:lastModifiedBy>
  <cp:revision>12</cp:revision>
  <dcterms:created xsi:type="dcterms:W3CDTF">2019-09-27T15:47:10Z</dcterms:created>
  <dcterms:modified xsi:type="dcterms:W3CDTF">2019-09-30T17:08:13Z</dcterms:modified>
</cp:coreProperties>
</file>