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257" r:id="rId3"/>
    <p:sldId id="643" r:id="rId4"/>
    <p:sldId id="648" r:id="rId5"/>
    <p:sldId id="258" r:id="rId6"/>
    <p:sldId id="343" r:id="rId7"/>
    <p:sldId id="259" r:id="rId8"/>
    <p:sldId id="260" r:id="rId9"/>
    <p:sldId id="345" r:id="rId10"/>
    <p:sldId id="644" r:id="rId11"/>
    <p:sldId id="645" r:id="rId12"/>
    <p:sldId id="590" r:id="rId13"/>
    <p:sldId id="595" r:id="rId14"/>
    <p:sldId id="346" r:id="rId15"/>
    <p:sldId id="271" r:id="rId16"/>
    <p:sldId id="347" r:id="rId17"/>
    <p:sldId id="651" r:id="rId18"/>
    <p:sldId id="649" r:id="rId19"/>
    <p:sldId id="650" r:id="rId20"/>
    <p:sldId id="657" r:id="rId21"/>
    <p:sldId id="646" r:id="rId22"/>
    <p:sldId id="647" r:id="rId23"/>
    <p:sldId id="344" r:id="rId24"/>
    <p:sldId id="266" r:id="rId25"/>
    <p:sldId id="270" r:id="rId26"/>
    <p:sldId id="652" r:id="rId27"/>
    <p:sldId id="653" r:id="rId28"/>
    <p:sldId id="658" r:id="rId29"/>
    <p:sldId id="588" r:id="rId30"/>
    <p:sldId id="596" r:id="rId31"/>
    <p:sldId id="597" r:id="rId32"/>
    <p:sldId id="591" r:id="rId33"/>
    <p:sldId id="594" r:id="rId34"/>
    <p:sldId id="598" r:id="rId35"/>
    <p:sldId id="593" r:id="rId36"/>
    <p:sldId id="659" r:id="rId37"/>
    <p:sldId id="600" r:id="rId38"/>
    <p:sldId id="265" r:id="rId39"/>
    <p:sldId id="262" r:id="rId40"/>
    <p:sldId id="272" r:id="rId41"/>
    <p:sldId id="654" r:id="rId42"/>
    <p:sldId id="655" r:id="rId43"/>
    <p:sldId id="656" r:id="rId44"/>
    <p:sldId id="269" r:id="rId45"/>
    <p:sldId id="660" r:id="rId46"/>
    <p:sldId id="599" r:id="rId47"/>
    <p:sldId id="319" r:id="rId48"/>
    <p:sldId id="315" r:id="rId49"/>
    <p:sldId id="274" r:id="rId50"/>
    <p:sldId id="277" r:id="rId51"/>
    <p:sldId id="273" r:id="rId52"/>
    <p:sldId id="275" r:id="rId53"/>
    <p:sldId id="278" r:id="rId54"/>
    <p:sldId id="292" r:id="rId55"/>
    <p:sldId id="267" r:id="rId56"/>
    <p:sldId id="672" r:id="rId57"/>
    <p:sldId id="673" r:id="rId58"/>
    <p:sldId id="674" r:id="rId59"/>
    <p:sldId id="601" r:id="rId60"/>
    <p:sldId id="671" r:id="rId61"/>
    <p:sldId id="324" r:id="rId62"/>
    <p:sldId id="276" r:id="rId63"/>
    <p:sldId id="284" r:id="rId64"/>
    <p:sldId id="282" r:id="rId65"/>
    <p:sldId id="287" r:id="rId66"/>
    <p:sldId id="313" r:id="rId67"/>
    <p:sldId id="314" r:id="rId68"/>
    <p:sldId id="288" r:id="rId69"/>
    <p:sldId id="602" r:id="rId70"/>
    <p:sldId id="675" r:id="rId71"/>
    <p:sldId id="662" r:id="rId72"/>
    <p:sldId id="669" r:id="rId73"/>
    <p:sldId id="670" r:id="rId74"/>
    <p:sldId id="676" r:id="rId75"/>
    <p:sldId id="668" r:id="rId76"/>
    <p:sldId id="664" r:id="rId77"/>
    <p:sldId id="677" r:id="rId78"/>
    <p:sldId id="678" r:id="rId79"/>
    <p:sldId id="665" r:id="rId80"/>
    <p:sldId id="666" r:id="rId81"/>
    <p:sldId id="667" r:id="rId82"/>
    <p:sldId id="679" r:id="rId83"/>
    <p:sldId id="680" r:id="rId84"/>
    <p:sldId id="286" r:id="rId85"/>
    <p:sldId id="285" r:id="rId86"/>
    <p:sldId id="603" r:id="rId87"/>
    <p:sldId id="681" r:id="rId88"/>
    <p:sldId id="682" r:id="rId89"/>
    <p:sldId id="684" r:id="rId90"/>
    <p:sldId id="685" r:id="rId91"/>
    <p:sldId id="687" r:id="rId92"/>
    <p:sldId id="300" r:id="rId93"/>
    <p:sldId id="299" r:id="rId94"/>
    <p:sldId id="330" r:id="rId95"/>
    <p:sldId id="605" r:id="rId96"/>
    <p:sldId id="686" r:id="rId97"/>
    <p:sldId id="302" r:id="rId98"/>
    <p:sldId id="303" r:id="rId99"/>
    <p:sldId id="304" r:id="rId100"/>
    <p:sldId id="306" r:id="rId101"/>
    <p:sldId id="305" r:id="rId102"/>
    <p:sldId id="683" r:id="rId103"/>
    <p:sldId id="308" r:id="rId104"/>
    <p:sldId id="604" r:id="rId105"/>
    <p:sldId id="688" r:id="rId106"/>
    <p:sldId id="692" r:id="rId107"/>
    <p:sldId id="689" r:id="rId108"/>
    <p:sldId id="690" r:id="rId109"/>
    <p:sldId id="691" r:id="rId110"/>
    <p:sldId id="693" r:id="rId111"/>
    <p:sldId id="697" r:id="rId112"/>
    <p:sldId id="694" r:id="rId113"/>
    <p:sldId id="695" r:id="rId114"/>
    <p:sldId id="696" r:id="rId115"/>
    <p:sldId id="606" r:id="rId116"/>
    <p:sldId id="297" r:id="rId117"/>
    <p:sldId id="607" r:id="rId118"/>
    <p:sldId id="289" r:id="rId119"/>
    <p:sldId id="290" r:id="rId120"/>
    <p:sldId id="294" r:id="rId121"/>
    <p:sldId id="698" r:id="rId122"/>
    <p:sldId id="699" r:id="rId123"/>
    <p:sldId id="296" r:id="rId124"/>
    <p:sldId id="700" r:id="rId125"/>
    <p:sldId id="298" r:id="rId126"/>
    <p:sldId id="608" r:id="rId127"/>
    <p:sldId id="706" r:id="rId128"/>
    <p:sldId id="701" r:id="rId129"/>
    <p:sldId id="704" r:id="rId130"/>
    <p:sldId id="612" r:id="rId131"/>
    <p:sldId id="613" r:id="rId132"/>
    <p:sldId id="707" r:id="rId133"/>
    <p:sldId id="710" r:id="rId134"/>
    <p:sldId id="705" r:id="rId135"/>
    <p:sldId id="708" r:id="rId136"/>
    <p:sldId id="709" r:id="rId137"/>
    <p:sldId id="703" r:id="rId138"/>
    <p:sldId id="295" r:id="rId139"/>
    <p:sldId id="614" r:id="rId140"/>
    <p:sldId id="618" r:id="rId141"/>
    <p:sldId id="620" r:id="rId142"/>
    <p:sldId id="711" r:id="rId143"/>
    <p:sldId id="621" r:id="rId144"/>
    <p:sldId id="632" r:id="rId145"/>
    <p:sldId id="639" r:id="rId146"/>
    <p:sldId id="640" r:id="rId147"/>
    <p:sldId id="641" r:id="rId148"/>
    <p:sldId id="642" r:id="rId1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68" d="100"/>
          <a:sy n="68" d="100"/>
        </p:scale>
        <p:origin x="6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0F352D-651D-4D6D-AD6F-F6DCEC97DD65}" type="datetimeFigureOut">
              <a:rPr lang="en-US" smtClean="0"/>
              <a:t>2/21/2023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1E5C322-CAEE-4A2D-A082-73E036244465}" type="slidenum">
              <a:rPr lang="en-US" smtClean="0"/>
              <a:t>‹#›</a:t>
            </a:fld>
            <a:endParaRPr lang="en-US"/>
          </a:p>
        </p:txBody>
      </p:sp>
    </p:spTree>
    <p:extLst>
      <p:ext uri="{BB962C8B-B14F-4D97-AF65-F5344CB8AC3E}">
        <p14:creationId xmlns:p14="http://schemas.microsoft.com/office/powerpoint/2010/main" val="394872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endParaRPr/>
          </a:p>
        </p:txBody>
      </p:sp>
      <p:sp>
        <p:nvSpPr>
          <p:cNvPr id="118" name="Google Shape;118;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11</a:t>
            </a:fld>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ACF5-85EB-4E9F-85BC-26F02C7CA1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7DF368-CEE9-4A95-BE4D-0C1695278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907CD-8496-4681-BE37-431E6C1F3C31}"/>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C35A7A7D-E44A-4EAB-9346-2F9734B46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CB79A-9536-481B-A801-8FE5DE91B5F5}"/>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12503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EE2A-EA80-4790-8A1E-F5737BFAD4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10FBD5-CC3C-4D06-AE43-EAE228DF3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3638A-FDDA-4E04-BB92-E6F1568F3234}"/>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C43DB42A-FEFD-4FD0-ACD7-5D19215C3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B066B-6237-45F6-8035-E028920C5284}"/>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9170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D8FE74-9EDA-4A5C-9E30-1A635D7786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C2830-528C-4D5C-AA8A-0F65B691AD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37BD0-8003-4DED-B940-B81694E5971E}"/>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44D0B419-3F66-49B1-A419-F543892E9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A3F23-E5E1-4AB6-8857-DEFB9A0BD3C5}"/>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409061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010C-19FB-4733-845F-D6690E229F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7D9AD-262C-4D12-99EB-2107CE3FD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35463-36A3-419E-AAFC-E81D9E62DB3A}"/>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893A72BA-8D85-4A8F-B308-22D12C027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F0BA0-DF02-4DA6-86CF-2C2D22648E1D}"/>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281401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2586-3E74-4B99-BE0D-D731A2BE7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65AFF-08C0-4D6A-AEEF-4DEAB4DC6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2B695-D6EA-4BA6-AFB7-B75CAE762323}"/>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67AB01C4-4672-4ED3-B7B9-DFFCE55AC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233EA-F57D-43F4-B71D-8FED9D256E92}"/>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69858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F005-701B-42A9-BECA-40D2E3DAD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5F1AE-FCAA-4541-9521-C0924CC99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9DEBA-2B86-4EC4-B21B-2ECBFFA543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8CA36-9949-4316-A665-EE8EBBCE3A19}"/>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6" name="Footer Placeholder 5">
            <a:extLst>
              <a:ext uri="{FF2B5EF4-FFF2-40B4-BE49-F238E27FC236}">
                <a16:creationId xmlns:a16="http://schemas.microsoft.com/office/drawing/2014/main" id="{63EB93F4-3682-440D-BB27-3B97A5FB0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22356-42D1-4457-A350-A47C47CB3B64}"/>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145693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45DB-BF69-4F5C-B536-257F5F97FC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AD961B-71A1-4452-9D0A-31338C7D6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7E2A5-EC53-460B-BC55-C157BFAB8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5B3F77-6B76-4B0A-B2FF-2B1BF4207D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16E80-3A4F-4A1B-9D06-A02B7F7F4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0E0EC-B6B0-4DC8-B1F3-B6BFFED9F441}"/>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8" name="Footer Placeholder 7">
            <a:extLst>
              <a:ext uri="{FF2B5EF4-FFF2-40B4-BE49-F238E27FC236}">
                <a16:creationId xmlns:a16="http://schemas.microsoft.com/office/drawing/2014/main" id="{E89350E2-E581-44D1-AA62-2D1E8DCF53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80FA4B-1BAC-49BD-9190-5F91C8C7187F}"/>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368278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F081-25FD-40AC-8FB9-C50F108D30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84C03-C8E2-48B8-90F6-0E10D062D9EE}"/>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4" name="Footer Placeholder 3">
            <a:extLst>
              <a:ext uri="{FF2B5EF4-FFF2-40B4-BE49-F238E27FC236}">
                <a16:creationId xmlns:a16="http://schemas.microsoft.com/office/drawing/2014/main" id="{B82994B8-800F-4207-9B8F-0193C3C2B6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6C57F-561A-4D0B-9251-23F62D3F5C6E}"/>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166613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E4FC60-AF7B-4F1F-B409-770AB0C9B333}"/>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3" name="Footer Placeholder 2">
            <a:extLst>
              <a:ext uri="{FF2B5EF4-FFF2-40B4-BE49-F238E27FC236}">
                <a16:creationId xmlns:a16="http://schemas.microsoft.com/office/drawing/2014/main" id="{C49091EB-8E19-4745-8B95-9824EFB1E3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94B09A-AE90-43B2-A8E7-DF7D5AA1BB79}"/>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215189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069F-4948-49DC-A7DB-DEEA4C343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681B3F-D64A-4EB9-ADF3-8A1789DAC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FB5A9-0103-4F4B-B3C9-3B2307B8B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7B282-408D-4AB8-BE25-35261F7D0D94}"/>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6" name="Footer Placeholder 5">
            <a:extLst>
              <a:ext uri="{FF2B5EF4-FFF2-40B4-BE49-F238E27FC236}">
                <a16:creationId xmlns:a16="http://schemas.microsoft.com/office/drawing/2014/main" id="{B4B83352-CA40-409A-A5B1-9F8CE768B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57A99-272D-4E43-893B-ED88ADA4B56C}"/>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220719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5B2A-5955-408E-88AF-3BDC0DD38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787567-2FE6-433E-A3EF-E11843240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32339D-BA8C-4CDB-B51D-2D83FE2A0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165DD-3E37-412D-BE4B-ABA13156572F}"/>
              </a:ext>
            </a:extLst>
          </p:cNvPr>
          <p:cNvSpPr>
            <a:spLocks noGrp="1"/>
          </p:cNvSpPr>
          <p:nvPr>
            <p:ph type="dt" sz="half" idx="10"/>
          </p:nvPr>
        </p:nvSpPr>
        <p:spPr/>
        <p:txBody>
          <a:bodyPr/>
          <a:lstStyle/>
          <a:p>
            <a:fld id="{2C7E9BAB-0C20-484C-842D-044733A3E9A6}" type="datetimeFigureOut">
              <a:rPr lang="en-US" smtClean="0"/>
              <a:t>2/21/2023</a:t>
            </a:fld>
            <a:endParaRPr lang="en-US"/>
          </a:p>
        </p:txBody>
      </p:sp>
      <p:sp>
        <p:nvSpPr>
          <p:cNvPr id="6" name="Footer Placeholder 5">
            <a:extLst>
              <a:ext uri="{FF2B5EF4-FFF2-40B4-BE49-F238E27FC236}">
                <a16:creationId xmlns:a16="http://schemas.microsoft.com/office/drawing/2014/main" id="{3629BAA0-8AAA-4DA5-B024-06DB6168D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BA0BA-F726-45B0-AA1B-E07455B74804}"/>
              </a:ext>
            </a:extLst>
          </p:cNvPr>
          <p:cNvSpPr>
            <a:spLocks noGrp="1"/>
          </p:cNvSpPr>
          <p:nvPr>
            <p:ph type="sldNum" sz="quarter" idx="12"/>
          </p:nvPr>
        </p:nvSpPr>
        <p:spPr/>
        <p:txBody>
          <a:bodyPr/>
          <a:lstStyle/>
          <a:p>
            <a:fld id="{6E4E6C12-0748-4092-9D2D-E0D22BF415B9}" type="slidenum">
              <a:rPr lang="en-US" smtClean="0"/>
              <a:t>‹#›</a:t>
            </a:fld>
            <a:endParaRPr lang="en-US"/>
          </a:p>
        </p:txBody>
      </p:sp>
    </p:spTree>
    <p:extLst>
      <p:ext uri="{BB962C8B-B14F-4D97-AF65-F5344CB8AC3E}">
        <p14:creationId xmlns:p14="http://schemas.microsoft.com/office/powerpoint/2010/main" val="32162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6C097-F1ED-4002-B104-980137FD8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C1013F-054E-46B8-ACF1-18096F3E4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A88C5-F367-42D6-876F-938D6E7601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E9BAB-0C20-484C-842D-044733A3E9A6}" type="datetimeFigureOut">
              <a:rPr lang="en-US" smtClean="0"/>
              <a:t>2/21/2023</a:t>
            </a:fld>
            <a:endParaRPr lang="en-US"/>
          </a:p>
        </p:txBody>
      </p:sp>
      <p:sp>
        <p:nvSpPr>
          <p:cNvPr id="5" name="Footer Placeholder 4">
            <a:extLst>
              <a:ext uri="{FF2B5EF4-FFF2-40B4-BE49-F238E27FC236}">
                <a16:creationId xmlns:a16="http://schemas.microsoft.com/office/drawing/2014/main" id="{4B125A80-709E-41CC-AFE8-E7691AF9F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264D6B-A535-4FEF-BFE8-12A227060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E6C12-0748-4092-9D2D-E0D22BF415B9}" type="slidenum">
              <a:rPr lang="en-US" smtClean="0"/>
              <a:t>‹#›</a:t>
            </a:fld>
            <a:endParaRPr lang="en-US"/>
          </a:p>
        </p:txBody>
      </p:sp>
    </p:spTree>
    <p:extLst>
      <p:ext uri="{BB962C8B-B14F-4D97-AF65-F5344CB8AC3E}">
        <p14:creationId xmlns:p14="http://schemas.microsoft.com/office/powerpoint/2010/main" val="1672220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mXw-hEB263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www.pbs.org/wgbh/frontline/documentary/second-chance-kids/" TargetMode="External"/><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hyperlink" Target="https://www.bing.com/videos/search?q=Second+Chance+Kids+Anthony+Rolon&amp;&amp;view=detail&amp;mid=90276CB8BD2827FE8DF190276CB8BD2827FE8DF1&amp;&amp;FORM=VRDGAR&amp;ru=/videos/search?q=Second+Chance+Kids+Anthony+Rolon&amp;FORM=HDRSC3"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drum.com/news/2016/03/31/2000-anti-tobacco-campaign-truth-unveils-body-bags-commercial" TargetMode="External"/><Relationship Id="rId2" Type="http://schemas.openxmlformats.org/officeDocument/2006/relationships/hyperlink" Target="https://www.nytimes.com/2019/09/18/business/sandy-hook-promise-gun-ad.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ncleg.gov/Laws/GeneralStatuteSections/Chapter1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charleskochinstitute.org/issue-areas/criminal-justice-policing-reform/why-prison-reform-matters/"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lhUoMSahX58"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cnn.com/2023/01/25/us/alex-murdaugh-murder-trial-begins/index.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hyperlink" Target="https://m.facebook.com/NetflixANZ/videos/the-lincoln-lawyer-jury-pool-netflix/694190071836680/"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hyperlink" Target="https://m.facebook.com/NetflixANZ/videos/the-lincoln-lawyer-jury-pool-netflix/694190071836680/"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retroreport.org/video/taking-the-lid-off-the-mcdonalds-coffee-case/"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1342-2EEA-4015-A001-BDA03552713C}"/>
              </a:ext>
            </a:extLst>
          </p:cNvPr>
          <p:cNvSpPr>
            <a:spLocks noGrp="1"/>
          </p:cNvSpPr>
          <p:nvPr>
            <p:ph type="ctrTitle"/>
          </p:nvPr>
        </p:nvSpPr>
        <p:spPr>
          <a:xfrm>
            <a:off x="1524000" y="1122363"/>
            <a:ext cx="9144000" cy="1069294"/>
          </a:xfrm>
          <a:solidFill>
            <a:schemeClr val="bg1"/>
          </a:solidFill>
          <a:ln>
            <a:solidFill>
              <a:srgbClr val="002060"/>
            </a:solidFill>
          </a:ln>
        </p:spPr>
        <p:txBody>
          <a:bodyPr>
            <a:normAutofit/>
          </a:bodyPr>
          <a:lstStyle/>
          <a:p>
            <a:r>
              <a:rPr lang="en-US" dirty="0">
                <a:solidFill>
                  <a:srgbClr val="FFC000"/>
                </a:solidFill>
                <a:latin typeface="Baskerville Old Face" panose="02020602080505020303" pitchFamily="18" charset="0"/>
              </a:rPr>
              <a:t>Justice For All</a:t>
            </a:r>
          </a:p>
        </p:txBody>
      </p:sp>
      <p:sp>
        <p:nvSpPr>
          <p:cNvPr id="3" name="Subtitle 2">
            <a:extLst>
              <a:ext uri="{FF2B5EF4-FFF2-40B4-BE49-F238E27FC236}">
                <a16:creationId xmlns:a16="http://schemas.microsoft.com/office/drawing/2014/main" id="{9C07EBFF-F1F8-4470-BA10-F5C1009D6333}"/>
              </a:ext>
            </a:extLst>
          </p:cNvPr>
          <p:cNvSpPr>
            <a:spLocks noGrp="1"/>
          </p:cNvSpPr>
          <p:nvPr>
            <p:ph type="subTitle" idx="1"/>
          </p:nvPr>
        </p:nvSpPr>
        <p:spPr>
          <a:xfrm>
            <a:off x="1524000" y="2601119"/>
            <a:ext cx="9144000" cy="954881"/>
          </a:xfrm>
          <a:solidFill>
            <a:schemeClr val="bg1"/>
          </a:solidFill>
          <a:ln>
            <a:solidFill>
              <a:srgbClr val="002060"/>
            </a:solidFill>
          </a:ln>
        </p:spPr>
        <p:txBody>
          <a:bodyPr>
            <a:normAutofit/>
          </a:bodyPr>
          <a:lstStyle/>
          <a:p>
            <a:r>
              <a:rPr lang="en-US" sz="4400" dirty="0">
                <a:solidFill>
                  <a:srgbClr val="FFC000"/>
                </a:solidFill>
                <a:latin typeface="Baskerville Old Face" panose="02020602080505020303" pitchFamily="18" charset="0"/>
              </a:rPr>
              <a:t>Unit VI</a:t>
            </a:r>
          </a:p>
        </p:txBody>
      </p:sp>
    </p:spTree>
    <p:extLst>
      <p:ext uri="{BB962C8B-B14F-4D97-AF65-F5344CB8AC3E}">
        <p14:creationId xmlns:p14="http://schemas.microsoft.com/office/powerpoint/2010/main" val="63869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8895-4C5C-4AEF-9A5D-9F66DEE721FE}"/>
              </a:ext>
            </a:extLst>
          </p:cNvPr>
          <p:cNvSpPr>
            <a:spLocks noGrp="1"/>
          </p:cNvSpPr>
          <p:nvPr>
            <p:ph type="title"/>
          </p:nvPr>
        </p:nvSpPr>
        <p:spPr>
          <a:xfrm>
            <a:off x="838200" y="365126"/>
            <a:ext cx="10515600" cy="858764"/>
          </a:xfrm>
          <a:solidFill>
            <a:schemeClr val="accent6">
              <a:lumMod val="50000"/>
            </a:schemeClr>
          </a:solidFill>
        </p:spPr>
        <p:txBody>
          <a:bodyPr/>
          <a:lstStyle/>
          <a:p>
            <a:r>
              <a:rPr lang="en-US" b="1" dirty="0">
                <a:solidFill>
                  <a:schemeClr val="bg1"/>
                </a:solidFill>
                <a:latin typeface="Times" panose="02020603050405020304" pitchFamily="18" charset="0"/>
                <a:cs typeface="Times" panose="02020603050405020304" pitchFamily="18" charset="0"/>
              </a:rPr>
              <a:t>Values of Society </a:t>
            </a:r>
          </a:p>
        </p:txBody>
      </p:sp>
      <p:sp>
        <p:nvSpPr>
          <p:cNvPr id="3" name="Content Placeholder 2">
            <a:extLst>
              <a:ext uri="{FF2B5EF4-FFF2-40B4-BE49-F238E27FC236}">
                <a16:creationId xmlns:a16="http://schemas.microsoft.com/office/drawing/2014/main" id="{5F34C9F7-98C3-4FCD-BC30-5CBA781E9A43}"/>
              </a:ext>
            </a:extLst>
          </p:cNvPr>
          <p:cNvSpPr>
            <a:spLocks noGrp="1"/>
          </p:cNvSpPr>
          <p:nvPr>
            <p:ph idx="1"/>
          </p:nvPr>
        </p:nvSpPr>
        <p:spPr>
          <a:xfrm>
            <a:off x="838200" y="1519311"/>
            <a:ext cx="10515600" cy="4657652"/>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Law based on values of society – </a:t>
            </a:r>
            <a:r>
              <a:rPr lang="en-US" sz="2400" b="1" i="1" dirty="0">
                <a:solidFill>
                  <a:srgbClr val="002060"/>
                </a:solidFill>
                <a:latin typeface="Times" panose="02020603050405020304" pitchFamily="18" charset="0"/>
                <a:cs typeface="Times" panose="02020603050405020304" pitchFamily="18" charset="0"/>
              </a:rPr>
              <a:t>balancing security &amp; individual freedom </a:t>
            </a:r>
          </a:p>
        </p:txBody>
      </p:sp>
      <p:sp>
        <p:nvSpPr>
          <p:cNvPr id="4" name="Rectangle 3">
            <a:extLst>
              <a:ext uri="{FF2B5EF4-FFF2-40B4-BE49-F238E27FC236}">
                <a16:creationId xmlns:a16="http://schemas.microsoft.com/office/drawing/2014/main" id="{48476D89-F813-42C2-B434-8D49AA1BCF83}"/>
              </a:ext>
            </a:extLst>
          </p:cNvPr>
          <p:cNvSpPr/>
          <p:nvPr/>
        </p:nvSpPr>
        <p:spPr>
          <a:xfrm>
            <a:off x="1139483" y="2053883"/>
            <a:ext cx="6752492" cy="844062"/>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panose="02020603050405020304" pitchFamily="18" charset="0"/>
                <a:cs typeface="Times" panose="02020603050405020304" pitchFamily="18" charset="0"/>
              </a:rPr>
              <a:t>Moral value</a:t>
            </a:r>
            <a:r>
              <a:rPr lang="en-US" sz="2400" dirty="0">
                <a:solidFill>
                  <a:schemeClr val="bg1"/>
                </a:solidFill>
                <a:latin typeface="Times" panose="02020603050405020304" pitchFamily="18" charset="0"/>
                <a:cs typeface="Times" panose="02020603050405020304" pitchFamily="18" charset="0"/>
              </a:rPr>
              <a:t>: establishing right from wrong </a:t>
            </a:r>
            <a:r>
              <a:rPr lang="en-US" sz="2400" i="1" dirty="0">
                <a:solidFill>
                  <a:srgbClr val="FFFF00"/>
                </a:solidFill>
                <a:latin typeface="Times" panose="02020603050405020304" pitchFamily="18" charset="0"/>
                <a:cs typeface="Times" panose="02020603050405020304" pitchFamily="18" charset="0"/>
              </a:rPr>
              <a:t>(Not always clear – murder v. killing in self-defense)</a:t>
            </a:r>
          </a:p>
        </p:txBody>
      </p:sp>
      <p:sp>
        <p:nvSpPr>
          <p:cNvPr id="5" name="Rectangle 4">
            <a:extLst>
              <a:ext uri="{FF2B5EF4-FFF2-40B4-BE49-F238E27FC236}">
                <a16:creationId xmlns:a16="http://schemas.microsoft.com/office/drawing/2014/main" id="{B3011A16-ACB3-4757-A079-B453921FCC27}"/>
              </a:ext>
            </a:extLst>
          </p:cNvPr>
          <p:cNvSpPr/>
          <p:nvPr/>
        </p:nvSpPr>
        <p:spPr>
          <a:xfrm>
            <a:off x="1139483" y="3115994"/>
            <a:ext cx="6752492" cy="110431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panose="02020603050405020304" pitchFamily="18" charset="0"/>
                <a:cs typeface="Times" panose="02020603050405020304" pitchFamily="18" charset="0"/>
              </a:rPr>
              <a:t>Economic value</a:t>
            </a:r>
            <a:r>
              <a:rPr lang="en-US" sz="2400" dirty="0">
                <a:solidFill>
                  <a:schemeClr val="bg1"/>
                </a:solidFill>
                <a:latin typeface="Times" panose="02020603050405020304" pitchFamily="18" charset="0"/>
                <a:cs typeface="Times" panose="02020603050405020304" pitchFamily="18" charset="0"/>
              </a:rPr>
              <a:t>: accumulation, preservation, use &amp; distribution of wealth </a:t>
            </a:r>
            <a:r>
              <a:rPr lang="en-US" sz="2400" i="1" dirty="0">
                <a:solidFill>
                  <a:srgbClr val="FFFF00"/>
                </a:solidFill>
                <a:latin typeface="Times" panose="02020603050405020304" pitchFamily="18" charset="0"/>
                <a:cs typeface="Times" panose="02020603050405020304" pitchFamily="18" charset="0"/>
              </a:rPr>
              <a:t>(Ex. tax break law for buying a home)</a:t>
            </a:r>
          </a:p>
        </p:txBody>
      </p:sp>
      <p:sp>
        <p:nvSpPr>
          <p:cNvPr id="6" name="Rectangle 5">
            <a:extLst>
              <a:ext uri="{FF2B5EF4-FFF2-40B4-BE49-F238E27FC236}">
                <a16:creationId xmlns:a16="http://schemas.microsoft.com/office/drawing/2014/main" id="{94C86AE6-26DF-46E3-89D0-05DDC02744F3}"/>
              </a:ext>
            </a:extLst>
          </p:cNvPr>
          <p:cNvSpPr/>
          <p:nvPr/>
        </p:nvSpPr>
        <p:spPr>
          <a:xfrm>
            <a:off x="1139483" y="4466491"/>
            <a:ext cx="6752492" cy="1244991"/>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panose="02020603050405020304" pitchFamily="18" charset="0"/>
                <a:cs typeface="Times" panose="02020603050405020304" pitchFamily="18" charset="0"/>
              </a:rPr>
              <a:t>Political value</a:t>
            </a:r>
            <a:r>
              <a:rPr lang="en-US" sz="2400" dirty="0">
                <a:solidFill>
                  <a:schemeClr val="bg1"/>
                </a:solidFill>
                <a:latin typeface="Times" panose="02020603050405020304" pitchFamily="18" charset="0"/>
                <a:cs typeface="Times" panose="02020603050405020304" pitchFamily="18" charset="0"/>
              </a:rPr>
              <a:t>: deals with the relationship between government &amp; individuals </a:t>
            </a:r>
            <a:r>
              <a:rPr lang="en-US" sz="2400" i="1" dirty="0">
                <a:solidFill>
                  <a:srgbClr val="FFFF00"/>
                </a:solidFill>
                <a:latin typeface="Times" panose="02020603050405020304" pitchFamily="18" charset="0"/>
                <a:cs typeface="Times" panose="02020603050405020304" pitchFamily="18" charset="0"/>
              </a:rPr>
              <a:t>(Ex. Laws that make it easier to vote)</a:t>
            </a:r>
          </a:p>
        </p:txBody>
      </p:sp>
      <p:pic>
        <p:nvPicPr>
          <p:cNvPr id="1026" name="Picture 2" descr="Liberty vs. Security | mostlymariah">
            <a:extLst>
              <a:ext uri="{FF2B5EF4-FFF2-40B4-BE49-F238E27FC236}">
                <a16:creationId xmlns:a16="http://schemas.microsoft.com/office/drawing/2014/main" id="{54F12FA8-DEFD-46F7-BEDC-BE080A0FF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1" y="2053883"/>
            <a:ext cx="3450835" cy="328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139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Courting a lawsuit</a:t>
            </a:r>
          </a:p>
        </p:txBody>
      </p:sp>
      <p:sp>
        <p:nvSpPr>
          <p:cNvPr id="3" name="Content Placeholder 2"/>
          <p:cNvSpPr>
            <a:spLocks noGrp="1"/>
          </p:cNvSpPr>
          <p:nvPr>
            <p:ph idx="1"/>
          </p:nvPr>
        </p:nvSpPr>
        <p:spPr>
          <a:xfrm>
            <a:off x="838200" y="1678675"/>
            <a:ext cx="10515600" cy="4498288"/>
          </a:xfrm>
          <a:solidFill>
            <a:schemeClr val="bg1"/>
          </a:solidFill>
        </p:spPr>
        <p:txBody>
          <a:bodyPr>
            <a:normAutofit/>
          </a:bodyPr>
          <a:lstStyle/>
          <a:p>
            <a:r>
              <a:rPr lang="en-US" sz="2400" dirty="0">
                <a:latin typeface="Times New Roman" pitchFamily="18" charset="0"/>
                <a:cs typeface="Times New Roman" pitchFamily="18" charset="0"/>
              </a:rPr>
              <a:t>Lawsuit guidelines </a:t>
            </a:r>
          </a:p>
          <a:p>
            <a:r>
              <a:rPr lang="en-US" sz="2400" b="1" i="1" u="sng" dirty="0">
                <a:latin typeface="Times New Roman" pitchFamily="18" charset="0"/>
                <a:cs typeface="Times New Roman" pitchFamily="18" charset="0"/>
              </a:rPr>
              <a:t>Small claims </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lawsuits less than $10,000 – </a:t>
            </a:r>
            <a:r>
              <a:rPr lang="en-US" sz="2400" b="1" i="1" u="sng" dirty="0">
                <a:solidFill>
                  <a:srgbClr val="C00000"/>
                </a:solidFill>
                <a:latin typeface="Times New Roman" pitchFamily="18" charset="0"/>
                <a:cs typeface="Times New Roman" pitchFamily="18" charset="0"/>
              </a:rPr>
              <a:t>NC District Court</a:t>
            </a:r>
            <a:r>
              <a:rPr lang="en-US" sz="2400" b="1" i="1" dirty="0">
                <a:solidFill>
                  <a:srgbClr val="C00000"/>
                </a:solidFill>
                <a:latin typeface="Times New Roman" pitchFamily="18" charset="0"/>
                <a:cs typeface="Times New Roman" pitchFamily="18" charset="0"/>
              </a:rPr>
              <a:t>: </a:t>
            </a:r>
            <a:r>
              <a:rPr lang="en-US" sz="2400" i="1" dirty="0">
                <a:latin typeface="Times New Roman" pitchFamily="18" charset="0"/>
                <a:cs typeface="Times New Roman" pitchFamily="18" charset="0"/>
              </a:rPr>
              <a:t>decided by a judge</a:t>
            </a:r>
            <a:r>
              <a:rPr lang="en-US" sz="2400" dirty="0">
                <a:latin typeface="Times New Roman" pitchFamily="18" charset="0"/>
                <a:cs typeface="Times New Roman" pitchFamily="18" charset="0"/>
              </a:rPr>
              <a:t>)</a:t>
            </a:r>
          </a:p>
          <a:p>
            <a:r>
              <a:rPr lang="en-US" sz="2400" b="1" i="1" u="sng" dirty="0">
                <a:latin typeface="Times New Roman" pitchFamily="18" charset="0"/>
                <a:cs typeface="Times New Roman" pitchFamily="18" charset="0"/>
              </a:rPr>
              <a:t>Large claims or class action lawsuits </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lawsuits more than $10,000 – </a:t>
            </a:r>
            <a:r>
              <a:rPr lang="en-US" sz="2400" b="1" i="1" dirty="0">
                <a:solidFill>
                  <a:srgbClr val="C00000"/>
                </a:solidFill>
                <a:latin typeface="Times New Roman" pitchFamily="18" charset="0"/>
                <a:cs typeface="Times New Roman" pitchFamily="18" charset="0"/>
              </a:rPr>
              <a:t>NC </a:t>
            </a:r>
            <a:r>
              <a:rPr lang="en-US" sz="2400" b="1" i="1" u="sng" dirty="0">
                <a:solidFill>
                  <a:srgbClr val="C00000"/>
                </a:solidFill>
                <a:latin typeface="Times New Roman" pitchFamily="18" charset="0"/>
                <a:cs typeface="Times New Roman" pitchFamily="18" charset="0"/>
              </a:rPr>
              <a:t>Superior Court</a:t>
            </a:r>
            <a:r>
              <a:rPr lang="en-US" sz="2400" i="1" dirty="0">
                <a:latin typeface="Times New Roman" pitchFamily="18" charset="0"/>
                <a:cs typeface="Times New Roman" pitchFamily="18" charset="0"/>
              </a:rPr>
              <a:t>: decided by a jury</a:t>
            </a:r>
            <a:r>
              <a:rPr lang="en-US" sz="2400" dirty="0">
                <a:latin typeface="Times New Roman" pitchFamily="18" charset="0"/>
                <a:cs typeface="Times New Roman" pitchFamily="18" charset="0"/>
              </a:rPr>
              <a:t>)</a:t>
            </a:r>
          </a:p>
        </p:txBody>
      </p:sp>
      <p:sp>
        <p:nvSpPr>
          <p:cNvPr id="4" name="Rectangle 3"/>
          <p:cNvSpPr/>
          <p:nvPr/>
        </p:nvSpPr>
        <p:spPr>
          <a:xfrm>
            <a:off x="4176215" y="5677469"/>
            <a:ext cx="7670042" cy="736979"/>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itchFamily="18" charset="0"/>
                <a:cs typeface="Times New Roman" pitchFamily="18" charset="0"/>
              </a:rPr>
              <a:t>7</a:t>
            </a:r>
            <a:r>
              <a:rPr lang="en-US" sz="2400" b="1" i="1" u="sng" baseline="30000" dirty="0">
                <a:solidFill>
                  <a:schemeClr val="bg1"/>
                </a:solidFill>
                <a:latin typeface="Times New Roman" pitchFamily="18" charset="0"/>
                <a:cs typeface="Times New Roman" pitchFamily="18" charset="0"/>
              </a:rPr>
              <a:t>th</a:t>
            </a:r>
            <a:r>
              <a:rPr lang="en-US" sz="2400" b="1" i="1" u="sng" dirty="0">
                <a:solidFill>
                  <a:schemeClr val="bg1"/>
                </a:solidFill>
                <a:latin typeface="Times New Roman" pitchFamily="18" charset="0"/>
                <a:cs typeface="Times New Roman" pitchFamily="18" charset="0"/>
              </a:rPr>
              <a:t> Amendment</a:t>
            </a:r>
            <a:r>
              <a:rPr lang="en-US" sz="2400" dirty="0">
                <a:solidFill>
                  <a:schemeClr val="bg1"/>
                </a:solidFill>
                <a:latin typeface="Times New Roman" pitchFamily="18" charset="0"/>
                <a:cs typeface="Times New Roman" pitchFamily="18" charset="0"/>
              </a:rPr>
              <a:t>: allows a plaintiff to request a jury trial for civil cases </a:t>
            </a:r>
          </a:p>
        </p:txBody>
      </p:sp>
      <p:pic>
        <p:nvPicPr>
          <p:cNvPr id="819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035" y="3739486"/>
            <a:ext cx="4673675" cy="17196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8196" name="Picture 4" descr="Image result for NC District NC superior cou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7" y="3739485"/>
            <a:ext cx="5172052" cy="17196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888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408"/>
            <a:ext cx="10515600" cy="672105"/>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Terms of a Lawsuit</a:t>
            </a:r>
          </a:p>
        </p:txBody>
      </p:sp>
      <p:sp>
        <p:nvSpPr>
          <p:cNvPr id="3" name="Content Placeholder 2"/>
          <p:cNvSpPr>
            <a:spLocks noGrp="1"/>
          </p:cNvSpPr>
          <p:nvPr>
            <p:ph idx="1"/>
          </p:nvPr>
        </p:nvSpPr>
        <p:spPr>
          <a:xfrm>
            <a:off x="368490" y="2115403"/>
            <a:ext cx="11382232" cy="4061560"/>
          </a:xfrm>
          <a:solidFill>
            <a:schemeClr val="tx1"/>
          </a:solidFill>
        </p:spPr>
        <p:txBody>
          <a:bodyPr>
            <a:normAutofit lnSpcReduction="10000"/>
          </a:bodyPr>
          <a:lstStyle/>
          <a:p>
            <a:pPr marL="457200" indent="-457200">
              <a:buFont typeface="+mj-lt"/>
              <a:buAutoNum type="arabicPeriod"/>
              <a:defRPr/>
            </a:pPr>
            <a:endParaRPr lang="en-US" sz="2400" dirty="0">
              <a:solidFill>
                <a:schemeClr val="bg1"/>
              </a:solidFill>
              <a:latin typeface="Times New Roman" pitchFamily="18" charset="0"/>
              <a:cs typeface="Times New Roman" pitchFamily="18" charset="0"/>
            </a:endParaRPr>
          </a:p>
          <a:p>
            <a:pPr marL="457200" indent="-457200">
              <a:buFont typeface="+mj-lt"/>
              <a:buAutoNum type="arabicPeriod"/>
              <a:defRPr/>
            </a:pPr>
            <a:r>
              <a:rPr lang="en-US" sz="2400" dirty="0">
                <a:solidFill>
                  <a:schemeClr val="bg1"/>
                </a:solidFill>
                <a:latin typeface="Times New Roman" pitchFamily="18" charset="0"/>
                <a:cs typeface="Times New Roman" pitchFamily="18" charset="0"/>
              </a:rPr>
              <a:t>The CEO of Phillip-Morris received a ___________ which told him that his company was being sued for not revealing the addictive qualities of cigarettes. </a:t>
            </a:r>
          </a:p>
          <a:p>
            <a:pPr marL="457200" indent="-457200">
              <a:buFont typeface="+mj-lt"/>
              <a:buAutoNum type="arabicPeriod"/>
              <a:defRPr/>
            </a:pPr>
            <a:r>
              <a:rPr lang="en-US" sz="2400" dirty="0">
                <a:solidFill>
                  <a:schemeClr val="bg1"/>
                </a:solidFill>
                <a:latin typeface="Times New Roman" pitchFamily="18" charset="0"/>
                <a:cs typeface="Times New Roman" pitchFamily="18" charset="0"/>
              </a:rPr>
              <a:t>The Sierra Club and Green Peace filed a ______________ in order to stop Exxon-Mobile from drilling in ANWAR Wildlife Refuge.</a:t>
            </a:r>
          </a:p>
          <a:p>
            <a:pPr marL="457200" indent="-457200">
              <a:buFont typeface="+mj-lt"/>
              <a:buAutoNum type="arabicPeriod"/>
              <a:defRPr/>
            </a:pPr>
            <a:r>
              <a:rPr lang="en-US" sz="2400" dirty="0">
                <a:solidFill>
                  <a:schemeClr val="bg1"/>
                </a:solidFill>
                <a:latin typeface="Times New Roman" pitchFamily="18" charset="0"/>
                <a:cs typeface="Times New Roman" pitchFamily="18" charset="0"/>
              </a:rPr>
              <a:t>A plaintiff lawyer files a legal brief with the court arguing that his client request a jury trial for his lawsuit, which is guaranteed by the _________________.</a:t>
            </a:r>
          </a:p>
          <a:p>
            <a:pPr marL="457200" indent="-457200">
              <a:buFont typeface="+mj-lt"/>
              <a:buAutoNum type="arabicPeriod"/>
              <a:defRPr/>
            </a:pPr>
            <a:r>
              <a:rPr lang="en-US" sz="2400" dirty="0">
                <a:solidFill>
                  <a:schemeClr val="bg1"/>
                </a:solidFill>
                <a:latin typeface="Times New Roman" pitchFamily="18" charset="0"/>
                <a:cs typeface="Times New Roman" pitchFamily="18" charset="0"/>
              </a:rPr>
              <a:t>In order to start a lawsuit a plaintiff must file a ____________ with the court that list who you want to sue and why.</a:t>
            </a:r>
          </a:p>
          <a:p>
            <a:pPr marL="457200" indent="-457200">
              <a:buFont typeface="+mj-lt"/>
              <a:buAutoNum type="arabicPeriod"/>
              <a:defRPr/>
            </a:pPr>
            <a:r>
              <a:rPr lang="en-US" sz="2400" dirty="0">
                <a:solidFill>
                  <a:schemeClr val="bg1"/>
                </a:solidFill>
                <a:latin typeface="Times New Roman" pitchFamily="18" charset="0"/>
                <a:cs typeface="Times New Roman" pitchFamily="18" charset="0"/>
              </a:rPr>
              <a:t>The court examine the ________________ to see why the plaintiff wanted to sue the defendant and why the defendant believed the claim was unfair and not valid.</a:t>
            </a:r>
          </a:p>
          <a:p>
            <a:pPr marL="457200" indent="-457200">
              <a:buFont typeface="+mj-lt"/>
              <a:buAutoNum type="arabicPeriod"/>
              <a:defRPr/>
            </a:pPr>
            <a:endParaRPr lang="en-US" sz="2400" dirty="0">
              <a:solidFill>
                <a:schemeClr val="bg1"/>
              </a:solidFill>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Rectangle 3"/>
          <p:cNvSpPr/>
          <p:nvPr/>
        </p:nvSpPr>
        <p:spPr>
          <a:xfrm>
            <a:off x="423081" y="1105469"/>
            <a:ext cx="11313994" cy="69603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New Roman" pitchFamily="18" charset="0"/>
                <a:cs typeface="Times New Roman" pitchFamily="18" charset="0"/>
              </a:rPr>
              <a:t>Terms: Injunction, 7</a:t>
            </a:r>
            <a:r>
              <a:rPr lang="en-US" sz="2400" b="1" baseline="30000" dirty="0">
                <a:solidFill>
                  <a:srgbClr val="002060"/>
                </a:solidFill>
                <a:latin typeface="Times New Roman" pitchFamily="18" charset="0"/>
                <a:cs typeface="Times New Roman" pitchFamily="18" charset="0"/>
              </a:rPr>
              <a:t>th</a:t>
            </a:r>
            <a:r>
              <a:rPr lang="en-US" sz="2400" b="1" dirty="0">
                <a:solidFill>
                  <a:srgbClr val="002060"/>
                </a:solidFill>
                <a:latin typeface="Times New Roman" pitchFamily="18" charset="0"/>
                <a:cs typeface="Times New Roman" pitchFamily="18" charset="0"/>
              </a:rPr>
              <a:t> Amendment, Summons, Complaint, and Pleadings </a:t>
            </a:r>
          </a:p>
        </p:txBody>
      </p:sp>
    </p:spTree>
    <p:extLst>
      <p:ext uri="{BB962C8B-B14F-4D97-AF65-F5344CB8AC3E}">
        <p14:creationId xmlns:p14="http://schemas.microsoft.com/office/powerpoint/2010/main" val="41078186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Type of Law </a:t>
            </a:r>
          </a:p>
        </p:txBody>
      </p:sp>
      <p:sp>
        <p:nvSpPr>
          <p:cNvPr id="3" name="Content Placeholder 2"/>
          <p:cNvSpPr>
            <a:spLocks noGrp="1"/>
          </p:cNvSpPr>
          <p:nvPr>
            <p:ph idx="1"/>
          </p:nvPr>
        </p:nvSpPr>
        <p:spPr>
          <a:xfrm>
            <a:off x="535259" y="1471962"/>
            <a:ext cx="10818541" cy="5020913"/>
          </a:xfrm>
          <a:solidFill>
            <a:schemeClr val="bg1"/>
          </a:solidFill>
        </p:spPr>
        <p:txBody>
          <a:bodyPr>
            <a:normAutofit/>
          </a:bodyPr>
          <a:lstStyle/>
          <a:p>
            <a:pPr marL="0" indent="0">
              <a:buNone/>
            </a:pPr>
            <a:r>
              <a:rPr lang="en-US" sz="2400" dirty="0">
                <a:latin typeface="Times New Roman" pitchFamily="18" charset="0"/>
                <a:cs typeface="Times New Roman" pitchFamily="18" charset="0"/>
              </a:rPr>
              <a:t>Identify whether the following are criminal or civil cases</a:t>
            </a:r>
          </a:p>
          <a:p>
            <a:pPr marL="0" indent="0">
              <a:buNone/>
            </a:pPr>
            <a:r>
              <a:rPr lang="en-US" sz="2400" dirty="0">
                <a:latin typeface="Times New Roman" pitchFamily="18" charset="0"/>
                <a:cs typeface="Times New Roman" pitchFamily="18" charset="0"/>
              </a:rPr>
              <a:t>____ 1. Peter rabbit stole carrots from McGregor’s farm </a:t>
            </a:r>
          </a:p>
          <a:p>
            <a:pPr marL="0" indent="0">
              <a:buNone/>
            </a:pPr>
            <a:r>
              <a:rPr lang="en-US" sz="2400" dirty="0">
                <a:latin typeface="Times New Roman" pitchFamily="18" charset="0"/>
                <a:cs typeface="Times New Roman" pitchFamily="18" charset="0"/>
              </a:rPr>
              <a:t>____ 2. The Queen gave Snow White a poisonous apple that she knew was poisonous</a:t>
            </a:r>
          </a:p>
          <a:p>
            <a:pPr marL="0" indent="0">
              <a:buNone/>
            </a:pPr>
            <a:r>
              <a:rPr lang="en-US" sz="2400" dirty="0">
                <a:latin typeface="Times New Roman" pitchFamily="18" charset="0"/>
                <a:cs typeface="Times New Roman" pitchFamily="18" charset="0"/>
              </a:rPr>
              <a:t>____ 3. Papa Bear no longer wants to be married to Mama Bear</a:t>
            </a:r>
          </a:p>
          <a:p>
            <a:pPr marL="0" indent="0">
              <a:buNone/>
            </a:pPr>
            <a:r>
              <a:rPr lang="en-US" sz="2400" dirty="0">
                <a:latin typeface="Times New Roman" pitchFamily="18" charset="0"/>
                <a:cs typeface="Times New Roman" pitchFamily="18" charset="0"/>
              </a:rPr>
              <a:t>____ 4. Humpty Dumpty fall off the wall, that the Queen’s men built, because it crumbled.</a:t>
            </a:r>
          </a:p>
          <a:p>
            <a:pPr marL="0" indent="0">
              <a:buNone/>
            </a:pPr>
            <a:r>
              <a:rPr lang="en-US" sz="2400" dirty="0">
                <a:latin typeface="Times New Roman" pitchFamily="18" charset="0"/>
                <a:cs typeface="Times New Roman" pitchFamily="18" charset="0"/>
              </a:rPr>
              <a:t>____ 5. The second little pig did not complete the building of his home as he said he would. </a:t>
            </a:r>
          </a:p>
          <a:p>
            <a:pPr marL="0" indent="0">
              <a:buNone/>
            </a:pPr>
            <a:r>
              <a:rPr lang="en-US" sz="2400" dirty="0">
                <a:latin typeface="Times New Roman" pitchFamily="18" charset="0"/>
                <a:cs typeface="Times New Roman" pitchFamily="18" charset="0"/>
              </a:rPr>
              <a:t>____ 6. The bean seller knowingly sold beans to Jack that would not produce</a:t>
            </a:r>
          </a:p>
          <a:p>
            <a:pPr marL="0" indent="0">
              <a:buNone/>
            </a:pPr>
            <a:r>
              <a:rPr lang="en-US" sz="2400" dirty="0">
                <a:latin typeface="Times New Roman" pitchFamily="18" charset="0"/>
                <a:cs typeface="Times New Roman" pitchFamily="18" charset="0"/>
              </a:rPr>
              <a:t> </a:t>
            </a:r>
          </a:p>
        </p:txBody>
      </p:sp>
      <p:pic>
        <p:nvPicPr>
          <p:cNvPr id="1028" name="Picture 4" descr="First Beanstalk | The Land Of Stories Wiki | Fandom">
            <a:extLst>
              <a:ext uri="{FF2B5EF4-FFF2-40B4-BE49-F238E27FC236}">
                <a16:creationId xmlns:a16="http://schemas.microsoft.com/office/drawing/2014/main" id="{BAD0E402-D67C-4674-A351-E6A4D3020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723" y="5302250"/>
            <a:ext cx="1986352" cy="1466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trange Historical Origins of Humpty Dumpty">
            <a:extLst>
              <a:ext uri="{FF2B5EF4-FFF2-40B4-BE49-F238E27FC236}">
                <a16:creationId xmlns:a16="http://schemas.microsoft.com/office/drawing/2014/main" id="{F6867979-CEC3-413F-AF36-8C855D470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112" y="530225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vil Queen Poison Apple Spell - Song Lyrics and Music by Snow White  arranged by EvieVonDoom on Smule Social Singing app">
            <a:extLst>
              <a:ext uri="{FF2B5EF4-FFF2-40B4-BE49-F238E27FC236}">
                <a16:creationId xmlns:a16="http://schemas.microsoft.com/office/drawing/2014/main" id="{8FC26EC1-9A5A-4E56-876B-F7F062CDE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925" y="5302249"/>
            <a:ext cx="2143125" cy="146683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8EA6623F-B2FD-4A9D-BC1E-B920FE7B4CF5}"/>
              </a:ext>
            </a:extLst>
          </p:cNvPr>
          <p:cNvSpPr/>
          <p:nvPr/>
        </p:nvSpPr>
        <p:spPr>
          <a:xfrm>
            <a:off x="3522220" y="5302249"/>
            <a:ext cx="1993692" cy="732791"/>
          </a:xfrm>
          <a:prstGeom prst="wedgeEllipseCallout">
            <a:avLst>
              <a:gd name="adj1" fmla="val -51880"/>
              <a:gd name="adj2" fmla="val 4335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Would you like an apple?</a:t>
            </a:r>
          </a:p>
        </p:txBody>
      </p:sp>
    </p:spTree>
    <p:extLst>
      <p:ext uri="{BB962C8B-B14F-4D97-AF65-F5344CB8AC3E}">
        <p14:creationId xmlns:p14="http://schemas.microsoft.com/office/powerpoint/2010/main" val="41412750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352"/>
            <a:ext cx="10515600" cy="631162"/>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Civil Procedure</a:t>
            </a:r>
          </a:p>
        </p:txBody>
      </p:sp>
      <p:sp>
        <p:nvSpPr>
          <p:cNvPr id="3" name="Content Placeholder 2"/>
          <p:cNvSpPr>
            <a:spLocks noGrp="1"/>
          </p:cNvSpPr>
          <p:nvPr>
            <p:ph idx="1"/>
          </p:nvPr>
        </p:nvSpPr>
        <p:spPr>
          <a:xfrm>
            <a:off x="838200" y="982639"/>
            <a:ext cx="10515600" cy="5568286"/>
          </a:xfrm>
          <a:solidFill>
            <a:schemeClr val="bg1"/>
          </a:solidFill>
        </p:spPr>
        <p:txBody>
          <a:bodyPr>
            <a:normAutofit/>
          </a:bodyPr>
          <a:lstStyle/>
          <a:p>
            <a:endParaRPr lang="en-US" sz="2400" dirty="0">
              <a:latin typeface="Times New Roman" pitchFamily="18" charset="0"/>
              <a:cs typeface="Times New Roman" pitchFamily="18" charset="0"/>
            </a:endParaRPr>
          </a:p>
        </p:txBody>
      </p:sp>
      <p:sp>
        <p:nvSpPr>
          <p:cNvPr id="4" name="Rectangle 3"/>
          <p:cNvSpPr/>
          <p:nvPr/>
        </p:nvSpPr>
        <p:spPr>
          <a:xfrm>
            <a:off x="1487606" y="941696"/>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itchFamily="18" charset="0"/>
                <a:cs typeface="Times New Roman" pitchFamily="18" charset="0"/>
              </a:rPr>
              <a:t>File a </a:t>
            </a:r>
            <a:r>
              <a:rPr lang="en-US" sz="2000" b="1" dirty="0">
                <a:solidFill>
                  <a:srgbClr val="FFC000"/>
                </a:solidFill>
                <a:latin typeface="Times New Roman" pitchFamily="18" charset="0"/>
                <a:cs typeface="Times New Roman" pitchFamily="18" charset="0"/>
              </a:rPr>
              <a:t>COMPLAINT</a:t>
            </a:r>
          </a:p>
        </p:txBody>
      </p:sp>
      <p:sp>
        <p:nvSpPr>
          <p:cNvPr id="5" name="Rectangle 4"/>
          <p:cNvSpPr/>
          <p:nvPr/>
        </p:nvSpPr>
        <p:spPr>
          <a:xfrm>
            <a:off x="1487606" y="1940258"/>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itchFamily="18" charset="0"/>
                <a:cs typeface="Times New Roman" pitchFamily="18" charset="0"/>
              </a:rPr>
              <a:t>SUMMONS &amp; RESPONSE</a:t>
            </a:r>
            <a:endParaRPr lang="en-US" sz="2000" b="1" dirty="0">
              <a:solidFill>
                <a:srgbClr val="FFC000"/>
              </a:solidFill>
              <a:latin typeface="Times New Roman" pitchFamily="18" charset="0"/>
              <a:cs typeface="Times New Roman" pitchFamily="18" charset="0"/>
            </a:endParaRPr>
          </a:p>
        </p:txBody>
      </p:sp>
      <p:sp>
        <p:nvSpPr>
          <p:cNvPr id="6" name="Rectangle 5"/>
          <p:cNvSpPr/>
          <p:nvPr/>
        </p:nvSpPr>
        <p:spPr>
          <a:xfrm>
            <a:off x="5051946" y="928047"/>
            <a:ext cx="6767015" cy="7369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itchFamily="18" charset="0"/>
                <a:cs typeface="Times New Roman" pitchFamily="18" charset="0"/>
              </a:rPr>
              <a:t>Names the defendant &amp; explains reason(s) for the lawsuit</a:t>
            </a:r>
          </a:p>
        </p:txBody>
      </p:sp>
      <p:sp>
        <p:nvSpPr>
          <p:cNvPr id="8" name="Rectangle 7"/>
          <p:cNvSpPr/>
          <p:nvPr/>
        </p:nvSpPr>
        <p:spPr>
          <a:xfrm>
            <a:off x="1487606" y="2850109"/>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itchFamily="18" charset="0"/>
                <a:cs typeface="Times New Roman" pitchFamily="18" charset="0"/>
              </a:rPr>
              <a:t>DISCOVERY</a:t>
            </a:r>
          </a:p>
        </p:txBody>
      </p:sp>
      <p:sp>
        <p:nvSpPr>
          <p:cNvPr id="9" name="Rectangle 8"/>
          <p:cNvSpPr/>
          <p:nvPr/>
        </p:nvSpPr>
        <p:spPr>
          <a:xfrm>
            <a:off x="1487606" y="3744035"/>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Times New Roman" pitchFamily="18" charset="0"/>
              <a:cs typeface="Times New Roman" pitchFamily="18" charset="0"/>
            </a:endParaRPr>
          </a:p>
          <a:p>
            <a:pPr algn="ctr"/>
            <a:r>
              <a:rPr lang="en-US" sz="2000" b="1" dirty="0">
                <a:solidFill>
                  <a:schemeClr val="bg1"/>
                </a:solidFill>
                <a:latin typeface="Times New Roman" pitchFamily="18" charset="0"/>
                <a:cs typeface="Times New Roman" pitchFamily="18" charset="0"/>
              </a:rPr>
              <a:t>PRETRIAL</a:t>
            </a:r>
            <a:endParaRPr lang="en-US" sz="2000" b="1" dirty="0">
              <a:solidFill>
                <a:srgbClr val="FFC000"/>
              </a:solidFill>
              <a:latin typeface="Times New Roman" pitchFamily="18" charset="0"/>
              <a:cs typeface="Times New Roman" pitchFamily="18" charset="0"/>
            </a:endParaRPr>
          </a:p>
          <a:p>
            <a:pPr algn="ctr"/>
            <a:endParaRPr lang="en-US" sz="2000" b="1" dirty="0">
              <a:solidFill>
                <a:schemeClr val="bg1"/>
              </a:solidFill>
              <a:latin typeface="Times New Roman" pitchFamily="18" charset="0"/>
              <a:cs typeface="Times New Roman" pitchFamily="18" charset="0"/>
            </a:endParaRPr>
          </a:p>
        </p:txBody>
      </p:sp>
      <p:sp>
        <p:nvSpPr>
          <p:cNvPr id="11" name="Rectangle 10"/>
          <p:cNvSpPr/>
          <p:nvPr/>
        </p:nvSpPr>
        <p:spPr>
          <a:xfrm>
            <a:off x="1496705" y="4792639"/>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Times New Roman" pitchFamily="18" charset="0"/>
              <a:cs typeface="Times New Roman" pitchFamily="18" charset="0"/>
            </a:endParaRPr>
          </a:p>
          <a:p>
            <a:pPr algn="ctr"/>
            <a:r>
              <a:rPr lang="en-US" sz="2000" b="1" dirty="0">
                <a:solidFill>
                  <a:schemeClr val="bg1"/>
                </a:solidFill>
                <a:latin typeface="Times New Roman" pitchFamily="18" charset="0"/>
                <a:cs typeface="Times New Roman" pitchFamily="18" charset="0"/>
              </a:rPr>
              <a:t>TRIAL</a:t>
            </a:r>
          </a:p>
          <a:p>
            <a:pPr algn="ctr"/>
            <a:endParaRPr lang="en-US" sz="2000" b="1" dirty="0">
              <a:solidFill>
                <a:srgbClr val="FFC000"/>
              </a:solidFill>
              <a:latin typeface="Times New Roman" pitchFamily="18" charset="0"/>
              <a:cs typeface="Times New Roman" pitchFamily="18" charset="0"/>
            </a:endParaRPr>
          </a:p>
        </p:txBody>
      </p:sp>
      <p:sp>
        <p:nvSpPr>
          <p:cNvPr id="12" name="Down Arrow 11"/>
          <p:cNvSpPr/>
          <p:nvPr/>
        </p:nvSpPr>
        <p:spPr>
          <a:xfrm>
            <a:off x="2872854" y="1596788"/>
            <a:ext cx="436728" cy="41170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881953" y="2529386"/>
            <a:ext cx="436728" cy="41170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2916072" y="3510886"/>
            <a:ext cx="436728" cy="41170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925171" y="4380932"/>
            <a:ext cx="436728" cy="41170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1945" y="1917509"/>
            <a:ext cx="6767016" cy="9235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itchFamily="18" charset="0"/>
                <a:cs typeface="Times New Roman" pitchFamily="18" charset="0"/>
              </a:rPr>
              <a:t>PLEADINGS = COMPLAINT + RESPONSE</a:t>
            </a:r>
          </a:p>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Courts sends a summons (You are being sued)</a:t>
            </a:r>
          </a:p>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Defendant sends a response </a:t>
            </a:r>
          </a:p>
        </p:txBody>
      </p:sp>
      <p:sp>
        <p:nvSpPr>
          <p:cNvPr id="17" name="Rectangle 16"/>
          <p:cNvSpPr/>
          <p:nvPr/>
        </p:nvSpPr>
        <p:spPr>
          <a:xfrm>
            <a:off x="1505804" y="5889009"/>
            <a:ext cx="3207224" cy="7369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itchFamily="18" charset="0"/>
                <a:cs typeface="Times New Roman" pitchFamily="18" charset="0"/>
              </a:rPr>
              <a:t>APPEAL</a:t>
            </a:r>
            <a:endParaRPr lang="en-US" sz="2000" b="1" dirty="0">
              <a:solidFill>
                <a:srgbClr val="FFC000"/>
              </a:solidFill>
              <a:latin typeface="Times New Roman" pitchFamily="18" charset="0"/>
              <a:cs typeface="Times New Roman" pitchFamily="18" charset="0"/>
            </a:endParaRPr>
          </a:p>
        </p:txBody>
      </p:sp>
      <p:sp>
        <p:nvSpPr>
          <p:cNvPr id="18" name="Down Arrow 17"/>
          <p:cNvSpPr/>
          <p:nvPr/>
        </p:nvSpPr>
        <p:spPr>
          <a:xfrm>
            <a:off x="2925171" y="5493225"/>
            <a:ext cx="436728" cy="41170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51945" y="2979760"/>
            <a:ext cx="6767015" cy="7369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itchFamily="18" charset="0"/>
                <a:cs typeface="Times New Roman" pitchFamily="18" charset="0"/>
              </a:rPr>
              <a:t>Attorneys: investigate an interview witnesses </a:t>
            </a:r>
          </a:p>
        </p:txBody>
      </p:sp>
      <p:sp>
        <p:nvSpPr>
          <p:cNvPr id="20" name="Rectangle 19"/>
          <p:cNvSpPr/>
          <p:nvPr/>
        </p:nvSpPr>
        <p:spPr>
          <a:xfrm>
            <a:off x="5051944" y="3849806"/>
            <a:ext cx="6767015" cy="9428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Clarify legal issues</a:t>
            </a:r>
          </a:p>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Injunctions filed</a:t>
            </a:r>
          </a:p>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Alternatives: settle out of court, mediation, or arbitration</a:t>
            </a:r>
          </a:p>
        </p:txBody>
      </p:sp>
      <p:sp>
        <p:nvSpPr>
          <p:cNvPr id="21" name="Rectangle 20"/>
          <p:cNvSpPr/>
          <p:nvPr/>
        </p:nvSpPr>
        <p:spPr>
          <a:xfrm>
            <a:off x="5051943" y="4962099"/>
            <a:ext cx="6767015" cy="7369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itchFamily="18" charset="0"/>
                <a:cs typeface="Times New Roman" pitchFamily="18" charset="0"/>
              </a:rPr>
              <a:t>Adversarial Law: Plaintiff vs. Defendant</a:t>
            </a:r>
          </a:p>
          <a:p>
            <a:pPr marL="342900" indent="-342900">
              <a:buFont typeface="Arial" pitchFamily="34" charset="0"/>
              <a:buChar char="•"/>
            </a:pPr>
            <a:r>
              <a:rPr lang="en-US" sz="2000" b="1" dirty="0">
                <a:solidFill>
                  <a:schemeClr val="bg1"/>
                </a:solidFill>
                <a:latin typeface="Times New Roman" pitchFamily="18" charset="0"/>
                <a:cs typeface="Times New Roman" pitchFamily="18" charset="0"/>
              </a:rPr>
              <a:t>Proving who is at fault</a:t>
            </a:r>
          </a:p>
        </p:txBody>
      </p:sp>
      <p:sp>
        <p:nvSpPr>
          <p:cNvPr id="22" name="Right Arrow 21"/>
          <p:cNvSpPr/>
          <p:nvPr/>
        </p:nvSpPr>
        <p:spPr>
          <a:xfrm>
            <a:off x="4664121" y="1098643"/>
            <a:ext cx="452647" cy="3684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4664121" y="2160896"/>
            <a:ext cx="452647" cy="3684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4664120" y="3034353"/>
            <a:ext cx="452647" cy="3684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4664119" y="4012442"/>
            <a:ext cx="452647" cy="3684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4655017" y="4976883"/>
            <a:ext cx="452647" cy="3684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1505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2160370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v. Criminal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Stories of Justice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Demonstrating Procedure Due Process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9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F31C-8682-433F-AD88-B22810B2B4F1}"/>
              </a:ext>
            </a:extLst>
          </p:cNvPr>
          <p:cNvSpPr>
            <a:spLocks noGrp="1"/>
          </p:cNvSpPr>
          <p:nvPr>
            <p:ph type="title"/>
          </p:nvPr>
        </p:nvSpPr>
        <p:spPr>
          <a:xfrm>
            <a:off x="838200" y="365126"/>
            <a:ext cx="10515600" cy="704020"/>
          </a:xfrm>
          <a:solidFill>
            <a:schemeClr val="accent6">
              <a:lumMod val="50000"/>
            </a:schemeClr>
          </a:solidFill>
        </p:spPr>
        <p:txBody>
          <a:bodyPr/>
          <a:lstStyle/>
          <a:p>
            <a:r>
              <a:rPr lang="en-US" b="1" dirty="0">
                <a:solidFill>
                  <a:schemeClr val="bg1"/>
                </a:solidFill>
                <a:latin typeface="Baskerville Old Face" panose="02020602080505020303" pitchFamily="18" charset="0"/>
              </a:rPr>
              <a:t>Criminal vs. Civil Trial </a:t>
            </a:r>
          </a:p>
        </p:txBody>
      </p:sp>
      <p:sp>
        <p:nvSpPr>
          <p:cNvPr id="3" name="Content Placeholder 2">
            <a:extLst>
              <a:ext uri="{FF2B5EF4-FFF2-40B4-BE49-F238E27FC236}">
                <a16:creationId xmlns:a16="http://schemas.microsoft.com/office/drawing/2014/main" id="{F30D5CBC-F48C-4644-A232-2DF95B4D037B}"/>
              </a:ext>
            </a:extLst>
          </p:cNvPr>
          <p:cNvSpPr>
            <a:spLocks noGrp="1"/>
          </p:cNvSpPr>
          <p:nvPr>
            <p:ph idx="1"/>
          </p:nvPr>
        </p:nvSpPr>
        <p:spPr>
          <a:xfrm>
            <a:off x="838200" y="1477108"/>
            <a:ext cx="10515600" cy="4699855"/>
          </a:xfrm>
          <a:solidFill>
            <a:schemeClr val="bg1"/>
          </a:solidFill>
        </p:spPr>
        <p:txBody>
          <a:bodyPr/>
          <a:lstStyle/>
          <a:p>
            <a:r>
              <a:rPr lang="en-US" dirty="0">
                <a:latin typeface="Times" panose="02020603050405020304" pitchFamily="18" charset="0"/>
                <a:cs typeface="Times" panose="02020603050405020304" pitchFamily="18" charset="0"/>
              </a:rPr>
              <a:t>What are some fundamental differences between criminal and civil trial?</a:t>
            </a:r>
          </a:p>
        </p:txBody>
      </p:sp>
      <p:sp>
        <p:nvSpPr>
          <p:cNvPr id="4" name="Rectangle 3">
            <a:extLst>
              <a:ext uri="{FF2B5EF4-FFF2-40B4-BE49-F238E27FC236}">
                <a16:creationId xmlns:a16="http://schemas.microsoft.com/office/drawing/2014/main" id="{1A7AE532-B042-430A-88DB-A9C1BF697A30}"/>
              </a:ext>
            </a:extLst>
          </p:cNvPr>
          <p:cNvSpPr/>
          <p:nvPr/>
        </p:nvSpPr>
        <p:spPr>
          <a:xfrm>
            <a:off x="1252025" y="2532185"/>
            <a:ext cx="3376246" cy="52050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Criminal Trial </a:t>
            </a:r>
          </a:p>
        </p:txBody>
      </p:sp>
      <p:sp>
        <p:nvSpPr>
          <p:cNvPr id="5" name="Rectangle 4">
            <a:extLst>
              <a:ext uri="{FF2B5EF4-FFF2-40B4-BE49-F238E27FC236}">
                <a16:creationId xmlns:a16="http://schemas.microsoft.com/office/drawing/2014/main" id="{C793F81B-7248-4C9C-89DD-B36CC59E13F4}"/>
              </a:ext>
            </a:extLst>
          </p:cNvPr>
          <p:cNvSpPr/>
          <p:nvPr/>
        </p:nvSpPr>
        <p:spPr>
          <a:xfrm>
            <a:off x="7090117" y="2532185"/>
            <a:ext cx="3376246" cy="52050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Civil Trial </a:t>
            </a:r>
          </a:p>
        </p:txBody>
      </p:sp>
      <p:cxnSp>
        <p:nvCxnSpPr>
          <p:cNvPr id="7" name="Straight Connector 6">
            <a:extLst>
              <a:ext uri="{FF2B5EF4-FFF2-40B4-BE49-F238E27FC236}">
                <a16:creationId xmlns:a16="http://schemas.microsoft.com/office/drawing/2014/main" id="{24B4871A-77B3-4EF7-A45F-7B22808AC697}"/>
              </a:ext>
            </a:extLst>
          </p:cNvPr>
          <p:cNvCxnSpPr>
            <a:cxnSpLocks/>
          </p:cNvCxnSpPr>
          <p:nvPr/>
        </p:nvCxnSpPr>
        <p:spPr>
          <a:xfrm>
            <a:off x="1111348" y="3235569"/>
            <a:ext cx="95660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6DDBB4-9A97-4D3C-9CB2-FBFC680CE600}"/>
              </a:ext>
            </a:extLst>
          </p:cNvPr>
          <p:cNvCxnSpPr/>
          <p:nvPr/>
        </p:nvCxnSpPr>
        <p:spPr>
          <a:xfrm>
            <a:off x="6096000" y="2792437"/>
            <a:ext cx="0" cy="324260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descr="Lady justice vector | Scale of justice Vector Image, SVG, PSD, PNG, EPS, Ai  Format | Vector Graphic Arts Downloads">
            <a:extLst>
              <a:ext uri="{FF2B5EF4-FFF2-40B4-BE49-F238E27FC236}">
                <a16:creationId xmlns:a16="http://schemas.microsoft.com/office/drawing/2014/main" id="{D02A7BE2-0367-49E5-A9BF-BBE2A8755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3563742"/>
            <a:ext cx="2143125" cy="2143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2A0B9E-438F-43E3-89B5-1A8410E70D76}"/>
              </a:ext>
            </a:extLst>
          </p:cNvPr>
          <p:cNvSpPr/>
          <p:nvPr/>
        </p:nvSpPr>
        <p:spPr>
          <a:xfrm>
            <a:off x="1111348" y="5878033"/>
            <a:ext cx="9355015" cy="597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Identify five major differences between a criminal and civil trial </a:t>
            </a:r>
          </a:p>
        </p:txBody>
      </p:sp>
    </p:spTree>
    <p:extLst>
      <p:ext uri="{BB962C8B-B14F-4D97-AF65-F5344CB8AC3E}">
        <p14:creationId xmlns:p14="http://schemas.microsoft.com/office/powerpoint/2010/main" val="17034936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3636887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10" name="Rectangle 9">
            <a:extLst>
              <a:ext uri="{FF2B5EF4-FFF2-40B4-BE49-F238E27FC236}">
                <a16:creationId xmlns:a16="http://schemas.microsoft.com/office/drawing/2014/main" id="{C2106716-46BF-4060-846E-FCD7CE4CD953}"/>
              </a:ext>
            </a:extLst>
          </p:cNvPr>
          <p:cNvSpPr/>
          <p:nvPr/>
        </p:nvSpPr>
        <p:spPr>
          <a:xfrm>
            <a:off x="548640" y="98478"/>
            <a:ext cx="5547360" cy="6176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Criminal Case: Wanted</a:t>
            </a:r>
          </a:p>
          <a:p>
            <a:pPr algn="ctr"/>
            <a:endParaRPr lang="en-US" sz="2400" b="1"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p:txBody>
      </p:sp>
      <p:pic>
        <p:nvPicPr>
          <p:cNvPr id="1026" name="Picture 2" descr="Placeit - Wanted Poster Template">
            <a:extLst>
              <a:ext uri="{FF2B5EF4-FFF2-40B4-BE49-F238E27FC236}">
                <a16:creationId xmlns:a16="http://schemas.microsoft.com/office/drawing/2014/main" id="{80C8DDC7-92A2-4976-AAED-3AD72E2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3" y="643596"/>
            <a:ext cx="4375053" cy="2785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ee Little Pigs png images | PNGEgg">
            <a:extLst>
              <a:ext uri="{FF2B5EF4-FFF2-40B4-BE49-F238E27FC236}">
                <a16:creationId xmlns:a16="http://schemas.microsoft.com/office/drawing/2014/main" id="{D6CEE0FD-A7C9-458E-A7DB-85E41730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01" y="1359738"/>
            <a:ext cx="1974875" cy="11667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FA999B-98FB-4A7C-962D-5FFD0D372701}"/>
              </a:ext>
            </a:extLst>
          </p:cNvPr>
          <p:cNvSpPr/>
          <p:nvPr/>
        </p:nvSpPr>
        <p:spPr>
          <a:xfrm>
            <a:off x="1363631" y="2528530"/>
            <a:ext cx="4146213" cy="506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Criminal Chargers: </a:t>
            </a:r>
            <a:r>
              <a:rPr lang="en-US" sz="2000" dirty="0">
                <a:solidFill>
                  <a:schemeClr val="tx1"/>
                </a:solidFill>
                <a:latin typeface="Times" panose="02020603050405020304" pitchFamily="18" charset="0"/>
                <a:cs typeface="Times" panose="02020603050405020304" pitchFamily="18" charset="0"/>
              </a:rPr>
              <a:t>Destruction of Property &amp; Murder</a:t>
            </a:r>
          </a:p>
        </p:txBody>
      </p:sp>
      <p:sp>
        <p:nvSpPr>
          <p:cNvPr id="15" name="Rectangle 14">
            <a:extLst>
              <a:ext uri="{FF2B5EF4-FFF2-40B4-BE49-F238E27FC236}">
                <a16:creationId xmlns:a16="http://schemas.microsoft.com/office/drawing/2014/main" id="{CB9EA253-00ED-4754-8E94-19FDFEC6B9FF}"/>
              </a:ext>
            </a:extLst>
          </p:cNvPr>
          <p:cNvSpPr/>
          <p:nvPr/>
        </p:nvSpPr>
        <p:spPr>
          <a:xfrm>
            <a:off x="4127948" y="1504373"/>
            <a:ext cx="1730327" cy="877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The Big Bad Wolf from the 3 Little Pigs</a:t>
            </a:r>
          </a:p>
        </p:txBody>
      </p:sp>
      <p:cxnSp>
        <p:nvCxnSpPr>
          <p:cNvPr id="17" name="Straight Connector 16">
            <a:extLst>
              <a:ext uri="{FF2B5EF4-FFF2-40B4-BE49-F238E27FC236}">
                <a16:creationId xmlns:a16="http://schemas.microsoft.com/office/drawing/2014/main" id="{AA1EB562-9F61-4C04-B99E-94E63C3998EA}"/>
              </a:ext>
            </a:extLst>
          </p:cNvPr>
          <p:cNvCxnSpPr/>
          <p:nvPr/>
        </p:nvCxnSpPr>
        <p:spPr>
          <a:xfrm>
            <a:off x="450166" y="3627712"/>
            <a:ext cx="5645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Black and White: J is for Jack Jumped">
            <a:extLst>
              <a:ext uri="{FF2B5EF4-FFF2-40B4-BE49-F238E27FC236}">
                <a16:creationId xmlns:a16="http://schemas.microsoft.com/office/drawing/2014/main" id="{AED1F9D0-199B-47E2-9503-4465BC77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6" y="3772347"/>
            <a:ext cx="2495550" cy="22833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Draw Easy Flames - Easy Drawing Tutorial For Kids">
            <a:extLst>
              <a:ext uri="{FF2B5EF4-FFF2-40B4-BE49-F238E27FC236}">
                <a16:creationId xmlns:a16="http://schemas.microsoft.com/office/drawing/2014/main" id="{62128A60-9804-4A65-BB0B-F2BA6336E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1871">
            <a:off x="1676329" y="4136457"/>
            <a:ext cx="454562" cy="454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404BFBA-E6F0-4218-91E7-07609117DACE}"/>
              </a:ext>
            </a:extLst>
          </p:cNvPr>
          <p:cNvSpPr/>
          <p:nvPr/>
        </p:nvSpPr>
        <p:spPr>
          <a:xfrm>
            <a:off x="2709880" y="3787727"/>
            <a:ext cx="3484594" cy="27761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State Court Complaint:</a:t>
            </a:r>
          </a:p>
          <a:p>
            <a:r>
              <a:rPr lang="en-US" sz="2000" b="1" dirty="0">
                <a:latin typeface="Times" panose="02020603050405020304" pitchFamily="18" charset="0"/>
                <a:cs typeface="Times" panose="02020603050405020304" pitchFamily="18" charset="0"/>
              </a:rPr>
              <a:t>Plaintiff: </a:t>
            </a:r>
            <a:r>
              <a:rPr lang="en-US" sz="2000" dirty="0">
                <a:latin typeface="Times" panose="02020603050405020304" pitchFamily="18" charset="0"/>
                <a:cs typeface="Times" panose="02020603050405020304" pitchFamily="18" charset="0"/>
              </a:rPr>
              <a:t>Jack</a:t>
            </a:r>
          </a:p>
          <a:p>
            <a:r>
              <a:rPr lang="en-US" sz="2000" b="1" dirty="0">
                <a:latin typeface="Times" panose="02020603050405020304" pitchFamily="18" charset="0"/>
                <a:cs typeface="Times" panose="02020603050405020304" pitchFamily="18" charset="0"/>
              </a:rPr>
              <a:t>Defendant: </a:t>
            </a:r>
            <a:r>
              <a:rPr lang="en-US" sz="2000" dirty="0">
                <a:latin typeface="Times" panose="02020603050405020304" pitchFamily="18" charset="0"/>
                <a:cs typeface="Times" panose="02020603050405020304" pitchFamily="18" charset="0"/>
              </a:rPr>
              <a:t>Candle maker</a:t>
            </a:r>
          </a:p>
          <a:p>
            <a:r>
              <a:rPr lang="en-US" sz="2000" b="1" dirty="0">
                <a:latin typeface="Times" panose="02020603050405020304" pitchFamily="18" charset="0"/>
                <a:cs typeface="Times" panose="02020603050405020304" pitchFamily="18" charset="0"/>
              </a:rPr>
              <a:t>Reason for the lawsuit: </a:t>
            </a:r>
            <a:r>
              <a:rPr lang="en-US" sz="2000" dirty="0">
                <a:latin typeface="Times" panose="02020603050405020304" pitchFamily="18" charset="0"/>
                <a:cs typeface="Times" panose="02020603050405020304" pitchFamily="18" charset="0"/>
              </a:rPr>
              <a:t>Jack is seeking $1,000,000, for not having a warning label on candles that jumping over an open flame can cause injury or death</a:t>
            </a:r>
          </a:p>
        </p:txBody>
      </p:sp>
    </p:spTree>
    <p:extLst>
      <p:ext uri="{BB962C8B-B14F-4D97-AF65-F5344CB8AC3E}">
        <p14:creationId xmlns:p14="http://schemas.microsoft.com/office/powerpoint/2010/main" val="5423131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7258-8A2D-4FEA-90B3-91EC1FFA5965}"/>
              </a:ext>
            </a:extLst>
          </p:cNvPr>
          <p:cNvSpPr>
            <a:spLocks noGrp="1"/>
          </p:cNvSpPr>
          <p:nvPr>
            <p:ph type="title"/>
          </p:nvPr>
        </p:nvSpPr>
        <p:spPr>
          <a:xfrm>
            <a:off x="838200" y="210382"/>
            <a:ext cx="10515600" cy="689952"/>
          </a:xfrm>
          <a:solidFill>
            <a:schemeClr val="accent6">
              <a:lumMod val="50000"/>
            </a:schemeClr>
          </a:solidFill>
        </p:spPr>
        <p:txBody>
          <a:bodyPr>
            <a:normAutofit fontScale="90000"/>
          </a:bodyPr>
          <a:lstStyle/>
          <a:p>
            <a:r>
              <a:rPr lang="en-US" b="1" dirty="0">
                <a:solidFill>
                  <a:schemeClr val="bg1"/>
                </a:solidFill>
                <a:latin typeface="Baskerville Old Face" panose="02020602080505020303" pitchFamily="18" charset="0"/>
              </a:rPr>
              <a:t>Story board setup </a:t>
            </a:r>
          </a:p>
        </p:txBody>
      </p:sp>
      <p:sp>
        <p:nvSpPr>
          <p:cNvPr id="3" name="Content Placeholder 2">
            <a:extLst>
              <a:ext uri="{FF2B5EF4-FFF2-40B4-BE49-F238E27FC236}">
                <a16:creationId xmlns:a16="http://schemas.microsoft.com/office/drawing/2014/main" id="{358EB225-C4A5-427D-AA86-1AD6C325BA8E}"/>
              </a:ext>
            </a:extLst>
          </p:cNvPr>
          <p:cNvSpPr>
            <a:spLocks noGrp="1"/>
          </p:cNvSpPr>
          <p:nvPr>
            <p:ph idx="1"/>
          </p:nvPr>
        </p:nvSpPr>
        <p:spPr>
          <a:xfrm>
            <a:off x="669388" y="1014180"/>
            <a:ext cx="10515600" cy="43513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Setup for your storyboard </a:t>
            </a:r>
          </a:p>
        </p:txBody>
      </p:sp>
      <p:graphicFrame>
        <p:nvGraphicFramePr>
          <p:cNvPr id="4" name="Table 4">
            <a:extLst>
              <a:ext uri="{FF2B5EF4-FFF2-40B4-BE49-F238E27FC236}">
                <a16:creationId xmlns:a16="http://schemas.microsoft.com/office/drawing/2014/main" id="{86CCC61A-4EC5-49FC-B059-CB8784F53E5E}"/>
              </a:ext>
            </a:extLst>
          </p:cNvPr>
          <p:cNvGraphicFramePr>
            <a:graphicFrameLocks noGrp="1"/>
          </p:cNvGraphicFramePr>
          <p:nvPr>
            <p:extLst>
              <p:ext uri="{D42A27DB-BD31-4B8C-83A1-F6EECF244321}">
                <p14:modId xmlns:p14="http://schemas.microsoft.com/office/powerpoint/2010/main" val="2794444031"/>
              </p:ext>
            </p:extLst>
          </p:nvPr>
        </p:nvGraphicFramePr>
        <p:xfrm>
          <a:off x="1007012" y="1492482"/>
          <a:ext cx="10515600" cy="459792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064534645"/>
                    </a:ext>
                  </a:extLst>
                </a:gridCol>
                <a:gridCol w="2628900">
                  <a:extLst>
                    <a:ext uri="{9D8B030D-6E8A-4147-A177-3AD203B41FA5}">
                      <a16:colId xmlns:a16="http://schemas.microsoft.com/office/drawing/2014/main" val="3604491793"/>
                    </a:ext>
                  </a:extLst>
                </a:gridCol>
                <a:gridCol w="2628900">
                  <a:extLst>
                    <a:ext uri="{9D8B030D-6E8A-4147-A177-3AD203B41FA5}">
                      <a16:colId xmlns:a16="http://schemas.microsoft.com/office/drawing/2014/main" val="1903310521"/>
                    </a:ext>
                  </a:extLst>
                </a:gridCol>
                <a:gridCol w="2628900">
                  <a:extLst>
                    <a:ext uri="{9D8B030D-6E8A-4147-A177-3AD203B41FA5}">
                      <a16:colId xmlns:a16="http://schemas.microsoft.com/office/drawing/2014/main" val="1964075146"/>
                    </a:ext>
                  </a:extLst>
                </a:gridCol>
              </a:tblGrid>
              <a:tr h="2298962">
                <a:tc>
                  <a:txBody>
                    <a:bodyPr/>
                    <a:lstStyle/>
                    <a:p>
                      <a:r>
                        <a:rPr lang="en-US" dirty="0">
                          <a:solidFill>
                            <a:schemeClr val="tx1"/>
                          </a:solidFill>
                          <a:latin typeface="Times" panose="02020603050405020304" pitchFamily="18" charset="0"/>
                          <a:cs typeface="Times" panose="02020603050405020304" pitchFamily="18" charset="0"/>
                        </a:rPr>
                        <a:t>Villain</a:t>
                      </a:r>
                    </a:p>
                  </a:txBody>
                  <a:tcPr>
                    <a:solidFill>
                      <a:schemeClr val="bg2"/>
                    </a:solidFill>
                  </a:tcPr>
                </a:tc>
                <a:tc>
                  <a:txBody>
                    <a:bodyPr/>
                    <a:lstStyle/>
                    <a:p>
                      <a:endParaRPr lang="en-US" dirty="0">
                        <a:latin typeface="Times" panose="02020603050405020304" pitchFamily="18" charset="0"/>
                        <a:cs typeface="Times" panose="02020603050405020304" pitchFamily="18" charset="0"/>
                      </a:endParaRP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3359625665"/>
                  </a:ext>
                </a:extLst>
              </a:tr>
              <a:tr h="2298962">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66096207"/>
                  </a:ext>
                </a:extLst>
              </a:tr>
            </a:tbl>
          </a:graphicData>
        </a:graphic>
      </p:graphicFrame>
    </p:spTree>
    <p:extLst>
      <p:ext uri="{BB962C8B-B14F-4D97-AF65-F5344CB8AC3E}">
        <p14:creationId xmlns:p14="http://schemas.microsoft.com/office/powerpoint/2010/main" val="333448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25083" y="498213"/>
            <a:ext cx="11465169" cy="911225"/>
          </a:xfrm>
          <a:prstGeom prst="rect">
            <a:avLst/>
          </a:prstGeom>
          <a:solidFill>
            <a:schemeClr val="accent6">
              <a:lumMod val="50000"/>
            </a:schemeClr>
          </a:solidFill>
          <a:ln w="31750" cap="sq" cmpd="sng">
            <a:solidFill>
              <a:srgbClr val="FEFEFE"/>
            </a:solidFill>
            <a:prstDash val="solid"/>
            <a:miter lim="800000"/>
            <a:headEnd type="none" w="sm" len="sm"/>
            <a:tailEnd type="none" w="sm" len="sm"/>
          </a:ln>
        </p:spPr>
        <p:txBody>
          <a:bodyPr spcFirstLastPara="1" vert="horz" wrap="square" lIns="182875" tIns="182875" rIns="182875" bIns="182875" rtlCol="0" anchor="ctr" anchorCtr="0">
            <a:noAutofit/>
          </a:bodyPr>
          <a:lstStyle/>
          <a:p>
            <a:pPr algn="ctr">
              <a:spcBef>
                <a:spcPts val="0"/>
              </a:spcBef>
              <a:buClr>
                <a:schemeClr val="lt1"/>
              </a:buClr>
              <a:buSzPts val="2400"/>
            </a:pPr>
            <a:r>
              <a:rPr lang="en-US" sz="3200" b="1" dirty="0">
                <a:solidFill>
                  <a:schemeClr val="lt1"/>
                </a:solidFill>
                <a:latin typeface="Times" panose="02020603050405020304" pitchFamily="18" charset="0"/>
                <a:cs typeface="Times" panose="02020603050405020304" pitchFamily="18" charset="0"/>
              </a:rPr>
              <a:t>We expect our legal system to achieve many desirable goals</a:t>
            </a:r>
            <a:endParaRPr sz="3200" dirty="0">
              <a:latin typeface="Times" panose="02020603050405020304" pitchFamily="18" charset="0"/>
              <a:cs typeface="Times" panose="02020603050405020304" pitchFamily="18" charset="0"/>
            </a:endParaRPr>
          </a:p>
        </p:txBody>
      </p:sp>
      <p:grpSp>
        <p:nvGrpSpPr>
          <p:cNvPr id="121" name="Google Shape;121;p17"/>
          <p:cNvGrpSpPr/>
          <p:nvPr/>
        </p:nvGrpSpPr>
        <p:grpSpPr>
          <a:xfrm>
            <a:off x="507999" y="1699302"/>
            <a:ext cx="10943771" cy="3845155"/>
            <a:chOff x="0" y="1805"/>
            <a:chExt cx="7010400" cy="3847401"/>
          </a:xfrm>
        </p:grpSpPr>
        <p:sp>
          <p:nvSpPr>
            <p:cNvPr id="122" name="Google Shape;122;p17"/>
            <p:cNvSpPr/>
            <p:nvPr/>
          </p:nvSpPr>
          <p:spPr>
            <a:xfrm>
              <a:off x="1402080" y="1805"/>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3" name="Google Shape;123;p17"/>
            <p:cNvSpPr txBox="1"/>
            <p:nvPr/>
          </p:nvSpPr>
          <p:spPr>
            <a:xfrm>
              <a:off x="1402080" y="1805"/>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Protect basic freedoms</a:t>
              </a:r>
              <a:endParaRPr sz="2200" dirty="0">
                <a:latin typeface="Times" panose="02020603050405020304" pitchFamily="18" charset="0"/>
                <a:cs typeface="Times" panose="02020603050405020304" pitchFamily="18" charset="0"/>
              </a:endParaRPr>
            </a:p>
          </p:txBody>
        </p:sp>
        <p:sp>
          <p:nvSpPr>
            <p:cNvPr id="124" name="Google Shape;124;p17"/>
            <p:cNvSpPr/>
            <p:nvPr/>
          </p:nvSpPr>
          <p:spPr>
            <a:xfrm>
              <a:off x="0" y="1805"/>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 name="Google Shape;125;p17"/>
            <p:cNvSpPr txBox="1"/>
            <p:nvPr/>
          </p:nvSpPr>
          <p:spPr>
            <a:xfrm>
              <a:off x="0" y="1805"/>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dirty="0">
                  <a:solidFill>
                    <a:schemeClr val="lt1"/>
                  </a:solidFill>
                  <a:latin typeface="Gill Sans"/>
                  <a:ea typeface="Gill Sans"/>
                  <a:cs typeface="Gill Sans"/>
                  <a:sym typeface="Gill Sans"/>
                </a:rPr>
                <a:t>Protect</a:t>
              </a:r>
              <a:endParaRPr dirty="0"/>
            </a:p>
          </p:txBody>
        </p:sp>
        <p:sp>
          <p:nvSpPr>
            <p:cNvPr id="126" name="Google Shape;126;p17"/>
            <p:cNvSpPr/>
            <p:nvPr/>
          </p:nvSpPr>
          <p:spPr>
            <a:xfrm>
              <a:off x="1402080" y="555914"/>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 name="Google Shape;127;p17"/>
            <p:cNvSpPr txBox="1"/>
            <p:nvPr/>
          </p:nvSpPr>
          <p:spPr>
            <a:xfrm>
              <a:off x="1402080" y="555914"/>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Promote fairness</a:t>
              </a:r>
              <a:endParaRPr sz="2200" dirty="0">
                <a:latin typeface="Times" panose="02020603050405020304" pitchFamily="18" charset="0"/>
                <a:cs typeface="Times" panose="02020603050405020304" pitchFamily="18" charset="0"/>
              </a:endParaRPr>
            </a:p>
          </p:txBody>
        </p:sp>
        <p:sp>
          <p:nvSpPr>
            <p:cNvPr id="128" name="Google Shape;128;p17"/>
            <p:cNvSpPr/>
            <p:nvPr/>
          </p:nvSpPr>
          <p:spPr>
            <a:xfrm>
              <a:off x="0" y="555914"/>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 name="Google Shape;129;p17"/>
            <p:cNvSpPr txBox="1"/>
            <p:nvPr/>
          </p:nvSpPr>
          <p:spPr>
            <a:xfrm>
              <a:off x="0" y="555914"/>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a:solidFill>
                    <a:schemeClr val="lt1"/>
                  </a:solidFill>
                  <a:latin typeface="Gill Sans"/>
                  <a:ea typeface="Gill Sans"/>
                  <a:cs typeface="Gill Sans"/>
                  <a:sym typeface="Gill Sans"/>
                </a:rPr>
                <a:t>Promote</a:t>
              </a:r>
              <a:endParaRPr/>
            </a:p>
          </p:txBody>
        </p:sp>
        <p:sp>
          <p:nvSpPr>
            <p:cNvPr id="130" name="Google Shape;130;p17"/>
            <p:cNvSpPr/>
            <p:nvPr/>
          </p:nvSpPr>
          <p:spPr>
            <a:xfrm>
              <a:off x="1402080" y="1105115"/>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131;p17"/>
            <p:cNvSpPr txBox="1"/>
            <p:nvPr/>
          </p:nvSpPr>
          <p:spPr>
            <a:xfrm>
              <a:off x="1402080" y="1105115"/>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Helping people avoid and resolve conflicts</a:t>
              </a:r>
              <a:endParaRPr sz="2200" dirty="0">
                <a:latin typeface="Times" panose="02020603050405020304" pitchFamily="18" charset="0"/>
                <a:cs typeface="Times" panose="02020603050405020304" pitchFamily="18" charset="0"/>
              </a:endParaRPr>
            </a:p>
          </p:txBody>
        </p:sp>
        <p:sp>
          <p:nvSpPr>
            <p:cNvPr id="132" name="Google Shape;132;p17"/>
            <p:cNvSpPr/>
            <p:nvPr/>
          </p:nvSpPr>
          <p:spPr>
            <a:xfrm>
              <a:off x="0" y="1110024"/>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 name="Google Shape;133;p17"/>
            <p:cNvSpPr txBox="1"/>
            <p:nvPr/>
          </p:nvSpPr>
          <p:spPr>
            <a:xfrm>
              <a:off x="0" y="1110024"/>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a:solidFill>
                    <a:schemeClr val="lt1"/>
                  </a:solidFill>
                  <a:latin typeface="Gill Sans"/>
                  <a:ea typeface="Gill Sans"/>
                  <a:cs typeface="Gill Sans"/>
                  <a:sym typeface="Gill Sans"/>
                </a:rPr>
                <a:t>Resolve</a:t>
              </a:r>
              <a:endParaRPr/>
            </a:p>
          </p:txBody>
        </p:sp>
        <p:sp>
          <p:nvSpPr>
            <p:cNvPr id="134" name="Google Shape;134;p17"/>
            <p:cNvSpPr/>
            <p:nvPr/>
          </p:nvSpPr>
          <p:spPr>
            <a:xfrm>
              <a:off x="1402080" y="1664133"/>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5" name="Google Shape;135;p17"/>
            <p:cNvSpPr txBox="1"/>
            <p:nvPr/>
          </p:nvSpPr>
          <p:spPr>
            <a:xfrm>
              <a:off x="1402080" y="1664133"/>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Helping communities achieve certain goals</a:t>
              </a:r>
              <a:endParaRPr sz="2200" dirty="0">
                <a:latin typeface="Times" panose="02020603050405020304" pitchFamily="18" charset="0"/>
                <a:cs typeface="Times" panose="02020603050405020304" pitchFamily="18" charset="0"/>
              </a:endParaRPr>
            </a:p>
          </p:txBody>
        </p:sp>
        <p:sp>
          <p:nvSpPr>
            <p:cNvPr id="136" name="Google Shape;136;p17"/>
            <p:cNvSpPr/>
            <p:nvPr/>
          </p:nvSpPr>
          <p:spPr>
            <a:xfrm>
              <a:off x="0" y="1664133"/>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7" name="Google Shape;137;p17"/>
            <p:cNvSpPr txBox="1"/>
            <p:nvPr/>
          </p:nvSpPr>
          <p:spPr>
            <a:xfrm>
              <a:off x="0" y="1664133"/>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dk1"/>
                </a:buClr>
                <a:buSzPts val="2400"/>
              </a:pPr>
              <a:r>
                <a:rPr lang="en-US" sz="2400">
                  <a:solidFill>
                    <a:schemeClr val="dk1"/>
                  </a:solidFill>
                  <a:latin typeface="Gill Sans"/>
                  <a:ea typeface="Gill Sans"/>
                  <a:cs typeface="Gill Sans"/>
                  <a:sym typeface="Gill Sans"/>
                </a:rPr>
                <a:t>Goals</a:t>
              </a:r>
              <a:endParaRPr/>
            </a:p>
          </p:txBody>
        </p:sp>
        <p:sp>
          <p:nvSpPr>
            <p:cNvPr id="138" name="Google Shape;138;p17"/>
            <p:cNvSpPr/>
            <p:nvPr/>
          </p:nvSpPr>
          <p:spPr>
            <a:xfrm>
              <a:off x="1402080" y="2223151"/>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9" name="Google Shape;139;p17"/>
            <p:cNvSpPr txBox="1"/>
            <p:nvPr/>
          </p:nvSpPr>
          <p:spPr>
            <a:xfrm>
              <a:off x="1402080" y="2223151"/>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Promoting order and stability</a:t>
              </a:r>
              <a:endParaRPr sz="2200" dirty="0">
                <a:latin typeface="Times" panose="02020603050405020304" pitchFamily="18" charset="0"/>
                <a:cs typeface="Times" panose="02020603050405020304" pitchFamily="18" charset="0"/>
              </a:endParaRPr>
            </a:p>
          </p:txBody>
        </p:sp>
        <p:sp>
          <p:nvSpPr>
            <p:cNvPr id="140" name="Google Shape;140;p17"/>
            <p:cNvSpPr/>
            <p:nvPr/>
          </p:nvSpPr>
          <p:spPr>
            <a:xfrm>
              <a:off x="0" y="2218243"/>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1" name="Google Shape;141;p17"/>
            <p:cNvSpPr txBox="1"/>
            <p:nvPr/>
          </p:nvSpPr>
          <p:spPr>
            <a:xfrm>
              <a:off x="0" y="2218243"/>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a:solidFill>
                    <a:schemeClr val="lt1"/>
                  </a:solidFill>
                  <a:latin typeface="Gill Sans"/>
                  <a:ea typeface="Gill Sans"/>
                  <a:cs typeface="Gill Sans"/>
                  <a:sym typeface="Gill Sans"/>
                </a:rPr>
                <a:t>Order</a:t>
              </a:r>
              <a:endParaRPr/>
            </a:p>
          </p:txBody>
        </p:sp>
        <p:sp>
          <p:nvSpPr>
            <p:cNvPr id="142" name="Google Shape;142;p17"/>
            <p:cNvSpPr/>
            <p:nvPr/>
          </p:nvSpPr>
          <p:spPr>
            <a:xfrm>
              <a:off x="1402080" y="2772352"/>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3" name="Google Shape;143;p17"/>
            <p:cNvSpPr txBox="1"/>
            <p:nvPr/>
          </p:nvSpPr>
          <p:spPr>
            <a:xfrm>
              <a:off x="1402080" y="2772352"/>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Representing the will of the majority</a:t>
              </a:r>
              <a:endParaRPr sz="2200" dirty="0">
                <a:latin typeface="Times" panose="02020603050405020304" pitchFamily="18" charset="0"/>
                <a:cs typeface="Times" panose="02020603050405020304" pitchFamily="18" charset="0"/>
              </a:endParaRPr>
            </a:p>
          </p:txBody>
        </p:sp>
        <p:sp>
          <p:nvSpPr>
            <p:cNvPr id="144" name="Google Shape;144;p17"/>
            <p:cNvSpPr/>
            <p:nvPr/>
          </p:nvSpPr>
          <p:spPr>
            <a:xfrm>
              <a:off x="0" y="2772352"/>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5" name="Google Shape;145;p17"/>
            <p:cNvSpPr txBox="1"/>
            <p:nvPr/>
          </p:nvSpPr>
          <p:spPr>
            <a:xfrm>
              <a:off x="0" y="2772352"/>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a:solidFill>
                    <a:schemeClr val="lt1"/>
                  </a:solidFill>
                  <a:latin typeface="Gill Sans"/>
                  <a:ea typeface="Gill Sans"/>
                  <a:cs typeface="Gill Sans"/>
                  <a:sym typeface="Gill Sans"/>
                </a:rPr>
                <a:t>Majority</a:t>
              </a:r>
              <a:endParaRPr/>
            </a:p>
          </p:txBody>
        </p:sp>
        <p:sp>
          <p:nvSpPr>
            <p:cNvPr id="146" name="Google Shape;146;p17"/>
            <p:cNvSpPr/>
            <p:nvPr/>
          </p:nvSpPr>
          <p:spPr>
            <a:xfrm>
              <a:off x="1402080" y="3326462"/>
              <a:ext cx="5608320" cy="522744"/>
            </a:xfrm>
            <a:prstGeom prst="rect">
              <a:avLst/>
            </a:prstGeom>
            <a:solidFill>
              <a:srgbClr val="9BBEBD"/>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7" name="Google Shape;147;p17"/>
            <p:cNvSpPr txBox="1"/>
            <p:nvPr/>
          </p:nvSpPr>
          <p:spPr>
            <a:xfrm>
              <a:off x="1402080" y="3326462"/>
              <a:ext cx="5608320" cy="522744"/>
            </a:xfrm>
            <a:prstGeom prst="rect">
              <a:avLst/>
            </a:prstGeom>
            <a:noFill/>
            <a:ln>
              <a:noFill/>
            </a:ln>
          </p:spPr>
          <p:txBody>
            <a:bodyPr spcFirstLastPara="1" wrap="square" lIns="108800" tIns="132775" rIns="108800" bIns="132775" anchor="ctr" anchorCtr="0">
              <a:noAutofit/>
            </a:bodyPr>
            <a:lstStyle/>
            <a:p>
              <a:pPr>
                <a:lnSpc>
                  <a:spcPct val="90000"/>
                </a:lnSpc>
                <a:buClr>
                  <a:schemeClr val="dk1"/>
                </a:buClr>
                <a:buSzPts val="1900"/>
              </a:pPr>
              <a:r>
                <a:rPr lang="en-US" sz="2200" dirty="0">
                  <a:solidFill>
                    <a:schemeClr val="dk1"/>
                  </a:solidFill>
                  <a:latin typeface="Times" panose="02020603050405020304" pitchFamily="18" charset="0"/>
                  <a:ea typeface="Gill Sans"/>
                  <a:cs typeface="Times" panose="02020603050405020304" pitchFamily="18" charset="0"/>
                  <a:sym typeface="Gill Sans"/>
                </a:rPr>
                <a:t>Protecting the rights of the minority</a:t>
              </a:r>
              <a:endParaRPr sz="2200" dirty="0">
                <a:latin typeface="Times" panose="02020603050405020304" pitchFamily="18" charset="0"/>
                <a:cs typeface="Times" panose="02020603050405020304" pitchFamily="18" charset="0"/>
              </a:endParaRPr>
            </a:p>
          </p:txBody>
        </p:sp>
        <p:sp>
          <p:nvSpPr>
            <p:cNvPr id="148" name="Google Shape;148;p17"/>
            <p:cNvSpPr/>
            <p:nvPr/>
          </p:nvSpPr>
          <p:spPr>
            <a:xfrm>
              <a:off x="0" y="3326462"/>
              <a:ext cx="1402080" cy="522744"/>
            </a:xfrm>
            <a:prstGeom prst="rect">
              <a:avLst/>
            </a:prstGeom>
            <a:solidFill>
              <a:schemeClr val="lt1"/>
            </a:solidFill>
            <a:ln w="12700" cap="flat" cmpd="sng">
              <a:solidFill>
                <a:srgbClr val="9BBEB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9" name="Google Shape;149;p17"/>
            <p:cNvSpPr txBox="1"/>
            <p:nvPr/>
          </p:nvSpPr>
          <p:spPr>
            <a:xfrm>
              <a:off x="0" y="3326462"/>
              <a:ext cx="1402080" cy="522744"/>
            </a:xfrm>
            <a:prstGeom prst="rect">
              <a:avLst/>
            </a:prstGeom>
            <a:noFill/>
            <a:ln>
              <a:noFill/>
            </a:ln>
          </p:spPr>
          <p:txBody>
            <a:bodyPr spcFirstLastPara="1" wrap="square" lIns="74175" tIns="51625" rIns="74175" bIns="51625" anchor="ctr" anchorCtr="0">
              <a:noAutofit/>
            </a:bodyPr>
            <a:lstStyle/>
            <a:p>
              <a:pPr algn="ctr">
                <a:lnSpc>
                  <a:spcPct val="90000"/>
                </a:lnSpc>
                <a:buClr>
                  <a:schemeClr val="lt1"/>
                </a:buClr>
                <a:buSzPts val="2400"/>
              </a:pPr>
              <a:r>
                <a:rPr lang="en-US" sz="2400">
                  <a:solidFill>
                    <a:schemeClr val="lt1"/>
                  </a:solidFill>
                  <a:latin typeface="Gill Sans"/>
                  <a:ea typeface="Gill Sans"/>
                  <a:cs typeface="Gill Sans"/>
                  <a:sym typeface="Gill Sans"/>
                </a:rPr>
                <a:t>Minority</a:t>
              </a:r>
              <a:endParaRPr/>
            </a:p>
          </p:txBody>
        </p:sp>
      </p:grpSp>
      <p:sp>
        <p:nvSpPr>
          <p:cNvPr id="150" name="Google Shape;150;p17"/>
          <p:cNvSpPr txBox="1"/>
          <p:nvPr/>
        </p:nvSpPr>
        <p:spPr>
          <a:xfrm rot="876519">
            <a:off x="9433350" y="3781230"/>
            <a:ext cx="2511425" cy="923330"/>
          </a:xfrm>
          <a:prstGeom prst="rect">
            <a:avLst/>
          </a:prstGeom>
          <a:solidFill>
            <a:schemeClr val="dk1"/>
          </a:solidFill>
          <a:ln>
            <a:noFill/>
          </a:ln>
        </p:spPr>
        <p:txBody>
          <a:bodyPr spcFirstLastPara="1" wrap="square" lIns="91425" tIns="45700" rIns="91425" bIns="45700" anchor="t" anchorCtr="0">
            <a:noAutofit/>
          </a:bodyPr>
          <a:lstStyle/>
          <a:p>
            <a:r>
              <a:rPr lang="en-US" dirty="0">
                <a:solidFill>
                  <a:schemeClr val="lt1"/>
                </a:solidFill>
                <a:latin typeface="Gill Sans"/>
                <a:ea typeface="Gill Sans"/>
                <a:cs typeface="Gill Sans"/>
                <a:sym typeface="Gill Sans"/>
              </a:rPr>
              <a:t>For more about legal systems and their purpose </a:t>
            </a:r>
            <a:r>
              <a:rPr lang="en-US" u="sng" dirty="0">
                <a:solidFill>
                  <a:schemeClr val="lt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CLICK HERE</a:t>
            </a:r>
            <a:endParaRPr dirty="0">
              <a:solidFill>
                <a:schemeClr val="lt1"/>
              </a:solidFill>
              <a:latin typeface="Gill Sans"/>
              <a:ea typeface="Gill Sans"/>
              <a:cs typeface="Gill Sans"/>
              <a:sym typeface="Gill Sans"/>
            </a:endParaRPr>
          </a:p>
        </p:txBody>
      </p:sp>
      <p:sp>
        <p:nvSpPr>
          <p:cNvPr id="151" name="Google Shape;151;p17"/>
          <p:cNvSpPr txBox="1"/>
          <p:nvPr/>
        </p:nvSpPr>
        <p:spPr>
          <a:xfrm>
            <a:off x="675060" y="5675757"/>
            <a:ext cx="11015192" cy="684031"/>
          </a:xfrm>
          <a:prstGeom prst="rect">
            <a:avLst/>
          </a:prstGeom>
          <a:solidFill>
            <a:schemeClr val="dk1"/>
          </a:solidFill>
          <a:ln>
            <a:noFill/>
          </a:ln>
        </p:spPr>
        <p:txBody>
          <a:bodyPr spcFirstLastPara="1" wrap="square" lIns="91425" tIns="45700" rIns="91425" bIns="45700" anchor="t" anchorCtr="0">
            <a:noAutofit/>
          </a:bodyPr>
          <a:lstStyle/>
          <a:p>
            <a:r>
              <a:rPr lang="en-US" sz="2000" dirty="0">
                <a:solidFill>
                  <a:schemeClr val="lt1"/>
                </a:solidFill>
                <a:latin typeface="Times" panose="02020603050405020304" pitchFamily="18" charset="0"/>
                <a:ea typeface="Gill Sans"/>
                <a:cs typeface="Times" panose="02020603050405020304" pitchFamily="18" charset="0"/>
                <a:sym typeface="Gill Sans"/>
              </a:rPr>
              <a:t>Describe two laws that help give society order. Now, describe two laws that help protect individual freedom. Finally, describe two laws that help provide both order and freedom</a:t>
            </a:r>
            <a:endParaRPr sz="2000" dirty="0">
              <a:latin typeface="Times" panose="02020603050405020304" pitchFamily="18" charset="0"/>
              <a:cs typeface="Times"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v. Criminal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Stories of Justice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Demonstrating Procedure Due Process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 Un-fairy Tale Stories of Justice due 2/16</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 Unit 5 Test 2/23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460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7258-8A2D-4FEA-90B3-91EC1FFA5965}"/>
              </a:ext>
            </a:extLst>
          </p:cNvPr>
          <p:cNvSpPr>
            <a:spLocks noGrp="1"/>
          </p:cNvSpPr>
          <p:nvPr>
            <p:ph type="title"/>
          </p:nvPr>
        </p:nvSpPr>
        <p:spPr>
          <a:xfrm>
            <a:off x="838200" y="210382"/>
            <a:ext cx="10515600" cy="689952"/>
          </a:xfrm>
          <a:solidFill>
            <a:schemeClr val="accent6">
              <a:lumMod val="50000"/>
            </a:schemeClr>
          </a:solidFill>
        </p:spPr>
        <p:txBody>
          <a:bodyPr>
            <a:normAutofit fontScale="90000"/>
          </a:bodyPr>
          <a:lstStyle/>
          <a:p>
            <a:r>
              <a:rPr lang="en-US" b="1" dirty="0">
                <a:solidFill>
                  <a:schemeClr val="bg1"/>
                </a:solidFill>
                <a:latin typeface="Baskerville Old Face" panose="02020602080505020303" pitchFamily="18" charset="0"/>
              </a:rPr>
              <a:t>Civil vs. Criminal Procedure</a:t>
            </a:r>
          </a:p>
        </p:txBody>
      </p:sp>
      <p:sp>
        <p:nvSpPr>
          <p:cNvPr id="3" name="Content Placeholder 2">
            <a:extLst>
              <a:ext uri="{FF2B5EF4-FFF2-40B4-BE49-F238E27FC236}">
                <a16:creationId xmlns:a16="http://schemas.microsoft.com/office/drawing/2014/main" id="{358EB225-C4A5-427D-AA86-1AD6C325BA8E}"/>
              </a:ext>
            </a:extLst>
          </p:cNvPr>
          <p:cNvSpPr>
            <a:spLocks noGrp="1"/>
          </p:cNvSpPr>
          <p:nvPr>
            <p:ph idx="1"/>
          </p:nvPr>
        </p:nvSpPr>
        <p:spPr>
          <a:xfrm>
            <a:off x="669388" y="1014179"/>
            <a:ext cx="10515600" cy="5161537"/>
          </a:xfrm>
          <a:solidFill>
            <a:schemeClr val="bg1"/>
          </a:solidFill>
        </p:spPr>
        <p:txBody>
          <a:bodyPr>
            <a:normAutofit fontScale="85000" lnSpcReduction="20000"/>
          </a:bodyPr>
          <a:lstStyle/>
          <a:p>
            <a:pPr marL="0" indent="0">
              <a:buNone/>
            </a:pPr>
            <a:r>
              <a:rPr lang="en-US" sz="2400" dirty="0">
                <a:latin typeface="Times" panose="02020603050405020304" pitchFamily="18" charset="0"/>
                <a:cs typeface="Times" panose="02020603050405020304" pitchFamily="18" charset="0"/>
              </a:rPr>
              <a:t>Identify whether the following are </a:t>
            </a:r>
            <a:r>
              <a:rPr lang="en-US" sz="2400" b="1" dirty="0">
                <a:solidFill>
                  <a:srgbClr val="002060"/>
                </a:solidFill>
                <a:latin typeface="Times" panose="02020603050405020304" pitchFamily="18" charset="0"/>
                <a:cs typeface="Times" panose="02020603050405020304" pitchFamily="18" charset="0"/>
              </a:rPr>
              <a:t>criminal</a:t>
            </a:r>
            <a:r>
              <a:rPr lang="en-US" sz="2400" dirty="0">
                <a:latin typeface="Times" panose="02020603050405020304" pitchFamily="18" charset="0"/>
                <a:cs typeface="Times" panose="02020603050405020304" pitchFamily="18" charset="0"/>
              </a:rPr>
              <a:t> or </a:t>
            </a:r>
            <a:r>
              <a:rPr lang="en-US" sz="2400" dirty="0">
                <a:solidFill>
                  <a:srgbClr val="FF0000"/>
                </a:solidFill>
                <a:latin typeface="Times" panose="02020603050405020304" pitchFamily="18" charset="0"/>
                <a:cs typeface="Times" panose="02020603050405020304" pitchFamily="18" charset="0"/>
              </a:rPr>
              <a:t>civil</a:t>
            </a:r>
            <a:r>
              <a:rPr lang="en-US" sz="2400" dirty="0">
                <a:latin typeface="Times" panose="02020603050405020304" pitchFamily="18" charset="0"/>
                <a:cs typeface="Times" panose="02020603050405020304" pitchFamily="18" charset="0"/>
              </a:rPr>
              <a:t> procedure or </a:t>
            </a:r>
            <a:r>
              <a:rPr lang="en-US" sz="2400" b="1" dirty="0">
                <a:solidFill>
                  <a:srgbClr val="7030A0"/>
                </a:solidFill>
                <a:latin typeface="Times" panose="02020603050405020304" pitchFamily="18" charset="0"/>
                <a:cs typeface="Times" panose="02020603050405020304" pitchFamily="18" charset="0"/>
              </a:rPr>
              <a:t>both </a:t>
            </a:r>
          </a:p>
          <a:p>
            <a:pPr marL="0" indent="0">
              <a:buNone/>
            </a:pPr>
            <a:r>
              <a:rPr lang="en-US" sz="2400" dirty="0">
                <a:latin typeface="Times" panose="02020603050405020304" pitchFamily="18" charset="0"/>
                <a:cs typeface="Times" panose="02020603050405020304" pitchFamily="18" charset="0"/>
              </a:rPr>
              <a:t>___ 1. Filing a complaint </a:t>
            </a:r>
          </a:p>
          <a:p>
            <a:pPr marL="0" indent="0">
              <a:buNone/>
            </a:pPr>
            <a:r>
              <a:rPr lang="en-US" sz="2400" dirty="0">
                <a:latin typeface="Times" panose="02020603050405020304" pitchFamily="18" charset="0"/>
                <a:cs typeface="Times" panose="02020603050405020304" pitchFamily="18" charset="0"/>
              </a:rPr>
              <a:t>___ 2. 6</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right to an attorney </a:t>
            </a:r>
          </a:p>
          <a:p>
            <a:pPr marL="0" indent="0">
              <a:buNone/>
            </a:pPr>
            <a:r>
              <a:rPr lang="en-US" sz="2400" dirty="0">
                <a:latin typeface="Times" panose="02020603050405020304" pitchFamily="18" charset="0"/>
                <a:cs typeface="Times" panose="02020603050405020304" pitchFamily="18" charset="0"/>
              </a:rPr>
              <a:t>___ 3. Reading of the Miranda rights </a:t>
            </a:r>
          </a:p>
          <a:p>
            <a:pPr marL="0" indent="0">
              <a:buNone/>
            </a:pPr>
            <a:r>
              <a:rPr lang="en-US" sz="2400" dirty="0">
                <a:latin typeface="Times" panose="02020603050405020304" pitchFamily="18" charset="0"/>
                <a:cs typeface="Times" panose="02020603050405020304" pitchFamily="18" charset="0"/>
              </a:rPr>
              <a:t>___ 4. Paying for negligence </a:t>
            </a:r>
          </a:p>
          <a:p>
            <a:pPr marL="0" indent="0">
              <a:buNone/>
            </a:pPr>
            <a:r>
              <a:rPr lang="en-US" sz="2400" dirty="0">
                <a:latin typeface="Times" panose="02020603050405020304" pitchFamily="18" charset="0"/>
                <a:cs typeface="Times" panose="02020603050405020304" pitchFamily="18" charset="0"/>
              </a:rPr>
              <a:t>___ 6. Grand jury hearing </a:t>
            </a:r>
          </a:p>
          <a:p>
            <a:pPr marL="0" indent="0">
              <a:buNone/>
            </a:pPr>
            <a:r>
              <a:rPr lang="en-US" sz="2400" dirty="0">
                <a:latin typeface="Times" panose="02020603050405020304" pitchFamily="18" charset="0"/>
                <a:cs typeface="Times" panose="02020603050405020304" pitchFamily="18" charset="0"/>
              </a:rPr>
              <a:t>___ 7. 6</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petit jury trial </a:t>
            </a:r>
          </a:p>
          <a:p>
            <a:pPr marL="0" indent="0">
              <a:buNone/>
            </a:pPr>
            <a:r>
              <a:rPr lang="en-US" sz="2400" dirty="0">
                <a:latin typeface="Times" panose="02020603050405020304" pitchFamily="18" charset="0"/>
                <a:cs typeface="Times" panose="02020603050405020304" pitchFamily="18" charset="0"/>
              </a:rPr>
              <a:t>___ 8. Receiving a summons </a:t>
            </a:r>
          </a:p>
          <a:p>
            <a:pPr marL="0" indent="0">
              <a:buNone/>
            </a:pPr>
            <a:r>
              <a:rPr lang="en-US" sz="2400" dirty="0">
                <a:latin typeface="Times" panose="02020603050405020304" pitchFamily="18" charset="0"/>
                <a:cs typeface="Times" panose="02020603050405020304" pitchFamily="18" charset="0"/>
              </a:rPr>
              <a:t>___ 9. Preliminary hearing and setting of bail </a:t>
            </a:r>
          </a:p>
          <a:p>
            <a:pPr marL="0" indent="0">
              <a:buNone/>
            </a:pPr>
            <a:r>
              <a:rPr lang="en-US" sz="2400" dirty="0">
                <a:latin typeface="Times" panose="02020603050405020304" pitchFamily="18" charset="0"/>
                <a:cs typeface="Times" panose="02020603050405020304" pitchFamily="18" charset="0"/>
              </a:rPr>
              <a:t>___ 10. subpoena </a:t>
            </a:r>
          </a:p>
          <a:p>
            <a:pPr marL="0" indent="0">
              <a:buNone/>
            </a:pPr>
            <a:r>
              <a:rPr lang="en-US" sz="2400" dirty="0">
                <a:latin typeface="Times" panose="02020603050405020304" pitchFamily="18" charset="0"/>
                <a:cs typeface="Times" panose="02020603050405020304" pitchFamily="18" charset="0"/>
              </a:rPr>
              <a:t>___ 11. verdict </a:t>
            </a:r>
          </a:p>
          <a:p>
            <a:pPr marL="0" indent="0">
              <a:buNone/>
            </a:pPr>
            <a:r>
              <a:rPr lang="en-US" sz="2400" dirty="0">
                <a:latin typeface="Times" panose="02020603050405020304" pitchFamily="18" charset="0"/>
                <a:cs typeface="Times" panose="02020603050405020304" pitchFamily="18" charset="0"/>
              </a:rPr>
              <a:t>___ 12.  8</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 no cruel and unusual punishment </a:t>
            </a:r>
          </a:p>
          <a:p>
            <a:pPr marL="0" indent="0">
              <a:buNone/>
            </a:pPr>
            <a:r>
              <a:rPr lang="en-US" sz="2400" dirty="0">
                <a:latin typeface="Times" panose="02020603050405020304" pitchFamily="18" charset="0"/>
                <a:cs typeface="Times" panose="02020603050405020304" pitchFamily="18" charset="0"/>
              </a:rPr>
              <a:t>___ 13. 7</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 petit jury trial </a:t>
            </a:r>
          </a:p>
          <a:p>
            <a:pPr marL="0" indent="0">
              <a:buNone/>
            </a:pPr>
            <a:r>
              <a:rPr lang="en-US" sz="2400" dirty="0">
                <a:latin typeface="Times" panose="02020603050405020304" pitchFamily="18" charset="0"/>
                <a:cs typeface="Times" panose="02020603050405020304" pitchFamily="18" charset="0"/>
              </a:rPr>
              <a:t>___ 14. Arraignment – enter a plea</a:t>
            </a:r>
          </a:p>
          <a:p>
            <a:pPr marL="0" indent="0">
              <a:buNone/>
            </a:pPr>
            <a:r>
              <a:rPr lang="en-US" sz="2400" dirty="0">
                <a:latin typeface="Times" panose="02020603050405020304" pitchFamily="18" charset="0"/>
                <a:cs typeface="Times" panose="02020603050405020304" pitchFamily="18" charset="0"/>
              </a:rPr>
              <a:t>___ 15. Adversary system of law </a:t>
            </a:r>
          </a:p>
        </p:txBody>
      </p:sp>
    </p:spTree>
    <p:extLst>
      <p:ext uri="{BB962C8B-B14F-4D97-AF65-F5344CB8AC3E}">
        <p14:creationId xmlns:p14="http://schemas.microsoft.com/office/powerpoint/2010/main" val="12300168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3743390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10" name="Rectangle 9">
            <a:extLst>
              <a:ext uri="{FF2B5EF4-FFF2-40B4-BE49-F238E27FC236}">
                <a16:creationId xmlns:a16="http://schemas.microsoft.com/office/drawing/2014/main" id="{C2106716-46BF-4060-846E-FCD7CE4CD953}"/>
              </a:ext>
            </a:extLst>
          </p:cNvPr>
          <p:cNvSpPr/>
          <p:nvPr/>
        </p:nvSpPr>
        <p:spPr>
          <a:xfrm>
            <a:off x="548640" y="98478"/>
            <a:ext cx="5547360" cy="6176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Criminal Case: Wanted</a:t>
            </a:r>
          </a:p>
          <a:p>
            <a:pPr algn="ctr"/>
            <a:endParaRPr lang="en-US" sz="2400" b="1"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p:txBody>
      </p:sp>
      <p:pic>
        <p:nvPicPr>
          <p:cNvPr id="1026" name="Picture 2" descr="Placeit - Wanted Poster Template">
            <a:extLst>
              <a:ext uri="{FF2B5EF4-FFF2-40B4-BE49-F238E27FC236}">
                <a16:creationId xmlns:a16="http://schemas.microsoft.com/office/drawing/2014/main" id="{80C8DDC7-92A2-4976-AAED-3AD72E2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3" y="643596"/>
            <a:ext cx="4375053" cy="2785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ee Little Pigs png images | PNGEgg">
            <a:extLst>
              <a:ext uri="{FF2B5EF4-FFF2-40B4-BE49-F238E27FC236}">
                <a16:creationId xmlns:a16="http://schemas.microsoft.com/office/drawing/2014/main" id="{D6CEE0FD-A7C9-458E-A7DB-85E41730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01" y="1359738"/>
            <a:ext cx="1974875" cy="11667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FA999B-98FB-4A7C-962D-5FFD0D372701}"/>
              </a:ext>
            </a:extLst>
          </p:cNvPr>
          <p:cNvSpPr/>
          <p:nvPr/>
        </p:nvSpPr>
        <p:spPr>
          <a:xfrm>
            <a:off x="1363631" y="2528530"/>
            <a:ext cx="4146213" cy="506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Criminal Chargers: </a:t>
            </a:r>
            <a:r>
              <a:rPr lang="en-US" sz="2000" dirty="0">
                <a:solidFill>
                  <a:schemeClr val="tx1"/>
                </a:solidFill>
                <a:latin typeface="Times" panose="02020603050405020304" pitchFamily="18" charset="0"/>
                <a:cs typeface="Times" panose="02020603050405020304" pitchFamily="18" charset="0"/>
              </a:rPr>
              <a:t>Destruction of Property &amp; Murder</a:t>
            </a:r>
          </a:p>
        </p:txBody>
      </p:sp>
      <p:sp>
        <p:nvSpPr>
          <p:cNvPr id="15" name="Rectangle 14">
            <a:extLst>
              <a:ext uri="{FF2B5EF4-FFF2-40B4-BE49-F238E27FC236}">
                <a16:creationId xmlns:a16="http://schemas.microsoft.com/office/drawing/2014/main" id="{CB9EA253-00ED-4754-8E94-19FDFEC6B9FF}"/>
              </a:ext>
            </a:extLst>
          </p:cNvPr>
          <p:cNvSpPr/>
          <p:nvPr/>
        </p:nvSpPr>
        <p:spPr>
          <a:xfrm>
            <a:off x="4127948" y="1504373"/>
            <a:ext cx="1730327" cy="877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The Big Bad Wolf from the 3 Little Pigs</a:t>
            </a:r>
          </a:p>
        </p:txBody>
      </p:sp>
      <p:cxnSp>
        <p:nvCxnSpPr>
          <p:cNvPr id="17" name="Straight Connector 16">
            <a:extLst>
              <a:ext uri="{FF2B5EF4-FFF2-40B4-BE49-F238E27FC236}">
                <a16:creationId xmlns:a16="http://schemas.microsoft.com/office/drawing/2014/main" id="{AA1EB562-9F61-4C04-B99E-94E63C3998EA}"/>
              </a:ext>
            </a:extLst>
          </p:cNvPr>
          <p:cNvCxnSpPr/>
          <p:nvPr/>
        </p:nvCxnSpPr>
        <p:spPr>
          <a:xfrm>
            <a:off x="450166" y="3627712"/>
            <a:ext cx="5645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Black and White: J is for Jack Jumped">
            <a:extLst>
              <a:ext uri="{FF2B5EF4-FFF2-40B4-BE49-F238E27FC236}">
                <a16:creationId xmlns:a16="http://schemas.microsoft.com/office/drawing/2014/main" id="{AED1F9D0-199B-47E2-9503-4465BC77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6" y="3772347"/>
            <a:ext cx="2495550" cy="22833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Draw Easy Flames - Easy Drawing Tutorial For Kids">
            <a:extLst>
              <a:ext uri="{FF2B5EF4-FFF2-40B4-BE49-F238E27FC236}">
                <a16:creationId xmlns:a16="http://schemas.microsoft.com/office/drawing/2014/main" id="{62128A60-9804-4A65-BB0B-F2BA6336E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1871">
            <a:off x="1676329" y="4136457"/>
            <a:ext cx="454562" cy="454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404BFBA-E6F0-4218-91E7-07609117DACE}"/>
              </a:ext>
            </a:extLst>
          </p:cNvPr>
          <p:cNvSpPr/>
          <p:nvPr/>
        </p:nvSpPr>
        <p:spPr>
          <a:xfrm>
            <a:off x="2709880" y="3787727"/>
            <a:ext cx="3484594" cy="27761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State Court Complaint:</a:t>
            </a:r>
          </a:p>
          <a:p>
            <a:r>
              <a:rPr lang="en-US" sz="2000" b="1" dirty="0">
                <a:latin typeface="Times" panose="02020603050405020304" pitchFamily="18" charset="0"/>
                <a:cs typeface="Times" panose="02020603050405020304" pitchFamily="18" charset="0"/>
              </a:rPr>
              <a:t>Plaintiff: </a:t>
            </a:r>
            <a:r>
              <a:rPr lang="en-US" sz="2000" dirty="0">
                <a:latin typeface="Times" panose="02020603050405020304" pitchFamily="18" charset="0"/>
                <a:cs typeface="Times" panose="02020603050405020304" pitchFamily="18" charset="0"/>
              </a:rPr>
              <a:t>Jack</a:t>
            </a:r>
          </a:p>
          <a:p>
            <a:r>
              <a:rPr lang="en-US" sz="2000" b="1" dirty="0">
                <a:latin typeface="Times" panose="02020603050405020304" pitchFamily="18" charset="0"/>
                <a:cs typeface="Times" panose="02020603050405020304" pitchFamily="18" charset="0"/>
              </a:rPr>
              <a:t>Defendant: </a:t>
            </a:r>
            <a:r>
              <a:rPr lang="en-US" sz="2000" dirty="0">
                <a:latin typeface="Times" panose="02020603050405020304" pitchFamily="18" charset="0"/>
                <a:cs typeface="Times" panose="02020603050405020304" pitchFamily="18" charset="0"/>
              </a:rPr>
              <a:t>Candle maker</a:t>
            </a:r>
          </a:p>
          <a:p>
            <a:r>
              <a:rPr lang="en-US" sz="2000" b="1" dirty="0">
                <a:latin typeface="Times" panose="02020603050405020304" pitchFamily="18" charset="0"/>
                <a:cs typeface="Times" panose="02020603050405020304" pitchFamily="18" charset="0"/>
              </a:rPr>
              <a:t>Reason for the lawsuit: </a:t>
            </a:r>
            <a:r>
              <a:rPr lang="en-US" sz="2000" dirty="0">
                <a:latin typeface="Times" panose="02020603050405020304" pitchFamily="18" charset="0"/>
                <a:cs typeface="Times" panose="02020603050405020304" pitchFamily="18" charset="0"/>
              </a:rPr>
              <a:t>Jack is seeking $1,000,000, for not having a warning label on candles that jumping over an open flame can cause injury or death</a:t>
            </a:r>
          </a:p>
        </p:txBody>
      </p:sp>
    </p:spTree>
    <p:extLst>
      <p:ext uri="{BB962C8B-B14F-4D97-AF65-F5344CB8AC3E}">
        <p14:creationId xmlns:p14="http://schemas.microsoft.com/office/powerpoint/2010/main" val="1247886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7258-8A2D-4FEA-90B3-91EC1FFA5965}"/>
              </a:ext>
            </a:extLst>
          </p:cNvPr>
          <p:cNvSpPr>
            <a:spLocks noGrp="1"/>
          </p:cNvSpPr>
          <p:nvPr>
            <p:ph type="title"/>
          </p:nvPr>
        </p:nvSpPr>
        <p:spPr>
          <a:xfrm>
            <a:off x="838200" y="210382"/>
            <a:ext cx="10515600" cy="689952"/>
          </a:xfrm>
          <a:solidFill>
            <a:schemeClr val="accent6">
              <a:lumMod val="50000"/>
            </a:schemeClr>
          </a:solidFill>
        </p:spPr>
        <p:txBody>
          <a:bodyPr>
            <a:normAutofit fontScale="90000"/>
          </a:bodyPr>
          <a:lstStyle/>
          <a:p>
            <a:r>
              <a:rPr lang="en-US" b="1" dirty="0">
                <a:solidFill>
                  <a:schemeClr val="bg1"/>
                </a:solidFill>
                <a:latin typeface="Baskerville Old Face" panose="02020602080505020303" pitchFamily="18" charset="0"/>
              </a:rPr>
              <a:t>Story board setup </a:t>
            </a:r>
          </a:p>
        </p:txBody>
      </p:sp>
      <p:sp>
        <p:nvSpPr>
          <p:cNvPr id="3" name="Content Placeholder 2">
            <a:extLst>
              <a:ext uri="{FF2B5EF4-FFF2-40B4-BE49-F238E27FC236}">
                <a16:creationId xmlns:a16="http://schemas.microsoft.com/office/drawing/2014/main" id="{358EB225-C4A5-427D-AA86-1AD6C325BA8E}"/>
              </a:ext>
            </a:extLst>
          </p:cNvPr>
          <p:cNvSpPr>
            <a:spLocks noGrp="1"/>
          </p:cNvSpPr>
          <p:nvPr>
            <p:ph idx="1"/>
          </p:nvPr>
        </p:nvSpPr>
        <p:spPr>
          <a:xfrm>
            <a:off x="669388" y="1014180"/>
            <a:ext cx="10515600" cy="43513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Setup for your storyboard </a:t>
            </a:r>
          </a:p>
        </p:txBody>
      </p:sp>
      <p:graphicFrame>
        <p:nvGraphicFramePr>
          <p:cNvPr id="4" name="Table 4">
            <a:extLst>
              <a:ext uri="{FF2B5EF4-FFF2-40B4-BE49-F238E27FC236}">
                <a16:creationId xmlns:a16="http://schemas.microsoft.com/office/drawing/2014/main" id="{86CCC61A-4EC5-49FC-B059-CB8784F53E5E}"/>
              </a:ext>
            </a:extLst>
          </p:cNvPr>
          <p:cNvGraphicFramePr>
            <a:graphicFrameLocks noGrp="1"/>
          </p:cNvGraphicFramePr>
          <p:nvPr/>
        </p:nvGraphicFramePr>
        <p:xfrm>
          <a:off x="1007012" y="1492482"/>
          <a:ext cx="10515600" cy="459792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064534645"/>
                    </a:ext>
                  </a:extLst>
                </a:gridCol>
                <a:gridCol w="2628900">
                  <a:extLst>
                    <a:ext uri="{9D8B030D-6E8A-4147-A177-3AD203B41FA5}">
                      <a16:colId xmlns:a16="http://schemas.microsoft.com/office/drawing/2014/main" val="3604491793"/>
                    </a:ext>
                  </a:extLst>
                </a:gridCol>
                <a:gridCol w="2628900">
                  <a:extLst>
                    <a:ext uri="{9D8B030D-6E8A-4147-A177-3AD203B41FA5}">
                      <a16:colId xmlns:a16="http://schemas.microsoft.com/office/drawing/2014/main" val="1903310521"/>
                    </a:ext>
                  </a:extLst>
                </a:gridCol>
                <a:gridCol w="2628900">
                  <a:extLst>
                    <a:ext uri="{9D8B030D-6E8A-4147-A177-3AD203B41FA5}">
                      <a16:colId xmlns:a16="http://schemas.microsoft.com/office/drawing/2014/main" val="1964075146"/>
                    </a:ext>
                  </a:extLst>
                </a:gridCol>
              </a:tblGrid>
              <a:tr h="2298962">
                <a:tc>
                  <a:txBody>
                    <a:bodyPr/>
                    <a:lstStyle/>
                    <a:p>
                      <a:r>
                        <a:rPr lang="en-US" dirty="0">
                          <a:solidFill>
                            <a:schemeClr val="tx1"/>
                          </a:solidFill>
                          <a:latin typeface="Times" panose="02020603050405020304" pitchFamily="18" charset="0"/>
                          <a:cs typeface="Times" panose="02020603050405020304" pitchFamily="18" charset="0"/>
                        </a:rPr>
                        <a:t>Villain</a:t>
                      </a:r>
                    </a:p>
                  </a:txBody>
                  <a:tcPr>
                    <a:solidFill>
                      <a:schemeClr val="bg2"/>
                    </a:solidFill>
                  </a:tcPr>
                </a:tc>
                <a:tc>
                  <a:txBody>
                    <a:bodyPr/>
                    <a:lstStyle/>
                    <a:p>
                      <a:endParaRPr lang="en-US" dirty="0">
                        <a:latin typeface="Times" panose="02020603050405020304" pitchFamily="18" charset="0"/>
                        <a:cs typeface="Times" panose="02020603050405020304" pitchFamily="18" charset="0"/>
                      </a:endParaRP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3359625665"/>
                  </a:ext>
                </a:extLst>
              </a:tr>
              <a:tr h="2298962">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66096207"/>
                  </a:ext>
                </a:extLst>
              </a:tr>
            </a:tbl>
          </a:graphicData>
        </a:graphic>
      </p:graphicFrame>
    </p:spTree>
    <p:extLst>
      <p:ext uri="{BB962C8B-B14F-4D97-AF65-F5344CB8AC3E}">
        <p14:creationId xmlns:p14="http://schemas.microsoft.com/office/powerpoint/2010/main" val="4060502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juvenile offenders are treated differently that adult offenders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Justice Pre-Quiz</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Justice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Legal Review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 due Thursday 2/16</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V Test – 2/23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869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042"/>
            <a:ext cx="10515600" cy="574591"/>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Steps of due process</a:t>
            </a:r>
          </a:p>
        </p:txBody>
      </p:sp>
      <p:sp>
        <p:nvSpPr>
          <p:cNvPr id="3" name="Content Placeholder 2"/>
          <p:cNvSpPr>
            <a:spLocks noGrp="1"/>
          </p:cNvSpPr>
          <p:nvPr>
            <p:ph idx="1"/>
          </p:nvPr>
        </p:nvSpPr>
        <p:spPr>
          <a:xfrm>
            <a:off x="290731" y="2218863"/>
            <a:ext cx="11469859" cy="4351338"/>
          </a:xfrm>
          <a:solidFill>
            <a:schemeClr val="bg1"/>
          </a:solidFill>
        </p:spPr>
        <p:txBody>
          <a:bodyPr>
            <a:normAutofit/>
          </a:bodyPr>
          <a:lstStyle/>
          <a:p>
            <a:r>
              <a:rPr lang="en-US" sz="2400" dirty="0">
                <a:latin typeface="Times New Roman" pitchFamily="18" charset="0"/>
                <a:cs typeface="Times New Roman" pitchFamily="18" charset="0"/>
              </a:rPr>
              <a:t>Determine where the following actions take place in criminal due process procedure</a:t>
            </a:r>
          </a:p>
          <a:p>
            <a:pPr marL="858838" indent="-457200">
              <a:buFont typeface="+mj-lt"/>
              <a:buAutoNum type="alphaUcPeriod"/>
            </a:pPr>
            <a:r>
              <a:rPr lang="en-US" sz="2400" dirty="0">
                <a:latin typeface="Times New Roman" pitchFamily="18" charset="0"/>
                <a:cs typeface="Times New Roman" pitchFamily="18" charset="0"/>
              </a:rPr>
              <a:t>A plea is entered</a:t>
            </a:r>
          </a:p>
          <a:p>
            <a:pPr marL="858838" indent="-457200">
              <a:buFont typeface="+mj-lt"/>
              <a:buAutoNum type="alphaUcPeriod"/>
            </a:pPr>
            <a:r>
              <a:rPr lang="en-US" sz="2400" dirty="0">
                <a:latin typeface="Times New Roman" pitchFamily="18" charset="0"/>
                <a:cs typeface="Times New Roman" pitchFamily="18" charset="0"/>
              </a:rPr>
              <a:t>The suspect hears the charges against him/her</a:t>
            </a:r>
          </a:p>
          <a:p>
            <a:pPr marL="858838" indent="-457200">
              <a:buFont typeface="+mj-lt"/>
              <a:buAutoNum type="alphaUcPeriod"/>
            </a:pPr>
            <a:r>
              <a:rPr lang="en-US" sz="2400" dirty="0">
                <a:latin typeface="Times New Roman" pitchFamily="18" charset="0"/>
                <a:cs typeface="Times New Roman" pitchFamily="18" charset="0"/>
              </a:rPr>
              <a:t>A suspect is read his/her rights</a:t>
            </a:r>
          </a:p>
          <a:p>
            <a:pPr marL="858838" indent="-457200">
              <a:buFont typeface="+mj-lt"/>
              <a:buAutoNum type="alphaUcPeriod"/>
            </a:pPr>
            <a:r>
              <a:rPr lang="en-US" sz="2400" dirty="0">
                <a:latin typeface="Times New Roman" pitchFamily="18" charset="0"/>
                <a:cs typeface="Times New Roman" pitchFamily="18" charset="0"/>
              </a:rPr>
              <a:t>Indictment</a:t>
            </a:r>
          </a:p>
          <a:p>
            <a:pPr marL="858838" indent="-457200">
              <a:buFont typeface="+mj-lt"/>
              <a:buAutoNum type="alphaUcPeriod"/>
            </a:pPr>
            <a:r>
              <a:rPr lang="en-US" sz="2400" dirty="0">
                <a:latin typeface="Times New Roman" pitchFamily="18" charset="0"/>
                <a:cs typeface="Times New Roman" pitchFamily="18" charset="0"/>
              </a:rPr>
              <a:t>Bail is set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Explain ONE way that the procedures in a criminal trial uphold the rights of the accused</a:t>
            </a:r>
          </a:p>
        </p:txBody>
      </p:sp>
      <p:pic>
        <p:nvPicPr>
          <p:cNvPr id="5" name="Picture 4" descr="A close up of a book&#10;&#10;Description automatically generated">
            <a:extLst>
              <a:ext uri="{FF2B5EF4-FFF2-40B4-BE49-F238E27FC236}">
                <a16:creationId xmlns:a16="http://schemas.microsoft.com/office/drawing/2014/main" id="{F213505F-5E25-4787-BA26-2F17E821F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133" y="2966052"/>
            <a:ext cx="4600136" cy="2309333"/>
          </a:xfrm>
          <a:prstGeom prst="rect">
            <a:avLst/>
          </a:prstGeom>
          <a:ln>
            <a:solidFill>
              <a:schemeClr val="accent1"/>
            </a:solidFill>
          </a:ln>
        </p:spPr>
      </p:pic>
      <p:sp>
        <p:nvSpPr>
          <p:cNvPr id="4" name="Rectangle 3">
            <a:extLst>
              <a:ext uri="{FF2B5EF4-FFF2-40B4-BE49-F238E27FC236}">
                <a16:creationId xmlns:a16="http://schemas.microsoft.com/office/drawing/2014/main" id="{66A0DC98-CF71-41B7-AC09-EDDD4E6D14CC}"/>
              </a:ext>
            </a:extLst>
          </p:cNvPr>
          <p:cNvSpPr/>
          <p:nvPr/>
        </p:nvSpPr>
        <p:spPr>
          <a:xfrm>
            <a:off x="478302" y="857711"/>
            <a:ext cx="9387840" cy="1170438"/>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Arrest				- Arraignment</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Preliminary Hearing		- Trial </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Grand Jury				- Verdict &amp; Sentencing</a:t>
            </a:r>
          </a:p>
        </p:txBody>
      </p:sp>
    </p:spTree>
    <p:extLst>
      <p:ext uri="{BB962C8B-B14F-4D97-AF65-F5344CB8AC3E}">
        <p14:creationId xmlns:p14="http://schemas.microsoft.com/office/powerpoint/2010/main" val="34674917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State v. Jasper </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Review the court case State v. Jasper </a:t>
            </a:r>
          </a:p>
        </p:txBody>
      </p:sp>
      <p:pic>
        <p:nvPicPr>
          <p:cNvPr id="1026" name="Picture 2" descr="What Are The Rights Of A Juvenile In Pennsylvania? - Criminal Lawyer  Montgomery County, PA - Criminal Defense Lawyer Montgomery County -  McKenzie Law Firm">
            <a:extLst>
              <a:ext uri="{FF2B5EF4-FFF2-40B4-BE49-F238E27FC236}">
                <a16:creationId xmlns:a16="http://schemas.microsoft.com/office/drawing/2014/main" id="{A8193854-E392-4B67-B36B-53063B0C9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2258333"/>
            <a:ext cx="3454173" cy="2749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11DFE1-FC1F-4105-8033-CD648D060F53}"/>
              </a:ext>
            </a:extLst>
          </p:cNvPr>
          <p:cNvSpPr/>
          <p:nvPr/>
        </p:nvSpPr>
        <p:spPr>
          <a:xfrm>
            <a:off x="4673823" y="1952019"/>
            <a:ext cx="7204891" cy="223930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Whatever disagreement there may be as to the scope of the phrase "due process of law" there can be no doubt that it embraces the fundamental conception of a fair trial, with opportunity to be heard.</a:t>
            </a:r>
          </a:p>
          <a:p>
            <a:r>
              <a:rPr lang="en-US" sz="2400" dirty="0">
                <a:solidFill>
                  <a:schemeClr val="bg1"/>
                </a:solidFill>
                <a:latin typeface="Times" panose="02020603050405020304" pitchFamily="18" charset="0"/>
                <a:cs typeface="Times" panose="02020603050405020304" pitchFamily="18" charset="0"/>
              </a:rPr>
              <a:t>	- Justice Oliver Wendell Holmes</a:t>
            </a:r>
          </a:p>
        </p:txBody>
      </p:sp>
      <p:pic>
        <p:nvPicPr>
          <p:cNvPr id="1028" name="Picture 4" descr="Chance Encounters: Justice Oliver Wendell Holmes, Jr., Print Enthusiast |  Picture This: Library of Congress Prints &amp; Photos">
            <a:extLst>
              <a:ext uri="{FF2B5EF4-FFF2-40B4-BE49-F238E27FC236}">
                <a16:creationId xmlns:a16="http://schemas.microsoft.com/office/drawing/2014/main" id="{D78ECAA2-3ADC-4F20-B808-D1C08684F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827" y="3326057"/>
            <a:ext cx="1644254" cy="21283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442DD4-855D-422D-ADA9-624B38662E49}"/>
              </a:ext>
            </a:extLst>
          </p:cNvPr>
          <p:cNvSpPr/>
          <p:nvPr/>
        </p:nvSpPr>
        <p:spPr>
          <a:xfrm>
            <a:off x="501750" y="5219114"/>
            <a:ext cx="9050214" cy="1273761"/>
          </a:xfrm>
          <a:prstGeom prst="rect">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Determine whether the court upheld procedure due process in determining Jasper’s guilt.   Make sure to apply the rights of the accused and court cases to support your response.  </a:t>
            </a:r>
          </a:p>
        </p:txBody>
      </p:sp>
    </p:spTree>
    <p:extLst>
      <p:ext uri="{BB962C8B-B14F-4D97-AF65-F5344CB8AC3E}">
        <p14:creationId xmlns:p14="http://schemas.microsoft.com/office/powerpoint/2010/main" val="33069267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Juvenile Delinquency Issues </a:t>
            </a:r>
          </a:p>
        </p:txBody>
      </p:sp>
      <p:sp>
        <p:nvSpPr>
          <p:cNvPr id="3" name="Content Placeholder 2"/>
          <p:cNvSpPr>
            <a:spLocks noGrp="1"/>
          </p:cNvSpPr>
          <p:nvPr>
            <p:ph idx="1"/>
          </p:nvPr>
        </p:nvSpPr>
        <p:spPr>
          <a:xfrm>
            <a:off x="579863" y="1605776"/>
            <a:ext cx="11050859" cy="4973444"/>
          </a:xfrm>
          <a:solidFill>
            <a:schemeClr val="bg1"/>
          </a:solidFill>
        </p:spPr>
        <p:txBody>
          <a:bodyPr>
            <a:normAutofit/>
          </a:bodyPr>
          <a:lstStyle/>
          <a:p>
            <a:r>
              <a:rPr lang="en-US" sz="2400" b="1" i="1" u="sng" dirty="0">
                <a:solidFill>
                  <a:srgbClr val="FF0000"/>
                </a:solidFill>
                <a:latin typeface="Times New Roman" pitchFamily="18" charset="0"/>
                <a:cs typeface="Times New Roman" pitchFamily="18" charset="0"/>
              </a:rPr>
              <a:t>Juvenile delinquent</a:t>
            </a:r>
            <a:r>
              <a:rPr lang="en-US" sz="2400" i="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demographics: </a:t>
            </a:r>
            <a:r>
              <a:rPr lang="en-US" sz="2400" b="1" i="1" dirty="0">
                <a:solidFill>
                  <a:srgbClr val="FF0000"/>
                </a:solidFill>
                <a:latin typeface="Times New Roman" pitchFamily="18" charset="0"/>
                <a:cs typeface="Times New Roman" pitchFamily="18" charset="0"/>
              </a:rPr>
              <a:t>repeat offenders under the age of 18 </a:t>
            </a:r>
          </a:p>
        </p:txBody>
      </p:sp>
      <p:sp>
        <p:nvSpPr>
          <p:cNvPr id="8" name="Rectangle 7">
            <a:extLst>
              <a:ext uri="{FF2B5EF4-FFF2-40B4-BE49-F238E27FC236}">
                <a16:creationId xmlns:a16="http://schemas.microsoft.com/office/drawing/2014/main" id="{DC4FAA91-70EA-4040-88F1-A5A632374334}"/>
              </a:ext>
            </a:extLst>
          </p:cNvPr>
          <p:cNvSpPr/>
          <p:nvPr/>
        </p:nvSpPr>
        <p:spPr>
          <a:xfrm>
            <a:off x="1351156" y="4873083"/>
            <a:ext cx="10002644" cy="15165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Causes of Juvenile delinquency</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Neglect</a:t>
            </a:r>
            <a:r>
              <a:rPr lang="en-US" sz="2400" dirty="0">
                <a:solidFill>
                  <a:schemeClr val="bg1"/>
                </a:solidFill>
                <a:latin typeface="Times New Roman" panose="02020603050405020304" pitchFamily="18" charset="0"/>
                <a:cs typeface="Times New Roman" panose="02020603050405020304" pitchFamily="18" charset="0"/>
              </a:rPr>
              <a:t> – lack of family interaction</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Abuse</a:t>
            </a:r>
            <a:r>
              <a:rPr lang="en-US" sz="2400" dirty="0">
                <a:solidFill>
                  <a:schemeClr val="bg1"/>
                </a:solidFill>
                <a:latin typeface="Times New Roman" panose="02020603050405020304" pitchFamily="18" charset="0"/>
                <a:cs typeface="Times New Roman" panose="02020603050405020304" pitchFamily="18" charset="0"/>
              </a:rPr>
              <a:t> – mental, sexual, or physical</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Poverty</a:t>
            </a:r>
            <a:r>
              <a:rPr lang="en-US" sz="2400" dirty="0">
                <a:solidFill>
                  <a:schemeClr val="bg1"/>
                </a:solidFill>
                <a:latin typeface="Times New Roman" panose="02020603050405020304" pitchFamily="18" charset="0"/>
                <a:cs typeface="Times New Roman" panose="02020603050405020304" pitchFamily="18" charset="0"/>
              </a:rPr>
              <a:t> – food insecurity  </a:t>
            </a: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57" y="2060812"/>
            <a:ext cx="9967604" cy="281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885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Crimes of a Minor</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Types of juvenile crime</a:t>
            </a:r>
          </a:p>
          <a:p>
            <a:pPr lvl="1"/>
            <a:r>
              <a:rPr lang="en-US" b="1" dirty="0">
                <a:solidFill>
                  <a:srgbClr val="002060"/>
                </a:solidFill>
                <a:latin typeface="Times New Roman" pitchFamily="18" charset="0"/>
                <a:cs typeface="Times New Roman" pitchFamily="18" charset="0"/>
              </a:rPr>
              <a:t>Misdemeanors</a:t>
            </a:r>
            <a:r>
              <a:rPr lang="en-US" dirty="0">
                <a:latin typeface="Times New Roman" pitchFamily="18" charset="0"/>
                <a:cs typeface="Times New Roman" pitchFamily="18" charset="0"/>
              </a:rPr>
              <a:t>: minor crimes – truancy, running away, shoplifting, &amp; vandalism</a:t>
            </a:r>
          </a:p>
          <a:p>
            <a:pPr lvl="1"/>
            <a:r>
              <a:rPr lang="en-US" b="1" dirty="0">
                <a:solidFill>
                  <a:srgbClr val="002060"/>
                </a:solidFill>
                <a:latin typeface="Times New Roman" pitchFamily="18" charset="0"/>
                <a:cs typeface="Times New Roman" pitchFamily="18" charset="0"/>
              </a:rPr>
              <a:t>Felonies</a:t>
            </a:r>
            <a:r>
              <a:rPr lang="en-US" dirty="0">
                <a:latin typeface="Times New Roman" pitchFamily="18" charset="0"/>
                <a:cs typeface="Times New Roman" pitchFamily="18" charset="0"/>
              </a:rPr>
              <a:t>: robbery, sexual assault, &amp; homicide</a:t>
            </a:r>
          </a:p>
          <a:p>
            <a:pPr marL="0" indent="0">
              <a:buNone/>
            </a:pPr>
            <a:r>
              <a:rPr lang="en-US" sz="2400" dirty="0">
                <a:latin typeface="Times New Roman" pitchFamily="18" charset="0"/>
                <a:cs typeface="Times New Roman" pitchFamily="18" charset="0"/>
              </a:rPr>
              <a:t> </a:t>
            </a:r>
          </a:p>
        </p:txBody>
      </p:sp>
      <p:pic>
        <p:nvPicPr>
          <p:cNvPr id="5" name="Picture 4" descr="A screenshot of a cell phone&#10;&#10;Description automatically generated">
            <a:extLst>
              <a:ext uri="{FF2B5EF4-FFF2-40B4-BE49-F238E27FC236}">
                <a16:creationId xmlns:a16="http://schemas.microsoft.com/office/drawing/2014/main" id="{2EE0682E-C613-42FB-89B0-150D4EE9C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221" y="3428999"/>
            <a:ext cx="9779619" cy="3063875"/>
          </a:xfrm>
          <a:prstGeom prst="rect">
            <a:avLst/>
          </a:prstGeom>
          <a:ln>
            <a:solidFill>
              <a:srgbClr val="002060"/>
            </a:solidFill>
          </a:ln>
        </p:spPr>
      </p:pic>
    </p:spTree>
    <p:extLst>
      <p:ext uri="{BB962C8B-B14F-4D97-AF65-F5344CB8AC3E}">
        <p14:creationId xmlns:p14="http://schemas.microsoft.com/office/powerpoint/2010/main" val="327278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The Concept of American Law</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How have historic sources influenced the development of law in the United States?</a:t>
            </a:r>
          </a:p>
        </p:txBody>
      </p:sp>
      <p:pic>
        <p:nvPicPr>
          <p:cNvPr id="3074" name="Picture 2" descr="The Thinker | Musée Rodin">
            <a:extLst>
              <a:ext uri="{FF2B5EF4-FFF2-40B4-BE49-F238E27FC236}">
                <a16:creationId xmlns:a16="http://schemas.microsoft.com/office/drawing/2014/main" id="{DD2B4FB7-A9CB-4AFA-9AD2-768F6DBB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94" y="2006771"/>
            <a:ext cx="2329888" cy="3310817"/>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04F346EA-F69C-49B9-ABFB-273660EC3219}"/>
              </a:ext>
            </a:extLst>
          </p:cNvPr>
          <p:cNvSpPr/>
          <p:nvPr/>
        </p:nvSpPr>
        <p:spPr>
          <a:xfrm>
            <a:off x="2743200" y="1800665"/>
            <a:ext cx="2996418" cy="970670"/>
          </a:xfrm>
          <a:prstGeom prst="cloudCallout">
            <a:avLst>
              <a:gd name="adj1" fmla="val -49002"/>
              <a:gd name="adj2" fmla="val 494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What is LAW?</a:t>
            </a:r>
          </a:p>
        </p:txBody>
      </p:sp>
      <p:sp>
        <p:nvSpPr>
          <p:cNvPr id="5" name="Rectangle 4">
            <a:extLst>
              <a:ext uri="{FF2B5EF4-FFF2-40B4-BE49-F238E27FC236}">
                <a16:creationId xmlns:a16="http://schemas.microsoft.com/office/drawing/2014/main" id="{8FBBFC97-8EB8-44D7-B639-6E7A87872E24}"/>
              </a:ext>
            </a:extLst>
          </p:cNvPr>
          <p:cNvSpPr/>
          <p:nvPr/>
        </p:nvSpPr>
        <p:spPr>
          <a:xfrm>
            <a:off x="6582509" y="2006771"/>
            <a:ext cx="2730303" cy="1386227"/>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Law in the United States</a:t>
            </a: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87AE423-6ABE-4222-8B7B-FFD895C28A98}"/>
              </a:ext>
            </a:extLst>
          </p:cNvPr>
          <p:cNvSpPr/>
          <p:nvPr/>
        </p:nvSpPr>
        <p:spPr>
          <a:xfrm>
            <a:off x="3795422" y="2990007"/>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Code of Hammurabi</a:t>
            </a:r>
          </a:p>
        </p:txBody>
      </p:sp>
      <p:sp>
        <p:nvSpPr>
          <p:cNvPr id="9" name="Rectangle 8">
            <a:extLst>
              <a:ext uri="{FF2B5EF4-FFF2-40B4-BE49-F238E27FC236}">
                <a16:creationId xmlns:a16="http://schemas.microsoft.com/office/drawing/2014/main" id="{80E68A18-A6FE-4FC5-890B-29EBF75C9903}"/>
              </a:ext>
            </a:extLst>
          </p:cNvPr>
          <p:cNvSpPr/>
          <p:nvPr/>
        </p:nvSpPr>
        <p:spPr>
          <a:xfrm>
            <a:off x="6763191" y="4475340"/>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Justinian’s Code</a:t>
            </a:r>
          </a:p>
        </p:txBody>
      </p:sp>
      <p:sp>
        <p:nvSpPr>
          <p:cNvPr id="11" name="Rectangle 10">
            <a:extLst>
              <a:ext uri="{FF2B5EF4-FFF2-40B4-BE49-F238E27FC236}">
                <a16:creationId xmlns:a16="http://schemas.microsoft.com/office/drawing/2014/main" id="{EE2AE35E-D24E-42C7-91BB-6BB85CD3FC94}"/>
              </a:ext>
            </a:extLst>
          </p:cNvPr>
          <p:cNvSpPr/>
          <p:nvPr/>
        </p:nvSpPr>
        <p:spPr>
          <a:xfrm>
            <a:off x="9415536" y="3116806"/>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English Common Law</a:t>
            </a:r>
          </a:p>
        </p:txBody>
      </p:sp>
      <p:sp>
        <p:nvSpPr>
          <p:cNvPr id="12" name="Rectangle 11">
            <a:extLst>
              <a:ext uri="{FF2B5EF4-FFF2-40B4-BE49-F238E27FC236}">
                <a16:creationId xmlns:a16="http://schemas.microsoft.com/office/drawing/2014/main" id="{B2474C48-5841-4555-9D4D-EF817DD1036E}"/>
              </a:ext>
            </a:extLst>
          </p:cNvPr>
          <p:cNvSpPr/>
          <p:nvPr/>
        </p:nvSpPr>
        <p:spPr>
          <a:xfrm>
            <a:off x="9413122" y="3983162"/>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Roman Law</a:t>
            </a:r>
          </a:p>
        </p:txBody>
      </p:sp>
      <p:pic>
        <p:nvPicPr>
          <p:cNvPr id="3076" name="Picture 4" descr="Letters to the editor: On the US Constitution">
            <a:extLst>
              <a:ext uri="{FF2B5EF4-FFF2-40B4-BE49-F238E27FC236}">
                <a16:creationId xmlns:a16="http://schemas.microsoft.com/office/drawing/2014/main" id="{B6332C11-2009-4C36-8D81-685CCE83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191" y="2866795"/>
            <a:ext cx="2410483" cy="13862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FEFF97-34F8-4EF3-A27F-B355CB6CC575}"/>
              </a:ext>
            </a:extLst>
          </p:cNvPr>
          <p:cNvSpPr/>
          <p:nvPr/>
        </p:nvSpPr>
        <p:spPr>
          <a:xfrm>
            <a:off x="3795421" y="3834258"/>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10 Commandments</a:t>
            </a:r>
          </a:p>
        </p:txBody>
      </p:sp>
    </p:spTree>
    <p:extLst>
      <p:ext uri="{BB962C8B-B14F-4D97-AF65-F5344CB8AC3E}">
        <p14:creationId xmlns:p14="http://schemas.microsoft.com/office/powerpoint/2010/main" val="1491210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Ending Juvenile Crime </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Juvenile Courts Focus – </a:t>
            </a:r>
            <a:r>
              <a:rPr lang="en-US" sz="2400" b="1" i="1" u="sng" dirty="0">
                <a:solidFill>
                  <a:srgbClr val="FF0000"/>
                </a:solidFill>
                <a:latin typeface="Times New Roman" pitchFamily="18" charset="0"/>
                <a:cs typeface="Times New Roman" pitchFamily="18" charset="0"/>
              </a:rPr>
              <a:t>Rehabilitation </a:t>
            </a:r>
          </a:p>
        </p:txBody>
      </p:sp>
      <p:pic>
        <p:nvPicPr>
          <p:cNvPr id="5" name="Picture 4" descr="A screenshot of a cell phone&#10;&#10;Description automatically generated">
            <a:extLst>
              <a:ext uri="{FF2B5EF4-FFF2-40B4-BE49-F238E27FC236}">
                <a16:creationId xmlns:a16="http://schemas.microsoft.com/office/drawing/2014/main" id="{DB2E5E1C-C26C-40F3-88C6-37AFDDC6B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34712"/>
            <a:ext cx="4344006" cy="3858163"/>
          </a:xfrm>
          <a:prstGeom prst="rect">
            <a:avLst/>
          </a:prstGeom>
        </p:spPr>
      </p:pic>
      <p:sp>
        <p:nvSpPr>
          <p:cNvPr id="6" name="Rectangle 5">
            <a:extLst>
              <a:ext uri="{FF2B5EF4-FFF2-40B4-BE49-F238E27FC236}">
                <a16:creationId xmlns:a16="http://schemas.microsoft.com/office/drawing/2014/main" id="{3C3C33D9-0359-4E2D-BCDE-85ED18B7FF6D}"/>
              </a:ext>
            </a:extLst>
          </p:cNvPr>
          <p:cNvSpPr/>
          <p:nvPr/>
        </p:nvSpPr>
        <p:spPr>
          <a:xfrm>
            <a:off x="546410" y="4563793"/>
            <a:ext cx="5263375" cy="22245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Lower </a:t>
            </a:r>
            <a:r>
              <a:rPr lang="en-US" sz="2400" b="1" i="1" u="sng" dirty="0">
                <a:solidFill>
                  <a:schemeClr val="bg1"/>
                </a:solidFill>
                <a:latin typeface="Times New Roman" panose="02020603050405020304" pitchFamily="18" charset="0"/>
                <a:cs typeface="Times New Roman" panose="02020603050405020304" pitchFamily="18" charset="0"/>
              </a:rPr>
              <a:t>recidivism rate</a:t>
            </a:r>
            <a:r>
              <a:rPr lang="en-US" sz="2400" dirty="0">
                <a:solidFill>
                  <a:schemeClr val="bg1"/>
                </a:solidFill>
                <a:latin typeface="Times New Roman" panose="02020603050405020304" pitchFamily="18" charset="0"/>
                <a:cs typeface="Times New Roman" panose="02020603050405020304" pitchFamily="18" charset="0"/>
              </a:rPr>
              <a:t> (stop repeat offenders)</a:t>
            </a:r>
            <a:endParaRPr lang="en-US" sz="2400" b="1" i="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Specialized programs and avoid courts and institutionalizing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Group homes (</a:t>
            </a:r>
            <a:r>
              <a:rPr lang="en-US" sz="2400" b="1" i="1" u="sng" dirty="0">
                <a:solidFill>
                  <a:srgbClr val="FFC000"/>
                </a:solidFill>
                <a:latin typeface="Times New Roman" panose="02020603050405020304" pitchFamily="18" charset="0"/>
                <a:cs typeface="Times New Roman" panose="02020603050405020304" pitchFamily="18" charset="0"/>
              </a:rPr>
              <a:t>ward of the state</a:t>
            </a:r>
            <a:r>
              <a:rPr lang="en-US" sz="2400" dirty="0">
                <a:solidFill>
                  <a:schemeClr val="bg1"/>
                </a:solidFill>
                <a:latin typeface="Times New Roman" panose="02020603050405020304" pitchFamily="18" charset="0"/>
                <a:cs typeface="Times New Roman" panose="02020603050405020304" pitchFamily="18" charset="0"/>
              </a:rPr>
              <a:t>), boot camps &amp; counseling </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546410" y="2210937"/>
            <a:ext cx="5263375" cy="22245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Goal: Juvenile offenders do not fully understand the consequences of their actions</a:t>
            </a:r>
          </a:p>
          <a:p>
            <a:pPr marL="342900" indent="-342900">
              <a:buFont typeface="Arial" pitchFamily="34" charset="0"/>
              <a:buChar char="•"/>
            </a:pPr>
            <a:r>
              <a:rPr lang="en-US" sz="2400" dirty="0">
                <a:latin typeface="Times New Roman" pitchFamily="18" charset="0"/>
                <a:cs typeface="Times New Roman" pitchFamily="18" charset="0"/>
              </a:rPr>
              <a:t>Court wants to </a:t>
            </a:r>
            <a:r>
              <a:rPr lang="en-US" sz="2400" b="1" i="1" u="sng" dirty="0">
                <a:latin typeface="Times New Roman" pitchFamily="18" charset="0"/>
                <a:cs typeface="Times New Roman" pitchFamily="18" charset="0"/>
              </a:rPr>
              <a:t>protect identity </a:t>
            </a:r>
            <a:r>
              <a:rPr lang="en-US" sz="2400" i="1" u="sng" dirty="0">
                <a:latin typeface="Times New Roman" pitchFamily="18" charset="0"/>
                <a:cs typeface="Times New Roman" pitchFamily="18" charset="0"/>
              </a:rPr>
              <a:t>(</a:t>
            </a:r>
            <a:r>
              <a:rPr lang="en-US" sz="2400" b="1" i="1" u="sng" dirty="0">
                <a:solidFill>
                  <a:srgbClr val="FFC000"/>
                </a:solidFill>
                <a:latin typeface="Times New Roman" pitchFamily="18" charset="0"/>
                <a:cs typeface="Times New Roman" pitchFamily="18" charset="0"/>
              </a:rPr>
              <a:t>NC District Courts – No jury</a:t>
            </a:r>
            <a:r>
              <a:rPr lang="en-US" sz="2400" i="1" u="sng" dirty="0">
                <a:latin typeface="Times New Roman" pitchFamily="18" charset="0"/>
                <a:cs typeface="Times New Roman" pitchFamily="18" charset="0"/>
              </a:rPr>
              <a:t>)</a:t>
            </a:r>
          </a:p>
          <a:p>
            <a:pPr marL="342900" indent="-342900">
              <a:buFont typeface="Arial" pitchFamily="34" charset="0"/>
              <a:buChar char="•"/>
            </a:pPr>
            <a:r>
              <a:rPr lang="en-US" sz="2400" dirty="0">
                <a:latin typeface="Times New Roman" pitchFamily="18" charset="0"/>
                <a:cs typeface="Times New Roman" pitchFamily="18" charset="0"/>
              </a:rPr>
              <a:t>Second chance (record is sealed)  </a:t>
            </a:r>
          </a:p>
        </p:txBody>
      </p:sp>
    </p:spTree>
    <p:extLst>
      <p:ext uri="{BB962C8B-B14F-4D97-AF65-F5344CB8AC3E}">
        <p14:creationId xmlns:p14="http://schemas.microsoft.com/office/powerpoint/2010/main" val="1157401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juvenile offenders are treated differently that adult offenders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In re-Gault</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Justice QR Codes</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Criminal, or Juvenile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 due Thursday 2/16</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V Test – 2/23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0002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F443-60FA-447E-A5C1-A237303E6484}"/>
              </a:ext>
            </a:extLst>
          </p:cNvPr>
          <p:cNvSpPr>
            <a:spLocks noGrp="1"/>
          </p:cNvSpPr>
          <p:nvPr>
            <p:ph type="title"/>
          </p:nvPr>
        </p:nvSpPr>
        <p:spPr>
          <a:xfrm>
            <a:off x="838200" y="365125"/>
            <a:ext cx="10515600" cy="844697"/>
          </a:xfrm>
          <a:solidFill>
            <a:schemeClr val="accent6">
              <a:lumMod val="50000"/>
            </a:schemeClr>
          </a:solidFill>
        </p:spPr>
        <p:txBody>
          <a:bodyPr/>
          <a:lstStyle/>
          <a:p>
            <a:r>
              <a:rPr lang="en-US" b="1" dirty="0">
                <a:solidFill>
                  <a:schemeClr val="bg1"/>
                </a:solidFill>
                <a:latin typeface="Baskerville Old Face" panose="02020602080505020303" pitchFamily="18" charset="0"/>
              </a:rPr>
              <a:t>Juvenile Rights </a:t>
            </a:r>
          </a:p>
        </p:txBody>
      </p:sp>
      <p:sp>
        <p:nvSpPr>
          <p:cNvPr id="3" name="Content Placeholder 2">
            <a:extLst>
              <a:ext uri="{FF2B5EF4-FFF2-40B4-BE49-F238E27FC236}">
                <a16:creationId xmlns:a16="http://schemas.microsoft.com/office/drawing/2014/main" id="{C28C9715-BBA6-4205-BBE1-782C1FB2058C}"/>
              </a:ext>
            </a:extLst>
          </p:cNvPr>
          <p:cNvSpPr>
            <a:spLocks noGrp="1"/>
          </p:cNvSpPr>
          <p:nvPr>
            <p:ph idx="1"/>
          </p:nvPr>
        </p:nvSpPr>
        <p:spPr>
          <a:xfrm>
            <a:off x="838200" y="1589649"/>
            <a:ext cx="10515600" cy="4587314"/>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In re-Gault: </a:t>
            </a:r>
            <a:r>
              <a:rPr lang="en-US" sz="2400" dirty="0">
                <a:latin typeface="Times" panose="02020603050405020304" pitchFamily="18" charset="0"/>
                <a:cs typeface="Times" panose="02020603050405020304" pitchFamily="18" charset="0"/>
              </a:rPr>
              <a:t>Were the procedures used to commit Gault constitutionally legitimate under the Due Process Clause of the Fourteenth Amendment?</a:t>
            </a:r>
          </a:p>
        </p:txBody>
      </p:sp>
      <p:pic>
        <p:nvPicPr>
          <p:cNvPr id="1026" name="Picture 2" descr="In re Gault (1967)">
            <a:extLst>
              <a:ext uri="{FF2B5EF4-FFF2-40B4-BE49-F238E27FC236}">
                <a16:creationId xmlns:a16="http://schemas.microsoft.com/office/drawing/2014/main" id="{E5E51345-084D-4B07-8467-BC193833D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106" y="2444021"/>
            <a:ext cx="3002169" cy="33421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799F7B-BDFF-4B6A-8790-0D1F70E8AB14}"/>
              </a:ext>
            </a:extLst>
          </p:cNvPr>
          <p:cNvSpPr/>
          <p:nvPr/>
        </p:nvSpPr>
        <p:spPr>
          <a:xfrm>
            <a:off x="4661941" y="2653259"/>
            <a:ext cx="6490741" cy="18138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Read the case and the opinion the SCOTUS case In re-Gault</a:t>
            </a:r>
          </a:p>
          <a:p>
            <a:r>
              <a:rPr lang="en-US" sz="2400" dirty="0">
                <a:solidFill>
                  <a:schemeClr val="bg1"/>
                </a:solidFill>
                <a:latin typeface="Times" panose="02020603050405020304" pitchFamily="18" charset="0"/>
                <a:cs typeface="Times" panose="02020603050405020304" pitchFamily="18" charset="0"/>
              </a:rPr>
              <a:t>- Evaluate what is considered fair due process according to the decision in the case. </a:t>
            </a:r>
          </a:p>
        </p:txBody>
      </p:sp>
    </p:spTree>
    <p:extLst>
      <p:ext uri="{BB962C8B-B14F-4D97-AF65-F5344CB8AC3E}">
        <p14:creationId xmlns:p14="http://schemas.microsoft.com/office/powerpoint/2010/main" val="19505268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Juvenile Procedures </a:t>
            </a:r>
          </a:p>
        </p:txBody>
      </p:sp>
      <p:sp>
        <p:nvSpPr>
          <p:cNvPr id="6" name="Rectangle 5">
            <a:extLst>
              <a:ext uri="{FF2B5EF4-FFF2-40B4-BE49-F238E27FC236}">
                <a16:creationId xmlns:a16="http://schemas.microsoft.com/office/drawing/2014/main" id="{1790777D-53F5-4D42-AF16-7C463E53DAFF}"/>
              </a:ext>
            </a:extLst>
          </p:cNvPr>
          <p:cNvSpPr/>
          <p:nvPr/>
        </p:nvSpPr>
        <p:spPr>
          <a:xfrm>
            <a:off x="602166" y="1688660"/>
            <a:ext cx="5143541" cy="32927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sz="2400" dirty="0">
              <a:latin typeface="Times New Roman" panose="02020603050405020304" pitchFamily="18" charset="0"/>
              <a:cs typeface="Times New Roman" panose="02020603050405020304" pitchFamily="18" charset="0"/>
            </a:endParaRPr>
          </a:p>
          <a:p>
            <a:pPr>
              <a:lnSpc>
                <a:spcPct val="90000"/>
              </a:lnSpc>
            </a:pPr>
            <a:r>
              <a:rPr lang="en-US" altLang="en-US" sz="2400" dirty="0">
                <a:latin typeface="Times New Roman" panose="02020603050405020304" pitchFamily="18" charset="0"/>
                <a:cs typeface="Times New Roman" panose="02020603050405020304" pitchFamily="18" charset="0"/>
              </a:rPr>
              <a:t>Due Process in dealing with a minor</a:t>
            </a:r>
          </a:p>
          <a:p>
            <a:pPr marL="342900" indent="-342900">
              <a:lnSpc>
                <a:spcPct val="90000"/>
              </a:lnSpc>
              <a:buFont typeface="Arial" panose="020B0604020202020204" pitchFamily="34" charset="0"/>
              <a:buChar char="•"/>
            </a:pPr>
            <a:r>
              <a:rPr lang="en-US" altLang="en-US" sz="2400" b="1" i="1" u="sng" dirty="0">
                <a:latin typeface="Times New Roman" panose="02020603050405020304" pitchFamily="18" charset="0"/>
                <a:cs typeface="Times New Roman" panose="02020603050405020304" pitchFamily="18" charset="0"/>
              </a:rPr>
              <a:t>All parties must be present</a:t>
            </a:r>
            <a:r>
              <a:rPr lang="en-US" altLang="en-US" sz="2400" dirty="0">
                <a:latin typeface="Times New Roman" panose="02020603050405020304" pitchFamily="18" charset="0"/>
                <a:cs typeface="Times New Roman" panose="02020603050405020304" pitchFamily="18" charset="0"/>
              </a:rPr>
              <a:t> (juvenile, arresting officer, parents, </a:t>
            </a:r>
            <a:r>
              <a:rPr lang="en-US" altLang="en-US" sz="2400" dirty="0" err="1">
                <a:latin typeface="Times New Roman" panose="02020603050405020304" pitchFamily="18" charset="0"/>
                <a:cs typeface="Times New Roman" panose="02020603050405020304" pitchFamily="18" charset="0"/>
              </a:rPr>
              <a:t>etc</a:t>
            </a:r>
            <a:r>
              <a:rPr lang="en-US" altLang="en-US" sz="2400" dirty="0">
                <a:latin typeface="Times New Roman" panose="02020603050405020304" pitchFamily="18" charset="0"/>
                <a:cs typeface="Times New Roman" panose="02020603050405020304" pitchFamily="18" charset="0"/>
              </a:rPr>
              <a:t>…)</a:t>
            </a:r>
          </a:p>
          <a:p>
            <a:pPr marL="342900" indent="-342900">
              <a:lnSpc>
                <a:spcPct val="90000"/>
              </a:lnSpc>
              <a:buFont typeface="Arial" panose="020B0604020202020204" pitchFamily="34" charset="0"/>
              <a:buChar char="•"/>
            </a:pPr>
            <a:r>
              <a:rPr lang="en-US" altLang="en-US" sz="2400" b="1" i="1" u="sng" dirty="0">
                <a:latin typeface="Times New Roman" panose="02020603050405020304" pitchFamily="18" charset="0"/>
                <a:cs typeface="Times New Roman" panose="02020603050405020304" pitchFamily="18" charset="0"/>
              </a:rPr>
              <a:t>No jury</a:t>
            </a:r>
          </a:p>
          <a:p>
            <a:pPr marL="342900" indent="-342900">
              <a:lnSpc>
                <a:spcPct val="90000"/>
              </a:lnSpc>
              <a:buFont typeface="Arial" panose="020B0604020202020204" pitchFamily="34" charset="0"/>
              <a:buChar char="•"/>
            </a:pPr>
            <a:r>
              <a:rPr lang="en-US" altLang="en-US" sz="2400" b="1" i="1" u="sng" dirty="0">
                <a:latin typeface="Times New Roman" panose="02020603050405020304" pitchFamily="18" charset="0"/>
                <a:cs typeface="Times New Roman" panose="02020603050405020304" pitchFamily="18" charset="0"/>
              </a:rPr>
              <a:t>Juvenile identity kept secret</a:t>
            </a:r>
          </a:p>
          <a:p>
            <a:pPr marL="342900" indent="-342900">
              <a:lnSpc>
                <a:spcPct val="90000"/>
              </a:lnSpc>
              <a:buFont typeface="Arial" panose="020B0604020202020204" pitchFamily="34" charset="0"/>
              <a:buChar char="•"/>
            </a:pPr>
            <a:r>
              <a:rPr lang="en-US" altLang="en-US" sz="2400" b="1" i="1" u="sng" dirty="0">
                <a:latin typeface="Times New Roman" panose="02020603050405020304" pitchFamily="18" charset="0"/>
                <a:cs typeface="Times New Roman" panose="02020603050405020304" pitchFamily="18" charset="0"/>
              </a:rPr>
              <a:t>No fingerprinting or photographing</a:t>
            </a:r>
          </a:p>
          <a:p>
            <a:pPr>
              <a:lnSpc>
                <a:spcPct val="90000"/>
              </a:lnSpc>
            </a:pPr>
            <a:r>
              <a:rPr lang="en-US" altLang="en-US" sz="2400" b="1" i="1" u="sng" dirty="0">
                <a:latin typeface="Times New Roman" panose="02020603050405020304" pitchFamily="18" charset="0"/>
                <a:cs typeface="Times New Roman" panose="02020603050405020304" pitchFamily="18" charset="0"/>
              </a:rPr>
              <a:t>Record is sealed </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CF15097-5E85-4863-9205-C775ED405F08}"/>
              </a:ext>
            </a:extLst>
          </p:cNvPr>
          <p:cNvSpPr/>
          <p:nvPr/>
        </p:nvSpPr>
        <p:spPr>
          <a:xfrm>
            <a:off x="838200" y="5841242"/>
            <a:ext cx="10647556" cy="8829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SCOTUS Precedent: </a:t>
            </a:r>
            <a:r>
              <a:rPr lang="en-US" sz="2400" b="1" i="1" u="sng" dirty="0">
                <a:solidFill>
                  <a:srgbClr val="FFFF00"/>
                </a:solidFill>
                <a:latin typeface="Times New Roman" panose="02020603050405020304" pitchFamily="18" charset="0"/>
                <a:cs typeface="Times New Roman" panose="02020603050405020304" pitchFamily="18" charset="0"/>
              </a:rPr>
              <a:t>In re Gault </a:t>
            </a:r>
            <a:r>
              <a:rPr lang="en-US" sz="2400" dirty="0">
                <a:latin typeface="Times New Roman" panose="02020603050405020304" pitchFamily="18" charset="0"/>
                <a:cs typeface="Times New Roman" panose="02020603050405020304" pitchFamily="18" charset="0"/>
              </a:rPr>
              <a:t>– establishes guidelines for procedural due process for juvenile delinquents </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977" y="968944"/>
            <a:ext cx="4278559" cy="473582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600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A174-7627-4C48-933C-4926BA44DB68}"/>
              </a:ext>
            </a:extLst>
          </p:cNvPr>
          <p:cNvSpPr>
            <a:spLocks noGrp="1"/>
          </p:cNvSpPr>
          <p:nvPr>
            <p:ph type="title"/>
          </p:nvPr>
        </p:nvSpPr>
        <p:spPr>
          <a:xfrm>
            <a:off x="838200" y="365125"/>
            <a:ext cx="10515600" cy="746223"/>
          </a:xfrm>
          <a:solidFill>
            <a:schemeClr val="accent6">
              <a:lumMod val="50000"/>
            </a:schemeClr>
          </a:solidFill>
        </p:spPr>
        <p:txBody>
          <a:bodyPr/>
          <a:lstStyle/>
          <a:p>
            <a:r>
              <a:rPr lang="en-US" b="1" dirty="0">
                <a:solidFill>
                  <a:schemeClr val="bg1"/>
                </a:solidFill>
                <a:latin typeface="Baskerville Old Face" panose="02020602080505020303" pitchFamily="18" charset="0"/>
              </a:rPr>
              <a:t>Juvenile Justice </a:t>
            </a:r>
          </a:p>
        </p:txBody>
      </p:sp>
      <p:sp>
        <p:nvSpPr>
          <p:cNvPr id="3" name="Content Placeholder 2">
            <a:extLst>
              <a:ext uri="{FF2B5EF4-FFF2-40B4-BE49-F238E27FC236}">
                <a16:creationId xmlns:a16="http://schemas.microsoft.com/office/drawing/2014/main" id="{94A0D4E0-4DC5-4783-8CC6-C5A18860F8E9}"/>
              </a:ext>
            </a:extLst>
          </p:cNvPr>
          <p:cNvSpPr>
            <a:spLocks noGrp="1"/>
          </p:cNvSpPr>
          <p:nvPr>
            <p:ph idx="1"/>
          </p:nvPr>
        </p:nvSpPr>
        <p:spPr>
          <a:xfrm>
            <a:off x="838200" y="1350498"/>
            <a:ext cx="10515600" cy="4826465"/>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Evaluating the issue of juvenile crime in the United States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7B933C60-3BFD-4047-B0DB-7FE592CD4D73}"/>
              </a:ext>
            </a:extLst>
          </p:cNvPr>
          <p:cNvSpPr/>
          <p:nvPr/>
        </p:nvSpPr>
        <p:spPr>
          <a:xfrm>
            <a:off x="492369" y="1955409"/>
            <a:ext cx="6471139" cy="46564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In general, what is the trend the rate of juvenile crime? Why is the trend happening in juvenile crime? </a:t>
            </a:r>
          </a:p>
          <a:p>
            <a:pPr marL="457200" indent="-457200">
              <a:buFont typeface="+mj-lt"/>
              <a:buAutoNum type="arabicPeriod"/>
            </a:pPr>
            <a:r>
              <a:rPr lang="en-US" sz="2400" dirty="0">
                <a:latin typeface="Times" panose="02020603050405020304" pitchFamily="18" charset="0"/>
                <a:cs typeface="Times" panose="02020603050405020304" pitchFamily="18" charset="0"/>
              </a:rPr>
              <a:t>How does the legal system deal with lowering recidivism of juvenile offenders?  In your opinion, how many 2</a:t>
            </a:r>
            <a:r>
              <a:rPr lang="en-US" sz="2400" baseline="30000" dirty="0">
                <a:latin typeface="Times" panose="02020603050405020304" pitchFamily="18" charset="0"/>
                <a:cs typeface="Times" panose="02020603050405020304" pitchFamily="18" charset="0"/>
              </a:rPr>
              <a:t>nd</a:t>
            </a:r>
            <a:r>
              <a:rPr lang="en-US" sz="2400" dirty="0">
                <a:latin typeface="Times" panose="02020603050405020304" pitchFamily="18" charset="0"/>
                <a:cs typeface="Times" panose="02020603050405020304" pitchFamily="18" charset="0"/>
              </a:rPr>
              <a:t> chances should a juvenile offender get? </a:t>
            </a:r>
          </a:p>
          <a:p>
            <a:pPr marL="457200" indent="-457200">
              <a:buFont typeface="+mj-lt"/>
              <a:buAutoNum type="arabicPeriod"/>
            </a:pPr>
            <a:r>
              <a:rPr lang="en-US" sz="2400" dirty="0">
                <a:latin typeface="Times" panose="02020603050405020304" pitchFamily="18" charset="0"/>
                <a:cs typeface="Times" panose="02020603050405020304" pitchFamily="18" charset="0"/>
              </a:rPr>
              <a:t>In your opinion, if a juvenile offender, is 16 or 17, and commits a violent crime or capital offense should they be given a second chance?  (Support your conclusions with evidence) </a:t>
            </a:r>
          </a:p>
        </p:txBody>
      </p:sp>
      <p:pic>
        <p:nvPicPr>
          <p:cNvPr id="2050" name="Picture 2" descr="The characteristics of juvenile offenders who stop committing crimes">
            <a:extLst>
              <a:ext uri="{FF2B5EF4-FFF2-40B4-BE49-F238E27FC236}">
                <a16:creationId xmlns:a16="http://schemas.microsoft.com/office/drawing/2014/main" id="{51E1D467-1488-4DE2-8263-714D8ECB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19" y="1955409"/>
            <a:ext cx="4178911" cy="375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9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Procedural Due Process for Juvenile Offenders</a:t>
            </a:r>
          </a:p>
        </p:txBody>
      </p:sp>
      <p:sp>
        <p:nvSpPr>
          <p:cNvPr id="3" name="Content Placeholder 2"/>
          <p:cNvSpPr>
            <a:spLocks noGrp="1"/>
          </p:cNvSpPr>
          <p:nvPr>
            <p:ph idx="1"/>
          </p:nvPr>
        </p:nvSpPr>
        <p:spPr>
          <a:xfrm>
            <a:off x="838200" y="1583140"/>
            <a:ext cx="10515600" cy="4593823"/>
          </a:xfrm>
          <a:solidFill>
            <a:schemeClr val="bg1"/>
          </a:solidFill>
        </p:spPr>
        <p:txBody>
          <a:bodyPr>
            <a:normAutofit/>
          </a:bodyPr>
          <a:lstStyle/>
          <a:p>
            <a:r>
              <a:rPr lang="en-US" sz="2400" dirty="0">
                <a:latin typeface="Times New Roman" pitchFamily="18" charset="0"/>
                <a:cs typeface="Times New Roman" pitchFamily="18" charset="0"/>
              </a:rPr>
              <a:t>Debrief Ticket</a:t>
            </a:r>
          </a:p>
          <a:p>
            <a:endParaRPr lang="en-US" sz="2400" dirty="0">
              <a:latin typeface="Times New Roman" pitchFamily="18" charset="0"/>
              <a:cs typeface="Times New Roman" pitchFamily="18" charset="0"/>
            </a:endParaRPr>
          </a:p>
        </p:txBody>
      </p:sp>
      <p:sp>
        <p:nvSpPr>
          <p:cNvPr id="4" name="Rectangle 3"/>
          <p:cNvSpPr/>
          <p:nvPr/>
        </p:nvSpPr>
        <p:spPr>
          <a:xfrm>
            <a:off x="1351128" y="2210937"/>
            <a:ext cx="10372299" cy="15831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marL="914400" lvl="1" indent="-457200">
              <a:buFont typeface="+mj-lt"/>
              <a:buAutoNum type="arabicPeriod"/>
            </a:pPr>
            <a:r>
              <a:rPr lang="en-US" sz="2400" dirty="0">
                <a:latin typeface="Times New Roman" pitchFamily="18" charset="0"/>
                <a:cs typeface="Times New Roman" pitchFamily="18" charset="0"/>
              </a:rPr>
              <a:t>Explain why juvenile offenders are handled by the court differently than adult offenders</a:t>
            </a:r>
          </a:p>
          <a:p>
            <a:pPr marL="914400" lvl="1" indent="-457200">
              <a:buFont typeface="+mj-lt"/>
              <a:buAutoNum type="arabicPeriod"/>
            </a:pPr>
            <a:r>
              <a:rPr lang="en-US" sz="2400" dirty="0">
                <a:latin typeface="Times New Roman" pitchFamily="18" charset="0"/>
                <a:cs typeface="Times New Roman" pitchFamily="18" charset="0"/>
              </a:rPr>
              <a:t>According to In re Gault, what are two similarities in procedural due process for juvenile offenders and adult offenders</a:t>
            </a:r>
          </a:p>
          <a:p>
            <a:r>
              <a:rPr lang="en-US" sz="2400" dirty="0">
                <a:latin typeface="Times New Roman" pitchFamily="18" charset="0"/>
                <a:cs typeface="Times New Roman" pitchFamily="18" charset="0"/>
              </a:rPr>
              <a:t> </a:t>
            </a:r>
          </a:p>
          <a:p>
            <a:endParaRPr lang="en-US" sz="2400" dirty="0">
              <a:solidFill>
                <a:schemeClr val="bg1"/>
              </a:solidFill>
              <a:latin typeface="Times New Roman" pitchFamily="18" charset="0"/>
              <a:cs typeface="Times New Roman" pitchFamily="18" charset="0"/>
            </a:endParaRPr>
          </a:p>
        </p:txBody>
      </p:sp>
      <p:pic>
        <p:nvPicPr>
          <p:cNvPr id="2050" name="Picture 2" descr="Image result for Juvenile offen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28" y="4203463"/>
            <a:ext cx="2857500" cy="215639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13" y="4080681"/>
            <a:ext cx="7006040" cy="26291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31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 Civil, or Juvenile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Adult or Juvenile Route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Justice Review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5 (Law) Test – Thursday 2/23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65611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 Civil, or Juvenile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Adult or Juvenile Route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Justice Review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Current Event Journals </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5 (Law) Test – Thursday 2/23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0484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55CF-6082-412D-8C0D-8B2643072DCD}"/>
              </a:ext>
            </a:extLst>
          </p:cNvPr>
          <p:cNvSpPr>
            <a:spLocks noGrp="1"/>
          </p:cNvSpPr>
          <p:nvPr>
            <p:ph type="title"/>
          </p:nvPr>
        </p:nvSpPr>
        <p:spPr>
          <a:xfrm>
            <a:off x="838200" y="365125"/>
            <a:ext cx="10515600" cy="830629"/>
          </a:xfrm>
          <a:solidFill>
            <a:schemeClr val="accent6">
              <a:lumMod val="50000"/>
            </a:schemeClr>
          </a:solidFill>
          <a:ln>
            <a:solidFill>
              <a:schemeClr val="bg1"/>
            </a:solidFill>
          </a:ln>
        </p:spPr>
        <p:txBody>
          <a:bodyPr/>
          <a:lstStyle/>
          <a:p>
            <a:r>
              <a:rPr lang="en-US" b="1" dirty="0">
                <a:solidFill>
                  <a:schemeClr val="bg1"/>
                </a:solidFill>
                <a:latin typeface="Baskerville Old Face" panose="02020602080505020303" pitchFamily="18" charset="0"/>
              </a:rPr>
              <a:t>Procedural Due Process</a:t>
            </a:r>
          </a:p>
        </p:txBody>
      </p:sp>
      <p:sp>
        <p:nvSpPr>
          <p:cNvPr id="3" name="Content Placeholder 2">
            <a:extLst>
              <a:ext uri="{FF2B5EF4-FFF2-40B4-BE49-F238E27FC236}">
                <a16:creationId xmlns:a16="http://schemas.microsoft.com/office/drawing/2014/main" id="{28C57FBE-F37B-49FE-8955-9013C8C8E637}"/>
              </a:ext>
            </a:extLst>
          </p:cNvPr>
          <p:cNvSpPr>
            <a:spLocks noGrp="1"/>
          </p:cNvSpPr>
          <p:nvPr>
            <p:ph idx="1"/>
          </p:nvPr>
        </p:nvSpPr>
        <p:spPr>
          <a:xfrm>
            <a:off x="838200" y="1364566"/>
            <a:ext cx="10515600" cy="4812397"/>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Identify differences between criminal, civil, and juvenile law </a:t>
            </a:r>
          </a:p>
        </p:txBody>
      </p:sp>
      <p:sp>
        <p:nvSpPr>
          <p:cNvPr id="4" name="Rectangle 3">
            <a:extLst>
              <a:ext uri="{FF2B5EF4-FFF2-40B4-BE49-F238E27FC236}">
                <a16:creationId xmlns:a16="http://schemas.microsoft.com/office/drawing/2014/main" id="{3ED63ADC-7791-4009-B705-1CFCEB617D25}"/>
              </a:ext>
            </a:extLst>
          </p:cNvPr>
          <p:cNvSpPr/>
          <p:nvPr/>
        </p:nvSpPr>
        <p:spPr>
          <a:xfrm>
            <a:off x="1252025" y="1885071"/>
            <a:ext cx="2391507" cy="5345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Criminal</a:t>
            </a:r>
          </a:p>
        </p:txBody>
      </p:sp>
      <p:sp>
        <p:nvSpPr>
          <p:cNvPr id="5" name="Rectangle 4">
            <a:extLst>
              <a:ext uri="{FF2B5EF4-FFF2-40B4-BE49-F238E27FC236}">
                <a16:creationId xmlns:a16="http://schemas.microsoft.com/office/drawing/2014/main" id="{EE1F5E3B-0194-41BB-BA61-A216C8C3261C}"/>
              </a:ext>
            </a:extLst>
          </p:cNvPr>
          <p:cNvSpPr/>
          <p:nvPr/>
        </p:nvSpPr>
        <p:spPr>
          <a:xfrm>
            <a:off x="4710333" y="1885071"/>
            <a:ext cx="2391507" cy="5345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Civil</a:t>
            </a:r>
          </a:p>
        </p:txBody>
      </p:sp>
      <p:sp>
        <p:nvSpPr>
          <p:cNvPr id="6" name="Rectangle 5">
            <a:extLst>
              <a:ext uri="{FF2B5EF4-FFF2-40B4-BE49-F238E27FC236}">
                <a16:creationId xmlns:a16="http://schemas.microsoft.com/office/drawing/2014/main" id="{CF2A3196-C2AD-4D79-9149-FD730DE4C877}"/>
              </a:ext>
            </a:extLst>
          </p:cNvPr>
          <p:cNvSpPr/>
          <p:nvPr/>
        </p:nvSpPr>
        <p:spPr>
          <a:xfrm>
            <a:off x="8032066" y="1885071"/>
            <a:ext cx="2391507" cy="5345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Juvenile</a:t>
            </a:r>
          </a:p>
        </p:txBody>
      </p:sp>
      <p:cxnSp>
        <p:nvCxnSpPr>
          <p:cNvPr id="8" name="Straight Connector 7">
            <a:extLst>
              <a:ext uri="{FF2B5EF4-FFF2-40B4-BE49-F238E27FC236}">
                <a16:creationId xmlns:a16="http://schemas.microsoft.com/office/drawing/2014/main" id="{71185F03-FED4-4D31-9BF5-E96176F3B5E5}"/>
              </a:ext>
            </a:extLst>
          </p:cNvPr>
          <p:cNvCxnSpPr/>
          <p:nvPr/>
        </p:nvCxnSpPr>
        <p:spPr>
          <a:xfrm>
            <a:off x="1252025" y="2644726"/>
            <a:ext cx="911586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DB8C230-3439-492E-90EB-CD0674EC3009}"/>
              </a:ext>
            </a:extLst>
          </p:cNvPr>
          <p:cNvCxnSpPr/>
          <p:nvPr/>
        </p:nvCxnSpPr>
        <p:spPr>
          <a:xfrm>
            <a:off x="4276578" y="1885071"/>
            <a:ext cx="0" cy="3094892"/>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9C93C45-A726-4199-97C1-269CB4C20646}"/>
              </a:ext>
            </a:extLst>
          </p:cNvPr>
          <p:cNvCxnSpPr/>
          <p:nvPr/>
        </p:nvCxnSpPr>
        <p:spPr>
          <a:xfrm>
            <a:off x="7622344" y="1881554"/>
            <a:ext cx="0" cy="3094892"/>
          </a:xfrm>
          <a:prstGeom prst="line">
            <a:avLst/>
          </a:prstGeom>
          <a:ln w="28575"/>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F7EAE06B-A0B6-477E-9AF4-65191BB97907}"/>
              </a:ext>
            </a:extLst>
          </p:cNvPr>
          <p:cNvSpPr/>
          <p:nvPr/>
        </p:nvSpPr>
        <p:spPr>
          <a:xfrm>
            <a:off x="443133" y="4515729"/>
            <a:ext cx="11387796" cy="19771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Right to Attorney		Jury trial 			Notification of charges		Miranda rights</a:t>
            </a:r>
          </a:p>
          <a:p>
            <a:r>
              <a:rPr lang="en-US" dirty="0">
                <a:solidFill>
                  <a:schemeClr val="bg1"/>
                </a:solidFill>
                <a:latin typeface="Times" panose="02020603050405020304" pitchFamily="18" charset="0"/>
                <a:cs typeface="Times" panose="02020603050405020304" pitchFamily="18" charset="0"/>
              </a:rPr>
              <a:t>Arraignment		Preliminary hearing		Summons			Complaint</a:t>
            </a:r>
          </a:p>
          <a:p>
            <a:r>
              <a:rPr lang="en-US" dirty="0">
                <a:solidFill>
                  <a:schemeClr val="bg1"/>
                </a:solidFill>
                <a:latin typeface="Times" panose="02020603050405020304" pitchFamily="18" charset="0"/>
                <a:cs typeface="Times" panose="02020603050405020304" pitchFamily="18" charset="0"/>
              </a:rPr>
              <a:t>Plaintiffs			Verdict			Judge decides verdict		7</a:t>
            </a:r>
            <a:r>
              <a:rPr lang="en-US" baseline="30000" dirty="0">
                <a:solidFill>
                  <a:schemeClr val="bg1"/>
                </a:solidFill>
                <a:latin typeface="Times" panose="02020603050405020304" pitchFamily="18" charset="0"/>
                <a:cs typeface="Times" panose="02020603050405020304" pitchFamily="18" charset="0"/>
              </a:rPr>
              <a:t>th</a:t>
            </a:r>
            <a:r>
              <a:rPr lang="en-US" dirty="0">
                <a:solidFill>
                  <a:schemeClr val="bg1"/>
                </a:solidFill>
                <a:latin typeface="Times" panose="02020603050405020304" pitchFamily="18" charset="0"/>
                <a:cs typeface="Times" panose="02020603050405020304" pitchFamily="18" charset="0"/>
              </a:rPr>
              <a:t> Amendment</a:t>
            </a:r>
          </a:p>
          <a:p>
            <a:r>
              <a:rPr lang="en-US" dirty="0">
                <a:solidFill>
                  <a:schemeClr val="bg1"/>
                </a:solidFill>
                <a:latin typeface="Times" panose="02020603050405020304" pitchFamily="18" charset="0"/>
                <a:cs typeface="Times" panose="02020603050405020304" pitchFamily="18" charset="0"/>
              </a:rPr>
              <a:t>Written notification of the charges			Exclusionary principle		Bail</a:t>
            </a:r>
          </a:p>
          <a:p>
            <a:r>
              <a:rPr lang="en-US" dirty="0">
                <a:solidFill>
                  <a:schemeClr val="bg1"/>
                </a:solidFill>
                <a:latin typeface="Times" panose="02020603050405020304" pitchFamily="18" charset="0"/>
                <a:cs typeface="Times" panose="02020603050405020304" pitchFamily="18" charset="0"/>
              </a:rPr>
              <a:t>No cruel &amp; unusual punishment 			Settlement 			In re Gault</a:t>
            </a:r>
          </a:p>
          <a:p>
            <a:r>
              <a:rPr lang="en-US" dirty="0">
                <a:solidFill>
                  <a:schemeClr val="bg1"/>
                </a:solidFill>
                <a:latin typeface="Times" panose="02020603050405020304" pitchFamily="18" charset="0"/>
                <a:cs typeface="Times" panose="02020603050405020304" pitchFamily="18" charset="0"/>
              </a:rPr>
              <a:t>Rehabilitation 		Plea bargain		Subpoena				</a:t>
            </a:r>
          </a:p>
        </p:txBody>
      </p:sp>
    </p:spTree>
    <p:extLst>
      <p:ext uri="{BB962C8B-B14F-4D97-AF65-F5344CB8AC3E}">
        <p14:creationId xmlns:p14="http://schemas.microsoft.com/office/powerpoint/2010/main" val="35289321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0631-8EEF-4E96-9236-DA84D65B793E}"/>
              </a:ext>
            </a:extLst>
          </p:cNvPr>
          <p:cNvSpPr>
            <a:spLocks noGrp="1"/>
          </p:cNvSpPr>
          <p:nvPr>
            <p:ph type="title"/>
          </p:nvPr>
        </p:nvSpPr>
        <p:spPr>
          <a:xfrm>
            <a:off x="838200" y="365126"/>
            <a:ext cx="10515600" cy="718086"/>
          </a:xfrm>
          <a:solidFill>
            <a:schemeClr val="accent6">
              <a:lumMod val="50000"/>
            </a:schemeClr>
          </a:solidFill>
        </p:spPr>
        <p:txBody>
          <a:bodyPr/>
          <a:lstStyle/>
          <a:p>
            <a:r>
              <a:rPr lang="en-US" b="1" dirty="0">
                <a:solidFill>
                  <a:schemeClr val="bg1"/>
                </a:solidFill>
                <a:latin typeface="Baskerville Old Face" panose="02020602080505020303" pitchFamily="18" charset="0"/>
              </a:rPr>
              <a:t>Juvenile or Adult Offender </a:t>
            </a:r>
          </a:p>
        </p:txBody>
      </p:sp>
      <p:sp>
        <p:nvSpPr>
          <p:cNvPr id="3" name="Content Placeholder 2">
            <a:extLst>
              <a:ext uri="{FF2B5EF4-FFF2-40B4-BE49-F238E27FC236}">
                <a16:creationId xmlns:a16="http://schemas.microsoft.com/office/drawing/2014/main" id="{BAC0D74B-923A-406D-B10F-46806B25B2DE}"/>
              </a:ext>
            </a:extLst>
          </p:cNvPr>
          <p:cNvSpPr>
            <a:spLocks noGrp="1"/>
          </p:cNvSpPr>
          <p:nvPr>
            <p:ph idx="1"/>
          </p:nvPr>
        </p:nvSpPr>
        <p:spPr>
          <a:xfrm>
            <a:off x="838200" y="1252025"/>
            <a:ext cx="10515600" cy="49249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whether each candidate should be tried as a juvenile or adult offender</a:t>
            </a:r>
          </a:p>
          <a:p>
            <a:r>
              <a:rPr lang="en-US" sz="2400" dirty="0">
                <a:latin typeface="Times" panose="02020603050405020304" pitchFamily="18" charset="0"/>
                <a:cs typeface="Times" panose="02020603050405020304" pitchFamily="18" charset="0"/>
              </a:rPr>
              <a:t>Consider their actions, prior record, and the circumstances of the crime </a:t>
            </a:r>
          </a:p>
          <a:p>
            <a:r>
              <a:rPr lang="en-US" sz="2400" dirty="0">
                <a:latin typeface="Times" panose="02020603050405020304" pitchFamily="18" charset="0"/>
                <a:cs typeface="Times" panose="02020603050405020304" pitchFamily="18" charset="0"/>
              </a:rPr>
              <a:t>Meet as group and reach consensus on all four candidates (be sure you can justify who gets tried as an adult or juvenile offender </a:t>
            </a:r>
          </a:p>
        </p:txBody>
      </p:sp>
      <p:pic>
        <p:nvPicPr>
          <p:cNvPr id="6" name="Picture 5" descr="215">
            <a:extLst>
              <a:ext uri="{FF2B5EF4-FFF2-40B4-BE49-F238E27FC236}">
                <a16:creationId xmlns:a16="http://schemas.microsoft.com/office/drawing/2014/main" id="{671CE69F-B798-4F09-80FA-98CCD96951D8}"/>
              </a:ext>
            </a:extLst>
          </p:cNvPr>
          <p:cNvPicPr/>
          <p:nvPr/>
        </p:nvPicPr>
        <p:blipFill>
          <a:blip r:embed="rId2" cstate="print"/>
          <a:srcRect/>
          <a:stretch>
            <a:fillRect/>
          </a:stretch>
        </p:blipFill>
        <p:spPr bwMode="auto">
          <a:xfrm>
            <a:off x="322381" y="3010487"/>
            <a:ext cx="2152357" cy="2356338"/>
          </a:xfrm>
          <a:prstGeom prst="rect">
            <a:avLst/>
          </a:prstGeom>
          <a:noFill/>
          <a:ln w="9525">
            <a:noFill/>
            <a:miter lim="800000"/>
            <a:headEnd/>
            <a:tailEnd/>
          </a:ln>
        </p:spPr>
      </p:pic>
      <p:sp>
        <p:nvSpPr>
          <p:cNvPr id="4" name="Rectangle 3">
            <a:extLst>
              <a:ext uri="{FF2B5EF4-FFF2-40B4-BE49-F238E27FC236}">
                <a16:creationId xmlns:a16="http://schemas.microsoft.com/office/drawing/2014/main" id="{8CE14ECC-8203-4586-8B8D-A404FDD54194}"/>
              </a:ext>
            </a:extLst>
          </p:cNvPr>
          <p:cNvSpPr/>
          <p:nvPr/>
        </p:nvSpPr>
        <p:spPr>
          <a:xfrm>
            <a:off x="190428" y="5210065"/>
            <a:ext cx="2460382"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#1 - Manny</a:t>
            </a:r>
          </a:p>
        </p:txBody>
      </p:sp>
      <p:pic>
        <p:nvPicPr>
          <p:cNvPr id="8" name="Picture 7" descr="photo of shawn on the outside">
            <a:extLst>
              <a:ext uri="{FF2B5EF4-FFF2-40B4-BE49-F238E27FC236}">
                <a16:creationId xmlns:a16="http://schemas.microsoft.com/office/drawing/2014/main" id="{33E4A108-B34F-455A-BBB7-B522D5BACAE8}"/>
              </a:ext>
            </a:extLst>
          </p:cNvPr>
          <p:cNvPicPr/>
          <p:nvPr/>
        </p:nvPicPr>
        <p:blipFill>
          <a:blip r:embed="rId3" cstate="print"/>
          <a:srcRect/>
          <a:stretch>
            <a:fillRect/>
          </a:stretch>
        </p:blipFill>
        <p:spPr bwMode="auto">
          <a:xfrm>
            <a:off x="2854749" y="3010487"/>
            <a:ext cx="2152356" cy="2356337"/>
          </a:xfrm>
          <a:prstGeom prst="rect">
            <a:avLst/>
          </a:prstGeom>
          <a:noFill/>
          <a:ln w="9525">
            <a:noFill/>
            <a:miter lim="800000"/>
            <a:headEnd/>
            <a:tailEnd/>
          </a:ln>
        </p:spPr>
      </p:pic>
      <p:sp>
        <p:nvSpPr>
          <p:cNvPr id="9" name="Rectangle 8">
            <a:extLst>
              <a:ext uri="{FF2B5EF4-FFF2-40B4-BE49-F238E27FC236}">
                <a16:creationId xmlns:a16="http://schemas.microsoft.com/office/drawing/2014/main" id="{9DE120A0-C5B3-4716-83BC-43791635A409}"/>
              </a:ext>
            </a:extLst>
          </p:cNvPr>
          <p:cNvSpPr/>
          <p:nvPr/>
        </p:nvSpPr>
        <p:spPr>
          <a:xfrm>
            <a:off x="2820247" y="521006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#2 - Shawn</a:t>
            </a:r>
          </a:p>
        </p:txBody>
      </p:sp>
      <p:pic>
        <p:nvPicPr>
          <p:cNvPr id="10" name="Picture 9" descr="photo of marquese with others in jail">
            <a:extLst>
              <a:ext uri="{FF2B5EF4-FFF2-40B4-BE49-F238E27FC236}">
                <a16:creationId xmlns:a16="http://schemas.microsoft.com/office/drawing/2014/main" id="{C07E28AE-22DA-4ABA-AC26-5291850C5381}"/>
              </a:ext>
            </a:extLst>
          </p:cNvPr>
          <p:cNvPicPr/>
          <p:nvPr/>
        </p:nvPicPr>
        <p:blipFill>
          <a:blip r:embed="rId4" cstate="print"/>
          <a:srcRect/>
          <a:stretch>
            <a:fillRect/>
          </a:stretch>
        </p:blipFill>
        <p:spPr bwMode="auto">
          <a:xfrm>
            <a:off x="5450065" y="3010487"/>
            <a:ext cx="2405576" cy="2356337"/>
          </a:xfrm>
          <a:prstGeom prst="rect">
            <a:avLst/>
          </a:prstGeom>
          <a:noFill/>
          <a:ln w="9525">
            <a:noFill/>
            <a:miter lim="800000"/>
            <a:headEnd/>
            <a:tailEnd/>
          </a:ln>
        </p:spPr>
      </p:pic>
      <p:pic>
        <p:nvPicPr>
          <p:cNvPr id="12" name="Picture 11" descr="photo of jose leaving juvenile hall">
            <a:extLst>
              <a:ext uri="{FF2B5EF4-FFF2-40B4-BE49-F238E27FC236}">
                <a16:creationId xmlns:a16="http://schemas.microsoft.com/office/drawing/2014/main" id="{A3CD9014-13D5-48A7-9ADC-8A856287D996}"/>
              </a:ext>
            </a:extLst>
          </p:cNvPr>
          <p:cNvPicPr/>
          <p:nvPr/>
        </p:nvPicPr>
        <p:blipFill>
          <a:blip r:embed="rId5" cstate="print"/>
          <a:srcRect/>
          <a:stretch>
            <a:fillRect/>
          </a:stretch>
        </p:blipFill>
        <p:spPr bwMode="auto">
          <a:xfrm>
            <a:off x="8223595" y="3010487"/>
            <a:ext cx="2762250" cy="2422241"/>
          </a:xfrm>
          <a:prstGeom prst="rect">
            <a:avLst/>
          </a:prstGeom>
          <a:noFill/>
          <a:ln w="9525">
            <a:noFill/>
            <a:miter lim="800000"/>
            <a:headEnd/>
            <a:tailEnd/>
          </a:ln>
        </p:spPr>
      </p:pic>
      <p:sp>
        <p:nvSpPr>
          <p:cNvPr id="11" name="Rectangle 10">
            <a:extLst>
              <a:ext uri="{FF2B5EF4-FFF2-40B4-BE49-F238E27FC236}">
                <a16:creationId xmlns:a16="http://schemas.microsoft.com/office/drawing/2014/main" id="{4840BB9F-617A-4F4B-9FB2-3EBFB365E10C}"/>
              </a:ext>
            </a:extLst>
          </p:cNvPr>
          <p:cNvSpPr/>
          <p:nvPr/>
        </p:nvSpPr>
        <p:spPr>
          <a:xfrm>
            <a:off x="5484567" y="521006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#3 - </a:t>
            </a:r>
            <a:r>
              <a:rPr lang="en-US" sz="2000" b="1" dirty="0" err="1">
                <a:latin typeface="Times" panose="02020603050405020304" pitchFamily="18" charset="0"/>
                <a:cs typeface="Times" panose="02020603050405020304" pitchFamily="18" charset="0"/>
              </a:rPr>
              <a:t>Marquese</a:t>
            </a:r>
            <a:endParaRPr lang="en-US" sz="2000" b="1"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426CB164-4D85-4845-B650-315B08A4AD37}"/>
              </a:ext>
            </a:extLst>
          </p:cNvPr>
          <p:cNvSpPr/>
          <p:nvPr/>
        </p:nvSpPr>
        <p:spPr>
          <a:xfrm>
            <a:off x="8451167" y="525620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#4 - Jose</a:t>
            </a:r>
          </a:p>
        </p:txBody>
      </p:sp>
    </p:spTree>
    <p:extLst>
      <p:ext uri="{BB962C8B-B14F-4D97-AF65-F5344CB8AC3E}">
        <p14:creationId xmlns:p14="http://schemas.microsoft.com/office/powerpoint/2010/main" val="168003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An Original Tenet</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Roman Law </a:t>
            </a:r>
            <a:r>
              <a:rPr lang="en-US" sz="2400" dirty="0">
                <a:latin typeface="Times New Roman" panose="02020603050405020304" pitchFamily="18" charset="0"/>
                <a:cs typeface="Times New Roman" panose="02020603050405020304" pitchFamily="18" charset="0"/>
              </a:rPr>
              <a:t>– spreading the idea of system of law to different cultures</a:t>
            </a:r>
          </a:p>
        </p:txBody>
      </p:sp>
      <p:pic>
        <p:nvPicPr>
          <p:cNvPr id="1026" name="Picture 2" descr="Roman Empire (27 BC – 476 AD) - History of Rome">
            <a:extLst>
              <a:ext uri="{FF2B5EF4-FFF2-40B4-BE49-F238E27FC236}">
                <a16:creationId xmlns:a16="http://schemas.microsoft.com/office/drawing/2014/main" id="{14C33140-9ED9-4AFC-963F-BD664F90A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313" y="1882884"/>
            <a:ext cx="7315199" cy="33927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The Roman Empire: Rulers, expansion and fall | Live Science">
            <a:extLst>
              <a:ext uri="{FF2B5EF4-FFF2-40B4-BE49-F238E27FC236}">
                <a16:creationId xmlns:a16="http://schemas.microsoft.com/office/drawing/2014/main" id="{83B50A54-22CB-4CD9-BB40-7265B9F14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60" y="3429000"/>
            <a:ext cx="1680044" cy="945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onstitution of the United States | National Archives">
            <a:extLst>
              <a:ext uri="{FF2B5EF4-FFF2-40B4-BE49-F238E27FC236}">
                <a16:creationId xmlns:a16="http://schemas.microsoft.com/office/drawing/2014/main" id="{C3022464-BE92-40C8-B986-D3F3CE16F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10" y="2991093"/>
            <a:ext cx="971550" cy="11763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74A28DF1-FBA1-4B2C-8C8D-86B5D738B248}"/>
              </a:ext>
            </a:extLst>
          </p:cNvPr>
          <p:cNvSpPr/>
          <p:nvPr/>
        </p:nvSpPr>
        <p:spPr>
          <a:xfrm>
            <a:off x="2988050" y="2813539"/>
            <a:ext cx="1434904" cy="615462"/>
          </a:xfrm>
          <a:prstGeom prst="wedgeEllipseCallout">
            <a:avLst>
              <a:gd name="adj1" fmla="val -33578"/>
              <a:gd name="adj2" fmla="val 79165"/>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You get a law!</a:t>
            </a:r>
          </a:p>
        </p:txBody>
      </p:sp>
      <p:pic>
        <p:nvPicPr>
          <p:cNvPr id="8" name="Picture 4" descr="The Roman Empire: Rulers, expansion and fall | Live Science">
            <a:extLst>
              <a:ext uri="{FF2B5EF4-FFF2-40B4-BE49-F238E27FC236}">
                <a16:creationId xmlns:a16="http://schemas.microsoft.com/office/drawing/2014/main" id="{1A91D1E6-B2E5-421F-B8A5-ECF4190E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316" y="5042774"/>
            <a:ext cx="1680044" cy="945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e Roman Empire: Rulers, expansion and fall | Live Science">
            <a:extLst>
              <a:ext uri="{FF2B5EF4-FFF2-40B4-BE49-F238E27FC236}">
                <a16:creationId xmlns:a16="http://schemas.microsoft.com/office/drawing/2014/main" id="{B4C0F95E-6DE9-49B5-B4FB-047106C1B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126" y="2956487"/>
            <a:ext cx="1680044" cy="945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he Roman Empire: Rulers, expansion and fall | Live Science">
            <a:extLst>
              <a:ext uri="{FF2B5EF4-FFF2-40B4-BE49-F238E27FC236}">
                <a16:creationId xmlns:a16="http://schemas.microsoft.com/office/drawing/2014/main" id="{6D48B997-D9FF-41F5-9AB6-98F2BA949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320" y="2341026"/>
            <a:ext cx="1680044" cy="945025"/>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34A325F9-F278-4121-9D81-ABA5BC301A30}"/>
              </a:ext>
            </a:extLst>
          </p:cNvPr>
          <p:cNvSpPr/>
          <p:nvPr/>
        </p:nvSpPr>
        <p:spPr>
          <a:xfrm>
            <a:off x="5887342" y="1725564"/>
            <a:ext cx="1434904" cy="615462"/>
          </a:xfrm>
          <a:prstGeom prst="wedgeEllipseCallout">
            <a:avLst>
              <a:gd name="adj1" fmla="val -33578"/>
              <a:gd name="adj2" fmla="val 79165"/>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You get a law!</a:t>
            </a:r>
          </a:p>
        </p:txBody>
      </p:sp>
      <p:sp>
        <p:nvSpPr>
          <p:cNvPr id="12" name="Speech Bubble: Oval 11">
            <a:extLst>
              <a:ext uri="{FF2B5EF4-FFF2-40B4-BE49-F238E27FC236}">
                <a16:creationId xmlns:a16="http://schemas.microsoft.com/office/drawing/2014/main" id="{06CF0C42-E5B4-4D35-A34C-EBA966AC697B}"/>
              </a:ext>
            </a:extLst>
          </p:cNvPr>
          <p:cNvSpPr/>
          <p:nvPr/>
        </p:nvSpPr>
        <p:spPr>
          <a:xfrm>
            <a:off x="9541266" y="4427312"/>
            <a:ext cx="1434904" cy="615462"/>
          </a:xfrm>
          <a:prstGeom prst="wedgeEllipseCallout">
            <a:avLst>
              <a:gd name="adj1" fmla="val -33578"/>
              <a:gd name="adj2" fmla="val 79165"/>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You get a law!</a:t>
            </a:r>
          </a:p>
        </p:txBody>
      </p:sp>
      <p:sp>
        <p:nvSpPr>
          <p:cNvPr id="13" name="Speech Bubble: Oval 12">
            <a:extLst>
              <a:ext uri="{FF2B5EF4-FFF2-40B4-BE49-F238E27FC236}">
                <a16:creationId xmlns:a16="http://schemas.microsoft.com/office/drawing/2014/main" id="{89396DCF-2657-481E-ABD3-03C8148125A7}"/>
              </a:ext>
            </a:extLst>
          </p:cNvPr>
          <p:cNvSpPr/>
          <p:nvPr/>
        </p:nvSpPr>
        <p:spPr>
          <a:xfrm>
            <a:off x="10136148" y="2233217"/>
            <a:ext cx="1434904" cy="615462"/>
          </a:xfrm>
          <a:prstGeom prst="wedgeEllipseCallout">
            <a:avLst>
              <a:gd name="adj1" fmla="val -33578"/>
              <a:gd name="adj2" fmla="val 79165"/>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You get a law!</a:t>
            </a:r>
          </a:p>
        </p:txBody>
      </p:sp>
      <p:pic>
        <p:nvPicPr>
          <p:cNvPr id="14" name="Picture 6" descr="The Constitution of the United States | National Archives">
            <a:extLst>
              <a:ext uri="{FF2B5EF4-FFF2-40B4-BE49-F238E27FC236}">
                <a16:creationId xmlns:a16="http://schemas.microsoft.com/office/drawing/2014/main" id="{9BC9821E-EAFA-4F60-8C48-6EF78D09F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609" y="1944932"/>
            <a:ext cx="971550" cy="11763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5" name="Picture 6" descr="The Constitution of the United States | National Archives">
            <a:extLst>
              <a:ext uri="{FF2B5EF4-FFF2-40B4-BE49-F238E27FC236}">
                <a16:creationId xmlns:a16="http://schemas.microsoft.com/office/drawing/2014/main" id="{0BF2F619-7255-4E45-9EAA-56B13F7D7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41" y="4143356"/>
            <a:ext cx="971550" cy="11763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6" name="Picture 6" descr="The Constitution of the United States | National Archives">
            <a:extLst>
              <a:ext uri="{FF2B5EF4-FFF2-40B4-BE49-F238E27FC236}">
                <a16:creationId xmlns:a16="http://schemas.microsoft.com/office/drawing/2014/main" id="{461978BD-F354-4C90-8C69-8FDA59ACC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175" y="2170883"/>
            <a:ext cx="971550" cy="11763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91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559"/>
            <a:ext cx="10515600" cy="591478"/>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Types of Law </a:t>
            </a:r>
          </a:p>
        </p:txBody>
      </p:sp>
      <p:sp>
        <p:nvSpPr>
          <p:cNvPr id="3" name="Content Placeholder 2"/>
          <p:cNvSpPr>
            <a:spLocks noGrp="1"/>
          </p:cNvSpPr>
          <p:nvPr>
            <p:ph idx="1"/>
          </p:nvPr>
        </p:nvSpPr>
        <p:spPr>
          <a:xfrm>
            <a:off x="829602" y="886264"/>
            <a:ext cx="10515600" cy="4502908"/>
          </a:xfrm>
          <a:solidFill>
            <a:schemeClr val="bg1"/>
          </a:solidFill>
        </p:spPr>
        <p:txBody>
          <a:bodyPr>
            <a:normAutofit/>
          </a:bodyPr>
          <a:lstStyle/>
          <a:p>
            <a:pPr marL="0" indent="0">
              <a:buNone/>
            </a:pPr>
            <a:r>
              <a:rPr lang="en-US" sz="2400" dirty="0">
                <a:latin typeface="Times New Roman" pitchFamily="18" charset="0"/>
                <a:cs typeface="Times New Roman" pitchFamily="18" charset="0"/>
              </a:rPr>
              <a:t> Types of Law</a:t>
            </a:r>
          </a:p>
        </p:txBody>
      </p:sp>
      <p:graphicFrame>
        <p:nvGraphicFramePr>
          <p:cNvPr id="6" name="Table 6">
            <a:extLst>
              <a:ext uri="{FF2B5EF4-FFF2-40B4-BE49-F238E27FC236}">
                <a16:creationId xmlns:a16="http://schemas.microsoft.com/office/drawing/2014/main" id="{1A82FFF0-74A2-475B-9515-94E9A41B247A}"/>
              </a:ext>
            </a:extLst>
          </p:cNvPr>
          <p:cNvGraphicFramePr>
            <a:graphicFrameLocks noGrp="1"/>
          </p:cNvGraphicFramePr>
          <p:nvPr>
            <p:extLst>
              <p:ext uri="{D42A27DB-BD31-4B8C-83A1-F6EECF244321}">
                <p14:modId xmlns:p14="http://schemas.microsoft.com/office/powerpoint/2010/main" val="3475441940"/>
              </p:ext>
            </p:extLst>
          </p:nvPr>
        </p:nvGraphicFramePr>
        <p:xfrm>
          <a:off x="295422" y="1308296"/>
          <a:ext cx="11296355" cy="5029200"/>
        </p:xfrm>
        <a:graphic>
          <a:graphicData uri="http://schemas.openxmlformats.org/drawingml/2006/table">
            <a:tbl>
              <a:tblPr firstRow="1" bandRow="1">
                <a:tableStyleId>{5C22544A-7EE6-4342-B048-85BDC9FD1C3A}</a:tableStyleId>
              </a:tblPr>
              <a:tblGrid>
                <a:gridCol w="3099981">
                  <a:extLst>
                    <a:ext uri="{9D8B030D-6E8A-4147-A177-3AD203B41FA5}">
                      <a16:colId xmlns:a16="http://schemas.microsoft.com/office/drawing/2014/main" val="2572820520"/>
                    </a:ext>
                  </a:extLst>
                </a:gridCol>
                <a:gridCol w="3389449">
                  <a:extLst>
                    <a:ext uri="{9D8B030D-6E8A-4147-A177-3AD203B41FA5}">
                      <a16:colId xmlns:a16="http://schemas.microsoft.com/office/drawing/2014/main" val="2052178271"/>
                    </a:ext>
                  </a:extLst>
                </a:gridCol>
                <a:gridCol w="4806925">
                  <a:extLst>
                    <a:ext uri="{9D8B030D-6E8A-4147-A177-3AD203B41FA5}">
                      <a16:colId xmlns:a16="http://schemas.microsoft.com/office/drawing/2014/main" val="1012201617"/>
                    </a:ext>
                  </a:extLst>
                </a:gridCol>
              </a:tblGrid>
              <a:tr h="370840">
                <a:tc>
                  <a:txBody>
                    <a:bodyPr/>
                    <a:lstStyle/>
                    <a:p>
                      <a:r>
                        <a:rPr lang="en-US" sz="2400" dirty="0">
                          <a:latin typeface="Times" panose="02020603050405020304" pitchFamily="18" charset="0"/>
                          <a:cs typeface="Times" panose="02020603050405020304" pitchFamily="18" charset="0"/>
                        </a:rPr>
                        <a:t>Types of Law</a:t>
                      </a:r>
                    </a:p>
                  </a:txBody>
                  <a:tcPr>
                    <a:solidFill>
                      <a:schemeClr val="tx1"/>
                    </a:solidFill>
                  </a:tcPr>
                </a:tc>
                <a:tc>
                  <a:txBody>
                    <a:bodyPr/>
                    <a:lstStyle/>
                    <a:p>
                      <a:r>
                        <a:rPr lang="en-US" sz="2400" dirty="0">
                          <a:latin typeface="Times" panose="02020603050405020304" pitchFamily="18" charset="0"/>
                          <a:cs typeface="Times" panose="02020603050405020304" pitchFamily="18" charset="0"/>
                        </a:rPr>
                        <a:t>Definition</a:t>
                      </a:r>
                    </a:p>
                  </a:txBody>
                  <a:tcPr>
                    <a:solidFill>
                      <a:schemeClr val="tx1"/>
                    </a:solidFill>
                  </a:tcPr>
                </a:tc>
                <a:tc>
                  <a:txBody>
                    <a:bodyPr/>
                    <a:lstStyle/>
                    <a:p>
                      <a:r>
                        <a:rPr lang="en-US" sz="2400" dirty="0">
                          <a:latin typeface="Times" panose="02020603050405020304" pitchFamily="18" charset="0"/>
                          <a:cs typeface="Times" panose="02020603050405020304" pitchFamily="18" charset="0"/>
                        </a:rPr>
                        <a:t>Examples</a:t>
                      </a:r>
                    </a:p>
                  </a:txBody>
                  <a:tcPr>
                    <a:solidFill>
                      <a:schemeClr val="tx1"/>
                    </a:solidFill>
                  </a:tcPr>
                </a:tc>
                <a:extLst>
                  <a:ext uri="{0D108BD9-81ED-4DB2-BD59-A6C34878D82A}">
                    <a16:rowId xmlns:a16="http://schemas.microsoft.com/office/drawing/2014/main" val="1081854793"/>
                  </a:ext>
                </a:extLst>
              </a:tr>
              <a:tr h="370840">
                <a:tc>
                  <a:txBody>
                    <a:bodyPr/>
                    <a:lstStyle/>
                    <a:p>
                      <a:r>
                        <a:rPr lang="en-US" sz="2400" b="1" dirty="0">
                          <a:solidFill>
                            <a:schemeClr val="tx1"/>
                          </a:solidFill>
                          <a:latin typeface="Times" panose="02020603050405020304" pitchFamily="18" charset="0"/>
                          <a:cs typeface="Times" panose="02020603050405020304" pitchFamily="18" charset="0"/>
                        </a:rPr>
                        <a:t>Criminal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Actions breaking the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Felonies, misdemeanors, traffic violations, robbery, murder</a:t>
                      </a:r>
                    </a:p>
                  </a:txBody>
                  <a:tcPr/>
                </a:tc>
                <a:extLst>
                  <a:ext uri="{0D108BD9-81ED-4DB2-BD59-A6C34878D82A}">
                    <a16:rowId xmlns:a16="http://schemas.microsoft.com/office/drawing/2014/main" val="3530881620"/>
                  </a:ext>
                </a:extLst>
              </a:tr>
              <a:tr h="370840">
                <a:tc>
                  <a:txBody>
                    <a:bodyPr/>
                    <a:lstStyle/>
                    <a:p>
                      <a:r>
                        <a:rPr lang="en-US" sz="2400" b="1" dirty="0">
                          <a:solidFill>
                            <a:schemeClr val="tx1"/>
                          </a:solidFill>
                          <a:latin typeface="Times" panose="02020603050405020304" pitchFamily="18" charset="0"/>
                          <a:cs typeface="Times" panose="02020603050405020304" pitchFamily="18" charset="0"/>
                        </a:rPr>
                        <a:t>Civil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Lawsuits</a:t>
                      </a:r>
                    </a:p>
                  </a:txBody>
                  <a:tcPr/>
                </a:tc>
                <a:tc>
                  <a:txBody>
                    <a:bodyPr/>
                    <a:lstStyle/>
                    <a:p>
                      <a:r>
                        <a:rPr lang="en-US" sz="2400" dirty="0">
                          <a:solidFill>
                            <a:schemeClr val="tx1"/>
                          </a:solidFill>
                          <a:latin typeface="Times" panose="02020603050405020304" pitchFamily="18" charset="0"/>
                          <a:cs typeface="Times" panose="02020603050405020304" pitchFamily="18" charset="0"/>
                        </a:rPr>
                        <a:t>Torts, family law, suits of equity</a:t>
                      </a:r>
                    </a:p>
                  </a:txBody>
                  <a:tcPr/>
                </a:tc>
                <a:extLst>
                  <a:ext uri="{0D108BD9-81ED-4DB2-BD59-A6C34878D82A}">
                    <a16:rowId xmlns:a16="http://schemas.microsoft.com/office/drawing/2014/main" val="1178451622"/>
                  </a:ext>
                </a:extLst>
              </a:tr>
              <a:tr h="370840">
                <a:tc>
                  <a:txBody>
                    <a:bodyPr/>
                    <a:lstStyle/>
                    <a:p>
                      <a:r>
                        <a:rPr lang="en-US" sz="2400" b="1" dirty="0">
                          <a:solidFill>
                            <a:schemeClr val="tx1"/>
                          </a:solidFill>
                          <a:latin typeface="Times" panose="02020603050405020304" pitchFamily="18" charset="0"/>
                          <a:cs typeface="Times" panose="02020603050405020304" pitchFamily="18" charset="0"/>
                        </a:rPr>
                        <a:t>Constitution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Interpreting the Constitution</a:t>
                      </a:r>
                    </a:p>
                  </a:txBody>
                  <a:tcPr/>
                </a:tc>
                <a:tc>
                  <a:txBody>
                    <a:bodyPr/>
                    <a:lstStyle/>
                    <a:p>
                      <a:r>
                        <a:rPr lang="en-US" sz="2400" dirty="0">
                          <a:solidFill>
                            <a:schemeClr val="tx1"/>
                          </a:solidFill>
                          <a:latin typeface="Times" panose="02020603050405020304" pitchFamily="18" charset="0"/>
                          <a:cs typeface="Times" panose="02020603050405020304" pitchFamily="18" charset="0"/>
                        </a:rPr>
                        <a:t>Amendments, Supreme Court, Constitutional Clauses </a:t>
                      </a:r>
                    </a:p>
                  </a:txBody>
                  <a:tcPr/>
                </a:tc>
                <a:extLst>
                  <a:ext uri="{0D108BD9-81ED-4DB2-BD59-A6C34878D82A}">
                    <a16:rowId xmlns:a16="http://schemas.microsoft.com/office/drawing/2014/main" val="3764542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panose="02020603050405020304" pitchFamily="18" charset="0"/>
                          <a:cs typeface="Times" panose="02020603050405020304" pitchFamily="18" charset="0"/>
                        </a:rPr>
                        <a:t>Administrative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Law enforcement &amp; investigation </a:t>
                      </a:r>
                    </a:p>
                  </a:txBody>
                  <a:tcPr/>
                </a:tc>
                <a:tc>
                  <a:txBody>
                    <a:bodyPr/>
                    <a:lstStyle/>
                    <a:p>
                      <a:r>
                        <a:rPr lang="en-US" sz="2400" dirty="0">
                          <a:solidFill>
                            <a:schemeClr val="tx1"/>
                          </a:solidFill>
                          <a:latin typeface="Times" panose="02020603050405020304" pitchFamily="18" charset="0"/>
                          <a:cs typeface="Times" panose="02020603050405020304" pitchFamily="18" charset="0"/>
                        </a:rPr>
                        <a:t>Enforcement agencies – FBI, EPA, etc. </a:t>
                      </a:r>
                    </a:p>
                  </a:txBody>
                  <a:tcPr/>
                </a:tc>
                <a:extLst>
                  <a:ext uri="{0D108BD9-81ED-4DB2-BD59-A6C34878D82A}">
                    <a16:rowId xmlns:a16="http://schemas.microsoft.com/office/drawing/2014/main" val="3816663860"/>
                  </a:ext>
                </a:extLst>
              </a:tr>
              <a:tr h="370840">
                <a:tc>
                  <a:txBody>
                    <a:bodyPr/>
                    <a:lstStyle/>
                    <a:p>
                      <a:r>
                        <a:rPr lang="en-US" sz="2400" b="1" dirty="0">
                          <a:solidFill>
                            <a:schemeClr val="tx1"/>
                          </a:solidFill>
                          <a:latin typeface="Times" panose="02020603050405020304" pitchFamily="18" charset="0"/>
                          <a:cs typeface="Times" panose="02020603050405020304" pitchFamily="18" charset="0"/>
                        </a:rPr>
                        <a:t>Statutory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Lawmaking </a:t>
                      </a:r>
                    </a:p>
                  </a:txBody>
                  <a:tcPr/>
                </a:tc>
                <a:tc>
                  <a:txBody>
                    <a:bodyPr/>
                    <a:lstStyle/>
                    <a:p>
                      <a:r>
                        <a:rPr lang="en-US" sz="2400" dirty="0">
                          <a:solidFill>
                            <a:schemeClr val="tx1"/>
                          </a:solidFill>
                          <a:latin typeface="Times" panose="02020603050405020304" pitchFamily="18" charset="0"/>
                          <a:cs typeface="Times" panose="02020603050405020304" pitchFamily="18" charset="0"/>
                        </a:rPr>
                        <a:t>Legislative body changing or making laws </a:t>
                      </a:r>
                    </a:p>
                  </a:txBody>
                  <a:tcPr/>
                </a:tc>
                <a:extLst>
                  <a:ext uri="{0D108BD9-81ED-4DB2-BD59-A6C34878D82A}">
                    <a16:rowId xmlns:a16="http://schemas.microsoft.com/office/drawing/2014/main" val="3306693679"/>
                  </a:ext>
                </a:extLst>
              </a:tr>
              <a:tr h="370840">
                <a:tc>
                  <a:txBody>
                    <a:bodyPr/>
                    <a:lstStyle/>
                    <a:p>
                      <a:r>
                        <a:rPr lang="en-US" sz="2400" b="1" dirty="0">
                          <a:solidFill>
                            <a:schemeClr val="tx1"/>
                          </a:solidFill>
                          <a:latin typeface="Times" panose="02020603050405020304" pitchFamily="18" charset="0"/>
                          <a:cs typeface="Times" panose="02020603050405020304" pitchFamily="18" charset="0"/>
                        </a:rPr>
                        <a:t>International Law</a:t>
                      </a:r>
                    </a:p>
                  </a:txBody>
                  <a:tcPr/>
                </a:tc>
                <a:tc>
                  <a:txBody>
                    <a:bodyPr/>
                    <a:lstStyle/>
                    <a:p>
                      <a:r>
                        <a:rPr lang="en-US" sz="2400" dirty="0">
                          <a:solidFill>
                            <a:schemeClr val="tx1"/>
                          </a:solidFill>
                          <a:latin typeface="Times" panose="02020603050405020304" pitchFamily="18" charset="0"/>
                          <a:cs typeface="Times" panose="02020603050405020304" pitchFamily="18" charset="0"/>
                        </a:rPr>
                        <a:t>Dealing with issues of foreign countries </a:t>
                      </a:r>
                    </a:p>
                  </a:txBody>
                  <a:tcPr/>
                </a:tc>
                <a:tc>
                  <a:txBody>
                    <a:bodyPr/>
                    <a:lstStyle/>
                    <a:p>
                      <a:r>
                        <a:rPr lang="en-US" sz="2400" dirty="0">
                          <a:solidFill>
                            <a:schemeClr val="tx1"/>
                          </a:solidFill>
                          <a:latin typeface="Times" panose="02020603050405020304" pitchFamily="18" charset="0"/>
                          <a:cs typeface="Times" panose="02020603050405020304" pitchFamily="18" charset="0"/>
                        </a:rPr>
                        <a:t>Treaties, trade agreements, violations of UN human rights doctrine</a:t>
                      </a:r>
                    </a:p>
                  </a:txBody>
                  <a:tcPr/>
                </a:tc>
                <a:extLst>
                  <a:ext uri="{0D108BD9-81ED-4DB2-BD59-A6C34878D82A}">
                    <a16:rowId xmlns:a16="http://schemas.microsoft.com/office/drawing/2014/main" val="3478287438"/>
                  </a:ext>
                </a:extLst>
              </a:tr>
            </a:tbl>
          </a:graphicData>
        </a:graphic>
      </p:graphicFrame>
    </p:spTree>
    <p:extLst>
      <p:ext uri="{BB962C8B-B14F-4D97-AF65-F5344CB8AC3E}">
        <p14:creationId xmlns:p14="http://schemas.microsoft.com/office/powerpoint/2010/main" val="273431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8426"/>
          </a:xfrm>
          <a:solidFill>
            <a:schemeClr val="accent6">
              <a:lumMod val="50000"/>
            </a:schemeClr>
          </a:solidFill>
        </p:spPr>
        <p:txBody>
          <a:bodyPr/>
          <a:lstStyle/>
          <a:p>
            <a:r>
              <a:rPr lang="en-US" dirty="0">
                <a:solidFill>
                  <a:schemeClr val="bg1"/>
                </a:solidFill>
                <a:latin typeface="Baskerville Old Face" pitchFamily="18" charset="0"/>
              </a:rPr>
              <a:t>Types of law challenge</a:t>
            </a:r>
          </a:p>
        </p:txBody>
      </p:sp>
      <p:sp>
        <p:nvSpPr>
          <p:cNvPr id="3" name="Content Placeholder 2"/>
          <p:cNvSpPr>
            <a:spLocks noGrp="1"/>
          </p:cNvSpPr>
          <p:nvPr>
            <p:ph idx="1"/>
          </p:nvPr>
        </p:nvSpPr>
        <p:spPr>
          <a:xfrm>
            <a:off x="562708" y="1505243"/>
            <a:ext cx="10791092" cy="4671720"/>
          </a:xfrm>
          <a:solidFill>
            <a:schemeClr val="bg1"/>
          </a:solidFill>
        </p:spPr>
        <p:txBody>
          <a:bodyPr>
            <a:normAutofit/>
          </a:bodyPr>
          <a:lstStyle/>
          <a:p>
            <a:pPr marL="457200" indent="-457200">
              <a:buFont typeface="+mj-lt"/>
              <a:buAutoNum type="arabicPeriod"/>
            </a:pPr>
            <a:r>
              <a:rPr lang="en-US" sz="2400" dirty="0">
                <a:latin typeface="Times New Roman" pitchFamily="18" charset="0"/>
                <a:cs typeface="Times New Roman" pitchFamily="18" charset="0"/>
              </a:rPr>
              <a:t> The Supreme Court evaluates whether jury made up of one race is a violation of the 6</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a:t>
            </a:r>
          </a:p>
          <a:p>
            <a:pPr marL="457200" indent="-457200">
              <a:buFont typeface="+mj-lt"/>
              <a:buAutoNum type="arabicPeriod"/>
            </a:pPr>
            <a:r>
              <a:rPr lang="en-US" sz="2400" dirty="0">
                <a:latin typeface="Times New Roman" pitchFamily="18" charset="0"/>
                <a:cs typeface="Times New Roman" pitchFamily="18" charset="0"/>
              </a:rPr>
              <a:t>The federal government sues pharmaceutical companies for price fixing</a:t>
            </a:r>
          </a:p>
          <a:p>
            <a:pPr marL="457200" indent="-457200">
              <a:buFont typeface="+mj-lt"/>
              <a:buAutoNum type="arabicPeriod"/>
            </a:pPr>
            <a:r>
              <a:rPr lang="en-US" sz="2400" dirty="0">
                <a:latin typeface="Times New Roman" pitchFamily="18" charset="0"/>
                <a:cs typeface="Times New Roman" pitchFamily="18" charset="0"/>
              </a:rPr>
              <a:t>The Environmental Protection Agency fines Montrose Chemical Corp for illegally dumping DDT, a toxic chemical, into ground water  </a:t>
            </a:r>
          </a:p>
          <a:p>
            <a:pPr marL="457200" indent="-457200">
              <a:buFont typeface="+mj-lt"/>
              <a:buAutoNum type="arabicPeriod"/>
            </a:pPr>
            <a:r>
              <a:rPr lang="en-US" sz="2400" dirty="0">
                <a:latin typeface="Times New Roman" pitchFamily="18" charset="0"/>
                <a:cs typeface="Times New Roman" pitchFamily="18" charset="0"/>
              </a:rPr>
              <a:t>A defendant is charged with kidnapping and robbery </a:t>
            </a:r>
          </a:p>
          <a:p>
            <a:pPr marL="457200" indent="-457200">
              <a:buFont typeface="+mj-lt"/>
              <a:buAutoNum type="arabicPeriod"/>
            </a:pPr>
            <a:r>
              <a:rPr lang="en-US" sz="2400" dirty="0">
                <a:latin typeface="Times New Roman" pitchFamily="18" charset="0"/>
                <a:cs typeface="Times New Roman" pitchFamily="18" charset="0"/>
              </a:rPr>
              <a:t>The United States bans toys made in China because they contain lead paint </a:t>
            </a:r>
          </a:p>
          <a:p>
            <a:pPr marL="457200" indent="-457200">
              <a:buFont typeface="+mj-lt"/>
              <a:buAutoNum type="arabicPeriod"/>
            </a:pPr>
            <a:r>
              <a:rPr lang="en-US" sz="2400" dirty="0">
                <a:latin typeface="Times New Roman" pitchFamily="18" charset="0"/>
                <a:cs typeface="Times New Roman" pitchFamily="18" charset="0"/>
              </a:rPr>
              <a:t>Greensboro City Council passes a new ordinance, which bans leashing dogs outside the home </a:t>
            </a:r>
          </a:p>
        </p:txBody>
      </p:sp>
    </p:spTree>
    <p:extLst>
      <p:ext uri="{BB962C8B-B14F-4D97-AF65-F5344CB8AC3E}">
        <p14:creationId xmlns:p14="http://schemas.microsoft.com/office/powerpoint/2010/main" val="17061924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Factors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Adult or Juvenile Offender</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2</a:t>
            </a:r>
            <a:r>
              <a:rPr lang="en-US" sz="2000" baseline="30000" dirty="0">
                <a:latin typeface="Times New Roman" panose="02020603050405020304" pitchFamily="18" charset="0"/>
                <a:cs typeface="Times New Roman" panose="02020603050405020304" pitchFamily="18" charset="0"/>
              </a:rPr>
              <a:t>nd</a:t>
            </a:r>
            <a:r>
              <a:rPr lang="en-US" sz="2000" dirty="0">
                <a:latin typeface="Times New Roman" panose="02020603050405020304" pitchFamily="18" charset="0"/>
                <a:cs typeface="Times New Roman" panose="02020603050405020304" pitchFamily="18" charset="0"/>
              </a:rPr>
              <a:t> Chance Kids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5 (Law) Test – Thursday 2/23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4459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Juvenile Factors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Adult or Juvenile Offender</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2</a:t>
            </a:r>
            <a:r>
              <a:rPr lang="en-US" sz="2000" baseline="30000" dirty="0">
                <a:latin typeface="Times New Roman" panose="02020603050405020304" pitchFamily="18" charset="0"/>
                <a:cs typeface="Times New Roman" panose="02020603050405020304" pitchFamily="18" charset="0"/>
              </a:rPr>
              <a:t>nd</a:t>
            </a:r>
            <a:r>
              <a:rPr lang="en-US" sz="2000" dirty="0">
                <a:latin typeface="Times New Roman" panose="02020603050405020304" pitchFamily="18" charset="0"/>
                <a:cs typeface="Times New Roman" panose="02020603050405020304" pitchFamily="18" charset="0"/>
              </a:rPr>
              <a:t> Chance Kids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Current Events Journals </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5 (Law) Test – Thursday 2/23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2557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815F-40D9-41FE-98C8-C83A3ACBBF4F}"/>
              </a:ext>
            </a:extLst>
          </p:cNvPr>
          <p:cNvSpPr>
            <a:spLocks noGrp="1"/>
          </p:cNvSpPr>
          <p:nvPr>
            <p:ph type="title"/>
          </p:nvPr>
        </p:nvSpPr>
        <p:spPr>
          <a:xfrm>
            <a:off x="838200" y="365125"/>
            <a:ext cx="10515600" cy="802493"/>
          </a:xfrm>
          <a:solidFill>
            <a:schemeClr val="accent6">
              <a:lumMod val="50000"/>
            </a:schemeClr>
          </a:solidFill>
        </p:spPr>
        <p:txBody>
          <a:bodyPr>
            <a:normAutofit fontScale="90000"/>
          </a:bodyPr>
          <a:lstStyle/>
          <a:p>
            <a:r>
              <a:rPr lang="en-US" b="1" dirty="0">
                <a:solidFill>
                  <a:schemeClr val="bg1"/>
                </a:solidFill>
                <a:latin typeface="Times" panose="02020603050405020304" pitchFamily="18" charset="0"/>
                <a:cs typeface="Times" panose="02020603050405020304" pitchFamily="18" charset="0"/>
              </a:rPr>
              <a:t>Characteristics of a Juvenile Justice System </a:t>
            </a:r>
          </a:p>
        </p:txBody>
      </p:sp>
      <p:sp>
        <p:nvSpPr>
          <p:cNvPr id="3" name="Content Placeholder 2">
            <a:extLst>
              <a:ext uri="{FF2B5EF4-FFF2-40B4-BE49-F238E27FC236}">
                <a16:creationId xmlns:a16="http://schemas.microsoft.com/office/drawing/2014/main" id="{67155719-3465-4193-9F72-9DE28E3CAE37}"/>
              </a:ext>
            </a:extLst>
          </p:cNvPr>
          <p:cNvSpPr>
            <a:spLocks noGrp="1"/>
          </p:cNvSpPr>
          <p:nvPr>
            <p:ph idx="1"/>
          </p:nvPr>
        </p:nvSpPr>
        <p:spPr>
          <a:xfrm>
            <a:off x="838200" y="1322362"/>
            <a:ext cx="10515600" cy="4643585"/>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Review major ideas of the juvenile legal system </a:t>
            </a:r>
          </a:p>
          <a:p>
            <a:pPr marL="457200" indent="-457200">
              <a:buFont typeface="+mj-lt"/>
              <a:buAutoNum type="arabicPeriod"/>
            </a:pPr>
            <a:r>
              <a:rPr lang="en-US" sz="2400" dirty="0">
                <a:latin typeface="Times" panose="02020603050405020304" pitchFamily="18" charset="0"/>
                <a:cs typeface="Times" panose="02020603050405020304" pitchFamily="18" charset="0"/>
              </a:rPr>
              <a:t>What is the major focus of the juvenile justice system? </a:t>
            </a:r>
          </a:p>
          <a:p>
            <a:pPr marL="457200" indent="-457200">
              <a:buFont typeface="+mj-lt"/>
              <a:buAutoNum type="arabicPeriod"/>
            </a:pPr>
            <a:r>
              <a:rPr lang="en-US" sz="2400" dirty="0">
                <a:latin typeface="Times" panose="02020603050405020304" pitchFamily="18" charset="0"/>
                <a:cs typeface="Times" panose="02020603050405020304" pitchFamily="18" charset="0"/>
              </a:rPr>
              <a:t>What TWO major factors that cause juveniles to violate the law? </a:t>
            </a:r>
          </a:p>
          <a:p>
            <a:pPr marL="457200" indent="-457200">
              <a:buFont typeface="+mj-lt"/>
              <a:buAutoNum type="arabicPeriod"/>
            </a:pPr>
            <a:r>
              <a:rPr lang="en-US" sz="2400" dirty="0">
                <a:latin typeface="Times" panose="02020603050405020304" pitchFamily="18" charset="0"/>
                <a:cs typeface="Times" panose="02020603050405020304" pitchFamily="18" charset="0"/>
              </a:rPr>
              <a:t>What SCOTUS case established guidelines for juvenile due process rights? </a:t>
            </a:r>
          </a:p>
          <a:p>
            <a:pPr marL="457200" indent="-457200">
              <a:buFont typeface="+mj-lt"/>
              <a:buAutoNum type="arabicPeriod"/>
            </a:pPr>
            <a:r>
              <a:rPr lang="en-US" sz="2400" dirty="0">
                <a:latin typeface="Times" panose="02020603050405020304" pitchFamily="18" charset="0"/>
                <a:cs typeface="Times" panose="02020603050405020304" pitchFamily="18" charset="0"/>
              </a:rPr>
              <a:t>What is the ONE Constitutional right of the accused that is NOT granted to juvenile offenders?</a:t>
            </a:r>
          </a:p>
          <a:p>
            <a:pPr marL="457200" indent="-457200">
              <a:buFont typeface="+mj-lt"/>
              <a:buAutoNum type="arabicPeriod"/>
            </a:pPr>
            <a:r>
              <a:rPr lang="en-US" sz="2400" dirty="0">
                <a:latin typeface="Times" panose="02020603050405020304" pitchFamily="18" charset="0"/>
                <a:cs typeface="Times" panose="02020603050405020304" pitchFamily="18" charset="0"/>
              </a:rPr>
              <a:t>Explain ONE way that juveniles are treated differently by the legal system than adult offenders.</a:t>
            </a:r>
          </a:p>
        </p:txBody>
      </p:sp>
    </p:spTree>
    <p:extLst>
      <p:ext uri="{BB962C8B-B14F-4D97-AF65-F5344CB8AC3E}">
        <p14:creationId xmlns:p14="http://schemas.microsoft.com/office/powerpoint/2010/main" val="23246421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0631-8EEF-4E96-9236-DA84D65B793E}"/>
              </a:ext>
            </a:extLst>
          </p:cNvPr>
          <p:cNvSpPr>
            <a:spLocks noGrp="1"/>
          </p:cNvSpPr>
          <p:nvPr>
            <p:ph type="title"/>
          </p:nvPr>
        </p:nvSpPr>
        <p:spPr>
          <a:xfrm>
            <a:off x="838200" y="365126"/>
            <a:ext cx="10515600" cy="718086"/>
          </a:xfrm>
          <a:solidFill>
            <a:schemeClr val="accent6">
              <a:lumMod val="50000"/>
            </a:schemeClr>
          </a:solidFill>
        </p:spPr>
        <p:txBody>
          <a:bodyPr/>
          <a:lstStyle/>
          <a:p>
            <a:r>
              <a:rPr lang="en-US" b="1" dirty="0">
                <a:solidFill>
                  <a:schemeClr val="bg1"/>
                </a:solidFill>
                <a:latin typeface="Baskerville Old Face" panose="02020602080505020303" pitchFamily="18" charset="0"/>
              </a:rPr>
              <a:t>Juvenile or Adult Offender </a:t>
            </a:r>
          </a:p>
        </p:txBody>
      </p:sp>
      <p:sp>
        <p:nvSpPr>
          <p:cNvPr id="3" name="Content Placeholder 2">
            <a:extLst>
              <a:ext uri="{FF2B5EF4-FFF2-40B4-BE49-F238E27FC236}">
                <a16:creationId xmlns:a16="http://schemas.microsoft.com/office/drawing/2014/main" id="{BAC0D74B-923A-406D-B10F-46806B25B2DE}"/>
              </a:ext>
            </a:extLst>
          </p:cNvPr>
          <p:cNvSpPr>
            <a:spLocks noGrp="1"/>
          </p:cNvSpPr>
          <p:nvPr>
            <p:ph idx="1"/>
          </p:nvPr>
        </p:nvSpPr>
        <p:spPr>
          <a:xfrm>
            <a:off x="838200" y="1252025"/>
            <a:ext cx="10515600" cy="49249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whether each candidate should be tried as a juvenile or adult offender</a:t>
            </a:r>
          </a:p>
          <a:p>
            <a:r>
              <a:rPr lang="en-US" sz="2400" dirty="0">
                <a:latin typeface="Times" panose="02020603050405020304" pitchFamily="18" charset="0"/>
                <a:cs typeface="Times" panose="02020603050405020304" pitchFamily="18" charset="0"/>
              </a:rPr>
              <a:t>Consider their actions, prior record, and the circumstances of the crime </a:t>
            </a:r>
          </a:p>
          <a:p>
            <a:r>
              <a:rPr lang="en-US" sz="2400" dirty="0">
                <a:latin typeface="Times" panose="02020603050405020304" pitchFamily="18" charset="0"/>
                <a:cs typeface="Times" panose="02020603050405020304" pitchFamily="18" charset="0"/>
              </a:rPr>
              <a:t>Meet as group and reach consensus on all four candidates (be sure you can justify who gets tried as an adult or juvenile offender </a:t>
            </a:r>
          </a:p>
        </p:txBody>
      </p:sp>
      <p:pic>
        <p:nvPicPr>
          <p:cNvPr id="6" name="Picture 5" descr="215">
            <a:extLst>
              <a:ext uri="{FF2B5EF4-FFF2-40B4-BE49-F238E27FC236}">
                <a16:creationId xmlns:a16="http://schemas.microsoft.com/office/drawing/2014/main" id="{671CE69F-B798-4F09-80FA-98CCD96951D8}"/>
              </a:ext>
            </a:extLst>
          </p:cNvPr>
          <p:cNvPicPr/>
          <p:nvPr/>
        </p:nvPicPr>
        <p:blipFill>
          <a:blip r:embed="rId2" cstate="print"/>
          <a:srcRect/>
          <a:stretch>
            <a:fillRect/>
          </a:stretch>
        </p:blipFill>
        <p:spPr bwMode="auto">
          <a:xfrm>
            <a:off x="322381" y="3010487"/>
            <a:ext cx="2152357" cy="2356338"/>
          </a:xfrm>
          <a:prstGeom prst="rect">
            <a:avLst/>
          </a:prstGeom>
          <a:noFill/>
          <a:ln w="9525">
            <a:noFill/>
            <a:miter lim="800000"/>
            <a:headEnd/>
            <a:tailEnd/>
          </a:ln>
        </p:spPr>
      </p:pic>
      <p:sp>
        <p:nvSpPr>
          <p:cNvPr id="4" name="Rectangle 3">
            <a:extLst>
              <a:ext uri="{FF2B5EF4-FFF2-40B4-BE49-F238E27FC236}">
                <a16:creationId xmlns:a16="http://schemas.microsoft.com/office/drawing/2014/main" id="{8CE14ECC-8203-4586-8B8D-A404FDD54194}"/>
              </a:ext>
            </a:extLst>
          </p:cNvPr>
          <p:cNvSpPr/>
          <p:nvPr/>
        </p:nvSpPr>
        <p:spPr>
          <a:xfrm>
            <a:off x="190428" y="5210065"/>
            <a:ext cx="2460382"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#1 - Manny</a:t>
            </a:r>
          </a:p>
        </p:txBody>
      </p:sp>
      <p:pic>
        <p:nvPicPr>
          <p:cNvPr id="8" name="Picture 7" descr="photo of shawn on the outside">
            <a:extLst>
              <a:ext uri="{FF2B5EF4-FFF2-40B4-BE49-F238E27FC236}">
                <a16:creationId xmlns:a16="http://schemas.microsoft.com/office/drawing/2014/main" id="{33E4A108-B34F-455A-BBB7-B522D5BACAE8}"/>
              </a:ext>
            </a:extLst>
          </p:cNvPr>
          <p:cNvPicPr/>
          <p:nvPr/>
        </p:nvPicPr>
        <p:blipFill>
          <a:blip r:embed="rId3" cstate="print"/>
          <a:srcRect/>
          <a:stretch>
            <a:fillRect/>
          </a:stretch>
        </p:blipFill>
        <p:spPr bwMode="auto">
          <a:xfrm>
            <a:off x="2854749" y="3010487"/>
            <a:ext cx="2152356" cy="2356337"/>
          </a:xfrm>
          <a:prstGeom prst="rect">
            <a:avLst/>
          </a:prstGeom>
          <a:noFill/>
          <a:ln w="9525">
            <a:noFill/>
            <a:miter lim="800000"/>
            <a:headEnd/>
            <a:tailEnd/>
          </a:ln>
        </p:spPr>
      </p:pic>
      <p:sp>
        <p:nvSpPr>
          <p:cNvPr id="9" name="Rectangle 8">
            <a:extLst>
              <a:ext uri="{FF2B5EF4-FFF2-40B4-BE49-F238E27FC236}">
                <a16:creationId xmlns:a16="http://schemas.microsoft.com/office/drawing/2014/main" id="{9DE120A0-C5B3-4716-83BC-43791635A409}"/>
              </a:ext>
            </a:extLst>
          </p:cNvPr>
          <p:cNvSpPr/>
          <p:nvPr/>
        </p:nvSpPr>
        <p:spPr>
          <a:xfrm>
            <a:off x="2820247" y="521006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#2 - Shawn</a:t>
            </a:r>
          </a:p>
        </p:txBody>
      </p:sp>
      <p:pic>
        <p:nvPicPr>
          <p:cNvPr id="10" name="Picture 9" descr="photo of marquese with others in jail">
            <a:extLst>
              <a:ext uri="{FF2B5EF4-FFF2-40B4-BE49-F238E27FC236}">
                <a16:creationId xmlns:a16="http://schemas.microsoft.com/office/drawing/2014/main" id="{C07E28AE-22DA-4ABA-AC26-5291850C5381}"/>
              </a:ext>
            </a:extLst>
          </p:cNvPr>
          <p:cNvPicPr/>
          <p:nvPr/>
        </p:nvPicPr>
        <p:blipFill>
          <a:blip r:embed="rId4" cstate="print"/>
          <a:srcRect/>
          <a:stretch>
            <a:fillRect/>
          </a:stretch>
        </p:blipFill>
        <p:spPr bwMode="auto">
          <a:xfrm>
            <a:off x="5450065" y="3010487"/>
            <a:ext cx="2405576" cy="2356337"/>
          </a:xfrm>
          <a:prstGeom prst="rect">
            <a:avLst/>
          </a:prstGeom>
          <a:noFill/>
          <a:ln w="9525">
            <a:noFill/>
            <a:miter lim="800000"/>
            <a:headEnd/>
            <a:tailEnd/>
          </a:ln>
        </p:spPr>
      </p:pic>
      <p:pic>
        <p:nvPicPr>
          <p:cNvPr id="12" name="Picture 11" descr="photo of jose leaving juvenile hall">
            <a:extLst>
              <a:ext uri="{FF2B5EF4-FFF2-40B4-BE49-F238E27FC236}">
                <a16:creationId xmlns:a16="http://schemas.microsoft.com/office/drawing/2014/main" id="{A3CD9014-13D5-48A7-9ADC-8A856287D996}"/>
              </a:ext>
            </a:extLst>
          </p:cNvPr>
          <p:cNvPicPr/>
          <p:nvPr/>
        </p:nvPicPr>
        <p:blipFill>
          <a:blip r:embed="rId5" cstate="print"/>
          <a:srcRect/>
          <a:stretch>
            <a:fillRect/>
          </a:stretch>
        </p:blipFill>
        <p:spPr bwMode="auto">
          <a:xfrm>
            <a:off x="8223595" y="3010487"/>
            <a:ext cx="2762250" cy="2422241"/>
          </a:xfrm>
          <a:prstGeom prst="rect">
            <a:avLst/>
          </a:prstGeom>
          <a:noFill/>
          <a:ln w="9525">
            <a:noFill/>
            <a:miter lim="800000"/>
            <a:headEnd/>
            <a:tailEnd/>
          </a:ln>
        </p:spPr>
      </p:pic>
      <p:sp>
        <p:nvSpPr>
          <p:cNvPr id="11" name="Rectangle 10">
            <a:extLst>
              <a:ext uri="{FF2B5EF4-FFF2-40B4-BE49-F238E27FC236}">
                <a16:creationId xmlns:a16="http://schemas.microsoft.com/office/drawing/2014/main" id="{4840BB9F-617A-4F4B-9FB2-3EBFB365E10C}"/>
              </a:ext>
            </a:extLst>
          </p:cNvPr>
          <p:cNvSpPr/>
          <p:nvPr/>
        </p:nvSpPr>
        <p:spPr>
          <a:xfrm>
            <a:off x="5484567" y="521006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#3 - </a:t>
            </a:r>
            <a:r>
              <a:rPr lang="en-US" sz="2000" b="1" dirty="0" err="1">
                <a:latin typeface="Times" panose="02020603050405020304" pitchFamily="18" charset="0"/>
                <a:cs typeface="Times" panose="02020603050405020304" pitchFamily="18" charset="0"/>
              </a:rPr>
              <a:t>Marquese</a:t>
            </a:r>
            <a:endParaRPr lang="en-US" sz="2000" b="1" dirty="0">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426CB164-4D85-4845-B650-315B08A4AD37}"/>
              </a:ext>
            </a:extLst>
          </p:cNvPr>
          <p:cNvSpPr/>
          <p:nvPr/>
        </p:nvSpPr>
        <p:spPr>
          <a:xfrm>
            <a:off x="8451167" y="5256205"/>
            <a:ext cx="2460381" cy="54864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Candidate #4 - Jose</a:t>
            </a:r>
          </a:p>
        </p:txBody>
      </p:sp>
    </p:spTree>
    <p:extLst>
      <p:ext uri="{BB962C8B-B14F-4D97-AF65-F5344CB8AC3E}">
        <p14:creationId xmlns:p14="http://schemas.microsoft.com/office/powerpoint/2010/main" val="36899263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0631-8EEF-4E96-9236-DA84D65B793E}"/>
              </a:ext>
            </a:extLst>
          </p:cNvPr>
          <p:cNvSpPr>
            <a:spLocks noGrp="1"/>
          </p:cNvSpPr>
          <p:nvPr>
            <p:ph type="title"/>
          </p:nvPr>
        </p:nvSpPr>
        <p:spPr>
          <a:xfrm>
            <a:off x="838200" y="365126"/>
            <a:ext cx="10515600" cy="718086"/>
          </a:xfrm>
          <a:solidFill>
            <a:schemeClr val="accent6">
              <a:lumMod val="50000"/>
            </a:schemeClr>
          </a:solidFill>
        </p:spPr>
        <p:txBody>
          <a:bodyPr/>
          <a:lstStyle/>
          <a:p>
            <a:r>
              <a:rPr lang="en-US" b="1" dirty="0">
                <a:solidFill>
                  <a:schemeClr val="bg1"/>
                </a:solidFill>
                <a:latin typeface="Baskerville Old Face" panose="02020602080505020303" pitchFamily="18" charset="0"/>
              </a:rPr>
              <a:t>Current trends in juvenile offenders </a:t>
            </a:r>
          </a:p>
        </p:txBody>
      </p:sp>
      <p:sp>
        <p:nvSpPr>
          <p:cNvPr id="3" name="Content Placeholder 2">
            <a:extLst>
              <a:ext uri="{FF2B5EF4-FFF2-40B4-BE49-F238E27FC236}">
                <a16:creationId xmlns:a16="http://schemas.microsoft.com/office/drawing/2014/main" id="{BAC0D74B-923A-406D-B10F-46806B25B2DE}"/>
              </a:ext>
            </a:extLst>
          </p:cNvPr>
          <p:cNvSpPr>
            <a:spLocks noGrp="1"/>
          </p:cNvSpPr>
          <p:nvPr>
            <p:ph idx="1"/>
          </p:nvPr>
        </p:nvSpPr>
        <p:spPr>
          <a:xfrm>
            <a:off x="838200" y="1491175"/>
            <a:ext cx="10515600" cy="468578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Juvenile Offender Statistics </a:t>
            </a:r>
          </a:p>
          <a:p>
            <a:pPr marL="0" indent="0">
              <a:buNone/>
            </a:pPr>
            <a:endParaRPr lang="en-US" sz="2400" dirty="0">
              <a:latin typeface="Times" panose="02020603050405020304" pitchFamily="18" charset="0"/>
              <a:cs typeface="Times" panose="02020603050405020304" pitchFamily="18" charset="0"/>
            </a:endParaRPr>
          </a:p>
        </p:txBody>
      </p:sp>
      <p:pic>
        <p:nvPicPr>
          <p:cNvPr id="3076" name="Picture 4" descr="State Juvenile Justice Reforms Can Boost Opportunity, Particularly for  Communities of Color | Center on Budget and Policy Priorities">
            <a:extLst>
              <a:ext uri="{FF2B5EF4-FFF2-40B4-BE49-F238E27FC236}">
                <a16:creationId xmlns:a16="http://schemas.microsoft.com/office/drawing/2014/main" id="{951CC2B6-5ECD-405D-9579-A0223CE2F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12" y="2026382"/>
            <a:ext cx="5232724" cy="44664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descr="Chart, line chart&#10;&#10;Description automatically generated">
            <a:extLst>
              <a:ext uri="{FF2B5EF4-FFF2-40B4-BE49-F238E27FC236}">
                <a16:creationId xmlns:a16="http://schemas.microsoft.com/office/drawing/2014/main" id="{E2110190-BFA1-4AF7-9F0C-0591EE31B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353" y="2040450"/>
            <a:ext cx="5334530" cy="4466491"/>
          </a:xfrm>
          <a:prstGeom prst="rect">
            <a:avLst/>
          </a:prstGeom>
          <a:ln>
            <a:solidFill>
              <a:srgbClr val="002060"/>
            </a:solidFill>
          </a:ln>
        </p:spPr>
      </p:pic>
    </p:spTree>
    <p:extLst>
      <p:ext uri="{BB962C8B-B14F-4D97-AF65-F5344CB8AC3E}">
        <p14:creationId xmlns:p14="http://schemas.microsoft.com/office/powerpoint/2010/main" val="12019913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Second Chance Kids</a:t>
            </a:r>
          </a:p>
        </p:txBody>
      </p:sp>
      <p:sp>
        <p:nvSpPr>
          <p:cNvPr id="3" name="Content Placeholder 2"/>
          <p:cNvSpPr>
            <a:spLocks noGrp="1"/>
          </p:cNvSpPr>
          <p:nvPr>
            <p:ph idx="1"/>
          </p:nvPr>
        </p:nvSpPr>
        <p:spPr>
          <a:xfrm>
            <a:off x="838200" y="1575582"/>
            <a:ext cx="10515600" cy="4601381"/>
          </a:xfrm>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Modern debate: Evaluate whether juvenile offenders who commit capital offense deserve second chances, especially sense they were minors when they committed the crime?</a:t>
            </a:r>
          </a:p>
        </p:txBody>
      </p:sp>
      <p:pic>
        <p:nvPicPr>
          <p:cNvPr id="4100" name="Picture 4" descr="Image result for Second Chance Kids Anthony Ro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8" y="2658793"/>
            <a:ext cx="2924135" cy="17452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62334" y="2561460"/>
            <a:ext cx="8019757" cy="754536"/>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2</a:t>
            </a:r>
            <a:r>
              <a:rPr lang="en-US" sz="2400" b="1" baseline="30000" dirty="0">
                <a:solidFill>
                  <a:schemeClr val="bg1"/>
                </a:solidFill>
                <a:latin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nd</a:t>
            </a:r>
            <a:r>
              <a:rPr lang="en-US" sz="2400" b="1" dirty="0">
                <a:solidFill>
                  <a:schemeClr val="bg1"/>
                </a:solidFill>
                <a:latin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 Chance Kids </a:t>
            </a:r>
            <a:r>
              <a:rPr lang="en-US" sz="2400" dirty="0">
                <a:solidFill>
                  <a:schemeClr val="bg1"/>
                </a:solidFill>
                <a:latin typeface="Times New Roman" pitchFamily="18" charset="0"/>
                <a:cs typeface="Times New Roman" pitchFamily="18" charset="0"/>
              </a:rPr>
              <a:t>– </a:t>
            </a:r>
            <a:r>
              <a:rPr lang="en-US" sz="2400" dirty="0">
                <a:solidFill>
                  <a:srgbClr val="FFC000"/>
                </a:solidFill>
                <a:latin typeface="Times New Roman" pitchFamily="18" charset="0"/>
                <a:cs typeface="Times New Roman" pitchFamily="18" charset="0"/>
              </a:rPr>
              <a:t>Documentary  </a:t>
            </a:r>
          </a:p>
        </p:txBody>
      </p:sp>
      <p:pic>
        <p:nvPicPr>
          <p:cNvPr id="4098" name="Picture 2" descr="Second Chance Kids | FRONTLINE">
            <a:extLst>
              <a:ext uri="{FF2B5EF4-FFF2-40B4-BE49-F238E27FC236}">
                <a16:creationId xmlns:a16="http://schemas.microsoft.com/office/drawing/2014/main" id="{CE09710A-DA0B-4114-BA8D-04DD466F8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08" y="4490419"/>
            <a:ext cx="2924135" cy="2002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Youth Still Leading Violent Crime Drop: 1988-2018 - JohnJayREC.nyc — John  Jay College's Research and Evaluation Center">
            <a:extLst>
              <a:ext uri="{FF2B5EF4-FFF2-40B4-BE49-F238E27FC236}">
                <a16:creationId xmlns:a16="http://schemas.microsoft.com/office/drawing/2014/main" id="{63C66967-CD94-427E-8448-18B1840E5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23" y="3526802"/>
            <a:ext cx="6921305" cy="30850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2727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Second Chance Kids</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Modern debate: Do juvenile offenders how commit capital offense deserve second chances, especially sense they were minors when they committed the crime?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186" y="2576513"/>
            <a:ext cx="28479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10185" y="5117909"/>
            <a:ext cx="10467833" cy="15831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Second Chance Kid – Anthony </a:t>
            </a:r>
            <a:r>
              <a:rPr lang="en-US" sz="2400" dirty="0" err="1">
                <a:latin typeface="Times New Roman" pitchFamily="18" charset="0"/>
                <a:cs typeface="Times New Roman" pitchFamily="18" charset="0"/>
              </a:rPr>
              <a:t>Rolon</a:t>
            </a:r>
            <a:endParaRPr lang="en-US" sz="2400" dirty="0">
              <a:latin typeface="Times New Roman" pitchFamily="18" charset="0"/>
              <a:cs typeface="Times New Roman" pitchFamily="18" charset="0"/>
            </a:endParaRPr>
          </a:p>
          <a:p>
            <a:pPr marL="342900" indent="-342900">
              <a:buFont typeface="Arial" pitchFamily="34" charset="0"/>
              <a:buChar char="•"/>
            </a:pPr>
            <a:r>
              <a:rPr lang="en-US" sz="2400" dirty="0">
                <a:latin typeface="Times New Roman" pitchFamily="18" charset="0"/>
                <a:cs typeface="Times New Roman" pitchFamily="18" charset="0"/>
              </a:rPr>
              <a:t>What were factors that led Anthony </a:t>
            </a:r>
            <a:r>
              <a:rPr lang="en-US" sz="2400" dirty="0" err="1">
                <a:latin typeface="Times New Roman" pitchFamily="18" charset="0"/>
                <a:cs typeface="Times New Roman" pitchFamily="18" charset="0"/>
              </a:rPr>
              <a:t>Rolon</a:t>
            </a:r>
            <a:r>
              <a:rPr lang="en-US" sz="2400" dirty="0">
                <a:latin typeface="Times New Roman" pitchFamily="18" charset="0"/>
                <a:cs typeface="Times New Roman" pitchFamily="18" charset="0"/>
              </a:rPr>
              <a:t> to be a juvenile delinquent?</a:t>
            </a:r>
          </a:p>
          <a:p>
            <a:pPr marL="342900" indent="-342900">
              <a:buFont typeface="Arial" pitchFamily="34" charset="0"/>
              <a:buChar char="•"/>
            </a:pPr>
            <a:r>
              <a:rPr lang="en-US" sz="2400" dirty="0">
                <a:latin typeface="Times New Roman" pitchFamily="18" charset="0"/>
                <a:cs typeface="Times New Roman" pitchFamily="18" charset="0"/>
              </a:rPr>
              <a:t>Why should a juvenile offender be given a second chance if they commit a capital offense?</a:t>
            </a:r>
          </a:p>
        </p:txBody>
      </p:sp>
      <p:pic>
        <p:nvPicPr>
          <p:cNvPr id="4100" name="Picture 4" descr="Image result for Second Chance Kids Anthony Ro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569" y="2757488"/>
            <a:ext cx="5136297"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17910" y="4117715"/>
            <a:ext cx="5868538" cy="75453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itchFamily="18" charset="0"/>
                <a:cs typeface="Times New Roman" pitchFamily="18" charset="0"/>
                <a:hlinkClick r:id="rId4"/>
              </a:rPr>
              <a:t>2</a:t>
            </a:r>
            <a:r>
              <a:rPr lang="en-US" sz="2400" baseline="30000" dirty="0">
                <a:solidFill>
                  <a:srgbClr val="002060"/>
                </a:solidFill>
                <a:latin typeface="Times New Roman" pitchFamily="18" charset="0"/>
                <a:cs typeface="Times New Roman" pitchFamily="18" charset="0"/>
                <a:hlinkClick r:id="rId4"/>
              </a:rPr>
              <a:t>nd</a:t>
            </a:r>
            <a:r>
              <a:rPr lang="en-US" sz="2400" dirty="0">
                <a:solidFill>
                  <a:srgbClr val="002060"/>
                </a:solidFill>
                <a:latin typeface="Times New Roman" pitchFamily="18" charset="0"/>
                <a:cs typeface="Times New Roman" pitchFamily="18" charset="0"/>
                <a:hlinkClick r:id="rId4"/>
              </a:rPr>
              <a:t> Chance Kids </a:t>
            </a:r>
            <a:r>
              <a:rPr lang="en-US" sz="2400" dirty="0">
                <a:solidFill>
                  <a:srgbClr val="002060"/>
                </a:solidFill>
                <a:latin typeface="Times New Roman" pitchFamily="18" charset="0"/>
                <a:cs typeface="Times New Roman" pitchFamily="18" charset="0"/>
              </a:rPr>
              <a:t>– Anthony </a:t>
            </a:r>
            <a:r>
              <a:rPr lang="en-US" sz="2400" dirty="0" err="1">
                <a:solidFill>
                  <a:srgbClr val="002060"/>
                </a:solidFill>
                <a:latin typeface="Times New Roman" pitchFamily="18" charset="0"/>
                <a:cs typeface="Times New Roman" pitchFamily="18" charset="0"/>
              </a:rPr>
              <a:t>Rolon</a:t>
            </a:r>
            <a:r>
              <a:rPr lang="en-US" sz="2400" dirty="0">
                <a:solidFill>
                  <a:srgbClr val="002060"/>
                </a:solidFill>
                <a:latin typeface="Times New Roman" pitchFamily="18" charset="0"/>
                <a:cs typeface="Times New Roman" pitchFamily="18" charset="0"/>
              </a:rPr>
              <a:t> Documentary</a:t>
            </a:r>
          </a:p>
        </p:txBody>
      </p:sp>
    </p:spTree>
    <p:extLst>
      <p:ext uri="{BB962C8B-B14F-4D97-AF65-F5344CB8AC3E}">
        <p14:creationId xmlns:p14="http://schemas.microsoft.com/office/powerpoint/2010/main" val="13525766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Procedural Due Process for Juvenile Offenders</a:t>
            </a:r>
          </a:p>
        </p:txBody>
      </p:sp>
      <p:sp>
        <p:nvSpPr>
          <p:cNvPr id="3" name="Content Placeholder 2"/>
          <p:cNvSpPr>
            <a:spLocks noGrp="1"/>
          </p:cNvSpPr>
          <p:nvPr>
            <p:ph idx="1"/>
          </p:nvPr>
        </p:nvSpPr>
        <p:spPr>
          <a:xfrm>
            <a:off x="838200" y="1583140"/>
            <a:ext cx="10515600" cy="4593823"/>
          </a:xfrm>
          <a:solidFill>
            <a:schemeClr val="bg1"/>
          </a:solidFill>
        </p:spPr>
        <p:txBody>
          <a:bodyPr>
            <a:normAutofit/>
          </a:bodyPr>
          <a:lstStyle/>
          <a:p>
            <a:r>
              <a:rPr lang="en-US" sz="2400" dirty="0">
                <a:latin typeface="Times New Roman" pitchFamily="18" charset="0"/>
                <a:cs typeface="Times New Roman" pitchFamily="18" charset="0"/>
              </a:rPr>
              <a:t>Debrief Ticket</a:t>
            </a:r>
          </a:p>
          <a:p>
            <a:endParaRPr lang="en-US" sz="2400" dirty="0">
              <a:latin typeface="Times New Roman" pitchFamily="18" charset="0"/>
              <a:cs typeface="Times New Roman" pitchFamily="18" charset="0"/>
            </a:endParaRPr>
          </a:p>
        </p:txBody>
      </p:sp>
      <p:sp>
        <p:nvSpPr>
          <p:cNvPr id="4" name="Rectangle 3"/>
          <p:cNvSpPr/>
          <p:nvPr/>
        </p:nvSpPr>
        <p:spPr>
          <a:xfrm>
            <a:off x="1351128" y="2210937"/>
            <a:ext cx="10372299" cy="15831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marL="914400" lvl="1" indent="-457200">
              <a:buFont typeface="+mj-lt"/>
              <a:buAutoNum type="arabicPeriod"/>
            </a:pPr>
            <a:r>
              <a:rPr lang="en-US" sz="2400" dirty="0">
                <a:latin typeface="Times New Roman" pitchFamily="18" charset="0"/>
                <a:cs typeface="Times New Roman" pitchFamily="18" charset="0"/>
              </a:rPr>
              <a:t>Explain why juvenile offenders are handled by the court differently than adult offenders</a:t>
            </a:r>
          </a:p>
          <a:p>
            <a:pPr marL="914400" lvl="1" indent="-457200">
              <a:buFont typeface="+mj-lt"/>
              <a:buAutoNum type="arabicPeriod"/>
            </a:pPr>
            <a:r>
              <a:rPr lang="en-US" sz="2400" dirty="0">
                <a:latin typeface="Times New Roman" pitchFamily="18" charset="0"/>
                <a:cs typeface="Times New Roman" pitchFamily="18" charset="0"/>
              </a:rPr>
              <a:t>According to In re Gault, what are two similarities in procedural due process for juvenile offenders and adult offenders</a:t>
            </a:r>
          </a:p>
          <a:p>
            <a:r>
              <a:rPr lang="en-US" sz="2400" dirty="0">
                <a:latin typeface="Times New Roman" pitchFamily="18" charset="0"/>
                <a:cs typeface="Times New Roman" pitchFamily="18" charset="0"/>
              </a:rPr>
              <a:t> </a:t>
            </a:r>
          </a:p>
          <a:p>
            <a:endParaRPr lang="en-US" sz="2400" dirty="0">
              <a:solidFill>
                <a:schemeClr val="bg1"/>
              </a:solidFill>
              <a:latin typeface="Times New Roman" pitchFamily="18" charset="0"/>
              <a:cs typeface="Times New Roman" pitchFamily="18" charset="0"/>
            </a:endParaRPr>
          </a:p>
        </p:txBody>
      </p:sp>
      <p:pic>
        <p:nvPicPr>
          <p:cNvPr id="2050" name="Picture 2" descr="Image result for Juvenile offen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28" y="4203463"/>
            <a:ext cx="2857500" cy="215639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13" y="4080681"/>
            <a:ext cx="7006040" cy="26291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7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A968-C955-434F-812C-84A45E0D6E97}"/>
              </a:ext>
            </a:extLst>
          </p:cNvPr>
          <p:cNvSpPr>
            <a:spLocks noGrp="1"/>
          </p:cNvSpPr>
          <p:nvPr>
            <p:ph type="title"/>
          </p:nvPr>
        </p:nvSpPr>
        <p:spPr>
          <a:xfrm>
            <a:off x="838200" y="365125"/>
            <a:ext cx="10515600" cy="984173"/>
          </a:xfrm>
          <a:solidFill>
            <a:schemeClr val="accent6">
              <a:lumMod val="50000"/>
            </a:schemeClr>
          </a:solidFill>
        </p:spPr>
        <p:txBody>
          <a:bodyPr/>
          <a:lstStyle/>
          <a:p>
            <a:r>
              <a:rPr lang="en-US" dirty="0">
                <a:solidFill>
                  <a:schemeClr val="bg1"/>
                </a:solidFill>
                <a:latin typeface="Times New Roman" panose="02020603050405020304" pitchFamily="18" charset="0"/>
                <a:cs typeface="Times New Roman" panose="02020603050405020304" pitchFamily="18" charset="0"/>
              </a:rPr>
              <a:t>The Law Through Time</a:t>
            </a:r>
          </a:p>
        </p:txBody>
      </p:sp>
      <p:sp>
        <p:nvSpPr>
          <p:cNvPr id="3" name="Content Placeholder 2">
            <a:extLst>
              <a:ext uri="{FF2B5EF4-FFF2-40B4-BE49-F238E27FC236}">
                <a16:creationId xmlns:a16="http://schemas.microsoft.com/office/drawing/2014/main" id="{168ED10D-71A9-4611-94A7-52DFFF4F8A58}"/>
              </a:ext>
            </a:extLst>
          </p:cNvPr>
          <p:cNvSpPr>
            <a:spLocks noGrp="1"/>
          </p:cNvSpPr>
          <p:nvPr>
            <p:ph idx="1"/>
          </p:nvPr>
        </p:nvSpPr>
        <p:spPr>
          <a:xfrm>
            <a:off x="838200" y="2786528"/>
            <a:ext cx="10515600" cy="3895626"/>
          </a:xfrm>
          <a:solidFill>
            <a:schemeClr val="bg1"/>
          </a:solidFill>
        </p:spPr>
        <p:txBody>
          <a:bodyPr>
            <a:normAutofit lnSpcReduction="10000"/>
          </a:bodyPr>
          <a:lstStyle/>
          <a:p>
            <a:r>
              <a:rPr lang="en-US" sz="2400" b="1" dirty="0">
                <a:latin typeface="Times New Roman" panose="02020603050405020304" pitchFamily="18" charset="0"/>
                <a:cs typeface="Times New Roman" panose="02020603050405020304" pitchFamily="18" charset="0"/>
              </a:rPr>
              <a:t>Historic sources of law: </a:t>
            </a:r>
            <a:r>
              <a:rPr lang="en-US" sz="2400" dirty="0">
                <a:latin typeface="Times New Roman" panose="02020603050405020304" pitchFamily="18" charset="0"/>
                <a:cs typeface="Times New Roman" panose="02020603050405020304" pitchFamily="18" charset="0"/>
              </a:rPr>
              <a:t>the American legal system has been influenced from a variety of sources </a:t>
            </a:r>
          </a:p>
          <a:p>
            <a:pPr marL="0" indent="0">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Explain how these documents have assisted in defining the concept of law </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368DF6C-6313-4B61-A1B4-D7A20FF6CE07}"/>
              </a:ext>
            </a:extLst>
          </p:cNvPr>
          <p:cNvSpPr/>
          <p:nvPr/>
        </p:nvSpPr>
        <p:spPr>
          <a:xfrm>
            <a:off x="401444" y="1460810"/>
            <a:ext cx="11251580" cy="98417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“Men being, as has been said, by nature, all free, equal and independent, no one can be put out of this estate, and subjected to the political power of another, without his own consent.”</a:t>
            </a:r>
          </a:p>
          <a:p>
            <a:r>
              <a:rPr lang="en-US" sz="2000" b="1" dirty="0">
                <a:solidFill>
                  <a:schemeClr val="tx1"/>
                </a:solidFill>
                <a:latin typeface="Times New Roman" panose="02020603050405020304" pitchFamily="18" charset="0"/>
                <a:cs typeface="Times New Roman" panose="02020603050405020304" pitchFamily="18" charset="0"/>
              </a:rPr>
              <a:t>	- John Locke, Second Treatise on Government </a:t>
            </a:r>
          </a:p>
        </p:txBody>
      </p:sp>
      <p:pic>
        <p:nvPicPr>
          <p:cNvPr id="6" name="Picture 5" descr="A close up of a person&#10;&#10;Description automatically generated">
            <a:extLst>
              <a:ext uri="{FF2B5EF4-FFF2-40B4-BE49-F238E27FC236}">
                <a16:creationId xmlns:a16="http://schemas.microsoft.com/office/drawing/2014/main" id="{1C60F91D-3011-4A19-B4BA-BDBBC32B5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830" y="1802354"/>
            <a:ext cx="1268179" cy="1060129"/>
          </a:xfrm>
          <a:prstGeom prst="rect">
            <a:avLst/>
          </a:prstGeom>
        </p:spPr>
      </p:pic>
      <p:sp>
        <p:nvSpPr>
          <p:cNvPr id="7" name="Rectangle 6">
            <a:extLst>
              <a:ext uri="{FF2B5EF4-FFF2-40B4-BE49-F238E27FC236}">
                <a16:creationId xmlns:a16="http://schemas.microsoft.com/office/drawing/2014/main" id="{675B6945-C285-4AA9-BBC5-A59BDADDBD39}"/>
              </a:ext>
            </a:extLst>
          </p:cNvPr>
          <p:cNvSpPr/>
          <p:nvPr/>
        </p:nvSpPr>
        <p:spPr>
          <a:xfrm>
            <a:off x="5123985" y="3724508"/>
            <a:ext cx="1806497" cy="5212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LAW</a:t>
            </a:r>
          </a:p>
        </p:txBody>
      </p:sp>
      <p:sp>
        <p:nvSpPr>
          <p:cNvPr id="8" name="Rectangle 7">
            <a:extLst>
              <a:ext uri="{FF2B5EF4-FFF2-40B4-BE49-F238E27FC236}">
                <a16:creationId xmlns:a16="http://schemas.microsoft.com/office/drawing/2014/main" id="{D17C7535-AC1C-4458-8755-153B695B5C95}"/>
              </a:ext>
            </a:extLst>
          </p:cNvPr>
          <p:cNvSpPr/>
          <p:nvPr/>
        </p:nvSpPr>
        <p:spPr>
          <a:xfrm>
            <a:off x="4885118" y="5080358"/>
            <a:ext cx="2085279"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Justinian Code</a:t>
            </a:r>
          </a:p>
        </p:txBody>
      </p:sp>
      <p:sp>
        <p:nvSpPr>
          <p:cNvPr id="9" name="Rectangle 8">
            <a:extLst>
              <a:ext uri="{FF2B5EF4-FFF2-40B4-BE49-F238E27FC236}">
                <a16:creationId xmlns:a16="http://schemas.microsoft.com/office/drawing/2014/main" id="{5C09A01E-9FB2-4867-8EB5-F46330DBB164}"/>
              </a:ext>
            </a:extLst>
          </p:cNvPr>
          <p:cNvSpPr/>
          <p:nvPr/>
        </p:nvSpPr>
        <p:spPr>
          <a:xfrm>
            <a:off x="1794610" y="3622714"/>
            <a:ext cx="2293434"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Code of Hammurabi</a:t>
            </a:r>
          </a:p>
        </p:txBody>
      </p:sp>
      <p:sp>
        <p:nvSpPr>
          <p:cNvPr id="10" name="Rectangle 9">
            <a:extLst>
              <a:ext uri="{FF2B5EF4-FFF2-40B4-BE49-F238E27FC236}">
                <a16:creationId xmlns:a16="http://schemas.microsoft.com/office/drawing/2014/main" id="{086A0F10-F6BC-4430-A5C5-2CB0F8029139}"/>
              </a:ext>
            </a:extLst>
          </p:cNvPr>
          <p:cNvSpPr/>
          <p:nvPr/>
        </p:nvSpPr>
        <p:spPr>
          <a:xfrm>
            <a:off x="2186935" y="4618651"/>
            <a:ext cx="240494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12 Tables of Law</a:t>
            </a:r>
          </a:p>
        </p:txBody>
      </p:sp>
      <p:sp>
        <p:nvSpPr>
          <p:cNvPr id="11" name="Rectangle 10">
            <a:extLst>
              <a:ext uri="{FF2B5EF4-FFF2-40B4-BE49-F238E27FC236}">
                <a16:creationId xmlns:a16="http://schemas.microsoft.com/office/drawing/2014/main" id="{1869D753-C9D9-4349-B05D-9394CEDFE054}"/>
              </a:ext>
            </a:extLst>
          </p:cNvPr>
          <p:cNvSpPr/>
          <p:nvPr/>
        </p:nvSpPr>
        <p:spPr>
          <a:xfrm>
            <a:off x="7266521" y="5090414"/>
            <a:ext cx="2085279"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Roman Law</a:t>
            </a:r>
          </a:p>
        </p:txBody>
      </p:sp>
      <p:sp>
        <p:nvSpPr>
          <p:cNvPr id="12" name="Rectangle 11">
            <a:extLst>
              <a:ext uri="{FF2B5EF4-FFF2-40B4-BE49-F238E27FC236}">
                <a16:creationId xmlns:a16="http://schemas.microsoft.com/office/drawing/2014/main" id="{F0D25304-F9E3-4995-AF90-402C8092FBFF}"/>
              </a:ext>
            </a:extLst>
          </p:cNvPr>
          <p:cNvSpPr/>
          <p:nvPr/>
        </p:nvSpPr>
        <p:spPr>
          <a:xfrm>
            <a:off x="7897750" y="4299713"/>
            <a:ext cx="208593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Common Law</a:t>
            </a:r>
          </a:p>
        </p:txBody>
      </p:sp>
      <p:sp>
        <p:nvSpPr>
          <p:cNvPr id="13" name="Arrow: Right 12">
            <a:extLst>
              <a:ext uri="{FF2B5EF4-FFF2-40B4-BE49-F238E27FC236}">
                <a16:creationId xmlns:a16="http://schemas.microsoft.com/office/drawing/2014/main" id="{C2A8E561-6B30-4CC9-9120-4F562F54F624}"/>
              </a:ext>
            </a:extLst>
          </p:cNvPr>
          <p:cNvSpPr/>
          <p:nvPr/>
        </p:nvSpPr>
        <p:spPr>
          <a:xfrm rot="1449006">
            <a:off x="7099531" y="4037950"/>
            <a:ext cx="678529" cy="25434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12327E0-2114-4C8A-9AE2-B5936378811D}"/>
              </a:ext>
            </a:extLst>
          </p:cNvPr>
          <p:cNvSpPr/>
          <p:nvPr/>
        </p:nvSpPr>
        <p:spPr>
          <a:xfrm rot="2861209">
            <a:off x="6635722" y="4486003"/>
            <a:ext cx="669350" cy="269169"/>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48532CC-A8E5-45DC-A3A8-6A77CE2D4309}"/>
              </a:ext>
            </a:extLst>
          </p:cNvPr>
          <p:cNvSpPr/>
          <p:nvPr/>
        </p:nvSpPr>
        <p:spPr>
          <a:xfrm rot="5400000">
            <a:off x="5617244" y="4539492"/>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867A427-F948-4ACA-97EF-72A704A1A860}"/>
              </a:ext>
            </a:extLst>
          </p:cNvPr>
          <p:cNvSpPr/>
          <p:nvPr/>
        </p:nvSpPr>
        <p:spPr>
          <a:xfrm rot="8722270">
            <a:off x="4654438" y="4468361"/>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03FE06C-E40E-4D90-960C-7A526CB8E1C3}"/>
              </a:ext>
            </a:extLst>
          </p:cNvPr>
          <p:cNvSpPr/>
          <p:nvPr/>
        </p:nvSpPr>
        <p:spPr>
          <a:xfrm rot="10800000">
            <a:off x="4250835" y="3916943"/>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89D9DC-0EAF-4E1F-A026-83ECCA74CAF9}"/>
              </a:ext>
            </a:extLst>
          </p:cNvPr>
          <p:cNvSpPr/>
          <p:nvPr/>
        </p:nvSpPr>
        <p:spPr>
          <a:xfrm>
            <a:off x="8430114" y="3498674"/>
            <a:ext cx="208593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English Law</a:t>
            </a:r>
          </a:p>
        </p:txBody>
      </p:sp>
      <p:sp>
        <p:nvSpPr>
          <p:cNvPr id="19" name="Arrow: Right 18">
            <a:extLst>
              <a:ext uri="{FF2B5EF4-FFF2-40B4-BE49-F238E27FC236}">
                <a16:creationId xmlns:a16="http://schemas.microsoft.com/office/drawing/2014/main" id="{9DFCC9B1-5645-4018-813C-E85A2F995A60}"/>
              </a:ext>
            </a:extLst>
          </p:cNvPr>
          <p:cNvSpPr/>
          <p:nvPr/>
        </p:nvSpPr>
        <p:spPr>
          <a:xfrm>
            <a:off x="7253099" y="3684129"/>
            <a:ext cx="678529" cy="25434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59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Types of Law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Legal Races</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Battle over legal knowledge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Review for test</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V Test – Thursday, 2/23/23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2653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8426"/>
          </a:xfrm>
          <a:solidFill>
            <a:schemeClr val="accent6">
              <a:lumMod val="50000"/>
            </a:schemeClr>
          </a:solidFill>
        </p:spPr>
        <p:txBody>
          <a:bodyPr/>
          <a:lstStyle/>
          <a:p>
            <a:r>
              <a:rPr lang="en-US" dirty="0">
                <a:solidFill>
                  <a:schemeClr val="bg1"/>
                </a:solidFill>
                <a:latin typeface="Baskerville Old Face" pitchFamily="18" charset="0"/>
              </a:rPr>
              <a:t>Types of law challenge</a:t>
            </a:r>
          </a:p>
        </p:txBody>
      </p:sp>
      <p:sp>
        <p:nvSpPr>
          <p:cNvPr id="3" name="Content Placeholder 2"/>
          <p:cNvSpPr>
            <a:spLocks noGrp="1"/>
          </p:cNvSpPr>
          <p:nvPr>
            <p:ph idx="1"/>
          </p:nvPr>
        </p:nvSpPr>
        <p:spPr>
          <a:xfrm>
            <a:off x="562708" y="1505243"/>
            <a:ext cx="10791092" cy="4671720"/>
          </a:xfrm>
          <a:solidFill>
            <a:schemeClr val="bg1"/>
          </a:solidFill>
        </p:spPr>
        <p:txBody>
          <a:bodyPr>
            <a:normAutofit lnSpcReduction="10000"/>
          </a:bodyPr>
          <a:lstStyle/>
          <a:p>
            <a:pPr marL="0" indent="0">
              <a:buNone/>
            </a:pPr>
            <a:r>
              <a:rPr lang="en-US" sz="2400" b="1" dirty="0">
                <a:solidFill>
                  <a:srgbClr val="002060"/>
                </a:solidFill>
                <a:latin typeface="Times New Roman" pitchFamily="18" charset="0"/>
                <a:cs typeface="Times New Roman" pitchFamily="18" charset="0"/>
              </a:rPr>
              <a:t>Constitutional law, statutory law, criminal law, civil law, administrative law, &amp; international law</a:t>
            </a:r>
          </a:p>
          <a:p>
            <a:pPr marL="457200" indent="-457200">
              <a:buFont typeface="+mj-lt"/>
              <a:buAutoNum type="arabicPeriod"/>
            </a:pPr>
            <a:r>
              <a:rPr lang="en-US" sz="2400" dirty="0">
                <a:latin typeface="Times New Roman" pitchFamily="18" charset="0"/>
                <a:cs typeface="Times New Roman" pitchFamily="18" charset="0"/>
              </a:rPr>
              <a:t>The UN sanctions the government of Libya for massive human rights violations. </a:t>
            </a:r>
          </a:p>
          <a:p>
            <a:pPr marL="457200" indent="-457200">
              <a:buFont typeface="+mj-lt"/>
              <a:buAutoNum type="arabicPeriod"/>
            </a:pPr>
            <a:r>
              <a:rPr lang="en-US" sz="2400" dirty="0">
                <a:latin typeface="Times New Roman" pitchFamily="18" charset="0"/>
                <a:cs typeface="Times New Roman" pitchFamily="18" charset="0"/>
              </a:rPr>
              <a:t>The Congressional Committee on aging considers proposals on how to revamp social security in order to save the entitlement for future generations.</a:t>
            </a:r>
          </a:p>
          <a:p>
            <a:pPr marL="457200" indent="-457200">
              <a:buFont typeface="+mj-lt"/>
              <a:buAutoNum type="arabicPeriod"/>
            </a:pPr>
            <a:r>
              <a:rPr lang="en-US" sz="2400" dirty="0">
                <a:latin typeface="Times New Roman" pitchFamily="18" charset="0"/>
                <a:cs typeface="Times New Roman" pitchFamily="18" charset="0"/>
              </a:rPr>
              <a:t>A class action lawsuit is filed on the behalf of the families of Sandy Hook against Alex Jones for defame the gun violence incident at their elementary school.</a:t>
            </a:r>
          </a:p>
          <a:p>
            <a:pPr marL="457200" indent="-457200">
              <a:buFont typeface="+mj-lt"/>
              <a:buAutoNum type="arabicPeriod"/>
            </a:pPr>
            <a:r>
              <a:rPr lang="en-US" sz="2400" dirty="0">
                <a:latin typeface="Times New Roman" pitchFamily="18" charset="0"/>
                <a:cs typeface="Times New Roman" pitchFamily="18" charset="0"/>
              </a:rPr>
              <a:t>Charles Manson is arraigned on multiple accounts of murder, breaking and entering, and conspiracy to commit murder.</a:t>
            </a:r>
          </a:p>
          <a:p>
            <a:pPr marL="457200" indent="-457200">
              <a:buFont typeface="+mj-lt"/>
              <a:buAutoNum type="arabicPeriod"/>
            </a:pPr>
            <a:r>
              <a:rPr lang="en-US" sz="2400" dirty="0">
                <a:latin typeface="Times New Roman" pitchFamily="18" charset="0"/>
                <a:cs typeface="Times New Roman" pitchFamily="18" charset="0"/>
              </a:rPr>
              <a:t>The Food and Drug Administration inspects meat being processed for sale at grocery stores.</a:t>
            </a:r>
          </a:p>
          <a:p>
            <a:pPr marL="457200" indent="-457200">
              <a:buFont typeface="+mj-lt"/>
              <a:buAutoNum type="arabicPeriod"/>
            </a:pPr>
            <a:r>
              <a:rPr lang="en-US" sz="2400" dirty="0">
                <a:latin typeface="Times New Roman" pitchFamily="18" charset="0"/>
                <a:cs typeface="Times New Roman" pitchFamily="18" charset="0"/>
              </a:rPr>
              <a:t>Justice Hugo L. Black writes a dissenting opinion in Betts v. Brady that argues that the right to counsel is an absolute right of the accused. </a:t>
            </a:r>
          </a:p>
        </p:txBody>
      </p:sp>
    </p:spTree>
    <p:extLst>
      <p:ext uri="{BB962C8B-B14F-4D97-AF65-F5344CB8AC3E}">
        <p14:creationId xmlns:p14="http://schemas.microsoft.com/office/powerpoint/2010/main" val="19196632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8426"/>
          </a:xfrm>
          <a:solidFill>
            <a:schemeClr val="accent6">
              <a:lumMod val="50000"/>
            </a:schemeClr>
          </a:solidFill>
        </p:spPr>
        <p:txBody>
          <a:bodyPr/>
          <a:lstStyle/>
          <a:p>
            <a:r>
              <a:rPr lang="en-US" dirty="0">
                <a:solidFill>
                  <a:schemeClr val="bg1"/>
                </a:solidFill>
                <a:latin typeface="Baskerville Old Face" pitchFamily="18" charset="0"/>
              </a:rPr>
              <a:t>Legal Races</a:t>
            </a:r>
          </a:p>
        </p:txBody>
      </p:sp>
      <p:sp>
        <p:nvSpPr>
          <p:cNvPr id="3" name="Content Placeholder 2"/>
          <p:cNvSpPr>
            <a:spLocks noGrp="1"/>
          </p:cNvSpPr>
          <p:nvPr>
            <p:ph idx="1"/>
          </p:nvPr>
        </p:nvSpPr>
        <p:spPr>
          <a:xfrm>
            <a:off x="562708" y="1505243"/>
            <a:ext cx="10791092" cy="4671720"/>
          </a:xfrm>
          <a:solidFill>
            <a:schemeClr val="bg1"/>
          </a:solidFill>
        </p:spPr>
        <p:txBody>
          <a:bodyPr>
            <a:normAutofit/>
          </a:bodyPr>
          <a:lstStyle/>
          <a:p>
            <a:pPr marL="457200" indent="-457200">
              <a:buAutoNum type="arabicPeriod"/>
            </a:pPr>
            <a:r>
              <a:rPr lang="en-US" sz="2400" dirty="0">
                <a:latin typeface="Times New Roman" pitchFamily="18" charset="0"/>
                <a:cs typeface="Times New Roman" pitchFamily="18" charset="0"/>
              </a:rPr>
              <a:t>You need one sheet of paper for the group</a:t>
            </a:r>
          </a:p>
          <a:p>
            <a:pPr marL="457200" indent="-457200">
              <a:buAutoNum type="arabicPeriod"/>
            </a:pPr>
            <a:r>
              <a:rPr lang="en-US" sz="2400" dirty="0">
                <a:latin typeface="Times New Roman" pitchFamily="18" charset="0"/>
                <a:cs typeface="Times New Roman" pitchFamily="18" charset="0"/>
              </a:rPr>
              <a:t>Write your assigned number at the top of the page </a:t>
            </a:r>
          </a:p>
          <a:p>
            <a:pPr marL="457200" indent="-457200">
              <a:buAutoNum type="arabicPeriod"/>
            </a:pPr>
            <a:r>
              <a:rPr lang="en-US" sz="2400" dirty="0">
                <a:latin typeface="Times New Roman" pitchFamily="18" charset="0"/>
                <a:cs typeface="Times New Roman" pitchFamily="18" charset="0"/>
              </a:rPr>
              <a:t>Number 1 through 15 – skip a line between numbers </a:t>
            </a:r>
          </a:p>
          <a:p>
            <a:pPr marL="457200" indent="-457200">
              <a:buAutoNum type="arabicPeriod"/>
            </a:pPr>
            <a:r>
              <a:rPr lang="en-US" sz="2400" dirty="0">
                <a:latin typeface="Times New Roman" pitchFamily="18" charset="0"/>
                <a:cs typeface="Times New Roman" pitchFamily="18" charset="0"/>
              </a:rPr>
              <a:t>Send one person from the team to me to get a question.  </a:t>
            </a:r>
          </a:p>
          <a:p>
            <a:pPr marL="457200" indent="-457200">
              <a:buAutoNum type="arabicPeriod"/>
            </a:pPr>
            <a:r>
              <a:rPr lang="en-US" sz="2400" dirty="0">
                <a:latin typeface="Times New Roman" pitchFamily="18" charset="0"/>
                <a:cs typeface="Times New Roman" pitchFamily="18" charset="0"/>
              </a:rPr>
              <a:t>Answer the question on your sheet </a:t>
            </a:r>
          </a:p>
          <a:p>
            <a:pPr marL="457200" indent="-457200">
              <a:buAutoNum type="arabicPeriod"/>
            </a:pPr>
            <a:r>
              <a:rPr lang="en-US" sz="2400" dirty="0">
                <a:latin typeface="Times New Roman" pitchFamily="18" charset="0"/>
                <a:cs typeface="Times New Roman" pitchFamily="18" charset="0"/>
              </a:rPr>
              <a:t>Bring the question and your answer to me to be checked – if correct get a new question, if incorrect go back fix answer </a:t>
            </a:r>
          </a:p>
        </p:txBody>
      </p:sp>
      <p:pic>
        <p:nvPicPr>
          <p:cNvPr id="1026" name="Picture 2" descr="Guide to Law Online | Researcher Resources | Law Library of Congress |  Research Centers | Library of Congress">
            <a:extLst>
              <a:ext uri="{FF2B5EF4-FFF2-40B4-BE49-F238E27FC236}">
                <a16:creationId xmlns:a16="http://schemas.microsoft.com/office/drawing/2014/main" id="{1C6E63A8-1509-41D9-A63C-C080FF481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918" y="965429"/>
            <a:ext cx="2544902" cy="270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797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Law </a:t>
            </a:r>
            <a:r>
              <a:rPr lang="en-US" sz="2000" dirty="0" err="1">
                <a:latin typeface="Times New Roman" panose="02020603050405020304" pitchFamily="18" charset="0"/>
                <a:cs typeface="Times New Roman" panose="02020603050405020304" pitchFamily="18" charset="0"/>
              </a:rPr>
              <a:t>Gimkit</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Passing the bar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Challenge questions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Study for Unit V Test </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Unit V Test – Thursday 2/23/23</a:t>
            </a:r>
          </a:p>
        </p:txBody>
      </p:sp>
    </p:spTree>
    <p:extLst>
      <p:ext uri="{BB962C8B-B14F-4D97-AF65-F5344CB8AC3E}">
        <p14:creationId xmlns:p14="http://schemas.microsoft.com/office/powerpoint/2010/main" val="28852198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Challenge Questions </a:t>
            </a:r>
          </a:p>
        </p:txBody>
      </p:sp>
      <p:sp>
        <p:nvSpPr>
          <p:cNvPr id="3" name="Content Placeholder 2"/>
          <p:cNvSpPr>
            <a:spLocks noGrp="1"/>
          </p:cNvSpPr>
          <p:nvPr>
            <p:ph idx="1"/>
          </p:nvPr>
        </p:nvSpPr>
        <p:spPr>
          <a:xfrm>
            <a:off x="492369" y="1477108"/>
            <a:ext cx="11197883" cy="4699855"/>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 1. In the United States a person is presumed innocent until ________________.</a:t>
            </a:r>
          </a:p>
          <a:p>
            <a:pPr marL="457200" indent="-457200">
              <a:buFont typeface="+mj-lt"/>
              <a:buAutoNum type="alphaUcPeriod"/>
            </a:pPr>
            <a:r>
              <a:rPr lang="en-US" sz="2400" dirty="0">
                <a:latin typeface="Times New Roman" pitchFamily="18" charset="0"/>
                <a:cs typeface="Times New Roman" pitchFamily="18" charset="0"/>
              </a:rPr>
              <a:t>An eyewitness testifies against him/her in a court of law</a:t>
            </a:r>
          </a:p>
          <a:p>
            <a:pPr marL="457200" indent="-457200">
              <a:buFont typeface="+mj-lt"/>
              <a:buAutoNum type="alphaUcPeriod"/>
            </a:pPr>
            <a:r>
              <a:rPr lang="en-US" sz="2400" dirty="0">
                <a:latin typeface="Times New Roman" pitchFamily="18" charset="0"/>
                <a:cs typeface="Times New Roman" pitchFamily="18" charset="0"/>
              </a:rPr>
              <a:t>Evidence against him or her has been discovered </a:t>
            </a:r>
          </a:p>
          <a:p>
            <a:pPr marL="457200" indent="-457200">
              <a:buFont typeface="+mj-lt"/>
              <a:buAutoNum type="alphaUcPeriod"/>
            </a:pPr>
            <a:r>
              <a:rPr lang="en-US" sz="2400" dirty="0">
                <a:latin typeface="Times New Roman" pitchFamily="18" charset="0"/>
                <a:cs typeface="Times New Roman" pitchFamily="18" charset="0"/>
              </a:rPr>
              <a:t>Police obtain an arrest warrant from a court </a:t>
            </a:r>
          </a:p>
          <a:p>
            <a:pPr marL="457200" indent="-457200">
              <a:buFont typeface="+mj-lt"/>
              <a:buAutoNum type="alphaUcPeriod"/>
            </a:pPr>
            <a:r>
              <a:rPr lang="en-US" sz="2400" dirty="0">
                <a:latin typeface="Times New Roman" pitchFamily="18" charset="0"/>
                <a:cs typeface="Times New Roman" pitchFamily="18" charset="0"/>
              </a:rPr>
              <a:t>He/she is proven in a court of law </a:t>
            </a:r>
          </a:p>
        </p:txBody>
      </p:sp>
    </p:spTree>
    <p:extLst>
      <p:ext uri="{BB962C8B-B14F-4D97-AF65-F5344CB8AC3E}">
        <p14:creationId xmlns:p14="http://schemas.microsoft.com/office/powerpoint/2010/main" val="42832489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Challenge Questions </a:t>
            </a:r>
          </a:p>
        </p:txBody>
      </p:sp>
      <p:sp>
        <p:nvSpPr>
          <p:cNvPr id="3" name="Content Placeholder 2"/>
          <p:cNvSpPr>
            <a:spLocks noGrp="1"/>
          </p:cNvSpPr>
          <p:nvPr>
            <p:ph idx="1"/>
          </p:nvPr>
        </p:nvSpPr>
        <p:spPr>
          <a:xfrm>
            <a:off x="492369" y="1477108"/>
            <a:ext cx="11197883" cy="4699855"/>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 2. Which Amendment to the U.S. Constitution prohibits the state from treating those accused of crime unfairly?</a:t>
            </a:r>
          </a:p>
          <a:p>
            <a:pPr marL="457200" indent="-457200">
              <a:buAutoNum type="alphaUcPeriod"/>
            </a:pPr>
            <a:r>
              <a:rPr lang="en-US" sz="2400" dirty="0">
                <a:latin typeface="Times New Roman" pitchFamily="18" charset="0"/>
                <a:cs typeface="Times New Roman" pitchFamily="18" charset="0"/>
              </a:rPr>
              <a:t>14</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a:t>
            </a:r>
          </a:p>
          <a:p>
            <a:pPr marL="457200" indent="-457200">
              <a:buAutoNum type="alphaUcPeriod"/>
            </a:pPr>
            <a:r>
              <a:rPr lang="en-US" sz="2400" dirty="0">
                <a:latin typeface="Times New Roman" pitchFamily="18" charset="0"/>
                <a:cs typeface="Times New Roman" pitchFamily="18" charset="0"/>
              </a:rPr>
              <a:t>1</a:t>
            </a:r>
            <a:r>
              <a:rPr lang="en-US" sz="2400" baseline="30000" dirty="0">
                <a:latin typeface="Times New Roman" pitchFamily="18" charset="0"/>
                <a:cs typeface="Times New Roman" pitchFamily="18" charset="0"/>
              </a:rPr>
              <a:t>st</a:t>
            </a:r>
            <a:r>
              <a:rPr lang="en-US" sz="2400" dirty="0">
                <a:latin typeface="Times New Roman" pitchFamily="18" charset="0"/>
                <a:cs typeface="Times New Roman" pitchFamily="18" charset="0"/>
              </a:rPr>
              <a:t> Amendment </a:t>
            </a:r>
          </a:p>
          <a:p>
            <a:pPr marL="457200" indent="-457200">
              <a:buAutoNum type="alphaUcPeriod"/>
            </a:pPr>
            <a:r>
              <a:rPr lang="en-US" sz="2400" dirty="0">
                <a:latin typeface="Times New Roman" pitchFamily="18" charset="0"/>
                <a:cs typeface="Times New Roman" pitchFamily="18" charset="0"/>
              </a:rPr>
              <a:t>10</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a:t>
            </a:r>
          </a:p>
          <a:p>
            <a:pPr marL="457200" indent="-457200">
              <a:buAutoNum type="alphaUcPeriod"/>
            </a:pPr>
            <a:r>
              <a:rPr lang="en-US" sz="2400" dirty="0">
                <a:latin typeface="Times New Roman" pitchFamily="18" charset="0"/>
                <a:cs typeface="Times New Roman" pitchFamily="18" charset="0"/>
              </a:rPr>
              <a:t>5</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a:t>
            </a:r>
          </a:p>
        </p:txBody>
      </p:sp>
    </p:spTree>
    <p:extLst>
      <p:ext uri="{BB962C8B-B14F-4D97-AF65-F5344CB8AC3E}">
        <p14:creationId xmlns:p14="http://schemas.microsoft.com/office/powerpoint/2010/main" val="4703939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Challenge Questions </a:t>
            </a:r>
          </a:p>
        </p:txBody>
      </p:sp>
      <p:sp>
        <p:nvSpPr>
          <p:cNvPr id="3" name="Content Placeholder 2"/>
          <p:cNvSpPr>
            <a:spLocks noGrp="1"/>
          </p:cNvSpPr>
          <p:nvPr>
            <p:ph idx="1"/>
          </p:nvPr>
        </p:nvSpPr>
        <p:spPr>
          <a:xfrm>
            <a:off x="492369" y="1477108"/>
            <a:ext cx="11197883" cy="4699855"/>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 All of the following SCOTUS cases clarify the rights of the accused EXCEPT _______________.</a:t>
            </a:r>
          </a:p>
          <a:p>
            <a:pPr marL="457200" indent="-457200">
              <a:buAutoNum type="alphaUcPeriod"/>
            </a:pPr>
            <a:r>
              <a:rPr lang="en-US" sz="2400" dirty="0">
                <a:latin typeface="Times New Roman" pitchFamily="18" charset="0"/>
                <a:cs typeface="Times New Roman" pitchFamily="18" charset="0"/>
              </a:rPr>
              <a:t>Gideon v. Wainwright</a:t>
            </a:r>
          </a:p>
          <a:p>
            <a:pPr marL="457200" indent="-457200">
              <a:buAutoNum type="alphaUcPeriod"/>
            </a:pPr>
            <a:r>
              <a:rPr lang="en-US" sz="2400" dirty="0">
                <a:latin typeface="Times New Roman" pitchFamily="18" charset="0"/>
                <a:cs typeface="Times New Roman" pitchFamily="18" charset="0"/>
              </a:rPr>
              <a:t>Mapp v. Ohio</a:t>
            </a:r>
          </a:p>
          <a:p>
            <a:pPr marL="457200" indent="-457200">
              <a:buAutoNum type="alphaUcPeriod"/>
            </a:pPr>
            <a:r>
              <a:rPr lang="en-US" sz="2400" dirty="0">
                <a:latin typeface="Times New Roman" pitchFamily="18" charset="0"/>
                <a:cs typeface="Times New Roman" pitchFamily="18" charset="0"/>
              </a:rPr>
              <a:t>Schenck v. United States</a:t>
            </a:r>
          </a:p>
          <a:p>
            <a:pPr marL="457200" indent="-457200">
              <a:buAutoNum type="alphaUcPeriod"/>
            </a:pPr>
            <a:r>
              <a:rPr lang="en-US" sz="2400" dirty="0">
                <a:latin typeface="Times New Roman" pitchFamily="18" charset="0"/>
                <a:cs typeface="Times New Roman" pitchFamily="18" charset="0"/>
              </a:rPr>
              <a:t>Gregg v. Georgia </a:t>
            </a:r>
          </a:p>
        </p:txBody>
      </p:sp>
    </p:spTree>
    <p:extLst>
      <p:ext uri="{BB962C8B-B14F-4D97-AF65-F5344CB8AC3E}">
        <p14:creationId xmlns:p14="http://schemas.microsoft.com/office/powerpoint/2010/main" val="25149176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Challenge Questions </a:t>
            </a:r>
          </a:p>
        </p:txBody>
      </p:sp>
      <p:sp>
        <p:nvSpPr>
          <p:cNvPr id="3" name="Content Placeholder 2"/>
          <p:cNvSpPr>
            <a:spLocks noGrp="1"/>
          </p:cNvSpPr>
          <p:nvPr>
            <p:ph idx="1"/>
          </p:nvPr>
        </p:nvSpPr>
        <p:spPr>
          <a:xfrm>
            <a:off x="492369" y="1477108"/>
            <a:ext cx="11197883" cy="4699855"/>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 4. Identify the type of law in the following scenario</a:t>
            </a:r>
          </a:p>
          <a:p>
            <a:pPr marL="0" indent="0">
              <a:buNone/>
            </a:pPr>
            <a:endParaRPr lang="en-US" sz="2400"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The United States Department of Agriculture establishes regulations for the processing and handling of meat by slaughter houses and grocery stores.</a:t>
            </a:r>
          </a:p>
          <a:p>
            <a:pPr marL="0" indent="0">
              <a:buNone/>
            </a:pPr>
            <a:endParaRPr lang="en-US" sz="2400" dirty="0">
              <a:latin typeface="Times New Roman" pitchFamily="18" charset="0"/>
              <a:cs typeface="Times New Roman" pitchFamily="18" charset="0"/>
            </a:endParaRPr>
          </a:p>
          <a:p>
            <a:pPr marL="457200" indent="-457200">
              <a:buAutoNum type="alphaUcPeriod"/>
            </a:pPr>
            <a:r>
              <a:rPr lang="en-US" sz="2400" dirty="0">
                <a:latin typeface="Times New Roman" pitchFamily="18" charset="0"/>
                <a:cs typeface="Times New Roman" pitchFamily="18" charset="0"/>
              </a:rPr>
              <a:t>Administrative law </a:t>
            </a:r>
          </a:p>
          <a:p>
            <a:pPr marL="457200" indent="-457200">
              <a:buAutoNum type="alphaUcPeriod"/>
            </a:pPr>
            <a:r>
              <a:rPr lang="en-US" sz="2400" dirty="0">
                <a:latin typeface="Times New Roman" pitchFamily="18" charset="0"/>
                <a:cs typeface="Times New Roman" pitchFamily="18" charset="0"/>
              </a:rPr>
              <a:t>Criminal law</a:t>
            </a:r>
          </a:p>
          <a:p>
            <a:pPr marL="457200" indent="-457200">
              <a:buAutoNum type="alphaUcPeriod"/>
            </a:pPr>
            <a:r>
              <a:rPr lang="en-US" sz="2400" dirty="0">
                <a:latin typeface="Times New Roman" pitchFamily="18" charset="0"/>
                <a:cs typeface="Times New Roman" pitchFamily="18" charset="0"/>
              </a:rPr>
              <a:t>Civil law</a:t>
            </a:r>
          </a:p>
          <a:p>
            <a:pPr marL="457200" indent="-457200">
              <a:buAutoNum type="alphaUcPeriod"/>
            </a:pPr>
            <a:r>
              <a:rPr lang="en-US" sz="2400" dirty="0">
                <a:latin typeface="Times New Roman" pitchFamily="18" charset="0"/>
                <a:cs typeface="Times New Roman" pitchFamily="18" charset="0"/>
              </a:rPr>
              <a:t>Statutory law</a:t>
            </a:r>
          </a:p>
        </p:txBody>
      </p:sp>
    </p:spTree>
    <p:extLst>
      <p:ext uri="{BB962C8B-B14F-4D97-AF65-F5344CB8AC3E}">
        <p14:creationId xmlns:p14="http://schemas.microsoft.com/office/powerpoint/2010/main" val="25743663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Challenge Questions </a:t>
            </a:r>
          </a:p>
        </p:txBody>
      </p:sp>
      <p:sp>
        <p:nvSpPr>
          <p:cNvPr id="3" name="Content Placeholder 2"/>
          <p:cNvSpPr>
            <a:spLocks noGrp="1"/>
          </p:cNvSpPr>
          <p:nvPr>
            <p:ph idx="1"/>
          </p:nvPr>
        </p:nvSpPr>
        <p:spPr>
          <a:xfrm>
            <a:off x="492369" y="1477108"/>
            <a:ext cx="11197883" cy="4699855"/>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 5. Why is the United States government allowed to established laws on business activities in our market economy?</a:t>
            </a:r>
          </a:p>
          <a:p>
            <a:pPr marL="457200" indent="-457200">
              <a:buAutoNum type="alphaUcPeriod"/>
            </a:pPr>
            <a:r>
              <a:rPr lang="en-US" sz="2400" dirty="0">
                <a:latin typeface="Times New Roman" pitchFamily="18" charset="0"/>
                <a:cs typeface="Times New Roman" pitchFamily="18" charset="0"/>
              </a:rPr>
              <a:t>To ensure that the rights of the accused are protected in a court of law </a:t>
            </a:r>
          </a:p>
          <a:p>
            <a:pPr marL="457200" indent="-457200">
              <a:buAutoNum type="alphaUcPeriod"/>
            </a:pPr>
            <a:r>
              <a:rPr lang="en-US" sz="2400" dirty="0">
                <a:latin typeface="Times New Roman" pitchFamily="18" charset="0"/>
                <a:cs typeface="Times New Roman" pitchFamily="18" charset="0"/>
              </a:rPr>
              <a:t>To protect consumers and competition </a:t>
            </a:r>
          </a:p>
          <a:p>
            <a:pPr marL="457200" indent="-457200">
              <a:buAutoNum type="alphaUcPeriod"/>
            </a:pPr>
            <a:r>
              <a:rPr lang="en-US" sz="2400" dirty="0">
                <a:latin typeface="Times New Roman" pitchFamily="18" charset="0"/>
                <a:cs typeface="Times New Roman" pitchFamily="18" charset="0"/>
              </a:rPr>
              <a:t>To prevent foreign intervention in interstate commerce </a:t>
            </a:r>
          </a:p>
          <a:p>
            <a:pPr marL="457200" indent="-457200">
              <a:buAutoNum type="alphaUcPeriod"/>
            </a:pPr>
            <a:r>
              <a:rPr lang="en-US" sz="2400" dirty="0">
                <a:latin typeface="Times New Roman" pitchFamily="18" charset="0"/>
                <a:cs typeface="Times New Roman" pitchFamily="18" charset="0"/>
              </a:rPr>
              <a:t>To uphold political integrity of </a:t>
            </a:r>
            <a:r>
              <a:rPr lang="en-US" sz="2400">
                <a:latin typeface="Times New Roman" pitchFamily="18" charset="0"/>
                <a:cs typeface="Times New Roman" pitchFamily="18" charset="0"/>
              </a:rPr>
              <a:t>American elections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51406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Historical Significance</a:t>
            </a:r>
          </a:p>
        </p:txBody>
      </p:sp>
      <p:sp>
        <p:nvSpPr>
          <p:cNvPr id="3" name="Content Placeholder 2"/>
          <p:cNvSpPr>
            <a:spLocks noGrp="1"/>
          </p:cNvSpPr>
          <p:nvPr>
            <p:ph idx="1"/>
          </p:nvPr>
        </p:nvSpPr>
        <p:spPr>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How have the following historical ideas of law influenced American ideals about law in our society?</a:t>
            </a:r>
          </a:p>
        </p:txBody>
      </p:sp>
      <p:sp>
        <p:nvSpPr>
          <p:cNvPr id="4" name="Rectangle 3">
            <a:extLst>
              <a:ext uri="{FF2B5EF4-FFF2-40B4-BE49-F238E27FC236}">
                <a16:creationId xmlns:a16="http://schemas.microsoft.com/office/drawing/2014/main" id="{75645A46-E806-4783-B714-CC05E6C36776}"/>
              </a:ext>
            </a:extLst>
          </p:cNvPr>
          <p:cNvSpPr/>
          <p:nvPr/>
        </p:nvSpPr>
        <p:spPr>
          <a:xfrm>
            <a:off x="1349297" y="2620487"/>
            <a:ext cx="4326673" cy="669073"/>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Common Law</a:t>
            </a:r>
          </a:p>
        </p:txBody>
      </p:sp>
      <p:sp>
        <p:nvSpPr>
          <p:cNvPr id="5" name="Rectangle 4">
            <a:extLst>
              <a:ext uri="{FF2B5EF4-FFF2-40B4-BE49-F238E27FC236}">
                <a16:creationId xmlns:a16="http://schemas.microsoft.com/office/drawing/2014/main" id="{574FE9D8-F232-4CDD-BFEA-B40BE9597728}"/>
              </a:ext>
            </a:extLst>
          </p:cNvPr>
          <p:cNvSpPr/>
          <p:nvPr/>
        </p:nvSpPr>
        <p:spPr>
          <a:xfrm>
            <a:off x="1349297" y="3435486"/>
            <a:ext cx="4326673" cy="669073"/>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Justinian’s Code</a:t>
            </a:r>
          </a:p>
        </p:txBody>
      </p:sp>
      <p:pic>
        <p:nvPicPr>
          <p:cNvPr id="7" name="Picture 6" descr="A picture containing table, white, chair, red&#10;&#10;Description automatically generated">
            <a:extLst>
              <a:ext uri="{FF2B5EF4-FFF2-40B4-BE49-F238E27FC236}">
                <a16:creationId xmlns:a16="http://schemas.microsoft.com/office/drawing/2014/main" id="{08139E60-C84F-46C8-8E74-F362554E4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169" y="2411277"/>
            <a:ext cx="2724150" cy="3891049"/>
          </a:xfrm>
          <a:prstGeom prst="rect">
            <a:avLst/>
          </a:prstGeom>
        </p:spPr>
      </p:pic>
      <p:sp>
        <p:nvSpPr>
          <p:cNvPr id="8" name="Rectangle 7">
            <a:extLst>
              <a:ext uri="{FF2B5EF4-FFF2-40B4-BE49-F238E27FC236}">
                <a16:creationId xmlns:a16="http://schemas.microsoft.com/office/drawing/2014/main" id="{E3DEEF53-7019-443A-87F8-B0B375BF9C44}"/>
              </a:ext>
            </a:extLst>
          </p:cNvPr>
          <p:cNvSpPr/>
          <p:nvPr/>
        </p:nvSpPr>
        <p:spPr>
          <a:xfrm>
            <a:off x="6587031" y="5903758"/>
            <a:ext cx="3508915" cy="546409"/>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American LAW</a:t>
            </a:r>
          </a:p>
        </p:txBody>
      </p:sp>
      <p:sp>
        <p:nvSpPr>
          <p:cNvPr id="9" name="Arrow: Right 8">
            <a:extLst>
              <a:ext uri="{FF2B5EF4-FFF2-40B4-BE49-F238E27FC236}">
                <a16:creationId xmlns:a16="http://schemas.microsoft.com/office/drawing/2014/main" id="{47C9478B-EC50-46D9-BF65-219EC322D0BE}"/>
              </a:ext>
            </a:extLst>
          </p:cNvPr>
          <p:cNvSpPr/>
          <p:nvPr/>
        </p:nvSpPr>
        <p:spPr>
          <a:xfrm>
            <a:off x="5460234" y="2827046"/>
            <a:ext cx="1185748" cy="2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E033344-E270-4AC2-8968-CF83D4983A52}"/>
              </a:ext>
            </a:extLst>
          </p:cNvPr>
          <p:cNvSpPr/>
          <p:nvPr/>
        </p:nvSpPr>
        <p:spPr>
          <a:xfrm>
            <a:off x="5401283" y="3632659"/>
            <a:ext cx="1185748" cy="2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E598C7-1488-430A-A98D-04512221D88C}"/>
              </a:ext>
            </a:extLst>
          </p:cNvPr>
          <p:cNvSpPr/>
          <p:nvPr/>
        </p:nvSpPr>
        <p:spPr>
          <a:xfrm>
            <a:off x="1349297" y="4250485"/>
            <a:ext cx="4326673" cy="669073"/>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12 Tables</a:t>
            </a:r>
          </a:p>
        </p:txBody>
      </p:sp>
      <p:sp>
        <p:nvSpPr>
          <p:cNvPr id="12" name="Rectangle 11">
            <a:extLst>
              <a:ext uri="{FF2B5EF4-FFF2-40B4-BE49-F238E27FC236}">
                <a16:creationId xmlns:a16="http://schemas.microsoft.com/office/drawing/2014/main" id="{BD412ACD-2A97-488D-B3B3-DA76274050AE}"/>
              </a:ext>
            </a:extLst>
          </p:cNvPr>
          <p:cNvSpPr/>
          <p:nvPr/>
        </p:nvSpPr>
        <p:spPr>
          <a:xfrm>
            <a:off x="1349296" y="5045870"/>
            <a:ext cx="4326673" cy="669073"/>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English Law</a:t>
            </a:r>
          </a:p>
        </p:txBody>
      </p:sp>
      <p:sp>
        <p:nvSpPr>
          <p:cNvPr id="13" name="Arrow: Right 12">
            <a:extLst>
              <a:ext uri="{FF2B5EF4-FFF2-40B4-BE49-F238E27FC236}">
                <a16:creationId xmlns:a16="http://schemas.microsoft.com/office/drawing/2014/main" id="{B85286F5-5B85-4E2C-8AA2-5A88C2168FD9}"/>
              </a:ext>
            </a:extLst>
          </p:cNvPr>
          <p:cNvSpPr/>
          <p:nvPr/>
        </p:nvSpPr>
        <p:spPr>
          <a:xfrm>
            <a:off x="5460234" y="4498083"/>
            <a:ext cx="1185748" cy="2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9C18C7A-2151-41D2-905E-45D4A27485B6}"/>
              </a:ext>
            </a:extLst>
          </p:cNvPr>
          <p:cNvSpPr/>
          <p:nvPr/>
        </p:nvSpPr>
        <p:spPr>
          <a:xfrm>
            <a:off x="5460234" y="5219458"/>
            <a:ext cx="1185748" cy="274726"/>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41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Historic Law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Shaping American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Historic influencers of law</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002060"/>
                </a:solidFill>
                <a:latin typeface="Times New Roman" panose="02020603050405020304" pitchFamily="18" charset="0"/>
                <a:cs typeface="Times New Roman" panose="02020603050405020304" pitchFamily="18" charset="0"/>
              </a:rPr>
              <a:t>Make up missing assignments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2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Law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Shaping American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Historic influencers of law</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002060"/>
                </a:solidFill>
                <a:latin typeface="Times New Roman" panose="02020603050405020304" pitchFamily="18" charset="0"/>
                <a:cs typeface="Times New Roman" panose="02020603050405020304" pitchFamily="18" charset="0"/>
              </a:rPr>
              <a:t>Make up missing assignments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6049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3CB0-A186-4688-9CDA-C8E500F34321}"/>
              </a:ext>
            </a:extLst>
          </p:cNvPr>
          <p:cNvSpPr>
            <a:spLocks noGrp="1"/>
          </p:cNvSpPr>
          <p:nvPr>
            <p:ph type="title"/>
          </p:nvPr>
        </p:nvSpPr>
        <p:spPr>
          <a:xfrm>
            <a:off x="838200" y="365126"/>
            <a:ext cx="10515600" cy="760290"/>
          </a:xfrm>
          <a:solidFill>
            <a:schemeClr val="accent6">
              <a:lumMod val="50000"/>
            </a:schemeClr>
          </a:solidFill>
        </p:spPr>
        <p:txBody>
          <a:bodyPr/>
          <a:lstStyle/>
          <a:p>
            <a:r>
              <a:rPr lang="en-US" b="1" dirty="0">
                <a:solidFill>
                  <a:schemeClr val="bg1"/>
                </a:solidFill>
                <a:latin typeface="Baskerville Old Face" panose="02020602080505020303" pitchFamily="18" charset="0"/>
              </a:rPr>
              <a:t>Influencers of American Law</a:t>
            </a:r>
          </a:p>
        </p:txBody>
      </p:sp>
      <p:sp>
        <p:nvSpPr>
          <p:cNvPr id="3" name="Content Placeholder 2">
            <a:extLst>
              <a:ext uri="{FF2B5EF4-FFF2-40B4-BE49-F238E27FC236}">
                <a16:creationId xmlns:a16="http://schemas.microsoft.com/office/drawing/2014/main" id="{C61FABD8-3869-4BC0-A241-001F0792BC53}"/>
              </a:ext>
            </a:extLst>
          </p:cNvPr>
          <p:cNvSpPr>
            <a:spLocks noGrp="1"/>
          </p:cNvSpPr>
          <p:nvPr>
            <p:ph idx="1"/>
          </p:nvPr>
        </p:nvSpPr>
        <p:spPr>
          <a:xfrm>
            <a:off x="838200" y="1420837"/>
            <a:ext cx="10515600" cy="475612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Match the historic source of law with the correct influence on the American legal system.</a:t>
            </a:r>
          </a:p>
          <a:p>
            <a:pPr marL="0" indent="0">
              <a:buNone/>
            </a:pPr>
            <a:r>
              <a:rPr lang="en-US" sz="2400" dirty="0">
                <a:latin typeface="Times" panose="02020603050405020304" pitchFamily="18" charset="0"/>
                <a:cs typeface="Times" panose="02020603050405020304" pitchFamily="18" charset="0"/>
              </a:rPr>
              <a:t>A. Code of Hammurabi	B. Ten Commandments 	C. Roman Law</a:t>
            </a:r>
          </a:p>
          <a:p>
            <a:pPr marL="0" indent="0">
              <a:buNone/>
            </a:pPr>
            <a:r>
              <a:rPr lang="en-US" sz="2400" dirty="0">
                <a:latin typeface="Times" panose="02020603050405020304" pitchFamily="18" charset="0"/>
                <a:cs typeface="Times" panose="02020603050405020304" pitchFamily="18" charset="0"/>
              </a:rPr>
              <a:t>D. Justinian’s Code		E. English Common Law</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___ 1. Codified and organize laws into a useable system</a:t>
            </a:r>
          </a:p>
          <a:p>
            <a:pPr marL="0" indent="0">
              <a:buNone/>
            </a:pPr>
            <a:r>
              <a:rPr lang="en-US" sz="2400" dirty="0">
                <a:latin typeface="Times" panose="02020603050405020304" pitchFamily="18" charset="0"/>
                <a:cs typeface="Times" panose="02020603050405020304" pitchFamily="18" charset="0"/>
              </a:rPr>
              <a:t>___ 2. Established that law should be based on morality </a:t>
            </a:r>
          </a:p>
          <a:p>
            <a:pPr marL="0" indent="0">
              <a:buNone/>
            </a:pPr>
            <a:r>
              <a:rPr lang="en-US" sz="2400" dirty="0">
                <a:latin typeface="Times" panose="02020603050405020304" pitchFamily="18" charset="0"/>
                <a:cs typeface="Times" panose="02020603050405020304" pitchFamily="18" charset="0"/>
              </a:rPr>
              <a:t>___ 3.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written system of law</a:t>
            </a:r>
          </a:p>
          <a:p>
            <a:pPr marL="0" indent="0">
              <a:buNone/>
            </a:pPr>
            <a:r>
              <a:rPr lang="en-US" sz="2400" dirty="0">
                <a:latin typeface="Times" panose="02020603050405020304" pitchFamily="18" charset="0"/>
                <a:cs typeface="Times" panose="02020603050405020304" pitchFamily="18" charset="0"/>
              </a:rPr>
              <a:t>___ 4. Use prior court decisions as precedents to evaluate cases dealing with similar circumstance </a:t>
            </a:r>
          </a:p>
          <a:p>
            <a:pPr marL="0" indent="0">
              <a:buNone/>
            </a:pPr>
            <a:r>
              <a:rPr lang="en-US" sz="2400" dirty="0">
                <a:latin typeface="Times" panose="02020603050405020304" pitchFamily="18" charset="0"/>
                <a:cs typeface="Times" panose="02020603050405020304" pitchFamily="18" charset="0"/>
              </a:rPr>
              <a:t>___ 5. Spread a legal system of law to various culture </a:t>
            </a:r>
          </a:p>
        </p:txBody>
      </p:sp>
    </p:spTree>
    <p:extLst>
      <p:ext uri="{BB962C8B-B14F-4D97-AF65-F5344CB8AC3E}">
        <p14:creationId xmlns:p14="http://schemas.microsoft.com/office/powerpoint/2010/main" val="2815267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3CB0-A186-4688-9CDA-C8E500F34321}"/>
              </a:ext>
            </a:extLst>
          </p:cNvPr>
          <p:cNvSpPr>
            <a:spLocks noGrp="1"/>
          </p:cNvSpPr>
          <p:nvPr>
            <p:ph type="title"/>
          </p:nvPr>
        </p:nvSpPr>
        <p:spPr>
          <a:xfrm>
            <a:off x="838200" y="365126"/>
            <a:ext cx="10515600" cy="760290"/>
          </a:xfrm>
          <a:solidFill>
            <a:schemeClr val="accent6">
              <a:lumMod val="50000"/>
            </a:schemeClr>
          </a:solidFill>
        </p:spPr>
        <p:txBody>
          <a:bodyPr/>
          <a:lstStyle/>
          <a:p>
            <a:r>
              <a:rPr lang="en-US" b="1" dirty="0">
                <a:solidFill>
                  <a:schemeClr val="bg1"/>
                </a:solidFill>
                <a:latin typeface="Baskerville Old Face" panose="02020602080505020303" pitchFamily="18" charset="0"/>
              </a:rPr>
              <a:t>Laws in a society</a:t>
            </a:r>
          </a:p>
        </p:txBody>
      </p:sp>
      <p:sp>
        <p:nvSpPr>
          <p:cNvPr id="3" name="Content Placeholder 2">
            <a:extLst>
              <a:ext uri="{FF2B5EF4-FFF2-40B4-BE49-F238E27FC236}">
                <a16:creationId xmlns:a16="http://schemas.microsoft.com/office/drawing/2014/main" id="{C61FABD8-3869-4BC0-A241-001F0792BC53}"/>
              </a:ext>
            </a:extLst>
          </p:cNvPr>
          <p:cNvSpPr>
            <a:spLocks noGrp="1"/>
          </p:cNvSpPr>
          <p:nvPr>
            <p:ph idx="1"/>
          </p:nvPr>
        </p:nvSpPr>
        <p:spPr>
          <a:xfrm>
            <a:off x="838200" y="1420837"/>
            <a:ext cx="10515600" cy="4756126"/>
          </a:xfrm>
          <a:solidFill>
            <a:schemeClr val="bg1"/>
          </a:solidFill>
        </p:spPr>
        <p:txBody>
          <a:bodyPr>
            <a:normAutofit/>
          </a:bodyPr>
          <a:lstStyle/>
          <a:p>
            <a:pPr marL="457200" indent="-457200">
              <a:buAutoNum type="arabicPeriod"/>
            </a:pPr>
            <a:r>
              <a:rPr lang="en-US" sz="2400" dirty="0">
                <a:latin typeface="Times" panose="02020603050405020304" pitchFamily="18" charset="0"/>
                <a:cs typeface="Times" panose="02020603050405020304" pitchFamily="18" charset="0"/>
              </a:rPr>
              <a:t>Define the concept of law.</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2. Explain four factors that are used to determine whether a law is good or not.</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3. Why is moral values important for setting up a legal system? </a:t>
            </a:r>
          </a:p>
          <a:p>
            <a:pPr marL="457200" indent="-457200">
              <a:buAutoNum type="arabicPeriod"/>
            </a:pPr>
            <a:endParaRPr lang="en-US" sz="2400" dirty="0">
              <a:latin typeface="Times" panose="02020603050405020304" pitchFamily="18" charset="0"/>
              <a:cs typeface="Times" panose="02020603050405020304" pitchFamily="18" charset="0"/>
            </a:endParaRPr>
          </a:p>
        </p:txBody>
      </p:sp>
      <p:pic>
        <p:nvPicPr>
          <p:cNvPr id="1026" name="Picture 2" descr="lady justice | Stock vector | Colourbox">
            <a:extLst>
              <a:ext uri="{FF2B5EF4-FFF2-40B4-BE49-F238E27FC236}">
                <a16:creationId xmlns:a16="http://schemas.microsoft.com/office/drawing/2014/main" id="{F190A8DC-3EF3-401A-945D-A6AC7CE4C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0321" y="3798900"/>
            <a:ext cx="1628775" cy="2809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8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Unit IV in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Unit IV Test</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Historic Concept of Law</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FF0000"/>
                </a:solidFill>
                <a:latin typeface="Times New Roman" panose="02020603050405020304" pitchFamily="18" charset="0"/>
                <a:cs typeface="Times New Roman" panose="02020603050405020304" pitchFamily="18" charset="0"/>
              </a:rPr>
              <a:t>Make up missing assignments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363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The Concept of American Law</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How have historic sources influenced the development of law in the United States?</a:t>
            </a:r>
          </a:p>
        </p:txBody>
      </p:sp>
      <p:pic>
        <p:nvPicPr>
          <p:cNvPr id="3074" name="Picture 2" descr="The Thinker | Musée Rodin">
            <a:extLst>
              <a:ext uri="{FF2B5EF4-FFF2-40B4-BE49-F238E27FC236}">
                <a16:creationId xmlns:a16="http://schemas.microsoft.com/office/drawing/2014/main" id="{DD2B4FB7-A9CB-4AFA-9AD2-768F6DBB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94" y="2006771"/>
            <a:ext cx="2329888" cy="3310817"/>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04F346EA-F69C-49B9-ABFB-273660EC3219}"/>
              </a:ext>
            </a:extLst>
          </p:cNvPr>
          <p:cNvSpPr/>
          <p:nvPr/>
        </p:nvSpPr>
        <p:spPr>
          <a:xfrm>
            <a:off x="2743200" y="1800665"/>
            <a:ext cx="2996418" cy="970670"/>
          </a:xfrm>
          <a:prstGeom prst="cloudCallout">
            <a:avLst>
              <a:gd name="adj1" fmla="val -49002"/>
              <a:gd name="adj2" fmla="val 494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What is LAW?</a:t>
            </a:r>
          </a:p>
        </p:txBody>
      </p:sp>
      <p:sp>
        <p:nvSpPr>
          <p:cNvPr id="5" name="Rectangle 4">
            <a:extLst>
              <a:ext uri="{FF2B5EF4-FFF2-40B4-BE49-F238E27FC236}">
                <a16:creationId xmlns:a16="http://schemas.microsoft.com/office/drawing/2014/main" id="{8FBBFC97-8EB8-44D7-B639-6E7A87872E24}"/>
              </a:ext>
            </a:extLst>
          </p:cNvPr>
          <p:cNvSpPr/>
          <p:nvPr/>
        </p:nvSpPr>
        <p:spPr>
          <a:xfrm>
            <a:off x="6582509" y="2006771"/>
            <a:ext cx="2730303" cy="1386227"/>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Law in the United States</a:t>
            </a: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87AE423-6ABE-4222-8B7B-FFD895C28A98}"/>
              </a:ext>
            </a:extLst>
          </p:cNvPr>
          <p:cNvSpPr/>
          <p:nvPr/>
        </p:nvSpPr>
        <p:spPr>
          <a:xfrm>
            <a:off x="3795422" y="2990007"/>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Code of Hammurabi</a:t>
            </a:r>
          </a:p>
        </p:txBody>
      </p:sp>
      <p:sp>
        <p:nvSpPr>
          <p:cNvPr id="9" name="Rectangle 8">
            <a:extLst>
              <a:ext uri="{FF2B5EF4-FFF2-40B4-BE49-F238E27FC236}">
                <a16:creationId xmlns:a16="http://schemas.microsoft.com/office/drawing/2014/main" id="{80E68A18-A6FE-4FC5-890B-29EBF75C9903}"/>
              </a:ext>
            </a:extLst>
          </p:cNvPr>
          <p:cNvSpPr/>
          <p:nvPr/>
        </p:nvSpPr>
        <p:spPr>
          <a:xfrm>
            <a:off x="6763191" y="4475340"/>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Justinian’s Code</a:t>
            </a:r>
          </a:p>
        </p:txBody>
      </p:sp>
      <p:sp>
        <p:nvSpPr>
          <p:cNvPr id="11" name="Rectangle 10">
            <a:extLst>
              <a:ext uri="{FF2B5EF4-FFF2-40B4-BE49-F238E27FC236}">
                <a16:creationId xmlns:a16="http://schemas.microsoft.com/office/drawing/2014/main" id="{EE2AE35E-D24E-42C7-91BB-6BB85CD3FC94}"/>
              </a:ext>
            </a:extLst>
          </p:cNvPr>
          <p:cNvSpPr/>
          <p:nvPr/>
        </p:nvSpPr>
        <p:spPr>
          <a:xfrm>
            <a:off x="9415536" y="3116806"/>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English Common Law</a:t>
            </a:r>
          </a:p>
        </p:txBody>
      </p:sp>
      <p:sp>
        <p:nvSpPr>
          <p:cNvPr id="12" name="Rectangle 11">
            <a:extLst>
              <a:ext uri="{FF2B5EF4-FFF2-40B4-BE49-F238E27FC236}">
                <a16:creationId xmlns:a16="http://schemas.microsoft.com/office/drawing/2014/main" id="{B2474C48-5841-4555-9D4D-EF817DD1036E}"/>
              </a:ext>
            </a:extLst>
          </p:cNvPr>
          <p:cNvSpPr/>
          <p:nvPr/>
        </p:nvSpPr>
        <p:spPr>
          <a:xfrm>
            <a:off x="9413122" y="3983162"/>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Roman Law</a:t>
            </a:r>
          </a:p>
        </p:txBody>
      </p:sp>
      <p:pic>
        <p:nvPicPr>
          <p:cNvPr id="3076" name="Picture 4" descr="Letters to the editor: On the US Constitution">
            <a:extLst>
              <a:ext uri="{FF2B5EF4-FFF2-40B4-BE49-F238E27FC236}">
                <a16:creationId xmlns:a16="http://schemas.microsoft.com/office/drawing/2014/main" id="{B6332C11-2009-4C36-8D81-685CCE83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191" y="2866795"/>
            <a:ext cx="2410483" cy="13862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FEFF97-34F8-4EF3-A27F-B355CB6CC575}"/>
              </a:ext>
            </a:extLst>
          </p:cNvPr>
          <p:cNvSpPr/>
          <p:nvPr/>
        </p:nvSpPr>
        <p:spPr>
          <a:xfrm>
            <a:off x="3795421" y="3834258"/>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10 Commandments</a:t>
            </a:r>
          </a:p>
        </p:txBody>
      </p:sp>
    </p:spTree>
    <p:extLst>
      <p:ext uri="{BB962C8B-B14F-4D97-AF65-F5344CB8AC3E}">
        <p14:creationId xmlns:p14="http://schemas.microsoft.com/office/powerpoint/2010/main" val="123350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68DF-D7AE-4B6A-B32A-AC4A492BCC38}"/>
              </a:ext>
            </a:extLst>
          </p:cNvPr>
          <p:cNvSpPr>
            <a:spLocks noGrp="1"/>
          </p:cNvSpPr>
          <p:nvPr>
            <p:ph type="title"/>
          </p:nvPr>
        </p:nvSpPr>
        <p:spPr>
          <a:xfrm>
            <a:off x="838200" y="365126"/>
            <a:ext cx="10515600" cy="689952"/>
          </a:xfrm>
          <a:solidFill>
            <a:schemeClr val="accent6">
              <a:lumMod val="50000"/>
            </a:schemeClr>
          </a:solidFill>
        </p:spPr>
        <p:txBody>
          <a:bodyPr>
            <a:normAutofit fontScale="90000"/>
          </a:bodyPr>
          <a:lstStyle/>
          <a:p>
            <a:r>
              <a:rPr lang="en-US" b="1" dirty="0">
                <a:solidFill>
                  <a:schemeClr val="bg1"/>
                </a:solidFill>
                <a:latin typeface="Times" panose="02020603050405020304" pitchFamily="18" charset="0"/>
                <a:cs typeface="Times" panose="02020603050405020304" pitchFamily="18" charset="0"/>
              </a:rPr>
              <a:t>Early American Influencers of Law </a:t>
            </a:r>
          </a:p>
        </p:txBody>
      </p:sp>
      <p:sp>
        <p:nvSpPr>
          <p:cNvPr id="3" name="Content Placeholder 2">
            <a:extLst>
              <a:ext uri="{FF2B5EF4-FFF2-40B4-BE49-F238E27FC236}">
                <a16:creationId xmlns:a16="http://schemas.microsoft.com/office/drawing/2014/main" id="{9BC71482-443D-4479-B341-0F04F878C859}"/>
              </a:ext>
            </a:extLst>
          </p:cNvPr>
          <p:cNvSpPr>
            <a:spLocks noGrp="1"/>
          </p:cNvSpPr>
          <p:nvPr>
            <p:ph idx="1"/>
          </p:nvPr>
        </p:nvSpPr>
        <p:spPr>
          <a:xfrm>
            <a:off x="422031" y="1253331"/>
            <a:ext cx="11451101" cy="435133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Revolution America establishes U.S. Legal System </a:t>
            </a:r>
          </a:p>
        </p:txBody>
      </p:sp>
      <p:pic>
        <p:nvPicPr>
          <p:cNvPr id="1026" name="Picture 2" descr="The U.S. Constitution: Time for a makeover?">
            <a:extLst>
              <a:ext uri="{FF2B5EF4-FFF2-40B4-BE49-F238E27FC236}">
                <a16:creationId xmlns:a16="http://schemas.microsoft.com/office/drawing/2014/main" id="{CAD6110E-E0BD-48AF-90AF-E165B02C0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83" y="1819275"/>
            <a:ext cx="3114822" cy="3343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unding Fathers of the United States - Wikipedia">
            <a:extLst>
              <a:ext uri="{FF2B5EF4-FFF2-40B4-BE49-F238E27FC236}">
                <a16:creationId xmlns:a16="http://schemas.microsoft.com/office/drawing/2014/main" id="{6B1545ED-4E09-44D8-8BB2-B2638466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729" y="4437063"/>
            <a:ext cx="3114822" cy="17335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9BB00B7-850F-4F59-AA83-34F2B87EB40B}"/>
              </a:ext>
            </a:extLst>
          </p:cNvPr>
          <p:cNvSpPr/>
          <p:nvPr/>
        </p:nvSpPr>
        <p:spPr>
          <a:xfrm>
            <a:off x="3066757" y="4437063"/>
            <a:ext cx="2912012" cy="571035"/>
          </a:xfrm>
          <a:prstGeom prst="wedgeEllipseCallout">
            <a:avLst>
              <a:gd name="adj1" fmla="val -41848"/>
              <a:gd name="adj2" fmla="val 8086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What ideas builds a superior legal system?</a:t>
            </a:r>
          </a:p>
        </p:txBody>
      </p:sp>
      <p:sp>
        <p:nvSpPr>
          <p:cNvPr id="5" name="Rectangle 4">
            <a:extLst>
              <a:ext uri="{FF2B5EF4-FFF2-40B4-BE49-F238E27FC236}">
                <a16:creationId xmlns:a16="http://schemas.microsoft.com/office/drawing/2014/main" id="{13D05B49-AC7B-48A5-81D2-8B55986B155F}"/>
              </a:ext>
            </a:extLst>
          </p:cNvPr>
          <p:cNvSpPr/>
          <p:nvPr/>
        </p:nvSpPr>
        <p:spPr>
          <a:xfrm>
            <a:off x="3601329" y="1819275"/>
            <a:ext cx="6499274" cy="24195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Declaration of Independence </a:t>
            </a:r>
          </a:p>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State legal system &amp; Constitutions</a:t>
            </a:r>
          </a:p>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Appointed &amp; elected judges </a:t>
            </a:r>
          </a:p>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Protecting rights </a:t>
            </a:r>
          </a:p>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Federalism </a:t>
            </a:r>
          </a:p>
          <a:p>
            <a:pPr marL="285750" indent="-28575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Dual court system (state &amp; federal) </a:t>
            </a:r>
          </a:p>
        </p:txBody>
      </p:sp>
      <p:sp>
        <p:nvSpPr>
          <p:cNvPr id="6" name="Rectangle 5">
            <a:extLst>
              <a:ext uri="{FF2B5EF4-FFF2-40B4-BE49-F238E27FC236}">
                <a16:creationId xmlns:a16="http://schemas.microsoft.com/office/drawing/2014/main" id="{E99F2527-1CED-4015-AE02-786201A723C0}"/>
              </a:ext>
            </a:extLst>
          </p:cNvPr>
          <p:cNvSpPr/>
          <p:nvPr/>
        </p:nvSpPr>
        <p:spPr>
          <a:xfrm>
            <a:off x="6022145" y="4804754"/>
            <a:ext cx="5670452" cy="1145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ideas did the authors of the Constitution put in place to build a legal system base on innocent until proven guilty? </a:t>
            </a:r>
          </a:p>
        </p:txBody>
      </p:sp>
    </p:spTree>
    <p:extLst>
      <p:ext uri="{BB962C8B-B14F-4D97-AF65-F5344CB8AC3E}">
        <p14:creationId xmlns:p14="http://schemas.microsoft.com/office/powerpoint/2010/main" val="338275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68DF-D7AE-4B6A-B32A-AC4A492BCC38}"/>
              </a:ext>
            </a:extLst>
          </p:cNvPr>
          <p:cNvSpPr>
            <a:spLocks noGrp="1"/>
          </p:cNvSpPr>
          <p:nvPr>
            <p:ph type="title"/>
          </p:nvPr>
        </p:nvSpPr>
        <p:spPr>
          <a:xfrm>
            <a:off x="838200" y="365126"/>
            <a:ext cx="10515600" cy="689952"/>
          </a:xfrm>
          <a:solidFill>
            <a:schemeClr val="accent6">
              <a:lumMod val="50000"/>
            </a:schemeClr>
          </a:solidFill>
        </p:spPr>
        <p:txBody>
          <a:bodyPr>
            <a:normAutofit fontScale="90000"/>
          </a:bodyPr>
          <a:lstStyle/>
          <a:p>
            <a:r>
              <a:rPr lang="en-US" b="1" dirty="0">
                <a:solidFill>
                  <a:schemeClr val="bg1"/>
                </a:solidFill>
                <a:latin typeface="Times" panose="02020603050405020304" pitchFamily="18" charset="0"/>
                <a:cs typeface="Times" panose="02020603050405020304" pitchFamily="18" charset="0"/>
              </a:rPr>
              <a:t>Federalism Legally Speaking</a:t>
            </a:r>
          </a:p>
        </p:txBody>
      </p:sp>
      <p:sp>
        <p:nvSpPr>
          <p:cNvPr id="3" name="Content Placeholder 2">
            <a:extLst>
              <a:ext uri="{FF2B5EF4-FFF2-40B4-BE49-F238E27FC236}">
                <a16:creationId xmlns:a16="http://schemas.microsoft.com/office/drawing/2014/main" id="{9BC71482-443D-4479-B341-0F04F878C859}"/>
              </a:ext>
            </a:extLst>
          </p:cNvPr>
          <p:cNvSpPr>
            <a:spLocks noGrp="1"/>
          </p:cNvSpPr>
          <p:nvPr>
            <p:ph idx="1"/>
          </p:nvPr>
        </p:nvSpPr>
        <p:spPr>
          <a:xfrm>
            <a:off x="422031" y="1253331"/>
            <a:ext cx="11451101" cy="4351338"/>
          </a:xfrm>
          <a:solidFill>
            <a:schemeClr val="bg1"/>
          </a:solidFill>
        </p:spPr>
        <p:txBody>
          <a:bodyPr>
            <a:normAutofit/>
          </a:bodyPr>
          <a:lstStyle/>
          <a:p>
            <a:r>
              <a:rPr lang="en-US" sz="2400" b="1" i="1" u="sng" dirty="0">
                <a:solidFill>
                  <a:srgbClr val="C00000"/>
                </a:solidFill>
                <a:latin typeface="Times" panose="02020603050405020304" pitchFamily="18" charset="0"/>
                <a:cs typeface="Times" panose="02020603050405020304" pitchFamily="18" charset="0"/>
              </a:rPr>
              <a:t>Federalism</a:t>
            </a:r>
            <a:r>
              <a:rPr lang="en-US" sz="2400" dirty="0">
                <a:latin typeface="Times" panose="02020603050405020304" pitchFamily="18" charset="0"/>
                <a:cs typeface="Times" panose="02020603050405020304" pitchFamily="18" charset="0"/>
              </a:rPr>
              <a:t> = division of authority between federal, state, and local government</a:t>
            </a:r>
          </a:p>
        </p:txBody>
      </p:sp>
      <p:sp>
        <p:nvSpPr>
          <p:cNvPr id="7" name="Rectangle 6">
            <a:extLst>
              <a:ext uri="{FF2B5EF4-FFF2-40B4-BE49-F238E27FC236}">
                <a16:creationId xmlns:a16="http://schemas.microsoft.com/office/drawing/2014/main" id="{0C8329FC-4950-4AC0-8944-E0F11719B5AA}"/>
              </a:ext>
            </a:extLst>
          </p:cNvPr>
          <p:cNvSpPr/>
          <p:nvPr/>
        </p:nvSpPr>
        <p:spPr>
          <a:xfrm>
            <a:off x="633047" y="1786596"/>
            <a:ext cx="6358596" cy="4351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FEDERALISM</a:t>
            </a:r>
          </a:p>
          <a:p>
            <a:pPr marL="342900" indent="-342900">
              <a:buFont typeface="Arial" panose="020B0604020202020204" pitchFamily="34" charset="0"/>
              <a:buChar char="•"/>
            </a:pPr>
            <a:r>
              <a:rPr lang="en-US" sz="2400" dirty="0">
                <a:latin typeface="Times" panose="02020603050405020304" pitchFamily="18" charset="0"/>
                <a:ea typeface="Gill Sans"/>
                <a:cs typeface="Times" panose="02020603050405020304" pitchFamily="18" charset="0"/>
                <a:sym typeface="Gill Sans"/>
              </a:rPr>
              <a:t>State laws and courts along with federal laws and federal court</a:t>
            </a:r>
            <a:endParaRPr lang="en-US"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a:latin typeface="Times" panose="02020603050405020304" pitchFamily="18" charset="0"/>
                <a:ea typeface="Gill Sans"/>
                <a:cs typeface="Times" panose="02020603050405020304" pitchFamily="18" charset="0"/>
                <a:sym typeface="Gill Sans"/>
              </a:rPr>
              <a:t>Enforcement by local law enforcement, state agencies and federal agencies</a:t>
            </a:r>
            <a:endParaRPr lang="en-US" sz="2400" dirty="0">
              <a:latin typeface="Times" panose="02020603050405020304" pitchFamily="18" charset="0"/>
              <a:cs typeface="Times" panose="02020603050405020304" pitchFamily="18" charset="0"/>
            </a:endParaRPr>
          </a:p>
          <a:p>
            <a:r>
              <a:rPr lang="en-US" sz="2400" b="1" u="sng" dirty="0">
                <a:latin typeface="Times" panose="02020603050405020304" pitchFamily="18" charset="0"/>
                <a:cs typeface="Times" panose="02020603050405020304" pitchFamily="18" charset="0"/>
              </a:rPr>
              <a:t>STATUTES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Laws created by legislatures (Congress &amp; General Assembly)</a:t>
            </a:r>
          </a:p>
          <a:p>
            <a:r>
              <a:rPr lang="en-US" sz="2400" b="1" u="sng" dirty="0">
                <a:latin typeface="Times" panose="02020603050405020304" pitchFamily="18" charset="0"/>
                <a:cs typeface="Times" panose="02020603050405020304" pitchFamily="18" charset="0"/>
              </a:rPr>
              <a:t>COMMON LAW</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Court rulings set precedent for future situations (consistency in interpretation) </a:t>
            </a:r>
          </a:p>
        </p:txBody>
      </p:sp>
      <p:pic>
        <p:nvPicPr>
          <p:cNvPr id="2050" name="Picture 2" descr="Levels of Government by Greg Kocourek">
            <a:extLst>
              <a:ext uri="{FF2B5EF4-FFF2-40B4-BE49-F238E27FC236}">
                <a16:creationId xmlns:a16="http://schemas.microsoft.com/office/drawing/2014/main" id="{7C8C277E-8492-41B8-9E77-25FB200B0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187" y="1984570"/>
            <a:ext cx="3127936" cy="3966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02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Unjust Laws</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728590" y="1336431"/>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Segregation Laws </a:t>
            </a:r>
          </a:p>
        </p:txBody>
      </p:sp>
      <p:sp>
        <p:nvSpPr>
          <p:cNvPr id="4" name="Rectangle 3">
            <a:extLst>
              <a:ext uri="{FF2B5EF4-FFF2-40B4-BE49-F238E27FC236}">
                <a16:creationId xmlns:a16="http://schemas.microsoft.com/office/drawing/2014/main" id="{635FB652-EEFF-4AD9-9D07-DE047C14F612}"/>
              </a:ext>
            </a:extLst>
          </p:cNvPr>
          <p:cNvSpPr/>
          <p:nvPr/>
        </p:nvSpPr>
        <p:spPr>
          <a:xfrm>
            <a:off x="548641" y="1842868"/>
            <a:ext cx="5683348" cy="29964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It shall be unlawful to conduct a restaurant or other place for the serving of food in the city, at which white and colored people are served in the same room, unless such white and colored persons are effectually separated by a solid partition extending from the floor upward to a distance of seven feet or higher, and unless a separate entrance from the street is provided for each compartment.</a:t>
            </a:r>
          </a:p>
          <a:p>
            <a:r>
              <a:rPr lang="en-US" sz="2000" dirty="0">
                <a:latin typeface="Times New Roman" panose="02020603050405020304" pitchFamily="18" charset="0"/>
                <a:cs typeface="Times New Roman" panose="02020603050405020304" pitchFamily="18" charset="0"/>
              </a:rPr>
              <a:t>	- Alabama Penal Code, 1960</a:t>
            </a:r>
          </a:p>
        </p:txBody>
      </p:sp>
      <p:sp>
        <p:nvSpPr>
          <p:cNvPr id="5" name="Rectangle 4">
            <a:extLst>
              <a:ext uri="{FF2B5EF4-FFF2-40B4-BE49-F238E27FC236}">
                <a16:creationId xmlns:a16="http://schemas.microsoft.com/office/drawing/2014/main" id="{FB8A0D28-578A-4555-AC79-CED4F071A542}"/>
              </a:ext>
            </a:extLst>
          </p:cNvPr>
          <p:cNvSpPr/>
          <p:nvPr/>
        </p:nvSpPr>
        <p:spPr>
          <a:xfrm>
            <a:off x="365760" y="5078437"/>
            <a:ext cx="5275385" cy="844061"/>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De jure segregation</a:t>
            </a:r>
            <a:r>
              <a:rPr lang="en-US" sz="2400" dirty="0">
                <a:solidFill>
                  <a:schemeClr val="bg1"/>
                </a:solidFill>
                <a:latin typeface="Times New Roman" panose="02020603050405020304" pitchFamily="18" charset="0"/>
                <a:cs typeface="Times New Roman" panose="02020603050405020304" pitchFamily="18" charset="0"/>
              </a:rPr>
              <a:t>: segregation by law </a:t>
            </a:r>
          </a:p>
        </p:txBody>
      </p:sp>
      <p:pic>
        <p:nvPicPr>
          <p:cNvPr id="4098" name="Picture 2" descr="Taking the Bus to Opportunity: Guest post by David Phillips">
            <a:extLst>
              <a:ext uri="{FF2B5EF4-FFF2-40B4-BE49-F238E27FC236}">
                <a16:creationId xmlns:a16="http://schemas.microsoft.com/office/drawing/2014/main" id="{728CA1A5-0AD0-4B87-948F-8EB75A3BA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818" y="1880248"/>
            <a:ext cx="5320517" cy="29590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2ED973-00D5-4492-8E3C-C9090CF01344}"/>
              </a:ext>
            </a:extLst>
          </p:cNvPr>
          <p:cNvSpPr/>
          <p:nvPr/>
        </p:nvSpPr>
        <p:spPr>
          <a:xfrm>
            <a:off x="6639950" y="5099538"/>
            <a:ext cx="5275385" cy="1393337"/>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De facto segregation</a:t>
            </a:r>
            <a:r>
              <a:rPr lang="en-US" sz="2400" dirty="0">
                <a:solidFill>
                  <a:schemeClr val="bg1"/>
                </a:solidFill>
                <a:latin typeface="Times New Roman" panose="02020603050405020304" pitchFamily="18" charset="0"/>
                <a:cs typeface="Times New Roman" panose="02020603050405020304" pitchFamily="18" charset="0"/>
              </a:rPr>
              <a:t>: segregation that happens, but not required by law</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White Flight</a:t>
            </a:r>
          </a:p>
        </p:txBody>
      </p:sp>
      <p:sp>
        <p:nvSpPr>
          <p:cNvPr id="6" name="Rectangle 5">
            <a:extLst>
              <a:ext uri="{FF2B5EF4-FFF2-40B4-BE49-F238E27FC236}">
                <a16:creationId xmlns:a16="http://schemas.microsoft.com/office/drawing/2014/main" id="{C000E781-40D2-7840-BAFF-10D352D74B4F}"/>
              </a:ext>
            </a:extLst>
          </p:cNvPr>
          <p:cNvSpPr/>
          <p:nvPr/>
        </p:nvSpPr>
        <p:spPr>
          <a:xfrm>
            <a:off x="365760" y="2624447"/>
            <a:ext cx="10132027" cy="700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itchFamily="2" charset="0"/>
              </a:rPr>
              <a:t>Why do unjust law exist? </a:t>
            </a:r>
          </a:p>
          <a:p>
            <a:pPr marL="342900" indent="-342900">
              <a:buFont typeface="Arial" panose="020B0604020202020204" pitchFamily="34" charset="0"/>
              <a:buChar char="•"/>
            </a:pPr>
            <a:r>
              <a:rPr lang="en-US" sz="2400" dirty="0">
                <a:solidFill>
                  <a:schemeClr val="bg1"/>
                </a:solidFill>
                <a:latin typeface="Times" pitchFamily="2" charset="0"/>
              </a:rPr>
              <a:t>How can law allow injustice?</a:t>
            </a:r>
          </a:p>
        </p:txBody>
      </p:sp>
    </p:spTree>
    <p:extLst>
      <p:ext uri="{BB962C8B-B14F-4D97-AF65-F5344CB8AC3E}">
        <p14:creationId xmlns:p14="http://schemas.microsoft.com/office/powerpoint/2010/main" val="97267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60" y="187705"/>
            <a:ext cx="10515600" cy="713048"/>
          </a:xfrm>
          <a:solidFill>
            <a:schemeClr val="accent6">
              <a:lumMod val="50000"/>
            </a:schemeClr>
          </a:solidFill>
        </p:spPr>
        <p:txBody>
          <a:bodyPr/>
          <a:lstStyle/>
          <a:p>
            <a:r>
              <a:rPr lang="en-US" dirty="0">
                <a:solidFill>
                  <a:schemeClr val="bg1"/>
                </a:solidFill>
                <a:latin typeface="Baskerville Old Face" pitchFamily="18" charset="0"/>
              </a:rPr>
              <a:t>It Ought to be a Law</a:t>
            </a:r>
          </a:p>
        </p:txBody>
      </p:sp>
      <p:sp>
        <p:nvSpPr>
          <p:cNvPr id="3" name="Content Placeholder 2"/>
          <p:cNvSpPr>
            <a:spLocks noGrp="1"/>
          </p:cNvSpPr>
          <p:nvPr>
            <p:ph idx="1"/>
          </p:nvPr>
        </p:nvSpPr>
        <p:spPr>
          <a:xfrm>
            <a:off x="749299" y="1187355"/>
            <a:ext cx="10515600" cy="4798540"/>
          </a:xfrm>
          <a:solidFill>
            <a:schemeClr val="bg1"/>
          </a:solidFill>
        </p:spPr>
        <p:txBody>
          <a:bodyPr>
            <a:normAutofit/>
          </a:bodyPr>
          <a:lstStyle/>
          <a:p>
            <a:r>
              <a:rPr lang="en-US" sz="2400" dirty="0">
                <a:latin typeface="Times New Roman" pitchFamily="18" charset="0"/>
                <a:cs typeface="Times New Roman" pitchFamily="18" charset="0"/>
              </a:rPr>
              <a:t>Raising awareness: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b="1" i="1" u="sng" dirty="0">
                <a:latin typeface="Times New Roman" pitchFamily="18" charset="0"/>
                <a:cs typeface="Times New Roman" pitchFamily="18" charset="0"/>
              </a:rPr>
              <a:t>Agenda setting</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 by mass media – focusing on a specific issue by narrowcasting information</a:t>
            </a:r>
          </a:p>
          <a:p>
            <a:r>
              <a:rPr lang="en-US" sz="2400" b="1" i="1" dirty="0">
                <a:latin typeface="Times New Roman" pitchFamily="18" charset="0"/>
                <a:cs typeface="Times New Roman" pitchFamily="18" charset="0"/>
                <a:hlinkClick r:id="rId2"/>
              </a:rPr>
              <a:t>Issue advocacy</a:t>
            </a:r>
            <a:r>
              <a:rPr lang="en-US" sz="2400" b="1" dirty="0">
                <a:latin typeface="Times New Roman" pitchFamily="18" charset="0"/>
                <a:cs typeface="Times New Roman" pitchFamily="18" charset="0"/>
                <a:hlinkClick r:id="rId2"/>
              </a:rPr>
              <a:t> </a:t>
            </a:r>
            <a:r>
              <a:rPr lang="en-US" sz="2400" dirty="0">
                <a:latin typeface="Times New Roman" pitchFamily="18" charset="0"/>
                <a:cs typeface="Times New Roman" pitchFamily="18" charset="0"/>
              </a:rPr>
              <a:t>– interest groups create ads arguing their point of view issues facing America (</a:t>
            </a:r>
            <a:r>
              <a:rPr lang="en-US" sz="2400" b="1" dirty="0">
                <a:solidFill>
                  <a:srgbClr val="002060"/>
                </a:solidFill>
                <a:latin typeface="Times New Roman" pitchFamily="18" charset="0"/>
                <a:cs typeface="Times New Roman" pitchFamily="18" charset="0"/>
                <a:hlinkClick r:id="rId2">
                  <a:extLst>
                    <a:ext uri="{A12FA001-AC4F-418D-AE19-62706E023703}">
                      <ahyp:hlinkClr xmlns:ahyp="http://schemas.microsoft.com/office/drawing/2018/hyperlinkcolor" val="tx"/>
                    </a:ext>
                  </a:extLst>
                </a:hlinkClick>
              </a:rPr>
              <a:t>Ad 1 </a:t>
            </a:r>
            <a:r>
              <a:rPr lang="en-US" sz="2400" dirty="0">
                <a:latin typeface="Times New Roman" pitchFamily="18" charset="0"/>
                <a:cs typeface="Times New Roman" pitchFamily="18" charset="0"/>
              </a:rPr>
              <a:t>and </a:t>
            </a:r>
            <a:r>
              <a:rPr lang="en-US" sz="2400" b="1" dirty="0">
                <a:solidFill>
                  <a:srgbClr val="FF0000"/>
                </a:solidFill>
                <a:latin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Ad 2</a:t>
            </a:r>
            <a:r>
              <a:rPr lang="en-US" sz="2400" dirty="0">
                <a:latin typeface="Times New Roman" pitchFamily="18" charset="0"/>
                <a:cs typeface="Times New Roman" pitchFamily="18" charset="0"/>
              </a:rPr>
              <a:t>)</a:t>
            </a:r>
          </a:p>
          <a:p>
            <a:r>
              <a:rPr lang="en-US" sz="2400" b="1" i="1" u="sng" dirty="0">
                <a:latin typeface="Times New Roman" pitchFamily="18" charset="0"/>
                <a:cs typeface="Times New Roman" pitchFamily="18" charset="0"/>
              </a:rPr>
              <a:t>Public opinion polls</a:t>
            </a:r>
          </a:p>
        </p:txBody>
      </p:sp>
      <p:sp>
        <p:nvSpPr>
          <p:cNvPr id="4" name="Rectangle 3"/>
          <p:cNvSpPr/>
          <p:nvPr/>
        </p:nvSpPr>
        <p:spPr>
          <a:xfrm>
            <a:off x="868718" y="1678673"/>
            <a:ext cx="7456416" cy="79157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itchFamily="18" charset="0"/>
                <a:cs typeface="Times New Roman" pitchFamily="18" charset="0"/>
              </a:rPr>
              <a:t>Linkage Institutions </a:t>
            </a:r>
            <a:r>
              <a:rPr lang="en-US" sz="2400" dirty="0">
                <a:solidFill>
                  <a:schemeClr val="bg1"/>
                </a:solidFill>
                <a:latin typeface="Times New Roman" pitchFamily="18" charset="0"/>
                <a:cs typeface="Times New Roman" pitchFamily="18" charset="0"/>
              </a:rPr>
              <a:t>– Connect government to the people (mass media, interest groups, political parties)</a:t>
            </a:r>
          </a:p>
        </p:txBody>
      </p:sp>
      <p:pic>
        <p:nvPicPr>
          <p:cNvPr id="4098"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476" y="4387757"/>
            <a:ext cx="6858000" cy="226552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700184-BAE0-3541-B493-22F184DBDF68}"/>
              </a:ext>
            </a:extLst>
          </p:cNvPr>
          <p:cNvSpPr/>
          <p:nvPr/>
        </p:nvSpPr>
        <p:spPr>
          <a:xfrm>
            <a:off x="1172308" y="4665785"/>
            <a:ext cx="4923692" cy="7915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pitchFamily="2" charset="0"/>
              </a:rPr>
              <a:t>Measure people’s beliefs in how important an issue is to their lives</a:t>
            </a:r>
          </a:p>
        </p:txBody>
      </p:sp>
    </p:spTree>
    <p:extLst>
      <p:ext uri="{BB962C8B-B14F-4D97-AF65-F5344CB8AC3E}">
        <p14:creationId xmlns:p14="http://schemas.microsoft.com/office/powerpoint/2010/main" val="342991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p:nvPr/>
        </p:nvSpPr>
        <p:spPr>
          <a:xfrm>
            <a:off x="633045" y="-2"/>
            <a:ext cx="5565211" cy="6858002"/>
          </a:xfrm>
          <a:prstGeom prst="rect">
            <a:avLst/>
          </a:prstGeom>
          <a:solidFill>
            <a:schemeClr val="accent2"/>
          </a:solidFill>
          <a:ln>
            <a:noFill/>
          </a:ln>
        </p:spPr>
        <p:txBody>
          <a:bodyPr spcFirstLastPara="1" wrap="square" lIns="91425" tIns="45700" rIns="91425" bIns="45700" anchor="ctr" anchorCtr="0">
            <a:noAutofit/>
          </a:bodyPr>
          <a:lstStyle/>
          <a:p>
            <a:pPr algn="ctr"/>
            <a:endParaRPr>
              <a:solidFill>
                <a:schemeClr val="lt1"/>
              </a:solidFill>
              <a:latin typeface="Gill Sans"/>
              <a:ea typeface="Gill Sans"/>
              <a:cs typeface="Gill Sans"/>
              <a:sym typeface="Gill Sans"/>
            </a:endParaRPr>
          </a:p>
        </p:txBody>
      </p:sp>
      <p:sp>
        <p:nvSpPr>
          <p:cNvPr id="243" name="Google Shape;243;p27"/>
          <p:cNvSpPr txBox="1">
            <a:spLocks noGrp="1"/>
          </p:cNvSpPr>
          <p:nvPr>
            <p:ph type="title"/>
          </p:nvPr>
        </p:nvSpPr>
        <p:spPr>
          <a:xfrm>
            <a:off x="200231" y="321732"/>
            <a:ext cx="5565211" cy="1188720"/>
          </a:xfrm>
          <a:prstGeom prst="rect">
            <a:avLst/>
          </a:prstGeom>
          <a:solidFill>
            <a:schemeClr val="accent6">
              <a:lumMod val="50000"/>
            </a:schemeClr>
          </a:solidFill>
          <a:ln w="9525" cap="flat" cmpd="sng">
            <a:solidFill>
              <a:srgbClr val="404040"/>
            </a:solidFill>
            <a:prstDash val="solid"/>
            <a:round/>
            <a:headEnd type="none" w="sm" len="sm"/>
            <a:tailEnd type="none" w="sm" len="sm"/>
          </a:ln>
        </p:spPr>
        <p:txBody>
          <a:bodyPr spcFirstLastPara="1" vert="horz" wrap="square" lIns="182875" tIns="182875" rIns="182875" bIns="182875" rtlCol="0" anchor="ctr" anchorCtr="0">
            <a:noAutofit/>
          </a:bodyPr>
          <a:lstStyle/>
          <a:p>
            <a:pPr algn="ctr">
              <a:spcBef>
                <a:spcPts val="0"/>
              </a:spcBef>
              <a:buClr>
                <a:srgbClr val="262626"/>
              </a:buClr>
              <a:buSzPts val="2300"/>
            </a:pPr>
            <a:r>
              <a:rPr lang="en-US" b="1" dirty="0">
                <a:solidFill>
                  <a:schemeClr val="bg1"/>
                </a:solidFill>
                <a:latin typeface="Times" panose="02020603050405020304" pitchFamily="18" charset="0"/>
                <a:cs typeface="Times" panose="02020603050405020304" pitchFamily="18" charset="0"/>
              </a:rPr>
              <a:t>INFORMING THE PUBLIC</a:t>
            </a:r>
            <a:endParaRPr dirty="0">
              <a:solidFill>
                <a:schemeClr val="bg1"/>
              </a:solidFill>
              <a:latin typeface="Times" panose="02020603050405020304" pitchFamily="18" charset="0"/>
              <a:cs typeface="Times" panose="02020603050405020304" pitchFamily="18" charset="0"/>
            </a:endParaRPr>
          </a:p>
        </p:txBody>
      </p:sp>
      <p:sp>
        <p:nvSpPr>
          <p:cNvPr id="244" name="Google Shape;244;p27"/>
          <p:cNvSpPr/>
          <p:nvPr/>
        </p:nvSpPr>
        <p:spPr>
          <a:xfrm>
            <a:off x="6321153" y="321732"/>
            <a:ext cx="2406059" cy="3674849"/>
          </a:xfrm>
          <a:prstGeom prst="rect">
            <a:avLst/>
          </a:prstGeom>
          <a:solidFill>
            <a:srgbClr val="FFFFFF"/>
          </a:solidFill>
          <a:ln>
            <a:noFill/>
          </a:ln>
        </p:spPr>
        <p:txBody>
          <a:bodyPr spcFirstLastPara="1" wrap="square" lIns="91425" tIns="45700" rIns="91425" bIns="45700" anchor="ctr" anchorCtr="0">
            <a:noAutofit/>
          </a:bodyPr>
          <a:lstStyle/>
          <a:p>
            <a:pPr algn="ctr"/>
            <a:endParaRPr>
              <a:solidFill>
                <a:schemeClr val="lt1"/>
              </a:solidFill>
              <a:latin typeface="Gill Sans"/>
              <a:ea typeface="Gill Sans"/>
              <a:cs typeface="Gill Sans"/>
              <a:sym typeface="Gill Sans"/>
            </a:endParaRPr>
          </a:p>
        </p:txBody>
      </p:sp>
      <p:pic>
        <p:nvPicPr>
          <p:cNvPr id="245" name="Google Shape;245;p27" descr="http://upload.wikimedia.org/wikipedia/commons/thumb/b/bb/Speed_Limit_2_sign.svg/480px-Speed_Limit_2_sign.svg.png"/>
          <p:cNvPicPr preferRelativeResize="0"/>
          <p:nvPr/>
        </p:nvPicPr>
        <p:blipFill rotWithShape="1">
          <a:blip r:embed="rId3">
            <a:alphaModFix/>
          </a:blip>
          <a:srcRect/>
          <a:stretch/>
        </p:blipFill>
        <p:spPr>
          <a:xfrm>
            <a:off x="6444046" y="808986"/>
            <a:ext cx="2160270" cy="2700338"/>
          </a:xfrm>
          <a:prstGeom prst="rect">
            <a:avLst/>
          </a:prstGeom>
          <a:noFill/>
          <a:ln>
            <a:noFill/>
          </a:ln>
        </p:spPr>
      </p:pic>
      <p:sp>
        <p:nvSpPr>
          <p:cNvPr id="246" name="Google Shape;246;p27"/>
          <p:cNvSpPr/>
          <p:nvPr/>
        </p:nvSpPr>
        <p:spPr>
          <a:xfrm>
            <a:off x="8841910" y="321732"/>
            <a:ext cx="1583487" cy="2065869"/>
          </a:xfrm>
          <a:prstGeom prst="rect">
            <a:avLst/>
          </a:prstGeom>
          <a:solidFill>
            <a:schemeClr val="accent2">
              <a:alpha val="49803"/>
            </a:schemeClr>
          </a:solidFill>
          <a:ln>
            <a:noFill/>
          </a:ln>
        </p:spPr>
        <p:txBody>
          <a:bodyPr spcFirstLastPara="1" wrap="square" lIns="91425" tIns="45700" rIns="91425" bIns="45700" anchor="ctr" anchorCtr="0">
            <a:noAutofit/>
          </a:bodyPr>
          <a:lstStyle/>
          <a:p>
            <a:pPr algn="ctr"/>
            <a:endParaRPr>
              <a:solidFill>
                <a:schemeClr val="lt1"/>
              </a:solidFill>
              <a:latin typeface="Gill Sans"/>
              <a:ea typeface="Gill Sans"/>
              <a:cs typeface="Gill Sans"/>
              <a:sym typeface="Gill Sans"/>
            </a:endParaRPr>
          </a:p>
        </p:txBody>
      </p:sp>
      <p:sp>
        <p:nvSpPr>
          <p:cNvPr id="247" name="Google Shape;247;p27"/>
          <p:cNvSpPr/>
          <p:nvPr/>
        </p:nvSpPr>
        <p:spPr>
          <a:xfrm>
            <a:off x="8841910" y="2548468"/>
            <a:ext cx="1583487" cy="3352783"/>
          </a:xfrm>
          <a:prstGeom prst="rect">
            <a:avLst/>
          </a:prstGeom>
          <a:solidFill>
            <a:srgbClr val="FFFFFF"/>
          </a:solidFill>
          <a:ln>
            <a:noFill/>
          </a:ln>
        </p:spPr>
        <p:txBody>
          <a:bodyPr spcFirstLastPara="1" wrap="square" lIns="91425" tIns="45700" rIns="91425" bIns="45700" anchor="ctr" anchorCtr="0">
            <a:noAutofit/>
          </a:bodyPr>
          <a:lstStyle/>
          <a:p>
            <a:pPr algn="ctr"/>
            <a:endParaRPr>
              <a:solidFill>
                <a:schemeClr val="lt1"/>
              </a:solidFill>
              <a:latin typeface="Gill Sans"/>
              <a:ea typeface="Gill Sans"/>
              <a:cs typeface="Gill Sans"/>
              <a:sym typeface="Gill Sans"/>
            </a:endParaRPr>
          </a:p>
        </p:txBody>
      </p:sp>
      <p:pic>
        <p:nvPicPr>
          <p:cNvPr id="248" name="Google Shape;248;p27" descr="http://www.nhtsa.dot.gov/buckleup/ciot-planner/planner07/resources/creative/general/Posters/NoExcept-72dpi.jpg"/>
          <p:cNvPicPr preferRelativeResize="0"/>
          <p:nvPr/>
        </p:nvPicPr>
        <p:blipFill rotWithShape="1">
          <a:blip r:embed="rId4">
            <a:alphaModFix/>
          </a:blip>
          <a:srcRect/>
          <a:stretch/>
        </p:blipFill>
        <p:spPr>
          <a:xfrm>
            <a:off x="8964781" y="3220219"/>
            <a:ext cx="1337745" cy="2011646"/>
          </a:xfrm>
          <a:prstGeom prst="rect">
            <a:avLst/>
          </a:prstGeom>
          <a:noFill/>
          <a:ln>
            <a:noFill/>
          </a:ln>
        </p:spPr>
      </p:pic>
      <p:sp>
        <p:nvSpPr>
          <p:cNvPr id="249" name="Google Shape;249;p27"/>
          <p:cNvSpPr/>
          <p:nvPr/>
        </p:nvSpPr>
        <p:spPr>
          <a:xfrm>
            <a:off x="6321153" y="4163080"/>
            <a:ext cx="2406059" cy="2374880"/>
          </a:xfrm>
          <a:prstGeom prst="rect">
            <a:avLst/>
          </a:prstGeom>
          <a:solidFill>
            <a:srgbClr val="FFFFFF"/>
          </a:solidFill>
          <a:ln>
            <a:noFill/>
          </a:ln>
        </p:spPr>
        <p:txBody>
          <a:bodyPr spcFirstLastPara="1" wrap="square" lIns="91425" tIns="45700" rIns="91425" bIns="45700" anchor="ctr" anchorCtr="0">
            <a:noAutofit/>
          </a:bodyPr>
          <a:lstStyle/>
          <a:p>
            <a:pPr algn="ctr"/>
            <a:endParaRPr>
              <a:solidFill>
                <a:schemeClr val="lt1"/>
              </a:solidFill>
              <a:latin typeface="Gill Sans"/>
              <a:ea typeface="Gill Sans"/>
              <a:cs typeface="Gill Sans"/>
              <a:sym typeface="Gill Sans"/>
            </a:endParaRPr>
          </a:p>
        </p:txBody>
      </p:sp>
      <p:pic>
        <p:nvPicPr>
          <p:cNvPr id="250" name="Google Shape;250;p27" descr="http://www.environmentcommissioner.act.gov.au/soe/SoE2004/Eurobodalla/Images/wateruse_sign.jpg"/>
          <p:cNvPicPr preferRelativeResize="0"/>
          <p:nvPr/>
        </p:nvPicPr>
        <p:blipFill rotWithShape="1">
          <a:blip r:embed="rId5">
            <a:alphaModFix/>
          </a:blip>
          <a:srcRect/>
          <a:stretch/>
        </p:blipFill>
        <p:spPr>
          <a:xfrm>
            <a:off x="6444046" y="4546077"/>
            <a:ext cx="2160270" cy="1614801"/>
          </a:xfrm>
          <a:prstGeom prst="rect">
            <a:avLst/>
          </a:prstGeom>
          <a:noFill/>
          <a:ln>
            <a:noFill/>
          </a:ln>
        </p:spPr>
      </p:pic>
      <p:grpSp>
        <p:nvGrpSpPr>
          <p:cNvPr id="251" name="Google Shape;251;p27"/>
          <p:cNvGrpSpPr/>
          <p:nvPr/>
        </p:nvGrpSpPr>
        <p:grpSpPr>
          <a:xfrm>
            <a:off x="1445160" y="1878295"/>
            <a:ext cx="3689547" cy="3802708"/>
            <a:chOff x="280273" y="133308"/>
            <a:chExt cx="3075350" cy="3802708"/>
          </a:xfrm>
        </p:grpSpPr>
        <p:sp>
          <p:nvSpPr>
            <p:cNvPr id="252" name="Google Shape;252;p27"/>
            <p:cNvSpPr/>
            <p:nvPr/>
          </p:nvSpPr>
          <p:spPr>
            <a:xfrm>
              <a:off x="328674" y="133308"/>
              <a:ext cx="3026949" cy="1816169"/>
            </a:xfrm>
            <a:prstGeom prst="rect">
              <a:avLst/>
            </a:prstGeom>
            <a:gradFill>
              <a:gsLst>
                <a:gs pos="0">
                  <a:srgbClr val="D4CE76"/>
                </a:gs>
                <a:gs pos="50000">
                  <a:srgbClr val="D1CB69"/>
                </a:gs>
                <a:gs pos="100000">
                  <a:srgbClr val="CDC75F"/>
                </a:gs>
              </a:gsLst>
              <a:lin ang="5400000" scaled="0"/>
            </a:gradFill>
            <a:ln>
              <a:noFill/>
            </a:ln>
          </p:spPr>
          <p:txBody>
            <a:bodyPr spcFirstLastPara="1" wrap="square" lIns="91425" tIns="91425" rIns="91425" bIns="91425" anchor="ctr" anchorCtr="0">
              <a:noAutofit/>
            </a:bodyPr>
            <a:lstStyle/>
            <a:p>
              <a:endParaRPr/>
            </a:p>
          </p:txBody>
        </p:sp>
        <p:sp>
          <p:nvSpPr>
            <p:cNvPr id="253" name="Google Shape;253;p27"/>
            <p:cNvSpPr txBox="1"/>
            <p:nvPr/>
          </p:nvSpPr>
          <p:spPr>
            <a:xfrm>
              <a:off x="328674" y="239728"/>
              <a:ext cx="3026949" cy="1816169"/>
            </a:xfrm>
            <a:prstGeom prst="rect">
              <a:avLst/>
            </a:prstGeom>
            <a:noFill/>
            <a:ln>
              <a:noFill/>
            </a:ln>
          </p:spPr>
          <p:txBody>
            <a:bodyPr spcFirstLastPara="1" wrap="square" lIns="95250" tIns="95250" rIns="95250" bIns="95250" anchor="ctr" anchorCtr="0">
              <a:noAutofit/>
            </a:bodyPr>
            <a:lstStyle/>
            <a:p>
              <a:pPr algn="ctr">
                <a:lnSpc>
                  <a:spcPct val="90000"/>
                </a:lnSpc>
                <a:buClr>
                  <a:schemeClr val="dk2"/>
                </a:buClr>
                <a:buSzPts val="2500"/>
              </a:pPr>
              <a:r>
                <a:rPr lang="en-US" sz="2500" b="1" dirty="0">
                  <a:solidFill>
                    <a:schemeClr val="dk2"/>
                  </a:solidFill>
                  <a:latin typeface="Gill Sans"/>
                  <a:ea typeface="Gill Sans"/>
                  <a:cs typeface="Gill Sans"/>
                  <a:sym typeface="Gill Sans"/>
                </a:rPr>
                <a:t>Why the need to inform the public about the laws that we live under? </a:t>
              </a:r>
              <a:endParaRPr sz="2500" dirty="0">
                <a:solidFill>
                  <a:schemeClr val="dk2"/>
                </a:solidFill>
                <a:latin typeface="Gill Sans"/>
                <a:ea typeface="Gill Sans"/>
                <a:cs typeface="Gill Sans"/>
                <a:sym typeface="Gill Sans"/>
              </a:endParaRPr>
            </a:p>
          </p:txBody>
        </p:sp>
        <p:sp>
          <p:nvSpPr>
            <p:cNvPr id="254" name="Google Shape;254;p27"/>
            <p:cNvSpPr/>
            <p:nvPr/>
          </p:nvSpPr>
          <p:spPr>
            <a:xfrm>
              <a:off x="280273" y="2119847"/>
              <a:ext cx="3026949" cy="1816169"/>
            </a:xfrm>
            <a:prstGeom prst="rect">
              <a:avLst/>
            </a:prstGeom>
            <a:gradFill>
              <a:gsLst>
                <a:gs pos="0">
                  <a:srgbClr val="A1A09A"/>
                </a:gs>
                <a:gs pos="50000">
                  <a:srgbClr val="9B9991"/>
                </a:gs>
                <a:gs pos="100000">
                  <a:srgbClr val="93928A"/>
                </a:gs>
              </a:gsLst>
              <a:lin ang="5400000" scaled="0"/>
            </a:gradFill>
            <a:ln>
              <a:noFill/>
            </a:ln>
          </p:spPr>
          <p:txBody>
            <a:bodyPr spcFirstLastPara="1" wrap="square" lIns="91425" tIns="91425" rIns="91425" bIns="91425" anchor="ctr" anchorCtr="0">
              <a:noAutofit/>
            </a:bodyPr>
            <a:lstStyle/>
            <a:p>
              <a:endParaRPr/>
            </a:p>
          </p:txBody>
        </p:sp>
        <p:sp>
          <p:nvSpPr>
            <p:cNvPr id="255" name="Google Shape;255;p27"/>
            <p:cNvSpPr txBox="1"/>
            <p:nvPr/>
          </p:nvSpPr>
          <p:spPr>
            <a:xfrm>
              <a:off x="280273" y="2119847"/>
              <a:ext cx="3026949" cy="1816169"/>
            </a:xfrm>
            <a:prstGeom prst="rect">
              <a:avLst/>
            </a:prstGeom>
            <a:noFill/>
            <a:ln>
              <a:noFill/>
            </a:ln>
          </p:spPr>
          <p:txBody>
            <a:bodyPr spcFirstLastPara="1" wrap="square" lIns="68575" tIns="68575" rIns="68575" bIns="68575" anchor="ctr" anchorCtr="0">
              <a:noAutofit/>
            </a:bodyPr>
            <a:lstStyle/>
            <a:p>
              <a:pPr algn="ctr">
                <a:lnSpc>
                  <a:spcPct val="90000"/>
                </a:lnSpc>
                <a:buClr>
                  <a:schemeClr val="dk1"/>
                </a:buClr>
                <a:buSzPts val="1800"/>
              </a:pPr>
              <a:r>
                <a:rPr lang="en-US" sz="2400" b="1" dirty="0">
                  <a:solidFill>
                    <a:schemeClr val="dk1"/>
                  </a:solidFill>
                  <a:latin typeface="Times" panose="02020603050405020304" pitchFamily="18" charset="0"/>
                  <a:ea typeface="Gill Sans"/>
                  <a:cs typeface="Times" panose="02020603050405020304" pitchFamily="18" charset="0"/>
                  <a:sym typeface="Gill Sans"/>
                </a:rPr>
                <a:t>Is ignorance of the law an excuse?</a:t>
              </a:r>
              <a:endParaRPr sz="2400" dirty="0">
                <a:latin typeface="Times" panose="02020603050405020304" pitchFamily="18" charset="0"/>
                <a:cs typeface="Times" panose="02020603050405020304" pitchFamily="18" charset="0"/>
              </a:endParaRPr>
            </a:p>
            <a:p>
              <a:pPr algn="ctr">
                <a:lnSpc>
                  <a:spcPct val="90000"/>
                </a:lnSpc>
                <a:spcBef>
                  <a:spcPts val="630"/>
                </a:spcBef>
                <a:buClr>
                  <a:schemeClr val="dk1"/>
                </a:buClr>
                <a:buSzPts val="1800"/>
              </a:pPr>
              <a:r>
                <a:rPr lang="en-US" sz="2400" b="1" dirty="0">
                  <a:solidFill>
                    <a:schemeClr val="dk1"/>
                  </a:solidFill>
                  <a:latin typeface="Times" panose="02020603050405020304" pitchFamily="18" charset="0"/>
                  <a:ea typeface="Gill Sans"/>
                  <a:cs typeface="Times" panose="02020603050405020304" pitchFamily="18" charset="0"/>
                  <a:sym typeface="Gill Sans"/>
                </a:rPr>
                <a:t>What are some ways that the public is informed of the law?</a:t>
              </a:r>
              <a:endParaRPr sz="2400" dirty="0">
                <a:solidFill>
                  <a:schemeClr val="dk1"/>
                </a:solidFill>
                <a:latin typeface="Times" panose="02020603050405020304" pitchFamily="18" charset="0"/>
                <a:ea typeface="Gill Sans"/>
                <a:cs typeface="Times" panose="02020603050405020304" pitchFamily="18" charset="0"/>
                <a:sym typeface="Gill Sans"/>
              </a:endParaRPr>
            </a:p>
          </p:txBody>
        </p:sp>
      </p:grpSp>
      <p:sp>
        <p:nvSpPr>
          <p:cNvPr id="2" name="Flowchart: Process 1">
            <a:extLst>
              <a:ext uri="{FF2B5EF4-FFF2-40B4-BE49-F238E27FC236}">
                <a16:creationId xmlns:a16="http://schemas.microsoft.com/office/drawing/2014/main" id="{89030353-E2BA-4F17-8811-440565587FE3}"/>
              </a:ext>
            </a:extLst>
          </p:cNvPr>
          <p:cNvSpPr/>
          <p:nvPr/>
        </p:nvSpPr>
        <p:spPr>
          <a:xfrm>
            <a:off x="1848740" y="5885859"/>
            <a:ext cx="5565210" cy="810363"/>
          </a:xfrm>
          <a:prstGeom prst="flowChartProcess">
            <a:avLst/>
          </a:prstGeom>
          <a:solidFill>
            <a:schemeClr val="bg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a:latin typeface="Times" panose="02020603050405020304" pitchFamily="18" charset="0"/>
                <a:cs typeface="Times" panose="02020603050405020304" pitchFamily="18" charset="0"/>
              </a:rPr>
              <a:t>Mass Media – News</a:t>
            </a:r>
          </a:p>
          <a:p>
            <a:pPr marL="285750" indent="-285750">
              <a:buFont typeface="Arial" panose="020B0604020202020204" pitchFamily="34" charset="0"/>
              <a:buChar char="•"/>
            </a:pPr>
            <a:r>
              <a:rPr lang="en-US" sz="2400" b="1" dirty="0">
                <a:latin typeface="Times" panose="02020603050405020304" pitchFamily="18" charset="0"/>
                <a:cs typeface="Times" panose="02020603050405020304" pitchFamily="18" charset="0"/>
              </a:rPr>
              <a:t>Government websites and social media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The Concept of American Law</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How have historic sources influenced the development of law in the United States?</a:t>
            </a:r>
          </a:p>
        </p:txBody>
      </p:sp>
      <p:pic>
        <p:nvPicPr>
          <p:cNvPr id="3074" name="Picture 2" descr="The Thinker | Musée Rodin">
            <a:extLst>
              <a:ext uri="{FF2B5EF4-FFF2-40B4-BE49-F238E27FC236}">
                <a16:creationId xmlns:a16="http://schemas.microsoft.com/office/drawing/2014/main" id="{DD2B4FB7-A9CB-4AFA-9AD2-768F6DBB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94" y="2006771"/>
            <a:ext cx="2329888" cy="3310817"/>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04F346EA-F69C-49B9-ABFB-273660EC3219}"/>
              </a:ext>
            </a:extLst>
          </p:cNvPr>
          <p:cNvSpPr/>
          <p:nvPr/>
        </p:nvSpPr>
        <p:spPr>
          <a:xfrm>
            <a:off x="2743200" y="1800665"/>
            <a:ext cx="2996418" cy="970670"/>
          </a:xfrm>
          <a:prstGeom prst="cloudCallout">
            <a:avLst>
              <a:gd name="adj1" fmla="val -49002"/>
              <a:gd name="adj2" fmla="val 494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What is LAW?</a:t>
            </a:r>
          </a:p>
        </p:txBody>
      </p:sp>
      <p:sp>
        <p:nvSpPr>
          <p:cNvPr id="5" name="Rectangle 4">
            <a:extLst>
              <a:ext uri="{FF2B5EF4-FFF2-40B4-BE49-F238E27FC236}">
                <a16:creationId xmlns:a16="http://schemas.microsoft.com/office/drawing/2014/main" id="{8FBBFC97-8EB8-44D7-B639-6E7A87872E24}"/>
              </a:ext>
            </a:extLst>
          </p:cNvPr>
          <p:cNvSpPr/>
          <p:nvPr/>
        </p:nvSpPr>
        <p:spPr>
          <a:xfrm>
            <a:off x="6582509" y="2006771"/>
            <a:ext cx="2730303" cy="1386227"/>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Law in the United States</a:t>
            </a: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87AE423-6ABE-4222-8B7B-FFD895C28A98}"/>
              </a:ext>
            </a:extLst>
          </p:cNvPr>
          <p:cNvSpPr/>
          <p:nvPr/>
        </p:nvSpPr>
        <p:spPr>
          <a:xfrm>
            <a:off x="3795422" y="2990007"/>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Code of Hammurabi</a:t>
            </a:r>
          </a:p>
        </p:txBody>
      </p:sp>
      <p:sp>
        <p:nvSpPr>
          <p:cNvPr id="9" name="Rectangle 8">
            <a:extLst>
              <a:ext uri="{FF2B5EF4-FFF2-40B4-BE49-F238E27FC236}">
                <a16:creationId xmlns:a16="http://schemas.microsoft.com/office/drawing/2014/main" id="{80E68A18-A6FE-4FC5-890B-29EBF75C9903}"/>
              </a:ext>
            </a:extLst>
          </p:cNvPr>
          <p:cNvSpPr/>
          <p:nvPr/>
        </p:nvSpPr>
        <p:spPr>
          <a:xfrm>
            <a:off x="3795422" y="4678510"/>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Justinian’s Code</a:t>
            </a:r>
          </a:p>
        </p:txBody>
      </p:sp>
      <p:sp>
        <p:nvSpPr>
          <p:cNvPr id="10" name="Rectangle 9">
            <a:extLst>
              <a:ext uri="{FF2B5EF4-FFF2-40B4-BE49-F238E27FC236}">
                <a16:creationId xmlns:a16="http://schemas.microsoft.com/office/drawing/2014/main" id="{B4B2D836-E65B-4E06-99C6-452116169FA9}"/>
              </a:ext>
            </a:extLst>
          </p:cNvPr>
          <p:cNvSpPr/>
          <p:nvPr/>
        </p:nvSpPr>
        <p:spPr>
          <a:xfrm>
            <a:off x="9397787" y="3183843"/>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English Law</a:t>
            </a:r>
          </a:p>
        </p:txBody>
      </p:sp>
      <p:sp>
        <p:nvSpPr>
          <p:cNvPr id="11" name="Rectangle 10">
            <a:extLst>
              <a:ext uri="{FF2B5EF4-FFF2-40B4-BE49-F238E27FC236}">
                <a16:creationId xmlns:a16="http://schemas.microsoft.com/office/drawing/2014/main" id="{EE2AE35E-D24E-42C7-91BB-6BB85CD3FC94}"/>
              </a:ext>
            </a:extLst>
          </p:cNvPr>
          <p:cNvSpPr/>
          <p:nvPr/>
        </p:nvSpPr>
        <p:spPr>
          <a:xfrm>
            <a:off x="9397787" y="4054452"/>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Common Law</a:t>
            </a:r>
          </a:p>
        </p:txBody>
      </p:sp>
      <p:sp>
        <p:nvSpPr>
          <p:cNvPr id="12" name="Rectangle 11">
            <a:extLst>
              <a:ext uri="{FF2B5EF4-FFF2-40B4-BE49-F238E27FC236}">
                <a16:creationId xmlns:a16="http://schemas.microsoft.com/office/drawing/2014/main" id="{B2474C48-5841-4555-9D4D-EF817DD1036E}"/>
              </a:ext>
            </a:extLst>
          </p:cNvPr>
          <p:cNvSpPr/>
          <p:nvPr/>
        </p:nvSpPr>
        <p:spPr>
          <a:xfrm>
            <a:off x="6753193" y="4559336"/>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Roman Law</a:t>
            </a:r>
          </a:p>
        </p:txBody>
      </p:sp>
      <p:pic>
        <p:nvPicPr>
          <p:cNvPr id="3076" name="Picture 4" descr="Letters to the editor: On the US Constitution">
            <a:extLst>
              <a:ext uri="{FF2B5EF4-FFF2-40B4-BE49-F238E27FC236}">
                <a16:creationId xmlns:a16="http://schemas.microsoft.com/office/drawing/2014/main" id="{B6332C11-2009-4C36-8D81-685CCE83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191" y="2866795"/>
            <a:ext cx="2410483" cy="138622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FEFF97-34F8-4EF3-A27F-B355CB6CC575}"/>
              </a:ext>
            </a:extLst>
          </p:cNvPr>
          <p:cNvSpPr/>
          <p:nvPr/>
        </p:nvSpPr>
        <p:spPr>
          <a:xfrm>
            <a:off x="3795421" y="3834258"/>
            <a:ext cx="2505733" cy="717452"/>
          </a:xfrm>
          <a:prstGeom prst="rect">
            <a:avLst/>
          </a:prstGeom>
          <a:solidFill>
            <a:schemeClr val="bg2">
              <a:lumMod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10 Commandments</a:t>
            </a:r>
          </a:p>
        </p:txBody>
      </p:sp>
    </p:spTree>
    <p:extLst>
      <p:ext uri="{BB962C8B-B14F-4D97-AF65-F5344CB8AC3E}">
        <p14:creationId xmlns:p14="http://schemas.microsoft.com/office/powerpoint/2010/main" val="2932233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A968-C955-434F-812C-84A45E0D6E97}"/>
              </a:ext>
            </a:extLst>
          </p:cNvPr>
          <p:cNvSpPr>
            <a:spLocks noGrp="1"/>
          </p:cNvSpPr>
          <p:nvPr>
            <p:ph type="title"/>
          </p:nvPr>
        </p:nvSpPr>
        <p:spPr>
          <a:xfrm>
            <a:off x="838200" y="365125"/>
            <a:ext cx="10515600" cy="984173"/>
          </a:xfrm>
          <a:solidFill>
            <a:schemeClr val="accent6">
              <a:lumMod val="50000"/>
            </a:schemeClr>
          </a:solidFill>
        </p:spPr>
        <p:txBody>
          <a:bodyPr/>
          <a:lstStyle/>
          <a:p>
            <a:r>
              <a:rPr lang="en-US" dirty="0">
                <a:solidFill>
                  <a:schemeClr val="bg1"/>
                </a:solidFill>
                <a:latin typeface="Times New Roman" panose="02020603050405020304" pitchFamily="18" charset="0"/>
                <a:cs typeface="Times New Roman" panose="02020603050405020304" pitchFamily="18" charset="0"/>
              </a:rPr>
              <a:t>The Law Through Time</a:t>
            </a:r>
          </a:p>
        </p:txBody>
      </p:sp>
      <p:sp>
        <p:nvSpPr>
          <p:cNvPr id="3" name="Content Placeholder 2">
            <a:extLst>
              <a:ext uri="{FF2B5EF4-FFF2-40B4-BE49-F238E27FC236}">
                <a16:creationId xmlns:a16="http://schemas.microsoft.com/office/drawing/2014/main" id="{168ED10D-71A9-4611-94A7-52DFFF4F8A58}"/>
              </a:ext>
            </a:extLst>
          </p:cNvPr>
          <p:cNvSpPr>
            <a:spLocks noGrp="1"/>
          </p:cNvSpPr>
          <p:nvPr>
            <p:ph idx="1"/>
          </p:nvPr>
        </p:nvSpPr>
        <p:spPr>
          <a:xfrm>
            <a:off x="838200" y="2786528"/>
            <a:ext cx="10515600" cy="3895626"/>
          </a:xfrm>
          <a:solidFill>
            <a:schemeClr val="bg1"/>
          </a:solidFill>
        </p:spPr>
        <p:txBody>
          <a:bodyPr>
            <a:normAutofit lnSpcReduction="10000"/>
          </a:bodyPr>
          <a:lstStyle/>
          <a:p>
            <a:r>
              <a:rPr lang="en-US" sz="2400" b="1" dirty="0">
                <a:latin typeface="Times New Roman" panose="02020603050405020304" pitchFamily="18" charset="0"/>
                <a:cs typeface="Times New Roman" panose="02020603050405020304" pitchFamily="18" charset="0"/>
              </a:rPr>
              <a:t>Historic sources of law: </a:t>
            </a:r>
            <a:r>
              <a:rPr lang="en-US" sz="2400" dirty="0">
                <a:latin typeface="Times New Roman" panose="02020603050405020304" pitchFamily="18" charset="0"/>
                <a:cs typeface="Times New Roman" panose="02020603050405020304" pitchFamily="18" charset="0"/>
              </a:rPr>
              <a:t>the American legal system has been influenced from a variety of sources </a:t>
            </a:r>
          </a:p>
          <a:p>
            <a:pPr marL="0" indent="0">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Explain how these documents have assisted in defining the concept of law </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368DF6C-6313-4B61-A1B4-D7A20FF6CE07}"/>
              </a:ext>
            </a:extLst>
          </p:cNvPr>
          <p:cNvSpPr/>
          <p:nvPr/>
        </p:nvSpPr>
        <p:spPr>
          <a:xfrm>
            <a:off x="401444" y="1460810"/>
            <a:ext cx="11251580" cy="98417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“Men being, as has been said, by nature, all free, equal and independent, no one can be put out of this estate, and subjected to the political power of another, without his own consent.”</a:t>
            </a:r>
          </a:p>
          <a:p>
            <a:r>
              <a:rPr lang="en-US" sz="2000" b="1" dirty="0">
                <a:solidFill>
                  <a:schemeClr val="tx1"/>
                </a:solidFill>
                <a:latin typeface="Times New Roman" panose="02020603050405020304" pitchFamily="18" charset="0"/>
                <a:cs typeface="Times New Roman" panose="02020603050405020304" pitchFamily="18" charset="0"/>
              </a:rPr>
              <a:t>	- John Locke, Second Treatise on Government </a:t>
            </a:r>
          </a:p>
        </p:txBody>
      </p:sp>
      <p:pic>
        <p:nvPicPr>
          <p:cNvPr id="6" name="Picture 5" descr="A close up of a person&#10;&#10;Description automatically generated">
            <a:extLst>
              <a:ext uri="{FF2B5EF4-FFF2-40B4-BE49-F238E27FC236}">
                <a16:creationId xmlns:a16="http://schemas.microsoft.com/office/drawing/2014/main" id="{1C60F91D-3011-4A19-B4BA-BDBBC32B5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830" y="1802354"/>
            <a:ext cx="1268179" cy="1060129"/>
          </a:xfrm>
          <a:prstGeom prst="rect">
            <a:avLst/>
          </a:prstGeom>
        </p:spPr>
      </p:pic>
      <p:sp>
        <p:nvSpPr>
          <p:cNvPr id="7" name="Rectangle 6">
            <a:extLst>
              <a:ext uri="{FF2B5EF4-FFF2-40B4-BE49-F238E27FC236}">
                <a16:creationId xmlns:a16="http://schemas.microsoft.com/office/drawing/2014/main" id="{675B6945-C285-4AA9-BBC5-A59BDADDBD39}"/>
              </a:ext>
            </a:extLst>
          </p:cNvPr>
          <p:cNvSpPr/>
          <p:nvPr/>
        </p:nvSpPr>
        <p:spPr>
          <a:xfrm>
            <a:off x="5123985" y="3724508"/>
            <a:ext cx="1806497" cy="5212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LAW</a:t>
            </a:r>
          </a:p>
        </p:txBody>
      </p:sp>
      <p:sp>
        <p:nvSpPr>
          <p:cNvPr id="8" name="Rectangle 7">
            <a:extLst>
              <a:ext uri="{FF2B5EF4-FFF2-40B4-BE49-F238E27FC236}">
                <a16:creationId xmlns:a16="http://schemas.microsoft.com/office/drawing/2014/main" id="{D17C7535-AC1C-4458-8755-153B695B5C95}"/>
              </a:ext>
            </a:extLst>
          </p:cNvPr>
          <p:cNvSpPr/>
          <p:nvPr/>
        </p:nvSpPr>
        <p:spPr>
          <a:xfrm>
            <a:off x="4885118" y="5080358"/>
            <a:ext cx="2085279"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Justinian Code</a:t>
            </a:r>
          </a:p>
        </p:txBody>
      </p:sp>
      <p:sp>
        <p:nvSpPr>
          <p:cNvPr id="9" name="Rectangle 8">
            <a:extLst>
              <a:ext uri="{FF2B5EF4-FFF2-40B4-BE49-F238E27FC236}">
                <a16:creationId xmlns:a16="http://schemas.microsoft.com/office/drawing/2014/main" id="{5C09A01E-9FB2-4867-8EB5-F46330DBB164}"/>
              </a:ext>
            </a:extLst>
          </p:cNvPr>
          <p:cNvSpPr/>
          <p:nvPr/>
        </p:nvSpPr>
        <p:spPr>
          <a:xfrm>
            <a:off x="1794610" y="3622714"/>
            <a:ext cx="2293434"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Code of Hammurabi</a:t>
            </a:r>
          </a:p>
        </p:txBody>
      </p:sp>
      <p:sp>
        <p:nvSpPr>
          <p:cNvPr id="10" name="Rectangle 9">
            <a:extLst>
              <a:ext uri="{FF2B5EF4-FFF2-40B4-BE49-F238E27FC236}">
                <a16:creationId xmlns:a16="http://schemas.microsoft.com/office/drawing/2014/main" id="{086A0F10-F6BC-4430-A5C5-2CB0F8029139}"/>
              </a:ext>
            </a:extLst>
          </p:cNvPr>
          <p:cNvSpPr/>
          <p:nvPr/>
        </p:nvSpPr>
        <p:spPr>
          <a:xfrm>
            <a:off x="2186935" y="4618651"/>
            <a:ext cx="240494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12 Tables of Law</a:t>
            </a:r>
          </a:p>
        </p:txBody>
      </p:sp>
      <p:sp>
        <p:nvSpPr>
          <p:cNvPr id="11" name="Rectangle 10">
            <a:extLst>
              <a:ext uri="{FF2B5EF4-FFF2-40B4-BE49-F238E27FC236}">
                <a16:creationId xmlns:a16="http://schemas.microsoft.com/office/drawing/2014/main" id="{1869D753-C9D9-4349-B05D-9394CEDFE054}"/>
              </a:ext>
            </a:extLst>
          </p:cNvPr>
          <p:cNvSpPr/>
          <p:nvPr/>
        </p:nvSpPr>
        <p:spPr>
          <a:xfrm>
            <a:off x="7266521" y="5090414"/>
            <a:ext cx="2085279"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Roman Law</a:t>
            </a:r>
          </a:p>
        </p:txBody>
      </p:sp>
      <p:sp>
        <p:nvSpPr>
          <p:cNvPr id="12" name="Rectangle 11">
            <a:extLst>
              <a:ext uri="{FF2B5EF4-FFF2-40B4-BE49-F238E27FC236}">
                <a16:creationId xmlns:a16="http://schemas.microsoft.com/office/drawing/2014/main" id="{F0D25304-F9E3-4995-AF90-402C8092FBFF}"/>
              </a:ext>
            </a:extLst>
          </p:cNvPr>
          <p:cNvSpPr/>
          <p:nvPr/>
        </p:nvSpPr>
        <p:spPr>
          <a:xfrm>
            <a:off x="7897750" y="4299713"/>
            <a:ext cx="208593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Common Law</a:t>
            </a:r>
          </a:p>
        </p:txBody>
      </p:sp>
      <p:sp>
        <p:nvSpPr>
          <p:cNvPr id="13" name="Arrow: Right 12">
            <a:extLst>
              <a:ext uri="{FF2B5EF4-FFF2-40B4-BE49-F238E27FC236}">
                <a16:creationId xmlns:a16="http://schemas.microsoft.com/office/drawing/2014/main" id="{C2A8E561-6B30-4CC9-9120-4F562F54F624}"/>
              </a:ext>
            </a:extLst>
          </p:cNvPr>
          <p:cNvSpPr/>
          <p:nvPr/>
        </p:nvSpPr>
        <p:spPr>
          <a:xfrm rot="1449006">
            <a:off x="7099531" y="4037950"/>
            <a:ext cx="678529" cy="25434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12327E0-2114-4C8A-9AE2-B5936378811D}"/>
              </a:ext>
            </a:extLst>
          </p:cNvPr>
          <p:cNvSpPr/>
          <p:nvPr/>
        </p:nvSpPr>
        <p:spPr>
          <a:xfrm rot="2861209">
            <a:off x="6635722" y="4486003"/>
            <a:ext cx="669350" cy="269169"/>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48532CC-A8E5-45DC-A3A8-6A77CE2D4309}"/>
              </a:ext>
            </a:extLst>
          </p:cNvPr>
          <p:cNvSpPr/>
          <p:nvPr/>
        </p:nvSpPr>
        <p:spPr>
          <a:xfrm rot="5400000">
            <a:off x="5617244" y="4539492"/>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867A427-F948-4ACA-97EF-72A704A1A860}"/>
              </a:ext>
            </a:extLst>
          </p:cNvPr>
          <p:cNvSpPr/>
          <p:nvPr/>
        </p:nvSpPr>
        <p:spPr>
          <a:xfrm rot="8722270">
            <a:off x="4654438" y="4468361"/>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03FE06C-E40E-4D90-960C-7A526CB8E1C3}"/>
              </a:ext>
            </a:extLst>
          </p:cNvPr>
          <p:cNvSpPr/>
          <p:nvPr/>
        </p:nvSpPr>
        <p:spPr>
          <a:xfrm rot="10800000">
            <a:off x="4250835" y="3916943"/>
            <a:ext cx="636023" cy="247124"/>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89D9DC-0EAF-4E1F-A026-83ECCA74CAF9}"/>
              </a:ext>
            </a:extLst>
          </p:cNvPr>
          <p:cNvSpPr/>
          <p:nvPr/>
        </p:nvSpPr>
        <p:spPr>
          <a:xfrm>
            <a:off x="8430114" y="3498674"/>
            <a:ext cx="2085936" cy="7248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English Law</a:t>
            </a:r>
          </a:p>
        </p:txBody>
      </p:sp>
      <p:sp>
        <p:nvSpPr>
          <p:cNvPr id="19" name="Arrow: Right 18">
            <a:extLst>
              <a:ext uri="{FF2B5EF4-FFF2-40B4-BE49-F238E27FC236}">
                <a16:creationId xmlns:a16="http://schemas.microsoft.com/office/drawing/2014/main" id="{9DFCC9B1-5645-4018-813C-E85A2F995A60}"/>
              </a:ext>
            </a:extLst>
          </p:cNvPr>
          <p:cNvSpPr/>
          <p:nvPr/>
        </p:nvSpPr>
        <p:spPr>
          <a:xfrm>
            <a:off x="7253099" y="3684129"/>
            <a:ext cx="678529" cy="254342"/>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707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10F5-E3BE-4FED-B689-84BCCA2E59E7}"/>
              </a:ext>
            </a:extLst>
          </p:cNvPr>
          <p:cNvSpPr>
            <a:spLocks noGrp="1"/>
          </p:cNvSpPr>
          <p:nvPr>
            <p:ph type="title"/>
          </p:nvPr>
        </p:nvSpPr>
        <p:spPr>
          <a:xfrm>
            <a:off x="838200" y="365125"/>
            <a:ext cx="10515600" cy="844697"/>
          </a:xfrm>
          <a:solidFill>
            <a:schemeClr val="accent6">
              <a:lumMod val="50000"/>
            </a:schemeClr>
          </a:solidFill>
        </p:spPr>
        <p:txBody>
          <a:bodyPr/>
          <a:lstStyle/>
          <a:p>
            <a:r>
              <a:rPr lang="en-US" b="1" dirty="0">
                <a:solidFill>
                  <a:schemeClr val="bg1"/>
                </a:solidFill>
                <a:latin typeface="Baskerville Old Face" panose="02020602080505020303" pitchFamily="18" charset="0"/>
              </a:rPr>
              <a:t>Influencers of Law</a:t>
            </a:r>
          </a:p>
        </p:txBody>
      </p:sp>
      <p:sp>
        <p:nvSpPr>
          <p:cNvPr id="3" name="Content Placeholder 2">
            <a:extLst>
              <a:ext uri="{FF2B5EF4-FFF2-40B4-BE49-F238E27FC236}">
                <a16:creationId xmlns:a16="http://schemas.microsoft.com/office/drawing/2014/main" id="{F8B5BAB8-F3C2-4942-8EA9-4153626A7C87}"/>
              </a:ext>
            </a:extLst>
          </p:cNvPr>
          <p:cNvSpPr>
            <a:spLocks noGrp="1"/>
          </p:cNvSpPr>
          <p:nvPr>
            <p:ph idx="1"/>
          </p:nvPr>
        </p:nvSpPr>
        <p:spPr>
          <a:xfrm>
            <a:off x="838200" y="1473933"/>
            <a:ext cx="10515600" cy="43513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historic source of law that set these precedents for the American legal system</a:t>
            </a:r>
          </a:p>
          <a:p>
            <a:pPr marL="457200" indent="-457200">
              <a:buFont typeface="+mj-lt"/>
              <a:buAutoNum type="arabicPeriod"/>
            </a:pPr>
            <a:r>
              <a:rPr lang="en-US" sz="2400" dirty="0">
                <a:latin typeface="Times" panose="02020603050405020304" pitchFamily="18" charset="0"/>
                <a:cs typeface="Times" panose="02020603050405020304" pitchFamily="18" charset="0"/>
              </a:rPr>
              <a:t>What document established the idea of jury of ones peers and that no one, not even those that govern were above the law? </a:t>
            </a:r>
          </a:p>
          <a:p>
            <a:pPr marL="457200" indent="-457200">
              <a:buFont typeface="+mj-lt"/>
              <a:buAutoNum type="arabicPeriod"/>
            </a:pPr>
            <a:r>
              <a:rPr lang="en-US" sz="2400" dirty="0">
                <a:latin typeface="Times" panose="02020603050405020304" pitchFamily="18" charset="0"/>
                <a:cs typeface="Times" panose="02020603050405020304" pitchFamily="18" charset="0"/>
              </a:rPr>
              <a:t>Which documents established protections for property rights and set protections against cruel &amp; usual punishment? </a:t>
            </a:r>
          </a:p>
          <a:p>
            <a:pPr marL="457200" indent="-457200">
              <a:buFont typeface="+mj-lt"/>
              <a:buAutoNum type="arabicPeriod"/>
            </a:pPr>
            <a:r>
              <a:rPr lang="en-US" sz="2400" dirty="0">
                <a:latin typeface="Times" panose="02020603050405020304" pitchFamily="18" charset="0"/>
                <a:cs typeface="Times" panose="02020603050405020304" pitchFamily="18" charset="0"/>
              </a:rPr>
              <a:t>Which document establishment the guidelines for innocent until proven guilty, establishing punishments depend on the severity of the crime, and courts must consider the circumstances of the crime? </a:t>
            </a:r>
          </a:p>
        </p:txBody>
      </p:sp>
      <p:pic>
        <p:nvPicPr>
          <p:cNvPr id="4098" name="Picture 2" descr="Code of Justinian | Definition &amp; Creation | Britannica">
            <a:extLst>
              <a:ext uri="{FF2B5EF4-FFF2-40B4-BE49-F238E27FC236}">
                <a16:creationId xmlns:a16="http://schemas.microsoft.com/office/drawing/2014/main" id="{81104B15-300D-437E-9678-763769683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086" y="4921176"/>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de of Hammurabi - World History Encyclopedia">
            <a:extLst>
              <a:ext uri="{FF2B5EF4-FFF2-40B4-BE49-F238E27FC236}">
                <a16:creationId xmlns:a16="http://schemas.microsoft.com/office/drawing/2014/main" id="{C30AD959-A67C-43D5-ADFC-48E4C78B4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164" y="4921175"/>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na Carta | Definition, History, Summary, Dates, Rights, Significance, &amp;  Facts | Britannica">
            <a:extLst>
              <a:ext uri="{FF2B5EF4-FFF2-40B4-BE49-F238E27FC236}">
                <a16:creationId xmlns:a16="http://schemas.microsoft.com/office/drawing/2014/main" id="{318960AF-4DA9-460A-AB0F-DDAEBD9DF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242" y="4921175"/>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en Commandments That Would Have Changed the World | AwayPoint">
            <a:extLst>
              <a:ext uri="{FF2B5EF4-FFF2-40B4-BE49-F238E27FC236}">
                <a16:creationId xmlns:a16="http://schemas.microsoft.com/office/drawing/2014/main" id="{77DF48F8-B500-4DAA-8505-87415553B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4789" y="4916646"/>
            <a:ext cx="1914525" cy="181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39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Challenges of Laws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55" y="1505242"/>
            <a:ext cx="6358895" cy="34405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703A52A6-5EE4-4B15-8B75-3EE1297916B4}"/>
              </a:ext>
            </a:extLst>
          </p:cNvPr>
          <p:cNvSpPr/>
          <p:nvPr/>
        </p:nvSpPr>
        <p:spPr>
          <a:xfrm>
            <a:off x="1170878" y="5352586"/>
            <a:ext cx="9946888" cy="114029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What factors can limit a laws ability to uphold the goals of a society?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During times of injustice how have Americans challenged it and brought about change?</a:t>
            </a:r>
          </a:p>
        </p:txBody>
      </p:sp>
      <p:pic>
        <p:nvPicPr>
          <p:cNvPr id="5" name="Picture 2" descr="Martin Luther King Jr. Speech: 'The Three Evils' - The Atlantic">
            <a:extLst>
              <a:ext uri="{FF2B5EF4-FFF2-40B4-BE49-F238E27FC236}">
                <a16:creationId xmlns:a16="http://schemas.microsoft.com/office/drawing/2014/main" id="{AB96B594-FDE7-41C7-BEED-F7CAC5D39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13" y="1505241"/>
            <a:ext cx="3759298" cy="3440521"/>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E525ECEE-1B5D-4EE4-9B5B-48BDA595F642}"/>
              </a:ext>
            </a:extLst>
          </p:cNvPr>
          <p:cNvSpPr/>
          <p:nvPr/>
        </p:nvSpPr>
        <p:spPr>
          <a:xfrm>
            <a:off x="8750105" y="365124"/>
            <a:ext cx="3441895" cy="2040451"/>
          </a:xfrm>
          <a:prstGeom prst="cloudCallout">
            <a:avLst>
              <a:gd name="adj1" fmla="val -36773"/>
              <a:gd name="adj2" fmla="val 6801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“Injustice anywhere is a threat to justice everywhere!”</a:t>
            </a:r>
          </a:p>
        </p:txBody>
      </p:sp>
    </p:spTree>
    <p:extLst>
      <p:ext uri="{BB962C8B-B14F-4D97-AF65-F5344CB8AC3E}">
        <p14:creationId xmlns:p14="http://schemas.microsoft.com/office/powerpoint/2010/main" val="729870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Unit IV in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Unit IV Test</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Historic Concept of Law</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FF0000"/>
                </a:solidFill>
                <a:latin typeface="Times New Roman" panose="02020603050405020304" pitchFamily="18" charset="0"/>
                <a:cs typeface="Times New Roman" panose="02020603050405020304" pitchFamily="18" charset="0"/>
              </a:rPr>
              <a:t>Current Events Journals </a:t>
            </a:r>
            <a:r>
              <a:rPr lang="en-US" sz="2000" b="1">
                <a:solidFill>
                  <a:srgbClr val="FF0000"/>
                </a:solidFill>
                <a:latin typeface="Times New Roman" panose="02020603050405020304" pitchFamily="18" charset="0"/>
                <a:cs typeface="Times New Roman" panose="02020603050405020304" pitchFamily="18" charset="0"/>
              </a:rPr>
              <a:t>due Friday 1/20/23</a:t>
            </a: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172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 What is injustice?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Plato’s Republic</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Concept in a Society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a:t>
            </a:r>
          </a:p>
          <a:p>
            <a:r>
              <a:rPr lang="en-US" sz="2000" b="1" dirty="0">
                <a:solidFill>
                  <a:srgbClr val="002060"/>
                </a:solidFill>
                <a:latin typeface="Times New Roman" panose="02020603050405020304" pitchFamily="18" charset="0"/>
                <a:cs typeface="Times New Roman" panose="02020603050405020304" pitchFamily="18" charset="0"/>
              </a:rPr>
              <a:t>Make up missing assignment – End of the quarter – March 24</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875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Defining Justice</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Three Types: </a:t>
            </a:r>
          </a:p>
        </p:txBody>
      </p:sp>
      <p:sp>
        <p:nvSpPr>
          <p:cNvPr id="4" name="Rectangle 3">
            <a:extLst>
              <a:ext uri="{FF2B5EF4-FFF2-40B4-BE49-F238E27FC236}">
                <a16:creationId xmlns:a16="http://schemas.microsoft.com/office/drawing/2014/main" id="{7B7B43CB-43B3-8F46-BCBD-47ECC513073B}"/>
              </a:ext>
            </a:extLst>
          </p:cNvPr>
          <p:cNvSpPr/>
          <p:nvPr/>
        </p:nvSpPr>
        <p:spPr>
          <a:xfrm>
            <a:off x="356260" y="1816925"/>
            <a:ext cx="7683335" cy="12044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Distributive Justice: </a:t>
            </a:r>
            <a:r>
              <a:rPr lang="en-US" sz="2400" dirty="0">
                <a:solidFill>
                  <a:schemeClr val="bg1"/>
                </a:solidFill>
                <a:latin typeface="Times" pitchFamily="2" charset="0"/>
              </a:rPr>
              <a:t>the fairness of distribution of something among several people. (Example – burden of taxation)</a:t>
            </a:r>
          </a:p>
        </p:txBody>
      </p:sp>
      <p:sp>
        <p:nvSpPr>
          <p:cNvPr id="5" name="Rectangle 4">
            <a:extLst>
              <a:ext uri="{FF2B5EF4-FFF2-40B4-BE49-F238E27FC236}">
                <a16:creationId xmlns:a16="http://schemas.microsoft.com/office/drawing/2014/main" id="{98C8D14C-E3FC-BF4B-9A0C-20636B7C522C}"/>
              </a:ext>
            </a:extLst>
          </p:cNvPr>
          <p:cNvSpPr/>
          <p:nvPr/>
        </p:nvSpPr>
        <p:spPr>
          <a:xfrm>
            <a:off x="356258" y="3190869"/>
            <a:ext cx="7683335" cy="961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Corrective Justice: </a:t>
            </a:r>
            <a:r>
              <a:rPr lang="en-US" sz="2400" dirty="0">
                <a:solidFill>
                  <a:schemeClr val="bg1"/>
                </a:solidFill>
                <a:latin typeface="Times" pitchFamily="2" charset="0"/>
              </a:rPr>
              <a:t>the fairness of a response to a wrong or injury (Example – punishment for a crime committed)</a:t>
            </a:r>
          </a:p>
        </p:txBody>
      </p:sp>
      <p:sp>
        <p:nvSpPr>
          <p:cNvPr id="6" name="Rectangle 5">
            <a:extLst>
              <a:ext uri="{FF2B5EF4-FFF2-40B4-BE49-F238E27FC236}">
                <a16:creationId xmlns:a16="http://schemas.microsoft.com/office/drawing/2014/main" id="{FC3F96BD-834A-654D-BDD9-1F13E3FFEA76}"/>
              </a:ext>
            </a:extLst>
          </p:cNvPr>
          <p:cNvSpPr/>
          <p:nvPr/>
        </p:nvSpPr>
        <p:spPr>
          <a:xfrm>
            <a:off x="356259" y="4322240"/>
            <a:ext cx="7683335" cy="11185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Procedural Justice: </a:t>
            </a:r>
            <a:r>
              <a:rPr lang="en-US" sz="2400" dirty="0">
                <a:solidFill>
                  <a:schemeClr val="bg1"/>
                </a:solidFill>
                <a:latin typeface="Times" pitchFamily="2" charset="0"/>
              </a:rPr>
              <a:t>the fairness of the way information is collected and how decisions are made.  (Example – unbiased investigation) </a:t>
            </a:r>
          </a:p>
        </p:txBody>
      </p:sp>
      <p:pic>
        <p:nvPicPr>
          <p:cNvPr id="7" name="Picture 6">
            <a:extLst>
              <a:ext uri="{FF2B5EF4-FFF2-40B4-BE49-F238E27FC236}">
                <a16:creationId xmlns:a16="http://schemas.microsoft.com/office/drawing/2014/main" id="{B8149416-58ED-BF42-B82F-3887F6092BA0}"/>
              </a:ext>
            </a:extLst>
          </p:cNvPr>
          <p:cNvPicPr>
            <a:picLocks noChangeAspect="1"/>
          </p:cNvPicPr>
          <p:nvPr/>
        </p:nvPicPr>
        <p:blipFill>
          <a:blip r:embed="rId2"/>
          <a:stretch>
            <a:fillRect/>
          </a:stretch>
        </p:blipFill>
        <p:spPr>
          <a:xfrm>
            <a:off x="8518814" y="1637392"/>
            <a:ext cx="3316926" cy="3112737"/>
          </a:xfrm>
          <a:prstGeom prst="rect">
            <a:avLst/>
          </a:prstGeom>
        </p:spPr>
      </p:pic>
    </p:spTree>
    <p:extLst>
      <p:ext uri="{BB962C8B-B14F-4D97-AF65-F5344CB8AC3E}">
        <p14:creationId xmlns:p14="http://schemas.microsoft.com/office/powerpoint/2010/main" val="3169277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Equality under the Law</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43902" y="1362101"/>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Law is affected by our core values therefore impacts are perceptions of how well it works </a:t>
            </a:r>
          </a:p>
        </p:txBody>
      </p:sp>
      <p:sp>
        <p:nvSpPr>
          <p:cNvPr id="4" name="Rectangle 3">
            <a:extLst>
              <a:ext uri="{FF2B5EF4-FFF2-40B4-BE49-F238E27FC236}">
                <a16:creationId xmlns:a16="http://schemas.microsoft.com/office/drawing/2014/main" id="{A14F0F4F-3810-4148-9A7E-BB2AB3859F67}"/>
              </a:ext>
            </a:extLst>
          </p:cNvPr>
          <p:cNvSpPr/>
          <p:nvPr/>
        </p:nvSpPr>
        <p:spPr>
          <a:xfrm>
            <a:off x="3504024" y="3314051"/>
            <a:ext cx="2049194" cy="590845"/>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LAW</a:t>
            </a:r>
          </a:p>
        </p:txBody>
      </p:sp>
      <p:sp>
        <p:nvSpPr>
          <p:cNvPr id="5" name="Rectangle 4">
            <a:extLst>
              <a:ext uri="{FF2B5EF4-FFF2-40B4-BE49-F238E27FC236}">
                <a16:creationId xmlns:a16="http://schemas.microsoft.com/office/drawing/2014/main" id="{07139BF0-08BD-4276-A82A-3BEC07E58DC6}"/>
              </a:ext>
            </a:extLst>
          </p:cNvPr>
          <p:cNvSpPr/>
          <p:nvPr/>
        </p:nvSpPr>
        <p:spPr>
          <a:xfrm>
            <a:off x="1092590" y="2153864"/>
            <a:ext cx="2002301" cy="61897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Liberty</a:t>
            </a:r>
          </a:p>
        </p:txBody>
      </p:sp>
      <p:sp>
        <p:nvSpPr>
          <p:cNvPr id="6" name="Rectangle 5">
            <a:extLst>
              <a:ext uri="{FF2B5EF4-FFF2-40B4-BE49-F238E27FC236}">
                <a16:creationId xmlns:a16="http://schemas.microsoft.com/office/drawing/2014/main" id="{BB6AC44E-0CBB-411A-8A3E-DAE450F08248}"/>
              </a:ext>
            </a:extLst>
          </p:cNvPr>
          <p:cNvSpPr/>
          <p:nvPr/>
        </p:nvSpPr>
        <p:spPr>
          <a:xfrm>
            <a:off x="1092589" y="2918791"/>
            <a:ext cx="2002302" cy="61897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Equality</a:t>
            </a:r>
          </a:p>
        </p:txBody>
      </p:sp>
      <p:sp>
        <p:nvSpPr>
          <p:cNvPr id="7" name="Rectangle 6">
            <a:extLst>
              <a:ext uri="{FF2B5EF4-FFF2-40B4-BE49-F238E27FC236}">
                <a16:creationId xmlns:a16="http://schemas.microsoft.com/office/drawing/2014/main" id="{2A581478-A7E8-4B1C-B4A7-47E116DFFDAE}"/>
              </a:ext>
            </a:extLst>
          </p:cNvPr>
          <p:cNvSpPr/>
          <p:nvPr/>
        </p:nvSpPr>
        <p:spPr>
          <a:xfrm>
            <a:off x="1092588" y="3683718"/>
            <a:ext cx="2002303" cy="61897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Opportunity</a:t>
            </a:r>
          </a:p>
        </p:txBody>
      </p:sp>
      <p:sp>
        <p:nvSpPr>
          <p:cNvPr id="8" name="Rectangle 7">
            <a:extLst>
              <a:ext uri="{FF2B5EF4-FFF2-40B4-BE49-F238E27FC236}">
                <a16:creationId xmlns:a16="http://schemas.microsoft.com/office/drawing/2014/main" id="{6CCCC2C5-F177-4EDD-8C65-9A6357E60ACF}"/>
              </a:ext>
            </a:extLst>
          </p:cNvPr>
          <p:cNvSpPr/>
          <p:nvPr/>
        </p:nvSpPr>
        <p:spPr>
          <a:xfrm>
            <a:off x="1092588" y="4477488"/>
            <a:ext cx="2002303" cy="84723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Popular Sovereignty</a:t>
            </a:r>
          </a:p>
        </p:txBody>
      </p:sp>
      <p:sp>
        <p:nvSpPr>
          <p:cNvPr id="9" name="Arrow: Right 8">
            <a:extLst>
              <a:ext uri="{FF2B5EF4-FFF2-40B4-BE49-F238E27FC236}">
                <a16:creationId xmlns:a16="http://schemas.microsoft.com/office/drawing/2014/main" id="{1C694D53-05AC-4462-9CB5-644409E7CB8F}"/>
              </a:ext>
            </a:extLst>
          </p:cNvPr>
          <p:cNvSpPr/>
          <p:nvPr/>
        </p:nvSpPr>
        <p:spPr>
          <a:xfrm rot="2432032">
            <a:off x="3003614" y="2440863"/>
            <a:ext cx="464234" cy="253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A4822D8-6CFB-45F3-BF0C-1B3A29D9A708}"/>
              </a:ext>
            </a:extLst>
          </p:cNvPr>
          <p:cNvSpPr/>
          <p:nvPr/>
        </p:nvSpPr>
        <p:spPr>
          <a:xfrm rot="2432032">
            <a:off x="3019076" y="3170425"/>
            <a:ext cx="464234" cy="253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ACB74F6-2E64-4B81-8767-FE4F24BBE7CA}"/>
              </a:ext>
            </a:extLst>
          </p:cNvPr>
          <p:cNvSpPr/>
          <p:nvPr/>
        </p:nvSpPr>
        <p:spPr>
          <a:xfrm rot="20168201">
            <a:off x="3008414" y="3835675"/>
            <a:ext cx="464234" cy="253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C6E0265-7314-4832-A064-BA1BAD4C6666}"/>
              </a:ext>
            </a:extLst>
          </p:cNvPr>
          <p:cNvSpPr/>
          <p:nvPr/>
        </p:nvSpPr>
        <p:spPr>
          <a:xfrm rot="20168201">
            <a:off x="3008412" y="4589355"/>
            <a:ext cx="464234" cy="253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515EA-878A-4228-BE91-9EB0CE5F70EE}"/>
              </a:ext>
            </a:extLst>
          </p:cNvPr>
          <p:cNvSpPr/>
          <p:nvPr/>
        </p:nvSpPr>
        <p:spPr>
          <a:xfrm>
            <a:off x="5934235" y="3726398"/>
            <a:ext cx="3154096" cy="84723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Justice</a:t>
            </a:r>
          </a:p>
        </p:txBody>
      </p:sp>
      <p:sp>
        <p:nvSpPr>
          <p:cNvPr id="15" name="Rectangle 14">
            <a:extLst>
              <a:ext uri="{FF2B5EF4-FFF2-40B4-BE49-F238E27FC236}">
                <a16:creationId xmlns:a16="http://schemas.microsoft.com/office/drawing/2014/main" id="{3DCCDC7A-943B-4802-B3F5-52D6E3466968}"/>
              </a:ext>
            </a:extLst>
          </p:cNvPr>
          <p:cNvSpPr/>
          <p:nvPr/>
        </p:nvSpPr>
        <p:spPr>
          <a:xfrm>
            <a:off x="5915461" y="2581763"/>
            <a:ext cx="3154096" cy="84723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Rule of Law</a:t>
            </a:r>
          </a:p>
        </p:txBody>
      </p:sp>
      <p:pic>
        <p:nvPicPr>
          <p:cNvPr id="6146" name="Picture 2" descr="Amazon.com: JFSM INC. Blind Lady Justice Statue Sculpture - Greek Roman  Goddess of Justice : Home &amp; Kitchen">
            <a:extLst>
              <a:ext uri="{FF2B5EF4-FFF2-40B4-BE49-F238E27FC236}">
                <a16:creationId xmlns:a16="http://schemas.microsoft.com/office/drawing/2014/main" id="{AFFEAFB4-3BCD-4273-B409-50815F019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1710" y="1945608"/>
            <a:ext cx="2336388" cy="471417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7" name="Arrow: Right 16">
            <a:extLst>
              <a:ext uri="{FF2B5EF4-FFF2-40B4-BE49-F238E27FC236}">
                <a16:creationId xmlns:a16="http://schemas.microsoft.com/office/drawing/2014/main" id="{4B1D09E2-72D9-4447-8A81-187D74A929C8}"/>
              </a:ext>
            </a:extLst>
          </p:cNvPr>
          <p:cNvSpPr/>
          <p:nvPr/>
        </p:nvSpPr>
        <p:spPr>
          <a:xfrm>
            <a:off x="5553218" y="3668964"/>
            <a:ext cx="464234" cy="4193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F60D2C45-4CE9-4188-B243-55979674A889}"/>
              </a:ext>
            </a:extLst>
          </p:cNvPr>
          <p:cNvSpPr/>
          <p:nvPr/>
        </p:nvSpPr>
        <p:spPr>
          <a:xfrm>
            <a:off x="5541191" y="3174971"/>
            <a:ext cx="464234" cy="4193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C507EA-8735-469F-A9F2-7EB81ADEEBC6}"/>
              </a:ext>
            </a:extLst>
          </p:cNvPr>
          <p:cNvSpPr/>
          <p:nvPr/>
        </p:nvSpPr>
        <p:spPr>
          <a:xfrm>
            <a:off x="361068" y="5516190"/>
            <a:ext cx="9162760" cy="12747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latin typeface="Times New Roman" panose="02020603050405020304" pitchFamily="18" charset="0"/>
                <a:cs typeface="Times New Roman" panose="02020603050405020304" pitchFamily="18" charset="0"/>
              </a:rPr>
              <a:t>nor shall any State deprive any person of life, liberty, or property, without due process of law; nor deny to any person within its jurisdiction the equal protection of the laws.</a:t>
            </a:r>
          </a:p>
          <a:p>
            <a:r>
              <a:rPr lang="en-US" sz="2000" i="1" dirty="0">
                <a:latin typeface="Times New Roman" panose="02020603050405020304" pitchFamily="18" charset="0"/>
                <a:cs typeface="Times New Roman" panose="02020603050405020304" pitchFamily="18" charset="0"/>
              </a:rPr>
              <a:t>	- </a:t>
            </a:r>
            <a:r>
              <a:rPr lang="en-US" sz="2000" b="1" i="1" dirty="0">
                <a:latin typeface="Times New Roman" panose="02020603050405020304" pitchFamily="18" charset="0"/>
                <a:cs typeface="Times New Roman" panose="02020603050405020304" pitchFamily="18" charset="0"/>
              </a:rPr>
              <a:t>14</a:t>
            </a:r>
            <a:r>
              <a:rPr lang="en-US" sz="2000" b="1" i="1" baseline="30000" dirty="0">
                <a:latin typeface="Times New Roman" panose="02020603050405020304" pitchFamily="18" charset="0"/>
                <a:cs typeface="Times New Roman" panose="02020603050405020304" pitchFamily="18" charset="0"/>
              </a:rPr>
              <a:t>th</a:t>
            </a:r>
            <a:r>
              <a:rPr lang="en-US" sz="2000" b="1" i="1" dirty="0">
                <a:latin typeface="Times New Roman" panose="02020603050405020304" pitchFamily="18" charset="0"/>
                <a:cs typeface="Times New Roman" panose="02020603050405020304" pitchFamily="18" charset="0"/>
              </a:rPr>
              <a:t> Amendment, due process clause</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839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Welcome to PLATO’s Republic </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Define the concept of law in the United States </a:t>
            </a:r>
          </a:p>
        </p:txBody>
      </p:sp>
      <p:pic>
        <p:nvPicPr>
          <p:cNvPr id="7176" name="Picture 8" descr="9 of history's greatest philosophers reveal the secret to happiness | The  Independent | The Independent">
            <a:extLst>
              <a:ext uri="{FF2B5EF4-FFF2-40B4-BE49-F238E27FC236}">
                <a16:creationId xmlns:a16="http://schemas.microsoft.com/office/drawing/2014/main" id="{5B4AC812-381E-4493-8F78-7CDC54C2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760" y="2059896"/>
            <a:ext cx="3376611" cy="328136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E4A26728-E756-4A84-AFA1-09AA279C94A5}"/>
              </a:ext>
            </a:extLst>
          </p:cNvPr>
          <p:cNvSpPr/>
          <p:nvPr/>
        </p:nvSpPr>
        <p:spPr>
          <a:xfrm>
            <a:off x="3261065" y="1786377"/>
            <a:ext cx="4426857" cy="585570"/>
          </a:xfrm>
          <a:prstGeom prst="wedgeEllipseCallout">
            <a:avLst>
              <a:gd name="adj1" fmla="val -51022"/>
              <a:gd name="adj2" fmla="val 68434"/>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is law? </a:t>
            </a:r>
          </a:p>
        </p:txBody>
      </p:sp>
      <p:sp>
        <p:nvSpPr>
          <p:cNvPr id="9" name="Speech Bubble: Oval 8">
            <a:extLst>
              <a:ext uri="{FF2B5EF4-FFF2-40B4-BE49-F238E27FC236}">
                <a16:creationId xmlns:a16="http://schemas.microsoft.com/office/drawing/2014/main" id="{8FD70D98-112B-4A85-913C-7843446AA679}"/>
              </a:ext>
            </a:extLst>
          </p:cNvPr>
          <p:cNvSpPr/>
          <p:nvPr/>
        </p:nvSpPr>
        <p:spPr>
          <a:xfrm>
            <a:off x="4289027" y="2501576"/>
            <a:ext cx="4426857" cy="661676"/>
          </a:xfrm>
          <a:prstGeom prst="wedgeEllipseCallout">
            <a:avLst>
              <a:gd name="adj1" fmla="val -72631"/>
              <a:gd name="adj2" fmla="val -3918"/>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is justice </a:t>
            </a:r>
          </a:p>
        </p:txBody>
      </p:sp>
      <p:sp>
        <p:nvSpPr>
          <p:cNvPr id="10" name="Speech Bubble: Oval 9">
            <a:extLst>
              <a:ext uri="{FF2B5EF4-FFF2-40B4-BE49-F238E27FC236}">
                <a16:creationId xmlns:a16="http://schemas.microsoft.com/office/drawing/2014/main" id="{E7C4C0CB-BA0D-4E10-AA2B-BEC735EE3EBD}"/>
              </a:ext>
            </a:extLst>
          </p:cNvPr>
          <p:cNvSpPr/>
          <p:nvPr/>
        </p:nvSpPr>
        <p:spPr>
          <a:xfrm>
            <a:off x="3625248" y="4306369"/>
            <a:ext cx="4426857" cy="855204"/>
          </a:xfrm>
          <a:prstGeom prst="wedgeEllipseCallout">
            <a:avLst>
              <a:gd name="adj1" fmla="val -60238"/>
              <a:gd name="adj2" fmla="val -19747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equality under the law?</a:t>
            </a:r>
          </a:p>
        </p:txBody>
      </p:sp>
      <p:sp>
        <p:nvSpPr>
          <p:cNvPr id="11" name="Speech Bubble: Oval 10">
            <a:extLst>
              <a:ext uri="{FF2B5EF4-FFF2-40B4-BE49-F238E27FC236}">
                <a16:creationId xmlns:a16="http://schemas.microsoft.com/office/drawing/2014/main" id="{63AFAD94-FBB5-440A-A7FD-7EF997F052F8}"/>
              </a:ext>
            </a:extLst>
          </p:cNvPr>
          <p:cNvSpPr/>
          <p:nvPr/>
        </p:nvSpPr>
        <p:spPr>
          <a:xfrm>
            <a:off x="4949371" y="3366597"/>
            <a:ext cx="4426857" cy="791305"/>
          </a:xfrm>
          <a:prstGeom prst="wedgeEllipseCallout">
            <a:avLst>
              <a:gd name="adj1" fmla="val -88838"/>
              <a:gd name="adj2" fmla="val -97351"/>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Is there justice in society? </a:t>
            </a:r>
          </a:p>
        </p:txBody>
      </p:sp>
    </p:spTree>
    <p:extLst>
      <p:ext uri="{BB962C8B-B14F-4D97-AF65-F5344CB8AC3E}">
        <p14:creationId xmlns:p14="http://schemas.microsoft.com/office/powerpoint/2010/main" val="406959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Defining a Concept in a Society</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Concept in a society</a:t>
            </a:r>
          </a:p>
        </p:txBody>
      </p:sp>
      <p:pic>
        <p:nvPicPr>
          <p:cNvPr id="4" name="Picture 8" descr="9 of history's greatest philosophers reveal the secret to happiness | The  Independent | The Independent">
            <a:extLst>
              <a:ext uri="{FF2B5EF4-FFF2-40B4-BE49-F238E27FC236}">
                <a16:creationId xmlns:a16="http://schemas.microsoft.com/office/drawing/2014/main" id="{62076E0B-BAA0-0B4C-9815-C9C0ED836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760" y="2059896"/>
            <a:ext cx="3376611" cy="328136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3">
            <a:extLst>
              <a:ext uri="{FF2B5EF4-FFF2-40B4-BE49-F238E27FC236}">
                <a16:creationId xmlns:a16="http://schemas.microsoft.com/office/drawing/2014/main" id="{612BC822-BF54-9E44-A763-CC11B40D471E}"/>
              </a:ext>
            </a:extLst>
          </p:cNvPr>
          <p:cNvSpPr/>
          <p:nvPr/>
        </p:nvSpPr>
        <p:spPr>
          <a:xfrm>
            <a:off x="3261065" y="1786377"/>
            <a:ext cx="6521564" cy="898766"/>
          </a:xfrm>
          <a:prstGeom prst="wedgeEllipseCallout">
            <a:avLst>
              <a:gd name="adj1" fmla="val -51022"/>
              <a:gd name="adj2" fmla="val 68434"/>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is the purpose of law? </a:t>
            </a:r>
          </a:p>
        </p:txBody>
      </p:sp>
      <p:sp>
        <p:nvSpPr>
          <p:cNvPr id="6" name="Speech Bubble: Oval 3">
            <a:extLst>
              <a:ext uri="{FF2B5EF4-FFF2-40B4-BE49-F238E27FC236}">
                <a16:creationId xmlns:a16="http://schemas.microsoft.com/office/drawing/2014/main" id="{3C103567-E482-9640-9899-76680CB55A0B}"/>
              </a:ext>
            </a:extLst>
          </p:cNvPr>
          <p:cNvSpPr/>
          <p:nvPr/>
        </p:nvSpPr>
        <p:spPr>
          <a:xfrm>
            <a:off x="3413465" y="2851236"/>
            <a:ext cx="6521564" cy="898766"/>
          </a:xfrm>
          <a:prstGeom prst="wedgeEllipseCallout">
            <a:avLst>
              <a:gd name="adj1" fmla="val -54583"/>
              <a:gd name="adj2" fmla="val -39765"/>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How do laws promote justice?</a:t>
            </a:r>
          </a:p>
        </p:txBody>
      </p:sp>
      <p:sp>
        <p:nvSpPr>
          <p:cNvPr id="7" name="Speech Bubble: Oval 3">
            <a:extLst>
              <a:ext uri="{FF2B5EF4-FFF2-40B4-BE49-F238E27FC236}">
                <a16:creationId xmlns:a16="http://schemas.microsoft.com/office/drawing/2014/main" id="{68EC893A-8DE4-6A41-81DA-DCC25EEC01FF}"/>
              </a:ext>
            </a:extLst>
          </p:cNvPr>
          <p:cNvSpPr/>
          <p:nvPr/>
        </p:nvSpPr>
        <p:spPr>
          <a:xfrm>
            <a:off x="3506488" y="3956921"/>
            <a:ext cx="6521564" cy="898766"/>
          </a:xfrm>
          <a:prstGeom prst="wedgeEllipseCallout">
            <a:avLst>
              <a:gd name="adj1" fmla="val -57132"/>
              <a:gd name="adj2" fmla="val -112436"/>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Are a nation of laws, not men? </a:t>
            </a:r>
          </a:p>
        </p:txBody>
      </p:sp>
    </p:spTree>
    <p:extLst>
      <p:ext uri="{BB962C8B-B14F-4D97-AF65-F5344CB8AC3E}">
        <p14:creationId xmlns:p14="http://schemas.microsoft.com/office/powerpoint/2010/main" val="415005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Historic Reference in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Legal Code to Resolve Conflict</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Laws in a Law Abiding Society</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Laws in a Law Abiding Society</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08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10F5-E3BE-4FED-B689-84BCCA2E59E7}"/>
              </a:ext>
            </a:extLst>
          </p:cNvPr>
          <p:cNvSpPr>
            <a:spLocks noGrp="1"/>
          </p:cNvSpPr>
          <p:nvPr>
            <p:ph type="title"/>
          </p:nvPr>
        </p:nvSpPr>
        <p:spPr>
          <a:xfrm>
            <a:off x="838200" y="365125"/>
            <a:ext cx="10515600" cy="844697"/>
          </a:xfrm>
          <a:solidFill>
            <a:schemeClr val="accent6">
              <a:lumMod val="50000"/>
            </a:schemeClr>
          </a:solidFill>
        </p:spPr>
        <p:txBody>
          <a:bodyPr/>
          <a:lstStyle/>
          <a:p>
            <a:r>
              <a:rPr lang="en-US" b="1" dirty="0">
                <a:solidFill>
                  <a:schemeClr val="bg1"/>
                </a:solidFill>
                <a:latin typeface="Baskerville Old Face" panose="02020602080505020303" pitchFamily="18" charset="0"/>
              </a:rPr>
              <a:t>Influencers of Law</a:t>
            </a:r>
          </a:p>
        </p:txBody>
      </p:sp>
      <p:sp>
        <p:nvSpPr>
          <p:cNvPr id="3" name="Content Placeholder 2">
            <a:extLst>
              <a:ext uri="{FF2B5EF4-FFF2-40B4-BE49-F238E27FC236}">
                <a16:creationId xmlns:a16="http://schemas.microsoft.com/office/drawing/2014/main" id="{F8B5BAB8-F3C2-4942-8EA9-4153626A7C87}"/>
              </a:ext>
            </a:extLst>
          </p:cNvPr>
          <p:cNvSpPr>
            <a:spLocks noGrp="1"/>
          </p:cNvSpPr>
          <p:nvPr>
            <p:ph idx="1"/>
          </p:nvPr>
        </p:nvSpPr>
        <p:spPr>
          <a:xfrm>
            <a:off x="838200" y="1473933"/>
            <a:ext cx="10515600" cy="435133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historic source of law that set these precedents for the American legal system</a:t>
            </a:r>
          </a:p>
          <a:p>
            <a:pPr marL="457200" indent="-457200">
              <a:buFont typeface="+mj-lt"/>
              <a:buAutoNum type="arabicPeriod"/>
            </a:pPr>
            <a:r>
              <a:rPr lang="en-US" sz="2400" dirty="0">
                <a:latin typeface="Times" panose="02020603050405020304" pitchFamily="18" charset="0"/>
                <a:cs typeface="Times" panose="02020603050405020304" pitchFamily="18" charset="0"/>
              </a:rPr>
              <a:t>What document established the idea of jury of ones peers and that no one, not even those that govern were above the law? </a:t>
            </a:r>
          </a:p>
          <a:p>
            <a:pPr marL="457200" indent="-457200">
              <a:buFont typeface="+mj-lt"/>
              <a:buAutoNum type="arabicPeriod"/>
            </a:pPr>
            <a:r>
              <a:rPr lang="en-US" sz="2400" dirty="0">
                <a:latin typeface="Times" panose="02020603050405020304" pitchFamily="18" charset="0"/>
                <a:cs typeface="Times" panose="02020603050405020304" pitchFamily="18" charset="0"/>
              </a:rPr>
              <a:t>Which documents established protections for property rights and set protections against cruel &amp; usual punishment? </a:t>
            </a:r>
          </a:p>
          <a:p>
            <a:pPr marL="457200" indent="-457200">
              <a:buFont typeface="+mj-lt"/>
              <a:buAutoNum type="arabicPeriod"/>
            </a:pPr>
            <a:r>
              <a:rPr lang="en-US" sz="2400" dirty="0">
                <a:latin typeface="Times" panose="02020603050405020304" pitchFamily="18" charset="0"/>
                <a:cs typeface="Times" panose="02020603050405020304" pitchFamily="18" charset="0"/>
              </a:rPr>
              <a:t>Which document establishment the guidelines for innocent until proven guilty, establishing punishments depend on the severity of the crime, and courts must consider the circumstances of the crime? </a:t>
            </a:r>
          </a:p>
        </p:txBody>
      </p:sp>
      <p:pic>
        <p:nvPicPr>
          <p:cNvPr id="4098" name="Picture 2" descr="Code of Justinian | Definition &amp; Creation | Britannica">
            <a:extLst>
              <a:ext uri="{FF2B5EF4-FFF2-40B4-BE49-F238E27FC236}">
                <a16:creationId xmlns:a16="http://schemas.microsoft.com/office/drawing/2014/main" id="{81104B15-300D-437E-9678-763769683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086" y="4921176"/>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de of Hammurabi - World History Encyclopedia">
            <a:extLst>
              <a:ext uri="{FF2B5EF4-FFF2-40B4-BE49-F238E27FC236}">
                <a16:creationId xmlns:a16="http://schemas.microsoft.com/office/drawing/2014/main" id="{C30AD959-A67C-43D5-ADFC-48E4C78B4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164" y="4921175"/>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na Carta | Definition, History, Summary, Dates, Rights, Significance, &amp;  Facts | Britannica">
            <a:extLst>
              <a:ext uri="{FF2B5EF4-FFF2-40B4-BE49-F238E27FC236}">
                <a16:creationId xmlns:a16="http://schemas.microsoft.com/office/drawing/2014/main" id="{318960AF-4DA9-460A-AB0F-DDAEBD9DF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242" y="4921175"/>
            <a:ext cx="1914525" cy="18172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en Commandments That Would Have Changed the World | AwayPoint">
            <a:extLst>
              <a:ext uri="{FF2B5EF4-FFF2-40B4-BE49-F238E27FC236}">
                <a16:creationId xmlns:a16="http://schemas.microsoft.com/office/drawing/2014/main" id="{77DF48F8-B500-4DAA-8505-87415553B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4789" y="4916646"/>
            <a:ext cx="1914525" cy="181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529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365125"/>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Defining a Concept in a Society</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683454" y="1403594"/>
            <a:ext cx="11006797" cy="43513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Concept in a society</a:t>
            </a:r>
          </a:p>
        </p:txBody>
      </p:sp>
      <p:pic>
        <p:nvPicPr>
          <p:cNvPr id="4" name="Picture 8" descr="9 of history's greatest philosophers reveal the secret to happiness | The  Independent | The Independent">
            <a:extLst>
              <a:ext uri="{FF2B5EF4-FFF2-40B4-BE49-F238E27FC236}">
                <a16:creationId xmlns:a16="http://schemas.microsoft.com/office/drawing/2014/main" id="{62076E0B-BAA0-0B4C-9815-C9C0ED836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760" y="2059896"/>
            <a:ext cx="3376611" cy="328136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3">
            <a:extLst>
              <a:ext uri="{FF2B5EF4-FFF2-40B4-BE49-F238E27FC236}">
                <a16:creationId xmlns:a16="http://schemas.microsoft.com/office/drawing/2014/main" id="{612BC822-BF54-9E44-A763-CC11B40D471E}"/>
              </a:ext>
            </a:extLst>
          </p:cNvPr>
          <p:cNvSpPr/>
          <p:nvPr/>
        </p:nvSpPr>
        <p:spPr>
          <a:xfrm>
            <a:off x="3413465" y="1356286"/>
            <a:ext cx="6521564" cy="898766"/>
          </a:xfrm>
          <a:prstGeom prst="wedgeEllipseCallout">
            <a:avLst>
              <a:gd name="adj1" fmla="val -51022"/>
              <a:gd name="adj2" fmla="val 68434"/>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Why do societies and nations develop systems of law? </a:t>
            </a:r>
          </a:p>
        </p:txBody>
      </p:sp>
      <p:sp>
        <p:nvSpPr>
          <p:cNvPr id="6" name="Speech Bubble: Oval 3">
            <a:extLst>
              <a:ext uri="{FF2B5EF4-FFF2-40B4-BE49-F238E27FC236}">
                <a16:creationId xmlns:a16="http://schemas.microsoft.com/office/drawing/2014/main" id="{3C103567-E482-9640-9899-76680CB55A0B}"/>
              </a:ext>
            </a:extLst>
          </p:cNvPr>
          <p:cNvSpPr/>
          <p:nvPr/>
        </p:nvSpPr>
        <p:spPr>
          <a:xfrm>
            <a:off x="3413465" y="2367283"/>
            <a:ext cx="6521564" cy="898766"/>
          </a:xfrm>
          <a:prstGeom prst="wedgeEllipseCallout">
            <a:avLst>
              <a:gd name="adj1" fmla="val -54583"/>
              <a:gd name="adj2" fmla="val -39765"/>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How do laws limit the people and those that govern the people?</a:t>
            </a:r>
          </a:p>
        </p:txBody>
      </p:sp>
      <p:sp>
        <p:nvSpPr>
          <p:cNvPr id="7" name="Speech Bubble: Oval 3">
            <a:extLst>
              <a:ext uri="{FF2B5EF4-FFF2-40B4-BE49-F238E27FC236}">
                <a16:creationId xmlns:a16="http://schemas.microsoft.com/office/drawing/2014/main" id="{68EC893A-8DE4-6A41-81DA-DCC25EEC01FF}"/>
              </a:ext>
            </a:extLst>
          </p:cNvPr>
          <p:cNvSpPr/>
          <p:nvPr/>
        </p:nvSpPr>
        <p:spPr>
          <a:xfrm>
            <a:off x="3261065" y="3429000"/>
            <a:ext cx="7410041" cy="898766"/>
          </a:xfrm>
          <a:prstGeom prst="wedgeEllipseCallout">
            <a:avLst>
              <a:gd name="adj1" fmla="val -47260"/>
              <a:gd name="adj2" fmla="val -87392"/>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are TWO factors that limit the effectiveness of laws made by a society? </a:t>
            </a:r>
          </a:p>
        </p:txBody>
      </p:sp>
      <p:sp>
        <p:nvSpPr>
          <p:cNvPr id="8" name="Speech Bubble: Oval 3">
            <a:extLst>
              <a:ext uri="{FF2B5EF4-FFF2-40B4-BE49-F238E27FC236}">
                <a16:creationId xmlns:a16="http://schemas.microsoft.com/office/drawing/2014/main" id="{D068DFD6-45A0-4CEB-802D-AA4099F07EF8}"/>
              </a:ext>
            </a:extLst>
          </p:cNvPr>
          <p:cNvSpPr/>
          <p:nvPr/>
        </p:nvSpPr>
        <p:spPr>
          <a:xfrm>
            <a:off x="2133656" y="4451037"/>
            <a:ext cx="9220144" cy="898766"/>
          </a:xfrm>
          <a:prstGeom prst="wedgeEllipseCallout">
            <a:avLst>
              <a:gd name="adj1" fmla="val -38148"/>
              <a:gd name="adj2" fmla="val -96784"/>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Identify a historic source of law and explain how it influenced the creation of our Constitution?</a:t>
            </a:r>
          </a:p>
        </p:txBody>
      </p:sp>
    </p:spTree>
    <p:extLst>
      <p:ext uri="{BB962C8B-B14F-4D97-AF65-F5344CB8AC3E}">
        <p14:creationId xmlns:p14="http://schemas.microsoft.com/office/powerpoint/2010/main" val="133153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Federalism of Lawmaking</a:t>
            </a:r>
          </a:p>
        </p:txBody>
      </p:sp>
      <p:sp>
        <p:nvSpPr>
          <p:cNvPr id="3" name="Content Placeholder 2"/>
          <p:cNvSpPr>
            <a:spLocks noGrp="1"/>
          </p:cNvSpPr>
          <p:nvPr>
            <p:ph idx="1"/>
          </p:nvPr>
        </p:nvSpPr>
        <p:spPr>
          <a:xfrm>
            <a:off x="954205" y="1640028"/>
            <a:ext cx="10515600" cy="4351338"/>
          </a:xfrm>
          <a:solidFill>
            <a:schemeClr val="bg1"/>
          </a:solidFill>
        </p:spPr>
        <p:txBody>
          <a:bodyPr>
            <a:normAutofit/>
          </a:bodyPr>
          <a:lstStyle/>
          <a:p>
            <a:r>
              <a:rPr lang="en-US" sz="2400" dirty="0">
                <a:latin typeface="Times New Roman" pitchFamily="18" charset="0"/>
                <a:cs typeface="Times New Roman" pitchFamily="18" charset="0"/>
              </a:rPr>
              <a:t>Lawmaking = Concurrent Power </a:t>
            </a:r>
          </a:p>
        </p:txBody>
      </p:sp>
      <p:sp>
        <p:nvSpPr>
          <p:cNvPr id="4" name="Rectangle 3"/>
          <p:cNvSpPr/>
          <p:nvPr/>
        </p:nvSpPr>
        <p:spPr>
          <a:xfrm>
            <a:off x="4654397" y="2175635"/>
            <a:ext cx="3070746" cy="559558"/>
          </a:xfrm>
          <a:prstGeom prst="rect">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Lawmaking</a:t>
            </a:r>
          </a:p>
        </p:txBody>
      </p:sp>
      <p:sp>
        <p:nvSpPr>
          <p:cNvPr id="5" name="Rectangle 4"/>
          <p:cNvSpPr/>
          <p:nvPr/>
        </p:nvSpPr>
        <p:spPr>
          <a:xfrm>
            <a:off x="719415" y="3060578"/>
            <a:ext cx="3466531" cy="2843267"/>
          </a:xfrm>
          <a:prstGeom prst="rect">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itchFamily="18" charset="0"/>
              <a:cs typeface="Times New Roman" pitchFamily="18" charset="0"/>
            </a:endParaRPr>
          </a:p>
          <a:p>
            <a:pPr algn="ctr"/>
            <a:r>
              <a:rPr lang="en-US" sz="2200" b="1" dirty="0">
                <a:latin typeface="Times New Roman" pitchFamily="18" charset="0"/>
                <a:cs typeface="Times New Roman" pitchFamily="18" charset="0"/>
              </a:rPr>
              <a:t>Local</a:t>
            </a:r>
          </a:p>
          <a:p>
            <a:pPr marL="342900" indent="-342900">
              <a:buFont typeface="Arial" pitchFamily="34" charset="0"/>
              <a:buChar char="•"/>
            </a:pPr>
            <a:r>
              <a:rPr lang="en-US" sz="2200" b="1" dirty="0">
                <a:solidFill>
                  <a:srgbClr val="FFFF00"/>
                </a:solidFill>
                <a:latin typeface="Times New Roman" pitchFamily="18" charset="0"/>
                <a:cs typeface="Times New Roman" pitchFamily="18" charset="0"/>
              </a:rPr>
              <a:t>Lawmaking body</a:t>
            </a:r>
            <a:r>
              <a:rPr lang="en-US" sz="2200" b="1" dirty="0">
                <a:latin typeface="Times New Roman" pitchFamily="18" charset="0"/>
                <a:cs typeface="Times New Roman" pitchFamily="18" charset="0"/>
              </a:rPr>
              <a:t>: </a:t>
            </a:r>
            <a:r>
              <a:rPr lang="en-US" sz="2200" b="1" i="1" u="sng" dirty="0">
                <a:latin typeface="Times New Roman" pitchFamily="18" charset="0"/>
                <a:cs typeface="Times New Roman" pitchFamily="18" charset="0"/>
              </a:rPr>
              <a:t>City Council &amp; County Commissioners</a:t>
            </a:r>
          </a:p>
          <a:p>
            <a:pPr marL="342900" indent="-342900">
              <a:buFont typeface="Arial" pitchFamily="34" charset="0"/>
              <a:buChar char="•"/>
            </a:pPr>
            <a:r>
              <a:rPr lang="en-US" sz="2200" dirty="0">
                <a:latin typeface="Times New Roman" pitchFamily="18" charset="0"/>
                <a:cs typeface="Times New Roman" pitchFamily="18" charset="0"/>
              </a:rPr>
              <a:t>Voters – </a:t>
            </a:r>
            <a:r>
              <a:rPr lang="en-US" sz="2200" b="1" i="1" u="sng" dirty="0">
                <a:solidFill>
                  <a:srgbClr val="FFFF00"/>
                </a:solidFill>
                <a:latin typeface="Times New Roman" pitchFamily="18" charset="0"/>
                <a:cs typeface="Times New Roman" pitchFamily="18" charset="0"/>
              </a:rPr>
              <a:t>Referendums</a:t>
            </a:r>
          </a:p>
          <a:p>
            <a:pPr marL="342900" indent="-342900">
              <a:buFont typeface="Arial" pitchFamily="34" charset="0"/>
              <a:buChar char="•"/>
            </a:pPr>
            <a:r>
              <a:rPr lang="en-US" sz="2200" dirty="0">
                <a:latin typeface="Times New Roman" pitchFamily="18" charset="0"/>
                <a:cs typeface="Times New Roman" pitchFamily="18" charset="0"/>
              </a:rPr>
              <a:t>Ex. </a:t>
            </a:r>
            <a:r>
              <a:rPr lang="en-US" sz="2200" b="1" dirty="0">
                <a:solidFill>
                  <a:srgbClr val="FFFF00"/>
                </a:solidFill>
                <a:latin typeface="Times New Roman" pitchFamily="18" charset="0"/>
                <a:cs typeface="Times New Roman" pitchFamily="18" charset="0"/>
              </a:rPr>
              <a:t>Zoning Laws </a:t>
            </a:r>
            <a:r>
              <a:rPr lang="en-US" sz="2200" dirty="0">
                <a:latin typeface="Times New Roman" pitchFamily="18" charset="0"/>
                <a:cs typeface="Times New Roman" pitchFamily="18" charset="0"/>
              </a:rPr>
              <a:t>– control where business can open </a:t>
            </a:r>
          </a:p>
          <a:p>
            <a:pPr algn="ctr"/>
            <a:endParaRPr lang="en-US" sz="2400" dirty="0">
              <a:latin typeface="Times New Roman" pitchFamily="18" charset="0"/>
              <a:cs typeface="Times New Roman" pitchFamily="18" charset="0"/>
            </a:endParaRPr>
          </a:p>
        </p:txBody>
      </p:sp>
      <p:sp>
        <p:nvSpPr>
          <p:cNvPr id="7" name="Rectangle 6"/>
          <p:cNvSpPr/>
          <p:nvPr/>
        </p:nvSpPr>
        <p:spPr>
          <a:xfrm>
            <a:off x="4478737" y="3065733"/>
            <a:ext cx="3466531" cy="2664052"/>
          </a:xfrm>
          <a:prstGeom prst="rect">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a:p>
            <a:pPr algn="ctr"/>
            <a:r>
              <a:rPr lang="en-US" sz="2200" b="1" dirty="0">
                <a:latin typeface="Times New Roman" pitchFamily="18" charset="0"/>
                <a:cs typeface="Times New Roman" pitchFamily="18" charset="0"/>
              </a:rPr>
              <a:t>State</a:t>
            </a:r>
          </a:p>
          <a:p>
            <a:pPr marL="342900" indent="-342900">
              <a:buFont typeface="Arial" pitchFamily="34" charset="0"/>
              <a:buChar char="•"/>
            </a:pPr>
            <a:r>
              <a:rPr lang="en-US" sz="2200" b="1" dirty="0">
                <a:solidFill>
                  <a:srgbClr val="FFFF00"/>
                </a:solidFill>
                <a:latin typeface="Times New Roman" pitchFamily="18" charset="0"/>
                <a:cs typeface="Times New Roman" pitchFamily="18" charset="0"/>
              </a:rPr>
              <a:t>Lawmaking body: </a:t>
            </a:r>
            <a:r>
              <a:rPr lang="en-US" sz="2200" b="1" i="1" u="sng" dirty="0">
                <a:latin typeface="Times New Roman" pitchFamily="18" charset="0"/>
                <a:cs typeface="Times New Roman" pitchFamily="18" charset="0"/>
              </a:rPr>
              <a:t>NC General Assembly</a:t>
            </a:r>
          </a:p>
          <a:p>
            <a:pPr marL="342900" indent="-342900">
              <a:buFont typeface="Arial" pitchFamily="34" charset="0"/>
              <a:buChar char="•"/>
            </a:pPr>
            <a:r>
              <a:rPr lang="en-US" sz="2200" dirty="0">
                <a:latin typeface="Times New Roman" pitchFamily="18" charset="0"/>
                <a:cs typeface="Times New Roman" pitchFamily="18" charset="0"/>
              </a:rPr>
              <a:t>Voters – Referendums</a:t>
            </a:r>
          </a:p>
          <a:p>
            <a:pPr marL="342900" indent="-342900">
              <a:buFont typeface="Arial" pitchFamily="34" charset="0"/>
              <a:buChar char="•"/>
            </a:pPr>
            <a:r>
              <a:rPr lang="en-US" sz="2200" dirty="0">
                <a:latin typeface="Times New Roman" pitchFamily="18" charset="0"/>
                <a:cs typeface="Times New Roman" pitchFamily="18" charset="0"/>
              </a:rPr>
              <a:t>Ex. Requirements that schools complete standardize testing</a:t>
            </a:r>
          </a:p>
          <a:p>
            <a:pPr marL="342900" indent="-342900">
              <a:buFont typeface="Arial" pitchFamily="34" charset="0"/>
              <a:buChar char="•"/>
            </a:pPr>
            <a:endParaRPr lang="en-US" sz="2400" dirty="0">
              <a:latin typeface="Times New Roman" pitchFamily="18" charset="0"/>
              <a:cs typeface="Times New Roman" pitchFamily="18" charset="0"/>
            </a:endParaRPr>
          </a:p>
          <a:p>
            <a:pPr marL="342900" indent="-342900">
              <a:buFont typeface="Arial" pitchFamily="34" charset="0"/>
              <a:buChar char="•"/>
            </a:pPr>
            <a:endParaRPr lang="en-US" sz="2400" dirty="0">
              <a:latin typeface="Times New Roman" pitchFamily="18" charset="0"/>
              <a:cs typeface="Times New Roman" pitchFamily="18" charset="0"/>
            </a:endParaRPr>
          </a:p>
          <a:p>
            <a:pPr algn="ctr"/>
            <a:endParaRPr lang="en-US" sz="2400" dirty="0">
              <a:latin typeface="Times New Roman" pitchFamily="18" charset="0"/>
              <a:cs typeface="Times New Roman" pitchFamily="18" charset="0"/>
            </a:endParaRPr>
          </a:p>
        </p:txBody>
      </p:sp>
      <p:sp>
        <p:nvSpPr>
          <p:cNvPr id="9" name="Down Arrow 8"/>
          <p:cNvSpPr/>
          <p:nvPr/>
        </p:nvSpPr>
        <p:spPr>
          <a:xfrm>
            <a:off x="5879184" y="2730666"/>
            <a:ext cx="573206" cy="5117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2970198">
            <a:off x="3752288" y="2760988"/>
            <a:ext cx="573206" cy="5117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8711157">
            <a:off x="7980241" y="2740768"/>
            <a:ext cx="573206" cy="5117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7E88F3-65DC-5446-B81E-861E4563401C}"/>
              </a:ext>
            </a:extLst>
          </p:cNvPr>
          <p:cNvSpPr/>
          <p:nvPr/>
        </p:nvSpPr>
        <p:spPr>
          <a:xfrm>
            <a:off x="668475" y="6030211"/>
            <a:ext cx="11087057" cy="8277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latin typeface="Times" pitchFamily="2" charset="0"/>
              </a:rPr>
              <a:t>Referendum</a:t>
            </a:r>
            <a:r>
              <a:rPr lang="en-US" sz="2400" dirty="0">
                <a:latin typeface="Times" pitchFamily="2" charset="0"/>
              </a:rPr>
              <a:t>: allows voters to directly vote on a law</a:t>
            </a:r>
          </a:p>
          <a:p>
            <a:pPr marL="342900" indent="-342900">
              <a:buFont typeface="Arial" panose="020B0604020202020204" pitchFamily="34" charset="0"/>
              <a:buChar char="•"/>
            </a:pPr>
            <a:r>
              <a:rPr lang="en-US" sz="2400" b="1" i="1" u="sng" dirty="0">
                <a:solidFill>
                  <a:srgbClr val="FFFF00"/>
                </a:solidFill>
                <a:latin typeface="Times" pitchFamily="2" charset="0"/>
              </a:rPr>
              <a:t>Initiative</a:t>
            </a:r>
            <a:r>
              <a:rPr lang="en-US" sz="2400" b="1" dirty="0">
                <a:solidFill>
                  <a:srgbClr val="FFFF00"/>
                </a:solidFill>
                <a:latin typeface="Times" pitchFamily="2" charset="0"/>
              </a:rPr>
              <a:t>: </a:t>
            </a:r>
            <a:r>
              <a:rPr lang="en-US" sz="2400" dirty="0">
                <a:latin typeface="Times" pitchFamily="2" charset="0"/>
              </a:rPr>
              <a:t>an issue on a ballot</a:t>
            </a:r>
          </a:p>
        </p:txBody>
      </p:sp>
      <p:sp>
        <p:nvSpPr>
          <p:cNvPr id="12" name="Rectangle 11">
            <a:extLst>
              <a:ext uri="{FF2B5EF4-FFF2-40B4-BE49-F238E27FC236}">
                <a16:creationId xmlns:a16="http://schemas.microsoft.com/office/drawing/2014/main" id="{F7462620-DDF1-AE4C-9AA4-163F8C289322}"/>
              </a:ext>
            </a:extLst>
          </p:cNvPr>
          <p:cNvSpPr/>
          <p:nvPr/>
        </p:nvSpPr>
        <p:spPr>
          <a:xfrm>
            <a:off x="5879184" y="1250709"/>
            <a:ext cx="5358611" cy="8127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Statutory Law </a:t>
            </a:r>
            <a:r>
              <a:rPr lang="en-US" sz="2400" dirty="0">
                <a:latin typeface="Times" pitchFamily="2" charset="0"/>
              </a:rPr>
              <a:t>– laws made by legislative bodies</a:t>
            </a:r>
          </a:p>
        </p:txBody>
      </p:sp>
      <p:sp>
        <p:nvSpPr>
          <p:cNvPr id="8" name="Rectangle 7"/>
          <p:cNvSpPr/>
          <p:nvPr/>
        </p:nvSpPr>
        <p:spPr>
          <a:xfrm>
            <a:off x="8215950" y="3079030"/>
            <a:ext cx="3466531" cy="3187588"/>
          </a:xfrm>
          <a:prstGeom prst="rect">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itchFamily="18" charset="0"/>
              <a:cs typeface="Times New Roman" pitchFamily="18" charset="0"/>
            </a:endParaRPr>
          </a:p>
          <a:p>
            <a:pPr algn="ctr"/>
            <a:endParaRPr lang="en-US" sz="2200" b="1" dirty="0">
              <a:latin typeface="Times New Roman" pitchFamily="18" charset="0"/>
              <a:cs typeface="Times New Roman" pitchFamily="18" charset="0"/>
            </a:endParaRPr>
          </a:p>
          <a:p>
            <a:pPr algn="ctr"/>
            <a:r>
              <a:rPr lang="en-US" sz="2200" b="1" dirty="0">
                <a:latin typeface="Times New Roman" pitchFamily="18" charset="0"/>
                <a:cs typeface="Times New Roman" pitchFamily="18" charset="0"/>
              </a:rPr>
              <a:t>Federal</a:t>
            </a:r>
          </a:p>
          <a:p>
            <a:pPr marL="342900" indent="-342900">
              <a:buFont typeface="Arial" pitchFamily="34" charset="0"/>
              <a:buChar char="•"/>
            </a:pPr>
            <a:r>
              <a:rPr lang="en-US" sz="2200" b="1" dirty="0">
                <a:solidFill>
                  <a:srgbClr val="FFFF00"/>
                </a:solidFill>
                <a:latin typeface="Times New Roman" pitchFamily="18" charset="0"/>
                <a:cs typeface="Times New Roman" pitchFamily="18" charset="0"/>
              </a:rPr>
              <a:t>Lawmaking body: </a:t>
            </a:r>
            <a:r>
              <a:rPr lang="en-US" sz="2200" b="1" i="1" u="sng" dirty="0">
                <a:latin typeface="Times New Roman" pitchFamily="18" charset="0"/>
                <a:cs typeface="Times New Roman" pitchFamily="18" charset="0"/>
              </a:rPr>
              <a:t>U.S. Congress</a:t>
            </a:r>
          </a:p>
          <a:p>
            <a:pPr marL="342900" indent="-342900">
              <a:buFont typeface="Arial" pitchFamily="34" charset="0"/>
              <a:buChar char="•"/>
            </a:pPr>
            <a:r>
              <a:rPr lang="en-US" sz="2200" b="1" dirty="0">
                <a:solidFill>
                  <a:srgbClr val="FFFF00"/>
                </a:solidFill>
                <a:latin typeface="Times New Roman" pitchFamily="18" charset="0"/>
                <a:cs typeface="Times New Roman" pitchFamily="18" charset="0"/>
              </a:rPr>
              <a:t>Influencer: </a:t>
            </a:r>
            <a:r>
              <a:rPr lang="en-US" sz="2200" b="1" i="1" dirty="0">
                <a:solidFill>
                  <a:srgbClr val="FFFF00"/>
                </a:solidFill>
                <a:latin typeface="Times New Roman" pitchFamily="18" charset="0"/>
                <a:cs typeface="Times New Roman" pitchFamily="18" charset="0"/>
              </a:rPr>
              <a:t>Lobbyists &amp; Petitioning</a:t>
            </a:r>
          </a:p>
          <a:p>
            <a:pPr marL="342900" indent="-342900">
              <a:buFont typeface="Arial" pitchFamily="34" charset="0"/>
              <a:buChar char="•"/>
            </a:pPr>
            <a:r>
              <a:rPr lang="en-US" sz="2200" dirty="0">
                <a:latin typeface="Times New Roman" pitchFamily="18" charset="0"/>
                <a:cs typeface="Times New Roman" pitchFamily="18" charset="0"/>
              </a:rPr>
              <a:t>Ex. Establishing regulations that set the number of miles per gallon for cars</a:t>
            </a:r>
          </a:p>
          <a:p>
            <a:endParaRPr lang="en-US" sz="2400" dirty="0">
              <a:latin typeface="Times New Roman" pitchFamily="18" charset="0"/>
              <a:cs typeface="Times New Roman" pitchFamily="18" charset="0"/>
            </a:endParaRPr>
          </a:p>
          <a:p>
            <a:pPr algn="ct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588285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Enforcement of the Law</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Various agencies on the federal, state, and local levels enforce laws that govern the nation (</a:t>
            </a:r>
            <a:r>
              <a:rPr lang="en-US" sz="2400" i="1" dirty="0">
                <a:solidFill>
                  <a:srgbClr val="FF0000"/>
                </a:solidFill>
                <a:latin typeface="Times New Roman" pitchFamily="18" charset="0"/>
                <a:cs typeface="Times New Roman" pitchFamily="18" charset="0"/>
              </a:rPr>
              <a:t>application of rules requires interpretation – ex. What is pollution?</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4" name="Rectangle 3"/>
          <p:cNvSpPr/>
          <p:nvPr/>
        </p:nvSpPr>
        <p:spPr>
          <a:xfrm>
            <a:off x="1235596" y="3628539"/>
            <a:ext cx="5554639" cy="723331"/>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Federal Agencies: </a:t>
            </a:r>
            <a:r>
              <a:rPr lang="en-US" sz="2400" i="1" u="sng" dirty="0">
                <a:solidFill>
                  <a:schemeClr val="bg1"/>
                </a:solidFill>
                <a:latin typeface="Times New Roman" pitchFamily="18" charset="0"/>
                <a:cs typeface="Times New Roman" pitchFamily="18" charset="0"/>
              </a:rPr>
              <a:t>FBI, EPA, USDA</a:t>
            </a:r>
          </a:p>
        </p:txBody>
      </p:sp>
      <p:sp>
        <p:nvSpPr>
          <p:cNvPr id="5" name="Rectangle 4"/>
          <p:cNvSpPr/>
          <p:nvPr/>
        </p:nvSpPr>
        <p:spPr>
          <a:xfrm>
            <a:off x="1235596" y="4395863"/>
            <a:ext cx="5554639" cy="723331"/>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State Agencies: </a:t>
            </a:r>
            <a:r>
              <a:rPr lang="en-US" sz="2400" i="1" u="sng" dirty="0">
                <a:solidFill>
                  <a:schemeClr val="bg1"/>
                </a:solidFill>
                <a:latin typeface="Times New Roman" pitchFamily="18" charset="0"/>
                <a:cs typeface="Times New Roman" pitchFamily="18" charset="0"/>
              </a:rPr>
              <a:t>Bureau of Investigations, Insurance Crimes Investigation</a:t>
            </a:r>
          </a:p>
        </p:txBody>
      </p:sp>
      <p:sp>
        <p:nvSpPr>
          <p:cNvPr id="6" name="Rectangle 5"/>
          <p:cNvSpPr/>
          <p:nvPr/>
        </p:nvSpPr>
        <p:spPr>
          <a:xfrm>
            <a:off x="1255594" y="5207179"/>
            <a:ext cx="5554639" cy="723331"/>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Local Agencies: </a:t>
            </a:r>
            <a:r>
              <a:rPr lang="en-US" sz="2400" i="1" u="sng" dirty="0">
                <a:solidFill>
                  <a:schemeClr val="bg1"/>
                </a:solidFill>
                <a:latin typeface="Times New Roman" pitchFamily="18" charset="0"/>
                <a:cs typeface="Times New Roman" pitchFamily="18" charset="0"/>
              </a:rPr>
              <a:t>Greensboro Police Department, Guilford Co. Sheriff Dept. </a:t>
            </a:r>
          </a:p>
        </p:txBody>
      </p:sp>
      <p:pic>
        <p:nvPicPr>
          <p:cNvPr id="3074" name="Picture 2" descr="Image result for Federalism Enforcement of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7631" y="2601035"/>
            <a:ext cx="4658626" cy="310575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3626723-B023-B041-9556-9088F23DDA17}"/>
              </a:ext>
            </a:extLst>
          </p:cNvPr>
          <p:cNvSpPr/>
          <p:nvPr/>
        </p:nvSpPr>
        <p:spPr>
          <a:xfrm>
            <a:off x="943740" y="2589387"/>
            <a:ext cx="7856606" cy="8127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Administrative Law </a:t>
            </a:r>
            <a:r>
              <a:rPr lang="en-US" sz="2400" dirty="0">
                <a:latin typeface="Times" pitchFamily="2" charset="0"/>
              </a:rPr>
              <a:t>– agencies enforce or implement the law</a:t>
            </a:r>
          </a:p>
        </p:txBody>
      </p:sp>
    </p:spTree>
    <p:extLst>
      <p:ext uri="{BB962C8B-B14F-4D97-AF65-F5344CB8AC3E}">
        <p14:creationId xmlns:p14="http://schemas.microsoft.com/office/powerpoint/2010/main" val="4084598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Life Under the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Defining the concept of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What is law?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FF0000"/>
                </a:solidFill>
                <a:latin typeface="Times New Roman" panose="02020603050405020304" pitchFamily="18" charset="0"/>
                <a:cs typeface="Times New Roman" panose="02020603050405020304" pitchFamily="18" charset="0"/>
              </a:rPr>
              <a:t>Make-up missing assignments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41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6347"/>
          </a:xfrm>
          <a:solidFill>
            <a:schemeClr val="accent6">
              <a:lumMod val="50000"/>
            </a:schemeClr>
          </a:solidFill>
        </p:spPr>
        <p:txBody>
          <a:bodyPr/>
          <a:lstStyle/>
          <a:p>
            <a:r>
              <a:rPr lang="en-US" dirty="0">
                <a:solidFill>
                  <a:schemeClr val="bg1"/>
                </a:solidFill>
                <a:latin typeface="Baskerville Old Face" pitchFamily="18" charset="0"/>
              </a:rPr>
              <a:t>Litigation </a:t>
            </a:r>
          </a:p>
        </p:txBody>
      </p:sp>
      <p:sp>
        <p:nvSpPr>
          <p:cNvPr id="3" name="Content Placeholder 2"/>
          <p:cNvSpPr>
            <a:spLocks noGrp="1"/>
          </p:cNvSpPr>
          <p:nvPr>
            <p:ph idx="1"/>
          </p:nvPr>
        </p:nvSpPr>
        <p:spPr>
          <a:solidFill>
            <a:schemeClr val="bg1"/>
          </a:solidFill>
          <a:ln>
            <a:solidFill>
              <a:srgbClr val="002060"/>
            </a:solidFill>
          </a:ln>
        </p:spPr>
        <p:txBody>
          <a:bodyPr>
            <a:normAutofit/>
          </a:bodyPr>
          <a:lstStyle/>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endParaRPr lang="en-US" sz="2400" b="1" i="1" u="sng" dirty="0">
              <a:solidFill>
                <a:srgbClr val="FF0000"/>
              </a:solidFill>
              <a:latin typeface="Times New Roman" pitchFamily="18" charset="0"/>
              <a:cs typeface="Times New Roman" pitchFamily="18" charset="0"/>
            </a:endParaRPr>
          </a:p>
          <a:p>
            <a:pPr marL="0" indent="0">
              <a:buNone/>
            </a:pPr>
            <a:r>
              <a:rPr lang="en-US" sz="2400" b="1" i="1" u="sng" dirty="0">
                <a:solidFill>
                  <a:srgbClr val="FF0000"/>
                </a:solidFill>
                <a:latin typeface="Times New Roman" pitchFamily="18" charset="0"/>
                <a:cs typeface="Times New Roman" pitchFamily="18" charset="0"/>
              </a:rPr>
              <a:t>Litigation</a:t>
            </a:r>
            <a:r>
              <a:rPr lang="en-US" sz="2400" dirty="0">
                <a:latin typeface="Times New Roman" pitchFamily="18" charset="0"/>
                <a:cs typeface="Times New Roman" pitchFamily="18" charset="0"/>
              </a:rPr>
              <a:t> - Using the court system to rectify injustice </a:t>
            </a:r>
          </a:p>
        </p:txBody>
      </p:sp>
      <p:pic>
        <p:nvPicPr>
          <p:cNvPr id="5" name="Picture 4" descr="A person standing in front of a building&#10;&#10;Description automatically generated">
            <a:extLst>
              <a:ext uri="{FF2B5EF4-FFF2-40B4-BE49-F238E27FC236}">
                <a16:creationId xmlns:a16="http://schemas.microsoft.com/office/drawing/2014/main" id="{214C3275-3818-4437-BB74-70044BC17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12" y="2311831"/>
            <a:ext cx="3830472" cy="3070748"/>
          </a:xfrm>
          <a:prstGeom prst="rect">
            <a:avLst/>
          </a:prstGeom>
          <a:ln>
            <a:solidFill>
              <a:srgbClr val="002060"/>
            </a:solidFill>
          </a:ln>
        </p:spPr>
      </p:pic>
      <p:sp>
        <p:nvSpPr>
          <p:cNvPr id="6" name="Rectangle 5">
            <a:extLst>
              <a:ext uri="{FF2B5EF4-FFF2-40B4-BE49-F238E27FC236}">
                <a16:creationId xmlns:a16="http://schemas.microsoft.com/office/drawing/2014/main" id="{0295C8F5-5C2D-4E25-BC69-6FAED3AF3FE1}"/>
              </a:ext>
            </a:extLst>
          </p:cNvPr>
          <p:cNvSpPr/>
          <p:nvPr/>
        </p:nvSpPr>
        <p:spPr>
          <a:xfrm>
            <a:off x="4895385" y="2311831"/>
            <a:ext cx="6677916" cy="139057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Interest Group</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use class actions law suits to use the courts to change laws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NAACP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American Civil Liberties Union </a:t>
            </a:r>
          </a:p>
        </p:txBody>
      </p:sp>
      <p:pic>
        <p:nvPicPr>
          <p:cNvPr id="10" name="Picture 9" descr="A picture containing engine, baseball, white&#10;&#10;Description automatically generated">
            <a:extLst>
              <a:ext uri="{FF2B5EF4-FFF2-40B4-BE49-F238E27FC236}">
                <a16:creationId xmlns:a16="http://schemas.microsoft.com/office/drawing/2014/main" id="{F756F704-087E-4B82-91B7-5767F3681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836" y="3687992"/>
            <a:ext cx="2918484" cy="2139120"/>
          </a:xfrm>
          <a:prstGeom prst="rect">
            <a:avLst/>
          </a:prstGeom>
          <a:ln>
            <a:solidFill>
              <a:srgbClr val="002060"/>
            </a:solidFill>
          </a:ln>
        </p:spPr>
      </p:pic>
      <p:sp>
        <p:nvSpPr>
          <p:cNvPr id="7" name="Rectangle 6">
            <a:extLst>
              <a:ext uri="{FF2B5EF4-FFF2-40B4-BE49-F238E27FC236}">
                <a16:creationId xmlns:a16="http://schemas.microsoft.com/office/drawing/2014/main" id="{ECAB75AE-D32B-AF4D-AB97-B4B6DBF6F5F1}"/>
              </a:ext>
            </a:extLst>
          </p:cNvPr>
          <p:cNvSpPr/>
          <p:nvPr/>
        </p:nvSpPr>
        <p:spPr>
          <a:xfrm>
            <a:off x="120006" y="1301751"/>
            <a:ext cx="9550758" cy="8127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Constitutional Law </a:t>
            </a:r>
            <a:r>
              <a:rPr lang="en-US" sz="2400" dirty="0">
                <a:latin typeface="Times" pitchFamily="2" charset="0"/>
              </a:rPr>
              <a:t>– interpretation/application of Constitutional rights &amp; clauses</a:t>
            </a:r>
          </a:p>
        </p:txBody>
      </p:sp>
    </p:spTree>
    <p:extLst>
      <p:ext uri="{BB962C8B-B14F-4D97-AF65-F5344CB8AC3E}">
        <p14:creationId xmlns:p14="http://schemas.microsoft.com/office/powerpoint/2010/main" val="2378591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6347"/>
          </a:xfrm>
          <a:solidFill>
            <a:schemeClr val="accent6">
              <a:lumMod val="50000"/>
            </a:schemeClr>
          </a:solidFill>
        </p:spPr>
        <p:txBody>
          <a:bodyPr/>
          <a:lstStyle/>
          <a:p>
            <a:r>
              <a:rPr lang="en-US" dirty="0">
                <a:solidFill>
                  <a:schemeClr val="bg1"/>
                </a:solidFill>
                <a:latin typeface="Baskerville Old Face" pitchFamily="18" charset="0"/>
              </a:rPr>
              <a:t>Crime does not pay </a:t>
            </a:r>
          </a:p>
        </p:txBody>
      </p:sp>
      <p:sp>
        <p:nvSpPr>
          <p:cNvPr id="3" name="Content Placeholder 2"/>
          <p:cNvSpPr>
            <a:spLocks noGrp="1"/>
          </p:cNvSpPr>
          <p:nvPr>
            <p:ph idx="1"/>
          </p:nvPr>
        </p:nvSpPr>
        <p:spPr>
          <a:xfrm>
            <a:off x="838200" y="2087553"/>
            <a:ext cx="10515600" cy="4089410"/>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Two types of criminal laws</a:t>
            </a:r>
          </a:p>
          <a:p>
            <a:pPr marL="0" indent="0">
              <a:buNone/>
            </a:pPr>
            <a:endParaRPr lang="en-US" sz="2400"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CAB75AE-D32B-AF4D-AB97-B4B6DBF6F5F1}"/>
              </a:ext>
            </a:extLst>
          </p:cNvPr>
          <p:cNvSpPr/>
          <p:nvPr/>
        </p:nvSpPr>
        <p:spPr>
          <a:xfrm>
            <a:off x="120006" y="1301751"/>
            <a:ext cx="9550758" cy="6255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Criminal Law </a:t>
            </a:r>
            <a:r>
              <a:rPr lang="en-US" sz="2400" dirty="0">
                <a:latin typeface="Times" pitchFamily="2" charset="0"/>
              </a:rPr>
              <a:t>– lawbreaking </a:t>
            </a:r>
          </a:p>
        </p:txBody>
      </p:sp>
      <p:sp>
        <p:nvSpPr>
          <p:cNvPr id="4" name="Rectangle 3">
            <a:extLst>
              <a:ext uri="{FF2B5EF4-FFF2-40B4-BE49-F238E27FC236}">
                <a16:creationId xmlns:a16="http://schemas.microsoft.com/office/drawing/2014/main" id="{06B8686E-15C8-4E09-9CF1-FAD9B8BC776D}"/>
              </a:ext>
            </a:extLst>
          </p:cNvPr>
          <p:cNvSpPr/>
          <p:nvPr/>
        </p:nvSpPr>
        <p:spPr>
          <a:xfrm>
            <a:off x="1133622" y="2532184"/>
            <a:ext cx="7208520" cy="14208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Misdemeanors</a:t>
            </a:r>
            <a:r>
              <a:rPr lang="en-US" sz="2400" dirty="0">
                <a:solidFill>
                  <a:schemeClr val="bg1"/>
                </a:solidFill>
                <a:latin typeface="Times" panose="02020603050405020304" pitchFamily="18" charset="0"/>
                <a:cs typeface="Times" panose="02020603050405020304" pitchFamily="18" charset="0"/>
              </a:rPr>
              <a:t>: minor offenses – speeding, littering, or jaywalking </a:t>
            </a:r>
          </a:p>
          <a:p>
            <a:pPr marL="285750" indent="-28575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Felonies:</a:t>
            </a:r>
            <a:r>
              <a:rPr lang="en-US" sz="2400" dirty="0">
                <a:solidFill>
                  <a:schemeClr val="bg1"/>
                </a:solidFill>
                <a:latin typeface="Times" panose="02020603050405020304" pitchFamily="18" charset="0"/>
                <a:cs typeface="Times" panose="02020603050405020304" pitchFamily="18" charset="0"/>
              </a:rPr>
              <a:t> major offenses – murder, robbery, kidnapping (punished by prisons sentences)</a:t>
            </a:r>
            <a:r>
              <a:rPr lang="en-US" sz="2400" b="1" i="1" u="sng" dirty="0">
                <a:solidFill>
                  <a:schemeClr val="bg1"/>
                </a:solidFill>
                <a:latin typeface="Times" panose="02020603050405020304" pitchFamily="18" charset="0"/>
                <a:cs typeface="Times" panose="02020603050405020304" pitchFamily="18" charset="0"/>
              </a:rPr>
              <a:t> </a:t>
            </a:r>
          </a:p>
        </p:txBody>
      </p:sp>
      <p:pic>
        <p:nvPicPr>
          <p:cNvPr id="2050" name="Picture 2" descr="McGruff the Crime Dog - Wikipedia">
            <a:extLst>
              <a:ext uri="{FF2B5EF4-FFF2-40B4-BE49-F238E27FC236}">
                <a16:creationId xmlns:a16="http://schemas.microsoft.com/office/drawing/2014/main" id="{331A61D0-7B0B-444E-9F1D-3BE4E7804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380" y="1614512"/>
            <a:ext cx="1876425" cy="24384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How Will the CARES Act Impact Prisons and Jails?">
            <a:extLst>
              <a:ext uri="{FF2B5EF4-FFF2-40B4-BE49-F238E27FC236}">
                <a16:creationId xmlns:a16="http://schemas.microsoft.com/office/drawing/2014/main" id="{534AA82A-E586-4D70-AD78-750FFAB03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866" y="4132257"/>
            <a:ext cx="4091898" cy="23606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What to Expect After a Speeding Ticket in North Carolina — THE EDGE">
            <a:extLst>
              <a:ext uri="{FF2B5EF4-FFF2-40B4-BE49-F238E27FC236}">
                <a16:creationId xmlns:a16="http://schemas.microsoft.com/office/drawing/2014/main" id="{427419A9-A0AD-404B-9394-B81DB2BC6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50" y="4132256"/>
            <a:ext cx="4572000" cy="23606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87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6347"/>
          </a:xfrm>
          <a:solidFill>
            <a:schemeClr val="accent6">
              <a:lumMod val="50000"/>
            </a:schemeClr>
          </a:solidFill>
        </p:spPr>
        <p:txBody>
          <a:bodyPr/>
          <a:lstStyle/>
          <a:p>
            <a:r>
              <a:rPr lang="en-US" dirty="0">
                <a:solidFill>
                  <a:schemeClr val="bg1"/>
                </a:solidFill>
                <a:latin typeface="Baskerville Old Face" pitchFamily="18" charset="0"/>
              </a:rPr>
              <a:t>I’ll Sue</a:t>
            </a:r>
          </a:p>
        </p:txBody>
      </p:sp>
      <p:sp>
        <p:nvSpPr>
          <p:cNvPr id="3" name="Content Placeholder 2"/>
          <p:cNvSpPr>
            <a:spLocks noGrp="1"/>
          </p:cNvSpPr>
          <p:nvPr>
            <p:ph idx="1"/>
          </p:nvPr>
        </p:nvSpPr>
        <p:spPr>
          <a:xfrm>
            <a:off x="219221" y="2031284"/>
            <a:ext cx="9670367" cy="4038674"/>
          </a:xfrm>
          <a:solidFill>
            <a:schemeClr val="bg1"/>
          </a:solidFill>
          <a:ln>
            <a:solidFill>
              <a:srgbClr val="002060"/>
            </a:solidFill>
          </a:ln>
        </p:spPr>
        <p:txBody>
          <a:bodyPr>
            <a:normAutofit lnSpcReduction="10000"/>
          </a:bodyPr>
          <a:lstStyle/>
          <a:p>
            <a:pPr marL="0" indent="0">
              <a:buNone/>
            </a:pPr>
            <a:r>
              <a:rPr lang="en-US" sz="2400" dirty="0">
                <a:latin typeface="Times New Roman" pitchFamily="18" charset="0"/>
                <a:cs typeface="Times New Roman" pitchFamily="18" charset="0"/>
              </a:rPr>
              <a:t>Lawsuits come in different form</a:t>
            </a:r>
          </a:p>
          <a:p>
            <a:r>
              <a:rPr lang="en-US" sz="2400" b="1" i="1" u="sng" dirty="0">
                <a:latin typeface="Times New Roman" pitchFamily="18" charset="0"/>
                <a:cs typeface="Times New Roman" pitchFamily="18" charset="0"/>
              </a:rPr>
              <a:t>Torts (negligence</a:t>
            </a:r>
            <a:r>
              <a:rPr lang="en-US" sz="2400" i="1" u="sng" dirty="0">
                <a:latin typeface="Times New Roman" pitchFamily="18" charset="0"/>
                <a:cs typeface="Times New Roman" pitchFamily="18" charset="0"/>
              </a:rPr>
              <a:t>)</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 lawsuits because someone’s act or failure to act causes harm – Example: Your neighbors tree fell on your car</a:t>
            </a:r>
          </a:p>
          <a:p>
            <a:r>
              <a:rPr lang="en-US" sz="2400" b="1" i="1" u="sng" dirty="0">
                <a:latin typeface="Times New Roman" pitchFamily="18" charset="0"/>
                <a:cs typeface="Times New Roman" pitchFamily="18" charset="0"/>
              </a:rPr>
              <a:t>Family law </a:t>
            </a:r>
            <a:r>
              <a:rPr lang="en-US" sz="2400" dirty="0">
                <a:latin typeface="Times New Roman" pitchFamily="18" charset="0"/>
                <a:cs typeface="Times New Roman" pitchFamily="18" charset="0"/>
              </a:rPr>
              <a:t>– divorce, birth, abuse, or inheritance cases </a:t>
            </a:r>
          </a:p>
          <a:p>
            <a:r>
              <a:rPr lang="en-US" sz="2400" b="1" i="1" u="sng" dirty="0">
                <a:latin typeface="Times New Roman" pitchFamily="18" charset="0"/>
                <a:cs typeface="Times New Roman" pitchFamily="18" charset="0"/>
              </a:rPr>
              <a:t>Consumer law</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 protects consumers and the purchase of goods &amp; services – Example: Your purchase a new I-phone and the company won’t abide by the two year warranty</a:t>
            </a:r>
          </a:p>
          <a:p>
            <a:r>
              <a:rPr lang="en-US" sz="2400" b="1" i="1" u="sng" dirty="0">
                <a:latin typeface="Times New Roman" pitchFamily="18" charset="0"/>
                <a:cs typeface="Times New Roman" pitchFamily="18" charset="0"/>
              </a:rPr>
              <a:t>Housing law</a:t>
            </a:r>
            <a:r>
              <a:rPr lang="en-US" sz="2400" dirty="0">
                <a:latin typeface="Times New Roman" pitchFamily="18" charset="0"/>
                <a:cs typeface="Times New Roman" pitchFamily="18" charset="0"/>
              </a:rPr>
              <a:t> - </a:t>
            </a:r>
            <a:r>
              <a:rPr lang="en-US" sz="2400" dirty="0">
                <a:latin typeface="Times" panose="02020603050405020304" pitchFamily="18" charset="0"/>
                <a:ea typeface="Cambria"/>
                <a:cs typeface="Times" panose="02020603050405020304" pitchFamily="18" charset="0"/>
                <a:sym typeface="Cambria"/>
              </a:rPr>
              <a:t>fair housing, landlord rights and duties, renting, mortgages, housing codes</a:t>
            </a:r>
            <a:endParaRPr lang="en-US" sz="2400" dirty="0">
              <a:latin typeface="Times" panose="02020603050405020304" pitchFamily="18" charset="0"/>
              <a:cs typeface="Times" panose="02020603050405020304" pitchFamily="18" charset="0"/>
            </a:endParaRPr>
          </a:p>
          <a:p>
            <a:r>
              <a:rPr lang="en-US" sz="2400" b="1" i="1" u="sng" dirty="0">
                <a:latin typeface="Times New Roman" pitchFamily="18" charset="0"/>
                <a:cs typeface="Times New Roman" pitchFamily="18" charset="0"/>
              </a:rPr>
              <a:t>Suits of Equity</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 civil case where no law exists to determine who is correct (usually decided by a judge) </a:t>
            </a:r>
          </a:p>
        </p:txBody>
      </p:sp>
      <p:sp>
        <p:nvSpPr>
          <p:cNvPr id="7" name="Rectangle 6">
            <a:extLst>
              <a:ext uri="{FF2B5EF4-FFF2-40B4-BE49-F238E27FC236}">
                <a16:creationId xmlns:a16="http://schemas.microsoft.com/office/drawing/2014/main" id="{ECAB75AE-D32B-AF4D-AB97-B4B6DBF6F5F1}"/>
              </a:ext>
            </a:extLst>
          </p:cNvPr>
          <p:cNvSpPr/>
          <p:nvPr/>
        </p:nvSpPr>
        <p:spPr>
          <a:xfrm>
            <a:off x="120006" y="1301752"/>
            <a:ext cx="9550758" cy="5692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Civil Law </a:t>
            </a:r>
            <a:r>
              <a:rPr lang="en-US" sz="2400" dirty="0">
                <a:latin typeface="Times" pitchFamily="2" charset="0"/>
              </a:rPr>
              <a:t>– lawsuits </a:t>
            </a:r>
          </a:p>
        </p:txBody>
      </p:sp>
      <p:pic>
        <p:nvPicPr>
          <p:cNvPr id="3074" name="Picture 2" descr="403(b) Lawsuits Continue To Spread To More Colleges | Greenbush Financial  Group">
            <a:extLst>
              <a:ext uri="{FF2B5EF4-FFF2-40B4-BE49-F238E27FC236}">
                <a16:creationId xmlns:a16="http://schemas.microsoft.com/office/drawing/2014/main" id="{7BA03670-6207-436B-9B53-2B4F47D22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0083" y="2810268"/>
            <a:ext cx="2222696" cy="29012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44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6347"/>
          </a:xfrm>
          <a:solidFill>
            <a:schemeClr val="accent6">
              <a:lumMod val="50000"/>
            </a:schemeClr>
          </a:solidFill>
        </p:spPr>
        <p:txBody>
          <a:bodyPr/>
          <a:lstStyle/>
          <a:p>
            <a:r>
              <a:rPr lang="en-US" dirty="0">
                <a:solidFill>
                  <a:schemeClr val="bg1"/>
                </a:solidFill>
                <a:latin typeface="Baskerville Old Face" pitchFamily="18" charset="0"/>
              </a:rPr>
              <a:t>Foreign Country v. Foreign Country</a:t>
            </a:r>
          </a:p>
        </p:txBody>
      </p:sp>
      <p:sp>
        <p:nvSpPr>
          <p:cNvPr id="3" name="Content Placeholder 2"/>
          <p:cNvSpPr>
            <a:spLocks noGrp="1"/>
          </p:cNvSpPr>
          <p:nvPr>
            <p:ph idx="1"/>
          </p:nvPr>
        </p:nvSpPr>
        <p:spPr>
          <a:xfrm>
            <a:off x="219221" y="2087552"/>
            <a:ext cx="8544951" cy="2568853"/>
          </a:xfrm>
          <a:solidFill>
            <a:schemeClr val="bg1"/>
          </a:solidFill>
          <a:ln>
            <a:solidFill>
              <a:srgbClr val="002060"/>
            </a:solidFill>
          </a:ln>
        </p:spPr>
        <p:txBody>
          <a:bodyPr>
            <a:normAutofit lnSpcReduction="10000"/>
          </a:bodyPr>
          <a:lstStyle/>
          <a:p>
            <a:pPr marL="0" indent="0">
              <a:buNone/>
            </a:pPr>
            <a:r>
              <a:rPr lang="en-US" sz="2400" dirty="0">
                <a:latin typeface="Times New Roman" pitchFamily="18" charset="0"/>
                <a:cs typeface="Times New Roman" pitchFamily="18" charset="0"/>
              </a:rPr>
              <a:t>Examples of international law issues</a:t>
            </a:r>
          </a:p>
          <a:p>
            <a:r>
              <a:rPr lang="en-US" sz="2400" dirty="0">
                <a:latin typeface="Times New Roman" pitchFamily="18" charset="0"/>
                <a:cs typeface="Times New Roman" pitchFamily="18" charset="0"/>
              </a:rPr>
              <a:t>Treaty &amp; trade agreements </a:t>
            </a:r>
          </a:p>
          <a:p>
            <a:r>
              <a:rPr lang="en-US" sz="2400" dirty="0">
                <a:latin typeface="Times New Roman" pitchFamily="18" charset="0"/>
                <a:cs typeface="Times New Roman" pitchFamily="18" charset="0"/>
              </a:rPr>
              <a:t>Issues dealing with alliances (United Nations, NATO)</a:t>
            </a:r>
          </a:p>
          <a:p>
            <a:r>
              <a:rPr lang="en-US" sz="2400" dirty="0">
                <a:latin typeface="Times New Roman" pitchFamily="18" charset="0"/>
                <a:cs typeface="Times New Roman" pitchFamily="18" charset="0"/>
              </a:rPr>
              <a:t>Laws regarding war (Geneva Conventions – handling prisoners of war)</a:t>
            </a:r>
          </a:p>
          <a:p>
            <a:r>
              <a:rPr lang="en-US" sz="2400" dirty="0">
                <a:latin typeface="Times New Roman" pitchFamily="18" charset="0"/>
                <a:cs typeface="Times New Roman" pitchFamily="18" charset="0"/>
              </a:rPr>
              <a:t>Mass genocide and crimes against humanity</a:t>
            </a:r>
          </a:p>
        </p:txBody>
      </p:sp>
      <p:sp>
        <p:nvSpPr>
          <p:cNvPr id="7" name="Rectangle 6">
            <a:extLst>
              <a:ext uri="{FF2B5EF4-FFF2-40B4-BE49-F238E27FC236}">
                <a16:creationId xmlns:a16="http://schemas.microsoft.com/office/drawing/2014/main" id="{ECAB75AE-D32B-AF4D-AB97-B4B6DBF6F5F1}"/>
              </a:ext>
            </a:extLst>
          </p:cNvPr>
          <p:cNvSpPr/>
          <p:nvPr/>
        </p:nvSpPr>
        <p:spPr>
          <a:xfrm>
            <a:off x="120006" y="1301751"/>
            <a:ext cx="10416696" cy="6255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International Law</a:t>
            </a:r>
            <a:r>
              <a:rPr lang="en-US" sz="2400" dirty="0">
                <a:latin typeface="Times" pitchFamily="2" charset="0"/>
              </a:rPr>
              <a:t> – legal issues between the United States and other countries</a:t>
            </a:r>
          </a:p>
        </p:txBody>
      </p:sp>
      <p:pic>
        <p:nvPicPr>
          <p:cNvPr id="5122" name="Picture 2" descr="Why Does International Law Even Matter? | Current Affairs">
            <a:extLst>
              <a:ext uri="{FF2B5EF4-FFF2-40B4-BE49-F238E27FC236}">
                <a16:creationId xmlns:a16="http://schemas.microsoft.com/office/drawing/2014/main" id="{0B69ACB8-C191-457E-9C7C-4608A1355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8859" y="2087552"/>
            <a:ext cx="2695575"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NATO (@NATO) / Twitter">
            <a:extLst>
              <a:ext uri="{FF2B5EF4-FFF2-40B4-BE49-F238E27FC236}">
                <a16:creationId xmlns:a16="http://schemas.microsoft.com/office/drawing/2014/main" id="{F635F0B2-99C8-4B9D-9291-17EB7745D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859" y="3953832"/>
            <a:ext cx="2695575" cy="1695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GATT - Wakelet">
            <a:extLst>
              <a:ext uri="{FF2B5EF4-FFF2-40B4-BE49-F238E27FC236}">
                <a16:creationId xmlns:a16="http://schemas.microsoft.com/office/drawing/2014/main" id="{0BEBEECF-4495-467F-AB24-FE0051FE6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599" y="4725357"/>
            <a:ext cx="2695574" cy="1847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The Red Cross of the Geneva Convention. What It Is - Clara Barton National  Historic Site (U.S. National Park Service)">
            <a:extLst>
              <a:ext uri="{FF2B5EF4-FFF2-40B4-BE49-F238E27FC236}">
                <a16:creationId xmlns:a16="http://schemas.microsoft.com/office/drawing/2014/main" id="{2DF7A62E-F7D4-4CB8-B315-8A90B008F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585" y="4725357"/>
            <a:ext cx="2226505" cy="1847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30" name="Picture 10" descr="NAFTA's demise puts Canada in the 'penalty box,' study shows | News | Notre  Dame News | University of Notre Dame">
            <a:extLst>
              <a:ext uri="{FF2B5EF4-FFF2-40B4-BE49-F238E27FC236}">
                <a16:creationId xmlns:a16="http://schemas.microsoft.com/office/drawing/2014/main" id="{F37DA86D-B06E-498B-9F29-79E668438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56" y="4725357"/>
            <a:ext cx="2985685" cy="1847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05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Type of Law</a:t>
            </a:r>
          </a:p>
        </p:txBody>
      </p:sp>
      <p:sp>
        <p:nvSpPr>
          <p:cNvPr id="3" name="Content Placeholder 2"/>
          <p:cNvSpPr>
            <a:spLocks noGrp="1"/>
          </p:cNvSpPr>
          <p:nvPr>
            <p:ph idx="1"/>
          </p:nvPr>
        </p:nvSpPr>
        <p:spPr>
          <a:xfrm>
            <a:off x="838200" y="1836777"/>
            <a:ext cx="10515600" cy="4351338"/>
          </a:xfrm>
          <a:solidFill>
            <a:schemeClr val="bg1"/>
          </a:solidFill>
        </p:spPr>
        <p:txBody>
          <a:bodyPr>
            <a:normAutofit/>
          </a:bodyPr>
          <a:lstStyle/>
          <a:p>
            <a:r>
              <a:rPr lang="en-US" sz="2400" dirty="0">
                <a:latin typeface="Times New Roman" pitchFamily="18" charset="0"/>
                <a:cs typeface="Times New Roman" pitchFamily="18" charset="0"/>
              </a:rPr>
              <a:t>The American legal system uses a variety of law to protect Americans’ civil liberties – Use Civics Today pages 431-434</a:t>
            </a:r>
          </a:p>
        </p:txBody>
      </p:sp>
      <p:sp>
        <p:nvSpPr>
          <p:cNvPr id="4" name="Rectangle 3">
            <a:extLst>
              <a:ext uri="{FF2B5EF4-FFF2-40B4-BE49-F238E27FC236}">
                <a16:creationId xmlns:a16="http://schemas.microsoft.com/office/drawing/2014/main" id="{682CC4EA-D58E-482C-9F79-B4FB32688190}"/>
              </a:ext>
            </a:extLst>
          </p:cNvPr>
          <p:cNvSpPr/>
          <p:nvPr/>
        </p:nvSpPr>
        <p:spPr>
          <a:xfrm>
            <a:off x="1360449" y="2665141"/>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Criminal Law</a:t>
            </a:r>
          </a:p>
        </p:txBody>
      </p:sp>
      <p:sp>
        <p:nvSpPr>
          <p:cNvPr id="5" name="Rectangle 4">
            <a:extLst>
              <a:ext uri="{FF2B5EF4-FFF2-40B4-BE49-F238E27FC236}">
                <a16:creationId xmlns:a16="http://schemas.microsoft.com/office/drawing/2014/main" id="{E7D7C575-512A-467D-BCAE-5B84ECD0D76B}"/>
              </a:ext>
            </a:extLst>
          </p:cNvPr>
          <p:cNvSpPr/>
          <p:nvPr/>
        </p:nvSpPr>
        <p:spPr>
          <a:xfrm>
            <a:off x="1360448" y="3493505"/>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Civil Law</a:t>
            </a:r>
          </a:p>
        </p:txBody>
      </p:sp>
      <p:sp>
        <p:nvSpPr>
          <p:cNvPr id="6" name="Rectangle 5">
            <a:extLst>
              <a:ext uri="{FF2B5EF4-FFF2-40B4-BE49-F238E27FC236}">
                <a16:creationId xmlns:a16="http://schemas.microsoft.com/office/drawing/2014/main" id="{5E43A71D-45B4-4B02-A7CD-76CFE3A76782}"/>
              </a:ext>
            </a:extLst>
          </p:cNvPr>
          <p:cNvSpPr/>
          <p:nvPr/>
        </p:nvSpPr>
        <p:spPr>
          <a:xfrm>
            <a:off x="1360448" y="4323217"/>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Constitutional Law</a:t>
            </a:r>
          </a:p>
        </p:txBody>
      </p:sp>
      <p:sp>
        <p:nvSpPr>
          <p:cNvPr id="7" name="Rectangle 6">
            <a:extLst>
              <a:ext uri="{FF2B5EF4-FFF2-40B4-BE49-F238E27FC236}">
                <a16:creationId xmlns:a16="http://schemas.microsoft.com/office/drawing/2014/main" id="{A074FD91-D7D8-41FE-9651-EC70FF038652}"/>
              </a:ext>
            </a:extLst>
          </p:cNvPr>
          <p:cNvSpPr/>
          <p:nvPr/>
        </p:nvSpPr>
        <p:spPr>
          <a:xfrm>
            <a:off x="7590263" y="2665141"/>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Statutory Law</a:t>
            </a:r>
          </a:p>
        </p:txBody>
      </p:sp>
      <p:sp>
        <p:nvSpPr>
          <p:cNvPr id="8" name="Rectangle 7">
            <a:extLst>
              <a:ext uri="{FF2B5EF4-FFF2-40B4-BE49-F238E27FC236}">
                <a16:creationId xmlns:a16="http://schemas.microsoft.com/office/drawing/2014/main" id="{3341453D-9FA1-4B44-887E-91EF16BC6089}"/>
              </a:ext>
            </a:extLst>
          </p:cNvPr>
          <p:cNvSpPr/>
          <p:nvPr/>
        </p:nvSpPr>
        <p:spPr>
          <a:xfrm>
            <a:off x="7590262" y="3523786"/>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Administrative Law</a:t>
            </a:r>
          </a:p>
        </p:txBody>
      </p:sp>
      <p:sp>
        <p:nvSpPr>
          <p:cNvPr id="9" name="Rectangle 8">
            <a:extLst>
              <a:ext uri="{FF2B5EF4-FFF2-40B4-BE49-F238E27FC236}">
                <a16:creationId xmlns:a16="http://schemas.microsoft.com/office/drawing/2014/main" id="{4E0AC3E2-E8AD-40DB-9AFB-99E54029774C}"/>
              </a:ext>
            </a:extLst>
          </p:cNvPr>
          <p:cNvSpPr/>
          <p:nvPr/>
        </p:nvSpPr>
        <p:spPr>
          <a:xfrm>
            <a:off x="7590262" y="4382431"/>
            <a:ext cx="3010829" cy="6690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International Law</a:t>
            </a:r>
          </a:p>
        </p:txBody>
      </p:sp>
      <p:pic>
        <p:nvPicPr>
          <p:cNvPr id="11" name="Picture 10" descr="A picture containing white, water, man, black&#10;&#10;Description automatically generated">
            <a:extLst>
              <a:ext uri="{FF2B5EF4-FFF2-40B4-BE49-F238E27FC236}">
                <a16:creationId xmlns:a16="http://schemas.microsoft.com/office/drawing/2014/main" id="{ECDBCC35-C98C-4FC5-B74B-AF027D4C8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494" y="2665141"/>
            <a:ext cx="3007230" cy="2943922"/>
          </a:xfrm>
          <a:prstGeom prst="rect">
            <a:avLst/>
          </a:prstGeom>
        </p:spPr>
      </p:pic>
      <p:sp>
        <p:nvSpPr>
          <p:cNvPr id="12" name="Arrow: Right 11">
            <a:extLst>
              <a:ext uri="{FF2B5EF4-FFF2-40B4-BE49-F238E27FC236}">
                <a16:creationId xmlns:a16="http://schemas.microsoft.com/office/drawing/2014/main" id="{C5D92486-4627-4346-A8D0-71EA1FA59B53}"/>
              </a:ext>
            </a:extLst>
          </p:cNvPr>
          <p:cNvSpPr/>
          <p:nvPr/>
        </p:nvSpPr>
        <p:spPr>
          <a:xfrm>
            <a:off x="4237463" y="2899317"/>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4457B8A-A73A-4DA0-A29A-0E2745DBBA07}"/>
              </a:ext>
            </a:extLst>
          </p:cNvPr>
          <p:cNvSpPr/>
          <p:nvPr/>
        </p:nvSpPr>
        <p:spPr>
          <a:xfrm>
            <a:off x="4295015" y="3665826"/>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DC72627-92FA-4D55-B080-A4BFCC6F1338}"/>
              </a:ext>
            </a:extLst>
          </p:cNvPr>
          <p:cNvSpPr/>
          <p:nvPr/>
        </p:nvSpPr>
        <p:spPr>
          <a:xfrm>
            <a:off x="4237463" y="4533080"/>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39A5745-95A0-4E5F-A5D1-38AE482DFB3C}"/>
              </a:ext>
            </a:extLst>
          </p:cNvPr>
          <p:cNvSpPr/>
          <p:nvPr/>
        </p:nvSpPr>
        <p:spPr>
          <a:xfrm rot="10800000">
            <a:off x="7337529" y="2926532"/>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B3FE2BB-F9BC-4AA6-BADE-3BACA2059E00}"/>
              </a:ext>
            </a:extLst>
          </p:cNvPr>
          <p:cNvSpPr/>
          <p:nvPr/>
        </p:nvSpPr>
        <p:spPr>
          <a:xfrm rot="10800000">
            <a:off x="7355186" y="3692178"/>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62B7CCE8-08CC-4E5C-9FDC-E975E078EFCE}"/>
              </a:ext>
            </a:extLst>
          </p:cNvPr>
          <p:cNvSpPr/>
          <p:nvPr/>
        </p:nvSpPr>
        <p:spPr>
          <a:xfrm rot="10800000">
            <a:off x="7355186" y="4562038"/>
            <a:ext cx="364275" cy="22807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B1D0D0-6259-4444-9964-5F3B66BABAB3}"/>
              </a:ext>
            </a:extLst>
          </p:cNvPr>
          <p:cNvSpPr/>
          <p:nvPr/>
        </p:nvSpPr>
        <p:spPr>
          <a:xfrm>
            <a:off x="1043355" y="5653559"/>
            <a:ext cx="10070122" cy="76873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Fill in the chart on Blood Types in Law for homework tonight (Define each type of law)</a:t>
            </a:r>
          </a:p>
        </p:txBody>
      </p:sp>
    </p:spTree>
    <p:extLst>
      <p:ext uri="{BB962C8B-B14F-4D97-AF65-F5344CB8AC3E}">
        <p14:creationId xmlns:p14="http://schemas.microsoft.com/office/powerpoint/2010/main" val="2809257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Types of Law Practice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Constitution of Procedural Justice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Types of law</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Make up missing assignments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884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Types of Law Practice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Constitution of Procedural Justice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Procedural due process rights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Make up missing assignments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882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1940-364A-3248-805E-FD8B5BDB41C7}"/>
              </a:ext>
            </a:extLst>
          </p:cNvPr>
          <p:cNvSpPr>
            <a:spLocks noGrp="1"/>
          </p:cNvSpPr>
          <p:nvPr>
            <p:ph type="title"/>
          </p:nvPr>
        </p:nvSpPr>
        <p:spPr>
          <a:xfrm>
            <a:off x="838200" y="365125"/>
            <a:ext cx="10515600" cy="748567"/>
          </a:xfrm>
          <a:solidFill>
            <a:schemeClr val="accent6">
              <a:lumMod val="50000"/>
            </a:schemeClr>
          </a:solidFill>
        </p:spPr>
        <p:txBody>
          <a:bodyPr/>
          <a:lstStyle/>
          <a:p>
            <a:r>
              <a:rPr lang="en-US" b="1" dirty="0">
                <a:solidFill>
                  <a:schemeClr val="bg1"/>
                </a:solidFill>
                <a:latin typeface="Baskerville Old Face" panose="02020602080505020303" pitchFamily="18" charset="77"/>
              </a:rPr>
              <a:t>Law Typing</a:t>
            </a:r>
          </a:p>
        </p:txBody>
      </p:sp>
      <p:sp>
        <p:nvSpPr>
          <p:cNvPr id="3" name="Content Placeholder 2">
            <a:extLst>
              <a:ext uri="{FF2B5EF4-FFF2-40B4-BE49-F238E27FC236}">
                <a16:creationId xmlns:a16="http://schemas.microsoft.com/office/drawing/2014/main" id="{B94FE34A-678B-7449-AD4D-31CD8410E00D}"/>
              </a:ext>
            </a:extLst>
          </p:cNvPr>
          <p:cNvSpPr>
            <a:spLocks noGrp="1"/>
          </p:cNvSpPr>
          <p:nvPr>
            <p:ph idx="1"/>
          </p:nvPr>
        </p:nvSpPr>
        <p:spPr>
          <a:xfrm>
            <a:off x="838200" y="1453662"/>
            <a:ext cx="10515600" cy="4947138"/>
          </a:xfrm>
          <a:solidFill>
            <a:schemeClr val="bg1"/>
          </a:solidFill>
          <a:ln>
            <a:solidFill>
              <a:srgbClr val="002060"/>
            </a:solidFill>
          </a:ln>
        </p:spPr>
        <p:txBody>
          <a:bodyPr>
            <a:normAutofit lnSpcReduction="10000"/>
          </a:bodyPr>
          <a:lstStyle/>
          <a:p>
            <a:pPr marL="514350" indent="-514350">
              <a:buAutoNum type="alphaUcPeriod"/>
            </a:pPr>
            <a:r>
              <a:rPr lang="en-US" sz="2400" b="1" dirty="0">
                <a:solidFill>
                  <a:srgbClr val="002060"/>
                </a:solidFill>
                <a:latin typeface="Times" pitchFamily="2" charset="0"/>
              </a:rPr>
              <a:t>Criminal Law				B. Civil Law</a:t>
            </a:r>
          </a:p>
          <a:p>
            <a:pPr marL="457200" indent="-457200">
              <a:buAutoNum type="alphaUcPeriod" startAt="3"/>
            </a:pPr>
            <a:r>
              <a:rPr lang="en-US" sz="2400" b="1" dirty="0">
                <a:solidFill>
                  <a:srgbClr val="002060"/>
                </a:solidFill>
                <a:latin typeface="Times" pitchFamily="2" charset="0"/>
              </a:rPr>
              <a:t>Constitutional Law			D. Administrative Law</a:t>
            </a:r>
          </a:p>
          <a:p>
            <a:pPr marL="457200" indent="-457200">
              <a:buAutoNum type="alphaUcPeriod" startAt="5"/>
            </a:pPr>
            <a:r>
              <a:rPr lang="en-US" sz="2400" b="1" dirty="0">
                <a:solidFill>
                  <a:srgbClr val="002060"/>
                </a:solidFill>
                <a:latin typeface="Times" pitchFamily="2" charset="0"/>
              </a:rPr>
              <a:t>Statutory Law				F. International Law</a:t>
            </a:r>
          </a:p>
          <a:p>
            <a:pPr marL="0" indent="0">
              <a:buNone/>
            </a:pPr>
            <a:r>
              <a:rPr lang="en-US" sz="2400" dirty="0">
                <a:latin typeface="Times" pitchFamily="2" charset="0"/>
              </a:rPr>
              <a:t>__ 1. Inspectors from the </a:t>
            </a:r>
            <a:r>
              <a:rPr lang="en-US" sz="2400" b="1" u="sng" dirty="0">
                <a:latin typeface="Times" pitchFamily="2" charset="0"/>
              </a:rPr>
              <a:t>USDA</a:t>
            </a:r>
            <a:r>
              <a:rPr lang="en-US" sz="2400" dirty="0">
                <a:latin typeface="Times" pitchFamily="2" charset="0"/>
              </a:rPr>
              <a:t> test meat in grocery stores to make sure it does not have deadly level of bacteria.</a:t>
            </a:r>
          </a:p>
          <a:p>
            <a:pPr marL="0" indent="0">
              <a:buNone/>
            </a:pPr>
            <a:r>
              <a:rPr lang="en-US" sz="2400" dirty="0">
                <a:latin typeface="Times" pitchFamily="2" charset="0"/>
              </a:rPr>
              <a:t>__ 2. Eight states </a:t>
            </a:r>
            <a:r>
              <a:rPr lang="en-US" sz="2400" b="1" u="sng" dirty="0">
                <a:latin typeface="Times" pitchFamily="2" charset="0"/>
              </a:rPr>
              <a:t>sue</a:t>
            </a:r>
            <a:r>
              <a:rPr lang="en-US" sz="2400" dirty="0">
                <a:latin typeface="Times" pitchFamily="2" charset="0"/>
              </a:rPr>
              <a:t> GlaxoSmithKline for misbranding drugs and what they actually do. </a:t>
            </a:r>
          </a:p>
          <a:p>
            <a:pPr marL="0" indent="0">
              <a:buNone/>
            </a:pPr>
            <a:r>
              <a:rPr lang="en-US" sz="2400" dirty="0">
                <a:latin typeface="Times" pitchFamily="2" charset="0"/>
              </a:rPr>
              <a:t>__ 3. A suspected is </a:t>
            </a:r>
            <a:r>
              <a:rPr lang="en-US" sz="2400" b="1" u="sng" dirty="0">
                <a:latin typeface="Times" pitchFamily="2" charset="0"/>
              </a:rPr>
              <a:t>arrested</a:t>
            </a:r>
            <a:r>
              <a:rPr lang="en-US" sz="2400" dirty="0">
                <a:latin typeface="Times" pitchFamily="2" charset="0"/>
              </a:rPr>
              <a:t> for robing a bank and taking a hostage.</a:t>
            </a:r>
          </a:p>
          <a:p>
            <a:pPr marL="0" indent="0">
              <a:buNone/>
            </a:pPr>
            <a:r>
              <a:rPr lang="en-US" sz="2400" dirty="0">
                <a:latin typeface="Times" pitchFamily="2" charset="0"/>
              </a:rPr>
              <a:t>__ 4. </a:t>
            </a:r>
            <a:r>
              <a:rPr lang="en-US" sz="2400" b="1" u="sng" dirty="0">
                <a:latin typeface="Times" pitchFamily="2" charset="0"/>
              </a:rPr>
              <a:t>Congress passes</a:t>
            </a:r>
            <a:r>
              <a:rPr lang="en-US" sz="2400" dirty="0">
                <a:latin typeface="Times" pitchFamily="2" charset="0"/>
              </a:rPr>
              <a:t> a new law that requires banks to fully disclose all terms of lending.</a:t>
            </a:r>
          </a:p>
          <a:p>
            <a:pPr marL="0" indent="0">
              <a:buNone/>
            </a:pPr>
            <a:r>
              <a:rPr lang="en-US" sz="2400" dirty="0">
                <a:latin typeface="Times" pitchFamily="2" charset="0"/>
              </a:rPr>
              <a:t>__ 5. The United Nations settles a border dispute between </a:t>
            </a:r>
            <a:r>
              <a:rPr lang="en-US" sz="2400" b="1" u="sng" dirty="0">
                <a:latin typeface="Times" pitchFamily="2" charset="0"/>
              </a:rPr>
              <a:t>Georgia</a:t>
            </a:r>
            <a:r>
              <a:rPr lang="en-US" sz="2400" dirty="0">
                <a:latin typeface="Times" pitchFamily="2" charset="0"/>
              </a:rPr>
              <a:t> and </a:t>
            </a:r>
            <a:r>
              <a:rPr lang="en-US" sz="2400" b="1" u="sng" dirty="0">
                <a:latin typeface="Times" pitchFamily="2" charset="0"/>
              </a:rPr>
              <a:t>Russia</a:t>
            </a:r>
            <a:r>
              <a:rPr lang="en-US" sz="2400" dirty="0">
                <a:latin typeface="Times" pitchFamily="2" charset="0"/>
              </a:rPr>
              <a:t>.</a:t>
            </a:r>
          </a:p>
          <a:p>
            <a:pPr marL="0" indent="0">
              <a:buNone/>
            </a:pPr>
            <a:r>
              <a:rPr lang="en-US" sz="2400" dirty="0">
                <a:latin typeface="Times" pitchFamily="2" charset="0"/>
              </a:rPr>
              <a:t>__ 6. The Supreme Court hears a case on whether a pat down search violates the </a:t>
            </a:r>
            <a:r>
              <a:rPr lang="en-US" sz="2400" b="1" u="sng" dirty="0">
                <a:latin typeface="Times" pitchFamily="2" charset="0"/>
              </a:rPr>
              <a:t>4th Amendment</a:t>
            </a:r>
            <a:r>
              <a:rPr lang="en-US" sz="2400" dirty="0">
                <a:latin typeface="Times" pitchFamily="2" charset="0"/>
              </a:rPr>
              <a:t>. </a:t>
            </a:r>
          </a:p>
        </p:txBody>
      </p:sp>
    </p:spTree>
    <p:extLst>
      <p:ext uri="{BB962C8B-B14F-4D97-AF65-F5344CB8AC3E}">
        <p14:creationId xmlns:p14="http://schemas.microsoft.com/office/powerpoint/2010/main" val="3683954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785" y="296887"/>
            <a:ext cx="10515600" cy="631162"/>
          </a:xfrm>
          <a:solidFill>
            <a:schemeClr val="accent6">
              <a:lumMod val="50000"/>
            </a:schemeClr>
          </a:solidFill>
          <a:ln>
            <a:solidFill>
              <a:srgbClr val="002060"/>
            </a:solidFill>
          </a:ln>
        </p:spPr>
        <p:txBody>
          <a:bodyPr>
            <a:normAutofit fontScale="90000"/>
          </a:bodyPr>
          <a:lstStyle/>
          <a:p>
            <a:r>
              <a:rPr lang="en-US" dirty="0" err="1">
                <a:solidFill>
                  <a:schemeClr val="bg1"/>
                </a:solidFill>
                <a:latin typeface="Baskerville Old Face" pitchFamily="18" charset="0"/>
              </a:rPr>
              <a:t>Madisonian</a:t>
            </a:r>
            <a:r>
              <a:rPr lang="en-US" dirty="0">
                <a:solidFill>
                  <a:schemeClr val="bg1"/>
                </a:solidFill>
                <a:latin typeface="Baskerville Old Face" pitchFamily="18" charset="0"/>
              </a:rPr>
              <a:t> Model </a:t>
            </a:r>
          </a:p>
        </p:txBody>
      </p:sp>
      <p:sp>
        <p:nvSpPr>
          <p:cNvPr id="3" name="Content Placeholder 2"/>
          <p:cNvSpPr>
            <a:spLocks noGrp="1"/>
          </p:cNvSpPr>
          <p:nvPr>
            <p:ph idx="1"/>
          </p:nvPr>
        </p:nvSpPr>
        <p:spPr>
          <a:xfrm>
            <a:off x="838200" y="2579427"/>
            <a:ext cx="10515600" cy="3597535"/>
          </a:xfrm>
          <a:solidFill>
            <a:schemeClr val="bg1"/>
          </a:solidFill>
        </p:spPr>
        <p:txBody>
          <a:bodyPr>
            <a:normAutofit/>
          </a:bodyPr>
          <a:lstStyle/>
          <a:p>
            <a:r>
              <a:rPr lang="en-US" sz="2400" b="1" dirty="0">
                <a:latin typeface="Times New Roman" pitchFamily="18" charset="0"/>
                <a:cs typeface="Times New Roman" pitchFamily="18" charset="0"/>
              </a:rPr>
              <a:t>Making the Constitution a Living Document</a:t>
            </a:r>
          </a:p>
          <a:p>
            <a:pPr marL="0" indent="0">
              <a:buNone/>
            </a:pPr>
            <a:endParaRPr lang="en-US" sz="2400" dirty="0">
              <a:latin typeface="Times New Roman" pitchFamily="18" charset="0"/>
              <a:cs typeface="Times New Roman" pitchFamily="18" charset="0"/>
            </a:endParaRPr>
          </a:p>
          <a:p>
            <a:pPr lvl="1"/>
            <a:r>
              <a:rPr lang="en-US" b="1" dirty="0">
                <a:solidFill>
                  <a:srgbClr val="002060"/>
                </a:solidFill>
                <a:latin typeface="Times New Roman" pitchFamily="18" charset="0"/>
                <a:cs typeface="Times New Roman" pitchFamily="18" charset="0"/>
              </a:rPr>
              <a:t>Explain how the U.S. Constitution can be formal changed to meet the demands of a modern society</a:t>
            </a:r>
          </a:p>
          <a:p>
            <a:pPr lvl="1"/>
            <a:r>
              <a:rPr lang="en-US" b="1" dirty="0">
                <a:solidFill>
                  <a:srgbClr val="002060"/>
                </a:solidFill>
                <a:latin typeface="Times New Roman" pitchFamily="18" charset="0"/>
                <a:cs typeface="Times New Roman" pitchFamily="18" charset="0"/>
              </a:rPr>
              <a:t>Identify and explain TWO ways the U.S. Constitution can be informally amended</a:t>
            </a:r>
          </a:p>
          <a:p>
            <a:pPr marL="0" indent="0">
              <a:buNone/>
            </a:pPr>
            <a:endParaRPr lang="en-US" sz="2400" dirty="0">
              <a:latin typeface="Times New Roman" pitchFamily="18" charset="0"/>
              <a:cs typeface="Times New Roman" pitchFamily="18" charset="0"/>
            </a:endParaRPr>
          </a:p>
        </p:txBody>
      </p:sp>
      <p:sp>
        <p:nvSpPr>
          <p:cNvPr id="4" name="Rectangle 3"/>
          <p:cNvSpPr/>
          <p:nvPr/>
        </p:nvSpPr>
        <p:spPr>
          <a:xfrm>
            <a:off x="177421" y="1132765"/>
            <a:ext cx="11614245" cy="12419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itchFamily="18" charset="0"/>
                <a:cs typeface="Times New Roman" pitchFamily="18" charset="0"/>
              </a:rPr>
              <a:t>“On similar ground it may be proved that no society can make a perpetual Constitution, or even a perpetual law. The earth belongs always to the living generation…Every constitution, then, and every law, naturally expires at the end of 19 years.  If it be enforced longer, it is an act of force and not of right.” </a:t>
            </a:r>
          </a:p>
          <a:p>
            <a:r>
              <a:rPr lang="en-US" sz="2000" dirty="0">
                <a:latin typeface="Times New Roman" pitchFamily="18" charset="0"/>
                <a:cs typeface="Times New Roman" pitchFamily="18" charset="0"/>
              </a:rPr>
              <a:t>	- Thomas Jefferson</a:t>
            </a:r>
          </a:p>
        </p:txBody>
      </p:sp>
      <p:pic>
        <p:nvPicPr>
          <p:cNvPr id="1024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72" y="1753737"/>
            <a:ext cx="1983664" cy="16036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onstit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418" y="4640240"/>
            <a:ext cx="6542017" cy="201986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81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Original Protection </a:t>
            </a:r>
          </a:p>
        </p:txBody>
      </p:sp>
      <p:sp>
        <p:nvSpPr>
          <p:cNvPr id="3" name="Content Placeholder 2"/>
          <p:cNvSpPr>
            <a:spLocks noGrp="1"/>
          </p:cNvSpPr>
          <p:nvPr>
            <p:ph idx="1"/>
          </p:nvPr>
        </p:nvSpPr>
        <p:spPr>
          <a:xfrm>
            <a:off x="420029" y="1602086"/>
            <a:ext cx="11351942" cy="4351338"/>
          </a:xfrm>
          <a:solidFill>
            <a:schemeClr val="bg1"/>
          </a:solidFill>
        </p:spPr>
        <p:txBody>
          <a:bodyPr>
            <a:normAutofit/>
          </a:bodyPr>
          <a:lstStyle/>
          <a:p>
            <a:r>
              <a:rPr lang="en-US" sz="2400" dirty="0">
                <a:latin typeface="Times New Roman" pitchFamily="18" charset="0"/>
                <a:cs typeface="Times New Roman" pitchFamily="18" charset="0"/>
              </a:rPr>
              <a:t>The original Constitution (prior to Amendments) extend rights of the accused protections as a way to limit government’s authority to harm civil liberties </a:t>
            </a:r>
          </a:p>
        </p:txBody>
      </p:sp>
      <p:sp>
        <p:nvSpPr>
          <p:cNvPr id="4" name="Rectangle 3">
            <a:extLst>
              <a:ext uri="{FF2B5EF4-FFF2-40B4-BE49-F238E27FC236}">
                <a16:creationId xmlns:a16="http://schemas.microsoft.com/office/drawing/2014/main" id="{B40F31E0-F871-46F9-A7B7-9DD026EA9D7F}"/>
              </a:ext>
            </a:extLst>
          </p:cNvPr>
          <p:cNvSpPr/>
          <p:nvPr/>
        </p:nvSpPr>
        <p:spPr>
          <a:xfrm>
            <a:off x="1059133" y="3240029"/>
            <a:ext cx="6612674" cy="21410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No suspension of the writ of habeas corpus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(explain why suspects are held)</a:t>
            </a: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No Bills of Attainder</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(punishing people without a trial)</a:t>
            </a: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No ex post facto laws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(Not a crime after the fact)</a:t>
            </a:r>
          </a:p>
        </p:txBody>
      </p:sp>
      <p:pic>
        <p:nvPicPr>
          <p:cNvPr id="1026" name="Picture 2" descr="Image result for Constitution upholding the rights of the people ">
            <a:extLst>
              <a:ext uri="{FF2B5EF4-FFF2-40B4-BE49-F238E27FC236}">
                <a16:creationId xmlns:a16="http://schemas.microsoft.com/office/drawing/2014/main" id="{17E6A175-F79B-4477-A52F-DE1E68C1F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194" y="2486025"/>
            <a:ext cx="3046606" cy="3212248"/>
          </a:xfrm>
          <a:prstGeom prst="rect">
            <a:avLst/>
          </a:prstGeom>
          <a:solidFill>
            <a:schemeClr val="tx1"/>
          </a:solidFill>
        </p:spPr>
      </p:pic>
      <p:sp>
        <p:nvSpPr>
          <p:cNvPr id="5" name="Rectangle 4">
            <a:extLst>
              <a:ext uri="{FF2B5EF4-FFF2-40B4-BE49-F238E27FC236}">
                <a16:creationId xmlns:a16="http://schemas.microsoft.com/office/drawing/2014/main" id="{FDF2089D-B7D9-4C65-B52D-6FC057208F7B}"/>
              </a:ext>
            </a:extLst>
          </p:cNvPr>
          <p:cNvSpPr/>
          <p:nvPr/>
        </p:nvSpPr>
        <p:spPr>
          <a:xfrm>
            <a:off x="717452" y="2349305"/>
            <a:ext cx="6738425" cy="7174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Article I, Section 9 of the U.S. Constitution – </a:t>
            </a:r>
            <a:r>
              <a:rPr lang="en-US" sz="2400" b="1" i="1" u="sng" dirty="0">
                <a:solidFill>
                  <a:schemeClr val="bg1"/>
                </a:solidFill>
                <a:latin typeface="Times" panose="02020603050405020304" pitchFamily="18" charset="0"/>
                <a:cs typeface="Times" panose="02020603050405020304" pitchFamily="18" charset="0"/>
              </a:rPr>
              <a:t>DENIED POWERS</a:t>
            </a:r>
          </a:p>
        </p:txBody>
      </p:sp>
    </p:spTree>
    <p:extLst>
      <p:ext uri="{BB962C8B-B14F-4D97-AF65-F5344CB8AC3E}">
        <p14:creationId xmlns:p14="http://schemas.microsoft.com/office/powerpoint/2010/main" val="206817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Life Under the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Defining the concept of law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What is law?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r>
              <a:rPr lang="en-US" sz="2000" b="1" dirty="0">
                <a:solidFill>
                  <a:srgbClr val="FF0000"/>
                </a:solidFill>
                <a:latin typeface="Times New Roman" panose="02020603050405020304" pitchFamily="18" charset="0"/>
                <a:cs typeface="Times New Roman" panose="02020603050405020304" pitchFamily="18" charset="0"/>
              </a:rPr>
              <a:t>Current Events Journals due TODAY</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540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009"/>
            <a:ext cx="10515600" cy="828055"/>
          </a:xfrm>
          <a:solidFill>
            <a:schemeClr val="accent6">
              <a:lumMod val="50000"/>
            </a:schemeClr>
          </a:solidFill>
        </p:spPr>
        <p:txBody>
          <a:bodyPr/>
          <a:lstStyle/>
          <a:p>
            <a:r>
              <a:rPr lang="en-US" dirty="0">
                <a:solidFill>
                  <a:schemeClr val="bg1"/>
                </a:solidFill>
                <a:latin typeface="Baskerville Old Face" pitchFamily="18" charset="0"/>
              </a:rPr>
              <a:t>Bill of Rights sets the guidelines</a:t>
            </a:r>
          </a:p>
        </p:txBody>
      </p:sp>
      <p:sp>
        <p:nvSpPr>
          <p:cNvPr id="3" name="Content Placeholder 2"/>
          <p:cNvSpPr>
            <a:spLocks noGrp="1"/>
          </p:cNvSpPr>
          <p:nvPr>
            <p:ph idx="1"/>
          </p:nvPr>
        </p:nvSpPr>
        <p:spPr>
          <a:xfrm>
            <a:off x="669387" y="3429000"/>
            <a:ext cx="10515600" cy="2747963"/>
          </a:xfrm>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Due Process </a:t>
            </a:r>
          </a:p>
        </p:txBody>
      </p:sp>
      <p:sp>
        <p:nvSpPr>
          <p:cNvPr id="4" name="Rectangle 3">
            <a:extLst>
              <a:ext uri="{FF2B5EF4-FFF2-40B4-BE49-F238E27FC236}">
                <a16:creationId xmlns:a16="http://schemas.microsoft.com/office/drawing/2014/main" id="{0905CE2B-1461-471D-84D1-30C26F436FB4}"/>
              </a:ext>
            </a:extLst>
          </p:cNvPr>
          <p:cNvSpPr/>
          <p:nvPr/>
        </p:nvSpPr>
        <p:spPr>
          <a:xfrm>
            <a:off x="464634" y="1204332"/>
            <a:ext cx="11262732" cy="2104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No person shall be held to answer for a capital, or otherwise infamous crime, unless on a presentment or indictment of a Grand Jury, except in cases arising in the land or naval forces, or in the Militia, when in actual service in time of War or public danger; nor shall any person be subject for the same offence to be twice put in jeopardy of life or limb; nor shall be compelled in any criminal case to be a witness against himself, </a:t>
            </a:r>
            <a:r>
              <a:rPr lang="en-US" sz="2000" b="1" u="sng" dirty="0">
                <a:latin typeface="Times New Roman" panose="02020603050405020304" pitchFamily="18" charset="0"/>
                <a:cs typeface="Times New Roman" panose="02020603050405020304" pitchFamily="18" charset="0"/>
              </a:rPr>
              <a:t>nor be deprived of life, liberty, or property, without due process of law</a:t>
            </a:r>
            <a:r>
              <a:rPr lang="en-US" sz="2000" dirty="0">
                <a:latin typeface="Times New Roman" panose="02020603050405020304" pitchFamily="18" charset="0"/>
                <a:cs typeface="Times New Roman" panose="02020603050405020304" pitchFamily="18" charset="0"/>
              </a:rPr>
              <a:t>; nor shall private property be taken for public use, without just compensation.</a:t>
            </a:r>
          </a:p>
          <a:p>
            <a:r>
              <a:rPr lang="en-US" sz="2000" dirty="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- 5</a:t>
            </a:r>
            <a:r>
              <a:rPr lang="en-US" sz="2000" b="1" baseline="30000" dirty="0">
                <a:solidFill>
                  <a:schemeClr val="bg1"/>
                </a:solidFill>
                <a:latin typeface="Times New Roman" panose="02020603050405020304" pitchFamily="18" charset="0"/>
                <a:cs typeface="Times New Roman" panose="02020603050405020304" pitchFamily="18" charset="0"/>
              </a:rPr>
              <a:t>th</a:t>
            </a:r>
            <a:r>
              <a:rPr lang="en-US" sz="2000" b="1" dirty="0">
                <a:solidFill>
                  <a:schemeClr val="bg1"/>
                </a:solidFill>
                <a:latin typeface="Times New Roman" panose="02020603050405020304" pitchFamily="18" charset="0"/>
                <a:cs typeface="Times New Roman" panose="02020603050405020304" pitchFamily="18" charset="0"/>
              </a:rPr>
              <a:t> Amendment, U.S. Constitution</a:t>
            </a:r>
          </a:p>
        </p:txBody>
      </p:sp>
      <p:sp>
        <p:nvSpPr>
          <p:cNvPr id="5" name="Rectangle 4">
            <a:extLst>
              <a:ext uri="{FF2B5EF4-FFF2-40B4-BE49-F238E27FC236}">
                <a16:creationId xmlns:a16="http://schemas.microsoft.com/office/drawing/2014/main" id="{7C1A5839-626B-4DA2-BCA5-176D5FC8C2DC}"/>
              </a:ext>
            </a:extLst>
          </p:cNvPr>
          <p:cNvSpPr/>
          <p:nvPr/>
        </p:nvSpPr>
        <p:spPr>
          <a:xfrm>
            <a:off x="1215482" y="3958683"/>
            <a:ext cx="10511883" cy="713678"/>
          </a:xfrm>
          <a:prstGeom prst="rect">
            <a:avLst/>
          </a:prstGeom>
          <a:solidFill>
            <a:schemeClr val="tx1">
              <a:lumMod val="95000"/>
              <a:lumOff val="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Procedural Due Process</a:t>
            </a:r>
            <a:r>
              <a:rPr lang="en-US" sz="2400" dirty="0">
                <a:solidFill>
                  <a:schemeClr val="bg1"/>
                </a:solidFill>
                <a:latin typeface="Times New Roman" panose="02020603050405020304" pitchFamily="18" charset="0"/>
                <a:cs typeface="Times New Roman" panose="02020603050405020304" pitchFamily="18" charset="0"/>
              </a:rPr>
              <a:t>: following set guidelines legal process to insure “fundamental fairness”</a:t>
            </a:r>
          </a:p>
        </p:txBody>
      </p:sp>
    </p:spTree>
    <p:extLst>
      <p:ext uri="{BB962C8B-B14F-4D97-AF65-F5344CB8AC3E}">
        <p14:creationId xmlns:p14="http://schemas.microsoft.com/office/powerpoint/2010/main" val="58438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Protecting the Accused - Amendments </a:t>
            </a:r>
          </a:p>
        </p:txBody>
      </p:sp>
      <p:sp>
        <p:nvSpPr>
          <p:cNvPr id="3" name="Content Placeholder 2"/>
          <p:cNvSpPr>
            <a:spLocks noGrp="1"/>
          </p:cNvSpPr>
          <p:nvPr>
            <p:ph idx="1"/>
          </p:nvPr>
        </p:nvSpPr>
        <p:spPr>
          <a:xfrm>
            <a:off x="838200" y="1659988"/>
            <a:ext cx="10515600" cy="4483521"/>
          </a:xfrm>
          <a:solidFill>
            <a:schemeClr val="bg1"/>
          </a:solidFill>
        </p:spPr>
        <p:txBody>
          <a:bodyPr>
            <a:normAutofit/>
          </a:bodyPr>
          <a:lstStyle/>
          <a:p>
            <a:r>
              <a:rPr lang="en-US" sz="2400" b="1" i="1" u="sng" dirty="0">
                <a:latin typeface="Times New Roman" pitchFamily="18" charset="0"/>
                <a:cs typeface="Times New Roman" pitchFamily="18" charset="0"/>
              </a:rPr>
              <a:t>Innocent until proven guilty </a:t>
            </a:r>
            <a:r>
              <a:rPr lang="en-US" sz="2400" dirty="0">
                <a:latin typeface="Times New Roman" pitchFamily="18" charset="0"/>
                <a:cs typeface="Times New Roman" pitchFamily="18" charset="0"/>
              </a:rPr>
              <a:t>– what Constitutional rights have granted protections against imprisonment without finding a person guilty of crime</a:t>
            </a:r>
          </a:p>
        </p:txBody>
      </p:sp>
      <p:pic>
        <p:nvPicPr>
          <p:cNvPr id="7" name="Picture 6" descr="A screenshot of a social media post&#10;&#10;Description automatically generated">
            <a:extLst>
              <a:ext uri="{FF2B5EF4-FFF2-40B4-BE49-F238E27FC236}">
                <a16:creationId xmlns:a16="http://schemas.microsoft.com/office/drawing/2014/main" id="{8FAAE126-0C18-48D6-A443-3510D970E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137" y="2794963"/>
            <a:ext cx="6747209" cy="3200400"/>
          </a:xfrm>
          <a:prstGeom prst="rect">
            <a:avLst/>
          </a:prstGeom>
          <a:ln>
            <a:solidFill>
              <a:srgbClr val="002060"/>
            </a:solidFill>
          </a:ln>
        </p:spPr>
      </p:pic>
      <p:sp>
        <p:nvSpPr>
          <p:cNvPr id="8" name="Rectangle 7">
            <a:extLst>
              <a:ext uri="{FF2B5EF4-FFF2-40B4-BE49-F238E27FC236}">
                <a16:creationId xmlns:a16="http://schemas.microsoft.com/office/drawing/2014/main" id="{932CF6B3-B876-4471-A114-A27177074FB3}"/>
              </a:ext>
            </a:extLst>
          </p:cNvPr>
          <p:cNvSpPr/>
          <p:nvPr/>
        </p:nvSpPr>
        <p:spPr>
          <a:xfrm>
            <a:off x="301083" y="2620536"/>
            <a:ext cx="4460969" cy="685800"/>
          </a:xfrm>
          <a:prstGeom prst="rect">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4</a:t>
            </a:r>
            <a:r>
              <a:rPr lang="en-US" sz="2400" b="1" baseline="30000" dirty="0">
                <a:solidFill>
                  <a:srgbClr val="FFFF00"/>
                </a:solidFill>
                <a:latin typeface="Times New Roman" panose="02020603050405020304" pitchFamily="18" charset="0"/>
                <a:cs typeface="Times New Roman" panose="02020603050405020304" pitchFamily="18" charset="0"/>
              </a:rPr>
              <a:t>th</a:t>
            </a:r>
            <a:r>
              <a:rPr lang="en-US" sz="2400" b="1"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(search &amp; seizure) </a:t>
            </a:r>
          </a:p>
        </p:txBody>
      </p:sp>
      <p:sp>
        <p:nvSpPr>
          <p:cNvPr id="9" name="Rectangle 8">
            <a:extLst>
              <a:ext uri="{FF2B5EF4-FFF2-40B4-BE49-F238E27FC236}">
                <a16:creationId xmlns:a16="http://schemas.microsoft.com/office/drawing/2014/main" id="{C300F9B4-CB97-43E4-980F-8892EBE0AF1D}"/>
              </a:ext>
            </a:extLst>
          </p:cNvPr>
          <p:cNvSpPr/>
          <p:nvPr/>
        </p:nvSpPr>
        <p:spPr>
          <a:xfrm>
            <a:off x="301083" y="3429000"/>
            <a:ext cx="4481949" cy="685800"/>
          </a:xfrm>
          <a:prstGeom prst="rect">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5</a:t>
            </a:r>
            <a:r>
              <a:rPr lang="en-US" sz="2400" b="1" baseline="30000" dirty="0">
                <a:solidFill>
                  <a:srgbClr val="FFFF00"/>
                </a:solidFill>
                <a:latin typeface="Times New Roman" panose="02020603050405020304" pitchFamily="18" charset="0"/>
                <a:cs typeface="Times New Roman" panose="02020603050405020304" pitchFamily="18" charset="0"/>
              </a:rPr>
              <a:t>th</a:t>
            </a:r>
            <a:r>
              <a:rPr lang="en-US" sz="2400" b="1"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(due process, self incrimination, double jeopardy)</a:t>
            </a:r>
          </a:p>
        </p:txBody>
      </p:sp>
      <p:sp>
        <p:nvSpPr>
          <p:cNvPr id="10" name="Rectangle 9">
            <a:extLst>
              <a:ext uri="{FF2B5EF4-FFF2-40B4-BE49-F238E27FC236}">
                <a16:creationId xmlns:a16="http://schemas.microsoft.com/office/drawing/2014/main" id="{D01A9FFF-7357-4884-8B13-7B408A063D68}"/>
              </a:ext>
            </a:extLst>
          </p:cNvPr>
          <p:cNvSpPr/>
          <p:nvPr/>
        </p:nvSpPr>
        <p:spPr>
          <a:xfrm>
            <a:off x="301083" y="4257365"/>
            <a:ext cx="4481949" cy="685800"/>
          </a:xfrm>
          <a:prstGeom prst="rect">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6</a:t>
            </a:r>
            <a:r>
              <a:rPr lang="en-US" sz="2400" b="1" baseline="30000" dirty="0">
                <a:solidFill>
                  <a:srgbClr val="FFFF00"/>
                </a:solidFill>
                <a:latin typeface="Times New Roman" panose="02020603050405020304" pitchFamily="18" charset="0"/>
                <a:cs typeface="Times New Roman" panose="02020603050405020304" pitchFamily="18" charset="0"/>
              </a:rPr>
              <a:t>th</a:t>
            </a:r>
            <a:r>
              <a:rPr lang="en-US" sz="2400" b="1"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(attorney, jury trial, witness)</a:t>
            </a:r>
          </a:p>
        </p:txBody>
      </p:sp>
      <p:sp>
        <p:nvSpPr>
          <p:cNvPr id="11" name="Rectangle 10">
            <a:extLst>
              <a:ext uri="{FF2B5EF4-FFF2-40B4-BE49-F238E27FC236}">
                <a16:creationId xmlns:a16="http://schemas.microsoft.com/office/drawing/2014/main" id="{14C01308-0C01-46B7-9336-69F7EEC48B73}"/>
              </a:ext>
            </a:extLst>
          </p:cNvPr>
          <p:cNvSpPr/>
          <p:nvPr/>
        </p:nvSpPr>
        <p:spPr>
          <a:xfrm>
            <a:off x="301083" y="5094671"/>
            <a:ext cx="4502929" cy="685800"/>
          </a:xfrm>
          <a:prstGeom prst="rect">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8</a:t>
            </a:r>
            <a:r>
              <a:rPr lang="en-US" sz="2400" b="1" baseline="30000" dirty="0">
                <a:solidFill>
                  <a:srgbClr val="FFFF00"/>
                </a:solidFill>
                <a:latin typeface="Times New Roman" panose="02020603050405020304" pitchFamily="18" charset="0"/>
                <a:cs typeface="Times New Roman" panose="02020603050405020304" pitchFamily="18" charset="0"/>
              </a:rPr>
              <a:t>th</a:t>
            </a:r>
            <a:r>
              <a:rPr lang="en-US" sz="2400" b="1"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(no cruel &amp; usual punishment)</a:t>
            </a:r>
          </a:p>
        </p:txBody>
      </p:sp>
      <p:sp>
        <p:nvSpPr>
          <p:cNvPr id="12" name="Rectangle 11">
            <a:extLst>
              <a:ext uri="{FF2B5EF4-FFF2-40B4-BE49-F238E27FC236}">
                <a16:creationId xmlns:a16="http://schemas.microsoft.com/office/drawing/2014/main" id="{B9AB6396-848B-4E8C-A10A-AB0BC94CF88A}"/>
              </a:ext>
            </a:extLst>
          </p:cNvPr>
          <p:cNvSpPr/>
          <p:nvPr/>
        </p:nvSpPr>
        <p:spPr>
          <a:xfrm>
            <a:off x="301083" y="5902795"/>
            <a:ext cx="4502929" cy="685800"/>
          </a:xfrm>
          <a:prstGeom prst="rect">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14</a:t>
            </a:r>
            <a:r>
              <a:rPr lang="en-US" sz="2400" b="1" baseline="30000" dirty="0">
                <a:solidFill>
                  <a:srgbClr val="FFFF00"/>
                </a:solidFill>
                <a:latin typeface="Times New Roman" panose="02020603050405020304" pitchFamily="18" charset="0"/>
                <a:cs typeface="Times New Roman" panose="02020603050405020304" pitchFamily="18" charset="0"/>
              </a:rPr>
              <a:t>th</a:t>
            </a:r>
            <a:r>
              <a:rPr lang="en-US" sz="2400" b="1"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(equal protection &amp; due process clause)</a:t>
            </a:r>
          </a:p>
        </p:txBody>
      </p:sp>
    </p:spTree>
    <p:extLst>
      <p:ext uri="{BB962C8B-B14F-4D97-AF65-F5344CB8AC3E}">
        <p14:creationId xmlns:p14="http://schemas.microsoft.com/office/powerpoint/2010/main" val="1703045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SCOTUS protections </a:t>
            </a:r>
          </a:p>
        </p:txBody>
      </p:sp>
      <p:sp>
        <p:nvSpPr>
          <p:cNvPr id="3" name="Content Placeholder 2"/>
          <p:cNvSpPr>
            <a:spLocks noGrp="1"/>
          </p:cNvSpPr>
          <p:nvPr>
            <p:ph idx="1"/>
          </p:nvPr>
        </p:nvSpPr>
        <p:spPr>
          <a:xfrm>
            <a:off x="838200" y="1550020"/>
            <a:ext cx="10515600" cy="4626943"/>
          </a:xfrm>
          <a:solidFill>
            <a:schemeClr val="bg1"/>
          </a:solidFill>
          <a:ln>
            <a:solidFill>
              <a:srgbClr val="002060"/>
            </a:solidFill>
          </a:ln>
        </p:spPr>
        <p:txBody>
          <a:bodyPr>
            <a:normAutofit/>
          </a:bodyPr>
          <a:lstStyle/>
          <a:p>
            <a:r>
              <a:rPr lang="en-US" sz="2400" b="1" i="1" u="sng" dirty="0">
                <a:latin typeface="Times New Roman" pitchFamily="18" charset="0"/>
                <a:cs typeface="Times New Roman" pitchFamily="18" charset="0"/>
              </a:rPr>
              <a:t>SCOTUS</a:t>
            </a:r>
            <a:r>
              <a:rPr lang="en-US" sz="2400" dirty="0">
                <a:latin typeface="Times New Roman" pitchFamily="18" charset="0"/>
                <a:cs typeface="Times New Roman" pitchFamily="18" charset="0"/>
              </a:rPr>
              <a:t> established precedents that further protect people accused of crime from unfair prosecution </a:t>
            </a:r>
          </a:p>
        </p:txBody>
      </p:sp>
      <p:pic>
        <p:nvPicPr>
          <p:cNvPr id="2052" name="Picture 4" descr="Image result for rights of the accused">
            <a:extLst>
              <a:ext uri="{FF2B5EF4-FFF2-40B4-BE49-F238E27FC236}">
                <a16:creationId xmlns:a16="http://schemas.microsoft.com/office/drawing/2014/main" id="{4FD79D41-1537-4C2D-BE27-8D660D31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880" y="2385081"/>
            <a:ext cx="2343150" cy="25910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descr="A picture containing drawing&#10;&#10;Description automatically generated">
            <a:extLst>
              <a:ext uri="{FF2B5EF4-FFF2-40B4-BE49-F238E27FC236}">
                <a16:creationId xmlns:a16="http://schemas.microsoft.com/office/drawing/2014/main" id="{34A42967-B51F-4011-979F-0BCD862F1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132" y="2360534"/>
            <a:ext cx="2343150" cy="2591031"/>
          </a:xfrm>
          <a:prstGeom prst="rect">
            <a:avLst/>
          </a:prstGeom>
          <a:ln>
            <a:solidFill>
              <a:srgbClr val="002060"/>
            </a:solidFill>
          </a:ln>
        </p:spPr>
      </p:pic>
      <p:sp>
        <p:nvSpPr>
          <p:cNvPr id="6" name="Rectangle 5">
            <a:extLst>
              <a:ext uri="{FF2B5EF4-FFF2-40B4-BE49-F238E27FC236}">
                <a16:creationId xmlns:a16="http://schemas.microsoft.com/office/drawing/2014/main" id="{0BE1D629-5C64-4404-B59A-36017C1D59BB}"/>
              </a:ext>
            </a:extLst>
          </p:cNvPr>
          <p:cNvSpPr/>
          <p:nvPr/>
        </p:nvSpPr>
        <p:spPr>
          <a:xfrm>
            <a:off x="706359" y="2553629"/>
            <a:ext cx="2999679" cy="8753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FFC000"/>
                </a:solidFill>
                <a:latin typeface="Times New Roman" panose="02020603050405020304" pitchFamily="18" charset="0"/>
                <a:cs typeface="Times New Roman" panose="02020603050405020304" pitchFamily="18" charset="0"/>
              </a:rPr>
              <a:t>Gideon v. Wainwright</a:t>
            </a:r>
            <a:r>
              <a:rPr lang="en-US" dirty="0">
                <a:solidFill>
                  <a:schemeClr val="bg1"/>
                </a:solidFill>
                <a:latin typeface="Times New Roman" panose="02020603050405020304" pitchFamily="18" charset="0"/>
                <a:cs typeface="Times New Roman" panose="02020603050405020304" pitchFamily="18" charset="0"/>
              </a:rPr>
              <a:t>: 6</a:t>
            </a:r>
            <a:r>
              <a:rPr lang="en-US" baseline="30000" dirty="0">
                <a:solidFill>
                  <a:schemeClr val="bg1"/>
                </a:solidFill>
                <a:latin typeface="Times New Roman" panose="02020603050405020304" pitchFamily="18" charset="0"/>
                <a:cs typeface="Times New Roman" panose="02020603050405020304" pitchFamily="18" charset="0"/>
              </a:rPr>
              <a:t>th</a:t>
            </a:r>
            <a:r>
              <a:rPr lang="en-US" dirty="0">
                <a:solidFill>
                  <a:schemeClr val="bg1"/>
                </a:solidFill>
                <a:latin typeface="Times New Roman" panose="02020603050405020304" pitchFamily="18" charset="0"/>
                <a:cs typeface="Times New Roman" panose="02020603050405020304" pitchFamily="18" charset="0"/>
              </a:rPr>
              <a:t> Amendment right to an attorney </a:t>
            </a:r>
          </a:p>
        </p:txBody>
      </p:sp>
      <p:sp>
        <p:nvSpPr>
          <p:cNvPr id="9" name="Rectangle 8">
            <a:extLst>
              <a:ext uri="{FF2B5EF4-FFF2-40B4-BE49-F238E27FC236}">
                <a16:creationId xmlns:a16="http://schemas.microsoft.com/office/drawing/2014/main" id="{9ED88FDB-48F5-4942-B3D7-E92C65E6FAD6}"/>
              </a:ext>
            </a:extLst>
          </p:cNvPr>
          <p:cNvSpPr/>
          <p:nvPr/>
        </p:nvSpPr>
        <p:spPr>
          <a:xfrm>
            <a:off x="695150" y="3637099"/>
            <a:ext cx="2999679" cy="8753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FFC000"/>
                </a:solidFill>
                <a:latin typeface="Times New Roman" panose="02020603050405020304" pitchFamily="18" charset="0"/>
                <a:cs typeface="Times New Roman" panose="02020603050405020304" pitchFamily="18" charset="0"/>
              </a:rPr>
              <a:t>Miranda v. Arizona</a:t>
            </a:r>
            <a:r>
              <a:rPr lang="en-US" dirty="0">
                <a:solidFill>
                  <a:srgbClr val="FFC000"/>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Miranda rights have to be read upon arresting a suspect</a:t>
            </a:r>
          </a:p>
        </p:txBody>
      </p:sp>
      <p:sp>
        <p:nvSpPr>
          <p:cNvPr id="10" name="Rectangle 9">
            <a:extLst>
              <a:ext uri="{FF2B5EF4-FFF2-40B4-BE49-F238E27FC236}">
                <a16:creationId xmlns:a16="http://schemas.microsoft.com/office/drawing/2014/main" id="{D4B511F8-BAA5-4F6F-B862-270CA623C1F4}"/>
              </a:ext>
            </a:extLst>
          </p:cNvPr>
          <p:cNvSpPr/>
          <p:nvPr/>
        </p:nvSpPr>
        <p:spPr>
          <a:xfrm>
            <a:off x="706359" y="4697714"/>
            <a:ext cx="2999679" cy="8753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FFC000"/>
                </a:solidFill>
                <a:latin typeface="Times New Roman" panose="02020603050405020304" pitchFamily="18" charset="0"/>
                <a:cs typeface="Times New Roman" panose="02020603050405020304" pitchFamily="18" charset="0"/>
              </a:rPr>
              <a:t>Escobedo v. Illinois</a:t>
            </a:r>
            <a:r>
              <a:rPr lang="en-US" dirty="0">
                <a:solidFill>
                  <a:srgbClr val="FFC000"/>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right to an attorney during police questioning  </a:t>
            </a:r>
          </a:p>
        </p:txBody>
      </p:sp>
      <p:sp>
        <p:nvSpPr>
          <p:cNvPr id="11" name="Rectangle 10">
            <a:extLst>
              <a:ext uri="{FF2B5EF4-FFF2-40B4-BE49-F238E27FC236}">
                <a16:creationId xmlns:a16="http://schemas.microsoft.com/office/drawing/2014/main" id="{975190CB-5A70-49E9-B451-3541674BF206}"/>
              </a:ext>
            </a:extLst>
          </p:cNvPr>
          <p:cNvSpPr/>
          <p:nvPr/>
        </p:nvSpPr>
        <p:spPr>
          <a:xfrm>
            <a:off x="3821616" y="5161357"/>
            <a:ext cx="2999679" cy="8753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FFC000"/>
                </a:solidFill>
                <a:latin typeface="Times New Roman" panose="02020603050405020304" pitchFamily="18" charset="0"/>
                <a:cs typeface="Times New Roman" panose="02020603050405020304" pitchFamily="18" charset="0"/>
              </a:rPr>
              <a:t>Mapp v. Ohio</a:t>
            </a:r>
            <a:r>
              <a:rPr lang="en-US" dirty="0">
                <a:solidFill>
                  <a:srgbClr val="FFC000"/>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evidence taken without a search warrant is excluded from testimony</a:t>
            </a:r>
          </a:p>
        </p:txBody>
      </p:sp>
      <p:sp>
        <p:nvSpPr>
          <p:cNvPr id="12" name="Rectangle 11">
            <a:extLst>
              <a:ext uri="{FF2B5EF4-FFF2-40B4-BE49-F238E27FC236}">
                <a16:creationId xmlns:a16="http://schemas.microsoft.com/office/drawing/2014/main" id="{3B2123C5-CD8C-4633-B70D-B0C0D4F8F027}"/>
              </a:ext>
            </a:extLst>
          </p:cNvPr>
          <p:cNvSpPr/>
          <p:nvPr/>
        </p:nvSpPr>
        <p:spPr>
          <a:xfrm>
            <a:off x="7099609" y="5161357"/>
            <a:ext cx="2999679" cy="8753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rgbClr val="FFC000"/>
                </a:solidFill>
                <a:latin typeface="Times New Roman" panose="02020603050405020304" pitchFamily="18" charset="0"/>
                <a:cs typeface="Times New Roman" panose="02020603050405020304" pitchFamily="18" charset="0"/>
              </a:rPr>
              <a:t>Terry v. Ohio</a:t>
            </a:r>
            <a:r>
              <a:rPr lang="en-US" dirty="0">
                <a:solidFill>
                  <a:schemeClr val="bg1"/>
                </a:solidFill>
                <a:latin typeface="Times New Roman" panose="02020603050405020304" pitchFamily="18" charset="0"/>
                <a:cs typeface="Times New Roman" panose="02020603050405020304" pitchFamily="18" charset="0"/>
              </a:rPr>
              <a:t>: a pat down search is warranted if a suspect acts suspiciously</a:t>
            </a:r>
          </a:p>
        </p:txBody>
      </p:sp>
    </p:spTree>
    <p:extLst>
      <p:ext uri="{BB962C8B-B14F-4D97-AF65-F5344CB8AC3E}">
        <p14:creationId xmlns:p14="http://schemas.microsoft.com/office/powerpoint/2010/main" val="4911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3812"/>
          </a:xfrm>
          <a:solidFill>
            <a:schemeClr val="accent6">
              <a:lumMod val="50000"/>
            </a:schemeClr>
          </a:solidFill>
        </p:spPr>
        <p:txBody>
          <a:bodyPr/>
          <a:lstStyle/>
          <a:p>
            <a:r>
              <a:rPr lang="en-US" dirty="0">
                <a:solidFill>
                  <a:schemeClr val="bg1"/>
                </a:solidFill>
                <a:latin typeface="Baskerville Old Face" pitchFamily="18" charset="0"/>
              </a:rPr>
              <a:t>14</a:t>
            </a:r>
            <a:r>
              <a:rPr lang="en-US" baseline="30000" dirty="0">
                <a:solidFill>
                  <a:schemeClr val="bg1"/>
                </a:solidFill>
                <a:latin typeface="Baskerville Old Face" pitchFamily="18" charset="0"/>
              </a:rPr>
              <a:t>th</a:t>
            </a:r>
            <a:r>
              <a:rPr lang="en-US" dirty="0">
                <a:solidFill>
                  <a:schemeClr val="bg1"/>
                </a:solidFill>
                <a:latin typeface="Baskerville Old Face" pitchFamily="18" charset="0"/>
              </a:rPr>
              <a:t> Amendment</a:t>
            </a:r>
          </a:p>
        </p:txBody>
      </p:sp>
      <p:sp>
        <p:nvSpPr>
          <p:cNvPr id="3" name="Content Placeholder 2"/>
          <p:cNvSpPr>
            <a:spLocks noGrp="1"/>
          </p:cNvSpPr>
          <p:nvPr>
            <p:ph idx="1"/>
          </p:nvPr>
        </p:nvSpPr>
        <p:spPr>
          <a:xfrm>
            <a:off x="838200" y="1460810"/>
            <a:ext cx="10515600" cy="4716153"/>
          </a:xfrm>
          <a:solidFill>
            <a:schemeClr val="bg1"/>
          </a:solidFill>
        </p:spPr>
        <p:txBody>
          <a:bodyPr>
            <a:normAutofit/>
          </a:bodyPr>
          <a:lstStyle/>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b="1" u="sng" dirty="0">
                <a:solidFill>
                  <a:srgbClr val="C00000"/>
                </a:solidFill>
                <a:latin typeface="Times New Roman" pitchFamily="18" charset="0"/>
                <a:cs typeface="Times New Roman" pitchFamily="18" charset="0"/>
              </a:rPr>
              <a:t>Selective incorporation</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ensure states uphold Constitutional rights (civil liberties) to all American citizens</a:t>
            </a:r>
          </a:p>
          <a:p>
            <a:r>
              <a:rPr lang="en-US" sz="2400" b="1" i="1" u="sng" dirty="0">
                <a:solidFill>
                  <a:srgbClr val="002060"/>
                </a:solidFill>
                <a:latin typeface="Times New Roman" pitchFamily="18" charset="0"/>
                <a:cs typeface="Times New Roman" pitchFamily="18" charset="0"/>
              </a:rPr>
              <a:t>SCOTUS precedents </a:t>
            </a:r>
            <a:r>
              <a:rPr lang="en-US" sz="2400" dirty="0">
                <a:latin typeface="Times New Roman" pitchFamily="18" charset="0"/>
                <a:cs typeface="Times New Roman" pitchFamily="18" charset="0"/>
              </a:rPr>
              <a:t>have established application of the Bill of Rights to the states on right by right </a:t>
            </a:r>
          </a:p>
          <a:p>
            <a:pPr lvl="1"/>
            <a:r>
              <a:rPr lang="en-US" dirty="0">
                <a:latin typeface="Times New Roman" pitchFamily="18" charset="0"/>
                <a:cs typeface="Times New Roman" pitchFamily="18" charset="0"/>
              </a:rPr>
              <a:t>Ex. </a:t>
            </a:r>
            <a:r>
              <a:rPr lang="en-US" b="1" u="sng" dirty="0">
                <a:solidFill>
                  <a:srgbClr val="002060"/>
                </a:solidFill>
                <a:latin typeface="Times New Roman" pitchFamily="18" charset="0"/>
                <a:cs typeface="Times New Roman" pitchFamily="18" charset="0"/>
              </a:rPr>
              <a:t>Gideon v. Wainwright</a:t>
            </a:r>
            <a:r>
              <a:rPr lang="en-US" b="1" dirty="0">
                <a:solidFill>
                  <a:srgbClr val="002060"/>
                </a:solidFill>
                <a:latin typeface="Times New Roman" pitchFamily="18" charset="0"/>
                <a:cs typeface="Times New Roman" pitchFamily="18" charset="0"/>
              </a:rPr>
              <a:t>: </a:t>
            </a:r>
            <a:r>
              <a:rPr lang="en-US" dirty="0">
                <a:latin typeface="Times New Roman" pitchFamily="18" charset="0"/>
                <a:cs typeface="Times New Roman" pitchFamily="18" charset="0"/>
              </a:rPr>
              <a:t>(</a:t>
            </a:r>
            <a:r>
              <a:rPr lang="en-US" b="1" i="1" dirty="0">
                <a:solidFill>
                  <a:srgbClr val="002060"/>
                </a:solidFill>
                <a:latin typeface="Times New Roman" pitchFamily="18" charset="0"/>
                <a:cs typeface="Times New Roman" pitchFamily="18" charset="0"/>
              </a:rPr>
              <a:t>6</a:t>
            </a:r>
            <a:r>
              <a:rPr lang="en-US" b="1" i="1" baseline="30000" dirty="0">
                <a:solidFill>
                  <a:srgbClr val="002060"/>
                </a:solidFill>
                <a:latin typeface="Times New Roman" pitchFamily="18" charset="0"/>
                <a:cs typeface="Times New Roman" pitchFamily="18" charset="0"/>
              </a:rPr>
              <a:t>th</a:t>
            </a:r>
            <a:r>
              <a:rPr lang="en-US" b="1" i="1" dirty="0">
                <a:solidFill>
                  <a:srgbClr val="002060"/>
                </a:solidFill>
                <a:latin typeface="Times New Roman" pitchFamily="18" charset="0"/>
                <a:cs typeface="Times New Roman" pitchFamily="18" charset="0"/>
              </a:rPr>
              <a:t> &amp; 14</a:t>
            </a:r>
            <a:r>
              <a:rPr lang="en-US" b="1" i="1" baseline="30000" dirty="0">
                <a:solidFill>
                  <a:srgbClr val="002060"/>
                </a:solidFill>
                <a:latin typeface="Times New Roman" pitchFamily="18" charset="0"/>
                <a:cs typeface="Times New Roman" pitchFamily="18" charset="0"/>
              </a:rPr>
              <a:t>th</a:t>
            </a:r>
            <a:r>
              <a:rPr lang="en-US" b="1" i="1" dirty="0">
                <a:solidFill>
                  <a:srgbClr val="002060"/>
                </a:solidFill>
                <a:latin typeface="Times New Roman" pitchFamily="18" charset="0"/>
                <a:cs typeface="Times New Roman" pitchFamily="18" charset="0"/>
              </a:rPr>
              <a:t> Amendment</a:t>
            </a:r>
            <a:r>
              <a:rPr lang="en-US" dirty="0">
                <a:latin typeface="Times New Roman" pitchFamily="18" charset="0"/>
                <a:cs typeface="Times New Roman" pitchFamily="18" charset="0"/>
              </a:rPr>
              <a:t>) – states must grant attorney to all defendants regardless of circumstance </a:t>
            </a:r>
          </a:p>
        </p:txBody>
      </p:sp>
      <p:sp>
        <p:nvSpPr>
          <p:cNvPr id="4" name="Rectangle 3">
            <a:extLst>
              <a:ext uri="{FF2B5EF4-FFF2-40B4-BE49-F238E27FC236}">
                <a16:creationId xmlns:a16="http://schemas.microsoft.com/office/drawing/2014/main" id="{CF7C6420-EA9E-43C3-9602-400AEFD7DB6B}"/>
              </a:ext>
            </a:extLst>
          </p:cNvPr>
          <p:cNvSpPr/>
          <p:nvPr/>
        </p:nvSpPr>
        <p:spPr>
          <a:xfrm>
            <a:off x="479502" y="1338146"/>
            <a:ext cx="11441152" cy="19403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p>
          <a:p>
            <a:r>
              <a:rPr lang="en-US" sz="2000" dirty="0">
                <a:latin typeface="Times New Roman" panose="02020603050405020304" pitchFamily="18" charset="0"/>
                <a:cs typeface="Times New Roman" panose="02020603050405020304" pitchFamily="18" charset="0"/>
              </a:rPr>
              <a:t>	- 14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Amendment, U.S. Constitution</a:t>
            </a:r>
          </a:p>
        </p:txBody>
      </p:sp>
      <p:pic>
        <p:nvPicPr>
          <p:cNvPr id="6" name="Picture 5" descr="A close up of a mans face&#10;&#10;Description automatically generated">
            <a:extLst>
              <a:ext uri="{FF2B5EF4-FFF2-40B4-BE49-F238E27FC236}">
                <a16:creationId xmlns:a16="http://schemas.microsoft.com/office/drawing/2014/main" id="{919673A1-443D-4CAA-8247-4B79795B8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908" y="4898170"/>
            <a:ext cx="2430937" cy="1816528"/>
          </a:xfrm>
          <a:prstGeom prst="rect">
            <a:avLst/>
          </a:prstGeom>
        </p:spPr>
      </p:pic>
    </p:spTree>
    <p:extLst>
      <p:ext uri="{BB962C8B-B14F-4D97-AF65-F5344CB8AC3E}">
        <p14:creationId xmlns:p14="http://schemas.microsoft.com/office/powerpoint/2010/main" val="1268035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2660"/>
          </a:xfrm>
          <a:solidFill>
            <a:schemeClr val="accent6">
              <a:lumMod val="50000"/>
            </a:schemeClr>
          </a:solidFill>
        </p:spPr>
        <p:txBody>
          <a:bodyPr/>
          <a:lstStyle/>
          <a:p>
            <a:r>
              <a:rPr lang="en-US" dirty="0">
                <a:solidFill>
                  <a:schemeClr val="bg1"/>
                </a:solidFill>
                <a:latin typeface="Baskerville Old Face" pitchFamily="18" charset="0"/>
              </a:rPr>
              <a:t>Rights of the Accused</a:t>
            </a:r>
          </a:p>
        </p:txBody>
      </p:sp>
      <p:sp>
        <p:nvSpPr>
          <p:cNvPr id="3" name="Content Placeholder 2"/>
          <p:cNvSpPr>
            <a:spLocks noGrp="1"/>
          </p:cNvSpPr>
          <p:nvPr>
            <p:ph idx="1"/>
          </p:nvPr>
        </p:nvSpPr>
        <p:spPr>
          <a:xfrm>
            <a:off x="838200" y="1471961"/>
            <a:ext cx="10515600" cy="4705002"/>
          </a:xfrm>
          <a:solidFill>
            <a:schemeClr val="bg1"/>
          </a:solidFill>
        </p:spPr>
        <p:txBody>
          <a:bodyPr>
            <a:normAutofit/>
          </a:bodyPr>
          <a:lstStyle/>
          <a:p>
            <a:r>
              <a:rPr lang="en-US" sz="2400" dirty="0">
                <a:latin typeface="Times New Roman" pitchFamily="18" charset="0"/>
                <a:cs typeface="Times New Roman" pitchFamily="18" charset="0"/>
              </a:rPr>
              <a:t>Which Amendment applies:</a:t>
            </a:r>
          </a:p>
          <a:p>
            <a:pPr marL="0" indent="0">
              <a:buNone/>
            </a:pPr>
            <a:r>
              <a:rPr lang="en-US" sz="2400" dirty="0">
                <a:latin typeface="Times New Roman" pitchFamily="18" charset="0"/>
                <a:cs typeface="Times New Roman" pitchFamily="18" charset="0"/>
              </a:rPr>
              <a:t>___ 1. Daniel Escobedo ask for an attorney during police questioning</a:t>
            </a:r>
          </a:p>
          <a:p>
            <a:pPr marL="0" indent="0">
              <a:buNone/>
            </a:pPr>
            <a:r>
              <a:rPr lang="en-US" sz="2400" dirty="0">
                <a:latin typeface="Times New Roman" pitchFamily="18" charset="0"/>
                <a:cs typeface="Times New Roman" pitchFamily="18" charset="0"/>
              </a:rPr>
              <a:t>___ 2. A Principal searched student TLO’s pocketbook when she denied that she was smoking in the lady's restroom on school property.</a:t>
            </a:r>
          </a:p>
          <a:p>
            <a:pPr marL="0" indent="0">
              <a:buNone/>
            </a:pPr>
            <a:r>
              <a:rPr lang="en-US" sz="2400" dirty="0">
                <a:latin typeface="Times New Roman" pitchFamily="18" charset="0"/>
                <a:cs typeface="Times New Roman" pitchFamily="18" charset="0"/>
              </a:rPr>
              <a:t>___ 3. Ernesto Miranda was forced to confess to a crime he did not commit</a:t>
            </a:r>
          </a:p>
          <a:p>
            <a:pPr marL="0" indent="0">
              <a:buNone/>
            </a:pPr>
            <a:r>
              <a:rPr lang="en-US" sz="2400" dirty="0">
                <a:latin typeface="Times New Roman" pitchFamily="18" charset="0"/>
                <a:cs typeface="Times New Roman" pitchFamily="18" charset="0"/>
              </a:rPr>
              <a:t>___ 4. A suspect was held by the police without arraignment for 10 days.</a:t>
            </a:r>
          </a:p>
          <a:p>
            <a:pPr marL="0" indent="0">
              <a:buNone/>
            </a:pPr>
            <a:r>
              <a:rPr lang="en-US" sz="2400" dirty="0">
                <a:latin typeface="Times New Roman" pitchFamily="18" charset="0"/>
                <a:cs typeface="Times New Roman" pitchFamily="18" charset="0"/>
              </a:rPr>
              <a:t>___ 5. A suspect is retried for the same crime again after he was declared innocent.</a:t>
            </a:r>
          </a:p>
          <a:p>
            <a:pPr marL="0" indent="0">
              <a:buNone/>
            </a:pPr>
            <a:r>
              <a:rPr lang="en-US" sz="2400" dirty="0">
                <a:latin typeface="Times New Roman" pitchFamily="18" charset="0"/>
                <a:cs typeface="Times New Roman" pitchFamily="18" charset="0"/>
              </a:rPr>
              <a:t>___ 6. A person convicted of the crime of bank robbery is sentenced to 200 years of hard labor. </a:t>
            </a:r>
          </a:p>
        </p:txBody>
      </p:sp>
    </p:spTree>
    <p:extLst>
      <p:ext uri="{BB962C8B-B14F-4D97-AF65-F5344CB8AC3E}">
        <p14:creationId xmlns:p14="http://schemas.microsoft.com/office/powerpoint/2010/main" val="2332721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Welcome to Camp Delta, Guantanamo Bay Cuba</a:t>
            </a:r>
          </a:p>
        </p:txBody>
      </p:sp>
      <p:sp>
        <p:nvSpPr>
          <p:cNvPr id="3" name="Content Placeholder 2"/>
          <p:cNvSpPr>
            <a:spLocks noGrp="1"/>
          </p:cNvSpPr>
          <p:nvPr>
            <p:ph idx="1"/>
          </p:nvPr>
        </p:nvSpPr>
        <p:spPr>
          <a:xfrm>
            <a:off x="838200" y="1825625"/>
            <a:ext cx="10515600" cy="4787048"/>
          </a:xfrm>
          <a:solidFill>
            <a:schemeClr val="bg1"/>
          </a:solidFill>
        </p:spPr>
        <p:txBody>
          <a:bodyPr>
            <a:normAutofit/>
          </a:bodyPr>
          <a:lstStyle/>
          <a:p>
            <a:pPr marL="0" indent="0">
              <a:buNone/>
            </a:pPr>
            <a:r>
              <a:rPr lang="en-US" sz="2200" dirty="0">
                <a:latin typeface="Times New Roman" panose="02020603050405020304" pitchFamily="18" charset="0"/>
                <a:cs typeface="Times New Roman" panose="02020603050405020304" pitchFamily="18" charset="0"/>
              </a:rPr>
              <a:t>In 2002 </a:t>
            </a:r>
            <a:r>
              <a:rPr lang="en-US" sz="2200" dirty="0" err="1">
                <a:latin typeface="Times New Roman" panose="02020603050405020304" pitchFamily="18" charset="0"/>
                <a:cs typeface="Times New Roman" panose="02020603050405020304" pitchFamily="18" charset="0"/>
              </a:rPr>
              <a:t>Lakhdar</a:t>
            </a:r>
            <a:r>
              <a:rPr lang="en-US" sz="2200" dirty="0">
                <a:latin typeface="Times New Roman" panose="02020603050405020304" pitchFamily="18" charset="0"/>
                <a:cs typeface="Times New Roman" panose="02020603050405020304" pitchFamily="18" charset="0"/>
              </a:rPr>
              <a:t> Boumediene and five other Algerian natives were seized by Bosnian police when U.S. intelligence officers suspected their involvement in a plot to attack the U.S. embassy there. The U.S. government classified the men as enemy combatants in the war on terror and detained them at the Guantanamo Bay Naval Base, which is located on land that the U.S. leases from Cuba. Boumediene filed a petition for a writ of habeas corpus, alleging violations of the Constitution's Due Process Clause, various statutes and treaties, the common law, and international law. </a:t>
            </a:r>
            <a:endParaRPr lang="en-US" sz="22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Issue.</a:t>
            </a:r>
            <a:r>
              <a:rPr lang="en-US" sz="2400" dirty="0">
                <a:latin typeface="Times New Roman" panose="02020603050405020304" pitchFamily="18" charset="0"/>
                <a:cs typeface="Times New Roman" panose="02020603050405020304" pitchFamily="18" charset="0"/>
              </a:rPr>
              <a:t> Do aliens who are enemy combatants have the right to habeas corpus under the constitution, and do the alternative procedures substituted by Congress not act as sufficient or effective options?</a:t>
            </a:r>
          </a:p>
        </p:txBody>
      </p:sp>
      <p:pic>
        <p:nvPicPr>
          <p:cNvPr id="5" name="Picture 4" descr="A person looking at the camera&#10;&#10;Description automatically generated">
            <a:extLst>
              <a:ext uri="{FF2B5EF4-FFF2-40B4-BE49-F238E27FC236}">
                <a16:creationId xmlns:a16="http://schemas.microsoft.com/office/drawing/2014/main" id="{E839D926-455B-4D03-898C-9EFE099FA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456" y="3706133"/>
            <a:ext cx="1428464" cy="1793247"/>
          </a:xfrm>
          <a:prstGeom prst="rect">
            <a:avLst/>
          </a:prstGeom>
          <a:ln>
            <a:solidFill>
              <a:srgbClr val="002060"/>
            </a:solidFill>
          </a:ln>
        </p:spPr>
      </p:pic>
      <p:pic>
        <p:nvPicPr>
          <p:cNvPr id="7" name="Picture 6" descr="A sign on a wire fence&#10;&#10;Description automatically generated">
            <a:extLst>
              <a:ext uri="{FF2B5EF4-FFF2-40B4-BE49-F238E27FC236}">
                <a16:creationId xmlns:a16="http://schemas.microsoft.com/office/drawing/2014/main" id="{50C923B4-4629-4F2A-865B-1A9A11B82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71" y="3706134"/>
            <a:ext cx="3655189" cy="1793247"/>
          </a:xfrm>
          <a:prstGeom prst="rect">
            <a:avLst/>
          </a:prstGeom>
          <a:ln>
            <a:solidFill>
              <a:srgbClr val="002060"/>
            </a:solidFill>
          </a:ln>
        </p:spPr>
      </p:pic>
    </p:spTree>
    <p:extLst>
      <p:ext uri="{BB962C8B-B14F-4D97-AF65-F5344CB8AC3E}">
        <p14:creationId xmlns:p14="http://schemas.microsoft.com/office/powerpoint/2010/main" val="1602124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Legal Terms Review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Justice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Study for Legal Term Vocabulary Quiz – Friday 2/3</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040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457834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10" name="Rectangle 9">
            <a:extLst>
              <a:ext uri="{FF2B5EF4-FFF2-40B4-BE49-F238E27FC236}">
                <a16:creationId xmlns:a16="http://schemas.microsoft.com/office/drawing/2014/main" id="{C2106716-46BF-4060-846E-FCD7CE4CD953}"/>
              </a:ext>
            </a:extLst>
          </p:cNvPr>
          <p:cNvSpPr/>
          <p:nvPr/>
        </p:nvSpPr>
        <p:spPr>
          <a:xfrm>
            <a:off x="548640" y="98478"/>
            <a:ext cx="5547360" cy="6176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Criminal Case: Wanted</a:t>
            </a:r>
          </a:p>
          <a:p>
            <a:pPr algn="ctr"/>
            <a:endParaRPr lang="en-US" sz="2400" b="1"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p:txBody>
      </p:sp>
      <p:pic>
        <p:nvPicPr>
          <p:cNvPr id="1026" name="Picture 2" descr="Placeit - Wanted Poster Template">
            <a:extLst>
              <a:ext uri="{FF2B5EF4-FFF2-40B4-BE49-F238E27FC236}">
                <a16:creationId xmlns:a16="http://schemas.microsoft.com/office/drawing/2014/main" id="{80C8DDC7-92A2-4976-AAED-3AD72E2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3" y="643596"/>
            <a:ext cx="4375053" cy="2785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ee Little Pigs png images | PNGEgg">
            <a:extLst>
              <a:ext uri="{FF2B5EF4-FFF2-40B4-BE49-F238E27FC236}">
                <a16:creationId xmlns:a16="http://schemas.microsoft.com/office/drawing/2014/main" id="{D6CEE0FD-A7C9-458E-A7DB-85E41730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01" y="1359738"/>
            <a:ext cx="1974875" cy="11667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FA999B-98FB-4A7C-962D-5FFD0D372701}"/>
              </a:ext>
            </a:extLst>
          </p:cNvPr>
          <p:cNvSpPr/>
          <p:nvPr/>
        </p:nvSpPr>
        <p:spPr>
          <a:xfrm>
            <a:off x="1363631" y="2528530"/>
            <a:ext cx="4146213" cy="506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Criminal Chargers: </a:t>
            </a:r>
            <a:r>
              <a:rPr lang="en-US" sz="2000" dirty="0">
                <a:solidFill>
                  <a:schemeClr val="tx1"/>
                </a:solidFill>
                <a:latin typeface="Times" panose="02020603050405020304" pitchFamily="18" charset="0"/>
                <a:cs typeface="Times" panose="02020603050405020304" pitchFamily="18" charset="0"/>
              </a:rPr>
              <a:t>Destruction of Property &amp; Murder</a:t>
            </a:r>
          </a:p>
        </p:txBody>
      </p:sp>
      <p:sp>
        <p:nvSpPr>
          <p:cNvPr id="15" name="Rectangle 14">
            <a:extLst>
              <a:ext uri="{FF2B5EF4-FFF2-40B4-BE49-F238E27FC236}">
                <a16:creationId xmlns:a16="http://schemas.microsoft.com/office/drawing/2014/main" id="{CB9EA253-00ED-4754-8E94-19FDFEC6B9FF}"/>
              </a:ext>
            </a:extLst>
          </p:cNvPr>
          <p:cNvSpPr/>
          <p:nvPr/>
        </p:nvSpPr>
        <p:spPr>
          <a:xfrm>
            <a:off x="4127948" y="1504373"/>
            <a:ext cx="1730327" cy="877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The Big Bad Wolf from the 3 Little Pigs</a:t>
            </a:r>
          </a:p>
        </p:txBody>
      </p:sp>
      <p:cxnSp>
        <p:nvCxnSpPr>
          <p:cNvPr id="17" name="Straight Connector 16">
            <a:extLst>
              <a:ext uri="{FF2B5EF4-FFF2-40B4-BE49-F238E27FC236}">
                <a16:creationId xmlns:a16="http://schemas.microsoft.com/office/drawing/2014/main" id="{AA1EB562-9F61-4C04-B99E-94E63C3998EA}"/>
              </a:ext>
            </a:extLst>
          </p:cNvPr>
          <p:cNvCxnSpPr/>
          <p:nvPr/>
        </p:nvCxnSpPr>
        <p:spPr>
          <a:xfrm>
            <a:off x="450166" y="3627712"/>
            <a:ext cx="5645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Black and White: J is for Jack Jumped">
            <a:extLst>
              <a:ext uri="{FF2B5EF4-FFF2-40B4-BE49-F238E27FC236}">
                <a16:creationId xmlns:a16="http://schemas.microsoft.com/office/drawing/2014/main" id="{AED1F9D0-199B-47E2-9503-4465BC77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6" y="3772347"/>
            <a:ext cx="2495550" cy="22833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Draw Easy Flames - Easy Drawing Tutorial For Kids">
            <a:extLst>
              <a:ext uri="{FF2B5EF4-FFF2-40B4-BE49-F238E27FC236}">
                <a16:creationId xmlns:a16="http://schemas.microsoft.com/office/drawing/2014/main" id="{62128A60-9804-4A65-BB0B-F2BA6336E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1871">
            <a:off x="1676329" y="4136457"/>
            <a:ext cx="454562" cy="454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404BFBA-E6F0-4218-91E7-07609117DACE}"/>
              </a:ext>
            </a:extLst>
          </p:cNvPr>
          <p:cNvSpPr/>
          <p:nvPr/>
        </p:nvSpPr>
        <p:spPr>
          <a:xfrm>
            <a:off x="2709880" y="3787727"/>
            <a:ext cx="3484594" cy="27761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State Court Complaint:</a:t>
            </a:r>
          </a:p>
          <a:p>
            <a:r>
              <a:rPr lang="en-US" sz="2000" b="1" dirty="0">
                <a:latin typeface="Times" panose="02020603050405020304" pitchFamily="18" charset="0"/>
                <a:cs typeface="Times" panose="02020603050405020304" pitchFamily="18" charset="0"/>
              </a:rPr>
              <a:t>Plaintiff: </a:t>
            </a:r>
            <a:r>
              <a:rPr lang="en-US" sz="2000" dirty="0">
                <a:latin typeface="Times" panose="02020603050405020304" pitchFamily="18" charset="0"/>
                <a:cs typeface="Times" panose="02020603050405020304" pitchFamily="18" charset="0"/>
              </a:rPr>
              <a:t>Jack</a:t>
            </a:r>
          </a:p>
          <a:p>
            <a:r>
              <a:rPr lang="en-US" sz="2000" b="1" dirty="0">
                <a:latin typeface="Times" panose="02020603050405020304" pitchFamily="18" charset="0"/>
                <a:cs typeface="Times" panose="02020603050405020304" pitchFamily="18" charset="0"/>
              </a:rPr>
              <a:t>Defendant: </a:t>
            </a:r>
            <a:r>
              <a:rPr lang="en-US" sz="2000" dirty="0">
                <a:latin typeface="Times" panose="02020603050405020304" pitchFamily="18" charset="0"/>
                <a:cs typeface="Times" panose="02020603050405020304" pitchFamily="18" charset="0"/>
              </a:rPr>
              <a:t>Candle maker</a:t>
            </a:r>
          </a:p>
          <a:p>
            <a:r>
              <a:rPr lang="en-US" sz="2000" b="1" dirty="0">
                <a:latin typeface="Times" panose="02020603050405020304" pitchFamily="18" charset="0"/>
                <a:cs typeface="Times" panose="02020603050405020304" pitchFamily="18" charset="0"/>
              </a:rPr>
              <a:t>Reason for the lawsuit: </a:t>
            </a:r>
            <a:r>
              <a:rPr lang="en-US" sz="2000" dirty="0">
                <a:latin typeface="Times" panose="02020603050405020304" pitchFamily="18" charset="0"/>
                <a:cs typeface="Times" panose="02020603050405020304" pitchFamily="18" charset="0"/>
              </a:rPr>
              <a:t>Jack is seeking $1,000,000, for not having a warning label on candles that jumping over an open flame can cause injury or death</a:t>
            </a:r>
          </a:p>
        </p:txBody>
      </p:sp>
    </p:spTree>
    <p:extLst>
      <p:ext uri="{BB962C8B-B14F-4D97-AF65-F5344CB8AC3E}">
        <p14:creationId xmlns:p14="http://schemas.microsoft.com/office/powerpoint/2010/main" val="301830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lnSpcReduction="10000"/>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Legal Terms Review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Penal Codes &amp; Punishments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Justice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FF0000"/>
                </a:solidFill>
                <a:latin typeface="Times New Roman" panose="02020603050405020304" pitchFamily="18" charset="0"/>
                <a:cs typeface="Times New Roman" panose="02020603050405020304" pitchFamily="18" charset="0"/>
              </a:rPr>
              <a:t>Study for Legal Term Vocabulary Quiz</a:t>
            </a:r>
          </a:p>
          <a:p>
            <a:pPr>
              <a:buFont typeface="Wingdings" panose="05000000000000000000" pitchFamily="2" charset="2"/>
              <a:buChar char="Ø"/>
            </a:pPr>
            <a:r>
              <a:rPr lang="en-US" sz="2000" b="1" dirty="0">
                <a:solidFill>
                  <a:srgbClr val="FF0000"/>
                </a:solidFill>
                <a:latin typeface="Times New Roman" panose="02020603050405020304" pitchFamily="18" charset="0"/>
                <a:cs typeface="Times New Roman" panose="02020603050405020304" pitchFamily="18" charset="0"/>
              </a:rPr>
              <a:t>Legal Terms Quiz – 2/3/23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58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2493"/>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itchFamily="18" charset="0"/>
              </a:rPr>
              <a:t>Life Under the Law</a:t>
            </a:r>
          </a:p>
        </p:txBody>
      </p:sp>
      <p:sp>
        <p:nvSpPr>
          <p:cNvPr id="3" name="Content Placeholder 2"/>
          <p:cNvSpPr>
            <a:spLocks noGrp="1"/>
          </p:cNvSpPr>
          <p:nvPr>
            <p:ph idx="1"/>
          </p:nvPr>
        </p:nvSpPr>
        <p:spPr>
          <a:xfrm>
            <a:off x="657936" y="1265928"/>
            <a:ext cx="10876128" cy="4351338"/>
          </a:xfrm>
          <a:solidFill>
            <a:schemeClr val="bg1"/>
          </a:solidFill>
          <a:ln>
            <a:solidFill>
              <a:schemeClr val="tx1"/>
            </a:solidFill>
          </a:ln>
        </p:spPr>
        <p:txBody>
          <a:bodyPr>
            <a:normAutofit/>
          </a:bodyPr>
          <a:lstStyle/>
          <a:p>
            <a:r>
              <a:rPr lang="en-US" sz="2400" dirty="0">
                <a:latin typeface="Times New Roman" pitchFamily="18" charset="0"/>
                <a:cs typeface="Times New Roman" pitchFamily="18" charset="0"/>
              </a:rPr>
              <a:t>How has the laws of the United States, the state of NC, and the city of Greensboro impacted the life you live?</a:t>
            </a:r>
          </a:p>
        </p:txBody>
      </p:sp>
      <p:sp>
        <p:nvSpPr>
          <p:cNvPr id="5" name="Rectangle 4">
            <a:extLst>
              <a:ext uri="{FF2B5EF4-FFF2-40B4-BE49-F238E27FC236}">
                <a16:creationId xmlns:a16="http://schemas.microsoft.com/office/drawing/2014/main" id="{A3AF1A92-4C29-4BEA-BF09-A298CB0B9A13}"/>
              </a:ext>
            </a:extLst>
          </p:cNvPr>
          <p:cNvSpPr/>
          <p:nvPr/>
        </p:nvSpPr>
        <p:spPr>
          <a:xfrm>
            <a:off x="964809" y="2558389"/>
            <a:ext cx="3283634" cy="7033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As a Child (0-18 years old)</a:t>
            </a:r>
          </a:p>
        </p:txBody>
      </p:sp>
      <p:sp>
        <p:nvSpPr>
          <p:cNvPr id="7" name="Rectangle 6">
            <a:extLst>
              <a:ext uri="{FF2B5EF4-FFF2-40B4-BE49-F238E27FC236}">
                <a16:creationId xmlns:a16="http://schemas.microsoft.com/office/drawing/2014/main" id="{0623B062-6279-4B10-9024-B57D89DAF642}"/>
              </a:ext>
            </a:extLst>
          </p:cNvPr>
          <p:cNvSpPr/>
          <p:nvPr/>
        </p:nvSpPr>
        <p:spPr>
          <a:xfrm>
            <a:off x="4454183" y="4380155"/>
            <a:ext cx="3283634" cy="7033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As an adult (18-65 years old)</a:t>
            </a:r>
          </a:p>
        </p:txBody>
      </p:sp>
      <p:sp>
        <p:nvSpPr>
          <p:cNvPr id="8" name="Rectangle 7">
            <a:extLst>
              <a:ext uri="{FF2B5EF4-FFF2-40B4-BE49-F238E27FC236}">
                <a16:creationId xmlns:a16="http://schemas.microsoft.com/office/drawing/2014/main" id="{110BD96D-53F1-4475-B2D0-0AB8D809BF5B}"/>
              </a:ext>
            </a:extLst>
          </p:cNvPr>
          <p:cNvSpPr/>
          <p:nvPr/>
        </p:nvSpPr>
        <p:spPr>
          <a:xfrm>
            <a:off x="7737817" y="2558389"/>
            <a:ext cx="3283634" cy="7033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As a senior citizen (65 and older)</a:t>
            </a:r>
          </a:p>
        </p:txBody>
      </p:sp>
      <p:pic>
        <p:nvPicPr>
          <p:cNvPr id="1026" name="Picture 2" descr="Human Clipart Blank Body - Transparent Human Body Clipart, HD Png Download  , Transparent Png Image - PNGitem">
            <a:extLst>
              <a:ext uri="{FF2B5EF4-FFF2-40B4-BE49-F238E27FC236}">
                <a16:creationId xmlns:a16="http://schemas.microsoft.com/office/drawing/2014/main" id="{2F36FDA9-0845-490E-8E32-01F094E32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675" y="2034560"/>
            <a:ext cx="2152650" cy="2124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F867260-031A-41EA-9B4B-28D2BF668798}"/>
              </a:ext>
            </a:extLst>
          </p:cNvPr>
          <p:cNvSpPr/>
          <p:nvPr/>
        </p:nvSpPr>
        <p:spPr>
          <a:xfrm>
            <a:off x="964809" y="5252974"/>
            <a:ext cx="10749519" cy="8137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the impact of law on your life – what are the positives and negatives of laws in a democratic society of the United States</a:t>
            </a:r>
          </a:p>
        </p:txBody>
      </p:sp>
    </p:spTree>
    <p:extLst>
      <p:ext uri="{BB962C8B-B14F-4D97-AF65-F5344CB8AC3E}">
        <p14:creationId xmlns:p14="http://schemas.microsoft.com/office/powerpoint/2010/main" val="2191611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8BC2-AE6A-184B-9CF7-104A1C5B4BF9}"/>
              </a:ext>
            </a:extLst>
          </p:cNvPr>
          <p:cNvSpPr>
            <a:spLocks noGrp="1"/>
          </p:cNvSpPr>
          <p:nvPr>
            <p:ph type="title"/>
          </p:nvPr>
        </p:nvSpPr>
        <p:spPr>
          <a:xfrm>
            <a:off x="838200" y="365125"/>
            <a:ext cx="10515600" cy="772013"/>
          </a:xfrm>
          <a:solidFill>
            <a:schemeClr val="accent6">
              <a:lumMod val="50000"/>
            </a:schemeClr>
          </a:solidFill>
        </p:spPr>
        <p:txBody>
          <a:bodyPr/>
          <a:lstStyle/>
          <a:p>
            <a:r>
              <a:rPr lang="en-US" dirty="0">
                <a:solidFill>
                  <a:schemeClr val="bg1"/>
                </a:solidFill>
                <a:latin typeface="Baskerville Old Face" panose="02020602080505020303" pitchFamily="18" charset="77"/>
              </a:rPr>
              <a:t>Crimes in NC </a:t>
            </a:r>
          </a:p>
        </p:txBody>
      </p:sp>
      <p:sp>
        <p:nvSpPr>
          <p:cNvPr id="3" name="Content Placeholder 2">
            <a:extLst>
              <a:ext uri="{FF2B5EF4-FFF2-40B4-BE49-F238E27FC236}">
                <a16:creationId xmlns:a16="http://schemas.microsoft.com/office/drawing/2014/main" id="{D6CC120F-0F91-B64F-A313-1EF37831F022}"/>
              </a:ext>
            </a:extLst>
          </p:cNvPr>
          <p:cNvSpPr>
            <a:spLocks noGrp="1"/>
          </p:cNvSpPr>
          <p:nvPr>
            <p:ph idx="1"/>
          </p:nvPr>
        </p:nvSpPr>
        <p:spPr>
          <a:xfrm>
            <a:off x="838200" y="1312985"/>
            <a:ext cx="10515600" cy="4863978"/>
          </a:xfrm>
          <a:solidFill>
            <a:schemeClr val="bg1"/>
          </a:solidFill>
          <a:ln>
            <a:solidFill>
              <a:srgbClr val="002060"/>
            </a:solidFill>
          </a:ln>
        </p:spPr>
        <p:txBody>
          <a:bodyPr>
            <a:normAutofit/>
          </a:bodyPr>
          <a:lstStyle/>
          <a:p>
            <a:pPr marL="0" indent="0">
              <a:buNone/>
            </a:pPr>
            <a:endParaRPr lang="en-US" sz="2400" dirty="0">
              <a:latin typeface="Times" pitchFamily="2" charset="0"/>
            </a:endParaRPr>
          </a:p>
        </p:txBody>
      </p:sp>
      <p:sp>
        <p:nvSpPr>
          <p:cNvPr id="6" name="Rectangle 5">
            <a:extLst>
              <a:ext uri="{FF2B5EF4-FFF2-40B4-BE49-F238E27FC236}">
                <a16:creationId xmlns:a16="http://schemas.microsoft.com/office/drawing/2014/main" id="{BA4733A1-7777-63B3-2258-2120B8F79592}"/>
              </a:ext>
            </a:extLst>
          </p:cNvPr>
          <p:cNvSpPr/>
          <p:nvPr/>
        </p:nvSpPr>
        <p:spPr>
          <a:xfrm>
            <a:off x="478971" y="1312986"/>
            <a:ext cx="11234057" cy="15133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14-8. Rebellion against the State: </a:t>
            </a:r>
            <a:r>
              <a:rPr lang="en-US" sz="2000" dirty="0">
                <a:latin typeface="Times New Roman" panose="02020603050405020304" pitchFamily="18" charset="0"/>
                <a:cs typeface="Times New Roman" panose="02020603050405020304" pitchFamily="18" charset="0"/>
              </a:rPr>
              <a:t>If any person shall incite, set on foot, assist or engage in a rebellion or insurrection against the authority of the State of North Carolina or the laws thereof, or shall give aid or comfort thereto, every person so offending in any of the ways aforesaid shall be guilty of a felony, and shall be punished as a Class F felon. </a:t>
            </a:r>
          </a:p>
        </p:txBody>
      </p:sp>
      <p:sp>
        <p:nvSpPr>
          <p:cNvPr id="7" name="Rectangle 6">
            <a:extLst>
              <a:ext uri="{FF2B5EF4-FFF2-40B4-BE49-F238E27FC236}">
                <a16:creationId xmlns:a16="http://schemas.microsoft.com/office/drawing/2014/main" id="{4D453082-A53A-05B0-9950-0143202626E8}"/>
              </a:ext>
            </a:extLst>
          </p:cNvPr>
          <p:cNvSpPr/>
          <p:nvPr/>
        </p:nvSpPr>
        <p:spPr>
          <a:xfrm>
            <a:off x="478971" y="3002176"/>
            <a:ext cx="11234057" cy="25428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14-13. Counterfeiting coin and uttering coin that is counterfeit: </a:t>
            </a:r>
            <a:r>
              <a:rPr lang="en-US" sz="2000" dirty="0">
                <a:latin typeface="Times New Roman" panose="02020603050405020304" pitchFamily="18" charset="0"/>
                <a:cs typeface="Times New Roman" panose="02020603050405020304" pitchFamily="18" charset="0"/>
              </a:rPr>
              <a:t>If any person shall falsely make, forge or counterfeit, or cause or procure to be falsely made, forged or counterfeited, or willingly aid or assist in falsely making, forging or counterfeiting the resemblance or similitude or likeness of any coin of gold or silver which is in common use and received in the discharge of contracts by the citizens of the State; or shall pass, utter, publish or sell, or attempt to pass, utter, publish or sell, or bring into the State from any other place with intent to pass, utter, publish or sell as true, any such false, forged or counterfeited coin, knowing the same to be false, forged or counterfeited, with intent to defraud any person whatsoever, every person so offending shall be punished as a Class I felon.</a:t>
            </a:r>
          </a:p>
        </p:txBody>
      </p:sp>
      <p:sp>
        <p:nvSpPr>
          <p:cNvPr id="8" name="Rectangle 7">
            <a:extLst>
              <a:ext uri="{FF2B5EF4-FFF2-40B4-BE49-F238E27FC236}">
                <a16:creationId xmlns:a16="http://schemas.microsoft.com/office/drawing/2014/main" id="{B8EAE9A6-4EA5-D6C2-A9CA-16A44E0D4A06}"/>
              </a:ext>
            </a:extLst>
          </p:cNvPr>
          <p:cNvSpPr/>
          <p:nvPr/>
        </p:nvSpPr>
        <p:spPr>
          <a:xfrm>
            <a:off x="1389413" y="5720861"/>
            <a:ext cx="10462161" cy="9055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Why do state governments establish penal codes? (Give at least TWO Reasons)</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NC Penal Code – Criminal Law</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649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8BC2-AE6A-184B-9CF7-104A1C5B4BF9}"/>
              </a:ext>
            </a:extLst>
          </p:cNvPr>
          <p:cNvSpPr>
            <a:spLocks noGrp="1"/>
          </p:cNvSpPr>
          <p:nvPr>
            <p:ph type="title"/>
          </p:nvPr>
        </p:nvSpPr>
        <p:spPr>
          <a:xfrm>
            <a:off x="838200" y="365125"/>
            <a:ext cx="10515600" cy="772013"/>
          </a:xfrm>
          <a:solidFill>
            <a:schemeClr val="accent6">
              <a:lumMod val="50000"/>
            </a:schemeClr>
          </a:solidFill>
        </p:spPr>
        <p:txBody>
          <a:bodyPr/>
          <a:lstStyle/>
          <a:p>
            <a:r>
              <a:rPr lang="en-US" dirty="0">
                <a:solidFill>
                  <a:schemeClr val="bg1"/>
                </a:solidFill>
                <a:latin typeface="Baskerville Old Face" panose="02020602080505020303" pitchFamily="18" charset="77"/>
              </a:rPr>
              <a:t>Attitudes Criminal Justice System</a:t>
            </a:r>
          </a:p>
        </p:txBody>
      </p:sp>
      <p:sp>
        <p:nvSpPr>
          <p:cNvPr id="3" name="Content Placeholder 2">
            <a:extLst>
              <a:ext uri="{FF2B5EF4-FFF2-40B4-BE49-F238E27FC236}">
                <a16:creationId xmlns:a16="http://schemas.microsoft.com/office/drawing/2014/main" id="{D6CC120F-0F91-B64F-A313-1EF37831F022}"/>
              </a:ext>
            </a:extLst>
          </p:cNvPr>
          <p:cNvSpPr>
            <a:spLocks noGrp="1"/>
          </p:cNvSpPr>
          <p:nvPr>
            <p:ph idx="1"/>
          </p:nvPr>
        </p:nvSpPr>
        <p:spPr>
          <a:xfrm>
            <a:off x="838200" y="1312985"/>
            <a:ext cx="10515600" cy="4863978"/>
          </a:xfrm>
          <a:solidFill>
            <a:schemeClr val="bg1"/>
          </a:solidFill>
          <a:ln>
            <a:solidFill>
              <a:srgbClr val="002060"/>
            </a:solidFill>
          </a:ln>
        </p:spPr>
        <p:txBody>
          <a:bodyPr>
            <a:normAutofit/>
          </a:bodyPr>
          <a:lstStyle/>
          <a:p>
            <a:pPr marL="0" indent="0">
              <a:buNone/>
            </a:pPr>
            <a:r>
              <a:rPr lang="en-US" sz="2400" dirty="0">
                <a:latin typeface="Times" pitchFamily="2" charset="0"/>
              </a:rPr>
              <a:t>Evaluate your views about the American criminal justice system </a:t>
            </a:r>
          </a:p>
          <a:p>
            <a:pPr marL="0" indent="0">
              <a:buNone/>
            </a:pPr>
            <a:r>
              <a:rPr lang="en-US" sz="2400" dirty="0">
                <a:latin typeface="Times" pitchFamily="2" charset="0"/>
              </a:rPr>
              <a:t>1. Do you believe that we need to reform the criminal justice system in the United State? </a:t>
            </a:r>
          </a:p>
        </p:txBody>
      </p:sp>
      <p:pic>
        <p:nvPicPr>
          <p:cNvPr id="4" name="Picture 3">
            <a:extLst>
              <a:ext uri="{FF2B5EF4-FFF2-40B4-BE49-F238E27FC236}">
                <a16:creationId xmlns:a16="http://schemas.microsoft.com/office/drawing/2014/main" id="{DD8AB029-D6E3-0744-9AFC-FAA832C14CCA}"/>
              </a:ext>
            </a:extLst>
          </p:cNvPr>
          <p:cNvPicPr>
            <a:picLocks noChangeAspect="1"/>
          </p:cNvPicPr>
          <p:nvPr/>
        </p:nvPicPr>
        <p:blipFill>
          <a:blip r:embed="rId2"/>
          <a:stretch>
            <a:fillRect/>
          </a:stretch>
        </p:blipFill>
        <p:spPr>
          <a:xfrm>
            <a:off x="1440630" y="2788263"/>
            <a:ext cx="5310071" cy="3199582"/>
          </a:xfrm>
          <a:prstGeom prst="rect">
            <a:avLst/>
          </a:prstGeom>
          <a:ln>
            <a:solidFill>
              <a:srgbClr val="002060"/>
            </a:solidFill>
          </a:ln>
        </p:spPr>
      </p:pic>
      <p:pic>
        <p:nvPicPr>
          <p:cNvPr id="5" name="Picture 4">
            <a:hlinkClick r:id="rId3"/>
            <a:extLst>
              <a:ext uri="{FF2B5EF4-FFF2-40B4-BE49-F238E27FC236}">
                <a16:creationId xmlns:a16="http://schemas.microsoft.com/office/drawing/2014/main" id="{AC977342-BFC1-3E47-913F-58179C60C92F}"/>
              </a:ext>
            </a:extLst>
          </p:cNvPr>
          <p:cNvPicPr>
            <a:picLocks noChangeAspect="1"/>
          </p:cNvPicPr>
          <p:nvPr/>
        </p:nvPicPr>
        <p:blipFill>
          <a:blip r:embed="rId4"/>
          <a:stretch>
            <a:fillRect/>
          </a:stretch>
        </p:blipFill>
        <p:spPr>
          <a:xfrm>
            <a:off x="7517763" y="2330245"/>
            <a:ext cx="4046225" cy="4162630"/>
          </a:xfrm>
          <a:prstGeom prst="rect">
            <a:avLst/>
          </a:prstGeom>
          <a:ln>
            <a:solidFill>
              <a:srgbClr val="002060"/>
            </a:solidFill>
          </a:ln>
        </p:spPr>
      </p:pic>
    </p:spTree>
    <p:extLst>
      <p:ext uri="{BB962C8B-B14F-4D97-AF65-F5344CB8AC3E}">
        <p14:creationId xmlns:p14="http://schemas.microsoft.com/office/powerpoint/2010/main" val="1669511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0707"/>
          </a:xfrm>
          <a:solidFill>
            <a:schemeClr val="accent6">
              <a:lumMod val="50000"/>
            </a:schemeClr>
          </a:solidFill>
        </p:spPr>
        <p:txBody>
          <a:bodyPr/>
          <a:lstStyle/>
          <a:p>
            <a:r>
              <a:rPr lang="en-US" dirty="0">
                <a:solidFill>
                  <a:schemeClr val="bg1"/>
                </a:solidFill>
                <a:latin typeface="Baskerville Old Face" pitchFamily="18" charset="0"/>
              </a:rPr>
              <a:t>Its Purpose</a:t>
            </a:r>
          </a:p>
        </p:txBody>
      </p:sp>
      <p:sp>
        <p:nvSpPr>
          <p:cNvPr id="3" name="Content Placeholder 2"/>
          <p:cNvSpPr>
            <a:spLocks noGrp="1"/>
          </p:cNvSpPr>
          <p:nvPr>
            <p:ph idx="1"/>
          </p:nvPr>
        </p:nvSpPr>
        <p:spPr>
          <a:xfrm>
            <a:off x="535259" y="1318162"/>
            <a:ext cx="11140068" cy="5294512"/>
          </a:xfrm>
          <a:solidFill>
            <a:schemeClr val="bg1"/>
          </a:solidFill>
        </p:spPr>
        <p:txBody>
          <a:bodyPr>
            <a:normAutofit/>
          </a:bodyPr>
          <a:lstStyle/>
          <a:p>
            <a:pPr marL="0" indent="0">
              <a:buNone/>
            </a:pPr>
            <a:r>
              <a:rPr lang="en-US" sz="2400" b="1" u="sng" dirty="0">
                <a:solidFill>
                  <a:srgbClr val="C00000"/>
                </a:solidFill>
                <a:latin typeface="Times New Roman" pitchFamily="18" charset="0"/>
                <a:cs typeface="Times New Roman" pitchFamily="18" charset="0"/>
              </a:rPr>
              <a:t>Penal Code:</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a set of laws that determine what is a crime and how those who violate the law will be punished</a:t>
            </a:r>
          </a:p>
          <a:p>
            <a:pPr marL="0" indent="0">
              <a:buNone/>
            </a:pPr>
            <a:r>
              <a:rPr lang="en-US" sz="2400" b="1" dirty="0">
                <a:latin typeface="Times New Roman" pitchFamily="18" charset="0"/>
                <a:cs typeface="Times New Roman" pitchFamily="18" charset="0"/>
              </a:rPr>
              <a:t>PURPOSE</a:t>
            </a:r>
          </a:p>
        </p:txBody>
      </p:sp>
      <p:pic>
        <p:nvPicPr>
          <p:cNvPr id="4" name="Picture 7" descr="PENAL-CODE--62906">
            <a:extLst>
              <a:ext uri="{FF2B5EF4-FFF2-40B4-BE49-F238E27FC236}">
                <a16:creationId xmlns:a16="http://schemas.microsoft.com/office/drawing/2014/main" id="{DF70FB42-7BE0-469B-946E-A3367DBA3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52500" y="2291576"/>
            <a:ext cx="3317875" cy="3507059"/>
          </a:xfrm>
          <a:prstGeom prst="rect">
            <a:avLst/>
          </a:prstGeom>
        </p:spPr>
      </p:pic>
      <p:sp>
        <p:nvSpPr>
          <p:cNvPr id="5" name="Rectangle 4">
            <a:extLst>
              <a:ext uri="{FF2B5EF4-FFF2-40B4-BE49-F238E27FC236}">
                <a16:creationId xmlns:a16="http://schemas.microsoft.com/office/drawing/2014/main" id="{75EED41C-4D24-4B54-B26C-4A9029130D09}"/>
              </a:ext>
            </a:extLst>
          </p:cNvPr>
          <p:cNvSpPr/>
          <p:nvPr/>
        </p:nvSpPr>
        <p:spPr>
          <a:xfrm>
            <a:off x="256478" y="2553629"/>
            <a:ext cx="3791415" cy="118203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Retribution</a:t>
            </a:r>
            <a:r>
              <a:rPr lang="en-US" sz="2400" dirty="0">
                <a:solidFill>
                  <a:schemeClr val="bg1"/>
                </a:solidFill>
                <a:latin typeface="Times New Roman" panose="02020603050405020304" pitchFamily="18" charset="0"/>
                <a:cs typeface="Times New Roman" panose="02020603050405020304" pitchFamily="18" charset="0"/>
              </a:rPr>
              <a:t> for committing a crime</a:t>
            </a:r>
          </a:p>
        </p:txBody>
      </p:sp>
      <p:sp>
        <p:nvSpPr>
          <p:cNvPr id="6" name="Rectangle 5">
            <a:extLst>
              <a:ext uri="{FF2B5EF4-FFF2-40B4-BE49-F238E27FC236}">
                <a16:creationId xmlns:a16="http://schemas.microsoft.com/office/drawing/2014/main" id="{3BCFEC3A-8CBE-4D3A-A790-94F9C648A2A5}"/>
              </a:ext>
            </a:extLst>
          </p:cNvPr>
          <p:cNvSpPr/>
          <p:nvPr/>
        </p:nvSpPr>
        <p:spPr>
          <a:xfrm>
            <a:off x="256477" y="4189141"/>
            <a:ext cx="3791415" cy="118203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Protecting our community</a:t>
            </a:r>
          </a:p>
        </p:txBody>
      </p:sp>
      <p:sp>
        <p:nvSpPr>
          <p:cNvPr id="7" name="Rectangle 6">
            <a:extLst>
              <a:ext uri="{FF2B5EF4-FFF2-40B4-BE49-F238E27FC236}">
                <a16:creationId xmlns:a16="http://schemas.microsoft.com/office/drawing/2014/main" id="{2F09FDC1-E000-4D89-8732-6F6D1AE3222A}"/>
              </a:ext>
            </a:extLst>
          </p:cNvPr>
          <p:cNvSpPr/>
          <p:nvPr/>
        </p:nvSpPr>
        <p:spPr>
          <a:xfrm>
            <a:off x="7974982" y="2553629"/>
            <a:ext cx="3791415" cy="118203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Deterrent</a:t>
            </a:r>
            <a:r>
              <a:rPr lang="en-US" sz="2400" dirty="0">
                <a:solidFill>
                  <a:schemeClr val="bg1"/>
                </a:solidFill>
                <a:latin typeface="Times New Roman" panose="02020603050405020304" pitchFamily="18" charset="0"/>
                <a:cs typeface="Times New Roman" panose="02020603050405020304" pitchFamily="18" charset="0"/>
              </a:rPr>
              <a:t>: fear punishment </a:t>
            </a:r>
          </a:p>
        </p:txBody>
      </p:sp>
      <p:sp>
        <p:nvSpPr>
          <p:cNvPr id="8" name="Rectangle 7">
            <a:extLst>
              <a:ext uri="{FF2B5EF4-FFF2-40B4-BE49-F238E27FC236}">
                <a16:creationId xmlns:a16="http://schemas.microsoft.com/office/drawing/2014/main" id="{4BFC6C5B-6C73-4AA8-A37B-4B3AE34C9459}"/>
              </a:ext>
            </a:extLst>
          </p:cNvPr>
          <p:cNvSpPr/>
          <p:nvPr/>
        </p:nvSpPr>
        <p:spPr>
          <a:xfrm>
            <a:off x="7974981" y="4189141"/>
            <a:ext cx="3791415" cy="118203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Rehabilitation</a:t>
            </a:r>
            <a:r>
              <a:rPr lang="en-US" sz="2400" dirty="0">
                <a:solidFill>
                  <a:schemeClr val="bg1"/>
                </a:solidFill>
                <a:latin typeface="Times New Roman" panose="02020603050405020304" pitchFamily="18" charset="0"/>
                <a:cs typeface="Times New Roman" panose="02020603050405020304" pitchFamily="18" charset="0"/>
              </a:rPr>
              <a:t>: help criminals reform and rejoin society</a:t>
            </a:r>
          </a:p>
        </p:txBody>
      </p:sp>
      <p:sp>
        <p:nvSpPr>
          <p:cNvPr id="9" name="Arrow: Right 8">
            <a:extLst>
              <a:ext uri="{FF2B5EF4-FFF2-40B4-BE49-F238E27FC236}">
                <a16:creationId xmlns:a16="http://schemas.microsoft.com/office/drawing/2014/main" id="{54887F26-FD94-4B82-B006-D31C275387C1}"/>
              </a:ext>
            </a:extLst>
          </p:cNvPr>
          <p:cNvSpPr/>
          <p:nvPr/>
        </p:nvSpPr>
        <p:spPr>
          <a:xfrm>
            <a:off x="3930418" y="3153938"/>
            <a:ext cx="613317" cy="2843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EB0E087-2408-475B-B89B-FB591B8582DF}"/>
              </a:ext>
            </a:extLst>
          </p:cNvPr>
          <p:cNvSpPr/>
          <p:nvPr/>
        </p:nvSpPr>
        <p:spPr>
          <a:xfrm>
            <a:off x="3906451" y="4646344"/>
            <a:ext cx="613317" cy="2843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C90D417-36F1-4D30-A65A-01EB66586B6F}"/>
              </a:ext>
            </a:extLst>
          </p:cNvPr>
          <p:cNvSpPr/>
          <p:nvPr/>
        </p:nvSpPr>
        <p:spPr>
          <a:xfrm rot="10800000">
            <a:off x="7456063" y="3157656"/>
            <a:ext cx="613317" cy="2843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E6893E0-0434-45C5-9E27-4E5388FDC208}"/>
              </a:ext>
            </a:extLst>
          </p:cNvPr>
          <p:cNvSpPr/>
          <p:nvPr/>
        </p:nvSpPr>
        <p:spPr>
          <a:xfrm rot="10800000">
            <a:off x="7456063" y="4627756"/>
            <a:ext cx="613317" cy="2843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17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4129"/>
          </a:xfrm>
          <a:solidFill>
            <a:schemeClr val="accent6">
              <a:lumMod val="50000"/>
            </a:schemeClr>
          </a:solidFill>
        </p:spPr>
        <p:txBody>
          <a:bodyPr/>
          <a:lstStyle/>
          <a:p>
            <a:r>
              <a:rPr lang="en-US" dirty="0">
                <a:solidFill>
                  <a:schemeClr val="bg1"/>
                </a:solidFill>
                <a:latin typeface="Baskerville Old Face" pitchFamily="18" charset="0"/>
              </a:rPr>
              <a:t>Sentencing</a:t>
            </a:r>
          </a:p>
        </p:txBody>
      </p:sp>
      <p:sp>
        <p:nvSpPr>
          <p:cNvPr id="3" name="Content Placeholder 2"/>
          <p:cNvSpPr>
            <a:spLocks noGrp="1"/>
          </p:cNvSpPr>
          <p:nvPr>
            <p:ph idx="1"/>
          </p:nvPr>
        </p:nvSpPr>
        <p:spPr>
          <a:xfrm>
            <a:off x="838200" y="1610102"/>
            <a:ext cx="10515600" cy="4566861"/>
          </a:xfrm>
          <a:solidFill>
            <a:schemeClr val="bg1"/>
          </a:solidFill>
        </p:spPr>
        <p:txBody>
          <a:bodyPr>
            <a:normAutofit/>
          </a:bodyPr>
          <a:lstStyle/>
          <a:p>
            <a:r>
              <a:rPr lang="en-US" sz="2400" b="1" dirty="0">
                <a:solidFill>
                  <a:srgbClr val="002060"/>
                </a:solidFill>
                <a:latin typeface="Times New Roman" pitchFamily="18" charset="0"/>
                <a:cs typeface="Times New Roman" pitchFamily="18" charset="0"/>
              </a:rPr>
              <a:t>Sentencing guidelines for lawbreakers</a:t>
            </a:r>
            <a:endParaRPr lang="en-US" sz="2400" dirty="0">
              <a:latin typeface="Times New Roman" pitchFamily="18" charset="0"/>
              <a:cs typeface="Times New Roman" pitchFamily="18" charset="0"/>
            </a:endParaRPr>
          </a:p>
        </p:txBody>
      </p:sp>
      <p:pic>
        <p:nvPicPr>
          <p:cNvPr id="5" name="Picture 4" descr="A screenshot of a cell phone&#10;&#10;Description automatically generated">
            <a:extLst>
              <a:ext uri="{FF2B5EF4-FFF2-40B4-BE49-F238E27FC236}">
                <a16:creationId xmlns:a16="http://schemas.microsoft.com/office/drawing/2014/main" id="{672F82F5-F763-4493-898C-F9C99461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167" y="2092219"/>
            <a:ext cx="8738060" cy="2051825"/>
          </a:xfrm>
          <a:prstGeom prst="rect">
            <a:avLst/>
          </a:prstGeom>
          <a:ln>
            <a:solidFill>
              <a:schemeClr val="accent1"/>
            </a:solidFill>
          </a:ln>
        </p:spPr>
      </p:pic>
      <p:sp>
        <p:nvSpPr>
          <p:cNvPr id="6" name="Rectangle 5">
            <a:extLst>
              <a:ext uri="{FF2B5EF4-FFF2-40B4-BE49-F238E27FC236}">
                <a16:creationId xmlns:a16="http://schemas.microsoft.com/office/drawing/2014/main" id="{C32BE6BE-B816-44C4-8809-FFA7F5D93480}"/>
              </a:ext>
            </a:extLst>
          </p:cNvPr>
          <p:cNvSpPr/>
          <p:nvPr/>
        </p:nvSpPr>
        <p:spPr>
          <a:xfrm>
            <a:off x="1828799" y="4251366"/>
            <a:ext cx="9266664" cy="23864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Sets guidelines for sentencing (punishment)</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Range sentencing</a:t>
            </a:r>
            <a:r>
              <a:rPr lang="en-US" sz="2400" b="1" u="sng" dirty="0">
                <a:solidFill>
                  <a:srgbClr val="FFFF00"/>
                </a:solidFill>
                <a:latin typeface="Times New Roman" panose="02020603050405020304" pitchFamily="18" charset="0"/>
                <a:cs typeface="Times New Roman" panose="02020603050405020304" pitchFamily="18" charset="0"/>
              </a:rPr>
              <a: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minimum and a maximum penalty – judge determines punishment</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Mandatory sentencing:</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establishes a set punishment for a crime</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Parole:</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release from punishment early for good behavior</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Probation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supervised release for a criminal offender</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977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87" y="198871"/>
            <a:ext cx="10515600" cy="644278"/>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Recidivism Rates for U.S. Prisons </a:t>
            </a:r>
          </a:p>
        </p:txBody>
      </p:sp>
      <p:pic>
        <p:nvPicPr>
          <p:cNvPr id="5" name="Content Placeholder 4" descr="A close up of a map&#10;&#10;Description automatically generated">
            <a:extLst>
              <a:ext uri="{FF2B5EF4-FFF2-40B4-BE49-F238E27FC236}">
                <a16:creationId xmlns:a16="http://schemas.microsoft.com/office/drawing/2014/main" id="{D1AF8051-7160-4505-88E9-729699AC15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3318" y="2078181"/>
            <a:ext cx="11128916" cy="4414694"/>
          </a:xfrm>
          <a:ln>
            <a:solidFill>
              <a:srgbClr val="C00000"/>
            </a:solidFill>
          </a:ln>
        </p:spPr>
      </p:pic>
      <p:sp>
        <p:nvSpPr>
          <p:cNvPr id="3" name="Rectangle 2">
            <a:extLst>
              <a:ext uri="{FF2B5EF4-FFF2-40B4-BE49-F238E27FC236}">
                <a16:creationId xmlns:a16="http://schemas.microsoft.com/office/drawing/2014/main" id="{E72BC46E-A415-9BB2-A141-553F86512503}"/>
              </a:ext>
            </a:extLst>
          </p:cNvPr>
          <p:cNvSpPr/>
          <p:nvPr/>
        </p:nvSpPr>
        <p:spPr>
          <a:xfrm>
            <a:off x="363187" y="1009403"/>
            <a:ext cx="11025249" cy="7125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Recidivism</a:t>
            </a:r>
            <a:r>
              <a:rPr lang="en-US" sz="2400" dirty="0">
                <a:solidFill>
                  <a:schemeClr val="bg1"/>
                </a:solidFill>
                <a:latin typeface="Times New Roman" panose="02020603050405020304" pitchFamily="18" charset="0"/>
                <a:cs typeface="Times New Roman" panose="02020603050405020304" pitchFamily="18" charset="0"/>
              </a:rPr>
              <a:t>: rate of repeat offenders (prisons make those convicted of crime repeat offenders)</a:t>
            </a:r>
          </a:p>
        </p:txBody>
      </p:sp>
      <p:sp>
        <p:nvSpPr>
          <p:cNvPr id="4" name="Rectangle 3">
            <a:extLst>
              <a:ext uri="{FF2B5EF4-FFF2-40B4-BE49-F238E27FC236}">
                <a16:creationId xmlns:a16="http://schemas.microsoft.com/office/drawing/2014/main" id="{F931AA64-744A-DAB8-9715-47CF7C4D56F6}"/>
              </a:ext>
            </a:extLst>
          </p:cNvPr>
          <p:cNvSpPr/>
          <p:nvPr/>
        </p:nvSpPr>
        <p:spPr>
          <a:xfrm>
            <a:off x="807522" y="2956956"/>
            <a:ext cx="6816437" cy="7243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Why do prisons fail to rehabilitate those convicted of a crime? </a:t>
            </a:r>
          </a:p>
        </p:txBody>
      </p:sp>
    </p:spTree>
    <p:extLst>
      <p:ext uri="{BB962C8B-B14F-4D97-AF65-F5344CB8AC3E}">
        <p14:creationId xmlns:p14="http://schemas.microsoft.com/office/powerpoint/2010/main" val="7907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Justice Debate</a:t>
            </a:r>
          </a:p>
        </p:txBody>
      </p:sp>
      <p:sp>
        <p:nvSpPr>
          <p:cNvPr id="3" name="Content Placeholder 2"/>
          <p:cNvSpPr>
            <a:spLocks noGrp="1"/>
          </p:cNvSpPr>
          <p:nvPr>
            <p:ph idx="1"/>
          </p:nvPr>
        </p:nvSpPr>
        <p:spPr>
          <a:xfrm>
            <a:off x="838200" y="1516566"/>
            <a:ext cx="10515600" cy="4660397"/>
          </a:xfrm>
          <a:solidFill>
            <a:schemeClr val="bg1"/>
          </a:solidFill>
        </p:spPr>
        <p:txBody>
          <a:bodyPr>
            <a:normAutofit/>
          </a:bodyPr>
          <a:lstStyle/>
          <a:p>
            <a:r>
              <a:rPr lang="en-US" sz="2400" b="1" i="1" u="sng" dirty="0">
                <a:solidFill>
                  <a:srgbClr val="002060"/>
                </a:solidFill>
                <a:latin typeface="Times New Roman" pitchFamily="18" charset="0"/>
                <a:cs typeface="Times New Roman" pitchFamily="18" charset="0"/>
              </a:rPr>
              <a:t>8</a:t>
            </a:r>
            <a:r>
              <a:rPr lang="en-US" sz="2400" b="1" i="1" u="sng" baseline="30000" dirty="0">
                <a:solidFill>
                  <a:srgbClr val="002060"/>
                </a:solidFill>
                <a:latin typeface="Times New Roman" pitchFamily="18" charset="0"/>
                <a:cs typeface="Times New Roman" pitchFamily="18" charset="0"/>
              </a:rPr>
              <a:t>th</a:t>
            </a:r>
            <a:r>
              <a:rPr lang="en-US" sz="2400" b="1" i="1" u="sng" dirty="0">
                <a:solidFill>
                  <a:srgbClr val="002060"/>
                </a:solidFill>
                <a:latin typeface="Times New Roman" pitchFamily="18" charset="0"/>
                <a:cs typeface="Times New Roman" pitchFamily="18" charset="0"/>
              </a:rPr>
              <a:t> Amendment </a:t>
            </a:r>
            <a:r>
              <a:rPr lang="en-US" sz="2400" dirty="0">
                <a:latin typeface="Times New Roman" pitchFamily="18" charset="0"/>
                <a:cs typeface="Times New Roman" pitchFamily="18" charset="0"/>
              </a:rPr>
              <a:t>sets guidelines </a:t>
            </a:r>
          </a:p>
          <a:p>
            <a:pPr lvl="1"/>
            <a:r>
              <a:rPr lang="en-US" i="1" dirty="0">
                <a:solidFill>
                  <a:srgbClr val="C00000"/>
                </a:solidFill>
                <a:latin typeface="Times New Roman" pitchFamily="18" charset="0"/>
                <a:cs typeface="Times New Roman" pitchFamily="18" charset="0"/>
              </a:rPr>
              <a:t>No cruel &amp; unusual punishment</a:t>
            </a:r>
          </a:p>
          <a:p>
            <a:pPr lvl="1"/>
            <a:r>
              <a:rPr lang="en-US" i="1" dirty="0">
                <a:solidFill>
                  <a:srgbClr val="C00000"/>
                </a:solidFill>
                <a:latin typeface="Times New Roman" pitchFamily="18" charset="0"/>
                <a:cs typeface="Times New Roman" pitchFamily="18" charset="0"/>
              </a:rPr>
              <a:t>No excessive bail or fines </a:t>
            </a:r>
          </a:p>
          <a:p>
            <a:pPr marL="0" lvl="1" indent="0">
              <a:buNone/>
            </a:pPr>
            <a:r>
              <a:rPr lang="en-US" sz="2000" dirty="0">
                <a:latin typeface="Times New Roman" pitchFamily="18" charset="0"/>
                <a:cs typeface="Times New Roman" pitchFamily="18" charset="0"/>
              </a:rPr>
              <a:t>Debate with prison systems</a:t>
            </a:r>
          </a:p>
        </p:txBody>
      </p:sp>
      <p:sp>
        <p:nvSpPr>
          <p:cNvPr id="4" name="Rectangle 3">
            <a:extLst>
              <a:ext uri="{FF2B5EF4-FFF2-40B4-BE49-F238E27FC236}">
                <a16:creationId xmlns:a16="http://schemas.microsoft.com/office/drawing/2014/main" id="{9B3D584F-5A81-4178-B850-9BE778BF9E79}"/>
              </a:ext>
            </a:extLst>
          </p:cNvPr>
          <p:cNvSpPr/>
          <p:nvPr/>
        </p:nvSpPr>
        <p:spPr>
          <a:xfrm>
            <a:off x="1092820" y="3010829"/>
            <a:ext cx="5003178"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latin typeface="Times New Roman" panose="02020603050405020304" pitchFamily="18" charset="0"/>
                <a:cs typeface="Times New Roman" panose="02020603050405020304" pitchFamily="18" charset="0"/>
              </a:rPr>
              <a:t>Retribution v. Rehabilitation Debate </a:t>
            </a:r>
          </a:p>
        </p:txBody>
      </p:sp>
      <p:sp>
        <p:nvSpPr>
          <p:cNvPr id="5" name="Rectangle 4">
            <a:extLst>
              <a:ext uri="{FF2B5EF4-FFF2-40B4-BE49-F238E27FC236}">
                <a16:creationId xmlns:a16="http://schemas.microsoft.com/office/drawing/2014/main" id="{C87B7B76-73DF-4A79-86D5-F3EC4FF4406B}"/>
              </a:ext>
            </a:extLst>
          </p:cNvPr>
          <p:cNvSpPr/>
          <p:nvPr/>
        </p:nvSpPr>
        <p:spPr>
          <a:xfrm>
            <a:off x="1360448" y="3647696"/>
            <a:ext cx="5156742" cy="15500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Rehabilitation: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Treatment for psychological disorders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Teach skills = jobs</a:t>
            </a:r>
          </a:p>
        </p:txBody>
      </p:sp>
      <p:sp>
        <p:nvSpPr>
          <p:cNvPr id="6" name="Rectangle 5">
            <a:extLst>
              <a:ext uri="{FF2B5EF4-FFF2-40B4-BE49-F238E27FC236}">
                <a16:creationId xmlns:a16="http://schemas.microsoft.com/office/drawing/2014/main" id="{00A60D4B-C551-46E7-8A21-0E0A7C5F7F7A}"/>
              </a:ext>
            </a:extLst>
          </p:cNvPr>
          <p:cNvSpPr/>
          <p:nvPr/>
        </p:nvSpPr>
        <p:spPr>
          <a:xfrm>
            <a:off x="1360447" y="5265870"/>
            <a:ext cx="5156742" cy="15500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Retribution:</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dirty="0">
                <a:solidFill>
                  <a:srgbClr val="FFFF00"/>
                </a:solidFill>
                <a:latin typeface="Times New Roman" panose="02020603050405020304" pitchFamily="18" charset="0"/>
                <a:cs typeface="Times New Roman" panose="02020603050405020304" pitchFamily="18" charset="0"/>
              </a:rPr>
              <a:t>Ex. 1996 Crime Bill</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Get tough on crime</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Deterrent</a:t>
            </a:r>
            <a:r>
              <a:rPr lang="en-US" sz="2400" dirty="0">
                <a:latin typeface="Times New Roman" panose="02020603050405020304" pitchFamily="18" charset="0"/>
                <a:cs typeface="Times New Roman" panose="02020603050405020304" pitchFamily="18" charset="0"/>
              </a:rPr>
              <a:t> – stiffer sentences for those convicted of criminal offense</a:t>
            </a:r>
          </a:p>
        </p:txBody>
      </p:sp>
      <p:pic>
        <p:nvPicPr>
          <p:cNvPr id="8" name="Picture 7" descr="A screenshot of a cell phone&#10;&#10;Description automatically generated">
            <a:extLst>
              <a:ext uri="{FF2B5EF4-FFF2-40B4-BE49-F238E27FC236}">
                <a16:creationId xmlns:a16="http://schemas.microsoft.com/office/drawing/2014/main" id="{26D45AAA-7D9C-4F17-9146-1E6623C3E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170" y="1846514"/>
            <a:ext cx="4836610" cy="3751398"/>
          </a:xfrm>
          <a:prstGeom prst="rect">
            <a:avLst/>
          </a:prstGeom>
          <a:ln>
            <a:solidFill>
              <a:srgbClr val="002060"/>
            </a:solidFill>
          </a:ln>
        </p:spPr>
      </p:pic>
    </p:spTree>
    <p:extLst>
      <p:ext uri="{BB962C8B-B14F-4D97-AF65-F5344CB8AC3E}">
        <p14:creationId xmlns:p14="http://schemas.microsoft.com/office/powerpoint/2010/main" val="887574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14" y="242297"/>
            <a:ext cx="10515600" cy="1040594"/>
          </a:xfrm>
          <a:solidFill>
            <a:schemeClr val="accent6">
              <a:lumMod val="50000"/>
            </a:schemeClr>
          </a:solidFill>
          <a:ln>
            <a:solidFill>
              <a:schemeClr val="accent1"/>
            </a:solidFill>
          </a:ln>
        </p:spPr>
        <p:txBody>
          <a:bodyPr>
            <a:normAutofit/>
          </a:bodyPr>
          <a:lstStyle/>
          <a:p>
            <a:r>
              <a:rPr lang="en-US" sz="3600" dirty="0">
                <a:solidFill>
                  <a:schemeClr val="bg1"/>
                </a:solidFill>
                <a:latin typeface="Baskerville Old Face" pitchFamily="18" charset="0"/>
              </a:rPr>
              <a:t>Violent Crime Control &amp; Law Enforcement Act (1996)</a:t>
            </a:r>
          </a:p>
        </p:txBody>
      </p:sp>
      <p:sp>
        <p:nvSpPr>
          <p:cNvPr id="3" name="Content Placeholder 2"/>
          <p:cNvSpPr>
            <a:spLocks noGrp="1"/>
          </p:cNvSpPr>
          <p:nvPr>
            <p:ph idx="1"/>
          </p:nvPr>
        </p:nvSpPr>
        <p:spPr>
          <a:xfrm>
            <a:off x="769962" y="5336274"/>
            <a:ext cx="10515600" cy="805219"/>
          </a:xfrm>
          <a:solidFill>
            <a:srgbClr val="002060"/>
          </a:solidFill>
        </p:spPr>
        <p:txBody>
          <a:bodyPr>
            <a:normAutofit/>
          </a:bodyPr>
          <a:lstStyle/>
          <a:p>
            <a:r>
              <a:rPr lang="en-US" sz="2400" dirty="0">
                <a:solidFill>
                  <a:schemeClr val="bg1"/>
                </a:solidFill>
                <a:latin typeface="Times New Roman" pitchFamily="18" charset="0"/>
                <a:cs typeface="Times New Roman" pitchFamily="18" charset="0"/>
              </a:rPr>
              <a:t>Impact – crime rate decreases, but the prison population rose (predominantly for Africa-American males)</a:t>
            </a:r>
          </a:p>
        </p:txBody>
      </p:sp>
      <p:pic>
        <p:nvPicPr>
          <p:cNvPr id="1028"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51" y="1555798"/>
            <a:ext cx="9721946" cy="35348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5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7765"/>
          </a:xfrm>
          <a:solidFill>
            <a:schemeClr val="accent6">
              <a:lumMod val="50000"/>
            </a:schemeClr>
          </a:solidFill>
        </p:spPr>
        <p:txBody>
          <a:bodyPr/>
          <a:lstStyle/>
          <a:p>
            <a:r>
              <a:rPr lang="en-US" dirty="0">
                <a:solidFill>
                  <a:schemeClr val="bg1"/>
                </a:solidFill>
                <a:latin typeface="Baskerville Old Face" pitchFamily="18" charset="0"/>
              </a:rPr>
              <a:t>Current trend</a:t>
            </a:r>
          </a:p>
        </p:txBody>
      </p:sp>
      <p:sp>
        <p:nvSpPr>
          <p:cNvPr id="3" name="Content Placeholder 2"/>
          <p:cNvSpPr>
            <a:spLocks noGrp="1"/>
          </p:cNvSpPr>
          <p:nvPr>
            <p:ph idx="1"/>
          </p:nvPr>
        </p:nvSpPr>
        <p:spPr>
          <a:xfrm>
            <a:off x="838200" y="1583140"/>
            <a:ext cx="10515600" cy="4593823"/>
          </a:xfrm>
          <a:solidFill>
            <a:schemeClr val="bg1"/>
          </a:solidFill>
        </p:spPr>
        <p:txBody>
          <a:bodyPr>
            <a:normAutofit/>
          </a:bodyPr>
          <a:lstStyle/>
          <a:p>
            <a:r>
              <a:rPr lang="en-US" sz="2400" dirty="0">
                <a:latin typeface="Times New Roman" pitchFamily="18" charset="0"/>
                <a:cs typeface="Times New Roman" pitchFamily="18" charset="0"/>
              </a:rPr>
              <a:t>Trending: Decriminalizing </a:t>
            </a:r>
            <a:r>
              <a:rPr lang="en-US" sz="2400" b="1" i="1" u="sng" dirty="0">
                <a:latin typeface="Times New Roman" pitchFamily="18" charset="0"/>
                <a:cs typeface="Times New Roman" pitchFamily="18" charset="0"/>
              </a:rPr>
              <a:t>victimless crimes</a:t>
            </a:r>
            <a:r>
              <a:rPr lang="en-US" sz="2400" dirty="0">
                <a:latin typeface="Times New Roman" pitchFamily="18" charset="0"/>
                <a:cs typeface="Times New Roman" pitchFamily="18" charset="0"/>
              </a:rPr>
              <a:t> – an illegal offense that only involves the person committing the crime</a:t>
            </a:r>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582" y="2169946"/>
            <a:ext cx="5993452" cy="34480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68490" y="2490715"/>
            <a:ext cx="4913194" cy="16991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Legalization of Marijuana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Tax revenue</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Gateway drug (lacks credibility)</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Some medicinal benefit</a:t>
            </a:r>
          </a:p>
        </p:txBody>
      </p:sp>
      <p:sp>
        <p:nvSpPr>
          <p:cNvPr id="6" name="Rectangle 5"/>
          <p:cNvSpPr/>
          <p:nvPr/>
        </p:nvSpPr>
        <p:spPr>
          <a:xfrm>
            <a:off x="242055" y="4423372"/>
            <a:ext cx="5196578" cy="19486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Debate:</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Evaluate whether the United States should decriminalize marijuana and gambling? (What are the pro and cons)</a:t>
            </a:r>
          </a:p>
          <a:p>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64434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8028"/>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Capital Punishment</a:t>
            </a:r>
          </a:p>
        </p:txBody>
      </p:sp>
      <p:sp>
        <p:nvSpPr>
          <p:cNvPr id="3" name="Content Placeholder 2"/>
          <p:cNvSpPr>
            <a:spLocks noGrp="1"/>
          </p:cNvSpPr>
          <p:nvPr>
            <p:ph idx="1"/>
          </p:nvPr>
        </p:nvSpPr>
        <p:spPr>
          <a:xfrm>
            <a:off x="838200" y="1436914"/>
            <a:ext cx="10515600" cy="4740049"/>
          </a:xfrm>
          <a:solidFill>
            <a:schemeClr val="bg1"/>
          </a:solidFill>
        </p:spPr>
        <p:txBody>
          <a:bodyPr>
            <a:normAutofit/>
          </a:bodyPr>
          <a:lstStyle/>
          <a:p>
            <a:r>
              <a:rPr lang="en-US" sz="2400" dirty="0">
                <a:latin typeface="Times New Roman" pitchFamily="18" charset="0"/>
                <a:cs typeface="Times New Roman" pitchFamily="18" charset="0"/>
              </a:rPr>
              <a:t>Debate over the use of the death penalty (</a:t>
            </a:r>
            <a:r>
              <a:rPr lang="en-US" sz="2400" b="1" i="1" u="sng" dirty="0">
                <a:solidFill>
                  <a:srgbClr val="C00000"/>
                </a:solidFill>
                <a:latin typeface="Times New Roman" pitchFamily="18" charset="0"/>
                <a:cs typeface="Times New Roman" pitchFamily="18" charset="0"/>
              </a:rPr>
              <a:t>does it violate cruel &amp; unusual punishment</a:t>
            </a:r>
            <a:r>
              <a:rPr lang="en-US" sz="2400" dirty="0">
                <a:latin typeface="Times New Roman" pitchFamily="18" charset="0"/>
                <a:cs typeface="Times New Roman" pitchFamily="18" charset="0"/>
              </a:rPr>
              <a:t>)</a:t>
            </a:r>
          </a:p>
        </p:txBody>
      </p:sp>
      <p:pic>
        <p:nvPicPr>
          <p:cNvPr id="5" name="Picture 4" descr="A picture containing text, map&#10;&#10;Description automatically generated">
            <a:extLst>
              <a:ext uri="{FF2B5EF4-FFF2-40B4-BE49-F238E27FC236}">
                <a16:creationId xmlns:a16="http://schemas.microsoft.com/office/drawing/2014/main" id="{7CC7F522-ECD2-49A5-965C-F2FB19A16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4185" y="2269772"/>
            <a:ext cx="4973444" cy="2993604"/>
          </a:xfrm>
          <a:prstGeom prst="rect">
            <a:avLst/>
          </a:prstGeom>
          <a:ln>
            <a:solidFill>
              <a:srgbClr val="002060"/>
            </a:solidFill>
          </a:ln>
        </p:spPr>
      </p:pic>
      <p:pic>
        <p:nvPicPr>
          <p:cNvPr id="7" name="Picture 6" descr="A close up of a map&#10;&#10;Description automatically generated">
            <a:extLst>
              <a:ext uri="{FF2B5EF4-FFF2-40B4-BE49-F238E27FC236}">
                <a16:creationId xmlns:a16="http://schemas.microsoft.com/office/drawing/2014/main" id="{E24A7BA7-958E-441C-96A7-01828BAD2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34" y="2269772"/>
            <a:ext cx="5725222" cy="2993604"/>
          </a:xfrm>
          <a:prstGeom prst="rect">
            <a:avLst/>
          </a:prstGeom>
          <a:ln>
            <a:solidFill>
              <a:srgbClr val="002060"/>
            </a:solidFill>
          </a:ln>
        </p:spPr>
      </p:pic>
      <p:sp>
        <p:nvSpPr>
          <p:cNvPr id="8" name="Rectangle 7">
            <a:extLst>
              <a:ext uri="{FF2B5EF4-FFF2-40B4-BE49-F238E27FC236}">
                <a16:creationId xmlns:a16="http://schemas.microsoft.com/office/drawing/2014/main" id="{A319E18C-6077-4E00-981F-69F8C8ED2A70}"/>
              </a:ext>
            </a:extLst>
          </p:cNvPr>
          <p:cNvSpPr/>
          <p:nvPr/>
        </p:nvSpPr>
        <p:spPr>
          <a:xfrm>
            <a:off x="1561170" y="5486399"/>
            <a:ext cx="9792629" cy="11347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Gregg v. Georgia</a:t>
            </a:r>
            <a:r>
              <a:rPr lang="en-US" sz="2400" dirty="0">
                <a:latin typeface="Times New Roman" panose="02020603050405020304" pitchFamily="18" charset="0"/>
                <a:cs typeface="Times New Roman" panose="02020603050405020304" pitchFamily="18" charset="0"/>
              </a:rPr>
              <a:t>: Death Penalty is Constitutional</a:t>
            </a:r>
          </a:p>
          <a:p>
            <a:r>
              <a:rPr lang="en-US" sz="2400" b="1" i="1" u="sng" dirty="0">
                <a:solidFill>
                  <a:schemeClr val="bg1"/>
                </a:solidFill>
                <a:latin typeface="Times New Roman" panose="02020603050405020304" pitchFamily="18" charset="0"/>
                <a:cs typeface="Times New Roman" panose="02020603050405020304" pitchFamily="18" charset="0"/>
              </a:rPr>
              <a:t>Glossip v. Gross</a:t>
            </a:r>
            <a:r>
              <a:rPr lang="en-US" sz="2400" dirty="0">
                <a:latin typeface="Times New Roman" panose="02020603050405020304" pitchFamily="18" charset="0"/>
                <a:cs typeface="Times New Roman" panose="02020603050405020304" pitchFamily="18" charset="0"/>
              </a:rPr>
              <a:t>: Death penalty is constitutional and does not require it to be pain free </a:t>
            </a:r>
          </a:p>
        </p:txBody>
      </p:sp>
    </p:spTree>
    <p:extLst>
      <p:ext uri="{BB962C8B-B14F-4D97-AF65-F5344CB8AC3E}">
        <p14:creationId xmlns:p14="http://schemas.microsoft.com/office/powerpoint/2010/main" val="11740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1067595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DA57-2E54-4689-A8BD-3646B281C914}"/>
              </a:ext>
            </a:extLst>
          </p:cNvPr>
          <p:cNvSpPr>
            <a:spLocks noGrp="1"/>
          </p:cNvSpPr>
          <p:nvPr>
            <p:ph type="title"/>
          </p:nvPr>
        </p:nvSpPr>
        <p:spPr>
          <a:xfrm>
            <a:off x="838200" y="169853"/>
            <a:ext cx="10515600" cy="732155"/>
          </a:xfrm>
          <a:solidFill>
            <a:schemeClr val="accent6">
              <a:lumMod val="50000"/>
            </a:schemeClr>
          </a:solidFill>
          <a:ln>
            <a:solidFill>
              <a:schemeClr val="accent4">
                <a:lumMod val="50000"/>
              </a:schemeClr>
            </a:solidFill>
          </a:ln>
        </p:spPr>
        <p:txBody>
          <a:bodyPr/>
          <a:lstStyle/>
          <a:p>
            <a:r>
              <a:rPr lang="en-US" dirty="0">
                <a:solidFill>
                  <a:schemeClr val="bg1"/>
                </a:solidFill>
                <a:latin typeface="Baskerville Old Face" panose="02020602080505020303" pitchFamily="18" charset="0"/>
              </a:rPr>
              <a:t>An Original Tenet</a:t>
            </a:r>
          </a:p>
        </p:txBody>
      </p:sp>
      <p:sp>
        <p:nvSpPr>
          <p:cNvPr id="3" name="Content Placeholder 2">
            <a:extLst>
              <a:ext uri="{FF2B5EF4-FFF2-40B4-BE49-F238E27FC236}">
                <a16:creationId xmlns:a16="http://schemas.microsoft.com/office/drawing/2014/main" id="{9DDC9315-C2FA-4FF7-A257-CB307AC34EB8}"/>
              </a:ext>
            </a:extLst>
          </p:cNvPr>
          <p:cNvSpPr>
            <a:spLocks noGrp="1"/>
          </p:cNvSpPr>
          <p:nvPr>
            <p:ph idx="1"/>
          </p:nvPr>
        </p:nvSpPr>
        <p:spPr>
          <a:xfrm>
            <a:off x="112542" y="3310021"/>
            <a:ext cx="9405793" cy="2325932"/>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Purpose of Government</a:t>
            </a:r>
            <a:r>
              <a:rPr lang="en-US" sz="2400" dirty="0">
                <a:latin typeface="Times New Roman" panose="02020603050405020304" pitchFamily="18" charset="0"/>
                <a:cs typeface="Times New Roman" panose="02020603050405020304" pitchFamily="18" charset="0"/>
              </a:rPr>
              <a:t>: </a:t>
            </a:r>
            <a:r>
              <a:rPr lang="en-US" sz="2400" b="1" i="1" u="sng" dirty="0">
                <a:latin typeface="Times New Roman" panose="02020603050405020304" pitchFamily="18" charset="0"/>
                <a:cs typeface="Times New Roman" panose="02020603050405020304" pitchFamily="18" charset="0"/>
              </a:rPr>
              <a:t>Security</a:t>
            </a:r>
            <a:r>
              <a:rPr lang="en-US" sz="2400" dirty="0">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Social Contract </a:t>
            </a:r>
            <a:r>
              <a:rPr lang="en-US" sz="2400" dirty="0">
                <a:latin typeface="Times New Roman" panose="02020603050405020304" pitchFamily="18" charset="0"/>
                <a:cs typeface="Times New Roman" panose="02020603050405020304" pitchFamily="18" charset="0"/>
              </a:rPr>
              <a:t>– give up certain rights to empower government)</a:t>
            </a:r>
          </a:p>
          <a:p>
            <a:r>
              <a:rPr lang="en-US" sz="2400" b="1" i="1" u="sng" dirty="0">
                <a:solidFill>
                  <a:srgbClr val="002060"/>
                </a:solidFill>
                <a:latin typeface="Times New Roman" panose="02020603050405020304" pitchFamily="18" charset="0"/>
                <a:cs typeface="Times New Roman" panose="02020603050405020304" pitchFamily="18" charset="0"/>
              </a:rPr>
              <a:t>Civic Duty </a:t>
            </a:r>
            <a:r>
              <a:rPr lang="en-US" sz="2400" dirty="0">
                <a:latin typeface="Times New Roman" panose="02020603050405020304" pitchFamily="18" charset="0"/>
                <a:cs typeface="Times New Roman" panose="02020603050405020304" pitchFamily="18" charset="0"/>
              </a:rPr>
              <a:t>– Obey the law</a:t>
            </a:r>
          </a:p>
          <a:p>
            <a:r>
              <a:rPr lang="en-US" sz="2400" b="1" dirty="0">
                <a:solidFill>
                  <a:srgbClr val="002060"/>
                </a:solidFill>
                <a:latin typeface="Times New Roman" panose="02020603050405020304" pitchFamily="18" charset="0"/>
                <a:cs typeface="Times New Roman" panose="02020603050405020304" pitchFamily="18" charset="0"/>
              </a:rPr>
              <a:t>Core Value</a:t>
            </a:r>
            <a:r>
              <a:rPr lang="en-US" sz="2400" dirty="0">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Rule of law</a:t>
            </a:r>
          </a:p>
        </p:txBody>
      </p:sp>
      <p:sp>
        <p:nvSpPr>
          <p:cNvPr id="4" name="Rectangle 3">
            <a:extLst>
              <a:ext uri="{FF2B5EF4-FFF2-40B4-BE49-F238E27FC236}">
                <a16:creationId xmlns:a16="http://schemas.microsoft.com/office/drawing/2014/main" id="{BEBCD499-5D7D-452F-8D71-40A7B1905D94}"/>
              </a:ext>
            </a:extLst>
          </p:cNvPr>
          <p:cNvSpPr/>
          <p:nvPr/>
        </p:nvSpPr>
        <p:spPr>
          <a:xfrm>
            <a:off x="393895" y="1103069"/>
            <a:ext cx="11535507" cy="20058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 only way whereby anyone divests himself of his natural liberty, and puts on the bonds of civil society, is by agreeing with other men to join and unite into a community, for their comfortable, safe, and peaceable living one amongst another, in a secure enjoyment of their properties, and a greater security against any that are not of it.”</a:t>
            </a:r>
          </a:p>
          <a:p>
            <a:r>
              <a:rPr lang="en-US" sz="2400"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John Locke, Two Treatise of Government, 1689</a:t>
            </a:r>
          </a:p>
        </p:txBody>
      </p:sp>
      <p:pic>
        <p:nvPicPr>
          <p:cNvPr id="1026" name="Picture 2" descr="John Locke on Human Understanding - New Learning Online">
            <a:extLst>
              <a:ext uri="{FF2B5EF4-FFF2-40B4-BE49-F238E27FC236}">
                <a16:creationId xmlns:a16="http://schemas.microsoft.com/office/drawing/2014/main" id="{09C260B6-7B86-48CF-93DE-88A1C9594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9688" y="2343920"/>
            <a:ext cx="1848361" cy="153008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7651C85-A07E-42B4-9165-87CE528E16C3}"/>
              </a:ext>
            </a:extLst>
          </p:cNvPr>
          <p:cNvSpPr/>
          <p:nvPr/>
        </p:nvSpPr>
        <p:spPr>
          <a:xfrm>
            <a:off x="4431323" y="4014220"/>
            <a:ext cx="7216726" cy="24852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200" b="1" dirty="0">
                <a:latin typeface="Times New Roman" pitchFamily="18" charset="0"/>
                <a:cs typeface="Times New Roman" pitchFamily="18" charset="0"/>
              </a:rPr>
              <a:t>EXAMPLES</a:t>
            </a:r>
          </a:p>
          <a:p>
            <a:pPr marL="800100" lvl="1" indent="-342900">
              <a:buFont typeface="Arial" panose="020B0604020202020204" pitchFamily="34" charset="0"/>
              <a:buChar char="•"/>
            </a:pPr>
            <a:r>
              <a:rPr lang="en-US" sz="2200" dirty="0">
                <a:latin typeface="Times New Roman" pitchFamily="18" charset="0"/>
                <a:cs typeface="Times New Roman" pitchFamily="18" charset="0"/>
              </a:rPr>
              <a:t>Members of Congress can be expelled or censured </a:t>
            </a:r>
          </a:p>
          <a:p>
            <a:pPr marL="800100" lvl="1" indent="-342900">
              <a:buFont typeface="Arial" panose="020B0604020202020204" pitchFamily="34" charset="0"/>
              <a:buChar char="•"/>
            </a:pPr>
            <a:r>
              <a:rPr lang="en-US" sz="2200" dirty="0">
                <a:latin typeface="Times New Roman" pitchFamily="18" charset="0"/>
                <a:cs typeface="Times New Roman" pitchFamily="18" charset="0"/>
              </a:rPr>
              <a:t>Impeachment for federal officials </a:t>
            </a:r>
          </a:p>
          <a:p>
            <a:pPr marL="800100" lvl="1" indent="-342900">
              <a:buFont typeface="Arial" panose="020B0604020202020204" pitchFamily="34" charset="0"/>
              <a:buChar char="•"/>
            </a:pPr>
            <a:r>
              <a:rPr lang="en-US" sz="2200" dirty="0">
                <a:latin typeface="Times New Roman" pitchFamily="18" charset="0"/>
                <a:cs typeface="Times New Roman" pitchFamily="18" charset="0"/>
              </a:rPr>
              <a:t>Article VI – “Supremacy Clause” </a:t>
            </a:r>
          </a:p>
          <a:p>
            <a:pPr marL="800100" lvl="1" indent="-342900">
              <a:buFont typeface="Arial" panose="020B0604020202020204" pitchFamily="34" charset="0"/>
              <a:buChar char="•"/>
            </a:pPr>
            <a:r>
              <a:rPr lang="en-US" sz="2200" dirty="0">
                <a:latin typeface="Times New Roman" pitchFamily="18" charset="0"/>
                <a:cs typeface="Times New Roman" pitchFamily="18" charset="0"/>
              </a:rPr>
              <a:t>Marbury v. Madison (1803)</a:t>
            </a:r>
          </a:p>
          <a:p>
            <a:pPr marL="800100" lvl="1" indent="-342900">
              <a:buFont typeface="Arial" panose="020B0604020202020204" pitchFamily="34" charset="0"/>
              <a:buChar char="•"/>
            </a:pPr>
            <a:r>
              <a:rPr lang="en-US" sz="2200" dirty="0">
                <a:latin typeface="Times New Roman" pitchFamily="18" charset="0"/>
                <a:cs typeface="Times New Roman" pitchFamily="18" charset="0"/>
              </a:rPr>
              <a:t>President oath of office – Swears to uphold the Constitution</a:t>
            </a:r>
          </a:p>
        </p:txBody>
      </p:sp>
      <p:sp>
        <p:nvSpPr>
          <p:cNvPr id="6" name="Rectangle 5">
            <a:extLst>
              <a:ext uri="{FF2B5EF4-FFF2-40B4-BE49-F238E27FC236}">
                <a16:creationId xmlns:a16="http://schemas.microsoft.com/office/drawing/2014/main" id="{8CB76C3E-D61A-4A31-8A89-9181C63EEE4C}"/>
              </a:ext>
            </a:extLst>
          </p:cNvPr>
          <p:cNvSpPr/>
          <p:nvPr/>
        </p:nvSpPr>
        <p:spPr>
          <a:xfrm>
            <a:off x="543951" y="5256843"/>
            <a:ext cx="4309403" cy="693791"/>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“A Government of Laws, not men”</a:t>
            </a:r>
          </a:p>
          <a:p>
            <a:pPr algn="ctr"/>
            <a:r>
              <a:rPr lang="en-US" sz="2000" b="1" dirty="0">
                <a:latin typeface="Times New Roman" pitchFamily="18" charset="0"/>
                <a:cs typeface="Times New Roman" pitchFamily="18" charset="0"/>
              </a:rPr>
              <a:t>- John Adams</a:t>
            </a:r>
          </a:p>
        </p:txBody>
      </p:sp>
    </p:spTree>
    <p:extLst>
      <p:ext uri="{BB962C8B-B14F-4D97-AF65-F5344CB8AC3E}">
        <p14:creationId xmlns:p14="http://schemas.microsoft.com/office/powerpoint/2010/main" val="291065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10" name="Rectangle 9">
            <a:extLst>
              <a:ext uri="{FF2B5EF4-FFF2-40B4-BE49-F238E27FC236}">
                <a16:creationId xmlns:a16="http://schemas.microsoft.com/office/drawing/2014/main" id="{C2106716-46BF-4060-846E-FCD7CE4CD953}"/>
              </a:ext>
            </a:extLst>
          </p:cNvPr>
          <p:cNvSpPr/>
          <p:nvPr/>
        </p:nvSpPr>
        <p:spPr>
          <a:xfrm>
            <a:off x="548640" y="98478"/>
            <a:ext cx="5547360" cy="6176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Criminal Case: Wanted</a:t>
            </a:r>
          </a:p>
          <a:p>
            <a:pPr algn="ctr"/>
            <a:endParaRPr lang="en-US" sz="2400" b="1"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p:txBody>
      </p:sp>
      <p:pic>
        <p:nvPicPr>
          <p:cNvPr id="1026" name="Picture 2" descr="Placeit - Wanted Poster Template">
            <a:extLst>
              <a:ext uri="{FF2B5EF4-FFF2-40B4-BE49-F238E27FC236}">
                <a16:creationId xmlns:a16="http://schemas.microsoft.com/office/drawing/2014/main" id="{80C8DDC7-92A2-4976-AAED-3AD72E2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3" y="643596"/>
            <a:ext cx="4375053" cy="2785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ee Little Pigs png images | PNGEgg">
            <a:extLst>
              <a:ext uri="{FF2B5EF4-FFF2-40B4-BE49-F238E27FC236}">
                <a16:creationId xmlns:a16="http://schemas.microsoft.com/office/drawing/2014/main" id="{D6CEE0FD-A7C9-458E-A7DB-85E41730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01" y="1359738"/>
            <a:ext cx="1974875" cy="11667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FA999B-98FB-4A7C-962D-5FFD0D372701}"/>
              </a:ext>
            </a:extLst>
          </p:cNvPr>
          <p:cNvSpPr/>
          <p:nvPr/>
        </p:nvSpPr>
        <p:spPr>
          <a:xfrm>
            <a:off x="1363631" y="2528530"/>
            <a:ext cx="4146213" cy="506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Criminal Chargers: </a:t>
            </a:r>
            <a:r>
              <a:rPr lang="en-US" sz="2000" dirty="0">
                <a:solidFill>
                  <a:schemeClr val="tx1"/>
                </a:solidFill>
                <a:latin typeface="Times" panose="02020603050405020304" pitchFamily="18" charset="0"/>
                <a:cs typeface="Times" panose="02020603050405020304" pitchFamily="18" charset="0"/>
              </a:rPr>
              <a:t>Destruction of Property &amp; Murder</a:t>
            </a:r>
          </a:p>
        </p:txBody>
      </p:sp>
      <p:sp>
        <p:nvSpPr>
          <p:cNvPr id="15" name="Rectangle 14">
            <a:extLst>
              <a:ext uri="{FF2B5EF4-FFF2-40B4-BE49-F238E27FC236}">
                <a16:creationId xmlns:a16="http://schemas.microsoft.com/office/drawing/2014/main" id="{CB9EA253-00ED-4754-8E94-19FDFEC6B9FF}"/>
              </a:ext>
            </a:extLst>
          </p:cNvPr>
          <p:cNvSpPr/>
          <p:nvPr/>
        </p:nvSpPr>
        <p:spPr>
          <a:xfrm>
            <a:off x="4127948" y="1504373"/>
            <a:ext cx="1730327" cy="877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The Big Bad Wolf from the 3 Little Pigs</a:t>
            </a:r>
          </a:p>
        </p:txBody>
      </p:sp>
      <p:cxnSp>
        <p:nvCxnSpPr>
          <p:cNvPr id="17" name="Straight Connector 16">
            <a:extLst>
              <a:ext uri="{FF2B5EF4-FFF2-40B4-BE49-F238E27FC236}">
                <a16:creationId xmlns:a16="http://schemas.microsoft.com/office/drawing/2014/main" id="{AA1EB562-9F61-4C04-B99E-94E63C3998EA}"/>
              </a:ext>
            </a:extLst>
          </p:cNvPr>
          <p:cNvCxnSpPr/>
          <p:nvPr/>
        </p:nvCxnSpPr>
        <p:spPr>
          <a:xfrm>
            <a:off x="450166" y="3627712"/>
            <a:ext cx="5645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Black and White: J is for Jack Jumped">
            <a:extLst>
              <a:ext uri="{FF2B5EF4-FFF2-40B4-BE49-F238E27FC236}">
                <a16:creationId xmlns:a16="http://schemas.microsoft.com/office/drawing/2014/main" id="{AED1F9D0-199B-47E2-9503-4465BC77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6" y="3772347"/>
            <a:ext cx="2495550" cy="22833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Draw Easy Flames - Easy Drawing Tutorial For Kids">
            <a:extLst>
              <a:ext uri="{FF2B5EF4-FFF2-40B4-BE49-F238E27FC236}">
                <a16:creationId xmlns:a16="http://schemas.microsoft.com/office/drawing/2014/main" id="{62128A60-9804-4A65-BB0B-F2BA6336E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1871">
            <a:off x="1676329" y="4136457"/>
            <a:ext cx="454562" cy="454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404BFBA-E6F0-4218-91E7-07609117DACE}"/>
              </a:ext>
            </a:extLst>
          </p:cNvPr>
          <p:cNvSpPr/>
          <p:nvPr/>
        </p:nvSpPr>
        <p:spPr>
          <a:xfrm>
            <a:off x="2709880" y="3787727"/>
            <a:ext cx="3484594" cy="27761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State Court Complaint:</a:t>
            </a:r>
          </a:p>
          <a:p>
            <a:r>
              <a:rPr lang="en-US" sz="2000" b="1" dirty="0">
                <a:latin typeface="Times" panose="02020603050405020304" pitchFamily="18" charset="0"/>
                <a:cs typeface="Times" panose="02020603050405020304" pitchFamily="18" charset="0"/>
              </a:rPr>
              <a:t>Plaintiff: </a:t>
            </a:r>
            <a:r>
              <a:rPr lang="en-US" sz="2000" dirty="0">
                <a:latin typeface="Times" panose="02020603050405020304" pitchFamily="18" charset="0"/>
                <a:cs typeface="Times" panose="02020603050405020304" pitchFamily="18" charset="0"/>
              </a:rPr>
              <a:t>Jack</a:t>
            </a:r>
          </a:p>
          <a:p>
            <a:r>
              <a:rPr lang="en-US" sz="2000" b="1" dirty="0">
                <a:latin typeface="Times" panose="02020603050405020304" pitchFamily="18" charset="0"/>
                <a:cs typeface="Times" panose="02020603050405020304" pitchFamily="18" charset="0"/>
              </a:rPr>
              <a:t>Defendant: </a:t>
            </a:r>
            <a:r>
              <a:rPr lang="en-US" sz="2000" dirty="0">
                <a:latin typeface="Times" panose="02020603050405020304" pitchFamily="18" charset="0"/>
                <a:cs typeface="Times" panose="02020603050405020304" pitchFamily="18" charset="0"/>
              </a:rPr>
              <a:t>Candle maker</a:t>
            </a:r>
          </a:p>
          <a:p>
            <a:r>
              <a:rPr lang="en-US" sz="2000" b="1" dirty="0">
                <a:latin typeface="Times" panose="02020603050405020304" pitchFamily="18" charset="0"/>
                <a:cs typeface="Times" panose="02020603050405020304" pitchFamily="18" charset="0"/>
              </a:rPr>
              <a:t>Reason for the lawsuit: </a:t>
            </a:r>
            <a:r>
              <a:rPr lang="en-US" sz="2000" dirty="0">
                <a:latin typeface="Times" panose="02020603050405020304" pitchFamily="18" charset="0"/>
                <a:cs typeface="Times" panose="02020603050405020304" pitchFamily="18" charset="0"/>
              </a:rPr>
              <a:t>Jack is seeking $1,000,000, for not having a warning label on candles that jumping over an open flame can cause injury or death</a:t>
            </a:r>
          </a:p>
        </p:txBody>
      </p:sp>
    </p:spTree>
    <p:extLst>
      <p:ext uri="{BB962C8B-B14F-4D97-AF65-F5344CB8AC3E}">
        <p14:creationId xmlns:p14="http://schemas.microsoft.com/office/powerpoint/2010/main" val="550443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8028"/>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Penal Code Review</a:t>
            </a:r>
          </a:p>
        </p:txBody>
      </p:sp>
      <p:sp>
        <p:nvSpPr>
          <p:cNvPr id="3" name="Content Placeholder 2"/>
          <p:cNvSpPr>
            <a:spLocks noGrp="1"/>
          </p:cNvSpPr>
          <p:nvPr>
            <p:ph idx="1"/>
          </p:nvPr>
        </p:nvSpPr>
        <p:spPr>
          <a:xfrm>
            <a:off x="510639" y="1282536"/>
            <a:ext cx="10843161" cy="4894428"/>
          </a:xfrm>
          <a:solidFill>
            <a:schemeClr val="bg1"/>
          </a:solidFill>
        </p:spPr>
        <p:txBody>
          <a:bodyPr>
            <a:normAutofit/>
          </a:bodyPr>
          <a:lstStyle/>
          <a:p>
            <a:pPr marL="457200" indent="-457200">
              <a:buAutoNum type="arabicPeriod"/>
            </a:pPr>
            <a:r>
              <a:rPr lang="en-US" sz="2400" dirty="0">
                <a:latin typeface="Times New Roman" pitchFamily="18" charset="0"/>
                <a:cs typeface="Times New Roman" pitchFamily="18" charset="0"/>
              </a:rPr>
              <a:t>Explain why state and federal governments establish penal codes.</a:t>
            </a:r>
          </a:p>
          <a:p>
            <a:pPr marL="457200" indent="-457200">
              <a:buAutoNum type="arabicPeriod"/>
            </a:pPr>
            <a:r>
              <a:rPr lang="en-US" sz="2400" dirty="0">
                <a:latin typeface="Times New Roman" pitchFamily="18" charset="0"/>
                <a:cs typeface="Times New Roman" pitchFamily="18" charset="0"/>
              </a:rPr>
              <a:t>Why do penal codes cause debate when sentencing those convicted of a crime? </a:t>
            </a:r>
          </a:p>
        </p:txBody>
      </p:sp>
      <p:pic>
        <p:nvPicPr>
          <p:cNvPr id="4" name="Picture 3">
            <a:extLst>
              <a:ext uri="{FF2B5EF4-FFF2-40B4-BE49-F238E27FC236}">
                <a16:creationId xmlns:a16="http://schemas.microsoft.com/office/drawing/2014/main" id="{898A4FD6-407C-8B38-270B-CB0427A91AD3}"/>
              </a:ext>
            </a:extLst>
          </p:cNvPr>
          <p:cNvPicPr>
            <a:picLocks noChangeAspect="1"/>
          </p:cNvPicPr>
          <p:nvPr/>
        </p:nvPicPr>
        <p:blipFill>
          <a:blip r:embed="rId2"/>
          <a:stretch>
            <a:fillRect/>
          </a:stretch>
        </p:blipFill>
        <p:spPr>
          <a:xfrm>
            <a:off x="2157959" y="2393325"/>
            <a:ext cx="2893726" cy="3060700"/>
          </a:xfrm>
          <a:prstGeom prst="rect">
            <a:avLst/>
          </a:prstGeom>
        </p:spPr>
      </p:pic>
      <p:pic>
        <p:nvPicPr>
          <p:cNvPr id="6" name="Picture 5">
            <a:extLst>
              <a:ext uri="{FF2B5EF4-FFF2-40B4-BE49-F238E27FC236}">
                <a16:creationId xmlns:a16="http://schemas.microsoft.com/office/drawing/2014/main" id="{B42E9BEA-AE13-0D62-17B0-70CD592C1195}"/>
              </a:ext>
            </a:extLst>
          </p:cNvPr>
          <p:cNvPicPr>
            <a:picLocks noChangeAspect="1"/>
          </p:cNvPicPr>
          <p:nvPr/>
        </p:nvPicPr>
        <p:blipFill>
          <a:blip r:embed="rId3"/>
          <a:stretch>
            <a:fillRect/>
          </a:stretch>
        </p:blipFill>
        <p:spPr>
          <a:xfrm>
            <a:off x="5810876" y="2393324"/>
            <a:ext cx="2658881" cy="3302937"/>
          </a:xfrm>
          <a:prstGeom prst="rect">
            <a:avLst/>
          </a:prstGeom>
        </p:spPr>
      </p:pic>
      <p:sp>
        <p:nvSpPr>
          <p:cNvPr id="9" name="Oval Callout 8">
            <a:extLst>
              <a:ext uri="{FF2B5EF4-FFF2-40B4-BE49-F238E27FC236}">
                <a16:creationId xmlns:a16="http://schemas.microsoft.com/office/drawing/2014/main" id="{6FE46402-3546-35B3-DA50-BC83035A5298}"/>
              </a:ext>
            </a:extLst>
          </p:cNvPr>
          <p:cNvSpPr/>
          <p:nvPr/>
        </p:nvSpPr>
        <p:spPr>
          <a:xfrm>
            <a:off x="7315200" y="2393325"/>
            <a:ext cx="3043003" cy="1035675"/>
          </a:xfrm>
          <a:prstGeom prst="wedgeEllipseCallout">
            <a:avLst>
              <a:gd name="adj1" fmla="val -50492"/>
              <a:gd name="adj2" fmla="val 5562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is justice???</a:t>
            </a:r>
          </a:p>
        </p:txBody>
      </p:sp>
    </p:spTree>
    <p:extLst>
      <p:ext uri="{BB962C8B-B14F-4D97-AF65-F5344CB8AC3E}">
        <p14:creationId xmlns:p14="http://schemas.microsoft.com/office/powerpoint/2010/main" val="3937396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543834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 Legal Terms review</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12 Angry men</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 Procedural Due Process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641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12 Angry men</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 Procedural Due Process</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Stories of Justice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201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114-CD42-5556-54A5-B6419B11F5BA}"/>
              </a:ext>
            </a:extLst>
          </p:cNvPr>
          <p:cNvSpPr>
            <a:spLocks noGrp="1"/>
          </p:cNvSpPr>
          <p:nvPr>
            <p:ph type="title"/>
          </p:nvPr>
        </p:nvSpPr>
        <p:spPr>
          <a:xfrm>
            <a:off x="838200" y="332509"/>
            <a:ext cx="10515600" cy="66501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 Trial by Jury</a:t>
            </a:r>
          </a:p>
        </p:txBody>
      </p:sp>
      <p:sp>
        <p:nvSpPr>
          <p:cNvPr id="3" name="Content Placeholder 2">
            <a:extLst>
              <a:ext uri="{FF2B5EF4-FFF2-40B4-BE49-F238E27FC236}">
                <a16:creationId xmlns:a16="http://schemas.microsoft.com/office/drawing/2014/main" id="{F4EA8778-329A-0D3A-1479-096CB0AB5C07}"/>
              </a:ext>
            </a:extLst>
          </p:cNvPr>
          <p:cNvSpPr>
            <a:spLocks noGrp="1"/>
          </p:cNvSpPr>
          <p:nvPr>
            <p:ph idx="1"/>
          </p:nvPr>
        </p:nvSpPr>
        <p:spPr>
          <a:xfrm>
            <a:off x="510639" y="1246910"/>
            <a:ext cx="11293434" cy="4930054"/>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Explain why the 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protection of trial by jury is important piece of procedural due process and fundamental fairness. </a:t>
            </a:r>
          </a:p>
        </p:txBody>
      </p:sp>
      <p:pic>
        <p:nvPicPr>
          <p:cNvPr id="7" name="Picture 6">
            <a:extLst>
              <a:ext uri="{FF2B5EF4-FFF2-40B4-BE49-F238E27FC236}">
                <a16:creationId xmlns:a16="http://schemas.microsoft.com/office/drawing/2014/main" id="{2A5CC903-2D9C-A5D3-5626-A0345A597CFD}"/>
              </a:ext>
            </a:extLst>
          </p:cNvPr>
          <p:cNvPicPr>
            <a:picLocks noChangeAspect="1"/>
          </p:cNvPicPr>
          <p:nvPr/>
        </p:nvPicPr>
        <p:blipFill>
          <a:blip r:embed="rId2"/>
          <a:stretch>
            <a:fillRect/>
          </a:stretch>
        </p:blipFill>
        <p:spPr>
          <a:xfrm>
            <a:off x="838200" y="2266207"/>
            <a:ext cx="4078184" cy="2638301"/>
          </a:xfrm>
          <a:prstGeom prst="rect">
            <a:avLst/>
          </a:prstGeom>
        </p:spPr>
      </p:pic>
      <p:sp>
        <p:nvSpPr>
          <p:cNvPr id="8" name="Oval Callout 7">
            <a:extLst>
              <a:ext uri="{FF2B5EF4-FFF2-40B4-BE49-F238E27FC236}">
                <a16:creationId xmlns:a16="http://schemas.microsoft.com/office/drawing/2014/main" id="{0E78CCC8-B174-EFDC-6E15-A0496C3F2577}"/>
              </a:ext>
            </a:extLst>
          </p:cNvPr>
          <p:cNvSpPr/>
          <p:nvPr/>
        </p:nvSpPr>
        <p:spPr>
          <a:xfrm>
            <a:off x="4144488" y="2042556"/>
            <a:ext cx="3063834" cy="605641"/>
          </a:xfrm>
          <a:prstGeom prst="wedgeEllipseCallout">
            <a:avLst>
              <a:gd name="adj1" fmla="val -47190"/>
              <a:gd name="adj2" fmla="val 6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Who votes guilty?</a:t>
            </a:r>
          </a:p>
        </p:txBody>
      </p:sp>
      <p:sp>
        <p:nvSpPr>
          <p:cNvPr id="9" name="Rectangle 8">
            <a:extLst>
              <a:ext uri="{FF2B5EF4-FFF2-40B4-BE49-F238E27FC236}">
                <a16:creationId xmlns:a16="http://schemas.microsoft.com/office/drawing/2014/main" id="{45F520CA-342B-8E8C-B14F-2FE7AB0DD1CC}"/>
              </a:ext>
            </a:extLst>
          </p:cNvPr>
          <p:cNvSpPr/>
          <p:nvPr/>
        </p:nvSpPr>
        <p:spPr>
          <a:xfrm>
            <a:off x="2275114" y="4616532"/>
            <a:ext cx="2968831" cy="5759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12 Angry Men</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A7C62C-A58B-4E9A-BACC-332F1B426EF9}"/>
              </a:ext>
            </a:extLst>
          </p:cNvPr>
          <p:cNvPicPr>
            <a:picLocks noChangeAspect="1"/>
          </p:cNvPicPr>
          <p:nvPr/>
        </p:nvPicPr>
        <p:blipFill>
          <a:blip r:embed="rId4"/>
          <a:stretch>
            <a:fillRect/>
          </a:stretch>
        </p:blipFill>
        <p:spPr>
          <a:xfrm>
            <a:off x="6251285" y="3080118"/>
            <a:ext cx="4602761" cy="2259371"/>
          </a:xfrm>
          <a:prstGeom prst="rect">
            <a:avLst/>
          </a:prstGeom>
        </p:spPr>
      </p:pic>
      <p:sp>
        <p:nvSpPr>
          <p:cNvPr id="11" name="Rectangle 10">
            <a:extLst>
              <a:ext uri="{FF2B5EF4-FFF2-40B4-BE49-F238E27FC236}">
                <a16:creationId xmlns:a16="http://schemas.microsoft.com/office/drawing/2014/main" id="{BE575CDE-29AA-7EA8-B018-A9D31AE80B03}"/>
              </a:ext>
            </a:extLst>
          </p:cNvPr>
          <p:cNvSpPr/>
          <p:nvPr/>
        </p:nvSpPr>
        <p:spPr>
          <a:xfrm>
            <a:off x="6911440" y="5192484"/>
            <a:ext cx="5142016" cy="638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What are the dangers of a trial by jury?</a:t>
            </a:r>
          </a:p>
        </p:txBody>
      </p:sp>
    </p:spTree>
    <p:extLst>
      <p:ext uri="{BB962C8B-B14F-4D97-AF65-F5344CB8AC3E}">
        <p14:creationId xmlns:p14="http://schemas.microsoft.com/office/powerpoint/2010/main" val="2062789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114-CD42-5556-54A5-B6419B11F5BA}"/>
              </a:ext>
            </a:extLst>
          </p:cNvPr>
          <p:cNvSpPr>
            <a:spLocks noGrp="1"/>
          </p:cNvSpPr>
          <p:nvPr>
            <p:ph type="title"/>
          </p:nvPr>
        </p:nvSpPr>
        <p:spPr>
          <a:xfrm>
            <a:off x="838200" y="332509"/>
            <a:ext cx="10515600" cy="66501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Due Process of Law</a:t>
            </a:r>
          </a:p>
        </p:txBody>
      </p:sp>
      <p:sp>
        <p:nvSpPr>
          <p:cNvPr id="3" name="Content Placeholder 2">
            <a:extLst>
              <a:ext uri="{FF2B5EF4-FFF2-40B4-BE49-F238E27FC236}">
                <a16:creationId xmlns:a16="http://schemas.microsoft.com/office/drawing/2014/main" id="{F4EA8778-329A-0D3A-1479-096CB0AB5C07}"/>
              </a:ext>
            </a:extLst>
          </p:cNvPr>
          <p:cNvSpPr>
            <a:spLocks noGrp="1"/>
          </p:cNvSpPr>
          <p:nvPr>
            <p:ph idx="1"/>
          </p:nvPr>
        </p:nvSpPr>
        <p:spPr>
          <a:xfrm>
            <a:off x="510639" y="2458192"/>
            <a:ext cx="11293434" cy="3718771"/>
          </a:xfrm>
          <a:solidFill>
            <a:schemeClr val="bg1"/>
          </a:solidFill>
        </p:spPr>
        <p:txBody>
          <a:bodyPr>
            <a:normAutofit/>
          </a:bodyPr>
          <a:lstStyle/>
          <a:p>
            <a:pPr marL="0" indent="0">
              <a:buNone/>
            </a:pPr>
            <a:r>
              <a:rPr lang="en-US" sz="2400" b="1" i="1" u="sng" dirty="0">
                <a:latin typeface="Times New Roman" panose="02020603050405020304" pitchFamily="18" charset="0"/>
                <a:cs typeface="Times New Roman" panose="02020603050405020304" pitchFamily="18" charset="0"/>
              </a:rPr>
              <a:t>Procedural due process</a:t>
            </a:r>
            <a:r>
              <a:rPr lang="en-US" sz="2400" dirty="0">
                <a:latin typeface="Times New Roman" panose="02020603050405020304" pitchFamily="18" charset="0"/>
                <a:cs typeface="Times New Roman" panose="02020603050405020304" pitchFamily="18" charset="0"/>
              </a:rPr>
              <a:t>: steps in the process to ensure that a suspect is innocent until proven guilty </a:t>
            </a:r>
          </a:p>
        </p:txBody>
      </p:sp>
      <p:sp>
        <p:nvSpPr>
          <p:cNvPr id="4" name="Rectangle 3">
            <a:extLst>
              <a:ext uri="{FF2B5EF4-FFF2-40B4-BE49-F238E27FC236}">
                <a16:creationId xmlns:a16="http://schemas.microsoft.com/office/drawing/2014/main" id="{1A69C427-A03D-838B-DC9D-2019A66C1F14}"/>
              </a:ext>
            </a:extLst>
          </p:cNvPr>
          <p:cNvSpPr/>
          <p:nvPr/>
        </p:nvSpPr>
        <p:spPr>
          <a:xfrm>
            <a:off x="288966" y="1151907"/>
            <a:ext cx="11614068" cy="10212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0" i="0" dirty="0">
                <a:solidFill>
                  <a:schemeClr val="bg1"/>
                </a:solidFill>
                <a:effectLst/>
                <a:latin typeface="Times New Roman" panose="02020603050405020304" pitchFamily="18" charset="0"/>
                <a:cs typeface="Times New Roman" panose="02020603050405020304" pitchFamily="18" charset="0"/>
              </a:rPr>
              <a:t>no one shall be "deprived of life, liberty or property without due process of law.”</a:t>
            </a:r>
          </a:p>
          <a:p>
            <a:r>
              <a:rPr lang="en-US" sz="2400" dirty="0">
                <a:solidFill>
                  <a:schemeClr val="bg1"/>
                </a:solidFill>
                <a:latin typeface="Times New Roman" panose="02020603050405020304" pitchFamily="18" charset="0"/>
                <a:cs typeface="Times New Roman" panose="02020603050405020304" pitchFamily="18" charset="0"/>
              </a:rPr>
              <a:t>	- </a:t>
            </a:r>
            <a:r>
              <a:rPr lang="en-US" sz="2400" b="1" i="1" dirty="0">
                <a:solidFill>
                  <a:schemeClr val="bg1"/>
                </a:solidFill>
                <a:latin typeface="Times New Roman" panose="02020603050405020304" pitchFamily="18" charset="0"/>
                <a:cs typeface="Times New Roman" panose="02020603050405020304" pitchFamily="18" charset="0"/>
              </a:rPr>
              <a:t>5</a:t>
            </a:r>
            <a:r>
              <a:rPr lang="en-US" sz="2400" b="1" i="1" baseline="30000" dirty="0">
                <a:solidFill>
                  <a:schemeClr val="bg1"/>
                </a:solidFill>
                <a:latin typeface="Times New Roman" panose="02020603050405020304" pitchFamily="18" charset="0"/>
                <a:cs typeface="Times New Roman" panose="02020603050405020304" pitchFamily="18" charset="0"/>
              </a:rPr>
              <a:t>th</a:t>
            </a:r>
            <a:r>
              <a:rPr lang="en-US" sz="2400" b="1" i="1" dirty="0">
                <a:solidFill>
                  <a:schemeClr val="bg1"/>
                </a:solidFill>
                <a:latin typeface="Times New Roman" panose="02020603050405020304" pitchFamily="18" charset="0"/>
                <a:cs typeface="Times New Roman" panose="02020603050405020304" pitchFamily="18" charset="0"/>
              </a:rPr>
              <a:t> &amp; 14</a:t>
            </a:r>
            <a:r>
              <a:rPr lang="en-US" sz="2400" b="1" i="1" baseline="30000" dirty="0">
                <a:solidFill>
                  <a:schemeClr val="bg1"/>
                </a:solidFill>
                <a:latin typeface="Times New Roman" panose="02020603050405020304" pitchFamily="18" charset="0"/>
                <a:cs typeface="Times New Roman" panose="02020603050405020304" pitchFamily="18" charset="0"/>
              </a:rPr>
              <a:t>th</a:t>
            </a:r>
            <a:r>
              <a:rPr lang="en-US" sz="2400" b="1" i="1" dirty="0">
                <a:solidFill>
                  <a:schemeClr val="bg1"/>
                </a:solidFill>
                <a:latin typeface="Times New Roman" panose="02020603050405020304" pitchFamily="18" charset="0"/>
                <a:cs typeface="Times New Roman" panose="02020603050405020304" pitchFamily="18" charset="0"/>
              </a:rPr>
              <a:t> Amendment, U.S. Constitution </a:t>
            </a:r>
          </a:p>
        </p:txBody>
      </p:sp>
      <p:sp>
        <p:nvSpPr>
          <p:cNvPr id="5" name="Rectangle 4">
            <a:extLst>
              <a:ext uri="{FF2B5EF4-FFF2-40B4-BE49-F238E27FC236}">
                <a16:creationId xmlns:a16="http://schemas.microsoft.com/office/drawing/2014/main" id="{BBCB3ADD-CCC1-5D39-E412-D3FFCCD5B1F2}"/>
              </a:ext>
            </a:extLst>
          </p:cNvPr>
          <p:cNvSpPr/>
          <p:nvPr/>
        </p:nvSpPr>
        <p:spPr>
          <a:xfrm>
            <a:off x="288965" y="3265714"/>
            <a:ext cx="5601195" cy="2078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Upholds </a:t>
            </a:r>
            <a:r>
              <a:rPr lang="en-US" sz="2400" b="1" i="1" u="sng" dirty="0">
                <a:solidFill>
                  <a:schemeClr val="bg1"/>
                </a:solidFill>
                <a:latin typeface="Times New Roman" panose="02020603050405020304" pitchFamily="18" charset="0"/>
                <a:cs typeface="Times New Roman" panose="02020603050405020304" pitchFamily="18" charset="0"/>
              </a:rPr>
              <a:t>fundamental fairness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Government has the burden of proving guilt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Check &amp; balance against abusive government</a:t>
            </a:r>
          </a:p>
        </p:txBody>
      </p:sp>
      <p:pic>
        <p:nvPicPr>
          <p:cNvPr id="1026" name="Picture 2" descr="Due Process - The Interviews | Podcasts on Audible | Audible.com">
            <a:extLst>
              <a:ext uri="{FF2B5EF4-FFF2-40B4-BE49-F238E27FC236}">
                <a16:creationId xmlns:a16="http://schemas.microsoft.com/office/drawing/2014/main" id="{4B9490AD-4BAE-E0D2-5679-308F74345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099" y="2922980"/>
            <a:ext cx="3540166" cy="3540166"/>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id="{63C99054-CBED-2328-88A5-96A66E12C2FC}"/>
              </a:ext>
            </a:extLst>
          </p:cNvPr>
          <p:cNvSpPr/>
          <p:nvPr/>
        </p:nvSpPr>
        <p:spPr>
          <a:xfrm>
            <a:off x="8787740" y="3051958"/>
            <a:ext cx="2893621" cy="1365663"/>
          </a:xfrm>
          <a:prstGeom prst="wedgeEllipseCallout">
            <a:avLst>
              <a:gd name="adj1" fmla="val -47098"/>
              <a:gd name="adj2" fmla="val 7177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Justice is blind to race, gender, ethnicity, and social economic status!</a:t>
            </a:r>
          </a:p>
        </p:txBody>
      </p:sp>
    </p:spTree>
    <p:extLst>
      <p:ext uri="{BB962C8B-B14F-4D97-AF65-F5344CB8AC3E}">
        <p14:creationId xmlns:p14="http://schemas.microsoft.com/office/powerpoint/2010/main" val="2556856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Conceptual Writing</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 Procedural Due Process</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Un-fairy Tale Stories of Justice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25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56E0-A78D-4BF4-914A-98B7EAE46DEA}"/>
              </a:ext>
            </a:extLst>
          </p:cNvPr>
          <p:cNvSpPr>
            <a:spLocks noGrp="1"/>
          </p:cNvSpPr>
          <p:nvPr>
            <p:ph type="title"/>
          </p:nvPr>
        </p:nvSpPr>
        <p:spPr>
          <a:xfrm>
            <a:off x="838200" y="365125"/>
            <a:ext cx="10515600" cy="900967"/>
          </a:xfrm>
          <a:solidFill>
            <a:schemeClr val="accent6">
              <a:lumMod val="50000"/>
            </a:schemeClr>
          </a:solidFill>
        </p:spPr>
        <p:txBody>
          <a:bodyPr/>
          <a:lstStyle/>
          <a:p>
            <a:r>
              <a:rPr lang="en-US" dirty="0">
                <a:solidFill>
                  <a:schemeClr val="bg1"/>
                </a:solidFill>
                <a:latin typeface="Times" panose="02020603050405020304" pitchFamily="18" charset="0"/>
                <a:cs typeface="Times" panose="02020603050405020304" pitchFamily="18" charset="0"/>
              </a:rPr>
              <a:t>Concept Application </a:t>
            </a:r>
          </a:p>
        </p:txBody>
      </p:sp>
      <p:sp>
        <p:nvSpPr>
          <p:cNvPr id="3" name="Content Placeholder 2">
            <a:extLst>
              <a:ext uri="{FF2B5EF4-FFF2-40B4-BE49-F238E27FC236}">
                <a16:creationId xmlns:a16="http://schemas.microsoft.com/office/drawing/2014/main" id="{557978FF-0F06-4D18-B291-3FEBC87907D9}"/>
              </a:ext>
            </a:extLst>
          </p:cNvPr>
          <p:cNvSpPr>
            <a:spLocks noGrp="1"/>
          </p:cNvSpPr>
          <p:nvPr>
            <p:ph idx="1"/>
          </p:nvPr>
        </p:nvSpPr>
        <p:spPr>
          <a:xfrm>
            <a:off x="464234" y="1505243"/>
            <a:ext cx="10889566" cy="4671720"/>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Explain how three of your legal terms or law concepts apply to the following news story.</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40DC165-506C-4C56-8044-54A195F69630}"/>
              </a:ext>
            </a:extLst>
          </p:cNvPr>
          <p:cNvSpPr/>
          <p:nvPr/>
        </p:nvSpPr>
        <p:spPr>
          <a:xfrm>
            <a:off x="731520" y="2391508"/>
            <a:ext cx="4164037" cy="75965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Double Homicide </a:t>
            </a:r>
            <a:r>
              <a:rPr lang="en-US" sz="2400" b="1" dirty="0">
                <a:solidFill>
                  <a:schemeClr val="bg1"/>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Trial of Alex </a:t>
            </a:r>
            <a:r>
              <a:rPr lang="en-US" sz="2400" b="1" dirty="0" err="1">
                <a:solidFill>
                  <a:schemeClr val="bg1"/>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Murdaugh</a:t>
            </a:r>
            <a:r>
              <a:rPr lang="en-US" sz="2400" b="1" dirty="0">
                <a:solidFill>
                  <a:schemeClr val="bg1"/>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 </a:t>
            </a:r>
            <a:endParaRPr lang="en-US" sz="2400" b="1" dirty="0">
              <a:solidFill>
                <a:schemeClr val="bg1"/>
              </a:solidFill>
              <a:latin typeface="Times" panose="02020603050405020304" pitchFamily="18" charset="0"/>
              <a:cs typeface="Times" panose="02020603050405020304" pitchFamily="18" charset="0"/>
            </a:endParaRPr>
          </a:p>
        </p:txBody>
      </p:sp>
      <p:pic>
        <p:nvPicPr>
          <p:cNvPr id="1026" name="Picture 2" descr="Murdaugh Trial: Lawyers Describe Carnage Where Wife and Son Died - The New  York Times">
            <a:extLst>
              <a:ext uri="{FF2B5EF4-FFF2-40B4-BE49-F238E27FC236}">
                <a16:creationId xmlns:a16="http://schemas.microsoft.com/office/drawing/2014/main" id="{65DA4338-890B-40D2-A4F4-D771AD16A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842" y="3390314"/>
            <a:ext cx="4329552" cy="2637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38BD53-C83C-4D21-ACA5-3FDBD41CE344}"/>
              </a:ext>
            </a:extLst>
          </p:cNvPr>
          <p:cNvSpPr/>
          <p:nvPr/>
        </p:nvSpPr>
        <p:spPr>
          <a:xfrm>
            <a:off x="6731976" y="2391508"/>
            <a:ext cx="4825219" cy="28698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dirty="0">
                <a:latin typeface="Times" panose="02020603050405020304" pitchFamily="18" charset="0"/>
                <a:cs typeface="Times" panose="02020603050405020304" pitchFamily="18" charset="0"/>
              </a:rPr>
              <a:t>Identify the terms or concepts </a:t>
            </a:r>
          </a:p>
          <a:p>
            <a:pPr marL="342900" indent="-342900">
              <a:buFont typeface="+mj-lt"/>
              <a:buAutoNum type="arabicPeriod"/>
            </a:pPr>
            <a:r>
              <a:rPr lang="en-US" sz="2400" dirty="0">
                <a:latin typeface="Times" panose="02020603050405020304" pitchFamily="18" charset="0"/>
                <a:cs typeface="Times" panose="02020603050405020304" pitchFamily="18" charset="0"/>
              </a:rPr>
              <a:t>Describe how specifically the term or concept applies to the news story</a:t>
            </a:r>
          </a:p>
        </p:txBody>
      </p:sp>
    </p:spTree>
    <p:extLst>
      <p:ext uri="{BB962C8B-B14F-4D97-AF65-F5344CB8AC3E}">
        <p14:creationId xmlns:p14="http://schemas.microsoft.com/office/powerpoint/2010/main" val="3024611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114-CD42-5556-54A5-B6419B11F5BA}"/>
              </a:ext>
            </a:extLst>
          </p:cNvPr>
          <p:cNvSpPr>
            <a:spLocks noGrp="1"/>
          </p:cNvSpPr>
          <p:nvPr>
            <p:ph type="title"/>
          </p:nvPr>
        </p:nvSpPr>
        <p:spPr>
          <a:xfrm>
            <a:off x="838200" y="332509"/>
            <a:ext cx="10515600" cy="66501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Pre-trail Protections</a:t>
            </a:r>
          </a:p>
        </p:txBody>
      </p:sp>
      <p:sp>
        <p:nvSpPr>
          <p:cNvPr id="3" name="Content Placeholder 2">
            <a:extLst>
              <a:ext uri="{FF2B5EF4-FFF2-40B4-BE49-F238E27FC236}">
                <a16:creationId xmlns:a16="http://schemas.microsoft.com/office/drawing/2014/main" id="{F4EA8778-329A-0D3A-1479-096CB0AB5C07}"/>
              </a:ext>
            </a:extLst>
          </p:cNvPr>
          <p:cNvSpPr>
            <a:spLocks noGrp="1"/>
          </p:cNvSpPr>
          <p:nvPr>
            <p:ph idx="1"/>
          </p:nvPr>
        </p:nvSpPr>
        <p:spPr>
          <a:xfrm>
            <a:off x="838200" y="2612571"/>
            <a:ext cx="10515600" cy="3564391"/>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Pretrial steps:</a:t>
            </a:r>
          </a:p>
        </p:txBody>
      </p:sp>
      <p:sp>
        <p:nvSpPr>
          <p:cNvPr id="4" name="Rectangle 3">
            <a:extLst>
              <a:ext uri="{FF2B5EF4-FFF2-40B4-BE49-F238E27FC236}">
                <a16:creationId xmlns:a16="http://schemas.microsoft.com/office/drawing/2014/main" id="{346C9CF1-26BA-1BF2-28AF-0562705732F3}"/>
              </a:ext>
            </a:extLst>
          </p:cNvPr>
          <p:cNvSpPr/>
          <p:nvPr/>
        </p:nvSpPr>
        <p:spPr>
          <a:xfrm>
            <a:off x="285008" y="1223158"/>
            <a:ext cx="11376561" cy="11637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0" i="1" dirty="0">
                <a:solidFill>
                  <a:schemeClr val="bg1"/>
                </a:solidFill>
                <a:effectLst/>
                <a:latin typeface="Times New Roman" panose="02020603050405020304" pitchFamily="18" charset="0"/>
                <a:cs typeface="Times New Roman" panose="02020603050405020304" pitchFamily="18" charset="0"/>
              </a:rPr>
              <a:t>The Privilege of the Writ of Habeas Corpus shall not be suspended, unless when in Cases of Rebellion or Invasion the public Safety may require it.</a:t>
            </a:r>
          </a:p>
          <a:p>
            <a:pPr marL="857250" indent="-352425">
              <a:buFont typeface="Arial" panose="020B0604020202020204" pitchFamily="34" charset="0"/>
              <a:buChar char="•"/>
            </a:pPr>
            <a:r>
              <a:rPr lang="en-US" sz="2400" i="1" dirty="0">
                <a:solidFill>
                  <a:schemeClr val="bg1"/>
                </a:solidFill>
                <a:latin typeface="Times New Roman" panose="02020603050405020304" pitchFamily="18" charset="0"/>
                <a:cs typeface="Times New Roman" panose="02020603050405020304" pitchFamily="18" charset="0"/>
              </a:rPr>
              <a:t>Article I, section 9</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5A89E20-4B34-866C-9FC1-2E5842B74036}"/>
              </a:ext>
            </a:extLst>
          </p:cNvPr>
          <p:cNvSpPr/>
          <p:nvPr/>
        </p:nvSpPr>
        <p:spPr>
          <a:xfrm>
            <a:off x="1116281" y="3123210"/>
            <a:ext cx="5343896" cy="32419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Preliminary hearing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t>
            </a:r>
            <a:r>
              <a:rPr lang="en-US" sz="2400" i="1" dirty="0">
                <a:solidFill>
                  <a:srgbClr val="FFFF00"/>
                </a:solidFill>
                <a:latin typeface="Times New Roman" panose="02020603050405020304" pitchFamily="18" charset="0"/>
                <a:cs typeface="Times New Roman" panose="02020603050405020304" pitchFamily="18" charset="0"/>
              </a:rPr>
              <a:t>maintain the writ of habeas corpus</a:t>
            </a:r>
            <a:r>
              <a:rPr lang="en-US" sz="2400" dirty="0">
                <a:solidFill>
                  <a:schemeClr val="bg1"/>
                </a:solidFill>
                <a:latin typeface="Times New Roman" panose="02020603050405020304" pitchFamily="18" charset="0"/>
                <a:cs typeface="Times New Roman" panose="02020603050405020304" pitchFamily="18" charset="0"/>
              </a:rPr>
              <a:t>) – prosecution must prove probable cause for arrest - </a:t>
            </a:r>
            <a:r>
              <a:rPr lang="en-US" sz="2400" b="1" i="1" u="sng" dirty="0">
                <a:solidFill>
                  <a:schemeClr val="bg1"/>
                </a:solidFill>
                <a:latin typeface="Times New Roman" panose="02020603050405020304" pitchFamily="18" charset="0"/>
                <a:cs typeface="Times New Roman" panose="02020603050405020304" pitchFamily="18" charset="0"/>
              </a:rPr>
              <a:t>(bail is set)</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Grand jury – indictment</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(formally charge with a crime) </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Arraignment</a:t>
            </a:r>
            <a:r>
              <a:rPr lang="en-US" sz="2400" dirty="0">
                <a:solidFill>
                  <a:schemeClr val="bg1"/>
                </a:solidFill>
                <a:latin typeface="Times New Roman" panose="02020603050405020304" pitchFamily="18" charset="0"/>
                <a:cs typeface="Times New Roman" panose="02020603050405020304" pitchFamily="18" charset="0"/>
              </a:rPr>
              <a:t>: notification of the charges and enter a plea</a:t>
            </a:r>
          </a:p>
        </p:txBody>
      </p:sp>
      <p:pic>
        <p:nvPicPr>
          <p:cNvPr id="2050" name="Picture 2" descr="Bill of Rights | Teaching American History">
            <a:extLst>
              <a:ext uri="{FF2B5EF4-FFF2-40B4-BE49-F238E27FC236}">
                <a16:creationId xmlns:a16="http://schemas.microsoft.com/office/drawing/2014/main" id="{6DE7050F-23A8-A600-484C-3E1C08440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398" y="2559792"/>
            <a:ext cx="3721100" cy="3241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D53F554-92B6-7D89-A882-1D277FE94706}"/>
              </a:ext>
            </a:extLst>
          </p:cNvPr>
          <p:cNvPicPr>
            <a:picLocks noChangeAspect="1"/>
          </p:cNvPicPr>
          <p:nvPr/>
        </p:nvPicPr>
        <p:blipFill>
          <a:blip r:embed="rId3"/>
          <a:stretch>
            <a:fillRect/>
          </a:stretch>
        </p:blipFill>
        <p:spPr>
          <a:xfrm>
            <a:off x="7595414" y="4744192"/>
            <a:ext cx="2747358" cy="1365003"/>
          </a:xfrm>
          <a:prstGeom prst="rect">
            <a:avLst/>
          </a:prstGeom>
        </p:spPr>
      </p:pic>
    </p:spTree>
    <p:extLst>
      <p:ext uri="{BB962C8B-B14F-4D97-AF65-F5344CB8AC3E}">
        <p14:creationId xmlns:p14="http://schemas.microsoft.com/office/powerpoint/2010/main" val="255411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A968-C955-434F-812C-84A45E0D6E97}"/>
              </a:ext>
            </a:extLst>
          </p:cNvPr>
          <p:cNvSpPr>
            <a:spLocks noGrp="1"/>
          </p:cNvSpPr>
          <p:nvPr>
            <p:ph type="title"/>
          </p:nvPr>
        </p:nvSpPr>
        <p:spPr>
          <a:xfrm>
            <a:off x="838200" y="365125"/>
            <a:ext cx="10515600" cy="802493"/>
          </a:xfrm>
          <a:solidFill>
            <a:schemeClr val="accent6">
              <a:lumMod val="50000"/>
            </a:schemeClr>
          </a:solidFill>
          <a:ln>
            <a:solidFill>
              <a:schemeClr val="accent4">
                <a:lumMod val="50000"/>
              </a:schemeClr>
            </a:solidFill>
          </a:ln>
        </p:spPr>
        <p:txBody>
          <a:bodyPr/>
          <a:lstStyle/>
          <a:p>
            <a:r>
              <a:rPr lang="en-US" dirty="0">
                <a:solidFill>
                  <a:schemeClr val="bg1"/>
                </a:solidFill>
                <a:latin typeface="Times New Roman" panose="02020603050405020304" pitchFamily="18" charset="0"/>
                <a:cs typeface="Times New Roman" panose="02020603050405020304" pitchFamily="18" charset="0"/>
              </a:rPr>
              <a:t>The Meaning of Law </a:t>
            </a:r>
          </a:p>
        </p:txBody>
      </p:sp>
      <p:sp>
        <p:nvSpPr>
          <p:cNvPr id="3" name="Content Placeholder 2">
            <a:extLst>
              <a:ext uri="{FF2B5EF4-FFF2-40B4-BE49-F238E27FC236}">
                <a16:creationId xmlns:a16="http://schemas.microsoft.com/office/drawing/2014/main" id="{168ED10D-71A9-4611-94A7-52DFFF4F8A58}"/>
              </a:ext>
            </a:extLst>
          </p:cNvPr>
          <p:cNvSpPr>
            <a:spLocks noGrp="1"/>
          </p:cNvSpPr>
          <p:nvPr>
            <p:ph idx="1"/>
          </p:nvPr>
        </p:nvSpPr>
        <p:spPr>
          <a:xfrm>
            <a:off x="838200" y="1463040"/>
            <a:ext cx="10515600" cy="5029835"/>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Defining a concept: What is </a:t>
            </a:r>
            <a:r>
              <a:rPr lang="en-US" sz="2400" b="1" dirty="0">
                <a:latin typeface="Times New Roman" panose="02020603050405020304" pitchFamily="18" charset="0"/>
                <a:cs typeface="Times New Roman" panose="02020603050405020304" pitchFamily="18" charset="0"/>
              </a:rPr>
              <a:t>LAW</a:t>
            </a:r>
            <a:r>
              <a:rPr lang="en-US" sz="2400" dirty="0">
                <a:latin typeface="Times New Roman" panose="02020603050405020304" pitchFamily="18" charset="0"/>
                <a:cs typeface="Times New Roman" panose="02020603050405020304" pitchFamily="18" charset="0"/>
              </a:rPr>
              <a:t>?  Why is it necessary? What is its purpose?</a:t>
            </a:r>
            <a:endParaRPr lang="en-US" sz="24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65128" y="1951805"/>
            <a:ext cx="11409529" cy="1665026"/>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No free man shall be taken, imprisoned, disseized, outlawed, or banished, or in any way destroyed, nor will he proceed against or prosecute him, except by the lawful judgment of his peers and the Law of the Land.</a:t>
            </a:r>
          </a:p>
          <a:p>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 Magna Carta, 1215</a:t>
            </a:r>
            <a:r>
              <a:rPr lang="en-US" b="1" dirty="0"/>
              <a:t> </a:t>
            </a:r>
          </a:p>
        </p:txBody>
      </p:sp>
      <p:sp>
        <p:nvSpPr>
          <p:cNvPr id="18" name="Rectangle 17"/>
          <p:cNvSpPr/>
          <p:nvPr/>
        </p:nvSpPr>
        <p:spPr>
          <a:xfrm>
            <a:off x="365128" y="3728693"/>
            <a:ext cx="11409529" cy="2652320"/>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But where says some is the king of America? I’ll tell you Friend, he reigns above, and doth not make havoc of mankind like the Royal of Britain. . . in America THE LAW IS KING. For as in absolute governments the King is law, so in free countries the law ought to be king; and there ought to be no other. But lest any ill use should afterwards arise, let the crown at the conclusion of the ceremony be demolished, and scattered among the people whose right it is.</a:t>
            </a:r>
          </a:p>
          <a:p>
            <a:r>
              <a:rPr lang="en-US" sz="2400" dirty="0">
                <a:latin typeface="Times New Roman" pitchFamily="18" charset="0"/>
                <a:cs typeface="Times New Roman" pitchFamily="18" charset="0"/>
              </a:rPr>
              <a:t>	- </a:t>
            </a:r>
            <a:r>
              <a:rPr lang="en-US" sz="2400" b="1" dirty="0">
                <a:latin typeface="Times New Roman" pitchFamily="18" charset="0"/>
                <a:cs typeface="Times New Roman" pitchFamily="18" charset="0"/>
              </a:rPr>
              <a:t>Thomas Paine, Common Sense, 1775</a:t>
            </a:r>
          </a:p>
        </p:txBody>
      </p:sp>
    </p:spTree>
    <p:extLst>
      <p:ext uri="{BB962C8B-B14F-4D97-AF65-F5344CB8AC3E}">
        <p14:creationId xmlns:p14="http://schemas.microsoft.com/office/powerpoint/2010/main" val="944338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114-CD42-5556-54A5-B6419B11F5BA}"/>
              </a:ext>
            </a:extLst>
          </p:cNvPr>
          <p:cNvSpPr>
            <a:spLocks noGrp="1"/>
          </p:cNvSpPr>
          <p:nvPr>
            <p:ph type="title"/>
          </p:nvPr>
        </p:nvSpPr>
        <p:spPr>
          <a:xfrm>
            <a:off x="838200" y="332509"/>
            <a:ext cx="10515600" cy="66501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Trial Due Process</a:t>
            </a:r>
          </a:p>
        </p:txBody>
      </p:sp>
      <p:sp>
        <p:nvSpPr>
          <p:cNvPr id="3" name="Content Placeholder 2">
            <a:extLst>
              <a:ext uri="{FF2B5EF4-FFF2-40B4-BE49-F238E27FC236}">
                <a16:creationId xmlns:a16="http://schemas.microsoft.com/office/drawing/2014/main" id="{F4EA8778-329A-0D3A-1479-096CB0AB5C07}"/>
              </a:ext>
            </a:extLst>
          </p:cNvPr>
          <p:cNvSpPr>
            <a:spLocks noGrp="1"/>
          </p:cNvSpPr>
          <p:nvPr>
            <p:ph idx="1"/>
          </p:nvPr>
        </p:nvSpPr>
        <p:spPr>
          <a:xfrm>
            <a:off x="510639" y="1282535"/>
            <a:ext cx="10843161" cy="4894428"/>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Trial – </a:t>
            </a:r>
            <a:r>
              <a:rPr lang="en-US" sz="2400" b="1" i="1" u="sng" dirty="0">
                <a:latin typeface="Times New Roman" panose="02020603050405020304" pitchFamily="18" charset="0"/>
                <a:cs typeface="Times New Roman" panose="02020603050405020304" pitchFamily="18" charset="0"/>
              </a:rPr>
              <a:t>adversary system of law</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solidFill>
                  <a:srgbClr val="002060"/>
                </a:solidFill>
                <a:latin typeface="Times New Roman" panose="02020603050405020304" pitchFamily="18" charset="0"/>
                <a:cs typeface="Times New Roman" panose="02020603050405020304" pitchFamily="18" charset="0"/>
              </a:rPr>
              <a:t>Prosecution v. Defense</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Burden of proof placed on the prosecution </a:t>
            </a:r>
          </a:p>
        </p:txBody>
      </p:sp>
      <p:pic>
        <p:nvPicPr>
          <p:cNvPr id="4" name="Picture 3">
            <a:extLst>
              <a:ext uri="{FF2B5EF4-FFF2-40B4-BE49-F238E27FC236}">
                <a16:creationId xmlns:a16="http://schemas.microsoft.com/office/drawing/2014/main" id="{00CE663C-BD16-955A-4EA9-0E3CFA810D1C}"/>
              </a:ext>
            </a:extLst>
          </p:cNvPr>
          <p:cNvPicPr>
            <a:picLocks noChangeAspect="1"/>
          </p:cNvPicPr>
          <p:nvPr/>
        </p:nvPicPr>
        <p:blipFill>
          <a:blip r:embed="rId2"/>
          <a:stretch>
            <a:fillRect/>
          </a:stretch>
        </p:blipFill>
        <p:spPr>
          <a:xfrm>
            <a:off x="264688" y="2233231"/>
            <a:ext cx="5667531" cy="3478022"/>
          </a:xfrm>
          <a:prstGeom prst="rect">
            <a:avLst/>
          </a:prstGeom>
        </p:spPr>
      </p:pic>
      <p:sp>
        <p:nvSpPr>
          <p:cNvPr id="5" name="Rectangle 4">
            <a:extLst>
              <a:ext uri="{FF2B5EF4-FFF2-40B4-BE49-F238E27FC236}">
                <a16:creationId xmlns:a16="http://schemas.microsoft.com/office/drawing/2014/main" id="{62E650C9-DBCF-C110-543A-734622E95F56}"/>
              </a:ext>
            </a:extLst>
          </p:cNvPr>
          <p:cNvSpPr/>
          <p:nvPr/>
        </p:nvSpPr>
        <p:spPr>
          <a:xfrm>
            <a:off x="6259783" y="1688204"/>
            <a:ext cx="5591331" cy="25216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i="1" u="sng" dirty="0">
                <a:latin typeface="Times New Roman" panose="02020603050405020304" pitchFamily="18" charset="0"/>
                <a:cs typeface="Times New Roman" panose="02020603050405020304" pitchFamily="18" charset="0"/>
              </a:rPr>
              <a:t>6</a:t>
            </a:r>
            <a:r>
              <a:rPr lang="en-US" sz="2400" b="1" i="1" u="sng" baseline="30000" dirty="0">
                <a:latin typeface="Times New Roman" panose="02020603050405020304" pitchFamily="18" charset="0"/>
                <a:cs typeface="Times New Roman" panose="02020603050405020304" pitchFamily="18" charset="0"/>
              </a:rPr>
              <a:t>th</a:t>
            </a:r>
            <a:r>
              <a:rPr lang="en-US" sz="2400" b="1" i="1" u="sng" dirty="0">
                <a:latin typeface="Times New Roman" panose="02020603050405020304" pitchFamily="18" charset="0"/>
                <a:cs typeface="Times New Roman" panose="02020603050405020304" pitchFamily="18" charset="0"/>
              </a:rPr>
              <a:t> Amendment</a:t>
            </a:r>
            <a:r>
              <a:rPr lang="en-US" sz="2400" dirty="0">
                <a:latin typeface="Times New Roman" panose="02020603050405020304" pitchFamily="18" charset="0"/>
                <a:cs typeface="Times New Roman" panose="02020603050405020304" pitchFamily="18" charset="0"/>
              </a:rPr>
              <a:t> protections: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Right to speedy &amp; public trial</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Right to counsel</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Right witness testimony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Right jury trial (Petit Jury)</a:t>
            </a:r>
          </a:p>
        </p:txBody>
      </p:sp>
      <p:pic>
        <p:nvPicPr>
          <p:cNvPr id="6" name="Picture 5">
            <a:extLst>
              <a:ext uri="{FF2B5EF4-FFF2-40B4-BE49-F238E27FC236}">
                <a16:creationId xmlns:a16="http://schemas.microsoft.com/office/drawing/2014/main" id="{D605E8C5-F0C2-F058-C14C-3F79756EB690}"/>
              </a:ext>
            </a:extLst>
          </p:cNvPr>
          <p:cNvPicPr>
            <a:picLocks noChangeAspect="1"/>
          </p:cNvPicPr>
          <p:nvPr/>
        </p:nvPicPr>
        <p:blipFill>
          <a:blip r:embed="rId3"/>
          <a:stretch>
            <a:fillRect/>
          </a:stretch>
        </p:blipFill>
        <p:spPr>
          <a:xfrm>
            <a:off x="8765104" y="4013861"/>
            <a:ext cx="2825416" cy="2036558"/>
          </a:xfrm>
          <a:prstGeom prst="rect">
            <a:avLst/>
          </a:prstGeom>
        </p:spPr>
      </p:pic>
      <p:sp>
        <p:nvSpPr>
          <p:cNvPr id="7" name="Oval Callout 6">
            <a:extLst>
              <a:ext uri="{FF2B5EF4-FFF2-40B4-BE49-F238E27FC236}">
                <a16:creationId xmlns:a16="http://schemas.microsoft.com/office/drawing/2014/main" id="{5DAADC13-70EA-E93A-17FC-77FA97AE1857}"/>
              </a:ext>
            </a:extLst>
          </p:cNvPr>
          <p:cNvSpPr/>
          <p:nvPr/>
        </p:nvSpPr>
        <p:spPr>
          <a:xfrm>
            <a:off x="9615760" y="3729749"/>
            <a:ext cx="2311552" cy="731288"/>
          </a:xfrm>
          <a:prstGeom prst="wedgeEllipseCallout">
            <a:avLst>
              <a:gd name="adj1" fmla="val -30080"/>
              <a:gd name="adj2" fmla="val 657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Guilty or Innocent?</a:t>
            </a:r>
          </a:p>
        </p:txBody>
      </p:sp>
    </p:spTree>
    <p:extLst>
      <p:ext uri="{BB962C8B-B14F-4D97-AF65-F5344CB8AC3E}">
        <p14:creationId xmlns:p14="http://schemas.microsoft.com/office/powerpoint/2010/main" val="3018090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3114-CD42-5556-54A5-B6419B11F5BA}"/>
              </a:ext>
            </a:extLst>
          </p:cNvPr>
          <p:cNvSpPr>
            <a:spLocks noGrp="1"/>
          </p:cNvSpPr>
          <p:nvPr>
            <p:ph type="title"/>
          </p:nvPr>
        </p:nvSpPr>
        <p:spPr>
          <a:xfrm>
            <a:off x="838200" y="332509"/>
            <a:ext cx="10515600" cy="66501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Sentencing Due Process</a:t>
            </a:r>
          </a:p>
        </p:txBody>
      </p:sp>
      <p:sp>
        <p:nvSpPr>
          <p:cNvPr id="3" name="Content Placeholder 2">
            <a:extLst>
              <a:ext uri="{FF2B5EF4-FFF2-40B4-BE49-F238E27FC236}">
                <a16:creationId xmlns:a16="http://schemas.microsoft.com/office/drawing/2014/main" id="{F4EA8778-329A-0D3A-1479-096CB0AB5C07}"/>
              </a:ext>
            </a:extLst>
          </p:cNvPr>
          <p:cNvSpPr>
            <a:spLocks noGrp="1"/>
          </p:cNvSpPr>
          <p:nvPr>
            <p:ph idx="1"/>
          </p:nvPr>
        </p:nvSpPr>
        <p:spPr>
          <a:xfrm>
            <a:off x="838200" y="1282535"/>
            <a:ext cx="10515600" cy="4894428"/>
          </a:xfrm>
          <a:solidFill>
            <a:schemeClr val="bg1"/>
          </a:solidFill>
        </p:spPr>
        <p:txBody>
          <a:bodyPr>
            <a:normAutofit/>
          </a:bodyPr>
          <a:lstStyle/>
          <a:p>
            <a:r>
              <a:rPr lang="en-US" sz="2400" b="1" u="sng" dirty="0">
                <a:latin typeface="Times New Roman" panose="02020603050405020304" pitchFamily="18" charset="0"/>
                <a:cs typeface="Times New Roman" panose="02020603050405020304" pitchFamily="18" charset="0"/>
              </a:rPr>
              <a:t>8</a:t>
            </a:r>
            <a:r>
              <a:rPr lang="en-US" sz="2400" b="1" u="sng" baseline="30000" dirty="0">
                <a:latin typeface="Times New Roman" panose="02020603050405020304" pitchFamily="18" charset="0"/>
                <a:cs typeface="Times New Roman" panose="02020603050405020304" pitchFamily="18" charset="0"/>
              </a:rPr>
              <a:t>th</a:t>
            </a:r>
            <a:r>
              <a:rPr lang="en-US" sz="2400" b="1" u="sng" dirty="0">
                <a:latin typeface="Times New Roman" panose="02020603050405020304" pitchFamily="18" charset="0"/>
                <a:cs typeface="Times New Roman" panose="02020603050405020304" pitchFamily="18" charset="0"/>
              </a:rPr>
              <a:t> Amendment</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punishment must match the crime (</a:t>
            </a:r>
            <a:r>
              <a:rPr lang="en-US" sz="2400" i="1" dirty="0">
                <a:latin typeface="Times New Roman" panose="02020603050405020304" pitchFamily="18" charset="0"/>
                <a:cs typeface="Times New Roman" panose="02020603050405020304" pitchFamily="18" charset="0"/>
              </a:rPr>
              <a:t>NO CRUEL &amp; UNUSUAL PUNISHMENT</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31AA8E2-B2CF-B0F3-412F-4E99D59EFE4A}"/>
              </a:ext>
            </a:extLst>
          </p:cNvPr>
          <p:cNvSpPr/>
          <p:nvPr/>
        </p:nvSpPr>
        <p:spPr>
          <a:xfrm>
            <a:off x="938151" y="2030682"/>
            <a:ext cx="8526483" cy="8787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i="1" u="sng" dirty="0">
                <a:latin typeface="Times New Roman" panose="02020603050405020304" pitchFamily="18" charset="0"/>
                <a:cs typeface="Times New Roman" panose="02020603050405020304" pitchFamily="18" charset="0"/>
              </a:rPr>
              <a:t>Gregg v. Georgia (1976)</a:t>
            </a:r>
            <a:r>
              <a:rPr lang="en-US" sz="2400" dirty="0">
                <a:latin typeface="Times New Roman" panose="02020603050405020304" pitchFamily="18" charset="0"/>
                <a:cs typeface="Times New Roman" panose="02020603050405020304" pitchFamily="18" charset="0"/>
              </a:rPr>
              <a:t>: requires procedural due process in all death penalty cases</a:t>
            </a:r>
          </a:p>
        </p:txBody>
      </p:sp>
      <p:pic>
        <p:nvPicPr>
          <p:cNvPr id="5" name="Picture 4">
            <a:extLst>
              <a:ext uri="{FF2B5EF4-FFF2-40B4-BE49-F238E27FC236}">
                <a16:creationId xmlns:a16="http://schemas.microsoft.com/office/drawing/2014/main" id="{2A62309F-EDB9-36B8-803E-F807056031A0}"/>
              </a:ext>
            </a:extLst>
          </p:cNvPr>
          <p:cNvPicPr>
            <a:picLocks noChangeAspect="1"/>
          </p:cNvPicPr>
          <p:nvPr/>
        </p:nvPicPr>
        <p:blipFill>
          <a:blip r:embed="rId2"/>
          <a:stretch>
            <a:fillRect/>
          </a:stretch>
        </p:blipFill>
        <p:spPr>
          <a:xfrm>
            <a:off x="1276845" y="3194464"/>
            <a:ext cx="7429500" cy="2552700"/>
          </a:xfrm>
          <a:prstGeom prst="rect">
            <a:avLst/>
          </a:prstGeom>
        </p:spPr>
      </p:pic>
    </p:spTree>
    <p:extLst>
      <p:ext uri="{BB962C8B-B14F-4D97-AF65-F5344CB8AC3E}">
        <p14:creationId xmlns:p14="http://schemas.microsoft.com/office/powerpoint/2010/main" val="32525117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22708949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10" name="Rectangle 9">
            <a:extLst>
              <a:ext uri="{FF2B5EF4-FFF2-40B4-BE49-F238E27FC236}">
                <a16:creationId xmlns:a16="http://schemas.microsoft.com/office/drawing/2014/main" id="{C2106716-46BF-4060-846E-FCD7CE4CD953}"/>
              </a:ext>
            </a:extLst>
          </p:cNvPr>
          <p:cNvSpPr/>
          <p:nvPr/>
        </p:nvSpPr>
        <p:spPr>
          <a:xfrm>
            <a:off x="548640" y="98478"/>
            <a:ext cx="5547360" cy="6176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Criminal Case: Wanted</a:t>
            </a:r>
          </a:p>
          <a:p>
            <a:pPr algn="ctr"/>
            <a:endParaRPr lang="en-US" sz="2400" b="1"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dirty="0">
              <a:solidFill>
                <a:schemeClr val="tx1"/>
              </a:solidFill>
              <a:latin typeface="Times" panose="02020603050405020304" pitchFamily="18" charset="0"/>
              <a:cs typeface="Times" panose="02020603050405020304" pitchFamily="18" charset="0"/>
            </a:endParaRPr>
          </a:p>
        </p:txBody>
      </p:sp>
      <p:pic>
        <p:nvPicPr>
          <p:cNvPr id="1026" name="Picture 2" descr="Placeit - Wanted Poster Template">
            <a:extLst>
              <a:ext uri="{FF2B5EF4-FFF2-40B4-BE49-F238E27FC236}">
                <a16:creationId xmlns:a16="http://schemas.microsoft.com/office/drawing/2014/main" id="{80C8DDC7-92A2-4976-AAED-3AD72E2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3" y="643596"/>
            <a:ext cx="4375053" cy="2785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ree Little Pigs png images | PNGEgg">
            <a:extLst>
              <a:ext uri="{FF2B5EF4-FFF2-40B4-BE49-F238E27FC236}">
                <a16:creationId xmlns:a16="http://schemas.microsoft.com/office/drawing/2014/main" id="{D6CEE0FD-A7C9-458E-A7DB-85E41730A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301" y="1359738"/>
            <a:ext cx="1974875" cy="11667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FA999B-98FB-4A7C-962D-5FFD0D372701}"/>
              </a:ext>
            </a:extLst>
          </p:cNvPr>
          <p:cNvSpPr/>
          <p:nvPr/>
        </p:nvSpPr>
        <p:spPr>
          <a:xfrm>
            <a:off x="1363631" y="2528530"/>
            <a:ext cx="4146213" cy="506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panose="02020603050405020304" pitchFamily="18" charset="0"/>
                <a:cs typeface="Times" panose="02020603050405020304" pitchFamily="18" charset="0"/>
              </a:rPr>
              <a:t>Criminal Chargers: </a:t>
            </a:r>
            <a:r>
              <a:rPr lang="en-US" sz="2000" dirty="0">
                <a:solidFill>
                  <a:schemeClr val="tx1"/>
                </a:solidFill>
                <a:latin typeface="Times" panose="02020603050405020304" pitchFamily="18" charset="0"/>
                <a:cs typeface="Times" panose="02020603050405020304" pitchFamily="18" charset="0"/>
              </a:rPr>
              <a:t>Destruction of Property &amp; Murder</a:t>
            </a:r>
          </a:p>
        </p:txBody>
      </p:sp>
      <p:sp>
        <p:nvSpPr>
          <p:cNvPr id="15" name="Rectangle 14">
            <a:extLst>
              <a:ext uri="{FF2B5EF4-FFF2-40B4-BE49-F238E27FC236}">
                <a16:creationId xmlns:a16="http://schemas.microsoft.com/office/drawing/2014/main" id="{CB9EA253-00ED-4754-8E94-19FDFEC6B9FF}"/>
              </a:ext>
            </a:extLst>
          </p:cNvPr>
          <p:cNvSpPr/>
          <p:nvPr/>
        </p:nvSpPr>
        <p:spPr>
          <a:xfrm>
            <a:off x="4127948" y="1504373"/>
            <a:ext cx="1730327" cy="877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The Big Bad Wolf from the 3 Little Pigs</a:t>
            </a:r>
          </a:p>
        </p:txBody>
      </p:sp>
      <p:cxnSp>
        <p:nvCxnSpPr>
          <p:cNvPr id="17" name="Straight Connector 16">
            <a:extLst>
              <a:ext uri="{FF2B5EF4-FFF2-40B4-BE49-F238E27FC236}">
                <a16:creationId xmlns:a16="http://schemas.microsoft.com/office/drawing/2014/main" id="{AA1EB562-9F61-4C04-B99E-94E63C3998EA}"/>
              </a:ext>
            </a:extLst>
          </p:cNvPr>
          <p:cNvCxnSpPr/>
          <p:nvPr/>
        </p:nvCxnSpPr>
        <p:spPr>
          <a:xfrm>
            <a:off x="450166" y="3627712"/>
            <a:ext cx="56458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Black and White: J is for Jack Jumped">
            <a:extLst>
              <a:ext uri="{FF2B5EF4-FFF2-40B4-BE49-F238E27FC236}">
                <a16:creationId xmlns:a16="http://schemas.microsoft.com/office/drawing/2014/main" id="{AED1F9D0-199B-47E2-9503-4465BC77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56" y="3772347"/>
            <a:ext cx="2495550" cy="22833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Draw Easy Flames - Easy Drawing Tutorial For Kids">
            <a:extLst>
              <a:ext uri="{FF2B5EF4-FFF2-40B4-BE49-F238E27FC236}">
                <a16:creationId xmlns:a16="http://schemas.microsoft.com/office/drawing/2014/main" id="{62128A60-9804-4A65-BB0B-F2BA6336E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71871">
            <a:off x="1676329" y="4136457"/>
            <a:ext cx="454562" cy="454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404BFBA-E6F0-4218-91E7-07609117DACE}"/>
              </a:ext>
            </a:extLst>
          </p:cNvPr>
          <p:cNvSpPr/>
          <p:nvPr/>
        </p:nvSpPr>
        <p:spPr>
          <a:xfrm>
            <a:off x="2709880" y="3787727"/>
            <a:ext cx="3484594" cy="27761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State Court Complaint:</a:t>
            </a:r>
          </a:p>
          <a:p>
            <a:r>
              <a:rPr lang="en-US" sz="2000" b="1" dirty="0">
                <a:latin typeface="Times" panose="02020603050405020304" pitchFamily="18" charset="0"/>
                <a:cs typeface="Times" panose="02020603050405020304" pitchFamily="18" charset="0"/>
              </a:rPr>
              <a:t>Plaintiff: </a:t>
            </a:r>
            <a:r>
              <a:rPr lang="en-US" sz="2000" dirty="0">
                <a:latin typeface="Times" panose="02020603050405020304" pitchFamily="18" charset="0"/>
                <a:cs typeface="Times" panose="02020603050405020304" pitchFamily="18" charset="0"/>
              </a:rPr>
              <a:t>Jack</a:t>
            </a:r>
          </a:p>
          <a:p>
            <a:r>
              <a:rPr lang="en-US" sz="2000" b="1" dirty="0">
                <a:latin typeface="Times" panose="02020603050405020304" pitchFamily="18" charset="0"/>
                <a:cs typeface="Times" panose="02020603050405020304" pitchFamily="18" charset="0"/>
              </a:rPr>
              <a:t>Defendant: </a:t>
            </a:r>
            <a:r>
              <a:rPr lang="en-US" sz="2000" dirty="0">
                <a:latin typeface="Times" panose="02020603050405020304" pitchFamily="18" charset="0"/>
                <a:cs typeface="Times" panose="02020603050405020304" pitchFamily="18" charset="0"/>
              </a:rPr>
              <a:t>Candle maker</a:t>
            </a:r>
          </a:p>
          <a:p>
            <a:r>
              <a:rPr lang="en-US" sz="2000" b="1" dirty="0">
                <a:latin typeface="Times" panose="02020603050405020304" pitchFamily="18" charset="0"/>
                <a:cs typeface="Times" panose="02020603050405020304" pitchFamily="18" charset="0"/>
              </a:rPr>
              <a:t>Reason for the lawsuit: </a:t>
            </a:r>
            <a:r>
              <a:rPr lang="en-US" sz="2000" dirty="0">
                <a:latin typeface="Times" panose="02020603050405020304" pitchFamily="18" charset="0"/>
                <a:cs typeface="Times" panose="02020603050405020304" pitchFamily="18" charset="0"/>
              </a:rPr>
              <a:t>Jack is seeking $1,000,000, for not having a warning label on candles that jumping over an open flame can cause injury or death</a:t>
            </a:r>
          </a:p>
        </p:txBody>
      </p:sp>
    </p:spTree>
    <p:extLst>
      <p:ext uri="{BB962C8B-B14F-4D97-AF65-F5344CB8AC3E}">
        <p14:creationId xmlns:p14="http://schemas.microsoft.com/office/powerpoint/2010/main" val="3530831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552"/>
            <a:ext cx="10515600" cy="999651"/>
          </a:xfrm>
          <a:solidFill>
            <a:schemeClr val="accent6">
              <a:lumMod val="50000"/>
            </a:schemeClr>
          </a:solidFill>
        </p:spPr>
        <p:txBody>
          <a:bodyPr/>
          <a:lstStyle/>
          <a:p>
            <a:r>
              <a:rPr lang="en-US" dirty="0">
                <a:solidFill>
                  <a:schemeClr val="bg1"/>
                </a:solidFill>
                <a:latin typeface="Baskerville Old Face" pitchFamily="18" charset="0"/>
              </a:rPr>
              <a:t>Procedure </a:t>
            </a:r>
          </a:p>
        </p:txBody>
      </p:sp>
      <p:sp>
        <p:nvSpPr>
          <p:cNvPr id="3" name="Content Placeholder 2"/>
          <p:cNvSpPr>
            <a:spLocks noGrp="1"/>
          </p:cNvSpPr>
          <p:nvPr>
            <p:ph idx="1"/>
          </p:nvPr>
        </p:nvSpPr>
        <p:spPr>
          <a:xfrm>
            <a:off x="838200" y="1672683"/>
            <a:ext cx="10515600" cy="4351338"/>
          </a:xfrm>
          <a:solidFill>
            <a:schemeClr val="bg1"/>
          </a:solidFill>
        </p:spPr>
        <p:txBody>
          <a:bodyPr>
            <a:normAutofit/>
          </a:bodyPr>
          <a:lstStyle/>
          <a:p>
            <a:endParaRPr lang="en-US" sz="2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4C5716-91D8-4817-9BE5-E079AFE49F04}"/>
              </a:ext>
            </a:extLst>
          </p:cNvPr>
          <p:cNvSpPr/>
          <p:nvPr/>
        </p:nvSpPr>
        <p:spPr>
          <a:xfrm>
            <a:off x="4192859" y="836287"/>
            <a:ext cx="2219092" cy="52410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Arrest</a:t>
            </a:r>
          </a:p>
        </p:txBody>
      </p:sp>
      <p:sp>
        <p:nvSpPr>
          <p:cNvPr id="5" name="Rectangle 4">
            <a:extLst>
              <a:ext uri="{FF2B5EF4-FFF2-40B4-BE49-F238E27FC236}">
                <a16:creationId xmlns:a16="http://schemas.microsoft.com/office/drawing/2014/main" id="{CA748431-F31B-442B-B6C8-80D576C6171C}"/>
              </a:ext>
            </a:extLst>
          </p:cNvPr>
          <p:cNvSpPr/>
          <p:nvPr/>
        </p:nvSpPr>
        <p:spPr>
          <a:xfrm>
            <a:off x="6721953" y="377437"/>
            <a:ext cx="3023840" cy="67704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Miranda Rights Read</a:t>
            </a:r>
          </a:p>
        </p:txBody>
      </p:sp>
      <p:sp>
        <p:nvSpPr>
          <p:cNvPr id="6" name="Rectangle 5">
            <a:extLst>
              <a:ext uri="{FF2B5EF4-FFF2-40B4-BE49-F238E27FC236}">
                <a16:creationId xmlns:a16="http://schemas.microsoft.com/office/drawing/2014/main" id="{29B418FB-EA10-4D61-9CD2-C3B290774963}"/>
              </a:ext>
            </a:extLst>
          </p:cNvPr>
          <p:cNvSpPr/>
          <p:nvPr/>
        </p:nvSpPr>
        <p:spPr>
          <a:xfrm>
            <a:off x="6742771" y="1186802"/>
            <a:ext cx="3126057" cy="8892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Suspect is fingerprinted &amp; photograph</a:t>
            </a:r>
          </a:p>
        </p:txBody>
      </p:sp>
      <p:sp>
        <p:nvSpPr>
          <p:cNvPr id="7" name="Arrow: Right 6">
            <a:extLst>
              <a:ext uri="{FF2B5EF4-FFF2-40B4-BE49-F238E27FC236}">
                <a16:creationId xmlns:a16="http://schemas.microsoft.com/office/drawing/2014/main" id="{6AAA270A-1AF0-4008-9F4C-2B247773E539}"/>
              </a:ext>
            </a:extLst>
          </p:cNvPr>
          <p:cNvSpPr/>
          <p:nvPr/>
        </p:nvSpPr>
        <p:spPr>
          <a:xfrm rot="19374364">
            <a:off x="6262736" y="648403"/>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B970F4E-1BA8-4953-95AE-F1DF5E25CA83}"/>
              </a:ext>
            </a:extLst>
          </p:cNvPr>
          <p:cNvSpPr/>
          <p:nvPr/>
        </p:nvSpPr>
        <p:spPr>
          <a:xfrm rot="1481729">
            <a:off x="6298796" y="1231522"/>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A3FAC-882B-4F68-99C3-D92E3CFAAD29}"/>
              </a:ext>
            </a:extLst>
          </p:cNvPr>
          <p:cNvSpPr/>
          <p:nvPr/>
        </p:nvSpPr>
        <p:spPr>
          <a:xfrm>
            <a:off x="4248015" y="1796030"/>
            <a:ext cx="2219092" cy="7531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Preliminary Hearing</a:t>
            </a:r>
          </a:p>
        </p:txBody>
      </p:sp>
      <p:sp>
        <p:nvSpPr>
          <p:cNvPr id="10" name="Rectangle 9">
            <a:extLst>
              <a:ext uri="{FF2B5EF4-FFF2-40B4-BE49-F238E27FC236}">
                <a16:creationId xmlns:a16="http://schemas.microsoft.com/office/drawing/2014/main" id="{CB5B02F8-AFA8-4E31-A63C-5B24348DD95D}"/>
              </a:ext>
            </a:extLst>
          </p:cNvPr>
          <p:cNvSpPr/>
          <p:nvPr/>
        </p:nvSpPr>
        <p:spPr>
          <a:xfrm>
            <a:off x="230901" y="1492726"/>
            <a:ext cx="3891775" cy="41045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Judge hears the charges</a:t>
            </a:r>
          </a:p>
        </p:txBody>
      </p:sp>
      <p:sp>
        <p:nvSpPr>
          <p:cNvPr id="11" name="Rectangle 10">
            <a:extLst>
              <a:ext uri="{FF2B5EF4-FFF2-40B4-BE49-F238E27FC236}">
                <a16:creationId xmlns:a16="http://schemas.microsoft.com/office/drawing/2014/main" id="{098D8980-1145-40DF-B283-60D952CE50C8}"/>
              </a:ext>
            </a:extLst>
          </p:cNvPr>
          <p:cNvSpPr/>
          <p:nvPr/>
        </p:nvSpPr>
        <p:spPr>
          <a:xfrm>
            <a:off x="218408" y="1958778"/>
            <a:ext cx="3891775" cy="88923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00"/>
                </a:solidFill>
                <a:latin typeface="Times New Roman" panose="02020603050405020304" pitchFamily="18" charset="0"/>
                <a:cs typeface="Times New Roman" panose="02020603050405020304" pitchFamily="18" charset="0"/>
              </a:rPr>
              <a:t>Writ of Habeas Corpus </a:t>
            </a:r>
            <a:r>
              <a:rPr lang="en-US" sz="2000" dirty="0">
                <a:solidFill>
                  <a:schemeClr val="bg1"/>
                </a:solidFill>
                <a:latin typeface="Times New Roman" panose="02020603050405020304" pitchFamily="18" charset="0"/>
                <a:cs typeface="Times New Roman" panose="02020603050405020304" pitchFamily="18" charset="0"/>
              </a:rPr>
              <a:t>(Prosecution has to prove probable cause for arrest)</a:t>
            </a:r>
          </a:p>
        </p:txBody>
      </p:sp>
      <p:sp>
        <p:nvSpPr>
          <p:cNvPr id="12" name="Rectangle 11">
            <a:extLst>
              <a:ext uri="{FF2B5EF4-FFF2-40B4-BE49-F238E27FC236}">
                <a16:creationId xmlns:a16="http://schemas.microsoft.com/office/drawing/2014/main" id="{9C658A33-CA1F-487B-927F-F680FC4F2847}"/>
              </a:ext>
            </a:extLst>
          </p:cNvPr>
          <p:cNvSpPr/>
          <p:nvPr/>
        </p:nvSpPr>
        <p:spPr>
          <a:xfrm>
            <a:off x="218407" y="2907710"/>
            <a:ext cx="3891775" cy="49219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Times New Roman" panose="02020603050405020304" pitchFamily="18" charset="0"/>
                <a:cs typeface="Times New Roman" panose="02020603050405020304" pitchFamily="18" charset="0"/>
              </a:rPr>
              <a:t>Bail </a:t>
            </a:r>
            <a:r>
              <a:rPr lang="en-US" sz="2000" dirty="0">
                <a:solidFill>
                  <a:schemeClr val="bg1"/>
                </a:solidFill>
                <a:latin typeface="Times New Roman" panose="02020603050405020304" pitchFamily="18" charset="0"/>
                <a:cs typeface="Times New Roman" panose="02020603050405020304" pitchFamily="18" charset="0"/>
              </a:rPr>
              <a:t>is set</a:t>
            </a:r>
          </a:p>
        </p:txBody>
      </p:sp>
      <p:sp>
        <p:nvSpPr>
          <p:cNvPr id="13" name="Arrow: Right 12">
            <a:extLst>
              <a:ext uri="{FF2B5EF4-FFF2-40B4-BE49-F238E27FC236}">
                <a16:creationId xmlns:a16="http://schemas.microsoft.com/office/drawing/2014/main" id="{B33DEFB2-010C-4A6E-A914-E6214B216A7F}"/>
              </a:ext>
            </a:extLst>
          </p:cNvPr>
          <p:cNvSpPr/>
          <p:nvPr/>
        </p:nvSpPr>
        <p:spPr>
          <a:xfrm rot="12606346">
            <a:off x="3791179" y="1551493"/>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446657B-0201-4C54-A466-2EEA968F8112}"/>
              </a:ext>
            </a:extLst>
          </p:cNvPr>
          <p:cNvSpPr/>
          <p:nvPr/>
        </p:nvSpPr>
        <p:spPr>
          <a:xfrm rot="10800000">
            <a:off x="3879431" y="2003101"/>
            <a:ext cx="51853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FE56316-82A7-4BFD-B218-BE3EBE13065F}"/>
              </a:ext>
            </a:extLst>
          </p:cNvPr>
          <p:cNvSpPr/>
          <p:nvPr/>
        </p:nvSpPr>
        <p:spPr>
          <a:xfrm rot="8785969">
            <a:off x="3842959" y="2532085"/>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DC8D54A-435B-4821-8707-C4D3BEC5789D}"/>
              </a:ext>
            </a:extLst>
          </p:cNvPr>
          <p:cNvSpPr/>
          <p:nvPr/>
        </p:nvSpPr>
        <p:spPr>
          <a:xfrm rot="5400000">
            <a:off x="5021424" y="1365269"/>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4078FB4-C0EA-4769-B835-F7F40E04D41F}"/>
              </a:ext>
            </a:extLst>
          </p:cNvPr>
          <p:cNvSpPr/>
          <p:nvPr/>
        </p:nvSpPr>
        <p:spPr>
          <a:xfrm>
            <a:off x="4254191" y="2959555"/>
            <a:ext cx="2219092" cy="7531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Grand Jury</a:t>
            </a:r>
          </a:p>
        </p:txBody>
      </p:sp>
      <p:sp>
        <p:nvSpPr>
          <p:cNvPr id="18" name="Arrow: Right 17">
            <a:extLst>
              <a:ext uri="{FF2B5EF4-FFF2-40B4-BE49-F238E27FC236}">
                <a16:creationId xmlns:a16="http://schemas.microsoft.com/office/drawing/2014/main" id="{D244C7BB-83C6-4D0A-AB9D-66AD52AEA992}"/>
              </a:ext>
            </a:extLst>
          </p:cNvPr>
          <p:cNvSpPr/>
          <p:nvPr/>
        </p:nvSpPr>
        <p:spPr>
          <a:xfrm rot="5400000">
            <a:off x="4984595" y="2613704"/>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031B7D-A388-4969-A641-45A7C58CF51C}"/>
              </a:ext>
            </a:extLst>
          </p:cNvPr>
          <p:cNvSpPr/>
          <p:nvPr/>
        </p:nvSpPr>
        <p:spPr>
          <a:xfrm>
            <a:off x="6844694" y="2848011"/>
            <a:ext cx="3126057" cy="8892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Review evidence &amp; hands down indictment (formal charge)</a:t>
            </a:r>
          </a:p>
        </p:txBody>
      </p:sp>
      <p:sp>
        <p:nvSpPr>
          <p:cNvPr id="20" name="Arrow: Right 19">
            <a:extLst>
              <a:ext uri="{FF2B5EF4-FFF2-40B4-BE49-F238E27FC236}">
                <a16:creationId xmlns:a16="http://schemas.microsoft.com/office/drawing/2014/main" id="{04F85109-D16F-4CE9-83A4-B4D3CF7617DD}"/>
              </a:ext>
            </a:extLst>
          </p:cNvPr>
          <p:cNvSpPr/>
          <p:nvPr/>
        </p:nvSpPr>
        <p:spPr>
          <a:xfrm>
            <a:off x="6305315" y="3057021"/>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A8DD612-A73E-4E55-AF73-19E9D9CB8289}"/>
              </a:ext>
            </a:extLst>
          </p:cNvPr>
          <p:cNvSpPr/>
          <p:nvPr/>
        </p:nvSpPr>
        <p:spPr>
          <a:xfrm>
            <a:off x="4220841" y="4064588"/>
            <a:ext cx="2219092" cy="7531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Arraignment</a:t>
            </a:r>
          </a:p>
        </p:txBody>
      </p:sp>
      <p:sp>
        <p:nvSpPr>
          <p:cNvPr id="22" name="Arrow: Right 21">
            <a:extLst>
              <a:ext uri="{FF2B5EF4-FFF2-40B4-BE49-F238E27FC236}">
                <a16:creationId xmlns:a16="http://schemas.microsoft.com/office/drawing/2014/main" id="{431B70BA-0534-4C76-83C4-5C8880FBCD33}"/>
              </a:ext>
            </a:extLst>
          </p:cNvPr>
          <p:cNvSpPr/>
          <p:nvPr/>
        </p:nvSpPr>
        <p:spPr>
          <a:xfrm rot="5400000">
            <a:off x="4991373" y="3746780"/>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F2A613-752A-4DC2-8B9F-E0B33E86E707}"/>
              </a:ext>
            </a:extLst>
          </p:cNvPr>
          <p:cNvSpPr/>
          <p:nvPr/>
        </p:nvSpPr>
        <p:spPr>
          <a:xfrm>
            <a:off x="230900" y="3604634"/>
            <a:ext cx="3879282" cy="155740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Enter a </a:t>
            </a:r>
            <a:r>
              <a:rPr lang="en-US" sz="2000" b="1" dirty="0">
                <a:solidFill>
                  <a:srgbClr val="FFFF00"/>
                </a:solidFill>
                <a:latin typeface="Times New Roman" panose="02020603050405020304" pitchFamily="18" charset="0"/>
                <a:cs typeface="Times New Roman" panose="02020603050405020304" pitchFamily="18" charset="0"/>
              </a:rPr>
              <a:t>plea</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Trial date is set</a:t>
            </a:r>
          </a:p>
          <a:p>
            <a:pPr marL="342900" indent="-342900">
              <a:buFont typeface="Arial" panose="020B0604020202020204" pitchFamily="34" charset="0"/>
              <a:buChar char="•"/>
            </a:pPr>
            <a:r>
              <a:rPr lang="en-US" sz="2000" b="1" dirty="0">
                <a:solidFill>
                  <a:srgbClr val="FFFF00"/>
                </a:solidFill>
                <a:latin typeface="Times New Roman" panose="02020603050405020304" pitchFamily="18" charset="0"/>
                <a:cs typeface="Times New Roman" panose="02020603050405020304" pitchFamily="18" charset="0"/>
              </a:rPr>
              <a:t>Plea Bargain</a:t>
            </a:r>
            <a:r>
              <a:rPr lang="en-US" sz="2000" dirty="0">
                <a:solidFill>
                  <a:schemeClr val="bg1"/>
                </a:solidFill>
                <a:latin typeface="Times New Roman" panose="02020603050405020304" pitchFamily="18" charset="0"/>
                <a:cs typeface="Times New Roman" panose="02020603050405020304" pitchFamily="18" charset="0"/>
              </a:rPr>
              <a:t> (plead to a lesser crime in exchange for testimony</a:t>
            </a:r>
          </a:p>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4" name="Arrow: Right 23">
            <a:extLst>
              <a:ext uri="{FF2B5EF4-FFF2-40B4-BE49-F238E27FC236}">
                <a16:creationId xmlns:a16="http://schemas.microsoft.com/office/drawing/2014/main" id="{41F483A8-D106-41C7-BBC8-CA4F9B1EA74D}"/>
              </a:ext>
            </a:extLst>
          </p:cNvPr>
          <p:cNvSpPr/>
          <p:nvPr/>
        </p:nvSpPr>
        <p:spPr>
          <a:xfrm rot="10800000">
            <a:off x="3843275" y="4145544"/>
            <a:ext cx="51853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E73BDD-BD7E-48D5-9A75-08B83C2BA7D6}"/>
              </a:ext>
            </a:extLst>
          </p:cNvPr>
          <p:cNvSpPr/>
          <p:nvPr/>
        </p:nvSpPr>
        <p:spPr>
          <a:xfrm>
            <a:off x="4243039" y="5119697"/>
            <a:ext cx="2219092" cy="7531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Trial</a:t>
            </a:r>
          </a:p>
        </p:txBody>
      </p:sp>
      <p:sp>
        <p:nvSpPr>
          <p:cNvPr id="26" name="Arrow: Right 25">
            <a:extLst>
              <a:ext uri="{FF2B5EF4-FFF2-40B4-BE49-F238E27FC236}">
                <a16:creationId xmlns:a16="http://schemas.microsoft.com/office/drawing/2014/main" id="{656390EC-6D36-4F7C-AB97-4935A85F185D}"/>
              </a:ext>
            </a:extLst>
          </p:cNvPr>
          <p:cNvSpPr/>
          <p:nvPr/>
        </p:nvSpPr>
        <p:spPr>
          <a:xfrm rot="5400000">
            <a:off x="4984594" y="4824881"/>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7E32D6-1424-4674-ABED-6863AD8D8C9B}"/>
              </a:ext>
            </a:extLst>
          </p:cNvPr>
          <p:cNvSpPr/>
          <p:nvPr/>
        </p:nvSpPr>
        <p:spPr>
          <a:xfrm>
            <a:off x="6934417" y="5051642"/>
            <a:ext cx="3126057" cy="8892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Adversarial system of law</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Prosecution v. defense </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Jury Trial – (</a:t>
            </a:r>
            <a:r>
              <a:rPr lang="en-US" sz="2000" b="1" dirty="0">
                <a:solidFill>
                  <a:srgbClr val="FFFF00"/>
                </a:solidFill>
                <a:latin typeface="Times New Roman" panose="02020603050405020304" pitchFamily="18" charset="0"/>
                <a:cs typeface="Times New Roman" panose="02020603050405020304" pitchFamily="18" charset="0"/>
              </a:rPr>
              <a:t>Petit Jury</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28" name="Arrow: Right 27">
            <a:extLst>
              <a:ext uri="{FF2B5EF4-FFF2-40B4-BE49-F238E27FC236}">
                <a16:creationId xmlns:a16="http://schemas.microsoft.com/office/drawing/2014/main" id="{5EDE5FB4-7C9F-4625-A797-FEA389A9D903}"/>
              </a:ext>
            </a:extLst>
          </p:cNvPr>
          <p:cNvSpPr/>
          <p:nvPr/>
        </p:nvSpPr>
        <p:spPr>
          <a:xfrm>
            <a:off x="6361769" y="5316751"/>
            <a:ext cx="635620"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9ACA64-1605-4EED-99DF-52ACA7EF53DE}"/>
              </a:ext>
            </a:extLst>
          </p:cNvPr>
          <p:cNvSpPr/>
          <p:nvPr/>
        </p:nvSpPr>
        <p:spPr>
          <a:xfrm>
            <a:off x="4220841" y="6112291"/>
            <a:ext cx="2219092" cy="7531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Verdict &amp;</a:t>
            </a:r>
          </a:p>
          <a:p>
            <a:pPr algn="ctr"/>
            <a:r>
              <a:rPr lang="en-US" sz="2400" dirty="0">
                <a:solidFill>
                  <a:schemeClr val="bg1"/>
                </a:solidFill>
                <a:latin typeface="Times New Roman" panose="02020603050405020304" pitchFamily="18" charset="0"/>
                <a:cs typeface="Times New Roman" panose="02020603050405020304" pitchFamily="18" charset="0"/>
              </a:rPr>
              <a:t>Sentencing</a:t>
            </a:r>
          </a:p>
        </p:txBody>
      </p:sp>
      <p:sp>
        <p:nvSpPr>
          <p:cNvPr id="30" name="Arrow: Right 29">
            <a:extLst>
              <a:ext uri="{FF2B5EF4-FFF2-40B4-BE49-F238E27FC236}">
                <a16:creationId xmlns:a16="http://schemas.microsoft.com/office/drawing/2014/main" id="{1F435B0D-CA7B-46EC-926E-D4DE48B2FBCD}"/>
              </a:ext>
            </a:extLst>
          </p:cNvPr>
          <p:cNvSpPr/>
          <p:nvPr/>
        </p:nvSpPr>
        <p:spPr>
          <a:xfrm rot="5400000">
            <a:off x="5016021" y="5740469"/>
            <a:ext cx="586322" cy="3544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209E70A-83B5-4E89-B791-B7A3C2EBB6F8}"/>
              </a:ext>
            </a:extLst>
          </p:cNvPr>
          <p:cNvSpPr/>
          <p:nvPr/>
        </p:nvSpPr>
        <p:spPr>
          <a:xfrm>
            <a:off x="275131" y="5830270"/>
            <a:ext cx="3879281" cy="8892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Eight Amendment protections</a:t>
            </a:r>
          </a:p>
          <a:p>
            <a:pPr marL="342900"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Range v. mandatory sentencing</a:t>
            </a:r>
          </a:p>
        </p:txBody>
      </p:sp>
    </p:spTree>
    <p:extLst>
      <p:ext uri="{BB962C8B-B14F-4D97-AF65-F5344CB8AC3E}">
        <p14:creationId xmlns:p14="http://schemas.microsoft.com/office/powerpoint/2010/main" val="38248408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Procedural Due Process  in Un-Fairy Tale</a:t>
            </a:r>
          </a:p>
        </p:txBody>
      </p:sp>
      <p:sp>
        <p:nvSpPr>
          <p:cNvPr id="3" name="Content Placeholder 2"/>
          <p:cNvSpPr>
            <a:spLocks noGrp="1"/>
          </p:cNvSpPr>
          <p:nvPr>
            <p:ph idx="1"/>
          </p:nvPr>
        </p:nvSpPr>
        <p:spPr>
          <a:xfrm>
            <a:off x="535259" y="1471961"/>
            <a:ext cx="10818541" cy="5020913"/>
          </a:xfrm>
          <a:solidFill>
            <a:schemeClr val="bg1"/>
          </a:solidFill>
        </p:spPr>
        <p:txBody>
          <a:bodyPr>
            <a:normAutofit/>
          </a:bodyPr>
          <a:lstStyle/>
          <a:p>
            <a:r>
              <a:rPr lang="en-US" sz="2400" dirty="0">
                <a:latin typeface="Times New Roman" pitchFamily="18" charset="0"/>
                <a:cs typeface="Times New Roman" pitchFamily="18" charset="0"/>
              </a:rPr>
              <a:t>Demonstrate how the legal system follows procedural due process from arrest to sentencing</a:t>
            </a:r>
          </a:p>
          <a:p>
            <a:r>
              <a:rPr lang="en-US" sz="2400" dirty="0">
                <a:latin typeface="Times New Roman" pitchFamily="18" charset="0"/>
                <a:cs typeface="Times New Roman" pitchFamily="18" charset="0"/>
              </a:rPr>
              <a:t>Place the steps in order &amp; explain what happens in each step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Explain where and how Constitutional rights apply in every step of the process</a:t>
            </a:r>
          </a:p>
          <a:p>
            <a:r>
              <a:rPr lang="en-US" sz="2400" dirty="0">
                <a:latin typeface="Times New Roman" pitchFamily="18" charset="0"/>
                <a:cs typeface="Times New Roman" pitchFamily="18" charset="0"/>
              </a:rPr>
              <a:t>Explain how TWO SCOTUS precedent apply to the process </a:t>
            </a:r>
          </a:p>
          <a:p>
            <a:endParaRPr lang="en-US" sz="2400" dirty="0">
              <a:latin typeface="Times New Roman" pitchFamily="18" charset="0"/>
              <a:cs typeface="Times New Roman" pitchFamily="18" charset="0"/>
            </a:endParaRPr>
          </a:p>
          <a:p>
            <a:pPr marL="0" indent="0">
              <a:buNone/>
            </a:pPr>
            <a:endParaRPr lang="en-US" sz="2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1AD829E-F651-45E3-8B0E-8C74D7B70516}"/>
              </a:ext>
            </a:extLst>
          </p:cNvPr>
          <p:cNvSpPr/>
          <p:nvPr/>
        </p:nvSpPr>
        <p:spPr>
          <a:xfrm>
            <a:off x="401444" y="2653991"/>
            <a:ext cx="3546088" cy="24867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Verdict/Sentencing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Arraignment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Trial – </a:t>
            </a:r>
            <a:r>
              <a:rPr lang="en-US" sz="2400" dirty="0">
                <a:solidFill>
                  <a:srgbClr val="FFFF00"/>
                </a:solidFill>
                <a:latin typeface="Times New Roman" panose="02020603050405020304" pitchFamily="18" charset="0"/>
                <a:cs typeface="Times New Roman" panose="02020603050405020304" pitchFamily="18" charset="0"/>
              </a:rPr>
              <a:t>Petit Jury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Grand Jury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Arrest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Preliminary Hearing</a:t>
            </a:r>
          </a:p>
        </p:txBody>
      </p:sp>
      <p:pic>
        <p:nvPicPr>
          <p:cNvPr id="6" name="Picture 5" descr="A picture containing drawing&#10;&#10;Description automatically generated">
            <a:extLst>
              <a:ext uri="{FF2B5EF4-FFF2-40B4-BE49-F238E27FC236}">
                <a16:creationId xmlns:a16="http://schemas.microsoft.com/office/drawing/2014/main" id="{ECE377B9-8301-4E7E-A458-E46F9F278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970" y="2766083"/>
            <a:ext cx="4894454" cy="2486721"/>
          </a:xfrm>
          <a:prstGeom prst="rect">
            <a:avLst/>
          </a:prstGeom>
        </p:spPr>
      </p:pic>
    </p:spTree>
    <p:extLst>
      <p:ext uri="{BB962C8B-B14F-4D97-AF65-F5344CB8AC3E}">
        <p14:creationId xmlns:p14="http://schemas.microsoft.com/office/powerpoint/2010/main" val="36815348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Criminals procedure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Being civil in law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Procedure</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886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Procedural Due Process  in Un-Fairy Tale</a:t>
            </a:r>
          </a:p>
        </p:txBody>
      </p:sp>
      <p:sp>
        <p:nvSpPr>
          <p:cNvPr id="3" name="Content Placeholder 2"/>
          <p:cNvSpPr>
            <a:spLocks noGrp="1"/>
          </p:cNvSpPr>
          <p:nvPr>
            <p:ph idx="1"/>
          </p:nvPr>
        </p:nvSpPr>
        <p:spPr>
          <a:xfrm>
            <a:off x="535259" y="1471962"/>
            <a:ext cx="10818541" cy="5020913"/>
          </a:xfrm>
          <a:solidFill>
            <a:schemeClr val="bg1"/>
          </a:solidFill>
        </p:spPr>
        <p:txBody>
          <a:bodyPr>
            <a:normAutofit lnSpcReduction="10000"/>
          </a:bodyPr>
          <a:lstStyle/>
          <a:p>
            <a:pPr marL="0" indent="0">
              <a:buNone/>
            </a:pPr>
            <a:r>
              <a:rPr lang="en-US" sz="2400" dirty="0">
                <a:latin typeface="Times New Roman" pitchFamily="18" charset="0"/>
                <a:cs typeface="Times New Roman" pitchFamily="18" charset="0"/>
              </a:rPr>
              <a:t>Identify the phase criminal procedural due process that each of the following step happen under.  (</a:t>
            </a:r>
            <a:r>
              <a:rPr lang="en-US" sz="2400" b="1" dirty="0">
                <a:solidFill>
                  <a:srgbClr val="C00000"/>
                </a:solidFill>
                <a:latin typeface="Times New Roman" pitchFamily="18" charset="0"/>
                <a:cs typeface="Times New Roman" pitchFamily="18" charset="0"/>
              </a:rPr>
              <a:t>1-Arrest</a:t>
            </a:r>
            <a:r>
              <a:rPr lang="en-US" sz="2400" b="1" dirty="0">
                <a:latin typeface="Times New Roman" pitchFamily="18" charset="0"/>
                <a:cs typeface="Times New Roman" pitchFamily="18" charset="0"/>
              </a:rPr>
              <a:t>, </a:t>
            </a:r>
            <a:r>
              <a:rPr lang="en-US" sz="2400" b="1" dirty="0">
                <a:solidFill>
                  <a:srgbClr val="002060"/>
                </a:solidFill>
                <a:latin typeface="Times New Roman" pitchFamily="18" charset="0"/>
                <a:cs typeface="Times New Roman" pitchFamily="18" charset="0"/>
              </a:rPr>
              <a:t>2- Preliminary Hearing</a:t>
            </a:r>
            <a:r>
              <a:rPr lang="en-US" sz="2400" b="1" dirty="0">
                <a:latin typeface="Times New Roman" pitchFamily="18" charset="0"/>
                <a:cs typeface="Times New Roman" pitchFamily="18" charset="0"/>
              </a:rPr>
              <a:t>, </a:t>
            </a:r>
            <a:r>
              <a:rPr lang="en-US" sz="2400" b="1" dirty="0">
                <a:solidFill>
                  <a:srgbClr val="7030A0"/>
                </a:solidFill>
                <a:latin typeface="Times New Roman" pitchFamily="18" charset="0"/>
                <a:cs typeface="Times New Roman" pitchFamily="18" charset="0"/>
              </a:rPr>
              <a:t>3- Grand Jury</a:t>
            </a:r>
            <a:r>
              <a:rPr lang="en-US" sz="2400" b="1" dirty="0">
                <a:latin typeface="Times New Roman" pitchFamily="18" charset="0"/>
                <a:cs typeface="Times New Roman" pitchFamily="18" charset="0"/>
              </a:rPr>
              <a:t>, </a:t>
            </a:r>
            <a:r>
              <a:rPr lang="en-US" sz="2400" b="1" dirty="0">
                <a:solidFill>
                  <a:schemeClr val="accent6">
                    <a:lumMod val="50000"/>
                  </a:schemeClr>
                </a:solidFill>
                <a:latin typeface="Times New Roman" pitchFamily="18" charset="0"/>
                <a:cs typeface="Times New Roman" pitchFamily="18" charset="0"/>
              </a:rPr>
              <a:t>4- Arraignment</a:t>
            </a:r>
            <a:r>
              <a:rPr lang="en-US" sz="2400" b="1" dirty="0">
                <a:latin typeface="Times New Roman" pitchFamily="18" charset="0"/>
                <a:cs typeface="Times New Roman" pitchFamily="18" charset="0"/>
              </a:rPr>
              <a:t>, </a:t>
            </a:r>
            <a:r>
              <a:rPr lang="en-US" sz="2400" b="1" dirty="0">
                <a:solidFill>
                  <a:schemeClr val="accent2"/>
                </a:solidFill>
                <a:latin typeface="Times New Roman" pitchFamily="18" charset="0"/>
                <a:cs typeface="Times New Roman" pitchFamily="18" charset="0"/>
              </a:rPr>
              <a:t>5- Trial</a:t>
            </a:r>
            <a:r>
              <a:rPr lang="en-US" sz="2400" b="1" dirty="0">
                <a:latin typeface="Times New Roman" pitchFamily="18" charset="0"/>
                <a:cs typeface="Times New Roman" pitchFamily="18" charset="0"/>
              </a:rPr>
              <a:t>, or </a:t>
            </a:r>
            <a:r>
              <a:rPr lang="en-US" sz="2400" b="1" dirty="0">
                <a:solidFill>
                  <a:schemeClr val="accent3">
                    <a:lumMod val="50000"/>
                  </a:schemeClr>
                </a:solidFill>
                <a:latin typeface="Times New Roman" pitchFamily="18" charset="0"/>
                <a:cs typeface="Times New Roman" pitchFamily="18" charset="0"/>
              </a:rPr>
              <a:t>6- Sentencing</a:t>
            </a:r>
            <a:r>
              <a:rPr lang="en-US" sz="2400" dirty="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__ 1. The prosecution must prove probable cause for an arrest</a:t>
            </a:r>
          </a:p>
          <a:p>
            <a:pPr marL="0" indent="0">
              <a:buNone/>
            </a:pPr>
            <a:r>
              <a:rPr lang="en-US" sz="2400" dirty="0">
                <a:latin typeface="Times New Roman" pitchFamily="18" charset="0"/>
                <a:cs typeface="Times New Roman" pitchFamily="18" charset="0"/>
              </a:rPr>
              <a:t>__ 2. Jury deliberates over the verdict</a:t>
            </a:r>
          </a:p>
          <a:p>
            <a:pPr marL="0" indent="0">
              <a:buNone/>
            </a:pPr>
            <a:r>
              <a:rPr lang="en-US" sz="2400" dirty="0">
                <a:latin typeface="Times New Roman" pitchFamily="18" charset="0"/>
                <a:cs typeface="Times New Roman" pitchFamily="18" charset="0"/>
              </a:rPr>
              <a:t>__ 3. The accused enters a plea </a:t>
            </a:r>
          </a:p>
          <a:p>
            <a:pPr marL="0" indent="0">
              <a:buNone/>
            </a:pPr>
            <a:r>
              <a:rPr lang="en-US" sz="2400" dirty="0">
                <a:latin typeface="Times New Roman" pitchFamily="18" charset="0"/>
                <a:cs typeface="Times New Roman" pitchFamily="18" charset="0"/>
              </a:rPr>
              <a:t>__ 4. A group of citizens evaluates evidence and testimony to determine whether there is enough to go to trial</a:t>
            </a:r>
          </a:p>
          <a:p>
            <a:pPr marL="0" indent="0">
              <a:buNone/>
            </a:pPr>
            <a:r>
              <a:rPr lang="en-US" sz="2400" dirty="0">
                <a:latin typeface="Times New Roman" pitchFamily="18" charset="0"/>
                <a:cs typeface="Times New Roman" pitchFamily="18" charset="0"/>
              </a:rPr>
              <a:t>__ 5. A suspect is read his/her Miranda rights</a:t>
            </a:r>
          </a:p>
          <a:p>
            <a:pPr marL="0" indent="0">
              <a:buNone/>
            </a:pPr>
            <a:r>
              <a:rPr lang="en-US" sz="2400" dirty="0">
                <a:latin typeface="Times New Roman" pitchFamily="18" charset="0"/>
                <a:cs typeface="Times New Roman" pitchFamily="18" charset="0"/>
              </a:rPr>
              <a:t>__ 6. A guilty party hears the punishment that she/he will face </a:t>
            </a:r>
          </a:p>
          <a:p>
            <a:pPr marL="0" indent="0">
              <a:buNone/>
            </a:pPr>
            <a:endParaRPr lang="en-US" sz="2400"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7. Demonstrate how the U.S. Constitution protects the rights of the accused in one of the phases of the criminal procedural due process. </a:t>
            </a:r>
          </a:p>
        </p:txBody>
      </p:sp>
    </p:spTree>
    <p:extLst>
      <p:ext uri="{BB962C8B-B14F-4D97-AF65-F5344CB8AC3E}">
        <p14:creationId xmlns:p14="http://schemas.microsoft.com/office/powerpoint/2010/main" val="4294299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15" y="350422"/>
            <a:ext cx="10515600" cy="619613"/>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No Run Away Juries </a:t>
            </a:r>
          </a:p>
        </p:txBody>
      </p:sp>
      <p:sp>
        <p:nvSpPr>
          <p:cNvPr id="3" name="Content Placeholder 2"/>
          <p:cNvSpPr>
            <a:spLocks noGrp="1"/>
          </p:cNvSpPr>
          <p:nvPr>
            <p:ph idx="1"/>
          </p:nvPr>
        </p:nvSpPr>
        <p:spPr>
          <a:xfrm>
            <a:off x="535259" y="1181686"/>
            <a:ext cx="10818541" cy="5311189"/>
          </a:xfrm>
          <a:solidFill>
            <a:schemeClr val="bg1"/>
          </a:solidFill>
        </p:spPr>
        <p:txBody>
          <a:bodyPr>
            <a:normAutofit/>
          </a:bodyPr>
          <a:lstStyle/>
          <a:p>
            <a:pPr marL="0" indent="0">
              <a:buNone/>
            </a:pPr>
            <a:r>
              <a:rPr lang="en-US" sz="2400" b="1" dirty="0" err="1">
                <a:latin typeface="Times New Roman" pitchFamily="18" charset="0"/>
                <a:cs typeface="Times New Roman" pitchFamily="18" charset="0"/>
              </a:rPr>
              <a:t>Voir</a:t>
            </a:r>
            <a:r>
              <a:rPr lang="en-US" sz="2400" b="1" dirty="0">
                <a:latin typeface="Times New Roman" pitchFamily="18" charset="0"/>
                <a:cs typeface="Times New Roman" pitchFamily="18" charset="0"/>
              </a:rPr>
              <a:t> Dire Jury Selection: </a:t>
            </a:r>
            <a:r>
              <a:rPr lang="en-US" sz="2400" b="1" dirty="0"/>
              <a:t> </a:t>
            </a:r>
            <a:r>
              <a:rPr lang="en-US" sz="2400" b="1" dirty="0">
                <a:latin typeface="Times" panose="02020603050405020304" pitchFamily="18" charset="0"/>
                <a:cs typeface="Times" panose="02020603050405020304" pitchFamily="18" charset="0"/>
              </a:rPr>
              <a:t>determine whether grounds exist for disqualifying a juror for cause due to lack of competency, fitness, or ability to be fair and impartial</a:t>
            </a:r>
            <a:r>
              <a:rPr lang="en-US" sz="2400" dirty="0">
                <a:latin typeface="Times" panose="02020603050405020304" pitchFamily="18" charset="0"/>
                <a:cs typeface="Times" panose="02020603050405020304" pitchFamily="18" charset="0"/>
              </a:rPr>
              <a:t>.</a:t>
            </a:r>
            <a:r>
              <a:rPr lang="en-US" sz="2400" dirty="0"/>
              <a:t> </a:t>
            </a:r>
            <a:endParaRPr lang="en-US" sz="2400" b="1" dirty="0">
              <a:latin typeface="Times New Roman" pitchFamily="18" charset="0"/>
              <a:cs typeface="Times New Roman" pitchFamily="18" charset="0"/>
            </a:endParaRPr>
          </a:p>
        </p:txBody>
      </p:sp>
      <p:pic>
        <p:nvPicPr>
          <p:cNvPr id="2052" name="Picture 4" descr="What should be the purpose of voir dire? | Clarity Jury Consulting">
            <a:extLst>
              <a:ext uri="{FF2B5EF4-FFF2-40B4-BE49-F238E27FC236}">
                <a16:creationId xmlns:a16="http://schemas.microsoft.com/office/drawing/2014/main" id="{7A342A37-2A00-41DA-A000-B4A8E4187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634" y="1983545"/>
            <a:ext cx="5176911" cy="2321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B8B957-9B80-4C7E-B46F-43CED3C615AF}"/>
              </a:ext>
            </a:extLst>
          </p:cNvPr>
          <p:cNvSpPr/>
          <p:nvPr/>
        </p:nvSpPr>
        <p:spPr>
          <a:xfrm>
            <a:off x="838200" y="4463293"/>
            <a:ext cx="7039708" cy="232116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itchFamily="18" charset="0"/>
                <a:cs typeface="Times New Roman" pitchFamily="18" charset="0"/>
              </a:rPr>
              <a:t>Select an impartial jury who uphold the idea of innocent until proven guilty</a:t>
            </a:r>
          </a:p>
          <a:p>
            <a:pPr marL="342900" indent="-342900">
              <a:buFont typeface="Arial" panose="020B0604020202020204" pitchFamily="34" charset="0"/>
              <a:buChar char="•"/>
            </a:pPr>
            <a:r>
              <a:rPr lang="en-US" sz="2400" dirty="0">
                <a:latin typeface="Times New Roman" pitchFamily="18" charset="0"/>
                <a:cs typeface="Times New Roman" pitchFamily="18" charset="0"/>
              </a:rPr>
              <a:t>Read over the background of the case</a:t>
            </a:r>
          </a:p>
          <a:p>
            <a:pPr marL="342900" indent="-342900">
              <a:buFont typeface="Arial" panose="020B0604020202020204" pitchFamily="34" charset="0"/>
              <a:buChar char="•"/>
            </a:pPr>
            <a:r>
              <a:rPr lang="en-US" sz="2400" dirty="0">
                <a:latin typeface="Times New Roman" pitchFamily="18" charset="0"/>
                <a:cs typeface="Times New Roman" pitchFamily="18" charset="0"/>
              </a:rPr>
              <a:t>Select a jury of 12 from the field of 24 candidates</a:t>
            </a:r>
          </a:p>
          <a:p>
            <a:pPr marL="342900" indent="-342900">
              <a:buFont typeface="Arial" panose="020B0604020202020204" pitchFamily="34" charset="0"/>
              <a:buChar char="•"/>
            </a:pPr>
            <a:r>
              <a:rPr lang="en-US" sz="2400" dirty="0">
                <a:latin typeface="Times New Roman" pitchFamily="18" charset="0"/>
                <a:cs typeface="Times New Roman" pitchFamily="18" charset="0"/>
              </a:rPr>
              <a:t>Remember you must also consider quantifying factors, such as gender and race </a:t>
            </a:r>
            <a:endParaRPr lang="en-US" dirty="0">
              <a:latin typeface="Times New Roman" pitchFamily="18" charset="0"/>
              <a:cs typeface="Times New Roman" pitchFamily="18" charset="0"/>
            </a:endParaRPr>
          </a:p>
        </p:txBody>
      </p:sp>
      <p:pic>
        <p:nvPicPr>
          <p:cNvPr id="2056" name="Picture 8" descr="Michael Connelly's Lincoln Lawyer Series in Order | Novel Suspects">
            <a:extLst>
              <a:ext uri="{FF2B5EF4-FFF2-40B4-BE49-F238E27FC236}">
                <a16:creationId xmlns:a16="http://schemas.microsoft.com/office/drawing/2014/main" id="{BEC1516B-5502-4970-A8C4-D1E22A1D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78967"/>
            <a:ext cx="4662268" cy="19726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129011-3A3B-45C8-8C8E-054AB7950A0D}"/>
              </a:ext>
            </a:extLst>
          </p:cNvPr>
          <p:cNvSpPr/>
          <p:nvPr/>
        </p:nvSpPr>
        <p:spPr>
          <a:xfrm>
            <a:off x="3165231" y="3588543"/>
            <a:ext cx="2930769" cy="48597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4">
                  <a:extLst>
                    <a:ext uri="{A12FA001-AC4F-418D-AE19-62706E023703}">
                      <ahyp:hlinkClr xmlns:ahyp="http://schemas.microsoft.com/office/drawing/2018/hyperlinkcolor" val="tx"/>
                    </a:ext>
                  </a:extLst>
                </a:hlinkClick>
              </a:rPr>
              <a:t>The Gods of Guilt</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05767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A650-360E-964D-A423-D54BF586A36B}"/>
              </a:ext>
            </a:extLst>
          </p:cNvPr>
          <p:cNvSpPr>
            <a:spLocks noGrp="1"/>
          </p:cNvSpPr>
          <p:nvPr>
            <p:ph type="title"/>
          </p:nvPr>
        </p:nvSpPr>
        <p:spPr>
          <a:xfrm>
            <a:off x="6564019" y="554009"/>
            <a:ext cx="4789763" cy="876206"/>
          </a:xfrm>
          <a:solidFill>
            <a:schemeClr val="accent6">
              <a:lumMod val="50000"/>
            </a:schemeClr>
          </a:solidFill>
        </p:spPr>
        <p:txBody>
          <a:bodyPr>
            <a:normAutofit fontScale="90000"/>
          </a:bodyPr>
          <a:lstStyle/>
          <a:p>
            <a:r>
              <a:rPr lang="en-US" sz="4000" dirty="0">
                <a:solidFill>
                  <a:schemeClr val="bg1"/>
                </a:solidFill>
                <a:latin typeface="Baskerville Old Face" panose="02020602080505020303" pitchFamily="18" charset="77"/>
              </a:rPr>
              <a:t>The Un-Fairy Tale CSI</a:t>
            </a:r>
          </a:p>
        </p:txBody>
      </p:sp>
      <p:pic>
        <p:nvPicPr>
          <p:cNvPr id="7" name="Picture 6">
            <a:extLst>
              <a:ext uri="{FF2B5EF4-FFF2-40B4-BE49-F238E27FC236}">
                <a16:creationId xmlns:a16="http://schemas.microsoft.com/office/drawing/2014/main" id="{D0D0CF3B-0784-5E42-93DE-D8E1ED00E333}"/>
              </a:ext>
            </a:extLst>
          </p:cNvPr>
          <p:cNvPicPr>
            <a:picLocks noChangeAspect="1"/>
          </p:cNvPicPr>
          <p:nvPr/>
        </p:nvPicPr>
        <p:blipFill rotWithShape="1">
          <a:blip r:embed="rId2"/>
          <a:srcRect t="1808" r="-1" b="3071"/>
          <a:stretch/>
        </p:blipFill>
        <p:spPr>
          <a:xfrm>
            <a:off x="20" y="10"/>
            <a:ext cx="3003103" cy="3912881"/>
          </a:xfrm>
          <a:prstGeom prst="rect">
            <a:avLst/>
          </a:prstGeom>
        </p:spPr>
      </p:pic>
      <p:pic>
        <p:nvPicPr>
          <p:cNvPr id="8" name="Picture 7">
            <a:extLst>
              <a:ext uri="{FF2B5EF4-FFF2-40B4-BE49-F238E27FC236}">
                <a16:creationId xmlns:a16="http://schemas.microsoft.com/office/drawing/2014/main" id="{C4601C59-AB4B-6F46-A66A-BE6DB2BB14AF}"/>
              </a:ext>
            </a:extLst>
          </p:cNvPr>
          <p:cNvPicPr>
            <a:picLocks noChangeAspect="1"/>
          </p:cNvPicPr>
          <p:nvPr/>
        </p:nvPicPr>
        <p:blipFill rotWithShape="1">
          <a:blip r:embed="rId3"/>
          <a:srcRect t="9928" r="-2" b="10218"/>
          <a:stretch/>
        </p:blipFill>
        <p:spPr>
          <a:xfrm>
            <a:off x="3180257" y="10"/>
            <a:ext cx="3016307" cy="2223328"/>
          </a:xfrm>
          <a:prstGeom prst="rect">
            <a:avLst/>
          </a:prstGeom>
        </p:spPr>
      </p:pic>
      <p:pic>
        <p:nvPicPr>
          <p:cNvPr id="5" name="Picture 4">
            <a:extLst>
              <a:ext uri="{FF2B5EF4-FFF2-40B4-BE49-F238E27FC236}">
                <a16:creationId xmlns:a16="http://schemas.microsoft.com/office/drawing/2014/main" id="{522960D0-1F98-6C4E-AA01-B0FF2F6385C0}"/>
              </a:ext>
            </a:extLst>
          </p:cNvPr>
          <p:cNvPicPr>
            <a:picLocks noChangeAspect="1"/>
          </p:cNvPicPr>
          <p:nvPr/>
        </p:nvPicPr>
        <p:blipFill rotWithShape="1">
          <a:blip r:embed="rId4"/>
          <a:srcRect l="14059" r="28191" b="-1"/>
          <a:stretch/>
        </p:blipFill>
        <p:spPr>
          <a:xfrm>
            <a:off x="-1" y="4079988"/>
            <a:ext cx="3003123" cy="2778013"/>
          </a:xfrm>
          <a:prstGeom prst="rect">
            <a:avLst/>
          </a:prstGeom>
        </p:spPr>
      </p:pic>
      <p:pic>
        <p:nvPicPr>
          <p:cNvPr id="4" name="Picture 3">
            <a:extLst>
              <a:ext uri="{FF2B5EF4-FFF2-40B4-BE49-F238E27FC236}">
                <a16:creationId xmlns:a16="http://schemas.microsoft.com/office/drawing/2014/main" id="{E9AD0A8F-1072-FE45-95F0-B17344EF0C1A}"/>
              </a:ext>
            </a:extLst>
          </p:cNvPr>
          <p:cNvPicPr>
            <a:picLocks noChangeAspect="1"/>
          </p:cNvPicPr>
          <p:nvPr/>
        </p:nvPicPr>
        <p:blipFill rotWithShape="1">
          <a:blip r:embed="rId5"/>
          <a:srcRect l="7488" r="16066" b="-2"/>
          <a:stretch/>
        </p:blipFill>
        <p:spPr>
          <a:xfrm>
            <a:off x="3180256" y="2395057"/>
            <a:ext cx="3016307" cy="2055326"/>
          </a:xfrm>
          <a:prstGeom prst="rect">
            <a:avLst/>
          </a:prstGeom>
        </p:spPr>
      </p:pic>
      <p:pic>
        <p:nvPicPr>
          <p:cNvPr id="6" name="Picture 5">
            <a:extLst>
              <a:ext uri="{FF2B5EF4-FFF2-40B4-BE49-F238E27FC236}">
                <a16:creationId xmlns:a16="http://schemas.microsoft.com/office/drawing/2014/main" id="{75608349-DAE7-D348-9951-923580A96520}"/>
              </a:ext>
            </a:extLst>
          </p:cNvPr>
          <p:cNvPicPr>
            <a:picLocks noChangeAspect="1"/>
          </p:cNvPicPr>
          <p:nvPr/>
        </p:nvPicPr>
        <p:blipFill rotWithShape="1">
          <a:blip r:embed="rId6"/>
          <a:srcRect r="11080"/>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22CC7934-49D1-CC48-85A0-8B46BDC10952}"/>
              </a:ext>
            </a:extLst>
          </p:cNvPr>
          <p:cNvSpPr>
            <a:spLocks noGrp="1"/>
          </p:cNvSpPr>
          <p:nvPr>
            <p:ph idx="1"/>
          </p:nvPr>
        </p:nvSpPr>
        <p:spPr>
          <a:xfrm>
            <a:off x="6564019" y="1679913"/>
            <a:ext cx="4789763" cy="4445991"/>
          </a:xfrm>
          <a:ln>
            <a:solidFill>
              <a:srgbClr val="002060"/>
            </a:solidFill>
          </a:ln>
        </p:spPr>
        <p:txBody>
          <a:bodyPr>
            <a:normAutofit lnSpcReduction="10000"/>
          </a:bodyPr>
          <a:lstStyle/>
          <a:p>
            <a:pPr marL="0" indent="0">
              <a:buNone/>
            </a:pPr>
            <a:r>
              <a:rPr lang="en-US" sz="2000" dirty="0">
                <a:latin typeface="Times" pitchFamily="2" charset="0"/>
              </a:rPr>
              <a:t>Using procedural due process to convict fairy tale villains </a:t>
            </a:r>
          </a:p>
          <a:p>
            <a:pPr marL="0" indent="0">
              <a:buNone/>
            </a:pPr>
            <a:r>
              <a:rPr lang="en-US" sz="2000" dirty="0">
                <a:latin typeface="Times" pitchFamily="2" charset="0"/>
              </a:rPr>
              <a:t>Requirements:</a:t>
            </a:r>
          </a:p>
          <a:p>
            <a:r>
              <a:rPr lang="en-US" sz="2000" dirty="0">
                <a:latin typeface="Times" pitchFamily="2" charset="0"/>
              </a:rPr>
              <a:t>Fairy Tale Villain</a:t>
            </a:r>
          </a:p>
          <a:p>
            <a:r>
              <a:rPr lang="en-US" sz="2000" dirty="0">
                <a:latin typeface="Times" pitchFamily="2" charset="0"/>
              </a:rPr>
              <a:t>Explain whether the case is criminal, civil, or juvenile</a:t>
            </a:r>
          </a:p>
          <a:p>
            <a:r>
              <a:rPr lang="en-US" sz="2000" dirty="0">
                <a:latin typeface="Times" pitchFamily="2" charset="0"/>
              </a:rPr>
              <a:t>Assign charges</a:t>
            </a:r>
          </a:p>
          <a:p>
            <a:r>
              <a:rPr lang="en-US" sz="2000" dirty="0">
                <a:latin typeface="Times" pitchFamily="2" charset="0"/>
              </a:rPr>
              <a:t>Evidences and witnesses</a:t>
            </a:r>
          </a:p>
          <a:p>
            <a:r>
              <a:rPr lang="en-US" sz="2000" dirty="0">
                <a:latin typeface="Times" pitchFamily="2" charset="0"/>
              </a:rPr>
              <a:t>Explanation of the procedural due process</a:t>
            </a:r>
          </a:p>
          <a:p>
            <a:r>
              <a:rPr lang="en-US" sz="2000" dirty="0">
                <a:latin typeface="Times" pitchFamily="2" charset="0"/>
              </a:rPr>
              <a:t>Two rights of the accused &amp; where they apply</a:t>
            </a:r>
          </a:p>
          <a:p>
            <a:r>
              <a:rPr lang="en-US" sz="2000" dirty="0">
                <a:latin typeface="Times" pitchFamily="2" charset="0"/>
              </a:rPr>
              <a:t>Two Supreme Court cases</a:t>
            </a:r>
          </a:p>
          <a:p>
            <a:r>
              <a:rPr lang="en-US" sz="2000" dirty="0">
                <a:latin typeface="Times" pitchFamily="2" charset="0"/>
              </a:rPr>
              <a:t>Juvenile protections</a:t>
            </a:r>
          </a:p>
        </p:txBody>
      </p:sp>
      <p:sp>
        <p:nvSpPr>
          <p:cNvPr id="9" name="Oval Callout 8">
            <a:extLst>
              <a:ext uri="{FF2B5EF4-FFF2-40B4-BE49-F238E27FC236}">
                <a16:creationId xmlns:a16="http://schemas.microsoft.com/office/drawing/2014/main" id="{13877383-744D-024B-B22E-168A4D3A5EEF}"/>
              </a:ext>
            </a:extLst>
          </p:cNvPr>
          <p:cNvSpPr/>
          <p:nvPr/>
        </p:nvSpPr>
        <p:spPr>
          <a:xfrm>
            <a:off x="4958862" y="4759569"/>
            <a:ext cx="1711569" cy="833225"/>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NOT GUILTY</a:t>
            </a:r>
          </a:p>
        </p:txBody>
      </p:sp>
      <p:sp>
        <p:nvSpPr>
          <p:cNvPr id="14" name="Oval Callout 13">
            <a:extLst>
              <a:ext uri="{FF2B5EF4-FFF2-40B4-BE49-F238E27FC236}">
                <a16:creationId xmlns:a16="http://schemas.microsoft.com/office/drawing/2014/main" id="{CDB5CCEE-0FEA-D840-A395-6B1FA365B700}"/>
              </a:ext>
            </a:extLst>
          </p:cNvPr>
          <p:cNvSpPr/>
          <p:nvPr/>
        </p:nvSpPr>
        <p:spPr>
          <a:xfrm>
            <a:off x="4772197" y="392833"/>
            <a:ext cx="1711569" cy="833225"/>
          </a:xfrm>
          <a:prstGeom prst="wedgeEllipseCallout">
            <a:avLst>
              <a:gd name="adj1" fmla="val -85217"/>
              <a:gd name="adj2" fmla="val -472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I was framed!</a:t>
            </a:r>
          </a:p>
        </p:txBody>
      </p:sp>
      <p:sp>
        <p:nvSpPr>
          <p:cNvPr id="12" name="Oval Callout 8">
            <a:extLst>
              <a:ext uri="{FF2B5EF4-FFF2-40B4-BE49-F238E27FC236}">
                <a16:creationId xmlns:a16="http://schemas.microsoft.com/office/drawing/2014/main" id="{B537FB90-EB94-4BD5-BE32-D3BF951DFD48}"/>
              </a:ext>
            </a:extLst>
          </p:cNvPr>
          <p:cNvSpPr/>
          <p:nvPr/>
        </p:nvSpPr>
        <p:spPr>
          <a:xfrm>
            <a:off x="619496" y="3742006"/>
            <a:ext cx="1898621" cy="1171207"/>
          </a:xfrm>
          <a:prstGeom prst="wedgeEllipseCallout">
            <a:avLst>
              <a:gd name="adj1" fmla="val -50285"/>
              <a:gd name="adj2" fmla="val 5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evidence is falsehoods</a:t>
            </a:r>
          </a:p>
        </p:txBody>
      </p:sp>
    </p:spTree>
    <p:extLst>
      <p:ext uri="{BB962C8B-B14F-4D97-AF65-F5344CB8AC3E}">
        <p14:creationId xmlns:p14="http://schemas.microsoft.com/office/powerpoint/2010/main" val="7841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A968-C955-434F-812C-84A45E0D6E97}"/>
              </a:ext>
            </a:extLst>
          </p:cNvPr>
          <p:cNvSpPr>
            <a:spLocks noGrp="1"/>
          </p:cNvSpPr>
          <p:nvPr>
            <p:ph type="title"/>
          </p:nvPr>
        </p:nvSpPr>
        <p:spPr>
          <a:xfrm>
            <a:off x="498784" y="96343"/>
            <a:ext cx="10515600" cy="660788"/>
          </a:xfrm>
          <a:solidFill>
            <a:schemeClr val="accent6">
              <a:lumMod val="50000"/>
            </a:schemeClr>
          </a:soli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The Golden Rule</a:t>
            </a:r>
          </a:p>
        </p:txBody>
      </p:sp>
      <p:sp>
        <p:nvSpPr>
          <p:cNvPr id="3" name="Content Placeholder 2">
            <a:extLst>
              <a:ext uri="{FF2B5EF4-FFF2-40B4-BE49-F238E27FC236}">
                <a16:creationId xmlns:a16="http://schemas.microsoft.com/office/drawing/2014/main" id="{168ED10D-71A9-4611-94A7-52DFFF4F8A58}"/>
              </a:ext>
            </a:extLst>
          </p:cNvPr>
          <p:cNvSpPr>
            <a:spLocks noGrp="1"/>
          </p:cNvSpPr>
          <p:nvPr>
            <p:ph idx="1"/>
          </p:nvPr>
        </p:nvSpPr>
        <p:spPr>
          <a:xfrm>
            <a:off x="838200" y="1605776"/>
            <a:ext cx="10515600" cy="4887099"/>
          </a:xfrm>
          <a:solidFill>
            <a:schemeClr val="bg1"/>
          </a:solidFill>
        </p:spPr>
        <p:txBody>
          <a:bodyPr>
            <a:normAutofit/>
          </a:bodyPr>
          <a:lstStyle/>
          <a:p>
            <a:r>
              <a:rPr lang="en-US" sz="2400" b="1" dirty="0">
                <a:latin typeface="Times New Roman" panose="02020603050405020304" pitchFamily="18" charset="0"/>
                <a:cs typeface="Times New Roman" panose="02020603050405020304" pitchFamily="18" charset="0"/>
              </a:rPr>
              <a:t>Guidelines for GOOD laws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2E634CA-9BBF-48E5-AF58-CA4E6062EAEA}"/>
              </a:ext>
            </a:extLst>
          </p:cNvPr>
          <p:cNvSpPr/>
          <p:nvPr/>
        </p:nvSpPr>
        <p:spPr>
          <a:xfrm>
            <a:off x="447907" y="2001641"/>
            <a:ext cx="11296185" cy="1800926"/>
          </a:xfrm>
          <a:prstGeom prst="rect">
            <a:avLst/>
          </a:prstGeom>
          <a:solidFill>
            <a:schemeClr val="tx2">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tx1"/>
                </a:solidFill>
                <a:latin typeface="Times New Roman" panose="02020603050405020304" pitchFamily="18" charset="0"/>
                <a:cs typeface="Times New Roman" panose="02020603050405020304" pitchFamily="18" charset="0"/>
              </a:rPr>
              <a:t>Americans With Disabilities Act (1990) </a:t>
            </a:r>
            <a:r>
              <a:rPr lang="en-US" sz="2400" dirty="0">
                <a:solidFill>
                  <a:schemeClr val="tx1"/>
                </a:solidFill>
                <a:latin typeface="Times New Roman" panose="02020603050405020304" pitchFamily="18" charset="0"/>
                <a:cs typeface="Times New Roman" panose="02020603050405020304" pitchFamily="18" charset="0"/>
              </a:rPr>
              <a:t>- prohibits discrimination against people with disabilities in several areas, including employment, transportation, public accommodations, communications and access to state and local government’ programs and services.</a:t>
            </a:r>
          </a:p>
        </p:txBody>
      </p:sp>
      <p:sp>
        <p:nvSpPr>
          <p:cNvPr id="18" name="Rectangle 17">
            <a:extLst>
              <a:ext uri="{FF2B5EF4-FFF2-40B4-BE49-F238E27FC236}">
                <a16:creationId xmlns:a16="http://schemas.microsoft.com/office/drawing/2014/main" id="{3BCA6E08-9E53-4D25-9221-05E986932B5C}"/>
              </a:ext>
            </a:extLst>
          </p:cNvPr>
          <p:cNvSpPr/>
          <p:nvPr/>
        </p:nvSpPr>
        <p:spPr>
          <a:xfrm>
            <a:off x="1226634" y="3980988"/>
            <a:ext cx="7638585" cy="568711"/>
          </a:xfrm>
          <a:prstGeom prst="rect">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Fair</a:t>
            </a:r>
            <a:r>
              <a:rPr lang="en-US" sz="2400" dirty="0">
                <a:latin typeface="Times New Roman" panose="02020603050405020304" pitchFamily="18" charset="0"/>
                <a:cs typeface="Times New Roman" panose="02020603050405020304" pitchFamily="18" charset="0"/>
              </a:rPr>
              <a:t> (Treat people equally)</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4E338BA-492D-4CBC-BB16-0B76140BE32A}"/>
              </a:ext>
            </a:extLst>
          </p:cNvPr>
          <p:cNvSpPr/>
          <p:nvPr/>
        </p:nvSpPr>
        <p:spPr>
          <a:xfrm>
            <a:off x="1226634" y="4619473"/>
            <a:ext cx="7638585" cy="568711"/>
          </a:xfrm>
          <a:prstGeom prst="rect">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Reasonable</a:t>
            </a:r>
            <a:r>
              <a:rPr lang="en-US" sz="2400" dirty="0">
                <a:latin typeface="Times New Roman" panose="02020603050405020304" pitchFamily="18" charset="0"/>
                <a:cs typeface="Times New Roman" panose="02020603050405020304" pitchFamily="18" charset="0"/>
              </a:rPr>
              <a:t> – punishments matches the crimes</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AF4AAF5-4166-447A-B02E-251B604508B2}"/>
              </a:ext>
            </a:extLst>
          </p:cNvPr>
          <p:cNvSpPr/>
          <p:nvPr/>
        </p:nvSpPr>
        <p:spPr>
          <a:xfrm>
            <a:off x="1226632" y="5263376"/>
            <a:ext cx="7638587" cy="568711"/>
          </a:xfrm>
          <a:prstGeom prst="rect">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Understandable</a:t>
            </a:r>
            <a:r>
              <a:rPr lang="en-US" sz="2400" dirty="0">
                <a:latin typeface="Times New Roman" panose="02020603050405020304" pitchFamily="18" charset="0"/>
                <a:cs typeface="Times New Roman" panose="02020603050405020304" pitchFamily="18" charset="0"/>
              </a:rPr>
              <a:t> – we know what is expected</a:t>
            </a: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4FB3E3EE-6338-4108-B747-09C73070DB41}"/>
              </a:ext>
            </a:extLst>
          </p:cNvPr>
          <p:cNvSpPr/>
          <p:nvPr/>
        </p:nvSpPr>
        <p:spPr>
          <a:xfrm>
            <a:off x="1226631" y="5959051"/>
            <a:ext cx="7638588" cy="568711"/>
          </a:xfrm>
          <a:prstGeom prst="rect">
            <a:avLst/>
          </a:prstGeom>
          <a:solidFill>
            <a:schemeClr val="accent1">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Enforceable</a:t>
            </a:r>
            <a:r>
              <a:rPr lang="en-US" sz="2400" dirty="0">
                <a:latin typeface="Times New Roman" panose="02020603050405020304" pitchFamily="18" charset="0"/>
                <a:cs typeface="Times New Roman" panose="02020603050405020304" pitchFamily="18" charset="0"/>
              </a:rPr>
              <a:t> – dependent on people’s willingness to obey</a:t>
            </a: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5" name="Picture 24" descr="A picture containing skiing, man, holding, water&#10;&#10;Description automatically generated">
            <a:extLst>
              <a:ext uri="{FF2B5EF4-FFF2-40B4-BE49-F238E27FC236}">
                <a16:creationId xmlns:a16="http://schemas.microsoft.com/office/drawing/2014/main" id="{007E73DE-C642-4BBC-BBD6-DDAF36128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634" y="3429000"/>
            <a:ext cx="1809750" cy="2600325"/>
          </a:xfrm>
          <a:prstGeom prst="rect">
            <a:avLst/>
          </a:prstGeom>
        </p:spPr>
      </p:pic>
      <p:sp>
        <p:nvSpPr>
          <p:cNvPr id="4" name="Rectangle 3">
            <a:extLst>
              <a:ext uri="{FF2B5EF4-FFF2-40B4-BE49-F238E27FC236}">
                <a16:creationId xmlns:a16="http://schemas.microsoft.com/office/drawing/2014/main" id="{70CDDF46-79BE-694B-B4D9-DEF8CDC2C3E4}"/>
              </a:ext>
            </a:extLst>
          </p:cNvPr>
          <p:cNvSpPr/>
          <p:nvPr/>
        </p:nvSpPr>
        <p:spPr>
          <a:xfrm>
            <a:off x="447907" y="855935"/>
            <a:ext cx="11031415" cy="72881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2" charset="0"/>
              </a:rPr>
              <a:t>LAW</a:t>
            </a:r>
            <a:r>
              <a:rPr lang="en-US" sz="2400" b="1" dirty="0">
                <a:latin typeface="Times" pitchFamily="2" charset="0"/>
              </a:rPr>
              <a:t>: </a:t>
            </a:r>
            <a:r>
              <a:rPr lang="en-US" sz="2400" dirty="0">
                <a:latin typeface="Times" pitchFamily="2" charset="0"/>
              </a:rPr>
              <a:t>is a system of rules created and enforced through social or governmental institutions to regulate behavior</a:t>
            </a:r>
          </a:p>
        </p:txBody>
      </p:sp>
    </p:spTree>
    <p:extLst>
      <p:ext uri="{BB962C8B-B14F-4D97-AF65-F5344CB8AC3E}">
        <p14:creationId xmlns:p14="http://schemas.microsoft.com/office/powerpoint/2010/main" val="1053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Gods of Guilt Selection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Hot Coffee with your Tort Reform</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Being civil in law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8819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15" y="350422"/>
            <a:ext cx="10515600" cy="619613"/>
          </a:xfrm>
          <a:solidFill>
            <a:schemeClr val="accent6">
              <a:lumMod val="50000"/>
            </a:schemeClr>
          </a:solidFill>
        </p:spPr>
        <p:txBody>
          <a:bodyPr>
            <a:normAutofit fontScale="90000"/>
          </a:bodyPr>
          <a:lstStyle/>
          <a:p>
            <a:r>
              <a:rPr lang="en-US" dirty="0">
                <a:solidFill>
                  <a:schemeClr val="bg1"/>
                </a:solidFill>
                <a:latin typeface="Baskerville Old Face" pitchFamily="18" charset="0"/>
              </a:rPr>
              <a:t>No Run Away Juries </a:t>
            </a:r>
          </a:p>
        </p:txBody>
      </p:sp>
      <p:sp>
        <p:nvSpPr>
          <p:cNvPr id="3" name="Content Placeholder 2"/>
          <p:cNvSpPr>
            <a:spLocks noGrp="1"/>
          </p:cNvSpPr>
          <p:nvPr>
            <p:ph idx="1"/>
          </p:nvPr>
        </p:nvSpPr>
        <p:spPr>
          <a:xfrm>
            <a:off x="535259" y="1181686"/>
            <a:ext cx="10818541" cy="5311189"/>
          </a:xfrm>
          <a:solidFill>
            <a:schemeClr val="bg1"/>
          </a:solidFill>
        </p:spPr>
        <p:txBody>
          <a:bodyPr>
            <a:normAutofit/>
          </a:bodyPr>
          <a:lstStyle/>
          <a:p>
            <a:pPr marL="0" indent="0">
              <a:buNone/>
            </a:pPr>
            <a:r>
              <a:rPr lang="en-US" sz="2400" b="1" dirty="0" err="1">
                <a:latin typeface="Times New Roman" pitchFamily="18" charset="0"/>
                <a:cs typeface="Times New Roman" pitchFamily="18" charset="0"/>
              </a:rPr>
              <a:t>Voir</a:t>
            </a:r>
            <a:r>
              <a:rPr lang="en-US" sz="2400" b="1" dirty="0">
                <a:latin typeface="Times New Roman" pitchFamily="18" charset="0"/>
                <a:cs typeface="Times New Roman" pitchFamily="18" charset="0"/>
              </a:rPr>
              <a:t> Dire Jury Selection: </a:t>
            </a:r>
            <a:r>
              <a:rPr lang="en-US" sz="2400" b="1" dirty="0"/>
              <a:t> </a:t>
            </a:r>
            <a:r>
              <a:rPr lang="en-US" sz="2400" b="1" dirty="0">
                <a:latin typeface="Times" panose="02020603050405020304" pitchFamily="18" charset="0"/>
                <a:cs typeface="Times" panose="02020603050405020304" pitchFamily="18" charset="0"/>
              </a:rPr>
              <a:t>determine whether grounds exist for disqualifying a juror for cause due to lack of competency, fitness, or ability to be fair and impartial</a:t>
            </a:r>
            <a:r>
              <a:rPr lang="en-US" sz="2400" dirty="0">
                <a:latin typeface="Times" panose="02020603050405020304" pitchFamily="18" charset="0"/>
                <a:cs typeface="Times" panose="02020603050405020304" pitchFamily="18" charset="0"/>
              </a:rPr>
              <a:t>.</a:t>
            </a:r>
            <a:r>
              <a:rPr lang="en-US" sz="2400" dirty="0"/>
              <a:t> </a:t>
            </a:r>
            <a:endParaRPr lang="en-US" sz="2400" b="1" dirty="0">
              <a:latin typeface="Times New Roman" pitchFamily="18" charset="0"/>
              <a:cs typeface="Times New Roman" pitchFamily="18" charset="0"/>
            </a:endParaRPr>
          </a:p>
        </p:txBody>
      </p:sp>
      <p:pic>
        <p:nvPicPr>
          <p:cNvPr id="2052" name="Picture 4" descr="What should be the purpose of voir dire? | Clarity Jury Consulting">
            <a:extLst>
              <a:ext uri="{FF2B5EF4-FFF2-40B4-BE49-F238E27FC236}">
                <a16:creationId xmlns:a16="http://schemas.microsoft.com/office/drawing/2014/main" id="{7A342A37-2A00-41DA-A000-B4A8E4187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634" y="1983545"/>
            <a:ext cx="5176911" cy="2321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B8B957-9B80-4C7E-B46F-43CED3C615AF}"/>
              </a:ext>
            </a:extLst>
          </p:cNvPr>
          <p:cNvSpPr/>
          <p:nvPr/>
        </p:nvSpPr>
        <p:spPr>
          <a:xfrm>
            <a:off x="838200" y="4463293"/>
            <a:ext cx="7039708" cy="232116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itchFamily="18" charset="0"/>
                <a:cs typeface="Times New Roman" pitchFamily="18" charset="0"/>
              </a:rPr>
              <a:t>Select an impartial jury who uphold the idea of innocent until proven guilty</a:t>
            </a:r>
          </a:p>
          <a:p>
            <a:pPr marL="342900" indent="-342900">
              <a:buFont typeface="Arial" panose="020B0604020202020204" pitchFamily="34" charset="0"/>
              <a:buChar char="•"/>
            </a:pPr>
            <a:r>
              <a:rPr lang="en-US" sz="2400" dirty="0">
                <a:latin typeface="Times New Roman" pitchFamily="18" charset="0"/>
                <a:cs typeface="Times New Roman" pitchFamily="18" charset="0"/>
              </a:rPr>
              <a:t>Read over the background of the case</a:t>
            </a:r>
          </a:p>
          <a:p>
            <a:pPr marL="342900" indent="-342900">
              <a:buFont typeface="Arial" panose="020B0604020202020204" pitchFamily="34" charset="0"/>
              <a:buChar char="•"/>
            </a:pPr>
            <a:r>
              <a:rPr lang="en-US" sz="2400" dirty="0">
                <a:latin typeface="Times New Roman" pitchFamily="18" charset="0"/>
                <a:cs typeface="Times New Roman" pitchFamily="18" charset="0"/>
              </a:rPr>
              <a:t>Select a jury of 12 from the field of 24 candidates</a:t>
            </a:r>
          </a:p>
          <a:p>
            <a:pPr marL="342900" indent="-342900">
              <a:buFont typeface="Arial" panose="020B0604020202020204" pitchFamily="34" charset="0"/>
              <a:buChar char="•"/>
            </a:pPr>
            <a:r>
              <a:rPr lang="en-US" sz="2400" dirty="0">
                <a:latin typeface="Times New Roman" pitchFamily="18" charset="0"/>
                <a:cs typeface="Times New Roman" pitchFamily="18" charset="0"/>
              </a:rPr>
              <a:t>Remember you must also consider quantifying factors, such as gender and race </a:t>
            </a:r>
            <a:endParaRPr lang="en-US" dirty="0">
              <a:latin typeface="Times New Roman" pitchFamily="18" charset="0"/>
              <a:cs typeface="Times New Roman" pitchFamily="18" charset="0"/>
            </a:endParaRPr>
          </a:p>
        </p:txBody>
      </p:sp>
      <p:pic>
        <p:nvPicPr>
          <p:cNvPr id="2056" name="Picture 8" descr="Michael Connelly's Lincoln Lawyer Series in Order | Novel Suspects">
            <a:extLst>
              <a:ext uri="{FF2B5EF4-FFF2-40B4-BE49-F238E27FC236}">
                <a16:creationId xmlns:a16="http://schemas.microsoft.com/office/drawing/2014/main" id="{BEC1516B-5502-4970-A8C4-D1E22A1D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78967"/>
            <a:ext cx="4662268" cy="19726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129011-3A3B-45C8-8C8E-054AB7950A0D}"/>
              </a:ext>
            </a:extLst>
          </p:cNvPr>
          <p:cNvSpPr/>
          <p:nvPr/>
        </p:nvSpPr>
        <p:spPr>
          <a:xfrm>
            <a:off x="3165231" y="3588543"/>
            <a:ext cx="2930769" cy="48597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4">
                  <a:extLst>
                    <a:ext uri="{A12FA001-AC4F-418D-AE19-62706E023703}">
                      <ahyp:hlinkClr xmlns:ahyp="http://schemas.microsoft.com/office/drawing/2018/hyperlinkcolor" val="tx"/>
                    </a:ext>
                  </a:extLst>
                </a:hlinkClick>
              </a:rPr>
              <a:t>The Gods of Guilt</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491419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normAutofit/>
          </a:bodyPr>
          <a:lstStyle/>
          <a:p>
            <a:r>
              <a:rPr lang="en-US" sz="3200" dirty="0">
                <a:solidFill>
                  <a:schemeClr val="bg1"/>
                </a:solidFill>
                <a:latin typeface="Baskerville Old Face" pitchFamily="18" charset="0"/>
              </a:rPr>
              <a:t>Tort Reform in America – Being Burned by McDonald’s</a:t>
            </a:r>
          </a:p>
        </p:txBody>
      </p:sp>
      <p:sp>
        <p:nvSpPr>
          <p:cNvPr id="3" name="Content Placeholder 2"/>
          <p:cNvSpPr>
            <a:spLocks noGrp="1"/>
          </p:cNvSpPr>
          <p:nvPr>
            <p:ph idx="1"/>
          </p:nvPr>
        </p:nvSpPr>
        <p:spPr>
          <a:xfrm>
            <a:off x="838200" y="1610436"/>
            <a:ext cx="10515600" cy="4566527"/>
          </a:xfrm>
          <a:solidFill>
            <a:schemeClr val="bg1"/>
          </a:solidFill>
        </p:spPr>
        <p:txBody>
          <a:bodyPr>
            <a:normAutofit/>
          </a:bodyPr>
          <a:lstStyle/>
          <a:p>
            <a:r>
              <a:rPr lang="en-US" sz="2400" b="1" dirty="0" err="1">
                <a:latin typeface="Times New Roman" pitchFamily="18" charset="0"/>
                <a:cs typeface="Times New Roman" pitchFamily="18" charset="0"/>
              </a:rPr>
              <a:t>Liebeck</a:t>
            </a:r>
            <a:r>
              <a:rPr lang="en-US" sz="2400" b="1" dirty="0">
                <a:latin typeface="Times New Roman" pitchFamily="18" charset="0"/>
                <a:cs typeface="Times New Roman" pitchFamily="18" charset="0"/>
              </a:rPr>
              <a:t> v. </a:t>
            </a:r>
            <a:r>
              <a:rPr lang="en-US" sz="2400" b="1">
                <a:latin typeface="Times New Roman" pitchFamily="18" charset="0"/>
                <a:cs typeface="Times New Roman" pitchFamily="18" charset="0"/>
              </a:rPr>
              <a:t>McDonalds</a:t>
            </a:r>
            <a:r>
              <a:rPr lang="en-US" sz="2400">
                <a:latin typeface="Times New Roman" pitchFamily="18" charset="0"/>
                <a:cs typeface="Times New Roman" pitchFamily="18" charset="0"/>
              </a:rPr>
              <a:t> </a:t>
            </a:r>
            <a:r>
              <a:rPr lang="en-US" sz="2400" dirty="0">
                <a:latin typeface="Times New Roman" pitchFamily="18" charset="0"/>
                <a:cs typeface="Times New Roman" pitchFamily="18" charset="0"/>
              </a:rPr>
              <a:t>– the case of the HOT McDonald’s coffee</a:t>
            </a:r>
          </a:p>
          <a:p>
            <a:endParaRPr lang="en-US" sz="2400" dirty="0">
              <a:latin typeface="Times New Roman" pitchFamily="18" charset="0"/>
              <a:cs typeface="Times New Roman" pitchFamily="18" charset="0"/>
            </a:endParaRPr>
          </a:p>
        </p:txBody>
      </p:sp>
      <p:sp>
        <p:nvSpPr>
          <p:cNvPr id="5" name="Rectangle 4"/>
          <p:cNvSpPr/>
          <p:nvPr/>
        </p:nvSpPr>
        <p:spPr>
          <a:xfrm>
            <a:off x="423081" y="5609230"/>
            <a:ext cx="11423176" cy="832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Evaluate whether the United States needs tort (negligence) reform in dealing with civil lawsuits?</a:t>
            </a:r>
          </a:p>
        </p:txBody>
      </p:sp>
      <p:sp>
        <p:nvSpPr>
          <p:cNvPr id="6" name="Rectangle 5"/>
          <p:cNvSpPr/>
          <p:nvPr/>
        </p:nvSpPr>
        <p:spPr>
          <a:xfrm>
            <a:off x="4338138" y="2044700"/>
            <a:ext cx="6673755" cy="663053"/>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Being Burned by </a:t>
            </a:r>
            <a:r>
              <a:rPr lang="en-US" sz="2400" b="1" dirty="0">
                <a:solidFill>
                  <a:schemeClr val="bg1"/>
                </a:solidFill>
                <a:latin typeface="Times New Roman" pitchFamily="18" charset="0"/>
                <a:cs typeface="Times New Roman" pitchFamily="18" charset="0"/>
                <a:hlinkClick r:id="rId2"/>
              </a:rPr>
              <a:t>McDonald’s</a:t>
            </a:r>
            <a:endParaRPr lang="en-US" sz="2400" b="1" dirty="0">
              <a:solidFill>
                <a:schemeClr val="bg1"/>
              </a:solidFill>
              <a:latin typeface="Times New Roman" pitchFamily="18" charset="0"/>
              <a:cs typeface="Times New Roman" pitchFamily="18" charset="0"/>
            </a:endParaRPr>
          </a:p>
        </p:txBody>
      </p:sp>
      <p:sp>
        <p:nvSpPr>
          <p:cNvPr id="7" name="AutoShape 4" descr="Image result for ronald mcdonald"/>
          <p:cNvSpPr>
            <a:spLocks noChangeAspect="1" noChangeArrowheads="1"/>
          </p:cNvSpPr>
          <p:nvPr/>
        </p:nvSpPr>
        <p:spPr bwMode="auto">
          <a:xfrm>
            <a:off x="63500" y="-136525"/>
            <a:ext cx="19240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ronald mcdonald"/>
          <p:cNvSpPr>
            <a:spLocks noChangeAspect="1" noChangeArrowheads="1"/>
          </p:cNvSpPr>
          <p:nvPr/>
        </p:nvSpPr>
        <p:spPr bwMode="auto">
          <a:xfrm>
            <a:off x="215900" y="15875"/>
            <a:ext cx="19240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 descr="Image result for ronald mcdonald"/>
          <p:cNvSpPr>
            <a:spLocks noChangeAspect="1" noChangeArrowheads="1"/>
          </p:cNvSpPr>
          <p:nvPr/>
        </p:nvSpPr>
        <p:spPr bwMode="auto">
          <a:xfrm>
            <a:off x="368300" y="168275"/>
            <a:ext cx="19240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ronald mcdonald"/>
          <p:cNvSpPr>
            <a:spLocks noChangeAspect="1" noChangeArrowheads="1"/>
          </p:cNvSpPr>
          <p:nvPr/>
        </p:nvSpPr>
        <p:spPr bwMode="auto">
          <a:xfrm>
            <a:off x="520700" y="320675"/>
            <a:ext cx="19240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503219"/>
            <a:ext cx="2698322" cy="300858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152" name="Picture 8"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888" y="2838734"/>
            <a:ext cx="7077075" cy="26730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1987550" y="2192740"/>
            <a:ext cx="2350588" cy="796119"/>
          </a:xfrm>
          <a:prstGeom prst="wedgeEllipseCallout">
            <a:avLst>
              <a:gd name="adj1" fmla="val -45932"/>
              <a:gd name="adj2" fmla="val 92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One HOT COFFEE to go!</a:t>
            </a:r>
          </a:p>
        </p:txBody>
      </p:sp>
    </p:spTree>
    <p:extLst>
      <p:ext uri="{BB962C8B-B14F-4D97-AF65-F5344CB8AC3E}">
        <p14:creationId xmlns:p14="http://schemas.microsoft.com/office/powerpoint/2010/main" val="2757527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Factors of being Civil</a:t>
            </a:r>
          </a:p>
        </p:txBody>
      </p:sp>
      <p:sp>
        <p:nvSpPr>
          <p:cNvPr id="3" name="Content Placeholder 2"/>
          <p:cNvSpPr>
            <a:spLocks noGrp="1"/>
          </p:cNvSpPr>
          <p:nvPr>
            <p:ph idx="1"/>
          </p:nvPr>
        </p:nvSpPr>
        <p:spPr>
          <a:xfrm>
            <a:off x="838200" y="1733266"/>
            <a:ext cx="10515600" cy="4443697"/>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Civil law </a:t>
            </a:r>
            <a:r>
              <a:rPr lang="en-US" sz="2400" b="1" dirty="0">
                <a:solidFill>
                  <a:srgbClr val="C00000"/>
                </a:solidFill>
                <a:latin typeface="Times New Roman" pitchFamily="18" charset="0"/>
                <a:cs typeface="Times New Roman" pitchFamily="18" charset="0"/>
              </a:rPr>
              <a:t>– lawsuits</a:t>
            </a:r>
          </a:p>
          <a:p>
            <a:r>
              <a:rPr lang="en-US" sz="2400" dirty="0">
                <a:latin typeface="Times New Roman" pitchFamily="18" charset="0"/>
                <a:cs typeface="Times New Roman" pitchFamily="18" charset="0"/>
              </a:rPr>
              <a:t>Types of civil suits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194" y="2040341"/>
            <a:ext cx="6752799" cy="3705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009934" y="2756848"/>
            <a:ext cx="3753135" cy="696036"/>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latin typeface="Times New Roman" pitchFamily="18" charset="0"/>
                <a:cs typeface="Times New Roman" pitchFamily="18" charset="0"/>
              </a:rPr>
              <a:t>Torts</a:t>
            </a:r>
            <a:r>
              <a:rPr lang="en-US" sz="2400" dirty="0">
                <a:latin typeface="Times New Roman" pitchFamily="18" charset="0"/>
                <a:cs typeface="Times New Roman" pitchFamily="18" charset="0"/>
              </a:rPr>
              <a:t> – </a:t>
            </a:r>
            <a:r>
              <a:rPr lang="en-US" sz="2400" i="1" dirty="0">
                <a:latin typeface="Times New Roman" pitchFamily="18" charset="0"/>
                <a:cs typeface="Times New Roman" pitchFamily="18" charset="0"/>
              </a:rPr>
              <a:t>negligence</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lawsuits</a:t>
            </a:r>
            <a:r>
              <a:rPr lang="en-US" sz="2400" dirty="0">
                <a:latin typeface="Times New Roman" pitchFamily="18" charset="0"/>
                <a:cs typeface="Times New Roman" pitchFamily="18" charset="0"/>
              </a:rPr>
              <a:t> (ex. Malpractice)</a:t>
            </a:r>
          </a:p>
        </p:txBody>
      </p:sp>
      <p:sp>
        <p:nvSpPr>
          <p:cNvPr id="6" name="Rectangle 5"/>
          <p:cNvSpPr/>
          <p:nvPr/>
        </p:nvSpPr>
        <p:spPr>
          <a:xfrm>
            <a:off x="1009934" y="3593911"/>
            <a:ext cx="3753135" cy="696036"/>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latin typeface="Times New Roman" pitchFamily="18" charset="0"/>
                <a:cs typeface="Times New Roman" pitchFamily="18" charset="0"/>
              </a:rPr>
              <a:t>Family law</a:t>
            </a:r>
            <a:r>
              <a:rPr lang="en-US" sz="2400" i="1" u="sng"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divorce &amp; wills</a:t>
            </a:r>
            <a:endParaRPr lang="en-US" sz="2400" dirty="0">
              <a:latin typeface="Times New Roman" pitchFamily="18" charset="0"/>
              <a:cs typeface="Times New Roman" pitchFamily="18" charset="0"/>
            </a:endParaRPr>
          </a:p>
        </p:txBody>
      </p:sp>
      <p:sp>
        <p:nvSpPr>
          <p:cNvPr id="7" name="Rectangle 6"/>
          <p:cNvSpPr/>
          <p:nvPr/>
        </p:nvSpPr>
        <p:spPr>
          <a:xfrm>
            <a:off x="1009934" y="4465093"/>
            <a:ext cx="3753135" cy="696036"/>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latin typeface="Times New Roman" pitchFamily="18" charset="0"/>
                <a:cs typeface="Times New Roman" pitchFamily="18" charset="0"/>
              </a:rPr>
              <a:t>Suits of Equity</a:t>
            </a:r>
            <a:r>
              <a:rPr lang="en-US" sz="2400" dirty="0">
                <a:latin typeface="Times New Roman" pitchFamily="18" charset="0"/>
                <a:cs typeface="Times New Roman" pitchFamily="18" charset="0"/>
              </a:rPr>
              <a:t>– specialty lawsuits</a:t>
            </a:r>
          </a:p>
        </p:txBody>
      </p:sp>
    </p:spTree>
    <p:extLst>
      <p:ext uri="{BB962C8B-B14F-4D97-AF65-F5344CB8AC3E}">
        <p14:creationId xmlns:p14="http://schemas.microsoft.com/office/powerpoint/2010/main" val="37982073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287"/>
          </a:xfrm>
          <a:solidFill>
            <a:schemeClr val="accent6">
              <a:lumMod val="50000"/>
            </a:schemeClr>
          </a:solidFill>
        </p:spPr>
        <p:txBody>
          <a:bodyPr/>
          <a:lstStyle/>
          <a:p>
            <a:r>
              <a:rPr lang="en-US" dirty="0">
                <a:solidFill>
                  <a:schemeClr val="bg1"/>
                </a:solidFill>
                <a:latin typeface="Baskerville Old Face" pitchFamily="18" charset="0"/>
              </a:rPr>
              <a:t>Being Civil in Court</a:t>
            </a:r>
          </a:p>
        </p:txBody>
      </p:sp>
      <p:sp>
        <p:nvSpPr>
          <p:cNvPr id="3" name="Content Placeholder 2"/>
          <p:cNvSpPr>
            <a:spLocks noGrp="1"/>
          </p:cNvSpPr>
          <p:nvPr>
            <p:ph idx="1"/>
          </p:nvPr>
        </p:nvSpPr>
        <p:spPr>
          <a:xfrm>
            <a:off x="838200" y="1378424"/>
            <a:ext cx="10515600" cy="4798539"/>
          </a:xfrm>
          <a:solidFill>
            <a:schemeClr val="bg1"/>
          </a:solidFill>
        </p:spPr>
        <p:txBody>
          <a:bodyPr>
            <a:normAutofit/>
          </a:bodyPr>
          <a:lstStyle/>
          <a:p>
            <a:r>
              <a:rPr lang="en-US" sz="2400" b="1" dirty="0">
                <a:solidFill>
                  <a:srgbClr val="002060"/>
                </a:solidFill>
                <a:latin typeface="Times New Roman" pitchFamily="18" charset="0"/>
                <a:cs typeface="Times New Roman" pitchFamily="18" charset="0"/>
              </a:rPr>
              <a:t>CIVIL PROCEDURE </a:t>
            </a:r>
            <a:r>
              <a:rPr lang="en-US" sz="2400" dirty="0">
                <a:latin typeface="Times New Roman" pitchFamily="18" charset="0"/>
                <a:cs typeface="Times New Roman" pitchFamily="18" charset="0"/>
              </a:rPr>
              <a:t>foldable</a:t>
            </a:r>
          </a:p>
          <a:p>
            <a:r>
              <a:rPr lang="en-US" sz="2400" dirty="0">
                <a:latin typeface="Times New Roman" pitchFamily="18" charset="0"/>
                <a:cs typeface="Times New Roman" pitchFamily="18" charset="0"/>
              </a:rPr>
              <a:t>Demonstrate how procedural due process works in civil cases </a:t>
            </a:r>
          </a:p>
          <a:p>
            <a:r>
              <a:rPr lang="en-US" sz="2400" dirty="0">
                <a:latin typeface="Times New Roman" pitchFamily="18" charset="0"/>
                <a:cs typeface="Times New Roman" pitchFamily="18" charset="0"/>
              </a:rPr>
              <a:t>Civil Procedural Due Process </a:t>
            </a:r>
          </a:p>
          <a:p>
            <a:pPr lvl="1"/>
            <a:r>
              <a:rPr lang="en-US" sz="2000" dirty="0">
                <a:latin typeface="Times New Roman" pitchFamily="18" charset="0"/>
                <a:cs typeface="Times New Roman" pitchFamily="18" charset="0"/>
              </a:rPr>
              <a:t>Show all steps in order</a:t>
            </a:r>
          </a:p>
          <a:p>
            <a:pPr lvl="1"/>
            <a:r>
              <a:rPr lang="en-US" sz="2000" dirty="0">
                <a:latin typeface="Times New Roman" pitchFamily="18" charset="0"/>
                <a:cs typeface="Times New Roman" pitchFamily="18" charset="0"/>
              </a:rPr>
              <a:t>Use and explain the required vocabulary terms </a:t>
            </a:r>
          </a:p>
          <a:p>
            <a:pPr lvl="1"/>
            <a:r>
              <a:rPr lang="en-US" sz="2000" dirty="0">
                <a:latin typeface="Times New Roman" pitchFamily="18" charset="0"/>
                <a:cs typeface="Times New Roman" pitchFamily="18" charset="0"/>
              </a:rPr>
              <a:t>Annotate how Constitutional protections apply</a:t>
            </a:r>
          </a:p>
        </p:txBody>
      </p:sp>
      <p:sp>
        <p:nvSpPr>
          <p:cNvPr id="4" name="Rectangle 3"/>
          <p:cNvSpPr/>
          <p:nvPr/>
        </p:nvSpPr>
        <p:spPr>
          <a:xfrm>
            <a:off x="1624084" y="4051495"/>
            <a:ext cx="7328847" cy="268692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Civil Trial Steps – be you have the steps in order and can explain what happens in each step</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Pleadings</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Trial</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Discovery</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Summons</a:t>
            </a:r>
          </a:p>
          <a:p>
            <a:pPr marL="342900" indent="-342900">
              <a:buFont typeface="Arial" panose="020B0604020202020204" pitchFamily="34" charset="0"/>
              <a:buChar char="•"/>
            </a:pPr>
            <a:r>
              <a:rPr lang="en-US" sz="2400" b="1" dirty="0">
                <a:solidFill>
                  <a:schemeClr val="bg1"/>
                </a:solidFill>
                <a:latin typeface="Times New Roman" pitchFamily="18" charset="0"/>
                <a:cs typeface="Times New Roman" pitchFamily="18" charset="0"/>
              </a:rPr>
              <a:t>Complaint</a:t>
            </a:r>
          </a:p>
        </p:txBody>
      </p:sp>
      <p:pic>
        <p:nvPicPr>
          <p:cNvPr id="9218" name="Picture 2" descr="Image result for Laws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141" y="2387471"/>
            <a:ext cx="4153659" cy="17742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98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82D07-22D2-4F24-AEAE-3FF7C887571D}"/>
              </a:ext>
            </a:extLst>
          </p:cNvPr>
          <p:cNvSpPr>
            <a:spLocks noGrp="1"/>
          </p:cNvSpPr>
          <p:nvPr>
            <p:ph idx="1"/>
          </p:nvPr>
        </p:nvSpPr>
        <p:spPr>
          <a:xfrm>
            <a:off x="838200" y="449943"/>
            <a:ext cx="10515600" cy="5727020"/>
          </a:xfrm>
          <a:solidFill>
            <a:schemeClr val="bg1"/>
          </a:solidFill>
          <a:ln>
            <a:solidFill>
              <a:srgbClr val="002060"/>
            </a:solidFill>
          </a:ln>
        </p:spPr>
        <p:txBody>
          <a:bodyPr>
            <a:normAutofit/>
          </a:bodyPr>
          <a:lstStyle/>
          <a:p>
            <a:pPr marL="0" indent="0">
              <a:buNone/>
            </a:pPr>
            <a:r>
              <a:rPr lang="en-US" sz="1600" b="1" i="1" dirty="0">
                <a:solidFill>
                  <a:srgbClr val="002060"/>
                </a:solidFill>
                <a:latin typeface="Times New Roman" panose="02020603050405020304" pitchFamily="18" charset="0"/>
                <a:cs typeface="Times New Roman" panose="02020603050405020304" pitchFamily="18" charset="0"/>
              </a:rPr>
              <a:t>Standard: </a:t>
            </a:r>
          </a:p>
          <a:p>
            <a:r>
              <a:rPr lang="en-US" sz="1600" b="1" dirty="0">
                <a:latin typeface="Times New Roman" panose="02020603050405020304" pitchFamily="18" charset="0"/>
                <a:cs typeface="Times New Roman" panose="02020603050405020304" pitchFamily="18" charset="0"/>
              </a:rPr>
              <a:t>CL.B.1.1</a:t>
            </a:r>
            <a:r>
              <a:rPr lang="en-US" sz="1600" dirty="0">
                <a:latin typeface="Times New Roman" panose="02020603050405020304" pitchFamily="18" charset="0"/>
                <a:cs typeface="Times New Roman" panose="02020603050405020304" pitchFamily="18" charset="0"/>
              </a:rPr>
              <a:t> Explain how values and beliefs influence the creation and implementation of public policy and laws</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CL.B.1.2 </a:t>
            </a:r>
            <a:r>
              <a:rPr lang="en-US" sz="1600" dirty="0">
                <a:latin typeface="Times New Roman" panose="02020603050405020304" pitchFamily="18" charset="0"/>
                <a:cs typeface="Times New Roman" panose="02020603050405020304" pitchFamily="18" charset="0"/>
              </a:rPr>
              <a:t>Explain how legislation, policy, and judicial rulings reflect changing norms and values in the United States</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has the concept of justice been defined by American governing institutions and society itself? </a:t>
            </a:r>
            <a:endParaRPr lang="en-US" sz="2000" b="1" i="1" dirty="0">
              <a:latin typeface="Times New Roman" panose="02020603050405020304" pitchFamily="18" charset="0"/>
              <a:cs typeface="Times New Roman" panose="02020603050405020304" pitchFamily="18" charset="0"/>
            </a:endParaRP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Explain how values and beliefs caused the development of law</a:t>
            </a:r>
          </a:p>
          <a:p>
            <a:r>
              <a:rPr lang="en-US" sz="2000" dirty="0">
                <a:latin typeface="Times New Roman" panose="02020603050405020304" pitchFamily="18" charset="0"/>
                <a:cs typeface="Times New Roman" panose="02020603050405020304" pitchFamily="18" charset="0"/>
              </a:rPr>
              <a:t>Identify and explain different factors have influenced the development of the American legal system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Procedure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Rules to guide civil proceedings </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Civil Law v. Criminal Law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000" b="1" dirty="0">
                <a:solidFill>
                  <a:srgbClr val="002060"/>
                </a:solidFill>
                <a:latin typeface="Times New Roman" panose="02020603050405020304" pitchFamily="18" charset="0"/>
                <a:cs typeface="Times New Roman" panose="02020603050405020304" pitchFamily="18" charset="0"/>
              </a:rPr>
              <a:t>Un-fairy Tale Stories of Justice</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030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a:solidFill>
            <a:schemeClr val="accent6">
              <a:lumMod val="50000"/>
            </a:schemeClr>
          </a:solidFill>
        </p:spPr>
        <p:txBody>
          <a:bodyPr/>
          <a:lstStyle/>
          <a:p>
            <a:r>
              <a:rPr lang="en-US" dirty="0">
                <a:solidFill>
                  <a:schemeClr val="bg1"/>
                </a:solidFill>
                <a:latin typeface="Baskerville Old Face" pitchFamily="18" charset="0"/>
              </a:rPr>
              <a:t>So Civil We Are</a:t>
            </a:r>
          </a:p>
        </p:txBody>
      </p:sp>
      <p:sp>
        <p:nvSpPr>
          <p:cNvPr id="3" name="Content Placeholder 2"/>
          <p:cNvSpPr>
            <a:spLocks noGrp="1"/>
          </p:cNvSpPr>
          <p:nvPr>
            <p:ph idx="1"/>
          </p:nvPr>
        </p:nvSpPr>
        <p:spPr>
          <a:xfrm>
            <a:off x="535259" y="1471962"/>
            <a:ext cx="10818541" cy="5020913"/>
          </a:xfrm>
          <a:solidFill>
            <a:schemeClr val="bg1"/>
          </a:solidFill>
        </p:spPr>
        <p:txBody>
          <a:bodyPr>
            <a:normAutofit fontScale="92500"/>
          </a:bodyPr>
          <a:lstStyle/>
          <a:p>
            <a:pPr marL="0" indent="0">
              <a:buNone/>
            </a:pPr>
            <a:r>
              <a:rPr lang="en-US" sz="2400" dirty="0">
                <a:latin typeface="Times New Roman" pitchFamily="18" charset="0"/>
                <a:cs typeface="Times New Roman" pitchFamily="18" charset="0"/>
              </a:rPr>
              <a:t>Identify the phase civil procedural due process that each of the following step happen under. (</a:t>
            </a:r>
            <a:r>
              <a:rPr lang="en-US" sz="2400" b="1" dirty="0">
                <a:solidFill>
                  <a:srgbClr val="FF0000"/>
                </a:solidFill>
                <a:latin typeface="Times New Roman" pitchFamily="18" charset="0"/>
                <a:cs typeface="Times New Roman" pitchFamily="18" charset="0"/>
              </a:rPr>
              <a:t>1- Complaint</a:t>
            </a:r>
            <a:r>
              <a:rPr lang="en-US" sz="2400" dirty="0">
                <a:latin typeface="Times New Roman" pitchFamily="18" charset="0"/>
                <a:cs typeface="Times New Roman" pitchFamily="18" charset="0"/>
              </a:rPr>
              <a:t>, </a:t>
            </a:r>
            <a:r>
              <a:rPr lang="en-US" sz="2400" b="1" dirty="0">
                <a:solidFill>
                  <a:srgbClr val="002060"/>
                </a:solidFill>
                <a:latin typeface="Times New Roman" pitchFamily="18" charset="0"/>
                <a:cs typeface="Times New Roman" pitchFamily="18" charset="0"/>
              </a:rPr>
              <a:t>2 - Summons</a:t>
            </a:r>
            <a:r>
              <a:rPr lang="en-US" sz="2400" dirty="0">
                <a:latin typeface="Times New Roman" pitchFamily="18" charset="0"/>
                <a:cs typeface="Times New Roman" pitchFamily="18" charset="0"/>
              </a:rPr>
              <a:t>, </a:t>
            </a:r>
            <a:r>
              <a:rPr lang="en-US" sz="2400" b="1" dirty="0">
                <a:solidFill>
                  <a:schemeClr val="accent6"/>
                </a:solidFill>
                <a:latin typeface="Times New Roman" pitchFamily="18" charset="0"/>
                <a:cs typeface="Times New Roman" pitchFamily="18" charset="0"/>
              </a:rPr>
              <a:t>3 – Defendant Response</a:t>
            </a:r>
            <a:r>
              <a:rPr lang="en-US" sz="2400" dirty="0">
                <a:latin typeface="Times New Roman" pitchFamily="18" charset="0"/>
                <a:cs typeface="Times New Roman" pitchFamily="18" charset="0"/>
              </a:rPr>
              <a:t>, </a:t>
            </a:r>
            <a:r>
              <a:rPr lang="en-US" sz="2400" b="1" dirty="0">
                <a:solidFill>
                  <a:srgbClr val="7030A0"/>
                </a:solidFill>
                <a:latin typeface="Times New Roman" pitchFamily="18" charset="0"/>
                <a:cs typeface="Times New Roman" pitchFamily="18" charset="0"/>
              </a:rPr>
              <a:t>4 – Pre-Trial Hearing</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5 – Trial</a:t>
            </a:r>
            <a:r>
              <a:rPr lang="en-US" sz="2400" dirty="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___ 1. If the case is to weak the case can be dropped or alternatives to trial can be suggested such as mediation, arbitration or settle out of court</a:t>
            </a:r>
          </a:p>
          <a:p>
            <a:pPr marL="0" indent="0">
              <a:buNone/>
            </a:pPr>
            <a:r>
              <a:rPr lang="en-US" sz="2400" dirty="0">
                <a:latin typeface="Times New Roman" pitchFamily="18" charset="0"/>
                <a:cs typeface="Times New Roman" pitchFamily="18" charset="0"/>
              </a:rPr>
              <a:t>___ 2. A plaintiff files a lawsuit, which names the defendant and states the reason for the suit. </a:t>
            </a:r>
          </a:p>
          <a:p>
            <a:pPr marL="0" indent="0">
              <a:buNone/>
            </a:pPr>
            <a:r>
              <a:rPr lang="en-US" sz="2400" dirty="0">
                <a:latin typeface="Times New Roman" pitchFamily="18" charset="0"/>
                <a:cs typeface="Times New Roman" pitchFamily="18" charset="0"/>
              </a:rPr>
              <a:t>___ 3. The adversary system of plaintiff vs. defendant is used to determine whether the lawsuit is valid and the defendant is negligent </a:t>
            </a:r>
          </a:p>
          <a:p>
            <a:pPr marL="0" indent="0">
              <a:buNone/>
            </a:pPr>
            <a:r>
              <a:rPr lang="en-US" sz="2400" dirty="0">
                <a:latin typeface="Times New Roman" pitchFamily="18" charset="0"/>
                <a:cs typeface="Times New Roman" pitchFamily="18" charset="0"/>
              </a:rPr>
              <a:t>___ 4. A legal document sent to the defendant notifying him/her that they are being sued and why</a:t>
            </a:r>
          </a:p>
          <a:p>
            <a:pPr marL="0" indent="0">
              <a:buNone/>
            </a:pPr>
            <a:r>
              <a:rPr lang="en-US" sz="2400" dirty="0">
                <a:latin typeface="Times New Roman" pitchFamily="18" charset="0"/>
                <a:cs typeface="Times New Roman" pitchFamily="18" charset="0"/>
              </a:rPr>
              <a:t>___ 5. Defendant either admits to the wrong doing or submits arguments as to why the suit is false</a:t>
            </a:r>
          </a:p>
          <a:p>
            <a:pPr marL="0" indent="0">
              <a:buNone/>
            </a:pPr>
            <a:r>
              <a:rPr lang="en-US" sz="2400" dirty="0">
                <a:latin typeface="Times New Roman" pitchFamily="18" charset="0"/>
                <a:cs typeface="Times New Roman" pitchFamily="18" charset="0"/>
              </a:rPr>
              <a:t>Apply one Constitution right of the accused to the process to demonstrate how due process procedure applies to civil law. </a:t>
            </a:r>
          </a:p>
        </p:txBody>
      </p:sp>
    </p:spTree>
    <p:extLst>
      <p:ext uri="{BB962C8B-B14F-4D97-AF65-F5344CB8AC3E}">
        <p14:creationId xmlns:p14="http://schemas.microsoft.com/office/powerpoint/2010/main" val="29728014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Suits of Equity</a:t>
            </a:r>
          </a:p>
        </p:txBody>
      </p:sp>
      <p:sp>
        <p:nvSpPr>
          <p:cNvPr id="3" name="Content Placeholder 2"/>
          <p:cNvSpPr>
            <a:spLocks noGrp="1"/>
          </p:cNvSpPr>
          <p:nvPr>
            <p:ph idx="1"/>
          </p:nvPr>
        </p:nvSpPr>
        <p:spPr>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Suits of eq</a:t>
            </a:r>
            <a:r>
              <a:rPr lang="en-US" sz="2400" b="1" u="sng" dirty="0">
                <a:solidFill>
                  <a:srgbClr val="C00000"/>
                </a:solidFill>
                <a:latin typeface="Times New Roman" pitchFamily="18" charset="0"/>
                <a:cs typeface="Times New Roman" pitchFamily="18" charset="0"/>
              </a:rPr>
              <a:t>uity</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 civil case where no law exists to determine who is correct (usually decided by a judge) </a:t>
            </a:r>
          </a:p>
        </p:txBody>
      </p:sp>
      <p:sp>
        <p:nvSpPr>
          <p:cNvPr id="5" name="Rectangle 4"/>
          <p:cNvSpPr/>
          <p:nvPr/>
        </p:nvSpPr>
        <p:spPr>
          <a:xfrm>
            <a:off x="1127076" y="5985183"/>
            <a:ext cx="3289110" cy="764274"/>
          </a:xfrm>
          <a:prstGeom prst="rect">
            <a:avLst/>
          </a:prstGeom>
          <a:solidFill>
            <a:srgbClr val="C0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latin typeface="Times New Roman" pitchFamily="18" charset="0"/>
                <a:cs typeface="Times New Roman" pitchFamily="18" charset="0"/>
              </a:rPr>
              <a:t>Save the California Condor</a:t>
            </a:r>
          </a:p>
        </p:txBody>
      </p:sp>
      <p:sp>
        <p:nvSpPr>
          <p:cNvPr id="6" name="Rectangle 5"/>
          <p:cNvSpPr/>
          <p:nvPr/>
        </p:nvSpPr>
        <p:spPr>
          <a:xfrm>
            <a:off x="4416186" y="3292842"/>
            <a:ext cx="7307241" cy="24975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Ex. A construction company wants to build a road through a Condor’s breeding grounds</a:t>
            </a:r>
          </a:p>
          <a:p>
            <a:pPr marL="342900" indent="-342900">
              <a:buFont typeface="Arial" pitchFamily="34" charset="0"/>
              <a:buChar char="•"/>
            </a:pPr>
            <a:r>
              <a:rPr lang="en-US" sz="2400" dirty="0">
                <a:latin typeface="Times New Roman" pitchFamily="18" charset="0"/>
                <a:cs typeface="Times New Roman" pitchFamily="18" charset="0"/>
              </a:rPr>
              <a:t>World Wildlife Federation files an injunction (stop order) to protect an endanger species</a:t>
            </a:r>
          </a:p>
          <a:p>
            <a:pPr marL="342900" indent="-342900">
              <a:buFont typeface="Arial" pitchFamily="34" charset="0"/>
              <a:buChar char="•"/>
            </a:pPr>
            <a:r>
              <a:rPr lang="en-US" sz="2400" dirty="0">
                <a:latin typeface="Times New Roman" pitchFamily="18" charset="0"/>
                <a:cs typeface="Times New Roman" pitchFamily="18" charset="0"/>
              </a:rPr>
              <a:t>Construction Co. argues that without the contract they will go bankrupt </a:t>
            </a:r>
          </a:p>
        </p:txBody>
      </p:sp>
      <p:sp>
        <p:nvSpPr>
          <p:cNvPr id="7" name="Rectangle 6"/>
          <p:cNvSpPr/>
          <p:nvPr/>
        </p:nvSpPr>
        <p:spPr>
          <a:xfrm>
            <a:off x="5291917" y="2333767"/>
            <a:ext cx="5421575" cy="764274"/>
          </a:xfrm>
          <a:prstGeom prst="rect">
            <a:avLst/>
          </a:prstGeom>
          <a:solidFill>
            <a:srgbClr val="C0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latin typeface="Times New Roman" pitchFamily="18" charset="0"/>
                <a:cs typeface="Times New Roman" pitchFamily="18" charset="0"/>
              </a:rPr>
              <a:t>ENVIRONMENT VS. JOBS?</a:t>
            </a:r>
          </a:p>
        </p:txBody>
      </p:sp>
      <p:pic>
        <p:nvPicPr>
          <p:cNvPr id="7172"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881" y="2715904"/>
            <a:ext cx="2857500" cy="320819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454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7" y="146761"/>
            <a:ext cx="10515600" cy="767640"/>
          </a:xfrm>
          <a:solidFill>
            <a:schemeClr val="accent6">
              <a:lumMod val="50000"/>
            </a:schemeClr>
          </a:solidFill>
        </p:spPr>
        <p:txBody>
          <a:bodyPr/>
          <a:lstStyle/>
          <a:p>
            <a:r>
              <a:rPr lang="en-US" dirty="0">
                <a:solidFill>
                  <a:schemeClr val="bg1"/>
                </a:solidFill>
                <a:latin typeface="Baskerville Old Face" pitchFamily="18" charset="0"/>
              </a:rPr>
              <a:t>Resolving Civil Suits</a:t>
            </a:r>
          </a:p>
        </p:txBody>
      </p:sp>
      <p:sp>
        <p:nvSpPr>
          <p:cNvPr id="3" name="Content Placeholder 2"/>
          <p:cNvSpPr>
            <a:spLocks noGrp="1"/>
          </p:cNvSpPr>
          <p:nvPr>
            <p:ph idx="1"/>
          </p:nvPr>
        </p:nvSpPr>
        <p:spPr>
          <a:xfrm>
            <a:off x="902553" y="1094119"/>
            <a:ext cx="10515600" cy="4351338"/>
          </a:xfrm>
          <a:solidFill>
            <a:schemeClr val="bg1"/>
          </a:solidFill>
        </p:spPr>
        <p:txBody>
          <a:bodyPr>
            <a:normAutofit/>
          </a:bodyPr>
          <a:lstStyle/>
          <a:p>
            <a:r>
              <a:rPr lang="en-US" sz="2400" dirty="0">
                <a:latin typeface="Times New Roman" pitchFamily="18" charset="0"/>
                <a:cs typeface="Times New Roman" pitchFamily="18" charset="0"/>
              </a:rPr>
              <a:t>Avoiding the courts </a:t>
            </a:r>
          </a:p>
        </p:txBody>
      </p:sp>
      <p:sp>
        <p:nvSpPr>
          <p:cNvPr id="5" name="Rectangle 4"/>
          <p:cNvSpPr/>
          <p:nvPr/>
        </p:nvSpPr>
        <p:spPr>
          <a:xfrm>
            <a:off x="610734" y="4558353"/>
            <a:ext cx="10580430" cy="2169994"/>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latin typeface="Times New Roman" pitchFamily="18" charset="0"/>
                <a:cs typeface="Times New Roman" pitchFamily="18" charset="0"/>
              </a:rPr>
              <a:t>LAWSUITS COST $$$$$$$$$$$ </a:t>
            </a:r>
          </a:p>
          <a:p>
            <a:pPr marL="342900" indent="-342900">
              <a:buFont typeface="Arial" pitchFamily="34" charset="0"/>
              <a:buChar char="•"/>
            </a:pPr>
            <a:r>
              <a:rPr lang="en-US" sz="2400" b="1" dirty="0">
                <a:latin typeface="Times New Roman" pitchFamily="18" charset="0"/>
                <a:cs typeface="Times New Roman" pitchFamily="18" charset="0"/>
              </a:rPr>
              <a:t>Alternatives</a:t>
            </a:r>
          </a:p>
          <a:p>
            <a:pPr marL="800100" lvl="1" indent="-342900">
              <a:buFont typeface="Arial" pitchFamily="34" charset="0"/>
              <a:buChar char="•"/>
            </a:pPr>
            <a:r>
              <a:rPr lang="en-US" sz="2400" b="1" i="1" u="sng" dirty="0">
                <a:latin typeface="Times New Roman" pitchFamily="18" charset="0"/>
                <a:cs typeface="Times New Roman" pitchFamily="18" charset="0"/>
              </a:rPr>
              <a:t>Settle out of court</a:t>
            </a:r>
          </a:p>
          <a:p>
            <a:pPr marL="800100" lvl="1" indent="-342900">
              <a:buFont typeface="Arial" pitchFamily="34" charset="0"/>
              <a:buChar char="•"/>
            </a:pPr>
            <a:r>
              <a:rPr lang="en-US" sz="2400" b="1" i="1" u="sng" dirty="0">
                <a:latin typeface="Times New Roman" pitchFamily="18" charset="0"/>
                <a:cs typeface="Times New Roman" pitchFamily="18" charset="0"/>
              </a:rPr>
              <a:t>Mediation</a:t>
            </a:r>
            <a:r>
              <a:rPr lang="en-US" sz="2400" b="1" dirty="0">
                <a:latin typeface="Times New Roman" pitchFamily="18" charset="0"/>
                <a:cs typeface="Times New Roman" pitchFamily="18" charset="0"/>
              </a:rPr>
              <a:t> – </a:t>
            </a:r>
            <a:r>
              <a:rPr lang="en-US" sz="2400" dirty="0">
                <a:latin typeface="Times New Roman" pitchFamily="18" charset="0"/>
                <a:cs typeface="Times New Roman" pitchFamily="18" charset="0"/>
              </a:rPr>
              <a:t>3</a:t>
            </a:r>
            <a:r>
              <a:rPr lang="en-US" sz="2400" baseline="30000" dirty="0">
                <a:latin typeface="Times New Roman" pitchFamily="18" charset="0"/>
                <a:cs typeface="Times New Roman" pitchFamily="18" charset="0"/>
              </a:rPr>
              <a:t>rd</a:t>
            </a:r>
            <a:r>
              <a:rPr lang="en-US" sz="2400" dirty="0">
                <a:latin typeface="Times New Roman" pitchFamily="18" charset="0"/>
                <a:cs typeface="Times New Roman" pitchFamily="18" charset="0"/>
              </a:rPr>
              <a:t> party negotiates non-binding resolution </a:t>
            </a:r>
          </a:p>
          <a:p>
            <a:pPr marL="800100" lvl="1" indent="-342900">
              <a:buFont typeface="Arial" pitchFamily="34" charset="0"/>
              <a:buChar char="•"/>
            </a:pPr>
            <a:r>
              <a:rPr lang="en-US" sz="2400" b="1" i="1" u="sng" dirty="0">
                <a:latin typeface="Times New Roman" pitchFamily="18" charset="0"/>
                <a:cs typeface="Times New Roman" pitchFamily="18" charset="0"/>
              </a:rPr>
              <a:t>Arbitration</a:t>
            </a:r>
            <a:r>
              <a:rPr lang="en-US" sz="2400" b="1" dirty="0">
                <a:latin typeface="Times New Roman" pitchFamily="18" charset="0"/>
                <a:cs typeface="Times New Roman" pitchFamily="18" charset="0"/>
              </a:rPr>
              <a:t> – </a:t>
            </a:r>
            <a:r>
              <a:rPr lang="en-US" sz="2400" dirty="0">
                <a:latin typeface="Times New Roman" pitchFamily="18" charset="0"/>
                <a:cs typeface="Times New Roman" pitchFamily="18" charset="0"/>
              </a:rPr>
              <a:t>3</a:t>
            </a:r>
            <a:r>
              <a:rPr lang="en-US" sz="2400" baseline="30000" dirty="0">
                <a:latin typeface="Times New Roman" pitchFamily="18" charset="0"/>
                <a:cs typeface="Times New Roman" pitchFamily="18" charset="0"/>
              </a:rPr>
              <a:t>rd</a:t>
            </a:r>
            <a:r>
              <a:rPr lang="en-US" sz="2400" dirty="0">
                <a:latin typeface="Times New Roman" pitchFamily="18" charset="0"/>
                <a:cs typeface="Times New Roman" pitchFamily="18" charset="0"/>
              </a:rPr>
              <a:t> party negotiates legal binding resolution(s) to settle the conflict </a:t>
            </a:r>
          </a:p>
        </p:txBody>
      </p:sp>
      <p:pic>
        <p:nvPicPr>
          <p:cNvPr id="819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332" y="1610436"/>
            <a:ext cx="9339807" cy="266809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98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9651"/>
          </a:xfrm>
          <a:solidFill>
            <a:schemeClr val="accent6">
              <a:lumMod val="50000"/>
            </a:schemeClr>
          </a:solidFill>
        </p:spPr>
        <p:txBody>
          <a:bodyPr/>
          <a:lstStyle/>
          <a:p>
            <a:r>
              <a:rPr lang="en-US" dirty="0">
                <a:solidFill>
                  <a:schemeClr val="bg1"/>
                </a:solidFill>
                <a:latin typeface="Baskerville Old Face" pitchFamily="18" charset="0"/>
              </a:rPr>
              <a:t>THE BROOM OF REFORM</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Arguments for tort reform </a:t>
            </a:r>
          </a:p>
        </p:txBody>
      </p:sp>
      <p:pic>
        <p:nvPicPr>
          <p:cNvPr id="717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351" y="2565732"/>
            <a:ext cx="3832632" cy="26204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9433" y="2565732"/>
            <a:ext cx="3220871" cy="33573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FOR</a:t>
            </a:r>
          </a:p>
          <a:p>
            <a:pPr marL="342900" indent="-342900">
              <a:buFont typeface="Arial" pitchFamily="34" charset="0"/>
              <a:buChar char="•"/>
            </a:pPr>
            <a:r>
              <a:rPr lang="en-US" sz="2400" dirty="0">
                <a:latin typeface="Times New Roman" pitchFamily="18" charset="0"/>
                <a:cs typeface="Times New Roman" pitchFamily="18" charset="0"/>
              </a:rPr>
              <a:t>Most lawsuits are frivolous</a:t>
            </a:r>
          </a:p>
          <a:p>
            <a:pPr marL="342900" indent="-342900">
              <a:buFont typeface="Arial" pitchFamily="34" charset="0"/>
              <a:buChar char="•"/>
            </a:pPr>
            <a:r>
              <a:rPr lang="en-US" sz="2400" dirty="0">
                <a:latin typeface="Times New Roman" pitchFamily="18" charset="0"/>
                <a:cs typeface="Times New Roman" pitchFamily="18" charset="0"/>
              </a:rPr>
              <a:t>Drive up cost liability &amp; insurance cost for businesses</a:t>
            </a:r>
          </a:p>
          <a:p>
            <a:pPr marL="342900" indent="-342900">
              <a:buFont typeface="Arial" pitchFamily="34" charset="0"/>
              <a:buChar char="•"/>
            </a:pPr>
            <a:r>
              <a:rPr lang="en-US" sz="2400" dirty="0">
                <a:latin typeface="Times New Roman" pitchFamily="18" charset="0"/>
                <a:cs typeface="Times New Roman" pitchFamily="18" charset="0"/>
              </a:rPr>
              <a:t>Consumers pay more for products </a:t>
            </a:r>
          </a:p>
        </p:txBody>
      </p:sp>
      <p:sp>
        <p:nvSpPr>
          <p:cNvPr id="6" name="Rectangle 5"/>
          <p:cNvSpPr/>
          <p:nvPr/>
        </p:nvSpPr>
        <p:spPr>
          <a:xfrm>
            <a:off x="8272817" y="2565732"/>
            <a:ext cx="3220871" cy="33573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AGAINST</a:t>
            </a:r>
          </a:p>
          <a:p>
            <a:pPr marL="342900" indent="-342900">
              <a:buFont typeface="Arial" pitchFamily="34" charset="0"/>
              <a:buChar char="•"/>
            </a:pPr>
            <a:r>
              <a:rPr lang="en-US" sz="2400" dirty="0">
                <a:latin typeface="Times New Roman" pitchFamily="18" charset="0"/>
                <a:cs typeface="Times New Roman" pitchFamily="18" charset="0"/>
              </a:rPr>
              <a:t>Laws don’t fix the problem</a:t>
            </a:r>
          </a:p>
          <a:p>
            <a:pPr marL="342900" indent="-342900">
              <a:buFont typeface="Arial" pitchFamily="34" charset="0"/>
              <a:buChar char="•"/>
            </a:pPr>
            <a:r>
              <a:rPr lang="en-US" sz="2400" dirty="0">
                <a:latin typeface="Times New Roman" pitchFamily="18" charset="0"/>
                <a:cs typeface="Times New Roman" pitchFamily="18" charset="0"/>
              </a:rPr>
              <a:t>Limit people’s ability to receive justices</a:t>
            </a:r>
          </a:p>
          <a:p>
            <a:pPr marL="342900" indent="-342900">
              <a:buFont typeface="Arial" pitchFamily="34" charset="0"/>
              <a:buChar char="•"/>
            </a:pPr>
            <a:r>
              <a:rPr lang="en-US" sz="2400" dirty="0">
                <a:latin typeface="Times New Roman" pitchFamily="18" charset="0"/>
                <a:cs typeface="Times New Roman" pitchFamily="18" charset="0"/>
              </a:rPr>
              <a:t>Lawsuits taken are on contingency bases</a:t>
            </a:r>
          </a:p>
        </p:txBody>
      </p:sp>
      <p:sp>
        <p:nvSpPr>
          <p:cNvPr id="5" name="Right Arrow 4"/>
          <p:cNvSpPr/>
          <p:nvPr/>
        </p:nvSpPr>
        <p:spPr>
          <a:xfrm>
            <a:off x="7451678" y="3725839"/>
            <a:ext cx="1023582" cy="736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Right Arrow 7"/>
          <p:cNvSpPr/>
          <p:nvPr/>
        </p:nvSpPr>
        <p:spPr>
          <a:xfrm rot="10800000">
            <a:off x="3509560" y="3725839"/>
            <a:ext cx="1023582" cy="7369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51533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16672</TotalTime>
  <Words>11597</Words>
  <Application>Microsoft Office PowerPoint</Application>
  <PresentationFormat>Widescreen</PresentationFormat>
  <Paragraphs>1503</Paragraphs>
  <Slides>148</Slides>
  <Notes>2</Notes>
  <HiddenSlides>11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148</vt:i4>
      </vt:variant>
    </vt:vector>
  </HeadingPairs>
  <TitlesOfParts>
    <vt:vector size="157" baseType="lpstr">
      <vt:lpstr>Arial</vt:lpstr>
      <vt:lpstr>Baskerville Old Face</vt:lpstr>
      <vt:lpstr>Calibri</vt:lpstr>
      <vt:lpstr>Calibri Light</vt:lpstr>
      <vt:lpstr>Gill Sans</vt:lpstr>
      <vt:lpstr>Times</vt:lpstr>
      <vt:lpstr>Times New Roman</vt:lpstr>
      <vt:lpstr>Wingdings</vt:lpstr>
      <vt:lpstr>Office Theme</vt:lpstr>
      <vt:lpstr>Justice For All</vt:lpstr>
      <vt:lpstr>PowerPoint Presentation</vt:lpstr>
      <vt:lpstr>PowerPoint Presentation</vt:lpstr>
      <vt:lpstr>PowerPoint Presentation</vt:lpstr>
      <vt:lpstr>PowerPoint Presentation</vt:lpstr>
      <vt:lpstr>Life Under the Law</vt:lpstr>
      <vt:lpstr>An Original Tenet</vt:lpstr>
      <vt:lpstr>The Meaning of Law </vt:lpstr>
      <vt:lpstr>The Golden Rule</vt:lpstr>
      <vt:lpstr>Values of Society </vt:lpstr>
      <vt:lpstr>We expect our legal system to achieve many desirable goals</vt:lpstr>
      <vt:lpstr>The Concept of American Law</vt:lpstr>
      <vt:lpstr>An Original Tenet</vt:lpstr>
      <vt:lpstr>The Law Through Time</vt:lpstr>
      <vt:lpstr>Historical Significance</vt:lpstr>
      <vt:lpstr>PowerPoint Presentation</vt:lpstr>
      <vt:lpstr>PowerPoint Presentation</vt:lpstr>
      <vt:lpstr>Influencers of American Law</vt:lpstr>
      <vt:lpstr>Laws in a society</vt:lpstr>
      <vt:lpstr>The Concept of American Law</vt:lpstr>
      <vt:lpstr>Early American Influencers of Law </vt:lpstr>
      <vt:lpstr>Federalism Legally Speaking</vt:lpstr>
      <vt:lpstr>Unjust Laws</vt:lpstr>
      <vt:lpstr>It Ought to be a Law</vt:lpstr>
      <vt:lpstr>INFORMING THE PUBLIC</vt:lpstr>
      <vt:lpstr>The Concept of American Law</vt:lpstr>
      <vt:lpstr>The Law Through Time</vt:lpstr>
      <vt:lpstr>Influencers of Law</vt:lpstr>
      <vt:lpstr>Challenges of Laws</vt:lpstr>
      <vt:lpstr>PowerPoint Presentation</vt:lpstr>
      <vt:lpstr>Defining Justice</vt:lpstr>
      <vt:lpstr>Equality under the Law</vt:lpstr>
      <vt:lpstr>Welcome to PLATO’s Republic </vt:lpstr>
      <vt:lpstr>Defining a Concept in a Society</vt:lpstr>
      <vt:lpstr>PowerPoint Presentation</vt:lpstr>
      <vt:lpstr>Influencers of Law</vt:lpstr>
      <vt:lpstr>Defining a Concept in a Society</vt:lpstr>
      <vt:lpstr>Federalism of Lawmaking</vt:lpstr>
      <vt:lpstr>Enforcement of the Law</vt:lpstr>
      <vt:lpstr>Litigation </vt:lpstr>
      <vt:lpstr>Crime does not pay </vt:lpstr>
      <vt:lpstr>I’ll Sue</vt:lpstr>
      <vt:lpstr>Foreign Country v. Foreign Country</vt:lpstr>
      <vt:lpstr>Type of Law</vt:lpstr>
      <vt:lpstr>PowerPoint Presentation</vt:lpstr>
      <vt:lpstr>PowerPoint Presentation</vt:lpstr>
      <vt:lpstr>Law Typing</vt:lpstr>
      <vt:lpstr>Madisonian Model </vt:lpstr>
      <vt:lpstr>Original Protection </vt:lpstr>
      <vt:lpstr>Bill of Rights sets the guidelines</vt:lpstr>
      <vt:lpstr>Protecting the Accused - Amendments </vt:lpstr>
      <vt:lpstr>SCOTUS protections </vt:lpstr>
      <vt:lpstr>14th Amendment</vt:lpstr>
      <vt:lpstr>Rights of the Accused</vt:lpstr>
      <vt:lpstr>Welcome to Camp Delta, Guantanamo Bay Cuba</vt:lpstr>
      <vt:lpstr>PowerPoint Presentation</vt:lpstr>
      <vt:lpstr>The Un-Fairy Tale CSI</vt:lpstr>
      <vt:lpstr>The Un-Fairy Tale CSI</vt:lpstr>
      <vt:lpstr>PowerPoint Presentation</vt:lpstr>
      <vt:lpstr>Crimes in NC </vt:lpstr>
      <vt:lpstr>Attitudes Criminal Justice System</vt:lpstr>
      <vt:lpstr>Its Purpose</vt:lpstr>
      <vt:lpstr>Sentencing</vt:lpstr>
      <vt:lpstr>Recidivism Rates for U.S. Prisons </vt:lpstr>
      <vt:lpstr>Justice Debate</vt:lpstr>
      <vt:lpstr>Violent Crime Control &amp; Law Enforcement Act (1996)</vt:lpstr>
      <vt:lpstr>Current trend</vt:lpstr>
      <vt:lpstr>Capital Punishment</vt:lpstr>
      <vt:lpstr>The Un-Fairy Tale CSI</vt:lpstr>
      <vt:lpstr>The Un-Fairy Tale CSI</vt:lpstr>
      <vt:lpstr>Penal Code Review</vt:lpstr>
      <vt:lpstr>The Un-Fairy Tale CSI</vt:lpstr>
      <vt:lpstr>PowerPoint Presentation</vt:lpstr>
      <vt:lpstr>PowerPoint Presentation</vt:lpstr>
      <vt:lpstr>A Trial by Jury</vt:lpstr>
      <vt:lpstr>Due Process of Law</vt:lpstr>
      <vt:lpstr>PowerPoint Presentation</vt:lpstr>
      <vt:lpstr>Concept Application </vt:lpstr>
      <vt:lpstr>Pre-trail Protections</vt:lpstr>
      <vt:lpstr>Trial Due Process</vt:lpstr>
      <vt:lpstr>Sentencing Due Process</vt:lpstr>
      <vt:lpstr>The Un-Fairy Tale CSI</vt:lpstr>
      <vt:lpstr>The Un-Fairy Tale CSI</vt:lpstr>
      <vt:lpstr>Procedure </vt:lpstr>
      <vt:lpstr>Procedural Due Process  in Un-Fairy Tale</vt:lpstr>
      <vt:lpstr>PowerPoint Presentation</vt:lpstr>
      <vt:lpstr>Procedural Due Process  in Un-Fairy Tale</vt:lpstr>
      <vt:lpstr>No Run Away Juries </vt:lpstr>
      <vt:lpstr>The Un-Fairy Tale CSI</vt:lpstr>
      <vt:lpstr>PowerPoint Presentation</vt:lpstr>
      <vt:lpstr>No Run Away Juries </vt:lpstr>
      <vt:lpstr>Tort Reform in America – Being Burned by McDonald’s</vt:lpstr>
      <vt:lpstr>Factors of being Civil</vt:lpstr>
      <vt:lpstr>Being Civil in Court</vt:lpstr>
      <vt:lpstr>PowerPoint Presentation</vt:lpstr>
      <vt:lpstr>So Civil We Are</vt:lpstr>
      <vt:lpstr>Suits of Equity</vt:lpstr>
      <vt:lpstr>Resolving Civil Suits</vt:lpstr>
      <vt:lpstr>THE BROOM OF REFORM</vt:lpstr>
      <vt:lpstr>Courting a lawsuit</vt:lpstr>
      <vt:lpstr>Terms of a Lawsuit</vt:lpstr>
      <vt:lpstr>Type of Law </vt:lpstr>
      <vt:lpstr>Civil Procedure</vt:lpstr>
      <vt:lpstr>The Un-Fairy Tale CSI</vt:lpstr>
      <vt:lpstr>PowerPoint Presentation</vt:lpstr>
      <vt:lpstr>Criminal vs. Civil Trial </vt:lpstr>
      <vt:lpstr>The Un-Fairy Tale CSI</vt:lpstr>
      <vt:lpstr>The Un-Fairy Tale CSI</vt:lpstr>
      <vt:lpstr>Story board setup </vt:lpstr>
      <vt:lpstr>PowerPoint Presentation</vt:lpstr>
      <vt:lpstr>Civil vs. Criminal Procedure</vt:lpstr>
      <vt:lpstr>The Un-Fairy Tale CSI</vt:lpstr>
      <vt:lpstr>The Un-Fairy Tale CSI</vt:lpstr>
      <vt:lpstr>Story board setup </vt:lpstr>
      <vt:lpstr>PowerPoint Presentation</vt:lpstr>
      <vt:lpstr>Steps of due process</vt:lpstr>
      <vt:lpstr>State v. Jasper </vt:lpstr>
      <vt:lpstr>Juvenile Delinquency Issues </vt:lpstr>
      <vt:lpstr>Crimes of a Minor</vt:lpstr>
      <vt:lpstr>Ending Juvenile Crime </vt:lpstr>
      <vt:lpstr>PowerPoint Presentation</vt:lpstr>
      <vt:lpstr>Juvenile Rights </vt:lpstr>
      <vt:lpstr>Juvenile Procedures </vt:lpstr>
      <vt:lpstr>Juvenile Justice </vt:lpstr>
      <vt:lpstr>Procedural Due Process for Juvenile Offenders</vt:lpstr>
      <vt:lpstr>PowerPoint Presentation</vt:lpstr>
      <vt:lpstr>PowerPoint Presentation</vt:lpstr>
      <vt:lpstr>Procedural Due Process</vt:lpstr>
      <vt:lpstr>Juvenile or Adult Offender </vt:lpstr>
      <vt:lpstr>Types of Law </vt:lpstr>
      <vt:lpstr>Types of law challenge</vt:lpstr>
      <vt:lpstr>PowerPoint Presentation</vt:lpstr>
      <vt:lpstr>PowerPoint Presentation</vt:lpstr>
      <vt:lpstr>Characteristics of a Juvenile Justice System </vt:lpstr>
      <vt:lpstr>Juvenile or Adult Offender </vt:lpstr>
      <vt:lpstr>Current trends in juvenile offenders </vt:lpstr>
      <vt:lpstr>Second Chance Kids</vt:lpstr>
      <vt:lpstr>Second Chance Kids</vt:lpstr>
      <vt:lpstr>Procedural Due Process for Juvenile Offenders</vt:lpstr>
      <vt:lpstr>PowerPoint Presentation</vt:lpstr>
      <vt:lpstr>Types of law challenge</vt:lpstr>
      <vt:lpstr>Legal Races</vt:lpstr>
      <vt:lpstr>PowerPoint Presentation</vt:lpstr>
      <vt:lpstr>Challenge Questions </vt:lpstr>
      <vt:lpstr>Challenge Questions </vt:lpstr>
      <vt:lpstr>Challenge Questions </vt:lpstr>
      <vt:lpstr>Challenge Questions </vt:lpstr>
      <vt:lpstr>Challenge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 For All</dc:title>
  <dc:creator>Hultberg, Andrew P</dc:creator>
  <cp:lastModifiedBy>Hultberg, Andrew P</cp:lastModifiedBy>
  <cp:revision>200</cp:revision>
  <cp:lastPrinted>2023-01-24T17:54:34Z</cp:lastPrinted>
  <dcterms:created xsi:type="dcterms:W3CDTF">2022-03-16T12:12:22Z</dcterms:created>
  <dcterms:modified xsi:type="dcterms:W3CDTF">2023-02-21T20:37:56Z</dcterms:modified>
</cp:coreProperties>
</file>