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3"/>
  </p:notesMasterIdLst>
  <p:sldIdLst>
    <p:sldId id="256" r:id="rId2"/>
    <p:sldId id="273" r:id="rId3"/>
    <p:sldId id="644" r:id="rId4"/>
    <p:sldId id="297" r:id="rId5"/>
    <p:sldId id="641" r:id="rId6"/>
    <p:sldId id="645" r:id="rId7"/>
    <p:sldId id="275" r:id="rId8"/>
    <p:sldId id="292" r:id="rId9"/>
    <p:sldId id="646" r:id="rId10"/>
    <p:sldId id="412" r:id="rId11"/>
    <p:sldId id="413" r:id="rId12"/>
    <p:sldId id="643" r:id="rId13"/>
    <p:sldId id="647" r:id="rId14"/>
    <p:sldId id="272" r:id="rId15"/>
    <p:sldId id="648" r:id="rId16"/>
    <p:sldId id="540" r:id="rId17"/>
    <p:sldId id="649" r:id="rId18"/>
    <p:sldId id="560" r:id="rId19"/>
    <p:sldId id="295" r:id="rId20"/>
    <p:sldId id="411" r:id="rId21"/>
    <p:sldId id="650" r:id="rId22"/>
    <p:sldId id="654" r:id="rId23"/>
    <p:sldId id="651" r:id="rId24"/>
    <p:sldId id="546" r:id="rId25"/>
    <p:sldId id="539" r:id="rId26"/>
    <p:sldId id="500" r:id="rId27"/>
    <p:sldId id="652" r:id="rId28"/>
    <p:sldId id="653" r:id="rId29"/>
    <p:sldId id="547" r:id="rId30"/>
    <p:sldId id="511" r:id="rId31"/>
    <p:sldId id="548" r:id="rId32"/>
    <p:sldId id="550" r:id="rId33"/>
    <p:sldId id="555" r:id="rId34"/>
    <p:sldId id="549" r:id="rId35"/>
    <p:sldId id="552" r:id="rId36"/>
    <p:sldId id="554" r:id="rId37"/>
    <p:sldId id="553" r:id="rId38"/>
    <p:sldId id="556" r:id="rId39"/>
    <p:sldId id="557" r:id="rId40"/>
    <p:sldId id="558" r:id="rId41"/>
    <p:sldId id="523" r:id="rId42"/>
    <p:sldId id="559" r:id="rId43"/>
    <p:sldId id="656" r:id="rId44"/>
    <p:sldId id="655" r:id="rId45"/>
    <p:sldId id="657" r:id="rId46"/>
    <p:sldId id="551" r:id="rId47"/>
    <p:sldId id="486" r:id="rId48"/>
    <p:sldId id="488" r:id="rId49"/>
    <p:sldId id="490" r:id="rId50"/>
    <p:sldId id="661" r:id="rId51"/>
    <p:sldId id="508" r:id="rId52"/>
    <p:sldId id="660" r:id="rId53"/>
    <p:sldId id="658" r:id="rId54"/>
    <p:sldId id="504" r:id="rId55"/>
    <p:sldId id="567" r:id="rId56"/>
    <p:sldId id="572" r:id="rId57"/>
    <p:sldId id="667" r:id="rId58"/>
    <p:sldId id="659" r:id="rId59"/>
    <p:sldId id="575" r:id="rId60"/>
    <p:sldId id="524" r:id="rId61"/>
    <p:sldId id="349" r:id="rId62"/>
    <p:sldId id="573" r:id="rId63"/>
    <p:sldId id="576" r:id="rId64"/>
    <p:sldId id="662" r:id="rId65"/>
    <p:sldId id="663" r:id="rId66"/>
    <p:sldId id="664" r:id="rId67"/>
    <p:sldId id="665" r:id="rId68"/>
    <p:sldId id="562" r:id="rId69"/>
    <p:sldId id="666" r:id="rId70"/>
    <p:sldId id="517" r:id="rId71"/>
    <p:sldId id="528" r:id="rId72"/>
    <p:sldId id="518" r:id="rId73"/>
    <p:sldId id="668" r:id="rId74"/>
    <p:sldId id="531" r:id="rId75"/>
    <p:sldId id="417" r:id="rId76"/>
    <p:sldId id="569" r:id="rId77"/>
    <p:sldId id="669" r:id="rId78"/>
    <p:sldId id="506" r:id="rId79"/>
    <p:sldId id="329" r:id="rId80"/>
    <p:sldId id="565" r:id="rId81"/>
    <p:sldId id="670" r:id="rId82"/>
    <p:sldId id="530" r:id="rId83"/>
    <p:sldId id="580" r:id="rId84"/>
    <p:sldId id="507" r:id="rId85"/>
    <p:sldId id="672" r:id="rId86"/>
    <p:sldId id="678" r:id="rId87"/>
    <p:sldId id="582" r:id="rId88"/>
    <p:sldId id="331" r:id="rId89"/>
    <p:sldId id="359" r:id="rId90"/>
    <p:sldId id="671" r:id="rId91"/>
    <p:sldId id="589" r:id="rId92"/>
    <p:sldId id="584" r:id="rId93"/>
    <p:sldId id="673" r:id="rId94"/>
    <p:sldId id="680" r:id="rId95"/>
    <p:sldId id="674" r:id="rId96"/>
    <p:sldId id="675" r:id="rId97"/>
    <p:sldId id="684" r:id="rId98"/>
    <p:sldId id="682" r:id="rId99"/>
    <p:sldId id="683" r:id="rId100"/>
    <p:sldId id="356" r:id="rId101"/>
    <p:sldId id="685" r:id="rId102"/>
    <p:sldId id="686" r:id="rId103"/>
    <p:sldId id="596" r:id="rId104"/>
    <p:sldId id="687" r:id="rId105"/>
    <p:sldId id="689" r:id="rId106"/>
    <p:sldId id="585" r:id="rId107"/>
    <p:sldId id="591" r:id="rId108"/>
    <p:sldId id="370" r:id="rId109"/>
    <p:sldId id="688" r:id="rId110"/>
    <p:sldId id="690" r:id="rId111"/>
    <p:sldId id="592" r:id="rId112"/>
    <p:sldId id="371" r:id="rId113"/>
    <p:sldId id="337" r:id="rId114"/>
    <p:sldId id="339" r:id="rId115"/>
    <p:sldId id="691" r:id="rId116"/>
    <p:sldId id="510" r:id="rId117"/>
    <p:sldId id="696" r:id="rId118"/>
    <p:sldId id="677" r:id="rId119"/>
    <p:sldId id="601" r:id="rId120"/>
    <p:sldId id="692" r:id="rId121"/>
    <p:sldId id="693" r:id="rId122"/>
    <p:sldId id="694" r:id="rId123"/>
    <p:sldId id="695" r:id="rId124"/>
    <p:sldId id="697" r:id="rId125"/>
    <p:sldId id="701" r:id="rId126"/>
    <p:sldId id="343" r:id="rId127"/>
    <p:sldId id="699" r:id="rId128"/>
    <p:sldId id="698" r:id="rId129"/>
    <p:sldId id="599" r:id="rId130"/>
    <p:sldId id="593" r:id="rId131"/>
    <p:sldId id="428" r:id="rId132"/>
    <p:sldId id="595" r:id="rId133"/>
    <p:sldId id="402" r:id="rId134"/>
    <p:sldId id="535" r:id="rId135"/>
    <p:sldId id="529" r:id="rId136"/>
    <p:sldId id="702" r:id="rId137"/>
    <p:sldId id="704" r:id="rId138"/>
    <p:sldId id="369" r:id="rId139"/>
    <p:sldId id="478" r:id="rId140"/>
    <p:sldId id="480" r:id="rId141"/>
    <p:sldId id="474" r:id="rId142"/>
    <p:sldId id="622" r:id="rId143"/>
    <p:sldId id="703" r:id="rId144"/>
    <p:sldId id="700" r:id="rId145"/>
    <p:sldId id="621" r:id="rId146"/>
    <p:sldId id="705" r:id="rId147"/>
    <p:sldId id="707" r:id="rId148"/>
    <p:sldId id="706" r:id="rId149"/>
    <p:sldId id="603" r:id="rId150"/>
    <p:sldId id="712" r:id="rId151"/>
    <p:sldId id="708" r:id="rId152"/>
    <p:sldId id="610" r:id="rId153"/>
    <p:sldId id="619" r:id="rId154"/>
    <p:sldId id="713" r:id="rId155"/>
    <p:sldId id="395" r:id="rId156"/>
    <p:sldId id="613" r:id="rId157"/>
    <p:sldId id="614" r:id="rId158"/>
    <p:sldId id="615" r:id="rId159"/>
    <p:sldId id="393" r:id="rId160"/>
    <p:sldId id="394" r:id="rId161"/>
    <p:sldId id="616" r:id="rId162"/>
    <p:sldId id="709" r:id="rId163"/>
    <p:sldId id="710" r:id="rId164"/>
    <p:sldId id="602" r:id="rId165"/>
    <p:sldId id="604" r:id="rId166"/>
    <p:sldId id="714" r:id="rId167"/>
    <p:sldId id="362" r:id="rId168"/>
    <p:sldId id="711" r:id="rId169"/>
    <p:sldId id="627" r:id="rId170"/>
    <p:sldId id="334" r:id="rId171"/>
    <p:sldId id="374" r:id="rId172"/>
    <p:sldId id="608" r:id="rId173"/>
    <p:sldId id="715" r:id="rId174"/>
    <p:sldId id="628" r:id="rId175"/>
    <p:sldId id="716" r:id="rId176"/>
    <p:sldId id="717" r:id="rId177"/>
    <p:sldId id="718" r:id="rId178"/>
    <p:sldId id="386" r:id="rId179"/>
    <p:sldId id="721" r:id="rId180"/>
    <p:sldId id="719" r:id="rId181"/>
    <p:sldId id="632" r:id="rId182"/>
    <p:sldId id="633" r:id="rId183"/>
    <p:sldId id="634" r:id="rId184"/>
    <p:sldId id="635" r:id="rId185"/>
    <p:sldId id="636" r:id="rId186"/>
    <p:sldId id="637" r:id="rId187"/>
    <p:sldId id="720" r:id="rId188"/>
    <p:sldId id="640" r:id="rId189"/>
    <p:sldId id="534" r:id="rId190"/>
    <p:sldId id="536" r:id="rId191"/>
    <p:sldId id="538" r:id="rId1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6D2F05-9E95-41CB-B543-33A559EEED7A}" v="214" dt="2024-10-22T00:00:54.1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3" autoAdjust="0"/>
    <p:restoredTop sz="93870" autoAdjust="0"/>
  </p:normalViewPr>
  <p:slideViewPr>
    <p:cSldViewPr snapToGrid="0" snapToObjects="1">
      <p:cViewPr varScale="1">
        <p:scale>
          <a:sx n="62" d="100"/>
          <a:sy n="62" d="100"/>
        </p:scale>
        <p:origin x="894"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viewProps" Target="view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microsoft.com/office/2015/10/relationships/revisionInfo" Target="revisionInfo.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F4984-2CC1-44C2-A17E-1DCA8B6C3778}"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AC585-6206-4339-944E-405E930B4211}" type="slidenum">
              <a:rPr lang="en-US" smtClean="0"/>
              <a:t>‹#›</a:t>
            </a:fld>
            <a:endParaRPr lang="en-US"/>
          </a:p>
        </p:txBody>
      </p:sp>
    </p:spTree>
    <p:extLst>
      <p:ext uri="{BB962C8B-B14F-4D97-AF65-F5344CB8AC3E}">
        <p14:creationId xmlns:p14="http://schemas.microsoft.com/office/powerpoint/2010/main" val="4091139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
        <p:nvSpPr>
          <p:cNvPr id="823" name="Google Shape;82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4" name="Google Shape;824;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5619A-45FA-4844-E18A-BB977F6E7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8BB1F3-CD01-9187-D998-4CEBD8308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ABFEB3-1AB5-F45B-BCDA-6EA1782F8E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D0A4E9-573C-4F65-A248-F8D258536250}"/>
              </a:ext>
            </a:extLst>
          </p:cNvPr>
          <p:cNvSpPr>
            <a:spLocks noGrp="1"/>
          </p:cNvSpPr>
          <p:nvPr>
            <p:ph type="sldNum" sz="quarter" idx="5"/>
          </p:nvPr>
        </p:nvSpPr>
        <p:spPr/>
        <p:txBody>
          <a:bodyPr/>
          <a:lstStyle/>
          <a:p>
            <a:fld id="{A37AC585-6206-4339-944E-405E930B4211}" type="slidenum">
              <a:rPr lang="en-US" smtClean="0"/>
              <a:t>120</a:t>
            </a:fld>
            <a:endParaRPr lang="en-US"/>
          </a:p>
        </p:txBody>
      </p:sp>
    </p:spTree>
    <p:extLst>
      <p:ext uri="{BB962C8B-B14F-4D97-AF65-F5344CB8AC3E}">
        <p14:creationId xmlns:p14="http://schemas.microsoft.com/office/powerpoint/2010/main" val="3409081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8A17F-9B70-9F50-6F5D-4BB783E75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30005B-AE1D-E0A0-879B-7F884C53E6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5B8B14-DF05-3F03-4052-22E381EC4D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0196D-7C37-1180-02DF-43E17BE638C0}"/>
              </a:ext>
            </a:extLst>
          </p:cNvPr>
          <p:cNvSpPr>
            <a:spLocks noGrp="1"/>
          </p:cNvSpPr>
          <p:nvPr>
            <p:ph type="sldNum" sz="quarter" idx="5"/>
          </p:nvPr>
        </p:nvSpPr>
        <p:spPr/>
        <p:txBody>
          <a:bodyPr/>
          <a:lstStyle/>
          <a:p>
            <a:fld id="{A37AC585-6206-4339-944E-405E930B4211}" type="slidenum">
              <a:rPr lang="en-US" smtClean="0"/>
              <a:t>124</a:t>
            </a:fld>
            <a:endParaRPr lang="en-US"/>
          </a:p>
        </p:txBody>
      </p:sp>
    </p:spTree>
    <p:extLst>
      <p:ext uri="{BB962C8B-B14F-4D97-AF65-F5344CB8AC3E}">
        <p14:creationId xmlns:p14="http://schemas.microsoft.com/office/powerpoint/2010/main" val="2391277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C7BB6-63D0-D33D-CC2C-67C961E14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DD650C-95F5-C129-5099-CF4B962A3B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789A27-B6F5-ADC2-8B9F-783FEC4B45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0C42B2-7463-C9D8-2A92-F85A802E03CE}"/>
              </a:ext>
            </a:extLst>
          </p:cNvPr>
          <p:cNvSpPr>
            <a:spLocks noGrp="1"/>
          </p:cNvSpPr>
          <p:nvPr>
            <p:ph type="sldNum" sz="quarter" idx="5"/>
          </p:nvPr>
        </p:nvSpPr>
        <p:spPr/>
        <p:txBody>
          <a:bodyPr/>
          <a:lstStyle/>
          <a:p>
            <a:fld id="{A37AC585-6206-4339-944E-405E930B4211}" type="slidenum">
              <a:rPr lang="en-US" smtClean="0"/>
              <a:t>136</a:t>
            </a:fld>
            <a:endParaRPr lang="en-US"/>
          </a:p>
        </p:txBody>
      </p:sp>
    </p:spTree>
    <p:extLst>
      <p:ext uri="{BB962C8B-B14F-4D97-AF65-F5344CB8AC3E}">
        <p14:creationId xmlns:p14="http://schemas.microsoft.com/office/powerpoint/2010/main" val="2878459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7E327-F7D3-926C-87D5-3A0540CBF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3B9AA1-853D-F9A8-05EB-62936BD031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C48E10-3255-50F5-B31F-EC64620E1F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ABF047-FD80-1F30-FB27-C57B3660EA9B}"/>
              </a:ext>
            </a:extLst>
          </p:cNvPr>
          <p:cNvSpPr>
            <a:spLocks noGrp="1"/>
          </p:cNvSpPr>
          <p:nvPr>
            <p:ph type="sldNum" sz="quarter" idx="5"/>
          </p:nvPr>
        </p:nvSpPr>
        <p:spPr/>
        <p:txBody>
          <a:bodyPr/>
          <a:lstStyle/>
          <a:p>
            <a:fld id="{A37AC585-6206-4339-944E-405E930B4211}" type="slidenum">
              <a:rPr lang="en-US" smtClean="0"/>
              <a:t>146</a:t>
            </a:fld>
            <a:endParaRPr lang="en-US"/>
          </a:p>
        </p:txBody>
      </p:sp>
    </p:spTree>
    <p:extLst>
      <p:ext uri="{BB962C8B-B14F-4D97-AF65-F5344CB8AC3E}">
        <p14:creationId xmlns:p14="http://schemas.microsoft.com/office/powerpoint/2010/main" val="2058780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75207-D62F-E238-6E36-0F7486B89D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19D4A-30E2-4C90-D32E-6C834DDD47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48E7D-E904-502A-FE3D-ADE2981782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7EE952-D5D6-0FA6-D410-30181A554B61}"/>
              </a:ext>
            </a:extLst>
          </p:cNvPr>
          <p:cNvSpPr>
            <a:spLocks noGrp="1"/>
          </p:cNvSpPr>
          <p:nvPr>
            <p:ph type="sldNum" sz="quarter" idx="5"/>
          </p:nvPr>
        </p:nvSpPr>
        <p:spPr/>
        <p:txBody>
          <a:bodyPr/>
          <a:lstStyle/>
          <a:p>
            <a:fld id="{A37AC585-6206-4339-944E-405E930B4211}" type="slidenum">
              <a:rPr lang="en-US" smtClean="0"/>
              <a:t>151</a:t>
            </a:fld>
            <a:endParaRPr lang="en-US"/>
          </a:p>
        </p:txBody>
      </p:sp>
    </p:spTree>
    <p:extLst>
      <p:ext uri="{BB962C8B-B14F-4D97-AF65-F5344CB8AC3E}">
        <p14:creationId xmlns:p14="http://schemas.microsoft.com/office/powerpoint/2010/main" val="1279774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7F890-4276-2F70-8816-E0C1A9266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852B4-70AA-3604-2F3C-8A04E045BB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EAC500-9429-B2C5-A22B-1E05BA23C3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946283-080D-1609-236E-77E227C716C7}"/>
              </a:ext>
            </a:extLst>
          </p:cNvPr>
          <p:cNvSpPr>
            <a:spLocks noGrp="1"/>
          </p:cNvSpPr>
          <p:nvPr>
            <p:ph type="sldNum" sz="quarter" idx="5"/>
          </p:nvPr>
        </p:nvSpPr>
        <p:spPr/>
        <p:txBody>
          <a:bodyPr/>
          <a:lstStyle/>
          <a:p>
            <a:fld id="{A37AC585-6206-4339-944E-405E930B4211}" type="slidenum">
              <a:rPr lang="en-US" smtClean="0"/>
              <a:t>163</a:t>
            </a:fld>
            <a:endParaRPr lang="en-US"/>
          </a:p>
        </p:txBody>
      </p:sp>
    </p:spTree>
    <p:extLst>
      <p:ext uri="{BB962C8B-B14F-4D97-AF65-F5344CB8AC3E}">
        <p14:creationId xmlns:p14="http://schemas.microsoft.com/office/powerpoint/2010/main" val="2297479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1740A-3E18-C165-33F4-AFF466B20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265496-9C55-F801-075E-66077F5B6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00C8E-6C4F-0674-98B3-4C96A65603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89F558-52E6-17F3-70EE-ED75CF162920}"/>
              </a:ext>
            </a:extLst>
          </p:cNvPr>
          <p:cNvSpPr>
            <a:spLocks noGrp="1"/>
          </p:cNvSpPr>
          <p:nvPr>
            <p:ph type="sldNum" sz="quarter" idx="5"/>
          </p:nvPr>
        </p:nvSpPr>
        <p:spPr/>
        <p:txBody>
          <a:bodyPr/>
          <a:lstStyle/>
          <a:p>
            <a:fld id="{A37AC585-6206-4339-944E-405E930B4211}" type="slidenum">
              <a:rPr lang="en-US" smtClean="0"/>
              <a:t>168</a:t>
            </a:fld>
            <a:endParaRPr lang="en-US"/>
          </a:p>
        </p:txBody>
      </p:sp>
    </p:spTree>
    <p:extLst>
      <p:ext uri="{BB962C8B-B14F-4D97-AF65-F5344CB8AC3E}">
        <p14:creationId xmlns:p14="http://schemas.microsoft.com/office/powerpoint/2010/main" val="3515190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2EADC-0919-C56B-1043-7B80F27949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56173C-70A1-05AF-BAF1-A5B1243B5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827F85-F9C6-E582-60B2-FD3EBDE5EC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86D982-F00B-A18E-FB65-0CC5806DFE36}"/>
              </a:ext>
            </a:extLst>
          </p:cNvPr>
          <p:cNvSpPr>
            <a:spLocks noGrp="1"/>
          </p:cNvSpPr>
          <p:nvPr>
            <p:ph type="sldNum" sz="quarter" idx="5"/>
          </p:nvPr>
        </p:nvSpPr>
        <p:spPr/>
        <p:txBody>
          <a:bodyPr/>
          <a:lstStyle/>
          <a:p>
            <a:fld id="{A37AC585-6206-4339-944E-405E930B4211}" type="slidenum">
              <a:rPr lang="en-US" smtClean="0"/>
              <a:t>173</a:t>
            </a:fld>
            <a:endParaRPr lang="en-US"/>
          </a:p>
        </p:txBody>
      </p:sp>
    </p:spTree>
    <p:extLst>
      <p:ext uri="{BB962C8B-B14F-4D97-AF65-F5344CB8AC3E}">
        <p14:creationId xmlns:p14="http://schemas.microsoft.com/office/powerpoint/2010/main" val="1580101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8270F-C29A-CA89-5AE4-B5FADB266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3F76B-EB25-5A13-3282-2F23DD4CA5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1BE0D1-CB94-F433-6B04-FD8E5AFF1D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75FD92-ACCA-08B9-EFC8-87C17BA693EC}"/>
              </a:ext>
            </a:extLst>
          </p:cNvPr>
          <p:cNvSpPr>
            <a:spLocks noGrp="1"/>
          </p:cNvSpPr>
          <p:nvPr>
            <p:ph type="sldNum" sz="quarter" idx="5"/>
          </p:nvPr>
        </p:nvSpPr>
        <p:spPr/>
        <p:txBody>
          <a:bodyPr/>
          <a:lstStyle/>
          <a:p>
            <a:fld id="{A37AC585-6206-4339-944E-405E930B4211}" type="slidenum">
              <a:rPr lang="en-US" smtClean="0"/>
              <a:t>177</a:t>
            </a:fld>
            <a:endParaRPr lang="en-US"/>
          </a:p>
        </p:txBody>
      </p:sp>
    </p:spTree>
    <p:extLst>
      <p:ext uri="{BB962C8B-B14F-4D97-AF65-F5344CB8AC3E}">
        <p14:creationId xmlns:p14="http://schemas.microsoft.com/office/powerpoint/2010/main" val="466231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7AC585-6206-4339-944E-405E930B4211}" type="slidenum">
              <a:rPr lang="en-US" smtClean="0"/>
              <a:t>179</a:t>
            </a:fld>
            <a:endParaRPr lang="en-US"/>
          </a:p>
        </p:txBody>
      </p:sp>
    </p:spTree>
    <p:extLst>
      <p:ext uri="{BB962C8B-B14F-4D97-AF65-F5344CB8AC3E}">
        <p14:creationId xmlns:p14="http://schemas.microsoft.com/office/powerpoint/2010/main" val="2481449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
        <p:nvSpPr>
          <p:cNvPr id="882" name="Google Shape;88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3" name="Google Shape;883;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67611-FCDC-E059-2E52-6D2619449B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514380-810C-4E14-714F-9F7AE0859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B37C3-074C-F7E4-FE69-B9209BD574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E317A8-66D7-BC56-2689-9015B32DA2DD}"/>
              </a:ext>
            </a:extLst>
          </p:cNvPr>
          <p:cNvSpPr>
            <a:spLocks noGrp="1"/>
          </p:cNvSpPr>
          <p:nvPr>
            <p:ph type="sldNum" sz="quarter" idx="5"/>
          </p:nvPr>
        </p:nvSpPr>
        <p:spPr/>
        <p:txBody>
          <a:bodyPr/>
          <a:lstStyle/>
          <a:p>
            <a:fld id="{A37AC585-6206-4339-944E-405E930B4211}" type="slidenum">
              <a:rPr lang="en-US" smtClean="0"/>
              <a:t>180</a:t>
            </a:fld>
            <a:endParaRPr lang="en-US"/>
          </a:p>
        </p:txBody>
      </p:sp>
    </p:spTree>
    <p:extLst>
      <p:ext uri="{BB962C8B-B14F-4D97-AF65-F5344CB8AC3E}">
        <p14:creationId xmlns:p14="http://schemas.microsoft.com/office/powerpoint/2010/main" val="2850656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406A3-070B-BB81-E564-6A84918A72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BE0346-AF85-A16F-309F-AAE8DAECB7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732240-D065-7DFA-A402-CC8261EB46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86C6CC-F894-D343-BFEB-D51390851347}"/>
              </a:ext>
            </a:extLst>
          </p:cNvPr>
          <p:cNvSpPr>
            <a:spLocks noGrp="1"/>
          </p:cNvSpPr>
          <p:nvPr>
            <p:ph type="sldNum" sz="quarter" idx="5"/>
          </p:nvPr>
        </p:nvSpPr>
        <p:spPr/>
        <p:txBody>
          <a:bodyPr/>
          <a:lstStyle/>
          <a:p>
            <a:fld id="{A37AC585-6206-4339-944E-405E930B4211}" type="slidenum">
              <a:rPr lang="en-US" smtClean="0"/>
              <a:t>187</a:t>
            </a:fld>
            <a:endParaRPr lang="en-US"/>
          </a:p>
        </p:txBody>
      </p:sp>
    </p:spTree>
    <p:extLst>
      <p:ext uri="{BB962C8B-B14F-4D97-AF65-F5344CB8AC3E}">
        <p14:creationId xmlns:p14="http://schemas.microsoft.com/office/powerpoint/2010/main" val="2831430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7AC585-6206-4339-944E-405E930B4211}" type="slidenum">
              <a:rPr lang="en-US" smtClean="0"/>
              <a:t>53</a:t>
            </a:fld>
            <a:endParaRPr lang="en-US"/>
          </a:p>
        </p:txBody>
      </p:sp>
    </p:spTree>
    <p:extLst>
      <p:ext uri="{BB962C8B-B14F-4D97-AF65-F5344CB8AC3E}">
        <p14:creationId xmlns:p14="http://schemas.microsoft.com/office/powerpoint/2010/main" val="3101533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7AC585-6206-4339-944E-405E930B4211}" type="slidenum">
              <a:rPr lang="en-US" smtClean="0"/>
              <a:t>57</a:t>
            </a:fld>
            <a:endParaRPr lang="en-US"/>
          </a:p>
        </p:txBody>
      </p:sp>
    </p:spTree>
    <p:extLst>
      <p:ext uri="{BB962C8B-B14F-4D97-AF65-F5344CB8AC3E}">
        <p14:creationId xmlns:p14="http://schemas.microsoft.com/office/powerpoint/2010/main" val="605847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7AC585-6206-4339-944E-405E930B4211}" type="slidenum">
              <a:rPr lang="en-US" smtClean="0"/>
              <a:t>58</a:t>
            </a:fld>
            <a:endParaRPr lang="en-US"/>
          </a:p>
        </p:txBody>
      </p:sp>
    </p:spTree>
    <p:extLst>
      <p:ext uri="{BB962C8B-B14F-4D97-AF65-F5344CB8AC3E}">
        <p14:creationId xmlns:p14="http://schemas.microsoft.com/office/powerpoint/2010/main" val="99951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12DE330-76E0-4DD5-85B1-A95D2EB0C87D}" type="slidenum">
              <a:rPr lang="en-US" altLang="en-US"/>
              <a:pPr/>
              <a:t>88</a:t>
            </a:fld>
            <a:endParaRPr lang="en-US" altLang="en-US"/>
          </a:p>
        </p:txBody>
      </p:sp>
    </p:spTree>
    <p:extLst>
      <p:ext uri="{BB962C8B-B14F-4D97-AF65-F5344CB8AC3E}">
        <p14:creationId xmlns:p14="http://schemas.microsoft.com/office/powerpoint/2010/main" val="62779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7AC585-6206-4339-944E-405E930B4211}" type="slidenum">
              <a:rPr lang="en-US" smtClean="0"/>
              <a:t>101</a:t>
            </a:fld>
            <a:endParaRPr lang="en-US"/>
          </a:p>
        </p:txBody>
      </p:sp>
    </p:spTree>
    <p:extLst>
      <p:ext uri="{BB962C8B-B14F-4D97-AF65-F5344CB8AC3E}">
        <p14:creationId xmlns:p14="http://schemas.microsoft.com/office/powerpoint/2010/main" val="1725571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D3B72-4EF0-25D5-771B-B91AD6A90D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43249-8F62-83D2-06F3-D3771AE21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B4624-D180-D7E1-166C-65442A5F42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B4850D-DFA4-CCE5-B815-629311CB943C}"/>
              </a:ext>
            </a:extLst>
          </p:cNvPr>
          <p:cNvSpPr>
            <a:spLocks noGrp="1"/>
          </p:cNvSpPr>
          <p:nvPr>
            <p:ph type="sldNum" sz="quarter" idx="5"/>
          </p:nvPr>
        </p:nvSpPr>
        <p:spPr/>
        <p:txBody>
          <a:bodyPr/>
          <a:lstStyle/>
          <a:p>
            <a:fld id="{A37AC585-6206-4339-944E-405E930B4211}" type="slidenum">
              <a:rPr lang="en-US" smtClean="0"/>
              <a:t>104</a:t>
            </a:fld>
            <a:endParaRPr lang="en-US"/>
          </a:p>
        </p:txBody>
      </p:sp>
    </p:spTree>
    <p:extLst>
      <p:ext uri="{BB962C8B-B14F-4D97-AF65-F5344CB8AC3E}">
        <p14:creationId xmlns:p14="http://schemas.microsoft.com/office/powerpoint/2010/main" val="1477580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3D8F9-83D0-A9E1-8DD4-2F8A89F7FE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B798EE-D966-F48C-1D1F-528F934421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C3FA98-A38F-7916-A189-48078C78E1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6B15CE-3181-A403-ECF0-206D10511322}"/>
              </a:ext>
            </a:extLst>
          </p:cNvPr>
          <p:cNvSpPr>
            <a:spLocks noGrp="1"/>
          </p:cNvSpPr>
          <p:nvPr>
            <p:ph type="sldNum" sz="quarter" idx="5"/>
          </p:nvPr>
        </p:nvSpPr>
        <p:spPr/>
        <p:txBody>
          <a:bodyPr/>
          <a:lstStyle/>
          <a:p>
            <a:fld id="{A37AC585-6206-4339-944E-405E930B4211}" type="slidenum">
              <a:rPr lang="en-US" smtClean="0"/>
              <a:t>115</a:t>
            </a:fld>
            <a:endParaRPr lang="en-US"/>
          </a:p>
        </p:txBody>
      </p:sp>
    </p:spTree>
    <p:extLst>
      <p:ext uri="{BB962C8B-B14F-4D97-AF65-F5344CB8AC3E}">
        <p14:creationId xmlns:p14="http://schemas.microsoft.com/office/powerpoint/2010/main" val="1317844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779FB-22E9-8248-9FCF-3B28E4B4B7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7137FD-73CD-A544-9369-15941C83EA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B55855-A03F-BC44-AB92-236D61CEF6EC}"/>
              </a:ext>
            </a:extLst>
          </p:cNvPr>
          <p:cNvSpPr>
            <a:spLocks noGrp="1"/>
          </p:cNvSpPr>
          <p:nvPr>
            <p:ph type="dt" sz="half" idx="10"/>
          </p:nvPr>
        </p:nvSpPr>
        <p:spPr/>
        <p:txBody>
          <a:bodyPr/>
          <a:lstStyle/>
          <a:p>
            <a:fld id="{63679C27-8A94-454B-B9BA-553E67AE935E}" type="datetimeFigureOut">
              <a:rPr lang="en-US" smtClean="0"/>
              <a:t>10/21/2024</a:t>
            </a:fld>
            <a:endParaRPr lang="en-US"/>
          </a:p>
        </p:txBody>
      </p:sp>
      <p:sp>
        <p:nvSpPr>
          <p:cNvPr id="5" name="Footer Placeholder 4">
            <a:extLst>
              <a:ext uri="{FF2B5EF4-FFF2-40B4-BE49-F238E27FC236}">
                <a16:creationId xmlns:a16="http://schemas.microsoft.com/office/drawing/2014/main" id="{B65630F5-04C5-504B-9D56-5BB64C5BF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F83FF-DB3C-394C-8AA1-30EFBDDD2F3E}"/>
              </a:ext>
            </a:extLst>
          </p:cNvPr>
          <p:cNvSpPr>
            <a:spLocks noGrp="1"/>
          </p:cNvSpPr>
          <p:nvPr>
            <p:ph type="sldNum" sz="quarter" idx="12"/>
          </p:nvPr>
        </p:nvSpPr>
        <p:spPr/>
        <p:txBody>
          <a:bodyPr/>
          <a:lstStyle/>
          <a:p>
            <a:fld id="{EC777F51-AE1A-DC4A-A8F9-AFDF90FC3906}" type="slidenum">
              <a:rPr lang="en-US" smtClean="0"/>
              <a:t>‹#›</a:t>
            </a:fld>
            <a:endParaRPr lang="en-US"/>
          </a:p>
        </p:txBody>
      </p:sp>
    </p:spTree>
    <p:extLst>
      <p:ext uri="{BB962C8B-B14F-4D97-AF65-F5344CB8AC3E}">
        <p14:creationId xmlns:p14="http://schemas.microsoft.com/office/powerpoint/2010/main" val="1492299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EF063-82DE-EC41-B98A-5CF3289646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232BD2-B3C3-E04A-AD16-340BEC2CA6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E54705-7FA2-F74B-BF84-5081C66F0EAC}"/>
              </a:ext>
            </a:extLst>
          </p:cNvPr>
          <p:cNvSpPr>
            <a:spLocks noGrp="1"/>
          </p:cNvSpPr>
          <p:nvPr>
            <p:ph type="dt" sz="half" idx="10"/>
          </p:nvPr>
        </p:nvSpPr>
        <p:spPr/>
        <p:txBody>
          <a:bodyPr/>
          <a:lstStyle/>
          <a:p>
            <a:fld id="{63679C27-8A94-454B-B9BA-553E67AE935E}" type="datetimeFigureOut">
              <a:rPr lang="en-US" smtClean="0"/>
              <a:t>10/21/2024</a:t>
            </a:fld>
            <a:endParaRPr lang="en-US"/>
          </a:p>
        </p:txBody>
      </p:sp>
      <p:sp>
        <p:nvSpPr>
          <p:cNvPr id="5" name="Footer Placeholder 4">
            <a:extLst>
              <a:ext uri="{FF2B5EF4-FFF2-40B4-BE49-F238E27FC236}">
                <a16:creationId xmlns:a16="http://schemas.microsoft.com/office/drawing/2014/main" id="{4AFC8A80-4594-1E4F-B234-9C3E7C734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06C8E2-C287-8B48-8C30-4770E81C726B}"/>
              </a:ext>
            </a:extLst>
          </p:cNvPr>
          <p:cNvSpPr>
            <a:spLocks noGrp="1"/>
          </p:cNvSpPr>
          <p:nvPr>
            <p:ph type="sldNum" sz="quarter" idx="12"/>
          </p:nvPr>
        </p:nvSpPr>
        <p:spPr/>
        <p:txBody>
          <a:bodyPr/>
          <a:lstStyle/>
          <a:p>
            <a:fld id="{EC777F51-AE1A-DC4A-A8F9-AFDF90FC3906}" type="slidenum">
              <a:rPr lang="en-US" smtClean="0"/>
              <a:t>‹#›</a:t>
            </a:fld>
            <a:endParaRPr lang="en-US"/>
          </a:p>
        </p:txBody>
      </p:sp>
    </p:spTree>
    <p:extLst>
      <p:ext uri="{BB962C8B-B14F-4D97-AF65-F5344CB8AC3E}">
        <p14:creationId xmlns:p14="http://schemas.microsoft.com/office/powerpoint/2010/main" val="4066623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EC0EB-1E91-624D-BCE8-7A108A4C8B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40DBC9-6930-E948-9E0B-394F16F728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E96D5-9979-814B-8CD3-25D8CFF592E7}"/>
              </a:ext>
            </a:extLst>
          </p:cNvPr>
          <p:cNvSpPr>
            <a:spLocks noGrp="1"/>
          </p:cNvSpPr>
          <p:nvPr>
            <p:ph type="dt" sz="half" idx="10"/>
          </p:nvPr>
        </p:nvSpPr>
        <p:spPr/>
        <p:txBody>
          <a:bodyPr/>
          <a:lstStyle/>
          <a:p>
            <a:fld id="{63679C27-8A94-454B-B9BA-553E67AE935E}" type="datetimeFigureOut">
              <a:rPr lang="en-US" smtClean="0"/>
              <a:t>10/21/2024</a:t>
            </a:fld>
            <a:endParaRPr lang="en-US"/>
          </a:p>
        </p:txBody>
      </p:sp>
      <p:sp>
        <p:nvSpPr>
          <p:cNvPr id="5" name="Footer Placeholder 4">
            <a:extLst>
              <a:ext uri="{FF2B5EF4-FFF2-40B4-BE49-F238E27FC236}">
                <a16:creationId xmlns:a16="http://schemas.microsoft.com/office/drawing/2014/main" id="{796EC57C-1720-1E4C-AA0B-083CC6093A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883EB-970B-9446-8803-83E2DF688DC3}"/>
              </a:ext>
            </a:extLst>
          </p:cNvPr>
          <p:cNvSpPr>
            <a:spLocks noGrp="1"/>
          </p:cNvSpPr>
          <p:nvPr>
            <p:ph type="sldNum" sz="quarter" idx="12"/>
          </p:nvPr>
        </p:nvSpPr>
        <p:spPr/>
        <p:txBody>
          <a:bodyPr/>
          <a:lstStyle/>
          <a:p>
            <a:fld id="{EC777F51-AE1A-DC4A-A8F9-AFDF90FC3906}" type="slidenum">
              <a:rPr lang="en-US" smtClean="0"/>
              <a:t>‹#›</a:t>
            </a:fld>
            <a:endParaRPr lang="en-US"/>
          </a:p>
        </p:txBody>
      </p:sp>
    </p:spTree>
    <p:extLst>
      <p:ext uri="{BB962C8B-B14F-4D97-AF65-F5344CB8AC3E}">
        <p14:creationId xmlns:p14="http://schemas.microsoft.com/office/powerpoint/2010/main" val="2685633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7508-9D1B-A647-92A0-C0AC6D0125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E9B42B-1F3F-C94E-B841-B8E20DD669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2AE30-6F62-8E49-8207-09746194397B}"/>
              </a:ext>
            </a:extLst>
          </p:cNvPr>
          <p:cNvSpPr>
            <a:spLocks noGrp="1"/>
          </p:cNvSpPr>
          <p:nvPr>
            <p:ph type="dt" sz="half" idx="10"/>
          </p:nvPr>
        </p:nvSpPr>
        <p:spPr/>
        <p:txBody>
          <a:bodyPr/>
          <a:lstStyle/>
          <a:p>
            <a:fld id="{63679C27-8A94-454B-B9BA-553E67AE935E}" type="datetimeFigureOut">
              <a:rPr lang="en-US" smtClean="0"/>
              <a:t>10/21/2024</a:t>
            </a:fld>
            <a:endParaRPr lang="en-US"/>
          </a:p>
        </p:txBody>
      </p:sp>
      <p:sp>
        <p:nvSpPr>
          <p:cNvPr id="5" name="Footer Placeholder 4">
            <a:extLst>
              <a:ext uri="{FF2B5EF4-FFF2-40B4-BE49-F238E27FC236}">
                <a16:creationId xmlns:a16="http://schemas.microsoft.com/office/drawing/2014/main" id="{3E219DF8-743F-3D46-A00B-750FFF2316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EEF60-7F81-9545-8A89-F16589A9D3E2}"/>
              </a:ext>
            </a:extLst>
          </p:cNvPr>
          <p:cNvSpPr>
            <a:spLocks noGrp="1"/>
          </p:cNvSpPr>
          <p:nvPr>
            <p:ph type="sldNum" sz="quarter" idx="12"/>
          </p:nvPr>
        </p:nvSpPr>
        <p:spPr/>
        <p:txBody>
          <a:bodyPr/>
          <a:lstStyle/>
          <a:p>
            <a:fld id="{EC777F51-AE1A-DC4A-A8F9-AFDF90FC3906}" type="slidenum">
              <a:rPr lang="en-US" smtClean="0"/>
              <a:t>‹#›</a:t>
            </a:fld>
            <a:endParaRPr lang="en-US"/>
          </a:p>
        </p:txBody>
      </p:sp>
    </p:spTree>
    <p:extLst>
      <p:ext uri="{BB962C8B-B14F-4D97-AF65-F5344CB8AC3E}">
        <p14:creationId xmlns:p14="http://schemas.microsoft.com/office/powerpoint/2010/main" val="587938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49425-F770-614B-AC11-3E4B991CFE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DC2A63-5F43-B641-B4BE-E3B1BAD41C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66E7C8-9F4D-4042-B14A-DF4EA0E800F9}"/>
              </a:ext>
            </a:extLst>
          </p:cNvPr>
          <p:cNvSpPr>
            <a:spLocks noGrp="1"/>
          </p:cNvSpPr>
          <p:nvPr>
            <p:ph type="dt" sz="half" idx="10"/>
          </p:nvPr>
        </p:nvSpPr>
        <p:spPr/>
        <p:txBody>
          <a:bodyPr/>
          <a:lstStyle/>
          <a:p>
            <a:fld id="{63679C27-8A94-454B-B9BA-553E67AE935E}" type="datetimeFigureOut">
              <a:rPr lang="en-US" smtClean="0"/>
              <a:t>10/21/2024</a:t>
            </a:fld>
            <a:endParaRPr lang="en-US"/>
          </a:p>
        </p:txBody>
      </p:sp>
      <p:sp>
        <p:nvSpPr>
          <p:cNvPr id="5" name="Footer Placeholder 4">
            <a:extLst>
              <a:ext uri="{FF2B5EF4-FFF2-40B4-BE49-F238E27FC236}">
                <a16:creationId xmlns:a16="http://schemas.microsoft.com/office/drawing/2014/main" id="{1C74A735-4260-DB4D-A834-07DCC2550D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8DBB0-F6F8-6A42-9FB9-2F8CA3E41E37}"/>
              </a:ext>
            </a:extLst>
          </p:cNvPr>
          <p:cNvSpPr>
            <a:spLocks noGrp="1"/>
          </p:cNvSpPr>
          <p:nvPr>
            <p:ph type="sldNum" sz="quarter" idx="12"/>
          </p:nvPr>
        </p:nvSpPr>
        <p:spPr/>
        <p:txBody>
          <a:bodyPr/>
          <a:lstStyle/>
          <a:p>
            <a:fld id="{EC777F51-AE1A-DC4A-A8F9-AFDF90FC3906}" type="slidenum">
              <a:rPr lang="en-US" smtClean="0"/>
              <a:t>‹#›</a:t>
            </a:fld>
            <a:endParaRPr lang="en-US"/>
          </a:p>
        </p:txBody>
      </p:sp>
    </p:spTree>
    <p:extLst>
      <p:ext uri="{BB962C8B-B14F-4D97-AF65-F5344CB8AC3E}">
        <p14:creationId xmlns:p14="http://schemas.microsoft.com/office/powerpoint/2010/main" val="3544052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17275-974D-7A42-92A6-C076C8C5DA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300546-A08C-7F45-B267-A9F83B7511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F62408-AFC4-AC42-AAAA-F1F687C4A1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C9CD90-4974-1449-977E-72114EC96EF7}"/>
              </a:ext>
            </a:extLst>
          </p:cNvPr>
          <p:cNvSpPr>
            <a:spLocks noGrp="1"/>
          </p:cNvSpPr>
          <p:nvPr>
            <p:ph type="dt" sz="half" idx="10"/>
          </p:nvPr>
        </p:nvSpPr>
        <p:spPr/>
        <p:txBody>
          <a:bodyPr/>
          <a:lstStyle/>
          <a:p>
            <a:fld id="{63679C27-8A94-454B-B9BA-553E67AE935E}" type="datetimeFigureOut">
              <a:rPr lang="en-US" smtClean="0"/>
              <a:t>10/21/2024</a:t>
            </a:fld>
            <a:endParaRPr lang="en-US"/>
          </a:p>
        </p:txBody>
      </p:sp>
      <p:sp>
        <p:nvSpPr>
          <p:cNvPr id="6" name="Footer Placeholder 5">
            <a:extLst>
              <a:ext uri="{FF2B5EF4-FFF2-40B4-BE49-F238E27FC236}">
                <a16:creationId xmlns:a16="http://schemas.microsoft.com/office/drawing/2014/main" id="{CA5F8676-CCEA-4C48-BAEE-9F18556CA7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F32351-2298-CA42-8723-0284332D5C3D}"/>
              </a:ext>
            </a:extLst>
          </p:cNvPr>
          <p:cNvSpPr>
            <a:spLocks noGrp="1"/>
          </p:cNvSpPr>
          <p:nvPr>
            <p:ph type="sldNum" sz="quarter" idx="12"/>
          </p:nvPr>
        </p:nvSpPr>
        <p:spPr/>
        <p:txBody>
          <a:bodyPr/>
          <a:lstStyle/>
          <a:p>
            <a:fld id="{EC777F51-AE1A-DC4A-A8F9-AFDF90FC3906}" type="slidenum">
              <a:rPr lang="en-US" smtClean="0"/>
              <a:t>‹#›</a:t>
            </a:fld>
            <a:endParaRPr lang="en-US"/>
          </a:p>
        </p:txBody>
      </p:sp>
    </p:spTree>
    <p:extLst>
      <p:ext uri="{BB962C8B-B14F-4D97-AF65-F5344CB8AC3E}">
        <p14:creationId xmlns:p14="http://schemas.microsoft.com/office/powerpoint/2010/main" val="2436396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A7D75-8D57-9444-8144-DD52C04347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E1C14D-19A8-8446-9D49-D99CF67C14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E92BB1-FA91-4247-B991-8399E7EBD9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79D825-997B-B147-982B-6836AE414F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345836-B0B2-7E45-B414-0B8790526F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EA783C-E2CE-014E-80A5-A4C74A8238E2}"/>
              </a:ext>
            </a:extLst>
          </p:cNvPr>
          <p:cNvSpPr>
            <a:spLocks noGrp="1"/>
          </p:cNvSpPr>
          <p:nvPr>
            <p:ph type="dt" sz="half" idx="10"/>
          </p:nvPr>
        </p:nvSpPr>
        <p:spPr/>
        <p:txBody>
          <a:bodyPr/>
          <a:lstStyle/>
          <a:p>
            <a:fld id="{63679C27-8A94-454B-B9BA-553E67AE935E}" type="datetimeFigureOut">
              <a:rPr lang="en-US" smtClean="0"/>
              <a:t>10/21/2024</a:t>
            </a:fld>
            <a:endParaRPr lang="en-US"/>
          </a:p>
        </p:txBody>
      </p:sp>
      <p:sp>
        <p:nvSpPr>
          <p:cNvPr id="8" name="Footer Placeholder 7">
            <a:extLst>
              <a:ext uri="{FF2B5EF4-FFF2-40B4-BE49-F238E27FC236}">
                <a16:creationId xmlns:a16="http://schemas.microsoft.com/office/drawing/2014/main" id="{CC2B61B7-D1D5-254C-9242-E0007DE1D6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8D7B00-51A5-B34B-AB1B-F7A5DBE25B16}"/>
              </a:ext>
            </a:extLst>
          </p:cNvPr>
          <p:cNvSpPr>
            <a:spLocks noGrp="1"/>
          </p:cNvSpPr>
          <p:nvPr>
            <p:ph type="sldNum" sz="quarter" idx="12"/>
          </p:nvPr>
        </p:nvSpPr>
        <p:spPr/>
        <p:txBody>
          <a:bodyPr/>
          <a:lstStyle/>
          <a:p>
            <a:fld id="{EC777F51-AE1A-DC4A-A8F9-AFDF90FC3906}" type="slidenum">
              <a:rPr lang="en-US" smtClean="0"/>
              <a:t>‹#›</a:t>
            </a:fld>
            <a:endParaRPr lang="en-US"/>
          </a:p>
        </p:txBody>
      </p:sp>
    </p:spTree>
    <p:extLst>
      <p:ext uri="{BB962C8B-B14F-4D97-AF65-F5344CB8AC3E}">
        <p14:creationId xmlns:p14="http://schemas.microsoft.com/office/powerpoint/2010/main" val="2263814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E3CA-54A8-3F49-94A5-97E1910D4B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B728B1-BA4B-A641-A743-A2AC22FCDD6D}"/>
              </a:ext>
            </a:extLst>
          </p:cNvPr>
          <p:cNvSpPr>
            <a:spLocks noGrp="1"/>
          </p:cNvSpPr>
          <p:nvPr>
            <p:ph type="dt" sz="half" idx="10"/>
          </p:nvPr>
        </p:nvSpPr>
        <p:spPr/>
        <p:txBody>
          <a:bodyPr/>
          <a:lstStyle/>
          <a:p>
            <a:fld id="{63679C27-8A94-454B-B9BA-553E67AE935E}" type="datetimeFigureOut">
              <a:rPr lang="en-US" smtClean="0"/>
              <a:t>10/21/2024</a:t>
            </a:fld>
            <a:endParaRPr lang="en-US"/>
          </a:p>
        </p:txBody>
      </p:sp>
      <p:sp>
        <p:nvSpPr>
          <p:cNvPr id="4" name="Footer Placeholder 3">
            <a:extLst>
              <a:ext uri="{FF2B5EF4-FFF2-40B4-BE49-F238E27FC236}">
                <a16:creationId xmlns:a16="http://schemas.microsoft.com/office/drawing/2014/main" id="{531CFDC9-F1C3-C64D-BFBE-EAAC91DECD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941D23-DCC3-6943-9C80-275B19C04BB4}"/>
              </a:ext>
            </a:extLst>
          </p:cNvPr>
          <p:cNvSpPr>
            <a:spLocks noGrp="1"/>
          </p:cNvSpPr>
          <p:nvPr>
            <p:ph type="sldNum" sz="quarter" idx="12"/>
          </p:nvPr>
        </p:nvSpPr>
        <p:spPr/>
        <p:txBody>
          <a:bodyPr/>
          <a:lstStyle/>
          <a:p>
            <a:fld id="{EC777F51-AE1A-DC4A-A8F9-AFDF90FC3906}" type="slidenum">
              <a:rPr lang="en-US" smtClean="0"/>
              <a:t>‹#›</a:t>
            </a:fld>
            <a:endParaRPr lang="en-US"/>
          </a:p>
        </p:txBody>
      </p:sp>
    </p:spTree>
    <p:extLst>
      <p:ext uri="{BB962C8B-B14F-4D97-AF65-F5344CB8AC3E}">
        <p14:creationId xmlns:p14="http://schemas.microsoft.com/office/powerpoint/2010/main" val="2671213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FFBA8F-5DD2-874A-98D3-25F134443143}"/>
              </a:ext>
            </a:extLst>
          </p:cNvPr>
          <p:cNvSpPr>
            <a:spLocks noGrp="1"/>
          </p:cNvSpPr>
          <p:nvPr>
            <p:ph type="dt" sz="half" idx="10"/>
          </p:nvPr>
        </p:nvSpPr>
        <p:spPr/>
        <p:txBody>
          <a:bodyPr/>
          <a:lstStyle/>
          <a:p>
            <a:fld id="{63679C27-8A94-454B-B9BA-553E67AE935E}" type="datetimeFigureOut">
              <a:rPr lang="en-US" smtClean="0"/>
              <a:t>10/21/2024</a:t>
            </a:fld>
            <a:endParaRPr lang="en-US"/>
          </a:p>
        </p:txBody>
      </p:sp>
      <p:sp>
        <p:nvSpPr>
          <p:cNvPr id="3" name="Footer Placeholder 2">
            <a:extLst>
              <a:ext uri="{FF2B5EF4-FFF2-40B4-BE49-F238E27FC236}">
                <a16:creationId xmlns:a16="http://schemas.microsoft.com/office/drawing/2014/main" id="{AC2CDCBE-FC3A-9044-806D-783C832512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94140C-4FFF-4343-A9BC-803F8A2B0B09}"/>
              </a:ext>
            </a:extLst>
          </p:cNvPr>
          <p:cNvSpPr>
            <a:spLocks noGrp="1"/>
          </p:cNvSpPr>
          <p:nvPr>
            <p:ph type="sldNum" sz="quarter" idx="12"/>
          </p:nvPr>
        </p:nvSpPr>
        <p:spPr/>
        <p:txBody>
          <a:bodyPr/>
          <a:lstStyle/>
          <a:p>
            <a:fld id="{EC777F51-AE1A-DC4A-A8F9-AFDF90FC3906}" type="slidenum">
              <a:rPr lang="en-US" smtClean="0"/>
              <a:t>‹#›</a:t>
            </a:fld>
            <a:endParaRPr lang="en-US"/>
          </a:p>
        </p:txBody>
      </p:sp>
    </p:spTree>
    <p:extLst>
      <p:ext uri="{BB962C8B-B14F-4D97-AF65-F5344CB8AC3E}">
        <p14:creationId xmlns:p14="http://schemas.microsoft.com/office/powerpoint/2010/main" val="3096174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5F1FD-B6DE-7547-8490-7A90FC9682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2D914B-BA9D-D44A-BFC3-508D3B3BFC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C52263-E6D5-0646-B6A9-8C7B41657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B0B0C9-753C-F84F-AACF-7F7DC76D9DEE}"/>
              </a:ext>
            </a:extLst>
          </p:cNvPr>
          <p:cNvSpPr>
            <a:spLocks noGrp="1"/>
          </p:cNvSpPr>
          <p:nvPr>
            <p:ph type="dt" sz="half" idx="10"/>
          </p:nvPr>
        </p:nvSpPr>
        <p:spPr/>
        <p:txBody>
          <a:bodyPr/>
          <a:lstStyle/>
          <a:p>
            <a:fld id="{63679C27-8A94-454B-B9BA-553E67AE935E}" type="datetimeFigureOut">
              <a:rPr lang="en-US" smtClean="0"/>
              <a:t>10/21/2024</a:t>
            </a:fld>
            <a:endParaRPr lang="en-US"/>
          </a:p>
        </p:txBody>
      </p:sp>
      <p:sp>
        <p:nvSpPr>
          <p:cNvPr id="6" name="Footer Placeholder 5">
            <a:extLst>
              <a:ext uri="{FF2B5EF4-FFF2-40B4-BE49-F238E27FC236}">
                <a16:creationId xmlns:a16="http://schemas.microsoft.com/office/drawing/2014/main" id="{DCC9DA5C-AB05-3F49-B922-2503B26FF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08AD1D-FDD8-804D-B15F-EC1D05FAEFC6}"/>
              </a:ext>
            </a:extLst>
          </p:cNvPr>
          <p:cNvSpPr>
            <a:spLocks noGrp="1"/>
          </p:cNvSpPr>
          <p:nvPr>
            <p:ph type="sldNum" sz="quarter" idx="12"/>
          </p:nvPr>
        </p:nvSpPr>
        <p:spPr/>
        <p:txBody>
          <a:bodyPr/>
          <a:lstStyle/>
          <a:p>
            <a:fld id="{EC777F51-AE1A-DC4A-A8F9-AFDF90FC3906}" type="slidenum">
              <a:rPr lang="en-US" smtClean="0"/>
              <a:t>‹#›</a:t>
            </a:fld>
            <a:endParaRPr lang="en-US"/>
          </a:p>
        </p:txBody>
      </p:sp>
    </p:spTree>
    <p:extLst>
      <p:ext uri="{BB962C8B-B14F-4D97-AF65-F5344CB8AC3E}">
        <p14:creationId xmlns:p14="http://schemas.microsoft.com/office/powerpoint/2010/main" val="2322916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364AC-EF69-E14E-8B88-E2DC141EDF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EBF05E-BC40-8741-84FA-17BCFCC265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4F59B8-1E13-E043-8CE7-2A778103D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324052-7C57-DE4C-BAAD-BA258FF5DA24}"/>
              </a:ext>
            </a:extLst>
          </p:cNvPr>
          <p:cNvSpPr>
            <a:spLocks noGrp="1"/>
          </p:cNvSpPr>
          <p:nvPr>
            <p:ph type="dt" sz="half" idx="10"/>
          </p:nvPr>
        </p:nvSpPr>
        <p:spPr/>
        <p:txBody>
          <a:bodyPr/>
          <a:lstStyle/>
          <a:p>
            <a:fld id="{63679C27-8A94-454B-B9BA-553E67AE935E}" type="datetimeFigureOut">
              <a:rPr lang="en-US" smtClean="0"/>
              <a:t>10/21/2024</a:t>
            </a:fld>
            <a:endParaRPr lang="en-US"/>
          </a:p>
        </p:txBody>
      </p:sp>
      <p:sp>
        <p:nvSpPr>
          <p:cNvPr id="6" name="Footer Placeholder 5">
            <a:extLst>
              <a:ext uri="{FF2B5EF4-FFF2-40B4-BE49-F238E27FC236}">
                <a16:creationId xmlns:a16="http://schemas.microsoft.com/office/drawing/2014/main" id="{040C0378-38A6-B442-BFEA-98C654CDB0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8BFC16-5FCC-A243-8CBB-5A69EF5FF820}"/>
              </a:ext>
            </a:extLst>
          </p:cNvPr>
          <p:cNvSpPr>
            <a:spLocks noGrp="1"/>
          </p:cNvSpPr>
          <p:nvPr>
            <p:ph type="sldNum" sz="quarter" idx="12"/>
          </p:nvPr>
        </p:nvSpPr>
        <p:spPr/>
        <p:txBody>
          <a:bodyPr/>
          <a:lstStyle/>
          <a:p>
            <a:fld id="{EC777F51-AE1A-DC4A-A8F9-AFDF90FC3906}" type="slidenum">
              <a:rPr lang="en-US" smtClean="0"/>
              <a:t>‹#›</a:t>
            </a:fld>
            <a:endParaRPr lang="en-US"/>
          </a:p>
        </p:txBody>
      </p:sp>
    </p:spTree>
    <p:extLst>
      <p:ext uri="{BB962C8B-B14F-4D97-AF65-F5344CB8AC3E}">
        <p14:creationId xmlns:p14="http://schemas.microsoft.com/office/powerpoint/2010/main" val="269573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823"/>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74AB1C-2E89-8E41-A0E6-5F64441995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C8F2A4-2D2F-224E-8743-ACA23A8D75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EDA650-76C2-8C4D-BB1B-CD96092345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679C27-8A94-454B-B9BA-553E67AE935E}" type="datetimeFigureOut">
              <a:rPr lang="en-US" smtClean="0"/>
              <a:t>10/21/2024</a:t>
            </a:fld>
            <a:endParaRPr lang="en-US"/>
          </a:p>
        </p:txBody>
      </p:sp>
      <p:sp>
        <p:nvSpPr>
          <p:cNvPr id="5" name="Footer Placeholder 4">
            <a:extLst>
              <a:ext uri="{FF2B5EF4-FFF2-40B4-BE49-F238E27FC236}">
                <a16:creationId xmlns:a16="http://schemas.microsoft.com/office/drawing/2014/main" id="{B7E7976E-98AB-DC45-BE55-A56731391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AF56CA-991F-9247-AB7B-06F3F36161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777F51-AE1A-DC4A-A8F9-AFDF90FC3906}" type="slidenum">
              <a:rPr lang="en-US" smtClean="0"/>
              <a:t>‹#›</a:t>
            </a:fld>
            <a:endParaRPr lang="en-US"/>
          </a:p>
        </p:txBody>
      </p:sp>
    </p:spTree>
    <p:extLst>
      <p:ext uri="{BB962C8B-B14F-4D97-AF65-F5344CB8AC3E}">
        <p14:creationId xmlns:p14="http://schemas.microsoft.com/office/powerpoint/2010/main" val="452724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6.png"/><Relationship Id="rId4" Type="http://schemas.openxmlformats.org/officeDocument/2006/relationships/image" Target="../media/image7.jpg"/></Relationships>
</file>

<file path=ppt/slides/_rels/slide15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15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youtube.com/watch?v=yb7MI8NQLoo" TargetMode="Externa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37.gif"/><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41.jpeg"/><Relationship Id="rId7"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3.jpeg"/><Relationship Id="rId5" Type="http://schemas.openxmlformats.org/officeDocument/2006/relationships/image" Target="../media/image98.jpeg"/><Relationship Id="rId4" Type="http://schemas.openxmlformats.org/officeDocument/2006/relationships/image" Target="../media/image142.jpe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hyperlink" Target="https://www.youtube.com/watch?v=tPUWQB0APLI"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hyperlink" Target="https://www.youtube.com/watch?v=yb7MI8NQLoo"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app=desktop&amp;v=yb7MI8NQLoo" TargetMode="External"/><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8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youtube.com/watch?v=wKca3A1Lo9w" TargetMode="External"/><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6.png"/><Relationship Id="rId4" Type="http://schemas.openxmlformats.org/officeDocument/2006/relationships/image" Target="../media/image7.jpg"/></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6AC2-CD14-BA43-BBB1-4F57E281A2C4}"/>
              </a:ext>
            </a:extLst>
          </p:cNvPr>
          <p:cNvSpPr>
            <a:spLocks noGrp="1"/>
          </p:cNvSpPr>
          <p:nvPr>
            <p:ph type="ctrTitle"/>
          </p:nvPr>
        </p:nvSpPr>
        <p:spPr>
          <a:solidFill>
            <a:schemeClr val="bg1"/>
          </a:solidFill>
          <a:ln>
            <a:solidFill>
              <a:schemeClr val="accent1">
                <a:lumMod val="50000"/>
              </a:schemeClr>
            </a:solidFill>
          </a:ln>
        </p:spPr>
        <p:txBody>
          <a:bodyPr/>
          <a:lstStyle/>
          <a:p>
            <a:r>
              <a:rPr lang="en-US" dirty="0">
                <a:latin typeface="High Tower Text" panose="02040502050506030303" pitchFamily="18" charset="77"/>
              </a:rPr>
              <a:t>Unit II – Foundations of DEMOCRACY</a:t>
            </a:r>
          </a:p>
        </p:txBody>
      </p:sp>
      <p:sp>
        <p:nvSpPr>
          <p:cNvPr id="3" name="Subtitle 2">
            <a:extLst>
              <a:ext uri="{FF2B5EF4-FFF2-40B4-BE49-F238E27FC236}">
                <a16:creationId xmlns:a16="http://schemas.microsoft.com/office/drawing/2014/main" id="{1ADAF33D-886E-6741-8985-B485D4E491AC}"/>
              </a:ext>
            </a:extLst>
          </p:cNvPr>
          <p:cNvSpPr>
            <a:spLocks noGrp="1"/>
          </p:cNvSpPr>
          <p:nvPr>
            <p:ph type="subTitle" idx="1"/>
          </p:nvPr>
        </p:nvSpPr>
        <p:spPr>
          <a:solidFill>
            <a:schemeClr val="bg1"/>
          </a:solidFill>
          <a:ln>
            <a:solidFill>
              <a:schemeClr val="accent1">
                <a:lumMod val="50000"/>
              </a:schemeClr>
            </a:solidFill>
          </a:ln>
        </p:spPr>
        <p:txBody>
          <a:bodyPr>
            <a:normAutofit/>
          </a:bodyPr>
          <a:lstStyle/>
          <a:p>
            <a:r>
              <a:rPr lang="en-US" sz="4400" dirty="0">
                <a:latin typeface="High Tower Text" panose="02040502050506030303" pitchFamily="18" charset="77"/>
              </a:rPr>
              <a:t>Establishing and challenging American Democracy</a:t>
            </a:r>
          </a:p>
        </p:txBody>
      </p:sp>
    </p:spTree>
    <p:extLst>
      <p:ext uri="{BB962C8B-B14F-4D97-AF65-F5344CB8AC3E}">
        <p14:creationId xmlns:p14="http://schemas.microsoft.com/office/powerpoint/2010/main" val="2087123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A9A93-C4B2-FB40-AE8E-E4738F785426}"/>
              </a:ext>
            </a:extLst>
          </p:cNvPr>
          <p:cNvSpPr>
            <a:spLocks noGrp="1"/>
          </p:cNvSpPr>
          <p:nvPr>
            <p:ph type="title"/>
          </p:nvPr>
        </p:nvSpPr>
        <p:spPr>
          <a:xfrm>
            <a:off x="838200" y="365126"/>
            <a:ext cx="10515600" cy="781504"/>
          </a:xfrm>
          <a:solidFill>
            <a:schemeClr val="accent4">
              <a:lumMod val="20000"/>
              <a:lumOff val="80000"/>
            </a:schemeClr>
          </a:solidFill>
          <a:ln>
            <a:solidFill>
              <a:srgbClr val="FF0000"/>
            </a:solidFill>
          </a:ln>
        </p:spPr>
        <p:txBody>
          <a:bodyPr/>
          <a:lstStyle/>
          <a:p>
            <a:r>
              <a:rPr lang="en-US" dirty="0">
                <a:latin typeface="Engravers MT" panose="02090707080505020304" pitchFamily="18" charset="77"/>
              </a:rPr>
              <a:t>Rousseau Says</a:t>
            </a:r>
          </a:p>
        </p:txBody>
      </p:sp>
      <p:sp>
        <p:nvSpPr>
          <p:cNvPr id="3" name="Content Placeholder 2">
            <a:extLst>
              <a:ext uri="{FF2B5EF4-FFF2-40B4-BE49-F238E27FC236}">
                <a16:creationId xmlns:a16="http://schemas.microsoft.com/office/drawing/2014/main" id="{C24DF141-E468-514C-8630-F88E73096690}"/>
              </a:ext>
            </a:extLst>
          </p:cNvPr>
          <p:cNvSpPr>
            <a:spLocks noGrp="1"/>
          </p:cNvSpPr>
          <p:nvPr>
            <p:ph idx="1"/>
          </p:nvPr>
        </p:nvSpPr>
        <p:spPr>
          <a:xfrm>
            <a:off x="344774" y="3204545"/>
            <a:ext cx="8374683" cy="2476727"/>
          </a:xfrm>
          <a:solidFill>
            <a:schemeClr val="bg1"/>
          </a:solidFill>
          <a:ln>
            <a:solidFill>
              <a:srgbClr val="002060"/>
            </a:solidFill>
          </a:ln>
        </p:spPr>
        <p:txBody>
          <a:bodyPr>
            <a:normAutofit/>
          </a:bodyPr>
          <a:lstStyle/>
          <a:p>
            <a:pPr marL="0" indent="0">
              <a:buNone/>
            </a:pPr>
            <a:r>
              <a:rPr lang="en-US" sz="2400" dirty="0">
                <a:latin typeface="Times" pitchFamily="2" charset="0"/>
              </a:rPr>
              <a:t>Government is formed by a </a:t>
            </a:r>
            <a:r>
              <a:rPr lang="en-US" sz="2400" b="1" i="1" u="sng" dirty="0">
                <a:solidFill>
                  <a:srgbClr val="C00000"/>
                </a:solidFill>
                <a:latin typeface="Times" pitchFamily="2" charset="0"/>
              </a:rPr>
              <a:t>Social Contract</a:t>
            </a:r>
            <a:r>
              <a:rPr lang="en-US" sz="2400" dirty="0">
                <a:latin typeface="Times" pitchFamily="2" charset="0"/>
              </a:rPr>
              <a:t>: </a:t>
            </a:r>
            <a:r>
              <a:rPr lang="en-US" sz="2400" i="1" dirty="0">
                <a:solidFill>
                  <a:srgbClr val="C00000"/>
                </a:solidFill>
                <a:latin typeface="Times" pitchFamily="2" charset="0"/>
              </a:rPr>
              <a:t>people come together and agree to give up some rights to empower government </a:t>
            </a:r>
          </a:p>
          <a:p>
            <a:r>
              <a:rPr lang="en-US" sz="2400" dirty="0">
                <a:latin typeface="Times" pitchFamily="2" charset="0"/>
              </a:rPr>
              <a:t>Will of the people govern (</a:t>
            </a:r>
            <a:r>
              <a:rPr lang="en-US" sz="2400" b="1" i="1" u="sng" dirty="0">
                <a:solidFill>
                  <a:srgbClr val="002060"/>
                </a:solidFill>
                <a:latin typeface="Times" pitchFamily="2" charset="0"/>
              </a:rPr>
              <a:t>majority rules</a:t>
            </a:r>
            <a:r>
              <a:rPr lang="en-US" sz="2400" dirty="0">
                <a:latin typeface="Times" pitchFamily="2" charset="0"/>
              </a:rPr>
              <a:t>) – but must respect the minority</a:t>
            </a:r>
          </a:p>
          <a:p>
            <a:endParaRPr lang="en-US" sz="2400" b="1" dirty="0">
              <a:solidFill>
                <a:srgbClr val="C00000"/>
              </a:solidFill>
              <a:latin typeface="Times" pitchFamily="2" charset="0"/>
            </a:endParaRPr>
          </a:p>
          <a:p>
            <a:endParaRPr lang="en-US" sz="2400" b="1" dirty="0">
              <a:solidFill>
                <a:srgbClr val="C00000"/>
              </a:solidFill>
              <a:latin typeface="Times" pitchFamily="2" charset="0"/>
            </a:endParaRPr>
          </a:p>
          <a:p>
            <a:endParaRPr lang="en-US" sz="2400" b="1" dirty="0">
              <a:solidFill>
                <a:srgbClr val="C00000"/>
              </a:solidFill>
              <a:latin typeface="Times" pitchFamily="2" charset="0"/>
            </a:endParaRPr>
          </a:p>
        </p:txBody>
      </p:sp>
      <p:sp>
        <p:nvSpPr>
          <p:cNvPr id="4" name="Rectangle 3">
            <a:extLst>
              <a:ext uri="{FF2B5EF4-FFF2-40B4-BE49-F238E27FC236}">
                <a16:creationId xmlns:a16="http://schemas.microsoft.com/office/drawing/2014/main" id="{11CBD648-E8BD-614B-A2BC-BE41304FBB91}"/>
              </a:ext>
            </a:extLst>
          </p:cNvPr>
          <p:cNvSpPr/>
          <p:nvPr/>
        </p:nvSpPr>
        <p:spPr>
          <a:xfrm>
            <a:off x="537029" y="1451429"/>
            <a:ext cx="11321142" cy="1611085"/>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Baskerville Old Face" panose="02020602080505020303" pitchFamily="18" charset="77"/>
              </a:rPr>
              <a:t>“Man is born free, and everywhere he is in chains. One man thinks himself the master of others, but remains more of a slave than they”</a:t>
            </a:r>
          </a:p>
          <a:p>
            <a:r>
              <a:rPr lang="en-US" sz="2000" dirty="0">
                <a:solidFill>
                  <a:schemeClr val="bg1"/>
                </a:solidFill>
                <a:latin typeface="Baskerville Old Face" panose="02020602080505020303" pitchFamily="18" charset="77"/>
              </a:rPr>
              <a:t>	- Jean Jacques Rousseau, “Social Contract” 1762</a:t>
            </a:r>
          </a:p>
        </p:txBody>
      </p:sp>
      <p:pic>
        <p:nvPicPr>
          <p:cNvPr id="5" name="Picture 4">
            <a:extLst>
              <a:ext uri="{FF2B5EF4-FFF2-40B4-BE49-F238E27FC236}">
                <a16:creationId xmlns:a16="http://schemas.microsoft.com/office/drawing/2014/main" id="{F0BE6034-3137-3C46-807B-CFD68E871AA1}"/>
              </a:ext>
            </a:extLst>
          </p:cNvPr>
          <p:cNvPicPr>
            <a:picLocks noChangeAspect="1"/>
          </p:cNvPicPr>
          <p:nvPr/>
        </p:nvPicPr>
        <p:blipFill>
          <a:blip r:embed="rId2"/>
          <a:stretch>
            <a:fillRect/>
          </a:stretch>
        </p:blipFill>
        <p:spPr>
          <a:xfrm>
            <a:off x="8911713" y="2137228"/>
            <a:ext cx="2935513" cy="4355646"/>
          </a:xfrm>
          <a:prstGeom prst="rect">
            <a:avLst/>
          </a:prstGeom>
        </p:spPr>
      </p:pic>
    </p:spTree>
    <p:extLst>
      <p:ext uri="{BB962C8B-B14F-4D97-AF65-F5344CB8AC3E}">
        <p14:creationId xmlns:p14="http://schemas.microsoft.com/office/powerpoint/2010/main" val="18381952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609600" y="819585"/>
            <a:ext cx="10972800" cy="5218830"/>
          </a:xfrm>
          <a:solidFill>
            <a:schemeClr val="bg1"/>
          </a:solidFill>
          <a:ln>
            <a:solidFill>
              <a:schemeClr val="tx1"/>
            </a:solidFill>
            <a:miter lim="800000"/>
            <a:headEnd/>
            <a:tailEnd/>
          </a:ln>
        </p:spPr>
        <p:txBody>
          <a:bodyPr/>
          <a:lstStyle/>
          <a:p>
            <a:r>
              <a:rPr lang="en-US" altLang="en-US" sz="2400" b="1" dirty="0">
                <a:solidFill>
                  <a:srgbClr val="FF0000"/>
                </a:solidFill>
                <a:latin typeface="Times" pitchFamily="18" charset="0"/>
                <a:cs typeface="Times" pitchFamily="18" charset="0"/>
              </a:rPr>
              <a:t>Fear of TYRANNY </a:t>
            </a:r>
            <a:r>
              <a:rPr lang="en-US" altLang="en-US" sz="2400" dirty="0">
                <a:latin typeface="Times" pitchFamily="18" charset="0"/>
                <a:cs typeface="Times" pitchFamily="18" charset="0"/>
              </a:rPr>
              <a:t>leads to a weak decentralized Government </a:t>
            </a:r>
          </a:p>
          <a:p>
            <a:r>
              <a:rPr lang="en-US" altLang="en-US" sz="2400" dirty="0">
                <a:latin typeface="Times" pitchFamily="18" charset="0"/>
                <a:cs typeface="Times" pitchFamily="18" charset="0"/>
              </a:rPr>
              <a:t>Which factor is the most destructive to America’s attempt to govern itself under the Articles of Confederation</a:t>
            </a:r>
          </a:p>
          <a:p>
            <a:endParaRPr lang="en-US" altLang="en-US" sz="2400" dirty="0">
              <a:latin typeface="Times" pitchFamily="18" charset="0"/>
              <a:cs typeface="Times" pitchFamily="18" charset="0"/>
            </a:endParaRPr>
          </a:p>
        </p:txBody>
      </p:sp>
      <p:sp>
        <p:nvSpPr>
          <p:cNvPr id="34819" name="Title 1"/>
          <p:cNvSpPr>
            <a:spLocks noGrp="1"/>
          </p:cNvSpPr>
          <p:nvPr>
            <p:ph type="title"/>
          </p:nvPr>
        </p:nvSpPr>
        <p:spPr>
          <a:xfrm>
            <a:off x="609600" y="141830"/>
            <a:ext cx="10972800" cy="639762"/>
          </a:xfrm>
          <a:solidFill>
            <a:schemeClr val="accent4">
              <a:lumMod val="40000"/>
              <a:lumOff val="60000"/>
            </a:schemeClr>
          </a:solidFill>
          <a:ln>
            <a:solidFill>
              <a:srgbClr val="FF0000"/>
            </a:solidFill>
            <a:miter lim="800000"/>
            <a:headEnd/>
            <a:tailEnd/>
          </a:ln>
        </p:spPr>
        <p:txBody>
          <a:bodyPr>
            <a:normAutofit fontScale="90000"/>
          </a:bodyPr>
          <a:lstStyle/>
          <a:p>
            <a:r>
              <a:rPr lang="en-US" altLang="en-US" dirty="0">
                <a:solidFill>
                  <a:srgbClr val="002060"/>
                </a:solidFill>
                <a:latin typeface="Times" pitchFamily="2" charset="0"/>
                <a:cs typeface="Times New Roman" pitchFamily="18" charset="0"/>
              </a:rPr>
              <a:t>Survivor Island</a:t>
            </a:r>
            <a:endParaRPr lang="en-US" altLang="en-US" dirty="0">
              <a:solidFill>
                <a:srgbClr val="002060"/>
              </a:solidFill>
              <a:latin typeface="Times" pitchFamily="2" charset="0"/>
            </a:endParaRPr>
          </a:p>
        </p:txBody>
      </p:sp>
      <p:sp>
        <p:nvSpPr>
          <p:cNvPr id="2" name="Rectangle 1">
            <a:extLst>
              <a:ext uri="{FF2B5EF4-FFF2-40B4-BE49-F238E27FC236}">
                <a16:creationId xmlns:a16="http://schemas.microsoft.com/office/drawing/2014/main" id="{7CBEDEF0-1E9A-4F2E-A472-07FA5E3BB830}"/>
              </a:ext>
            </a:extLst>
          </p:cNvPr>
          <p:cNvSpPr/>
          <p:nvPr/>
        </p:nvSpPr>
        <p:spPr>
          <a:xfrm>
            <a:off x="1048215" y="1990280"/>
            <a:ext cx="7025268" cy="63976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No Standing Military</a:t>
            </a:r>
          </a:p>
        </p:txBody>
      </p:sp>
      <p:sp>
        <p:nvSpPr>
          <p:cNvPr id="8" name="Rectangle 7">
            <a:extLst>
              <a:ext uri="{FF2B5EF4-FFF2-40B4-BE49-F238E27FC236}">
                <a16:creationId xmlns:a16="http://schemas.microsoft.com/office/drawing/2014/main" id="{656F7AE4-B6F2-4D85-AAAB-DA02ED46D8C8}"/>
              </a:ext>
            </a:extLst>
          </p:cNvPr>
          <p:cNvSpPr/>
          <p:nvPr/>
        </p:nvSpPr>
        <p:spPr>
          <a:xfrm>
            <a:off x="1048215" y="2711208"/>
            <a:ext cx="7025268" cy="63976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Difficult to Amend – All 13 states have to agree</a:t>
            </a:r>
          </a:p>
        </p:txBody>
      </p:sp>
      <p:sp>
        <p:nvSpPr>
          <p:cNvPr id="9" name="Rectangle 8">
            <a:extLst>
              <a:ext uri="{FF2B5EF4-FFF2-40B4-BE49-F238E27FC236}">
                <a16:creationId xmlns:a16="http://schemas.microsoft.com/office/drawing/2014/main" id="{B0BEA744-F919-4BCF-9E2A-B1EB5B3B9CF7}"/>
              </a:ext>
            </a:extLst>
          </p:cNvPr>
          <p:cNvSpPr/>
          <p:nvPr/>
        </p:nvSpPr>
        <p:spPr>
          <a:xfrm>
            <a:off x="1048215" y="3418131"/>
            <a:ext cx="7025268" cy="63976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Hard to pass a law – 9 out of 13 votes</a:t>
            </a:r>
          </a:p>
        </p:txBody>
      </p:sp>
      <p:sp>
        <p:nvSpPr>
          <p:cNvPr id="10" name="Rectangle 9">
            <a:extLst>
              <a:ext uri="{FF2B5EF4-FFF2-40B4-BE49-F238E27FC236}">
                <a16:creationId xmlns:a16="http://schemas.microsoft.com/office/drawing/2014/main" id="{FEFE20F7-F4F2-499A-9F91-8E396436C6CA}"/>
              </a:ext>
            </a:extLst>
          </p:cNvPr>
          <p:cNvSpPr/>
          <p:nvPr/>
        </p:nvSpPr>
        <p:spPr>
          <a:xfrm>
            <a:off x="1048215" y="4125054"/>
            <a:ext cx="7025268" cy="63976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Can’t regulate trade</a:t>
            </a:r>
          </a:p>
        </p:txBody>
      </p:sp>
      <p:sp>
        <p:nvSpPr>
          <p:cNvPr id="11" name="Rectangle 10">
            <a:extLst>
              <a:ext uri="{FF2B5EF4-FFF2-40B4-BE49-F238E27FC236}">
                <a16:creationId xmlns:a16="http://schemas.microsoft.com/office/drawing/2014/main" id="{6C5D871A-DCF2-4181-84B5-512AD2E8C502}"/>
              </a:ext>
            </a:extLst>
          </p:cNvPr>
          <p:cNvSpPr/>
          <p:nvPr/>
        </p:nvSpPr>
        <p:spPr>
          <a:xfrm>
            <a:off x="1048215" y="4831977"/>
            <a:ext cx="7025268" cy="63976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No standard form of currency ($$$)</a:t>
            </a:r>
          </a:p>
        </p:txBody>
      </p:sp>
      <p:sp>
        <p:nvSpPr>
          <p:cNvPr id="12" name="Rectangle 11">
            <a:extLst>
              <a:ext uri="{FF2B5EF4-FFF2-40B4-BE49-F238E27FC236}">
                <a16:creationId xmlns:a16="http://schemas.microsoft.com/office/drawing/2014/main" id="{0A5BB8E0-C854-46F6-8D15-6F6C4E063A8D}"/>
              </a:ext>
            </a:extLst>
          </p:cNvPr>
          <p:cNvSpPr/>
          <p:nvPr/>
        </p:nvSpPr>
        <p:spPr>
          <a:xfrm>
            <a:off x="1048215" y="5515258"/>
            <a:ext cx="7025268" cy="63976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No Executive (LEADER -president)</a:t>
            </a:r>
          </a:p>
        </p:txBody>
      </p:sp>
      <p:sp>
        <p:nvSpPr>
          <p:cNvPr id="13" name="Rectangle 12">
            <a:extLst>
              <a:ext uri="{FF2B5EF4-FFF2-40B4-BE49-F238E27FC236}">
                <a16:creationId xmlns:a16="http://schemas.microsoft.com/office/drawing/2014/main" id="{76983153-4C71-4B8C-BF31-C35F2ACE42E5}"/>
              </a:ext>
            </a:extLst>
          </p:cNvPr>
          <p:cNvSpPr/>
          <p:nvPr/>
        </p:nvSpPr>
        <p:spPr>
          <a:xfrm>
            <a:off x="1048215" y="6218238"/>
            <a:ext cx="7025268" cy="63976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No Judiciary (COURTS)</a:t>
            </a:r>
          </a:p>
        </p:txBody>
      </p:sp>
      <p:pic>
        <p:nvPicPr>
          <p:cNvPr id="4" name="Picture 3" descr="A picture containing black, drawing&#10;&#10;Description automatically generated">
            <a:extLst>
              <a:ext uri="{FF2B5EF4-FFF2-40B4-BE49-F238E27FC236}">
                <a16:creationId xmlns:a16="http://schemas.microsoft.com/office/drawing/2014/main" id="{91087345-2CB8-429C-8D03-95C02E76D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4566" y="2286242"/>
            <a:ext cx="3424469" cy="2653747"/>
          </a:xfrm>
          <a:prstGeom prst="rect">
            <a:avLst/>
          </a:prstGeom>
          <a:ln>
            <a:solidFill>
              <a:srgbClr val="002060"/>
            </a:solidFill>
          </a:ln>
        </p:spPr>
      </p:pic>
    </p:spTree>
    <p:extLst>
      <p:ext uri="{BB962C8B-B14F-4D97-AF65-F5344CB8AC3E}">
        <p14:creationId xmlns:p14="http://schemas.microsoft.com/office/powerpoint/2010/main" val="400255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2C0D4-5472-3C4E-AE78-EC49D057FC2F}"/>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normAutofit fontScale="92500" lnSpcReduction="10000"/>
          </a:bodyPr>
          <a:lstStyle/>
          <a:p>
            <a:pPr marL="0" indent="0">
              <a:buNone/>
            </a:pPr>
            <a:r>
              <a:rPr lang="en-US" sz="1600" b="1" dirty="0">
                <a:latin typeface="Times" pitchFamily="2" charset="0"/>
              </a:rPr>
              <a:t>Unit II – Foundations of American Government </a:t>
            </a:r>
          </a:p>
          <a:p>
            <a:r>
              <a:rPr lang="en-US" sz="1600" b="1" dirty="0">
                <a:latin typeface="Times" pitchFamily="2" charset="0"/>
              </a:rPr>
              <a:t>CL.B.1.1</a:t>
            </a:r>
            <a:r>
              <a:rPr lang="en-US" sz="1600" dirty="0">
                <a:latin typeface="Times" pitchFamily="2" charset="0"/>
              </a:rPr>
              <a:t> Explain how values and beliefs influence the creation and implementation of public policy and laws.</a:t>
            </a:r>
          </a:p>
          <a:p>
            <a:r>
              <a:rPr lang="en-US" sz="1600" b="1" dirty="0">
                <a:latin typeface="Times" pitchFamily="2" charset="0"/>
              </a:rPr>
              <a:t>CL.B.1.3</a:t>
            </a:r>
            <a:r>
              <a:rPr lang="en-US" sz="1600" dirty="0">
                <a:latin typeface="Times" pitchFamily="2" charset="0"/>
              </a:rPr>
              <a:t> Explain how the values and beliefs regarding freedom, equality, and justice have helped to transform the American system of government.</a:t>
            </a:r>
          </a:p>
          <a:p>
            <a:pPr marL="0" indent="0">
              <a:buNone/>
            </a:pPr>
            <a:r>
              <a:rPr lang="en-US" sz="2000" dirty="0">
                <a:solidFill>
                  <a:srgbClr val="002060"/>
                </a:solidFill>
                <a:latin typeface="Times" pitchFamily="2" charset="0"/>
              </a:rPr>
              <a:t>Essential Question:</a:t>
            </a:r>
            <a:r>
              <a:rPr lang="en-US" sz="2000" dirty="0">
                <a:latin typeface="Times" pitchFamily="2" charset="0"/>
              </a:rPr>
              <a:t> How have American political values defined the historic development of our political institutions and society? </a:t>
            </a:r>
          </a:p>
          <a:p>
            <a:pPr marL="0" indent="0">
              <a:buNone/>
            </a:pPr>
            <a:r>
              <a:rPr lang="en-US" sz="2000" dirty="0">
                <a:solidFill>
                  <a:srgbClr val="002060"/>
                </a:solidFill>
                <a:latin typeface="Times" pitchFamily="2" charset="0"/>
              </a:rPr>
              <a:t>Students Can:</a:t>
            </a:r>
          </a:p>
          <a:p>
            <a:r>
              <a:rPr lang="en-US" sz="2000" dirty="0">
                <a:latin typeface="Times" pitchFamily="2" charset="0"/>
              </a:rPr>
              <a:t>Explain why compromise was critical to the development of the U.S. Constitution </a:t>
            </a:r>
          </a:p>
          <a:p>
            <a:r>
              <a:rPr lang="en-US" sz="2000" dirty="0">
                <a:latin typeface="Times" pitchFamily="2" charset="0"/>
              </a:rPr>
              <a:t>Evaluate why a decentralized government proved to be ineffective in governing American from 1781 to 1789.</a:t>
            </a:r>
          </a:p>
          <a:p>
            <a:pPr marL="0" indent="0">
              <a:buNone/>
            </a:pPr>
            <a:r>
              <a:rPr lang="en-US" sz="2400" b="1" dirty="0">
                <a:solidFill>
                  <a:srgbClr val="002060"/>
                </a:solidFill>
                <a:latin typeface="Times" pitchFamily="2" charset="0"/>
              </a:rPr>
              <a:t>Agenda</a:t>
            </a:r>
          </a:p>
          <a:p>
            <a:r>
              <a:rPr lang="en-US" sz="2400" dirty="0">
                <a:latin typeface="Times" pitchFamily="2" charset="0"/>
              </a:rPr>
              <a:t>Revolutionary Review </a:t>
            </a:r>
          </a:p>
          <a:p>
            <a:r>
              <a:rPr lang="en-US" sz="2400" dirty="0">
                <a:latin typeface="Times" pitchFamily="2" charset="0"/>
              </a:rPr>
              <a:t>Revolutionary Period Quiz</a:t>
            </a:r>
          </a:p>
          <a:p>
            <a:r>
              <a:rPr lang="en-US" sz="2400" dirty="0">
                <a:latin typeface="Times" pitchFamily="2" charset="0"/>
              </a:rPr>
              <a:t>Plans of Government </a:t>
            </a:r>
          </a:p>
          <a:p>
            <a:endParaRPr lang="en-US" sz="2400" b="1" dirty="0">
              <a:solidFill>
                <a:srgbClr val="002060"/>
              </a:solidFill>
              <a:latin typeface="Times" pitchFamily="2" charset="0"/>
            </a:endParaRPr>
          </a:p>
          <a:p>
            <a:pPr marL="0" indent="0">
              <a:buNone/>
            </a:pPr>
            <a:r>
              <a:rPr lang="en-US" sz="2400" b="1" dirty="0">
                <a:solidFill>
                  <a:srgbClr val="002060"/>
                </a:solidFill>
                <a:latin typeface="Times" pitchFamily="2" charset="0"/>
              </a:rPr>
              <a:t>Homework:</a:t>
            </a:r>
          </a:p>
          <a:p>
            <a:r>
              <a:rPr lang="en-US" sz="2400" b="1" dirty="0">
                <a:solidFill>
                  <a:srgbClr val="FF0000"/>
                </a:solidFill>
                <a:latin typeface="Times" pitchFamily="2" charset="0"/>
              </a:rPr>
              <a:t>Plans of government </a:t>
            </a:r>
          </a:p>
          <a:p>
            <a:r>
              <a:rPr lang="en-US" sz="2400" b="1" dirty="0">
                <a:solidFill>
                  <a:srgbClr val="FF0000"/>
                </a:solidFill>
                <a:latin typeface="Times" pitchFamily="2" charset="0"/>
              </a:rPr>
              <a:t>Current Events Journal Due October 25</a:t>
            </a:r>
          </a:p>
        </p:txBody>
      </p:sp>
    </p:spTree>
    <p:extLst>
      <p:ext uri="{BB962C8B-B14F-4D97-AF65-F5344CB8AC3E}">
        <p14:creationId xmlns:p14="http://schemas.microsoft.com/office/powerpoint/2010/main" val="41488720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4">
              <a:lumMod val="20000"/>
              <a:lumOff val="80000"/>
            </a:schemeClr>
          </a:solidFill>
          <a:ln>
            <a:solidFill>
              <a:srgbClr val="FF0000"/>
            </a:solidFill>
          </a:ln>
        </p:spPr>
        <p:txBody>
          <a:bodyPr/>
          <a:lstStyle/>
          <a:p>
            <a:r>
              <a:rPr lang="en-US" dirty="0">
                <a:solidFill>
                  <a:srgbClr val="002060"/>
                </a:solidFill>
                <a:latin typeface="Bookman Old Style" panose="02050604050505020204" pitchFamily="18" charset="0"/>
              </a:rPr>
              <a:t>Plans of Government </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36430"/>
            <a:ext cx="10515600" cy="4979964"/>
          </a:xfrm>
          <a:solidFill>
            <a:schemeClr val="bg1"/>
          </a:solidFill>
          <a:ln>
            <a:solidFill>
              <a:srgbClr val="002060"/>
            </a:solidFill>
          </a:ln>
        </p:spPr>
        <p:txBody>
          <a:bodyPr>
            <a:normAutofit/>
          </a:bodyPr>
          <a:lstStyle/>
          <a:p>
            <a:r>
              <a:rPr lang="en-US" sz="2400" b="1" dirty="0">
                <a:latin typeface="Times New Roman" panose="02020603050405020304" pitchFamily="18" charset="0"/>
                <a:cs typeface="Times New Roman" panose="02020603050405020304" pitchFamily="18" charset="0"/>
              </a:rPr>
              <a:t>Evaluate how proposed plans of government rectified the weaknesses of the Articles of Confederation.  </a:t>
            </a:r>
            <a:endParaRPr lang="en-US" sz="2400" dirty="0">
              <a:latin typeface="Times New Roman" panose="02020603050405020304" pitchFamily="18"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1D0B498-1257-6379-8AD0-8E9E76EDB7DE}"/>
              </a:ext>
            </a:extLst>
          </p:cNvPr>
          <p:cNvSpPr/>
          <p:nvPr/>
        </p:nvSpPr>
        <p:spPr>
          <a:xfrm>
            <a:off x="402956" y="2138766"/>
            <a:ext cx="4897464" cy="435410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800" dirty="0">
              <a:latin typeface="Times" panose="02020603050405020304" pitchFamily="18" charset="0"/>
              <a:cs typeface="Times" panose="02020603050405020304" pitchFamily="18" charset="0"/>
            </a:endParaRPr>
          </a:p>
          <a:p>
            <a:endParaRPr lang="en-US" sz="2800" dirty="0">
              <a:latin typeface="Times" panose="02020603050405020304" pitchFamily="18" charset="0"/>
              <a:cs typeface="Times" panose="02020603050405020304" pitchFamily="18" charset="0"/>
            </a:endParaRPr>
          </a:p>
          <a:p>
            <a:r>
              <a:rPr lang="en-US" sz="2800" dirty="0">
                <a:latin typeface="Times" panose="02020603050405020304" pitchFamily="18" charset="0"/>
                <a:cs typeface="Times" panose="02020603050405020304" pitchFamily="18" charset="0"/>
              </a:rPr>
              <a:t>Each group member complete the chart for their assigned plan of Government</a:t>
            </a:r>
          </a:p>
          <a:p>
            <a:pPr marL="457200" indent="-457200">
              <a:buFont typeface="+mj-lt"/>
              <a:buAutoNum type="arabicPeriod"/>
            </a:pPr>
            <a:r>
              <a:rPr lang="en-US" sz="2800" dirty="0">
                <a:latin typeface="Times" panose="02020603050405020304" pitchFamily="18" charset="0"/>
                <a:cs typeface="Times" panose="02020603050405020304" pitchFamily="18" charset="0"/>
              </a:rPr>
              <a:t>Articles of Confederation </a:t>
            </a:r>
          </a:p>
          <a:p>
            <a:pPr marL="457200" indent="-457200">
              <a:buFont typeface="+mj-lt"/>
              <a:buAutoNum type="arabicPeriod"/>
            </a:pPr>
            <a:r>
              <a:rPr lang="en-US" sz="2800" dirty="0">
                <a:latin typeface="Times" panose="02020603050405020304" pitchFamily="18" charset="0"/>
                <a:cs typeface="Times" panose="02020603050405020304" pitchFamily="18" charset="0"/>
              </a:rPr>
              <a:t>Virginia Plan </a:t>
            </a:r>
          </a:p>
          <a:p>
            <a:pPr marL="457200" indent="-457200">
              <a:buFont typeface="+mj-lt"/>
              <a:buAutoNum type="arabicPeriod"/>
            </a:pPr>
            <a:r>
              <a:rPr lang="en-US" sz="2800" dirty="0">
                <a:latin typeface="Times" panose="02020603050405020304" pitchFamily="18" charset="0"/>
                <a:cs typeface="Times" panose="02020603050405020304" pitchFamily="18" charset="0"/>
              </a:rPr>
              <a:t>New Jersey Plan </a:t>
            </a:r>
          </a:p>
          <a:p>
            <a:pPr marL="457200" indent="-457200">
              <a:buFont typeface="+mj-lt"/>
              <a:buAutoNum type="arabicPeriod"/>
            </a:pPr>
            <a:r>
              <a:rPr lang="en-US" sz="2800" dirty="0">
                <a:latin typeface="Times" panose="02020603050405020304" pitchFamily="18" charset="0"/>
                <a:cs typeface="Times" panose="02020603050405020304" pitchFamily="18" charset="0"/>
              </a:rPr>
              <a:t>Hamilton Plan </a:t>
            </a:r>
          </a:p>
          <a:p>
            <a:pPr marL="457200" indent="-457200">
              <a:buFont typeface="+mj-lt"/>
              <a:buAutoNum type="arabicPeriod"/>
            </a:pPr>
            <a:endParaRPr lang="en-US" sz="2400" dirty="0">
              <a:latin typeface="Times" panose="02020603050405020304" pitchFamily="18" charset="0"/>
              <a:cs typeface="Times" panose="02020603050405020304" pitchFamily="18" charset="0"/>
            </a:endParaRPr>
          </a:p>
          <a:p>
            <a:pPr marL="457200" indent="-457200">
              <a:buFont typeface="+mj-lt"/>
              <a:buAutoNum type="arabicPeriod"/>
            </a:pPr>
            <a:endParaRPr lang="en-US" sz="2400" dirty="0">
              <a:latin typeface="Times" panose="02020603050405020304" pitchFamily="18" charset="0"/>
              <a:cs typeface="Times" panose="02020603050405020304" pitchFamily="18" charset="0"/>
            </a:endParaRPr>
          </a:p>
          <a:p>
            <a:pPr marL="457200" indent="-457200">
              <a:buFont typeface="+mj-lt"/>
              <a:buAutoNum type="arabicPeriod"/>
            </a:pPr>
            <a:endParaRPr lang="en-US" sz="2400" dirty="0">
              <a:latin typeface="Times" panose="02020603050405020304" pitchFamily="18" charset="0"/>
              <a:cs typeface="Times" panose="02020603050405020304" pitchFamily="18" charset="0"/>
            </a:endParaRPr>
          </a:p>
          <a:p>
            <a:pPr marL="457200" indent="-457200">
              <a:buFont typeface="+mj-lt"/>
              <a:buAutoNum type="arabicPeriod"/>
            </a:pPr>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p:txBody>
      </p:sp>
      <p:pic>
        <p:nvPicPr>
          <p:cNvPr id="2050" name="Picture 2" descr="James Madison | The White House">
            <a:extLst>
              <a:ext uri="{FF2B5EF4-FFF2-40B4-BE49-F238E27FC236}">
                <a16:creationId xmlns:a16="http://schemas.microsoft.com/office/drawing/2014/main" id="{CCA12E02-AB80-1573-5DEC-83B99680D5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665" y="1954483"/>
            <a:ext cx="1765516" cy="17655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illiam Paterson | RallyPoint">
            <a:extLst>
              <a:ext uri="{FF2B5EF4-FFF2-40B4-BE49-F238E27FC236}">
                <a16:creationId xmlns:a16="http://schemas.microsoft.com/office/drawing/2014/main" id="{3E5E65A6-021F-68A7-C6B6-3A31B19C3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7056" y="1954484"/>
            <a:ext cx="1765516" cy="17655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lexander Hamilton - Wikipedia">
            <a:extLst>
              <a:ext uri="{FF2B5EF4-FFF2-40B4-BE49-F238E27FC236}">
                <a16:creationId xmlns:a16="http://schemas.microsoft.com/office/drawing/2014/main" id="{BE6E3C3B-4777-6619-315A-8A88F7EF7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663" y="4315820"/>
            <a:ext cx="1765515" cy="176551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John Dickinson | Monticello">
            <a:extLst>
              <a:ext uri="{FF2B5EF4-FFF2-40B4-BE49-F238E27FC236}">
                <a16:creationId xmlns:a16="http://schemas.microsoft.com/office/drawing/2014/main" id="{E72E60B1-99E4-72B1-D1C9-CAD1885EB2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7056" y="4315820"/>
            <a:ext cx="1743075" cy="176551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Oval 8">
            <a:extLst>
              <a:ext uri="{FF2B5EF4-FFF2-40B4-BE49-F238E27FC236}">
                <a16:creationId xmlns:a16="http://schemas.microsoft.com/office/drawing/2014/main" id="{4ABD1A94-D3A3-3DFC-7CA4-622C45CE0AD4}"/>
              </a:ext>
            </a:extLst>
          </p:cNvPr>
          <p:cNvSpPr/>
          <p:nvPr/>
        </p:nvSpPr>
        <p:spPr>
          <a:xfrm>
            <a:off x="6741763" y="1729401"/>
            <a:ext cx="2138766" cy="595345"/>
          </a:xfrm>
          <a:prstGeom prst="wedgeEllipseCallout">
            <a:avLst/>
          </a:prstGeom>
          <a:ln>
            <a:solidFill>
              <a:schemeClr val="bg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 bicameral legislature</a:t>
            </a:r>
          </a:p>
        </p:txBody>
      </p:sp>
      <p:sp>
        <p:nvSpPr>
          <p:cNvPr id="10" name="Speech Bubble: Oval 9">
            <a:extLst>
              <a:ext uri="{FF2B5EF4-FFF2-40B4-BE49-F238E27FC236}">
                <a16:creationId xmlns:a16="http://schemas.microsoft.com/office/drawing/2014/main" id="{E49FF151-8C5A-B8A0-FB35-432AA998F862}"/>
              </a:ext>
            </a:extLst>
          </p:cNvPr>
          <p:cNvSpPr/>
          <p:nvPr/>
        </p:nvSpPr>
        <p:spPr>
          <a:xfrm>
            <a:off x="9528875" y="1814199"/>
            <a:ext cx="2420318" cy="746223"/>
          </a:xfrm>
          <a:prstGeom prst="wedgeEllipseCallout">
            <a:avLst/>
          </a:prstGeom>
          <a:ln>
            <a:solidFill>
              <a:schemeClr val="bg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Equal representation</a:t>
            </a:r>
          </a:p>
        </p:txBody>
      </p:sp>
      <p:sp>
        <p:nvSpPr>
          <p:cNvPr id="11" name="Speech Bubble: Oval 10">
            <a:extLst>
              <a:ext uri="{FF2B5EF4-FFF2-40B4-BE49-F238E27FC236}">
                <a16:creationId xmlns:a16="http://schemas.microsoft.com/office/drawing/2014/main" id="{A7549FA6-DD25-68DF-7526-75E1B0F253B6}"/>
              </a:ext>
            </a:extLst>
          </p:cNvPr>
          <p:cNvSpPr/>
          <p:nvPr/>
        </p:nvSpPr>
        <p:spPr>
          <a:xfrm>
            <a:off x="6431795" y="3841666"/>
            <a:ext cx="2138766" cy="595345"/>
          </a:xfrm>
          <a:prstGeom prst="wedgeEllipseCallout">
            <a:avLst/>
          </a:prstGeom>
          <a:ln>
            <a:solidFill>
              <a:schemeClr val="bg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President </a:t>
            </a:r>
            <a:r>
              <a:rPr lang="en-US"/>
              <a:t>for life</a:t>
            </a:r>
            <a:endParaRPr lang="en-US" dirty="0"/>
          </a:p>
        </p:txBody>
      </p:sp>
      <p:sp>
        <p:nvSpPr>
          <p:cNvPr id="12" name="Speech Bubble: Oval 11">
            <a:extLst>
              <a:ext uri="{FF2B5EF4-FFF2-40B4-BE49-F238E27FC236}">
                <a16:creationId xmlns:a16="http://schemas.microsoft.com/office/drawing/2014/main" id="{FD19ED2F-004D-29CD-91B0-9C584EB5805A}"/>
              </a:ext>
            </a:extLst>
          </p:cNvPr>
          <p:cNvSpPr/>
          <p:nvPr/>
        </p:nvSpPr>
        <p:spPr>
          <a:xfrm>
            <a:off x="9491907" y="3821042"/>
            <a:ext cx="2640118" cy="905941"/>
          </a:xfrm>
          <a:prstGeom prst="wedgeEllipseCallout">
            <a:avLst/>
          </a:prstGeom>
          <a:ln>
            <a:solidFill>
              <a:schemeClr val="bg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 weak decentralized government</a:t>
            </a:r>
          </a:p>
        </p:txBody>
      </p:sp>
      <p:sp>
        <p:nvSpPr>
          <p:cNvPr id="4" name="Rectangle 3">
            <a:extLst>
              <a:ext uri="{FF2B5EF4-FFF2-40B4-BE49-F238E27FC236}">
                <a16:creationId xmlns:a16="http://schemas.microsoft.com/office/drawing/2014/main" id="{251E8604-52C3-C332-590C-4552A1DA947E}"/>
              </a:ext>
            </a:extLst>
          </p:cNvPr>
          <p:cNvSpPr/>
          <p:nvPr/>
        </p:nvSpPr>
        <p:spPr>
          <a:xfrm>
            <a:off x="1503336" y="5703377"/>
            <a:ext cx="8369084" cy="71406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Complete the Articles of Confederation portion of the chart after the  quiz </a:t>
            </a:r>
          </a:p>
        </p:txBody>
      </p:sp>
    </p:spTree>
    <p:extLst>
      <p:ext uri="{BB962C8B-B14F-4D97-AF65-F5344CB8AC3E}">
        <p14:creationId xmlns:p14="http://schemas.microsoft.com/office/powerpoint/2010/main" val="26275947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463CA-3A29-4C2D-BF4C-515187F5F2E2}"/>
              </a:ext>
            </a:extLst>
          </p:cNvPr>
          <p:cNvSpPr>
            <a:spLocks noGrp="1"/>
          </p:cNvSpPr>
          <p:nvPr>
            <p:ph type="title"/>
          </p:nvPr>
        </p:nvSpPr>
        <p:spPr>
          <a:xfrm>
            <a:off x="838200" y="126884"/>
            <a:ext cx="10515600" cy="508547"/>
          </a:xfrm>
          <a:solidFill>
            <a:schemeClr val="accent4">
              <a:lumMod val="20000"/>
              <a:lumOff val="80000"/>
            </a:schemeClr>
          </a:solidFill>
          <a:ln>
            <a:solidFill>
              <a:srgbClr val="FF0000"/>
            </a:solidFill>
          </a:ln>
        </p:spPr>
        <p:txBody>
          <a:bodyPr>
            <a:normAutofit fontScale="90000"/>
          </a:bodyPr>
          <a:lstStyle/>
          <a:p>
            <a:r>
              <a:rPr lang="en-US" dirty="0">
                <a:solidFill>
                  <a:srgbClr val="002060"/>
                </a:solidFill>
                <a:latin typeface="Times" panose="02020603050405020304" pitchFamily="18" charset="0"/>
                <a:cs typeface="Times" panose="02020603050405020304" pitchFamily="18" charset="0"/>
              </a:rPr>
              <a:t>Alternative Perspectives of the Revolution</a:t>
            </a:r>
          </a:p>
        </p:txBody>
      </p:sp>
      <p:sp>
        <p:nvSpPr>
          <p:cNvPr id="6" name="Content Placeholder 5">
            <a:extLst>
              <a:ext uri="{FF2B5EF4-FFF2-40B4-BE49-F238E27FC236}">
                <a16:creationId xmlns:a16="http://schemas.microsoft.com/office/drawing/2014/main" id="{9B730FCD-AF24-B1EA-26F9-BB9565F16CF4}"/>
              </a:ext>
            </a:extLst>
          </p:cNvPr>
          <p:cNvSpPr>
            <a:spLocks noGrp="1"/>
          </p:cNvSpPr>
          <p:nvPr>
            <p:ph idx="1"/>
          </p:nvPr>
        </p:nvSpPr>
        <p:spPr>
          <a:xfrm>
            <a:off x="408122" y="797490"/>
            <a:ext cx="11375756" cy="4700688"/>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Evaluate how the Revolutionary period left issue for the founding of America for the future to resolve.</a:t>
            </a:r>
          </a:p>
        </p:txBody>
      </p:sp>
      <p:sp>
        <p:nvSpPr>
          <p:cNvPr id="7" name="Rectangle 6">
            <a:extLst>
              <a:ext uri="{FF2B5EF4-FFF2-40B4-BE49-F238E27FC236}">
                <a16:creationId xmlns:a16="http://schemas.microsoft.com/office/drawing/2014/main" id="{F9B117E5-D490-F012-5D8D-42151600628D}"/>
              </a:ext>
            </a:extLst>
          </p:cNvPr>
          <p:cNvSpPr/>
          <p:nvPr/>
        </p:nvSpPr>
        <p:spPr>
          <a:xfrm>
            <a:off x="247973" y="1505243"/>
            <a:ext cx="11750597" cy="1923757"/>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latin typeface="Times" panose="02020603050405020304" pitchFamily="18" charset="0"/>
                <a:cs typeface="Times" panose="02020603050405020304" pitchFamily="18" charset="0"/>
              </a:rPr>
              <a:t>"I do hereby farther declare all indented servants, Negroes, or others (appertaining to rebels) free, that are able and willing to bear arms, they joining his Majesty’s troops, as soon as may be, for the more speedily reducing this colony to a proper sense of their duty, to his Majesty’s crown and dignity."</a:t>
            </a:r>
            <a:endParaRPr lang="en-US" sz="2400" dirty="0">
              <a:latin typeface="Times" panose="02020603050405020304" pitchFamily="18" charset="0"/>
              <a:cs typeface="Times" panose="02020603050405020304" pitchFamily="18" charset="0"/>
            </a:endParaRPr>
          </a:p>
          <a:p>
            <a:pPr lvl="0"/>
            <a:r>
              <a:rPr lang="en-US" sz="2400" dirty="0">
                <a:latin typeface="Times" panose="02020603050405020304" pitchFamily="18" charset="0"/>
                <a:cs typeface="Times" panose="02020603050405020304" pitchFamily="18" charset="0"/>
              </a:rPr>
              <a:t>	- Lord Dunmore’s Proclamation, 1775</a:t>
            </a:r>
          </a:p>
        </p:txBody>
      </p:sp>
      <p:sp>
        <p:nvSpPr>
          <p:cNvPr id="8" name="Rectangle 7">
            <a:extLst>
              <a:ext uri="{FF2B5EF4-FFF2-40B4-BE49-F238E27FC236}">
                <a16:creationId xmlns:a16="http://schemas.microsoft.com/office/drawing/2014/main" id="{7285204E-47D5-DE80-44FA-DB17479FCF8A}"/>
              </a:ext>
            </a:extLst>
          </p:cNvPr>
          <p:cNvSpPr/>
          <p:nvPr/>
        </p:nvSpPr>
        <p:spPr>
          <a:xfrm>
            <a:off x="247973" y="3518346"/>
            <a:ext cx="11750597" cy="3212769"/>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0"/>
              </a:spcAft>
            </a:pPr>
            <a:r>
              <a:rPr lang="en-US" sz="2400" kern="100" dirty="0">
                <a:solidFill>
                  <a:schemeClr val="bg1"/>
                </a:solidFill>
                <a:effectLst/>
                <a:latin typeface="Times" panose="02020603050405020304" pitchFamily="18" charset="0"/>
                <a:ea typeface="Aptos" panose="020B0004020202020204" pitchFamily="34" charset="0"/>
                <a:cs typeface="Times" panose="02020603050405020304" pitchFamily="18" charset="0"/>
              </a:rPr>
              <a:t>“</a:t>
            </a:r>
          </a:p>
          <a:p>
            <a:pPr marL="0" marR="0">
              <a:lnSpc>
                <a:spcPct val="107000"/>
              </a:lnSpc>
              <a:spcBef>
                <a:spcPts val="0"/>
              </a:spcBef>
              <a:spcAft>
                <a:spcPts val="0"/>
              </a:spcAft>
            </a:pPr>
            <a:r>
              <a:rPr lang="en-US" sz="2400" i="1" kern="100" dirty="0">
                <a:solidFill>
                  <a:schemeClr val="bg1"/>
                </a:solidFill>
                <a:effectLst/>
                <a:latin typeface="Times" panose="02020603050405020304" pitchFamily="18" charset="0"/>
                <a:ea typeface="Aptos" panose="020B0004020202020204" pitchFamily="34" charset="0"/>
                <a:cs typeface="Times" panose="02020603050405020304" pitchFamily="18" charset="0"/>
              </a:rPr>
              <a:t>I long to hear that you have declared an independency and by the way in the new Code of Laws which I suppose it will be necessary for you to make I desire you would Remember the Ladies, and be more generous and favorable to them than your ancestors. Do not put such unlimited power into the hands of the Husbands. Remember all Men would be tyrants if they could. If particular care and attention is not paid to the Ladies we are determined to foment a Rebellion, and will not hold ourselves bound by any Laws in which we have no voice, or Representation.”</a:t>
            </a:r>
          </a:p>
          <a:p>
            <a:r>
              <a:rPr lang="en-US" sz="2400" dirty="0">
                <a:latin typeface="Times" panose="02020603050405020304" pitchFamily="18" charset="0"/>
                <a:cs typeface="Times" panose="02020603050405020304" pitchFamily="18" charset="0"/>
              </a:rPr>
              <a:t>	- </a:t>
            </a: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Abigail Adams, Letter to John Adams, 1776</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lvl="0"/>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4894764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73F1-E78A-FB6B-4EE4-F60FA3A5295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4C5C26-8254-7A74-09A7-B37982218EAA}"/>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normAutofit fontScale="92500" lnSpcReduction="10000"/>
          </a:bodyPr>
          <a:lstStyle/>
          <a:p>
            <a:pPr marL="0" indent="0">
              <a:buNone/>
            </a:pPr>
            <a:r>
              <a:rPr lang="en-US" sz="1600" b="1" dirty="0">
                <a:latin typeface="Times" pitchFamily="2" charset="0"/>
              </a:rPr>
              <a:t>Unit II – Foundations of American Government </a:t>
            </a:r>
          </a:p>
          <a:p>
            <a:r>
              <a:rPr lang="en-US" sz="1600" b="1" dirty="0">
                <a:latin typeface="Times" pitchFamily="2" charset="0"/>
              </a:rPr>
              <a:t>CL.B.1.1</a:t>
            </a:r>
            <a:r>
              <a:rPr lang="en-US" sz="1600" dirty="0">
                <a:latin typeface="Times" pitchFamily="2" charset="0"/>
              </a:rPr>
              <a:t> Explain how values and beliefs influence the creation and implementation of public policy and laws.</a:t>
            </a:r>
          </a:p>
          <a:p>
            <a:r>
              <a:rPr lang="en-US" sz="1600" b="1" dirty="0">
                <a:latin typeface="Times" pitchFamily="2" charset="0"/>
              </a:rPr>
              <a:t>CL.B.1.3</a:t>
            </a:r>
            <a:r>
              <a:rPr lang="en-US" sz="1600" dirty="0">
                <a:latin typeface="Times" pitchFamily="2" charset="0"/>
              </a:rPr>
              <a:t> Explain how the values and beliefs regarding freedom, equality, and justice have helped to transform the American system of government.</a:t>
            </a:r>
          </a:p>
          <a:p>
            <a:pPr marL="0" indent="0">
              <a:buNone/>
            </a:pPr>
            <a:r>
              <a:rPr lang="en-US" sz="2000" dirty="0">
                <a:solidFill>
                  <a:srgbClr val="002060"/>
                </a:solidFill>
                <a:latin typeface="Times" pitchFamily="2" charset="0"/>
              </a:rPr>
              <a:t>Essential Question:</a:t>
            </a:r>
            <a:r>
              <a:rPr lang="en-US" sz="2000" dirty="0">
                <a:latin typeface="Times" pitchFamily="2" charset="0"/>
              </a:rPr>
              <a:t> How have American political values defined the historic development of our political institutions and society? </a:t>
            </a:r>
          </a:p>
          <a:p>
            <a:pPr marL="0" indent="0">
              <a:buNone/>
            </a:pPr>
            <a:r>
              <a:rPr lang="en-US" sz="2000" dirty="0">
                <a:solidFill>
                  <a:srgbClr val="002060"/>
                </a:solidFill>
                <a:latin typeface="Times" pitchFamily="2" charset="0"/>
              </a:rPr>
              <a:t>Students Can:</a:t>
            </a:r>
          </a:p>
          <a:p>
            <a:r>
              <a:rPr lang="en-US" sz="2000" dirty="0">
                <a:latin typeface="Times" pitchFamily="2" charset="0"/>
              </a:rPr>
              <a:t>Explain why compromise was critical to the development of the U.S. Constitution </a:t>
            </a:r>
          </a:p>
          <a:p>
            <a:r>
              <a:rPr lang="en-US" sz="2000" dirty="0">
                <a:latin typeface="Times" pitchFamily="2" charset="0"/>
              </a:rPr>
              <a:t>Evaluate why a decentralized government proved to be ineffective in governing American from 1781 to 1789.</a:t>
            </a:r>
          </a:p>
          <a:p>
            <a:pPr marL="0" indent="0">
              <a:buNone/>
            </a:pPr>
            <a:r>
              <a:rPr lang="en-US" sz="2400" b="1" dirty="0">
                <a:solidFill>
                  <a:srgbClr val="002060"/>
                </a:solidFill>
                <a:latin typeface="Times" pitchFamily="2" charset="0"/>
              </a:rPr>
              <a:t>Agenda</a:t>
            </a:r>
          </a:p>
          <a:p>
            <a:r>
              <a:rPr lang="en-US" sz="2400" dirty="0">
                <a:latin typeface="Times" pitchFamily="2" charset="0"/>
              </a:rPr>
              <a:t>Correction to the AOC</a:t>
            </a:r>
          </a:p>
          <a:p>
            <a:r>
              <a:rPr lang="en-US" sz="2400" dirty="0">
                <a:latin typeface="Times" pitchFamily="2" charset="0"/>
              </a:rPr>
              <a:t>Constitutional Convention </a:t>
            </a:r>
          </a:p>
          <a:p>
            <a:r>
              <a:rPr lang="en-US" sz="2400" dirty="0">
                <a:latin typeface="Times" pitchFamily="2" charset="0"/>
              </a:rPr>
              <a:t>Plans of Government </a:t>
            </a:r>
          </a:p>
          <a:p>
            <a:endParaRPr lang="en-US" sz="2400" b="1" dirty="0">
              <a:solidFill>
                <a:srgbClr val="002060"/>
              </a:solidFill>
              <a:latin typeface="Times" pitchFamily="2" charset="0"/>
            </a:endParaRPr>
          </a:p>
          <a:p>
            <a:pPr marL="0" indent="0">
              <a:buNone/>
            </a:pPr>
            <a:r>
              <a:rPr lang="en-US" sz="2400" b="1" dirty="0">
                <a:solidFill>
                  <a:srgbClr val="002060"/>
                </a:solidFill>
                <a:latin typeface="Times" pitchFamily="2" charset="0"/>
              </a:rPr>
              <a:t>Homework:</a:t>
            </a:r>
          </a:p>
          <a:p>
            <a:r>
              <a:rPr lang="en-US" sz="2400" b="1" dirty="0">
                <a:solidFill>
                  <a:srgbClr val="FF0000"/>
                </a:solidFill>
                <a:latin typeface="Times" pitchFamily="2" charset="0"/>
              </a:rPr>
              <a:t>Current Events Journal Due October 25</a:t>
            </a:r>
          </a:p>
          <a:p>
            <a:r>
              <a:rPr lang="en-US" sz="2400" b="1" dirty="0">
                <a:solidFill>
                  <a:srgbClr val="FF0000"/>
                </a:solidFill>
                <a:latin typeface="Times" pitchFamily="2" charset="0"/>
              </a:rPr>
              <a:t>Unit II Test – October 17</a:t>
            </a:r>
          </a:p>
        </p:txBody>
      </p:sp>
    </p:spTree>
    <p:extLst>
      <p:ext uri="{BB962C8B-B14F-4D97-AF65-F5344CB8AC3E}">
        <p14:creationId xmlns:p14="http://schemas.microsoft.com/office/powerpoint/2010/main" val="29512088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76E48-80BC-7601-90C4-443D7EE636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B55851-7DC1-581F-87BE-06964F9EE5BB}"/>
              </a:ext>
            </a:extLst>
          </p:cNvPr>
          <p:cNvSpPr>
            <a:spLocks noGrp="1"/>
          </p:cNvSpPr>
          <p:nvPr>
            <p:ph type="title"/>
          </p:nvPr>
        </p:nvSpPr>
        <p:spPr>
          <a:xfrm>
            <a:off x="838200" y="365125"/>
            <a:ext cx="10515600" cy="746223"/>
          </a:xfrm>
          <a:solidFill>
            <a:schemeClr val="accent4">
              <a:lumMod val="20000"/>
              <a:lumOff val="80000"/>
            </a:schemeClr>
          </a:solidFill>
          <a:ln>
            <a:solidFill>
              <a:srgbClr val="FF0000"/>
            </a:solidFill>
          </a:ln>
        </p:spPr>
        <p:txBody>
          <a:bodyPr/>
          <a:lstStyle/>
          <a:p>
            <a:r>
              <a:rPr lang="en-US" dirty="0">
                <a:solidFill>
                  <a:srgbClr val="002060"/>
                </a:solidFill>
                <a:latin typeface="Bookman Old Style" panose="02050604050505020204" pitchFamily="18" charset="0"/>
              </a:rPr>
              <a:t>Plans of Government </a:t>
            </a:r>
          </a:p>
        </p:txBody>
      </p:sp>
      <p:sp>
        <p:nvSpPr>
          <p:cNvPr id="3" name="Content Placeholder 2">
            <a:extLst>
              <a:ext uri="{FF2B5EF4-FFF2-40B4-BE49-F238E27FC236}">
                <a16:creationId xmlns:a16="http://schemas.microsoft.com/office/drawing/2014/main" id="{5E691752-F2AE-7877-7FC3-90137F7DC336}"/>
              </a:ext>
            </a:extLst>
          </p:cNvPr>
          <p:cNvSpPr>
            <a:spLocks noGrp="1"/>
          </p:cNvSpPr>
          <p:nvPr>
            <p:ph idx="1"/>
          </p:nvPr>
        </p:nvSpPr>
        <p:spPr>
          <a:xfrm>
            <a:off x="838200" y="1336430"/>
            <a:ext cx="10515600" cy="4979964"/>
          </a:xfrm>
          <a:solidFill>
            <a:schemeClr val="bg1"/>
          </a:solidFill>
          <a:ln>
            <a:solidFill>
              <a:srgbClr val="002060"/>
            </a:solidFill>
          </a:ln>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Formulating a new Constitution</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How did your assign plan of government correct weaknesses of the Articles of Confederation? </a:t>
            </a:r>
          </a:p>
        </p:txBody>
      </p:sp>
      <p:pic>
        <p:nvPicPr>
          <p:cNvPr id="1026" name="Picture 2" descr="Constitutional Convention 1787">
            <a:extLst>
              <a:ext uri="{FF2B5EF4-FFF2-40B4-BE49-F238E27FC236}">
                <a16:creationId xmlns:a16="http://schemas.microsoft.com/office/drawing/2014/main" id="{B889038D-6E50-C538-298E-B50434567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855" y="2754849"/>
            <a:ext cx="3165504" cy="3165504"/>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Oval 9">
            <a:extLst>
              <a:ext uri="{FF2B5EF4-FFF2-40B4-BE49-F238E27FC236}">
                <a16:creationId xmlns:a16="http://schemas.microsoft.com/office/drawing/2014/main" id="{F69A2A1D-1741-F314-076D-785B1E967CC8}"/>
              </a:ext>
            </a:extLst>
          </p:cNvPr>
          <p:cNvSpPr/>
          <p:nvPr/>
        </p:nvSpPr>
        <p:spPr>
          <a:xfrm>
            <a:off x="2526224" y="2371241"/>
            <a:ext cx="4153545" cy="883403"/>
          </a:xfrm>
          <a:prstGeom prst="wedgeEllipseCallout">
            <a:avLst>
              <a:gd name="adj1" fmla="val -48072"/>
              <a:gd name="adj2" fmla="val 80044"/>
            </a:avLst>
          </a:prstGeom>
          <a:solidFill>
            <a:schemeClr val="bg1"/>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 need a new plan to govern this country. No too, weak or too strong!</a:t>
            </a:r>
          </a:p>
        </p:txBody>
      </p:sp>
    </p:spTree>
    <p:extLst>
      <p:ext uri="{BB962C8B-B14F-4D97-AF65-F5344CB8AC3E}">
        <p14:creationId xmlns:p14="http://schemas.microsoft.com/office/powerpoint/2010/main" val="37879143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4">
              <a:lumMod val="20000"/>
              <a:lumOff val="80000"/>
            </a:schemeClr>
          </a:solidFill>
          <a:ln>
            <a:solidFill>
              <a:srgbClr val="FF0000"/>
            </a:solidFill>
          </a:ln>
        </p:spPr>
        <p:txBody>
          <a:bodyPr/>
          <a:lstStyle/>
          <a:p>
            <a:r>
              <a:rPr lang="en-US" dirty="0">
                <a:solidFill>
                  <a:srgbClr val="002060"/>
                </a:solidFill>
                <a:latin typeface="Bookman Old Style" panose="02050604050505020204" pitchFamily="18" charset="0"/>
              </a:rPr>
              <a:t>The Miracle of Philadelphia </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36430"/>
            <a:ext cx="10515600" cy="4979964"/>
          </a:xfrm>
          <a:solidFill>
            <a:schemeClr val="bg1"/>
          </a:solidFill>
          <a:ln>
            <a:solidFill>
              <a:srgbClr val="002060"/>
            </a:solidFill>
          </a:ln>
        </p:spPr>
        <p:txBody>
          <a:bodyPr>
            <a:normAutofit/>
          </a:bodyPr>
          <a:lstStyle/>
          <a:p>
            <a:r>
              <a:rPr lang="en-US" sz="2400" b="1" dirty="0">
                <a:latin typeface="Times New Roman" panose="02020603050405020304" pitchFamily="18" charset="0"/>
                <a:cs typeface="Times New Roman" panose="02020603050405020304" pitchFamily="18" charset="0"/>
              </a:rPr>
              <a:t>Constitutional Convention, 1787 </a:t>
            </a:r>
          </a:p>
        </p:txBody>
      </p:sp>
      <p:pic>
        <p:nvPicPr>
          <p:cNvPr id="4098" name="Picture 2" descr="Arizona lawmakers are planning for a constitutional convention">
            <a:extLst>
              <a:ext uri="{FF2B5EF4-FFF2-40B4-BE49-F238E27FC236}">
                <a16:creationId xmlns:a16="http://schemas.microsoft.com/office/drawing/2014/main" id="{1AF9434F-8C7C-46E0-8626-E37CAA5FF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002" y="1922103"/>
            <a:ext cx="7244216" cy="24810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1AEE246-0E48-4313-A0C5-1CA9B4552A67}"/>
              </a:ext>
            </a:extLst>
          </p:cNvPr>
          <p:cNvSpPr/>
          <p:nvPr/>
        </p:nvSpPr>
        <p:spPr>
          <a:xfrm>
            <a:off x="739557" y="4543899"/>
            <a:ext cx="7504109" cy="161523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Purpose: </a:t>
            </a:r>
            <a:r>
              <a:rPr lang="en-US" sz="2400" dirty="0">
                <a:latin typeface="Times New Roman" panose="02020603050405020304" pitchFamily="18" charset="0"/>
                <a:cs typeface="Times New Roman" panose="02020603050405020304" pitchFamily="18" charset="0"/>
              </a:rPr>
              <a:t>Repair of the Articles of Confederation</a:t>
            </a:r>
          </a:p>
          <a:p>
            <a:r>
              <a:rPr lang="en-US" sz="2400" b="1" dirty="0">
                <a:latin typeface="Times New Roman" panose="02020603050405020304" pitchFamily="18" charset="0"/>
                <a:cs typeface="Times New Roman" panose="02020603050405020304" pitchFamily="18" charset="0"/>
              </a:rPr>
              <a:t>Rules: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Rule of secrecy</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Simple majority decides an issue </a:t>
            </a:r>
          </a:p>
        </p:txBody>
      </p:sp>
      <p:sp>
        <p:nvSpPr>
          <p:cNvPr id="5" name="Speech Bubble: Oval 4">
            <a:extLst>
              <a:ext uri="{FF2B5EF4-FFF2-40B4-BE49-F238E27FC236}">
                <a16:creationId xmlns:a16="http://schemas.microsoft.com/office/drawing/2014/main" id="{94204306-EF88-4D38-BFBD-571F097EBBAB}"/>
              </a:ext>
            </a:extLst>
          </p:cNvPr>
          <p:cNvSpPr/>
          <p:nvPr/>
        </p:nvSpPr>
        <p:spPr>
          <a:xfrm>
            <a:off x="6822831" y="2039815"/>
            <a:ext cx="2489981" cy="576776"/>
          </a:xfrm>
          <a:prstGeom prst="wedgeEllipseCallout">
            <a:avLst>
              <a:gd name="adj1" fmla="val -43725"/>
              <a:gd name="adj2" fmla="val 7321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The AOC is no good to me!</a:t>
            </a:r>
          </a:p>
        </p:txBody>
      </p:sp>
      <p:sp>
        <p:nvSpPr>
          <p:cNvPr id="7" name="Speech Bubble: Oval 6">
            <a:extLst>
              <a:ext uri="{FF2B5EF4-FFF2-40B4-BE49-F238E27FC236}">
                <a16:creationId xmlns:a16="http://schemas.microsoft.com/office/drawing/2014/main" id="{826265C1-6C88-443A-9962-68D796870288}"/>
              </a:ext>
            </a:extLst>
          </p:cNvPr>
          <p:cNvSpPr/>
          <p:nvPr/>
        </p:nvSpPr>
        <p:spPr>
          <a:xfrm>
            <a:off x="3136258" y="2062814"/>
            <a:ext cx="2489981" cy="576776"/>
          </a:xfrm>
          <a:prstGeom prst="wedgeEllipseCallout">
            <a:avLst>
              <a:gd name="adj1" fmla="val -10392"/>
              <a:gd name="adj2" fmla="val 951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Shall we replace it?</a:t>
            </a:r>
          </a:p>
        </p:txBody>
      </p:sp>
      <p:sp>
        <p:nvSpPr>
          <p:cNvPr id="6" name="Rectangle 5">
            <a:extLst>
              <a:ext uri="{FF2B5EF4-FFF2-40B4-BE49-F238E27FC236}">
                <a16:creationId xmlns:a16="http://schemas.microsoft.com/office/drawing/2014/main" id="{547094B8-6075-4FE4-A870-BA816B49EEEF}"/>
              </a:ext>
            </a:extLst>
          </p:cNvPr>
          <p:cNvSpPr/>
          <p:nvPr/>
        </p:nvSpPr>
        <p:spPr>
          <a:xfrm>
            <a:off x="6682154" y="1068510"/>
            <a:ext cx="5261316" cy="74622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Who is missing in the image of the Constitutional image??????</a:t>
            </a:r>
          </a:p>
        </p:txBody>
      </p:sp>
    </p:spTree>
    <p:extLst>
      <p:ext uri="{BB962C8B-B14F-4D97-AF65-F5344CB8AC3E}">
        <p14:creationId xmlns:p14="http://schemas.microsoft.com/office/powerpoint/2010/main" val="38767328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460D-3EC7-4000-9490-E6FA56034C57}"/>
              </a:ext>
            </a:extLst>
          </p:cNvPr>
          <p:cNvSpPr>
            <a:spLocks noGrp="1"/>
          </p:cNvSpPr>
          <p:nvPr>
            <p:ph type="title"/>
          </p:nvPr>
        </p:nvSpPr>
        <p:spPr>
          <a:xfrm>
            <a:off x="838200" y="365126"/>
            <a:ext cx="10515600" cy="689952"/>
          </a:xfrm>
          <a:solidFill>
            <a:schemeClr val="accent4">
              <a:lumMod val="20000"/>
              <a:lumOff val="80000"/>
            </a:schemeClr>
          </a:solidFill>
          <a:ln>
            <a:solidFill>
              <a:srgbClr val="FF0000"/>
            </a:solidFill>
          </a:ln>
        </p:spPr>
        <p:txBody>
          <a:bodyPr>
            <a:normAutofit fontScale="90000"/>
          </a:bodyPr>
          <a:lstStyle/>
          <a:p>
            <a:r>
              <a:rPr lang="en-US" dirty="0">
                <a:solidFill>
                  <a:srgbClr val="002060"/>
                </a:solidFill>
                <a:latin typeface="Times" panose="02020603050405020304" pitchFamily="18" charset="0"/>
                <a:cs typeface="Times" panose="02020603050405020304" pitchFamily="18" charset="0"/>
              </a:rPr>
              <a:t>Meet the Founders </a:t>
            </a:r>
          </a:p>
        </p:txBody>
      </p:sp>
      <p:sp>
        <p:nvSpPr>
          <p:cNvPr id="3" name="Content Placeholder 2">
            <a:extLst>
              <a:ext uri="{FF2B5EF4-FFF2-40B4-BE49-F238E27FC236}">
                <a16:creationId xmlns:a16="http://schemas.microsoft.com/office/drawing/2014/main" id="{D1C93E55-6DF4-45CB-A356-12D8CE2A8E2C}"/>
              </a:ext>
            </a:extLst>
          </p:cNvPr>
          <p:cNvSpPr>
            <a:spLocks noGrp="1"/>
          </p:cNvSpPr>
          <p:nvPr>
            <p:ph idx="1"/>
          </p:nvPr>
        </p:nvSpPr>
        <p:spPr>
          <a:xfrm>
            <a:off x="492369" y="1448972"/>
            <a:ext cx="11183816" cy="4727991"/>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Convention delegates </a:t>
            </a:r>
          </a:p>
        </p:txBody>
      </p:sp>
      <p:pic>
        <p:nvPicPr>
          <p:cNvPr id="1026" name="Picture 2" descr="Constitutional Conventions - Boston Review">
            <a:extLst>
              <a:ext uri="{FF2B5EF4-FFF2-40B4-BE49-F238E27FC236}">
                <a16:creationId xmlns:a16="http://schemas.microsoft.com/office/drawing/2014/main" id="{4D661E1B-A386-4190-938A-EC19CEE82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5369" y="1852925"/>
            <a:ext cx="4822382" cy="35561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0C75058-4558-4F30-84AD-43EAE58FFA53}"/>
              </a:ext>
            </a:extLst>
          </p:cNvPr>
          <p:cNvSpPr/>
          <p:nvPr/>
        </p:nvSpPr>
        <p:spPr>
          <a:xfrm>
            <a:off x="344774" y="1834680"/>
            <a:ext cx="5621858" cy="2083170"/>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Three major common factors of the representatives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All white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All male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All experienced in governing </a:t>
            </a:r>
          </a:p>
        </p:txBody>
      </p:sp>
      <p:sp>
        <p:nvSpPr>
          <p:cNvPr id="5" name="Speech Bubble: Oval 4">
            <a:extLst>
              <a:ext uri="{FF2B5EF4-FFF2-40B4-BE49-F238E27FC236}">
                <a16:creationId xmlns:a16="http://schemas.microsoft.com/office/drawing/2014/main" id="{F44AD1C9-B144-4E97-92DF-98FB544D47B1}"/>
              </a:ext>
            </a:extLst>
          </p:cNvPr>
          <p:cNvSpPr/>
          <p:nvPr/>
        </p:nvSpPr>
        <p:spPr>
          <a:xfrm>
            <a:off x="7216726" y="1350498"/>
            <a:ext cx="2208628" cy="970671"/>
          </a:xfrm>
          <a:prstGeom prst="wedgeEllipseCallout">
            <a:avLst>
              <a:gd name="adj1" fmla="val -43154"/>
              <a:gd name="adj2" fmla="val 6250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We need a centralized government </a:t>
            </a:r>
          </a:p>
        </p:txBody>
      </p:sp>
      <p:sp>
        <p:nvSpPr>
          <p:cNvPr id="7" name="Speech Bubble: Oval 6">
            <a:extLst>
              <a:ext uri="{FF2B5EF4-FFF2-40B4-BE49-F238E27FC236}">
                <a16:creationId xmlns:a16="http://schemas.microsoft.com/office/drawing/2014/main" id="{30067106-A707-4777-B469-E857FEDAE0C6}"/>
              </a:ext>
            </a:extLst>
          </p:cNvPr>
          <p:cNvSpPr/>
          <p:nvPr/>
        </p:nvSpPr>
        <p:spPr>
          <a:xfrm>
            <a:off x="9612846" y="1153552"/>
            <a:ext cx="2208628" cy="970671"/>
          </a:xfrm>
          <a:prstGeom prst="wedgeEllipseCallout">
            <a:avLst>
              <a:gd name="adj1" fmla="val -43154"/>
              <a:gd name="adj2" fmla="val 9438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But let us check power</a:t>
            </a:r>
          </a:p>
        </p:txBody>
      </p:sp>
      <p:sp>
        <p:nvSpPr>
          <p:cNvPr id="8" name="Speech Bubble: Oval 7">
            <a:extLst>
              <a:ext uri="{FF2B5EF4-FFF2-40B4-BE49-F238E27FC236}">
                <a16:creationId xmlns:a16="http://schemas.microsoft.com/office/drawing/2014/main" id="{8DBCE2D9-A158-4739-9D52-A780A9E44346}"/>
              </a:ext>
            </a:extLst>
          </p:cNvPr>
          <p:cNvSpPr/>
          <p:nvPr/>
        </p:nvSpPr>
        <p:spPr>
          <a:xfrm>
            <a:off x="10146241" y="2246818"/>
            <a:ext cx="2208628" cy="970671"/>
          </a:xfrm>
          <a:prstGeom prst="wedgeEllipseCallout">
            <a:avLst>
              <a:gd name="adj1" fmla="val -43154"/>
              <a:gd name="adj2" fmla="val 4655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What about the states</a:t>
            </a:r>
          </a:p>
        </p:txBody>
      </p:sp>
      <p:sp>
        <p:nvSpPr>
          <p:cNvPr id="6" name="Rectangle 5">
            <a:extLst>
              <a:ext uri="{FF2B5EF4-FFF2-40B4-BE49-F238E27FC236}">
                <a16:creationId xmlns:a16="http://schemas.microsoft.com/office/drawing/2014/main" id="{FCA5DB98-CAC4-4316-AABC-D0F9B25B5AC7}"/>
              </a:ext>
            </a:extLst>
          </p:cNvPr>
          <p:cNvSpPr/>
          <p:nvPr/>
        </p:nvSpPr>
        <p:spPr>
          <a:xfrm>
            <a:off x="168812" y="5812981"/>
            <a:ext cx="11830930" cy="7578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Whose voices are not heard at the Constitutional Convention?</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How does that impact how our republic works?  </a:t>
            </a:r>
          </a:p>
        </p:txBody>
      </p:sp>
      <p:pic>
        <p:nvPicPr>
          <p:cNvPr id="1030" name="Picture 6" descr="On this day, the Constitutional Convention began | The National  Constitution Center">
            <a:extLst>
              <a:ext uri="{FF2B5EF4-FFF2-40B4-BE49-F238E27FC236}">
                <a16:creationId xmlns:a16="http://schemas.microsoft.com/office/drawing/2014/main" id="{FF091C37-878E-4660-AC0B-FACB044D5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 y="3877455"/>
            <a:ext cx="5170291" cy="173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7594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09600" y="274638"/>
            <a:ext cx="10972800" cy="639762"/>
          </a:xfrm>
          <a:solidFill>
            <a:schemeClr val="accent4">
              <a:lumMod val="20000"/>
              <a:lumOff val="80000"/>
            </a:schemeClr>
          </a:solidFill>
          <a:ln>
            <a:solidFill>
              <a:srgbClr val="FF0000"/>
            </a:solidFill>
            <a:miter lim="800000"/>
            <a:headEnd/>
            <a:tailEnd/>
          </a:ln>
        </p:spPr>
        <p:txBody>
          <a:bodyPr>
            <a:normAutofit fontScale="90000"/>
          </a:bodyPr>
          <a:lstStyle/>
          <a:p>
            <a:pPr eaLnBrk="1" hangingPunct="1"/>
            <a:r>
              <a:rPr lang="en-US" altLang="en-US" dirty="0">
                <a:solidFill>
                  <a:srgbClr val="002060"/>
                </a:solidFill>
                <a:latin typeface="Baskerville Old Face" panose="02020602080505020303" pitchFamily="18" charset="77"/>
                <a:cs typeface="Times New Roman" pitchFamily="18" charset="0"/>
              </a:rPr>
              <a:t>Building a new social contract</a:t>
            </a:r>
          </a:p>
        </p:txBody>
      </p:sp>
      <p:sp>
        <p:nvSpPr>
          <p:cNvPr id="3" name="Content Placeholder 2"/>
          <p:cNvSpPr>
            <a:spLocks noGrp="1"/>
          </p:cNvSpPr>
          <p:nvPr>
            <p:ph idx="1"/>
          </p:nvPr>
        </p:nvSpPr>
        <p:spPr>
          <a:xfrm>
            <a:off x="660400" y="1143000"/>
            <a:ext cx="10972800" cy="4830763"/>
          </a:xfrm>
          <a:solidFill>
            <a:schemeClr val="bg1"/>
          </a:solidFill>
          <a:ln>
            <a:solidFill>
              <a:srgbClr val="002060"/>
            </a:solidFill>
          </a:ln>
        </p:spPr>
        <p:txBody>
          <a:bodyPr/>
          <a:lstStyle/>
          <a:p>
            <a:pPr marL="0" indent="0">
              <a:buNone/>
              <a:defRPr/>
            </a:pPr>
            <a:r>
              <a:rPr lang="en-US" sz="2400" b="1" dirty="0">
                <a:solidFill>
                  <a:srgbClr val="C00000"/>
                </a:solidFill>
                <a:latin typeface="Times New Roman" panose="02020603050405020304" pitchFamily="18" charset="0"/>
                <a:cs typeface="Times New Roman" panose="02020603050405020304" pitchFamily="18" charset="0"/>
              </a:rPr>
              <a:t>U.S. Constitution</a:t>
            </a:r>
            <a:endParaRPr lang="en-US" sz="2400" i="1" dirty="0">
              <a:solidFill>
                <a:srgbClr val="00206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31E008F4-CB26-3342-9DBD-5906FE503B9A}"/>
              </a:ext>
            </a:extLst>
          </p:cNvPr>
          <p:cNvPicPr>
            <a:picLocks noChangeAspect="1"/>
          </p:cNvPicPr>
          <p:nvPr/>
        </p:nvPicPr>
        <p:blipFill>
          <a:blip r:embed="rId2"/>
          <a:stretch>
            <a:fillRect/>
          </a:stretch>
        </p:blipFill>
        <p:spPr>
          <a:xfrm>
            <a:off x="4995635" y="2194945"/>
            <a:ext cx="7022193" cy="2726872"/>
          </a:xfrm>
          <a:prstGeom prst="rect">
            <a:avLst/>
          </a:prstGeom>
        </p:spPr>
      </p:pic>
      <p:sp>
        <p:nvSpPr>
          <p:cNvPr id="4" name="Oval Callout 3">
            <a:extLst>
              <a:ext uri="{FF2B5EF4-FFF2-40B4-BE49-F238E27FC236}">
                <a16:creationId xmlns:a16="http://schemas.microsoft.com/office/drawing/2014/main" id="{DFD02AB5-96F3-D847-83A3-751CDFFF6729}"/>
              </a:ext>
            </a:extLst>
          </p:cNvPr>
          <p:cNvSpPr/>
          <p:nvPr/>
        </p:nvSpPr>
        <p:spPr>
          <a:xfrm>
            <a:off x="5979886" y="1973943"/>
            <a:ext cx="1988457" cy="696686"/>
          </a:xfrm>
          <a:prstGeom prst="wedgeEllipseCallout">
            <a:avLst>
              <a:gd name="adj1" fmla="val 51682"/>
              <a:gd name="adj2" fmla="val 7764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Times" pitchFamily="2" charset="0"/>
              </a:rPr>
              <a:t>The Articles of Confederations have failed us. </a:t>
            </a:r>
          </a:p>
        </p:txBody>
      </p:sp>
      <p:sp>
        <p:nvSpPr>
          <p:cNvPr id="7" name="Oval Callout 6">
            <a:extLst>
              <a:ext uri="{FF2B5EF4-FFF2-40B4-BE49-F238E27FC236}">
                <a16:creationId xmlns:a16="http://schemas.microsoft.com/office/drawing/2014/main" id="{87852F71-AC0F-F548-A4D6-D264A70D1A56}"/>
              </a:ext>
            </a:extLst>
          </p:cNvPr>
          <p:cNvSpPr/>
          <p:nvPr/>
        </p:nvSpPr>
        <p:spPr>
          <a:xfrm>
            <a:off x="7968343" y="1574630"/>
            <a:ext cx="1988457" cy="696686"/>
          </a:xfrm>
          <a:prstGeom prst="wedgeEllipseCallout">
            <a:avLst>
              <a:gd name="adj1" fmla="val 51682"/>
              <a:gd name="adj2" fmla="val 7764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Times" pitchFamily="2" charset="0"/>
              </a:rPr>
              <a:t>We need a stable government!</a:t>
            </a:r>
          </a:p>
        </p:txBody>
      </p:sp>
      <p:sp>
        <p:nvSpPr>
          <p:cNvPr id="5" name="Rectangle 4">
            <a:extLst>
              <a:ext uri="{FF2B5EF4-FFF2-40B4-BE49-F238E27FC236}">
                <a16:creationId xmlns:a16="http://schemas.microsoft.com/office/drawing/2014/main" id="{B2073191-0FF6-324E-A5FD-BF1E886FDEDD}"/>
              </a:ext>
            </a:extLst>
          </p:cNvPr>
          <p:cNvSpPr/>
          <p:nvPr/>
        </p:nvSpPr>
        <p:spPr>
          <a:xfrm>
            <a:off x="174172" y="1805354"/>
            <a:ext cx="4714351" cy="762000"/>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Factors for  a new Constitution</a:t>
            </a:r>
          </a:p>
        </p:txBody>
      </p:sp>
      <p:sp>
        <p:nvSpPr>
          <p:cNvPr id="9" name="Rectangle 8">
            <a:extLst>
              <a:ext uri="{FF2B5EF4-FFF2-40B4-BE49-F238E27FC236}">
                <a16:creationId xmlns:a16="http://schemas.microsoft.com/office/drawing/2014/main" id="{27CCB59F-D31B-E542-8A9E-9AFFFCB3E373}"/>
              </a:ext>
            </a:extLst>
          </p:cNvPr>
          <p:cNvSpPr/>
          <p:nvPr/>
        </p:nvSpPr>
        <p:spPr>
          <a:xfrm>
            <a:off x="174172" y="2816695"/>
            <a:ext cx="4714351" cy="762000"/>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itchFamily="2" charset="0"/>
              </a:rPr>
              <a:t>Fix weaknesses of the Articles of Confederation</a:t>
            </a:r>
          </a:p>
        </p:txBody>
      </p:sp>
      <p:sp>
        <p:nvSpPr>
          <p:cNvPr id="10" name="Rectangle 9">
            <a:extLst>
              <a:ext uri="{FF2B5EF4-FFF2-40B4-BE49-F238E27FC236}">
                <a16:creationId xmlns:a16="http://schemas.microsoft.com/office/drawing/2014/main" id="{19980E60-0101-3E4D-9FA5-1085B8EA7E1C}"/>
              </a:ext>
            </a:extLst>
          </p:cNvPr>
          <p:cNvSpPr/>
          <p:nvPr/>
        </p:nvSpPr>
        <p:spPr>
          <a:xfrm>
            <a:off x="174172" y="3653543"/>
            <a:ext cx="4714351" cy="762000"/>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itchFamily="2" charset="0"/>
              </a:rPr>
              <a:t>Compromise</a:t>
            </a:r>
          </a:p>
        </p:txBody>
      </p:sp>
      <p:sp>
        <p:nvSpPr>
          <p:cNvPr id="11" name="Rectangle 10">
            <a:extLst>
              <a:ext uri="{FF2B5EF4-FFF2-40B4-BE49-F238E27FC236}">
                <a16:creationId xmlns:a16="http://schemas.microsoft.com/office/drawing/2014/main" id="{7BC9F552-4F47-5640-9CE2-FFAC0FA72881}"/>
              </a:ext>
            </a:extLst>
          </p:cNvPr>
          <p:cNvSpPr/>
          <p:nvPr/>
        </p:nvSpPr>
        <p:spPr>
          <a:xfrm>
            <a:off x="174172" y="4490391"/>
            <a:ext cx="4714351" cy="762000"/>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itchFamily="2" charset="0"/>
              </a:rPr>
              <a:t>Create limits to government power</a:t>
            </a:r>
          </a:p>
        </p:txBody>
      </p:sp>
      <p:sp>
        <p:nvSpPr>
          <p:cNvPr id="6" name="Down Arrow 5">
            <a:extLst>
              <a:ext uri="{FF2B5EF4-FFF2-40B4-BE49-F238E27FC236}">
                <a16:creationId xmlns:a16="http://schemas.microsoft.com/office/drawing/2014/main" id="{551C58E0-1EA5-8E4D-8ED1-62A4B89941CF}"/>
              </a:ext>
            </a:extLst>
          </p:cNvPr>
          <p:cNvSpPr/>
          <p:nvPr/>
        </p:nvSpPr>
        <p:spPr>
          <a:xfrm>
            <a:off x="2091731" y="2432990"/>
            <a:ext cx="879231" cy="418424"/>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3426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10F0A-6A9F-E1F6-4AF5-4EE8987F51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7D29F4-40FA-FBEE-D9A0-76C78D042992}"/>
              </a:ext>
            </a:extLst>
          </p:cNvPr>
          <p:cNvSpPr>
            <a:spLocks noGrp="1"/>
          </p:cNvSpPr>
          <p:nvPr>
            <p:ph type="title"/>
          </p:nvPr>
        </p:nvSpPr>
        <p:spPr>
          <a:xfrm>
            <a:off x="838200" y="365125"/>
            <a:ext cx="10515600" cy="746223"/>
          </a:xfrm>
          <a:solidFill>
            <a:schemeClr val="accent4">
              <a:lumMod val="20000"/>
              <a:lumOff val="80000"/>
            </a:schemeClr>
          </a:solidFill>
          <a:ln>
            <a:solidFill>
              <a:srgbClr val="FF0000"/>
            </a:solidFill>
          </a:ln>
        </p:spPr>
        <p:txBody>
          <a:bodyPr/>
          <a:lstStyle/>
          <a:p>
            <a:r>
              <a:rPr lang="en-US" dirty="0">
                <a:solidFill>
                  <a:srgbClr val="002060"/>
                </a:solidFill>
                <a:latin typeface="Bookman Old Style" panose="02050604050505020204" pitchFamily="18" charset="0"/>
              </a:rPr>
              <a:t>Plans of Government </a:t>
            </a:r>
          </a:p>
        </p:txBody>
      </p:sp>
      <p:sp>
        <p:nvSpPr>
          <p:cNvPr id="3" name="Content Placeholder 2">
            <a:extLst>
              <a:ext uri="{FF2B5EF4-FFF2-40B4-BE49-F238E27FC236}">
                <a16:creationId xmlns:a16="http://schemas.microsoft.com/office/drawing/2014/main" id="{602AB599-06FC-F233-BF94-6D2D3579514E}"/>
              </a:ext>
            </a:extLst>
          </p:cNvPr>
          <p:cNvSpPr>
            <a:spLocks noGrp="1"/>
          </p:cNvSpPr>
          <p:nvPr>
            <p:ph idx="1"/>
          </p:nvPr>
        </p:nvSpPr>
        <p:spPr>
          <a:xfrm>
            <a:off x="838200" y="1336430"/>
            <a:ext cx="10515600" cy="4979964"/>
          </a:xfrm>
          <a:solidFill>
            <a:schemeClr val="bg1"/>
          </a:solidFill>
          <a:ln>
            <a:solidFill>
              <a:srgbClr val="002060"/>
            </a:solidFill>
          </a:ln>
        </p:spPr>
        <p:txBody>
          <a:bodyPr>
            <a:normAutofit/>
          </a:bodyPr>
          <a:lstStyle/>
          <a:p>
            <a:r>
              <a:rPr lang="en-US" sz="2400" b="1" dirty="0">
                <a:latin typeface="Times New Roman" panose="02020603050405020304" pitchFamily="18" charset="0"/>
                <a:cs typeface="Times New Roman" panose="02020603050405020304" pitchFamily="18" charset="0"/>
              </a:rPr>
              <a:t>Evaluate how proposed plans of government rectified the weaknesses of the Articles of Confederation.  </a:t>
            </a:r>
            <a:endParaRPr lang="en-US" sz="2400" dirty="0">
              <a:latin typeface="Times New Roman" panose="02020603050405020304" pitchFamily="18"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C333E3A-ADB1-9370-E7CD-0ADE85A6F999}"/>
              </a:ext>
            </a:extLst>
          </p:cNvPr>
          <p:cNvSpPr/>
          <p:nvPr/>
        </p:nvSpPr>
        <p:spPr>
          <a:xfrm>
            <a:off x="402956" y="2138766"/>
            <a:ext cx="4897464" cy="435410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800" dirty="0">
              <a:latin typeface="Times" panose="02020603050405020304" pitchFamily="18" charset="0"/>
              <a:cs typeface="Times" panose="02020603050405020304" pitchFamily="18" charset="0"/>
            </a:endParaRPr>
          </a:p>
          <a:p>
            <a:endParaRPr lang="en-US" sz="2800" dirty="0">
              <a:latin typeface="Times" panose="02020603050405020304" pitchFamily="18" charset="0"/>
              <a:cs typeface="Times" panose="02020603050405020304" pitchFamily="18" charset="0"/>
            </a:endParaRPr>
          </a:p>
          <a:p>
            <a:r>
              <a:rPr lang="en-US" sz="2800" dirty="0">
                <a:latin typeface="Times" panose="02020603050405020304" pitchFamily="18" charset="0"/>
                <a:cs typeface="Times" panose="02020603050405020304" pitchFamily="18" charset="0"/>
              </a:rPr>
              <a:t>Each group member complete the chart for their assigned plan of Government</a:t>
            </a:r>
          </a:p>
          <a:p>
            <a:pPr marL="457200" indent="-457200">
              <a:buFont typeface="+mj-lt"/>
              <a:buAutoNum type="arabicPeriod"/>
            </a:pPr>
            <a:r>
              <a:rPr lang="en-US" sz="2800" dirty="0">
                <a:latin typeface="Times" panose="02020603050405020304" pitchFamily="18" charset="0"/>
                <a:cs typeface="Times" panose="02020603050405020304" pitchFamily="18" charset="0"/>
              </a:rPr>
              <a:t>Articles of Confederation </a:t>
            </a:r>
          </a:p>
          <a:p>
            <a:pPr marL="457200" indent="-457200">
              <a:buFont typeface="+mj-lt"/>
              <a:buAutoNum type="arabicPeriod"/>
            </a:pPr>
            <a:r>
              <a:rPr lang="en-US" sz="2800" dirty="0">
                <a:latin typeface="Times" panose="02020603050405020304" pitchFamily="18" charset="0"/>
                <a:cs typeface="Times" panose="02020603050405020304" pitchFamily="18" charset="0"/>
              </a:rPr>
              <a:t>Virginia Plan </a:t>
            </a:r>
          </a:p>
          <a:p>
            <a:pPr marL="457200" indent="-457200">
              <a:buFont typeface="+mj-lt"/>
              <a:buAutoNum type="arabicPeriod"/>
            </a:pPr>
            <a:r>
              <a:rPr lang="en-US" sz="2800" dirty="0">
                <a:latin typeface="Times" panose="02020603050405020304" pitchFamily="18" charset="0"/>
                <a:cs typeface="Times" panose="02020603050405020304" pitchFamily="18" charset="0"/>
              </a:rPr>
              <a:t>New Jersey Plan </a:t>
            </a:r>
          </a:p>
          <a:p>
            <a:pPr marL="457200" indent="-457200">
              <a:buFont typeface="+mj-lt"/>
              <a:buAutoNum type="arabicPeriod"/>
            </a:pPr>
            <a:r>
              <a:rPr lang="en-US" sz="2800" dirty="0">
                <a:latin typeface="Times" panose="02020603050405020304" pitchFamily="18" charset="0"/>
                <a:cs typeface="Times" panose="02020603050405020304" pitchFamily="18" charset="0"/>
              </a:rPr>
              <a:t>Hamilton Plan </a:t>
            </a:r>
          </a:p>
          <a:p>
            <a:pPr marL="457200" indent="-457200">
              <a:buFont typeface="+mj-lt"/>
              <a:buAutoNum type="arabicPeriod"/>
            </a:pPr>
            <a:endParaRPr lang="en-US" sz="2400" dirty="0">
              <a:latin typeface="Times" panose="02020603050405020304" pitchFamily="18" charset="0"/>
              <a:cs typeface="Times" panose="02020603050405020304" pitchFamily="18" charset="0"/>
            </a:endParaRPr>
          </a:p>
          <a:p>
            <a:pPr marL="457200" indent="-457200">
              <a:buFont typeface="+mj-lt"/>
              <a:buAutoNum type="arabicPeriod"/>
            </a:pPr>
            <a:endParaRPr lang="en-US" sz="2400" dirty="0">
              <a:latin typeface="Times" panose="02020603050405020304" pitchFamily="18" charset="0"/>
              <a:cs typeface="Times" panose="02020603050405020304" pitchFamily="18" charset="0"/>
            </a:endParaRPr>
          </a:p>
          <a:p>
            <a:pPr marL="457200" indent="-457200">
              <a:buFont typeface="+mj-lt"/>
              <a:buAutoNum type="arabicPeriod"/>
            </a:pPr>
            <a:endParaRPr lang="en-US" sz="2400" dirty="0">
              <a:latin typeface="Times" panose="02020603050405020304" pitchFamily="18" charset="0"/>
              <a:cs typeface="Times" panose="02020603050405020304" pitchFamily="18" charset="0"/>
            </a:endParaRPr>
          </a:p>
          <a:p>
            <a:pPr marL="457200" indent="-457200">
              <a:buFont typeface="+mj-lt"/>
              <a:buAutoNum type="arabicPeriod"/>
            </a:pPr>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p:txBody>
      </p:sp>
      <p:pic>
        <p:nvPicPr>
          <p:cNvPr id="2050" name="Picture 2" descr="James Madison | The White House">
            <a:extLst>
              <a:ext uri="{FF2B5EF4-FFF2-40B4-BE49-F238E27FC236}">
                <a16:creationId xmlns:a16="http://schemas.microsoft.com/office/drawing/2014/main" id="{80581D22-D3E6-DC90-48AF-B9DF45838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665" y="1954483"/>
            <a:ext cx="1765516" cy="17655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illiam Paterson | RallyPoint">
            <a:extLst>
              <a:ext uri="{FF2B5EF4-FFF2-40B4-BE49-F238E27FC236}">
                <a16:creationId xmlns:a16="http://schemas.microsoft.com/office/drawing/2014/main" id="{DDC2E2FA-DEE6-ABAF-E7AA-E1F730946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7056" y="1954484"/>
            <a:ext cx="1765516" cy="17655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lexander Hamilton - Wikipedia">
            <a:extLst>
              <a:ext uri="{FF2B5EF4-FFF2-40B4-BE49-F238E27FC236}">
                <a16:creationId xmlns:a16="http://schemas.microsoft.com/office/drawing/2014/main" id="{64696F6A-BEE3-A8C4-CD1C-592D524F3E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663" y="4315820"/>
            <a:ext cx="1765515" cy="176551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John Dickinson | Monticello">
            <a:extLst>
              <a:ext uri="{FF2B5EF4-FFF2-40B4-BE49-F238E27FC236}">
                <a16:creationId xmlns:a16="http://schemas.microsoft.com/office/drawing/2014/main" id="{A0B0F0CD-AC3D-A160-4923-F6FF2F37E8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7056" y="4315820"/>
            <a:ext cx="1743075" cy="176551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Oval 8">
            <a:extLst>
              <a:ext uri="{FF2B5EF4-FFF2-40B4-BE49-F238E27FC236}">
                <a16:creationId xmlns:a16="http://schemas.microsoft.com/office/drawing/2014/main" id="{4C2B3CAF-DEB5-601E-BDDE-67089036F239}"/>
              </a:ext>
            </a:extLst>
          </p:cNvPr>
          <p:cNvSpPr/>
          <p:nvPr/>
        </p:nvSpPr>
        <p:spPr>
          <a:xfrm>
            <a:off x="6741763" y="1729401"/>
            <a:ext cx="2138766" cy="595345"/>
          </a:xfrm>
          <a:prstGeom prst="wedgeEllipseCallout">
            <a:avLst/>
          </a:prstGeom>
          <a:ln>
            <a:solidFill>
              <a:schemeClr val="bg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 bicameral legislature</a:t>
            </a:r>
          </a:p>
        </p:txBody>
      </p:sp>
      <p:sp>
        <p:nvSpPr>
          <p:cNvPr id="10" name="Speech Bubble: Oval 9">
            <a:extLst>
              <a:ext uri="{FF2B5EF4-FFF2-40B4-BE49-F238E27FC236}">
                <a16:creationId xmlns:a16="http://schemas.microsoft.com/office/drawing/2014/main" id="{0F597597-99D6-2AF6-60CE-0A0E08BB88B4}"/>
              </a:ext>
            </a:extLst>
          </p:cNvPr>
          <p:cNvSpPr/>
          <p:nvPr/>
        </p:nvSpPr>
        <p:spPr>
          <a:xfrm>
            <a:off x="9528875" y="1814199"/>
            <a:ext cx="2420318" cy="746223"/>
          </a:xfrm>
          <a:prstGeom prst="wedgeEllipseCallout">
            <a:avLst/>
          </a:prstGeom>
          <a:ln>
            <a:solidFill>
              <a:schemeClr val="bg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Equal representation</a:t>
            </a:r>
          </a:p>
        </p:txBody>
      </p:sp>
      <p:sp>
        <p:nvSpPr>
          <p:cNvPr id="11" name="Speech Bubble: Oval 10">
            <a:extLst>
              <a:ext uri="{FF2B5EF4-FFF2-40B4-BE49-F238E27FC236}">
                <a16:creationId xmlns:a16="http://schemas.microsoft.com/office/drawing/2014/main" id="{7FEB5E48-954A-9306-134D-275551E92BA2}"/>
              </a:ext>
            </a:extLst>
          </p:cNvPr>
          <p:cNvSpPr/>
          <p:nvPr/>
        </p:nvSpPr>
        <p:spPr>
          <a:xfrm>
            <a:off x="6431795" y="3841666"/>
            <a:ext cx="2138766" cy="595345"/>
          </a:xfrm>
          <a:prstGeom prst="wedgeEllipseCallout">
            <a:avLst/>
          </a:prstGeom>
          <a:ln>
            <a:solidFill>
              <a:schemeClr val="bg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President </a:t>
            </a:r>
            <a:r>
              <a:rPr lang="en-US"/>
              <a:t>for life</a:t>
            </a:r>
            <a:endParaRPr lang="en-US" dirty="0"/>
          </a:p>
        </p:txBody>
      </p:sp>
      <p:sp>
        <p:nvSpPr>
          <p:cNvPr id="12" name="Speech Bubble: Oval 11">
            <a:extLst>
              <a:ext uri="{FF2B5EF4-FFF2-40B4-BE49-F238E27FC236}">
                <a16:creationId xmlns:a16="http://schemas.microsoft.com/office/drawing/2014/main" id="{CF793CAF-8A9B-C651-97BC-D4D50600DF48}"/>
              </a:ext>
            </a:extLst>
          </p:cNvPr>
          <p:cNvSpPr/>
          <p:nvPr/>
        </p:nvSpPr>
        <p:spPr>
          <a:xfrm>
            <a:off x="9491907" y="3821042"/>
            <a:ext cx="2640118" cy="905941"/>
          </a:xfrm>
          <a:prstGeom prst="wedgeEllipseCallout">
            <a:avLst/>
          </a:prstGeom>
          <a:ln>
            <a:solidFill>
              <a:schemeClr val="bg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 weak decentralized government</a:t>
            </a:r>
          </a:p>
        </p:txBody>
      </p:sp>
      <p:sp>
        <p:nvSpPr>
          <p:cNvPr id="4" name="Rectangle 3">
            <a:extLst>
              <a:ext uri="{FF2B5EF4-FFF2-40B4-BE49-F238E27FC236}">
                <a16:creationId xmlns:a16="http://schemas.microsoft.com/office/drawing/2014/main" id="{79EFBB2E-DD20-7493-F153-27C1B87A7BC8}"/>
              </a:ext>
            </a:extLst>
          </p:cNvPr>
          <p:cNvSpPr/>
          <p:nvPr/>
        </p:nvSpPr>
        <p:spPr>
          <a:xfrm>
            <a:off x="1503336" y="5703377"/>
            <a:ext cx="8369084" cy="71406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Complete the Articles of Confederation portion of the chart after the  quiz </a:t>
            </a:r>
          </a:p>
        </p:txBody>
      </p:sp>
    </p:spTree>
    <p:extLst>
      <p:ext uri="{BB962C8B-B14F-4D97-AF65-F5344CB8AC3E}">
        <p14:creationId xmlns:p14="http://schemas.microsoft.com/office/powerpoint/2010/main" val="185683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A9A93-C4B2-FB40-AE8E-E4738F785426}"/>
              </a:ext>
            </a:extLst>
          </p:cNvPr>
          <p:cNvSpPr>
            <a:spLocks noGrp="1"/>
          </p:cNvSpPr>
          <p:nvPr>
            <p:ph type="title"/>
          </p:nvPr>
        </p:nvSpPr>
        <p:spPr>
          <a:xfrm>
            <a:off x="537029" y="365126"/>
            <a:ext cx="10515600" cy="781504"/>
          </a:xfrm>
          <a:solidFill>
            <a:schemeClr val="accent4">
              <a:lumMod val="20000"/>
              <a:lumOff val="80000"/>
            </a:schemeClr>
          </a:solidFill>
          <a:ln>
            <a:solidFill>
              <a:srgbClr val="FF0000"/>
            </a:solidFill>
          </a:ln>
        </p:spPr>
        <p:txBody>
          <a:bodyPr>
            <a:normAutofit fontScale="90000"/>
          </a:bodyPr>
          <a:lstStyle/>
          <a:p>
            <a:r>
              <a:rPr lang="en-US" sz="3600" dirty="0">
                <a:latin typeface="Engravers MT" panose="02090707080505020304" pitchFamily="18" charset="77"/>
              </a:rPr>
              <a:t>Montesquieu’s three Branches</a:t>
            </a:r>
          </a:p>
        </p:txBody>
      </p:sp>
      <p:sp>
        <p:nvSpPr>
          <p:cNvPr id="4" name="Rectangle 3">
            <a:extLst>
              <a:ext uri="{FF2B5EF4-FFF2-40B4-BE49-F238E27FC236}">
                <a16:creationId xmlns:a16="http://schemas.microsoft.com/office/drawing/2014/main" id="{11CBD648-E8BD-614B-A2BC-BE41304FBB91}"/>
              </a:ext>
            </a:extLst>
          </p:cNvPr>
          <p:cNvSpPr/>
          <p:nvPr/>
        </p:nvSpPr>
        <p:spPr>
          <a:xfrm>
            <a:off x="537029" y="1451429"/>
            <a:ext cx="11321142" cy="1611085"/>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itchFamily="2" charset="0"/>
              </a:rPr>
              <a:t>“The political liberty, of the subject, (separation of powers), is a tranquility of mind arising from the opinion each person has of [their] safety. In order to have this liberty. It is requisite the government be so constituted as one [person] need not to be afraid of another." </a:t>
            </a:r>
            <a:r>
              <a:rPr lang="en-US" sz="2000" dirty="0">
                <a:solidFill>
                  <a:schemeClr val="bg1"/>
                </a:solidFill>
                <a:latin typeface="Baskerville Old Face" panose="02020602080505020303" pitchFamily="18" charset="77"/>
              </a:rPr>
              <a:t>	</a:t>
            </a:r>
          </a:p>
          <a:p>
            <a:r>
              <a:rPr lang="en-US" sz="2000" dirty="0">
                <a:solidFill>
                  <a:schemeClr val="bg1"/>
                </a:solidFill>
                <a:latin typeface="Baskerville Old Face" panose="02020602080505020303" pitchFamily="18" charset="77"/>
              </a:rPr>
              <a:t>- </a:t>
            </a:r>
            <a:r>
              <a:rPr lang="en-US" sz="2400" b="1" i="1" dirty="0">
                <a:solidFill>
                  <a:schemeClr val="bg1"/>
                </a:solidFill>
                <a:latin typeface="Baskerville Old Face" panose="02020602080505020303" pitchFamily="18" charset="77"/>
              </a:rPr>
              <a:t>Baron von Montesquieu, “Spirit of the Laws” 1748</a:t>
            </a:r>
          </a:p>
        </p:txBody>
      </p:sp>
      <p:sp>
        <p:nvSpPr>
          <p:cNvPr id="3" name="Content Placeholder 2">
            <a:extLst>
              <a:ext uri="{FF2B5EF4-FFF2-40B4-BE49-F238E27FC236}">
                <a16:creationId xmlns:a16="http://schemas.microsoft.com/office/drawing/2014/main" id="{C24DF141-E468-514C-8630-F88E73096690}"/>
              </a:ext>
            </a:extLst>
          </p:cNvPr>
          <p:cNvSpPr>
            <a:spLocks noGrp="1"/>
          </p:cNvSpPr>
          <p:nvPr>
            <p:ph idx="1"/>
          </p:nvPr>
        </p:nvSpPr>
        <p:spPr>
          <a:xfrm>
            <a:off x="838200" y="3193143"/>
            <a:ext cx="7667171" cy="2380343"/>
          </a:xfrm>
          <a:solidFill>
            <a:schemeClr val="bg1"/>
          </a:solidFill>
          <a:ln>
            <a:solidFill>
              <a:srgbClr val="002060"/>
            </a:solidFill>
          </a:ln>
        </p:spPr>
        <p:txBody>
          <a:bodyPr>
            <a:normAutofit/>
          </a:bodyPr>
          <a:lstStyle/>
          <a:p>
            <a:pPr marL="0" indent="0">
              <a:buNone/>
            </a:pPr>
            <a:r>
              <a:rPr lang="en-US" sz="2400" b="1" i="1" u="sng" dirty="0">
                <a:solidFill>
                  <a:srgbClr val="C00000"/>
                </a:solidFill>
                <a:latin typeface="Times" pitchFamily="2" charset="0"/>
              </a:rPr>
              <a:t>Separation of Powers </a:t>
            </a:r>
            <a:r>
              <a:rPr lang="en-US" sz="2400" b="1" u="sng" dirty="0">
                <a:solidFill>
                  <a:srgbClr val="C00000"/>
                </a:solidFill>
                <a:latin typeface="Times" pitchFamily="2" charset="0"/>
              </a:rPr>
              <a:t>(SECURITY)</a:t>
            </a:r>
          </a:p>
          <a:p>
            <a:r>
              <a:rPr lang="en-US" sz="2400" dirty="0">
                <a:latin typeface="Times" pitchFamily="2" charset="0"/>
              </a:rPr>
              <a:t>Government’s 3 Branches: </a:t>
            </a:r>
          </a:p>
          <a:p>
            <a:pPr lvl="1"/>
            <a:r>
              <a:rPr lang="en-US" b="1" dirty="0">
                <a:solidFill>
                  <a:srgbClr val="C00000"/>
                </a:solidFill>
                <a:latin typeface="Times" pitchFamily="2" charset="0"/>
              </a:rPr>
              <a:t>Executive: </a:t>
            </a:r>
            <a:r>
              <a:rPr lang="en-US" dirty="0">
                <a:latin typeface="Times" pitchFamily="2" charset="0"/>
              </a:rPr>
              <a:t>law enforcer</a:t>
            </a:r>
          </a:p>
          <a:p>
            <a:pPr lvl="1"/>
            <a:r>
              <a:rPr lang="en-US" b="1" dirty="0">
                <a:solidFill>
                  <a:srgbClr val="C00000"/>
                </a:solidFill>
                <a:latin typeface="Times" pitchFamily="2" charset="0"/>
              </a:rPr>
              <a:t>Legislative: </a:t>
            </a:r>
            <a:r>
              <a:rPr lang="en-US" dirty="0">
                <a:latin typeface="Times" pitchFamily="2" charset="0"/>
              </a:rPr>
              <a:t>lawmaker</a:t>
            </a:r>
          </a:p>
          <a:p>
            <a:pPr lvl="1"/>
            <a:r>
              <a:rPr lang="en-US" b="1" dirty="0">
                <a:solidFill>
                  <a:srgbClr val="C00000"/>
                </a:solidFill>
                <a:latin typeface="Times" pitchFamily="2" charset="0"/>
              </a:rPr>
              <a:t>Judiciary: </a:t>
            </a:r>
            <a:r>
              <a:rPr lang="en-US" dirty="0">
                <a:latin typeface="Times" pitchFamily="2" charset="0"/>
              </a:rPr>
              <a:t>law interpreter</a:t>
            </a:r>
          </a:p>
          <a:p>
            <a:endParaRPr lang="en-US" sz="2400" b="1" dirty="0">
              <a:solidFill>
                <a:srgbClr val="C00000"/>
              </a:solidFill>
              <a:latin typeface="Times" pitchFamily="2" charset="0"/>
            </a:endParaRPr>
          </a:p>
          <a:p>
            <a:endParaRPr lang="en-US" sz="2400" b="1" dirty="0">
              <a:solidFill>
                <a:srgbClr val="C00000"/>
              </a:solidFill>
              <a:latin typeface="Times" pitchFamily="2" charset="0"/>
            </a:endParaRPr>
          </a:p>
          <a:p>
            <a:endParaRPr lang="en-US" sz="2400" b="1" dirty="0">
              <a:solidFill>
                <a:srgbClr val="C00000"/>
              </a:solidFill>
              <a:latin typeface="Times" pitchFamily="2" charset="0"/>
            </a:endParaRPr>
          </a:p>
        </p:txBody>
      </p:sp>
      <p:pic>
        <p:nvPicPr>
          <p:cNvPr id="5" name="Picture 4">
            <a:extLst>
              <a:ext uri="{FF2B5EF4-FFF2-40B4-BE49-F238E27FC236}">
                <a16:creationId xmlns:a16="http://schemas.microsoft.com/office/drawing/2014/main" id="{265FCF07-8AC0-9C40-8738-FF5C268E8B11}"/>
              </a:ext>
            </a:extLst>
          </p:cNvPr>
          <p:cNvPicPr>
            <a:picLocks noChangeAspect="1"/>
          </p:cNvPicPr>
          <p:nvPr/>
        </p:nvPicPr>
        <p:blipFill>
          <a:blip r:embed="rId2"/>
          <a:stretch>
            <a:fillRect/>
          </a:stretch>
        </p:blipFill>
        <p:spPr>
          <a:xfrm>
            <a:off x="9173028" y="2489200"/>
            <a:ext cx="2902857" cy="4003674"/>
          </a:xfrm>
          <a:prstGeom prst="rect">
            <a:avLst/>
          </a:prstGeom>
          <a:ln>
            <a:solidFill>
              <a:srgbClr val="002060"/>
            </a:solidFill>
          </a:ln>
        </p:spPr>
      </p:pic>
      <p:pic>
        <p:nvPicPr>
          <p:cNvPr id="9" name="Picture 8">
            <a:extLst>
              <a:ext uri="{FF2B5EF4-FFF2-40B4-BE49-F238E27FC236}">
                <a16:creationId xmlns:a16="http://schemas.microsoft.com/office/drawing/2014/main" id="{83CCC945-8C7F-C04A-B68E-48CE5BACE5D6}"/>
              </a:ext>
            </a:extLst>
          </p:cNvPr>
          <p:cNvPicPr>
            <a:picLocks noChangeAspect="1"/>
          </p:cNvPicPr>
          <p:nvPr/>
        </p:nvPicPr>
        <p:blipFill>
          <a:blip r:embed="rId3"/>
          <a:stretch>
            <a:fillRect/>
          </a:stretch>
        </p:blipFill>
        <p:spPr>
          <a:xfrm>
            <a:off x="5278664" y="3773486"/>
            <a:ext cx="1358900" cy="2008415"/>
          </a:xfrm>
          <a:prstGeom prst="rect">
            <a:avLst/>
          </a:prstGeom>
          <a:ln>
            <a:solidFill>
              <a:srgbClr val="002060"/>
            </a:solidFill>
          </a:ln>
        </p:spPr>
      </p:pic>
      <p:sp>
        <p:nvSpPr>
          <p:cNvPr id="10" name="Oval Callout 9">
            <a:extLst>
              <a:ext uri="{FF2B5EF4-FFF2-40B4-BE49-F238E27FC236}">
                <a16:creationId xmlns:a16="http://schemas.microsoft.com/office/drawing/2014/main" id="{1EC29682-DA42-3A48-A974-4EB9A2137017}"/>
              </a:ext>
            </a:extLst>
          </p:cNvPr>
          <p:cNvSpPr/>
          <p:nvPr/>
        </p:nvSpPr>
        <p:spPr>
          <a:xfrm>
            <a:off x="6197600" y="3504066"/>
            <a:ext cx="2888343" cy="986971"/>
          </a:xfrm>
          <a:prstGeom prst="wedgeEllipseCallout">
            <a:avLst>
              <a:gd name="adj1" fmla="val -49979"/>
              <a:gd name="adj2" fmla="val 7573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itchFamily="2" charset="0"/>
              </a:rPr>
              <a:t>Stopping TYRANNY!!!!</a:t>
            </a:r>
          </a:p>
        </p:txBody>
      </p:sp>
    </p:spTree>
    <p:extLst>
      <p:ext uri="{BB962C8B-B14F-4D97-AF65-F5344CB8AC3E}">
        <p14:creationId xmlns:p14="http://schemas.microsoft.com/office/powerpoint/2010/main" val="24895079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11178-7104-D1E7-AF7F-0B817811D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25BB3D-DDB1-97CA-B85B-44C05B9248CC}"/>
              </a:ext>
            </a:extLst>
          </p:cNvPr>
          <p:cNvSpPr>
            <a:spLocks noGrp="1"/>
          </p:cNvSpPr>
          <p:nvPr>
            <p:ph type="title"/>
          </p:nvPr>
        </p:nvSpPr>
        <p:spPr>
          <a:xfrm>
            <a:off x="838200" y="365125"/>
            <a:ext cx="10515600" cy="802493"/>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Building a Government of the People </a:t>
            </a:r>
          </a:p>
        </p:txBody>
      </p:sp>
      <p:sp>
        <p:nvSpPr>
          <p:cNvPr id="3" name="Content Placeholder 2">
            <a:extLst>
              <a:ext uri="{FF2B5EF4-FFF2-40B4-BE49-F238E27FC236}">
                <a16:creationId xmlns:a16="http://schemas.microsoft.com/office/drawing/2014/main" id="{30A593B6-5D1A-5607-C034-6FBD81A33EFA}"/>
              </a:ext>
            </a:extLst>
          </p:cNvPr>
          <p:cNvSpPr>
            <a:spLocks noGrp="1"/>
          </p:cNvSpPr>
          <p:nvPr>
            <p:ph idx="1"/>
          </p:nvPr>
        </p:nvSpPr>
        <p:spPr>
          <a:xfrm>
            <a:off x="838200" y="1230923"/>
            <a:ext cx="10515600" cy="5484747"/>
          </a:xfrm>
          <a:solidFill>
            <a:schemeClr val="bg1"/>
          </a:solidFill>
        </p:spPr>
        <p:txBody>
          <a:bodyPr>
            <a:normAutofit fontScale="92500" lnSpcReduction="10000"/>
          </a:bodyPr>
          <a:lstStyle/>
          <a:p>
            <a:pPr marL="0" indent="0">
              <a:buNone/>
            </a:pPr>
            <a:r>
              <a:rPr lang="en-US" sz="2400" dirty="0">
                <a:latin typeface="Times" panose="02020603050405020304" pitchFamily="18" charset="0"/>
                <a:cs typeface="Times" panose="02020603050405020304" pitchFamily="18" charset="0"/>
              </a:rPr>
              <a:t>Identify and explain which plan of government did the following</a:t>
            </a:r>
          </a:p>
          <a:p>
            <a:pPr marL="457200" indent="-457200">
              <a:buFont typeface="+mj-lt"/>
              <a:buAutoNum type="arabicPeriod"/>
            </a:pPr>
            <a:r>
              <a:rPr lang="en-US" sz="2400" dirty="0">
                <a:latin typeface="Times" panose="02020603050405020304" pitchFamily="18" charset="0"/>
                <a:cs typeface="Times" panose="02020603050405020304" pitchFamily="18" charset="0"/>
              </a:rPr>
              <a:t>Identify and explain which plan of government is the most democratic? (Gave the people the most say in government)</a:t>
            </a:r>
          </a:p>
          <a:p>
            <a:pPr marL="457200" indent="-457200">
              <a:buFont typeface="+mj-lt"/>
              <a:buAutoNum type="arabicPeriod"/>
            </a:pPr>
            <a:r>
              <a:rPr lang="en-US" sz="2400" dirty="0">
                <a:latin typeface="Times" panose="02020603050405020304" pitchFamily="18" charset="0"/>
                <a:cs typeface="Times" panose="02020603050405020304" pitchFamily="18" charset="0"/>
              </a:rPr>
              <a:t>Identify and explain which plan of government is most similar to the AOC?</a:t>
            </a:r>
          </a:p>
          <a:p>
            <a:pPr marL="457200" indent="-457200">
              <a:buFont typeface="+mj-lt"/>
              <a:buAutoNum type="arabicPeriod"/>
            </a:pPr>
            <a:r>
              <a:rPr lang="en-US" sz="2400" dirty="0">
                <a:latin typeface="Times" panose="02020603050405020304" pitchFamily="18" charset="0"/>
                <a:cs typeface="Times" panose="02020603050405020304" pitchFamily="18" charset="0"/>
              </a:rPr>
              <a:t>Identify and explain which plan of government was most similar to the English government?</a:t>
            </a:r>
          </a:p>
          <a:p>
            <a:pPr marL="457200" indent="-457200">
              <a:buFont typeface="+mj-lt"/>
              <a:buAutoNum type="arabicPeriod"/>
            </a:pPr>
            <a:r>
              <a:rPr lang="en-US" sz="2400" dirty="0">
                <a:latin typeface="Times" panose="02020603050405020304" pitchFamily="18" charset="0"/>
                <a:cs typeface="Times" panose="02020603050405020304" pitchFamily="18" charset="0"/>
              </a:rPr>
              <a:t>Explain which plans of government lead to the Great compromise?</a:t>
            </a:r>
          </a:p>
          <a:p>
            <a:pPr marL="457200" indent="-457200">
              <a:buFont typeface="+mj-lt"/>
              <a:buAutoNum type="arabicPeriod"/>
            </a:pPr>
            <a:r>
              <a:rPr lang="en-US" sz="2400" dirty="0">
                <a:latin typeface="Times" panose="02020603050405020304" pitchFamily="18" charset="0"/>
                <a:cs typeface="Times" panose="02020603050405020304" pitchFamily="18" charset="0"/>
              </a:rPr>
              <a:t>Identify 5 ways the plans of government repaired weaknesses of the Articles of Confederation. </a:t>
            </a:r>
          </a:p>
          <a:p>
            <a:pPr marL="457200" indent="-457200">
              <a:buFont typeface="+mj-lt"/>
              <a:buAutoNum type="arabicPeriod"/>
            </a:pPr>
            <a:r>
              <a:rPr lang="en-US" sz="2400" dirty="0">
                <a:latin typeface="Times" panose="02020603050405020304" pitchFamily="18" charset="0"/>
                <a:cs typeface="Times" panose="02020603050405020304" pitchFamily="18" charset="0"/>
              </a:rPr>
              <a:t>How do the following compromises further </a:t>
            </a:r>
          </a:p>
          <a:p>
            <a:pPr marL="0" indent="0">
              <a:buNone/>
            </a:pPr>
            <a:r>
              <a:rPr lang="en-US" sz="2400" dirty="0">
                <a:latin typeface="Times" panose="02020603050405020304" pitchFamily="18" charset="0"/>
                <a:cs typeface="Times" panose="02020603050405020304" pitchFamily="18" charset="0"/>
              </a:rPr>
              <a:t>      fix issues and create a Constitution?</a:t>
            </a:r>
          </a:p>
          <a:p>
            <a:pPr marL="0" indent="0">
              <a:buNone/>
            </a:pPr>
            <a:r>
              <a:rPr lang="en-US" sz="2400" dirty="0">
                <a:latin typeface="Times" panose="02020603050405020304" pitchFamily="18" charset="0"/>
                <a:cs typeface="Times" panose="02020603050405020304" pitchFamily="18" charset="0"/>
              </a:rPr>
              <a:t>      - 3/5</a:t>
            </a:r>
            <a:r>
              <a:rPr lang="en-US" sz="2400" baseline="30000" dirty="0">
                <a:latin typeface="Times" panose="02020603050405020304" pitchFamily="18" charset="0"/>
                <a:cs typeface="Times" panose="02020603050405020304" pitchFamily="18" charset="0"/>
              </a:rPr>
              <a:t>th</a:t>
            </a:r>
            <a:r>
              <a:rPr lang="en-US" sz="2400" dirty="0">
                <a:latin typeface="Times" panose="02020603050405020304" pitchFamily="18" charset="0"/>
                <a:cs typeface="Times" panose="02020603050405020304" pitchFamily="18" charset="0"/>
              </a:rPr>
              <a:t> Compromise</a:t>
            </a:r>
          </a:p>
          <a:p>
            <a:pPr marL="0" indent="0">
              <a:buNone/>
            </a:pPr>
            <a:r>
              <a:rPr lang="en-US" sz="2400" dirty="0">
                <a:latin typeface="Times" panose="02020603050405020304" pitchFamily="18" charset="0"/>
                <a:cs typeface="Times" panose="02020603050405020304" pitchFamily="18" charset="0"/>
              </a:rPr>
              <a:t>      - Electoral Compromise</a:t>
            </a:r>
          </a:p>
          <a:p>
            <a:pPr marL="0" indent="0">
              <a:buNone/>
            </a:pPr>
            <a:r>
              <a:rPr lang="en-US" sz="2400" dirty="0">
                <a:latin typeface="Times" panose="02020603050405020304" pitchFamily="18" charset="0"/>
                <a:cs typeface="Times" panose="02020603050405020304" pitchFamily="18" charset="0"/>
              </a:rPr>
              <a:t>      - Commerce Compromise </a:t>
            </a:r>
          </a:p>
        </p:txBody>
      </p:sp>
      <p:pic>
        <p:nvPicPr>
          <p:cNvPr id="2050" name="Picture 2" descr="About the Foundation | James Madison Foundation">
            <a:extLst>
              <a:ext uri="{FF2B5EF4-FFF2-40B4-BE49-F238E27FC236}">
                <a16:creationId xmlns:a16="http://schemas.microsoft.com/office/drawing/2014/main" id="{DD1AF29C-51EA-2379-F9B9-BFD0BCF21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0485" y="4572545"/>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67A86530-2D1B-745F-817A-E4D9DBF8638B}"/>
              </a:ext>
            </a:extLst>
          </p:cNvPr>
          <p:cNvSpPr/>
          <p:nvPr/>
        </p:nvSpPr>
        <p:spPr>
          <a:xfrm>
            <a:off x="8989256" y="4675855"/>
            <a:ext cx="3202744" cy="2039815"/>
          </a:xfrm>
          <a:prstGeom prst="wedgeEllipseCallout">
            <a:avLst>
              <a:gd name="adj1" fmla="val -62315"/>
              <a:gd name="adj2" fmla="val 14598"/>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panose="02020603050405020304" pitchFamily="18" charset="0"/>
                <a:cs typeface="Times" panose="02020603050405020304" pitchFamily="18" charset="0"/>
              </a:rPr>
              <a:t>How do I create a government with the power to govern, without giving it the power to create abuse????</a:t>
            </a:r>
          </a:p>
        </p:txBody>
      </p:sp>
    </p:spTree>
    <p:extLst>
      <p:ext uri="{BB962C8B-B14F-4D97-AF65-F5344CB8AC3E}">
        <p14:creationId xmlns:p14="http://schemas.microsoft.com/office/powerpoint/2010/main" val="7161356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F1A49-5E42-421C-B453-483F94F694BE}"/>
              </a:ext>
            </a:extLst>
          </p:cNvPr>
          <p:cNvSpPr>
            <a:spLocks noGrp="1"/>
          </p:cNvSpPr>
          <p:nvPr>
            <p:ph type="title"/>
          </p:nvPr>
        </p:nvSpPr>
        <p:spPr>
          <a:xfrm>
            <a:off x="838200" y="365125"/>
            <a:ext cx="10515600" cy="802493"/>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Building a Government of the People </a:t>
            </a:r>
          </a:p>
        </p:txBody>
      </p:sp>
      <p:sp>
        <p:nvSpPr>
          <p:cNvPr id="3" name="Content Placeholder 2">
            <a:extLst>
              <a:ext uri="{FF2B5EF4-FFF2-40B4-BE49-F238E27FC236}">
                <a16:creationId xmlns:a16="http://schemas.microsoft.com/office/drawing/2014/main" id="{EDF2404C-F0B4-4F3D-8504-99E5947C331E}"/>
              </a:ext>
            </a:extLst>
          </p:cNvPr>
          <p:cNvSpPr>
            <a:spLocks noGrp="1"/>
          </p:cNvSpPr>
          <p:nvPr>
            <p:ph idx="1"/>
          </p:nvPr>
        </p:nvSpPr>
        <p:spPr>
          <a:xfrm>
            <a:off x="838200" y="1230924"/>
            <a:ext cx="10515600" cy="4559178"/>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Governing 102 – lesson that Founding Fathers learned in shaping a government </a:t>
            </a:r>
          </a:p>
          <a:p>
            <a:r>
              <a:rPr lang="en-US" sz="2400" dirty="0">
                <a:latin typeface="Times" panose="02020603050405020304" pitchFamily="18" charset="0"/>
                <a:cs typeface="Times" panose="02020603050405020304" pitchFamily="18" charset="0"/>
              </a:rPr>
              <a:t>Compare Plans of Government proposed at the Constitution Convention </a:t>
            </a:r>
          </a:p>
          <a:p>
            <a:r>
              <a:rPr lang="en-US" sz="2400" dirty="0">
                <a:latin typeface="Times" panose="02020603050405020304" pitchFamily="18" charset="0"/>
                <a:cs typeface="Times" panose="02020603050405020304" pitchFamily="18" charset="0"/>
              </a:rPr>
              <a:t>Evaluate how the American Revolution and the Articles of Confederation have impacted the founder’s thoughts on government. </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913817A8-46C9-4E1B-95A0-3DAB9D57F237}"/>
              </a:ext>
            </a:extLst>
          </p:cNvPr>
          <p:cNvSpPr/>
          <p:nvPr/>
        </p:nvSpPr>
        <p:spPr>
          <a:xfrm>
            <a:off x="337625" y="3429000"/>
            <a:ext cx="6485206" cy="222621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400" dirty="0">
                <a:latin typeface="Times" panose="02020603050405020304" pitchFamily="18" charset="0"/>
                <a:cs typeface="Times" panose="02020603050405020304" pitchFamily="18" charset="0"/>
              </a:rPr>
              <a:t>How are the plans repairing issues from the Articles of Confederation?</a:t>
            </a:r>
          </a:p>
          <a:p>
            <a:pPr marL="457200" indent="-457200">
              <a:buFont typeface="+mj-lt"/>
              <a:buAutoNum type="arabicPeriod"/>
            </a:pPr>
            <a:r>
              <a:rPr lang="en-US" sz="2400" dirty="0">
                <a:latin typeface="Times" panose="02020603050405020304" pitchFamily="18" charset="0"/>
                <a:cs typeface="Times" panose="02020603050405020304" pitchFamily="18" charset="0"/>
              </a:rPr>
              <a:t>What issues will be issues that the founders will have to resolve in creating a Constitution </a:t>
            </a:r>
          </a:p>
        </p:txBody>
      </p:sp>
      <p:pic>
        <p:nvPicPr>
          <p:cNvPr id="2050" name="Picture 2" descr="About the Foundation | James Madison Foundation">
            <a:extLst>
              <a:ext uri="{FF2B5EF4-FFF2-40B4-BE49-F238E27FC236}">
                <a16:creationId xmlns:a16="http://schemas.microsoft.com/office/drawing/2014/main" id="{7BF68C4D-06E8-452A-8353-1256A483B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5190" y="3271838"/>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A2F29A2D-AF57-426F-B906-37B65320EA71}"/>
              </a:ext>
            </a:extLst>
          </p:cNvPr>
          <p:cNvSpPr/>
          <p:nvPr/>
        </p:nvSpPr>
        <p:spPr>
          <a:xfrm>
            <a:off x="8862646" y="2574388"/>
            <a:ext cx="3202744" cy="2039815"/>
          </a:xfrm>
          <a:prstGeom prst="wedgeEllipseCallout">
            <a:avLst>
              <a:gd name="adj1" fmla="val -50701"/>
              <a:gd name="adj2" fmla="val 4043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panose="02020603050405020304" pitchFamily="18" charset="0"/>
                <a:cs typeface="Times" panose="02020603050405020304" pitchFamily="18" charset="0"/>
              </a:rPr>
              <a:t>How do I create a government with the power to govern, without giving it the power to create abuse????</a:t>
            </a:r>
          </a:p>
        </p:txBody>
      </p:sp>
    </p:spTree>
    <p:extLst>
      <p:ext uri="{BB962C8B-B14F-4D97-AF65-F5344CB8AC3E}">
        <p14:creationId xmlns:p14="http://schemas.microsoft.com/office/powerpoint/2010/main" val="19475532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09600" y="274638"/>
            <a:ext cx="10972800" cy="639762"/>
          </a:xfrm>
          <a:solidFill>
            <a:schemeClr val="accent4">
              <a:lumMod val="20000"/>
              <a:lumOff val="80000"/>
            </a:schemeClr>
          </a:solidFill>
          <a:ln>
            <a:solidFill>
              <a:srgbClr val="002060"/>
            </a:solidFill>
            <a:miter lim="800000"/>
            <a:headEnd/>
            <a:tailEnd/>
          </a:ln>
        </p:spPr>
        <p:txBody>
          <a:bodyPr>
            <a:normAutofit fontScale="90000"/>
          </a:bodyPr>
          <a:lstStyle/>
          <a:p>
            <a:pPr eaLnBrk="1" hangingPunct="1"/>
            <a:r>
              <a:rPr lang="en-US" altLang="en-US" dirty="0">
                <a:solidFill>
                  <a:srgbClr val="002060"/>
                </a:solidFill>
                <a:latin typeface="Baskerville Old Face" panose="02020602080505020303" pitchFamily="18" charset="77"/>
                <a:cs typeface="Times New Roman" pitchFamily="18" charset="0"/>
              </a:rPr>
              <a:t>Plans of Government</a:t>
            </a:r>
          </a:p>
        </p:txBody>
      </p:sp>
      <p:sp>
        <p:nvSpPr>
          <p:cNvPr id="3" name="Content Placeholder 2"/>
          <p:cNvSpPr>
            <a:spLocks noGrp="1"/>
          </p:cNvSpPr>
          <p:nvPr>
            <p:ph idx="1"/>
          </p:nvPr>
        </p:nvSpPr>
        <p:spPr>
          <a:xfrm>
            <a:off x="660400" y="1143000"/>
            <a:ext cx="10972800" cy="5140569"/>
          </a:xfrm>
          <a:solidFill>
            <a:schemeClr val="bg1"/>
          </a:solidFill>
          <a:ln>
            <a:solidFill>
              <a:srgbClr val="002060"/>
            </a:solidFill>
          </a:ln>
        </p:spPr>
        <p:txBody>
          <a:bodyPr/>
          <a:lstStyle/>
          <a:p>
            <a:pPr marL="0" indent="0">
              <a:buNone/>
              <a:defRPr/>
            </a:pPr>
            <a:r>
              <a:rPr lang="en-US" sz="2400" b="1" dirty="0">
                <a:solidFill>
                  <a:srgbClr val="C00000"/>
                </a:solidFill>
                <a:latin typeface="Times New Roman" panose="02020603050405020304" pitchFamily="18" charset="0"/>
                <a:cs typeface="Times New Roman" panose="02020603050405020304" pitchFamily="18" charset="0"/>
              </a:rPr>
              <a:t>Two Plans of Government </a:t>
            </a:r>
            <a:endParaRPr lang="en-US" sz="2400" i="1" dirty="0">
              <a:solidFill>
                <a:srgbClr val="00206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E2DE21A-40CE-0E4A-895E-24F28D759CBA}"/>
              </a:ext>
            </a:extLst>
          </p:cNvPr>
          <p:cNvPicPr>
            <a:picLocks noChangeAspect="1"/>
          </p:cNvPicPr>
          <p:nvPr/>
        </p:nvPicPr>
        <p:blipFill>
          <a:blip r:embed="rId2"/>
          <a:stretch>
            <a:fillRect/>
          </a:stretch>
        </p:blipFill>
        <p:spPr>
          <a:xfrm>
            <a:off x="1182565" y="1682750"/>
            <a:ext cx="3072911" cy="1003300"/>
          </a:xfrm>
          <a:prstGeom prst="rect">
            <a:avLst/>
          </a:prstGeom>
        </p:spPr>
      </p:pic>
      <p:pic>
        <p:nvPicPr>
          <p:cNvPr id="12" name="Picture 11">
            <a:extLst>
              <a:ext uri="{FF2B5EF4-FFF2-40B4-BE49-F238E27FC236}">
                <a16:creationId xmlns:a16="http://schemas.microsoft.com/office/drawing/2014/main" id="{E0A5FE64-BF71-8F48-8CB3-0B8162B47960}"/>
              </a:ext>
            </a:extLst>
          </p:cNvPr>
          <p:cNvPicPr>
            <a:picLocks noChangeAspect="1"/>
          </p:cNvPicPr>
          <p:nvPr/>
        </p:nvPicPr>
        <p:blipFill>
          <a:blip r:embed="rId3"/>
          <a:stretch>
            <a:fillRect/>
          </a:stretch>
        </p:blipFill>
        <p:spPr>
          <a:xfrm>
            <a:off x="8194431" y="1441450"/>
            <a:ext cx="1968988" cy="1485900"/>
          </a:xfrm>
          <a:prstGeom prst="rect">
            <a:avLst/>
          </a:prstGeom>
          <a:ln>
            <a:solidFill>
              <a:srgbClr val="002060"/>
            </a:solidFill>
          </a:ln>
        </p:spPr>
      </p:pic>
      <p:sp>
        <p:nvSpPr>
          <p:cNvPr id="13" name="Rectangle 12">
            <a:extLst>
              <a:ext uri="{FF2B5EF4-FFF2-40B4-BE49-F238E27FC236}">
                <a16:creationId xmlns:a16="http://schemas.microsoft.com/office/drawing/2014/main" id="{45146A08-8E89-FC44-B01C-B269D04A8FBB}"/>
              </a:ext>
            </a:extLst>
          </p:cNvPr>
          <p:cNvSpPr/>
          <p:nvPr/>
        </p:nvSpPr>
        <p:spPr>
          <a:xfrm>
            <a:off x="1406769" y="2567354"/>
            <a:ext cx="3751385" cy="468923"/>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Virginia Plan</a:t>
            </a:r>
          </a:p>
        </p:txBody>
      </p:sp>
      <p:sp>
        <p:nvSpPr>
          <p:cNvPr id="15" name="Rectangle 14">
            <a:extLst>
              <a:ext uri="{FF2B5EF4-FFF2-40B4-BE49-F238E27FC236}">
                <a16:creationId xmlns:a16="http://schemas.microsoft.com/office/drawing/2014/main" id="{0E647DBF-5F1B-CF4A-8B03-EDB8ADB10E0D}"/>
              </a:ext>
            </a:extLst>
          </p:cNvPr>
          <p:cNvSpPr/>
          <p:nvPr/>
        </p:nvSpPr>
        <p:spPr>
          <a:xfrm>
            <a:off x="6775938" y="2567354"/>
            <a:ext cx="3751385" cy="468923"/>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New Jersey Plan</a:t>
            </a:r>
          </a:p>
        </p:txBody>
      </p:sp>
      <p:sp>
        <p:nvSpPr>
          <p:cNvPr id="14" name="Rectangle 13">
            <a:extLst>
              <a:ext uri="{FF2B5EF4-FFF2-40B4-BE49-F238E27FC236}">
                <a16:creationId xmlns:a16="http://schemas.microsoft.com/office/drawing/2014/main" id="{90A26BC7-A743-7E47-97BE-5FA705564671}"/>
              </a:ext>
            </a:extLst>
          </p:cNvPr>
          <p:cNvSpPr/>
          <p:nvPr/>
        </p:nvSpPr>
        <p:spPr>
          <a:xfrm>
            <a:off x="326781" y="3264877"/>
            <a:ext cx="3928695" cy="1406769"/>
          </a:xfrm>
          <a:prstGeom prst="rect">
            <a:avLst/>
          </a:prstGeom>
          <a:solidFill>
            <a:schemeClr val="bg1">
              <a:lumMod val="8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b="1" dirty="0">
                <a:solidFill>
                  <a:schemeClr val="tx1"/>
                </a:solidFill>
                <a:latin typeface="Times" pitchFamily="2" charset="0"/>
              </a:rPr>
              <a:t>Bicameral legislature </a:t>
            </a:r>
            <a:r>
              <a:rPr lang="en-US" sz="2000" dirty="0">
                <a:solidFill>
                  <a:schemeClr val="tx1"/>
                </a:solidFill>
                <a:latin typeface="Times" pitchFamily="2" charset="0"/>
              </a:rPr>
              <a:t>(</a:t>
            </a:r>
            <a:r>
              <a:rPr lang="en-US" sz="2000" b="1" i="1" u="sng" dirty="0">
                <a:solidFill>
                  <a:srgbClr val="FF0000"/>
                </a:solidFill>
                <a:latin typeface="Times" pitchFamily="2" charset="0"/>
              </a:rPr>
              <a:t>2 house lawmaking body</a:t>
            </a:r>
            <a:r>
              <a:rPr lang="en-US" sz="2000" dirty="0">
                <a:solidFill>
                  <a:schemeClr val="tx1"/>
                </a:solidFill>
                <a:latin typeface="Times" pitchFamily="2" charset="0"/>
              </a:rPr>
              <a:t>)</a:t>
            </a:r>
          </a:p>
          <a:p>
            <a:pPr marL="342900" indent="-342900">
              <a:buFont typeface="Arial" panose="020B0604020202020204" pitchFamily="34" charset="0"/>
              <a:buChar char="•"/>
            </a:pPr>
            <a:r>
              <a:rPr lang="en-US" sz="2000" b="1" dirty="0">
                <a:solidFill>
                  <a:schemeClr val="tx1"/>
                </a:solidFill>
                <a:latin typeface="Times" pitchFamily="2" charset="0"/>
              </a:rPr>
              <a:t>Representation by </a:t>
            </a:r>
            <a:r>
              <a:rPr lang="en-US" sz="2000" b="1" i="1" u="sng" dirty="0">
                <a:solidFill>
                  <a:srgbClr val="FF0000"/>
                </a:solidFill>
                <a:latin typeface="Times" pitchFamily="2" charset="0"/>
              </a:rPr>
              <a:t>population</a:t>
            </a:r>
            <a:r>
              <a:rPr lang="en-US" sz="2000" b="1" dirty="0">
                <a:solidFill>
                  <a:schemeClr val="tx1"/>
                </a:solidFill>
                <a:latin typeface="Times" pitchFamily="2" charset="0"/>
              </a:rPr>
              <a:t> </a:t>
            </a:r>
          </a:p>
          <a:p>
            <a:pPr marL="342900" indent="-342900">
              <a:buFont typeface="Arial" panose="020B0604020202020204" pitchFamily="34" charset="0"/>
              <a:buChar char="•"/>
            </a:pPr>
            <a:r>
              <a:rPr lang="en-US" sz="2000" i="1" dirty="0">
                <a:solidFill>
                  <a:schemeClr val="tx1"/>
                </a:solidFill>
                <a:latin typeface="Times" pitchFamily="2" charset="0"/>
              </a:rPr>
              <a:t>Benefits larger states</a:t>
            </a:r>
          </a:p>
        </p:txBody>
      </p:sp>
      <p:sp>
        <p:nvSpPr>
          <p:cNvPr id="17" name="Rectangle 16">
            <a:extLst>
              <a:ext uri="{FF2B5EF4-FFF2-40B4-BE49-F238E27FC236}">
                <a16:creationId xmlns:a16="http://schemas.microsoft.com/office/drawing/2014/main" id="{11867271-6E3C-3143-98BA-CBEE6EDF0589}"/>
              </a:ext>
            </a:extLst>
          </p:cNvPr>
          <p:cNvSpPr/>
          <p:nvPr/>
        </p:nvSpPr>
        <p:spPr>
          <a:xfrm>
            <a:off x="7653705" y="3282462"/>
            <a:ext cx="3928695" cy="1500553"/>
          </a:xfrm>
          <a:prstGeom prst="rect">
            <a:avLst/>
          </a:prstGeom>
          <a:solidFill>
            <a:schemeClr val="bg1">
              <a:lumMod val="8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b="1" dirty="0">
                <a:solidFill>
                  <a:schemeClr val="tx1"/>
                </a:solidFill>
                <a:latin typeface="Times" pitchFamily="2" charset="0"/>
              </a:rPr>
              <a:t>Unicameral legislature </a:t>
            </a:r>
            <a:r>
              <a:rPr lang="en-US" sz="2000" dirty="0">
                <a:solidFill>
                  <a:schemeClr val="tx1"/>
                </a:solidFill>
                <a:latin typeface="Times" pitchFamily="2" charset="0"/>
              </a:rPr>
              <a:t>(</a:t>
            </a:r>
            <a:r>
              <a:rPr lang="en-US" sz="2000" b="1" i="1" u="sng" dirty="0">
                <a:solidFill>
                  <a:srgbClr val="FF0000"/>
                </a:solidFill>
                <a:latin typeface="Times" pitchFamily="2" charset="0"/>
              </a:rPr>
              <a:t>1 house lawmaking body</a:t>
            </a:r>
            <a:r>
              <a:rPr lang="en-US" sz="2000" dirty="0">
                <a:solidFill>
                  <a:schemeClr val="tx1"/>
                </a:solidFill>
                <a:latin typeface="Times" pitchFamily="2" charset="0"/>
              </a:rPr>
              <a:t>)</a:t>
            </a:r>
          </a:p>
          <a:p>
            <a:pPr marL="342900" indent="-342900">
              <a:buFont typeface="Arial" panose="020B0604020202020204" pitchFamily="34" charset="0"/>
              <a:buChar char="•"/>
            </a:pPr>
            <a:r>
              <a:rPr lang="en-US" sz="2000" b="1" i="1" u="sng" dirty="0">
                <a:solidFill>
                  <a:srgbClr val="FF0000"/>
                </a:solidFill>
                <a:latin typeface="Times" pitchFamily="2" charset="0"/>
              </a:rPr>
              <a:t>Equal representation (1 vote per state)</a:t>
            </a:r>
          </a:p>
          <a:p>
            <a:pPr marL="342900" indent="-342900">
              <a:buFont typeface="Arial" panose="020B0604020202020204" pitchFamily="34" charset="0"/>
              <a:buChar char="•"/>
            </a:pPr>
            <a:r>
              <a:rPr lang="en-US" sz="2000" i="1" dirty="0">
                <a:solidFill>
                  <a:schemeClr val="tx1"/>
                </a:solidFill>
                <a:latin typeface="Times" pitchFamily="2" charset="0"/>
              </a:rPr>
              <a:t>Benefits smaller states</a:t>
            </a:r>
          </a:p>
        </p:txBody>
      </p:sp>
      <p:sp>
        <p:nvSpPr>
          <p:cNvPr id="18" name="Rectangle 17">
            <a:extLst>
              <a:ext uri="{FF2B5EF4-FFF2-40B4-BE49-F238E27FC236}">
                <a16:creationId xmlns:a16="http://schemas.microsoft.com/office/drawing/2014/main" id="{489A1176-DEEF-8142-AE43-AE65CE5B93E8}"/>
              </a:ext>
            </a:extLst>
          </p:cNvPr>
          <p:cNvSpPr/>
          <p:nvPr/>
        </p:nvSpPr>
        <p:spPr>
          <a:xfrm>
            <a:off x="4441581" y="3985846"/>
            <a:ext cx="3026019" cy="1987917"/>
          </a:xfrm>
          <a:prstGeom prst="rect">
            <a:avLst/>
          </a:prstGeom>
          <a:solidFill>
            <a:schemeClr val="bg1">
              <a:lumMod val="8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Times" pitchFamily="2" charset="0"/>
              </a:rPr>
              <a:t>Creates three branches of government (</a:t>
            </a:r>
            <a:r>
              <a:rPr lang="en-US" sz="2000" i="1" dirty="0">
                <a:solidFill>
                  <a:srgbClr val="C00000"/>
                </a:solidFill>
                <a:latin typeface="Times" pitchFamily="2" charset="0"/>
              </a:rPr>
              <a:t>Baron von Montesquieu</a:t>
            </a:r>
            <a:r>
              <a:rPr lang="en-US" sz="2000" b="1" dirty="0">
                <a:solidFill>
                  <a:schemeClr val="tx1"/>
                </a:solidFill>
                <a:latin typeface="Times" pitchFamily="2" charset="0"/>
              </a:rPr>
              <a:t>)</a:t>
            </a:r>
          </a:p>
          <a:p>
            <a:pPr marL="342900" indent="-342900">
              <a:buFont typeface="Arial" panose="020B0604020202020204" pitchFamily="34" charset="0"/>
              <a:buChar char="•"/>
            </a:pPr>
            <a:r>
              <a:rPr lang="en-US" sz="2000" b="1" i="1" dirty="0">
                <a:solidFill>
                  <a:schemeClr val="tx1"/>
                </a:solidFill>
                <a:latin typeface="Times" pitchFamily="2" charset="0"/>
              </a:rPr>
              <a:t>Executive </a:t>
            </a:r>
          </a:p>
          <a:p>
            <a:pPr marL="342900" indent="-342900">
              <a:buFont typeface="Arial" panose="020B0604020202020204" pitchFamily="34" charset="0"/>
              <a:buChar char="•"/>
            </a:pPr>
            <a:r>
              <a:rPr lang="en-US" sz="2000" b="1" i="1" dirty="0">
                <a:solidFill>
                  <a:schemeClr val="tx1"/>
                </a:solidFill>
                <a:latin typeface="Times" pitchFamily="2" charset="0"/>
              </a:rPr>
              <a:t>Legislative </a:t>
            </a:r>
          </a:p>
          <a:p>
            <a:pPr marL="342900" indent="-342900">
              <a:buFont typeface="Arial" panose="020B0604020202020204" pitchFamily="34" charset="0"/>
              <a:buChar char="•"/>
            </a:pPr>
            <a:r>
              <a:rPr lang="en-US" sz="2000" b="1" i="1" dirty="0">
                <a:solidFill>
                  <a:schemeClr val="tx1"/>
                </a:solidFill>
                <a:latin typeface="Times" pitchFamily="2" charset="0"/>
              </a:rPr>
              <a:t>Judiciary</a:t>
            </a:r>
            <a:endParaRPr lang="en-US" sz="2000" i="1" dirty="0">
              <a:solidFill>
                <a:schemeClr val="tx1"/>
              </a:solidFill>
              <a:latin typeface="Times" pitchFamily="2" charset="0"/>
            </a:endParaRPr>
          </a:p>
        </p:txBody>
      </p:sp>
      <p:sp>
        <p:nvSpPr>
          <p:cNvPr id="16" name="Down Arrow 15">
            <a:extLst>
              <a:ext uri="{FF2B5EF4-FFF2-40B4-BE49-F238E27FC236}">
                <a16:creationId xmlns:a16="http://schemas.microsoft.com/office/drawing/2014/main" id="{CAEC5E30-4745-114F-A8E2-60BAEF75267C}"/>
              </a:ext>
            </a:extLst>
          </p:cNvPr>
          <p:cNvSpPr/>
          <p:nvPr/>
        </p:nvSpPr>
        <p:spPr>
          <a:xfrm>
            <a:off x="1664677" y="2939073"/>
            <a:ext cx="533889" cy="355112"/>
          </a:xfrm>
          <a:prstGeom prst="downArrow">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3915AFF7-DF03-284D-ACAC-9FDBB518017E}"/>
              </a:ext>
            </a:extLst>
          </p:cNvPr>
          <p:cNvSpPr/>
          <p:nvPr/>
        </p:nvSpPr>
        <p:spPr>
          <a:xfrm>
            <a:off x="9896474" y="2927350"/>
            <a:ext cx="533889" cy="355112"/>
          </a:xfrm>
          <a:prstGeom prst="downArrow">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a:extLst>
              <a:ext uri="{FF2B5EF4-FFF2-40B4-BE49-F238E27FC236}">
                <a16:creationId xmlns:a16="http://schemas.microsoft.com/office/drawing/2014/main" id="{C3D37CFA-7E98-2944-8C00-91FF55DD8E06}"/>
              </a:ext>
            </a:extLst>
          </p:cNvPr>
          <p:cNvSpPr/>
          <p:nvPr/>
        </p:nvSpPr>
        <p:spPr>
          <a:xfrm>
            <a:off x="4624265" y="2973020"/>
            <a:ext cx="533889" cy="1141779"/>
          </a:xfrm>
          <a:prstGeom prst="downArrow">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a:extLst>
              <a:ext uri="{FF2B5EF4-FFF2-40B4-BE49-F238E27FC236}">
                <a16:creationId xmlns:a16="http://schemas.microsoft.com/office/drawing/2014/main" id="{DCF44C16-AA9C-E544-BD91-FB32D76520B8}"/>
              </a:ext>
            </a:extLst>
          </p:cNvPr>
          <p:cNvSpPr/>
          <p:nvPr/>
        </p:nvSpPr>
        <p:spPr>
          <a:xfrm>
            <a:off x="6842123" y="2939073"/>
            <a:ext cx="533889" cy="1141779"/>
          </a:xfrm>
          <a:prstGeom prst="downArrow">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463A82F-DA29-3E4D-8ACD-E841243B6E97}"/>
              </a:ext>
            </a:extLst>
          </p:cNvPr>
          <p:cNvSpPr/>
          <p:nvPr/>
        </p:nvSpPr>
        <p:spPr>
          <a:xfrm>
            <a:off x="5197597" y="2927350"/>
            <a:ext cx="1538898" cy="1141779"/>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pitchFamily="2" charset="0"/>
              </a:rPr>
              <a:t>Similarities between 2 plans</a:t>
            </a:r>
          </a:p>
        </p:txBody>
      </p:sp>
    </p:spTree>
    <p:extLst>
      <p:ext uri="{BB962C8B-B14F-4D97-AF65-F5344CB8AC3E}">
        <p14:creationId xmlns:p14="http://schemas.microsoft.com/office/powerpoint/2010/main" val="11739187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6"/>
          <p:cNvSpPr>
            <a:spLocks noGrp="1"/>
          </p:cNvSpPr>
          <p:nvPr>
            <p:ph type="title"/>
          </p:nvPr>
        </p:nvSpPr>
        <p:spPr>
          <a:xfrm>
            <a:off x="609600" y="274638"/>
            <a:ext cx="10972800" cy="747122"/>
          </a:xfrm>
          <a:solidFill>
            <a:schemeClr val="accent4">
              <a:lumMod val="20000"/>
              <a:lumOff val="80000"/>
            </a:schemeClr>
          </a:solidFill>
          <a:ln>
            <a:solidFill>
              <a:schemeClr val="accent1"/>
            </a:solidFill>
            <a:miter lim="800000"/>
            <a:headEnd/>
            <a:tailEnd/>
          </a:ln>
        </p:spPr>
        <p:txBody>
          <a:bodyPr/>
          <a:lstStyle/>
          <a:p>
            <a:r>
              <a:rPr lang="en-US" altLang="en-US" dirty="0">
                <a:solidFill>
                  <a:srgbClr val="002060"/>
                </a:solidFill>
                <a:latin typeface="Baskerville Old Face" panose="02020602080505020303" pitchFamily="18" charset="77"/>
                <a:cs typeface="Times New Roman" pitchFamily="18" charset="0"/>
              </a:rPr>
              <a:t>Republicanism</a:t>
            </a:r>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1767" y="1641475"/>
            <a:ext cx="2743200" cy="2057400"/>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40964" name="Picture 4" descr="https://sp.yimg.com/ib/th?id=JN.rhy1IhOmk2CCKYZWLym8PA&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 y="1576388"/>
            <a:ext cx="2743200" cy="2057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0965" name="TextBox 1"/>
          <p:cNvSpPr txBox="1">
            <a:spLocks noChangeArrowheads="1"/>
          </p:cNvSpPr>
          <p:nvPr/>
        </p:nvSpPr>
        <p:spPr bwMode="auto">
          <a:xfrm>
            <a:off x="3480615" y="1202539"/>
            <a:ext cx="5384800" cy="954107"/>
          </a:xfrm>
          <a:prstGeom prst="rect">
            <a:avLst/>
          </a:prstGeom>
          <a:solidFill>
            <a:schemeClr val="bg1"/>
          </a:solidFill>
          <a:ln w="9525">
            <a:solidFill>
              <a:srgbClr val="002060"/>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b="1" dirty="0">
                <a:solidFill>
                  <a:srgbClr val="C00000"/>
                </a:solidFill>
                <a:latin typeface="Times New Roman" pitchFamily="18" charset="0"/>
                <a:cs typeface="Times New Roman" pitchFamily="18" charset="0"/>
              </a:rPr>
              <a:t>The Great Compromise – combines the Virginia &amp; NJ Plan</a:t>
            </a:r>
          </a:p>
        </p:txBody>
      </p:sp>
      <p:sp>
        <p:nvSpPr>
          <p:cNvPr id="40966" name="TextBox 10"/>
          <p:cNvSpPr txBox="1">
            <a:spLocks noChangeArrowheads="1"/>
          </p:cNvSpPr>
          <p:nvPr/>
        </p:nvSpPr>
        <p:spPr bwMode="auto">
          <a:xfrm>
            <a:off x="4253164" y="2337425"/>
            <a:ext cx="3759200" cy="707886"/>
          </a:xfrm>
          <a:prstGeom prst="rect">
            <a:avLst/>
          </a:prstGeom>
          <a:solidFill>
            <a:srgbClr val="002060"/>
          </a:solidFill>
          <a:ln>
            <a:no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000" b="1" dirty="0">
                <a:solidFill>
                  <a:schemeClr val="bg1"/>
                </a:solidFill>
                <a:latin typeface="Times New Roman" pitchFamily="18" charset="0"/>
                <a:cs typeface="Times New Roman" pitchFamily="18" charset="0"/>
              </a:rPr>
              <a:t>Bicameral (2 house legislature) Legislature</a:t>
            </a:r>
          </a:p>
        </p:txBody>
      </p:sp>
      <p:sp>
        <p:nvSpPr>
          <p:cNvPr id="3" name="Arrow: Right 2"/>
          <p:cNvSpPr/>
          <p:nvPr/>
        </p:nvSpPr>
        <p:spPr>
          <a:xfrm rot="1805193">
            <a:off x="7952902" y="2718225"/>
            <a:ext cx="800825" cy="210047"/>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Arrow: Right 12"/>
          <p:cNvSpPr/>
          <p:nvPr/>
        </p:nvSpPr>
        <p:spPr>
          <a:xfrm rot="9308377">
            <a:off x="3567476" y="2678486"/>
            <a:ext cx="784473" cy="213896"/>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p:nvPr/>
        </p:nvSpPr>
        <p:spPr>
          <a:xfrm>
            <a:off x="195386" y="4007637"/>
            <a:ext cx="4199394" cy="1477328"/>
          </a:xfrm>
          <a:prstGeom prst="rect">
            <a:avLst/>
          </a:prstGeom>
          <a:solidFill>
            <a:schemeClr val="bg2"/>
          </a:solidFill>
          <a:ln>
            <a:solidFill>
              <a:srgbClr val="FF0000"/>
            </a:solidFill>
          </a:ln>
        </p:spPr>
        <p:txBody>
          <a:bodyPr wrap="square">
            <a:spAutoFit/>
          </a:bodyPr>
          <a:lstStyle/>
          <a:p>
            <a:pPr>
              <a:defRPr/>
            </a:pPr>
            <a:r>
              <a:rPr lang="en-US" sz="2400" b="1" dirty="0">
                <a:solidFill>
                  <a:srgbClr val="C00000"/>
                </a:solidFill>
                <a:latin typeface="Times New Roman" panose="02020603050405020304" pitchFamily="18" charset="0"/>
                <a:cs typeface="Times New Roman" panose="02020603050405020304" pitchFamily="18" charset="0"/>
              </a:rPr>
              <a:t>House of Representatives</a:t>
            </a:r>
          </a:p>
          <a:p>
            <a:pPr marL="285750" indent="-285750">
              <a:buFont typeface="Arial" panose="020B0604020202020204" pitchFamily="34" charset="0"/>
              <a:buChar char="•"/>
              <a:defRPr/>
            </a:pPr>
            <a:r>
              <a:rPr lang="en-US" sz="2400" b="1" i="1" u="sng" dirty="0">
                <a:solidFill>
                  <a:srgbClr val="C00000"/>
                </a:solidFill>
                <a:latin typeface="Times New Roman" panose="02020603050405020304" pitchFamily="18" charset="0"/>
                <a:cs typeface="Times New Roman" panose="02020603050405020304" pitchFamily="18" charset="0"/>
              </a:rPr>
              <a:t>Representation by population </a:t>
            </a:r>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census counts the population</a:t>
            </a:r>
            <a:r>
              <a:rPr lang="en-US" sz="2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defRPr/>
            </a:pPr>
            <a:endParaRPr lang="en-US" dirty="0">
              <a:latin typeface="Arial" panose="020B0604020202020204" pitchFamily="34" charset="0"/>
            </a:endParaRPr>
          </a:p>
        </p:txBody>
      </p:sp>
      <p:sp>
        <p:nvSpPr>
          <p:cNvPr id="14" name="TextBox 13"/>
          <p:cNvSpPr txBox="1"/>
          <p:nvPr/>
        </p:nvSpPr>
        <p:spPr>
          <a:xfrm>
            <a:off x="6830645" y="4098928"/>
            <a:ext cx="4978400" cy="1200329"/>
          </a:xfrm>
          <a:prstGeom prst="rect">
            <a:avLst/>
          </a:prstGeom>
          <a:solidFill>
            <a:schemeClr val="bg2"/>
          </a:solidFill>
          <a:ln>
            <a:solidFill>
              <a:srgbClr val="FF0000"/>
            </a:solidFill>
          </a:ln>
        </p:spPr>
        <p:txBody>
          <a:bodyPr>
            <a:spAutoFit/>
          </a:bodyPr>
          <a:lstStyle/>
          <a:p>
            <a:pPr>
              <a:defRPr/>
            </a:pPr>
            <a:r>
              <a:rPr lang="en-US" sz="2400" b="1" dirty="0">
                <a:solidFill>
                  <a:srgbClr val="002060"/>
                </a:solidFill>
                <a:latin typeface="Times New Roman" panose="02020603050405020304" pitchFamily="18" charset="0"/>
                <a:cs typeface="Times New Roman" panose="02020603050405020304" pitchFamily="18" charset="0"/>
              </a:rPr>
              <a:t>Senate</a:t>
            </a:r>
          </a:p>
          <a:p>
            <a:pPr marL="285750" indent="-285750">
              <a:buFont typeface="Arial" panose="020B0604020202020204" pitchFamily="34" charset="0"/>
              <a:buChar char="•"/>
              <a:defRPr/>
            </a:pPr>
            <a:r>
              <a:rPr lang="en-US" sz="2400" b="1" i="1" u="sng" dirty="0">
                <a:solidFill>
                  <a:srgbClr val="002060"/>
                </a:solidFill>
                <a:latin typeface="Times New Roman" panose="02020603050405020304" pitchFamily="18" charset="0"/>
                <a:cs typeface="Times New Roman" panose="02020603050405020304" pitchFamily="18" charset="0"/>
              </a:rPr>
              <a:t>Equal representation (2 Senators per state)</a:t>
            </a:r>
          </a:p>
        </p:txBody>
      </p:sp>
      <p:sp>
        <p:nvSpPr>
          <p:cNvPr id="7" name="Arrow: Down 6"/>
          <p:cNvSpPr/>
          <p:nvPr/>
        </p:nvSpPr>
        <p:spPr>
          <a:xfrm>
            <a:off x="2057400" y="3682564"/>
            <a:ext cx="508000" cy="339725"/>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Arrow: Down 17"/>
          <p:cNvSpPr/>
          <p:nvPr/>
        </p:nvSpPr>
        <p:spPr>
          <a:xfrm>
            <a:off x="9749367" y="3729039"/>
            <a:ext cx="508000" cy="3397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0396041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6"/>
          <p:cNvSpPr>
            <a:spLocks noGrp="1"/>
          </p:cNvSpPr>
          <p:nvPr>
            <p:ph type="title"/>
          </p:nvPr>
        </p:nvSpPr>
        <p:spPr>
          <a:xfrm>
            <a:off x="609600" y="274639"/>
            <a:ext cx="10972800" cy="865187"/>
          </a:xfrm>
          <a:solidFill>
            <a:schemeClr val="accent4">
              <a:lumMod val="20000"/>
              <a:lumOff val="80000"/>
            </a:schemeClr>
          </a:solidFill>
          <a:ln>
            <a:solidFill>
              <a:schemeClr val="accent1"/>
            </a:solidFill>
            <a:miter lim="800000"/>
            <a:headEnd/>
            <a:tailEnd/>
          </a:ln>
        </p:spPr>
        <p:txBody>
          <a:bodyPr/>
          <a:lstStyle/>
          <a:p>
            <a:r>
              <a:rPr lang="en-US" altLang="en-US" dirty="0">
                <a:solidFill>
                  <a:srgbClr val="002060"/>
                </a:solidFill>
                <a:latin typeface="Baskerville Old Face" panose="02020602080505020303" pitchFamily="18" charset="77"/>
                <a:cs typeface="Times New Roman" pitchFamily="18" charset="0"/>
              </a:rPr>
              <a:t>A Government of Compromises</a:t>
            </a:r>
          </a:p>
        </p:txBody>
      </p:sp>
      <p:sp>
        <p:nvSpPr>
          <p:cNvPr id="4" name="Content Placeholder 3">
            <a:extLst>
              <a:ext uri="{FF2B5EF4-FFF2-40B4-BE49-F238E27FC236}">
                <a16:creationId xmlns:a16="http://schemas.microsoft.com/office/drawing/2014/main" id="{7F4587D1-6AA3-354D-8533-512309B74B18}"/>
              </a:ext>
            </a:extLst>
          </p:cNvPr>
          <p:cNvSpPr>
            <a:spLocks noGrp="1"/>
          </p:cNvSpPr>
          <p:nvPr>
            <p:ph idx="1"/>
          </p:nvPr>
        </p:nvSpPr>
        <p:spPr>
          <a:xfrm>
            <a:off x="313592" y="1403594"/>
            <a:ext cx="11268808" cy="4351338"/>
          </a:xfrm>
          <a:solidFill>
            <a:schemeClr val="bg1"/>
          </a:solidFill>
          <a:ln>
            <a:solidFill>
              <a:srgbClr val="C00000"/>
            </a:solidFill>
          </a:ln>
        </p:spPr>
        <p:txBody>
          <a:bodyPr>
            <a:normAutofit/>
          </a:bodyPr>
          <a:lstStyle/>
          <a:p>
            <a:r>
              <a:rPr lang="en-US" sz="2400" dirty="0">
                <a:latin typeface="Times" pitchFamily="2" charset="0"/>
              </a:rPr>
              <a:t>Problems – representation, difference between North &amp; South, trade, &amp; voting</a:t>
            </a:r>
          </a:p>
        </p:txBody>
      </p:sp>
      <p:pic>
        <p:nvPicPr>
          <p:cNvPr id="2" name="Picture 1">
            <a:extLst>
              <a:ext uri="{FF2B5EF4-FFF2-40B4-BE49-F238E27FC236}">
                <a16:creationId xmlns:a16="http://schemas.microsoft.com/office/drawing/2014/main" id="{F93EC23E-6407-6D4B-9A13-97DE0B613984}"/>
              </a:ext>
            </a:extLst>
          </p:cNvPr>
          <p:cNvPicPr>
            <a:picLocks noChangeAspect="1"/>
          </p:cNvPicPr>
          <p:nvPr/>
        </p:nvPicPr>
        <p:blipFill>
          <a:blip r:embed="rId2"/>
          <a:stretch>
            <a:fillRect/>
          </a:stretch>
        </p:blipFill>
        <p:spPr>
          <a:xfrm>
            <a:off x="7877908" y="1957754"/>
            <a:ext cx="4000500" cy="4536831"/>
          </a:xfrm>
          <a:prstGeom prst="rect">
            <a:avLst/>
          </a:prstGeom>
        </p:spPr>
      </p:pic>
      <p:sp>
        <p:nvSpPr>
          <p:cNvPr id="5" name="Rectangle 4">
            <a:extLst>
              <a:ext uri="{FF2B5EF4-FFF2-40B4-BE49-F238E27FC236}">
                <a16:creationId xmlns:a16="http://schemas.microsoft.com/office/drawing/2014/main" id="{018689B2-B727-A545-95D0-8F64C0B28FD4}"/>
              </a:ext>
            </a:extLst>
          </p:cNvPr>
          <p:cNvSpPr/>
          <p:nvPr/>
        </p:nvSpPr>
        <p:spPr>
          <a:xfrm>
            <a:off x="164123" y="1957754"/>
            <a:ext cx="7397262" cy="879231"/>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b="1" i="1" u="sng" dirty="0">
                <a:latin typeface="Times" pitchFamily="2" charset="0"/>
              </a:rPr>
              <a:t>3/5</a:t>
            </a:r>
            <a:r>
              <a:rPr lang="en-US" sz="2400" b="1" i="1" u="sng" baseline="30000" dirty="0">
                <a:latin typeface="Times" pitchFamily="2" charset="0"/>
              </a:rPr>
              <a:t>th</a:t>
            </a:r>
            <a:r>
              <a:rPr lang="en-US" sz="2400" b="1" i="1" u="sng" dirty="0">
                <a:latin typeface="Times" pitchFamily="2" charset="0"/>
              </a:rPr>
              <a:t> Compromise</a:t>
            </a:r>
            <a:r>
              <a:rPr lang="en-US" sz="2400" b="1" dirty="0">
                <a:latin typeface="Times" pitchFamily="2" charset="0"/>
              </a:rPr>
              <a:t>: </a:t>
            </a:r>
            <a:r>
              <a:rPr lang="en-US" sz="2400" dirty="0">
                <a:latin typeface="Times" pitchFamily="2" charset="0"/>
              </a:rPr>
              <a:t>every 5 slaves = 3 free people for representation</a:t>
            </a:r>
            <a:endParaRPr lang="en-US" sz="2400" b="1" dirty="0">
              <a:latin typeface="Times" pitchFamily="2" charset="0"/>
            </a:endParaRPr>
          </a:p>
        </p:txBody>
      </p:sp>
      <p:sp>
        <p:nvSpPr>
          <p:cNvPr id="9" name="Rectangle 8">
            <a:extLst>
              <a:ext uri="{FF2B5EF4-FFF2-40B4-BE49-F238E27FC236}">
                <a16:creationId xmlns:a16="http://schemas.microsoft.com/office/drawing/2014/main" id="{D18D99F8-DEDD-FA4D-BA09-937017988BE1}"/>
              </a:ext>
            </a:extLst>
          </p:cNvPr>
          <p:cNvSpPr/>
          <p:nvPr/>
        </p:nvSpPr>
        <p:spPr>
          <a:xfrm>
            <a:off x="164123" y="3014419"/>
            <a:ext cx="7397262" cy="1170719"/>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b="1" i="1" u="sng" dirty="0">
                <a:latin typeface="Times" pitchFamily="2" charset="0"/>
              </a:rPr>
              <a:t>Commerce Compromise</a:t>
            </a:r>
            <a:r>
              <a:rPr lang="en-US" sz="2400" b="1" dirty="0">
                <a:latin typeface="Times" pitchFamily="2" charset="0"/>
              </a:rPr>
              <a:t>: </a:t>
            </a:r>
            <a:r>
              <a:rPr lang="en-US" sz="2400" dirty="0">
                <a:latin typeface="Times" pitchFamily="2" charset="0"/>
              </a:rPr>
              <a:t>National gov. controls foreign &amp; interstate commerce (Trade),  but </a:t>
            </a:r>
            <a:r>
              <a:rPr lang="en-US" sz="2400" dirty="0">
                <a:latin typeface="Times New Roman" pitchFamily="18" charset="0"/>
                <a:cs typeface="Times New Roman" pitchFamily="18" charset="0"/>
              </a:rPr>
              <a:t>cannot tax exports or touch slave trade for 30 years</a:t>
            </a:r>
            <a:endParaRPr lang="en-US" sz="2400" b="1" dirty="0">
              <a:latin typeface="Times" pitchFamily="2" charset="0"/>
            </a:endParaRPr>
          </a:p>
        </p:txBody>
      </p:sp>
      <p:sp>
        <p:nvSpPr>
          <p:cNvPr id="10" name="Rectangle 9">
            <a:extLst>
              <a:ext uri="{FF2B5EF4-FFF2-40B4-BE49-F238E27FC236}">
                <a16:creationId xmlns:a16="http://schemas.microsoft.com/office/drawing/2014/main" id="{961CF606-AA67-2D4E-B197-225E2E8C34D6}"/>
              </a:ext>
            </a:extLst>
          </p:cNvPr>
          <p:cNvSpPr/>
          <p:nvPr/>
        </p:nvSpPr>
        <p:spPr>
          <a:xfrm>
            <a:off x="164123" y="4362572"/>
            <a:ext cx="7397262" cy="879231"/>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i="1" u="sng" dirty="0">
                <a:latin typeface="Times" pitchFamily="2" charset="0"/>
              </a:rPr>
              <a:t>Electoral College Compromise</a:t>
            </a:r>
            <a:r>
              <a:rPr lang="en-US" sz="2400" b="1" dirty="0">
                <a:latin typeface="Times" pitchFamily="2" charset="0"/>
              </a:rPr>
              <a:t>: </a:t>
            </a:r>
            <a:r>
              <a:rPr lang="en-US" sz="2400" b="1" u="sng" dirty="0">
                <a:latin typeface="Times New Roman" pitchFamily="18" charset="0"/>
                <a:cs typeface="Times New Roman" pitchFamily="18" charset="0"/>
              </a:rPr>
              <a:t>Electoral College</a:t>
            </a:r>
            <a:r>
              <a:rPr lang="en-US" sz="2400" dirty="0">
                <a:latin typeface="Times New Roman" pitchFamily="18" charset="0"/>
                <a:cs typeface="Times New Roman" pitchFamily="18" charset="0"/>
              </a:rPr>
              <a:t> elects the president (indirect election)</a:t>
            </a:r>
            <a:endParaRPr lang="en-US" sz="2400" b="1" dirty="0">
              <a:latin typeface="Times" pitchFamily="2" charset="0"/>
            </a:endParaRPr>
          </a:p>
        </p:txBody>
      </p:sp>
      <p:sp>
        <p:nvSpPr>
          <p:cNvPr id="6" name="Right Arrow 5">
            <a:extLst>
              <a:ext uri="{FF2B5EF4-FFF2-40B4-BE49-F238E27FC236}">
                <a16:creationId xmlns:a16="http://schemas.microsoft.com/office/drawing/2014/main" id="{8C563579-2B82-524D-9D52-91345E764A8E}"/>
              </a:ext>
            </a:extLst>
          </p:cNvPr>
          <p:cNvSpPr/>
          <p:nvPr/>
        </p:nvSpPr>
        <p:spPr>
          <a:xfrm>
            <a:off x="7362092" y="2286000"/>
            <a:ext cx="808893" cy="29307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50AB14F0-C323-044C-B51C-D29EB820A317}"/>
              </a:ext>
            </a:extLst>
          </p:cNvPr>
          <p:cNvSpPr/>
          <p:nvPr/>
        </p:nvSpPr>
        <p:spPr>
          <a:xfrm>
            <a:off x="7417777" y="3453239"/>
            <a:ext cx="808893" cy="29307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99B42E45-971E-4840-BFE7-F9B2AD915C50}"/>
              </a:ext>
            </a:extLst>
          </p:cNvPr>
          <p:cNvSpPr/>
          <p:nvPr/>
        </p:nvSpPr>
        <p:spPr>
          <a:xfrm>
            <a:off x="7417777" y="4564244"/>
            <a:ext cx="808893" cy="29307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15879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45434-978A-E055-13AC-4E92DA5F5C7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4F225F-A6FC-3593-7290-9E6C7D76929A}"/>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normAutofit fontScale="92500" lnSpcReduction="20000"/>
          </a:bodyPr>
          <a:lstStyle/>
          <a:p>
            <a:pPr marL="0" indent="0">
              <a:buNone/>
            </a:pPr>
            <a:r>
              <a:rPr lang="en-US" sz="2400" dirty="0">
                <a:solidFill>
                  <a:srgbClr val="002060"/>
                </a:solidFill>
                <a:latin typeface="Times" pitchFamily="2" charset="0"/>
              </a:rPr>
              <a:t>Essential Question:</a:t>
            </a:r>
            <a:r>
              <a:rPr lang="en-US" sz="2400" dirty="0">
                <a:latin typeface="Times" pitchFamily="2" charset="0"/>
              </a:rPr>
              <a:t> How have American political values defined the historic development of our political institutions and society? </a:t>
            </a:r>
          </a:p>
          <a:p>
            <a:pPr marL="0" indent="0">
              <a:buNone/>
            </a:pPr>
            <a:r>
              <a:rPr lang="en-US" sz="2400" dirty="0">
                <a:solidFill>
                  <a:srgbClr val="002060"/>
                </a:solidFill>
                <a:latin typeface="Times" pitchFamily="2" charset="0"/>
              </a:rPr>
              <a:t>Students Can:</a:t>
            </a:r>
          </a:p>
          <a:p>
            <a:r>
              <a:rPr lang="en-US" sz="2400" dirty="0">
                <a:latin typeface="Times" pitchFamily="2" charset="0"/>
              </a:rPr>
              <a:t>Explain why compromise was critical to the development of the U.S. Constitution </a:t>
            </a:r>
          </a:p>
          <a:p>
            <a:r>
              <a:rPr lang="en-US" sz="2400" dirty="0">
                <a:latin typeface="Times" pitchFamily="2" charset="0"/>
              </a:rPr>
              <a:t>Explain how the U.S. Constitution repairs the deficits of the Articles of Confederation</a:t>
            </a:r>
          </a:p>
          <a:p>
            <a:r>
              <a:rPr lang="en-US" sz="2400" dirty="0">
                <a:latin typeface="Times" pitchFamily="2" charset="0"/>
              </a:rPr>
              <a:t>Demonstrate how the Constitution grants the authority to govern without creating tyranny  </a:t>
            </a:r>
          </a:p>
          <a:p>
            <a:endParaRPr lang="en-US" sz="2000" dirty="0">
              <a:latin typeface="Times" pitchFamily="2" charset="0"/>
            </a:endParaRPr>
          </a:p>
          <a:p>
            <a:pPr marL="0" indent="0">
              <a:buNone/>
            </a:pPr>
            <a:r>
              <a:rPr lang="en-US" sz="2400" b="1" dirty="0">
                <a:solidFill>
                  <a:srgbClr val="002060"/>
                </a:solidFill>
                <a:latin typeface="Times" pitchFamily="2" charset="0"/>
              </a:rPr>
              <a:t>Agenda</a:t>
            </a:r>
          </a:p>
          <a:p>
            <a:r>
              <a:rPr lang="en-US" sz="2400" dirty="0">
                <a:latin typeface="Times" pitchFamily="2" charset="0"/>
              </a:rPr>
              <a:t>Unit 2 Re-examination </a:t>
            </a:r>
          </a:p>
          <a:p>
            <a:r>
              <a:rPr lang="en-US" sz="2400" dirty="0">
                <a:latin typeface="Times" pitchFamily="2" charset="0"/>
              </a:rPr>
              <a:t>Three Goals of the Madisonian Model</a:t>
            </a:r>
          </a:p>
          <a:p>
            <a:r>
              <a:rPr lang="en-US" sz="2400" dirty="0">
                <a:latin typeface="Times" pitchFamily="2" charset="0"/>
              </a:rPr>
              <a:t>Plans of Government </a:t>
            </a:r>
          </a:p>
          <a:p>
            <a:r>
              <a:rPr lang="en-US" sz="2400" dirty="0">
                <a:latin typeface="Times" pitchFamily="2" charset="0"/>
              </a:rPr>
              <a:t>Madison IQ Test </a:t>
            </a:r>
          </a:p>
          <a:p>
            <a:endParaRPr lang="en-US" sz="2400" b="1" dirty="0">
              <a:solidFill>
                <a:srgbClr val="002060"/>
              </a:solidFill>
              <a:latin typeface="Times" pitchFamily="2" charset="0"/>
            </a:endParaRPr>
          </a:p>
          <a:p>
            <a:pPr marL="0" indent="0">
              <a:buNone/>
            </a:pPr>
            <a:r>
              <a:rPr lang="en-US" sz="2400" b="1" dirty="0">
                <a:solidFill>
                  <a:srgbClr val="002060"/>
                </a:solidFill>
                <a:latin typeface="Times" pitchFamily="2" charset="0"/>
              </a:rPr>
              <a:t>Homework:</a:t>
            </a:r>
          </a:p>
          <a:p>
            <a:r>
              <a:rPr lang="en-US" sz="2400" b="1" dirty="0">
                <a:solidFill>
                  <a:srgbClr val="FF0000"/>
                </a:solidFill>
                <a:latin typeface="Times" pitchFamily="2" charset="0"/>
              </a:rPr>
              <a:t>Unit II Test – October 17</a:t>
            </a:r>
          </a:p>
          <a:p>
            <a:r>
              <a:rPr lang="en-US" sz="2400" b="1" dirty="0">
                <a:solidFill>
                  <a:srgbClr val="FF0000"/>
                </a:solidFill>
                <a:latin typeface="Times" pitchFamily="2" charset="0"/>
              </a:rPr>
              <a:t>Current Events Journal Due October 25</a:t>
            </a:r>
          </a:p>
        </p:txBody>
      </p:sp>
    </p:spTree>
    <p:extLst>
      <p:ext uri="{BB962C8B-B14F-4D97-AF65-F5344CB8AC3E}">
        <p14:creationId xmlns:p14="http://schemas.microsoft.com/office/powerpoint/2010/main" val="27546186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4">
              <a:lumMod val="20000"/>
              <a:lumOff val="80000"/>
            </a:schemeClr>
          </a:solidFill>
          <a:ln>
            <a:solidFill>
              <a:schemeClr val="tx1"/>
            </a:solidFill>
          </a:ln>
        </p:spPr>
        <p:txBody>
          <a:bodyPr>
            <a:normAutofit fontScale="90000"/>
          </a:bodyPr>
          <a:lstStyle/>
          <a:p>
            <a:r>
              <a:rPr lang="en-US" dirty="0">
                <a:solidFill>
                  <a:srgbClr val="002060"/>
                </a:solidFill>
                <a:latin typeface="Bookman Old Style" panose="02050604050505020204" pitchFamily="18" charset="0"/>
              </a:rPr>
              <a:t>The Madisonian Model of Government </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297119"/>
            <a:ext cx="10515600" cy="4798329"/>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Madison designed the U.S. Constitution to achieve three goals to achieve the proper balance of government power without creating tyranny</a:t>
            </a:r>
          </a:p>
        </p:txBody>
      </p:sp>
      <p:sp>
        <p:nvSpPr>
          <p:cNvPr id="4" name="Rectangle 3">
            <a:extLst>
              <a:ext uri="{FF2B5EF4-FFF2-40B4-BE49-F238E27FC236}">
                <a16:creationId xmlns:a16="http://schemas.microsoft.com/office/drawing/2014/main" id="{D6C0BB03-C979-4118-90B9-42CFCA4D89EA}"/>
              </a:ext>
            </a:extLst>
          </p:cNvPr>
          <p:cNvSpPr/>
          <p:nvPr/>
        </p:nvSpPr>
        <p:spPr>
          <a:xfrm>
            <a:off x="497055" y="3696284"/>
            <a:ext cx="3072619" cy="157558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Goal 1</a:t>
            </a:r>
            <a:r>
              <a:rPr lang="en-US" sz="2400" dirty="0">
                <a:latin typeface="Times" panose="02020603050405020304" pitchFamily="18" charset="0"/>
                <a:cs typeface="Times" panose="02020603050405020304" pitchFamily="18" charset="0"/>
              </a:rPr>
              <a:t>: </a:t>
            </a:r>
            <a:r>
              <a:rPr lang="en-US" sz="2400" b="1" i="1" u="sng" dirty="0">
                <a:latin typeface="Times" panose="02020603050405020304" pitchFamily="18" charset="0"/>
                <a:cs typeface="Times" panose="02020603050405020304" pitchFamily="18" charset="0"/>
              </a:rPr>
              <a:t>Separate the powers of government</a:t>
            </a:r>
          </a:p>
          <a:p>
            <a:r>
              <a:rPr lang="en-US" sz="2400" u="sng" dirty="0">
                <a:latin typeface="Times" panose="02020603050405020304" pitchFamily="18" charset="0"/>
                <a:cs typeface="Times" panose="02020603050405020304" pitchFamily="18" charset="0"/>
              </a:rPr>
              <a:t>(Ex. Three Branches of Government)</a:t>
            </a:r>
            <a:r>
              <a:rPr lang="en-US" sz="2400" dirty="0">
                <a:latin typeface="Times" panose="02020603050405020304" pitchFamily="18" charset="0"/>
                <a:cs typeface="Times" panose="02020603050405020304" pitchFamily="18" charset="0"/>
              </a:rPr>
              <a:t> </a:t>
            </a:r>
          </a:p>
        </p:txBody>
      </p:sp>
      <p:sp>
        <p:nvSpPr>
          <p:cNvPr id="5" name="Rectangle 4">
            <a:extLst>
              <a:ext uri="{FF2B5EF4-FFF2-40B4-BE49-F238E27FC236}">
                <a16:creationId xmlns:a16="http://schemas.microsoft.com/office/drawing/2014/main" id="{B3699029-4230-4244-BCB1-404B4B3329D4}"/>
              </a:ext>
            </a:extLst>
          </p:cNvPr>
          <p:cNvSpPr/>
          <p:nvPr/>
        </p:nvSpPr>
        <p:spPr>
          <a:xfrm>
            <a:off x="4389118" y="3696286"/>
            <a:ext cx="3072619" cy="157558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Goal 2</a:t>
            </a:r>
            <a:r>
              <a:rPr lang="en-US" sz="2400" dirty="0">
                <a:latin typeface="Times" panose="02020603050405020304" pitchFamily="18" charset="0"/>
                <a:cs typeface="Times" panose="02020603050405020304" pitchFamily="18" charset="0"/>
              </a:rPr>
              <a:t>: </a:t>
            </a:r>
            <a:r>
              <a:rPr lang="en-US" sz="2400" b="1" i="1" u="sng" dirty="0">
                <a:latin typeface="Times" panose="02020603050405020304" pitchFamily="18" charset="0"/>
                <a:cs typeface="Times" panose="02020603050405020304" pitchFamily="18" charset="0"/>
              </a:rPr>
              <a:t>Check and balances on government power</a:t>
            </a:r>
          </a:p>
        </p:txBody>
      </p:sp>
      <p:sp>
        <p:nvSpPr>
          <p:cNvPr id="6" name="Rectangle 5">
            <a:extLst>
              <a:ext uri="{FF2B5EF4-FFF2-40B4-BE49-F238E27FC236}">
                <a16:creationId xmlns:a16="http://schemas.microsoft.com/office/drawing/2014/main" id="{A8ED9103-F1C4-4FD9-BE04-7FBC028771CD}"/>
              </a:ext>
            </a:extLst>
          </p:cNvPr>
          <p:cNvSpPr/>
          <p:nvPr/>
        </p:nvSpPr>
        <p:spPr>
          <a:xfrm>
            <a:off x="7934178" y="3696285"/>
            <a:ext cx="3669323" cy="157558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Goal 3</a:t>
            </a:r>
            <a:r>
              <a:rPr lang="en-US" sz="2400" dirty="0">
                <a:latin typeface="Times" panose="02020603050405020304" pitchFamily="18" charset="0"/>
                <a:cs typeface="Times" panose="02020603050405020304" pitchFamily="18" charset="0"/>
              </a:rPr>
              <a:t>: </a:t>
            </a:r>
            <a:r>
              <a:rPr lang="en-US" sz="2400" b="1" i="1" u="sng" dirty="0">
                <a:latin typeface="Times" panose="02020603050405020304" pitchFamily="18" charset="0"/>
                <a:cs typeface="Times" panose="02020603050405020304" pitchFamily="18" charset="0"/>
              </a:rPr>
              <a:t>Limit the tyranny of the mob </a:t>
            </a:r>
            <a:r>
              <a:rPr lang="en-US" sz="2400" i="1" dirty="0">
                <a:latin typeface="Times" panose="02020603050405020304" pitchFamily="18" charset="0"/>
                <a:cs typeface="Times" panose="02020603050405020304" pitchFamily="18" charset="0"/>
              </a:rPr>
              <a:t>(block the majority from denying the rights of the minority)</a:t>
            </a:r>
          </a:p>
        </p:txBody>
      </p:sp>
      <p:pic>
        <p:nvPicPr>
          <p:cNvPr id="1028" name="Picture 4" descr="The U.S. Constitution | Wilton H. Strickland, PLLC">
            <a:extLst>
              <a:ext uri="{FF2B5EF4-FFF2-40B4-BE49-F238E27FC236}">
                <a16:creationId xmlns:a16="http://schemas.microsoft.com/office/drawing/2014/main" id="{DCDFF417-D325-441A-9FBF-B49DCF0A34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403" y="2200202"/>
            <a:ext cx="2686050" cy="1228798"/>
          </a:xfrm>
          <a:prstGeom prst="rect">
            <a:avLst/>
          </a:prstGeom>
          <a:noFill/>
          <a:extLst>
            <a:ext uri="{909E8E84-426E-40DD-AFC4-6F175D3DCCD1}">
              <a14:hiddenFill xmlns:a14="http://schemas.microsoft.com/office/drawing/2010/main">
                <a:solidFill>
                  <a:srgbClr val="FFFFFF"/>
                </a:solidFill>
              </a14:hiddenFill>
            </a:ext>
          </a:extLst>
        </p:spPr>
      </p:pic>
      <p:sp>
        <p:nvSpPr>
          <p:cNvPr id="7" name="Arrow: Down 6">
            <a:extLst>
              <a:ext uri="{FF2B5EF4-FFF2-40B4-BE49-F238E27FC236}">
                <a16:creationId xmlns:a16="http://schemas.microsoft.com/office/drawing/2014/main" id="{D5008804-EBF0-4F1B-A131-815579867F4F}"/>
              </a:ext>
            </a:extLst>
          </p:cNvPr>
          <p:cNvSpPr/>
          <p:nvPr/>
        </p:nvSpPr>
        <p:spPr>
          <a:xfrm>
            <a:off x="5618284" y="3318217"/>
            <a:ext cx="492370" cy="488851"/>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E94CFC6C-49F5-412E-A1DF-0770E7B96232}"/>
              </a:ext>
            </a:extLst>
          </p:cNvPr>
          <p:cNvSpPr/>
          <p:nvPr/>
        </p:nvSpPr>
        <p:spPr>
          <a:xfrm rot="3379565">
            <a:off x="4202464" y="2995003"/>
            <a:ext cx="492370" cy="488851"/>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85965EA8-2BB3-4DA6-B59D-A9C553DEBC91}"/>
              </a:ext>
            </a:extLst>
          </p:cNvPr>
          <p:cNvSpPr/>
          <p:nvPr/>
        </p:nvSpPr>
        <p:spPr>
          <a:xfrm rot="18516952">
            <a:off x="7163951" y="3048732"/>
            <a:ext cx="492370" cy="488851"/>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New Heights for the “New Madison” Approach">
            <a:extLst>
              <a:ext uri="{FF2B5EF4-FFF2-40B4-BE49-F238E27FC236}">
                <a16:creationId xmlns:a16="http://schemas.microsoft.com/office/drawing/2014/main" id="{F76CA644-B3CC-4746-94A2-A708AF71E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1186" y="1739781"/>
            <a:ext cx="1374922" cy="17707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3BD03B68-B8A7-4E22-92DC-01271926776F}"/>
              </a:ext>
            </a:extLst>
          </p:cNvPr>
          <p:cNvSpPr/>
          <p:nvPr/>
        </p:nvSpPr>
        <p:spPr>
          <a:xfrm>
            <a:off x="9945858" y="1587928"/>
            <a:ext cx="2039816" cy="647113"/>
          </a:xfrm>
          <a:prstGeom prst="wedgeEllipseCallout">
            <a:avLst>
              <a:gd name="adj1" fmla="val -39454"/>
              <a:gd name="adj2" fmla="val 6902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NO TYRANNY!</a:t>
            </a:r>
          </a:p>
        </p:txBody>
      </p:sp>
    </p:spTree>
    <p:extLst>
      <p:ext uri="{BB962C8B-B14F-4D97-AF65-F5344CB8AC3E}">
        <p14:creationId xmlns:p14="http://schemas.microsoft.com/office/powerpoint/2010/main" val="15695156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D06B6-1743-A079-3E00-BFB1ED4C03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28E4A1-29E2-31DC-5673-DDE58F1FA9B5}"/>
              </a:ext>
            </a:extLst>
          </p:cNvPr>
          <p:cNvSpPr>
            <a:spLocks noGrp="1"/>
          </p:cNvSpPr>
          <p:nvPr>
            <p:ph type="title"/>
          </p:nvPr>
        </p:nvSpPr>
        <p:spPr>
          <a:xfrm>
            <a:off x="838200" y="365125"/>
            <a:ext cx="10515600" cy="802493"/>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Building a Government of the People </a:t>
            </a:r>
          </a:p>
        </p:txBody>
      </p:sp>
      <p:sp>
        <p:nvSpPr>
          <p:cNvPr id="3" name="Content Placeholder 2">
            <a:extLst>
              <a:ext uri="{FF2B5EF4-FFF2-40B4-BE49-F238E27FC236}">
                <a16:creationId xmlns:a16="http://schemas.microsoft.com/office/drawing/2014/main" id="{22CBFC44-56AA-44F8-1C4D-08852A02D20E}"/>
              </a:ext>
            </a:extLst>
          </p:cNvPr>
          <p:cNvSpPr>
            <a:spLocks noGrp="1"/>
          </p:cNvSpPr>
          <p:nvPr>
            <p:ph idx="1"/>
          </p:nvPr>
        </p:nvSpPr>
        <p:spPr>
          <a:xfrm>
            <a:off x="838200" y="1230923"/>
            <a:ext cx="10515600" cy="5484747"/>
          </a:xfrm>
          <a:solidFill>
            <a:schemeClr val="bg1"/>
          </a:solidFill>
        </p:spPr>
        <p:txBody>
          <a:bodyPr>
            <a:normAutofit fontScale="92500" lnSpcReduction="10000"/>
          </a:bodyPr>
          <a:lstStyle/>
          <a:p>
            <a:pPr marL="0" indent="0">
              <a:buNone/>
            </a:pPr>
            <a:r>
              <a:rPr lang="en-US" sz="2400" dirty="0">
                <a:latin typeface="Times" panose="02020603050405020304" pitchFamily="18" charset="0"/>
                <a:cs typeface="Times" panose="02020603050405020304" pitchFamily="18" charset="0"/>
              </a:rPr>
              <a:t>Identify and explain which plan of government did the following</a:t>
            </a:r>
          </a:p>
          <a:p>
            <a:pPr marL="457200" indent="-457200">
              <a:buFont typeface="+mj-lt"/>
              <a:buAutoNum type="arabicPeriod"/>
            </a:pPr>
            <a:r>
              <a:rPr lang="en-US" sz="2400" dirty="0">
                <a:latin typeface="Times" panose="02020603050405020304" pitchFamily="18" charset="0"/>
                <a:cs typeface="Times" panose="02020603050405020304" pitchFamily="18" charset="0"/>
              </a:rPr>
              <a:t>Identify and explain which plan of government is the most democratic? (Gave the people the most say in government)</a:t>
            </a:r>
          </a:p>
          <a:p>
            <a:pPr marL="457200" indent="-457200">
              <a:buFont typeface="+mj-lt"/>
              <a:buAutoNum type="arabicPeriod"/>
            </a:pPr>
            <a:r>
              <a:rPr lang="en-US" sz="2400" dirty="0">
                <a:latin typeface="Times" panose="02020603050405020304" pitchFamily="18" charset="0"/>
                <a:cs typeface="Times" panose="02020603050405020304" pitchFamily="18" charset="0"/>
              </a:rPr>
              <a:t>Identify and explain which plan of government is most similar to the AOC?</a:t>
            </a:r>
          </a:p>
          <a:p>
            <a:pPr marL="457200" indent="-457200">
              <a:buFont typeface="+mj-lt"/>
              <a:buAutoNum type="arabicPeriod"/>
            </a:pPr>
            <a:r>
              <a:rPr lang="en-US" sz="2400" dirty="0">
                <a:latin typeface="Times" panose="02020603050405020304" pitchFamily="18" charset="0"/>
                <a:cs typeface="Times" panose="02020603050405020304" pitchFamily="18" charset="0"/>
              </a:rPr>
              <a:t>Identify and explain which plan of government was most similar to the English government?</a:t>
            </a:r>
          </a:p>
          <a:p>
            <a:pPr marL="457200" indent="-457200">
              <a:buFont typeface="+mj-lt"/>
              <a:buAutoNum type="arabicPeriod"/>
            </a:pPr>
            <a:r>
              <a:rPr lang="en-US" sz="2400" dirty="0">
                <a:latin typeface="Times" panose="02020603050405020304" pitchFamily="18" charset="0"/>
                <a:cs typeface="Times" panose="02020603050405020304" pitchFamily="18" charset="0"/>
              </a:rPr>
              <a:t>Explain which plans of government lead to the Great compromise?</a:t>
            </a:r>
          </a:p>
          <a:p>
            <a:pPr marL="457200" indent="-457200">
              <a:buFont typeface="+mj-lt"/>
              <a:buAutoNum type="arabicPeriod"/>
            </a:pPr>
            <a:r>
              <a:rPr lang="en-US" sz="2400" dirty="0">
                <a:latin typeface="Times" panose="02020603050405020304" pitchFamily="18" charset="0"/>
                <a:cs typeface="Times" panose="02020603050405020304" pitchFamily="18" charset="0"/>
              </a:rPr>
              <a:t>Identify 5 ways the plans of government repaired weaknesses of the Articles of Confederation. </a:t>
            </a:r>
          </a:p>
          <a:p>
            <a:pPr marL="457200" indent="-457200">
              <a:buFont typeface="+mj-lt"/>
              <a:buAutoNum type="arabicPeriod"/>
            </a:pPr>
            <a:r>
              <a:rPr lang="en-US" sz="2400" dirty="0">
                <a:latin typeface="Times" panose="02020603050405020304" pitchFamily="18" charset="0"/>
                <a:cs typeface="Times" panose="02020603050405020304" pitchFamily="18" charset="0"/>
              </a:rPr>
              <a:t>How do the following compromises further </a:t>
            </a:r>
          </a:p>
          <a:p>
            <a:pPr marL="0" indent="0">
              <a:buNone/>
            </a:pPr>
            <a:r>
              <a:rPr lang="en-US" sz="2400" dirty="0">
                <a:latin typeface="Times" panose="02020603050405020304" pitchFamily="18" charset="0"/>
                <a:cs typeface="Times" panose="02020603050405020304" pitchFamily="18" charset="0"/>
              </a:rPr>
              <a:t>      fix issues and create a Constitution?</a:t>
            </a:r>
          </a:p>
          <a:p>
            <a:pPr marL="0" indent="0">
              <a:buNone/>
            </a:pPr>
            <a:r>
              <a:rPr lang="en-US" sz="2400" dirty="0">
                <a:latin typeface="Times" panose="02020603050405020304" pitchFamily="18" charset="0"/>
                <a:cs typeface="Times" panose="02020603050405020304" pitchFamily="18" charset="0"/>
              </a:rPr>
              <a:t>      - 3/5</a:t>
            </a:r>
            <a:r>
              <a:rPr lang="en-US" sz="2400" baseline="30000" dirty="0">
                <a:latin typeface="Times" panose="02020603050405020304" pitchFamily="18" charset="0"/>
                <a:cs typeface="Times" panose="02020603050405020304" pitchFamily="18" charset="0"/>
              </a:rPr>
              <a:t>th</a:t>
            </a:r>
            <a:r>
              <a:rPr lang="en-US" sz="2400" dirty="0">
                <a:latin typeface="Times" panose="02020603050405020304" pitchFamily="18" charset="0"/>
                <a:cs typeface="Times" panose="02020603050405020304" pitchFamily="18" charset="0"/>
              </a:rPr>
              <a:t> Compromise</a:t>
            </a:r>
          </a:p>
          <a:p>
            <a:pPr marL="0" indent="0">
              <a:buNone/>
            </a:pPr>
            <a:r>
              <a:rPr lang="en-US" sz="2400" dirty="0">
                <a:latin typeface="Times" panose="02020603050405020304" pitchFamily="18" charset="0"/>
                <a:cs typeface="Times" panose="02020603050405020304" pitchFamily="18" charset="0"/>
              </a:rPr>
              <a:t>      - Electoral Compromise</a:t>
            </a:r>
          </a:p>
          <a:p>
            <a:pPr marL="0" indent="0">
              <a:buNone/>
            </a:pPr>
            <a:r>
              <a:rPr lang="en-US" sz="2400" dirty="0">
                <a:latin typeface="Times" panose="02020603050405020304" pitchFamily="18" charset="0"/>
                <a:cs typeface="Times" panose="02020603050405020304" pitchFamily="18" charset="0"/>
              </a:rPr>
              <a:t>      - Commerce Compromise </a:t>
            </a:r>
          </a:p>
        </p:txBody>
      </p:sp>
      <p:pic>
        <p:nvPicPr>
          <p:cNvPr id="2050" name="Picture 2" descr="About the Foundation | James Madison Foundation">
            <a:extLst>
              <a:ext uri="{FF2B5EF4-FFF2-40B4-BE49-F238E27FC236}">
                <a16:creationId xmlns:a16="http://schemas.microsoft.com/office/drawing/2014/main" id="{8F6862E3-1CE2-E4DF-356A-3E069B4C1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0485" y="4572545"/>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4B499961-C3F6-1B45-DFC9-6DED3E03B923}"/>
              </a:ext>
            </a:extLst>
          </p:cNvPr>
          <p:cNvSpPr/>
          <p:nvPr/>
        </p:nvSpPr>
        <p:spPr>
          <a:xfrm>
            <a:off x="8989256" y="4675855"/>
            <a:ext cx="3202744" cy="2039815"/>
          </a:xfrm>
          <a:prstGeom prst="wedgeEllipseCallout">
            <a:avLst>
              <a:gd name="adj1" fmla="val -62315"/>
              <a:gd name="adj2" fmla="val 14598"/>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panose="02020603050405020304" pitchFamily="18" charset="0"/>
                <a:cs typeface="Times" panose="02020603050405020304" pitchFamily="18" charset="0"/>
              </a:rPr>
              <a:t>How do I create a government with the power to govern, without giving it the power to create abuse????</a:t>
            </a:r>
          </a:p>
        </p:txBody>
      </p:sp>
    </p:spTree>
    <p:extLst>
      <p:ext uri="{BB962C8B-B14F-4D97-AF65-F5344CB8AC3E}">
        <p14:creationId xmlns:p14="http://schemas.microsoft.com/office/powerpoint/2010/main" val="8655979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17992-17AA-4E49-9862-EA5F0F4E89CB}"/>
              </a:ext>
            </a:extLst>
          </p:cNvPr>
          <p:cNvSpPr>
            <a:spLocks noGrp="1"/>
          </p:cNvSpPr>
          <p:nvPr>
            <p:ph type="title"/>
          </p:nvPr>
        </p:nvSpPr>
        <p:spPr>
          <a:xfrm>
            <a:off x="838200" y="163648"/>
            <a:ext cx="10515600" cy="774358"/>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Madisonian IQ Test</a:t>
            </a:r>
          </a:p>
        </p:txBody>
      </p:sp>
      <p:sp>
        <p:nvSpPr>
          <p:cNvPr id="3" name="Content Placeholder 2">
            <a:extLst>
              <a:ext uri="{FF2B5EF4-FFF2-40B4-BE49-F238E27FC236}">
                <a16:creationId xmlns:a16="http://schemas.microsoft.com/office/drawing/2014/main" id="{79740B6D-E4D6-4982-B552-88D2BC0AE8B0}"/>
              </a:ext>
            </a:extLst>
          </p:cNvPr>
          <p:cNvSpPr>
            <a:spLocks noGrp="1"/>
          </p:cNvSpPr>
          <p:nvPr>
            <p:ph idx="1"/>
          </p:nvPr>
        </p:nvSpPr>
        <p:spPr>
          <a:xfrm>
            <a:off x="562707" y="1162374"/>
            <a:ext cx="11099409" cy="5014590"/>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Use the Interactive U.S. Constitution from the U.S. Constitution Center to examine how the Articles setup are government. </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91CA8736-F3C3-2219-D037-5366B0B9DBC4}"/>
              </a:ext>
            </a:extLst>
          </p:cNvPr>
          <p:cNvSpPr/>
          <p:nvPr/>
        </p:nvSpPr>
        <p:spPr>
          <a:xfrm>
            <a:off x="838200" y="1936732"/>
            <a:ext cx="6755969" cy="774358"/>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How did the Founders structure government?</a:t>
            </a:r>
          </a:p>
        </p:txBody>
      </p:sp>
      <p:sp>
        <p:nvSpPr>
          <p:cNvPr id="5" name="Rectangle 4">
            <a:extLst>
              <a:ext uri="{FF2B5EF4-FFF2-40B4-BE49-F238E27FC236}">
                <a16:creationId xmlns:a16="http://schemas.microsoft.com/office/drawing/2014/main" id="{A9155A79-C784-2840-7037-EB5F55D098D4}"/>
              </a:ext>
            </a:extLst>
          </p:cNvPr>
          <p:cNvSpPr/>
          <p:nvPr/>
        </p:nvSpPr>
        <p:spPr>
          <a:xfrm>
            <a:off x="838199" y="2895311"/>
            <a:ext cx="6755969" cy="774358"/>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What powers was granted to a new national government? </a:t>
            </a:r>
          </a:p>
        </p:txBody>
      </p:sp>
      <p:sp>
        <p:nvSpPr>
          <p:cNvPr id="6" name="Rectangle 5">
            <a:extLst>
              <a:ext uri="{FF2B5EF4-FFF2-40B4-BE49-F238E27FC236}">
                <a16:creationId xmlns:a16="http://schemas.microsoft.com/office/drawing/2014/main" id="{CB5D7B5D-32CC-C746-0E4F-C8CC9C0D9870}"/>
              </a:ext>
            </a:extLst>
          </p:cNvPr>
          <p:cNvSpPr/>
          <p:nvPr/>
        </p:nvSpPr>
        <p:spPr>
          <a:xfrm>
            <a:off x="838200" y="3913498"/>
            <a:ext cx="6755969" cy="774358"/>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How did the Founders limit the power of government? </a:t>
            </a:r>
          </a:p>
        </p:txBody>
      </p:sp>
      <p:sp>
        <p:nvSpPr>
          <p:cNvPr id="7" name="Rectangle 6">
            <a:extLst>
              <a:ext uri="{FF2B5EF4-FFF2-40B4-BE49-F238E27FC236}">
                <a16:creationId xmlns:a16="http://schemas.microsoft.com/office/drawing/2014/main" id="{C9AF75FD-41B6-73E5-5414-91437035A482}"/>
              </a:ext>
            </a:extLst>
          </p:cNvPr>
          <p:cNvSpPr/>
          <p:nvPr/>
        </p:nvSpPr>
        <p:spPr>
          <a:xfrm>
            <a:off x="838200" y="4912224"/>
            <a:ext cx="6755969" cy="774358"/>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How is the Constitution a flexible document that can adjust to changing times? </a:t>
            </a:r>
          </a:p>
        </p:txBody>
      </p:sp>
      <p:pic>
        <p:nvPicPr>
          <p:cNvPr id="2050" name="Picture 2" descr="James Madison University - Jimmy has ...">
            <a:extLst>
              <a:ext uri="{FF2B5EF4-FFF2-40B4-BE49-F238E27FC236}">
                <a16:creationId xmlns:a16="http://schemas.microsoft.com/office/drawing/2014/main" id="{37EEC14A-AABD-BA9A-4F7A-11CD548E1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964" y="2170423"/>
            <a:ext cx="2637375" cy="4230909"/>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ACE30865-8C94-F812-8F59-14CD552ED8EC}"/>
              </a:ext>
            </a:extLst>
          </p:cNvPr>
          <p:cNvSpPr/>
          <p:nvPr/>
        </p:nvSpPr>
        <p:spPr>
          <a:xfrm>
            <a:off x="9779431" y="1813859"/>
            <a:ext cx="1882685" cy="1192812"/>
          </a:xfrm>
          <a:prstGeom prst="wedgeEllipseCallout">
            <a:avLst>
              <a:gd name="adj1" fmla="val -45529"/>
              <a:gd name="adj2" fmla="val 54704"/>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Making a government genius!!!</a:t>
            </a:r>
          </a:p>
        </p:txBody>
      </p:sp>
    </p:spTree>
    <p:extLst>
      <p:ext uri="{BB962C8B-B14F-4D97-AF65-F5344CB8AC3E}">
        <p14:creationId xmlns:p14="http://schemas.microsoft.com/office/powerpoint/2010/main" val="30182518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F1A49-5E42-421C-B453-483F94F694BE}"/>
              </a:ext>
            </a:extLst>
          </p:cNvPr>
          <p:cNvSpPr>
            <a:spLocks noGrp="1"/>
          </p:cNvSpPr>
          <p:nvPr>
            <p:ph type="title"/>
          </p:nvPr>
        </p:nvSpPr>
        <p:spPr>
          <a:xfrm>
            <a:off x="838200" y="365125"/>
            <a:ext cx="10515600" cy="802493"/>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Building a Government of the People </a:t>
            </a:r>
          </a:p>
        </p:txBody>
      </p:sp>
      <p:sp>
        <p:nvSpPr>
          <p:cNvPr id="3" name="Content Placeholder 2">
            <a:extLst>
              <a:ext uri="{FF2B5EF4-FFF2-40B4-BE49-F238E27FC236}">
                <a16:creationId xmlns:a16="http://schemas.microsoft.com/office/drawing/2014/main" id="{EDF2404C-F0B4-4F3D-8504-99E5947C331E}"/>
              </a:ext>
            </a:extLst>
          </p:cNvPr>
          <p:cNvSpPr>
            <a:spLocks noGrp="1"/>
          </p:cNvSpPr>
          <p:nvPr>
            <p:ph idx="1"/>
          </p:nvPr>
        </p:nvSpPr>
        <p:spPr>
          <a:xfrm>
            <a:off x="838200" y="1230924"/>
            <a:ext cx="10515600" cy="4559178"/>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Governing 101 – lesson that Founding Fathers learned in shaping a government </a:t>
            </a:r>
          </a:p>
          <a:p>
            <a:r>
              <a:rPr lang="en-US" sz="2400" dirty="0">
                <a:latin typeface="Times" panose="02020603050405020304" pitchFamily="18" charset="0"/>
                <a:cs typeface="Times" panose="02020603050405020304" pitchFamily="18" charset="0"/>
              </a:rPr>
              <a:t>The goal of the founding fathers at the Constitutional Convention was to form a government that could govern without abusing power. </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913817A8-46C9-4E1B-95A0-3DAB9D57F237}"/>
              </a:ext>
            </a:extLst>
          </p:cNvPr>
          <p:cNvSpPr/>
          <p:nvPr/>
        </p:nvSpPr>
        <p:spPr>
          <a:xfrm>
            <a:off x="337625" y="2648515"/>
            <a:ext cx="6485206" cy="27548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anose="02020603050405020304" pitchFamily="18" charset="0"/>
              <a:cs typeface="Times" panose="02020603050405020304" pitchFamily="18" charset="0"/>
            </a:endParaRPr>
          </a:p>
          <a:p>
            <a:pPr marL="457200" indent="-457200">
              <a:buFont typeface="+mj-lt"/>
              <a:buAutoNum type="arabicPeriod"/>
            </a:pPr>
            <a:r>
              <a:rPr lang="en-US" sz="2400" dirty="0">
                <a:latin typeface="Times" panose="02020603050405020304" pitchFamily="18" charset="0"/>
                <a:cs typeface="Times" panose="02020603050405020304" pitchFamily="18" charset="0"/>
              </a:rPr>
              <a:t>Describe TWO ways the Constitution has repaired the Articles of Confederation </a:t>
            </a:r>
          </a:p>
          <a:p>
            <a:pPr marL="457200" indent="-457200">
              <a:buFont typeface="+mj-lt"/>
              <a:buAutoNum type="arabicPeriod"/>
            </a:pPr>
            <a:r>
              <a:rPr lang="en-US" sz="2400" dirty="0">
                <a:latin typeface="Times" panose="02020603050405020304" pitchFamily="18" charset="0"/>
                <a:cs typeface="Times" panose="02020603050405020304" pitchFamily="18" charset="0"/>
              </a:rPr>
              <a:t>Identify ONE way the Constitution limits the power of government </a:t>
            </a:r>
          </a:p>
          <a:p>
            <a:pPr marL="457200" indent="-457200">
              <a:buFont typeface="+mj-lt"/>
              <a:buAutoNum type="arabicPeriod"/>
            </a:pPr>
            <a:r>
              <a:rPr lang="en-US" sz="2400" dirty="0">
                <a:latin typeface="Times" panose="02020603050405020304" pitchFamily="18" charset="0"/>
                <a:cs typeface="Times" panose="02020603050405020304" pitchFamily="18" charset="0"/>
              </a:rPr>
              <a:t>Explain how compromise played a major goal in creating the U.S. Constitution.</a:t>
            </a:r>
          </a:p>
          <a:p>
            <a:endParaRPr lang="en-US" sz="2400" dirty="0">
              <a:latin typeface="Times" panose="02020603050405020304" pitchFamily="18" charset="0"/>
              <a:cs typeface="Times" panose="02020603050405020304" pitchFamily="18" charset="0"/>
            </a:endParaRPr>
          </a:p>
        </p:txBody>
      </p:sp>
      <p:pic>
        <p:nvPicPr>
          <p:cNvPr id="2050" name="Picture 2" descr="About the Foundation | James Madison Foundation">
            <a:extLst>
              <a:ext uri="{FF2B5EF4-FFF2-40B4-BE49-F238E27FC236}">
                <a16:creationId xmlns:a16="http://schemas.microsoft.com/office/drawing/2014/main" id="{7BF68C4D-06E8-452A-8353-1256A483B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5190" y="3271838"/>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A2F29A2D-AF57-426F-B906-37B65320EA71}"/>
              </a:ext>
            </a:extLst>
          </p:cNvPr>
          <p:cNvSpPr/>
          <p:nvPr/>
        </p:nvSpPr>
        <p:spPr>
          <a:xfrm>
            <a:off x="8862646" y="2574388"/>
            <a:ext cx="3202744" cy="2039815"/>
          </a:xfrm>
          <a:prstGeom prst="wedgeEllipseCallout">
            <a:avLst>
              <a:gd name="adj1" fmla="val -50701"/>
              <a:gd name="adj2" fmla="val 4043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panose="02020603050405020304" pitchFamily="18" charset="0"/>
                <a:cs typeface="Times" panose="02020603050405020304" pitchFamily="18" charset="0"/>
              </a:rPr>
              <a:t>How do I create a government with the power to govern, without giving it the power to create abuse????</a:t>
            </a:r>
          </a:p>
        </p:txBody>
      </p:sp>
    </p:spTree>
    <p:extLst>
      <p:ext uri="{BB962C8B-B14F-4D97-AF65-F5344CB8AC3E}">
        <p14:creationId xmlns:p14="http://schemas.microsoft.com/office/powerpoint/2010/main" val="655285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A9A93-C4B2-FB40-AE8E-E4738F785426}"/>
              </a:ext>
            </a:extLst>
          </p:cNvPr>
          <p:cNvSpPr>
            <a:spLocks noGrp="1"/>
          </p:cNvSpPr>
          <p:nvPr>
            <p:ph type="title"/>
          </p:nvPr>
        </p:nvSpPr>
        <p:spPr>
          <a:xfrm>
            <a:off x="537029" y="365126"/>
            <a:ext cx="10515600" cy="781504"/>
          </a:xfrm>
          <a:solidFill>
            <a:schemeClr val="accent4">
              <a:lumMod val="20000"/>
              <a:lumOff val="80000"/>
            </a:schemeClr>
          </a:solidFill>
          <a:ln>
            <a:solidFill>
              <a:srgbClr val="FF0000"/>
            </a:solidFill>
          </a:ln>
        </p:spPr>
        <p:txBody>
          <a:bodyPr>
            <a:normAutofit/>
          </a:bodyPr>
          <a:lstStyle/>
          <a:p>
            <a:r>
              <a:rPr lang="en-US" sz="3600" dirty="0">
                <a:latin typeface="Engravers MT" panose="02090707080505020304" pitchFamily="18" charset="77"/>
              </a:rPr>
              <a:t>Hobbes – Blocking the Mob</a:t>
            </a:r>
          </a:p>
        </p:txBody>
      </p:sp>
      <p:sp>
        <p:nvSpPr>
          <p:cNvPr id="4" name="Rectangle 3">
            <a:extLst>
              <a:ext uri="{FF2B5EF4-FFF2-40B4-BE49-F238E27FC236}">
                <a16:creationId xmlns:a16="http://schemas.microsoft.com/office/drawing/2014/main" id="{11CBD648-E8BD-614B-A2BC-BE41304FBB91}"/>
              </a:ext>
            </a:extLst>
          </p:cNvPr>
          <p:cNvSpPr/>
          <p:nvPr/>
        </p:nvSpPr>
        <p:spPr>
          <a:xfrm>
            <a:off x="290286" y="1262743"/>
            <a:ext cx="11567885" cy="2989943"/>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0" dirty="0">
                <a:solidFill>
                  <a:schemeClr val="bg1"/>
                </a:solidFill>
                <a:effectLst/>
                <a:latin typeface="Palatino Linotype" panose="02040502050505030304" pitchFamily="18" charset="0"/>
              </a:rPr>
              <a:t>Whatsoever therefore is consequent to a time of war, where every man is enemy to every man, the same consequent to the time wherein men live without other security than what their own strength and their own invention shall furnish them withal. In such condition there is no place for industry, because the fruit thereof is uncertain: and consequently no culture of the earth; no navigation, nor use of the commodities that may be imported by sea; no commodious building; no instruments of moving and removing such things as require much force; no knowledge of the face of the earth; no account of time; no arts; no letters; no society; and which is worst of all, continual fear, and danger of violent death; and the life of man, solitary, poor, nasty, brutish, and short.</a:t>
            </a:r>
          </a:p>
          <a:p>
            <a:r>
              <a:rPr lang="en-US" sz="2000" dirty="0">
                <a:solidFill>
                  <a:schemeClr val="bg1"/>
                </a:solidFill>
                <a:latin typeface="Baskerville Old Face" panose="02020602080505020303" pitchFamily="18" charset="77"/>
              </a:rPr>
              <a:t>- </a:t>
            </a:r>
            <a:r>
              <a:rPr lang="en-US" sz="2400" b="1" i="1" dirty="0">
                <a:solidFill>
                  <a:schemeClr val="bg1"/>
                </a:solidFill>
                <a:latin typeface="Baskerville Old Face" panose="02020602080505020303" pitchFamily="18" charset="77"/>
              </a:rPr>
              <a:t>Thomas Hobbes, Leviathan, 1660 </a:t>
            </a:r>
          </a:p>
        </p:txBody>
      </p:sp>
      <p:sp>
        <p:nvSpPr>
          <p:cNvPr id="3" name="Content Placeholder 2">
            <a:extLst>
              <a:ext uri="{FF2B5EF4-FFF2-40B4-BE49-F238E27FC236}">
                <a16:creationId xmlns:a16="http://schemas.microsoft.com/office/drawing/2014/main" id="{C24DF141-E468-514C-8630-F88E73096690}"/>
              </a:ext>
            </a:extLst>
          </p:cNvPr>
          <p:cNvSpPr>
            <a:spLocks noGrp="1"/>
          </p:cNvSpPr>
          <p:nvPr>
            <p:ph idx="1"/>
          </p:nvPr>
        </p:nvSpPr>
        <p:spPr>
          <a:xfrm>
            <a:off x="290286" y="4383313"/>
            <a:ext cx="8273142" cy="1074057"/>
          </a:xfrm>
          <a:solidFill>
            <a:schemeClr val="bg1"/>
          </a:solidFill>
          <a:ln>
            <a:solidFill>
              <a:srgbClr val="002060"/>
            </a:solidFill>
          </a:ln>
        </p:spPr>
        <p:txBody>
          <a:bodyPr>
            <a:normAutofit fontScale="25000" lnSpcReduction="20000"/>
          </a:bodyPr>
          <a:lstStyle/>
          <a:p>
            <a:pPr marL="0" indent="0">
              <a:buNone/>
            </a:pPr>
            <a:endParaRPr lang="en-US" sz="2400" b="1" dirty="0">
              <a:solidFill>
                <a:srgbClr val="C00000"/>
              </a:solidFill>
              <a:latin typeface="Times" pitchFamily="2" charset="0"/>
            </a:endParaRPr>
          </a:p>
          <a:p>
            <a:pPr marL="0" indent="0">
              <a:buNone/>
            </a:pPr>
            <a:r>
              <a:rPr lang="en-US" sz="9600" b="1" u="sng" dirty="0">
                <a:solidFill>
                  <a:srgbClr val="C00000"/>
                </a:solidFill>
                <a:latin typeface="Times" pitchFamily="2" charset="0"/>
              </a:rPr>
              <a:t>Blocking the tyranny of the mob</a:t>
            </a:r>
          </a:p>
          <a:p>
            <a:r>
              <a:rPr lang="en-US" sz="9600" dirty="0">
                <a:solidFill>
                  <a:srgbClr val="C00000"/>
                </a:solidFill>
                <a:latin typeface="Times" pitchFamily="2" charset="0"/>
              </a:rPr>
              <a:t>People on look after their self interest and need to be controlled</a:t>
            </a:r>
          </a:p>
          <a:p>
            <a:pPr marL="0" indent="0">
              <a:buNone/>
            </a:pPr>
            <a:endParaRPr lang="en-US" sz="9600" dirty="0">
              <a:solidFill>
                <a:srgbClr val="C00000"/>
              </a:solidFill>
              <a:latin typeface="Times" pitchFamily="2" charset="0"/>
            </a:endParaRPr>
          </a:p>
          <a:p>
            <a:endParaRPr lang="en-US" sz="9600" dirty="0">
              <a:solidFill>
                <a:srgbClr val="C00000"/>
              </a:solidFill>
              <a:latin typeface="Times" pitchFamily="2" charset="0"/>
            </a:endParaRPr>
          </a:p>
          <a:p>
            <a:endParaRPr lang="en-US" sz="9600" dirty="0">
              <a:solidFill>
                <a:srgbClr val="C00000"/>
              </a:solidFill>
              <a:latin typeface="Times" pitchFamily="2" charset="0"/>
            </a:endParaRPr>
          </a:p>
          <a:p>
            <a:endParaRPr lang="en-US" sz="9600" dirty="0">
              <a:solidFill>
                <a:srgbClr val="C00000"/>
              </a:solidFill>
              <a:latin typeface="Times" pitchFamily="2" charset="0"/>
            </a:endParaRPr>
          </a:p>
          <a:p>
            <a:endParaRPr lang="en-US" sz="2400" dirty="0">
              <a:solidFill>
                <a:srgbClr val="C00000"/>
              </a:solidFill>
              <a:latin typeface="Times" pitchFamily="2" charset="0"/>
            </a:endParaRPr>
          </a:p>
          <a:p>
            <a:endParaRPr lang="en-US" sz="2400" dirty="0">
              <a:solidFill>
                <a:srgbClr val="C00000"/>
              </a:solidFill>
              <a:latin typeface="Times" pitchFamily="2" charset="0"/>
            </a:endParaRPr>
          </a:p>
          <a:p>
            <a:endParaRPr lang="en-US" sz="2400" dirty="0">
              <a:solidFill>
                <a:srgbClr val="C00000"/>
              </a:solidFill>
              <a:latin typeface="Times" pitchFamily="2" charset="0"/>
            </a:endParaRPr>
          </a:p>
          <a:p>
            <a:endParaRPr lang="en-US" sz="2400" dirty="0">
              <a:solidFill>
                <a:srgbClr val="C00000"/>
              </a:solidFill>
              <a:latin typeface="Times" pitchFamily="2" charset="0"/>
            </a:endParaRPr>
          </a:p>
          <a:p>
            <a:pPr marL="0" indent="0">
              <a:buNone/>
            </a:pPr>
            <a:r>
              <a:rPr lang="en-US" sz="2400" dirty="0">
                <a:solidFill>
                  <a:srgbClr val="C00000"/>
                </a:solidFill>
                <a:latin typeface="Times" pitchFamily="2" charset="0"/>
              </a:rPr>
              <a:t> </a:t>
            </a:r>
          </a:p>
        </p:txBody>
      </p:sp>
      <p:pic>
        <p:nvPicPr>
          <p:cNvPr id="2050" name="Picture 2" descr="The Leviathan of Thomas Hobbes, Part I ...">
            <a:extLst>
              <a:ext uri="{FF2B5EF4-FFF2-40B4-BE49-F238E27FC236}">
                <a16:creationId xmlns:a16="http://schemas.microsoft.com/office/drawing/2014/main" id="{3CD682D2-93DB-2E0D-ADFC-05385A9E7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071" y="3535588"/>
            <a:ext cx="2117043" cy="2957286"/>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B4E29F84-B213-5D63-A451-467BF0D5D1BC}"/>
              </a:ext>
            </a:extLst>
          </p:cNvPr>
          <p:cNvSpPr/>
          <p:nvPr/>
        </p:nvSpPr>
        <p:spPr>
          <a:xfrm>
            <a:off x="9869714" y="3535588"/>
            <a:ext cx="2322286" cy="833211"/>
          </a:xfrm>
          <a:prstGeom prst="wedgeEllipseCallout">
            <a:avLst>
              <a:gd name="adj1" fmla="val -49893"/>
              <a:gd name="adj2" fmla="val 59016"/>
            </a:avLst>
          </a:prstGeom>
          <a:ln>
            <a:solidFill>
              <a:schemeClr val="bg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People are DANGEROUS</a:t>
            </a:r>
          </a:p>
        </p:txBody>
      </p:sp>
    </p:spTree>
    <p:extLst>
      <p:ext uri="{BB962C8B-B14F-4D97-AF65-F5344CB8AC3E}">
        <p14:creationId xmlns:p14="http://schemas.microsoft.com/office/powerpoint/2010/main" val="17198802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3E63A-74DE-70B2-C3BE-D9782F1F259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640A16-5A86-03D0-F83D-3602AA878D09}"/>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normAutofit/>
          </a:bodyPr>
          <a:lstStyle/>
          <a:p>
            <a:pPr marL="0" indent="0">
              <a:buNone/>
            </a:pPr>
            <a:r>
              <a:rPr lang="en-US" sz="2200" dirty="0">
                <a:solidFill>
                  <a:srgbClr val="002060"/>
                </a:solidFill>
                <a:latin typeface="Times" pitchFamily="2" charset="0"/>
              </a:rPr>
              <a:t>Essential Question:</a:t>
            </a:r>
            <a:r>
              <a:rPr lang="en-US" sz="2200" dirty="0">
                <a:latin typeface="Times" pitchFamily="2" charset="0"/>
              </a:rPr>
              <a:t> How have American political values defined the historic development of our political institutions and society? </a:t>
            </a:r>
          </a:p>
          <a:p>
            <a:pPr marL="0" indent="0">
              <a:buNone/>
            </a:pPr>
            <a:r>
              <a:rPr lang="en-US" sz="2200" dirty="0">
                <a:solidFill>
                  <a:srgbClr val="002060"/>
                </a:solidFill>
                <a:latin typeface="Times" pitchFamily="2" charset="0"/>
              </a:rPr>
              <a:t>Students Can:</a:t>
            </a:r>
          </a:p>
          <a:p>
            <a:r>
              <a:rPr lang="en-US" sz="2200" dirty="0">
                <a:latin typeface="Times" pitchFamily="2" charset="0"/>
              </a:rPr>
              <a:t>Explain why compromise was critical to the development of the U.S. Constitution </a:t>
            </a:r>
          </a:p>
          <a:p>
            <a:r>
              <a:rPr lang="en-US" sz="2200" dirty="0">
                <a:latin typeface="Times" pitchFamily="2" charset="0"/>
              </a:rPr>
              <a:t>Explain how the U.S. Constitution repairs the deficits of the Articles of Confederation</a:t>
            </a:r>
          </a:p>
          <a:p>
            <a:r>
              <a:rPr lang="en-US" sz="2200" dirty="0">
                <a:latin typeface="Times" pitchFamily="2" charset="0"/>
              </a:rPr>
              <a:t>Demonstrate how the Constitution grants the authority to govern without creating tyranny  </a:t>
            </a:r>
          </a:p>
          <a:p>
            <a:pPr marL="0" indent="0">
              <a:buNone/>
            </a:pPr>
            <a:r>
              <a:rPr lang="en-US" sz="2400" b="1" dirty="0">
                <a:solidFill>
                  <a:srgbClr val="002060"/>
                </a:solidFill>
                <a:latin typeface="Times" pitchFamily="2" charset="0"/>
              </a:rPr>
              <a:t>Agenda</a:t>
            </a:r>
          </a:p>
          <a:p>
            <a:r>
              <a:rPr lang="en-US" sz="2400" dirty="0">
                <a:latin typeface="Times" pitchFamily="2" charset="0"/>
              </a:rPr>
              <a:t>Three Goals of the Madisonian Model </a:t>
            </a:r>
          </a:p>
          <a:p>
            <a:r>
              <a:rPr lang="en-US" sz="2400" dirty="0">
                <a:latin typeface="Times" pitchFamily="2" charset="0"/>
              </a:rPr>
              <a:t>Madison IQ Test </a:t>
            </a:r>
          </a:p>
          <a:p>
            <a:r>
              <a:rPr lang="en-US" sz="2400" dirty="0">
                <a:latin typeface="Times" pitchFamily="2" charset="0"/>
              </a:rPr>
              <a:t>Were No ANGELS</a:t>
            </a:r>
            <a:endParaRPr lang="en-US" sz="2400" b="1" dirty="0">
              <a:solidFill>
                <a:srgbClr val="002060"/>
              </a:solidFill>
              <a:latin typeface="Times" pitchFamily="2" charset="0"/>
            </a:endParaRPr>
          </a:p>
          <a:p>
            <a:pPr marL="0" indent="0">
              <a:buNone/>
            </a:pPr>
            <a:r>
              <a:rPr lang="en-US" sz="2400" b="1" dirty="0">
                <a:solidFill>
                  <a:srgbClr val="002060"/>
                </a:solidFill>
                <a:latin typeface="Times" pitchFamily="2" charset="0"/>
              </a:rPr>
              <a:t>Homework:</a:t>
            </a:r>
          </a:p>
          <a:p>
            <a:r>
              <a:rPr lang="en-US" sz="2400" b="1" dirty="0">
                <a:solidFill>
                  <a:srgbClr val="FF0000"/>
                </a:solidFill>
                <a:latin typeface="Times" pitchFamily="2" charset="0"/>
              </a:rPr>
              <a:t>Current Events Journal Due October 25</a:t>
            </a:r>
          </a:p>
          <a:p>
            <a:r>
              <a:rPr lang="en-US" sz="2400" b="1" dirty="0">
                <a:solidFill>
                  <a:srgbClr val="FF0000"/>
                </a:solidFill>
                <a:latin typeface="Times" pitchFamily="2" charset="0"/>
              </a:rPr>
              <a:t>October 17, Unit II Test</a:t>
            </a:r>
          </a:p>
          <a:p>
            <a:pPr marL="0" indent="0">
              <a:buNone/>
            </a:pPr>
            <a:endParaRPr lang="en-US" sz="2400" b="1" dirty="0">
              <a:solidFill>
                <a:srgbClr val="FF0000"/>
              </a:solidFill>
              <a:latin typeface="Times" pitchFamily="2" charset="0"/>
            </a:endParaRPr>
          </a:p>
        </p:txBody>
      </p:sp>
    </p:spTree>
    <p:extLst>
      <p:ext uri="{BB962C8B-B14F-4D97-AF65-F5344CB8AC3E}">
        <p14:creationId xmlns:p14="http://schemas.microsoft.com/office/powerpoint/2010/main" val="151310318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216DD-2432-D5B5-243F-975809626D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8E888-2D2C-03A1-8F60-24F1DC762180}"/>
              </a:ext>
            </a:extLst>
          </p:cNvPr>
          <p:cNvSpPr>
            <a:spLocks noGrp="1"/>
          </p:cNvSpPr>
          <p:nvPr>
            <p:ph type="title"/>
          </p:nvPr>
        </p:nvSpPr>
        <p:spPr>
          <a:xfrm>
            <a:off x="838200" y="365125"/>
            <a:ext cx="10515600" cy="802493"/>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Remember Were NO ANGELS!!!!</a:t>
            </a:r>
          </a:p>
        </p:txBody>
      </p:sp>
      <p:sp>
        <p:nvSpPr>
          <p:cNvPr id="3" name="Content Placeholder 2">
            <a:extLst>
              <a:ext uri="{FF2B5EF4-FFF2-40B4-BE49-F238E27FC236}">
                <a16:creationId xmlns:a16="http://schemas.microsoft.com/office/drawing/2014/main" id="{F22F391D-2C97-D008-DDD7-6A1675F4CC05}"/>
              </a:ext>
            </a:extLst>
          </p:cNvPr>
          <p:cNvSpPr>
            <a:spLocks noGrp="1"/>
          </p:cNvSpPr>
          <p:nvPr>
            <p:ph idx="1"/>
          </p:nvPr>
        </p:nvSpPr>
        <p:spPr>
          <a:xfrm>
            <a:off x="189855" y="4479010"/>
            <a:ext cx="10515600" cy="2013865"/>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1. Identify and explain the three goals of the Madisonian Model of Government.</a:t>
            </a:r>
          </a:p>
          <a:p>
            <a:pPr marL="0" indent="0">
              <a:buNone/>
            </a:pPr>
            <a:endParaRPr lang="en-US" sz="2400" dirty="0">
              <a:latin typeface="Times" panose="02020603050405020304" pitchFamily="18" charset="0"/>
              <a:cs typeface="Times" panose="02020603050405020304" pitchFamily="18" charset="0"/>
            </a:endParaRPr>
          </a:p>
        </p:txBody>
      </p:sp>
      <p:sp>
        <p:nvSpPr>
          <p:cNvPr id="6" name="Rectangle 5">
            <a:extLst>
              <a:ext uri="{FF2B5EF4-FFF2-40B4-BE49-F238E27FC236}">
                <a16:creationId xmlns:a16="http://schemas.microsoft.com/office/drawing/2014/main" id="{4935D42E-C073-0687-3AE6-CDCF471A32FE}"/>
              </a:ext>
            </a:extLst>
          </p:cNvPr>
          <p:cNvSpPr/>
          <p:nvPr/>
        </p:nvSpPr>
        <p:spPr>
          <a:xfrm>
            <a:off x="402956" y="1394847"/>
            <a:ext cx="11360258" cy="266570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2400" b="0" i="0" dirty="0">
                <a:solidFill>
                  <a:schemeClr val="bg1"/>
                </a:solidFill>
                <a:effectLst/>
                <a:latin typeface="Merriweather" panose="00000500000000000000" pitchFamily="2" charset="0"/>
              </a:rPr>
              <a:t>“If Men were angels, no government would be necessary. If angels were to govern men, neither external nor internal controls on government would be necessary. In framing a government which is to be administered by men over men, the great difficulty lies in this: you must first enable the government to control the governed; and the next place, oblige it to control itself.”</a:t>
            </a:r>
          </a:p>
          <a:p>
            <a:pPr algn="l"/>
            <a:r>
              <a:rPr lang="en-US" sz="2400" dirty="0">
                <a:solidFill>
                  <a:schemeClr val="bg1"/>
                </a:solidFill>
                <a:latin typeface="Merriweather" panose="00000500000000000000" pitchFamily="2" charset="0"/>
              </a:rPr>
              <a:t>	- </a:t>
            </a:r>
            <a:r>
              <a:rPr lang="en-US" sz="2400" b="1" dirty="0">
                <a:solidFill>
                  <a:schemeClr val="bg1"/>
                </a:solidFill>
                <a:latin typeface="Merriweather" panose="00000500000000000000" pitchFamily="2" charset="0"/>
              </a:rPr>
              <a:t>James Madison, Federalist 51</a:t>
            </a:r>
            <a:endParaRPr lang="en-US" sz="2400" b="1" i="0" dirty="0">
              <a:solidFill>
                <a:schemeClr val="bg1"/>
              </a:solidFill>
              <a:effectLst/>
              <a:latin typeface="Merriweather" panose="00000500000000000000" pitchFamily="2" charset="0"/>
            </a:endParaRPr>
          </a:p>
        </p:txBody>
      </p:sp>
      <p:pic>
        <p:nvPicPr>
          <p:cNvPr id="7" name="Picture 2" descr="Cool James Madison &quot; Sticker for Sale ...">
            <a:extLst>
              <a:ext uri="{FF2B5EF4-FFF2-40B4-BE49-F238E27FC236}">
                <a16:creationId xmlns:a16="http://schemas.microsoft.com/office/drawing/2014/main" id="{D4E7C039-B468-01FF-51DA-683FC494B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9362" y="3405743"/>
            <a:ext cx="1077875" cy="107787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5323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4AF9E-AF73-D852-748E-9811618AD8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8073B9-4597-D29D-28B0-FE2E9D996A36}"/>
              </a:ext>
            </a:extLst>
          </p:cNvPr>
          <p:cNvSpPr>
            <a:spLocks noGrp="1"/>
          </p:cNvSpPr>
          <p:nvPr>
            <p:ph type="title"/>
          </p:nvPr>
        </p:nvSpPr>
        <p:spPr>
          <a:xfrm>
            <a:off x="838200" y="163648"/>
            <a:ext cx="10515600" cy="774358"/>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Madisonian IQ Test</a:t>
            </a:r>
          </a:p>
        </p:txBody>
      </p:sp>
      <p:sp>
        <p:nvSpPr>
          <p:cNvPr id="3" name="Content Placeholder 2">
            <a:extLst>
              <a:ext uri="{FF2B5EF4-FFF2-40B4-BE49-F238E27FC236}">
                <a16:creationId xmlns:a16="http://schemas.microsoft.com/office/drawing/2014/main" id="{D19E74A1-85C0-4AD0-84ED-50C662AF8479}"/>
              </a:ext>
            </a:extLst>
          </p:cNvPr>
          <p:cNvSpPr>
            <a:spLocks noGrp="1"/>
          </p:cNvSpPr>
          <p:nvPr>
            <p:ph idx="1"/>
          </p:nvPr>
        </p:nvSpPr>
        <p:spPr>
          <a:xfrm>
            <a:off x="562707" y="1162374"/>
            <a:ext cx="11099409" cy="5014590"/>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Use the Interactive U.S. Constitution from the U.S. Constitution Center to examine how the Articles setup are government. </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E5818354-2B6E-A956-5646-28E2B6400455}"/>
              </a:ext>
            </a:extLst>
          </p:cNvPr>
          <p:cNvSpPr/>
          <p:nvPr/>
        </p:nvSpPr>
        <p:spPr>
          <a:xfrm>
            <a:off x="838200" y="1936732"/>
            <a:ext cx="6755969" cy="774358"/>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How did the Founders structure government?</a:t>
            </a:r>
          </a:p>
        </p:txBody>
      </p:sp>
      <p:sp>
        <p:nvSpPr>
          <p:cNvPr id="5" name="Rectangle 4">
            <a:extLst>
              <a:ext uri="{FF2B5EF4-FFF2-40B4-BE49-F238E27FC236}">
                <a16:creationId xmlns:a16="http://schemas.microsoft.com/office/drawing/2014/main" id="{6B0A8D81-0A2C-A4D7-C320-646ECB3D07E1}"/>
              </a:ext>
            </a:extLst>
          </p:cNvPr>
          <p:cNvSpPr/>
          <p:nvPr/>
        </p:nvSpPr>
        <p:spPr>
          <a:xfrm>
            <a:off x="838199" y="2895311"/>
            <a:ext cx="6755969" cy="774358"/>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What powers was granted to a new national government? </a:t>
            </a:r>
          </a:p>
        </p:txBody>
      </p:sp>
      <p:sp>
        <p:nvSpPr>
          <p:cNvPr id="6" name="Rectangle 5">
            <a:extLst>
              <a:ext uri="{FF2B5EF4-FFF2-40B4-BE49-F238E27FC236}">
                <a16:creationId xmlns:a16="http://schemas.microsoft.com/office/drawing/2014/main" id="{534B4A8B-144A-7378-9EA7-919145821B25}"/>
              </a:ext>
            </a:extLst>
          </p:cNvPr>
          <p:cNvSpPr/>
          <p:nvPr/>
        </p:nvSpPr>
        <p:spPr>
          <a:xfrm>
            <a:off x="838200" y="3913498"/>
            <a:ext cx="6755969" cy="774358"/>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How did the Founders limit the power of government? </a:t>
            </a:r>
          </a:p>
        </p:txBody>
      </p:sp>
      <p:sp>
        <p:nvSpPr>
          <p:cNvPr id="7" name="Rectangle 6">
            <a:extLst>
              <a:ext uri="{FF2B5EF4-FFF2-40B4-BE49-F238E27FC236}">
                <a16:creationId xmlns:a16="http://schemas.microsoft.com/office/drawing/2014/main" id="{44808078-B401-8AE6-A599-6CD924FD1C81}"/>
              </a:ext>
            </a:extLst>
          </p:cNvPr>
          <p:cNvSpPr/>
          <p:nvPr/>
        </p:nvSpPr>
        <p:spPr>
          <a:xfrm>
            <a:off x="838200" y="4912224"/>
            <a:ext cx="6755969" cy="774358"/>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How is the Constitution a flexible document that can adjust to changing times? </a:t>
            </a:r>
          </a:p>
        </p:txBody>
      </p:sp>
      <p:pic>
        <p:nvPicPr>
          <p:cNvPr id="2050" name="Picture 2" descr="James Madison University - Jimmy has ...">
            <a:extLst>
              <a:ext uri="{FF2B5EF4-FFF2-40B4-BE49-F238E27FC236}">
                <a16:creationId xmlns:a16="http://schemas.microsoft.com/office/drawing/2014/main" id="{48FEB45E-8470-7F97-3602-8B1CD3177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964" y="2170423"/>
            <a:ext cx="2637375" cy="4230909"/>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57E87DB1-F132-FBAA-16AD-407ED02B4E44}"/>
              </a:ext>
            </a:extLst>
          </p:cNvPr>
          <p:cNvSpPr/>
          <p:nvPr/>
        </p:nvSpPr>
        <p:spPr>
          <a:xfrm>
            <a:off x="9779431" y="1813859"/>
            <a:ext cx="1882685" cy="1192812"/>
          </a:xfrm>
          <a:prstGeom prst="wedgeEllipseCallout">
            <a:avLst>
              <a:gd name="adj1" fmla="val -45529"/>
              <a:gd name="adj2" fmla="val 54704"/>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Making a government genius!!!</a:t>
            </a:r>
          </a:p>
        </p:txBody>
      </p:sp>
    </p:spTree>
    <p:extLst>
      <p:ext uri="{BB962C8B-B14F-4D97-AF65-F5344CB8AC3E}">
        <p14:creationId xmlns:p14="http://schemas.microsoft.com/office/powerpoint/2010/main" val="8358725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71A14-C029-142D-9778-DB8279B5DC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65A959-81B3-F749-6BF9-C9A4F4EAF93F}"/>
              </a:ext>
            </a:extLst>
          </p:cNvPr>
          <p:cNvSpPr>
            <a:spLocks noGrp="1"/>
          </p:cNvSpPr>
          <p:nvPr>
            <p:ph type="title"/>
          </p:nvPr>
        </p:nvSpPr>
        <p:spPr>
          <a:xfrm>
            <a:off x="838200" y="365125"/>
            <a:ext cx="10515600" cy="802493"/>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Remember Were NO ANGELS!!!!</a:t>
            </a:r>
          </a:p>
        </p:txBody>
      </p:sp>
      <p:sp>
        <p:nvSpPr>
          <p:cNvPr id="3" name="Content Placeholder 2">
            <a:extLst>
              <a:ext uri="{FF2B5EF4-FFF2-40B4-BE49-F238E27FC236}">
                <a16:creationId xmlns:a16="http://schemas.microsoft.com/office/drawing/2014/main" id="{24018752-79E6-2638-0E2E-0B69ED19E7AD}"/>
              </a:ext>
            </a:extLst>
          </p:cNvPr>
          <p:cNvSpPr>
            <a:spLocks noGrp="1"/>
          </p:cNvSpPr>
          <p:nvPr>
            <p:ph idx="1"/>
          </p:nvPr>
        </p:nvSpPr>
        <p:spPr>
          <a:xfrm>
            <a:off x="189855" y="4479010"/>
            <a:ext cx="10515600" cy="2013865"/>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1. Identify and explain a specific example of how the Constitution grants the power to govern but limits it so the authority could not be abused. </a:t>
            </a:r>
          </a:p>
          <a:p>
            <a:pPr marL="0" indent="0">
              <a:buNone/>
            </a:pPr>
            <a:endParaRPr lang="en-US" sz="2400" dirty="0">
              <a:latin typeface="Times" panose="02020603050405020304" pitchFamily="18" charset="0"/>
              <a:cs typeface="Times" panose="02020603050405020304" pitchFamily="18" charset="0"/>
            </a:endParaRPr>
          </a:p>
        </p:txBody>
      </p:sp>
      <p:sp>
        <p:nvSpPr>
          <p:cNvPr id="6" name="Rectangle 5">
            <a:extLst>
              <a:ext uri="{FF2B5EF4-FFF2-40B4-BE49-F238E27FC236}">
                <a16:creationId xmlns:a16="http://schemas.microsoft.com/office/drawing/2014/main" id="{AEF9A8B6-999E-0C52-CE1E-30CF16CDAF70}"/>
              </a:ext>
            </a:extLst>
          </p:cNvPr>
          <p:cNvSpPr/>
          <p:nvPr/>
        </p:nvSpPr>
        <p:spPr>
          <a:xfrm>
            <a:off x="402956" y="1394847"/>
            <a:ext cx="11360258" cy="26657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2400" b="0" i="0" dirty="0">
                <a:solidFill>
                  <a:schemeClr val="bg1"/>
                </a:solidFill>
                <a:effectLst/>
                <a:latin typeface="Merriweather" panose="00000500000000000000" pitchFamily="2" charset="0"/>
              </a:rPr>
              <a:t>“If Men were angels, no government would be necessary. If angels were to govern men, neither external nor internal controls on government would be necessary. In framing a government which is to be administered by men over men, the great difficulty lies in this: you must first enable the government to control the governed; and the next place, oblige it to control itself.”</a:t>
            </a:r>
          </a:p>
          <a:p>
            <a:pPr algn="l"/>
            <a:r>
              <a:rPr lang="en-US" sz="2400" dirty="0">
                <a:solidFill>
                  <a:schemeClr val="bg1"/>
                </a:solidFill>
                <a:latin typeface="Merriweather" panose="00000500000000000000" pitchFamily="2" charset="0"/>
              </a:rPr>
              <a:t>	- </a:t>
            </a:r>
            <a:r>
              <a:rPr lang="en-US" sz="2400" b="1" dirty="0">
                <a:solidFill>
                  <a:schemeClr val="bg1"/>
                </a:solidFill>
                <a:latin typeface="Merriweather" panose="00000500000000000000" pitchFamily="2" charset="0"/>
              </a:rPr>
              <a:t>James Madison, Federalist 51</a:t>
            </a:r>
            <a:endParaRPr lang="en-US" sz="2400" b="1" i="0" dirty="0">
              <a:solidFill>
                <a:schemeClr val="bg1"/>
              </a:solidFill>
              <a:effectLst/>
              <a:latin typeface="Merriweather" panose="00000500000000000000" pitchFamily="2" charset="0"/>
            </a:endParaRPr>
          </a:p>
        </p:txBody>
      </p:sp>
      <p:pic>
        <p:nvPicPr>
          <p:cNvPr id="7" name="Picture 2" descr="Cool James Madison &quot; Sticker for Sale ...">
            <a:extLst>
              <a:ext uri="{FF2B5EF4-FFF2-40B4-BE49-F238E27FC236}">
                <a16:creationId xmlns:a16="http://schemas.microsoft.com/office/drawing/2014/main" id="{1A28DD20-91CA-828F-54AA-358674613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9362" y="3405743"/>
            <a:ext cx="1077875" cy="107787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904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AD580-D293-7503-3A68-CBD32CB4D03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2EF80E-3C35-1AD2-2D42-3D1F0D6F7E6F}"/>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normAutofit lnSpcReduction="10000"/>
          </a:bodyPr>
          <a:lstStyle/>
          <a:p>
            <a:pPr marL="0" indent="0">
              <a:buNone/>
            </a:pPr>
            <a:r>
              <a:rPr lang="en-US" sz="2200" dirty="0">
                <a:solidFill>
                  <a:srgbClr val="002060"/>
                </a:solidFill>
                <a:latin typeface="Times" pitchFamily="2" charset="0"/>
              </a:rPr>
              <a:t>Essential Question:</a:t>
            </a:r>
            <a:r>
              <a:rPr lang="en-US" sz="2200" dirty="0">
                <a:latin typeface="Times" pitchFamily="2" charset="0"/>
              </a:rPr>
              <a:t> How have American political values defined the historic development of our political institutions and society? </a:t>
            </a:r>
          </a:p>
          <a:p>
            <a:pPr marL="0" indent="0">
              <a:buNone/>
            </a:pPr>
            <a:r>
              <a:rPr lang="en-US" sz="2200" dirty="0">
                <a:solidFill>
                  <a:srgbClr val="002060"/>
                </a:solidFill>
                <a:latin typeface="Times" pitchFamily="2" charset="0"/>
              </a:rPr>
              <a:t>Students Can:</a:t>
            </a:r>
          </a:p>
          <a:p>
            <a:r>
              <a:rPr lang="en-US" sz="2200" dirty="0">
                <a:latin typeface="Times" pitchFamily="2" charset="0"/>
              </a:rPr>
              <a:t>Explain why compromise was critical to the development of the U.S. Constitution </a:t>
            </a:r>
          </a:p>
          <a:p>
            <a:r>
              <a:rPr lang="en-US" sz="2200" dirty="0">
                <a:latin typeface="Times" pitchFamily="2" charset="0"/>
              </a:rPr>
              <a:t>Explain how the U.S. Constitution repairs the deficits of the Articles of Confederation</a:t>
            </a:r>
          </a:p>
          <a:p>
            <a:r>
              <a:rPr lang="en-US" sz="2200" dirty="0">
                <a:latin typeface="Times" pitchFamily="2" charset="0"/>
              </a:rPr>
              <a:t>Demonstrate how the Constitution grants the authority to govern without creating tyranny  </a:t>
            </a:r>
          </a:p>
          <a:p>
            <a:pPr marL="0" indent="0">
              <a:buNone/>
            </a:pPr>
            <a:r>
              <a:rPr lang="en-US" sz="2400" b="1" dirty="0">
                <a:solidFill>
                  <a:srgbClr val="002060"/>
                </a:solidFill>
                <a:latin typeface="Times" pitchFamily="2" charset="0"/>
              </a:rPr>
              <a:t>Agenda</a:t>
            </a:r>
          </a:p>
          <a:p>
            <a:r>
              <a:rPr lang="en-US" sz="2400" dirty="0">
                <a:latin typeface="Times" pitchFamily="2" charset="0"/>
              </a:rPr>
              <a:t>Meeting the goals of the Madisonian Model</a:t>
            </a:r>
            <a:endParaRPr lang="en-US" sz="2400" b="1" dirty="0">
              <a:solidFill>
                <a:srgbClr val="002060"/>
              </a:solidFill>
              <a:latin typeface="Times" pitchFamily="2" charset="0"/>
            </a:endParaRPr>
          </a:p>
          <a:p>
            <a:r>
              <a:rPr lang="en-US" sz="2400" dirty="0">
                <a:latin typeface="Times" pitchFamily="2" charset="0"/>
              </a:rPr>
              <a:t>A Living Document </a:t>
            </a:r>
          </a:p>
          <a:p>
            <a:r>
              <a:rPr lang="en-US" sz="2400" dirty="0">
                <a:latin typeface="Times" pitchFamily="2" charset="0"/>
              </a:rPr>
              <a:t>Madison IQ Test </a:t>
            </a:r>
          </a:p>
          <a:p>
            <a:pPr marL="0" indent="0">
              <a:buNone/>
            </a:pPr>
            <a:r>
              <a:rPr lang="en-US" sz="2400" b="1" dirty="0">
                <a:solidFill>
                  <a:srgbClr val="002060"/>
                </a:solidFill>
                <a:latin typeface="Times" pitchFamily="2" charset="0"/>
              </a:rPr>
              <a:t>Homework:</a:t>
            </a:r>
          </a:p>
          <a:p>
            <a:r>
              <a:rPr lang="en-US" sz="2400" b="1" dirty="0">
                <a:solidFill>
                  <a:srgbClr val="FF0000"/>
                </a:solidFill>
                <a:latin typeface="Times" pitchFamily="2" charset="0"/>
              </a:rPr>
              <a:t>Meeting the goals of </a:t>
            </a:r>
            <a:r>
              <a:rPr lang="en-US" sz="2400" b="1">
                <a:solidFill>
                  <a:srgbClr val="FF0000"/>
                </a:solidFill>
                <a:latin typeface="Times" pitchFamily="2" charset="0"/>
              </a:rPr>
              <a:t>the Madisonian Model</a:t>
            </a:r>
          </a:p>
          <a:p>
            <a:r>
              <a:rPr lang="en-US" sz="2400" b="1" dirty="0">
                <a:solidFill>
                  <a:srgbClr val="FF0000"/>
                </a:solidFill>
                <a:latin typeface="Times" pitchFamily="2" charset="0"/>
              </a:rPr>
              <a:t>Current Events Journal Due October 25</a:t>
            </a:r>
          </a:p>
          <a:p>
            <a:r>
              <a:rPr lang="en-US" sz="2400" b="1" dirty="0">
                <a:solidFill>
                  <a:srgbClr val="FF0000"/>
                </a:solidFill>
                <a:latin typeface="Times" pitchFamily="2" charset="0"/>
              </a:rPr>
              <a:t>October 17, Unit II Test</a:t>
            </a:r>
          </a:p>
        </p:txBody>
      </p:sp>
    </p:spTree>
    <p:extLst>
      <p:ext uri="{BB962C8B-B14F-4D97-AF65-F5344CB8AC3E}">
        <p14:creationId xmlns:p14="http://schemas.microsoft.com/office/powerpoint/2010/main" val="34850677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E4BE2-7D80-E348-DC7A-1245492134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746589-0FCD-3136-59A3-6317BEC58FAC}"/>
              </a:ext>
            </a:extLst>
          </p:cNvPr>
          <p:cNvSpPr>
            <a:spLocks noGrp="1"/>
          </p:cNvSpPr>
          <p:nvPr>
            <p:ph type="title"/>
          </p:nvPr>
        </p:nvSpPr>
        <p:spPr>
          <a:xfrm>
            <a:off x="838200" y="163648"/>
            <a:ext cx="10515600" cy="774358"/>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Madisonian Model of Government </a:t>
            </a:r>
          </a:p>
        </p:txBody>
      </p:sp>
      <p:sp>
        <p:nvSpPr>
          <p:cNvPr id="3" name="Content Placeholder 2">
            <a:extLst>
              <a:ext uri="{FF2B5EF4-FFF2-40B4-BE49-F238E27FC236}">
                <a16:creationId xmlns:a16="http://schemas.microsoft.com/office/drawing/2014/main" id="{35BA23CC-B421-0B65-0AB1-D44DBB38A17A}"/>
              </a:ext>
            </a:extLst>
          </p:cNvPr>
          <p:cNvSpPr>
            <a:spLocks noGrp="1"/>
          </p:cNvSpPr>
          <p:nvPr>
            <p:ph idx="1"/>
          </p:nvPr>
        </p:nvSpPr>
        <p:spPr>
          <a:xfrm>
            <a:off x="562707" y="1162374"/>
            <a:ext cx="11099409" cy="5014590"/>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Evaluate how the following achieve Madison’s goals for the U.S. Constitution </a:t>
            </a:r>
          </a:p>
          <a:p>
            <a:pPr marL="0" indent="0">
              <a:buNone/>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p:txBody>
      </p:sp>
      <p:graphicFrame>
        <p:nvGraphicFramePr>
          <p:cNvPr id="11" name="Table 10">
            <a:extLst>
              <a:ext uri="{FF2B5EF4-FFF2-40B4-BE49-F238E27FC236}">
                <a16:creationId xmlns:a16="http://schemas.microsoft.com/office/drawing/2014/main" id="{97B8430E-D6F2-76BE-B3AF-619EEC9F42CA}"/>
              </a:ext>
            </a:extLst>
          </p:cNvPr>
          <p:cNvGraphicFramePr>
            <a:graphicFrameLocks noGrp="1"/>
          </p:cNvGraphicFramePr>
          <p:nvPr>
            <p:extLst>
              <p:ext uri="{D42A27DB-BD31-4B8C-83A1-F6EECF244321}">
                <p14:modId xmlns:p14="http://schemas.microsoft.com/office/powerpoint/2010/main" val="2484631611"/>
              </p:ext>
            </p:extLst>
          </p:nvPr>
        </p:nvGraphicFramePr>
        <p:xfrm>
          <a:off x="234196" y="1807933"/>
          <a:ext cx="11745995" cy="3931920"/>
        </p:xfrm>
        <a:graphic>
          <a:graphicData uri="http://schemas.openxmlformats.org/drawingml/2006/table">
            <a:tbl>
              <a:tblPr firstRow="1" bandRow="1">
                <a:tableStyleId>{5C22544A-7EE6-4342-B048-85BDC9FD1C3A}</a:tableStyleId>
              </a:tblPr>
              <a:tblGrid>
                <a:gridCol w="2663987">
                  <a:extLst>
                    <a:ext uri="{9D8B030D-6E8A-4147-A177-3AD203B41FA5}">
                      <a16:colId xmlns:a16="http://schemas.microsoft.com/office/drawing/2014/main" val="3243469207"/>
                    </a:ext>
                  </a:extLst>
                </a:gridCol>
                <a:gridCol w="2034411">
                  <a:extLst>
                    <a:ext uri="{9D8B030D-6E8A-4147-A177-3AD203B41FA5}">
                      <a16:colId xmlns:a16="http://schemas.microsoft.com/office/drawing/2014/main" val="755394118"/>
                    </a:ext>
                  </a:extLst>
                </a:gridCol>
                <a:gridCol w="2349199">
                  <a:extLst>
                    <a:ext uri="{9D8B030D-6E8A-4147-A177-3AD203B41FA5}">
                      <a16:colId xmlns:a16="http://schemas.microsoft.com/office/drawing/2014/main" val="29796702"/>
                    </a:ext>
                  </a:extLst>
                </a:gridCol>
                <a:gridCol w="2349199">
                  <a:extLst>
                    <a:ext uri="{9D8B030D-6E8A-4147-A177-3AD203B41FA5}">
                      <a16:colId xmlns:a16="http://schemas.microsoft.com/office/drawing/2014/main" val="530322055"/>
                    </a:ext>
                  </a:extLst>
                </a:gridCol>
                <a:gridCol w="2349199">
                  <a:extLst>
                    <a:ext uri="{9D8B030D-6E8A-4147-A177-3AD203B41FA5}">
                      <a16:colId xmlns:a16="http://schemas.microsoft.com/office/drawing/2014/main" val="2520743773"/>
                    </a:ext>
                  </a:extLst>
                </a:gridCol>
              </a:tblGrid>
              <a:tr h="370840">
                <a:tc>
                  <a:txBody>
                    <a:bodyPr/>
                    <a:lstStyle/>
                    <a:p>
                      <a:r>
                        <a:rPr lang="en-US" sz="2400" dirty="0">
                          <a:latin typeface="Times" panose="02020603050405020304" pitchFamily="18" charset="0"/>
                          <a:cs typeface="Times" panose="02020603050405020304" pitchFamily="18" charset="0"/>
                        </a:rPr>
                        <a:t>Constitutional Idea</a:t>
                      </a:r>
                    </a:p>
                  </a:txBody>
                  <a:tcPr/>
                </a:tc>
                <a:tc>
                  <a:txBody>
                    <a:bodyPr/>
                    <a:lstStyle/>
                    <a:p>
                      <a:r>
                        <a:rPr lang="en-US" sz="2400" dirty="0">
                          <a:latin typeface="Times" panose="02020603050405020304" pitchFamily="18" charset="0"/>
                          <a:cs typeface="Times" panose="02020603050405020304" pitchFamily="18" charset="0"/>
                        </a:rPr>
                        <a:t>Separation of Powers</a:t>
                      </a:r>
                    </a:p>
                  </a:txBody>
                  <a:tcPr/>
                </a:tc>
                <a:tc>
                  <a:txBody>
                    <a:bodyPr/>
                    <a:lstStyle/>
                    <a:p>
                      <a:r>
                        <a:rPr lang="en-US" sz="2400" dirty="0">
                          <a:latin typeface="Times" panose="02020603050405020304" pitchFamily="18" charset="0"/>
                          <a:cs typeface="Times" panose="02020603050405020304" pitchFamily="18" charset="0"/>
                        </a:rPr>
                        <a:t>Check &amp; Balance</a:t>
                      </a:r>
                    </a:p>
                  </a:txBody>
                  <a:tcPr/>
                </a:tc>
                <a:tc>
                  <a:txBody>
                    <a:bodyPr/>
                    <a:lstStyle/>
                    <a:p>
                      <a:r>
                        <a:rPr lang="en-US" sz="2400" dirty="0">
                          <a:latin typeface="Times" panose="02020603050405020304" pitchFamily="18" charset="0"/>
                          <a:cs typeface="Times" panose="02020603050405020304" pitchFamily="18" charset="0"/>
                        </a:rPr>
                        <a:t>Block Tyranny of the Mob</a:t>
                      </a:r>
                    </a:p>
                  </a:txBody>
                  <a:tcPr/>
                </a:tc>
                <a:tc>
                  <a:txBody>
                    <a:bodyPr/>
                    <a:lstStyle/>
                    <a:p>
                      <a:r>
                        <a:rPr lang="en-US" sz="2400" dirty="0">
                          <a:latin typeface="Times" panose="02020603050405020304" pitchFamily="18" charset="0"/>
                          <a:cs typeface="Times" panose="02020603050405020304" pitchFamily="18" charset="0"/>
                        </a:rPr>
                        <a:t>Explain</a:t>
                      </a:r>
                    </a:p>
                  </a:txBody>
                  <a:tcPr/>
                </a:tc>
                <a:extLst>
                  <a:ext uri="{0D108BD9-81ED-4DB2-BD59-A6C34878D82A}">
                    <a16:rowId xmlns:a16="http://schemas.microsoft.com/office/drawing/2014/main" val="2050722627"/>
                  </a:ext>
                </a:extLst>
              </a:tr>
              <a:tr h="472298">
                <a:tc>
                  <a:txBody>
                    <a:bodyPr/>
                    <a:lstStyle/>
                    <a:p>
                      <a:r>
                        <a:rPr lang="en-US" sz="2400" dirty="0">
                          <a:latin typeface="Times" panose="02020603050405020304" pitchFamily="18" charset="0"/>
                          <a:cs typeface="Times" panose="02020603050405020304" pitchFamily="18" charset="0"/>
                        </a:rPr>
                        <a:t>The People elect members of the House every 2 years</a:t>
                      </a: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2423487838"/>
                  </a:ext>
                </a:extLst>
              </a:tr>
              <a:tr h="370840">
                <a:tc>
                  <a:txBody>
                    <a:bodyPr/>
                    <a:lstStyle/>
                    <a:p>
                      <a:r>
                        <a:rPr lang="en-US" sz="2400" dirty="0">
                          <a:latin typeface="Times" panose="02020603050405020304" pitchFamily="18" charset="0"/>
                          <a:cs typeface="Times" panose="02020603050405020304" pitchFamily="18" charset="0"/>
                        </a:rPr>
                        <a:t>House passes the articles of impeachment, Senate is the jury for the trial </a:t>
                      </a:r>
                    </a:p>
                  </a:txBody>
                  <a:tcPr/>
                </a:tc>
                <a:tc>
                  <a:txBody>
                    <a:bodyPr/>
                    <a:lstStyle/>
                    <a:p>
                      <a:endParaRPr lang="en-US" sz="2400" dirty="0">
                        <a:latin typeface="Times" panose="02020603050405020304" pitchFamily="18" charset="0"/>
                        <a:cs typeface="Times" panose="02020603050405020304" pitchFamily="18" charset="0"/>
                      </a:endParaRPr>
                    </a:p>
                  </a:txBody>
                  <a:tcPr/>
                </a:tc>
                <a:tc>
                  <a:txBody>
                    <a:bodyPr/>
                    <a:lstStyle/>
                    <a:p>
                      <a:endParaRPr lang="en-US" sz="2400" dirty="0">
                        <a:latin typeface="Times" panose="02020603050405020304" pitchFamily="18" charset="0"/>
                        <a:cs typeface="Times" panose="02020603050405020304" pitchFamily="18" charset="0"/>
                      </a:endParaRPr>
                    </a:p>
                  </a:txBody>
                  <a:tcPr/>
                </a:tc>
                <a:tc>
                  <a:txBody>
                    <a:bodyPr/>
                    <a:lstStyle/>
                    <a:p>
                      <a:endParaRPr lang="en-US" sz="2400" dirty="0">
                        <a:latin typeface="Times" panose="02020603050405020304" pitchFamily="18" charset="0"/>
                        <a:cs typeface="Times" panose="02020603050405020304" pitchFamily="18" charset="0"/>
                      </a:endParaRPr>
                    </a:p>
                  </a:txBody>
                  <a:tcPr/>
                </a:tc>
                <a:tc>
                  <a:txBody>
                    <a:bodyPr/>
                    <a:lstStyle/>
                    <a:p>
                      <a:endParaRPr lang="en-US" sz="2400"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2585374616"/>
                  </a:ext>
                </a:extLst>
              </a:tr>
            </a:tbl>
          </a:graphicData>
        </a:graphic>
      </p:graphicFrame>
    </p:spTree>
    <p:extLst>
      <p:ext uri="{BB962C8B-B14F-4D97-AF65-F5344CB8AC3E}">
        <p14:creationId xmlns:p14="http://schemas.microsoft.com/office/powerpoint/2010/main" val="26588746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609600" y="274638"/>
            <a:ext cx="10972800" cy="621446"/>
          </a:xfrm>
          <a:solidFill>
            <a:schemeClr val="accent4">
              <a:lumMod val="20000"/>
              <a:lumOff val="80000"/>
            </a:schemeClr>
          </a:solidFill>
          <a:ln>
            <a:solidFill>
              <a:srgbClr val="FF0000"/>
            </a:solidFill>
            <a:miter lim="800000"/>
            <a:headEnd/>
            <a:tailEnd/>
          </a:ln>
        </p:spPr>
        <p:txBody>
          <a:bodyPr>
            <a:normAutofit fontScale="90000"/>
          </a:bodyPr>
          <a:lstStyle/>
          <a:p>
            <a:r>
              <a:rPr lang="en-US" altLang="en-US" dirty="0">
                <a:solidFill>
                  <a:srgbClr val="002060"/>
                </a:solidFill>
                <a:latin typeface="Baskerville Old Face" panose="02020602080505020303" pitchFamily="18" charset="77"/>
              </a:rPr>
              <a:t>A Living Document </a:t>
            </a:r>
          </a:p>
        </p:txBody>
      </p:sp>
      <p:sp>
        <p:nvSpPr>
          <p:cNvPr id="53251" name="Content Placeholder 2"/>
          <p:cNvSpPr>
            <a:spLocks noGrp="1"/>
          </p:cNvSpPr>
          <p:nvPr>
            <p:ph idx="1"/>
          </p:nvPr>
        </p:nvSpPr>
        <p:spPr>
          <a:xfrm>
            <a:off x="609600" y="1524000"/>
            <a:ext cx="10972800" cy="4525963"/>
          </a:xfrm>
        </p:spPr>
        <p:txBody>
          <a:bodyPr/>
          <a:lstStyle/>
          <a:p>
            <a:endParaRPr lang="en-US" altLang="en-US" sz="2000">
              <a:latin typeface="Times New Roman" pitchFamily="18" charset="0"/>
              <a:cs typeface="Times New Roman" pitchFamily="18" charset="0"/>
            </a:endParaRPr>
          </a:p>
          <a:p>
            <a:endParaRPr lang="en-US" altLang="en-US" sz="2000">
              <a:latin typeface="Times New Roman" pitchFamily="18" charset="0"/>
              <a:cs typeface="Times New Roman" pitchFamily="18" charset="0"/>
            </a:endParaRPr>
          </a:p>
          <a:p>
            <a:endParaRPr lang="en-US" altLang="en-US" sz="2000">
              <a:latin typeface="Times New Roman" pitchFamily="18" charset="0"/>
              <a:cs typeface="Times New Roman" pitchFamily="18" charset="0"/>
            </a:endParaRPr>
          </a:p>
          <a:p>
            <a:endParaRPr lang="en-US" altLang="en-US" sz="2000">
              <a:latin typeface="Times New Roman" pitchFamily="18" charset="0"/>
              <a:cs typeface="Times New Roman" pitchFamily="18" charset="0"/>
            </a:endParaRPr>
          </a:p>
          <a:p>
            <a:endParaRPr lang="en-US" altLang="en-US" sz="2000">
              <a:latin typeface="Times New Roman" pitchFamily="18" charset="0"/>
              <a:cs typeface="Times New Roman" pitchFamily="18" charset="0"/>
            </a:endParaRPr>
          </a:p>
          <a:p>
            <a:endParaRPr lang="en-US" altLang="en-US" sz="2000">
              <a:latin typeface="Times New Roman" pitchFamily="18" charset="0"/>
              <a:cs typeface="Times New Roman" pitchFamily="18" charset="0"/>
            </a:endParaRPr>
          </a:p>
        </p:txBody>
      </p:sp>
      <p:pic>
        <p:nvPicPr>
          <p:cNvPr id="53252" name="Picture 2" descr="http://ponderingprinciples.com/wp-content/uploads/2009/06/living-constitu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1371601"/>
            <a:ext cx="102616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16400" y="3047268"/>
            <a:ext cx="3759200" cy="657225"/>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latin typeface="Times New Roman" panose="02020603050405020304" pitchFamily="18" charset="0"/>
                <a:cs typeface="Times New Roman" panose="02020603050405020304" pitchFamily="18" charset="0"/>
              </a:rPr>
              <a:t>Formal Change </a:t>
            </a:r>
          </a:p>
          <a:p>
            <a:pPr algn="ctr">
              <a:defRPr/>
            </a:pPr>
            <a:r>
              <a:rPr lang="en-US" sz="2000" b="1" dirty="0">
                <a:latin typeface="Times New Roman" panose="02020603050405020304" pitchFamily="18" charset="0"/>
                <a:cs typeface="Times New Roman" panose="02020603050405020304" pitchFamily="18" charset="0"/>
              </a:rPr>
              <a:t>Within the Constitution</a:t>
            </a:r>
          </a:p>
        </p:txBody>
      </p:sp>
      <p:sp>
        <p:nvSpPr>
          <p:cNvPr id="5" name="Rectangle 4"/>
          <p:cNvSpPr/>
          <p:nvPr/>
        </p:nvSpPr>
        <p:spPr>
          <a:xfrm>
            <a:off x="4216400" y="3941030"/>
            <a:ext cx="3759200" cy="609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Constitutional Amendment </a:t>
            </a:r>
          </a:p>
        </p:txBody>
      </p:sp>
      <p:sp>
        <p:nvSpPr>
          <p:cNvPr id="6" name="Arrow: Down 5"/>
          <p:cNvSpPr/>
          <p:nvPr/>
        </p:nvSpPr>
        <p:spPr>
          <a:xfrm>
            <a:off x="5791200" y="3704493"/>
            <a:ext cx="609600" cy="362540"/>
          </a:xfrm>
          <a:prstGeom prst="down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p:cNvSpPr txBox="1"/>
          <p:nvPr/>
        </p:nvSpPr>
        <p:spPr>
          <a:xfrm>
            <a:off x="406400" y="4764206"/>
            <a:ext cx="11379200" cy="1938992"/>
          </a:xfrm>
          <a:prstGeom prst="rect">
            <a:avLst/>
          </a:prstGeom>
          <a:solidFill>
            <a:schemeClr val="bg2"/>
          </a:solidFill>
          <a:ln>
            <a:solidFill>
              <a:schemeClr val="tx1"/>
            </a:solidFill>
          </a:ln>
        </p:spPr>
        <p:txBody>
          <a:bodyPr>
            <a:spAutoFit/>
          </a:bodyPr>
          <a:lstStyle/>
          <a:p>
            <a:pPr>
              <a:defRPr/>
            </a:pPr>
            <a:r>
              <a:rPr lang="en-US" sz="2400" dirty="0">
                <a:latin typeface="Times New Roman" panose="02020603050405020304" pitchFamily="18" charset="0"/>
                <a:cs typeface="Times New Roman" panose="02020603050405020304" pitchFamily="18" charset="0"/>
              </a:rPr>
              <a:t>Two Step Process to formal Amend the Constitution</a:t>
            </a:r>
          </a:p>
          <a:p>
            <a:pPr marL="342900" indent="-342900">
              <a:buFont typeface="Arial" panose="020B0604020202020204" pitchFamily="34" charset="0"/>
              <a:buChar char="•"/>
              <a:defRPr/>
            </a:pPr>
            <a:r>
              <a:rPr lang="en-US" sz="2400" b="1" i="1" u="sng" dirty="0">
                <a:solidFill>
                  <a:srgbClr val="002060"/>
                </a:solidFill>
                <a:latin typeface="Times New Roman" panose="02020603050405020304" pitchFamily="18" charset="0"/>
                <a:cs typeface="Times New Roman" panose="02020603050405020304" pitchFamily="18" charset="0"/>
              </a:rPr>
              <a:t>Proposal</a:t>
            </a:r>
            <a:r>
              <a:rPr lang="en-US" sz="2400" dirty="0">
                <a:latin typeface="Times New Roman" panose="02020603050405020304" pitchFamily="18" charset="0"/>
                <a:cs typeface="Times New Roman" panose="02020603050405020304" pitchFamily="18" charset="0"/>
              </a:rPr>
              <a:t> – </a:t>
            </a:r>
            <a:r>
              <a:rPr lang="en-US" sz="2400" b="1" dirty="0">
                <a:solidFill>
                  <a:srgbClr val="C00000"/>
                </a:solidFill>
                <a:latin typeface="Times New Roman" panose="02020603050405020304" pitchFamily="18" charset="0"/>
                <a:cs typeface="Times New Roman" panose="02020603050405020304" pitchFamily="18" charset="0"/>
              </a:rPr>
              <a:t>2/3rds vote </a:t>
            </a:r>
            <a:r>
              <a:rPr lang="en-US" sz="2400" dirty="0">
                <a:latin typeface="Times New Roman" panose="02020603050405020304" pitchFamily="18" charset="0"/>
                <a:cs typeface="Times New Roman" panose="02020603050405020304" pitchFamily="18" charset="0"/>
              </a:rPr>
              <a:t>in both house of Congress or 2/3rds vote by states in a national convention </a:t>
            </a:r>
          </a:p>
          <a:p>
            <a:pPr marL="342900" indent="-342900">
              <a:buFont typeface="Arial" panose="020B0604020202020204" pitchFamily="34" charset="0"/>
              <a:buChar char="•"/>
              <a:defRPr/>
            </a:pPr>
            <a:r>
              <a:rPr lang="en-US" sz="2400" b="1" i="1" u="sng" dirty="0">
                <a:solidFill>
                  <a:srgbClr val="002060"/>
                </a:solidFill>
                <a:latin typeface="Times New Roman" panose="02020603050405020304" pitchFamily="18" charset="0"/>
                <a:cs typeface="Times New Roman" panose="02020603050405020304" pitchFamily="18" charset="0"/>
              </a:rPr>
              <a:t>Ratification</a:t>
            </a:r>
            <a:r>
              <a:rPr lang="en-US" sz="2400" dirty="0">
                <a:latin typeface="Times New Roman" panose="02020603050405020304" pitchFamily="18" charset="0"/>
                <a:cs typeface="Times New Roman" panose="02020603050405020304" pitchFamily="18" charset="0"/>
              </a:rPr>
              <a:t> – </a:t>
            </a:r>
            <a:r>
              <a:rPr lang="en-US" sz="2400" b="1" dirty="0">
                <a:solidFill>
                  <a:srgbClr val="C00000"/>
                </a:solidFill>
                <a:latin typeface="Times New Roman" panose="02020603050405020304" pitchFamily="18" charset="0"/>
                <a:cs typeface="Times New Roman" panose="02020603050405020304" pitchFamily="18" charset="0"/>
              </a:rPr>
              <a:t>3/4th vote </a:t>
            </a:r>
            <a:r>
              <a:rPr lang="en-US" sz="2400" dirty="0">
                <a:latin typeface="Times New Roman" panose="02020603050405020304" pitchFamily="18" charset="0"/>
                <a:cs typeface="Times New Roman" panose="02020603050405020304" pitchFamily="18" charset="0"/>
              </a:rPr>
              <a:t>of state legislation or 3/4</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vote by states at a national convention</a:t>
            </a:r>
          </a:p>
        </p:txBody>
      </p:sp>
    </p:spTree>
    <p:extLst>
      <p:ext uri="{BB962C8B-B14F-4D97-AF65-F5344CB8AC3E}">
        <p14:creationId xmlns:p14="http://schemas.microsoft.com/office/powerpoint/2010/main" val="10111047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9D893-5A11-FBA5-CA55-E3308ADA79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3F4E1F-C593-906B-DC03-B7671EE9ADEC}"/>
              </a:ext>
            </a:extLst>
          </p:cNvPr>
          <p:cNvSpPr>
            <a:spLocks noGrp="1"/>
          </p:cNvSpPr>
          <p:nvPr>
            <p:ph type="title"/>
          </p:nvPr>
        </p:nvSpPr>
        <p:spPr>
          <a:xfrm>
            <a:off x="838200" y="163648"/>
            <a:ext cx="10515600" cy="774358"/>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Flexible Constitution</a:t>
            </a:r>
          </a:p>
        </p:txBody>
      </p:sp>
      <p:sp>
        <p:nvSpPr>
          <p:cNvPr id="3" name="Content Placeholder 2">
            <a:extLst>
              <a:ext uri="{FF2B5EF4-FFF2-40B4-BE49-F238E27FC236}">
                <a16:creationId xmlns:a16="http://schemas.microsoft.com/office/drawing/2014/main" id="{67B100B1-3952-E8C6-8C32-FD29F6C661AC}"/>
              </a:ext>
            </a:extLst>
          </p:cNvPr>
          <p:cNvSpPr>
            <a:spLocks noGrp="1"/>
          </p:cNvSpPr>
          <p:nvPr>
            <p:ph idx="1"/>
          </p:nvPr>
        </p:nvSpPr>
        <p:spPr>
          <a:xfrm>
            <a:off x="562707" y="3068664"/>
            <a:ext cx="11099409" cy="3108299"/>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The U.S. Constitution is flexible to meet the demands of an ever-changing society</a:t>
            </a:r>
          </a:p>
          <a:p>
            <a:pPr marL="0" indent="0">
              <a:buNone/>
            </a:pPr>
            <a:r>
              <a:rPr lang="en-US" sz="2400" b="1" dirty="0">
                <a:latin typeface="Times" panose="02020603050405020304" pitchFamily="18" charset="0"/>
                <a:cs typeface="Times" panose="02020603050405020304" pitchFamily="18" charset="0"/>
              </a:rPr>
              <a:t>Informal Changes to the Constitution: </a:t>
            </a:r>
          </a:p>
          <a:p>
            <a:pPr marL="0" indent="0">
              <a:buNone/>
            </a:pPr>
            <a:r>
              <a:rPr lang="en-US" sz="2400" dirty="0">
                <a:latin typeface="Times" panose="02020603050405020304" pitchFamily="18" charset="0"/>
                <a:cs typeface="Times" panose="02020603050405020304" pitchFamily="18" charset="0"/>
              </a:rPr>
              <a:t> </a:t>
            </a:r>
          </a:p>
          <a:p>
            <a:pPr marL="0" indent="0">
              <a:buNone/>
            </a:pPr>
            <a:endParaRPr lang="en-US" sz="2400" dirty="0">
              <a:latin typeface="Times" panose="02020603050405020304" pitchFamily="18" charset="0"/>
              <a:cs typeface="Times" panose="02020603050405020304" pitchFamily="18" charset="0"/>
            </a:endParaRPr>
          </a:p>
        </p:txBody>
      </p:sp>
      <p:sp>
        <p:nvSpPr>
          <p:cNvPr id="13" name="Rectangle 12">
            <a:extLst>
              <a:ext uri="{FF2B5EF4-FFF2-40B4-BE49-F238E27FC236}">
                <a16:creationId xmlns:a16="http://schemas.microsoft.com/office/drawing/2014/main" id="{E771CD29-5625-0125-C9BF-1563795614BB}"/>
              </a:ext>
            </a:extLst>
          </p:cNvPr>
          <p:cNvSpPr/>
          <p:nvPr/>
        </p:nvSpPr>
        <p:spPr>
          <a:xfrm>
            <a:off x="371959" y="1115878"/>
            <a:ext cx="11592733" cy="108488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b="0" i="0" dirty="0">
                <a:solidFill>
                  <a:schemeClr val="bg1"/>
                </a:solidFill>
                <a:effectLst/>
                <a:latin typeface="Times" panose="02020603050405020304" pitchFamily="18" charset="0"/>
                <a:cs typeface="Times" panose="02020603050405020304" pitchFamily="18" charset="0"/>
              </a:rPr>
              <a:t>“On similar ground it may be proved that no society can make a perpetual constitution, or even a perpetual law. The earth belongs always to the living generation…”</a:t>
            </a:r>
            <a:endParaRPr lang="en-US" sz="2400" dirty="0">
              <a:solidFill>
                <a:schemeClr val="bg1"/>
              </a:solidFill>
              <a:latin typeface="Times" panose="02020603050405020304" pitchFamily="18" charset="0"/>
              <a:cs typeface="Times" panose="02020603050405020304" pitchFamily="18" charset="0"/>
            </a:endParaRPr>
          </a:p>
        </p:txBody>
      </p:sp>
      <p:sp>
        <p:nvSpPr>
          <p:cNvPr id="14" name="Rectangle 13">
            <a:extLst>
              <a:ext uri="{FF2B5EF4-FFF2-40B4-BE49-F238E27FC236}">
                <a16:creationId xmlns:a16="http://schemas.microsoft.com/office/drawing/2014/main" id="{798C00EF-9779-EFB6-6191-49C116C4A2D9}"/>
              </a:ext>
            </a:extLst>
          </p:cNvPr>
          <p:cNvSpPr/>
          <p:nvPr/>
        </p:nvSpPr>
        <p:spPr>
          <a:xfrm>
            <a:off x="838200" y="3967565"/>
            <a:ext cx="10630546" cy="220939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u="sng" dirty="0">
                <a:solidFill>
                  <a:srgbClr val="FFFF00"/>
                </a:solidFill>
                <a:latin typeface="Times" panose="02020603050405020304" pitchFamily="18" charset="0"/>
                <a:cs typeface="Times" panose="02020603050405020304" pitchFamily="18" charset="0"/>
              </a:rPr>
              <a:t>Interpretation</a:t>
            </a:r>
            <a:r>
              <a:rPr lang="en-US" sz="2400" b="1" dirty="0">
                <a:latin typeface="Times" panose="02020603050405020304" pitchFamily="18" charset="0"/>
                <a:cs typeface="Times" panose="02020603050405020304" pitchFamily="18" charset="0"/>
              </a:rPr>
              <a:t>: Supreme Court decisions </a:t>
            </a:r>
            <a:r>
              <a:rPr lang="en-US" sz="2400" dirty="0">
                <a:latin typeface="Times" panose="02020603050405020304" pitchFamily="18" charset="0"/>
                <a:cs typeface="Times" panose="02020603050405020304" pitchFamily="18" charset="0"/>
              </a:rPr>
              <a:t>(</a:t>
            </a:r>
            <a:r>
              <a:rPr lang="en-US" sz="2400" i="1" dirty="0">
                <a:latin typeface="Times" panose="02020603050405020304" pitchFamily="18" charset="0"/>
                <a:cs typeface="Times" panose="02020603050405020304" pitchFamily="18" charset="0"/>
              </a:rPr>
              <a:t>Marbury v. Madison – The Supreme Court has the power of judicial review</a:t>
            </a:r>
            <a:r>
              <a:rPr lang="en-US" sz="2400" dirty="0">
                <a:latin typeface="Times" panose="02020603050405020304" pitchFamily="18" charset="0"/>
                <a:cs typeface="Times" panose="02020603050405020304" pitchFamily="18" charset="0"/>
              </a:rPr>
              <a:t>) or </a:t>
            </a:r>
            <a:r>
              <a:rPr lang="en-US" sz="2400" b="1" dirty="0">
                <a:latin typeface="Times" panose="02020603050405020304" pitchFamily="18" charset="0"/>
                <a:cs typeface="Times" panose="02020603050405020304" pitchFamily="18" charset="0"/>
              </a:rPr>
              <a:t>Presidential enforcement</a:t>
            </a:r>
            <a:r>
              <a:rPr lang="en-US" sz="2400" dirty="0">
                <a:latin typeface="Times" panose="02020603050405020304" pitchFamily="18" charset="0"/>
                <a:cs typeface="Times" panose="02020603050405020304" pitchFamily="18" charset="0"/>
              </a:rPr>
              <a:t> (</a:t>
            </a:r>
            <a:r>
              <a:rPr lang="en-US" sz="2400" i="1" dirty="0">
                <a:latin typeface="Times" panose="02020603050405020304" pitchFamily="18" charset="0"/>
                <a:cs typeface="Times" panose="02020603050405020304" pitchFamily="18" charset="0"/>
              </a:rPr>
              <a:t>Executive order – Take care of clause</a:t>
            </a:r>
            <a:r>
              <a:rPr lang="en-US" sz="2400" dirty="0">
                <a:latin typeface="Times" panose="02020603050405020304" pitchFamily="18" charset="0"/>
                <a:cs typeface="Times" panose="02020603050405020304" pitchFamily="18" charset="0"/>
              </a:rPr>
              <a:t>)</a:t>
            </a:r>
          </a:p>
          <a:p>
            <a:pPr marL="342900" indent="-342900">
              <a:buFont typeface="Arial" panose="020B0604020202020204" pitchFamily="34" charset="0"/>
              <a:buChar char="•"/>
            </a:pPr>
            <a:r>
              <a:rPr lang="en-US" sz="2400" b="1" i="1" u="sng" dirty="0">
                <a:solidFill>
                  <a:srgbClr val="FFFF00"/>
                </a:solidFill>
                <a:latin typeface="Times" panose="02020603050405020304" pitchFamily="18" charset="0"/>
                <a:cs typeface="Times" panose="02020603050405020304" pitchFamily="18" charset="0"/>
              </a:rPr>
              <a:t>Necessary and Proper Clause</a:t>
            </a:r>
            <a:r>
              <a:rPr lang="en-US" sz="2400" b="1"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Congress can stretch enumerate powers to create </a:t>
            </a:r>
            <a:r>
              <a:rPr lang="en-US" sz="2400" b="1" u="sng" dirty="0">
                <a:solidFill>
                  <a:srgbClr val="FFFF00"/>
                </a:solidFill>
                <a:latin typeface="Times" panose="02020603050405020304" pitchFamily="18" charset="0"/>
                <a:cs typeface="Times" panose="02020603050405020304" pitchFamily="18" charset="0"/>
              </a:rPr>
              <a:t>implied powers</a:t>
            </a:r>
            <a:r>
              <a:rPr lang="en-US" sz="2400" dirty="0">
                <a:latin typeface="Times" panose="02020603050405020304" pitchFamily="18" charset="0"/>
                <a:cs typeface="Times" panose="02020603050405020304" pitchFamily="18" charset="0"/>
              </a:rPr>
              <a:t> (</a:t>
            </a:r>
            <a:r>
              <a:rPr lang="en-US" sz="2400" i="1" dirty="0">
                <a:solidFill>
                  <a:srgbClr val="FFFF00"/>
                </a:solidFill>
                <a:latin typeface="Times" panose="02020603050405020304" pitchFamily="18" charset="0"/>
                <a:cs typeface="Times" panose="02020603050405020304" pitchFamily="18" charset="0"/>
              </a:rPr>
              <a:t>Congress created an Air Force, Regulates the Internet</a:t>
            </a:r>
            <a:r>
              <a:rPr lang="en-US" sz="2400" dirty="0">
                <a:latin typeface="Times" panose="02020603050405020304" pitchFamily="18" charset="0"/>
                <a:cs typeface="Times" panose="02020603050405020304" pitchFamily="18" charset="0"/>
              </a:rPr>
              <a:t>) </a:t>
            </a:r>
            <a:endParaRPr lang="en-US" sz="2400" b="1"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3309702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4EFBF-4827-C3D6-B4AB-27616D987A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D56B9-0847-87E1-A794-EC2CCD08A3B0}"/>
              </a:ext>
            </a:extLst>
          </p:cNvPr>
          <p:cNvSpPr>
            <a:spLocks noGrp="1"/>
          </p:cNvSpPr>
          <p:nvPr>
            <p:ph type="title"/>
          </p:nvPr>
        </p:nvSpPr>
        <p:spPr>
          <a:xfrm>
            <a:off x="838200" y="163648"/>
            <a:ext cx="10515600" cy="774358"/>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Madisonian IQ Test</a:t>
            </a:r>
          </a:p>
        </p:txBody>
      </p:sp>
      <p:sp>
        <p:nvSpPr>
          <p:cNvPr id="3" name="Content Placeholder 2">
            <a:extLst>
              <a:ext uri="{FF2B5EF4-FFF2-40B4-BE49-F238E27FC236}">
                <a16:creationId xmlns:a16="http://schemas.microsoft.com/office/drawing/2014/main" id="{C5393F3E-FFE8-877D-A591-9FE5C8CBDD2D}"/>
              </a:ext>
            </a:extLst>
          </p:cNvPr>
          <p:cNvSpPr>
            <a:spLocks noGrp="1"/>
          </p:cNvSpPr>
          <p:nvPr>
            <p:ph idx="1"/>
          </p:nvPr>
        </p:nvSpPr>
        <p:spPr>
          <a:xfrm>
            <a:off x="562707" y="1162374"/>
            <a:ext cx="11099409" cy="5014590"/>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Use the Interactive U.S. Constitution from the U.S. Constitution Center to examine how the Articles setup are government. </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113BA066-E767-DB38-0FAC-E3B1379E89E8}"/>
              </a:ext>
            </a:extLst>
          </p:cNvPr>
          <p:cNvSpPr/>
          <p:nvPr/>
        </p:nvSpPr>
        <p:spPr>
          <a:xfrm>
            <a:off x="838200" y="1936732"/>
            <a:ext cx="6755969" cy="774358"/>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How did the Founders structure government?</a:t>
            </a:r>
          </a:p>
        </p:txBody>
      </p:sp>
      <p:sp>
        <p:nvSpPr>
          <p:cNvPr id="5" name="Rectangle 4">
            <a:extLst>
              <a:ext uri="{FF2B5EF4-FFF2-40B4-BE49-F238E27FC236}">
                <a16:creationId xmlns:a16="http://schemas.microsoft.com/office/drawing/2014/main" id="{238A8E1B-E0A6-BDE8-A389-FB8F472D1BED}"/>
              </a:ext>
            </a:extLst>
          </p:cNvPr>
          <p:cNvSpPr/>
          <p:nvPr/>
        </p:nvSpPr>
        <p:spPr>
          <a:xfrm>
            <a:off x="838199" y="2895311"/>
            <a:ext cx="6755969" cy="774358"/>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What powers was granted to a new national government? </a:t>
            </a:r>
          </a:p>
        </p:txBody>
      </p:sp>
      <p:sp>
        <p:nvSpPr>
          <p:cNvPr id="6" name="Rectangle 5">
            <a:extLst>
              <a:ext uri="{FF2B5EF4-FFF2-40B4-BE49-F238E27FC236}">
                <a16:creationId xmlns:a16="http://schemas.microsoft.com/office/drawing/2014/main" id="{06C6801D-0330-86E6-4D14-4A3E9B67FE17}"/>
              </a:ext>
            </a:extLst>
          </p:cNvPr>
          <p:cNvSpPr/>
          <p:nvPr/>
        </p:nvSpPr>
        <p:spPr>
          <a:xfrm>
            <a:off x="838200" y="3913498"/>
            <a:ext cx="6755969" cy="774358"/>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How did the Founders limit the power of government? </a:t>
            </a:r>
          </a:p>
        </p:txBody>
      </p:sp>
      <p:sp>
        <p:nvSpPr>
          <p:cNvPr id="7" name="Rectangle 6">
            <a:extLst>
              <a:ext uri="{FF2B5EF4-FFF2-40B4-BE49-F238E27FC236}">
                <a16:creationId xmlns:a16="http://schemas.microsoft.com/office/drawing/2014/main" id="{A481936A-A7CC-1EEB-5E0E-E4A287E2706C}"/>
              </a:ext>
            </a:extLst>
          </p:cNvPr>
          <p:cNvSpPr/>
          <p:nvPr/>
        </p:nvSpPr>
        <p:spPr>
          <a:xfrm>
            <a:off x="838200" y="4912224"/>
            <a:ext cx="6755969" cy="774358"/>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How is the Constitution a flexible document that can adjust to changing times? </a:t>
            </a:r>
          </a:p>
        </p:txBody>
      </p:sp>
      <p:pic>
        <p:nvPicPr>
          <p:cNvPr id="2050" name="Picture 2" descr="James Madison University - Jimmy has ...">
            <a:extLst>
              <a:ext uri="{FF2B5EF4-FFF2-40B4-BE49-F238E27FC236}">
                <a16:creationId xmlns:a16="http://schemas.microsoft.com/office/drawing/2014/main" id="{2EA2CFD9-62B2-543C-822F-97BA996A8E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964" y="2170423"/>
            <a:ext cx="2637375" cy="4230909"/>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3F6807C1-D418-489E-0EA4-7E65AD73AB0D}"/>
              </a:ext>
            </a:extLst>
          </p:cNvPr>
          <p:cNvSpPr/>
          <p:nvPr/>
        </p:nvSpPr>
        <p:spPr>
          <a:xfrm>
            <a:off x="9779431" y="1813859"/>
            <a:ext cx="1882685" cy="1192812"/>
          </a:xfrm>
          <a:prstGeom prst="wedgeEllipseCallout">
            <a:avLst>
              <a:gd name="adj1" fmla="val -45529"/>
              <a:gd name="adj2" fmla="val 54704"/>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Making a government genius!!!</a:t>
            </a:r>
          </a:p>
        </p:txBody>
      </p:sp>
    </p:spTree>
    <p:extLst>
      <p:ext uri="{BB962C8B-B14F-4D97-AF65-F5344CB8AC3E}">
        <p14:creationId xmlns:p14="http://schemas.microsoft.com/office/powerpoint/2010/main" val="8571831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A0C28-2C9C-4FA9-8005-8CABE02670C1}"/>
              </a:ext>
            </a:extLst>
          </p:cNvPr>
          <p:cNvSpPr>
            <a:spLocks noGrp="1"/>
          </p:cNvSpPr>
          <p:nvPr>
            <p:ph type="title"/>
          </p:nvPr>
        </p:nvSpPr>
        <p:spPr>
          <a:xfrm>
            <a:off x="838200" y="172029"/>
            <a:ext cx="10515600" cy="704020"/>
          </a:xfrm>
          <a:solidFill>
            <a:schemeClr val="accent4">
              <a:lumMod val="20000"/>
              <a:lumOff val="80000"/>
            </a:schemeClr>
          </a:solidFill>
          <a:ln>
            <a:solidFill>
              <a:srgbClr val="002060"/>
            </a:solidFill>
          </a:ln>
        </p:spPr>
        <p:txBody>
          <a:bodyPr>
            <a:normAutofit/>
          </a:bodyPr>
          <a:lstStyle/>
          <a:p>
            <a:r>
              <a:rPr lang="en-US" dirty="0">
                <a:solidFill>
                  <a:srgbClr val="002060"/>
                </a:solidFill>
                <a:latin typeface="Times" panose="02020603050405020304" pitchFamily="18" charset="0"/>
                <a:cs typeface="Times" panose="02020603050405020304" pitchFamily="18" charset="0"/>
              </a:rPr>
              <a:t>Contrasting Governments</a:t>
            </a:r>
          </a:p>
        </p:txBody>
      </p:sp>
      <p:sp>
        <p:nvSpPr>
          <p:cNvPr id="3" name="Content Placeholder 2">
            <a:extLst>
              <a:ext uri="{FF2B5EF4-FFF2-40B4-BE49-F238E27FC236}">
                <a16:creationId xmlns:a16="http://schemas.microsoft.com/office/drawing/2014/main" id="{C83EAA30-EFAE-4D62-B52C-BAF7BFBE69F7}"/>
              </a:ext>
            </a:extLst>
          </p:cNvPr>
          <p:cNvSpPr>
            <a:spLocks noGrp="1"/>
          </p:cNvSpPr>
          <p:nvPr>
            <p:ph idx="1"/>
          </p:nvPr>
        </p:nvSpPr>
        <p:spPr>
          <a:xfrm>
            <a:off x="450166" y="1069145"/>
            <a:ext cx="11183816" cy="5107818"/>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Contrast the ideas of the Articles of Confederation to the U.S. Constitution </a:t>
            </a:r>
          </a:p>
          <a:p>
            <a:pPr marL="0" indent="0">
              <a:buNone/>
            </a:pPr>
            <a:endParaRPr lang="en-US" sz="2400" dirty="0">
              <a:latin typeface="Times" panose="02020603050405020304" pitchFamily="18" charset="0"/>
              <a:cs typeface="Times" panose="02020603050405020304" pitchFamily="18" charset="0"/>
            </a:endParaRPr>
          </a:p>
        </p:txBody>
      </p:sp>
      <p:graphicFrame>
        <p:nvGraphicFramePr>
          <p:cNvPr id="4" name="Table 4">
            <a:extLst>
              <a:ext uri="{FF2B5EF4-FFF2-40B4-BE49-F238E27FC236}">
                <a16:creationId xmlns:a16="http://schemas.microsoft.com/office/drawing/2014/main" id="{2B75F6C3-9A18-4734-9A7E-FFC569E9FA1D}"/>
              </a:ext>
            </a:extLst>
          </p:cNvPr>
          <p:cNvGraphicFramePr>
            <a:graphicFrameLocks noGrp="1"/>
          </p:cNvGraphicFramePr>
          <p:nvPr>
            <p:extLst>
              <p:ext uri="{D42A27DB-BD31-4B8C-83A1-F6EECF244321}">
                <p14:modId xmlns:p14="http://schemas.microsoft.com/office/powerpoint/2010/main" val="1149576747"/>
              </p:ext>
            </p:extLst>
          </p:nvPr>
        </p:nvGraphicFramePr>
        <p:xfrm>
          <a:off x="120161" y="1422083"/>
          <a:ext cx="11183815" cy="5364480"/>
        </p:xfrm>
        <a:graphic>
          <a:graphicData uri="http://schemas.openxmlformats.org/drawingml/2006/table">
            <a:tbl>
              <a:tblPr firstRow="1" bandRow="1">
                <a:tableStyleId>{5C22544A-7EE6-4342-B048-85BDC9FD1C3A}</a:tableStyleId>
              </a:tblPr>
              <a:tblGrid>
                <a:gridCol w="3545587">
                  <a:extLst>
                    <a:ext uri="{9D8B030D-6E8A-4147-A177-3AD203B41FA5}">
                      <a16:colId xmlns:a16="http://schemas.microsoft.com/office/drawing/2014/main" val="951192370"/>
                    </a:ext>
                  </a:extLst>
                </a:gridCol>
                <a:gridCol w="3819114">
                  <a:extLst>
                    <a:ext uri="{9D8B030D-6E8A-4147-A177-3AD203B41FA5}">
                      <a16:colId xmlns:a16="http://schemas.microsoft.com/office/drawing/2014/main" val="3339230628"/>
                    </a:ext>
                  </a:extLst>
                </a:gridCol>
                <a:gridCol w="3819114">
                  <a:extLst>
                    <a:ext uri="{9D8B030D-6E8A-4147-A177-3AD203B41FA5}">
                      <a16:colId xmlns:a16="http://schemas.microsoft.com/office/drawing/2014/main" val="763088192"/>
                    </a:ext>
                  </a:extLst>
                </a:gridCol>
              </a:tblGrid>
              <a:tr h="370840">
                <a:tc>
                  <a:txBody>
                    <a:bodyPr/>
                    <a:lstStyle/>
                    <a:p>
                      <a:endParaRPr lang="en-US" dirty="0"/>
                    </a:p>
                  </a:txBody>
                  <a:tcPr/>
                </a:tc>
                <a:tc>
                  <a:txBody>
                    <a:bodyPr/>
                    <a:lstStyle/>
                    <a:p>
                      <a:pPr algn="ctr"/>
                      <a:r>
                        <a:rPr lang="en-US" sz="2400" dirty="0">
                          <a:latin typeface="Times" panose="02020603050405020304" pitchFamily="18" charset="0"/>
                          <a:cs typeface="Times" panose="02020603050405020304" pitchFamily="18" charset="0"/>
                        </a:rPr>
                        <a:t>Articles of Confederation</a:t>
                      </a:r>
                    </a:p>
                  </a:txBody>
                  <a:tcPr/>
                </a:tc>
                <a:tc>
                  <a:txBody>
                    <a:bodyPr/>
                    <a:lstStyle/>
                    <a:p>
                      <a:pPr algn="ctr"/>
                      <a:r>
                        <a:rPr lang="en-US" sz="2400" dirty="0">
                          <a:latin typeface="Times" panose="02020603050405020304" pitchFamily="18" charset="0"/>
                          <a:cs typeface="Times" panose="02020603050405020304" pitchFamily="18" charset="0"/>
                        </a:rPr>
                        <a:t>U.S. Constitution </a:t>
                      </a:r>
                    </a:p>
                  </a:txBody>
                  <a:tcPr/>
                </a:tc>
                <a:extLst>
                  <a:ext uri="{0D108BD9-81ED-4DB2-BD59-A6C34878D82A}">
                    <a16:rowId xmlns:a16="http://schemas.microsoft.com/office/drawing/2014/main" val="3580732522"/>
                  </a:ext>
                </a:extLst>
              </a:tr>
              <a:tr h="370840">
                <a:tc>
                  <a:txBody>
                    <a:bodyPr/>
                    <a:lstStyle/>
                    <a:p>
                      <a:r>
                        <a:rPr lang="en-US" sz="2000" dirty="0">
                          <a:latin typeface="Times" panose="02020603050405020304" pitchFamily="18" charset="0"/>
                          <a:cs typeface="Times" panose="02020603050405020304" pitchFamily="18" charset="0"/>
                        </a:rPr>
                        <a:t>Most of the Power held by:</a:t>
                      </a:r>
                    </a:p>
                    <a:p>
                      <a:endParaRPr lang="en-US" sz="2000" dirty="0">
                        <a:latin typeface="Times" panose="02020603050405020304" pitchFamily="18" charset="0"/>
                        <a:cs typeface="Times" panose="02020603050405020304" pitchFamily="18" charset="0"/>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959622984"/>
                  </a:ext>
                </a:extLst>
              </a:tr>
              <a:tr h="370840">
                <a:tc>
                  <a:txBody>
                    <a:bodyPr/>
                    <a:lstStyle/>
                    <a:p>
                      <a:r>
                        <a:rPr lang="en-US" sz="2000" dirty="0">
                          <a:latin typeface="Times" panose="02020603050405020304" pitchFamily="18" charset="0"/>
                          <a:cs typeface="Times" panose="02020603050405020304" pitchFamily="18" charset="0"/>
                        </a:rPr>
                        <a:t>Representation in Congress:</a:t>
                      </a:r>
                    </a:p>
                    <a:p>
                      <a:endParaRPr lang="en-US" sz="2000" dirty="0">
                        <a:latin typeface="Times" panose="02020603050405020304" pitchFamily="18" charset="0"/>
                        <a:cs typeface="Times" panose="02020603050405020304" pitchFamily="18" charset="0"/>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91393867"/>
                  </a:ext>
                </a:extLst>
              </a:tr>
              <a:tr h="370840">
                <a:tc>
                  <a:txBody>
                    <a:bodyPr/>
                    <a:lstStyle/>
                    <a:p>
                      <a:r>
                        <a:rPr lang="en-US" sz="2000" dirty="0">
                          <a:latin typeface="Times" panose="02020603050405020304" pitchFamily="18" charset="0"/>
                          <a:cs typeface="Times" panose="02020603050405020304" pitchFamily="18" charset="0"/>
                        </a:rPr>
                        <a:t>President or Executive Branch:</a:t>
                      </a:r>
                    </a:p>
                    <a:p>
                      <a:endParaRPr lang="en-US" sz="2000" dirty="0">
                        <a:latin typeface="Times" panose="02020603050405020304" pitchFamily="18" charset="0"/>
                        <a:cs typeface="Times" panose="02020603050405020304" pitchFamily="18" charset="0"/>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89694702"/>
                  </a:ext>
                </a:extLst>
              </a:tr>
              <a:tr h="370840">
                <a:tc>
                  <a:txBody>
                    <a:bodyPr/>
                    <a:lstStyle/>
                    <a:p>
                      <a:r>
                        <a:rPr lang="en-US" sz="2000" dirty="0">
                          <a:latin typeface="Times" panose="02020603050405020304" pitchFamily="18" charset="0"/>
                          <a:cs typeface="Times" panose="02020603050405020304" pitchFamily="18" charset="0"/>
                        </a:rPr>
                        <a:t>Judiciary or Court System:</a:t>
                      </a:r>
                    </a:p>
                    <a:p>
                      <a:endParaRPr lang="en-US" sz="2000" dirty="0">
                        <a:latin typeface="Times" panose="02020603050405020304" pitchFamily="18" charset="0"/>
                        <a:cs typeface="Times" panose="02020603050405020304" pitchFamily="18" charset="0"/>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272721593"/>
                  </a:ext>
                </a:extLst>
              </a:tr>
              <a:tr h="370840">
                <a:tc>
                  <a:txBody>
                    <a:bodyPr/>
                    <a:lstStyle/>
                    <a:p>
                      <a:r>
                        <a:rPr lang="en-US" sz="2000" dirty="0">
                          <a:latin typeface="Times" panose="02020603050405020304" pitchFamily="18" charset="0"/>
                          <a:cs typeface="Times" panose="02020603050405020304" pitchFamily="18" charset="0"/>
                        </a:rPr>
                        <a:t>Ability to Tax:</a:t>
                      </a:r>
                    </a:p>
                    <a:p>
                      <a:endParaRPr lang="en-US" sz="2000" dirty="0">
                        <a:latin typeface="Times" panose="02020603050405020304" pitchFamily="18" charset="0"/>
                        <a:cs typeface="Times" panose="02020603050405020304" pitchFamily="18" charset="0"/>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19168076"/>
                  </a:ext>
                </a:extLst>
              </a:tr>
              <a:tr h="370840">
                <a:tc>
                  <a:txBody>
                    <a:bodyPr/>
                    <a:lstStyle/>
                    <a:p>
                      <a:r>
                        <a:rPr lang="en-US" sz="2000" dirty="0">
                          <a:latin typeface="Times" panose="02020603050405020304" pitchFamily="18" charset="0"/>
                          <a:cs typeface="Times" panose="02020603050405020304" pitchFamily="18" charset="0"/>
                        </a:rPr>
                        <a:t>Standing Military:</a:t>
                      </a:r>
                    </a:p>
                    <a:p>
                      <a:endParaRPr lang="en-US" sz="2000" dirty="0">
                        <a:latin typeface="Times" panose="02020603050405020304" pitchFamily="18" charset="0"/>
                        <a:cs typeface="Times" panose="02020603050405020304" pitchFamily="18" charset="0"/>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4590914"/>
                  </a:ext>
                </a:extLst>
              </a:tr>
              <a:tr h="370840">
                <a:tc>
                  <a:txBody>
                    <a:bodyPr/>
                    <a:lstStyle/>
                    <a:p>
                      <a:r>
                        <a:rPr lang="en-US" sz="2000" dirty="0">
                          <a:latin typeface="Times" panose="02020603050405020304" pitchFamily="18" charset="0"/>
                          <a:cs typeface="Times" panose="02020603050405020304" pitchFamily="18" charset="0"/>
                        </a:rPr>
                        <a:t>Ability to Regulate Commerce:</a:t>
                      </a:r>
                    </a:p>
                    <a:p>
                      <a:endParaRPr lang="en-US" sz="2000" dirty="0">
                        <a:latin typeface="Times" panose="02020603050405020304" pitchFamily="18" charset="0"/>
                        <a:cs typeface="Times" panose="02020603050405020304" pitchFamily="18" charset="0"/>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248387212"/>
                  </a:ext>
                </a:extLst>
              </a:tr>
            </a:tbl>
          </a:graphicData>
        </a:graphic>
      </p:graphicFrame>
    </p:spTree>
    <p:extLst>
      <p:ext uri="{BB962C8B-B14F-4D97-AF65-F5344CB8AC3E}">
        <p14:creationId xmlns:p14="http://schemas.microsoft.com/office/powerpoint/2010/main" val="2992188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2C0D4-5472-3C4E-AE78-EC49D057FC2F}"/>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lstStyle/>
          <a:p>
            <a:r>
              <a:rPr lang="en-US" sz="1600" b="1" dirty="0">
                <a:latin typeface="Times" pitchFamily="2" charset="0"/>
              </a:rPr>
              <a:t>CL.B.1.1</a:t>
            </a:r>
            <a:r>
              <a:rPr lang="en-US" sz="1600" dirty="0">
                <a:latin typeface="Times" pitchFamily="2" charset="0"/>
              </a:rPr>
              <a:t> Explain how values and beliefs influence the creation and implementation of public policy and laws.</a:t>
            </a:r>
          </a:p>
          <a:p>
            <a:r>
              <a:rPr lang="en-US" sz="1600" b="1" dirty="0">
                <a:latin typeface="Times" pitchFamily="2" charset="0"/>
              </a:rPr>
              <a:t>CL.B.1.3</a:t>
            </a:r>
            <a:r>
              <a:rPr lang="en-US" sz="1600" dirty="0">
                <a:latin typeface="Times" pitchFamily="2" charset="0"/>
              </a:rPr>
              <a:t> Explain how the values and beliefs regarding freedom, equality, and justice have helped to transform the American system of government.</a:t>
            </a:r>
          </a:p>
          <a:p>
            <a:pPr marL="0" indent="0">
              <a:buNone/>
            </a:pPr>
            <a:r>
              <a:rPr lang="en-US" sz="2000" dirty="0">
                <a:solidFill>
                  <a:srgbClr val="002060"/>
                </a:solidFill>
                <a:latin typeface="Times" pitchFamily="2" charset="0"/>
              </a:rPr>
              <a:t>Essential Question:</a:t>
            </a:r>
            <a:r>
              <a:rPr lang="en-US" sz="2000" dirty="0">
                <a:latin typeface="Times" pitchFamily="2" charset="0"/>
              </a:rPr>
              <a:t> How have American political values defined the historic development of our political institutions and society? </a:t>
            </a:r>
          </a:p>
          <a:p>
            <a:pPr marL="0" indent="0">
              <a:buNone/>
            </a:pPr>
            <a:r>
              <a:rPr lang="en-US" sz="2000" dirty="0">
                <a:solidFill>
                  <a:srgbClr val="002060"/>
                </a:solidFill>
                <a:latin typeface="Times" pitchFamily="2" charset="0"/>
              </a:rPr>
              <a:t>Students Can:</a:t>
            </a:r>
          </a:p>
          <a:p>
            <a:r>
              <a:rPr lang="en-US" sz="2000" dirty="0">
                <a:latin typeface="Times" pitchFamily="2" charset="0"/>
              </a:rPr>
              <a:t>Discern how American democracy was influenced by a variety of source </a:t>
            </a:r>
          </a:p>
          <a:p>
            <a:r>
              <a:rPr lang="en-US" sz="2000" dirty="0">
                <a:latin typeface="Times" pitchFamily="2" charset="0"/>
              </a:rPr>
              <a:t>Explain how British tyranny and the ideas of the Enlightenment led to colonial desire for independence </a:t>
            </a:r>
          </a:p>
          <a:p>
            <a:pPr marL="0" indent="0">
              <a:buNone/>
            </a:pPr>
            <a:r>
              <a:rPr lang="en-US" sz="2000" b="1" dirty="0">
                <a:solidFill>
                  <a:srgbClr val="002060"/>
                </a:solidFill>
                <a:latin typeface="Times" pitchFamily="2" charset="0"/>
              </a:rPr>
              <a:t>Agenda</a:t>
            </a:r>
          </a:p>
          <a:p>
            <a:r>
              <a:rPr lang="en-US" sz="2400" dirty="0">
                <a:latin typeface="Times" pitchFamily="2" charset="0"/>
              </a:rPr>
              <a:t>Enlightenment philosophies </a:t>
            </a:r>
          </a:p>
          <a:p>
            <a:r>
              <a:rPr lang="en-US" sz="2400" dirty="0">
                <a:latin typeface="Times" pitchFamily="2" charset="0"/>
              </a:rPr>
              <a:t>Enlightenment Influence on Government </a:t>
            </a:r>
          </a:p>
          <a:p>
            <a:r>
              <a:rPr lang="en-US" sz="2400" dirty="0">
                <a:latin typeface="Times" pitchFamily="2" charset="0"/>
              </a:rPr>
              <a:t>Defining Tyranny </a:t>
            </a:r>
            <a:endParaRPr lang="en-US" sz="2000" dirty="0">
              <a:latin typeface="Times" pitchFamily="2" charset="0"/>
            </a:endParaRPr>
          </a:p>
          <a:p>
            <a:pPr marL="0" indent="0">
              <a:buNone/>
            </a:pPr>
            <a:r>
              <a:rPr lang="en-US" sz="2000" b="1" dirty="0">
                <a:solidFill>
                  <a:srgbClr val="002060"/>
                </a:solidFill>
                <a:latin typeface="Times" pitchFamily="2" charset="0"/>
              </a:rPr>
              <a:t>Homework:</a:t>
            </a:r>
          </a:p>
          <a:p>
            <a:r>
              <a:rPr lang="en-US" b="1" dirty="0">
                <a:solidFill>
                  <a:srgbClr val="002060"/>
                </a:solidFill>
                <a:latin typeface="Times" pitchFamily="2" charset="0"/>
              </a:rPr>
              <a:t>Current events journals </a:t>
            </a:r>
          </a:p>
        </p:txBody>
      </p:sp>
    </p:spTree>
    <p:extLst>
      <p:ext uri="{BB962C8B-B14F-4D97-AF65-F5344CB8AC3E}">
        <p14:creationId xmlns:p14="http://schemas.microsoft.com/office/powerpoint/2010/main" val="334836409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66F16-D5A7-4D63-9855-7E10F1E84700}"/>
              </a:ext>
            </a:extLst>
          </p:cNvPr>
          <p:cNvSpPr>
            <a:spLocks noGrp="1"/>
          </p:cNvSpPr>
          <p:nvPr>
            <p:ph type="title"/>
          </p:nvPr>
        </p:nvSpPr>
        <p:spPr>
          <a:xfrm>
            <a:off x="838200" y="365125"/>
            <a:ext cx="10515600" cy="802493"/>
          </a:xfrm>
          <a:solidFill>
            <a:schemeClr val="accent4">
              <a:lumMod val="20000"/>
              <a:lumOff val="80000"/>
            </a:schemeClr>
          </a:solidFill>
          <a:ln>
            <a:solidFill>
              <a:srgbClr val="002060"/>
            </a:solidFill>
          </a:ln>
        </p:spPr>
        <p:txBody>
          <a:bodyPr/>
          <a:lstStyle/>
          <a:p>
            <a:r>
              <a:rPr lang="en-US" dirty="0">
                <a:solidFill>
                  <a:srgbClr val="002060"/>
                </a:solidFill>
                <a:latin typeface="Times" panose="02020603050405020304" pitchFamily="18" charset="0"/>
                <a:cs typeface="Times" panose="02020603050405020304" pitchFamily="18" charset="0"/>
              </a:rPr>
              <a:t>Lessons of the Articles of Confederation </a:t>
            </a:r>
          </a:p>
        </p:txBody>
      </p:sp>
      <p:sp>
        <p:nvSpPr>
          <p:cNvPr id="3" name="Content Placeholder 2">
            <a:extLst>
              <a:ext uri="{FF2B5EF4-FFF2-40B4-BE49-F238E27FC236}">
                <a16:creationId xmlns:a16="http://schemas.microsoft.com/office/drawing/2014/main" id="{52AD26F8-D8F5-4CF7-95FB-591A0DFC1B35}"/>
              </a:ext>
            </a:extLst>
          </p:cNvPr>
          <p:cNvSpPr>
            <a:spLocks noGrp="1"/>
          </p:cNvSpPr>
          <p:nvPr>
            <p:ph idx="1"/>
          </p:nvPr>
        </p:nvSpPr>
        <p:spPr>
          <a:xfrm>
            <a:off x="506437" y="1463040"/>
            <a:ext cx="11268221" cy="4713923"/>
          </a:xfrm>
          <a:solidFill>
            <a:schemeClr val="bg1"/>
          </a:solidFill>
        </p:spPr>
        <p:txBody>
          <a:bodyPr>
            <a:normAutofit/>
          </a:bodyPr>
          <a:lstStyle/>
          <a:p>
            <a:pPr marL="0" indent="0">
              <a:buNone/>
            </a:pPr>
            <a:r>
              <a:rPr lang="en-US" sz="2400" b="1" dirty="0">
                <a:latin typeface="Times" panose="02020603050405020304" pitchFamily="18" charset="0"/>
                <a:cs typeface="Times" panose="02020603050405020304" pitchFamily="18" charset="0"/>
              </a:rPr>
              <a:t>Free Response Question </a:t>
            </a:r>
          </a:p>
          <a:p>
            <a:pPr marL="0" indent="0">
              <a:buNone/>
            </a:pPr>
            <a:r>
              <a:rPr lang="en-US" sz="2400" dirty="0">
                <a:latin typeface="Times" panose="02020603050405020304" pitchFamily="18" charset="0"/>
                <a:cs typeface="Times" panose="02020603050405020304" pitchFamily="18" charset="0"/>
              </a:rPr>
              <a:t>The Founders meet in Philadelphia in 1787 to repairs the weaknesses under the Articles of Confederation and its decentralized government.</a:t>
            </a:r>
          </a:p>
          <a:p>
            <a:pPr marL="457200" indent="-457200">
              <a:buAutoNum type="alphaUcPeriod"/>
            </a:pPr>
            <a:r>
              <a:rPr lang="en-US" sz="2400" dirty="0">
                <a:latin typeface="Times" panose="02020603050405020304" pitchFamily="18" charset="0"/>
                <a:cs typeface="Times" panose="02020603050405020304" pitchFamily="18" charset="0"/>
              </a:rPr>
              <a:t>Explain ONE factor that lead the founders to create a weak decentralized government under the Articles of Confederation.</a:t>
            </a:r>
          </a:p>
          <a:p>
            <a:pPr marL="457200" indent="-457200">
              <a:buAutoNum type="alphaUcPeriod"/>
            </a:pPr>
            <a:r>
              <a:rPr lang="en-US" sz="2400" dirty="0">
                <a:latin typeface="Times" panose="02020603050405020304" pitchFamily="18" charset="0"/>
                <a:cs typeface="Times" panose="02020603050405020304" pitchFamily="18" charset="0"/>
              </a:rPr>
              <a:t>Describe THREE major weaknesses under the Articles of the Confederation. </a:t>
            </a:r>
          </a:p>
          <a:p>
            <a:pPr marL="457200" indent="-457200">
              <a:buAutoNum type="alphaUcPeriod"/>
            </a:pPr>
            <a:r>
              <a:rPr lang="en-US" sz="2400" dirty="0">
                <a:latin typeface="Times" panose="02020603050405020304" pitchFamily="18" charset="0"/>
                <a:cs typeface="Times" panose="02020603050405020304" pitchFamily="18" charset="0"/>
              </a:rPr>
              <a:t>Identify one major event that exposed the weaknesses of the Articles of Confederation and explain why it exemplified why a decentralized government could not effectively govern a nation. </a:t>
            </a:r>
          </a:p>
        </p:txBody>
      </p:sp>
    </p:spTree>
    <p:extLst>
      <p:ext uri="{BB962C8B-B14F-4D97-AF65-F5344CB8AC3E}">
        <p14:creationId xmlns:p14="http://schemas.microsoft.com/office/powerpoint/2010/main" val="40216344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A3E6C6F5-DE20-4495-8040-4B3B5C3029A0}"/>
              </a:ext>
            </a:extLst>
          </p:cNvPr>
          <p:cNvSpPr>
            <a:spLocks noGrp="1"/>
          </p:cNvSpPr>
          <p:nvPr>
            <p:ph type="title"/>
          </p:nvPr>
        </p:nvSpPr>
        <p:spPr>
          <a:xfrm>
            <a:off x="295421" y="274638"/>
            <a:ext cx="11282289" cy="792162"/>
          </a:xfrm>
          <a:solidFill>
            <a:schemeClr val="accent4">
              <a:lumMod val="20000"/>
              <a:lumOff val="80000"/>
            </a:schemeClr>
          </a:solidFill>
          <a:ln>
            <a:solidFill>
              <a:srgbClr val="002060"/>
            </a:solidFill>
            <a:miter lim="800000"/>
            <a:headEnd/>
            <a:tailEnd/>
          </a:ln>
        </p:spPr>
        <p:txBody>
          <a:bodyPr/>
          <a:lstStyle/>
          <a:p>
            <a:r>
              <a:rPr lang="en-US" altLang="en-US" dirty="0">
                <a:solidFill>
                  <a:srgbClr val="002060"/>
                </a:solidFill>
                <a:latin typeface="Times New Roman" panose="02020603050405020304" pitchFamily="18" charset="0"/>
                <a:cs typeface="Times New Roman" panose="02020603050405020304" pitchFamily="18" charset="0"/>
              </a:rPr>
              <a:t>AP GOV Task Verbs </a:t>
            </a:r>
          </a:p>
        </p:txBody>
      </p:sp>
      <p:sp>
        <p:nvSpPr>
          <p:cNvPr id="4099" name="Content Placeholder 2">
            <a:extLst>
              <a:ext uri="{FF2B5EF4-FFF2-40B4-BE49-F238E27FC236}">
                <a16:creationId xmlns:a16="http://schemas.microsoft.com/office/drawing/2014/main" id="{5EB6CA8E-2EF7-4EA3-B868-9F246FA66D31}"/>
              </a:ext>
            </a:extLst>
          </p:cNvPr>
          <p:cNvSpPr>
            <a:spLocks noGrp="1"/>
          </p:cNvSpPr>
          <p:nvPr>
            <p:ph idx="1"/>
          </p:nvPr>
        </p:nvSpPr>
        <p:spPr>
          <a:xfrm>
            <a:off x="590843" y="1371601"/>
            <a:ext cx="10846191" cy="3931919"/>
          </a:xfrm>
          <a:solidFill>
            <a:schemeClr val="bg1"/>
          </a:solidFill>
          <a:ln>
            <a:solidFill>
              <a:schemeClr val="accent1"/>
            </a:solidFill>
            <a:miter lim="800000"/>
            <a:headEnd/>
            <a:tailEnd/>
          </a:ln>
        </p:spPr>
        <p:txBody>
          <a:bodyPr/>
          <a:lstStyle/>
          <a:p>
            <a:pPr>
              <a:lnSpc>
                <a:spcPct val="107000"/>
              </a:lnSpc>
              <a:spcBef>
                <a:spcPts val="0"/>
              </a:spcBef>
              <a:spcAft>
                <a:spcPts val="800"/>
              </a:spcAft>
              <a:tabLst>
                <a:tab pos="457200" algn="l"/>
              </a:tabLst>
              <a:defRPr/>
            </a:pP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Compare: </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provide a description or explanation of similarities and/or differences</a:t>
            </a:r>
            <a:endParaRPr lang="en-US" sz="1800" dirty="0">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defRPr/>
            </a:pP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Define:</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provide a specific meaning for a word or concept</a:t>
            </a:r>
            <a:endParaRPr lang="en-US" sz="1800" dirty="0">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defRPr/>
            </a:pP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Describe</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provide the relevant characteristics of a specified topic</a:t>
            </a:r>
            <a:endParaRPr lang="en-US" sz="1800" dirty="0">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defRPr/>
            </a:pP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Explain: </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provide information about how or why a relationship, process, pattern, position, or outcome occurs using reasoning/evidence.</a:t>
            </a:r>
            <a:endParaRPr lang="en-US" sz="1800" dirty="0">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defRPr/>
            </a:pP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Identify:</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indicate or provide information about a specified topic without elaboration or explanation. </a:t>
            </a:r>
            <a:endParaRPr lang="en-US" sz="1800" dirty="0">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defRPr/>
            </a:pP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Draw a conclusion:</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Use available information to formulate an accurate statement that demonstrates understanding based on evidence. Sometimes phrased as, “what is the most appropriate conclusion?”.</a:t>
            </a:r>
            <a:endParaRPr lang="en-US" sz="1800" dirty="0">
              <a:ea typeface="Calibri" panose="020F0502020204030204" pitchFamily="34" charset="0"/>
              <a:cs typeface="Times New Roman" panose="02020603050405020304" pitchFamily="18" charset="0"/>
            </a:endParaRPr>
          </a:p>
          <a:p>
            <a:pPr>
              <a:lnSpc>
                <a:spcPct val="107000"/>
              </a:lnSpc>
              <a:spcBef>
                <a:spcPts val="0"/>
              </a:spcBef>
              <a:tabLst>
                <a:tab pos="457200" algn="l"/>
              </a:tabLst>
              <a:defRPr/>
            </a:pP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Apply:</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relate the term to a give scenario or example in a way that shows you understand what the term/concept means.</a:t>
            </a:r>
            <a:endParaRPr lang="en-US" sz="1800" dirty="0">
              <a:ea typeface="Calibri" panose="020F0502020204030204" pitchFamily="34" charset="0"/>
              <a:cs typeface="Times New Roman" panose="02020603050405020304" pitchFamily="18" charset="0"/>
            </a:endParaRPr>
          </a:p>
          <a:p>
            <a:pPr marL="0" indent="0">
              <a:buNone/>
              <a:defRPr/>
            </a:pPr>
            <a:endParaRPr lang="en-US" altLang="en-US" sz="2000" b="1"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A3E6C6F5-DE20-4495-8040-4B3B5C3029A0}"/>
              </a:ext>
            </a:extLst>
          </p:cNvPr>
          <p:cNvSpPr>
            <a:spLocks noGrp="1"/>
          </p:cNvSpPr>
          <p:nvPr>
            <p:ph type="title"/>
          </p:nvPr>
        </p:nvSpPr>
        <p:spPr>
          <a:xfrm>
            <a:off x="295421" y="274638"/>
            <a:ext cx="11282289" cy="792162"/>
          </a:xfrm>
          <a:solidFill>
            <a:schemeClr val="accent4">
              <a:lumMod val="20000"/>
              <a:lumOff val="80000"/>
            </a:schemeClr>
          </a:solidFill>
          <a:ln>
            <a:solidFill>
              <a:srgbClr val="002060"/>
            </a:solidFill>
            <a:miter lim="800000"/>
            <a:headEnd/>
            <a:tailEnd/>
          </a:ln>
        </p:spPr>
        <p:txBody>
          <a:bodyPr/>
          <a:lstStyle/>
          <a:p>
            <a:r>
              <a:rPr lang="en-US" altLang="en-US" dirty="0">
                <a:solidFill>
                  <a:srgbClr val="002060"/>
                </a:solidFill>
                <a:latin typeface="Times New Roman" panose="02020603050405020304" pitchFamily="18" charset="0"/>
                <a:cs typeface="Times New Roman" panose="02020603050405020304" pitchFamily="18" charset="0"/>
              </a:rPr>
              <a:t>Task Verbs </a:t>
            </a:r>
          </a:p>
        </p:txBody>
      </p:sp>
      <p:sp>
        <p:nvSpPr>
          <p:cNvPr id="4099" name="Content Placeholder 2">
            <a:extLst>
              <a:ext uri="{FF2B5EF4-FFF2-40B4-BE49-F238E27FC236}">
                <a16:creationId xmlns:a16="http://schemas.microsoft.com/office/drawing/2014/main" id="{5EB6CA8E-2EF7-4EA3-B868-9F246FA66D31}"/>
              </a:ext>
            </a:extLst>
          </p:cNvPr>
          <p:cNvSpPr>
            <a:spLocks noGrp="1"/>
          </p:cNvSpPr>
          <p:nvPr>
            <p:ph idx="1"/>
          </p:nvPr>
        </p:nvSpPr>
        <p:spPr>
          <a:xfrm>
            <a:off x="590843" y="1371601"/>
            <a:ext cx="10846191" cy="3931919"/>
          </a:xfrm>
          <a:solidFill>
            <a:schemeClr val="bg1"/>
          </a:solidFill>
          <a:ln>
            <a:solidFill>
              <a:schemeClr val="accent1"/>
            </a:solidFill>
            <a:miter lim="800000"/>
            <a:headEnd/>
            <a:tailEnd/>
          </a:ln>
        </p:spPr>
        <p:txBody>
          <a:bodyPr>
            <a:normAutofit/>
          </a:bodyPr>
          <a:lstStyle/>
          <a:p>
            <a:pPr marL="0" indent="0">
              <a:buNone/>
              <a:defRPr/>
            </a:pPr>
            <a:r>
              <a:rPr lang="en-US" altLang="en-US" sz="2400" b="1" dirty="0">
                <a:latin typeface="Times New Roman" panose="02020603050405020304" pitchFamily="18" charset="0"/>
                <a:cs typeface="Times New Roman" panose="02020603050405020304" pitchFamily="18" charset="0"/>
              </a:rPr>
              <a:t>Using task verbs</a:t>
            </a:r>
          </a:p>
          <a:p>
            <a:pPr>
              <a:defRPr/>
            </a:pPr>
            <a:r>
              <a:rPr lang="en-US" altLang="en-US" sz="2400" b="1" dirty="0">
                <a:latin typeface="Times New Roman" panose="02020603050405020304" pitchFamily="18" charset="0"/>
                <a:cs typeface="Times New Roman" panose="02020603050405020304" pitchFamily="18" charset="0"/>
              </a:rPr>
              <a:t>Identify a flavor of ice cream</a:t>
            </a:r>
          </a:p>
          <a:p>
            <a:pPr>
              <a:defRPr/>
            </a:pPr>
            <a:r>
              <a:rPr lang="en-US" altLang="en-US" sz="2400" b="1" dirty="0">
                <a:latin typeface="Times New Roman" panose="02020603050405020304" pitchFamily="18" charset="0"/>
                <a:cs typeface="Times New Roman" panose="02020603050405020304" pitchFamily="18" charset="0"/>
              </a:rPr>
              <a:t>Define the word dessert</a:t>
            </a:r>
          </a:p>
          <a:p>
            <a:pPr>
              <a:defRPr/>
            </a:pPr>
            <a:r>
              <a:rPr lang="en-US" altLang="en-US" sz="2400" b="1" dirty="0">
                <a:latin typeface="Times New Roman" panose="02020603050405020304" pitchFamily="18" charset="0"/>
                <a:cs typeface="Times New Roman" panose="02020603050405020304" pitchFamily="18" charset="0"/>
              </a:rPr>
              <a:t>Describe what it is like to eat ice cream</a:t>
            </a:r>
          </a:p>
          <a:p>
            <a:pPr>
              <a:defRPr/>
            </a:pPr>
            <a:r>
              <a:rPr lang="en-US" altLang="en-US" sz="2400" b="1" dirty="0">
                <a:latin typeface="Times New Roman" panose="02020603050405020304" pitchFamily="18" charset="0"/>
                <a:cs typeface="Times New Roman" panose="02020603050405020304" pitchFamily="18" charset="0"/>
              </a:rPr>
              <a:t>Explain what happens to you if you eat ice cream to fast</a:t>
            </a:r>
            <a:r>
              <a:rPr lang="en-US" altLang="en-US" sz="2400" b="1" i="1" dirty="0">
                <a:latin typeface="Times New Roman" panose="02020603050405020304" pitchFamily="18" charset="0"/>
                <a:cs typeface="Times New Roman" panose="02020603050405020304" pitchFamily="18" charset="0"/>
              </a:rPr>
              <a:t>? </a:t>
            </a:r>
          </a:p>
          <a:p>
            <a:pPr>
              <a:defRPr/>
            </a:pP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57545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B0A5C491-3810-4E80-91A9-85604C6E3918}"/>
              </a:ext>
            </a:extLst>
          </p:cNvPr>
          <p:cNvSpPr>
            <a:spLocks noGrp="1"/>
          </p:cNvSpPr>
          <p:nvPr>
            <p:ph type="title"/>
          </p:nvPr>
        </p:nvSpPr>
        <p:spPr>
          <a:xfrm>
            <a:off x="1083212" y="274638"/>
            <a:ext cx="9127588" cy="639762"/>
          </a:xfrm>
          <a:solidFill>
            <a:schemeClr val="accent4">
              <a:lumMod val="20000"/>
              <a:lumOff val="80000"/>
            </a:schemeClr>
          </a:solidFill>
          <a:ln>
            <a:solidFill>
              <a:srgbClr val="002060"/>
            </a:solidFill>
          </a:ln>
        </p:spPr>
        <p:txBody>
          <a:bodyPr>
            <a:normAutofit fontScale="90000"/>
          </a:bodyPr>
          <a:lstStyle/>
          <a:p>
            <a:r>
              <a:rPr lang="en-US" altLang="en-US" dirty="0">
                <a:solidFill>
                  <a:srgbClr val="002060"/>
                </a:solidFill>
                <a:latin typeface="Baskerville Old Face" panose="02020602080505020303" pitchFamily="18" charset="0"/>
              </a:rPr>
              <a:t>FRQ - Steps to Success </a:t>
            </a:r>
          </a:p>
        </p:txBody>
      </p:sp>
      <p:sp>
        <p:nvSpPr>
          <p:cNvPr id="3" name="Content Placeholder 2">
            <a:extLst>
              <a:ext uri="{FF2B5EF4-FFF2-40B4-BE49-F238E27FC236}">
                <a16:creationId xmlns:a16="http://schemas.microsoft.com/office/drawing/2014/main" id="{5781F000-6195-45E1-A905-39F42F1A56E0}"/>
              </a:ext>
            </a:extLst>
          </p:cNvPr>
          <p:cNvSpPr>
            <a:spLocks noGrp="1"/>
          </p:cNvSpPr>
          <p:nvPr>
            <p:ph idx="1"/>
          </p:nvPr>
        </p:nvSpPr>
        <p:spPr>
          <a:xfrm>
            <a:off x="436097" y="1066800"/>
            <a:ext cx="11057207" cy="5334000"/>
          </a:xfrm>
          <a:solidFill>
            <a:schemeClr val="bg1"/>
          </a:solidFill>
        </p:spPr>
        <p:txBody>
          <a:bodyPr/>
          <a:lstStyle/>
          <a:p>
            <a:pPr marL="0" indent="0">
              <a:buNone/>
              <a:defRPr/>
            </a:pPr>
            <a:r>
              <a:rPr lang="en-US" sz="2000" b="1" dirty="0">
                <a:latin typeface="Times" pitchFamily="2" charset="0"/>
              </a:rPr>
              <a:t>Step 1 – Analysis</a:t>
            </a:r>
          </a:p>
          <a:p>
            <a:pPr>
              <a:defRPr/>
            </a:pPr>
            <a:r>
              <a:rPr lang="en-US" sz="2000" dirty="0">
                <a:latin typeface="Times" pitchFamily="2" charset="0"/>
              </a:rPr>
              <a:t>FRQs will have a stimulus which critical to respond understanding what is being asked.  (Strip the stimulus for important clues)</a:t>
            </a:r>
          </a:p>
          <a:p>
            <a:pPr>
              <a:defRPr/>
            </a:pPr>
            <a:r>
              <a:rPr lang="en-US" sz="2000" dirty="0">
                <a:latin typeface="Times" pitchFamily="2" charset="0"/>
              </a:rPr>
              <a:t>The Question - highlight key words within the question and simplify what the question is asking</a:t>
            </a:r>
          </a:p>
          <a:p>
            <a:pPr>
              <a:defRPr/>
            </a:pPr>
            <a:r>
              <a:rPr lang="en-US" sz="2000" dirty="0">
                <a:latin typeface="Times" pitchFamily="2" charset="0"/>
              </a:rPr>
              <a:t>Task Verbs (Qualify): identify, describe, explain, and analyze</a:t>
            </a:r>
          </a:p>
          <a:p>
            <a:pPr marL="0" indent="0">
              <a:buNone/>
              <a:defRPr/>
            </a:pPr>
            <a:r>
              <a:rPr lang="en-US" sz="2000" b="1" dirty="0">
                <a:latin typeface="Times" pitchFamily="2" charset="0"/>
              </a:rPr>
              <a:t>Step 2 – Plan</a:t>
            </a:r>
          </a:p>
          <a:p>
            <a:pPr>
              <a:defRPr/>
            </a:pPr>
            <a:r>
              <a:rPr lang="en-US" sz="2000" dirty="0">
                <a:latin typeface="Times" pitchFamily="2" charset="0"/>
              </a:rPr>
              <a:t>Quick plan each part (A, B, C, </a:t>
            </a:r>
            <a:r>
              <a:rPr lang="en-US" sz="2000" dirty="0" err="1">
                <a:latin typeface="Times" pitchFamily="2" charset="0"/>
              </a:rPr>
              <a:t>etc</a:t>
            </a:r>
            <a:r>
              <a:rPr lang="en-US" sz="2000" dirty="0">
                <a:latin typeface="Times" pitchFamily="2" charset="0"/>
              </a:rPr>
              <a:t> . . .) – NO REPEATING IDEAS – one time only</a:t>
            </a:r>
          </a:p>
          <a:p>
            <a:pPr>
              <a:defRPr/>
            </a:pPr>
            <a:r>
              <a:rPr lang="en-US" sz="2000" dirty="0">
                <a:latin typeface="Times" pitchFamily="2" charset="0"/>
              </a:rPr>
              <a:t>Bulleted examples (be factual – Great Compromise, 1st Amendment</a:t>
            </a:r>
          </a:p>
          <a:p>
            <a:pPr marL="0" indent="0">
              <a:buNone/>
              <a:defRPr/>
            </a:pPr>
            <a:r>
              <a:rPr lang="en-US" sz="2000" b="1" dirty="0">
                <a:latin typeface="Times" pitchFamily="2" charset="0"/>
              </a:rPr>
              <a:t>Step 3 – Write </a:t>
            </a:r>
            <a:r>
              <a:rPr lang="en-US" sz="2000" dirty="0">
                <a:latin typeface="Times" pitchFamily="2" charset="0"/>
              </a:rPr>
              <a:t>– use complete sentences and paragraphs (bulleted points or outlines DO NOT earn points)</a:t>
            </a:r>
          </a:p>
          <a:p>
            <a:pPr marL="0" indent="0">
              <a:buNone/>
              <a:defRPr/>
            </a:pPr>
            <a:r>
              <a:rPr lang="en-US" sz="2000" b="1" dirty="0">
                <a:latin typeface="Times" pitchFamily="2" charset="0"/>
              </a:rPr>
              <a:t>Step 4 – Proofread </a:t>
            </a:r>
            <a:r>
              <a:rPr lang="en-US" sz="2000" dirty="0">
                <a:latin typeface="Times" pitchFamily="2" charset="0"/>
              </a:rPr>
              <a:t>– make sure you have no glaring errors (correct if you do – don’t re-write the whole thing), and you have met the guidelines of the action verbs with an example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213F-859C-4F4F-9FBB-8F68962D3741}"/>
              </a:ext>
            </a:extLst>
          </p:cNvPr>
          <p:cNvSpPr>
            <a:spLocks noGrp="1"/>
          </p:cNvSpPr>
          <p:nvPr>
            <p:ph type="title"/>
          </p:nvPr>
        </p:nvSpPr>
        <p:spPr>
          <a:xfrm>
            <a:off x="838200" y="104238"/>
            <a:ext cx="10515600" cy="815975"/>
          </a:xfrm>
          <a:solidFill>
            <a:schemeClr val="bg1"/>
          </a:solidFill>
          <a:ln>
            <a:solidFill>
              <a:srgbClr val="FF0000"/>
            </a:solidFill>
          </a:ln>
        </p:spPr>
        <p:txBody>
          <a:bodyPr/>
          <a:lstStyle/>
          <a:p>
            <a:r>
              <a:rPr lang="en-US" dirty="0">
                <a:solidFill>
                  <a:schemeClr val="accent1">
                    <a:lumMod val="50000"/>
                  </a:schemeClr>
                </a:solidFill>
                <a:latin typeface="High Tower Text" panose="02040502050506030303" pitchFamily="18" charset="77"/>
              </a:rPr>
              <a:t>Is it virtual or reality? </a:t>
            </a:r>
          </a:p>
        </p:txBody>
      </p:sp>
      <p:sp>
        <p:nvSpPr>
          <p:cNvPr id="3" name="Content Placeholder 2">
            <a:extLst>
              <a:ext uri="{FF2B5EF4-FFF2-40B4-BE49-F238E27FC236}">
                <a16:creationId xmlns:a16="http://schemas.microsoft.com/office/drawing/2014/main" id="{BBB36E7F-FF5B-144D-9384-DCA0ABD2A539}"/>
              </a:ext>
            </a:extLst>
          </p:cNvPr>
          <p:cNvSpPr>
            <a:spLocks noGrp="1"/>
          </p:cNvSpPr>
          <p:nvPr>
            <p:ph idx="1"/>
          </p:nvPr>
        </p:nvSpPr>
        <p:spPr>
          <a:xfrm>
            <a:off x="838200" y="4220308"/>
            <a:ext cx="10515600" cy="2332989"/>
          </a:xfrm>
          <a:solidFill>
            <a:schemeClr val="bg1"/>
          </a:solidFill>
          <a:ln>
            <a:solidFill>
              <a:schemeClr val="accent1">
                <a:lumMod val="50000"/>
              </a:schemeClr>
            </a:solidFill>
          </a:ln>
        </p:spPr>
        <p:txBody>
          <a:bodyPr>
            <a:normAutofit/>
          </a:bodyPr>
          <a:lstStyle/>
          <a:p>
            <a:pPr marL="0" indent="0">
              <a:buNone/>
            </a:pPr>
            <a:endParaRPr lang="en-US" sz="2400" dirty="0">
              <a:latin typeface="Times" pitchFamily="2" charset="0"/>
            </a:endParaRPr>
          </a:p>
          <a:p>
            <a:pPr marL="457200" indent="-457200">
              <a:buAutoNum type="arabicPeriod"/>
            </a:pPr>
            <a:r>
              <a:rPr lang="en-US" sz="2400" dirty="0">
                <a:latin typeface="Times" pitchFamily="2" charset="0"/>
              </a:rPr>
              <a:t>What value of the American political culture would the Declaratory Act of 1766 violate? </a:t>
            </a:r>
          </a:p>
          <a:p>
            <a:pPr marL="457200" indent="-457200">
              <a:buAutoNum type="arabicPeriod"/>
            </a:pPr>
            <a:endParaRPr lang="en-US" sz="2400" dirty="0">
              <a:latin typeface="Times" pitchFamily="2" charset="0"/>
            </a:endParaRPr>
          </a:p>
        </p:txBody>
      </p:sp>
      <p:sp>
        <p:nvSpPr>
          <p:cNvPr id="4" name="Rectangle 3">
            <a:extLst>
              <a:ext uri="{FF2B5EF4-FFF2-40B4-BE49-F238E27FC236}">
                <a16:creationId xmlns:a16="http://schemas.microsoft.com/office/drawing/2014/main" id="{2995204F-36C8-46D5-8E6A-F13CD55BC26A}"/>
              </a:ext>
            </a:extLst>
          </p:cNvPr>
          <p:cNvSpPr/>
          <p:nvPr/>
        </p:nvSpPr>
        <p:spPr>
          <a:xfrm>
            <a:off x="295422" y="1002859"/>
            <a:ext cx="11437033" cy="27479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“That that the said colonies and plantations in </a:t>
            </a:r>
            <a:r>
              <a:rPr lang="en-US" sz="2400" i="1" dirty="0">
                <a:latin typeface="Times" panose="02020603050405020304" pitchFamily="18" charset="0"/>
                <a:cs typeface="Times" panose="02020603050405020304" pitchFamily="18" charset="0"/>
              </a:rPr>
              <a:t>America</a:t>
            </a:r>
            <a:r>
              <a:rPr lang="en-US" sz="2400" dirty="0">
                <a:latin typeface="Times" panose="02020603050405020304" pitchFamily="18" charset="0"/>
                <a:cs typeface="Times" panose="02020603050405020304" pitchFamily="18" charset="0"/>
              </a:rPr>
              <a:t> have been, are, and of right ought to be, subordinate unto, and dependent upon the imperial crown and parliament of </a:t>
            </a:r>
            <a:r>
              <a:rPr lang="en-US" sz="2400" i="1" dirty="0">
                <a:latin typeface="Times" panose="02020603050405020304" pitchFamily="18" charset="0"/>
                <a:cs typeface="Times" panose="02020603050405020304" pitchFamily="18" charset="0"/>
              </a:rPr>
              <a:t>Great Britain</a:t>
            </a:r>
            <a:r>
              <a:rPr lang="en-US" sz="2400" dirty="0">
                <a:latin typeface="Times" panose="02020603050405020304" pitchFamily="18" charset="0"/>
                <a:cs typeface="Times" panose="02020603050405020304" pitchFamily="18" charset="0"/>
              </a:rPr>
              <a:t>; and that the King’s majesty, by and with the advice and consent of the lords . . . of </a:t>
            </a:r>
            <a:r>
              <a:rPr lang="en-US" sz="2400" i="1" dirty="0">
                <a:latin typeface="Times" panose="02020603050405020304" pitchFamily="18" charset="0"/>
                <a:cs typeface="Times" panose="02020603050405020304" pitchFamily="18" charset="0"/>
              </a:rPr>
              <a:t>Great Britain</a:t>
            </a:r>
            <a:r>
              <a:rPr lang="en-US" sz="2400" dirty="0">
                <a:latin typeface="Times" panose="02020603050405020304" pitchFamily="18" charset="0"/>
                <a:cs typeface="Times" panose="02020603050405020304" pitchFamily="18" charset="0"/>
              </a:rPr>
              <a:t>, in parliament assembled, had, hath, and of right ought to have, full power and authority to make laws and statutes of sufficient force and validity to bind the colonies and people of </a:t>
            </a:r>
            <a:r>
              <a:rPr lang="en-US" sz="2400" i="1" dirty="0">
                <a:latin typeface="Times" panose="02020603050405020304" pitchFamily="18" charset="0"/>
                <a:cs typeface="Times" panose="02020603050405020304" pitchFamily="18" charset="0"/>
              </a:rPr>
              <a:t>America</a:t>
            </a:r>
            <a:r>
              <a:rPr lang="en-US" sz="2400" dirty="0">
                <a:latin typeface="Times" panose="02020603050405020304" pitchFamily="18" charset="0"/>
                <a:cs typeface="Times" panose="02020603050405020304" pitchFamily="18" charset="0"/>
              </a:rPr>
              <a:t>”</a:t>
            </a:r>
          </a:p>
          <a:p>
            <a:pPr fontAlgn="base"/>
            <a:r>
              <a:rPr lang="en-US" sz="2400" dirty="0">
                <a:latin typeface="Times" panose="02020603050405020304" pitchFamily="18" charset="0"/>
                <a:cs typeface="Times" panose="02020603050405020304" pitchFamily="18" charset="0"/>
              </a:rPr>
              <a:t>	- Declaratory Act of 1766</a:t>
            </a:r>
          </a:p>
        </p:txBody>
      </p:sp>
    </p:spTree>
    <p:extLst>
      <p:ext uri="{BB962C8B-B14F-4D97-AF65-F5344CB8AC3E}">
        <p14:creationId xmlns:p14="http://schemas.microsoft.com/office/powerpoint/2010/main" val="14454178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213F-859C-4F4F-9FBB-8F68962D3741}"/>
              </a:ext>
            </a:extLst>
          </p:cNvPr>
          <p:cNvSpPr>
            <a:spLocks noGrp="1"/>
          </p:cNvSpPr>
          <p:nvPr>
            <p:ph type="title"/>
          </p:nvPr>
        </p:nvSpPr>
        <p:spPr>
          <a:xfrm>
            <a:off x="838200" y="365125"/>
            <a:ext cx="10515600" cy="815975"/>
          </a:xfrm>
          <a:solidFill>
            <a:schemeClr val="bg1"/>
          </a:solidFill>
          <a:ln>
            <a:solidFill>
              <a:srgbClr val="FF0000"/>
            </a:solidFill>
          </a:ln>
        </p:spPr>
        <p:txBody>
          <a:bodyPr/>
          <a:lstStyle/>
          <a:p>
            <a:r>
              <a:rPr lang="en-US" dirty="0">
                <a:solidFill>
                  <a:schemeClr val="accent1">
                    <a:lumMod val="50000"/>
                  </a:schemeClr>
                </a:solidFill>
                <a:latin typeface="High Tower Text" panose="02040502050506030303" pitchFamily="18" charset="77"/>
              </a:rPr>
              <a:t>Two Statements on Independence </a:t>
            </a:r>
          </a:p>
        </p:txBody>
      </p:sp>
      <p:sp>
        <p:nvSpPr>
          <p:cNvPr id="3" name="Content Placeholder 2">
            <a:extLst>
              <a:ext uri="{FF2B5EF4-FFF2-40B4-BE49-F238E27FC236}">
                <a16:creationId xmlns:a16="http://schemas.microsoft.com/office/drawing/2014/main" id="{BBB36E7F-FF5B-144D-9384-DCA0ABD2A539}"/>
              </a:ext>
            </a:extLst>
          </p:cNvPr>
          <p:cNvSpPr>
            <a:spLocks noGrp="1"/>
          </p:cNvSpPr>
          <p:nvPr>
            <p:ph idx="1"/>
          </p:nvPr>
        </p:nvSpPr>
        <p:spPr>
          <a:xfrm>
            <a:off x="838200" y="1448972"/>
            <a:ext cx="10515600" cy="5043903"/>
          </a:xfrm>
          <a:solidFill>
            <a:schemeClr val="bg1"/>
          </a:solidFill>
          <a:ln>
            <a:solidFill>
              <a:schemeClr val="accent1">
                <a:lumMod val="50000"/>
              </a:schemeClr>
            </a:solidFill>
          </a:ln>
        </p:spPr>
        <p:txBody>
          <a:bodyPr>
            <a:normAutofit/>
          </a:bodyPr>
          <a:lstStyle/>
          <a:p>
            <a:r>
              <a:rPr lang="en-US" sz="2400" dirty="0">
                <a:latin typeface="Times" pitchFamily="2" charset="0"/>
              </a:rPr>
              <a:t>Compare NC’s Halifax Resolves and the Declaration of Independence </a:t>
            </a:r>
          </a:p>
        </p:txBody>
      </p:sp>
      <p:pic>
        <p:nvPicPr>
          <p:cNvPr id="1026" name="Picture 2">
            <a:extLst>
              <a:ext uri="{FF2B5EF4-FFF2-40B4-BE49-F238E27FC236}">
                <a16:creationId xmlns:a16="http://schemas.microsoft.com/office/drawing/2014/main" id="{2899BABB-AA93-4CD8-B424-39E82BFB2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587" y="2003464"/>
            <a:ext cx="11062741" cy="393491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5FB5268-81AD-4F61-8ACE-04EE9DF512BF}"/>
              </a:ext>
            </a:extLst>
          </p:cNvPr>
          <p:cNvSpPr/>
          <p:nvPr/>
        </p:nvSpPr>
        <p:spPr>
          <a:xfrm>
            <a:off x="1069145" y="2166425"/>
            <a:ext cx="2926080" cy="5205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Halifax Resolves</a:t>
            </a:r>
          </a:p>
        </p:txBody>
      </p:sp>
      <p:sp>
        <p:nvSpPr>
          <p:cNvPr id="6" name="Rectangle 5">
            <a:extLst>
              <a:ext uri="{FF2B5EF4-FFF2-40B4-BE49-F238E27FC236}">
                <a16:creationId xmlns:a16="http://schemas.microsoft.com/office/drawing/2014/main" id="{3EDAE5F9-4111-40EB-A995-AFC6E73F9040}"/>
              </a:ext>
            </a:extLst>
          </p:cNvPr>
          <p:cNvSpPr/>
          <p:nvPr/>
        </p:nvSpPr>
        <p:spPr>
          <a:xfrm>
            <a:off x="8325730" y="2164080"/>
            <a:ext cx="2926080" cy="7619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Declaration of Independence</a:t>
            </a:r>
          </a:p>
        </p:txBody>
      </p:sp>
    </p:spTree>
    <p:extLst>
      <p:ext uri="{BB962C8B-B14F-4D97-AF65-F5344CB8AC3E}">
        <p14:creationId xmlns:p14="http://schemas.microsoft.com/office/powerpoint/2010/main" val="381034746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85DEA-141C-4E75-2847-264A940ED14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13A39C-2446-7AC2-C9F1-3FB100BBC38A}"/>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normAutofit lnSpcReduction="10000"/>
          </a:bodyPr>
          <a:lstStyle/>
          <a:p>
            <a:pPr marL="0" indent="0">
              <a:buNone/>
            </a:pPr>
            <a:r>
              <a:rPr lang="en-US" sz="2200" dirty="0">
                <a:solidFill>
                  <a:srgbClr val="002060"/>
                </a:solidFill>
                <a:latin typeface="Times" pitchFamily="2" charset="0"/>
              </a:rPr>
              <a:t>Essential Question:</a:t>
            </a:r>
            <a:r>
              <a:rPr lang="en-US" sz="2200" dirty="0">
                <a:latin typeface="Times" pitchFamily="2" charset="0"/>
              </a:rPr>
              <a:t> How have American political values defined the historic development of our political institutions and society? </a:t>
            </a:r>
          </a:p>
          <a:p>
            <a:pPr marL="0" indent="0">
              <a:buNone/>
            </a:pPr>
            <a:r>
              <a:rPr lang="en-US" sz="2200" dirty="0">
                <a:solidFill>
                  <a:srgbClr val="002060"/>
                </a:solidFill>
                <a:latin typeface="Times" pitchFamily="2" charset="0"/>
              </a:rPr>
              <a:t>Students Can:</a:t>
            </a:r>
          </a:p>
          <a:p>
            <a:r>
              <a:rPr lang="en-US" sz="2200" dirty="0">
                <a:latin typeface="Times" pitchFamily="2" charset="0"/>
              </a:rPr>
              <a:t>Explain why compromise was critical to the development of the U.S. Constitution </a:t>
            </a:r>
          </a:p>
          <a:p>
            <a:r>
              <a:rPr lang="en-US" sz="2200" dirty="0">
                <a:latin typeface="Times" pitchFamily="2" charset="0"/>
              </a:rPr>
              <a:t>Explain how the U.S. Constitution repairs the deficits of the Articles of Confederation</a:t>
            </a:r>
          </a:p>
          <a:p>
            <a:r>
              <a:rPr lang="en-US" sz="2200" dirty="0">
                <a:latin typeface="Times" pitchFamily="2" charset="0"/>
              </a:rPr>
              <a:t>Demonstrate how the Constitution grants the authority to govern without creating tyranny  </a:t>
            </a:r>
          </a:p>
          <a:p>
            <a:pPr marL="0" indent="0">
              <a:buNone/>
            </a:pPr>
            <a:r>
              <a:rPr lang="en-US" sz="2400" b="1" dirty="0">
                <a:solidFill>
                  <a:srgbClr val="002060"/>
                </a:solidFill>
                <a:latin typeface="Times" pitchFamily="2" charset="0"/>
              </a:rPr>
              <a:t>Agenda</a:t>
            </a:r>
          </a:p>
          <a:p>
            <a:r>
              <a:rPr lang="en-US" sz="2400" dirty="0">
                <a:latin typeface="Times" pitchFamily="2" charset="0"/>
              </a:rPr>
              <a:t>A Proper Balance of Power????</a:t>
            </a:r>
            <a:endParaRPr lang="en-US" sz="2400" b="1" dirty="0">
              <a:solidFill>
                <a:srgbClr val="002060"/>
              </a:solidFill>
              <a:latin typeface="Times" pitchFamily="2" charset="0"/>
            </a:endParaRPr>
          </a:p>
          <a:p>
            <a:r>
              <a:rPr lang="en-US" sz="2400" dirty="0">
                <a:latin typeface="Times" pitchFamily="2" charset="0"/>
              </a:rPr>
              <a:t>Our English Heritage</a:t>
            </a:r>
          </a:p>
          <a:p>
            <a:r>
              <a:rPr lang="en-US" sz="2400" dirty="0">
                <a:latin typeface="Times" pitchFamily="2" charset="0"/>
              </a:rPr>
              <a:t>Madison IQ Test </a:t>
            </a:r>
          </a:p>
          <a:p>
            <a:pPr marL="0" indent="0">
              <a:buNone/>
            </a:pPr>
            <a:r>
              <a:rPr lang="en-US" sz="2400" b="1" dirty="0">
                <a:solidFill>
                  <a:srgbClr val="002060"/>
                </a:solidFill>
                <a:latin typeface="Times" pitchFamily="2" charset="0"/>
              </a:rPr>
              <a:t>Homework:</a:t>
            </a:r>
          </a:p>
          <a:p>
            <a:r>
              <a:rPr lang="en-US" sz="2400" b="1" dirty="0">
                <a:solidFill>
                  <a:srgbClr val="FF0000"/>
                </a:solidFill>
                <a:latin typeface="Times" pitchFamily="2" charset="0"/>
              </a:rPr>
              <a:t>Constitutional Principle</a:t>
            </a:r>
          </a:p>
          <a:p>
            <a:r>
              <a:rPr lang="en-US" sz="2400" b="1" dirty="0">
                <a:solidFill>
                  <a:srgbClr val="FF0000"/>
                </a:solidFill>
                <a:latin typeface="Times" pitchFamily="2" charset="0"/>
              </a:rPr>
              <a:t>Current Events Journal Due October 25</a:t>
            </a:r>
          </a:p>
          <a:p>
            <a:r>
              <a:rPr lang="en-US" sz="2400" b="1" dirty="0">
                <a:solidFill>
                  <a:srgbClr val="FF0000"/>
                </a:solidFill>
                <a:latin typeface="Times" pitchFamily="2" charset="0"/>
              </a:rPr>
              <a:t>October 17, Unit II Test</a:t>
            </a:r>
          </a:p>
        </p:txBody>
      </p:sp>
    </p:spTree>
    <p:extLst>
      <p:ext uri="{BB962C8B-B14F-4D97-AF65-F5344CB8AC3E}">
        <p14:creationId xmlns:p14="http://schemas.microsoft.com/office/powerpoint/2010/main" val="272696959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126D7-E410-8D97-982C-F910DE8E5D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E774B1-6E8F-CC30-7BCC-B743A8D82AE1}"/>
              </a:ext>
            </a:extLst>
          </p:cNvPr>
          <p:cNvSpPr>
            <a:spLocks noGrp="1"/>
          </p:cNvSpPr>
          <p:nvPr>
            <p:ph type="title"/>
          </p:nvPr>
        </p:nvSpPr>
        <p:spPr>
          <a:xfrm>
            <a:off x="838200" y="156814"/>
            <a:ext cx="10515600" cy="774358"/>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Balancing Authority to Govern </a:t>
            </a:r>
          </a:p>
        </p:txBody>
      </p:sp>
      <p:sp>
        <p:nvSpPr>
          <p:cNvPr id="3" name="Content Placeholder 2">
            <a:extLst>
              <a:ext uri="{FF2B5EF4-FFF2-40B4-BE49-F238E27FC236}">
                <a16:creationId xmlns:a16="http://schemas.microsoft.com/office/drawing/2014/main" id="{4F47B079-B07D-841F-66AE-FA0BEE96B9CE}"/>
              </a:ext>
            </a:extLst>
          </p:cNvPr>
          <p:cNvSpPr>
            <a:spLocks noGrp="1"/>
          </p:cNvSpPr>
          <p:nvPr>
            <p:ph idx="1"/>
          </p:nvPr>
        </p:nvSpPr>
        <p:spPr>
          <a:xfrm>
            <a:off x="294468" y="931172"/>
            <a:ext cx="11897531" cy="5245792"/>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“History affords us many instances of the ruin of states, by the prosecution of measures ill suited to the temper and genius of their people. The ordaining of laws in favor of one part of the nation, to the prejudice and oppression of another, is certainly the most erroneous and mistaken policy. An equal dispensation of protection, rights, privileges, and advantages, is what every part is entitled to, and ought to enjoy. . . . These measures never fail to create great and violent jealousies and animosities between the people favored and the people oppressed; whence a total separation of affections, interests, political obligations, and all manner of connections necessarily ensue, by which the whole state is weakened.”</a:t>
            </a:r>
          </a:p>
          <a:p>
            <a:pPr marL="0" indent="0">
              <a:buNone/>
            </a:pPr>
            <a:r>
              <a:rPr lang="en-US" sz="2400" dirty="0">
                <a:latin typeface="Times" panose="02020603050405020304" pitchFamily="18" charset="0"/>
                <a:cs typeface="Times" panose="02020603050405020304" pitchFamily="18" charset="0"/>
              </a:rPr>
              <a:t>	</a:t>
            </a:r>
            <a:r>
              <a:rPr lang="en-US" sz="2400" b="1" dirty="0">
                <a:latin typeface="Times" panose="02020603050405020304" pitchFamily="18" charset="0"/>
                <a:cs typeface="Times" panose="02020603050405020304" pitchFamily="18" charset="0"/>
              </a:rPr>
              <a:t>- Ben Franklin, Emblematical Representations, ca. 1774 </a:t>
            </a:r>
          </a:p>
        </p:txBody>
      </p:sp>
      <p:sp>
        <p:nvSpPr>
          <p:cNvPr id="11" name="Rectangle 10">
            <a:extLst>
              <a:ext uri="{FF2B5EF4-FFF2-40B4-BE49-F238E27FC236}">
                <a16:creationId xmlns:a16="http://schemas.microsoft.com/office/drawing/2014/main" id="{157241F2-6BC4-DF54-146C-D7FFF45530C1}"/>
              </a:ext>
            </a:extLst>
          </p:cNvPr>
          <p:cNvSpPr/>
          <p:nvPr/>
        </p:nvSpPr>
        <p:spPr>
          <a:xfrm>
            <a:off x="681925" y="4122549"/>
            <a:ext cx="11360258" cy="255630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One of the crucial goals of designing the U.S. Constitution was designing a government that had the authority to govern without grant it the power to abuse power</a:t>
            </a:r>
          </a:p>
          <a:p>
            <a:pPr marL="457200" indent="-457200">
              <a:buFont typeface="+mj-lt"/>
              <a:buAutoNum type="arabicPeriod"/>
            </a:pPr>
            <a:r>
              <a:rPr lang="en-US" sz="2400" dirty="0">
                <a:latin typeface="Times" panose="02020603050405020304" pitchFamily="18" charset="0"/>
                <a:cs typeface="Times" panose="02020603050405020304" pitchFamily="18" charset="0"/>
              </a:rPr>
              <a:t>Demonstrate TWO different ways the Founding Fathers achieve the balance of power within the Constitution.</a:t>
            </a:r>
          </a:p>
          <a:p>
            <a:pPr marL="457200" indent="-457200">
              <a:buFont typeface="+mj-lt"/>
              <a:buAutoNum type="arabicPeriod"/>
            </a:pPr>
            <a:r>
              <a:rPr lang="en-US" sz="2400" dirty="0">
                <a:latin typeface="Times" panose="02020603050405020304" pitchFamily="18" charset="0"/>
                <a:cs typeface="Times" panose="02020603050405020304" pitchFamily="18" charset="0"/>
              </a:rPr>
              <a:t>Explain ONE way the Constitution created a government that is NOT democratic in nature.  (Many will criticize the design of the Constitution – what evidence can you find that supports their arguments)</a:t>
            </a:r>
          </a:p>
        </p:txBody>
      </p:sp>
      <p:pic>
        <p:nvPicPr>
          <p:cNvPr id="1026" name="Picture 2" descr="Ben Franklin and the American Dream ...">
            <a:extLst>
              <a:ext uri="{FF2B5EF4-FFF2-40B4-BE49-F238E27FC236}">
                <a16:creationId xmlns:a16="http://schemas.microsoft.com/office/drawing/2014/main" id="{52A4EA6A-7C38-77EC-636B-A8A820867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3975" y="3254644"/>
            <a:ext cx="1363896" cy="90761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4486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AA5C-1F08-4EC0-92B9-C182A6113962}"/>
              </a:ext>
            </a:extLst>
          </p:cNvPr>
          <p:cNvSpPr>
            <a:spLocks noGrp="1"/>
          </p:cNvSpPr>
          <p:nvPr>
            <p:ph type="title"/>
          </p:nvPr>
        </p:nvSpPr>
        <p:spPr>
          <a:xfrm>
            <a:off x="838200" y="365126"/>
            <a:ext cx="10515600" cy="822230"/>
          </a:xfrm>
          <a:solidFill>
            <a:schemeClr val="accent4">
              <a:lumMod val="40000"/>
              <a:lumOff val="60000"/>
            </a:schemeClr>
          </a:solidFill>
          <a:ln>
            <a:solidFill>
              <a:srgbClr val="C00000"/>
            </a:solidFill>
          </a:ln>
        </p:spPr>
        <p:txBody>
          <a:bodyPr/>
          <a:lstStyle/>
          <a:p>
            <a:r>
              <a:rPr lang="en-US" dirty="0">
                <a:solidFill>
                  <a:srgbClr val="002060"/>
                </a:solidFill>
                <a:latin typeface="Baskerville Old Face" panose="02020602080505020303" pitchFamily="18" charset="77"/>
              </a:rPr>
              <a:t>Our English Heritage </a:t>
            </a:r>
          </a:p>
        </p:txBody>
      </p:sp>
      <p:sp>
        <p:nvSpPr>
          <p:cNvPr id="3" name="Content Placeholder 2">
            <a:extLst>
              <a:ext uri="{FF2B5EF4-FFF2-40B4-BE49-F238E27FC236}">
                <a16:creationId xmlns:a16="http://schemas.microsoft.com/office/drawing/2014/main" id="{B7C61D55-8371-49CC-8334-640A7BBFA5A3}"/>
              </a:ext>
            </a:extLst>
          </p:cNvPr>
          <p:cNvSpPr>
            <a:spLocks noGrp="1"/>
          </p:cNvSpPr>
          <p:nvPr>
            <p:ph idx="1"/>
          </p:nvPr>
        </p:nvSpPr>
        <p:spPr>
          <a:xfrm>
            <a:off x="838200" y="1527717"/>
            <a:ext cx="10515600" cy="4638095"/>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The Foundation of American Democracy comes from other sources</a:t>
            </a:r>
          </a:p>
        </p:txBody>
      </p:sp>
      <p:pic>
        <p:nvPicPr>
          <p:cNvPr id="9" name="Picture 8" descr="A close up of a newspaper&#10;&#10;Description automatically generated">
            <a:extLst>
              <a:ext uri="{FF2B5EF4-FFF2-40B4-BE49-F238E27FC236}">
                <a16:creationId xmlns:a16="http://schemas.microsoft.com/office/drawing/2014/main" id="{C9C3E20C-0A32-4585-9941-E05E0BF7D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2164070"/>
            <a:ext cx="3032018" cy="4385294"/>
          </a:xfrm>
          <a:prstGeom prst="rect">
            <a:avLst/>
          </a:prstGeom>
          <a:ln>
            <a:solidFill>
              <a:srgbClr val="002060"/>
            </a:solidFill>
          </a:ln>
        </p:spPr>
      </p:pic>
      <p:sp>
        <p:nvSpPr>
          <p:cNvPr id="14" name="Rectangle 13">
            <a:extLst>
              <a:ext uri="{FF2B5EF4-FFF2-40B4-BE49-F238E27FC236}">
                <a16:creationId xmlns:a16="http://schemas.microsoft.com/office/drawing/2014/main" id="{F01224FE-15B5-434D-BBD4-157DA3178BB9}"/>
              </a:ext>
            </a:extLst>
          </p:cNvPr>
          <p:cNvSpPr/>
          <p:nvPr/>
        </p:nvSpPr>
        <p:spPr>
          <a:xfrm>
            <a:off x="211015" y="2074985"/>
            <a:ext cx="3657600" cy="1019907"/>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latin typeface="Times" pitchFamily="2" charset="0"/>
              </a:rPr>
              <a:t>Enlightenment:</a:t>
            </a:r>
            <a:r>
              <a:rPr lang="en-US" sz="2400" b="1" i="1" dirty="0">
                <a:latin typeface="Times" pitchFamily="2" charset="0"/>
              </a:rPr>
              <a:t> </a:t>
            </a:r>
            <a:r>
              <a:rPr lang="en-US" sz="2400" dirty="0">
                <a:latin typeface="Times" pitchFamily="2" charset="0"/>
              </a:rPr>
              <a:t>Social contract and consent of the govern (gov. of the people)</a:t>
            </a:r>
          </a:p>
        </p:txBody>
      </p:sp>
      <p:sp>
        <p:nvSpPr>
          <p:cNvPr id="18" name="Rectangle 17">
            <a:extLst>
              <a:ext uri="{FF2B5EF4-FFF2-40B4-BE49-F238E27FC236}">
                <a16:creationId xmlns:a16="http://schemas.microsoft.com/office/drawing/2014/main" id="{E4C75587-2D95-944F-8D3D-9F1E7356AC97}"/>
              </a:ext>
            </a:extLst>
          </p:cNvPr>
          <p:cNvSpPr/>
          <p:nvPr/>
        </p:nvSpPr>
        <p:spPr>
          <a:xfrm>
            <a:off x="211015" y="3336810"/>
            <a:ext cx="3657600" cy="1019907"/>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latin typeface="Times" pitchFamily="2" charset="0"/>
              </a:rPr>
              <a:t>Magna Carta</a:t>
            </a:r>
            <a:r>
              <a:rPr lang="en-US" sz="2400" dirty="0">
                <a:latin typeface="Times" pitchFamily="2" charset="0"/>
              </a:rPr>
              <a:t>: limited government, trial by jury, &amp; rule of law</a:t>
            </a:r>
          </a:p>
        </p:txBody>
      </p:sp>
      <p:sp>
        <p:nvSpPr>
          <p:cNvPr id="19" name="Rectangle 18">
            <a:extLst>
              <a:ext uri="{FF2B5EF4-FFF2-40B4-BE49-F238E27FC236}">
                <a16:creationId xmlns:a16="http://schemas.microsoft.com/office/drawing/2014/main" id="{23D6E017-5149-A34E-89F5-5A65285E13E6}"/>
              </a:ext>
            </a:extLst>
          </p:cNvPr>
          <p:cNvSpPr/>
          <p:nvPr/>
        </p:nvSpPr>
        <p:spPr>
          <a:xfrm>
            <a:off x="211015" y="4598635"/>
            <a:ext cx="3657600" cy="1019907"/>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latin typeface="Times" pitchFamily="2" charset="0"/>
              </a:rPr>
              <a:t>English Bill of Rights</a:t>
            </a:r>
            <a:r>
              <a:rPr lang="en-US" sz="2400" dirty="0">
                <a:latin typeface="Times" pitchFamily="2" charset="0"/>
              </a:rPr>
              <a:t>: protecting freedoms (free speech, trial by jury, etc. . . )</a:t>
            </a:r>
          </a:p>
        </p:txBody>
      </p:sp>
      <p:sp>
        <p:nvSpPr>
          <p:cNvPr id="20" name="Rectangle 19">
            <a:extLst>
              <a:ext uri="{FF2B5EF4-FFF2-40B4-BE49-F238E27FC236}">
                <a16:creationId xmlns:a16="http://schemas.microsoft.com/office/drawing/2014/main" id="{1885B325-AED8-3F4F-BC1C-8C47F8CF7CAD}"/>
              </a:ext>
            </a:extLst>
          </p:cNvPr>
          <p:cNvSpPr/>
          <p:nvPr/>
        </p:nvSpPr>
        <p:spPr>
          <a:xfrm>
            <a:off x="7910146" y="2074984"/>
            <a:ext cx="3657600" cy="1019907"/>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latin typeface="Times" pitchFamily="2" charset="0"/>
              </a:rPr>
              <a:t>Parliament</a:t>
            </a:r>
            <a:r>
              <a:rPr lang="en-US" sz="2400" i="1" dirty="0">
                <a:latin typeface="Times" pitchFamily="2" charset="0"/>
              </a:rPr>
              <a:t>: </a:t>
            </a:r>
            <a:r>
              <a:rPr lang="en-US" sz="2400" dirty="0">
                <a:latin typeface="Times" pitchFamily="2" charset="0"/>
              </a:rPr>
              <a:t>Bicameral legislature (2 house lawmaking body)</a:t>
            </a:r>
          </a:p>
        </p:txBody>
      </p:sp>
      <p:sp>
        <p:nvSpPr>
          <p:cNvPr id="21" name="Rectangle 20">
            <a:extLst>
              <a:ext uri="{FF2B5EF4-FFF2-40B4-BE49-F238E27FC236}">
                <a16:creationId xmlns:a16="http://schemas.microsoft.com/office/drawing/2014/main" id="{71F98905-2E18-0D4C-8BDF-86E6B0B7C328}"/>
              </a:ext>
            </a:extLst>
          </p:cNvPr>
          <p:cNvSpPr/>
          <p:nvPr/>
        </p:nvSpPr>
        <p:spPr>
          <a:xfrm>
            <a:off x="7910145" y="3330948"/>
            <a:ext cx="4070839" cy="1019907"/>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latin typeface="Times" pitchFamily="2" charset="0"/>
              </a:rPr>
              <a:t>Common Law</a:t>
            </a:r>
            <a:r>
              <a:rPr lang="en-US" sz="2400" dirty="0">
                <a:latin typeface="Times" pitchFamily="2" charset="0"/>
              </a:rPr>
              <a:t>: a system of law based on </a:t>
            </a:r>
            <a:r>
              <a:rPr lang="en-US" sz="2400" b="1" u="sng" dirty="0">
                <a:latin typeface="Times" pitchFamily="2" charset="0"/>
              </a:rPr>
              <a:t>PRECENDENT</a:t>
            </a:r>
            <a:r>
              <a:rPr lang="en-US" sz="2400" dirty="0">
                <a:latin typeface="Times" pitchFamily="2" charset="0"/>
              </a:rPr>
              <a:t> – pasted court cases</a:t>
            </a:r>
          </a:p>
        </p:txBody>
      </p:sp>
      <p:sp>
        <p:nvSpPr>
          <p:cNvPr id="22" name="Rectangle 21">
            <a:extLst>
              <a:ext uri="{FF2B5EF4-FFF2-40B4-BE49-F238E27FC236}">
                <a16:creationId xmlns:a16="http://schemas.microsoft.com/office/drawing/2014/main" id="{84470DD5-7DD3-5D49-8E9C-FE1A2774281D}"/>
              </a:ext>
            </a:extLst>
          </p:cNvPr>
          <p:cNvSpPr/>
          <p:nvPr/>
        </p:nvSpPr>
        <p:spPr>
          <a:xfrm>
            <a:off x="7910146" y="4526712"/>
            <a:ext cx="3657600" cy="2022651"/>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latin typeface="Times" pitchFamily="2" charset="0"/>
              </a:rPr>
              <a:t>Self Government</a:t>
            </a:r>
            <a:r>
              <a:rPr lang="en-US" sz="2400" i="1" dirty="0">
                <a:latin typeface="Times" pitchFamily="2" charset="0"/>
              </a:rPr>
              <a:t>:</a:t>
            </a:r>
          </a:p>
          <a:p>
            <a:pPr marL="342900" indent="-342900">
              <a:buFont typeface="Arial" panose="020B0604020202020204" pitchFamily="34" charset="0"/>
              <a:buChar char="•"/>
            </a:pPr>
            <a:r>
              <a:rPr lang="en-US" sz="2400" b="1" u="sng" dirty="0">
                <a:latin typeface="Times" pitchFamily="2" charset="0"/>
              </a:rPr>
              <a:t>House of Burgesses</a:t>
            </a:r>
            <a:r>
              <a:rPr lang="en-US" sz="2400" b="1" dirty="0">
                <a:latin typeface="Times" pitchFamily="2" charset="0"/>
              </a:rPr>
              <a:t> </a:t>
            </a:r>
            <a:r>
              <a:rPr lang="en-US" sz="2400" dirty="0">
                <a:latin typeface="Times" pitchFamily="2" charset="0"/>
              </a:rPr>
              <a:t>– representative democracy</a:t>
            </a:r>
          </a:p>
          <a:p>
            <a:pPr marL="342900" indent="-342900">
              <a:buFont typeface="Arial" panose="020B0604020202020204" pitchFamily="34" charset="0"/>
              <a:buChar char="•"/>
            </a:pPr>
            <a:r>
              <a:rPr lang="en-US" sz="2400" b="1" u="sng" dirty="0">
                <a:latin typeface="Times" pitchFamily="2" charset="0"/>
              </a:rPr>
              <a:t>Mayflower Compact</a:t>
            </a:r>
            <a:r>
              <a:rPr lang="en-US" sz="2400" b="1" dirty="0">
                <a:latin typeface="Times" pitchFamily="2" charset="0"/>
              </a:rPr>
              <a:t> </a:t>
            </a:r>
            <a:r>
              <a:rPr lang="en-US" sz="2400" dirty="0">
                <a:latin typeface="Times" pitchFamily="2" charset="0"/>
              </a:rPr>
              <a:t>– direct democracy</a:t>
            </a:r>
          </a:p>
        </p:txBody>
      </p:sp>
      <p:sp>
        <p:nvSpPr>
          <p:cNvPr id="23" name="Right Arrow 22">
            <a:extLst>
              <a:ext uri="{FF2B5EF4-FFF2-40B4-BE49-F238E27FC236}">
                <a16:creationId xmlns:a16="http://schemas.microsoft.com/office/drawing/2014/main" id="{BD80864A-23FE-324B-903B-6B04C7DB6ECE}"/>
              </a:ext>
            </a:extLst>
          </p:cNvPr>
          <p:cNvSpPr/>
          <p:nvPr/>
        </p:nvSpPr>
        <p:spPr>
          <a:xfrm>
            <a:off x="3997569" y="2414954"/>
            <a:ext cx="773723" cy="351692"/>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8E5F9690-BD7B-894C-BFE0-1511E36D961E}"/>
              </a:ext>
            </a:extLst>
          </p:cNvPr>
          <p:cNvSpPr/>
          <p:nvPr/>
        </p:nvSpPr>
        <p:spPr>
          <a:xfrm>
            <a:off x="3997569" y="3653883"/>
            <a:ext cx="773723" cy="351692"/>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a:extLst>
              <a:ext uri="{FF2B5EF4-FFF2-40B4-BE49-F238E27FC236}">
                <a16:creationId xmlns:a16="http://schemas.microsoft.com/office/drawing/2014/main" id="{797EBC76-EBC3-B147-89A2-0218D8F27AE6}"/>
              </a:ext>
            </a:extLst>
          </p:cNvPr>
          <p:cNvSpPr/>
          <p:nvPr/>
        </p:nvSpPr>
        <p:spPr>
          <a:xfrm>
            <a:off x="3997569" y="4892812"/>
            <a:ext cx="773723" cy="351692"/>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9599442E-9052-254C-A529-8923F568E6D8}"/>
              </a:ext>
            </a:extLst>
          </p:cNvPr>
          <p:cNvSpPr/>
          <p:nvPr/>
        </p:nvSpPr>
        <p:spPr>
          <a:xfrm rot="10800000">
            <a:off x="7033848" y="2414954"/>
            <a:ext cx="773723" cy="351692"/>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77149A8E-3714-E24C-A9B0-6B324E4A7B18}"/>
              </a:ext>
            </a:extLst>
          </p:cNvPr>
          <p:cNvSpPr/>
          <p:nvPr/>
        </p:nvSpPr>
        <p:spPr>
          <a:xfrm rot="10800000">
            <a:off x="7033848" y="3665873"/>
            <a:ext cx="773723" cy="351692"/>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51B0AEDE-1DBE-194C-B220-F7D1646E7B25}"/>
              </a:ext>
            </a:extLst>
          </p:cNvPr>
          <p:cNvSpPr/>
          <p:nvPr/>
        </p:nvSpPr>
        <p:spPr>
          <a:xfrm rot="10800000">
            <a:off x="7033847" y="4932742"/>
            <a:ext cx="773723" cy="351692"/>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00600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213F-859C-4F4F-9FBB-8F68962D3741}"/>
              </a:ext>
            </a:extLst>
          </p:cNvPr>
          <p:cNvSpPr>
            <a:spLocks noGrp="1"/>
          </p:cNvSpPr>
          <p:nvPr>
            <p:ph type="title"/>
          </p:nvPr>
        </p:nvSpPr>
        <p:spPr>
          <a:xfrm>
            <a:off x="838200" y="365125"/>
            <a:ext cx="10515600" cy="815975"/>
          </a:xfrm>
          <a:solidFill>
            <a:schemeClr val="bg1"/>
          </a:solidFill>
          <a:ln>
            <a:solidFill>
              <a:schemeClr val="accent1">
                <a:lumMod val="50000"/>
              </a:schemeClr>
            </a:solidFill>
          </a:ln>
        </p:spPr>
        <p:txBody>
          <a:bodyPr/>
          <a:lstStyle/>
          <a:p>
            <a:r>
              <a:rPr lang="en-US" dirty="0">
                <a:solidFill>
                  <a:schemeClr val="accent1">
                    <a:lumMod val="50000"/>
                  </a:schemeClr>
                </a:solidFill>
                <a:latin typeface="High Tower Text" panose="02040502050506030303" pitchFamily="18" charset="77"/>
              </a:rPr>
              <a:t>Building America Republic </a:t>
            </a:r>
          </a:p>
        </p:txBody>
      </p:sp>
      <p:sp>
        <p:nvSpPr>
          <p:cNvPr id="3" name="Content Placeholder 2">
            <a:extLst>
              <a:ext uri="{FF2B5EF4-FFF2-40B4-BE49-F238E27FC236}">
                <a16:creationId xmlns:a16="http://schemas.microsoft.com/office/drawing/2014/main" id="{BBB36E7F-FF5B-144D-9384-DCA0ABD2A539}"/>
              </a:ext>
            </a:extLst>
          </p:cNvPr>
          <p:cNvSpPr>
            <a:spLocks noGrp="1"/>
          </p:cNvSpPr>
          <p:nvPr>
            <p:ph idx="1"/>
          </p:nvPr>
        </p:nvSpPr>
        <p:spPr>
          <a:xfrm>
            <a:off x="431800" y="1371600"/>
            <a:ext cx="11341100" cy="5121275"/>
          </a:xfrm>
          <a:solidFill>
            <a:schemeClr val="bg1"/>
          </a:solidFill>
          <a:ln>
            <a:solidFill>
              <a:schemeClr val="accent1">
                <a:lumMod val="50000"/>
              </a:schemeClr>
            </a:solidFill>
          </a:ln>
        </p:spPr>
        <p:txBody>
          <a:bodyPr>
            <a:normAutofit/>
          </a:bodyPr>
          <a:lstStyle/>
          <a:p>
            <a:r>
              <a:rPr lang="en-US" sz="2400" dirty="0">
                <a:latin typeface="Times" pitchFamily="2" charset="0"/>
              </a:rPr>
              <a:t>Consistency of law (Fairness) 	English </a:t>
            </a:r>
            <a:r>
              <a:rPr lang="en-US" sz="2400" b="1" i="1" u="sng" dirty="0">
                <a:solidFill>
                  <a:srgbClr val="C00000"/>
                </a:solidFill>
                <a:latin typeface="Times" pitchFamily="2" charset="0"/>
              </a:rPr>
              <a:t>Common Law</a:t>
            </a:r>
            <a:r>
              <a:rPr lang="en-US" sz="2400" b="1" i="1" dirty="0">
                <a:solidFill>
                  <a:srgbClr val="C00000"/>
                </a:solidFill>
                <a:latin typeface="Times" pitchFamily="2" charset="0"/>
              </a:rPr>
              <a:t> </a:t>
            </a:r>
            <a:r>
              <a:rPr lang="en-US" sz="2400" dirty="0">
                <a:latin typeface="Times" pitchFamily="2" charset="0"/>
              </a:rPr>
              <a:t>(</a:t>
            </a:r>
            <a:r>
              <a:rPr lang="en-US" sz="2400" b="1" dirty="0">
                <a:latin typeface="Times" pitchFamily="2" charset="0"/>
              </a:rPr>
              <a:t>Law based on precedent – past court decisions</a:t>
            </a:r>
            <a:r>
              <a:rPr lang="en-US" sz="2400" dirty="0">
                <a:latin typeface="Times" pitchFamily="2" charset="0"/>
              </a:rPr>
              <a:t>) </a:t>
            </a:r>
          </a:p>
        </p:txBody>
      </p:sp>
      <p:sp>
        <p:nvSpPr>
          <p:cNvPr id="4" name="Right Arrow 3">
            <a:extLst>
              <a:ext uri="{FF2B5EF4-FFF2-40B4-BE49-F238E27FC236}">
                <a16:creationId xmlns:a16="http://schemas.microsoft.com/office/drawing/2014/main" id="{A5DE2AB8-96D9-4849-8EE0-26617FFEA6D3}"/>
              </a:ext>
            </a:extLst>
          </p:cNvPr>
          <p:cNvSpPr/>
          <p:nvPr/>
        </p:nvSpPr>
        <p:spPr>
          <a:xfrm>
            <a:off x="4546600" y="1473200"/>
            <a:ext cx="469900" cy="241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FC24E9B-F1B4-6241-9C37-2303D8859307}"/>
              </a:ext>
            </a:extLst>
          </p:cNvPr>
          <p:cNvSpPr/>
          <p:nvPr/>
        </p:nvSpPr>
        <p:spPr>
          <a:xfrm>
            <a:off x="254000" y="2362200"/>
            <a:ext cx="5435600" cy="3213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First Amendment rights, applied in light of the special characteristics of the school environment, are available to teachers and students. It can hardly be argued that either </a:t>
            </a:r>
            <a:r>
              <a:rPr lang="en-US" sz="2400" b="1" i="1" dirty="0">
                <a:latin typeface="Times" pitchFamily="2" charset="0"/>
              </a:rPr>
              <a:t>students</a:t>
            </a:r>
            <a:r>
              <a:rPr lang="en-US" sz="2400" dirty="0">
                <a:latin typeface="Times" pitchFamily="2" charset="0"/>
              </a:rPr>
              <a:t> or teachers shed their </a:t>
            </a:r>
            <a:r>
              <a:rPr lang="en-US" sz="2400" b="1" i="1" dirty="0">
                <a:latin typeface="Times" pitchFamily="2" charset="0"/>
              </a:rPr>
              <a:t>constitutional rights to freedom of speech </a:t>
            </a:r>
            <a:r>
              <a:rPr lang="en-US" sz="2400" dirty="0">
                <a:latin typeface="Times" pitchFamily="2" charset="0"/>
              </a:rPr>
              <a:t>or expression at the schoolhouse gate.</a:t>
            </a:r>
          </a:p>
          <a:p>
            <a:r>
              <a:rPr lang="en-US" sz="2400" dirty="0">
                <a:latin typeface="Times" pitchFamily="2" charset="0"/>
              </a:rPr>
              <a:t>	- </a:t>
            </a:r>
            <a:r>
              <a:rPr lang="en-US" sz="2400" b="1" dirty="0">
                <a:latin typeface="Times" pitchFamily="2" charset="0"/>
              </a:rPr>
              <a:t>Tinker v. Des Moines (1969) </a:t>
            </a:r>
          </a:p>
        </p:txBody>
      </p:sp>
      <p:sp>
        <p:nvSpPr>
          <p:cNvPr id="6" name="Rectangle 5">
            <a:extLst>
              <a:ext uri="{FF2B5EF4-FFF2-40B4-BE49-F238E27FC236}">
                <a16:creationId xmlns:a16="http://schemas.microsoft.com/office/drawing/2014/main" id="{7503D754-5670-CD42-9FC6-FCA4EB3CA0B2}"/>
              </a:ext>
            </a:extLst>
          </p:cNvPr>
          <p:cNvSpPr/>
          <p:nvPr/>
        </p:nvSpPr>
        <p:spPr>
          <a:xfrm>
            <a:off x="6096000" y="2209800"/>
            <a:ext cx="5257800" cy="9175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Bethel School District v. Fraser (1986) </a:t>
            </a:r>
          </a:p>
        </p:txBody>
      </p:sp>
      <p:sp>
        <p:nvSpPr>
          <p:cNvPr id="7" name="Rectangle 6">
            <a:extLst>
              <a:ext uri="{FF2B5EF4-FFF2-40B4-BE49-F238E27FC236}">
                <a16:creationId xmlns:a16="http://schemas.microsoft.com/office/drawing/2014/main" id="{A1FC49C6-A815-7848-A5A8-E4583211B6B3}"/>
              </a:ext>
            </a:extLst>
          </p:cNvPr>
          <p:cNvSpPr/>
          <p:nvPr/>
        </p:nvSpPr>
        <p:spPr>
          <a:xfrm>
            <a:off x="6096000" y="3492500"/>
            <a:ext cx="5257800" cy="9175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Hazelwood v. Kuhlmeier (1988) </a:t>
            </a:r>
          </a:p>
        </p:txBody>
      </p:sp>
      <p:sp>
        <p:nvSpPr>
          <p:cNvPr id="8" name="Rectangle 7">
            <a:extLst>
              <a:ext uri="{FF2B5EF4-FFF2-40B4-BE49-F238E27FC236}">
                <a16:creationId xmlns:a16="http://schemas.microsoft.com/office/drawing/2014/main" id="{C9471E1D-0C0A-DD42-AD3F-00C4611D3EEA}"/>
              </a:ext>
            </a:extLst>
          </p:cNvPr>
          <p:cNvSpPr/>
          <p:nvPr/>
        </p:nvSpPr>
        <p:spPr>
          <a:xfrm>
            <a:off x="6096000" y="4775200"/>
            <a:ext cx="5257800" cy="9175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Morse v. Frederick (2007) </a:t>
            </a:r>
          </a:p>
        </p:txBody>
      </p:sp>
      <p:sp>
        <p:nvSpPr>
          <p:cNvPr id="9" name="Right Arrow 8">
            <a:extLst>
              <a:ext uri="{FF2B5EF4-FFF2-40B4-BE49-F238E27FC236}">
                <a16:creationId xmlns:a16="http://schemas.microsoft.com/office/drawing/2014/main" id="{D99888E5-DA10-E742-B14C-B0880E03AAF1}"/>
              </a:ext>
            </a:extLst>
          </p:cNvPr>
          <p:cNvSpPr/>
          <p:nvPr/>
        </p:nvSpPr>
        <p:spPr>
          <a:xfrm>
            <a:off x="5486400" y="3730626"/>
            <a:ext cx="736600" cy="490537"/>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32573104-AA0A-084C-B922-AD21D902FB11}"/>
              </a:ext>
            </a:extLst>
          </p:cNvPr>
          <p:cNvSpPr/>
          <p:nvPr/>
        </p:nvSpPr>
        <p:spPr>
          <a:xfrm>
            <a:off x="5530850" y="4966494"/>
            <a:ext cx="736600" cy="490537"/>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18AB314E-6E1C-154A-9635-B802DCE8B574}"/>
              </a:ext>
            </a:extLst>
          </p:cNvPr>
          <p:cNvSpPr/>
          <p:nvPr/>
        </p:nvSpPr>
        <p:spPr>
          <a:xfrm>
            <a:off x="5499100" y="2563019"/>
            <a:ext cx="736600" cy="490537"/>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9812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213F-859C-4F4F-9FBB-8F68962D3741}"/>
              </a:ext>
            </a:extLst>
          </p:cNvPr>
          <p:cNvSpPr>
            <a:spLocks noGrp="1"/>
          </p:cNvSpPr>
          <p:nvPr>
            <p:ph type="title"/>
          </p:nvPr>
        </p:nvSpPr>
        <p:spPr>
          <a:xfrm>
            <a:off x="838200" y="365125"/>
            <a:ext cx="10515600" cy="815975"/>
          </a:xfrm>
          <a:solidFill>
            <a:schemeClr val="bg1"/>
          </a:solidFill>
          <a:ln>
            <a:solidFill>
              <a:schemeClr val="accent1">
                <a:lumMod val="50000"/>
              </a:schemeClr>
            </a:solidFill>
          </a:ln>
        </p:spPr>
        <p:txBody>
          <a:bodyPr/>
          <a:lstStyle/>
          <a:p>
            <a:r>
              <a:rPr lang="en-US" dirty="0">
                <a:solidFill>
                  <a:schemeClr val="accent1">
                    <a:lumMod val="50000"/>
                  </a:schemeClr>
                </a:solidFill>
                <a:latin typeface="High Tower Text" panose="02040502050506030303" pitchFamily="18" charset="77"/>
              </a:rPr>
              <a:t>Views of the Enlightenment</a:t>
            </a:r>
          </a:p>
        </p:txBody>
      </p:sp>
      <p:sp>
        <p:nvSpPr>
          <p:cNvPr id="3" name="Content Placeholder 2">
            <a:extLst>
              <a:ext uri="{FF2B5EF4-FFF2-40B4-BE49-F238E27FC236}">
                <a16:creationId xmlns:a16="http://schemas.microsoft.com/office/drawing/2014/main" id="{BBB36E7F-FF5B-144D-9384-DCA0ABD2A539}"/>
              </a:ext>
            </a:extLst>
          </p:cNvPr>
          <p:cNvSpPr>
            <a:spLocks noGrp="1"/>
          </p:cNvSpPr>
          <p:nvPr>
            <p:ph idx="1"/>
          </p:nvPr>
        </p:nvSpPr>
        <p:spPr>
          <a:xfrm>
            <a:off x="437663" y="1364106"/>
            <a:ext cx="11604435" cy="5246556"/>
          </a:xfrm>
          <a:solidFill>
            <a:schemeClr val="bg1"/>
          </a:solidFill>
          <a:ln>
            <a:solidFill>
              <a:schemeClr val="accent1">
                <a:lumMod val="50000"/>
              </a:schemeClr>
            </a:solidFill>
          </a:ln>
        </p:spPr>
        <p:txBody>
          <a:bodyPr>
            <a:normAutofit/>
          </a:bodyPr>
          <a:lstStyle/>
          <a:p>
            <a:r>
              <a:rPr lang="en-US" sz="2400" dirty="0">
                <a:latin typeface="Times" pitchFamily="2" charset="0"/>
              </a:rPr>
              <a:t>Sort the following statements by the Enlightenment political philosopher who stated them</a:t>
            </a:r>
          </a:p>
        </p:txBody>
      </p:sp>
      <p:cxnSp>
        <p:nvCxnSpPr>
          <p:cNvPr id="5" name="Straight Connector 4">
            <a:extLst>
              <a:ext uri="{FF2B5EF4-FFF2-40B4-BE49-F238E27FC236}">
                <a16:creationId xmlns:a16="http://schemas.microsoft.com/office/drawing/2014/main" id="{0A50185B-06E8-4109-B1CC-D337F4EB383B}"/>
              </a:ext>
            </a:extLst>
          </p:cNvPr>
          <p:cNvCxnSpPr/>
          <p:nvPr/>
        </p:nvCxnSpPr>
        <p:spPr>
          <a:xfrm>
            <a:off x="6096000" y="1963711"/>
            <a:ext cx="0" cy="4529164"/>
          </a:xfrm>
          <a:prstGeom prst="line">
            <a:avLst/>
          </a:prstGeom>
          <a:ln w="28575"/>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7F493FFA-6BFD-4C1D-9D0D-56144ECB24A1}"/>
              </a:ext>
            </a:extLst>
          </p:cNvPr>
          <p:cNvCxnSpPr/>
          <p:nvPr/>
        </p:nvCxnSpPr>
        <p:spPr>
          <a:xfrm>
            <a:off x="1094282" y="4137285"/>
            <a:ext cx="9953469" cy="0"/>
          </a:xfrm>
          <a:prstGeom prst="line">
            <a:avLst/>
          </a:prstGeom>
          <a:ln w="28575"/>
        </p:spPr>
        <p:style>
          <a:lnRef idx="1">
            <a:schemeClr val="dk1"/>
          </a:lnRef>
          <a:fillRef idx="0">
            <a:schemeClr val="dk1"/>
          </a:fillRef>
          <a:effectRef idx="0">
            <a:schemeClr val="dk1"/>
          </a:effectRef>
          <a:fontRef idx="minor">
            <a:schemeClr val="tx1"/>
          </a:fontRef>
        </p:style>
      </p:cxnSp>
      <p:pic>
        <p:nvPicPr>
          <p:cNvPr id="8" name="Picture 7" descr="An old photo of a person&#10;&#10;Description automatically generated">
            <a:extLst>
              <a:ext uri="{FF2B5EF4-FFF2-40B4-BE49-F238E27FC236}">
                <a16:creationId xmlns:a16="http://schemas.microsoft.com/office/drawing/2014/main" id="{21AB4248-08BE-4E13-B12E-691EE0F9D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663" y="4341263"/>
            <a:ext cx="1889861" cy="2065421"/>
          </a:xfrm>
          <a:prstGeom prst="rect">
            <a:avLst/>
          </a:prstGeom>
          <a:ln>
            <a:solidFill>
              <a:schemeClr val="tx1"/>
            </a:solidFill>
          </a:ln>
        </p:spPr>
      </p:pic>
      <p:sp>
        <p:nvSpPr>
          <p:cNvPr id="9" name="Rectangle 8">
            <a:extLst>
              <a:ext uri="{FF2B5EF4-FFF2-40B4-BE49-F238E27FC236}">
                <a16:creationId xmlns:a16="http://schemas.microsoft.com/office/drawing/2014/main" id="{2E2AC720-918A-4F36-BDB4-623425E5648C}"/>
              </a:ext>
            </a:extLst>
          </p:cNvPr>
          <p:cNvSpPr/>
          <p:nvPr/>
        </p:nvSpPr>
        <p:spPr>
          <a:xfrm>
            <a:off x="149902" y="5988514"/>
            <a:ext cx="2499219" cy="482758"/>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panose="02020603050405020304" pitchFamily="18" charset="0"/>
                <a:cs typeface="Times" panose="02020603050405020304" pitchFamily="18" charset="0"/>
              </a:rPr>
              <a:t>Baron von Montesquieu </a:t>
            </a:r>
          </a:p>
        </p:txBody>
      </p:sp>
      <p:pic>
        <p:nvPicPr>
          <p:cNvPr id="10" name="Picture 9" descr="A close up of a person&#10;&#10;Description automatically generated">
            <a:extLst>
              <a:ext uri="{FF2B5EF4-FFF2-40B4-BE49-F238E27FC236}">
                <a16:creationId xmlns:a16="http://schemas.microsoft.com/office/drawing/2014/main" id="{2D821B97-F77E-43DE-8A65-9168F1D39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5430" y="1888857"/>
            <a:ext cx="1889861" cy="2065422"/>
          </a:xfrm>
          <a:prstGeom prst="rect">
            <a:avLst/>
          </a:prstGeom>
          <a:ln>
            <a:solidFill>
              <a:schemeClr val="tx1"/>
            </a:solidFill>
          </a:ln>
        </p:spPr>
      </p:pic>
      <p:pic>
        <p:nvPicPr>
          <p:cNvPr id="11" name="Picture 10" descr="A person looking at the camera&#10;&#10;Description automatically generated">
            <a:extLst>
              <a:ext uri="{FF2B5EF4-FFF2-40B4-BE49-F238E27FC236}">
                <a16:creationId xmlns:a16="http://schemas.microsoft.com/office/drawing/2014/main" id="{E4596388-DE36-4D87-AD72-C47372AAE8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103" y="1836031"/>
            <a:ext cx="1889862" cy="2065422"/>
          </a:xfrm>
          <a:prstGeom prst="rect">
            <a:avLst/>
          </a:prstGeom>
          <a:ln>
            <a:solidFill>
              <a:schemeClr val="tx1"/>
            </a:solidFill>
          </a:ln>
        </p:spPr>
      </p:pic>
      <p:sp>
        <p:nvSpPr>
          <p:cNvPr id="12" name="Rectangle 11">
            <a:extLst>
              <a:ext uri="{FF2B5EF4-FFF2-40B4-BE49-F238E27FC236}">
                <a16:creationId xmlns:a16="http://schemas.microsoft.com/office/drawing/2014/main" id="{75A829B9-4578-469D-A887-CDB4183C5FFA}"/>
              </a:ext>
            </a:extLst>
          </p:cNvPr>
          <p:cNvSpPr/>
          <p:nvPr/>
        </p:nvSpPr>
        <p:spPr>
          <a:xfrm>
            <a:off x="177386" y="3525623"/>
            <a:ext cx="1889861" cy="482758"/>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panose="02020603050405020304" pitchFamily="18" charset="0"/>
                <a:cs typeface="Times" panose="02020603050405020304" pitchFamily="18" charset="0"/>
              </a:rPr>
              <a:t>John Locke</a:t>
            </a:r>
          </a:p>
        </p:txBody>
      </p:sp>
      <p:sp>
        <p:nvSpPr>
          <p:cNvPr id="13" name="Rectangle 12">
            <a:extLst>
              <a:ext uri="{FF2B5EF4-FFF2-40B4-BE49-F238E27FC236}">
                <a16:creationId xmlns:a16="http://schemas.microsoft.com/office/drawing/2014/main" id="{608201B2-D341-46E5-A1ED-956F7995EB40}"/>
              </a:ext>
            </a:extLst>
          </p:cNvPr>
          <p:cNvSpPr/>
          <p:nvPr/>
        </p:nvSpPr>
        <p:spPr>
          <a:xfrm>
            <a:off x="9351227" y="3504626"/>
            <a:ext cx="2002573" cy="482758"/>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panose="02020603050405020304" pitchFamily="18" charset="0"/>
                <a:cs typeface="Times" panose="02020603050405020304" pitchFamily="18" charset="0"/>
              </a:rPr>
              <a:t>Thomas Hobbes</a:t>
            </a:r>
          </a:p>
        </p:txBody>
      </p:sp>
      <p:sp>
        <p:nvSpPr>
          <p:cNvPr id="14" name="Rectangle 13">
            <a:extLst>
              <a:ext uri="{FF2B5EF4-FFF2-40B4-BE49-F238E27FC236}">
                <a16:creationId xmlns:a16="http://schemas.microsoft.com/office/drawing/2014/main" id="{EAB99AD7-CD2A-4267-A054-C0FAFD965206}"/>
              </a:ext>
            </a:extLst>
          </p:cNvPr>
          <p:cNvSpPr/>
          <p:nvPr/>
        </p:nvSpPr>
        <p:spPr>
          <a:xfrm>
            <a:off x="2788167" y="1845923"/>
            <a:ext cx="6373645" cy="49477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400" dirty="0">
                <a:solidFill>
                  <a:schemeClr val="tx1"/>
                </a:solidFill>
                <a:latin typeface="Times" panose="02020603050405020304" pitchFamily="18" charset="0"/>
                <a:cs typeface="Times" panose="02020603050405020304" pitchFamily="18" charset="0"/>
              </a:rPr>
              <a:t>The people look after their self-interest and are dangerous</a:t>
            </a:r>
          </a:p>
          <a:p>
            <a:pPr marL="457200" indent="-457200">
              <a:buFont typeface="+mj-lt"/>
              <a:buAutoNum type="arabicPeriod"/>
            </a:pPr>
            <a:r>
              <a:rPr lang="en-US" sz="2400" dirty="0">
                <a:solidFill>
                  <a:schemeClr val="tx1"/>
                </a:solidFill>
                <a:latin typeface="Times" panose="02020603050405020304" pitchFamily="18" charset="0"/>
                <a:cs typeface="Times" panose="02020603050405020304" pitchFamily="18" charset="0"/>
              </a:rPr>
              <a:t>It’s important that the power of government should never be held in one person’s hands </a:t>
            </a:r>
          </a:p>
          <a:p>
            <a:pPr marL="457200" indent="-457200">
              <a:buFont typeface="+mj-lt"/>
              <a:buAutoNum type="arabicPeriod"/>
            </a:pPr>
            <a:r>
              <a:rPr lang="en-US" sz="2400" dirty="0">
                <a:solidFill>
                  <a:schemeClr val="tx1"/>
                </a:solidFill>
                <a:latin typeface="Times" panose="02020603050405020304" pitchFamily="18" charset="0"/>
                <a:cs typeface="Times" panose="02020603050405020304" pitchFamily="18" charset="0"/>
              </a:rPr>
              <a:t>If the government does not look after the interest of the people, then the people have a right to abolish it.</a:t>
            </a:r>
          </a:p>
          <a:p>
            <a:pPr marL="457200" indent="-457200">
              <a:buFont typeface="+mj-lt"/>
              <a:buAutoNum type="arabicPeriod"/>
            </a:pPr>
            <a:r>
              <a:rPr lang="en-US" sz="2400" dirty="0">
                <a:solidFill>
                  <a:schemeClr val="tx1"/>
                </a:solidFill>
                <a:latin typeface="Times" panose="02020603050405020304" pitchFamily="18" charset="0"/>
                <a:cs typeface="Times" panose="02020603050405020304" pitchFamily="18" charset="0"/>
              </a:rPr>
              <a:t>Man should give up all rights except for life in order to empower government </a:t>
            </a:r>
          </a:p>
          <a:p>
            <a:pPr marL="457200" indent="-457200">
              <a:buFont typeface="+mj-lt"/>
              <a:buAutoNum type="arabicPeriod"/>
            </a:pPr>
            <a:r>
              <a:rPr lang="en-US" sz="2400" dirty="0">
                <a:solidFill>
                  <a:schemeClr val="tx1"/>
                </a:solidFill>
                <a:latin typeface="Times" panose="02020603050405020304" pitchFamily="18" charset="0"/>
                <a:cs typeface="Times" panose="02020603050405020304" pitchFamily="18" charset="0"/>
              </a:rPr>
              <a:t>Government is instituted among men to protect life, liberty, and property</a:t>
            </a:r>
          </a:p>
          <a:p>
            <a:pPr marL="457200" indent="-457200">
              <a:buFont typeface="+mj-lt"/>
              <a:buAutoNum type="arabicPeriod"/>
            </a:pPr>
            <a:r>
              <a:rPr lang="en-US" sz="2400" dirty="0">
                <a:solidFill>
                  <a:schemeClr val="tx1"/>
                </a:solidFill>
                <a:latin typeface="Times" panose="02020603050405020304" pitchFamily="18" charset="0"/>
                <a:cs typeface="Times" panose="02020603050405020304" pitchFamily="18" charset="0"/>
              </a:rPr>
              <a:t>People directly involve in democracy via debate and voting</a:t>
            </a:r>
          </a:p>
        </p:txBody>
      </p:sp>
      <p:pic>
        <p:nvPicPr>
          <p:cNvPr id="4" name="Picture 3" descr="A person posing for the camera&#10;&#10;Description automatically generated">
            <a:extLst>
              <a:ext uri="{FF2B5EF4-FFF2-40B4-BE49-F238E27FC236}">
                <a16:creationId xmlns:a16="http://schemas.microsoft.com/office/drawing/2014/main" id="{76DD6B52-1BDA-B975-C0AE-A2977ABF68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4475" y="4282370"/>
            <a:ext cx="1889862" cy="2065421"/>
          </a:xfrm>
          <a:prstGeom prst="rect">
            <a:avLst/>
          </a:prstGeom>
          <a:ln>
            <a:solidFill>
              <a:schemeClr val="tx1"/>
            </a:solidFill>
          </a:ln>
        </p:spPr>
      </p:pic>
      <p:sp>
        <p:nvSpPr>
          <p:cNvPr id="6" name="Rectangle 5">
            <a:extLst>
              <a:ext uri="{FF2B5EF4-FFF2-40B4-BE49-F238E27FC236}">
                <a16:creationId xmlns:a16="http://schemas.microsoft.com/office/drawing/2014/main" id="{4B604B55-89BF-AF83-AB6E-EE5D69245521}"/>
              </a:ext>
            </a:extLst>
          </p:cNvPr>
          <p:cNvSpPr/>
          <p:nvPr/>
        </p:nvSpPr>
        <p:spPr>
          <a:xfrm>
            <a:off x="9300858" y="5988514"/>
            <a:ext cx="2314433" cy="608861"/>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Jean Jacques Rousseau</a:t>
            </a:r>
          </a:p>
        </p:txBody>
      </p:sp>
    </p:spTree>
    <p:extLst>
      <p:ext uri="{BB962C8B-B14F-4D97-AF65-F5344CB8AC3E}">
        <p14:creationId xmlns:p14="http://schemas.microsoft.com/office/powerpoint/2010/main" val="38353820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213F-859C-4F4F-9FBB-8F68962D3741}"/>
              </a:ext>
            </a:extLst>
          </p:cNvPr>
          <p:cNvSpPr>
            <a:spLocks noGrp="1"/>
          </p:cNvSpPr>
          <p:nvPr>
            <p:ph type="title"/>
          </p:nvPr>
        </p:nvSpPr>
        <p:spPr>
          <a:xfrm>
            <a:off x="838200" y="365125"/>
            <a:ext cx="10515600" cy="815975"/>
          </a:xfrm>
          <a:solidFill>
            <a:schemeClr val="bg1"/>
          </a:solidFill>
          <a:ln>
            <a:solidFill>
              <a:schemeClr val="accent1">
                <a:lumMod val="50000"/>
              </a:schemeClr>
            </a:solidFill>
          </a:ln>
        </p:spPr>
        <p:txBody>
          <a:bodyPr/>
          <a:lstStyle/>
          <a:p>
            <a:r>
              <a:rPr lang="en-US" dirty="0">
                <a:solidFill>
                  <a:schemeClr val="accent1">
                    <a:lumMod val="50000"/>
                  </a:schemeClr>
                </a:solidFill>
                <a:latin typeface="High Tower Text" panose="02040502050506030303" pitchFamily="18" charset="77"/>
              </a:rPr>
              <a:t>Representative Government </a:t>
            </a:r>
          </a:p>
        </p:txBody>
      </p:sp>
      <p:sp>
        <p:nvSpPr>
          <p:cNvPr id="3" name="Content Placeholder 2">
            <a:extLst>
              <a:ext uri="{FF2B5EF4-FFF2-40B4-BE49-F238E27FC236}">
                <a16:creationId xmlns:a16="http://schemas.microsoft.com/office/drawing/2014/main" id="{BBB36E7F-FF5B-144D-9384-DCA0ABD2A539}"/>
              </a:ext>
            </a:extLst>
          </p:cNvPr>
          <p:cNvSpPr>
            <a:spLocks noGrp="1"/>
          </p:cNvSpPr>
          <p:nvPr>
            <p:ph idx="1"/>
          </p:nvPr>
        </p:nvSpPr>
        <p:spPr>
          <a:xfrm>
            <a:off x="838200" y="4174328"/>
            <a:ext cx="10515600" cy="2455863"/>
          </a:xfrm>
          <a:solidFill>
            <a:schemeClr val="bg1"/>
          </a:solidFill>
          <a:ln>
            <a:solidFill>
              <a:schemeClr val="accent1">
                <a:lumMod val="50000"/>
              </a:schemeClr>
            </a:solidFill>
          </a:ln>
        </p:spPr>
        <p:txBody>
          <a:bodyPr>
            <a:normAutofit/>
          </a:bodyPr>
          <a:lstStyle/>
          <a:p>
            <a:pPr marL="0" indent="0">
              <a:buNone/>
            </a:pPr>
            <a:r>
              <a:rPr lang="en-US" sz="2400" b="1" dirty="0">
                <a:solidFill>
                  <a:srgbClr val="C00000"/>
                </a:solidFill>
                <a:latin typeface="Times" pitchFamily="2" charset="0"/>
              </a:rPr>
              <a:t>Representative Democracy </a:t>
            </a:r>
            <a:r>
              <a:rPr lang="en-US" sz="2400" dirty="0">
                <a:latin typeface="Times" pitchFamily="2" charset="0"/>
              </a:rPr>
              <a:t>– prevents tyranny of the mob (majority) </a:t>
            </a:r>
          </a:p>
          <a:p>
            <a:pPr marL="0" indent="0">
              <a:buNone/>
            </a:pPr>
            <a:r>
              <a:rPr lang="en-US" sz="2400" dirty="0">
                <a:latin typeface="Times" pitchFamily="2" charset="0"/>
              </a:rPr>
              <a:t>Sources: </a:t>
            </a:r>
          </a:p>
        </p:txBody>
      </p:sp>
      <p:sp>
        <p:nvSpPr>
          <p:cNvPr id="4" name="Rectangle 3">
            <a:extLst>
              <a:ext uri="{FF2B5EF4-FFF2-40B4-BE49-F238E27FC236}">
                <a16:creationId xmlns:a16="http://schemas.microsoft.com/office/drawing/2014/main" id="{67CF191F-8887-E746-ABD1-36B9FEAFA54F}"/>
              </a:ext>
            </a:extLst>
          </p:cNvPr>
          <p:cNvSpPr/>
          <p:nvPr/>
        </p:nvSpPr>
        <p:spPr>
          <a:xfrm>
            <a:off x="2247900" y="4818855"/>
            <a:ext cx="5308600" cy="762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latin typeface="Times" pitchFamily="2" charset="0"/>
              </a:rPr>
              <a:t>Parliament</a:t>
            </a:r>
            <a:r>
              <a:rPr lang="en-US" sz="2400" dirty="0">
                <a:latin typeface="Times" pitchFamily="2" charset="0"/>
              </a:rPr>
              <a:t> – bicameral legislature</a:t>
            </a:r>
          </a:p>
        </p:txBody>
      </p:sp>
      <p:sp>
        <p:nvSpPr>
          <p:cNvPr id="5" name="Rectangle 4">
            <a:extLst>
              <a:ext uri="{FF2B5EF4-FFF2-40B4-BE49-F238E27FC236}">
                <a16:creationId xmlns:a16="http://schemas.microsoft.com/office/drawing/2014/main" id="{94376912-CFB3-AA49-A753-AFFEE9DC5DFB}"/>
              </a:ext>
            </a:extLst>
          </p:cNvPr>
          <p:cNvSpPr/>
          <p:nvPr/>
        </p:nvSpPr>
        <p:spPr>
          <a:xfrm>
            <a:off x="2247900" y="5730875"/>
            <a:ext cx="5308600" cy="762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latin typeface="Times" pitchFamily="2" charset="0"/>
              </a:rPr>
              <a:t>House of Burgesses</a:t>
            </a:r>
            <a:r>
              <a:rPr lang="en-US" sz="2400" dirty="0">
                <a:latin typeface="Times" pitchFamily="2" charset="0"/>
              </a:rPr>
              <a:t> 1619 – 1</a:t>
            </a:r>
            <a:r>
              <a:rPr lang="en-US" sz="2400" baseline="30000" dirty="0">
                <a:latin typeface="Times" pitchFamily="2" charset="0"/>
              </a:rPr>
              <a:t>st</a:t>
            </a:r>
            <a:r>
              <a:rPr lang="en-US" sz="2400" dirty="0">
                <a:latin typeface="Times" pitchFamily="2" charset="0"/>
              </a:rPr>
              <a:t> Representative Democracy in America</a:t>
            </a:r>
          </a:p>
        </p:txBody>
      </p:sp>
      <p:sp>
        <p:nvSpPr>
          <p:cNvPr id="6" name="Rectangle 5">
            <a:extLst>
              <a:ext uri="{FF2B5EF4-FFF2-40B4-BE49-F238E27FC236}">
                <a16:creationId xmlns:a16="http://schemas.microsoft.com/office/drawing/2014/main" id="{09ACFBE2-742D-644D-8EA6-B08593A20573}"/>
              </a:ext>
            </a:extLst>
          </p:cNvPr>
          <p:cNvSpPr/>
          <p:nvPr/>
        </p:nvSpPr>
        <p:spPr>
          <a:xfrm>
            <a:off x="482600" y="1333499"/>
            <a:ext cx="11176000" cy="27558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By a faction, I understand a number of citizens, whether amounting to a majority or a minority of the whole, who are united and actuated by some common impulse of passion, or of interest, </a:t>
            </a:r>
            <a:r>
              <a:rPr lang="en-US" sz="2400" dirty="0" err="1">
                <a:latin typeface="Times" pitchFamily="2" charset="0"/>
              </a:rPr>
              <a:t>adversed</a:t>
            </a:r>
            <a:r>
              <a:rPr lang="en-US" sz="2400" dirty="0">
                <a:latin typeface="Times" pitchFamily="2" charset="0"/>
              </a:rPr>
              <a:t> to the rights of other citizens, or to the permanent and aggregate interests of the community.</a:t>
            </a:r>
          </a:p>
          <a:p>
            <a:r>
              <a:rPr lang="en-US" sz="2400" dirty="0">
                <a:latin typeface="Times" pitchFamily="2" charset="0"/>
              </a:rPr>
              <a:t>There are two methods of curing the mischiefs of faction: the one, by removing its causes; the other, by controlling its effects.</a:t>
            </a:r>
          </a:p>
          <a:p>
            <a:r>
              <a:rPr lang="en-US" sz="2400" dirty="0">
                <a:latin typeface="Times" pitchFamily="2" charset="0"/>
              </a:rPr>
              <a:t>	- James Madison, Federalist 10, 1787</a:t>
            </a:r>
          </a:p>
        </p:txBody>
      </p:sp>
    </p:spTree>
    <p:extLst>
      <p:ext uri="{BB962C8B-B14F-4D97-AF65-F5344CB8AC3E}">
        <p14:creationId xmlns:p14="http://schemas.microsoft.com/office/powerpoint/2010/main" val="136552942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213F-859C-4F4F-9FBB-8F68962D3741}"/>
              </a:ext>
            </a:extLst>
          </p:cNvPr>
          <p:cNvSpPr>
            <a:spLocks noGrp="1"/>
          </p:cNvSpPr>
          <p:nvPr>
            <p:ph type="title"/>
          </p:nvPr>
        </p:nvSpPr>
        <p:spPr>
          <a:xfrm>
            <a:off x="838200" y="365125"/>
            <a:ext cx="10515600" cy="815975"/>
          </a:xfrm>
          <a:solidFill>
            <a:schemeClr val="bg1"/>
          </a:solidFill>
          <a:ln>
            <a:solidFill>
              <a:schemeClr val="accent1">
                <a:lumMod val="50000"/>
              </a:schemeClr>
            </a:solidFill>
          </a:ln>
        </p:spPr>
        <p:txBody>
          <a:bodyPr/>
          <a:lstStyle/>
          <a:p>
            <a:r>
              <a:rPr lang="en-US" dirty="0">
                <a:solidFill>
                  <a:schemeClr val="accent1">
                    <a:lumMod val="50000"/>
                  </a:schemeClr>
                </a:solidFill>
                <a:latin typeface="High Tower Text" panose="02040502050506030303" pitchFamily="18" charset="77"/>
              </a:rPr>
              <a:t>Contributions to American Democracy</a:t>
            </a:r>
          </a:p>
        </p:txBody>
      </p:sp>
      <p:sp>
        <p:nvSpPr>
          <p:cNvPr id="3" name="Content Placeholder 2">
            <a:extLst>
              <a:ext uri="{FF2B5EF4-FFF2-40B4-BE49-F238E27FC236}">
                <a16:creationId xmlns:a16="http://schemas.microsoft.com/office/drawing/2014/main" id="{BBB36E7F-FF5B-144D-9384-DCA0ABD2A539}"/>
              </a:ext>
            </a:extLst>
          </p:cNvPr>
          <p:cNvSpPr>
            <a:spLocks noGrp="1"/>
          </p:cNvSpPr>
          <p:nvPr>
            <p:ph idx="1"/>
          </p:nvPr>
        </p:nvSpPr>
        <p:spPr>
          <a:xfrm>
            <a:off x="495300" y="1358900"/>
            <a:ext cx="11252200" cy="5232400"/>
          </a:xfrm>
          <a:solidFill>
            <a:schemeClr val="bg1"/>
          </a:solidFill>
          <a:ln>
            <a:solidFill>
              <a:schemeClr val="accent1">
                <a:lumMod val="50000"/>
              </a:schemeClr>
            </a:solidFill>
          </a:ln>
        </p:spPr>
        <p:txBody>
          <a:bodyPr>
            <a:normAutofit/>
          </a:bodyPr>
          <a:lstStyle/>
          <a:p>
            <a:r>
              <a:rPr lang="en-US" sz="2400" dirty="0">
                <a:latin typeface="Times" pitchFamily="2" charset="0"/>
              </a:rPr>
              <a:t>America’s have adopted a variety of ideas to build a Constitutional Republic </a:t>
            </a:r>
          </a:p>
        </p:txBody>
      </p:sp>
      <p:sp>
        <p:nvSpPr>
          <p:cNvPr id="4" name="Rectangle 3">
            <a:extLst>
              <a:ext uri="{FF2B5EF4-FFF2-40B4-BE49-F238E27FC236}">
                <a16:creationId xmlns:a16="http://schemas.microsoft.com/office/drawing/2014/main" id="{6831194B-376D-8C4E-97CC-9F8984837D5D}"/>
              </a:ext>
            </a:extLst>
          </p:cNvPr>
          <p:cNvSpPr/>
          <p:nvPr/>
        </p:nvSpPr>
        <p:spPr>
          <a:xfrm>
            <a:off x="838200" y="1828800"/>
            <a:ext cx="3390900" cy="647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Magna Carta 1215</a:t>
            </a:r>
          </a:p>
        </p:txBody>
      </p:sp>
      <p:sp>
        <p:nvSpPr>
          <p:cNvPr id="5" name="Rectangle 4">
            <a:extLst>
              <a:ext uri="{FF2B5EF4-FFF2-40B4-BE49-F238E27FC236}">
                <a16:creationId xmlns:a16="http://schemas.microsoft.com/office/drawing/2014/main" id="{CA67867F-7DBF-984F-984E-25D84D663617}"/>
              </a:ext>
            </a:extLst>
          </p:cNvPr>
          <p:cNvSpPr/>
          <p:nvPr/>
        </p:nvSpPr>
        <p:spPr>
          <a:xfrm>
            <a:off x="838200" y="4222750"/>
            <a:ext cx="3390900" cy="647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Petition of Right 1628</a:t>
            </a:r>
          </a:p>
        </p:txBody>
      </p:sp>
      <p:sp>
        <p:nvSpPr>
          <p:cNvPr id="6" name="Rectangle 5">
            <a:extLst>
              <a:ext uri="{FF2B5EF4-FFF2-40B4-BE49-F238E27FC236}">
                <a16:creationId xmlns:a16="http://schemas.microsoft.com/office/drawing/2014/main" id="{210FB7A9-3FAF-FD4B-9D97-4C828E90DFF8}"/>
              </a:ext>
            </a:extLst>
          </p:cNvPr>
          <p:cNvSpPr/>
          <p:nvPr/>
        </p:nvSpPr>
        <p:spPr>
          <a:xfrm>
            <a:off x="838200" y="5048250"/>
            <a:ext cx="3390900" cy="647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English Bill of Rights 1689</a:t>
            </a:r>
          </a:p>
        </p:txBody>
      </p:sp>
      <p:sp>
        <p:nvSpPr>
          <p:cNvPr id="7" name="Rectangle 6">
            <a:extLst>
              <a:ext uri="{FF2B5EF4-FFF2-40B4-BE49-F238E27FC236}">
                <a16:creationId xmlns:a16="http://schemas.microsoft.com/office/drawing/2014/main" id="{6C930838-8E46-7A46-A8CA-8EEF9E6E3836}"/>
              </a:ext>
            </a:extLst>
          </p:cNvPr>
          <p:cNvSpPr/>
          <p:nvPr/>
        </p:nvSpPr>
        <p:spPr>
          <a:xfrm>
            <a:off x="838200" y="2622550"/>
            <a:ext cx="3390900" cy="647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Iroquois Great Laws of Peace 1450</a:t>
            </a:r>
          </a:p>
        </p:txBody>
      </p:sp>
      <p:sp>
        <p:nvSpPr>
          <p:cNvPr id="8" name="Rectangle 7">
            <a:extLst>
              <a:ext uri="{FF2B5EF4-FFF2-40B4-BE49-F238E27FC236}">
                <a16:creationId xmlns:a16="http://schemas.microsoft.com/office/drawing/2014/main" id="{372F863B-5E60-864D-9044-696BBF723FE5}"/>
              </a:ext>
            </a:extLst>
          </p:cNvPr>
          <p:cNvSpPr/>
          <p:nvPr/>
        </p:nvSpPr>
        <p:spPr>
          <a:xfrm>
            <a:off x="838200" y="3416300"/>
            <a:ext cx="3390900" cy="647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Mayflower Compact 1620</a:t>
            </a:r>
          </a:p>
        </p:txBody>
      </p:sp>
      <p:pic>
        <p:nvPicPr>
          <p:cNvPr id="9" name="Picture 8">
            <a:extLst>
              <a:ext uri="{FF2B5EF4-FFF2-40B4-BE49-F238E27FC236}">
                <a16:creationId xmlns:a16="http://schemas.microsoft.com/office/drawing/2014/main" id="{D3FD545D-5122-094E-A792-1F7CF9B84F39}"/>
              </a:ext>
            </a:extLst>
          </p:cNvPr>
          <p:cNvPicPr>
            <a:picLocks noChangeAspect="1"/>
          </p:cNvPicPr>
          <p:nvPr/>
        </p:nvPicPr>
        <p:blipFill>
          <a:blip r:embed="rId2"/>
          <a:stretch>
            <a:fillRect/>
          </a:stretch>
        </p:blipFill>
        <p:spPr>
          <a:xfrm>
            <a:off x="4972050" y="1898650"/>
            <a:ext cx="5619750" cy="3600450"/>
          </a:xfrm>
          <a:prstGeom prst="rect">
            <a:avLst/>
          </a:prstGeom>
          <a:ln>
            <a:solidFill>
              <a:schemeClr val="tx1"/>
            </a:solidFill>
          </a:ln>
        </p:spPr>
      </p:pic>
      <p:pic>
        <p:nvPicPr>
          <p:cNvPr id="10" name="Picture 9">
            <a:extLst>
              <a:ext uri="{FF2B5EF4-FFF2-40B4-BE49-F238E27FC236}">
                <a16:creationId xmlns:a16="http://schemas.microsoft.com/office/drawing/2014/main" id="{4282E884-B5EE-2444-AD62-5C52E9CB2542}"/>
              </a:ext>
            </a:extLst>
          </p:cNvPr>
          <p:cNvPicPr>
            <a:picLocks noChangeAspect="1"/>
          </p:cNvPicPr>
          <p:nvPr/>
        </p:nvPicPr>
        <p:blipFill>
          <a:blip r:embed="rId3"/>
          <a:stretch>
            <a:fillRect/>
          </a:stretch>
        </p:blipFill>
        <p:spPr>
          <a:xfrm>
            <a:off x="5448300" y="4978399"/>
            <a:ext cx="4495800" cy="1514475"/>
          </a:xfrm>
          <a:prstGeom prst="rect">
            <a:avLst/>
          </a:prstGeom>
        </p:spPr>
      </p:pic>
      <p:sp>
        <p:nvSpPr>
          <p:cNvPr id="11" name="Oval Callout 10">
            <a:extLst>
              <a:ext uri="{FF2B5EF4-FFF2-40B4-BE49-F238E27FC236}">
                <a16:creationId xmlns:a16="http://schemas.microsoft.com/office/drawing/2014/main" id="{15BF9C93-6ADC-8F40-A645-CE59753A8A0D}"/>
              </a:ext>
            </a:extLst>
          </p:cNvPr>
          <p:cNvSpPr/>
          <p:nvPr/>
        </p:nvSpPr>
        <p:spPr>
          <a:xfrm>
            <a:off x="5867400" y="4724400"/>
            <a:ext cx="1574800" cy="622300"/>
          </a:xfrm>
          <a:prstGeom prst="wedgeEllipseCallout">
            <a:avLst>
              <a:gd name="adj1" fmla="val -26630"/>
              <a:gd name="adj2" fmla="val 83833"/>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schemeClr val="tx1"/>
                </a:solidFill>
                <a:latin typeface="Times" pitchFamily="2" charset="0"/>
              </a:rPr>
              <a:t>Add English Common Law</a:t>
            </a:r>
          </a:p>
        </p:txBody>
      </p:sp>
      <p:sp>
        <p:nvSpPr>
          <p:cNvPr id="12" name="Oval Callout 11">
            <a:extLst>
              <a:ext uri="{FF2B5EF4-FFF2-40B4-BE49-F238E27FC236}">
                <a16:creationId xmlns:a16="http://schemas.microsoft.com/office/drawing/2014/main" id="{A018B46F-F2CB-D044-AD0A-0FD420F7821A}"/>
              </a:ext>
            </a:extLst>
          </p:cNvPr>
          <p:cNvSpPr/>
          <p:nvPr/>
        </p:nvSpPr>
        <p:spPr>
          <a:xfrm>
            <a:off x="9182100" y="4749800"/>
            <a:ext cx="1574800" cy="622300"/>
          </a:xfrm>
          <a:prstGeom prst="wedgeEllipseCallout">
            <a:avLst>
              <a:gd name="adj1" fmla="val -26630"/>
              <a:gd name="adj2" fmla="val 83833"/>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schemeClr val="tx1"/>
                </a:solidFill>
                <a:latin typeface="Times" pitchFamily="2" charset="0"/>
              </a:rPr>
              <a:t>We need </a:t>
            </a:r>
            <a:r>
              <a:rPr lang="en-US" sz="1200" dirty="0" err="1">
                <a:solidFill>
                  <a:schemeClr val="tx1"/>
                </a:solidFill>
                <a:latin typeface="Times" pitchFamily="2" charset="0"/>
              </a:rPr>
              <a:t>bicamralism</a:t>
            </a:r>
            <a:endParaRPr lang="en-US" sz="1200" dirty="0">
              <a:solidFill>
                <a:schemeClr val="tx1"/>
              </a:solidFill>
              <a:latin typeface="Times" pitchFamily="2" charset="0"/>
            </a:endParaRPr>
          </a:p>
        </p:txBody>
      </p:sp>
    </p:spTree>
    <p:extLst>
      <p:ext uri="{BB962C8B-B14F-4D97-AF65-F5344CB8AC3E}">
        <p14:creationId xmlns:p14="http://schemas.microsoft.com/office/powerpoint/2010/main" val="292225366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37A35-5A10-4588-B5B8-71688C2D676D}"/>
              </a:ext>
            </a:extLst>
          </p:cNvPr>
          <p:cNvSpPr>
            <a:spLocks noGrp="1"/>
          </p:cNvSpPr>
          <p:nvPr>
            <p:ph type="title"/>
          </p:nvPr>
        </p:nvSpPr>
        <p:spPr>
          <a:xfrm>
            <a:off x="838200" y="365126"/>
            <a:ext cx="10515600" cy="760290"/>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Influential Documents of the Constitution</a:t>
            </a:r>
          </a:p>
        </p:txBody>
      </p:sp>
      <p:sp>
        <p:nvSpPr>
          <p:cNvPr id="3" name="Content Placeholder 2">
            <a:extLst>
              <a:ext uri="{FF2B5EF4-FFF2-40B4-BE49-F238E27FC236}">
                <a16:creationId xmlns:a16="http://schemas.microsoft.com/office/drawing/2014/main" id="{DDB4A489-9A98-497F-98D5-35E862D466CD}"/>
              </a:ext>
            </a:extLst>
          </p:cNvPr>
          <p:cNvSpPr>
            <a:spLocks noGrp="1"/>
          </p:cNvSpPr>
          <p:nvPr>
            <p:ph idx="1"/>
          </p:nvPr>
        </p:nvSpPr>
        <p:spPr>
          <a:xfrm>
            <a:off x="422031" y="3319975"/>
            <a:ext cx="11310424" cy="2856988"/>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Comparing governmental ideals </a:t>
            </a:r>
          </a:p>
          <a:p>
            <a:r>
              <a:rPr lang="en-US" sz="2400" dirty="0">
                <a:latin typeface="Times" panose="02020603050405020304" pitchFamily="18" charset="0"/>
                <a:cs typeface="Times" panose="02020603050405020304" pitchFamily="18" charset="0"/>
              </a:rPr>
              <a:t>ONE Way that each document shaped our ideas of government </a:t>
            </a:r>
          </a:p>
          <a:p>
            <a:r>
              <a:rPr lang="en-US" sz="2400" dirty="0">
                <a:latin typeface="Times" panose="02020603050405020304" pitchFamily="18" charset="0"/>
                <a:cs typeface="Times" panose="02020603050405020304" pitchFamily="18" charset="0"/>
              </a:rPr>
              <a:t>How does these foundational documents of government demonstrate the ideas of the Enlightenment? </a:t>
            </a:r>
          </a:p>
          <a:p>
            <a:r>
              <a:rPr lang="en-US" sz="2400" dirty="0">
                <a:latin typeface="Times" panose="02020603050405020304" pitchFamily="18" charset="0"/>
                <a:cs typeface="Times" panose="02020603050405020304" pitchFamily="18" charset="0"/>
              </a:rPr>
              <a:t>What are some commonality between different documents in developing a government? </a:t>
            </a:r>
          </a:p>
          <a:p>
            <a:r>
              <a:rPr lang="en-US" sz="2400" dirty="0">
                <a:latin typeface="Times" panose="02020603050405020304" pitchFamily="18" charset="0"/>
                <a:cs typeface="Times" panose="02020603050405020304" pitchFamily="18" charset="0"/>
              </a:rPr>
              <a:t>What are some major differences been the foundational documents of government? </a:t>
            </a:r>
          </a:p>
        </p:txBody>
      </p:sp>
      <p:sp>
        <p:nvSpPr>
          <p:cNvPr id="4" name="Rectangle 3">
            <a:extLst>
              <a:ext uri="{FF2B5EF4-FFF2-40B4-BE49-F238E27FC236}">
                <a16:creationId xmlns:a16="http://schemas.microsoft.com/office/drawing/2014/main" id="{60ADDA65-D3F9-4DBA-9A0F-88138F21D3DE}"/>
              </a:ext>
            </a:extLst>
          </p:cNvPr>
          <p:cNvSpPr/>
          <p:nvPr/>
        </p:nvSpPr>
        <p:spPr>
          <a:xfrm>
            <a:off x="520505" y="1266092"/>
            <a:ext cx="11310424" cy="19272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en-US" sz="2400" dirty="0">
                <a:solidFill>
                  <a:schemeClr val="bg1"/>
                </a:solidFill>
                <a:latin typeface="Times" panose="02020603050405020304" pitchFamily="18" charset="0"/>
                <a:cs typeface="Times" panose="02020603050405020304" pitchFamily="18" charset="0"/>
              </a:rPr>
              <a:t>Iroquois Great Laws of Peace</a:t>
            </a:r>
          </a:p>
          <a:p>
            <a:pPr marL="342900" indent="-342900">
              <a:buFontTx/>
              <a:buChar char="-"/>
            </a:pPr>
            <a:r>
              <a:rPr lang="en-US" sz="2400" dirty="0">
                <a:solidFill>
                  <a:schemeClr val="bg1"/>
                </a:solidFill>
                <a:latin typeface="Times" panose="02020603050405020304" pitchFamily="18" charset="0"/>
                <a:cs typeface="Times" panose="02020603050405020304" pitchFamily="18" charset="0"/>
              </a:rPr>
              <a:t>Magna Carta</a:t>
            </a:r>
          </a:p>
          <a:p>
            <a:pPr marL="342900" indent="-342900">
              <a:buFontTx/>
              <a:buChar char="-"/>
            </a:pPr>
            <a:r>
              <a:rPr lang="en-US" sz="2400" dirty="0">
                <a:solidFill>
                  <a:schemeClr val="bg1"/>
                </a:solidFill>
                <a:latin typeface="Times" panose="02020603050405020304" pitchFamily="18" charset="0"/>
                <a:cs typeface="Times" panose="02020603050405020304" pitchFamily="18" charset="0"/>
              </a:rPr>
              <a:t>English Bill of Rights </a:t>
            </a:r>
          </a:p>
          <a:p>
            <a:pPr marL="342900" indent="-342900">
              <a:buFontTx/>
              <a:buChar char="-"/>
            </a:pPr>
            <a:r>
              <a:rPr lang="en-US" sz="2400" dirty="0">
                <a:solidFill>
                  <a:schemeClr val="bg1"/>
                </a:solidFill>
                <a:latin typeface="Times" panose="02020603050405020304" pitchFamily="18" charset="0"/>
                <a:cs typeface="Times" panose="02020603050405020304" pitchFamily="18" charset="0"/>
              </a:rPr>
              <a:t>Petition of Rights</a:t>
            </a:r>
          </a:p>
          <a:p>
            <a:pPr marL="342900" indent="-342900">
              <a:buFontTx/>
              <a:buChar char="-"/>
            </a:pPr>
            <a:r>
              <a:rPr lang="en-US" sz="2400" dirty="0">
                <a:solidFill>
                  <a:schemeClr val="bg1"/>
                </a:solidFill>
                <a:latin typeface="Times" panose="02020603050405020304" pitchFamily="18" charset="0"/>
                <a:cs typeface="Times" panose="02020603050405020304" pitchFamily="18" charset="0"/>
              </a:rPr>
              <a:t>Mayflower Compact </a:t>
            </a:r>
          </a:p>
        </p:txBody>
      </p:sp>
      <p:pic>
        <p:nvPicPr>
          <p:cNvPr id="6152" name="Picture 8" descr="Rough and reverent: Why the Mayflower Compact still matters - Washington  Times">
            <a:extLst>
              <a:ext uri="{FF2B5EF4-FFF2-40B4-BE49-F238E27FC236}">
                <a16:creationId xmlns:a16="http://schemas.microsoft.com/office/drawing/2014/main" id="{872E1DED-0477-412F-913A-D67DA3021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1924" y="1042108"/>
            <a:ext cx="2800350" cy="262252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6154" name="Picture 10" descr="Iroquois Confederacy | Definition, Significance, History, &amp; Facts |  Britannica">
            <a:extLst>
              <a:ext uri="{FF2B5EF4-FFF2-40B4-BE49-F238E27FC236}">
                <a16:creationId xmlns:a16="http://schemas.microsoft.com/office/drawing/2014/main" id="{CAF665CD-D943-4C50-ACE2-5D62EEF14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2677" y="1042108"/>
            <a:ext cx="2619375" cy="262252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06558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A68E3-62B8-479E-0C8C-CC80BF125F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05F984-5FBD-E62C-2575-9D5732255EDA}"/>
              </a:ext>
            </a:extLst>
          </p:cNvPr>
          <p:cNvSpPr>
            <a:spLocks noGrp="1"/>
          </p:cNvSpPr>
          <p:nvPr>
            <p:ph type="title"/>
          </p:nvPr>
        </p:nvSpPr>
        <p:spPr>
          <a:xfrm>
            <a:off x="838200" y="163648"/>
            <a:ext cx="10515600" cy="774358"/>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Madisonian IQ Test</a:t>
            </a:r>
          </a:p>
        </p:txBody>
      </p:sp>
      <p:sp>
        <p:nvSpPr>
          <p:cNvPr id="3" name="Content Placeholder 2">
            <a:extLst>
              <a:ext uri="{FF2B5EF4-FFF2-40B4-BE49-F238E27FC236}">
                <a16:creationId xmlns:a16="http://schemas.microsoft.com/office/drawing/2014/main" id="{D96F5E40-4B53-6F5C-A046-0A92393E54BE}"/>
              </a:ext>
            </a:extLst>
          </p:cNvPr>
          <p:cNvSpPr>
            <a:spLocks noGrp="1"/>
          </p:cNvSpPr>
          <p:nvPr>
            <p:ph idx="1"/>
          </p:nvPr>
        </p:nvSpPr>
        <p:spPr>
          <a:xfrm>
            <a:off x="562707" y="1162374"/>
            <a:ext cx="11099409" cy="5014590"/>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Use the Interactive U.S. Constitution from the U.S. Constitution Center to examine how the Articles setup are government. </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C79A23F1-BDD9-3C1C-3E93-4803F5D5D508}"/>
              </a:ext>
            </a:extLst>
          </p:cNvPr>
          <p:cNvSpPr/>
          <p:nvPr/>
        </p:nvSpPr>
        <p:spPr>
          <a:xfrm>
            <a:off x="838200" y="1936732"/>
            <a:ext cx="6755969" cy="774358"/>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How did the Founders structure government?</a:t>
            </a:r>
          </a:p>
        </p:txBody>
      </p:sp>
      <p:sp>
        <p:nvSpPr>
          <p:cNvPr id="5" name="Rectangle 4">
            <a:extLst>
              <a:ext uri="{FF2B5EF4-FFF2-40B4-BE49-F238E27FC236}">
                <a16:creationId xmlns:a16="http://schemas.microsoft.com/office/drawing/2014/main" id="{7578DC51-14E1-D750-361B-D82B6DF1ABD6}"/>
              </a:ext>
            </a:extLst>
          </p:cNvPr>
          <p:cNvSpPr/>
          <p:nvPr/>
        </p:nvSpPr>
        <p:spPr>
          <a:xfrm>
            <a:off x="838199" y="2895311"/>
            <a:ext cx="6755969" cy="774358"/>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What powers was granted to a new national government? </a:t>
            </a:r>
          </a:p>
        </p:txBody>
      </p:sp>
      <p:sp>
        <p:nvSpPr>
          <p:cNvPr id="6" name="Rectangle 5">
            <a:extLst>
              <a:ext uri="{FF2B5EF4-FFF2-40B4-BE49-F238E27FC236}">
                <a16:creationId xmlns:a16="http://schemas.microsoft.com/office/drawing/2014/main" id="{AE3DF12C-E968-52DC-AD56-1285FD7675F0}"/>
              </a:ext>
            </a:extLst>
          </p:cNvPr>
          <p:cNvSpPr/>
          <p:nvPr/>
        </p:nvSpPr>
        <p:spPr>
          <a:xfrm>
            <a:off x="838200" y="3913498"/>
            <a:ext cx="6755969" cy="774358"/>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How did the Founders limit the power of government? </a:t>
            </a:r>
          </a:p>
        </p:txBody>
      </p:sp>
      <p:sp>
        <p:nvSpPr>
          <p:cNvPr id="7" name="Rectangle 6">
            <a:extLst>
              <a:ext uri="{FF2B5EF4-FFF2-40B4-BE49-F238E27FC236}">
                <a16:creationId xmlns:a16="http://schemas.microsoft.com/office/drawing/2014/main" id="{D21FED53-EE7C-F088-F467-0C9DC9FB0A7D}"/>
              </a:ext>
            </a:extLst>
          </p:cNvPr>
          <p:cNvSpPr/>
          <p:nvPr/>
        </p:nvSpPr>
        <p:spPr>
          <a:xfrm>
            <a:off x="838200" y="4912224"/>
            <a:ext cx="6755969" cy="774358"/>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How is the Constitution a flexible document that can adjust to changing times? </a:t>
            </a:r>
          </a:p>
        </p:txBody>
      </p:sp>
      <p:pic>
        <p:nvPicPr>
          <p:cNvPr id="2050" name="Picture 2" descr="James Madison University - Jimmy has ...">
            <a:extLst>
              <a:ext uri="{FF2B5EF4-FFF2-40B4-BE49-F238E27FC236}">
                <a16:creationId xmlns:a16="http://schemas.microsoft.com/office/drawing/2014/main" id="{D1EE7A6A-E0C8-2C20-02B1-F53E582F2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964" y="2170423"/>
            <a:ext cx="2637375" cy="4230909"/>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7E12F718-486A-DC54-6034-B745DCBFAFE3}"/>
              </a:ext>
            </a:extLst>
          </p:cNvPr>
          <p:cNvSpPr/>
          <p:nvPr/>
        </p:nvSpPr>
        <p:spPr>
          <a:xfrm>
            <a:off x="9779431" y="1813859"/>
            <a:ext cx="1882685" cy="1192812"/>
          </a:xfrm>
          <a:prstGeom prst="wedgeEllipseCallout">
            <a:avLst>
              <a:gd name="adj1" fmla="val -45529"/>
              <a:gd name="adj2" fmla="val 54704"/>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Making a government genius!!!</a:t>
            </a:r>
          </a:p>
        </p:txBody>
      </p:sp>
    </p:spTree>
    <p:extLst>
      <p:ext uri="{BB962C8B-B14F-4D97-AF65-F5344CB8AC3E}">
        <p14:creationId xmlns:p14="http://schemas.microsoft.com/office/powerpoint/2010/main" val="426401832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83963-7760-FC18-DB84-92794334F6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58D293-833E-1634-1B4E-C91A9F4C9DE8}"/>
              </a:ext>
            </a:extLst>
          </p:cNvPr>
          <p:cNvSpPr>
            <a:spLocks noGrp="1"/>
          </p:cNvSpPr>
          <p:nvPr>
            <p:ph type="title"/>
          </p:nvPr>
        </p:nvSpPr>
        <p:spPr>
          <a:xfrm>
            <a:off x="838200" y="365125"/>
            <a:ext cx="10515600" cy="802493"/>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Remember Were NO ANGELS!!!!</a:t>
            </a:r>
          </a:p>
        </p:txBody>
      </p:sp>
      <p:sp>
        <p:nvSpPr>
          <p:cNvPr id="3" name="Content Placeholder 2">
            <a:extLst>
              <a:ext uri="{FF2B5EF4-FFF2-40B4-BE49-F238E27FC236}">
                <a16:creationId xmlns:a16="http://schemas.microsoft.com/office/drawing/2014/main" id="{A0CF7DA9-7B7B-8A7B-87A5-8D290C9C412C}"/>
              </a:ext>
            </a:extLst>
          </p:cNvPr>
          <p:cNvSpPr>
            <a:spLocks noGrp="1"/>
          </p:cNvSpPr>
          <p:nvPr>
            <p:ph idx="1"/>
          </p:nvPr>
        </p:nvSpPr>
        <p:spPr>
          <a:xfrm>
            <a:off x="189855" y="4479010"/>
            <a:ext cx="10515600" cy="2013865"/>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Evaluate how James Madison incorporated auxiliary precautions (3 GOALS of the Constitution) in the U.S. Constitution to prevent tyranny. </a:t>
            </a:r>
          </a:p>
          <a:p>
            <a:pPr marL="0" indent="0">
              <a:buNone/>
            </a:pPr>
            <a:endParaRPr lang="en-US" sz="2400" dirty="0">
              <a:latin typeface="Times" panose="02020603050405020304" pitchFamily="18" charset="0"/>
              <a:cs typeface="Times" panose="02020603050405020304" pitchFamily="18" charset="0"/>
            </a:endParaRPr>
          </a:p>
        </p:txBody>
      </p:sp>
      <p:sp>
        <p:nvSpPr>
          <p:cNvPr id="6" name="Rectangle 5">
            <a:extLst>
              <a:ext uri="{FF2B5EF4-FFF2-40B4-BE49-F238E27FC236}">
                <a16:creationId xmlns:a16="http://schemas.microsoft.com/office/drawing/2014/main" id="{19DB296A-5E48-0B34-E996-6B8533B8561C}"/>
              </a:ext>
            </a:extLst>
          </p:cNvPr>
          <p:cNvSpPr/>
          <p:nvPr/>
        </p:nvSpPr>
        <p:spPr>
          <a:xfrm>
            <a:off x="402956" y="1394847"/>
            <a:ext cx="11360258" cy="266570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2400" b="0" i="0" dirty="0">
                <a:solidFill>
                  <a:schemeClr val="bg1"/>
                </a:solidFill>
                <a:effectLst/>
                <a:latin typeface="Merriweather" panose="00000500000000000000" pitchFamily="2" charset="0"/>
              </a:rPr>
              <a:t>“If Men were angels, no government would be necessary. If angels were to govern men, neither external nor internal controls on government would be necessary. In framing a government which is to be administered by men over men, the great difficulty lies in this: you must first enable the government to control the governed; and the next place, oblige it to control itself.”</a:t>
            </a:r>
          </a:p>
          <a:p>
            <a:pPr algn="l"/>
            <a:r>
              <a:rPr lang="en-US" sz="2400" dirty="0">
                <a:solidFill>
                  <a:schemeClr val="bg1"/>
                </a:solidFill>
                <a:latin typeface="Merriweather" panose="00000500000000000000" pitchFamily="2" charset="0"/>
              </a:rPr>
              <a:t>	- </a:t>
            </a:r>
            <a:r>
              <a:rPr lang="en-US" sz="2400" b="1" dirty="0">
                <a:solidFill>
                  <a:schemeClr val="bg1"/>
                </a:solidFill>
                <a:latin typeface="Merriweather" panose="00000500000000000000" pitchFamily="2" charset="0"/>
              </a:rPr>
              <a:t>James Madison, Federalist 51</a:t>
            </a:r>
            <a:endParaRPr lang="en-US" sz="2400" b="1" i="0" dirty="0">
              <a:solidFill>
                <a:schemeClr val="bg1"/>
              </a:solidFill>
              <a:effectLst/>
              <a:latin typeface="Merriweather" panose="00000500000000000000" pitchFamily="2" charset="0"/>
            </a:endParaRPr>
          </a:p>
        </p:txBody>
      </p:sp>
      <p:pic>
        <p:nvPicPr>
          <p:cNvPr id="7" name="Picture 2" descr="Cool James Madison &quot; Sticker for Sale ...">
            <a:extLst>
              <a:ext uri="{FF2B5EF4-FFF2-40B4-BE49-F238E27FC236}">
                <a16:creationId xmlns:a16="http://schemas.microsoft.com/office/drawing/2014/main" id="{7EB10908-1BCB-C9E0-616A-499E0F153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9362" y="3405743"/>
            <a:ext cx="1077875" cy="107787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92823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213F-859C-4F4F-9FBB-8F68962D3741}"/>
              </a:ext>
            </a:extLst>
          </p:cNvPr>
          <p:cNvSpPr>
            <a:spLocks noGrp="1"/>
          </p:cNvSpPr>
          <p:nvPr>
            <p:ph type="title"/>
          </p:nvPr>
        </p:nvSpPr>
        <p:spPr>
          <a:xfrm>
            <a:off x="838200" y="365125"/>
            <a:ext cx="10515600" cy="815975"/>
          </a:xfrm>
          <a:solidFill>
            <a:schemeClr val="bg1"/>
          </a:solidFill>
          <a:ln>
            <a:solidFill>
              <a:schemeClr val="accent1">
                <a:lumMod val="50000"/>
              </a:schemeClr>
            </a:solidFill>
          </a:ln>
        </p:spPr>
        <p:txBody>
          <a:bodyPr/>
          <a:lstStyle/>
          <a:p>
            <a:r>
              <a:rPr lang="en-US" dirty="0">
                <a:solidFill>
                  <a:schemeClr val="accent1">
                    <a:lumMod val="50000"/>
                  </a:schemeClr>
                </a:solidFill>
                <a:latin typeface="High Tower Text" panose="02040502050506030303" pitchFamily="18" charset="77"/>
              </a:rPr>
              <a:t>A Constitutional Connection </a:t>
            </a:r>
          </a:p>
        </p:txBody>
      </p:sp>
      <p:sp>
        <p:nvSpPr>
          <p:cNvPr id="3" name="Content Placeholder 2">
            <a:extLst>
              <a:ext uri="{FF2B5EF4-FFF2-40B4-BE49-F238E27FC236}">
                <a16:creationId xmlns:a16="http://schemas.microsoft.com/office/drawing/2014/main" id="{BBB36E7F-FF5B-144D-9384-DCA0ABD2A539}"/>
              </a:ext>
            </a:extLst>
          </p:cNvPr>
          <p:cNvSpPr>
            <a:spLocks noGrp="1"/>
          </p:cNvSpPr>
          <p:nvPr>
            <p:ph idx="1"/>
          </p:nvPr>
        </p:nvSpPr>
        <p:spPr>
          <a:xfrm>
            <a:off x="838200" y="1409700"/>
            <a:ext cx="10515600" cy="4767263"/>
          </a:xfrm>
          <a:solidFill>
            <a:schemeClr val="bg1"/>
          </a:solidFill>
          <a:ln>
            <a:solidFill>
              <a:schemeClr val="accent1">
                <a:lumMod val="50000"/>
              </a:schemeClr>
            </a:solidFill>
          </a:ln>
        </p:spPr>
        <p:txBody>
          <a:bodyPr>
            <a:normAutofit fontScale="92500" lnSpcReduction="10000"/>
          </a:bodyPr>
          <a:lstStyle/>
          <a:p>
            <a:r>
              <a:rPr lang="en-US" sz="2400" dirty="0">
                <a:latin typeface="Times" pitchFamily="2" charset="0"/>
              </a:rPr>
              <a:t>Match the following ideas with its source</a:t>
            </a:r>
          </a:p>
          <a:p>
            <a:pPr marL="457200" indent="-457200">
              <a:buAutoNum type="alphaUcPeriod"/>
            </a:pPr>
            <a:r>
              <a:rPr lang="en-US" sz="2400" b="1" dirty="0">
                <a:latin typeface="Times" pitchFamily="2" charset="0"/>
              </a:rPr>
              <a:t>Magna Carta			B. Mayflower Compact	</a:t>
            </a:r>
          </a:p>
          <a:p>
            <a:pPr marL="0" indent="0">
              <a:buNone/>
            </a:pPr>
            <a:r>
              <a:rPr lang="en-US" sz="2400" b="1" dirty="0">
                <a:latin typeface="Times" pitchFamily="2" charset="0"/>
              </a:rPr>
              <a:t>C. English Bill of Rights		D.  Iroquois Great Laws of Peace</a:t>
            </a:r>
          </a:p>
          <a:p>
            <a:pPr marL="0" indent="0">
              <a:buNone/>
            </a:pPr>
            <a:r>
              <a:rPr lang="en-US" sz="2400" b="1" dirty="0">
                <a:latin typeface="Times" pitchFamily="2" charset="0"/>
              </a:rPr>
              <a:t>E. Petition of Rights</a:t>
            </a:r>
          </a:p>
          <a:p>
            <a:pPr marL="0" indent="0">
              <a:buNone/>
            </a:pPr>
            <a:endParaRPr lang="en-US" sz="2400" dirty="0">
              <a:latin typeface="Times" pitchFamily="2" charset="0"/>
            </a:endParaRPr>
          </a:p>
          <a:p>
            <a:pPr marL="0" indent="0">
              <a:buNone/>
            </a:pPr>
            <a:r>
              <a:rPr lang="en-US" sz="2400" dirty="0">
                <a:latin typeface="Times" pitchFamily="2" charset="0"/>
              </a:rPr>
              <a:t>__ 1. Representative democracy </a:t>
            </a:r>
          </a:p>
          <a:p>
            <a:pPr marL="0" indent="0">
              <a:buNone/>
            </a:pPr>
            <a:r>
              <a:rPr lang="en-US" sz="2400" dirty="0">
                <a:latin typeface="Times" pitchFamily="2" charset="0"/>
              </a:rPr>
              <a:t>__ 2. Rule of laws &amp; No cruel &amp; unusual punishment </a:t>
            </a:r>
          </a:p>
          <a:p>
            <a:pPr marL="0" indent="0">
              <a:buNone/>
            </a:pPr>
            <a:r>
              <a:rPr lang="en-US" sz="2400" dirty="0">
                <a:latin typeface="Times" pitchFamily="2" charset="0"/>
              </a:rPr>
              <a:t>__ 3. No quartering of soldiers &amp; due process of law </a:t>
            </a:r>
          </a:p>
          <a:p>
            <a:pPr marL="0" indent="0">
              <a:buNone/>
            </a:pPr>
            <a:r>
              <a:rPr lang="en-US" sz="2400" dirty="0">
                <a:latin typeface="Times" pitchFamily="2" charset="0"/>
              </a:rPr>
              <a:t>__ 4. Direct democracy – Town meetings </a:t>
            </a:r>
          </a:p>
          <a:p>
            <a:pPr marL="0" indent="0">
              <a:buNone/>
            </a:pPr>
            <a:r>
              <a:rPr lang="en-US" sz="2400" dirty="0">
                <a:latin typeface="Times" pitchFamily="2" charset="0"/>
              </a:rPr>
              <a:t>__ 5. Limited government </a:t>
            </a:r>
          </a:p>
          <a:p>
            <a:pPr marL="0" indent="0">
              <a:buNone/>
            </a:pPr>
            <a:endParaRPr lang="en-US" sz="2400" dirty="0">
              <a:latin typeface="Times" pitchFamily="2" charset="0"/>
            </a:endParaRPr>
          </a:p>
          <a:p>
            <a:pPr marL="0" indent="0">
              <a:buNone/>
            </a:pPr>
            <a:r>
              <a:rPr lang="en-US" sz="2400" dirty="0">
                <a:latin typeface="Times" pitchFamily="2" charset="0"/>
              </a:rPr>
              <a:t>Explain how the above item is important for creating a government of the people.</a:t>
            </a:r>
          </a:p>
        </p:txBody>
      </p:sp>
    </p:spTree>
    <p:extLst>
      <p:ext uri="{BB962C8B-B14F-4D97-AF65-F5344CB8AC3E}">
        <p14:creationId xmlns:p14="http://schemas.microsoft.com/office/powerpoint/2010/main" val="397448820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6A41B-6B4B-F606-A626-4C6369270C4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D915A3-6212-6715-9092-05DE718E6A02}"/>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normAutofit/>
          </a:bodyPr>
          <a:lstStyle/>
          <a:p>
            <a:pPr marL="0" indent="0">
              <a:buNone/>
            </a:pPr>
            <a:r>
              <a:rPr lang="en-US" sz="2200" dirty="0">
                <a:solidFill>
                  <a:srgbClr val="002060"/>
                </a:solidFill>
                <a:latin typeface="Times" pitchFamily="2" charset="0"/>
              </a:rPr>
              <a:t>Essential Question:</a:t>
            </a:r>
            <a:r>
              <a:rPr lang="en-US" sz="2200" dirty="0">
                <a:latin typeface="Times" pitchFamily="2" charset="0"/>
              </a:rPr>
              <a:t> How have American political values defined the historic development of our political institutions and society? </a:t>
            </a:r>
          </a:p>
          <a:p>
            <a:pPr marL="0" indent="0">
              <a:buNone/>
            </a:pPr>
            <a:r>
              <a:rPr lang="en-US" sz="2200" dirty="0">
                <a:solidFill>
                  <a:srgbClr val="002060"/>
                </a:solidFill>
                <a:latin typeface="Times" pitchFamily="2" charset="0"/>
              </a:rPr>
              <a:t>Students Can:</a:t>
            </a:r>
          </a:p>
          <a:p>
            <a:r>
              <a:rPr lang="en-US" sz="2200" dirty="0">
                <a:latin typeface="Times" pitchFamily="2" charset="0"/>
              </a:rPr>
              <a:t>Explain why compromise was critical to the development of the U.S. Constitution </a:t>
            </a:r>
          </a:p>
          <a:p>
            <a:r>
              <a:rPr lang="en-US" sz="2200" dirty="0">
                <a:latin typeface="Times" pitchFamily="2" charset="0"/>
              </a:rPr>
              <a:t>Explain how the U.S. Constitution repairs the deficits of the Articles of Confederation</a:t>
            </a:r>
          </a:p>
          <a:p>
            <a:r>
              <a:rPr lang="en-US" sz="2200" dirty="0">
                <a:latin typeface="Times" pitchFamily="2" charset="0"/>
              </a:rPr>
              <a:t>Demonstrate how the Constitution grants the authority to govern without creating tyranny  </a:t>
            </a:r>
          </a:p>
          <a:p>
            <a:pPr marL="0" indent="0">
              <a:buNone/>
            </a:pPr>
            <a:r>
              <a:rPr lang="en-US" sz="2400" b="1" dirty="0">
                <a:solidFill>
                  <a:srgbClr val="002060"/>
                </a:solidFill>
                <a:latin typeface="Times" pitchFamily="2" charset="0"/>
              </a:rPr>
              <a:t>Agenda</a:t>
            </a:r>
          </a:p>
          <a:p>
            <a:r>
              <a:rPr lang="en-US" sz="2400" dirty="0">
                <a:latin typeface="Times" pitchFamily="2" charset="0"/>
              </a:rPr>
              <a:t>Madisonian Model Review </a:t>
            </a:r>
            <a:endParaRPr lang="en-US" sz="2400" b="1" dirty="0">
              <a:solidFill>
                <a:srgbClr val="002060"/>
              </a:solidFill>
              <a:latin typeface="Times" pitchFamily="2" charset="0"/>
            </a:endParaRPr>
          </a:p>
          <a:p>
            <a:r>
              <a:rPr lang="en-US" sz="2400" dirty="0">
                <a:latin typeface="Times" pitchFamily="2" charset="0"/>
              </a:rPr>
              <a:t>Constitutional Principles </a:t>
            </a:r>
          </a:p>
          <a:p>
            <a:r>
              <a:rPr lang="en-US" sz="2400" dirty="0">
                <a:latin typeface="Times" pitchFamily="2" charset="0"/>
              </a:rPr>
              <a:t>Funko Design </a:t>
            </a:r>
          </a:p>
          <a:p>
            <a:pPr marL="0" indent="0">
              <a:buNone/>
            </a:pPr>
            <a:r>
              <a:rPr lang="en-US" sz="2400" b="1" dirty="0">
                <a:solidFill>
                  <a:srgbClr val="002060"/>
                </a:solidFill>
                <a:latin typeface="Times" pitchFamily="2" charset="0"/>
              </a:rPr>
              <a:t>Homework:</a:t>
            </a:r>
          </a:p>
          <a:p>
            <a:r>
              <a:rPr lang="en-US" sz="2400" b="1" dirty="0">
                <a:solidFill>
                  <a:srgbClr val="FF0000"/>
                </a:solidFill>
                <a:latin typeface="Times" pitchFamily="2" charset="0"/>
              </a:rPr>
              <a:t>Current Events Journal Due October 25</a:t>
            </a:r>
          </a:p>
          <a:p>
            <a:r>
              <a:rPr lang="en-US" sz="2400" b="1" dirty="0">
                <a:solidFill>
                  <a:srgbClr val="FF0000"/>
                </a:solidFill>
                <a:latin typeface="Times" pitchFamily="2" charset="0"/>
              </a:rPr>
              <a:t>October 24, Unit II Test</a:t>
            </a:r>
          </a:p>
        </p:txBody>
      </p:sp>
    </p:spTree>
    <p:extLst>
      <p:ext uri="{BB962C8B-B14F-4D97-AF65-F5344CB8AC3E}">
        <p14:creationId xmlns:p14="http://schemas.microsoft.com/office/powerpoint/2010/main" val="67178067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F082F-51DF-0AF1-E253-96988DEC6C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3A50EF-B742-46AE-AC96-FB6AAC069ABA}"/>
              </a:ext>
            </a:extLst>
          </p:cNvPr>
          <p:cNvSpPr>
            <a:spLocks noGrp="1"/>
          </p:cNvSpPr>
          <p:nvPr>
            <p:ph type="title"/>
          </p:nvPr>
        </p:nvSpPr>
        <p:spPr>
          <a:xfrm>
            <a:off x="838200" y="365125"/>
            <a:ext cx="10515600" cy="746223"/>
          </a:xfrm>
          <a:solidFill>
            <a:schemeClr val="accent4">
              <a:lumMod val="20000"/>
              <a:lumOff val="80000"/>
            </a:schemeClr>
          </a:solidFill>
          <a:ln>
            <a:solidFill>
              <a:srgbClr val="FF0000"/>
            </a:solidFill>
          </a:ln>
        </p:spPr>
        <p:txBody>
          <a:bodyPr>
            <a:normAutofit fontScale="90000"/>
          </a:bodyPr>
          <a:lstStyle/>
          <a:p>
            <a:r>
              <a:rPr lang="en-US" dirty="0">
                <a:solidFill>
                  <a:srgbClr val="002060"/>
                </a:solidFill>
                <a:latin typeface="Bookman Old Style" panose="02050604050505020204" pitchFamily="18" charset="0"/>
              </a:rPr>
              <a:t>The Madisonian Model of Government </a:t>
            </a:r>
          </a:p>
        </p:txBody>
      </p:sp>
      <p:sp>
        <p:nvSpPr>
          <p:cNvPr id="3" name="Content Placeholder 2">
            <a:extLst>
              <a:ext uri="{FF2B5EF4-FFF2-40B4-BE49-F238E27FC236}">
                <a16:creationId xmlns:a16="http://schemas.microsoft.com/office/drawing/2014/main" id="{DF71F42F-33EA-C7AD-D779-62ECE6E04FC6}"/>
              </a:ext>
            </a:extLst>
          </p:cNvPr>
          <p:cNvSpPr>
            <a:spLocks noGrp="1"/>
          </p:cNvSpPr>
          <p:nvPr>
            <p:ph idx="1"/>
          </p:nvPr>
        </p:nvSpPr>
        <p:spPr>
          <a:xfrm>
            <a:off x="838200" y="1297119"/>
            <a:ext cx="10515600" cy="4798329"/>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Madison IQ Test Review </a:t>
            </a:r>
          </a:p>
        </p:txBody>
      </p:sp>
      <p:sp>
        <p:nvSpPr>
          <p:cNvPr id="4" name="Rectangle 3">
            <a:extLst>
              <a:ext uri="{FF2B5EF4-FFF2-40B4-BE49-F238E27FC236}">
                <a16:creationId xmlns:a16="http://schemas.microsoft.com/office/drawing/2014/main" id="{58F0C073-5A57-E522-2518-655E647C2B7C}"/>
              </a:ext>
            </a:extLst>
          </p:cNvPr>
          <p:cNvSpPr/>
          <p:nvPr/>
        </p:nvSpPr>
        <p:spPr>
          <a:xfrm>
            <a:off x="497055" y="3696284"/>
            <a:ext cx="3072619" cy="157558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Goal 1</a:t>
            </a:r>
            <a:r>
              <a:rPr lang="en-US" sz="2400" dirty="0">
                <a:latin typeface="Times" panose="02020603050405020304" pitchFamily="18" charset="0"/>
                <a:cs typeface="Times" panose="02020603050405020304" pitchFamily="18" charset="0"/>
              </a:rPr>
              <a:t>: </a:t>
            </a:r>
            <a:r>
              <a:rPr lang="en-US" sz="2400" b="1" i="1" u="sng" dirty="0">
                <a:latin typeface="Times" panose="02020603050405020304" pitchFamily="18" charset="0"/>
                <a:cs typeface="Times" panose="02020603050405020304" pitchFamily="18" charset="0"/>
              </a:rPr>
              <a:t>Separate the powers of government</a:t>
            </a:r>
          </a:p>
          <a:p>
            <a:r>
              <a:rPr lang="en-US" sz="2400" u="sng" dirty="0">
                <a:latin typeface="Times" panose="02020603050405020304" pitchFamily="18" charset="0"/>
                <a:cs typeface="Times" panose="02020603050405020304" pitchFamily="18" charset="0"/>
              </a:rPr>
              <a:t>(Ex. Three Branches of Government)</a:t>
            </a:r>
            <a:r>
              <a:rPr lang="en-US" sz="2400" dirty="0">
                <a:latin typeface="Times" panose="02020603050405020304" pitchFamily="18" charset="0"/>
                <a:cs typeface="Times" panose="02020603050405020304" pitchFamily="18" charset="0"/>
              </a:rPr>
              <a:t> </a:t>
            </a:r>
          </a:p>
        </p:txBody>
      </p:sp>
      <p:sp>
        <p:nvSpPr>
          <p:cNvPr id="5" name="Rectangle 4">
            <a:extLst>
              <a:ext uri="{FF2B5EF4-FFF2-40B4-BE49-F238E27FC236}">
                <a16:creationId xmlns:a16="http://schemas.microsoft.com/office/drawing/2014/main" id="{934E0BAB-00E0-A57A-B347-0F2869BDC4DE}"/>
              </a:ext>
            </a:extLst>
          </p:cNvPr>
          <p:cNvSpPr/>
          <p:nvPr/>
        </p:nvSpPr>
        <p:spPr>
          <a:xfrm>
            <a:off x="4389118" y="3696286"/>
            <a:ext cx="3072619" cy="157558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Goal 2</a:t>
            </a:r>
            <a:r>
              <a:rPr lang="en-US" sz="2400" dirty="0">
                <a:latin typeface="Times" panose="02020603050405020304" pitchFamily="18" charset="0"/>
                <a:cs typeface="Times" panose="02020603050405020304" pitchFamily="18" charset="0"/>
              </a:rPr>
              <a:t>: </a:t>
            </a:r>
            <a:r>
              <a:rPr lang="en-US" sz="2400" b="1" i="1" u="sng" dirty="0">
                <a:latin typeface="Times" panose="02020603050405020304" pitchFamily="18" charset="0"/>
                <a:cs typeface="Times" panose="02020603050405020304" pitchFamily="18" charset="0"/>
              </a:rPr>
              <a:t>Check and balances on government power</a:t>
            </a:r>
          </a:p>
        </p:txBody>
      </p:sp>
      <p:sp>
        <p:nvSpPr>
          <p:cNvPr id="6" name="Rectangle 5">
            <a:extLst>
              <a:ext uri="{FF2B5EF4-FFF2-40B4-BE49-F238E27FC236}">
                <a16:creationId xmlns:a16="http://schemas.microsoft.com/office/drawing/2014/main" id="{964E3581-3915-A28F-E72C-51FCA4245985}"/>
              </a:ext>
            </a:extLst>
          </p:cNvPr>
          <p:cNvSpPr/>
          <p:nvPr/>
        </p:nvSpPr>
        <p:spPr>
          <a:xfrm>
            <a:off x="7934178" y="3696285"/>
            <a:ext cx="3669323" cy="157558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Goal 3</a:t>
            </a:r>
            <a:r>
              <a:rPr lang="en-US" sz="2400" dirty="0">
                <a:latin typeface="Times" panose="02020603050405020304" pitchFamily="18" charset="0"/>
                <a:cs typeface="Times" panose="02020603050405020304" pitchFamily="18" charset="0"/>
              </a:rPr>
              <a:t>: </a:t>
            </a:r>
            <a:r>
              <a:rPr lang="en-US" sz="2400" b="1" i="1" u="sng" dirty="0">
                <a:latin typeface="Times" panose="02020603050405020304" pitchFamily="18" charset="0"/>
                <a:cs typeface="Times" panose="02020603050405020304" pitchFamily="18" charset="0"/>
              </a:rPr>
              <a:t>Limit the tyranny of the mob </a:t>
            </a:r>
            <a:r>
              <a:rPr lang="en-US" sz="2400" i="1" dirty="0">
                <a:latin typeface="Times" panose="02020603050405020304" pitchFamily="18" charset="0"/>
                <a:cs typeface="Times" panose="02020603050405020304" pitchFamily="18" charset="0"/>
              </a:rPr>
              <a:t>(block the majority from denying the rights of the minority)</a:t>
            </a:r>
          </a:p>
        </p:txBody>
      </p:sp>
      <p:pic>
        <p:nvPicPr>
          <p:cNvPr id="1028" name="Picture 4" descr="The U.S. Constitution | Wilton H. Strickland, PLLC">
            <a:extLst>
              <a:ext uri="{FF2B5EF4-FFF2-40B4-BE49-F238E27FC236}">
                <a16:creationId xmlns:a16="http://schemas.microsoft.com/office/drawing/2014/main" id="{B3F35AEC-3AB2-3CC5-D242-509053ACA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403" y="2200202"/>
            <a:ext cx="2686050" cy="1228798"/>
          </a:xfrm>
          <a:prstGeom prst="rect">
            <a:avLst/>
          </a:prstGeom>
          <a:noFill/>
          <a:extLst>
            <a:ext uri="{909E8E84-426E-40DD-AFC4-6F175D3DCCD1}">
              <a14:hiddenFill xmlns:a14="http://schemas.microsoft.com/office/drawing/2010/main">
                <a:solidFill>
                  <a:srgbClr val="FFFFFF"/>
                </a:solidFill>
              </a14:hiddenFill>
            </a:ext>
          </a:extLst>
        </p:spPr>
      </p:pic>
      <p:sp>
        <p:nvSpPr>
          <p:cNvPr id="7" name="Arrow: Down 6">
            <a:extLst>
              <a:ext uri="{FF2B5EF4-FFF2-40B4-BE49-F238E27FC236}">
                <a16:creationId xmlns:a16="http://schemas.microsoft.com/office/drawing/2014/main" id="{69645548-363B-6827-6737-E8B7831FFAA6}"/>
              </a:ext>
            </a:extLst>
          </p:cNvPr>
          <p:cNvSpPr/>
          <p:nvPr/>
        </p:nvSpPr>
        <p:spPr>
          <a:xfrm>
            <a:off x="5618284" y="3318217"/>
            <a:ext cx="492370" cy="488851"/>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9ABED21D-D675-027E-4460-F2B2768A2303}"/>
              </a:ext>
            </a:extLst>
          </p:cNvPr>
          <p:cNvSpPr/>
          <p:nvPr/>
        </p:nvSpPr>
        <p:spPr>
          <a:xfrm rot="3379565">
            <a:off x="4202464" y="2995003"/>
            <a:ext cx="492370" cy="488851"/>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4401AA2A-CABB-3145-BDC2-B7F2A42E523B}"/>
              </a:ext>
            </a:extLst>
          </p:cNvPr>
          <p:cNvSpPr/>
          <p:nvPr/>
        </p:nvSpPr>
        <p:spPr>
          <a:xfrm rot="18516952">
            <a:off x="7163951" y="3048732"/>
            <a:ext cx="492370" cy="488851"/>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New Heights for the “New Madison” Approach">
            <a:extLst>
              <a:ext uri="{FF2B5EF4-FFF2-40B4-BE49-F238E27FC236}">
                <a16:creationId xmlns:a16="http://schemas.microsoft.com/office/drawing/2014/main" id="{55AEFD33-4A6B-D5CD-505E-4F511AE93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1186" y="1739781"/>
            <a:ext cx="1374922" cy="17707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E869718F-E316-C27E-A736-489A1425BB2F}"/>
              </a:ext>
            </a:extLst>
          </p:cNvPr>
          <p:cNvSpPr/>
          <p:nvPr/>
        </p:nvSpPr>
        <p:spPr>
          <a:xfrm>
            <a:off x="9945858" y="1587928"/>
            <a:ext cx="2039816" cy="647113"/>
          </a:xfrm>
          <a:prstGeom prst="wedgeEllipseCallout">
            <a:avLst>
              <a:gd name="adj1" fmla="val -39454"/>
              <a:gd name="adj2" fmla="val 6902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NO TYRANNY!</a:t>
            </a:r>
          </a:p>
        </p:txBody>
      </p:sp>
    </p:spTree>
    <p:extLst>
      <p:ext uri="{BB962C8B-B14F-4D97-AF65-F5344CB8AC3E}">
        <p14:creationId xmlns:p14="http://schemas.microsoft.com/office/powerpoint/2010/main" val="368370102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F9668-3D12-4F88-B44B-039D59777C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DA74D1-5C56-BDB0-FDD3-03A9B7D64727}"/>
              </a:ext>
            </a:extLst>
          </p:cNvPr>
          <p:cNvSpPr>
            <a:spLocks noGrp="1"/>
          </p:cNvSpPr>
          <p:nvPr>
            <p:ph type="title"/>
          </p:nvPr>
        </p:nvSpPr>
        <p:spPr>
          <a:xfrm>
            <a:off x="838200" y="163648"/>
            <a:ext cx="10515600" cy="774358"/>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Madisonian IQ Test</a:t>
            </a:r>
          </a:p>
        </p:txBody>
      </p:sp>
      <p:sp>
        <p:nvSpPr>
          <p:cNvPr id="3" name="Content Placeholder 2">
            <a:extLst>
              <a:ext uri="{FF2B5EF4-FFF2-40B4-BE49-F238E27FC236}">
                <a16:creationId xmlns:a16="http://schemas.microsoft.com/office/drawing/2014/main" id="{F0ABC46A-AD84-F6F1-91FB-7C170DEE626F}"/>
              </a:ext>
            </a:extLst>
          </p:cNvPr>
          <p:cNvSpPr>
            <a:spLocks noGrp="1"/>
          </p:cNvSpPr>
          <p:nvPr>
            <p:ph idx="1"/>
          </p:nvPr>
        </p:nvSpPr>
        <p:spPr>
          <a:xfrm>
            <a:off x="562707" y="1162374"/>
            <a:ext cx="11099409" cy="5014590"/>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Use the Interactive U.S. Constitution from the U.S. Constitution Center to examine how the Articles setup are government. </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88ACB09A-562C-FA57-F9CA-2B4E090D77D2}"/>
              </a:ext>
            </a:extLst>
          </p:cNvPr>
          <p:cNvSpPr/>
          <p:nvPr/>
        </p:nvSpPr>
        <p:spPr>
          <a:xfrm>
            <a:off x="838200" y="1936732"/>
            <a:ext cx="6755969" cy="774358"/>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How did the Founders structure government?</a:t>
            </a:r>
          </a:p>
        </p:txBody>
      </p:sp>
      <p:sp>
        <p:nvSpPr>
          <p:cNvPr id="5" name="Rectangle 4">
            <a:extLst>
              <a:ext uri="{FF2B5EF4-FFF2-40B4-BE49-F238E27FC236}">
                <a16:creationId xmlns:a16="http://schemas.microsoft.com/office/drawing/2014/main" id="{E2E37A28-B8F1-BE5C-50BD-B93AEB92C061}"/>
              </a:ext>
            </a:extLst>
          </p:cNvPr>
          <p:cNvSpPr/>
          <p:nvPr/>
        </p:nvSpPr>
        <p:spPr>
          <a:xfrm>
            <a:off x="838199" y="2895311"/>
            <a:ext cx="6755969" cy="774358"/>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What powers was granted to a new national government? </a:t>
            </a:r>
          </a:p>
        </p:txBody>
      </p:sp>
      <p:sp>
        <p:nvSpPr>
          <p:cNvPr id="6" name="Rectangle 5">
            <a:extLst>
              <a:ext uri="{FF2B5EF4-FFF2-40B4-BE49-F238E27FC236}">
                <a16:creationId xmlns:a16="http://schemas.microsoft.com/office/drawing/2014/main" id="{380DC2A7-4A06-8FC2-F8E3-84208BE704F3}"/>
              </a:ext>
            </a:extLst>
          </p:cNvPr>
          <p:cNvSpPr/>
          <p:nvPr/>
        </p:nvSpPr>
        <p:spPr>
          <a:xfrm>
            <a:off x="838200" y="3913498"/>
            <a:ext cx="6755969" cy="774358"/>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How did the Founders limit the power of government? </a:t>
            </a:r>
          </a:p>
        </p:txBody>
      </p:sp>
      <p:sp>
        <p:nvSpPr>
          <p:cNvPr id="7" name="Rectangle 6">
            <a:extLst>
              <a:ext uri="{FF2B5EF4-FFF2-40B4-BE49-F238E27FC236}">
                <a16:creationId xmlns:a16="http://schemas.microsoft.com/office/drawing/2014/main" id="{69AF08BF-1193-0BFB-727E-75666DDBEC5D}"/>
              </a:ext>
            </a:extLst>
          </p:cNvPr>
          <p:cNvSpPr/>
          <p:nvPr/>
        </p:nvSpPr>
        <p:spPr>
          <a:xfrm>
            <a:off x="838200" y="4912224"/>
            <a:ext cx="6755969" cy="774358"/>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How is the Constitution a flexible document that can adjust to changing times? </a:t>
            </a:r>
          </a:p>
        </p:txBody>
      </p:sp>
      <p:pic>
        <p:nvPicPr>
          <p:cNvPr id="2050" name="Picture 2" descr="James Madison University - Jimmy has ...">
            <a:extLst>
              <a:ext uri="{FF2B5EF4-FFF2-40B4-BE49-F238E27FC236}">
                <a16:creationId xmlns:a16="http://schemas.microsoft.com/office/drawing/2014/main" id="{C8CC1F08-FC9B-FEC3-94C6-E287A7161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964" y="2170423"/>
            <a:ext cx="2637375" cy="4230909"/>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FE90E419-AC26-0BA8-B30E-A996F803EC29}"/>
              </a:ext>
            </a:extLst>
          </p:cNvPr>
          <p:cNvSpPr/>
          <p:nvPr/>
        </p:nvSpPr>
        <p:spPr>
          <a:xfrm>
            <a:off x="9779431" y="1813859"/>
            <a:ext cx="1882685" cy="1192812"/>
          </a:xfrm>
          <a:prstGeom prst="wedgeEllipseCallout">
            <a:avLst>
              <a:gd name="adj1" fmla="val -45529"/>
              <a:gd name="adj2" fmla="val 54704"/>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Making a government genius!!!</a:t>
            </a:r>
          </a:p>
        </p:txBody>
      </p:sp>
    </p:spTree>
    <p:extLst>
      <p:ext uri="{BB962C8B-B14F-4D97-AF65-F5344CB8AC3E}">
        <p14:creationId xmlns:p14="http://schemas.microsoft.com/office/powerpoint/2010/main" val="126315675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4">
              <a:lumMod val="20000"/>
              <a:lumOff val="80000"/>
            </a:schemeClr>
          </a:solidFill>
          <a:ln>
            <a:solidFill>
              <a:schemeClr val="tx1"/>
            </a:solidFill>
          </a:ln>
        </p:spPr>
        <p:txBody>
          <a:bodyPr/>
          <a:lstStyle/>
          <a:p>
            <a:r>
              <a:rPr lang="en-US" dirty="0">
                <a:solidFill>
                  <a:srgbClr val="002060"/>
                </a:solidFill>
                <a:latin typeface="Bookman Old Style" panose="02050604050505020204" pitchFamily="18" charset="0"/>
              </a:rPr>
              <a:t>Restrains on Authority</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267285" y="3081458"/>
            <a:ext cx="11563643" cy="3558493"/>
          </a:xfrm>
          <a:solidFill>
            <a:schemeClr val="bg1"/>
          </a:solidFill>
          <a:ln>
            <a:solidFill>
              <a:srgbClr val="002060"/>
            </a:solidFill>
          </a:ln>
        </p:spPr>
        <p:txBody>
          <a:bodyPr>
            <a:normAutofit/>
          </a:bodyPr>
          <a:lstStyle/>
          <a:p>
            <a:pPr marL="0" indent="0">
              <a:buNone/>
            </a:pPr>
            <a:r>
              <a:rPr lang="en-US" sz="2400" b="1" dirty="0">
                <a:solidFill>
                  <a:srgbClr val="002060"/>
                </a:solidFill>
                <a:latin typeface="Times New Roman" panose="02020603050405020304" pitchFamily="18" charset="0"/>
                <a:cs typeface="Times New Roman" panose="02020603050405020304" pitchFamily="18" charset="0"/>
              </a:rPr>
              <a:t>Upholding the ideas of the American Revolution and limited government </a:t>
            </a:r>
          </a:p>
          <a:p>
            <a:r>
              <a:rPr lang="en-US" sz="2400" dirty="0">
                <a:latin typeface="Times New Roman" panose="02020603050405020304" pitchFamily="18" charset="0"/>
                <a:cs typeface="Times New Roman" panose="02020603050405020304" pitchFamily="18" charset="0"/>
              </a:rPr>
              <a:t>Important principles of the Constitution (restraints on power) </a:t>
            </a:r>
          </a:p>
        </p:txBody>
      </p:sp>
      <p:sp>
        <p:nvSpPr>
          <p:cNvPr id="4" name="Rectangle 3">
            <a:extLst>
              <a:ext uri="{FF2B5EF4-FFF2-40B4-BE49-F238E27FC236}">
                <a16:creationId xmlns:a16="http://schemas.microsoft.com/office/drawing/2014/main" id="{58FE6214-8A8E-4572-98A9-43407842F616}"/>
              </a:ext>
            </a:extLst>
          </p:cNvPr>
          <p:cNvSpPr/>
          <p:nvPr/>
        </p:nvSpPr>
        <p:spPr>
          <a:xfrm>
            <a:off x="267286" y="1266726"/>
            <a:ext cx="11563642" cy="165935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“Liberty must at all hazards be supported. We have a right to it, derived from our Maker. But if we had not, our fathers have earned and bought it for us, at the expense of their ease, their estates, their pleasure, and their blood.” </a:t>
            </a:r>
          </a:p>
          <a:p>
            <a:r>
              <a:rPr lang="en-US" sz="2400" dirty="0">
                <a:latin typeface="Times" panose="02020603050405020304" pitchFamily="18" charset="0"/>
                <a:cs typeface="Times" panose="02020603050405020304" pitchFamily="18" charset="0"/>
              </a:rPr>
              <a:t>	– </a:t>
            </a:r>
            <a:r>
              <a:rPr lang="en-US" sz="2400" b="1" dirty="0">
                <a:latin typeface="Times" panose="02020603050405020304" pitchFamily="18" charset="0"/>
                <a:cs typeface="Times" panose="02020603050405020304" pitchFamily="18" charset="0"/>
              </a:rPr>
              <a:t>John Adams, 1765</a:t>
            </a:r>
          </a:p>
        </p:txBody>
      </p:sp>
      <p:pic>
        <p:nvPicPr>
          <p:cNvPr id="1028" name="Picture 4" descr="The Five Oddest Clauses in the US Constitution | BU Today | Boston  University">
            <a:extLst>
              <a:ext uri="{FF2B5EF4-FFF2-40B4-BE49-F238E27FC236}">
                <a16:creationId xmlns:a16="http://schemas.microsoft.com/office/drawing/2014/main" id="{2792F5CE-FCBF-4F41-AF47-09529F7002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6269" y="4796450"/>
            <a:ext cx="3924886" cy="122388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76DC8A4-13C8-4F40-BE67-6A6412DFCE0D}"/>
              </a:ext>
            </a:extLst>
          </p:cNvPr>
          <p:cNvSpPr/>
          <p:nvPr/>
        </p:nvSpPr>
        <p:spPr>
          <a:xfrm>
            <a:off x="4077283" y="3926186"/>
            <a:ext cx="3502855" cy="66118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Federalism</a:t>
            </a:r>
          </a:p>
        </p:txBody>
      </p:sp>
      <p:sp>
        <p:nvSpPr>
          <p:cNvPr id="8" name="Rectangle 7">
            <a:extLst>
              <a:ext uri="{FF2B5EF4-FFF2-40B4-BE49-F238E27FC236}">
                <a16:creationId xmlns:a16="http://schemas.microsoft.com/office/drawing/2014/main" id="{B7A18AA5-6E28-4723-8A32-0F88B43E9F07}"/>
              </a:ext>
            </a:extLst>
          </p:cNvPr>
          <p:cNvSpPr/>
          <p:nvPr/>
        </p:nvSpPr>
        <p:spPr>
          <a:xfrm>
            <a:off x="189913" y="4872553"/>
            <a:ext cx="3502855" cy="66118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Popular sovereignty</a:t>
            </a:r>
          </a:p>
        </p:txBody>
      </p:sp>
      <p:sp>
        <p:nvSpPr>
          <p:cNvPr id="10" name="Rectangle 9">
            <a:extLst>
              <a:ext uri="{FF2B5EF4-FFF2-40B4-BE49-F238E27FC236}">
                <a16:creationId xmlns:a16="http://schemas.microsoft.com/office/drawing/2014/main" id="{8C369BC2-B4F3-4EA1-BAC8-4EEE54CFF116}"/>
              </a:ext>
            </a:extLst>
          </p:cNvPr>
          <p:cNvSpPr/>
          <p:nvPr/>
        </p:nvSpPr>
        <p:spPr>
          <a:xfrm>
            <a:off x="7922017" y="4775695"/>
            <a:ext cx="3502855" cy="66118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Republicanism</a:t>
            </a:r>
          </a:p>
        </p:txBody>
      </p:sp>
      <p:sp>
        <p:nvSpPr>
          <p:cNvPr id="11" name="Rectangle 10">
            <a:extLst>
              <a:ext uri="{FF2B5EF4-FFF2-40B4-BE49-F238E27FC236}">
                <a16:creationId xmlns:a16="http://schemas.microsoft.com/office/drawing/2014/main" id="{177AF2E3-9C98-4384-90B4-BCF2C1F60C64}"/>
              </a:ext>
            </a:extLst>
          </p:cNvPr>
          <p:cNvSpPr/>
          <p:nvPr/>
        </p:nvSpPr>
        <p:spPr>
          <a:xfrm>
            <a:off x="189912" y="5771269"/>
            <a:ext cx="3502855" cy="66118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Separation of Powers</a:t>
            </a:r>
          </a:p>
        </p:txBody>
      </p:sp>
      <p:sp>
        <p:nvSpPr>
          <p:cNvPr id="12" name="Rectangle 11">
            <a:extLst>
              <a:ext uri="{FF2B5EF4-FFF2-40B4-BE49-F238E27FC236}">
                <a16:creationId xmlns:a16="http://schemas.microsoft.com/office/drawing/2014/main" id="{A92A2CFB-829B-40DE-8110-6DC14A4B0222}"/>
              </a:ext>
            </a:extLst>
          </p:cNvPr>
          <p:cNvSpPr/>
          <p:nvPr/>
        </p:nvSpPr>
        <p:spPr>
          <a:xfrm>
            <a:off x="4077284" y="6097072"/>
            <a:ext cx="3502855" cy="66118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Checks &amp; Balances</a:t>
            </a:r>
          </a:p>
        </p:txBody>
      </p:sp>
      <p:sp>
        <p:nvSpPr>
          <p:cNvPr id="13" name="Rectangle 12">
            <a:extLst>
              <a:ext uri="{FF2B5EF4-FFF2-40B4-BE49-F238E27FC236}">
                <a16:creationId xmlns:a16="http://schemas.microsoft.com/office/drawing/2014/main" id="{7EDD4890-5A3E-42EA-ABFD-09DCEBFD611A}"/>
              </a:ext>
            </a:extLst>
          </p:cNvPr>
          <p:cNvSpPr/>
          <p:nvPr/>
        </p:nvSpPr>
        <p:spPr>
          <a:xfrm>
            <a:off x="7922018" y="5771269"/>
            <a:ext cx="3502855" cy="66118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Rule of Law </a:t>
            </a:r>
          </a:p>
        </p:txBody>
      </p:sp>
    </p:spTree>
    <p:extLst>
      <p:ext uri="{BB962C8B-B14F-4D97-AF65-F5344CB8AC3E}">
        <p14:creationId xmlns:p14="http://schemas.microsoft.com/office/powerpoint/2010/main" val="722358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2CC1A-CC5F-0F00-6BAC-28DDB5A9CDD4}"/>
              </a:ext>
            </a:extLst>
          </p:cNvPr>
          <p:cNvSpPr>
            <a:spLocks noGrp="1"/>
          </p:cNvSpPr>
          <p:nvPr>
            <p:ph type="title"/>
          </p:nvPr>
        </p:nvSpPr>
        <p:spPr>
          <a:xfrm>
            <a:off x="377371" y="365126"/>
            <a:ext cx="10976429" cy="723446"/>
          </a:xfrm>
          <a:solidFill>
            <a:schemeClr val="accent4">
              <a:lumMod val="40000"/>
              <a:lumOff val="60000"/>
            </a:schemeClr>
          </a:solidFill>
          <a:ln>
            <a:solidFill>
              <a:srgbClr val="FF0000"/>
            </a:solidFill>
          </a:ln>
        </p:spPr>
        <p:txBody>
          <a:bodyPr/>
          <a:lstStyle/>
          <a:p>
            <a:r>
              <a:rPr lang="en-US" b="1" dirty="0">
                <a:solidFill>
                  <a:srgbClr val="002060"/>
                </a:solidFill>
                <a:latin typeface="Baskerville Old Face" panose="02020602080505020303" pitchFamily="18" charset="0"/>
              </a:rPr>
              <a:t>Enlightenment Understanding</a:t>
            </a:r>
          </a:p>
        </p:txBody>
      </p:sp>
      <p:sp>
        <p:nvSpPr>
          <p:cNvPr id="3" name="Content Placeholder 2">
            <a:extLst>
              <a:ext uri="{FF2B5EF4-FFF2-40B4-BE49-F238E27FC236}">
                <a16:creationId xmlns:a16="http://schemas.microsoft.com/office/drawing/2014/main" id="{C77A19E6-DD81-19D5-4175-4278136D2CEE}"/>
              </a:ext>
            </a:extLst>
          </p:cNvPr>
          <p:cNvSpPr>
            <a:spLocks noGrp="1"/>
          </p:cNvSpPr>
          <p:nvPr>
            <p:ph idx="1"/>
          </p:nvPr>
        </p:nvSpPr>
        <p:spPr>
          <a:xfrm>
            <a:off x="174171" y="1306286"/>
            <a:ext cx="11640458" cy="4870677"/>
          </a:xfrm>
          <a:solidFill>
            <a:schemeClr val="bg1"/>
          </a:solidFill>
          <a:ln>
            <a:solidFill>
              <a:srgbClr val="002060"/>
            </a:solidFill>
          </a:ln>
        </p:spPr>
        <p:txBody>
          <a:bodyPr/>
          <a:lstStyle/>
          <a:p>
            <a:pPr marL="0" indent="0">
              <a:buNone/>
            </a:pPr>
            <a:r>
              <a:rPr lang="en-US" dirty="0">
                <a:latin typeface="Times" panose="02020603050405020304" pitchFamily="18" charset="0"/>
                <a:cs typeface="Times" panose="02020603050405020304" pitchFamily="18" charset="0"/>
              </a:rPr>
              <a:t>Explain how Enlightenment philosophers shaped the development of the U.S. Constitution? </a:t>
            </a:r>
          </a:p>
        </p:txBody>
      </p:sp>
      <p:pic>
        <p:nvPicPr>
          <p:cNvPr id="4" name="Picture 3" descr="An old photo of a person&#10;&#10;Description automatically generated">
            <a:extLst>
              <a:ext uri="{FF2B5EF4-FFF2-40B4-BE49-F238E27FC236}">
                <a16:creationId xmlns:a16="http://schemas.microsoft.com/office/drawing/2014/main" id="{20001A14-C09A-D6E6-40F9-88A7F0072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371" y="2227940"/>
            <a:ext cx="1445300" cy="1579562"/>
          </a:xfrm>
          <a:prstGeom prst="rect">
            <a:avLst/>
          </a:prstGeom>
          <a:ln>
            <a:solidFill>
              <a:schemeClr val="tx1"/>
            </a:solidFill>
          </a:ln>
        </p:spPr>
      </p:pic>
      <p:pic>
        <p:nvPicPr>
          <p:cNvPr id="5" name="Picture 4" descr="A person posing for the camera&#10;&#10;Description automatically generated">
            <a:extLst>
              <a:ext uri="{FF2B5EF4-FFF2-40B4-BE49-F238E27FC236}">
                <a16:creationId xmlns:a16="http://schemas.microsoft.com/office/drawing/2014/main" id="{AC10AB4B-A06B-0E05-C75C-3290411CA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1445" y="1857631"/>
            <a:ext cx="1445301" cy="1579562"/>
          </a:xfrm>
          <a:prstGeom prst="rect">
            <a:avLst/>
          </a:prstGeom>
          <a:ln>
            <a:solidFill>
              <a:schemeClr val="tx1"/>
            </a:solidFill>
          </a:ln>
        </p:spPr>
      </p:pic>
      <p:pic>
        <p:nvPicPr>
          <p:cNvPr id="6" name="Picture 5" descr="A person looking at the camera&#10;&#10;Description automatically generated">
            <a:extLst>
              <a:ext uri="{FF2B5EF4-FFF2-40B4-BE49-F238E27FC236}">
                <a16:creationId xmlns:a16="http://schemas.microsoft.com/office/drawing/2014/main" id="{ED30FE3C-2776-9A3E-2FF6-6C0D3CBA3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371" y="4435927"/>
            <a:ext cx="1445302" cy="1579563"/>
          </a:xfrm>
          <a:prstGeom prst="rect">
            <a:avLst/>
          </a:prstGeom>
          <a:ln>
            <a:solidFill>
              <a:schemeClr val="tx1"/>
            </a:solidFill>
          </a:ln>
        </p:spPr>
      </p:pic>
      <p:pic>
        <p:nvPicPr>
          <p:cNvPr id="7" name="Picture 6" descr="A close up of a person&#10;&#10;Description automatically generated">
            <a:extLst>
              <a:ext uri="{FF2B5EF4-FFF2-40B4-BE49-F238E27FC236}">
                <a16:creationId xmlns:a16="http://schemas.microsoft.com/office/drawing/2014/main" id="{3F703C44-C863-85FC-A847-94796A8857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3492" y="4064596"/>
            <a:ext cx="1445300" cy="1579563"/>
          </a:xfrm>
          <a:prstGeom prst="rect">
            <a:avLst/>
          </a:prstGeom>
          <a:ln>
            <a:solidFill>
              <a:schemeClr val="tx1"/>
            </a:solidFill>
          </a:ln>
        </p:spPr>
      </p:pic>
      <p:pic>
        <p:nvPicPr>
          <p:cNvPr id="3074" name="Picture 2" descr="Historical Document We Stock Footage ...">
            <a:extLst>
              <a:ext uri="{FF2B5EF4-FFF2-40B4-BE49-F238E27FC236}">
                <a16:creationId xmlns:a16="http://schemas.microsoft.com/office/drawing/2014/main" id="{23768E6D-A56C-EC1F-ADC5-3CCB649B4D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6652" y="1931874"/>
            <a:ext cx="5858667" cy="45610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ED4EC86-D123-57AA-1A55-DC4B191350BA}"/>
              </a:ext>
            </a:extLst>
          </p:cNvPr>
          <p:cNvSpPr/>
          <p:nvPr/>
        </p:nvSpPr>
        <p:spPr>
          <a:xfrm>
            <a:off x="486658" y="3417408"/>
            <a:ext cx="1796501" cy="608861"/>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Baron von Montesquieu </a:t>
            </a:r>
          </a:p>
        </p:txBody>
      </p:sp>
      <p:sp>
        <p:nvSpPr>
          <p:cNvPr id="9" name="Rectangle 8">
            <a:extLst>
              <a:ext uri="{FF2B5EF4-FFF2-40B4-BE49-F238E27FC236}">
                <a16:creationId xmlns:a16="http://schemas.microsoft.com/office/drawing/2014/main" id="{EC3D0C68-6A8E-A987-A7E0-F6F5F515E28A}"/>
              </a:ext>
            </a:extLst>
          </p:cNvPr>
          <p:cNvSpPr/>
          <p:nvPr/>
        </p:nvSpPr>
        <p:spPr>
          <a:xfrm>
            <a:off x="3309756" y="3185408"/>
            <a:ext cx="1618585" cy="608861"/>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Jean Jacques Rousseau</a:t>
            </a:r>
          </a:p>
        </p:txBody>
      </p:sp>
      <p:sp>
        <p:nvSpPr>
          <p:cNvPr id="10" name="Rectangle 9">
            <a:extLst>
              <a:ext uri="{FF2B5EF4-FFF2-40B4-BE49-F238E27FC236}">
                <a16:creationId xmlns:a16="http://schemas.microsoft.com/office/drawing/2014/main" id="{397E035B-CE55-4AEB-52E5-0551F5C46CB9}"/>
              </a:ext>
            </a:extLst>
          </p:cNvPr>
          <p:cNvSpPr/>
          <p:nvPr/>
        </p:nvSpPr>
        <p:spPr>
          <a:xfrm>
            <a:off x="537774" y="5772931"/>
            <a:ext cx="1694268" cy="608861"/>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John Locke</a:t>
            </a:r>
          </a:p>
        </p:txBody>
      </p:sp>
      <p:sp>
        <p:nvSpPr>
          <p:cNvPr id="11" name="Rectangle 10">
            <a:extLst>
              <a:ext uri="{FF2B5EF4-FFF2-40B4-BE49-F238E27FC236}">
                <a16:creationId xmlns:a16="http://schemas.microsoft.com/office/drawing/2014/main" id="{29EEBD35-F776-9BBF-D9D2-FEBBF9BC4CF2}"/>
              </a:ext>
            </a:extLst>
          </p:cNvPr>
          <p:cNvSpPr/>
          <p:nvPr/>
        </p:nvSpPr>
        <p:spPr>
          <a:xfrm>
            <a:off x="3309756" y="5241936"/>
            <a:ext cx="1618585" cy="608861"/>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Thomas Hobbes </a:t>
            </a:r>
          </a:p>
        </p:txBody>
      </p:sp>
      <p:sp>
        <p:nvSpPr>
          <p:cNvPr id="12" name="Arrow: Right 11">
            <a:extLst>
              <a:ext uri="{FF2B5EF4-FFF2-40B4-BE49-F238E27FC236}">
                <a16:creationId xmlns:a16="http://schemas.microsoft.com/office/drawing/2014/main" id="{5780AC8F-1767-2860-D751-10B3D87C7EE5}"/>
              </a:ext>
            </a:extLst>
          </p:cNvPr>
          <p:cNvSpPr/>
          <p:nvPr/>
        </p:nvSpPr>
        <p:spPr>
          <a:xfrm>
            <a:off x="4000156" y="4358847"/>
            <a:ext cx="748227" cy="42466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ECCABEDB-17D2-47D6-4DC5-970BA346E3C6}"/>
              </a:ext>
            </a:extLst>
          </p:cNvPr>
          <p:cNvSpPr/>
          <p:nvPr/>
        </p:nvSpPr>
        <p:spPr>
          <a:xfrm>
            <a:off x="4080640" y="2219106"/>
            <a:ext cx="748227" cy="42466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F742A360-41A5-9C57-5613-85D3065618CA}"/>
              </a:ext>
            </a:extLst>
          </p:cNvPr>
          <p:cNvSpPr/>
          <p:nvPr/>
        </p:nvSpPr>
        <p:spPr>
          <a:xfrm>
            <a:off x="1381442" y="2278040"/>
            <a:ext cx="748227" cy="42466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AAF76474-22FF-E6C5-58EE-CA154A36609D}"/>
              </a:ext>
            </a:extLst>
          </p:cNvPr>
          <p:cNvSpPr/>
          <p:nvPr/>
        </p:nvSpPr>
        <p:spPr>
          <a:xfrm>
            <a:off x="1394101" y="4740973"/>
            <a:ext cx="748227" cy="42466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013D068-230A-7BAC-82C5-601BB11F8FDB}"/>
              </a:ext>
            </a:extLst>
          </p:cNvPr>
          <p:cNvSpPr/>
          <p:nvPr/>
        </p:nvSpPr>
        <p:spPr>
          <a:xfrm>
            <a:off x="5660571" y="5442857"/>
            <a:ext cx="6357258" cy="951820"/>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800" dirty="0">
                <a:solidFill>
                  <a:schemeClr val="bg1"/>
                </a:solidFill>
                <a:latin typeface="Times" panose="02020603050405020304" pitchFamily="18" charset="0"/>
                <a:cs typeface="Times" panose="02020603050405020304" pitchFamily="18" charset="0"/>
              </a:rPr>
              <a:t>Enlightenment Philosophies in American Government </a:t>
            </a:r>
          </a:p>
        </p:txBody>
      </p:sp>
    </p:spTree>
    <p:extLst>
      <p:ext uri="{BB962C8B-B14F-4D97-AF65-F5344CB8AC3E}">
        <p14:creationId xmlns:p14="http://schemas.microsoft.com/office/powerpoint/2010/main" val="165761449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91E49-C585-FEE8-BE21-627299CE2B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B179F0-458C-1899-0DA1-3607BE8C459E}"/>
              </a:ext>
            </a:extLst>
          </p:cNvPr>
          <p:cNvSpPr>
            <a:spLocks noGrp="1"/>
          </p:cNvSpPr>
          <p:nvPr>
            <p:ph type="title"/>
          </p:nvPr>
        </p:nvSpPr>
        <p:spPr>
          <a:xfrm>
            <a:off x="838200" y="365125"/>
            <a:ext cx="10515600" cy="732155"/>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Constitutional Principle Superhero</a:t>
            </a:r>
          </a:p>
        </p:txBody>
      </p:sp>
      <p:sp>
        <p:nvSpPr>
          <p:cNvPr id="3" name="Content Placeholder 2">
            <a:extLst>
              <a:ext uri="{FF2B5EF4-FFF2-40B4-BE49-F238E27FC236}">
                <a16:creationId xmlns:a16="http://schemas.microsoft.com/office/drawing/2014/main" id="{174C5B3B-8F63-9A63-462E-99962FB1E64D}"/>
              </a:ext>
            </a:extLst>
          </p:cNvPr>
          <p:cNvSpPr>
            <a:spLocks noGrp="1"/>
          </p:cNvSpPr>
          <p:nvPr>
            <p:ph idx="1"/>
          </p:nvPr>
        </p:nvSpPr>
        <p:spPr>
          <a:xfrm>
            <a:off x="618978" y="1392702"/>
            <a:ext cx="10734822" cy="4784261"/>
          </a:xfrm>
          <a:solidFill>
            <a:schemeClr val="bg1"/>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Design a Constitutional Principle Superhero</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FCF07964-A62E-AE84-03BD-D3E5D80F5701}"/>
              </a:ext>
            </a:extLst>
          </p:cNvPr>
          <p:cNvSpPr/>
          <p:nvPr/>
        </p:nvSpPr>
        <p:spPr>
          <a:xfrm>
            <a:off x="295421" y="1955409"/>
            <a:ext cx="5338645" cy="478426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The Big 6 Principles</a:t>
            </a:r>
          </a:p>
          <a:p>
            <a:pPr marL="342900"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Design a Superhero based on your assigned Constitutional principle</a:t>
            </a:r>
          </a:p>
          <a:p>
            <a:pPr marL="342900"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Give a historical background and alias</a:t>
            </a:r>
          </a:p>
          <a:p>
            <a:pPr marL="342900"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Explain the superhero’s power</a:t>
            </a:r>
          </a:p>
          <a:p>
            <a:pPr marL="342900"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Give your superhero a slogan that represents the constitutional principle</a:t>
            </a:r>
          </a:p>
          <a:p>
            <a:pPr marL="342900"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Explain the weakness of the superhero</a:t>
            </a:r>
          </a:p>
          <a:p>
            <a:pPr marL="342900"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Identify and explain your superhero’s arch-enemy</a:t>
            </a:r>
          </a:p>
        </p:txBody>
      </p:sp>
      <p:pic>
        <p:nvPicPr>
          <p:cNvPr id="5122" name="Picture 2" descr="HEROES AND VILLAINS - MARVEL &amp; DC COMICS">
            <a:extLst>
              <a:ext uri="{FF2B5EF4-FFF2-40B4-BE49-F238E27FC236}">
                <a16:creationId xmlns:a16="http://schemas.microsoft.com/office/drawing/2014/main" id="{220C514C-21AF-BD78-CEBC-6205B4518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7622" y="1875131"/>
            <a:ext cx="5719733" cy="4597254"/>
          </a:xfrm>
          <a:prstGeom prst="rect">
            <a:avLst/>
          </a:prstGeom>
          <a:solidFill>
            <a:schemeClr val="tx1"/>
          </a:solidFill>
          <a:ln>
            <a:solidFill>
              <a:srgbClr val="002060"/>
            </a:solidFill>
          </a:ln>
        </p:spPr>
      </p:pic>
      <p:sp>
        <p:nvSpPr>
          <p:cNvPr id="5" name="Speech Bubble: Oval 4">
            <a:extLst>
              <a:ext uri="{FF2B5EF4-FFF2-40B4-BE49-F238E27FC236}">
                <a16:creationId xmlns:a16="http://schemas.microsoft.com/office/drawing/2014/main" id="{23C49239-1053-E87F-25BE-F4AC472C8359}"/>
              </a:ext>
            </a:extLst>
          </p:cNvPr>
          <p:cNvSpPr/>
          <p:nvPr/>
        </p:nvSpPr>
        <p:spPr>
          <a:xfrm>
            <a:off x="7346197" y="1579709"/>
            <a:ext cx="2572718" cy="1009462"/>
          </a:xfrm>
          <a:prstGeom prst="wedgeEllipseCallout">
            <a:avLst>
              <a:gd name="adj1" fmla="val 500"/>
              <a:gd name="adj2" fmla="val 99347"/>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Establishing a LIMITED GOVERNMENT</a:t>
            </a:r>
          </a:p>
        </p:txBody>
      </p:sp>
    </p:spTree>
    <p:extLst>
      <p:ext uri="{BB962C8B-B14F-4D97-AF65-F5344CB8AC3E}">
        <p14:creationId xmlns:p14="http://schemas.microsoft.com/office/powerpoint/2010/main" val="43333301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EE3CE-5171-B99F-85BB-DB3D352E628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2D3CB2-771D-07E4-06D1-CC25717709D9}"/>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normAutofit lnSpcReduction="10000"/>
          </a:bodyPr>
          <a:lstStyle/>
          <a:p>
            <a:pPr marL="0" indent="0">
              <a:buNone/>
            </a:pPr>
            <a:r>
              <a:rPr lang="en-US" sz="2200" dirty="0">
                <a:solidFill>
                  <a:srgbClr val="002060"/>
                </a:solidFill>
                <a:latin typeface="Times" pitchFamily="2" charset="0"/>
              </a:rPr>
              <a:t>Essential Question:</a:t>
            </a:r>
            <a:r>
              <a:rPr lang="en-US" sz="2200" dirty="0">
                <a:latin typeface="Times" pitchFamily="2" charset="0"/>
              </a:rPr>
              <a:t> How have American political values defined the historic development of our political institutions and society? </a:t>
            </a:r>
          </a:p>
          <a:p>
            <a:pPr marL="0" indent="0">
              <a:buNone/>
            </a:pPr>
            <a:r>
              <a:rPr lang="en-US" sz="2200" dirty="0">
                <a:solidFill>
                  <a:srgbClr val="002060"/>
                </a:solidFill>
                <a:latin typeface="Times" pitchFamily="2" charset="0"/>
              </a:rPr>
              <a:t>Students Can:</a:t>
            </a:r>
          </a:p>
          <a:p>
            <a:r>
              <a:rPr lang="en-US" sz="2200" dirty="0">
                <a:latin typeface="Times" pitchFamily="2" charset="0"/>
              </a:rPr>
              <a:t>Explain why compromise was critical to the development of the U.S. Constitution </a:t>
            </a:r>
          </a:p>
          <a:p>
            <a:r>
              <a:rPr lang="en-US" sz="2200" dirty="0">
                <a:latin typeface="Times" pitchFamily="2" charset="0"/>
              </a:rPr>
              <a:t>Explain how the U.S. Constitution repairs the deficits of the Articles of Confederation</a:t>
            </a:r>
          </a:p>
          <a:p>
            <a:r>
              <a:rPr lang="en-US" sz="2200" dirty="0">
                <a:latin typeface="Times" pitchFamily="2" charset="0"/>
              </a:rPr>
              <a:t>Demonstrate how the Constitution grants the authority to govern without creating tyranny  </a:t>
            </a:r>
          </a:p>
          <a:p>
            <a:pPr marL="0" indent="0">
              <a:buNone/>
            </a:pPr>
            <a:r>
              <a:rPr lang="en-US" sz="2400" b="1" dirty="0">
                <a:solidFill>
                  <a:srgbClr val="002060"/>
                </a:solidFill>
                <a:latin typeface="Times" pitchFamily="2" charset="0"/>
              </a:rPr>
              <a:t>Agenda</a:t>
            </a:r>
          </a:p>
          <a:p>
            <a:r>
              <a:rPr lang="en-US" sz="2400" dirty="0">
                <a:latin typeface="Times" pitchFamily="2" charset="0"/>
              </a:rPr>
              <a:t>Repairing the AOC</a:t>
            </a:r>
          </a:p>
          <a:p>
            <a:r>
              <a:rPr lang="en-US" sz="2400" dirty="0">
                <a:latin typeface="Times" pitchFamily="2" charset="0"/>
              </a:rPr>
              <a:t>Funko Constitutional Principle Design </a:t>
            </a:r>
          </a:p>
          <a:p>
            <a:r>
              <a:rPr lang="en-US" sz="2400" dirty="0">
                <a:latin typeface="Times" pitchFamily="2" charset="0"/>
              </a:rPr>
              <a:t>Arch-Enemy of Limited Government </a:t>
            </a:r>
          </a:p>
          <a:p>
            <a:pPr marL="0" indent="0">
              <a:buNone/>
            </a:pPr>
            <a:r>
              <a:rPr lang="en-US" sz="2400" b="1" dirty="0">
                <a:solidFill>
                  <a:srgbClr val="002060"/>
                </a:solidFill>
                <a:latin typeface="Times" pitchFamily="2" charset="0"/>
              </a:rPr>
              <a:t>Homework:</a:t>
            </a:r>
          </a:p>
          <a:p>
            <a:r>
              <a:rPr lang="en-US" sz="2400" b="1" dirty="0">
                <a:solidFill>
                  <a:srgbClr val="FF0000"/>
                </a:solidFill>
                <a:latin typeface="Times" pitchFamily="2" charset="0"/>
              </a:rPr>
              <a:t>Constitutional Superhero due Oct. 16 by </a:t>
            </a:r>
            <a:r>
              <a:rPr lang="en-US" sz="2400" b="1" dirty="0" err="1">
                <a:solidFill>
                  <a:srgbClr val="FF0000"/>
                </a:solidFill>
                <a:latin typeface="Times" pitchFamily="2" charset="0"/>
              </a:rPr>
              <a:t>classtime</a:t>
            </a:r>
            <a:endParaRPr lang="en-US" sz="2400" b="1" dirty="0">
              <a:solidFill>
                <a:srgbClr val="FF0000"/>
              </a:solidFill>
              <a:latin typeface="Times" pitchFamily="2" charset="0"/>
            </a:endParaRPr>
          </a:p>
          <a:p>
            <a:r>
              <a:rPr lang="en-US" sz="2400" b="1" dirty="0">
                <a:solidFill>
                  <a:srgbClr val="FF0000"/>
                </a:solidFill>
                <a:latin typeface="Times" pitchFamily="2" charset="0"/>
              </a:rPr>
              <a:t>Current Events Journal Due October 25</a:t>
            </a:r>
          </a:p>
          <a:p>
            <a:r>
              <a:rPr lang="en-US" sz="2400" b="1" dirty="0">
                <a:solidFill>
                  <a:srgbClr val="FF0000"/>
                </a:solidFill>
                <a:latin typeface="Times" pitchFamily="2" charset="0"/>
              </a:rPr>
              <a:t>October 24, Unit II Test</a:t>
            </a:r>
          </a:p>
        </p:txBody>
      </p:sp>
    </p:spTree>
    <p:extLst>
      <p:ext uri="{BB962C8B-B14F-4D97-AF65-F5344CB8AC3E}">
        <p14:creationId xmlns:p14="http://schemas.microsoft.com/office/powerpoint/2010/main" val="52352827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A0C28-2C9C-4FA9-8005-8CABE02670C1}"/>
              </a:ext>
            </a:extLst>
          </p:cNvPr>
          <p:cNvSpPr>
            <a:spLocks noGrp="1"/>
          </p:cNvSpPr>
          <p:nvPr>
            <p:ph type="title"/>
          </p:nvPr>
        </p:nvSpPr>
        <p:spPr>
          <a:xfrm>
            <a:off x="838200" y="172029"/>
            <a:ext cx="10515600" cy="704020"/>
          </a:xfrm>
          <a:solidFill>
            <a:schemeClr val="accent4">
              <a:lumMod val="20000"/>
              <a:lumOff val="80000"/>
            </a:schemeClr>
          </a:solidFill>
          <a:ln>
            <a:solidFill>
              <a:srgbClr val="002060"/>
            </a:solidFill>
          </a:ln>
        </p:spPr>
        <p:txBody>
          <a:bodyPr>
            <a:normAutofit/>
          </a:bodyPr>
          <a:lstStyle/>
          <a:p>
            <a:r>
              <a:rPr lang="en-US" dirty="0">
                <a:solidFill>
                  <a:srgbClr val="002060"/>
                </a:solidFill>
                <a:latin typeface="Times" panose="02020603050405020304" pitchFamily="18" charset="0"/>
                <a:cs typeface="Times" panose="02020603050405020304" pitchFamily="18" charset="0"/>
              </a:rPr>
              <a:t>Repairing the Article of Confederation </a:t>
            </a:r>
          </a:p>
        </p:txBody>
      </p:sp>
      <p:sp>
        <p:nvSpPr>
          <p:cNvPr id="3" name="Content Placeholder 2">
            <a:extLst>
              <a:ext uri="{FF2B5EF4-FFF2-40B4-BE49-F238E27FC236}">
                <a16:creationId xmlns:a16="http://schemas.microsoft.com/office/drawing/2014/main" id="{C83EAA30-EFAE-4D62-B52C-BAF7BFBE69F7}"/>
              </a:ext>
            </a:extLst>
          </p:cNvPr>
          <p:cNvSpPr>
            <a:spLocks noGrp="1"/>
          </p:cNvSpPr>
          <p:nvPr>
            <p:ph idx="1"/>
          </p:nvPr>
        </p:nvSpPr>
        <p:spPr>
          <a:xfrm>
            <a:off x="450166" y="1069145"/>
            <a:ext cx="11183816" cy="5107818"/>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Organize the ideas under the following headings</a:t>
            </a:r>
          </a:p>
          <a:p>
            <a:pPr marL="0" indent="0">
              <a:buNone/>
            </a:pPr>
            <a:endParaRPr lang="en-US" sz="2400" dirty="0">
              <a:latin typeface="Times" panose="02020603050405020304" pitchFamily="18" charset="0"/>
              <a:cs typeface="Times" panose="02020603050405020304" pitchFamily="18" charset="0"/>
            </a:endParaRPr>
          </a:p>
        </p:txBody>
      </p:sp>
      <p:sp>
        <p:nvSpPr>
          <p:cNvPr id="5" name="Rectangle 4">
            <a:extLst>
              <a:ext uri="{FF2B5EF4-FFF2-40B4-BE49-F238E27FC236}">
                <a16:creationId xmlns:a16="http://schemas.microsoft.com/office/drawing/2014/main" id="{DCE72C31-6704-4A02-802C-6D2183AD5CCC}"/>
              </a:ext>
            </a:extLst>
          </p:cNvPr>
          <p:cNvSpPr/>
          <p:nvPr/>
        </p:nvSpPr>
        <p:spPr>
          <a:xfrm>
            <a:off x="253218" y="1814732"/>
            <a:ext cx="3094893" cy="604911"/>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Weaknesses</a:t>
            </a:r>
          </a:p>
        </p:txBody>
      </p:sp>
      <p:sp>
        <p:nvSpPr>
          <p:cNvPr id="6" name="Rectangle 5">
            <a:extLst>
              <a:ext uri="{FF2B5EF4-FFF2-40B4-BE49-F238E27FC236}">
                <a16:creationId xmlns:a16="http://schemas.microsoft.com/office/drawing/2014/main" id="{ACE0FBEF-A9C8-45AD-ADFB-4AC3CE4C0F79}"/>
              </a:ext>
            </a:extLst>
          </p:cNvPr>
          <p:cNvSpPr/>
          <p:nvPr/>
        </p:nvSpPr>
        <p:spPr>
          <a:xfrm>
            <a:off x="4274233" y="1814732"/>
            <a:ext cx="3094893" cy="604911"/>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Problems it caused</a:t>
            </a:r>
          </a:p>
        </p:txBody>
      </p:sp>
      <p:sp>
        <p:nvSpPr>
          <p:cNvPr id="7" name="Rectangle 6">
            <a:extLst>
              <a:ext uri="{FF2B5EF4-FFF2-40B4-BE49-F238E27FC236}">
                <a16:creationId xmlns:a16="http://schemas.microsoft.com/office/drawing/2014/main" id="{7450ACAA-F705-4837-9C5F-E216B42A3E38}"/>
              </a:ext>
            </a:extLst>
          </p:cNvPr>
          <p:cNvSpPr/>
          <p:nvPr/>
        </p:nvSpPr>
        <p:spPr>
          <a:xfrm>
            <a:off x="8258907" y="1814731"/>
            <a:ext cx="3094893" cy="604911"/>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Solutions </a:t>
            </a:r>
          </a:p>
        </p:txBody>
      </p:sp>
      <p:cxnSp>
        <p:nvCxnSpPr>
          <p:cNvPr id="9" name="Straight Connector 8">
            <a:extLst>
              <a:ext uri="{FF2B5EF4-FFF2-40B4-BE49-F238E27FC236}">
                <a16:creationId xmlns:a16="http://schemas.microsoft.com/office/drawing/2014/main" id="{73C69FAD-BCF9-4FAF-A459-71C9D22AD415}"/>
              </a:ext>
            </a:extLst>
          </p:cNvPr>
          <p:cNvCxnSpPr/>
          <p:nvPr/>
        </p:nvCxnSpPr>
        <p:spPr>
          <a:xfrm>
            <a:off x="3812345" y="1814732"/>
            <a:ext cx="0" cy="39741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59C7B27-EBE7-4586-A45B-D7351F1D28EC}"/>
              </a:ext>
            </a:extLst>
          </p:cNvPr>
          <p:cNvCxnSpPr/>
          <p:nvPr/>
        </p:nvCxnSpPr>
        <p:spPr>
          <a:xfrm>
            <a:off x="7791157" y="1814732"/>
            <a:ext cx="0" cy="3974123"/>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9785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E1AEB-EEEC-4A27-A55A-BB59152C3F8D}"/>
              </a:ext>
            </a:extLst>
          </p:cNvPr>
          <p:cNvSpPr>
            <a:spLocks noGrp="1"/>
          </p:cNvSpPr>
          <p:nvPr>
            <p:ph type="title"/>
          </p:nvPr>
        </p:nvSpPr>
        <p:spPr>
          <a:xfrm>
            <a:off x="838200" y="365125"/>
            <a:ext cx="10515600" cy="732155"/>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Constitutional Principle Superhero</a:t>
            </a:r>
          </a:p>
        </p:txBody>
      </p:sp>
      <p:sp>
        <p:nvSpPr>
          <p:cNvPr id="3" name="Content Placeholder 2">
            <a:extLst>
              <a:ext uri="{FF2B5EF4-FFF2-40B4-BE49-F238E27FC236}">
                <a16:creationId xmlns:a16="http://schemas.microsoft.com/office/drawing/2014/main" id="{91412CD2-AA85-46CC-9722-119BF9076192}"/>
              </a:ext>
            </a:extLst>
          </p:cNvPr>
          <p:cNvSpPr>
            <a:spLocks noGrp="1"/>
          </p:cNvSpPr>
          <p:nvPr>
            <p:ph idx="1"/>
          </p:nvPr>
        </p:nvSpPr>
        <p:spPr>
          <a:xfrm>
            <a:off x="618978" y="1392702"/>
            <a:ext cx="10734822" cy="4784261"/>
          </a:xfrm>
          <a:solidFill>
            <a:schemeClr val="bg1"/>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Design a Constitutional Principle Superhero</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D68E5DEF-8FDB-4C9E-B116-FED9CDE4A3FB}"/>
              </a:ext>
            </a:extLst>
          </p:cNvPr>
          <p:cNvSpPr/>
          <p:nvPr/>
        </p:nvSpPr>
        <p:spPr>
          <a:xfrm>
            <a:off x="295422" y="1955410"/>
            <a:ext cx="5106572" cy="257009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The Big 6 Principles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Popular sovereignty</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Federalism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Republicanism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Separation of Powers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Checks &amp; Balances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Rule of Law</a:t>
            </a:r>
          </a:p>
        </p:txBody>
      </p:sp>
      <p:pic>
        <p:nvPicPr>
          <p:cNvPr id="5122" name="Picture 2" descr="HEROES AND VILLAINS - MARVEL &amp; DC COMICS">
            <a:extLst>
              <a:ext uri="{FF2B5EF4-FFF2-40B4-BE49-F238E27FC236}">
                <a16:creationId xmlns:a16="http://schemas.microsoft.com/office/drawing/2014/main" id="{963BD416-3AA5-4C7C-B7F6-4287537C2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7622" y="1875131"/>
            <a:ext cx="5719733" cy="4597254"/>
          </a:xfrm>
          <a:prstGeom prst="rect">
            <a:avLst/>
          </a:prstGeom>
          <a:solidFill>
            <a:schemeClr val="tx1"/>
          </a:solidFill>
          <a:ln>
            <a:solidFill>
              <a:srgbClr val="002060"/>
            </a:solidFill>
          </a:ln>
        </p:spPr>
      </p:pic>
      <p:sp>
        <p:nvSpPr>
          <p:cNvPr id="5" name="Speech Bubble: Oval 4">
            <a:extLst>
              <a:ext uri="{FF2B5EF4-FFF2-40B4-BE49-F238E27FC236}">
                <a16:creationId xmlns:a16="http://schemas.microsoft.com/office/drawing/2014/main" id="{51F1B9FA-910E-A029-2630-AE010060F5F2}"/>
              </a:ext>
            </a:extLst>
          </p:cNvPr>
          <p:cNvSpPr/>
          <p:nvPr/>
        </p:nvSpPr>
        <p:spPr>
          <a:xfrm>
            <a:off x="7346197" y="1579709"/>
            <a:ext cx="2572718" cy="1009462"/>
          </a:xfrm>
          <a:prstGeom prst="wedgeEllipseCallout">
            <a:avLst>
              <a:gd name="adj1" fmla="val 500"/>
              <a:gd name="adj2" fmla="val 99347"/>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Establishing a LIMITED GOVERNMENT</a:t>
            </a:r>
          </a:p>
        </p:txBody>
      </p:sp>
    </p:spTree>
    <p:extLst>
      <p:ext uri="{BB962C8B-B14F-4D97-AF65-F5344CB8AC3E}">
        <p14:creationId xmlns:p14="http://schemas.microsoft.com/office/powerpoint/2010/main" val="241422077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71793-8C40-5A5E-D949-87798FC6F6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4B2F08-AB58-7793-4AEC-D10CCC3979AD}"/>
              </a:ext>
            </a:extLst>
          </p:cNvPr>
          <p:cNvSpPr>
            <a:spLocks noGrp="1"/>
          </p:cNvSpPr>
          <p:nvPr>
            <p:ph type="title"/>
          </p:nvPr>
        </p:nvSpPr>
        <p:spPr>
          <a:xfrm>
            <a:off x="838200" y="365125"/>
            <a:ext cx="10515600" cy="732155"/>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Constitutional Principle Superhero</a:t>
            </a:r>
          </a:p>
        </p:txBody>
      </p:sp>
      <p:sp>
        <p:nvSpPr>
          <p:cNvPr id="3" name="Content Placeholder 2">
            <a:extLst>
              <a:ext uri="{FF2B5EF4-FFF2-40B4-BE49-F238E27FC236}">
                <a16:creationId xmlns:a16="http://schemas.microsoft.com/office/drawing/2014/main" id="{B8483760-96E7-2B31-69B5-AB491CC89765}"/>
              </a:ext>
            </a:extLst>
          </p:cNvPr>
          <p:cNvSpPr>
            <a:spLocks noGrp="1"/>
          </p:cNvSpPr>
          <p:nvPr>
            <p:ph idx="1"/>
          </p:nvPr>
        </p:nvSpPr>
        <p:spPr>
          <a:xfrm>
            <a:off x="618978" y="1392702"/>
            <a:ext cx="10734822" cy="4784261"/>
          </a:xfrm>
          <a:solidFill>
            <a:schemeClr val="bg1"/>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Design a Constitutional Principle Superhero</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69D89B03-3BAF-8512-64A0-6F79ED64638A}"/>
              </a:ext>
            </a:extLst>
          </p:cNvPr>
          <p:cNvSpPr/>
          <p:nvPr/>
        </p:nvSpPr>
        <p:spPr>
          <a:xfrm>
            <a:off x="295421" y="1955409"/>
            <a:ext cx="5338645" cy="478426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The Big 6 Principles</a:t>
            </a:r>
          </a:p>
          <a:p>
            <a:pPr marL="342900"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Design a Superhero based on your assigned Constitutional principle</a:t>
            </a:r>
          </a:p>
          <a:p>
            <a:pPr marL="342900"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Give a historical background and alias</a:t>
            </a:r>
          </a:p>
          <a:p>
            <a:pPr marL="342900"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Explain the superhero’s power</a:t>
            </a:r>
          </a:p>
          <a:p>
            <a:pPr marL="342900"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Give your superhero a slogan that represents the constitutional principle</a:t>
            </a:r>
          </a:p>
          <a:p>
            <a:pPr marL="342900"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Explain the weakness of the superhero</a:t>
            </a:r>
          </a:p>
          <a:p>
            <a:pPr marL="342900"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Identify and explain your superhero’s arch-enemy</a:t>
            </a:r>
          </a:p>
        </p:txBody>
      </p:sp>
      <p:pic>
        <p:nvPicPr>
          <p:cNvPr id="5122" name="Picture 2" descr="HEROES AND VILLAINS - MARVEL &amp; DC COMICS">
            <a:extLst>
              <a:ext uri="{FF2B5EF4-FFF2-40B4-BE49-F238E27FC236}">
                <a16:creationId xmlns:a16="http://schemas.microsoft.com/office/drawing/2014/main" id="{7BC71429-1F55-AAE8-18C7-ED4839F94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7622" y="1875131"/>
            <a:ext cx="5719733" cy="4597254"/>
          </a:xfrm>
          <a:prstGeom prst="rect">
            <a:avLst/>
          </a:prstGeom>
          <a:solidFill>
            <a:schemeClr val="tx1"/>
          </a:solidFill>
          <a:ln>
            <a:solidFill>
              <a:srgbClr val="002060"/>
            </a:solidFill>
          </a:ln>
        </p:spPr>
      </p:pic>
      <p:sp>
        <p:nvSpPr>
          <p:cNvPr id="5" name="Speech Bubble: Oval 4">
            <a:extLst>
              <a:ext uri="{FF2B5EF4-FFF2-40B4-BE49-F238E27FC236}">
                <a16:creationId xmlns:a16="http://schemas.microsoft.com/office/drawing/2014/main" id="{E732B949-F4D6-38DE-7E5E-0F49A079AD42}"/>
              </a:ext>
            </a:extLst>
          </p:cNvPr>
          <p:cNvSpPr/>
          <p:nvPr/>
        </p:nvSpPr>
        <p:spPr>
          <a:xfrm>
            <a:off x="7346197" y="1579709"/>
            <a:ext cx="2572718" cy="1009462"/>
          </a:xfrm>
          <a:prstGeom prst="wedgeEllipseCallout">
            <a:avLst>
              <a:gd name="adj1" fmla="val 500"/>
              <a:gd name="adj2" fmla="val 99347"/>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Establishing a LIMITED GOVERNMENT</a:t>
            </a:r>
          </a:p>
        </p:txBody>
      </p:sp>
    </p:spTree>
    <p:extLst>
      <p:ext uri="{BB962C8B-B14F-4D97-AF65-F5344CB8AC3E}">
        <p14:creationId xmlns:p14="http://schemas.microsoft.com/office/powerpoint/2010/main" val="416157058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09600" y="274638"/>
            <a:ext cx="10972800" cy="639762"/>
          </a:xfrm>
          <a:solidFill>
            <a:schemeClr val="accent4">
              <a:lumMod val="20000"/>
              <a:lumOff val="80000"/>
            </a:schemeClr>
          </a:solidFill>
          <a:ln>
            <a:solidFill>
              <a:srgbClr val="FF0000"/>
            </a:solidFill>
            <a:miter lim="800000"/>
            <a:headEnd/>
            <a:tailEnd/>
          </a:ln>
        </p:spPr>
        <p:txBody>
          <a:bodyPr>
            <a:normAutofit fontScale="90000"/>
          </a:bodyPr>
          <a:lstStyle/>
          <a:p>
            <a:pPr eaLnBrk="1" hangingPunct="1"/>
            <a:r>
              <a:rPr lang="en-US" altLang="en-US" dirty="0">
                <a:solidFill>
                  <a:srgbClr val="002060"/>
                </a:solidFill>
                <a:latin typeface="Baskerville Old Face" panose="02020602080505020303" pitchFamily="18" charset="77"/>
                <a:cs typeface="Times New Roman" pitchFamily="18" charset="0"/>
              </a:rPr>
              <a:t>Power of the People</a:t>
            </a:r>
          </a:p>
        </p:txBody>
      </p:sp>
      <p:sp>
        <p:nvSpPr>
          <p:cNvPr id="3" name="Content Placeholder 2"/>
          <p:cNvSpPr>
            <a:spLocks noGrp="1"/>
          </p:cNvSpPr>
          <p:nvPr>
            <p:ph idx="1"/>
          </p:nvPr>
        </p:nvSpPr>
        <p:spPr>
          <a:xfrm>
            <a:off x="445477" y="1143000"/>
            <a:ext cx="11406554" cy="4830763"/>
          </a:xfrm>
          <a:solidFill>
            <a:schemeClr val="bg1"/>
          </a:solidFill>
          <a:ln>
            <a:solidFill>
              <a:srgbClr val="002060"/>
            </a:solidFill>
          </a:ln>
        </p:spPr>
        <p:txBody>
          <a:bodyPr/>
          <a:lstStyle/>
          <a:p>
            <a:pPr marL="0" indent="0">
              <a:buNone/>
              <a:defRPr/>
            </a:pPr>
            <a:r>
              <a:rPr lang="en-US" sz="2400" b="1" dirty="0">
                <a:solidFill>
                  <a:srgbClr val="C00000"/>
                </a:solidFill>
                <a:latin typeface="Times New Roman" panose="02020603050405020304" pitchFamily="18" charset="0"/>
                <a:cs typeface="Times New Roman" panose="02020603050405020304" pitchFamily="18" charset="0"/>
              </a:rPr>
              <a:t>Popular sovereignty = </a:t>
            </a:r>
            <a:r>
              <a:rPr lang="en-US" sz="2400" b="1" i="1" u="sng" dirty="0">
                <a:latin typeface="Times New Roman" panose="02020603050405020304" pitchFamily="18" charset="0"/>
                <a:cs typeface="Times New Roman" panose="02020603050405020304" pitchFamily="18" charset="0"/>
              </a:rPr>
              <a:t>the people govern (consent of the govern) &amp; majority rules</a:t>
            </a:r>
          </a:p>
          <a:p>
            <a:pPr marL="0" indent="0">
              <a:buNone/>
              <a:defRPr/>
            </a:pPr>
            <a:endParaRPr lang="en-US" sz="2400" b="1" dirty="0">
              <a:latin typeface="Times New Roman" panose="02020603050405020304" pitchFamily="18" charset="0"/>
              <a:cs typeface="Times New Roman" panose="02020603050405020304" pitchFamily="18" charset="0"/>
            </a:endParaRPr>
          </a:p>
          <a:p>
            <a:pPr marL="0" indent="0">
              <a:buNone/>
              <a:defRPr/>
            </a:pPr>
            <a:endParaRPr lang="en-US" sz="2400" b="1" dirty="0">
              <a:latin typeface="Times New Roman" panose="02020603050405020304" pitchFamily="18" charset="0"/>
              <a:cs typeface="Times New Roman" panose="02020603050405020304" pitchFamily="18" charset="0"/>
            </a:endParaRPr>
          </a:p>
          <a:p>
            <a:pPr marL="0" indent="0">
              <a:buNone/>
              <a:defRPr/>
            </a:pPr>
            <a:endParaRPr lang="en-US" sz="2400" b="1" dirty="0">
              <a:latin typeface="Times New Roman" panose="02020603050405020304" pitchFamily="18" charset="0"/>
              <a:cs typeface="Times New Roman" panose="02020603050405020304" pitchFamily="18" charset="0"/>
            </a:endParaRPr>
          </a:p>
          <a:p>
            <a:pPr marL="0" indent="0">
              <a:buNone/>
              <a:defRPr/>
            </a:pPr>
            <a:endParaRPr lang="en-US" sz="2400" b="1" dirty="0">
              <a:latin typeface="Times New Roman" panose="02020603050405020304" pitchFamily="18" charset="0"/>
              <a:cs typeface="Times New Roman" panose="02020603050405020304" pitchFamily="18" charset="0"/>
            </a:endParaRPr>
          </a:p>
          <a:p>
            <a:pPr marL="0" indent="0">
              <a:buNone/>
              <a:defRPr/>
            </a:pPr>
            <a:r>
              <a:rPr lang="en-US" sz="2400" dirty="0">
                <a:latin typeface="Times New Roman" panose="02020603050405020304" pitchFamily="18" charset="0"/>
                <a:cs typeface="Times New Roman" panose="02020603050405020304" pitchFamily="18" charset="0"/>
              </a:rPr>
              <a:t>Enlightened Philosopher – </a:t>
            </a:r>
            <a:r>
              <a:rPr lang="en-US" sz="2400" b="1" dirty="0">
                <a:solidFill>
                  <a:srgbClr val="FF0000"/>
                </a:solidFill>
                <a:latin typeface="Times New Roman" panose="02020603050405020304" pitchFamily="18" charset="0"/>
                <a:cs typeface="Times New Roman" panose="02020603050405020304" pitchFamily="18" charset="0"/>
              </a:rPr>
              <a:t>John Locke </a:t>
            </a:r>
            <a:r>
              <a:rPr lang="en-US" sz="2400" dirty="0">
                <a:solidFill>
                  <a:srgbClr val="FF0000"/>
                </a:solidFill>
                <a:latin typeface="Times New Roman" panose="02020603050405020304" pitchFamily="18" charset="0"/>
                <a:cs typeface="Times New Roman" panose="02020603050405020304" pitchFamily="18" charset="0"/>
              </a:rPr>
              <a:t>(</a:t>
            </a:r>
            <a:r>
              <a:rPr lang="en-US" sz="2400" i="1" dirty="0">
                <a:solidFill>
                  <a:srgbClr val="FF0000"/>
                </a:solidFill>
                <a:latin typeface="Times New Roman" panose="02020603050405020304" pitchFamily="18" charset="0"/>
                <a:cs typeface="Times New Roman" panose="02020603050405020304" pitchFamily="18" charset="0"/>
              </a:rPr>
              <a:t>Social Contract – We agree to form government</a:t>
            </a:r>
            <a:r>
              <a:rPr lang="en-US" sz="2400" dirty="0">
                <a:solidFill>
                  <a:srgbClr val="FF0000"/>
                </a:solidFill>
                <a:latin typeface="Times New Roman" panose="02020603050405020304" pitchFamily="18" charset="0"/>
                <a:cs typeface="Times New Roman" panose="02020603050405020304" pitchFamily="18" charset="0"/>
              </a:rPr>
              <a:t>)</a:t>
            </a:r>
          </a:p>
          <a:p>
            <a:pPr marL="0" indent="0">
              <a:buNone/>
              <a:defRPr/>
            </a:pPr>
            <a:r>
              <a:rPr lang="en-US" sz="2400" b="1" dirty="0">
                <a:solidFill>
                  <a:srgbClr val="002060"/>
                </a:solidFill>
                <a:latin typeface="Times New Roman" panose="02020603050405020304" pitchFamily="18" charset="0"/>
                <a:cs typeface="Times New Roman" panose="02020603050405020304" pitchFamily="18" charset="0"/>
              </a:rPr>
              <a:t>Ex. Voting &amp; Elections </a:t>
            </a:r>
          </a:p>
        </p:txBody>
      </p:sp>
      <p:sp>
        <p:nvSpPr>
          <p:cNvPr id="18" name="Rectangle 17">
            <a:extLst>
              <a:ext uri="{FF2B5EF4-FFF2-40B4-BE49-F238E27FC236}">
                <a16:creationId xmlns:a16="http://schemas.microsoft.com/office/drawing/2014/main" id="{EB8BD9E7-C4E2-FB40-8019-1120BDE15B3A}"/>
              </a:ext>
            </a:extLst>
          </p:cNvPr>
          <p:cNvSpPr/>
          <p:nvPr/>
        </p:nvSpPr>
        <p:spPr>
          <a:xfrm>
            <a:off x="199292" y="1688122"/>
            <a:ext cx="11828585" cy="1465385"/>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itchFamily="2" charset="0"/>
              </a:rPr>
              <a:t>"We the People of the United States, in Order to form a more perfect Union, establish Justice, insure domestic Tranquility, provide for the common defense, promote the general Welfare, and secure the Blessings of Liberty to ourselves and our Posterity, do ordain and establish this Constitution for the United States of America.”</a:t>
            </a:r>
          </a:p>
          <a:p>
            <a:r>
              <a:rPr lang="en-US" sz="2000" dirty="0">
                <a:solidFill>
                  <a:schemeClr val="bg1"/>
                </a:solidFill>
                <a:latin typeface="Times" pitchFamily="2" charset="0"/>
              </a:rPr>
              <a:t>	- </a:t>
            </a:r>
            <a:r>
              <a:rPr lang="en-US" sz="2000" b="1" i="1" u="sng" dirty="0">
                <a:solidFill>
                  <a:schemeClr val="bg1"/>
                </a:solidFill>
                <a:latin typeface="Times" pitchFamily="2" charset="0"/>
              </a:rPr>
              <a:t>Preamble to the U.S. Constitution</a:t>
            </a:r>
          </a:p>
        </p:txBody>
      </p:sp>
      <p:pic>
        <p:nvPicPr>
          <p:cNvPr id="2" name="Picture 1">
            <a:extLst>
              <a:ext uri="{FF2B5EF4-FFF2-40B4-BE49-F238E27FC236}">
                <a16:creationId xmlns:a16="http://schemas.microsoft.com/office/drawing/2014/main" id="{ECDD0038-C0B7-264D-9511-B40097A4FE38}"/>
              </a:ext>
            </a:extLst>
          </p:cNvPr>
          <p:cNvPicPr>
            <a:picLocks noChangeAspect="1"/>
          </p:cNvPicPr>
          <p:nvPr/>
        </p:nvPicPr>
        <p:blipFill>
          <a:blip r:embed="rId2"/>
          <a:stretch>
            <a:fillRect/>
          </a:stretch>
        </p:blipFill>
        <p:spPr>
          <a:xfrm>
            <a:off x="5168900" y="4478214"/>
            <a:ext cx="3166208" cy="1724147"/>
          </a:xfrm>
          <a:prstGeom prst="rect">
            <a:avLst/>
          </a:prstGeom>
        </p:spPr>
      </p:pic>
      <p:pic>
        <p:nvPicPr>
          <p:cNvPr id="4" name="Picture 3">
            <a:extLst>
              <a:ext uri="{FF2B5EF4-FFF2-40B4-BE49-F238E27FC236}">
                <a16:creationId xmlns:a16="http://schemas.microsoft.com/office/drawing/2014/main" id="{AE24EC94-07E9-E64B-BECD-01D1D77B7FA9}"/>
              </a:ext>
            </a:extLst>
          </p:cNvPr>
          <p:cNvPicPr>
            <a:picLocks noChangeAspect="1"/>
          </p:cNvPicPr>
          <p:nvPr/>
        </p:nvPicPr>
        <p:blipFill>
          <a:blip r:embed="rId3"/>
          <a:stretch>
            <a:fillRect/>
          </a:stretch>
        </p:blipFill>
        <p:spPr>
          <a:xfrm>
            <a:off x="1058496" y="4478215"/>
            <a:ext cx="3255596" cy="1724148"/>
          </a:xfrm>
          <a:prstGeom prst="rect">
            <a:avLst/>
          </a:prstGeom>
        </p:spPr>
      </p:pic>
      <p:pic>
        <p:nvPicPr>
          <p:cNvPr id="5" name="Picture 4">
            <a:extLst>
              <a:ext uri="{FF2B5EF4-FFF2-40B4-BE49-F238E27FC236}">
                <a16:creationId xmlns:a16="http://schemas.microsoft.com/office/drawing/2014/main" id="{130CB404-5BD3-194B-8196-FA367B1F1769}"/>
              </a:ext>
            </a:extLst>
          </p:cNvPr>
          <p:cNvPicPr>
            <a:picLocks noChangeAspect="1"/>
          </p:cNvPicPr>
          <p:nvPr/>
        </p:nvPicPr>
        <p:blipFill>
          <a:blip r:embed="rId4"/>
          <a:stretch>
            <a:fillRect/>
          </a:stretch>
        </p:blipFill>
        <p:spPr>
          <a:xfrm>
            <a:off x="8818195" y="4478214"/>
            <a:ext cx="2928327" cy="1724146"/>
          </a:xfrm>
          <a:prstGeom prst="rect">
            <a:avLst/>
          </a:prstGeom>
        </p:spPr>
      </p:pic>
    </p:spTree>
    <p:extLst>
      <p:ext uri="{BB962C8B-B14F-4D97-AF65-F5344CB8AC3E}">
        <p14:creationId xmlns:p14="http://schemas.microsoft.com/office/powerpoint/2010/main" val="155250548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09600" y="274638"/>
            <a:ext cx="10972800" cy="639762"/>
          </a:xfrm>
          <a:solidFill>
            <a:schemeClr val="accent4">
              <a:lumMod val="20000"/>
              <a:lumOff val="80000"/>
            </a:schemeClr>
          </a:solidFill>
          <a:ln>
            <a:solidFill>
              <a:srgbClr val="FF0000"/>
            </a:solidFill>
            <a:miter lim="800000"/>
            <a:headEnd/>
            <a:tailEnd/>
          </a:ln>
        </p:spPr>
        <p:txBody>
          <a:bodyPr>
            <a:normAutofit fontScale="90000"/>
          </a:bodyPr>
          <a:lstStyle/>
          <a:p>
            <a:pPr eaLnBrk="1" hangingPunct="1"/>
            <a:r>
              <a:rPr lang="en-US" altLang="en-US" b="1" dirty="0">
                <a:solidFill>
                  <a:srgbClr val="002060"/>
                </a:solidFill>
                <a:latin typeface="Baskerville Old Face" panose="02020602080505020303" pitchFamily="18" charset="77"/>
                <a:cs typeface="Times New Roman" pitchFamily="18" charset="0"/>
              </a:rPr>
              <a:t>Federalism </a:t>
            </a:r>
          </a:p>
        </p:txBody>
      </p:sp>
      <p:sp>
        <p:nvSpPr>
          <p:cNvPr id="3" name="Content Placeholder 2"/>
          <p:cNvSpPr>
            <a:spLocks noGrp="1"/>
          </p:cNvSpPr>
          <p:nvPr>
            <p:ph idx="1"/>
          </p:nvPr>
        </p:nvSpPr>
        <p:spPr>
          <a:xfrm>
            <a:off x="445477" y="1143000"/>
            <a:ext cx="11406554" cy="4830763"/>
          </a:xfrm>
          <a:solidFill>
            <a:schemeClr val="bg1"/>
          </a:solidFill>
          <a:ln>
            <a:solidFill>
              <a:srgbClr val="002060"/>
            </a:solidFill>
          </a:ln>
        </p:spPr>
        <p:txBody>
          <a:bodyPr/>
          <a:lstStyle/>
          <a:p>
            <a:pPr marL="0" indent="0">
              <a:buNone/>
              <a:defRPr/>
            </a:pPr>
            <a:r>
              <a:rPr lang="en-US" sz="2400" b="1" dirty="0">
                <a:solidFill>
                  <a:srgbClr val="C00000"/>
                </a:solidFill>
                <a:latin typeface="Times New Roman" panose="02020603050405020304" pitchFamily="18" charset="0"/>
                <a:cs typeface="Times New Roman" panose="02020603050405020304" pitchFamily="18" charset="0"/>
              </a:rPr>
              <a:t>Federalism – </a:t>
            </a:r>
            <a:r>
              <a:rPr lang="en-US" sz="2400" b="1" i="1" u="sng" dirty="0">
                <a:latin typeface="Times New Roman" panose="02020603050405020304" pitchFamily="18" charset="0"/>
                <a:cs typeface="Times New Roman" panose="02020603050405020304" pitchFamily="18" charset="0"/>
              </a:rPr>
              <a:t>division of power between the national, state and local governments</a:t>
            </a:r>
            <a:endParaRPr lang="en-US" sz="2400" b="1" i="1" u="sng"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PSA - Our Public Service Announcement">
            <a:extLst>
              <a:ext uri="{FF2B5EF4-FFF2-40B4-BE49-F238E27FC236}">
                <a16:creationId xmlns:a16="http://schemas.microsoft.com/office/drawing/2014/main" id="{952F5B17-9734-4631-AC6E-E344D303B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33" y="1562100"/>
            <a:ext cx="3340185" cy="41529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90695F5-8D03-470B-BAB1-9BA9778B2489}"/>
              </a:ext>
            </a:extLst>
          </p:cNvPr>
          <p:cNvSpPr/>
          <p:nvPr/>
        </p:nvSpPr>
        <p:spPr>
          <a:xfrm>
            <a:off x="3798277" y="1899138"/>
            <a:ext cx="3123028" cy="745588"/>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Enumerated Powers</a:t>
            </a:r>
          </a:p>
        </p:txBody>
      </p:sp>
      <p:sp>
        <p:nvSpPr>
          <p:cNvPr id="8" name="Rectangle 7">
            <a:extLst>
              <a:ext uri="{FF2B5EF4-FFF2-40B4-BE49-F238E27FC236}">
                <a16:creationId xmlns:a16="http://schemas.microsoft.com/office/drawing/2014/main" id="{0E3FC225-50F7-466E-AE79-8D3E15936A78}"/>
              </a:ext>
            </a:extLst>
          </p:cNvPr>
          <p:cNvSpPr/>
          <p:nvPr/>
        </p:nvSpPr>
        <p:spPr>
          <a:xfrm>
            <a:off x="3785662" y="3393458"/>
            <a:ext cx="3123028" cy="745588"/>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Reserve Powers</a:t>
            </a:r>
          </a:p>
        </p:txBody>
      </p:sp>
      <p:sp>
        <p:nvSpPr>
          <p:cNvPr id="10" name="Rectangle 9">
            <a:extLst>
              <a:ext uri="{FF2B5EF4-FFF2-40B4-BE49-F238E27FC236}">
                <a16:creationId xmlns:a16="http://schemas.microsoft.com/office/drawing/2014/main" id="{7B010558-F5CE-4DFE-AC1A-43E2DE806376}"/>
              </a:ext>
            </a:extLst>
          </p:cNvPr>
          <p:cNvSpPr/>
          <p:nvPr/>
        </p:nvSpPr>
        <p:spPr>
          <a:xfrm>
            <a:off x="3798277" y="4887778"/>
            <a:ext cx="3123028" cy="745588"/>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Concurrent Powers</a:t>
            </a:r>
          </a:p>
        </p:txBody>
      </p:sp>
      <p:sp>
        <p:nvSpPr>
          <p:cNvPr id="4" name="Rectangle 3">
            <a:extLst>
              <a:ext uri="{FF2B5EF4-FFF2-40B4-BE49-F238E27FC236}">
                <a16:creationId xmlns:a16="http://schemas.microsoft.com/office/drawing/2014/main" id="{DB85068B-A8A2-4262-BA84-0C1C127ED975}"/>
              </a:ext>
            </a:extLst>
          </p:cNvPr>
          <p:cNvSpPr/>
          <p:nvPr/>
        </p:nvSpPr>
        <p:spPr>
          <a:xfrm>
            <a:off x="7216726" y="1670538"/>
            <a:ext cx="4365674" cy="12555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rgbClr val="FF0000"/>
                </a:solidFill>
                <a:latin typeface="Times" panose="02020603050405020304" pitchFamily="18" charset="0"/>
                <a:cs typeface="Times" panose="02020603050405020304" pitchFamily="18" charset="0"/>
              </a:rPr>
              <a:t>National Government power</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Declare war</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Print $$$</a:t>
            </a:r>
          </a:p>
        </p:txBody>
      </p:sp>
      <p:sp>
        <p:nvSpPr>
          <p:cNvPr id="11" name="Rectangle 10">
            <a:extLst>
              <a:ext uri="{FF2B5EF4-FFF2-40B4-BE49-F238E27FC236}">
                <a16:creationId xmlns:a16="http://schemas.microsoft.com/office/drawing/2014/main" id="{7BF0D429-45E5-400B-BB97-60EA954F2C76}"/>
              </a:ext>
            </a:extLst>
          </p:cNvPr>
          <p:cNvSpPr/>
          <p:nvPr/>
        </p:nvSpPr>
        <p:spPr>
          <a:xfrm>
            <a:off x="7203831" y="3118178"/>
            <a:ext cx="4365674" cy="13968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rgbClr val="FF0000"/>
                </a:solidFill>
                <a:latin typeface="Times" panose="02020603050405020304" pitchFamily="18" charset="0"/>
                <a:cs typeface="Times" panose="02020603050405020304" pitchFamily="18" charset="0"/>
              </a:rPr>
              <a:t>State Government power </a:t>
            </a:r>
            <a:r>
              <a:rPr lang="en-US" sz="2400" dirty="0">
                <a:solidFill>
                  <a:schemeClr val="tx1"/>
                </a:solidFill>
                <a:latin typeface="Times" panose="02020603050405020304" pitchFamily="18" charset="0"/>
                <a:cs typeface="Times" panose="02020603050405020304" pitchFamily="18" charset="0"/>
              </a:rPr>
              <a:t>(</a:t>
            </a:r>
            <a:r>
              <a:rPr lang="en-US" sz="2400" b="1" dirty="0">
                <a:solidFill>
                  <a:schemeClr val="tx1"/>
                </a:solidFill>
                <a:latin typeface="Times" panose="02020603050405020304" pitchFamily="18" charset="0"/>
                <a:cs typeface="Times" panose="02020603050405020304" pitchFamily="18" charset="0"/>
              </a:rPr>
              <a:t>10</a:t>
            </a:r>
            <a:r>
              <a:rPr lang="en-US" sz="2400" b="1" baseline="30000" dirty="0">
                <a:solidFill>
                  <a:schemeClr val="tx1"/>
                </a:solidFill>
                <a:latin typeface="Times" panose="02020603050405020304" pitchFamily="18" charset="0"/>
                <a:cs typeface="Times" panose="02020603050405020304" pitchFamily="18" charset="0"/>
              </a:rPr>
              <a:t>th</a:t>
            </a:r>
            <a:r>
              <a:rPr lang="en-US" sz="2400" b="1" dirty="0">
                <a:solidFill>
                  <a:schemeClr val="tx1"/>
                </a:solidFill>
                <a:latin typeface="Times" panose="02020603050405020304" pitchFamily="18" charset="0"/>
                <a:cs typeface="Times" panose="02020603050405020304" pitchFamily="18" charset="0"/>
              </a:rPr>
              <a:t> Amendment</a:t>
            </a:r>
            <a:r>
              <a:rPr lang="en-US" sz="2400" dirty="0">
                <a:solidFill>
                  <a:schemeClr val="tx1"/>
                </a:solidFill>
                <a:latin typeface="Times" panose="02020603050405020304" pitchFamily="18" charset="0"/>
                <a:cs typeface="Times" panose="02020603050405020304" pitchFamily="18" charset="0"/>
              </a:rPr>
              <a:t>)</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Driver’s license</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Education </a:t>
            </a:r>
          </a:p>
        </p:txBody>
      </p:sp>
      <p:sp>
        <p:nvSpPr>
          <p:cNvPr id="12" name="Rectangle 11">
            <a:extLst>
              <a:ext uri="{FF2B5EF4-FFF2-40B4-BE49-F238E27FC236}">
                <a16:creationId xmlns:a16="http://schemas.microsoft.com/office/drawing/2014/main" id="{48CF4827-C633-4E7B-AF1F-4FF4FF75FFF5}"/>
              </a:ext>
            </a:extLst>
          </p:cNvPr>
          <p:cNvSpPr/>
          <p:nvPr/>
        </p:nvSpPr>
        <p:spPr>
          <a:xfrm>
            <a:off x="7184049" y="4718221"/>
            <a:ext cx="4365674" cy="14476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rgbClr val="FF0000"/>
                </a:solidFill>
                <a:latin typeface="Times" panose="02020603050405020304" pitchFamily="18" charset="0"/>
                <a:cs typeface="Times" panose="02020603050405020304" pitchFamily="18" charset="0"/>
              </a:rPr>
              <a:t>Shared powers </a:t>
            </a:r>
            <a:r>
              <a:rPr lang="en-US" sz="2400" dirty="0">
                <a:solidFill>
                  <a:schemeClr val="tx1"/>
                </a:solidFill>
                <a:latin typeface="Times" panose="02020603050405020304" pitchFamily="18" charset="0"/>
                <a:cs typeface="Times" panose="02020603050405020304" pitchFamily="18" charset="0"/>
              </a:rPr>
              <a:t>(both national &amp; state)</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Taxation </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Lawmaking</a:t>
            </a:r>
          </a:p>
        </p:txBody>
      </p:sp>
      <p:sp>
        <p:nvSpPr>
          <p:cNvPr id="5" name="Arrow: Right 4">
            <a:extLst>
              <a:ext uri="{FF2B5EF4-FFF2-40B4-BE49-F238E27FC236}">
                <a16:creationId xmlns:a16="http://schemas.microsoft.com/office/drawing/2014/main" id="{93C1AD6E-0A75-4BBB-A3CD-FC8873904AB3}"/>
              </a:ext>
            </a:extLst>
          </p:cNvPr>
          <p:cNvSpPr/>
          <p:nvPr/>
        </p:nvSpPr>
        <p:spPr>
          <a:xfrm>
            <a:off x="6766560" y="2180492"/>
            <a:ext cx="417489" cy="36576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19A9A49F-431E-4443-94EA-1692408D7B83}"/>
              </a:ext>
            </a:extLst>
          </p:cNvPr>
          <p:cNvSpPr/>
          <p:nvPr/>
        </p:nvSpPr>
        <p:spPr>
          <a:xfrm>
            <a:off x="6778283" y="3583372"/>
            <a:ext cx="417489" cy="36576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8B2038E0-9C70-4978-9C1A-7B8920AAD0E3}"/>
              </a:ext>
            </a:extLst>
          </p:cNvPr>
          <p:cNvSpPr/>
          <p:nvPr/>
        </p:nvSpPr>
        <p:spPr>
          <a:xfrm>
            <a:off x="6825836" y="5122824"/>
            <a:ext cx="417489" cy="36576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41742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09600" y="274638"/>
            <a:ext cx="10972800" cy="639762"/>
          </a:xfrm>
          <a:solidFill>
            <a:schemeClr val="accent4">
              <a:lumMod val="20000"/>
              <a:lumOff val="80000"/>
            </a:schemeClr>
          </a:solidFill>
          <a:ln>
            <a:solidFill>
              <a:srgbClr val="FF0000"/>
            </a:solidFill>
            <a:miter lim="800000"/>
            <a:headEnd/>
            <a:tailEnd/>
          </a:ln>
        </p:spPr>
        <p:txBody>
          <a:bodyPr>
            <a:normAutofit fontScale="90000"/>
          </a:bodyPr>
          <a:lstStyle/>
          <a:p>
            <a:pPr eaLnBrk="1" hangingPunct="1"/>
            <a:r>
              <a:rPr lang="en-US" altLang="en-US" dirty="0">
                <a:solidFill>
                  <a:srgbClr val="002060"/>
                </a:solidFill>
                <a:latin typeface="Baskerville Old Face" panose="02020602080505020303" pitchFamily="18" charset="77"/>
                <a:cs typeface="Times New Roman" pitchFamily="18" charset="0"/>
              </a:rPr>
              <a:t>Representing  </a:t>
            </a:r>
          </a:p>
        </p:txBody>
      </p:sp>
      <p:sp>
        <p:nvSpPr>
          <p:cNvPr id="3" name="Content Placeholder 2"/>
          <p:cNvSpPr>
            <a:spLocks noGrp="1"/>
          </p:cNvSpPr>
          <p:nvPr>
            <p:ph idx="1"/>
          </p:nvPr>
        </p:nvSpPr>
        <p:spPr>
          <a:xfrm>
            <a:off x="445477" y="1143000"/>
            <a:ext cx="11406554" cy="4830763"/>
          </a:xfrm>
          <a:solidFill>
            <a:schemeClr val="bg1"/>
          </a:solidFill>
          <a:ln>
            <a:solidFill>
              <a:srgbClr val="002060"/>
            </a:solidFill>
          </a:ln>
        </p:spPr>
        <p:txBody>
          <a:bodyPr/>
          <a:lstStyle/>
          <a:p>
            <a:pPr marL="0" indent="0">
              <a:buNone/>
              <a:defRPr/>
            </a:pPr>
            <a:r>
              <a:rPr lang="en-US" sz="2400" b="1" dirty="0">
                <a:solidFill>
                  <a:srgbClr val="C00000"/>
                </a:solidFill>
                <a:latin typeface="Times New Roman" panose="02020603050405020304" pitchFamily="18" charset="0"/>
                <a:cs typeface="Times New Roman" panose="02020603050405020304" pitchFamily="18" charset="0"/>
              </a:rPr>
              <a:t>Republicanism – </a:t>
            </a:r>
            <a:r>
              <a:rPr lang="en-US" sz="2400" b="1" i="1" u="sng" dirty="0">
                <a:latin typeface="Times New Roman" panose="02020603050405020304" pitchFamily="18" charset="0"/>
                <a:cs typeface="Times New Roman" panose="02020603050405020304" pitchFamily="18" charset="0"/>
              </a:rPr>
              <a:t>representative democracy</a:t>
            </a:r>
            <a:endParaRPr lang="en-US" sz="2400" i="1" u="sng" dirty="0">
              <a:latin typeface="Times New Roman" panose="02020603050405020304" pitchFamily="18" charset="0"/>
              <a:cs typeface="Times New Roman" panose="02020603050405020304" pitchFamily="18" charset="0"/>
            </a:endParaRPr>
          </a:p>
        </p:txBody>
      </p:sp>
      <p:pic>
        <p:nvPicPr>
          <p:cNvPr id="2050" name="Picture 2" descr="Members of the United States Congress - GovTrack.us">
            <a:extLst>
              <a:ext uri="{FF2B5EF4-FFF2-40B4-BE49-F238E27FC236}">
                <a16:creationId xmlns:a16="http://schemas.microsoft.com/office/drawing/2014/main" id="{2A7D7322-DA36-47D4-BE95-8817DB203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969" y="1746824"/>
            <a:ext cx="5251362" cy="296008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F91E42B-2275-44FC-8571-8548F31DC546}"/>
              </a:ext>
            </a:extLst>
          </p:cNvPr>
          <p:cNvSpPr/>
          <p:nvPr/>
        </p:nvSpPr>
        <p:spPr>
          <a:xfrm>
            <a:off x="5739330" y="1746823"/>
            <a:ext cx="5964702" cy="243128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i="1" u="sng" dirty="0">
                <a:solidFill>
                  <a:schemeClr val="tx1"/>
                </a:solidFill>
                <a:latin typeface="Times" panose="02020603050405020304" pitchFamily="18" charset="0"/>
                <a:cs typeface="Times" panose="02020603050405020304" pitchFamily="18" charset="0"/>
              </a:rPr>
              <a:t>Article I – Congress</a:t>
            </a:r>
          </a:p>
          <a:p>
            <a:pPr marL="800100" lvl="1"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Bicameral (Great Compromise)</a:t>
            </a:r>
          </a:p>
          <a:p>
            <a:pPr marL="800100" lvl="1"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House of Representatives – representation by population</a:t>
            </a:r>
          </a:p>
          <a:p>
            <a:pPr marL="800100" lvl="1"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Senate – equal representation (2 per state)</a:t>
            </a:r>
          </a:p>
        </p:txBody>
      </p:sp>
      <p:sp>
        <p:nvSpPr>
          <p:cNvPr id="4" name="Rectangle 3">
            <a:extLst>
              <a:ext uri="{FF2B5EF4-FFF2-40B4-BE49-F238E27FC236}">
                <a16:creationId xmlns:a16="http://schemas.microsoft.com/office/drawing/2014/main" id="{8C7FA91F-DE62-4982-8370-8774D10C9C71}"/>
              </a:ext>
            </a:extLst>
          </p:cNvPr>
          <p:cNvSpPr/>
          <p:nvPr/>
        </p:nvSpPr>
        <p:spPr>
          <a:xfrm>
            <a:off x="609600" y="4909625"/>
            <a:ext cx="11136923" cy="14349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anose="02020603050405020304" pitchFamily="18" charset="0"/>
                <a:cs typeface="Times" panose="02020603050405020304" pitchFamily="18" charset="0"/>
              </a:rPr>
              <a:t>“If a faction consists of less than a majority, relief is supplied by the republican principle, which enables the majority to defeat its sinister views by regular vote. It may clog the administration, it may convulse the society; but it will be unable to execute and mask its violence under the forms of the Constitution.”</a:t>
            </a:r>
          </a:p>
          <a:p>
            <a:r>
              <a:rPr lang="en-US" sz="2000" dirty="0">
                <a:latin typeface="Times" panose="02020603050405020304" pitchFamily="18" charset="0"/>
                <a:cs typeface="Times" panose="02020603050405020304" pitchFamily="18" charset="0"/>
              </a:rPr>
              <a:t>	- </a:t>
            </a:r>
            <a:r>
              <a:rPr lang="en-US" sz="2000" b="1" dirty="0">
                <a:latin typeface="Times" panose="02020603050405020304" pitchFamily="18" charset="0"/>
                <a:cs typeface="Times" panose="02020603050405020304" pitchFamily="18" charset="0"/>
              </a:rPr>
              <a:t>James Madison, Federalists 10</a:t>
            </a:r>
          </a:p>
        </p:txBody>
      </p:sp>
    </p:spTree>
    <p:extLst>
      <p:ext uri="{BB962C8B-B14F-4D97-AF65-F5344CB8AC3E}">
        <p14:creationId xmlns:p14="http://schemas.microsoft.com/office/powerpoint/2010/main" val="29678848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12733-B328-4F26-93D3-195E4B44C116}"/>
              </a:ext>
            </a:extLst>
          </p:cNvPr>
          <p:cNvSpPr>
            <a:spLocks noGrp="1"/>
          </p:cNvSpPr>
          <p:nvPr>
            <p:ph type="title"/>
          </p:nvPr>
        </p:nvSpPr>
        <p:spPr>
          <a:xfrm>
            <a:off x="838200" y="365126"/>
            <a:ext cx="10515600" cy="774358"/>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Montesquieu’s Rule</a:t>
            </a:r>
          </a:p>
        </p:txBody>
      </p:sp>
      <p:sp>
        <p:nvSpPr>
          <p:cNvPr id="3" name="Content Placeholder 2">
            <a:extLst>
              <a:ext uri="{FF2B5EF4-FFF2-40B4-BE49-F238E27FC236}">
                <a16:creationId xmlns:a16="http://schemas.microsoft.com/office/drawing/2014/main" id="{CFFD84BC-683D-48BB-B52E-BE14E2A11B6D}"/>
              </a:ext>
            </a:extLst>
          </p:cNvPr>
          <p:cNvSpPr>
            <a:spLocks noGrp="1"/>
          </p:cNvSpPr>
          <p:nvPr>
            <p:ph idx="1"/>
          </p:nvPr>
        </p:nvSpPr>
        <p:spPr>
          <a:xfrm>
            <a:off x="576775" y="1463040"/>
            <a:ext cx="10777025" cy="4713923"/>
          </a:xfrm>
          <a:solidFill>
            <a:schemeClr val="bg1"/>
          </a:solidFill>
          <a:ln>
            <a:solidFill>
              <a:srgbClr val="002060"/>
            </a:solidFill>
          </a:ln>
        </p:spPr>
        <p:txBody>
          <a:bodyPr>
            <a:normAutofit/>
          </a:bodyPr>
          <a:lstStyle/>
          <a:p>
            <a:r>
              <a:rPr lang="en-US" sz="2400" b="1" dirty="0">
                <a:solidFill>
                  <a:srgbClr val="C00000"/>
                </a:solidFill>
                <a:latin typeface="Times" panose="02020603050405020304" pitchFamily="18" charset="0"/>
                <a:cs typeface="Times" panose="02020603050405020304" pitchFamily="18" charset="0"/>
              </a:rPr>
              <a:t>Separation of Powers</a:t>
            </a:r>
            <a:r>
              <a:rPr lang="en-US" sz="2400" dirty="0">
                <a:latin typeface="Times" panose="02020603050405020304" pitchFamily="18" charset="0"/>
                <a:cs typeface="Times" panose="02020603050405020304" pitchFamily="18" charset="0"/>
              </a:rPr>
              <a:t>: </a:t>
            </a:r>
            <a:r>
              <a:rPr lang="en-US" sz="2400" b="1" i="1" u="sng" dirty="0">
                <a:latin typeface="Times" panose="02020603050405020304" pitchFamily="18" charset="0"/>
                <a:cs typeface="Times" panose="02020603050405020304" pitchFamily="18" charset="0"/>
              </a:rPr>
              <a:t>establishing three separate branches of government (Executive, Legislative, &amp; Judiciary)</a:t>
            </a:r>
          </a:p>
        </p:txBody>
      </p:sp>
      <p:pic>
        <p:nvPicPr>
          <p:cNvPr id="3074" name="Picture 2" descr="The Federalist Papers #47: Separating Legislative, Executive and Judicial  Powers is a Good Principle, But Perfection in this Regard is  Impossible—James Madison — Confessions of a Supply-Side Liberal">
            <a:extLst>
              <a:ext uri="{FF2B5EF4-FFF2-40B4-BE49-F238E27FC236}">
                <a16:creationId xmlns:a16="http://schemas.microsoft.com/office/drawing/2014/main" id="{72D32AE7-D302-4B1A-9FE4-86FB54229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2152" y="2187081"/>
            <a:ext cx="3420647" cy="34492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4996803-9CCC-41D4-802A-B194AC420751}"/>
              </a:ext>
            </a:extLst>
          </p:cNvPr>
          <p:cNvSpPr/>
          <p:nvPr/>
        </p:nvSpPr>
        <p:spPr>
          <a:xfrm>
            <a:off x="239151" y="2405576"/>
            <a:ext cx="6682154" cy="11254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panose="02020603050405020304" pitchFamily="18" charset="0"/>
                <a:cs typeface="Times" panose="02020603050405020304" pitchFamily="18" charset="0"/>
              </a:rPr>
              <a:t>Article I: </a:t>
            </a:r>
            <a:r>
              <a:rPr lang="en-US" sz="2400" i="1" dirty="0">
                <a:solidFill>
                  <a:srgbClr val="C00000"/>
                </a:solidFill>
                <a:latin typeface="Times" panose="02020603050405020304" pitchFamily="18" charset="0"/>
                <a:cs typeface="Times" panose="02020603050405020304" pitchFamily="18" charset="0"/>
              </a:rPr>
              <a:t>Legislative branch</a:t>
            </a:r>
            <a:r>
              <a:rPr lang="en-US" sz="2400" dirty="0">
                <a:solidFill>
                  <a:schemeClr val="tx1"/>
                </a:solidFill>
                <a:latin typeface="Times" panose="02020603050405020304" pitchFamily="18" charset="0"/>
                <a:cs typeface="Times" panose="02020603050405020304" pitchFamily="18" charset="0"/>
              </a:rPr>
              <a:t> </a:t>
            </a:r>
            <a:r>
              <a:rPr lang="en-US" sz="2400" i="1" dirty="0">
                <a:solidFill>
                  <a:srgbClr val="C00000"/>
                </a:solidFill>
                <a:latin typeface="Times" panose="02020603050405020304" pitchFamily="18" charset="0"/>
                <a:cs typeface="Times" panose="02020603050405020304" pitchFamily="18" charset="0"/>
              </a:rPr>
              <a:t>(Congress) </a:t>
            </a:r>
            <a:r>
              <a:rPr lang="en-US" sz="2400" dirty="0">
                <a:solidFill>
                  <a:schemeClr val="tx1"/>
                </a:solidFill>
                <a:latin typeface="Times" panose="02020603050405020304" pitchFamily="18" charset="0"/>
                <a:cs typeface="Times" panose="02020603050405020304" pitchFamily="18" charset="0"/>
              </a:rPr>
              <a:t>– lawmaking power</a:t>
            </a:r>
          </a:p>
        </p:txBody>
      </p:sp>
      <p:sp>
        <p:nvSpPr>
          <p:cNvPr id="6" name="Rectangle 5">
            <a:extLst>
              <a:ext uri="{FF2B5EF4-FFF2-40B4-BE49-F238E27FC236}">
                <a16:creationId xmlns:a16="http://schemas.microsoft.com/office/drawing/2014/main" id="{EA8F3E79-C16F-487D-84AF-0B32C6028C30}"/>
              </a:ext>
            </a:extLst>
          </p:cNvPr>
          <p:cNvSpPr/>
          <p:nvPr/>
        </p:nvSpPr>
        <p:spPr>
          <a:xfrm>
            <a:off x="239151" y="3728561"/>
            <a:ext cx="6682154" cy="11254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panose="02020603050405020304" pitchFamily="18" charset="0"/>
                <a:cs typeface="Times" panose="02020603050405020304" pitchFamily="18" charset="0"/>
              </a:rPr>
              <a:t>Article II: </a:t>
            </a:r>
            <a:r>
              <a:rPr lang="en-US" sz="2400" i="1" dirty="0">
                <a:solidFill>
                  <a:srgbClr val="C00000"/>
                </a:solidFill>
                <a:latin typeface="Times" panose="02020603050405020304" pitchFamily="18" charset="0"/>
                <a:cs typeface="Times" panose="02020603050405020304" pitchFamily="18" charset="0"/>
              </a:rPr>
              <a:t>Executive branch (President)</a:t>
            </a:r>
            <a:r>
              <a:rPr lang="en-US" sz="2400" dirty="0">
                <a:solidFill>
                  <a:schemeClr val="tx1"/>
                </a:solidFill>
                <a:latin typeface="Times" panose="02020603050405020304" pitchFamily="18" charset="0"/>
                <a:cs typeface="Times" panose="02020603050405020304" pitchFamily="18" charset="0"/>
              </a:rPr>
              <a:t> – law enforcing power</a:t>
            </a:r>
          </a:p>
        </p:txBody>
      </p:sp>
      <p:sp>
        <p:nvSpPr>
          <p:cNvPr id="7" name="Rectangle 6">
            <a:extLst>
              <a:ext uri="{FF2B5EF4-FFF2-40B4-BE49-F238E27FC236}">
                <a16:creationId xmlns:a16="http://schemas.microsoft.com/office/drawing/2014/main" id="{B2F76CFD-9665-4E8A-BDF5-663804F5F839}"/>
              </a:ext>
            </a:extLst>
          </p:cNvPr>
          <p:cNvSpPr/>
          <p:nvPr/>
        </p:nvSpPr>
        <p:spPr>
          <a:xfrm>
            <a:off x="239151" y="4992933"/>
            <a:ext cx="6682154" cy="11254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panose="02020603050405020304" pitchFamily="18" charset="0"/>
                <a:cs typeface="Times" panose="02020603050405020304" pitchFamily="18" charset="0"/>
              </a:rPr>
              <a:t>Article III: </a:t>
            </a:r>
            <a:r>
              <a:rPr lang="en-US" sz="2400" i="1" dirty="0">
                <a:solidFill>
                  <a:srgbClr val="C00000"/>
                </a:solidFill>
                <a:latin typeface="Times" panose="02020603050405020304" pitchFamily="18" charset="0"/>
                <a:cs typeface="Times" panose="02020603050405020304" pitchFamily="18" charset="0"/>
              </a:rPr>
              <a:t>Judiciary branch (Supreme Court) </a:t>
            </a:r>
            <a:r>
              <a:rPr lang="en-US" sz="2400" dirty="0">
                <a:solidFill>
                  <a:schemeClr val="tx1"/>
                </a:solidFill>
                <a:latin typeface="Times" panose="02020603050405020304" pitchFamily="18" charset="0"/>
                <a:cs typeface="Times" panose="02020603050405020304" pitchFamily="18" charset="0"/>
              </a:rPr>
              <a:t>– law interpreting power</a:t>
            </a:r>
          </a:p>
        </p:txBody>
      </p:sp>
    </p:spTree>
    <p:extLst>
      <p:ext uri="{BB962C8B-B14F-4D97-AF65-F5344CB8AC3E}">
        <p14:creationId xmlns:p14="http://schemas.microsoft.com/office/powerpoint/2010/main" val="32749002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09600" y="274638"/>
            <a:ext cx="10972800" cy="639762"/>
          </a:xfrm>
          <a:solidFill>
            <a:schemeClr val="accent4">
              <a:lumMod val="20000"/>
              <a:lumOff val="80000"/>
            </a:schemeClr>
          </a:solidFill>
          <a:ln>
            <a:solidFill>
              <a:srgbClr val="FF0000"/>
            </a:solidFill>
            <a:miter lim="800000"/>
            <a:headEnd/>
            <a:tailEnd/>
          </a:ln>
        </p:spPr>
        <p:txBody>
          <a:bodyPr>
            <a:normAutofit fontScale="90000"/>
          </a:bodyPr>
          <a:lstStyle/>
          <a:p>
            <a:pPr eaLnBrk="1" hangingPunct="1"/>
            <a:r>
              <a:rPr lang="en-US" altLang="en-US" dirty="0">
                <a:solidFill>
                  <a:srgbClr val="002060"/>
                </a:solidFill>
                <a:latin typeface="Baskerville Old Face" panose="02020602080505020303" pitchFamily="18" charset="77"/>
                <a:cs typeface="Times New Roman" pitchFamily="18" charset="0"/>
              </a:rPr>
              <a:t>Limit Gov. Power</a:t>
            </a:r>
          </a:p>
        </p:txBody>
      </p:sp>
      <p:sp>
        <p:nvSpPr>
          <p:cNvPr id="3" name="Content Placeholder 2"/>
          <p:cNvSpPr>
            <a:spLocks noGrp="1"/>
          </p:cNvSpPr>
          <p:nvPr>
            <p:ph idx="1"/>
          </p:nvPr>
        </p:nvSpPr>
        <p:spPr>
          <a:xfrm>
            <a:off x="445477" y="1143000"/>
            <a:ext cx="11406554" cy="4830763"/>
          </a:xfrm>
          <a:solidFill>
            <a:schemeClr val="bg1"/>
          </a:solidFill>
          <a:ln>
            <a:solidFill>
              <a:srgbClr val="002060"/>
            </a:solidFill>
          </a:ln>
        </p:spPr>
        <p:txBody>
          <a:bodyPr/>
          <a:lstStyle/>
          <a:p>
            <a:pPr marL="0" indent="0">
              <a:buNone/>
              <a:defRPr/>
            </a:pPr>
            <a:r>
              <a:rPr lang="en-US" sz="2400" b="1" dirty="0">
                <a:solidFill>
                  <a:srgbClr val="C00000"/>
                </a:solidFill>
                <a:latin typeface="Times New Roman" panose="02020603050405020304" pitchFamily="18" charset="0"/>
                <a:cs typeface="Times New Roman" panose="02020603050405020304" pitchFamily="18" charset="0"/>
              </a:rPr>
              <a:t>Checks &amp; Balances – </a:t>
            </a:r>
            <a:r>
              <a:rPr lang="en-US" sz="2400" dirty="0">
                <a:latin typeface="Times New Roman" panose="02020603050405020304" pitchFamily="18" charset="0"/>
                <a:cs typeface="Times New Roman" panose="02020603050405020304" pitchFamily="18" charset="0"/>
              </a:rPr>
              <a:t>ways that each branch of government can stop the power of another branch</a:t>
            </a:r>
            <a:endParaRPr lang="en-US" sz="2400" i="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9733923A-4E42-CF48-9340-0CEE96391B33}"/>
              </a:ext>
            </a:extLst>
          </p:cNvPr>
          <p:cNvPicPr>
            <a:picLocks noChangeAspect="1"/>
          </p:cNvPicPr>
          <p:nvPr/>
        </p:nvPicPr>
        <p:blipFill>
          <a:blip r:embed="rId2"/>
          <a:stretch>
            <a:fillRect/>
          </a:stretch>
        </p:blipFill>
        <p:spPr>
          <a:xfrm>
            <a:off x="339970" y="2075406"/>
            <a:ext cx="6597860" cy="2520040"/>
          </a:xfrm>
          <a:prstGeom prst="rect">
            <a:avLst/>
          </a:prstGeom>
        </p:spPr>
      </p:pic>
      <p:sp>
        <p:nvSpPr>
          <p:cNvPr id="17" name="Rectangle 16">
            <a:extLst>
              <a:ext uri="{FF2B5EF4-FFF2-40B4-BE49-F238E27FC236}">
                <a16:creationId xmlns:a16="http://schemas.microsoft.com/office/drawing/2014/main" id="{8C15A68C-A466-5641-82E1-6E2AE8CB301A}"/>
              </a:ext>
            </a:extLst>
          </p:cNvPr>
          <p:cNvSpPr/>
          <p:nvPr/>
        </p:nvSpPr>
        <p:spPr>
          <a:xfrm>
            <a:off x="6815854" y="1846806"/>
            <a:ext cx="5158154" cy="1869409"/>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rPr>
              <a:t>Congress </a:t>
            </a:r>
          </a:p>
          <a:p>
            <a:pPr marL="342900" indent="-342900">
              <a:buFont typeface="Arial" panose="020B0604020202020204" pitchFamily="34" charset="0"/>
              <a:buChar char="•"/>
            </a:pPr>
            <a:r>
              <a:rPr lang="en-US" sz="2400" dirty="0">
                <a:solidFill>
                  <a:schemeClr val="bg1"/>
                </a:solidFill>
                <a:latin typeface="Times" pitchFamily="2" charset="0"/>
              </a:rPr>
              <a:t>Checks against the President – override vote</a:t>
            </a:r>
          </a:p>
          <a:p>
            <a:pPr marL="342900" indent="-342900">
              <a:buFont typeface="Arial" panose="020B0604020202020204" pitchFamily="34" charset="0"/>
              <a:buChar char="•"/>
            </a:pPr>
            <a:r>
              <a:rPr lang="en-US" sz="2400" dirty="0">
                <a:solidFill>
                  <a:schemeClr val="bg1"/>
                </a:solidFill>
                <a:latin typeface="Times" pitchFamily="2" charset="0"/>
              </a:rPr>
              <a:t>Check against the Court – change laws or reject appointees </a:t>
            </a:r>
          </a:p>
        </p:txBody>
      </p:sp>
      <p:sp>
        <p:nvSpPr>
          <p:cNvPr id="18" name="Rectangle 17">
            <a:extLst>
              <a:ext uri="{FF2B5EF4-FFF2-40B4-BE49-F238E27FC236}">
                <a16:creationId xmlns:a16="http://schemas.microsoft.com/office/drawing/2014/main" id="{1AB0F7E4-5841-3743-B5E0-D0C60AC91B20}"/>
              </a:ext>
            </a:extLst>
          </p:cNvPr>
          <p:cNvSpPr/>
          <p:nvPr/>
        </p:nvSpPr>
        <p:spPr>
          <a:xfrm>
            <a:off x="6799384" y="3951098"/>
            <a:ext cx="5158154" cy="1869409"/>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rPr>
              <a:t>President</a:t>
            </a:r>
          </a:p>
          <a:p>
            <a:pPr marL="342900" indent="-342900">
              <a:buFont typeface="Arial" panose="020B0604020202020204" pitchFamily="34" charset="0"/>
              <a:buChar char="•"/>
            </a:pPr>
            <a:r>
              <a:rPr lang="en-US" sz="2400" dirty="0">
                <a:solidFill>
                  <a:schemeClr val="bg1"/>
                </a:solidFill>
                <a:latin typeface="Times" pitchFamily="2" charset="0"/>
              </a:rPr>
              <a:t>Checks against Congress– Veto</a:t>
            </a:r>
          </a:p>
          <a:p>
            <a:pPr marL="342900" indent="-342900">
              <a:buFont typeface="Arial" panose="020B0604020202020204" pitchFamily="34" charset="0"/>
              <a:buChar char="•"/>
            </a:pPr>
            <a:r>
              <a:rPr lang="en-US" sz="2400" dirty="0">
                <a:solidFill>
                  <a:schemeClr val="bg1"/>
                </a:solidFill>
                <a:latin typeface="Times" pitchFamily="2" charset="0"/>
              </a:rPr>
              <a:t>Check against the Court – refuse to enforce a court decision</a:t>
            </a:r>
          </a:p>
        </p:txBody>
      </p:sp>
      <p:sp>
        <p:nvSpPr>
          <p:cNvPr id="19" name="Rectangle 18">
            <a:extLst>
              <a:ext uri="{FF2B5EF4-FFF2-40B4-BE49-F238E27FC236}">
                <a16:creationId xmlns:a16="http://schemas.microsoft.com/office/drawing/2014/main" id="{8EABE1E3-A2FA-7449-95A6-BB428F85C070}"/>
              </a:ext>
            </a:extLst>
          </p:cNvPr>
          <p:cNvSpPr/>
          <p:nvPr/>
        </p:nvSpPr>
        <p:spPr>
          <a:xfrm>
            <a:off x="825362" y="4578283"/>
            <a:ext cx="5158154" cy="2174209"/>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rPr>
              <a:t>Supreme Court</a:t>
            </a:r>
          </a:p>
          <a:p>
            <a:pPr marL="342900" indent="-342900">
              <a:buFont typeface="Arial" panose="020B0604020202020204" pitchFamily="34" charset="0"/>
              <a:buChar char="•"/>
            </a:pPr>
            <a:r>
              <a:rPr lang="en-US" sz="2400" dirty="0">
                <a:solidFill>
                  <a:schemeClr val="bg1"/>
                </a:solidFill>
                <a:latin typeface="Times" pitchFamily="2" charset="0"/>
              </a:rPr>
              <a:t>Checks against the President – can declare presidential actions unconstitutional </a:t>
            </a:r>
          </a:p>
          <a:p>
            <a:pPr marL="342900" indent="-342900">
              <a:buFont typeface="Arial" panose="020B0604020202020204" pitchFamily="34" charset="0"/>
              <a:buChar char="•"/>
            </a:pPr>
            <a:r>
              <a:rPr lang="en-US" sz="2400" dirty="0">
                <a:solidFill>
                  <a:schemeClr val="bg1"/>
                </a:solidFill>
                <a:latin typeface="Times" pitchFamily="2" charset="0"/>
              </a:rPr>
              <a:t>Check against Congress – Can declare laws unconstitutional</a:t>
            </a:r>
          </a:p>
        </p:txBody>
      </p:sp>
    </p:spTree>
    <p:extLst>
      <p:ext uri="{BB962C8B-B14F-4D97-AF65-F5344CB8AC3E}">
        <p14:creationId xmlns:p14="http://schemas.microsoft.com/office/powerpoint/2010/main" val="4114969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6F50A-DEDA-4CEE-91B7-061D6E92FFEB}"/>
              </a:ext>
            </a:extLst>
          </p:cNvPr>
          <p:cNvSpPr>
            <a:spLocks noGrp="1"/>
          </p:cNvSpPr>
          <p:nvPr>
            <p:ph type="title"/>
          </p:nvPr>
        </p:nvSpPr>
        <p:spPr>
          <a:xfrm>
            <a:off x="838200" y="205470"/>
            <a:ext cx="10515600" cy="679903"/>
          </a:xfrm>
          <a:solidFill>
            <a:schemeClr val="accent4">
              <a:lumMod val="40000"/>
              <a:lumOff val="60000"/>
            </a:schemeClr>
          </a:solidFill>
          <a:ln>
            <a:solidFill>
              <a:srgbClr val="FF0000"/>
            </a:solidFill>
          </a:ln>
        </p:spPr>
        <p:txBody>
          <a:bodyPr>
            <a:normAutofit fontScale="90000"/>
          </a:bodyPr>
          <a:lstStyle/>
          <a:p>
            <a:r>
              <a:rPr lang="en-US" b="1" dirty="0">
                <a:solidFill>
                  <a:srgbClr val="002060"/>
                </a:solidFill>
                <a:latin typeface="High Tower Text" panose="02040502050506030303" pitchFamily="18" charset="0"/>
              </a:rPr>
              <a:t>Defining Tyranny </a:t>
            </a:r>
          </a:p>
        </p:txBody>
      </p:sp>
      <p:sp>
        <p:nvSpPr>
          <p:cNvPr id="3" name="Content Placeholder 2">
            <a:extLst>
              <a:ext uri="{FF2B5EF4-FFF2-40B4-BE49-F238E27FC236}">
                <a16:creationId xmlns:a16="http://schemas.microsoft.com/office/drawing/2014/main" id="{23EDB443-0817-4916-8AC0-CCD56EB81DBA}"/>
              </a:ext>
            </a:extLst>
          </p:cNvPr>
          <p:cNvSpPr>
            <a:spLocks noGrp="1"/>
          </p:cNvSpPr>
          <p:nvPr>
            <p:ph idx="1"/>
          </p:nvPr>
        </p:nvSpPr>
        <p:spPr>
          <a:xfrm>
            <a:off x="838200" y="1001486"/>
            <a:ext cx="10515600" cy="5175477"/>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Define what American colonists considered to be </a:t>
            </a:r>
            <a:r>
              <a:rPr lang="en-US" sz="2400" b="1" u="sng" dirty="0">
                <a:solidFill>
                  <a:srgbClr val="FF0000"/>
                </a:solidFill>
                <a:latin typeface="Times" panose="02020603050405020304" pitchFamily="18" charset="0"/>
                <a:cs typeface="Times" panose="02020603050405020304" pitchFamily="18" charset="0"/>
              </a:rPr>
              <a:t>tyranny</a:t>
            </a:r>
          </a:p>
          <a:p>
            <a:pPr marL="0" indent="0">
              <a:buNone/>
            </a:pPr>
            <a:endParaRPr lang="en-US" sz="2400" b="1" u="sng" dirty="0">
              <a:solidFill>
                <a:srgbClr val="FF0000"/>
              </a:solidFill>
              <a:latin typeface="Times" panose="02020603050405020304" pitchFamily="18" charset="0"/>
              <a:cs typeface="Times" panose="02020603050405020304" pitchFamily="18" charset="0"/>
            </a:endParaRPr>
          </a:p>
        </p:txBody>
      </p:sp>
      <p:sp>
        <p:nvSpPr>
          <p:cNvPr id="6" name="Rectangle 5">
            <a:extLst>
              <a:ext uri="{FF2B5EF4-FFF2-40B4-BE49-F238E27FC236}">
                <a16:creationId xmlns:a16="http://schemas.microsoft.com/office/drawing/2014/main" id="{26A0727A-76CA-4CB2-9559-4C6B7C824FC3}"/>
              </a:ext>
            </a:extLst>
          </p:cNvPr>
          <p:cNvSpPr/>
          <p:nvPr/>
        </p:nvSpPr>
        <p:spPr>
          <a:xfrm>
            <a:off x="1146629" y="1480457"/>
            <a:ext cx="10515600" cy="1436915"/>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“the very act of taxing, exercising over those not represented, appears to me to be depriving them of one of their most essential rights, as freedmen; and if continued, seems to be in effect an entire disenfranchisement of every civil right.</a:t>
            </a:r>
          </a:p>
          <a:p>
            <a:r>
              <a:rPr lang="en-US" sz="2400" dirty="0">
                <a:latin typeface="Times" panose="02020603050405020304" pitchFamily="18" charset="0"/>
                <a:cs typeface="Times" panose="02020603050405020304" pitchFamily="18" charset="0"/>
              </a:rPr>
              <a:t>	- </a:t>
            </a:r>
            <a:r>
              <a:rPr lang="en-US" sz="2400" b="1" dirty="0">
                <a:latin typeface="Times" panose="02020603050405020304" pitchFamily="18" charset="0"/>
                <a:cs typeface="Times" panose="02020603050405020304" pitchFamily="18" charset="0"/>
              </a:rPr>
              <a:t>James Otis Warren, 1764</a:t>
            </a:r>
          </a:p>
        </p:txBody>
      </p:sp>
      <p:pic>
        <p:nvPicPr>
          <p:cNvPr id="7" name="Picture 2" descr="James Otis — Revolutionary Characters">
            <a:extLst>
              <a:ext uri="{FF2B5EF4-FFF2-40B4-BE49-F238E27FC236}">
                <a16:creationId xmlns:a16="http://schemas.microsoft.com/office/drawing/2014/main" id="{28248878-44E7-31F0-62F0-4E5BAD1CDB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2643" y="2311740"/>
            <a:ext cx="1142728" cy="127748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94B7A1B-A435-738B-FB25-69A0BAD37B8A}"/>
              </a:ext>
            </a:extLst>
          </p:cNvPr>
          <p:cNvSpPr/>
          <p:nvPr/>
        </p:nvSpPr>
        <p:spPr>
          <a:xfrm>
            <a:off x="990600" y="3676307"/>
            <a:ext cx="10210800" cy="2500656"/>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b="0" dirty="0">
                <a:solidFill>
                  <a:schemeClr val="bg1"/>
                </a:solidFill>
                <a:effectLst/>
                <a:latin typeface="Times" panose="02020603050405020304" pitchFamily="18" charset="0"/>
                <a:cs typeface="Times" panose="02020603050405020304" pitchFamily="18" charset="0"/>
              </a:rPr>
              <a:t>At a time when our lordly Masters in Great Britain will be satisfied with nothing less than the deprivation (removal) of American freedom, it seems highly necessary that something should be done to avert the stroke and maintain the liberty which we have derived (gotten) from our Ancestors; but the manner of doing it to answer the purpose effectually is the point in question.</a:t>
            </a:r>
          </a:p>
          <a:p>
            <a:r>
              <a:rPr lang="en-US" sz="2400" dirty="0">
                <a:solidFill>
                  <a:schemeClr val="bg1"/>
                </a:solidFill>
                <a:latin typeface="Times" panose="02020603050405020304" pitchFamily="18" charset="0"/>
                <a:cs typeface="Times" panose="02020603050405020304" pitchFamily="18" charset="0"/>
              </a:rPr>
              <a:t>	- George Mason, 1769</a:t>
            </a:r>
          </a:p>
        </p:txBody>
      </p:sp>
      <p:pic>
        <p:nvPicPr>
          <p:cNvPr id="9" name="Picture 4" descr="George Mason - Wikipedia">
            <a:extLst>
              <a:ext uri="{FF2B5EF4-FFF2-40B4-BE49-F238E27FC236}">
                <a16:creationId xmlns:a16="http://schemas.microsoft.com/office/drawing/2014/main" id="{65EA234D-11BE-5A5F-2FC5-4EBAAF324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210" y="5372215"/>
            <a:ext cx="1203161" cy="139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19695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09600" y="274638"/>
            <a:ext cx="10972800" cy="639762"/>
          </a:xfrm>
          <a:solidFill>
            <a:schemeClr val="accent4">
              <a:lumMod val="20000"/>
              <a:lumOff val="80000"/>
            </a:schemeClr>
          </a:solidFill>
          <a:ln>
            <a:solidFill>
              <a:srgbClr val="FF0000"/>
            </a:solidFill>
            <a:miter lim="800000"/>
            <a:headEnd/>
            <a:tailEnd/>
          </a:ln>
        </p:spPr>
        <p:txBody>
          <a:bodyPr>
            <a:normAutofit fontScale="90000"/>
          </a:bodyPr>
          <a:lstStyle/>
          <a:p>
            <a:pPr eaLnBrk="1" hangingPunct="1"/>
            <a:r>
              <a:rPr lang="en-US" altLang="en-US" dirty="0">
                <a:solidFill>
                  <a:srgbClr val="002060"/>
                </a:solidFill>
                <a:latin typeface="Baskerville Old Face" panose="02020602080505020303" pitchFamily="18" charset="77"/>
                <a:cs typeface="Times New Roman" pitchFamily="18" charset="0"/>
              </a:rPr>
              <a:t>No ONE is ABOVE THE LAW</a:t>
            </a:r>
          </a:p>
        </p:txBody>
      </p:sp>
      <p:sp>
        <p:nvSpPr>
          <p:cNvPr id="3" name="Content Placeholder 2"/>
          <p:cNvSpPr>
            <a:spLocks noGrp="1"/>
          </p:cNvSpPr>
          <p:nvPr>
            <p:ph idx="1"/>
          </p:nvPr>
        </p:nvSpPr>
        <p:spPr>
          <a:xfrm>
            <a:off x="445477" y="1143000"/>
            <a:ext cx="11406554" cy="4830763"/>
          </a:xfrm>
          <a:solidFill>
            <a:schemeClr val="bg1"/>
          </a:solidFill>
          <a:ln>
            <a:solidFill>
              <a:srgbClr val="002060"/>
            </a:solidFill>
          </a:ln>
        </p:spPr>
        <p:txBody>
          <a:bodyPr/>
          <a:lstStyle/>
          <a:p>
            <a:pPr marL="0" indent="0">
              <a:buNone/>
              <a:defRPr/>
            </a:pPr>
            <a:r>
              <a:rPr lang="en-US" sz="2400" b="1" dirty="0">
                <a:solidFill>
                  <a:srgbClr val="C00000"/>
                </a:solidFill>
                <a:latin typeface="Times New Roman" panose="02020603050405020304" pitchFamily="18" charset="0"/>
                <a:cs typeface="Times New Roman" panose="02020603050405020304" pitchFamily="18" charset="0"/>
              </a:rPr>
              <a:t>Rule of Law - </a:t>
            </a:r>
            <a:r>
              <a:rPr lang="en-US" sz="2400" dirty="0">
                <a:latin typeface="Times New Roman" panose="02020603050405020304" pitchFamily="18" charset="0"/>
                <a:cs typeface="Times New Roman" panose="02020603050405020304" pitchFamily="18" charset="0"/>
              </a:rPr>
              <a:t>everyone, including those that govern must follow the laws of our nation </a:t>
            </a:r>
            <a:endParaRPr lang="en-US" sz="2400" i="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CFE5004-1863-3F48-BAB7-C077121D16E3}"/>
              </a:ext>
            </a:extLst>
          </p:cNvPr>
          <p:cNvPicPr>
            <a:picLocks noChangeAspect="1"/>
          </p:cNvPicPr>
          <p:nvPr/>
        </p:nvPicPr>
        <p:blipFill>
          <a:blip r:embed="rId2"/>
          <a:stretch>
            <a:fillRect/>
          </a:stretch>
        </p:blipFill>
        <p:spPr>
          <a:xfrm>
            <a:off x="868972" y="1945541"/>
            <a:ext cx="3398227" cy="2814027"/>
          </a:xfrm>
          <a:prstGeom prst="rect">
            <a:avLst/>
          </a:prstGeom>
        </p:spPr>
      </p:pic>
      <p:sp>
        <p:nvSpPr>
          <p:cNvPr id="13" name="Rectangle 12">
            <a:extLst>
              <a:ext uri="{FF2B5EF4-FFF2-40B4-BE49-F238E27FC236}">
                <a16:creationId xmlns:a16="http://schemas.microsoft.com/office/drawing/2014/main" id="{394FC789-1694-BD48-91FC-E0A0CA7B9DD5}"/>
              </a:ext>
            </a:extLst>
          </p:cNvPr>
          <p:cNvSpPr/>
          <p:nvPr/>
        </p:nvSpPr>
        <p:spPr>
          <a:xfrm>
            <a:off x="4677508" y="2016368"/>
            <a:ext cx="6189784" cy="3282463"/>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Examples of rule of law in the Constitution</a:t>
            </a:r>
          </a:p>
          <a:p>
            <a:pPr marL="342900" indent="-342900">
              <a:buFont typeface="Arial" panose="020B0604020202020204" pitchFamily="34" charset="0"/>
              <a:buChar char="•"/>
            </a:pPr>
            <a:r>
              <a:rPr lang="en-US" sz="2400" b="1" i="1" u="sng" dirty="0">
                <a:latin typeface="Times" pitchFamily="2" charset="0"/>
              </a:rPr>
              <a:t>Impeachment</a:t>
            </a:r>
            <a:r>
              <a:rPr lang="en-US" sz="2400" dirty="0">
                <a:latin typeface="Times" pitchFamily="2" charset="0"/>
              </a:rPr>
              <a:t> – removing the President or federal official from office</a:t>
            </a:r>
          </a:p>
          <a:p>
            <a:pPr marL="800100" lvl="1" indent="-342900">
              <a:buFont typeface="Arial" panose="020B0604020202020204" pitchFamily="34" charset="0"/>
              <a:buChar char="•"/>
            </a:pPr>
            <a:r>
              <a:rPr lang="en-US" sz="2400" b="1" dirty="0">
                <a:latin typeface="Times" pitchFamily="2" charset="0"/>
              </a:rPr>
              <a:t>House of Representatives </a:t>
            </a:r>
            <a:r>
              <a:rPr lang="en-US" sz="2400" dirty="0">
                <a:latin typeface="Times" pitchFamily="2" charset="0"/>
              </a:rPr>
              <a:t>- </a:t>
            </a:r>
            <a:r>
              <a:rPr lang="en-US" sz="2400" i="1" dirty="0">
                <a:latin typeface="Times" pitchFamily="2" charset="0"/>
              </a:rPr>
              <a:t>Articles of Impeachment</a:t>
            </a:r>
          </a:p>
          <a:p>
            <a:pPr marL="800100" lvl="1" indent="-342900">
              <a:buFont typeface="Arial" panose="020B0604020202020204" pitchFamily="34" charset="0"/>
              <a:buChar char="•"/>
            </a:pPr>
            <a:r>
              <a:rPr lang="en-US" sz="2400" b="1" dirty="0">
                <a:latin typeface="Times" pitchFamily="2" charset="0"/>
              </a:rPr>
              <a:t>Senate</a:t>
            </a:r>
            <a:r>
              <a:rPr lang="en-US" sz="2400" dirty="0">
                <a:latin typeface="Times" pitchFamily="2" charset="0"/>
              </a:rPr>
              <a:t> – </a:t>
            </a:r>
            <a:r>
              <a:rPr lang="en-US" sz="2400" i="1" dirty="0">
                <a:latin typeface="Times" pitchFamily="2" charset="0"/>
              </a:rPr>
              <a:t>Jury for the trial</a:t>
            </a:r>
          </a:p>
          <a:p>
            <a:pPr marL="342900" indent="-342900">
              <a:buFont typeface="Arial" panose="020B0604020202020204" pitchFamily="34" charset="0"/>
              <a:buChar char="•"/>
            </a:pPr>
            <a:r>
              <a:rPr lang="en-US" sz="2400" b="1" dirty="0">
                <a:latin typeface="Times" pitchFamily="2" charset="0"/>
              </a:rPr>
              <a:t>Expulsion</a:t>
            </a:r>
            <a:r>
              <a:rPr lang="en-US" sz="2400" dirty="0">
                <a:latin typeface="Times" pitchFamily="2" charset="0"/>
              </a:rPr>
              <a:t> – Congress can remove its members</a:t>
            </a:r>
          </a:p>
        </p:txBody>
      </p:sp>
    </p:spTree>
    <p:extLst>
      <p:ext uri="{BB962C8B-B14F-4D97-AF65-F5344CB8AC3E}">
        <p14:creationId xmlns:p14="http://schemas.microsoft.com/office/powerpoint/2010/main" val="238905147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836E2-F7D8-48B4-80AE-DC7EC0505642}"/>
              </a:ext>
            </a:extLst>
          </p:cNvPr>
          <p:cNvSpPr>
            <a:spLocks noGrp="1"/>
          </p:cNvSpPr>
          <p:nvPr>
            <p:ph type="title"/>
          </p:nvPr>
        </p:nvSpPr>
        <p:spPr>
          <a:xfrm>
            <a:off x="838200" y="365126"/>
            <a:ext cx="10515600" cy="760290"/>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Limited Government </a:t>
            </a:r>
          </a:p>
        </p:txBody>
      </p:sp>
      <p:sp>
        <p:nvSpPr>
          <p:cNvPr id="3" name="Content Placeholder 2">
            <a:extLst>
              <a:ext uri="{FF2B5EF4-FFF2-40B4-BE49-F238E27FC236}">
                <a16:creationId xmlns:a16="http://schemas.microsoft.com/office/drawing/2014/main" id="{CA00D5E9-8DC7-4722-A4EE-ADBAA48B36CE}"/>
              </a:ext>
            </a:extLst>
          </p:cNvPr>
          <p:cNvSpPr>
            <a:spLocks noGrp="1"/>
          </p:cNvSpPr>
          <p:nvPr>
            <p:ph idx="1"/>
          </p:nvPr>
        </p:nvSpPr>
        <p:spPr>
          <a:xfrm>
            <a:off x="548640" y="1575582"/>
            <a:ext cx="10805160" cy="4601381"/>
          </a:xfrm>
          <a:solidFill>
            <a:schemeClr val="bg1"/>
          </a:solidFill>
        </p:spPr>
        <p:txBody>
          <a:bodyPr>
            <a:normAutofit/>
          </a:bodyPr>
          <a:lstStyle/>
          <a:p>
            <a:pPr marL="0" indent="0">
              <a:buNone/>
            </a:pPr>
            <a:r>
              <a:rPr lang="en-US" sz="2400" b="1" dirty="0">
                <a:solidFill>
                  <a:srgbClr val="C00000"/>
                </a:solidFill>
                <a:latin typeface="Times" panose="02020603050405020304" pitchFamily="18" charset="0"/>
                <a:cs typeface="Times" panose="02020603050405020304" pitchFamily="18" charset="0"/>
              </a:rPr>
              <a:t>Limited Government </a:t>
            </a:r>
            <a:r>
              <a:rPr lang="en-US" sz="2400" dirty="0">
                <a:latin typeface="Times" panose="02020603050405020304" pitchFamily="18" charset="0"/>
                <a:cs typeface="Times" panose="02020603050405020304" pitchFamily="18" charset="0"/>
              </a:rPr>
              <a:t>– </a:t>
            </a:r>
            <a:r>
              <a:rPr lang="en-US" sz="2400" b="1" i="1" u="sng" dirty="0">
                <a:latin typeface="Times" panose="02020603050405020304" pitchFamily="18" charset="0"/>
                <a:cs typeface="Times" panose="02020603050405020304" pitchFamily="18" charset="0"/>
              </a:rPr>
              <a:t>restricting the authority of the government </a:t>
            </a:r>
          </a:p>
        </p:txBody>
      </p:sp>
      <p:pic>
        <p:nvPicPr>
          <p:cNvPr id="4098" name="Picture 2" descr="Missing Perspectives: What's more important, democracy or limited government?  | AllSides">
            <a:extLst>
              <a:ext uri="{FF2B5EF4-FFF2-40B4-BE49-F238E27FC236}">
                <a16:creationId xmlns:a16="http://schemas.microsoft.com/office/drawing/2014/main" id="{28E37B20-AA3D-4B9D-B66D-55672C62D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989" y="2161771"/>
            <a:ext cx="3576794" cy="28899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6ACC79E-8E0F-4EE7-9A8F-241D295B67C5}"/>
              </a:ext>
            </a:extLst>
          </p:cNvPr>
          <p:cNvSpPr/>
          <p:nvPr/>
        </p:nvSpPr>
        <p:spPr>
          <a:xfrm>
            <a:off x="5306518" y="2293495"/>
            <a:ext cx="6550702" cy="113550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C00000"/>
                </a:solidFill>
                <a:latin typeface="Times" panose="02020603050405020304" pitchFamily="18" charset="0"/>
                <a:cs typeface="Times" panose="02020603050405020304" pitchFamily="18" charset="0"/>
              </a:rPr>
              <a:t>Bill of Rights</a:t>
            </a:r>
            <a:r>
              <a:rPr lang="en-US" sz="2400" dirty="0">
                <a:solidFill>
                  <a:schemeClr val="tx1"/>
                </a:solidFill>
                <a:latin typeface="Times" panose="02020603050405020304" pitchFamily="18" charset="0"/>
                <a:cs typeface="Times" panose="02020603050405020304" pitchFamily="18" charset="0"/>
              </a:rPr>
              <a:t>: limits government power to interfere with natural rights of citizens </a:t>
            </a:r>
          </a:p>
        </p:txBody>
      </p:sp>
      <p:sp>
        <p:nvSpPr>
          <p:cNvPr id="5" name="Rectangle 4">
            <a:extLst>
              <a:ext uri="{FF2B5EF4-FFF2-40B4-BE49-F238E27FC236}">
                <a16:creationId xmlns:a16="http://schemas.microsoft.com/office/drawing/2014/main" id="{C459ED78-CE64-44BE-9543-F92D5429380F}"/>
              </a:ext>
            </a:extLst>
          </p:cNvPr>
          <p:cNvSpPr/>
          <p:nvPr/>
        </p:nvSpPr>
        <p:spPr>
          <a:xfrm>
            <a:off x="5697415" y="3319975"/>
            <a:ext cx="6288259" cy="14349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panose="02020603050405020304" pitchFamily="18" charset="0"/>
                <a:cs typeface="Times" panose="02020603050405020304" pitchFamily="18" charset="0"/>
              </a:rPr>
              <a:t>Congress shall make no law respecting an establishment of religion, or prohibiting the free exercise thereof; or abridging the freedom of speech, or of the press; or the right of the people peaceably to assemble, and to petition the Government for a redress of grievances</a:t>
            </a:r>
          </a:p>
        </p:txBody>
      </p:sp>
      <p:sp>
        <p:nvSpPr>
          <p:cNvPr id="7" name="Rectangle 6">
            <a:extLst>
              <a:ext uri="{FF2B5EF4-FFF2-40B4-BE49-F238E27FC236}">
                <a16:creationId xmlns:a16="http://schemas.microsoft.com/office/drawing/2014/main" id="{3A7CF7C7-D732-47D1-AEC0-F3C34F2254E4}"/>
              </a:ext>
            </a:extLst>
          </p:cNvPr>
          <p:cNvSpPr/>
          <p:nvPr/>
        </p:nvSpPr>
        <p:spPr>
          <a:xfrm>
            <a:off x="5306518" y="4898169"/>
            <a:ext cx="6550702" cy="113550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C00000"/>
                </a:solidFill>
                <a:latin typeface="Times" panose="02020603050405020304" pitchFamily="18" charset="0"/>
                <a:cs typeface="Times" panose="02020603050405020304" pitchFamily="18" charset="0"/>
              </a:rPr>
              <a:t>Denied Powers of Article I</a:t>
            </a:r>
            <a:r>
              <a:rPr lang="en-US" sz="2400" dirty="0">
                <a:solidFill>
                  <a:schemeClr val="tx1"/>
                </a:solidFill>
                <a:latin typeface="Times" panose="02020603050405020304" pitchFamily="18" charset="0"/>
                <a:cs typeface="Times" panose="02020603050405020304" pitchFamily="18" charset="0"/>
              </a:rPr>
              <a:t>: Congress cannot suspend writ of habeas corpus, pass bills of attainder, or ex post-facto laws</a:t>
            </a:r>
          </a:p>
        </p:txBody>
      </p:sp>
    </p:spTree>
    <p:extLst>
      <p:ext uri="{BB962C8B-B14F-4D97-AF65-F5344CB8AC3E}">
        <p14:creationId xmlns:p14="http://schemas.microsoft.com/office/powerpoint/2010/main" val="156585971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50504-0611-196C-D2E6-DC20A3F705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C911AA-31D4-86D1-10F8-ADC73CC0E1FE}"/>
              </a:ext>
            </a:extLst>
          </p:cNvPr>
          <p:cNvSpPr>
            <a:spLocks noGrp="1"/>
          </p:cNvSpPr>
          <p:nvPr>
            <p:ph type="title"/>
          </p:nvPr>
        </p:nvSpPr>
        <p:spPr>
          <a:xfrm>
            <a:off x="838200" y="365125"/>
            <a:ext cx="10515600" cy="732155"/>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Constitutional Principle Superhero</a:t>
            </a:r>
          </a:p>
        </p:txBody>
      </p:sp>
      <p:sp>
        <p:nvSpPr>
          <p:cNvPr id="3" name="Content Placeholder 2">
            <a:extLst>
              <a:ext uri="{FF2B5EF4-FFF2-40B4-BE49-F238E27FC236}">
                <a16:creationId xmlns:a16="http://schemas.microsoft.com/office/drawing/2014/main" id="{9843A86C-7916-C6F5-76B2-B1032A6D528D}"/>
              </a:ext>
            </a:extLst>
          </p:cNvPr>
          <p:cNvSpPr>
            <a:spLocks noGrp="1"/>
          </p:cNvSpPr>
          <p:nvPr>
            <p:ph idx="1"/>
          </p:nvPr>
        </p:nvSpPr>
        <p:spPr>
          <a:xfrm>
            <a:off x="618978" y="1392702"/>
            <a:ext cx="10734822" cy="4784261"/>
          </a:xfrm>
          <a:solidFill>
            <a:schemeClr val="bg1"/>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Explain how your Constitutional Principle can create problems for the operation of an efficient and effective government. </a:t>
            </a:r>
          </a:p>
          <a:p>
            <a:pPr marL="0" indent="0">
              <a:buNone/>
            </a:pPr>
            <a:endParaRPr lang="en-US" sz="2400" dirty="0">
              <a:latin typeface="Times" panose="02020603050405020304" pitchFamily="18" charset="0"/>
              <a:cs typeface="Times" panose="02020603050405020304" pitchFamily="18" charset="0"/>
            </a:endParaRPr>
          </a:p>
        </p:txBody>
      </p:sp>
      <p:pic>
        <p:nvPicPr>
          <p:cNvPr id="1026" name="Picture 2" descr="Every Superman needs his Kryptonite ...">
            <a:extLst>
              <a:ext uri="{FF2B5EF4-FFF2-40B4-BE49-F238E27FC236}">
                <a16:creationId xmlns:a16="http://schemas.microsoft.com/office/drawing/2014/main" id="{FA9B52E1-B6A2-DD60-6EB9-CD2D138F4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0934" y="2019980"/>
            <a:ext cx="4162088" cy="3529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U.S. Constitution celebrates its ...">
            <a:extLst>
              <a:ext uri="{FF2B5EF4-FFF2-40B4-BE49-F238E27FC236}">
                <a16:creationId xmlns:a16="http://schemas.microsoft.com/office/drawing/2014/main" id="{51A70223-610B-E94B-473F-79B65A3AE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8616" y="2307310"/>
            <a:ext cx="1217113" cy="683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19619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75D0D-CDAC-C746-251C-14B8316E83F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A0E9C-0F92-8A8D-CF9A-8603B8D1C87E}"/>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normAutofit/>
          </a:bodyPr>
          <a:lstStyle/>
          <a:p>
            <a:pPr marL="0" indent="0">
              <a:buNone/>
            </a:pPr>
            <a:r>
              <a:rPr lang="en-US" sz="2200" dirty="0">
                <a:solidFill>
                  <a:srgbClr val="002060"/>
                </a:solidFill>
                <a:latin typeface="Times" pitchFamily="2" charset="0"/>
              </a:rPr>
              <a:t>Essential Question:</a:t>
            </a:r>
            <a:r>
              <a:rPr lang="en-US" sz="2200" dirty="0">
                <a:latin typeface="Times" pitchFamily="2" charset="0"/>
              </a:rPr>
              <a:t> How have American political values defined the historic development of our political institutions and society? </a:t>
            </a:r>
          </a:p>
          <a:p>
            <a:pPr marL="0" indent="0">
              <a:buNone/>
            </a:pPr>
            <a:r>
              <a:rPr lang="en-US" sz="2200" dirty="0">
                <a:solidFill>
                  <a:srgbClr val="002060"/>
                </a:solidFill>
                <a:latin typeface="Times" pitchFamily="2" charset="0"/>
              </a:rPr>
              <a:t>Students Can:</a:t>
            </a:r>
          </a:p>
          <a:p>
            <a:r>
              <a:rPr lang="en-US" sz="2200" dirty="0">
                <a:latin typeface="Times" pitchFamily="2" charset="0"/>
              </a:rPr>
              <a:t>Explain why compromise was critical to the development of the U.S. Constitution </a:t>
            </a:r>
          </a:p>
          <a:p>
            <a:r>
              <a:rPr lang="en-US" sz="2200" dirty="0">
                <a:latin typeface="Times" pitchFamily="2" charset="0"/>
              </a:rPr>
              <a:t>Explain how the U.S. Constitution repairs the deficits of the Articles of Confederation</a:t>
            </a:r>
          </a:p>
          <a:p>
            <a:r>
              <a:rPr lang="en-US" sz="2200" dirty="0">
                <a:latin typeface="Times" pitchFamily="2" charset="0"/>
              </a:rPr>
              <a:t>Demonstrate how the Constitution grants the authority to govern without creating tyranny  </a:t>
            </a:r>
          </a:p>
          <a:p>
            <a:pPr marL="0" indent="0">
              <a:buNone/>
            </a:pPr>
            <a:r>
              <a:rPr lang="en-US" sz="2400" b="1" dirty="0">
                <a:solidFill>
                  <a:srgbClr val="002060"/>
                </a:solidFill>
                <a:latin typeface="Times" pitchFamily="2" charset="0"/>
              </a:rPr>
              <a:t>Agenda</a:t>
            </a:r>
          </a:p>
          <a:p>
            <a:r>
              <a:rPr lang="en-US" sz="2400" dirty="0">
                <a:latin typeface="Times" pitchFamily="2" charset="0"/>
              </a:rPr>
              <a:t>Madisonian Model </a:t>
            </a:r>
          </a:p>
          <a:p>
            <a:r>
              <a:rPr lang="en-US" sz="2400" dirty="0">
                <a:latin typeface="Times" pitchFamily="2" charset="0"/>
              </a:rPr>
              <a:t>Hall of Limited Government </a:t>
            </a:r>
          </a:p>
          <a:p>
            <a:r>
              <a:rPr lang="en-US" sz="2400" dirty="0">
                <a:latin typeface="Times" pitchFamily="2" charset="0"/>
              </a:rPr>
              <a:t>Principles Test </a:t>
            </a:r>
          </a:p>
          <a:p>
            <a:pPr marL="0" indent="0">
              <a:buNone/>
            </a:pPr>
            <a:r>
              <a:rPr lang="en-US" sz="2400" b="1" dirty="0">
                <a:solidFill>
                  <a:srgbClr val="002060"/>
                </a:solidFill>
                <a:latin typeface="Times" pitchFamily="2" charset="0"/>
              </a:rPr>
              <a:t>Homework:</a:t>
            </a:r>
          </a:p>
          <a:p>
            <a:r>
              <a:rPr lang="en-US" sz="2400" b="1" dirty="0">
                <a:solidFill>
                  <a:srgbClr val="FF0000"/>
                </a:solidFill>
                <a:latin typeface="Times" pitchFamily="2" charset="0"/>
              </a:rPr>
              <a:t>Current Events Journal Due October 25</a:t>
            </a:r>
          </a:p>
          <a:p>
            <a:r>
              <a:rPr lang="en-US" sz="2400" b="1" dirty="0">
                <a:solidFill>
                  <a:srgbClr val="FF0000"/>
                </a:solidFill>
                <a:latin typeface="Times" pitchFamily="2" charset="0"/>
              </a:rPr>
              <a:t>October 24, Unit II Test</a:t>
            </a:r>
          </a:p>
        </p:txBody>
      </p:sp>
    </p:spTree>
    <p:extLst>
      <p:ext uri="{BB962C8B-B14F-4D97-AF65-F5344CB8AC3E}">
        <p14:creationId xmlns:p14="http://schemas.microsoft.com/office/powerpoint/2010/main" val="67975141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350D-B78B-4F2A-95AD-E1C98E5D9ABF}"/>
              </a:ext>
            </a:extLst>
          </p:cNvPr>
          <p:cNvSpPr>
            <a:spLocks noGrp="1"/>
          </p:cNvSpPr>
          <p:nvPr>
            <p:ph type="title"/>
          </p:nvPr>
        </p:nvSpPr>
        <p:spPr>
          <a:xfrm>
            <a:off x="838200" y="265722"/>
            <a:ext cx="10515600" cy="830629"/>
          </a:xfrm>
          <a:solidFill>
            <a:schemeClr val="accent4">
              <a:lumMod val="20000"/>
              <a:lumOff val="80000"/>
            </a:schemeClr>
          </a:solidFill>
          <a:ln>
            <a:solidFill>
              <a:srgbClr val="FF0000"/>
            </a:solidFill>
          </a:ln>
        </p:spPr>
        <p:txBody>
          <a:bodyPr/>
          <a:lstStyle/>
          <a:p>
            <a:r>
              <a:rPr lang="en-US" dirty="0">
                <a:solidFill>
                  <a:srgbClr val="002060"/>
                </a:solidFill>
                <a:latin typeface="Bookman Old Style" panose="02050604050505020204" pitchFamily="18" charset="0"/>
              </a:rPr>
              <a:t>Samples of the Madisonian Model </a:t>
            </a:r>
          </a:p>
        </p:txBody>
      </p:sp>
      <p:sp>
        <p:nvSpPr>
          <p:cNvPr id="3" name="Content Placeholder 2">
            <a:extLst>
              <a:ext uri="{FF2B5EF4-FFF2-40B4-BE49-F238E27FC236}">
                <a16:creationId xmlns:a16="http://schemas.microsoft.com/office/drawing/2014/main" id="{2CF92156-5EAE-4197-8EDE-AD9D8751978F}"/>
              </a:ext>
            </a:extLst>
          </p:cNvPr>
          <p:cNvSpPr>
            <a:spLocks noGrp="1"/>
          </p:cNvSpPr>
          <p:nvPr>
            <p:ph idx="1"/>
          </p:nvPr>
        </p:nvSpPr>
        <p:spPr>
          <a:xfrm>
            <a:off x="838200" y="1392702"/>
            <a:ext cx="10515600" cy="4784261"/>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Organize the following ideas from the Constitution under one of the three categories of the Madisonian Model </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CB50B384-8425-4ED9-A807-E26221F4E870}"/>
              </a:ext>
            </a:extLst>
          </p:cNvPr>
          <p:cNvSpPr/>
          <p:nvPr/>
        </p:nvSpPr>
        <p:spPr>
          <a:xfrm>
            <a:off x="407963" y="2391202"/>
            <a:ext cx="3137095" cy="590843"/>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Separation of Powers</a:t>
            </a:r>
          </a:p>
        </p:txBody>
      </p:sp>
      <p:sp>
        <p:nvSpPr>
          <p:cNvPr id="5" name="Rectangle 4">
            <a:extLst>
              <a:ext uri="{FF2B5EF4-FFF2-40B4-BE49-F238E27FC236}">
                <a16:creationId xmlns:a16="http://schemas.microsoft.com/office/drawing/2014/main" id="{95A7BD09-5914-4F4B-A323-C5614CFB33B4}"/>
              </a:ext>
            </a:extLst>
          </p:cNvPr>
          <p:cNvSpPr/>
          <p:nvPr/>
        </p:nvSpPr>
        <p:spPr>
          <a:xfrm>
            <a:off x="4394981" y="2391202"/>
            <a:ext cx="3137095" cy="590843"/>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Checks &amp; Balances</a:t>
            </a:r>
          </a:p>
        </p:txBody>
      </p:sp>
      <p:sp>
        <p:nvSpPr>
          <p:cNvPr id="6" name="Rectangle 5">
            <a:extLst>
              <a:ext uri="{FF2B5EF4-FFF2-40B4-BE49-F238E27FC236}">
                <a16:creationId xmlns:a16="http://schemas.microsoft.com/office/drawing/2014/main" id="{58A3707D-A93A-46DA-BC61-BA028E665F22}"/>
              </a:ext>
            </a:extLst>
          </p:cNvPr>
          <p:cNvSpPr/>
          <p:nvPr/>
        </p:nvSpPr>
        <p:spPr>
          <a:xfrm>
            <a:off x="8381999" y="2391202"/>
            <a:ext cx="3137095" cy="590843"/>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Stopping the Tyranny of the Mob</a:t>
            </a:r>
          </a:p>
        </p:txBody>
      </p:sp>
      <p:sp>
        <p:nvSpPr>
          <p:cNvPr id="7" name="Rectangle 6">
            <a:extLst>
              <a:ext uri="{FF2B5EF4-FFF2-40B4-BE49-F238E27FC236}">
                <a16:creationId xmlns:a16="http://schemas.microsoft.com/office/drawing/2014/main" id="{494F72A6-0A64-44B0-96D3-ABCA6B3E5ADB}"/>
              </a:ext>
            </a:extLst>
          </p:cNvPr>
          <p:cNvSpPr/>
          <p:nvPr/>
        </p:nvSpPr>
        <p:spPr>
          <a:xfrm>
            <a:off x="276665" y="3429000"/>
            <a:ext cx="11638670" cy="304431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endParaRPr lang="en-US" sz="2400" dirty="0">
              <a:latin typeface="Times" panose="02020603050405020304" pitchFamily="18" charset="0"/>
              <a:cs typeface="Times" panose="02020603050405020304" pitchFamily="18" charset="0"/>
            </a:endParaRPr>
          </a:p>
          <a:p>
            <a:pPr marL="342900" indent="-342900">
              <a:buFontTx/>
              <a:buChar char="-"/>
            </a:pPr>
            <a:endParaRPr lang="en-US" sz="2400" dirty="0">
              <a:latin typeface="Times" panose="02020603050405020304" pitchFamily="18" charset="0"/>
              <a:cs typeface="Times" panose="02020603050405020304" pitchFamily="18" charset="0"/>
            </a:endParaRPr>
          </a:p>
          <a:p>
            <a:pPr marL="342900" indent="-342900">
              <a:buFontTx/>
              <a:buChar char="-"/>
            </a:pPr>
            <a:r>
              <a:rPr lang="en-US" sz="2400" dirty="0">
                <a:latin typeface="Times" panose="02020603050405020304" pitchFamily="18" charset="0"/>
                <a:cs typeface="Times" panose="02020603050405020304" pitchFamily="18" charset="0"/>
              </a:rPr>
              <a:t>Direct elections of HOR members every two years</a:t>
            </a:r>
          </a:p>
          <a:p>
            <a:pPr marL="342900" indent="-342900">
              <a:buFontTx/>
              <a:buChar char="-"/>
            </a:pPr>
            <a:r>
              <a:rPr lang="en-US" sz="2400" dirty="0">
                <a:latin typeface="Times" panose="02020603050405020304" pitchFamily="18" charset="0"/>
                <a:cs typeface="Times" panose="02020603050405020304" pitchFamily="18" charset="0"/>
              </a:rPr>
              <a:t>Presidential veto</a:t>
            </a:r>
          </a:p>
          <a:p>
            <a:pPr marL="342900" indent="-342900">
              <a:buFontTx/>
              <a:buChar char="-"/>
            </a:pPr>
            <a:r>
              <a:rPr lang="en-US" sz="2400" dirty="0">
                <a:latin typeface="Times" panose="02020603050405020304" pitchFamily="18" charset="0"/>
                <a:cs typeface="Times" panose="02020603050405020304" pitchFamily="18" charset="0"/>
              </a:rPr>
              <a:t>Electoral College choose the president</a:t>
            </a:r>
          </a:p>
          <a:p>
            <a:pPr marL="342900" indent="-342900">
              <a:buFontTx/>
              <a:buChar char="-"/>
            </a:pPr>
            <a:r>
              <a:rPr lang="en-US" sz="2400" dirty="0">
                <a:latin typeface="Times" panose="02020603050405020304" pitchFamily="18" charset="0"/>
                <a:cs typeface="Times" panose="02020603050405020304" pitchFamily="18" charset="0"/>
              </a:rPr>
              <a:t>Bicameral legislature</a:t>
            </a:r>
          </a:p>
          <a:p>
            <a:pPr marL="342900" indent="-342900">
              <a:buFontTx/>
              <a:buChar char="-"/>
            </a:pPr>
            <a:r>
              <a:rPr lang="en-US" sz="2400" dirty="0">
                <a:latin typeface="Times" panose="02020603050405020304" pitchFamily="18" charset="0"/>
                <a:cs typeface="Times" panose="02020603050405020304" pitchFamily="18" charset="0"/>
              </a:rPr>
              <a:t>The Supreme Court interprets the law</a:t>
            </a:r>
          </a:p>
          <a:p>
            <a:pPr marL="342900" indent="-342900">
              <a:buFontTx/>
              <a:buChar char="-"/>
            </a:pPr>
            <a:r>
              <a:rPr lang="en-US" sz="2400" dirty="0">
                <a:latin typeface="Times" panose="02020603050405020304" pitchFamily="18" charset="0"/>
                <a:cs typeface="Times" panose="02020603050405020304" pitchFamily="18" charset="0"/>
              </a:rPr>
              <a:t>Federalism </a:t>
            </a:r>
          </a:p>
          <a:p>
            <a:pPr marL="342900" indent="-342900">
              <a:buFontTx/>
              <a:buChar char="-"/>
            </a:pPr>
            <a:r>
              <a:rPr lang="en-US" sz="2400" dirty="0">
                <a:latin typeface="Times" panose="02020603050405020304" pitchFamily="18" charset="0"/>
                <a:cs typeface="Times" panose="02020603050405020304" pitchFamily="18" charset="0"/>
              </a:rPr>
              <a:t>President is commander &amp; chief of the military and Congress has the power to declare war</a:t>
            </a:r>
          </a:p>
          <a:p>
            <a:pPr marL="342900" indent="-342900">
              <a:buFontTx/>
              <a:buChar char="-"/>
            </a:pPr>
            <a:r>
              <a:rPr lang="en-US" sz="2400" dirty="0">
                <a:latin typeface="Times" panose="02020603050405020304" pitchFamily="18" charset="0"/>
                <a:cs typeface="Times" panose="02020603050405020304" pitchFamily="18" charset="0"/>
              </a:rPr>
              <a:t>Nine justices can declare legislation passed by Congress unconstitutional  </a:t>
            </a:r>
          </a:p>
          <a:p>
            <a:pPr marL="342900" indent="-342900">
              <a:buFontTx/>
              <a:buChar char="-"/>
            </a:pPr>
            <a:endParaRPr lang="en-US" sz="2400" dirty="0">
              <a:latin typeface="Times" panose="02020603050405020304" pitchFamily="18" charset="0"/>
              <a:cs typeface="Times" panose="02020603050405020304" pitchFamily="18" charset="0"/>
            </a:endParaRPr>
          </a:p>
          <a:p>
            <a:pPr marL="342900" indent="-342900">
              <a:buFontTx/>
              <a:buChar char="-"/>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5844977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0D56-F436-4D7B-9519-AB0E3C59DBA6}"/>
              </a:ext>
            </a:extLst>
          </p:cNvPr>
          <p:cNvSpPr>
            <a:spLocks noGrp="1"/>
          </p:cNvSpPr>
          <p:nvPr>
            <p:ph type="title"/>
          </p:nvPr>
        </p:nvSpPr>
        <p:spPr>
          <a:xfrm>
            <a:off x="838200" y="365125"/>
            <a:ext cx="10515600" cy="718087"/>
          </a:xfrm>
          <a:solidFill>
            <a:schemeClr val="accent4">
              <a:lumMod val="20000"/>
              <a:lumOff val="80000"/>
            </a:schemeClr>
          </a:solidFill>
          <a:ln>
            <a:solidFill>
              <a:srgbClr val="FF0000"/>
            </a:solidFill>
          </a:ln>
        </p:spPr>
        <p:txBody>
          <a:bodyPr/>
          <a:lstStyle/>
          <a:p>
            <a:r>
              <a:rPr lang="en-US" dirty="0">
                <a:solidFill>
                  <a:srgbClr val="002060"/>
                </a:solidFill>
                <a:latin typeface="Bookman Old Style" panose="02050604050505020204" pitchFamily="18" charset="0"/>
              </a:rPr>
              <a:t>A Gallery of Principles</a:t>
            </a:r>
          </a:p>
        </p:txBody>
      </p:sp>
      <p:sp>
        <p:nvSpPr>
          <p:cNvPr id="3" name="Content Placeholder 2">
            <a:extLst>
              <a:ext uri="{FF2B5EF4-FFF2-40B4-BE49-F238E27FC236}">
                <a16:creationId xmlns:a16="http://schemas.microsoft.com/office/drawing/2014/main" id="{71FD08D8-BDFB-4AEA-8058-87DE01DA31CD}"/>
              </a:ext>
            </a:extLst>
          </p:cNvPr>
          <p:cNvSpPr>
            <a:spLocks noGrp="1"/>
          </p:cNvSpPr>
          <p:nvPr>
            <p:ph idx="1"/>
          </p:nvPr>
        </p:nvSpPr>
        <p:spPr>
          <a:xfrm>
            <a:off x="838200" y="1266092"/>
            <a:ext cx="10515600" cy="4910871"/>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Charting Features of Limited Government </a:t>
            </a:r>
          </a:p>
        </p:txBody>
      </p:sp>
      <p:graphicFrame>
        <p:nvGraphicFramePr>
          <p:cNvPr id="4" name="Table 3">
            <a:extLst>
              <a:ext uri="{FF2B5EF4-FFF2-40B4-BE49-F238E27FC236}">
                <a16:creationId xmlns:a16="http://schemas.microsoft.com/office/drawing/2014/main" id="{86E1D41A-84B6-B903-567F-B0E192F2B6F6}"/>
              </a:ext>
            </a:extLst>
          </p:cNvPr>
          <p:cNvGraphicFramePr>
            <a:graphicFrameLocks noGrp="1"/>
          </p:cNvGraphicFramePr>
          <p:nvPr>
            <p:extLst>
              <p:ext uri="{D42A27DB-BD31-4B8C-83A1-F6EECF244321}">
                <p14:modId xmlns:p14="http://schemas.microsoft.com/office/powerpoint/2010/main" val="7469296"/>
              </p:ext>
            </p:extLst>
          </p:nvPr>
        </p:nvGraphicFramePr>
        <p:xfrm>
          <a:off x="451172" y="2017606"/>
          <a:ext cx="11451525" cy="4663440"/>
        </p:xfrm>
        <a:graphic>
          <a:graphicData uri="http://schemas.openxmlformats.org/drawingml/2006/table">
            <a:tbl>
              <a:tblPr firstRow="1" bandRow="1">
                <a:tableStyleId>{5C22544A-7EE6-4342-B048-85BDC9FD1C3A}</a:tableStyleId>
              </a:tblPr>
              <a:tblGrid>
                <a:gridCol w="2478008">
                  <a:extLst>
                    <a:ext uri="{9D8B030D-6E8A-4147-A177-3AD203B41FA5}">
                      <a16:colId xmlns:a16="http://schemas.microsoft.com/office/drawing/2014/main" val="3603014680"/>
                    </a:ext>
                  </a:extLst>
                </a:gridCol>
                <a:gridCol w="2102602">
                  <a:extLst>
                    <a:ext uri="{9D8B030D-6E8A-4147-A177-3AD203B41FA5}">
                      <a16:colId xmlns:a16="http://schemas.microsoft.com/office/drawing/2014/main" val="976166449"/>
                    </a:ext>
                  </a:extLst>
                </a:gridCol>
                <a:gridCol w="2290305">
                  <a:extLst>
                    <a:ext uri="{9D8B030D-6E8A-4147-A177-3AD203B41FA5}">
                      <a16:colId xmlns:a16="http://schemas.microsoft.com/office/drawing/2014/main" val="710540996"/>
                    </a:ext>
                  </a:extLst>
                </a:gridCol>
                <a:gridCol w="2290305">
                  <a:extLst>
                    <a:ext uri="{9D8B030D-6E8A-4147-A177-3AD203B41FA5}">
                      <a16:colId xmlns:a16="http://schemas.microsoft.com/office/drawing/2014/main" val="1595110226"/>
                    </a:ext>
                  </a:extLst>
                </a:gridCol>
                <a:gridCol w="2290305">
                  <a:extLst>
                    <a:ext uri="{9D8B030D-6E8A-4147-A177-3AD203B41FA5}">
                      <a16:colId xmlns:a16="http://schemas.microsoft.com/office/drawing/2014/main" val="1966595811"/>
                    </a:ext>
                  </a:extLst>
                </a:gridCol>
              </a:tblGrid>
              <a:tr h="370840">
                <a:tc>
                  <a:txBody>
                    <a:bodyPr/>
                    <a:lstStyle/>
                    <a:p>
                      <a:r>
                        <a:rPr lang="en-US" sz="2400" dirty="0">
                          <a:latin typeface="Times" panose="02020603050405020304" pitchFamily="18" charset="0"/>
                          <a:cs typeface="Times" panose="02020603050405020304" pitchFamily="18" charset="0"/>
                        </a:rPr>
                        <a:t>Constitutional Principles</a:t>
                      </a:r>
                    </a:p>
                  </a:txBody>
                  <a:tcPr/>
                </a:tc>
                <a:tc>
                  <a:txBody>
                    <a:bodyPr/>
                    <a:lstStyle/>
                    <a:p>
                      <a:r>
                        <a:rPr lang="en-US" sz="2400" dirty="0">
                          <a:latin typeface="Times" panose="02020603050405020304" pitchFamily="18" charset="0"/>
                          <a:cs typeface="Times" panose="02020603050405020304" pitchFamily="18" charset="0"/>
                        </a:rPr>
                        <a:t>Definition </a:t>
                      </a:r>
                    </a:p>
                  </a:txBody>
                  <a:tcPr/>
                </a:tc>
                <a:tc>
                  <a:txBody>
                    <a:bodyPr/>
                    <a:lstStyle/>
                    <a:p>
                      <a:r>
                        <a:rPr lang="en-US" sz="2400" dirty="0">
                          <a:latin typeface="Times" panose="02020603050405020304" pitchFamily="18" charset="0"/>
                          <a:cs typeface="Times" panose="02020603050405020304" pitchFamily="18" charset="0"/>
                        </a:rPr>
                        <a:t>Examples</a:t>
                      </a:r>
                    </a:p>
                  </a:txBody>
                  <a:tcPr/>
                </a:tc>
                <a:tc>
                  <a:txBody>
                    <a:bodyPr/>
                    <a:lstStyle/>
                    <a:p>
                      <a:r>
                        <a:rPr lang="en-US" sz="2400" dirty="0">
                          <a:latin typeface="Times" panose="02020603050405020304" pitchFamily="18" charset="0"/>
                          <a:cs typeface="Times" panose="02020603050405020304" pitchFamily="18" charset="0"/>
                        </a:rPr>
                        <a:t>Weakness</a:t>
                      </a:r>
                    </a:p>
                  </a:txBody>
                  <a:tcPr/>
                </a:tc>
                <a:tc>
                  <a:txBody>
                    <a:bodyPr/>
                    <a:lstStyle/>
                    <a:p>
                      <a:r>
                        <a:rPr lang="en-US" sz="2400" dirty="0">
                          <a:latin typeface="Times" panose="02020603050405020304" pitchFamily="18" charset="0"/>
                          <a:cs typeface="Times" panose="02020603050405020304" pitchFamily="18" charset="0"/>
                        </a:rPr>
                        <a:t>Madisonian Model Goal</a:t>
                      </a:r>
                    </a:p>
                  </a:txBody>
                  <a:tcPr/>
                </a:tc>
                <a:extLst>
                  <a:ext uri="{0D108BD9-81ED-4DB2-BD59-A6C34878D82A}">
                    <a16:rowId xmlns:a16="http://schemas.microsoft.com/office/drawing/2014/main" val="1206930581"/>
                  </a:ext>
                </a:extLst>
              </a:tr>
              <a:tr h="370840">
                <a:tc>
                  <a:txBody>
                    <a:bodyPr/>
                    <a:lstStyle/>
                    <a:p>
                      <a:r>
                        <a:rPr lang="en-US" sz="2400" dirty="0">
                          <a:latin typeface="Times" panose="02020603050405020304" pitchFamily="18" charset="0"/>
                          <a:cs typeface="Times" panose="02020603050405020304" pitchFamily="18" charset="0"/>
                        </a:rPr>
                        <a:t>1. Popular sovereignty </a:t>
                      </a: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2946201810"/>
                  </a:ext>
                </a:extLst>
              </a:tr>
              <a:tr h="370840">
                <a:tc>
                  <a:txBody>
                    <a:bodyPr/>
                    <a:lstStyle/>
                    <a:p>
                      <a:r>
                        <a:rPr lang="en-US" sz="2400" dirty="0">
                          <a:latin typeface="Times" panose="02020603050405020304" pitchFamily="18" charset="0"/>
                          <a:cs typeface="Times" panose="02020603050405020304" pitchFamily="18" charset="0"/>
                        </a:rPr>
                        <a:t>2. Rule of Law</a:t>
                      </a: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1265798186"/>
                  </a:ext>
                </a:extLst>
              </a:tr>
              <a:tr h="370840">
                <a:tc>
                  <a:txBody>
                    <a:bodyPr/>
                    <a:lstStyle/>
                    <a:p>
                      <a:r>
                        <a:rPr lang="en-US" sz="2400" dirty="0">
                          <a:latin typeface="Times" panose="02020603050405020304" pitchFamily="18" charset="0"/>
                          <a:cs typeface="Times" panose="02020603050405020304" pitchFamily="18" charset="0"/>
                        </a:rPr>
                        <a:t>3. Republicanism</a:t>
                      </a:r>
                    </a:p>
                  </a:txBody>
                  <a:tcPr/>
                </a:tc>
                <a:tc>
                  <a:txBody>
                    <a:bodyPr/>
                    <a:lstStyle/>
                    <a:p>
                      <a:endParaRPr lang="en-US" sz="2400" dirty="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2022904746"/>
                  </a:ext>
                </a:extLst>
              </a:tr>
              <a:tr h="370840">
                <a:tc>
                  <a:txBody>
                    <a:bodyPr/>
                    <a:lstStyle/>
                    <a:p>
                      <a:r>
                        <a:rPr lang="en-US" sz="2400" dirty="0">
                          <a:latin typeface="Times" panose="02020603050405020304" pitchFamily="18" charset="0"/>
                          <a:cs typeface="Times" panose="02020603050405020304" pitchFamily="18" charset="0"/>
                        </a:rPr>
                        <a:t>4. Checks &amp; Balances</a:t>
                      </a:r>
                    </a:p>
                  </a:txBody>
                  <a:tcPr/>
                </a:tc>
                <a:tc>
                  <a:txBody>
                    <a:bodyPr/>
                    <a:lstStyle/>
                    <a:p>
                      <a:endParaRPr lang="en-US" sz="2400" dirty="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1869049064"/>
                  </a:ext>
                </a:extLst>
              </a:tr>
              <a:tr h="370840">
                <a:tc>
                  <a:txBody>
                    <a:bodyPr/>
                    <a:lstStyle/>
                    <a:p>
                      <a:r>
                        <a:rPr lang="en-US" sz="2400" dirty="0">
                          <a:latin typeface="Times" panose="02020603050405020304" pitchFamily="18" charset="0"/>
                          <a:cs typeface="Times" panose="02020603050405020304" pitchFamily="18" charset="0"/>
                        </a:rPr>
                        <a:t>5. Separation of Powers</a:t>
                      </a: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dirty="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2216790852"/>
                  </a:ext>
                </a:extLst>
              </a:tr>
              <a:tr h="370840">
                <a:tc>
                  <a:txBody>
                    <a:bodyPr/>
                    <a:lstStyle/>
                    <a:p>
                      <a:r>
                        <a:rPr lang="en-US" sz="2400" dirty="0">
                          <a:latin typeface="Times" panose="02020603050405020304" pitchFamily="18" charset="0"/>
                          <a:cs typeface="Times" panose="02020603050405020304" pitchFamily="18" charset="0"/>
                        </a:rPr>
                        <a:t>6. </a:t>
                      </a:r>
                      <a:r>
                        <a:rPr lang="en-US" sz="2400">
                          <a:latin typeface="Times" panose="02020603050405020304" pitchFamily="18" charset="0"/>
                          <a:cs typeface="Times" panose="02020603050405020304" pitchFamily="18" charset="0"/>
                        </a:rPr>
                        <a:t>Federalism </a:t>
                      </a: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dirty="0">
                        <a:latin typeface="Times" panose="02020603050405020304" pitchFamily="18" charset="0"/>
                        <a:cs typeface="Times" panose="02020603050405020304" pitchFamily="18" charset="0"/>
                      </a:endParaRPr>
                    </a:p>
                  </a:txBody>
                  <a:tcPr/>
                </a:tc>
                <a:tc>
                  <a:txBody>
                    <a:bodyPr/>
                    <a:lstStyle/>
                    <a:p>
                      <a:endParaRPr lang="en-US" sz="2400"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3214649221"/>
                  </a:ext>
                </a:extLst>
              </a:tr>
            </a:tbl>
          </a:graphicData>
        </a:graphic>
      </p:graphicFrame>
    </p:spTree>
    <p:extLst>
      <p:ext uri="{BB962C8B-B14F-4D97-AF65-F5344CB8AC3E}">
        <p14:creationId xmlns:p14="http://schemas.microsoft.com/office/powerpoint/2010/main" val="345390220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EA201-80B4-88B5-0DE5-0063A3E18138}"/>
              </a:ext>
            </a:extLst>
          </p:cNvPr>
          <p:cNvSpPr>
            <a:spLocks noGrp="1"/>
          </p:cNvSpPr>
          <p:nvPr>
            <p:ph type="title"/>
          </p:nvPr>
        </p:nvSpPr>
        <p:spPr>
          <a:xfrm>
            <a:off x="326756" y="297911"/>
            <a:ext cx="10515600" cy="766251"/>
          </a:xfrm>
          <a:solidFill>
            <a:schemeClr val="accent4">
              <a:lumMod val="40000"/>
              <a:lumOff val="60000"/>
            </a:schemeClr>
          </a:solidFill>
          <a:ln>
            <a:solidFill>
              <a:srgbClr val="FF0000"/>
            </a:solidFill>
          </a:ln>
        </p:spPr>
        <p:txBody>
          <a:bodyPr/>
          <a:lstStyle/>
          <a:p>
            <a:r>
              <a:rPr lang="en-US" dirty="0">
                <a:solidFill>
                  <a:srgbClr val="002060"/>
                </a:solidFill>
                <a:latin typeface="Bookman Old Style" panose="02050604050505020204" pitchFamily="18" charset="0"/>
              </a:rPr>
              <a:t>Establishing a Limited Government </a:t>
            </a:r>
          </a:p>
        </p:txBody>
      </p:sp>
      <p:sp>
        <p:nvSpPr>
          <p:cNvPr id="3" name="Content Placeholder 2">
            <a:extLst>
              <a:ext uri="{FF2B5EF4-FFF2-40B4-BE49-F238E27FC236}">
                <a16:creationId xmlns:a16="http://schemas.microsoft.com/office/drawing/2014/main" id="{461BA91C-A36A-47BD-14ED-AF3A3B1B0D4F}"/>
              </a:ext>
            </a:extLst>
          </p:cNvPr>
          <p:cNvSpPr>
            <a:spLocks noGrp="1"/>
          </p:cNvSpPr>
          <p:nvPr>
            <p:ph idx="1"/>
          </p:nvPr>
        </p:nvSpPr>
        <p:spPr>
          <a:xfrm>
            <a:off x="838200" y="1270861"/>
            <a:ext cx="10515600" cy="4906102"/>
          </a:xfrm>
          <a:solidFill>
            <a:schemeClr val="bg1"/>
          </a:solidFill>
        </p:spPr>
        <p:txBody>
          <a:bodyPr>
            <a:normAutofit lnSpcReduction="10000"/>
          </a:bodyPr>
          <a:lstStyle/>
          <a:p>
            <a:pPr marL="0" indent="0">
              <a:buNone/>
            </a:pPr>
            <a:r>
              <a:rPr lang="en-US" dirty="0">
                <a:latin typeface="Times" panose="02020603050405020304" pitchFamily="18" charset="0"/>
                <a:cs typeface="Times" panose="02020603050405020304" pitchFamily="18" charset="0"/>
              </a:rPr>
              <a:t>Evaluate how the Constitution establishes a limited government in the following scenarios</a:t>
            </a:r>
          </a:p>
          <a:p>
            <a:pPr marL="514350" indent="-514350">
              <a:buAutoNum type="arabicPeriod"/>
            </a:pPr>
            <a:r>
              <a:rPr lang="en-US" dirty="0">
                <a:latin typeface="Times" panose="02020603050405020304" pitchFamily="18" charset="0"/>
                <a:cs typeface="Times" panose="02020603050405020304" pitchFamily="18" charset="0"/>
              </a:rPr>
              <a:t>Explain how federalism limits the power of the national government regarding state authority. </a:t>
            </a:r>
          </a:p>
          <a:p>
            <a:pPr marL="514350" indent="-514350">
              <a:buAutoNum type="arabicPeriod"/>
            </a:pPr>
            <a:r>
              <a:rPr lang="en-US" dirty="0">
                <a:latin typeface="Times" panose="02020603050405020304" pitchFamily="18" charset="0"/>
                <a:cs typeface="Times" panose="02020603050405020304" pitchFamily="18" charset="0"/>
              </a:rPr>
              <a:t>Why did the founders want republicanism form of government instead of a direct democracy? </a:t>
            </a:r>
          </a:p>
          <a:p>
            <a:pPr marL="514350" indent="-514350">
              <a:buAutoNum type="arabicPeriod"/>
            </a:pPr>
            <a:r>
              <a:rPr lang="en-US" dirty="0">
                <a:latin typeface="Times" panose="02020603050405020304" pitchFamily="18" charset="0"/>
                <a:cs typeface="Times" panose="02020603050405020304" pitchFamily="18" charset="0"/>
              </a:rPr>
              <a:t>Demonstrate how separation of powers and checks and balances provide extra limit on the power of the national government. </a:t>
            </a:r>
          </a:p>
          <a:p>
            <a:pPr marL="514350" indent="-514350">
              <a:buAutoNum type="arabicPeriod"/>
            </a:pPr>
            <a:r>
              <a:rPr lang="en-US" dirty="0">
                <a:latin typeface="Times" panose="02020603050405020304" pitchFamily="18" charset="0"/>
                <a:cs typeface="Times" panose="02020603050405020304" pitchFamily="18" charset="0"/>
              </a:rPr>
              <a:t>Demonstrate how the idea of popular sovereignty work with in our three branches of government. </a:t>
            </a:r>
          </a:p>
          <a:p>
            <a:pPr marL="514350" indent="-514350">
              <a:buAutoNum type="arabicPeriod"/>
            </a:pPr>
            <a:r>
              <a:rPr lang="en-US" dirty="0">
                <a:latin typeface="Times" panose="02020603050405020304" pitchFamily="18" charset="0"/>
                <a:cs typeface="Times" panose="02020603050405020304" pitchFamily="18" charset="0"/>
              </a:rPr>
              <a:t>What is an example of rule of law under the U.S. Constitution?</a:t>
            </a:r>
          </a:p>
        </p:txBody>
      </p:sp>
    </p:spTree>
    <p:extLst>
      <p:ext uri="{BB962C8B-B14F-4D97-AF65-F5344CB8AC3E}">
        <p14:creationId xmlns:p14="http://schemas.microsoft.com/office/powerpoint/2010/main" val="65416973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4">
              <a:lumMod val="20000"/>
              <a:lumOff val="80000"/>
            </a:schemeClr>
          </a:solidFill>
          <a:ln>
            <a:solidFill>
              <a:schemeClr val="tx1"/>
            </a:solidFill>
          </a:ln>
        </p:spPr>
        <p:txBody>
          <a:bodyPr/>
          <a:lstStyle/>
          <a:p>
            <a:r>
              <a:rPr lang="en-US" dirty="0">
                <a:solidFill>
                  <a:srgbClr val="002060"/>
                </a:solidFill>
                <a:latin typeface="Bookman Old Style" panose="02050604050505020204" pitchFamily="18" charset="0"/>
              </a:rPr>
              <a:t>Principles of the Constitution</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78634"/>
            <a:ext cx="10515600" cy="5114241"/>
          </a:xfrm>
          <a:solidFill>
            <a:schemeClr val="bg1"/>
          </a:solidFill>
          <a:ln>
            <a:solidFill>
              <a:srgbClr val="002060"/>
            </a:solidFill>
          </a:ln>
        </p:spPr>
        <p:txBody>
          <a:bodyPr>
            <a:normAutofit fontScale="92500" lnSpcReduction="20000"/>
          </a:bodyPr>
          <a:lstStyle/>
          <a:p>
            <a:r>
              <a:rPr lang="en-US" sz="2400" dirty="0">
                <a:latin typeface="Times New Roman" panose="02020603050405020304" pitchFamily="18" charset="0"/>
                <a:cs typeface="Times New Roman" panose="02020603050405020304" pitchFamily="18" charset="0"/>
              </a:rPr>
              <a:t>Enabling government without creating tyranny</a:t>
            </a:r>
          </a:p>
          <a:p>
            <a:pPr marL="457200" indent="-457200">
              <a:buAutoNum type="alphaUcPeriod"/>
            </a:pPr>
            <a:r>
              <a:rPr lang="en-US" sz="2400" dirty="0">
                <a:latin typeface="Times New Roman" panose="02020603050405020304" pitchFamily="18" charset="0"/>
                <a:cs typeface="Times New Roman" panose="02020603050405020304" pitchFamily="18" charset="0"/>
              </a:rPr>
              <a:t>Popular sovereignty		B. Separation of Powers		C. Republicanism </a:t>
            </a:r>
          </a:p>
          <a:p>
            <a:pPr marL="457200" indent="-457200">
              <a:buAutoNum type="alphaUcPeriod" startAt="4"/>
            </a:pPr>
            <a:r>
              <a:rPr lang="en-US" sz="2400" dirty="0">
                <a:latin typeface="Times New Roman" panose="02020603050405020304" pitchFamily="18" charset="0"/>
                <a:cs typeface="Times New Roman" panose="02020603050405020304" pitchFamily="18" charset="0"/>
              </a:rPr>
              <a:t>Checks &amp; balances		E. Federalism			F. Rule of Law</a:t>
            </a:r>
          </a:p>
          <a:p>
            <a:pPr marL="457200" indent="-457200">
              <a:buAutoNum type="alphaUcPeriod" startAt="7"/>
            </a:pPr>
            <a:r>
              <a:rPr lang="en-US" sz="2400" dirty="0">
                <a:latin typeface="Times New Roman" panose="02020603050405020304" pitchFamily="18" charset="0"/>
                <a:cs typeface="Times New Roman" panose="02020603050405020304" pitchFamily="18" charset="0"/>
              </a:rPr>
              <a:t>Individual liberties		H. Limited government </a:t>
            </a:r>
          </a:p>
          <a:p>
            <a:pPr marL="0" indent="0">
              <a:buNone/>
            </a:pPr>
            <a:r>
              <a:rPr lang="en-US" sz="2400" dirty="0">
                <a:latin typeface="Times New Roman" panose="02020603050405020304" pitchFamily="18" charset="0"/>
                <a:cs typeface="Times New Roman" panose="02020603050405020304" pitchFamily="18" charset="0"/>
              </a:rPr>
              <a:t>__ 1. The Tenth Amendment grants all powers not listed in the U.S. Constitution to the states.</a:t>
            </a:r>
          </a:p>
          <a:p>
            <a:pPr marL="0" indent="0">
              <a:buNone/>
            </a:pPr>
            <a:r>
              <a:rPr lang="en-US" sz="2400" dirty="0">
                <a:latin typeface="Times New Roman" panose="02020603050405020304" pitchFamily="18" charset="0"/>
                <a:cs typeface="Times New Roman" panose="02020603050405020304" pitchFamily="18" charset="0"/>
              </a:rPr>
              <a:t>__ 2. Bicameral U.S. Congress</a:t>
            </a:r>
          </a:p>
          <a:p>
            <a:pPr marL="0" indent="0">
              <a:buNone/>
            </a:pPr>
            <a:r>
              <a:rPr lang="en-US" sz="2400" dirty="0">
                <a:latin typeface="Times New Roman" panose="02020603050405020304" pitchFamily="18" charset="0"/>
                <a:cs typeface="Times New Roman" panose="02020603050405020304" pitchFamily="18" charset="0"/>
              </a:rPr>
              <a:t>__ 3. The House of Representatives draws the articles of impeachment and the Senate is the jury for impeachment trial </a:t>
            </a:r>
          </a:p>
          <a:p>
            <a:pPr marL="0" indent="0">
              <a:buNone/>
            </a:pPr>
            <a:r>
              <a:rPr lang="en-US" sz="2400" dirty="0">
                <a:latin typeface="Times New Roman" panose="02020603050405020304" pitchFamily="18" charset="0"/>
                <a:cs typeface="Times New Roman" panose="02020603050405020304" pitchFamily="18" charset="0"/>
              </a:rPr>
              <a:t>__ 4. Congress may not suspend the writ of habeas corpus unless in cases of rebellion</a:t>
            </a:r>
          </a:p>
          <a:p>
            <a:pPr marL="0" indent="0">
              <a:buNone/>
            </a:pPr>
            <a:r>
              <a:rPr lang="en-US" sz="2400" dirty="0">
                <a:latin typeface="Times New Roman" panose="02020603050405020304" pitchFamily="18" charset="0"/>
                <a:cs typeface="Times New Roman" panose="02020603050405020304" pitchFamily="18" charset="0"/>
              </a:rPr>
              <a:t>__ 5. The President may negotiate and establish treaties with the consent of Senate</a:t>
            </a:r>
          </a:p>
          <a:p>
            <a:pPr marL="0" indent="0">
              <a:buNone/>
            </a:pPr>
            <a:r>
              <a:rPr lang="en-US" sz="2400" dirty="0">
                <a:latin typeface="Times New Roman" panose="02020603050405020304" pitchFamily="18" charset="0"/>
                <a:cs typeface="Times New Roman" panose="02020603050405020304" pitchFamily="18" charset="0"/>
              </a:rPr>
              <a:t>__ 6. Congress can override a presidential veto with a 2/3rds majority in both houses</a:t>
            </a:r>
          </a:p>
          <a:p>
            <a:pPr marL="0" indent="0">
              <a:buNone/>
            </a:pPr>
            <a:r>
              <a:rPr lang="en-US" sz="2400" dirty="0">
                <a:latin typeface="Times New Roman" panose="02020603050405020304" pitchFamily="18" charset="0"/>
                <a:cs typeface="Times New Roman" panose="02020603050405020304" pitchFamily="18" charset="0"/>
              </a:rPr>
              <a:t>__ 7. Federal officials maybe impeached for committing high crimes and misdemeanors </a:t>
            </a:r>
          </a:p>
          <a:p>
            <a:pPr marL="0" indent="0">
              <a:buNone/>
            </a:pPr>
            <a:r>
              <a:rPr lang="en-US" sz="2400" dirty="0">
                <a:latin typeface="Times New Roman" panose="02020603050405020304" pitchFamily="18" charset="0"/>
                <a:cs typeface="Times New Roman" panose="02020603050405020304" pitchFamily="18" charset="0"/>
              </a:rPr>
              <a:t>__ 8. The Constitution can be amended with a proposal passed by Congress via a 2/3</a:t>
            </a:r>
            <a:r>
              <a:rPr lang="en-US" sz="2400" baseline="30000" dirty="0">
                <a:latin typeface="Times New Roman" panose="02020603050405020304" pitchFamily="18" charset="0"/>
                <a:cs typeface="Times New Roman" panose="02020603050405020304" pitchFamily="18" charset="0"/>
              </a:rPr>
              <a:t>rd</a:t>
            </a:r>
            <a:r>
              <a:rPr lang="en-US" sz="2400" dirty="0">
                <a:latin typeface="Times New Roman" panose="02020603050405020304" pitchFamily="18" charset="0"/>
                <a:cs typeface="Times New Roman" panose="02020603050405020304" pitchFamily="18" charset="0"/>
              </a:rPr>
              <a:t> vote and being ratified with a 3/4</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vote of state legislatures</a:t>
            </a:r>
          </a:p>
          <a:p>
            <a:pPr marL="0" indent="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840123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D847A-A474-71E5-DA9A-45E0D952277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723D98-8709-DD02-F7DF-3513590E2379}"/>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normAutofit/>
          </a:bodyPr>
          <a:lstStyle/>
          <a:p>
            <a:pPr marL="0" indent="0">
              <a:buNone/>
            </a:pPr>
            <a:r>
              <a:rPr lang="en-US" sz="2200" dirty="0">
                <a:solidFill>
                  <a:srgbClr val="002060"/>
                </a:solidFill>
                <a:latin typeface="Times" pitchFamily="2" charset="0"/>
              </a:rPr>
              <a:t>Essential Question:</a:t>
            </a:r>
            <a:r>
              <a:rPr lang="en-US" sz="2200" dirty="0">
                <a:latin typeface="Times" pitchFamily="2" charset="0"/>
              </a:rPr>
              <a:t> How have American political values defined the historic development of our political institutions and society? </a:t>
            </a:r>
          </a:p>
          <a:p>
            <a:pPr marL="0" indent="0">
              <a:buNone/>
            </a:pPr>
            <a:r>
              <a:rPr lang="en-US" sz="2200" dirty="0">
                <a:solidFill>
                  <a:srgbClr val="002060"/>
                </a:solidFill>
                <a:latin typeface="Times" pitchFamily="2" charset="0"/>
              </a:rPr>
              <a:t>Students Can:</a:t>
            </a:r>
          </a:p>
          <a:p>
            <a:r>
              <a:rPr lang="en-US" sz="2200" dirty="0">
                <a:latin typeface="Times" pitchFamily="2" charset="0"/>
              </a:rPr>
              <a:t>Explain why compromise was critical to the development of the U.S. Constitution </a:t>
            </a:r>
          </a:p>
          <a:p>
            <a:r>
              <a:rPr lang="en-US" sz="2200" dirty="0">
                <a:latin typeface="Times" pitchFamily="2" charset="0"/>
              </a:rPr>
              <a:t>Explain how the U.S. Constitution repairs the deficits of the Articles of Confederation</a:t>
            </a:r>
          </a:p>
          <a:p>
            <a:r>
              <a:rPr lang="en-US" sz="2200" dirty="0">
                <a:latin typeface="Times" pitchFamily="2" charset="0"/>
              </a:rPr>
              <a:t>Demonstrate how the Constitution grants the authority to govern without creating tyranny  </a:t>
            </a:r>
          </a:p>
          <a:p>
            <a:pPr marL="0" indent="0">
              <a:buNone/>
            </a:pPr>
            <a:r>
              <a:rPr lang="en-US" sz="2400" b="1" dirty="0">
                <a:solidFill>
                  <a:srgbClr val="002060"/>
                </a:solidFill>
                <a:latin typeface="Times" pitchFamily="2" charset="0"/>
              </a:rPr>
              <a:t>Agenda</a:t>
            </a:r>
          </a:p>
          <a:p>
            <a:r>
              <a:rPr lang="en-US" sz="2400" dirty="0">
                <a:latin typeface="Times" pitchFamily="2" charset="0"/>
              </a:rPr>
              <a:t>Questions before the States </a:t>
            </a:r>
          </a:p>
          <a:p>
            <a:r>
              <a:rPr lang="en-US" sz="2400" dirty="0">
                <a:latin typeface="Times" pitchFamily="2" charset="0"/>
              </a:rPr>
              <a:t>Ratification Debate</a:t>
            </a:r>
          </a:p>
          <a:p>
            <a:r>
              <a:rPr lang="en-US" sz="2400" dirty="0">
                <a:latin typeface="Times" pitchFamily="2" charset="0"/>
              </a:rPr>
              <a:t>Ratification Rap Battle </a:t>
            </a:r>
          </a:p>
          <a:p>
            <a:pPr marL="0" indent="0">
              <a:buNone/>
            </a:pPr>
            <a:r>
              <a:rPr lang="en-US" sz="2400" b="1" dirty="0">
                <a:solidFill>
                  <a:srgbClr val="002060"/>
                </a:solidFill>
                <a:latin typeface="Times" pitchFamily="2" charset="0"/>
              </a:rPr>
              <a:t>Homework:</a:t>
            </a:r>
          </a:p>
          <a:p>
            <a:r>
              <a:rPr lang="en-US" sz="2400" b="1" dirty="0">
                <a:solidFill>
                  <a:srgbClr val="FF0000"/>
                </a:solidFill>
                <a:latin typeface="Times" pitchFamily="2" charset="0"/>
              </a:rPr>
              <a:t>Current Events Journal Due October 25</a:t>
            </a:r>
          </a:p>
          <a:p>
            <a:r>
              <a:rPr lang="en-US" sz="2400" b="1" dirty="0">
                <a:solidFill>
                  <a:srgbClr val="FF0000"/>
                </a:solidFill>
                <a:latin typeface="Times" pitchFamily="2" charset="0"/>
              </a:rPr>
              <a:t>October 24, Unit II Test</a:t>
            </a:r>
          </a:p>
        </p:txBody>
      </p:sp>
    </p:spTree>
    <p:extLst>
      <p:ext uri="{BB962C8B-B14F-4D97-AF65-F5344CB8AC3E}">
        <p14:creationId xmlns:p14="http://schemas.microsoft.com/office/powerpoint/2010/main" val="104012421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350D-B78B-4F2A-95AD-E1C98E5D9ABF}"/>
              </a:ext>
            </a:extLst>
          </p:cNvPr>
          <p:cNvSpPr>
            <a:spLocks noGrp="1"/>
          </p:cNvSpPr>
          <p:nvPr>
            <p:ph type="title"/>
          </p:nvPr>
        </p:nvSpPr>
        <p:spPr>
          <a:xfrm>
            <a:off x="838200" y="265722"/>
            <a:ext cx="10515600" cy="830629"/>
          </a:xfrm>
          <a:solidFill>
            <a:schemeClr val="accent4">
              <a:lumMod val="20000"/>
              <a:lumOff val="80000"/>
            </a:schemeClr>
          </a:solidFill>
          <a:ln>
            <a:solidFill>
              <a:srgbClr val="FF0000"/>
            </a:solidFill>
          </a:ln>
        </p:spPr>
        <p:txBody>
          <a:bodyPr/>
          <a:lstStyle/>
          <a:p>
            <a:r>
              <a:rPr lang="en-US" dirty="0">
                <a:solidFill>
                  <a:srgbClr val="002060"/>
                </a:solidFill>
                <a:latin typeface="Bookman Old Style" panose="02050604050505020204" pitchFamily="18" charset="0"/>
              </a:rPr>
              <a:t>Principles of the Constitution</a:t>
            </a:r>
          </a:p>
        </p:txBody>
      </p:sp>
      <p:sp>
        <p:nvSpPr>
          <p:cNvPr id="3" name="Content Placeholder 2">
            <a:extLst>
              <a:ext uri="{FF2B5EF4-FFF2-40B4-BE49-F238E27FC236}">
                <a16:creationId xmlns:a16="http://schemas.microsoft.com/office/drawing/2014/main" id="{2CF92156-5EAE-4197-8EDE-AD9D8751978F}"/>
              </a:ext>
            </a:extLst>
          </p:cNvPr>
          <p:cNvSpPr>
            <a:spLocks noGrp="1"/>
          </p:cNvSpPr>
          <p:nvPr>
            <p:ph idx="1"/>
          </p:nvPr>
        </p:nvSpPr>
        <p:spPr>
          <a:xfrm>
            <a:off x="838200" y="1392702"/>
            <a:ext cx="10515600" cy="4972472"/>
          </a:xfrm>
          <a:solidFill>
            <a:schemeClr val="bg1"/>
          </a:solidFill>
          <a:ln>
            <a:solidFill>
              <a:srgbClr val="002060"/>
            </a:solidFill>
          </a:ln>
        </p:spPr>
        <p:txBody>
          <a:bodyPr>
            <a:normAutofit fontScale="92500" lnSpcReduction="10000"/>
          </a:bodyPr>
          <a:lstStyle/>
          <a:p>
            <a:pPr marL="0" indent="0">
              <a:buNone/>
            </a:pPr>
            <a:r>
              <a:rPr lang="en-US" sz="2000" b="1" dirty="0">
                <a:latin typeface="Times" pitchFamily="2" charset="0"/>
                <a:cs typeface="Times" panose="02020603050405020304" pitchFamily="18" charset="0"/>
              </a:rPr>
              <a:t>Identify the Constitutional Principles </a:t>
            </a:r>
          </a:p>
          <a:p>
            <a:pPr>
              <a:buFontTx/>
              <a:buChar char="-"/>
            </a:pPr>
            <a:r>
              <a:rPr lang="en-US" sz="2000" b="1" dirty="0">
                <a:latin typeface="Times" pitchFamily="2" charset="0"/>
                <a:cs typeface="Times" panose="02020603050405020304" pitchFamily="18" charset="0"/>
              </a:rPr>
              <a:t>Checks and Balances		- Federalism</a:t>
            </a:r>
          </a:p>
          <a:p>
            <a:pPr>
              <a:buFontTx/>
              <a:buChar char="-"/>
            </a:pPr>
            <a:r>
              <a:rPr lang="en-US" sz="2000" b="1" dirty="0">
                <a:latin typeface="Times" pitchFamily="2" charset="0"/>
                <a:cs typeface="Times" panose="02020603050405020304" pitchFamily="18" charset="0"/>
              </a:rPr>
              <a:t>Popular Sovereignty		- Republicanism</a:t>
            </a:r>
          </a:p>
          <a:p>
            <a:pPr>
              <a:buFontTx/>
              <a:buChar char="-"/>
            </a:pPr>
            <a:r>
              <a:rPr lang="en-US" sz="2000" b="1" dirty="0">
                <a:latin typeface="Times" pitchFamily="2" charset="0"/>
                <a:cs typeface="Times" panose="02020603050405020304" pitchFamily="18" charset="0"/>
              </a:rPr>
              <a:t>Separation of powers</a:t>
            </a:r>
          </a:p>
          <a:p>
            <a:pPr marL="0" indent="0">
              <a:buNone/>
            </a:pPr>
            <a:r>
              <a:rPr lang="en-US" sz="2000" dirty="0">
                <a:latin typeface="Times" pitchFamily="2" charset="0"/>
                <a:cs typeface="Times" panose="02020603050405020304" pitchFamily="18" charset="0"/>
              </a:rPr>
              <a:t>___ 1. </a:t>
            </a:r>
            <a:r>
              <a:rPr lang="en-US" sz="2000" b="0" i="0" dirty="0">
                <a:solidFill>
                  <a:srgbClr val="333333"/>
                </a:solidFill>
                <a:effectLst/>
                <a:latin typeface="Times" pitchFamily="2" charset="0"/>
              </a:rPr>
              <a:t>The House of Representatives shall be composed of </a:t>
            </a:r>
            <a:r>
              <a:rPr lang="en-US" sz="2000" b="1" i="0" u="sng" dirty="0">
                <a:solidFill>
                  <a:srgbClr val="333333"/>
                </a:solidFill>
                <a:effectLst/>
                <a:latin typeface="Times" pitchFamily="2" charset="0"/>
              </a:rPr>
              <a:t>members chosen every second year by the people of the several states</a:t>
            </a:r>
            <a:r>
              <a:rPr lang="en-US" sz="2000" b="0" i="0" dirty="0">
                <a:solidFill>
                  <a:srgbClr val="333333"/>
                </a:solidFill>
                <a:effectLst/>
                <a:latin typeface="Times" pitchFamily="2" charset="0"/>
              </a:rPr>
              <a:t>, and the electors in each state shall have the qualifications requisite for electors of the most numerous branch of the state legislature.</a:t>
            </a:r>
            <a:endParaRPr lang="en-US" sz="2000" dirty="0">
              <a:latin typeface="Times" pitchFamily="2" charset="0"/>
              <a:cs typeface="Times" panose="02020603050405020304" pitchFamily="18" charset="0"/>
            </a:endParaRPr>
          </a:p>
          <a:p>
            <a:pPr marL="0" indent="0">
              <a:buNone/>
            </a:pPr>
            <a:r>
              <a:rPr lang="en-US" sz="2000" dirty="0">
                <a:latin typeface="Times" pitchFamily="2" charset="0"/>
                <a:cs typeface="Times" panose="02020603050405020304" pitchFamily="18" charset="0"/>
              </a:rPr>
              <a:t>__ 2. </a:t>
            </a:r>
            <a:r>
              <a:rPr lang="en-US" sz="2000" b="0" i="0" dirty="0">
                <a:effectLst/>
                <a:latin typeface="Times" pitchFamily="2" charset="0"/>
              </a:rPr>
              <a:t>The President shall have Power, by and with the Advice and Consent of the Senate, to make Treaties, provided two thirds of the Senators present concur</a:t>
            </a:r>
          </a:p>
          <a:p>
            <a:pPr marL="0" indent="0">
              <a:buNone/>
            </a:pPr>
            <a:r>
              <a:rPr lang="en-US" sz="2000" dirty="0">
                <a:latin typeface="Times" pitchFamily="2" charset="0"/>
                <a:cs typeface="Times" panose="02020603050405020304" pitchFamily="18" charset="0"/>
              </a:rPr>
              <a:t>__ 3. Congress shall have the power </a:t>
            </a:r>
            <a:r>
              <a:rPr lang="en-US" sz="2000" b="0" i="0" dirty="0">
                <a:effectLst/>
                <a:latin typeface="Times" pitchFamily="2" charset="0"/>
              </a:rPr>
              <a:t>To regulate Commerce with foreign Nations, and among the several States, and with the Indian Tribes – The states shall have the power to regulate intrastate commerce. </a:t>
            </a:r>
          </a:p>
          <a:p>
            <a:pPr marL="0" indent="0">
              <a:buNone/>
            </a:pPr>
            <a:r>
              <a:rPr lang="en-US" sz="2000" dirty="0">
                <a:latin typeface="Times" pitchFamily="2" charset="0"/>
                <a:cs typeface="Times" panose="02020603050405020304" pitchFamily="18" charset="0"/>
              </a:rPr>
              <a:t>__ 4. </a:t>
            </a:r>
            <a:r>
              <a:rPr lang="en-US" sz="2000" b="0" i="0" dirty="0">
                <a:effectLst/>
                <a:latin typeface="Times" pitchFamily="2" charset="0"/>
              </a:rPr>
              <a:t>The Senate of the United States shall be composed of two Senators from each State, chosen by the Legislature thereof, for six Years; and each Senator shall have one Vote.</a:t>
            </a:r>
          </a:p>
          <a:p>
            <a:pPr marL="0" indent="0">
              <a:buNone/>
            </a:pPr>
            <a:r>
              <a:rPr lang="en-US" sz="2000" dirty="0">
                <a:latin typeface="Times" pitchFamily="2" charset="0"/>
                <a:cs typeface="Times" panose="02020603050405020304" pitchFamily="18" charset="0"/>
              </a:rPr>
              <a:t>__ 5</a:t>
            </a:r>
            <a:r>
              <a:rPr lang="en-US" sz="2200" dirty="0">
                <a:latin typeface="Times" pitchFamily="2" charset="0"/>
                <a:cs typeface="Times" panose="02020603050405020304" pitchFamily="18" charset="0"/>
              </a:rPr>
              <a:t>. </a:t>
            </a:r>
            <a:r>
              <a:rPr lang="en-US" sz="2200" b="0" i="0" dirty="0">
                <a:effectLst/>
                <a:latin typeface="Times" pitchFamily="2" charset="0"/>
              </a:rPr>
              <a:t>All legislative Powers herein granted shall be vested in a Congress</a:t>
            </a:r>
            <a:r>
              <a:rPr lang="en-US" sz="2200" dirty="0">
                <a:latin typeface="Times" pitchFamily="2" charset="0"/>
              </a:rPr>
              <a:t> and </a:t>
            </a:r>
            <a:r>
              <a:rPr lang="en-US" sz="2200" b="0" i="0" dirty="0">
                <a:effectLst/>
                <a:latin typeface="Times" pitchFamily="2" charset="0"/>
              </a:rPr>
              <a:t>The executive Power shall be vested in a President </a:t>
            </a:r>
            <a:endParaRPr lang="en-US" sz="2200" dirty="0">
              <a:latin typeface="Times" pitchFamily="2" charset="0"/>
              <a:cs typeface="Times" panose="02020603050405020304" pitchFamily="18" charset="0"/>
            </a:endParaRPr>
          </a:p>
        </p:txBody>
      </p:sp>
    </p:spTree>
    <p:extLst>
      <p:ext uri="{BB962C8B-B14F-4D97-AF65-F5344CB8AC3E}">
        <p14:creationId xmlns:p14="http://schemas.microsoft.com/office/powerpoint/2010/main" val="41123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6F50A-DEDA-4CEE-91B7-061D6E92FFEB}"/>
              </a:ext>
            </a:extLst>
          </p:cNvPr>
          <p:cNvSpPr>
            <a:spLocks noGrp="1"/>
          </p:cNvSpPr>
          <p:nvPr>
            <p:ph type="title"/>
          </p:nvPr>
        </p:nvSpPr>
        <p:spPr>
          <a:xfrm>
            <a:off x="838200" y="365126"/>
            <a:ext cx="10515600" cy="943170"/>
          </a:xfrm>
          <a:solidFill>
            <a:schemeClr val="bg1"/>
          </a:solidFill>
          <a:ln>
            <a:solidFill>
              <a:srgbClr val="002060"/>
            </a:solidFill>
          </a:ln>
        </p:spPr>
        <p:txBody>
          <a:bodyPr/>
          <a:lstStyle/>
          <a:p>
            <a:r>
              <a:rPr lang="en-US" b="1" dirty="0">
                <a:solidFill>
                  <a:srgbClr val="002060"/>
                </a:solidFill>
                <a:latin typeface="High Tower Text" panose="02040502050506030303" pitchFamily="18" charset="0"/>
              </a:rPr>
              <a:t>Setting Forth a New Nation</a:t>
            </a:r>
          </a:p>
        </p:txBody>
      </p:sp>
      <p:sp>
        <p:nvSpPr>
          <p:cNvPr id="3" name="Content Placeholder 2">
            <a:extLst>
              <a:ext uri="{FF2B5EF4-FFF2-40B4-BE49-F238E27FC236}">
                <a16:creationId xmlns:a16="http://schemas.microsoft.com/office/drawing/2014/main" id="{23EDB443-0817-4916-8AC0-CCD56EB81DBA}"/>
              </a:ext>
            </a:extLst>
          </p:cNvPr>
          <p:cNvSpPr>
            <a:spLocks noGrp="1"/>
          </p:cNvSpPr>
          <p:nvPr>
            <p:ph idx="1"/>
          </p:nvPr>
        </p:nvSpPr>
        <p:spPr>
          <a:xfrm>
            <a:off x="838200" y="1617785"/>
            <a:ext cx="10515600" cy="4559178"/>
          </a:xfrm>
          <a:solidFill>
            <a:schemeClr val="bg1"/>
          </a:solidFill>
          <a:ln>
            <a:solidFill>
              <a:srgbClr val="002060"/>
            </a:solidFill>
          </a:ln>
        </p:spPr>
        <p:txBody>
          <a:bodyPr>
            <a:normAutofit/>
          </a:bodyPr>
          <a:lstStyle/>
          <a:p>
            <a:pPr marL="0" indent="0">
              <a:buNone/>
            </a:pPr>
            <a:r>
              <a:rPr lang="en-US" sz="2400" b="1" dirty="0">
                <a:latin typeface="Times" panose="02020603050405020304" pitchFamily="18" charset="0"/>
                <a:cs typeface="Times" panose="02020603050405020304" pitchFamily="18" charset="0"/>
                <a:hlinkClick r:id="rId2"/>
              </a:rPr>
              <a:t>Declaration of Independence, 1776</a:t>
            </a:r>
            <a:endParaRPr lang="en-US" sz="2400" b="1" dirty="0">
              <a:latin typeface="Times" panose="02020603050405020304" pitchFamily="18" charset="0"/>
              <a:cs typeface="Times" panose="02020603050405020304" pitchFamily="18" charset="0"/>
            </a:endParaRPr>
          </a:p>
        </p:txBody>
      </p:sp>
      <p:pic>
        <p:nvPicPr>
          <p:cNvPr id="1026" name="Picture 2" descr="Declaration of Independence: Primary Documents of American History (Virtual  Programs &amp; Services, Library of Congress)">
            <a:extLst>
              <a:ext uri="{FF2B5EF4-FFF2-40B4-BE49-F238E27FC236}">
                <a16:creationId xmlns:a16="http://schemas.microsoft.com/office/drawing/2014/main" id="{B76E7AC9-76A3-492C-85F0-F037A86C6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45" y="2243137"/>
            <a:ext cx="2915743" cy="34681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omas Jefferson - Wikipedia">
            <a:extLst>
              <a:ext uri="{FF2B5EF4-FFF2-40B4-BE49-F238E27FC236}">
                <a16:creationId xmlns:a16="http://schemas.microsoft.com/office/drawing/2014/main" id="{37B95486-E909-49AB-A1A3-D2D1F434CB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0755" y="4197246"/>
            <a:ext cx="1808128" cy="2228831"/>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C0940398-7FF1-4A13-B114-15E12D8DA7F9}"/>
              </a:ext>
            </a:extLst>
          </p:cNvPr>
          <p:cNvSpPr/>
          <p:nvPr/>
        </p:nvSpPr>
        <p:spPr>
          <a:xfrm>
            <a:off x="3522688" y="3612630"/>
            <a:ext cx="3032857" cy="1124262"/>
          </a:xfrm>
          <a:prstGeom prst="wedgeEllipseCallout">
            <a:avLst>
              <a:gd name="adj1" fmla="val -46565"/>
              <a:gd name="adj2" fmla="val 73762"/>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That’s right – You better hold these truths as self-evident</a:t>
            </a:r>
          </a:p>
        </p:txBody>
      </p:sp>
      <p:sp>
        <p:nvSpPr>
          <p:cNvPr id="5" name="Rectangle 4">
            <a:extLst>
              <a:ext uri="{FF2B5EF4-FFF2-40B4-BE49-F238E27FC236}">
                <a16:creationId xmlns:a16="http://schemas.microsoft.com/office/drawing/2014/main" id="{20C6EE3D-9458-49DB-8390-55F9A34B308C}"/>
              </a:ext>
            </a:extLst>
          </p:cNvPr>
          <p:cNvSpPr/>
          <p:nvPr/>
        </p:nvSpPr>
        <p:spPr>
          <a:xfrm>
            <a:off x="3981157" y="2067951"/>
            <a:ext cx="7603898" cy="154467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400" dirty="0">
                <a:solidFill>
                  <a:schemeClr val="bg1"/>
                </a:solidFill>
                <a:latin typeface="Times" panose="02020603050405020304" pitchFamily="18" charset="0"/>
                <a:cs typeface="Times" panose="02020603050405020304" pitchFamily="18" charset="0"/>
              </a:rPr>
              <a:t>What are important ideas does the Declaration of Independence set?</a:t>
            </a:r>
          </a:p>
          <a:p>
            <a:pPr marL="457200" indent="-457200">
              <a:buFont typeface="+mj-lt"/>
              <a:buAutoNum type="arabicPeriod"/>
            </a:pPr>
            <a:r>
              <a:rPr lang="en-US" sz="2400" dirty="0">
                <a:solidFill>
                  <a:schemeClr val="bg1"/>
                </a:solidFill>
                <a:latin typeface="Times" panose="02020603050405020304" pitchFamily="18" charset="0"/>
                <a:cs typeface="Times" panose="02020603050405020304" pitchFamily="18" charset="0"/>
              </a:rPr>
              <a:t>How do we uphold these ideas in modern times? </a:t>
            </a:r>
          </a:p>
        </p:txBody>
      </p:sp>
    </p:spTree>
    <p:extLst>
      <p:ext uri="{BB962C8B-B14F-4D97-AF65-F5344CB8AC3E}">
        <p14:creationId xmlns:p14="http://schemas.microsoft.com/office/powerpoint/2010/main" val="345809883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09600" y="96508"/>
            <a:ext cx="10972800" cy="639762"/>
          </a:xfrm>
          <a:solidFill>
            <a:schemeClr val="accent4">
              <a:lumMod val="20000"/>
              <a:lumOff val="80000"/>
            </a:schemeClr>
          </a:solidFill>
          <a:ln>
            <a:solidFill>
              <a:srgbClr val="002060"/>
            </a:solidFill>
            <a:miter lim="800000"/>
            <a:headEnd/>
            <a:tailEnd/>
          </a:ln>
        </p:spPr>
        <p:txBody>
          <a:bodyPr>
            <a:normAutofit fontScale="90000"/>
          </a:bodyPr>
          <a:lstStyle/>
          <a:p>
            <a:pPr eaLnBrk="1" hangingPunct="1"/>
            <a:r>
              <a:rPr lang="en-US" altLang="en-US" dirty="0">
                <a:solidFill>
                  <a:srgbClr val="002060"/>
                </a:solidFill>
                <a:latin typeface="Baskerville Old Face" panose="02020602080505020303" pitchFamily="18" charset="77"/>
                <a:cs typeface="Times New Roman" pitchFamily="18" charset="0"/>
              </a:rPr>
              <a:t>Debating a Constitution </a:t>
            </a:r>
          </a:p>
        </p:txBody>
      </p:sp>
      <p:sp>
        <p:nvSpPr>
          <p:cNvPr id="3" name="Content Placeholder 2"/>
          <p:cNvSpPr>
            <a:spLocks noGrp="1"/>
          </p:cNvSpPr>
          <p:nvPr>
            <p:ph idx="1"/>
          </p:nvPr>
        </p:nvSpPr>
        <p:spPr>
          <a:xfrm>
            <a:off x="707902" y="5177642"/>
            <a:ext cx="10972800" cy="1496765"/>
          </a:xfrm>
          <a:solidFill>
            <a:schemeClr val="bg1"/>
          </a:solidFill>
          <a:ln>
            <a:solidFill>
              <a:srgbClr val="002060"/>
            </a:solidFill>
          </a:ln>
        </p:spPr>
        <p:txBody>
          <a:bodyPr>
            <a:normAutofit/>
          </a:bodyPr>
          <a:lstStyle/>
          <a:p>
            <a:pPr marL="0" indent="0" eaLnBrk="1" hangingPunct="1">
              <a:buNone/>
              <a:defRPr/>
            </a:pPr>
            <a:r>
              <a:rPr lang="en-US" sz="2400" dirty="0">
                <a:latin typeface="Times New Roman" panose="02020603050405020304" pitchFamily="18" charset="0"/>
                <a:cs typeface="Times New Roman" panose="02020603050405020304" pitchFamily="18" charset="0"/>
              </a:rPr>
              <a:t>Identify and explain some of the issues that led to the ratification debate over the U.S. Constitution. </a:t>
            </a:r>
          </a:p>
        </p:txBody>
      </p:sp>
      <p:sp>
        <p:nvSpPr>
          <p:cNvPr id="2" name="Process 1">
            <a:extLst>
              <a:ext uri="{FF2B5EF4-FFF2-40B4-BE49-F238E27FC236}">
                <a16:creationId xmlns:a16="http://schemas.microsoft.com/office/drawing/2014/main" id="{E167F422-4867-404B-9ADB-1F6BCBD80340}"/>
              </a:ext>
            </a:extLst>
          </p:cNvPr>
          <p:cNvSpPr/>
          <p:nvPr/>
        </p:nvSpPr>
        <p:spPr>
          <a:xfrm>
            <a:off x="237507" y="884237"/>
            <a:ext cx="11637818" cy="1383950"/>
          </a:xfrm>
          <a:prstGeom prst="flowChart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pitchFamily="2" charset="0"/>
              </a:rPr>
              <a:t>But the great security against a gradual concentration of the several powers in the same department, consists in giving to those who administer each department the necessary constitutional means and personal motives to resist encroachments of the others . . .</a:t>
            </a:r>
          </a:p>
          <a:p>
            <a:r>
              <a:rPr lang="en-US" sz="2200" dirty="0">
                <a:latin typeface="Times" pitchFamily="2" charset="0"/>
              </a:rPr>
              <a:t>	- Federalist 51 </a:t>
            </a:r>
          </a:p>
        </p:txBody>
      </p:sp>
      <p:sp>
        <p:nvSpPr>
          <p:cNvPr id="4" name="Process 3">
            <a:extLst>
              <a:ext uri="{FF2B5EF4-FFF2-40B4-BE49-F238E27FC236}">
                <a16:creationId xmlns:a16="http://schemas.microsoft.com/office/drawing/2014/main" id="{0A28DDAC-4D3E-904B-8383-ADA92607D2A7}"/>
              </a:ext>
            </a:extLst>
          </p:cNvPr>
          <p:cNvSpPr/>
          <p:nvPr/>
        </p:nvSpPr>
        <p:spPr>
          <a:xfrm>
            <a:off x="154379" y="2398814"/>
            <a:ext cx="11804073" cy="2481943"/>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pitchFamily="2" charset="0"/>
              </a:rPr>
              <a:t>As a majority of all societies consist of men who (though totally incapable of thinking or acting in governmental matters) are more readily led than driven, we have thought meet to indulge them in something like a democracy in the new constitution, which part we have designated by the popular name of the House of Representatives. But to guard against every possible danger from this lower house, we have subjected every bill they bring forward, to the double negative of our upper house and president. </a:t>
            </a:r>
          </a:p>
          <a:p>
            <a:r>
              <a:rPr lang="en-US" sz="2200" dirty="0">
                <a:latin typeface="Times" pitchFamily="2" charset="0"/>
              </a:rPr>
              <a:t>	- Anti-federalist 9</a:t>
            </a:r>
          </a:p>
        </p:txBody>
      </p:sp>
    </p:spTree>
    <p:extLst>
      <p:ext uri="{BB962C8B-B14F-4D97-AF65-F5344CB8AC3E}">
        <p14:creationId xmlns:p14="http://schemas.microsoft.com/office/powerpoint/2010/main" val="31250356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B353-16F1-4349-AF09-A68B8FCCAEC6}"/>
              </a:ext>
            </a:extLst>
          </p:cNvPr>
          <p:cNvSpPr>
            <a:spLocks noGrp="1"/>
          </p:cNvSpPr>
          <p:nvPr>
            <p:ph type="title"/>
          </p:nvPr>
        </p:nvSpPr>
        <p:spPr>
          <a:xfrm>
            <a:off x="838200" y="365125"/>
            <a:ext cx="10515600" cy="748567"/>
          </a:xfrm>
          <a:solidFill>
            <a:schemeClr val="accent4">
              <a:lumMod val="20000"/>
              <a:lumOff val="80000"/>
            </a:schemeClr>
          </a:solidFill>
          <a:ln>
            <a:solidFill>
              <a:srgbClr val="002060"/>
            </a:solidFill>
          </a:ln>
        </p:spPr>
        <p:txBody>
          <a:bodyPr/>
          <a:lstStyle/>
          <a:p>
            <a:r>
              <a:rPr lang="en-US" dirty="0">
                <a:solidFill>
                  <a:srgbClr val="002060"/>
                </a:solidFill>
                <a:latin typeface="Baskerville Old Face" panose="02020602080505020303" pitchFamily="18" charset="77"/>
              </a:rPr>
              <a:t>Ratification Debate</a:t>
            </a:r>
          </a:p>
        </p:txBody>
      </p:sp>
      <p:sp>
        <p:nvSpPr>
          <p:cNvPr id="3" name="Content Placeholder 2">
            <a:extLst>
              <a:ext uri="{FF2B5EF4-FFF2-40B4-BE49-F238E27FC236}">
                <a16:creationId xmlns:a16="http://schemas.microsoft.com/office/drawing/2014/main" id="{4B4E99B4-1BA0-9848-82A8-D03A6A14AE3C}"/>
              </a:ext>
            </a:extLst>
          </p:cNvPr>
          <p:cNvSpPr>
            <a:spLocks noGrp="1"/>
          </p:cNvSpPr>
          <p:nvPr>
            <p:ph idx="1"/>
          </p:nvPr>
        </p:nvSpPr>
        <p:spPr>
          <a:xfrm>
            <a:off x="457200" y="1465384"/>
            <a:ext cx="11230708" cy="4911969"/>
          </a:xfrm>
          <a:solidFill>
            <a:schemeClr val="bg1"/>
          </a:solidFill>
          <a:ln>
            <a:solidFill>
              <a:srgbClr val="002060"/>
            </a:solidFill>
          </a:ln>
        </p:spPr>
        <p:txBody>
          <a:bodyPr>
            <a:normAutofit/>
          </a:bodyPr>
          <a:lstStyle/>
          <a:p>
            <a:pPr marL="0" indent="0">
              <a:buNone/>
            </a:pPr>
            <a:r>
              <a:rPr lang="en-US" sz="2400" b="1" dirty="0">
                <a:latin typeface="Times" pitchFamily="2" charset="0"/>
              </a:rPr>
              <a:t>U.S. Constitution, Article VII </a:t>
            </a:r>
            <a:r>
              <a:rPr lang="en-US" sz="2400" dirty="0">
                <a:latin typeface="Times" pitchFamily="2" charset="0"/>
              </a:rPr>
              <a:t>(7)– The Constitution will be the law of the land when 9 out 13 states ratify (approve) it</a:t>
            </a:r>
          </a:p>
        </p:txBody>
      </p:sp>
      <p:pic>
        <p:nvPicPr>
          <p:cNvPr id="4" name="Picture 3" descr="A close up of a map&#10;&#10;Description automatically generated">
            <a:extLst>
              <a:ext uri="{FF2B5EF4-FFF2-40B4-BE49-F238E27FC236}">
                <a16:creationId xmlns:a16="http://schemas.microsoft.com/office/drawing/2014/main" id="{372FBFF6-4250-2C43-BCF5-6110A9528B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7069" y="2205690"/>
            <a:ext cx="4577861" cy="3867150"/>
          </a:xfrm>
          <a:prstGeom prst="rect">
            <a:avLst/>
          </a:prstGeom>
          <a:ln>
            <a:solidFill>
              <a:srgbClr val="002060"/>
            </a:solidFill>
          </a:ln>
        </p:spPr>
      </p:pic>
      <p:sp>
        <p:nvSpPr>
          <p:cNvPr id="5" name="Rectangle 4">
            <a:extLst>
              <a:ext uri="{FF2B5EF4-FFF2-40B4-BE49-F238E27FC236}">
                <a16:creationId xmlns:a16="http://schemas.microsoft.com/office/drawing/2014/main" id="{13DE812A-9BCA-E041-AD33-FB03424F4179}"/>
              </a:ext>
            </a:extLst>
          </p:cNvPr>
          <p:cNvSpPr/>
          <p:nvPr/>
        </p:nvSpPr>
        <p:spPr>
          <a:xfrm>
            <a:off x="140677" y="2379785"/>
            <a:ext cx="3364523" cy="562707"/>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Federalists</a:t>
            </a:r>
          </a:p>
        </p:txBody>
      </p:sp>
      <p:sp>
        <p:nvSpPr>
          <p:cNvPr id="6" name="Rectangle 5">
            <a:extLst>
              <a:ext uri="{FF2B5EF4-FFF2-40B4-BE49-F238E27FC236}">
                <a16:creationId xmlns:a16="http://schemas.microsoft.com/office/drawing/2014/main" id="{CA90EF58-7F45-8C4D-85F8-379DED00CB83}"/>
              </a:ext>
            </a:extLst>
          </p:cNvPr>
          <p:cNvSpPr/>
          <p:nvPr/>
        </p:nvSpPr>
        <p:spPr>
          <a:xfrm>
            <a:off x="8625254" y="2379785"/>
            <a:ext cx="3364523" cy="562707"/>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Anti-Federalists</a:t>
            </a:r>
          </a:p>
        </p:txBody>
      </p:sp>
      <p:sp>
        <p:nvSpPr>
          <p:cNvPr id="7" name="Rectangle 6">
            <a:extLst>
              <a:ext uri="{FF2B5EF4-FFF2-40B4-BE49-F238E27FC236}">
                <a16:creationId xmlns:a16="http://schemas.microsoft.com/office/drawing/2014/main" id="{8CA51DE1-5CC9-5E4A-A822-D105EFA6522F}"/>
              </a:ext>
            </a:extLst>
          </p:cNvPr>
          <p:cNvSpPr/>
          <p:nvPr/>
        </p:nvSpPr>
        <p:spPr>
          <a:xfrm>
            <a:off x="140677" y="3147646"/>
            <a:ext cx="3364523" cy="278423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latin typeface="Times" pitchFamily="2" charset="0"/>
              </a:rPr>
              <a:t>Beliefs</a:t>
            </a:r>
          </a:p>
          <a:p>
            <a:pPr marL="342900" indent="-342900">
              <a:buFont typeface="Arial" panose="020B0604020202020204" pitchFamily="34" charset="0"/>
              <a:buChar char="•"/>
            </a:pPr>
            <a:r>
              <a:rPr lang="en-US" sz="2400" b="1" i="1" u="sng" dirty="0">
                <a:latin typeface="Times" pitchFamily="2" charset="0"/>
              </a:rPr>
              <a:t>Strong national government</a:t>
            </a:r>
          </a:p>
          <a:p>
            <a:pPr marL="342900" indent="-342900">
              <a:buFont typeface="Arial" panose="020B0604020202020204" pitchFamily="34" charset="0"/>
              <a:buChar char="•"/>
            </a:pPr>
            <a:r>
              <a:rPr lang="en-US" sz="2400" b="1" i="1" u="sng" dirty="0">
                <a:latin typeface="Times" pitchFamily="2" charset="0"/>
              </a:rPr>
              <a:t>Want the Constitution</a:t>
            </a:r>
          </a:p>
          <a:p>
            <a:pPr marL="342900" indent="-342900">
              <a:buFont typeface="Arial" panose="020B0604020202020204" pitchFamily="34" charset="0"/>
              <a:buChar char="•"/>
            </a:pPr>
            <a:r>
              <a:rPr lang="en-US" sz="2400" b="1" i="1" u="sng" dirty="0">
                <a:latin typeface="Times" pitchFamily="2" charset="0"/>
              </a:rPr>
              <a:t>Against the Bill of Rights</a:t>
            </a:r>
          </a:p>
        </p:txBody>
      </p:sp>
      <p:sp>
        <p:nvSpPr>
          <p:cNvPr id="8" name="Rectangle 7">
            <a:extLst>
              <a:ext uri="{FF2B5EF4-FFF2-40B4-BE49-F238E27FC236}">
                <a16:creationId xmlns:a16="http://schemas.microsoft.com/office/drawing/2014/main" id="{C2387F52-D296-4B48-B940-BEAA875A81DD}"/>
              </a:ext>
            </a:extLst>
          </p:cNvPr>
          <p:cNvSpPr/>
          <p:nvPr/>
        </p:nvSpPr>
        <p:spPr>
          <a:xfrm>
            <a:off x="8625254" y="3161078"/>
            <a:ext cx="3364523" cy="2770799"/>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latin typeface="Times" pitchFamily="2" charset="0"/>
              </a:rPr>
              <a:t>Beliefs</a:t>
            </a:r>
          </a:p>
          <a:p>
            <a:pPr marL="342900" indent="-342900">
              <a:buFont typeface="Arial" panose="020B0604020202020204" pitchFamily="34" charset="0"/>
              <a:buChar char="•"/>
            </a:pPr>
            <a:r>
              <a:rPr lang="en-US" sz="2400" b="1" i="1" u="sng" dirty="0">
                <a:latin typeface="Times" pitchFamily="2" charset="0"/>
              </a:rPr>
              <a:t>Strong state governments</a:t>
            </a:r>
          </a:p>
          <a:p>
            <a:pPr marL="342900" indent="-342900">
              <a:buFont typeface="Arial" panose="020B0604020202020204" pitchFamily="34" charset="0"/>
              <a:buChar char="•"/>
            </a:pPr>
            <a:r>
              <a:rPr lang="en-US" sz="2400" b="1" i="1" u="sng" dirty="0">
                <a:latin typeface="Times" pitchFamily="2" charset="0"/>
              </a:rPr>
              <a:t>Against  the Constitution</a:t>
            </a:r>
          </a:p>
          <a:p>
            <a:pPr marL="342900" indent="-342900">
              <a:buFont typeface="Arial" panose="020B0604020202020204" pitchFamily="34" charset="0"/>
              <a:buChar char="•"/>
            </a:pPr>
            <a:r>
              <a:rPr lang="en-US" sz="2400" b="1" i="1" u="sng" dirty="0">
                <a:latin typeface="Times" pitchFamily="2" charset="0"/>
              </a:rPr>
              <a:t>Want a Bill of Rights</a:t>
            </a:r>
          </a:p>
          <a:p>
            <a:endParaRPr lang="en-US" sz="2400" b="1" dirty="0">
              <a:latin typeface="Times" pitchFamily="2" charset="0"/>
            </a:endParaRPr>
          </a:p>
        </p:txBody>
      </p:sp>
      <p:sp>
        <p:nvSpPr>
          <p:cNvPr id="9" name="Rectangle 8">
            <a:extLst>
              <a:ext uri="{FF2B5EF4-FFF2-40B4-BE49-F238E27FC236}">
                <a16:creationId xmlns:a16="http://schemas.microsoft.com/office/drawing/2014/main" id="{04ECD1FF-030F-234B-B2EB-39C2432CA5F0}"/>
              </a:ext>
            </a:extLst>
          </p:cNvPr>
          <p:cNvSpPr/>
          <p:nvPr/>
        </p:nvSpPr>
        <p:spPr>
          <a:xfrm>
            <a:off x="1012874" y="6054084"/>
            <a:ext cx="9509759" cy="70338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Times" pitchFamily="2" charset="0"/>
              </a:rPr>
              <a:t>Ratification Compromise </a:t>
            </a:r>
            <a:r>
              <a:rPr lang="en-US" sz="2400" dirty="0">
                <a:solidFill>
                  <a:schemeClr val="tx1"/>
                </a:solidFill>
                <a:latin typeface="Times" pitchFamily="2" charset="0"/>
              </a:rPr>
              <a:t>– add the Bill of Rights to the Constitution in exchange for ratifying the Constitution</a:t>
            </a:r>
          </a:p>
        </p:txBody>
      </p:sp>
      <p:sp>
        <p:nvSpPr>
          <p:cNvPr id="10" name="Right Arrow 9">
            <a:extLst>
              <a:ext uri="{FF2B5EF4-FFF2-40B4-BE49-F238E27FC236}">
                <a16:creationId xmlns:a16="http://schemas.microsoft.com/office/drawing/2014/main" id="{196C9292-9F0A-4F4A-AEFA-AD4713716AEC}"/>
              </a:ext>
            </a:extLst>
          </p:cNvPr>
          <p:cNvSpPr/>
          <p:nvPr/>
        </p:nvSpPr>
        <p:spPr>
          <a:xfrm rot="2216592">
            <a:off x="3301509" y="5743062"/>
            <a:ext cx="574431" cy="25790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DF5699F6-2375-0D4C-AF00-6F93AEBB61EA}"/>
              </a:ext>
            </a:extLst>
          </p:cNvPr>
          <p:cNvSpPr/>
          <p:nvPr/>
        </p:nvSpPr>
        <p:spPr>
          <a:xfrm rot="7734873">
            <a:off x="8271230" y="5733673"/>
            <a:ext cx="574431" cy="257908"/>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73823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B353-16F1-4349-AF09-A68B8FCCAEC6}"/>
              </a:ext>
            </a:extLst>
          </p:cNvPr>
          <p:cNvSpPr>
            <a:spLocks noGrp="1"/>
          </p:cNvSpPr>
          <p:nvPr>
            <p:ph type="title"/>
          </p:nvPr>
        </p:nvSpPr>
        <p:spPr>
          <a:xfrm>
            <a:off x="838200" y="365125"/>
            <a:ext cx="10515600" cy="748567"/>
          </a:xfrm>
          <a:solidFill>
            <a:schemeClr val="accent4">
              <a:lumMod val="20000"/>
              <a:lumOff val="80000"/>
            </a:schemeClr>
          </a:solidFill>
          <a:ln>
            <a:solidFill>
              <a:srgbClr val="002060"/>
            </a:solidFill>
          </a:ln>
        </p:spPr>
        <p:txBody>
          <a:bodyPr/>
          <a:lstStyle/>
          <a:p>
            <a:r>
              <a:rPr lang="en-US" dirty="0">
                <a:solidFill>
                  <a:srgbClr val="002060"/>
                </a:solidFill>
                <a:latin typeface="Baskerville Old Face" panose="02020602080505020303" pitchFamily="18" charset="77"/>
              </a:rPr>
              <a:t>Dueling Documents</a:t>
            </a:r>
          </a:p>
        </p:txBody>
      </p:sp>
      <p:sp>
        <p:nvSpPr>
          <p:cNvPr id="3" name="Content Placeholder 2">
            <a:extLst>
              <a:ext uri="{FF2B5EF4-FFF2-40B4-BE49-F238E27FC236}">
                <a16:creationId xmlns:a16="http://schemas.microsoft.com/office/drawing/2014/main" id="{4B4E99B4-1BA0-9848-82A8-D03A6A14AE3C}"/>
              </a:ext>
            </a:extLst>
          </p:cNvPr>
          <p:cNvSpPr>
            <a:spLocks noGrp="1"/>
          </p:cNvSpPr>
          <p:nvPr>
            <p:ph idx="1"/>
          </p:nvPr>
        </p:nvSpPr>
        <p:spPr>
          <a:xfrm>
            <a:off x="457200" y="1465384"/>
            <a:ext cx="11230708" cy="4911969"/>
          </a:xfrm>
          <a:solidFill>
            <a:schemeClr val="bg1"/>
          </a:solidFill>
          <a:ln>
            <a:solidFill>
              <a:srgbClr val="002060"/>
            </a:solidFill>
          </a:ln>
        </p:spPr>
        <p:txBody>
          <a:bodyPr>
            <a:normAutofit/>
          </a:bodyPr>
          <a:lstStyle/>
          <a:p>
            <a:pPr marL="0" indent="0">
              <a:buNone/>
            </a:pPr>
            <a:r>
              <a:rPr lang="en-US" sz="2400" b="1" dirty="0">
                <a:latin typeface="Times" pitchFamily="2" charset="0"/>
              </a:rPr>
              <a:t>Arguments of the ratification debate</a:t>
            </a:r>
            <a:endParaRPr lang="en-US" sz="2400" dirty="0">
              <a:latin typeface="Times" pitchFamily="2" charset="0"/>
            </a:endParaRPr>
          </a:p>
        </p:txBody>
      </p:sp>
      <p:sp>
        <p:nvSpPr>
          <p:cNvPr id="5" name="Rectangle 4">
            <a:extLst>
              <a:ext uri="{FF2B5EF4-FFF2-40B4-BE49-F238E27FC236}">
                <a16:creationId xmlns:a16="http://schemas.microsoft.com/office/drawing/2014/main" id="{13DE812A-9BCA-E041-AD33-FB03424F4179}"/>
              </a:ext>
            </a:extLst>
          </p:cNvPr>
          <p:cNvSpPr/>
          <p:nvPr/>
        </p:nvSpPr>
        <p:spPr>
          <a:xfrm>
            <a:off x="140676" y="2025161"/>
            <a:ext cx="3364523" cy="562707"/>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Federalists</a:t>
            </a:r>
          </a:p>
        </p:txBody>
      </p:sp>
      <p:sp>
        <p:nvSpPr>
          <p:cNvPr id="6" name="Rectangle 5">
            <a:extLst>
              <a:ext uri="{FF2B5EF4-FFF2-40B4-BE49-F238E27FC236}">
                <a16:creationId xmlns:a16="http://schemas.microsoft.com/office/drawing/2014/main" id="{CA90EF58-7F45-8C4D-85F8-379DED00CB83}"/>
              </a:ext>
            </a:extLst>
          </p:cNvPr>
          <p:cNvSpPr/>
          <p:nvPr/>
        </p:nvSpPr>
        <p:spPr>
          <a:xfrm>
            <a:off x="8625253" y="2025160"/>
            <a:ext cx="3364523" cy="562707"/>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Anti-Federalists</a:t>
            </a:r>
          </a:p>
        </p:txBody>
      </p:sp>
      <p:cxnSp>
        <p:nvCxnSpPr>
          <p:cNvPr id="13" name="Straight Connector 12">
            <a:extLst>
              <a:ext uri="{FF2B5EF4-FFF2-40B4-BE49-F238E27FC236}">
                <a16:creationId xmlns:a16="http://schemas.microsoft.com/office/drawing/2014/main" id="{0251B4E0-29C5-4F19-B681-368C1FB5460F}"/>
              </a:ext>
            </a:extLst>
          </p:cNvPr>
          <p:cNvCxnSpPr>
            <a:cxnSpLocks/>
          </p:cNvCxnSpPr>
          <p:nvPr/>
        </p:nvCxnSpPr>
        <p:spPr>
          <a:xfrm>
            <a:off x="6072554" y="1534550"/>
            <a:ext cx="0" cy="4773636"/>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392CCE47-AF6C-48BB-8055-C52ECCE87779}"/>
              </a:ext>
            </a:extLst>
          </p:cNvPr>
          <p:cNvSpPr/>
          <p:nvPr/>
        </p:nvSpPr>
        <p:spPr>
          <a:xfrm>
            <a:off x="4121834" y="1827028"/>
            <a:ext cx="3910818" cy="8411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Power in the hands of the states keeps the people free</a:t>
            </a:r>
          </a:p>
        </p:txBody>
      </p:sp>
      <p:sp>
        <p:nvSpPr>
          <p:cNvPr id="15" name="Rectangle 14">
            <a:extLst>
              <a:ext uri="{FF2B5EF4-FFF2-40B4-BE49-F238E27FC236}">
                <a16:creationId xmlns:a16="http://schemas.microsoft.com/office/drawing/2014/main" id="{97CB90CA-8577-4E11-94F5-1533AC4C5BA9}"/>
              </a:ext>
            </a:extLst>
          </p:cNvPr>
          <p:cNvSpPr/>
          <p:nvPr/>
        </p:nvSpPr>
        <p:spPr>
          <a:xfrm>
            <a:off x="4121834" y="3900676"/>
            <a:ext cx="3910818" cy="8411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The government is going to be the rule of the aristocracy</a:t>
            </a:r>
          </a:p>
        </p:txBody>
      </p:sp>
      <p:sp>
        <p:nvSpPr>
          <p:cNvPr id="16" name="Rectangle 15">
            <a:extLst>
              <a:ext uri="{FF2B5EF4-FFF2-40B4-BE49-F238E27FC236}">
                <a16:creationId xmlns:a16="http://schemas.microsoft.com/office/drawing/2014/main" id="{4D8DF3DD-AB57-4B58-AE31-B3B70D0A2413}"/>
              </a:ext>
            </a:extLst>
          </p:cNvPr>
          <p:cNvSpPr/>
          <p:nvPr/>
        </p:nvSpPr>
        <p:spPr>
          <a:xfrm>
            <a:off x="4121834" y="2751452"/>
            <a:ext cx="3910818" cy="103646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Separation of powers &amp; checks &amp; balances limited the power of the national gov.</a:t>
            </a:r>
          </a:p>
        </p:txBody>
      </p:sp>
      <p:sp>
        <p:nvSpPr>
          <p:cNvPr id="17" name="Rectangle 16">
            <a:extLst>
              <a:ext uri="{FF2B5EF4-FFF2-40B4-BE49-F238E27FC236}">
                <a16:creationId xmlns:a16="http://schemas.microsoft.com/office/drawing/2014/main" id="{BE6610F5-B883-4FCB-B525-1A8772640D63}"/>
              </a:ext>
            </a:extLst>
          </p:cNvPr>
          <p:cNvSpPr/>
          <p:nvPr/>
        </p:nvSpPr>
        <p:spPr>
          <a:xfrm>
            <a:off x="4117145" y="4864524"/>
            <a:ext cx="3910818" cy="8411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The President has the same powers as the governor of NY</a:t>
            </a:r>
          </a:p>
        </p:txBody>
      </p:sp>
      <p:sp>
        <p:nvSpPr>
          <p:cNvPr id="18" name="Rectangle 17">
            <a:extLst>
              <a:ext uri="{FF2B5EF4-FFF2-40B4-BE49-F238E27FC236}">
                <a16:creationId xmlns:a16="http://schemas.microsoft.com/office/drawing/2014/main" id="{AC56EB94-E6A1-4DB8-88FF-D6AD9172A331}"/>
              </a:ext>
            </a:extLst>
          </p:cNvPr>
          <p:cNvSpPr/>
          <p:nvPr/>
        </p:nvSpPr>
        <p:spPr>
          <a:xfrm>
            <a:off x="4140591" y="5799409"/>
            <a:ext cx="3910818" cy="9828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The states will become superfluous as a governing body</a:t>
            </a:r>
          </a:p>
        </p:txBody>
      </p:sp>
    </p:spTree>
    <p:extLst>
      <p:ext uri="{BB962C8B-B14F-4D97-AF65-F5344CB8AC3E}">
        <p14:creationId xmlns:p14="http://schemas.microsoft.com/office/powerpoint/2010/main" val="23392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50C9A-5CD7-E475-1A8E-273D8292D5F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4643E7-F2E4-5D00-557A-C61314A7F629}"/>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normAutofit lnSpcReduction="10000"/>
          </a:bodyPr>
          <a:lstStyle/>
          <a:p>
            <a:pPr marL="0" indent="0">
              <a:buNone/>
            </a:pPr>
            <a:r>
              <a:rPr lang="en-US" sz="2200" dirty="0">
                <a:solidFill>
                  <a:srgbClr val="002060"/>
                </a:solidFill>
                <a:latin typeface="Times" pitchFamily="2" charset="0"/>
              </a:rPr>
              <a:t>Essential Question:</a:t>
            </a:r>
            <a:r>
              <a:rPr lang="en-US" sz="2200" dirty="0">
                <a:latin typeface="Times" pitchFamily="2" charset="0"/>
              </a:rPr>
              <a:t> How have American political values defined the historic development of our political institutions and society? </a:t>
            </a:r>
          </a:p>
          <a:p>
            <a:pPr marL="0" indent="0">
              <a:buNone/>
            </a:pPr>
            <a:r>
              <a:rPr lang="en-US" sz="2200" dirty="0">
                <a:solidFill>
                  <a:srgbClr val="002060"/>
                </a:solidFill>
                <a:latin typeface="Times" pitchFamily="2" charset="0"/>
              </a:rPr>
              <a:t>Students Can:</a:t>
            </a:r>
          </a:p>
          <a:p>
            <a:r>
              <a:rPr lang="en-US" sz="2200" dirty="0">
                <a:latin typeface="Times" pitchFamily="2" charset="0"/>
              </a:rPr>
              <a:t>Explain why compromise was critical to the development of the U.S. Constitution </a:t>
            </a:r>
          </a:p>
          <a:p>
            <a:r>
              <a:rPr lang="en-US" sz="2200" dirty="0">
                <a:latin typeface="Times" pitchFamily="2" charset="0"/>
              </a:rPr>
              <a:t>Explain how the U.S. Constitution repairs the deficits of the Articles of Confederation</a:t>
            </a:r>
          </a:p>
          <a:p>
            <a:r>
              <a:rPr lang="en-US" sz="2200" dirty="0">
                <a:latin typeface="Times" pitchFamily="2" charset="0"/>
              </a:rPr>
              <a:t>Demonstrate how the Constitution grants the authority to govern without creating tyranny  </a:t>
            </a:r>
          </a:p>
          <a:p>
            <a:pPr marL="0" indent="0">
              <a:buNone/>
            </a:pPr>
            <a:r>
              <a:rPr lang="en-US" sz="2400" b="1" dirty="0">
                <a:solidFill>
                  <a:srgbClr val="002060"/>
                </a:solidFill>
                <a:latin typeface="Times" pitchFamily="2" charset="0"/>
              </a:rPr>
              <a:t>Agenda</a:t>
            </a:r>
          </a:p>
          <a:p>
            <a:r>
              <a:rPr lang="en-US" sz="2400" dirty="0">
                <a:latin typeface="Times" pitchFamily="2" charset="0"/>
              </a:rPr>
              <a:t>Dueling Documents</a:t>
            </a:r>
          </a:p>
          <a:p>
            <a:r>
              <a:rPr lang="en-US" sz="2400" dirty="0">
                <a:latin typeface="Times" pitchFamily="2" charset="0"/>
              </a:rPr>
              <a:t>Ratification Paper Summary</a:t>
            </a:r>
          </a:p>
          <a:p>
            <a:r>
              <a:rPr lang="en-US" sz="2400" dirty="0">
                <a:latin typeface="Times" pitchFamily="2" charset="0"/>
              </a:rPr>
              <a:t>Ratification Propaganda</a:t>
            </a:r>
          </a:p>
          <a:p>
            <a:pPr marL="0" indent="0">
              <a:buNone/>
            </a:pPr>
            <a:r>
              <a:rPr lang="en-US" sz="2400" b="1" dirty="0">
                <a:solidFill>
                  <a:srgbClr val="002060"/>
                </a:solidFill>
                <a:latin typeface="Times" pitchFamily="2" charset="0"/>
              </a:rPr>
              <a:t>Homework:</a:t>
            </a:r>
          </a:p>
          <a:p>
            <a:r>
              <a:rPr lang="en-US" sz="2400" b="1" dirty="0">
                <a:solidFill>
                  <a:srgbClr val="FF0000"/>
                </a:solidFill>
                <a:latin typeface="Times" pitchFamily="2" charset="0"/>
              </a:rPr>
              <a:t>Federalist/Anti-federalist Propaganda</a:t>
            </a:r>
          </a:p>
          <a:p>
            <a:r>
              <a:rPr lang="en-US" sz="2400" b="1" dirty="0">
                <a:solidFill>
                  <a:srgbClr val="FF0000"/>
                </a:solidFill>
                <a:latin typeface="Times" pitchFamily="2" charset="0"/>
              </a:rPr>
              <a:t>Current Events Journal Due October 25</a:t>
            </a:r>
          </a:p>
          <a:p>
            <a:r>
              <a:rPr lang="en-US" sz="2400" b="1" dirty="0">
                <a:solidFill>
                  <a:srgbClr val="FF0000"/>
                </a:solidFill>
                <a:latin typeface="Times" pitchFamily="2" charset="0"/>
              </a:rPr>
              <a:t>October 24, Unit II Test</a:t>
            </a:r>
          </a:p>
        </p:txBody>
      </p:sp>
    </p:spTree>
    <p:extLst>
      <p:ext uri="{BB962C8B-B14F-4D97-AF65-F5344CB8AC3E}">
        <p14:creationId xmlns:p14="http://schemas.microsoft.com/office/powerpoint/2010/main" val="73948979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B353-16F1-4349-AF09-A68B8FCCAEC6}"/>
              </a:ext>
            </a:extLst>
          </p:cNvPr>
          <p:cNvSpPr>
            <a:spLocks noGrp="1"/>
          </p:cNvSpPr>
          <p:nvPr>
            <p:ph type="title"/>
          </p:nvPr>
        </p:nvSpPr>
        <p:spPr>
          <a:xfrm>
            <a:off x="838200" y="365125"/>
            <a:ext cx="10515600" cy="748567"/>
          </a:xfrm>
          <a:solidFill>
            <a:schemeClr val="accent4">
              <a:lumMod val="20000"/>
              <a:lumOff val="80000"/>
            </a:schemeClr>
          </a:solidFill>
          <a:ln>
            <a:solidFill>
              <a:srgbClr val="FF0000"/>
            </a:solidFill>
          </a:ln>
        </p:spPr>
        <p:txBody>
          <a:bodyPr/>
          <a:lstStyle/>
          <a:p>
            <a:r>
              <a:rPr lang="en-US" dirty="0">
                <a:solidFill>
                  <a:srgbClr val="002060"/>
                </a:solidFill>
                <a:latin typeface="Baskerville Old Face" panose="02020602080505020303" pitchFamily="18" charset="77"/>
              </a:rPr>
              <a:t>Dueling Documents</a:t>
            </a:r>
          </a:p>
        </p:txBody>
      </p:sp>
      <p:sp>
        <p:nvSpPr>
          <p:cNvPr id="3" name="Content Placeholder 2">
            <a:extLst>
              <a:ext uri="{FF2B5EF4-FFF2-40B4-BE49-F238E27FC236}">
                <a16:creationId xmlns:a16="http://schemas.microsoft.com/office/drawing/2014/main" id="{4B4E99B4-1BA0-9848-82A8-D03A6A14AE3C}"/>
              </a:ext>
            </a:extLst>
          </p:cNvPr>
          <p:cNvSpPr>
            <a:spLocks noGrp="1"/>
          </p:cNvSpPr>
          <p:nvPr>
            <p:ph idx="1"/>
          </p:nvPr>
        </p:nvSpPr>
        <p:spPr>
          <a:xfrm>
            <a:off x="457200" y="1465384"/>
            <a:ext cx="11230708" cy="4911969"/>
          </a:xfrm>
          <a:solidFill>
            <a:schemeClr val="bg1"/>
          </a:solidFill>
          <a:ln>
            <a:solidFill>
              <a:srgbClr val="002060"/>
            </a:solidFill>
          </a:ln>
        </p:spPr>
        <p:txBody>
          <a:bodyPr>
            <a:normAutofit/>
          </a:bodyPr>
          <a:lstStyle/>
          <a:p>
            <a:pPr marL="0" indent="0">
              <a:buNone/>
            </a:pPr>
            <a:r>
              <a:rPr lang="en-US" sz="2400" b="1" dirty="0">
                <a:latin typeface="Times" pitchFamily="2" charset="0"/>
              </a:rPr>
              <a:t>Arguments of the ratification debate</a:t>
            </a:r>
            <a:endParaRPr lang="en-US" sz="2400" dirty="0">
              <a:latin typeface="Times" pitchFamily="2" charset="0"/>
            </a:endParaRPr>
          </a:p>
        </p:txBody>
      </p:sp>
      <p:sp>
        <p:nvSpPr>
          <p:cNvPr id="5" name="Rectangle 4">
            <a:extLst>
              <a:ext uri="{FF2B5EF4-FFF2-40B4-BE49-F238E27FC236}">
                <a16:creationId xmlns:a16="http://schemas.microsoft.com/office/drawing/2014/main" id="{13DE812A-9BCA-E041-AD33-FB03424F4179}"/>
              </a:ext>
            </a:extLst>
          </p:cNvPr>
          <p:cNvSpPr/>
          <p:nvPr/>
        </p:nvSpPr>
        <p:spPr>
          <a:xfrm>
            <a:off x="140676" y="2025161"/>
            <a:ext cx="3364523" cy="562707"/>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Federalists</a:t>
            </a:r>
          </a:p>
        </p:txBody>
      </p:sp>
      <p:sp>
        <p:nvSpPr>
          <p:cNvPr id="6" name="Rectangle 5">
            <a:extLst>
              <a:ext uri="{FF2B5EF4-FFF2-40B4-BE49-F238E27FC236}">
                <a16:creationId xmlns:a16="http://schemas.microsoft.com/office/drawing/2014/main" id="{CA90EF58-7F45-8C4D-85F8-379DED00CB83}"/>
              </a:ext>
            </a:extLst>
          </p:cNvPr>
          <p:cNvSpPr/>
          <p:nvPr/>
        </p:nvSpPr>
        <p:spPr>
          <a:xfrm>
            <a:off x="8625253" y="2025160"/>
            <a:ext cx="3364523" cy="562707"/>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Anti-Federalists</a:t>
            </a:r>
          </a:p>
        </p:txBody>
      </p:sp>
      <p:cxnSp>
        <p:nvCxnSpPr>
          <p:cNvPr id="13" name="Straight Connector 12">
            <a:extLst>
              <a:ext uri="{FF2B5EF4-FFF2-40B4-BE49-F238E27FC236}">
                <a16:creationId xmlns:a16="http://schemas.microsoft.com/office/drawing/2014/main" id="{0251B4E0-29C5-4F19-B681-368C1FB5460F}"/>
              </a:ext>
            </a:extLst>
          </p:cNvPr>
          <p:cNvCxnSpPr>
            <a:cxnSpLocks/>
          </p:cNvCxnSpPr>
          <p:nvPr/>
        </p:nvCxnSpPr>
        <p:spPr>
          <a:xfrm>
            <a:off x="6072554" y="1534550"/>
            <a:ext cx="0" cy="4773636"/>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392CCE47-AF6C-48BB-8055-C52ECCE87779}"/>
              </a:ext>
            </a:extLst>
          </p:cNvPr>
          <p:cNvSpPr/>
          <p:nvPr/>
        </p:nvSpPr>
        <p:spPr>
          <a:xfrm>
            <a:off x="4121834" y="1827028"/>
            <a:ext cx="3910818" cy="8411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Supports the ratification of the U.S. Constitution</a:t>
            </a:r>
          </a:p>
        </p:txBody>
      </p:sp>
      <p:sp>
        <p:nvSpPr>
          <p:cNvPr id="15" name="Rectangle 14">
            <a:extLst>
              <a:ext uri="{FF2B5EF4-FFF2-40B4-BE49-F238E27FC236}">
                <a16:creationId xmlns:a16="http://schemas.microsoft.com/office/drawing/2014/main" id="{97CB90CA-8577-4E11-94F5-1533AC4C5BA9}"/>
              </a:ext>
            </a:extLst>
          </p:cNvPr>
          <p:cNvSpPr/>
          <p:nvPr/>
        </p:nvSpPr>
        <p:spPr>
          <a:xfrm>
            <a:off x="4121834" y="3900676"/>
            <a:ext cx="3910818" cy="8411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Wants a Bill of Rights add to the U.S. Constitution</a:t>
            </a:r>
          </a:p>
        </p:txBody>
      </p:sp>
      <p:sp>
        <p:nvSpPr>
          <p:cNvPr id="16" name="Rectangle 15">
            <a:extLst>
              <a:ext uri="{FF2B5EF4-FFF2-40B4-BE49-F238E27FC236}">
                <a16:creationId xmlns:a16="http://schemas.microsoft.com/office/drawing/2014/main" id="{4D8DF3DD-AB57-4B58-AE31-B3B70D0A2413}"/>
              </a:ext>
            </a:extLst>
          </p:cNvPr>
          <p:cNvSpPr/>
          <p:nvPr/>
        </p:nvSpPr>
        <p:spPr>
          <a:xfrm>
            <a:off x="4121834" y="2751452"/>
            <a:ext cx="3910818" cy="103646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Wants more power with the state governments</a:t>
            </a:r>
          </a:p>
        </p:txBody>
      </p:sp>
      <p:sp>
        <p:nvSpPr>
          <p:cNvPr id="17" name="Rectangle 16">
            <a:extLst>
              <a:ext uri="{FF2B5EF4-FFF2-40B4-BE49-F238E27FC236}">
                <a16:creationId xmlns:a16="http://schemas.microsoft.com/office/drawing/2014/main" id="{BE6610F5-B883-4FCB-B525-1A8772640D63}"/>
              </a:ext>
            </a:extLst>
          </p:cNvPr>
          <p:cNvSpPr/>
          <p:nvPr/>
        </p:nvSpPr>
        <p:spPr>
          <a:xfrm>
            <a:off x="4117145" y="4864524"/>
            <a:ext cx="3910818" cy="8411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Wants a stronger national government </a:t>
            </a:r>
          </a:p>
        </p:txBody>
      </p:sp>
      <p:sp>
        <p:nvSpPr>
          <p:cNvPr id="18" name="Rectangle 17">
            <a:extLst>
              <a:ext uri="{FF2B5EF4-FFF2-40B4-BE49-F238E27FC236}">
                <a16:creationId xmlns:a16="http://schemas.microsoft.com/office/drawing/2014/main" id="{AC56EB94-E6A1-4DB8-88FF-D6AD9172A331}"/>
              </a:ext>
            </a:extLst>
          </p:cNvPr>
          <p:cNvSpPr/>
          <p:nvPr/>
        </p:nvSpPr>
        <p:spPr>
          <a:xfrm>
            <a:off x="4140591" y="5799409"/>
            <a:ext cx="3910818" cy="9828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Against the addition of the Bill of Rights </a:t>
            </a:r>
          </a:p>
        </p:txBody>
      </p:sp>
    </p:spTree>
    <p:extLst>
      <p:ext uri="{BB962C8B-B14F-4D97-AF65-F5344CB8AC3E}">
        <p14:creationId xmlns:p14="http://schemas.microsoft.com/office/powerpoint/2010/main" val="28013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4FE63-B471-1DD7-1695-47835C47C691}"/>
              </a:ext>
            </a:extLst>
          </p:cNvPr>
          <p:cNvSpPr>
            <a:spLocks noGrp="1"/>
          </p:cNvSpPr>
          <p:nvPr>
            <p:ph type="title"/>
          </p:nvPr>
        </p:nvSpPr>
        <p:spPr>
          <a:xfrm>
            <a:off x="838200" y="117153"/>
            <a:ext cx="10515600" cy="688760"/>
          </a:xfrm>
          <a:solidFill>
            <a:schemeClr val="accent4">
              <a:lumMod val="40000"/>
              <a:lumOff val="60000"/>
            </a:schemeClr>
          </a:solidFill>
          <a:ln>
            <a:solidFill>
              <a:srgbClr val="FF0000"/>
            </a:solidFill>
          </a:ln>
        </p:spPr>
        <p:txBody>
          <a:bodyPr>
            <a:normAutofit fontScale="90000"/>
          </a:bodyPr>
          <a:lstStyle/>
          <a:p>
            <a:r>
              <a:rPr lang="en-US" dirty="0">
                <a:solidFill>
                  <a:srgbClr val="002060"/>
                </a:solidFill>
                <a:latin typeface="Bookman Old Style" panose="02050604050505020204" pitchFamily="18" charset="0"/>
              </a:rPr>
              <a:t>Arguments of Ratification</a:t>
            </a:r>
          </a:p>
        </p:txBody>
      </p:sp>
      <p:sp>
        <p:nvSpPr>
          <p:cNvPr id="3" name="Content Placeholder 2">
            <a:extLst>
              <a:ext uri="{FF2B5EF4-FFF2-40B4-BE49-F238E27FC236}">
                <a16:creationId xmlns:a16="http://schemas.microsoft.com/office/drawing/2014/main" id="{DD024E28-E02E-2A5E-F730-5567480AE65B}"/>
              </a:ext>
            </a:extLst>
          </p:cNvPr>
          <p:cNvSpPr>
            <a:spLocks noGrp="1"/>
          </p:cNvSpPr>
          <p:nvPr>
            <p:ph idx="1"/>
          </p:nvPr>
        </p:nvSpPr>
        <p:spPr>
          <a:xfrm>
            <a:off x="838200" y="845573"/>
            <a:ext cx="10515600" cy="4673627"/>
          </a:xfrm>
          <a:solidFill>
            <a:schemeClr val="bg1"/>
          </a:solidFill>
          <a:ln>
            <a:solidFill>
              <a:srgbClr val="002060"/>
            </a:solidFill>
          </a:ln>
        </p:spPr>
        <p:txBody>
          <a:bodyPr/>
          <a:lstStyle/>
          <a:p>
            <a:pPr marL="0" indent="0">
              <a:buNone/>
            </a:pPr>
            <a:r>
              <a:rPr lang="en-US" sz="2400" dirty="0">
                <a:latin typeface="Times" panose="02020603050405020304" pitchFamily="18" charset="0"/>
                <a:cs typeface="Times" panose="02020603050405020304" pitchFamily="18" charset="0"/>
              </a:rPr>
              <a:t>Assigned Argument:</a:t>
            </a:r>
          </a:p>
          <a:p>
            <a:pPr marL="514350" indent="-514350">
              <a:buFont typeface="+mj-lt"/>
              <a:buAutoNum type="arabicPeriod"/>
            </a:pPr>
            <a:r>
              <a:rPr lang="en-US" sz="2400" dirty="0">
                <a:latin typeface="Times" panose="02020603050405020304" pitchFamily="18" charset="0"/>
                <a:cs typeface="Times" panose="02020603050405020304" pitchFamily="18" charset="0"/>
              </a:rPr>
              <a:t>Define point of view of the of the paper</a:t>
            </a:r>
          </a:p>
          <a:p>
            <a:pPr marL="1255713" indent="-338138"/>
            <a:r>
              <a:rPr lang="en-US" sz="2400" dirty="0">
                <a:latin typeface="Times" panose="02020603050405020304" pitchFamily="18" charset="0"/>
                <a:cs typeface="Times" panose="02020603050405020304" pitchFamily="18" charset="0"/>
              </a:rPr>
              <a:t>Do they support or reject ratification of the Constitution? </a:t>
            </a:r>
          </a:p>
          <a:p>
            <a:pPr marL="1255713" indent="-338138"/>
            <a:r>
              <a:rPr lang="en-US" sz="2400" dirty="0">
                <a:latin typeface="Times" panose="02020603050405020304" pitchFamily="18" charset="0"/>
                <a:cs typeface="Times" panose="02020603050405020304" pitchFamily="18" charset="0"/>
              </a:rPr>
              <a:t>What idea or part of the Constitution is the paper referencing?</a:t>
            </a:r>
          </a:p>
          <a:p>
            <a:pPr marL="1255713" indent="-338138"/>
            <a:r>
              <a:rPr lang="en-US" sz="2400" dirty="0">
                <a:latin typeface="Times" panose="02020603050405020304" pitchFamily="18" charset="0"/>
                <a:cs typeface="Times" panose="02020603050405020304" pitchFamily="18" charset="0"/>
              </a:rPr>
              <a:t>How does the writer view the power of the Constitution based on the part of it the argument is referencing?</a:t>
            </a:r>
          </a:p>
          <a:p>
            <a:pPr marL="1255713" indent="-338138"/>
            <a:r>
              <a:rPr lang="en-US" sz="2400" dirty="0">
                <a:latin typeface="Times" panose="02020603050405020304" pitchFamily="18" charset="0"/>
                <a:cs typeface="Times" panose="02020603050405020304" pitchFamily="18" charset="0"/>
              </a:rPr>
              <a:t>Use vocabulary to assist in defining the perspective of the Constitution</a:t>
            </a:r>
          </a:p>
          <a:p>
            <a:pPr marL="1255713" indent="-338138"/>
            <a:endParaRPr lang="en-US" dirty="0"/>
          </a:p>
        </p:txBody>
      </p:sp>
      <p:sp>
        <p:nvSpPr>
          <p:cNvPr id="4" name="Rectangle 3">
            <a:extLst>
              <a:ext uri="{FF2B5EF4-FFF2-40B4-BE49-F238E27FC236}">
                <a16:creationId xmlns:a16="http://schemas.microsoft.com/office/drawing/2014/main" id="{874AF680-7FFA-580E-C76D-77AFA868F71B}"/>
              </a:ext>
            </a:extLst>
          </p:cNvPr>
          <p:cNvSpPr/>
          <p:nvPr/>
        </p:nvSpPr>
        <p:spPr>
          <a:xfrm>
            <a:off x="330630" y="3967566"/>
            <a:ext cx="11530739" cy="24642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Vocabulary</a:t>
            </a:r>
          </a:p>
          <a:p>
            <a:pPr marL="342900" indent="-342900">
              <a:buFontTx/>
              <a:buChar char="-"/>
            </a:pPr>
            <a:r>
              <a:rPr lang="en-US" sz="2400" dirty="0">
                <a:solidFill>
                  <a:schemeClr val="bg1"/>
                </a:solidFill>
                <a:latin typeface="Times" panose="02020603050405020304" pitchFamily="18" charset="0"/>
                <a:cs typeface="Times" panose="02020603050405020304" pitchFamily="18" charset="0"/>
              </a:rPr>
              <a:t>Constitution		- Bill of Rights		- Checks and Balances</a:t>
            </a:r>
          </a:p>
          <a:p>
            <a:pPr marL="342900" indent="-342900">
              <a:buFontTx/>
              <a:buChar char="-"/>
            </a:pPr>
            <a:r>
              <a:rPr lang="en-US" sz="2400" dirty="0">
                <a:solidFill>
                  <a:schemeClr val="bg1"/>
                </a:solidFill>
                <a:latin typeface="Times" panose="02020603050405020304" pitchFamily="18" charset="0"/>
                <a:cs typeface="Times" panose="02020603050405020304" pitchFamily="18" charset="0"/>
              </a:rPr>
              <a:t>Separation of powers	- Articles of Confederation	- Natural Rights</a:t>
            </a:r>
          </a:p>
          <a:p>
            <a:pPr marL="342900" indent="-342900">
              <a:buFontTx/>
              <a:buChar char="-"/>
            </a:pPr>
            <a:r>
              <a:rPr lang="en-US" sz="2400" dirty="0">
                <a:solidFill>
                  <a:schemeClr val="bg1"/>
                </a:solidFill>
                <a:latin typeface="Times" panose="02020603050405020304" pitchFamily="18" charset="0"/>
                <a:cs typeface="Times" panose="02020603050405020304" pitchFamily="18" charset="0"/>
              </a:rPr>
              <a:t>Enumerated powers	- Necessary &amp; Proper Clause	- Supremacy Clause (Article VI)</a:t>
            </a:r>
          </a:p>
          <a:p>
            <a:pPr marL="342900" indent="-342900">
              <a:buFontTx/>
              <a:buChar char="-"/>
            </a:pPr>
            <a:r>
              <a:rPr lang="en-US" sz="2400" dirty="0">
                <a:solidFill>
                  <a:schemeClr val="bg1"/>
                </a:solidFill>
                <a:latin typeface="Times" panose="02020603050405020304" pitchFamily="18" charset="0"/>
                <a:cs typeface="Times" panose="02020603050405020304" pitchFamily="18" charset="0"/>
              </a:rPr>
              <a:t>Aristocracy (Wealthy)	- Factions (Groups)		- Republic (representative dem.)</a:t>
            </a:r>
          </a:p>
          <a:p>
            <a:pPr marL="342900" indent="-342900">
              <a:buFontTx/>
              <a:buChar char="-"/>
            </a:pPr>
            <a:r>
              <a:rPr lang="en-US" sz="2400" dirty="0">
                <a:solidFill>
                  <a:schemeClr val="bg1"/>
                </a:solidFill>
                <a:latin typeface="Times" panose="02020603050405020304" pitchFamily="18" charset="0"/>
                <a:cs typeface="Times" panose="02020603050405020304" pitchFamily="18" charset="0"/>
              </a:rPr>
              <a:t>States			- Social Contract		- Tyranny </a:t>
            </a:r>
          </a:p>
        </p:txBody>
      </p:sp>
    </p:spTree>
    <p:extLst>
      <p:ext uri="{BB962C8B-B14F-4D97-AF65-F5344CB8AC3E}">
        <p14:creationId xmlns:p14="http://schemas.microsoft.com/office/powerpoint/2010/main" val="412404261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70F92-B581-62D2-B43A-23AE86E01B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55B596-9097-1496-72A5-C6B16EB773B7}"/>
              </a:ext>
            </a:extLst>
          </p:cNvPr>
          <p:cNvSpPr>
            <a:spLocks noGrp="1"/>
          </p:cNvSpPr>
          <p:nvPr>
            <p:ph type="title"/>
          </p:nvPr>
        </p:nvSpPr>
        <p:spPr>
          <a:xfrm>
            <a:off x="838200" y="365125"/>
            <a:ext cx="10515600" cy="642265"/>
          </a:xfrm>
          <a:solidFill>
            <a:schemeClr val="accent4">
              <a:lumMod val="40000"/>
              <a:lumOff val="60000"/>
            </a:schemeClr>
          </a:solidFill>
          <a:ln>
            <a:solidFill>
              <a:srgbClr val="FF0000"/>
            </a:solidFill>
          </a:ln>
        </p:spPr>
        <p:txBody>
          <a:bodyPr>
            <a:normAutofit fontScale="90000"/>
          </a:bodyPr>
          <a:lstStyle/>
          <a:p>
            <a:r>
              <a:rPr lang="en-US" dirty="0">
                <a:solidFill>
                  <a:srgbClr val="002060"/>
                </a:solidFill>
                <a:latin typeface="Bookman Old Style" panose="02050604050505020204" pitchFamily="18" charset="0"/>
              </a:rPr>
              <a:t>Ratification Propaganda</a:t>
            </a:r>
          </a:p>
        </p:txBody>
      </p:sp>
      <p:sp>
        <p:nvSpPr>
          <p:cNvPr id="3" name="Content Placeholder 2">
            <a:extLst>
              <a:ext uri="{FF2B5EF4-FFF2-40B4-BE49-F238E27FC236}">
                <a16:creationId xmlns:a16="http://schemas.microsoft.com/office/drawing/2014/main" id="{1910EFE0-0A3C-F79B-6DAD-F4D617B4BE16}"/>
              </a:ext>
            </a:extLst>
          </p:cNvPr>
          <p:cNvSpPr>
            <a:spLocks noGrp="1"/>
          </p:cNvSpPr>
          <p:nvPr>
            <p:ph idx="1"/>
          </p:nvPr>
        </p:nvSpPr>
        <p:spPr>
          <a:xfrm>
            <a:off x="495946" y="1301858"/>
            <a:ext cx="10857854" cy="4875105"/>
          </a:xfrm>
          <a:solidFill>
            <a:schemeClr val="bg1"/>
          </a:solidFill>
          <a:ln>
            <a:solidFill>
              <a:srgbClr val="002060"/>
            </a:solidFill>
          </a:ln>
        </p:spPr>
        <p:txBody>
          <a:bodyPr>
            <a:normAutofit/>
          </a:bodyPr>
          <a:lstStyle/>
          <a:p>
            <a:pPr marL="0" indent="0">
              <a:buNone/>
            </a:pPr>
            <a:r>
              <a:rPr lang="en-US" sz="2400" b="1" dirty="0">
                <a:latin typeface="Times" panose="02020603050405020304" pitchFamily="18" charset="0"/>
                <a:cs typeface="Times" panose="02020603050405020304" pitchFamily="18" charset="0"/>
              </a:rPr>
              <a:t>Design a Propaganda Piece that represents the arguments of your Federalist or Anti-federalist Paper.</a:t>
            </a:r>
          </a:p>
          <a:p>
            <a:pPr marL="457200" indent="-457200">
              <a:buFont typeface="+mj-lt"/>
              <a:buAutoNum type="arabicPeriod"/>
            </a:pPr>
            <a:r>
              <a:rPr lang="en-US" sz="2400" dirty="0">
                <a:latin typeface="Times" panose="02020603050405020304" pitchFamily="18" charset="0"/>
                <a:cs typeface="Times" panose="02020603050405020304" pitchFamily="18" charset="0"/>
              </a:rPr>
              <a:t>Create slogan that represent the main argument of your paper</a:t>
            </a:r>
          </a:p>
          <a:p>
            <a:pPr marL="457200" indent="-457200">
              <a:buFont typeface="+mj-lt"/>
              <a:buAutoNum type="arabicPeriod"/>
            </a:pPr>
            <a:r>
              <a:rPr lang="en-US" sz="2400" dirty="0">
                <a:latin typeface="Times" panose="02020603050405020304" pitchFamily="18" charset="0"/>
                <a:cs typeface="Times" panose="02020603050405020304" pitchFamily="18" charset="0"/>
              </a:rPr>
              <a:t>Design an image that represents your paper’s argument (You may include multiple images) </a:t>
            </a:r>
          </a:p>
          <a:p>
            <a:pPr marL="457200" indent="-457200">
              <a:buFont typeface="+mj-lt"/>
              <a:buAutoNum type="arabicPeriod"/>
            </a:pPr>
            <a:r>
              <a:rPr lang="en-US" sz="2400" dirty="0">
                <a:latin typeface="Times" panose="02020603050405020304" pitchFamily="18" charset="0"/>
                <a:cs typeface="Times" panose="02020603050405020304" pitchFamily="18" charset="0"/>
              </a:rPr>
              <a:t>Use TWO bulleted statements that explains or defends your paper’s argument </a:t>
            </a:r>
          </a:p>
          <a:p>
            <a:pPr marL="457200" indent="-457200">
              <a:buFont typeface="+mj-lt"/>
              <a:buAutoNum type="arabicPeriod"/>
            </a:pPr>
            <a:r>
              <a:rPr lang="en-US" sz="2400" dirty="0">
                <a:latin typeface="Times" panose="02020603050405020304" pitchFamily="18" charset="0"/>
                <a:cs typeface="Times" panose="02020603050405020304" pitchFamily="18" charset="0"/>
              </a:rPr>
              <a:t>Use at least TWO vocabulary terms in defense of your paper</a:t>
            </a:r>
          </a:p>
          <a:p>
            <a:pPr marL="457200" indent="-457200">
              <a:buFont typeface="+mj-lt"/>
              <a:buAutoNum type="arabicPeriod"/>
            </a:pPr>
            <a:r>
              <a:rPr lang="en-US" sz="2400" dirty="0">
                <a:latin typeface="Times" panose="02020603050405020304" pitchFamily="18" charset="0"/>
                <a:cs typeface="Times" panose="02020603050405020304" pitchFamily="18" charset="0"/>
              </a:rPr>
              <a:t>Promote your sides argument over ratification (You need public support)  </a:t>
            </a:r>
          </a:p>
          <a:p>
            <a:pPr marL="457200" indent="-457200">
              <a:buFont typeface="+mj-lt"/>
              <a:buAutoNum type="arabicPeriod"/>
            </a:pPr>
            <a:endParaRPr lang="en-US" sz="2400" dirty="0">
              <a:latin typeface="Times" panose="02020603050405020304" pitchFamily="18" charset="0"/>
              <a:cs typeface="Times" panose="02020603050405020304" pitchFamily="18" charset="0"/>
            </a:endParaRPr>
          </a:p>
        </p:txBody>
      </p:sp>
      <p:pic>
        <p:nvPicPr>
          <p:cNvPr id="1026" name="Picture 2" descr="ratification debate, U.S. Constitution ...">
            <a:extLst>
              <a:ext uri="{FF2B5EF4-FFF2-40B4-BE49-F238E27FC236}">
                <a16:creationId xmlns:a16="http://schemas.microsoft.com/office/drawing/2014/main" id="{0099CF6A-AF2A-D0A7-BBF1-76387A801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151" y="4756041"/>
            <a:ext cx="2857500" cy="17368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guments for and Against Constitution ...">
            <a:extLst>
              <a:ext uri="{FF2B5EF4-FFF2-40B4-BE49-F238E27FC236}">
                <a16:creationId xmlns:a16="http://schemas.microsoft.com/office/drawing/2014/main" id="{6CBF8464-9BB1-B1CF-F3BC-83C737DB8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410" y="4756041"/>
            <a:ext cx="3145753" cy="17368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mazon.com: Patriotic American Eagle on ...">
            <a:extLst>
              <a:ext uri="{FF2B5EF4-FFF2-40B4-BE49-F238E27FC236}">
                <a16:creationId xmlns:a16="http://schemas.microsoft.com/office/drawing/2014/main" id="{756BAD76-1ED9-E379-8C51-8729D14BDF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6179" y="4756040"/>
            <a:ext cx="2085975" cy="1963791"/>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10613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813B6-EC68-83D1-478A-B899475773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BBD8A7-FBFF-D705-CE10-775680D20D92}"/>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normAutofit/>
          </a:bodyPr>
          <a:lstStyle/>
          <a:p>
            <a:pPr marL="0" indent="0">
              <a:buNone/>
            </a:pPr>
            <a:r>
              <a:rPr lang="en-US" sz="2200" dirty="0">
                <a:solidFill>
                  <a:srgbClr val="002060"/>
                </a:solidFill>
                <a:latin typeface="Times" pitchFamily="2" charset="0"/>
              </a:rPr>
              <a:t>Essential Question:</a:t>
            </a:r>
            <a:r>
              <a:rPr lang="en-US" sz="2200" dirty="0">
                <a:latin typeface="Times" pitchFamily="2" charset="0"/>
              </a:rPr>
              <a:t> How have American political values defined the historic development of our political institutions and society? </a:t>
            </a:r>
          </a:p>
          <a:p>
            <a:pPr marL="0" indent="0">
              <a:buNone/>
            </a:pPr>
            <a:r>
              <a:rPr lang="en-US" sz="2200" dirty="0">
                <a:solidFill>
                  <a:srgbClr val="002060"/>
                </a:solidFill>
                <a:latin typeface="Times" pitchFamily="2" charset="0"/>
              </a:rPr>
              <a:t>Students Can:</a:t>
            </a:r>
          </a:p>
          <a:p>
            <a:r>
              <a:rPr lang="en-US" sz="2200" dirty="0">
                <a:latin typeface="Times" pitchFamily="2" charset="0"/>
              </a:rPr>
              <a:t>Explain why compromise was critical to the development of the U.S. Constitution </a:t>
            </a:r>
          </a:p>
          <a:p>
            <a:r>
              <a:rPr lang="en-US" sz="2200" dirty="0">
                <a:latin typeface="Times" pitchFamily="2" charset="0"/>
              </a:rPr>
              <a:t>Explain how the U.S. Constitution repairs the deficits of the Articles of Confederation</a:t>
            </a:r>
          </a:p>
          <a:p>
            <a:r>
              <a:rPr lang="en-US" sz="2200" dirty="0">
                <a:latin typeface="Times" pitchFamily="2" charset="0"/>
              </a:rPr>
              <a:t>Demonstrate how the Constitution grants the authority to govern without creating tyranny  </a:t>
            </a:r>
          </a:p>
          <a:p>
            <a:pPr marL="0" indent="0">
              <a:buNone/>
            </a:pPr>
            <a:r>
              <a:rPr lang="en-US" sz="2400" b="1" dirty="0">
                <a:solidFill>
                  <a:srgbClr val="002060"/>
                </a:solidFill>
                <a:latin typeface="Times" pitchFamily="2" charset="0"/>
              </a:rPr>
              <a:t>Agenda</a:t>
            </a:r>
          </a:p>
          <a:p>
            <a:r>
              <a:rPr lang="en-US" sz="2400" dirty="0">
                <a:latin typeface="Times" pitchFamily="2" charset="0"/>
              </a:rPr>
              <a:t>He Said What? </a:t>
            </a:r>
          </a:p>
          <a:p>
            <a:r>
              <a:rPr lang="en-US" sz="2400" dirty="0">
                <a:latin typeface="Times" pitchFamily="2" charset="0"/>
              </a:rPr>
              <a:t>Arguments over Ratification</a:t>
            </a:r>
          </a:p>
          <a:p>
            <a:r>
              <a:rPr lang="en-US" sz="2400" dirty="0">
                <a:latin typeface="Times" pitchFamily="2" charset="0"/>
              </a:rPr>
              <a:t>Ratification Argument Assessment</a:t>
            </a:r>
          </a:p>
          <a:p>
            <a:pPr marL="0" indent="0">
              <a:buNone/>
            </a:pPr>
            <a:r>
              <a:rPr lang="en-US" sz="2400" b="1" dirty="0">
                <a:solidFill>
                  <a:srgbClr val="002060"/>
                </a:solidFill>
                <a:latin typeface="Times" pitchFamily="2" charset="0"/>
              </a:rPr>
              <a:t>Homework:</a:t>
            </a:r>
          </a:p>
          <a:p>
            <a:r>
              <a:rPr lang="en-US" sz="2400" b="1" dirty="0">
                <a:solidFill>
                  <a:srgbClr val="FF0000"/>
                </a:solidFill>
                <a:latin typeface="Times" pitchFamily="2" charset="0"/>
              </a:rPr>
              <a:t>Current Events Journal Due October 25</a:t>
            </a:r>
          </a:p>
          <a:p>
            <a:r>
              <a:rPr lang="en-US" sz="2400" b="1" dirty="0">
                <a:solidFill>
                  <a:srgbClr val="FF0000"/>
                </a:solidFill>
                <a:latin typeface="Times" pitchFamily="2" charset="0"/>
              </a:rPr>
              <a:t>October 24, Unit II Test</a:t>
            </a:r>
          </a:p>
        </p:txBody>
      </p:sp>
    </p:spTree>
    <p:extLst>
      <p:ext uri="{BB962C8B-B14F-4D97-AF65-F5344CB8AC3E}">
        <p14:creationId xmlns:p14="http://schemas.microsoft.com/office/powerpoint/2010/main" val="14838528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48ED7-A8A6-AE42-8A54-44D137C26979}"/>
              </a:ext>
            </a:extLst>
          </p:cNvPr>
          <p:cNvSpPr>
            <a:spLocks noGrp="1"/>
          </p:cNvSpPr>
          <p:nvPr>
            <p:ph type="title"/>
          </p:nvPr>
        </p:nvSpPr>
        <p:spPr>
          <a:xfrm>
            <a:off x="509954" y="336061"/>
            <a:ext cx="10515600" cy="689952"/>
          </a:xfrm>
          <a:solidFill>
            <a:schemeClr val="accent4">
              <a:lumMod val="20000"/>
              <a:lumOff val="80000"/>
            </a:schemeClr>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77"/>
              </a:rPr>
              <a:t>He said what?????</a:t>
            </a:r>
          </a:p>
        </p:txBody>
      </p:sp>
      <p:sp>
        <p:nvSpPr>
          <p:cNvPr id="3" name="Content Placeholder 2">
            <a:extLst>
              <a:ext uri="{FF2B5EF4-FFF2-40B4-BE49-F238E27FC236}">
                <a16:creationId xmlns:a16="http://schemas.microsoft.com/office/drawing/2014/main" id="{41090AA0-629A-7D4E-9379-5B6117AF91A6}"/>
              </a:ext>
            </a:extLst>
          </p:cNvPr>
          <p:cNvSpPr>
            <a:spLocks noGrp="1"/>
          </p:cNvSpPr>
          <p:nvPr>
            <p:ph idx="1"/>
          </p:nvPr>
        </p:nvSpPr>
        <p:spPr>
          <a:xfrm>
            <a:off x="509953" y="1359878"/>
            <a:ext cx="10908323" cy="4711578"/>
          </a:xfrm>
          <a:solidFill>
            <a:schemeClr val="bg1"/>
          </a:solidFill>
          <a:ln>
            <a:solidFill>
              <a:srgbClr val="002060"/>
            </a:solidFill>
          </a:ln>
        </p:spPr>
        <p:txBody>
          <a:bodyPr>
            <a:normAutofit/>
          </a:bodyPr>
          <a:lstStyle/>
          <a:p>
            <a:r>
              <a:rPr lang="en-US" sz="2400" dirty="0">
                <a:latin typeface="Times" pitchFamily="2" charset="0"/>
              </a:rPr>
              <a:t>Identify the following statements as (</a:t>
            </a:r>
            <a:r>
              <a:rPr lang="en-US" sz="2400" b="1" dirty="0">
                <a:latin typeface="Times" pitchFamily="2" charset="0"/>
              </a:rPr>
              <a:t>F</a:t>
            </a:r>
            <a:r>
              <a:rPr lang="en-US" sz="2400" dirty="0">
                <a:latin typeface="Times" pitchFamily="2" charset="0"/>
              </a:rPr>
              <a:t>) Federalists or (</a:t>
            </a:r>
            <a:r>
              <a:rPr lang="en-US" sz="2400" b="1" dirty="0">
                <a:latin typeface="Times" pitchFamily="2" charset="0"/>
              </a:rPr>
              <a:t>A</a:t>
            </a:r>
            <a:r>
              <a:rPr lang="en-US" sz="2400" dirty="0">
                <a:latin typeface="Times" pitchFamily="2" charset="0"/>
              </a:rPr>
              <a:t>) Anti-Federalists</a:t>
            </a:r>
          </a:p>
          <a:p>
            <a:r>
              <a:rPr lang="en-US" sz="2400" dirty="0">
                <a:latin typeface="Times" pitchFamily="2" charset="0"/>
              </a:rPr>
              <a:t>Explain what idea, power, or part of the Constitution the quote is referring to.</a:t>
            </a:r>
          </a:p>
          <a:p>
            <a:r>
              <a:rPr lang="en-US" sz="2400" dirty="0">
                <a:latin typeface="Times" pitchFamily="2" charset="0"/>
              </a:rPr>
              <a:t>Explain what evidence potentially validates the argument given in each excerpt.</a:t>
            </a:r>
          </a:p>
        </p:txBody>
      </p:sp>
      <p:sp>
        <p:nvSpPr>
          <p:cNvPr id="4" name="Rectangle 3">
            <a:extLst>
              <a:ext uri="{FF2B5EF4-FFF2-40B4-BE49-F238E27FC236}">
                <a16:creationId xmlns:a16="http://schemas.microsoft.com/office/drawing/2014/main" id="{11D12C67-3D63-5C4F-8E90-D1DCA5CEF603}"/>
              </a:ext>
            </a:extLst>
          </p:cNvPr>
          <p:cNvSpPr/>
          <p:nvPr/>
        </p:nvSpPr>
        <p:spPr>
          <a:xfrm>
            <a:off x="697519" y="2708709"/>
            <a:ext cx="10925909" cy="1160585"/>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itchFamily="2" charset="0"/>
              </a:rPr>
              <a:t>1. </a:t>
            </a:r>
            <a:r>
              <a:rPr lang="en-US" sz="2400" dirty="0">
                <a:solidFill>
                  <a:schemeClr val="bg1"/>
                </a:solidFill>
                <a:latin typeface="Times" pitchFamily="2" charset="0"/>
              </a:rPr>
              <a:t>"The powers given by the proposed Constitution to the federal government are few and clear. Those which are to remain in the State governments are many and indefinite."</a:t>
            </a:r>
          </a:p>
        </p:txBody>
      </p:sp>
      <p:sp>
        <p:nvSpPr>
          <p:cNvPr id="5" name="Rectangle 4">
            <a:extLst>
              <a:ext uri="{FF2B5EF4-FFF2-40B4-BE49-F238E27FC236}">
                <a16:creationId xmlns:a16="http://schemas.microsoft.com/office/drawing/2014/main" id="{563588D1-9AB8-0347-ADD6-B299E4DABA83}"/>
              </a:ext>
            </a:extLst>
          </p:cNvPr>
          <p:cNvSpPr/>
          <p:nvPr/>
        </p:nvSpPr>
        <p:spPr>
          <a:xfrm>
            <a:off x="697520" y="3931287"/>
            <a:ext cx="10925909" cy="1160585"/>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itchFamily="2" charset="0"/>
              </a:rPr>
              <a:t>2. </a:t>
            </a:r>
            <a:r>
              <a:rPr lang="en-US" sz="2400" dirty="0">
                <a:latin typeface="Times" pitchFamily="2" charset="0"/>
              </a:rPr>
              <a:t>"...the power giving to congress of sending troops for to put down a rebellion will always enable them to stop the first struggles of freedom." </a:t>
            </a:r>
            <a:endParaRPr lang="en-US" sz="2400" dirty="0">
              <a:solidFill>
                <a:schemeClr val="bg1"/>
              </a:solidFill>
              <a:latin typeface="Times" pitchFamily="2" charset="0"/>
            </a:endParaRPr>
          </a:p>
        </p:txBody>
      </p:sp>
      <p:sp>
        <p:nvSpPr>
          <p:cNvPr id="6" name="Rectangle 5">
            <a:extLst>
              <a:ext uri="{FF2B5EF4-FFF2-40B4-BE49-F238E27FC236}">
                <a16:creationId xmlns:a16="http://schemas.microsoft.com/office/drawing/2014/main" id="{0091DE59-BF76-5A49-A711-1F6985AE2C51}"/>
              </a:ext>
            </a:extLst>
          </p:cNvPr>
          <p:cNvSpPr/>
          <p:nvPr/>
        </p:nvSpPr>
        <p:spPr>
          <a:xfrm>
            <a:off x="697521" y="5149149"/>
            <a:ext cx="10925909" cy="1160585"/>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itchFamily="2" charset="0"/>
              </a:rPr>
              <a:t>3. </a:t>
            </a:r>
            <a:r>
              <a:rPr lang="en-US" sz="2400" dirty="0">
                <a:latin typeface="Times" pitchFamily="2" charset="0"/>
              </a:rPr>
              <a:t>".a Bill of Rights is unnecessary because the powers of government is unlimited.  A Bill or Rights would give people the expectations that all rights are protected. </a:t>
            </a:r>
            <a:endParaRPr lang="en-US" sz="2400" dirty="0">
              <a:solidFill>
                <a:schemeClr val="bg1"/>
              </a:solidFill>
              <a:latin typeface="Times" pitchFamily="2" charset="0"/>
            </a:endParaRPr>
          </a:p>
        </p:txBody>
      </p:sp>
    </p:spTree>
    <p:extLst>
      <p:ext uri="{BB962C8B-B14F-4D97-AF65-F5344CB8AC3E}">
        <p14:creationId xmlns:p14="http://schemas.microsoft.com/office/powerpoint/2010/main" val="290030402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A9CEB-6B02-A1DB-57E7-01733078E0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28C21C-09DC-2808-3B1E-07B20555E7FD}"/>
              </a:ext>
            </a:extLst>
          </p:cNvPr>
          <p:cNvSpPr>
            <a:spLocks noGrp="1"/>
          </p:cNvSpPr>
          <p:nvPr>
            <p:ph type="title"/>
          </p:nvPr>
        </p:nvSpPr>
        <p:spPr>
          <a:xfrm>
            <a:off x="838200" y="365125"/>
            <a:ext cx="10515600" cy="642265"/>
          </a:xfrm>
          <a:solidFill>
            <a:schemeClr val="accent4">
              <a:lumMod val="40000"/>
              <a:lumOff val="60000"/>
            </a:schemeClr>
          </a:solidFill>
          <a:ln>
            <a:solidFill>
              <a:srgbClr val="FF0000"/>
            </a:solidFill>
          </a:ln>
        </p:spPr>
        <p:txBody>
          <a:bodyPr>
            <a:normAutofit fontScale="90000"/>
          </a:bodyPr>
          <a:lstStyle/>
          <a:p>
            <a:r>
              <a:rPr lang="en-US" dirty="0">
                <a:solidFill>
                  <a:srgbClr val="002060"/>
                </a:solidFill>
                <a:latin typeface="Bookman Old Style" panose="02050604050505020204" pitchFamily="18" charset="0"/>
              </a:rPr>
              <a:t>Ratification Arguments </a:t>
            </a:r>
          </a:p>
        </p:txBody>
      </p:sp>
      <p:sp>
        <p:nvSpPr>
          <p:cNvPr id="3" name="Content Placeholder 2">
            <a:extLst>
              <a:ext uri="{FF2B5EF4-FFF2-40B4-BE49-F238E27FC236}">
                <a16:creationId xmlns:a16="http://schemas.microsoft.com/office/drawing/2014/main" id="{74DEEF70-5A24-3E8D-8F24-695ACCAE1D1D}"/>
              </a:ext>
            </a:extLst>
          </p:cNvPr>
          <p:cNvSpPr>
            <a:spLocks noGrp="1"/>
          </p:cNvSpPr>
          <p:nvPr>
            <p:ph idx="1"/>
          </p:nvPr>
        </p:nvSpPr>
        <p:spPr>
          <a:xfrm>
            <a:off x="495946" y="1301858"/>
            <a:ext cx="10857854" cy="4875105"/>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Evaluate whether the Federalists or the Anti-federalist  gave a better argument using at least TWO ideas from the individual papers.  </a:t>
            </a:r>
          </a:p>
        </p:txBody>
      </p:sp>
      <p:pic>
        <p:nvPicPr>
          <p:cNvPr id="5" name="Picture 4" descr="The Federalist Papers by Alexander Hamilton, James Madison, John Jay:  9780143121978 | PenguinRandomHouse.com: Books">
            <a:extLst>
              <a:ext uri="{FF2B5EF4-FFF2-40B4-BE49-F238E27FC236}">
                <a16:creationId xmlns:a16="http://schemas.microsoft.com/office/drawing/2014/main" id="{8A71563D-98D5-4C5B-DCD9-4F7AD5C68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907" y="2123469"/>
            <a:ext cx="2695414" cy="41984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Alexander Hamilton (U.S. National Park ...">
            <a:extLst>
              <a:ext uri="{FF2B5EF4-FFF2-40B4-BE49-F238E27FC236}">
                <a16:creationId xmlns:a16="http://schemas.microsoft.com/office/drawing/2014/main" id="{CBCF13AA-7D8B-FCEF-5486-39D54130AF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669" y="2141754"/>
            <a:ext cx="1284515" cy="15976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ames Madison | The White House">
            <a:extLst>
              <a:ext uri="{FF2B5EF4-FFF2-40B4-BE49-F238E27FC236}">
                <a16:creationId xmlns:a16="http://schemas.microsoft.com/office/drawing/2014/main" id="{8D67A624-BC70-E039-E49E-256A6A0ABD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672" y="4033838"/>
            <a:ext cx="1284516" cy="17935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nti-Federalist Paper #72 – USGOPO.Com">
            <a:extLst>
              <a:ext uri="{FF2B5EF4-FFF2-40B4-BE49-F238E27FC236}">
                <a16:creationId xmlns:a16="http://schemas.microsoft.com/office/drawing/2014/main" id="{443E241B-73B7-34E2-38CF-622074E5F4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0307" y="2471589"/>
            <a:ext cx="2695414" cy="385033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eorge Mason - Wikipedia">
            <a:extLst>
              <a:ext uri="{FF2B5EF4-FFF2-40B4-BE49-F238E27FC236}">
                <a16:creationId xmlns:a16="http://schemas.microsoft.com/office/drawing/2014/main" id="{5F3623D3-FF0B-A8A6-12DA-60B2778974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8676" y="2149058"/>
            <a:ext cx="1260554" cy="15903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atrick Henry - Wikipedia">
            <a:extLst>
              <a:ext uri="{FF2B5EF4-FFF2-40B4-BE49-F238E27FC236}">
                <a16:creationId xmlns:a16="http://schemas.microsoft.com/office/drawing/2014/main" id="{5788C701-75B3-4965-AFEF-5CFAA2F8E9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8677" y="3965790"/>
            <a:ext cx="1260554" cy="15903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B2EB3E3-BA4F-51F5-80B4-705D9E881A57}"/>
              </a:ext>
            </a:extLst>
          </p:cNvPr>
          <p:cNvSpPr/>
          <p:nvPr/>
        </p:nvSpPr>
        <p:spPr>
          <a:xfrm>
            <a:off x="1224366" y="5982346"/>
            <a:ext cx="9841424" cy="74391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Write a one paragraph defense that explains which side the better argument </a:t>
            </a:r>
          </a:p>
        </p:txBody>
      </p:sp>
    </p:spTree>
    <p:extLst>
      <p:ext uri="{BB962C8B-B14F-4D97-AF65-F5344CB8AC3E}">
        <p14:creationId xmlns:p14="http://schemas.microsoft.com/office/powerpoint/2010/main" val="3910472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A9A93-C4B2-FB40-AE8E-E4738F785426}"/>
              </a:ext>
            </a:extLst>
          </p:cNvPr>
          <p:cNvSpPr>
            <a:spLocks noGrp="1"/>
          </p:cNvSpPr>
          <p:nvPr>
            <p:ph type="title"/>
          </p:nvPr>
        </p:nvSpPr>
        <p:spPr>
          <a:xfrm>
            <a:off x="537029" y="365126"/>
            <a:ext cx="10515600" cy="781504"/>
          </a:xfrm>
          <a:solidFill>
            <a:schemeClr val="accent4">
              <a:lumMod val="20000"/>
              <a:lumOff val="80000"/>
            </a:schemeClr>
          </a:solidFill>
          <a:ln>
            <a:solidFill>
              <a:srgbClr val="FF0000"/>
            </a:solidFill>
          </a:ln>
        </p:spPr>
        <p:txBody>
          <a:bodyPr>
            <a:normAutofit/>
          </a:bodyPr>
          <a:lstStyle/>
          <a:p>
            <a:r>
              <a:rPr lang="en-US" sz="3600" dirty="0">
                <a:solidFill>
                  <a:srgbClr val="002060"/>
                </a:solidFill>
                <a:latin typeface="Engravers MT" panose="02090707080505020304" pitchFamily="18" charset="77"/>
              </a:rPr>
              <a:t>Locke v. Hobbes</a:t>
            </a:r>
          </a:p>
        </p:txBody>
      </p:sp>
      <p:sp>
        <p:nvSpPr>
          <p:cNvPr id="7" name="Content Placeholder 6">
            <a:extLst>
              <a:ext uri="{FF2B5EF4-FFF2-40B4-BE49-F238E27FC236}">
                <a16:creationId xmlns:a16="http://schemas.microsoft.com/office/drawing/2014/main" id="{54090C0D-933F-E848-59C0-4D2164F5CA40}"/>
              </a:ext>
            </a:extLst>
          </p:cNvPr>
          <p:cNvSpPr>
            <a:spLocks noGrp="1"/>
          </p:cNvSpPr>
          <p:nvPr>
            <p:ph idx="1"/>
          </p:nvPr>
        </p:nvSpPr>
        <p:spPr>
          <a:xfrm>
            <a:off x="537029" y="1436914"/>
            <a:ext cx="10816771" cy="4928260"/>
          </a:xfrm>
          <a:solidFill>
            <a:schemeClr val="bg1"/>
          </a:solidFill>
          <a:ln>
            <a:solidFill>
              <a:srgbClr val="002060"/>
            </a:solidFill>
          </a:ln>
        </p:spPr>
        <p:txBody>
          <a:bodyPr>
            <a:normAutofit/>
          </a:bodyPr>
          <a:lstStyle/>
          <a:p>
            <a:pPr marL="0" indent="0" algn="ctr">
              <a:buNone/>
            </a:pPr>
            <a:r>
              <a:rPr lang="en-US" sz="2400" b="1" dirty="0">
                <a:solidFill>
                  <a:srgbClr val="002060"/>
                </a:solidFill>
                <a:latin typeface="Times" pitchFamily="2" charset="0"/>
              </a:rPr>
              <a:t>Democracy v. Absolute Monarchy</a:t>
            </a:r>
          </a:p>
        </p:txBody>
      </p:sp>
      <p:graphicFrame>
        <p:nvGraphicFramePr>
          <p:cNvPr id="11" name="Table 11">
            <a:extLst>
              <a:ext uri="{FF2B5EF4-FFF2-40B4-BE49-F238E27FC236}">
                <a16:creationId xmlns:a16="http://schemas.microsoft.com/office/drawing/2014/main" id="{9D658688-90E5-3C35-EE25-9118D17D21B3}"/>
              </a:ext>
            </a:extLst>
          </p:cNvPr>
          <p:cNvGraphicFramePr>
            <a:graphicFrameLocks noGrp="1"/>
          </p:cNvGraphicFramePr>
          <p:nvPr>
            <p:extLst>
              <p:ext uri="{D42A27DB-BD31-4B8C-83A1-F6EECF244321}">
                <p14:modId xmlns:p14="http://schemas.microsoft.com/office/powerpoint/2010/main" val="516976169"/>
              </p:ext>
            </p:extLst>
          </p:nvPr>
        </p:nvGraphicFramePr>
        <p:xfrm>
          <a:off x="1367475" y="1869581"/>
          <a:ext cx="9155877" cy="4701554"/>
        </p:xfrm>
        <a:graphic>
          <a:graphicData uri="http://schemas.openxmlformats.org/drawingml/2006/table">
            <a:tbl>
              <a:tblPr firstRow="1" bandRow="1">
                <a:tableStyleId>{5C22544A-7EE6-4342-B048-85BDC9FD1C3A}</a:tableStyleId>
              </a:tblPr>
              <a:tblGrid>
                <a:gridCol w="3051959">
                  <a:extLst>
                    <a:ext uri="{9D8B030D-6E8A-4147-A177-3AD203B41FA5}">
                      <a16:colId xmlns:a16="http://schemas.microsoft.com/office/drawing/2014/main" val="1200947341"/>
                    </a:ext>
                  </a:extLst>
                </a:gridCol>
                <a:gridCol w="3050145">
                  <a:extLst>
                    <a:ext uri="{9D8B030D-6E8A-4147-A177-3AD203B41FA5}">
                      <a16:colId xmlns:a16="http://schemas.microsoft.com/office/drawing/2014/main" val="1151508741"/>
                    </a:ext>
                  </a:extLst>
                </a:gridCol>
                <a:gridCol w="3053773">
                  <a:extLst>
                    <a:ext uri="{9D8B030D-6E8A-4147-A177-3AD203B41FA5}">
                      <a16:colId xmlns:a16="http://schemas.microsoft.com/office/drawing/2014/main" val="1365826439"/>
                    </a:ext>
                  </a:extLst>
                </a:gridCol>
              </a:tblGrid>
              <a:tr h="678194">
                <a:tc>
                  <a:txBody>
                    <a:bodyPr/>
                    <a:lstStyle/>
                    <a:p>
                      <a:pPr algn="ctr"/>
                      <a:r>
                        <a:rPr lang="en-US" sz="2400" dirty="0">
                          <a:latin typeface="Times" pitchFamily="2" charset="0"/>
                        </a:rPr>
                        <a:t>John Locke</a:t>
                      </a:r>
                    </a:p>
                  </a:txBody>
                  <a:tcPr>
                    <a:solidFill>
                      <a:schemeClr val="tx1"/>
                    </a:solidFill>
                  </a:tcPr>
                </a:tc>
                <a:tc>
                  <a:txBody>
                    <a:bodyPr/>
                    <a:lstStyle/>
                    <a:p>
                      <a:pPr algn="ctr"/>
                      <a:r>
                        <a:rPr lang="en-US" sz="2400" dirty="0">
                          <a:latin typeface="Times" pitchFamily="2" charset="0"/>
                        </a:rPr>
                        <a:t>IDEAS</a:t>
                      </a:r>
                    </a:p>
                  </a:txBody>
                  <a:tcPr>
                    <a:solidFill>
                      <a:schemeClr val="tx1"/>
                    </a:solidFill>
                  </a:tcPr>
                </a:tc>
                <a:tc>
                  <a:txBody>
                    <a:bodyPr/>
                    <a:lstStyle/>
                    <a:p>
                      <a:pPr algn="ctr"/>
                      <a:r>
                        <a:rPr lang="en-US" sz="2400" dirty="0">
                          <a:latin typeface="Times" pitchFamily="2" charset="0"/>
                        </a:rPr>
                        <a:t>Thomas Hobbes</a:t>
                      </a:r>
                    </a:p>
                  </a:txBody>
                  <a:tcPr>
                    <a:solidFill>
                      <a:schemeClr val="tx1"/>
                    </a:solidFill>
                  </a:tcPr>
                </a:tc>
                <a:extLst>
                  <a:ext uri="{0D108BD9-81ED-4DB2-BD59-A6C34878D82A}">
                    <a16:rowId xmlns:a16="http://schemas.microsoft.com/office/drawing/2014/main" val="760722803"/>
                  </a:ext>
                </a:extLst>
              </a:tr>
              <a:tr h="550091">
                <a:tc>
                  <a:txBody>
                    <a:bodyPr/>
                    <a:lstStyle/>
                    <a:p>
                      <a:r>
                        <a:rPr lang="en-US" sz="2400" i="1" dirty="0">
                          <a:latin typeface="Times" pitchFamily="2" charset="0"/>
                        </a:rPr>
                        <a:t>Mostly a good thing but potential for danger</a:t>
                      </a:r>
                    </a:p>
                  </a:txBody>
                  <a:tcPr>
                    <a:solidFill>
                      <a:schemeClr val="accent4">
                        <a:lumMod val="20000"/>
                        <a:lumOff val="80000"/>
                      </a:schemeClr>
                    </a:solidFill>
                  </a:tcPr>
                </a:tc>
                <a:tc>
                  <a:txBody>
                    <a:bodyPr/>
                    <a:lstStyle/>
                    <a:p>
                      <a:pPr algn="ctr"/>
                      <a:r>
                        <a:rPr lang="en-US" sz="2400" dirty="0">
                          <a:latin typeface="Times" pitchFamily="2" charset="0"/>
                        </a:rPr>
                        <a:t>State of nature</a:t>
                      </a:r>
                    </a:p>
                  </a:txBody>
                  <a:tcPr/>
                </a:tc>
                <a:tc>
                  <a:txBody>
                    <a:bodyPr/>
                    <a:lstStyle/>
                    <a:p>
                      <a:r>
                        <a:rPr lang="en-US" sz="2400" i="1" dirty="0">
                          <a:latin typeface="Times" pitchFamily="2" charset="0"/>
                        </a:rPr>
                        <a:t>A state of constant war</a:t>
                      </a:r>
                    </a:p>
                  </a:txBody>
                  <a:tcPr>
                    <a:solidFill>
                      <a:schemeClr val="bg2"/>
                    </a:solidFill>
                  </a:tcPr>
                </a:tc>
                <a:extLst>
                  <a:ext uri="{0D108BD9-81ED-4DB2-BD59-A6C34878D82A}">
                    <a16:rowId xmlns:a16="http://schemas.microsoft.com/office/drawing/2014/main" val="2889944419"/>
                  </a:ext>
                </a:extLst>
              </a:tr>
              <a:tr h="550091">
                <a:tc>
                  <a:txBody>
                    <a:bodyPr/>
                    <a:lstStyle/>
                    <a:p>
                      <a:r>
                        <a:rPr lang="en-US" sz="2400" i="1" dirty="0">
                          <a:latin typeface="Times" pitchFamily="2" charset="0"/>
                        </a:rPr>
                        <a:t>Good, but would look after his/her self-interest</a:t>
                      </a:r>
                    </a:p>
                  </a:txBody>
                  <a:tcPr>
                    <a:solidFill>
                      <a:schemeClr val="accent4">
                        <a:lumMod val="20000"/>
                        <a:lumOff val="80000"/>
                      </a:schemeClr>
                    </a:solidFill>
                  </a:tcPr>
                </a:tc>
                <a:tc>
                  <a:txBody>
                    <a:bodyPr/>
                    <a:lstStyle/>
                    <a:p>
                      <a:pPr algn="ctr"/>
                      <a:r>
                        <a:rPr lang="en-US" sz="2400" dirty="0">
                          <a:latin typeface="Times" pitchFamily="2" charset="0"/>
                        </a:rPr>
                        <a:t>Man</a:t>
                      </a:r>
                    </a:p>
                  </a:txBody>
                  <a:tcPr/>
                </a:tc>
                <a:tc>
                  <a:txBody>
                    <a:bodyPr/>
                    <a:lstStyle/>
                    <a:p>
                      <a:r>
                        <a:rPr lang="en-US" sz="2400" i="1" dirty="0">
                          <a:latin typeface="Times" pitchFamily="2" charset="0"/>
                        </a:rPr>
                        <a:t>Bad – always fighting</a:t>
                      </a:r>
                    </a:p>
                  </a:txBody>
                  <a:tcPr>
                    <a:solidFill>
                      <a:schemeClr val="bg2"/>
                    </a:solidFill>
                  </a:tcPr>
                </a:tc>
                <a:extLst>
                  <a:ext uri="{0D108BD9-81ED-4DB2-BD59-A6C34878D82A}">
                    <a16:rowId xmlns:a16="http://schemas.microsoft.com/office/drawing/2014/main" val="1198177675"/>
                  </a:ext>
                </a:extLst>
              </a:tr>
              <a:tr h="550091">
                <a:tc>
                  <a:txBody>
                    <a:bodyPr/>
                    <a:lstStyle/>
                    <a:p>
                      <a:r>
                        <a:rPr lang="en-US" sz="2400" i="1" dirty="0">
                          <a:latin typeface="Times" pitchFamily="2" charset="0"/>
                        </a:rPr>
                        <a:t>Give up some rights for security</a:t>
                      </a:r>
                    </a:p>
                  </a:txBody>
                  <a:tcPr>
                    <a:solidFill>
                      <a:schemeClr val="accent4">
                        <a:lumMod val="20000"/>
                        <a:lumOff val="80000"/>
                      </a:schemeClr>
                    </a:solidFill>
                  </a:tcPr>
                </a:tc>
                <a:tc>
                  <a:txBody>
                    <a:bodyPr/>
                    <a:lstStyle/>
                    <a:p>
                      <a:pPr algn="ctr"/>
                      <a:r>
                        <a:rPr lang="en-US" sz="2400" dirty="0">
                          <a:latin typeface="Times" pitchFamily="2" charset="0"/>
                        </a:rPr>
                        <a:t>Social Contract</a:t>
                      </a:r>
                    </a:p>
                  </a:txBody>
                  <a:tcPr/>
                </a:tc>
                <a:tc>
                  <a:txBody>
                    <a:bodyPr/>
                    <a:lstStyle/>
                    <a:p>
                      <a:r>
                        <a:rPr lang="en-US" sz="2400" i="1" dirty="0">
                          <a:latin typeface="Times" pitchFamily="2" charset="0"/>
                        </a:rPr>
                        <a:t>Give up all rights except life for security</a:t>
                      </a:r>
                    </a:p>
                  </a:txBody>
                  <a:tcPr>
                    <a:solidFill>
                      <a:schemeClr val="bg2"/>
                    </a:solidFill>
                  </a:tcPr>
                </a:tc>
                <a:extLst>
                  <a:ext uri="{0D108BD9-81ED-4DB2-BD59-A6C34878D82A}">
                    <a16:rowId xmlns:a16="http://schemas.microsoft.com/office/drawing/2014/main" val="2809752788"/>
                  </a:ext>
                </a:extLst>
              </a:tr>
              <a:tr h="550091">
                <a:tc>
                  <a:txBody>
                    <a:bodyPr/>
                    <a:lstStyle/>
                    <a:p>
                      <a:r>
                        <a:rPr lang="en-US" sz="2400" i="1" dirty="0">
                          <a:latin typeface="Times" pitchFamily="2" charset="0"/>
                        </a:rPr>
                        <a:t>DEMOCRACY</a:t>
                      </a:r>
                    </a:p>
                  </a:txBody>
                  <a:tcPr>
                    <a:solidFill>
                      <a:schemeClr val="accent4">
                        <a:lumMod val="20000"/>
                        <a:lumOff val="80000"/>
                      </a:schemeClr>
                    </a:solidFill>
                  </a:tcPr>
                </a:tc>
                <a:tc>
                  <a:txBody>
                    <a:bodyPr/>
                    <a:lstStyle/>
                    <a:p>
                      <a:pPr algn="ctr"/>
                      <a:r>
                        <a:rPr lang="en-US" sz="2400" dirty="0">
                          <a:latin typeface="Times" pitchFamily="2" charset="0"/>
                        </a:rPr>
                        <a:t>Type of Government </a:t>
                      </a:r>
                    </a:p>
                  </a:txBody>
                  <a:tcPr/>
                </a:tc>
                <a:tc>
                  <a:txBody>
                    <a:bodyPr/>
                    <a:lstStyle/>
                    <a:p>
                      <a:r>
                        <a:rPr lang="en-US" sz="2400" i="1" dirty="0">
                          <a:latin typeface="Times" pitchFamily="2" charset="0"/>
                        </a:rPr>
                        <a:t>ABSOLUTE MONARCHY</a:t>
                      </a:r>
                    </a:p>
                  </a:txBody>
                  <a:tcPr>
                    <a:solidFill>
                      <a:schemeClr val="bg2"/>
                    </a:solidFill>
                  </a:tcPr>
                </a:tc>
                <a:extLst>
                  <a:ext uri="{0D108BD9-81ED-4DB2-BD59-A6C34878D82A}">
                    <a16:rowId xmlns:a16="http://schemas.microsoft.com/office/drawing/2014/main" val="73532191"/>
                  </a:ext>
                </a:extLst>
              </a:tr>
            </a:tbl>
          </a:graphicData>
        </a:graphic>
      </p:graphicFrame>
      <p:pic>
        <p:nvPicPr>
          <p:cNvPr id="12" name="Picture 11" descr="A close up of a person&#10;&#10;Description automatically generated">
            <a:extLst>
              <a:ext uri="{FF2B5EF4-FFF2-40B4-BE49-F238E27FC236}">
                <a16:creationId xmlns:a16="http://schemas.microsoft.com/office/drawing/2014/main" id="{FD74F2F9-D9FC-38DB-48E0-F9C1CE4D82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8306" y="2929243"/>
            <a:ext cx="1630984" cy="1782496"/>
          </a:xfrm>
          <a:prstGeom prst="rect">
            <a:avLst/>
          </a:prstGeom>
          <a:ln>
            <a:solidFill>
              <a:schemeClr val="tx1"/>
            </a:solidFill>
          </a:ln>
        </p:spPr>
      </p:pic>
      <p:pic>
        <p:nvPicPr>
          <p:cNvPr id="13" name="Picture 12" descr="A person looking at the camera&#10;&#10;Description automatically generated">
            <a:extLst>
              <a:ext uri="{FF2B5EF4-FFF2-40B4-BE49-F238E27FC236}">
                <a16:creationId xmlns:a16="http://schemas.microsoft.com/office/drawing/2014/main" id="{5308A691-18DE-96D1-B463-EFCC6C167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9244"/>
            <a:ext cx="1367475" cy="1904014"/>
          </a:xfrm>
          <a:prstGeom prst="rect">
            <a:avLst/>
          </a:prstGeom>
          <a:ln>
            <a:solidFill>
              <a:schemeClr val="tx1"/>
            </a:solidFill>
          </a:ln>
        </p:spPr>
      </p:pic>
    </p:spTree>
    <p:extLst>
      <p:ext uri="{BB962C8B-B14F-4D97-AF65-F5344CB8AC3E}">
        <p14:creationId xmlns:p14="http://schemas.microsoft.com/office/powerpoint/2010/main" val="196121716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044FC-714C-B260-7970-D42DEA772A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8A5DB1-A7E8-FB23-3538-140ECDEC7C32}"/>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normAutofit/>
          </a:bodyPr>
          <a:lstStyle/>
          <a:p>
            <a:pPr marL="0" indent="0">
              <a:buNone/>
            </a:pPr>
            <a:r>
              <a:rPr lang="en-US" sz="2200" dirty="0">
                <a:solidFill>
                  <a:srgbClr val="002060"/>
                </a:solidFill>
                <a:latin typeface="Times" pitchFamily="2" charset="0"/>
              </a:rPr>
              <a:t>Essential Question:</a:t>
            </a:r>
            <a:r>
              <a:rPr lang="en-US" sz="2200" dirty="0">
                <a:latin typeface="Times" pitchFamily="2" charset="0"/>
              </a:rPr>
              <a:t> How have American political values defined the historic development of our political institutions and society? </a:t>
            </a:r>
          </a:p>
          <a:p>
            <a:pPr marL="0" indent="0">
              <a:buNone/>
            </a:pPr>
            <a:r>
              <a:rPr lang="en-US" sz="2200" dirty="0">
                <a:solidFill>
                  <a:srgbClr val="002060"/>
                </a:solidFill>
                <a:latin typeface="Times" pitchFamily="2" charset="0"/>
              </a:rPr>
              <a:t>Students Can:</a:t>
            </a:r>
          </a:p>
          <a:p>
            <a:r>
              <a:rPr lang="en-US" sz="2200" dirty="0">
                <a:latin typeface="Times" pitchFamily="2" charset="0"/>
              </a:rPr>
              <a:t>Explain why compromise was critical to the development of the U.S. Constitution </a:t>
            </a:r>
          </a:p>
          <a:p>
            <a:r>
              <a:rPr lang="en-US" sz="2200" dirty="0">
                <a:latin typeface="Times" pitchFamily="2" charset="0"/>
              </a:rPr>
              <a:t>Explain how the U.S. Constitution repairs the deficits of the Articles of Confederation</a:t>
            </a:r>
          </a:p>
          <a:p>
            <a:r>
              <a:rPr lang="en-US" sz="2200" dirty="0">
                <a:latin typeface="Times" pitchFamily="2" charset="0"/>
              </a:rPr>
              <a:t>Demonstrate how the Constitution grants the authority to govern without creating tyranny  </a:t>
            </a:r>
          </a:p>
          <a:p>
            <a:pPr marL="0" indent="0">
              <a:buNone/>
            </a:pPr>
            <a:r>
              <a:rPr lang="en-US" sz="2400" b="1" dirty="0">
                <a:solidFill>
                  <a:srgbClr val="002060"/>
                </a:solidFill>
                <a:latin typeface="Times" pitchFamily="2" charset="0"/>
              </a:rPr>
              <a:t>Agenda</a:t>
            </a:r>
          </a:p>
          <a:p>
            <a:r>
              <a:rPr lang="en-US" sz="2400" dirty="0">
                <a:latin typeface="Times" pitchFamily="2" charset="0"/>
              </a:rPr>
              <a:t>Foundation of Democracy Race</a:t>
            </a:r>
          </a:p>
          <a:p>
            <a:r>
              <a:rPr lang="en-US" sz="2400" dirty="0">
                <a:latin typeface="Times" pitchFamily="2" charset="0"/>
              </a:rPr>
              <a:t>Challenge Questions</a:t>
            </a:r>
          </a:p>
          <a:p>
            <a:pPr marL="0" indent="0">
              <a:buNone/>
            </a:pPr>
            <a:r>
              <a:rPr lang="en-US" sz="2400" b="1" dirty="0">
                <a:solidFill>
                  <a:srgbClr val="002060"/>
                </a:solidFill>
                <a:latin typeface="Times" pitchFamily="2" charset="0"/>
              </a:rPr>
              <a:t>Homework:</a:t>
            </a:r>
          </a:p>
          <a:p>
            <a:r>
              <a:rPr lang="en-US" sz="2400" b="1" dirty="0">
                <a:solidFill>
                  <a:srgbClr val="FF0000"/>
                </a:solidFill>
                <a:latin typeface="Times" pitchFamily="2" charset="0"/>
              </a:rPr>
              <a:t>Study for Unit II Test </a:t>
            </a:r>
          </a:p>
          <a:p>
            <a:r>
              <a:rPr lang="en-US" sz="2400" b="1" dirty="0">
                <a:solidFill>
                  <a:srgbClr val="FF0000"/>
                </a:solidFill>
                <a:latin typeface="Times" pitchFamily="2" charset="0"/>
              </a:rPr>
              <a:t>October 24, Unit II Test</a:t>
            </a:r>
          </a:p>
        </p:txBody>
      </p:sp>
    </p:spTree>
    <p:extLst>
      <p:ext uri="{BB962C8B-B14F-4D97-AF65-F5344CB8AC3E}">
        <p14:creationId xmlns:p14="http://schemas.microsoft.com/office/powerpoint/2010/main" val="129677004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3F704-C7C9-4E84-AC9F-49CE1DB0D63B}"/>
              </a:ext>
            </a:extLst>
          </p:cNvPr>
          <p:cNvSpPr>
            <a:spLocks noGrp="1"/>
          </p:cNvSpPr>
          <p:nvPr>
            <p:ph type="title"/>
          </p:nvPr>
        </p:nvSpPr>
        <p:spPr>
          <a:xfrm>
            <a:off x="739726" y="322289"/>
            <a:ext cx="10515600" cy="675884"/>
          </a:xfrm>
          <a:solidFill>
            <a:schemeClr val="accent4">
              <a:lumMod val="20000"/>
              <a:lumOff val="80000"/>
            </a:schemeClr>
          </a:solidFill>
          <a:ln>
            <a:solidFill>
              <a:srgbClr val="002060"/>
            </a:solidFill>
          </a:ln>
        </p:spPr>
        <p:txBody>
          <a:bodyPr>
            <a:normAutofit fontScale="90000"/>
          </a:bodyPr>
          <a:lstStyle/>
          <a:p>
            <a:r>
              <a:rPr lang="en-US" dirty="0">
                <a:solidFill>
                  <a:srgbClr val="002060"/>
                </a:solidFill>
                <a:latin typeface="Times" panose="02020603050405020304" pitchFamily="18" charset="0"/>
                <a:cs typeface="Times" panose="02020603050405020304" pitchFamily="18" charset="0"/>
              </a:rPr>
              <a:t>Multiple Choice Quick Check</a:t>
            </a:r>
          </a:p>
        </p:txBody>
      </p:sp>
      <p:sp>
        <p:nvSpPr>
          <p:cNvPr id="3" name="Content Placeholder 2">
            <a:extLst>
              <a:ext uri="{FF2B5EF4-FFF2-40B4-BE49-F238E27FC236}">
                <a16:creationId xmlns:a16="http://schemas.microsoft.com/office/drawing/2014/main" id="{23F0C1ED-071B-49A4-BB18-37F5916049B3}"/>
              </a:ext>
            </a:extLst>
          </p:cNvPr>
          <p:cNvSpPr>
            <a:spLocks noGrp="1"/>
          </p:cNvSpPr>
          <p:nvPr>
            <p:ph idx="1"/>
          </p:nvPr>
        </p:nvSpPr>
        <p:spPr>
          <a:xfrm>
            <a:off x="838200" y="1336431"/>
            <a:ext cx="10515600" cy="4840532"/>
          </a:xfrm>
          <a:solidFill>
            <a:schemeClr val="bg1"/>
          </a:solidFill>
        </p:spPr>
        <p:txBody>
          <a:bodyPr>
            <a:normAutofit/>
          </a:bodyPr>
          <a:lstStyle/>
          <a:p>
            <a:pPr marL="457200" indent="-457200">
              <a:buAutoNum type="arabicPeriod"/>
            </a:pPr>
            <a:r>
              <a:rPr lang="en-US" sz="2400" dirty="0">
                <a:latin typeface="Times" panose="02020603050405020304" pitchFamily="18" charset="0"/>
                <a:cs typeface="Times" panose="02020603050405020304" pitchFamily="18" charset="0"/>
              </a:rPr>
              <a:t>The basic principle underlying the United States Constitution is that _____________. </a:t>
            </a:r>
          </a:p>
          <a:p>
            <a:pPr marL="457200" indent="-457200">
              <a:buFont typeface="+mj-lt"/>
              <a:buAutoNum type="alphaUcPeriod"/>
            </a:pPr>
            <a:r>
              <a:rPr lang="en-US" sz="2400" dirty="0">
                <a:latin typeface="Times" panose="02020603050405020304" pitchFamily="18" charset="0"/>
                <a:cs typeface="Times" panose="02020603050405020304" pitchFamily="18" charset="0"/>
              </a:rPr>
              <a:t>The president is free to determine the type of government the United States will have</a:t>
            </a:r>
          </a:p>
          <a:p>
            <a:pPr marL="457200" indent="-457200">
              <a:buFont typeface="+mj-lt"/>
              <a:buAutoNum type="alphaUcPeriod"/>
            </a:pPr>
            <a:r>
              <a:rPr lang="en-US" sz="2400" dirty="0">
                <a:latin typeface="Times" panose="02020603050405020304" pitchFamily="18" charset="0"/>
                <a:cs typeface="Times" panose="02020603050405020304" pitchFamily="18" charset="0"/>
              </a:rPr>
              <a:t>The interest of states take importance over those of citizens </a:t>
            </a:r>
          </a:p>
          <a:p>
            <a:pPr marL="457200" indent="-457200">
              <a:buFont typeface="+mj-lt"/>
              <a:buAutoNum type="alphaUcPeriod"/>
            </a:pPr>
            <a:r>
              <a:rPr lang="en-US" sz="2400" dirty="0">
                <a:latin typeface="Times" panose="02020603050405020304" pitchFamily="18" charset="0"/>
                <a:cs typeface="Times" panose="02020603050405020304" pitchFamily="18" charset="0"/>
              </a:rPr>
              <a:t>Government has a duty to maintain order by what ever means necessary</a:t>
            </a:r>
          </a:p>
          <a:p>
            <a:pPr marL="457200" indent="-457200">
              <a:buFont typeface="+mj-lt"/>
              <a:buAutoNum type="alphaUcPeriod"/>
            </a:pPr>
            <a:r>
              <a:rPr lang="en-US" sz="2400" dirty="0">
                <a:latin typeface="Times" panose="02020603050405020304" pitchFamily="18" charset="0"/>
                <a:cs typeface="Times" panose="02020603050405020304" pitchFamily="18" charset="0"/>
              </a:rPr>
              <a:t>The people are the ultimate source of power of government </a:t>
            </a:r>
          </a:p>
        </p:txBody>
      </p:sp>
    </p:spTree>
    <p:extLst>
      <p:ext uri="{BB962C8B-B14F-4D97-AF65-F5344CB8AC3E}">
        <p14:creationId xmlns:p14="http://schemas.microsoft.com/office/powerpoint/2010/main" val="258428586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3F704-C7C9-4E84-AC9F-49CE1DB0D63B}"/>
              </a:ext>
            </a:extLst>
          </p:cNvPr>
          <p:cNvSpPr>
            <a:spLocks noGrp="1"/>
          </p:cNvSpPr>
          <p:nvPr>
            <p:ph type="title"/>
          </p:nvPr>
        </p:nvSpPr>
        <p:spPr>
          <a:xfrm>
            <a:off x="739726" y="322289"/>
            <a:ext cx="10515600" cy="675884"/>
          </a:xfrm>
          <a:solidFill>
            <a:schemeClr val="accent4">
              <a:lumMod val="20000"/>
              <a:lumOff val="80000"/>
            </a:schemeClr>
          </a:solidFill>
          <a:ln>
            <a:solidFill>
              <a:srgbClr val="002060"/>
            </a:solidFill>
          </a:ln>
        </p:spPr>
        <p:txBody>
          <a:bodyPr>
            <a:normAutofit fontScale="90000"/>
          </a:bodyPr>
          <a:lstStyle/>
          <a:p>
            <a:r>
              <a:rPr lang="en-US" dirty="0">
                <a:solidFill>
                  <a:srgbClr val="002060"/>
                </a:solidFill>
                <a:latin typeface="Times" panose="02020603050405020304" pitchFamily="18" charset="0"/>
                <a:cs typeface="Times" panose="02020603050405020304" pitchFamily="18" charset="0"/>
              </a:rPr>
              <a:t>Multiple Choice Quick Check</a:t>
            </a:r>
          </a:p>
        </p:txBody>
      </p:sp>
      <p:sp>
        <p:nvSpPr>
          <p:cNvPr id="3" name="Content Placeholder 2">
            <a:extLst>
              <a:ext uri="{FF2B5EF4-FFF2-40B4-BE49-F238E27FC236}">
                <a16:creationId xmlns:a16="http://schemas.microsoft.com/office/drawing/2014/main" id="{23F0C1ED-071B-49A4-BB18-37F5916049B3}"/>
              </a:ext>
            </a:extLst>
          </p:cNvPr>
          <p:cNvSpPr>
            <a:spLocks noGrp="1"/>
          </p:cNvSpPr>
          <p:nvPr>
            <p:ph idx="1"/>
          </p:nvPr>
        </p:nvSpPr>
        <p:spPr>
          <a:xfrm>
            <a:off x="838200" y="1336431"/>
            <a:ext cx="10515600" cy="4840532"/>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2. Which group had the most influence on the ideas stated in the Declaration of Independence and the U.S. Constitution?</a:t>
            </a:r>
          </a:p>
          <a:p>
            <a:pPr marL="457200" indent="-457200">
              <a:buFont typeface="+mj-lt"/>
              <a:buAutoNum type="alphaUcPeriod"/>
            </a:pPr>
            <a:r>
              <a:rPr lang="en-US" sz="2400" dirty="0">
                <a:latin typeface="Times" panose="02020603050405020304" pitchFamily="18" charset="0"/>
                <a:cs typeface="Times" panose="02020603050405020304" pitchFamily="18" charset="0"/>
              </a:rPr>
              <a:t>Philosophers of the Enlightenment </a:t>
            </a:r>
          </a:p>
          <a:p>
            <a:pPr marL="457200" indent="-457200">
              <a:buFont typeface="+mj-lt"/>
              <a:buAutoNum type="alphaUcPeriod"/>
            </a:pPr>
            <a:r>
              <a:rPr lang="en-US" sz="2400" dirty="0">
                <a:latin typeface="Times" panose="02020603050405020304" pitchFamily="18" charset="0"/>
                <a:cs typeface="Times" panose="02020603050405020304" pitchFamily="18" charset="0"/>
              </a:rPr>
              <a:t>Religious leaders in the medieval period </a:t>
            </a:r>
          </a:p>
          <a:p>
            <a:pPr marL="457200" indent="-457200">
              <a:buFont typeface="+mj-lt"/>
              <a:buAutoNum type="alphaUcPeriod"/>
            </a:pPr>
            <a:r>
              <a:rPr lang="en-US" sz="2400" dirty="0">
                <a:latin typeface="Times" panose="02020603050405020304" pitchFamily="18" charset="0"/>
                <a:cs typeface="Times" panose="02020603050405020304" pitchFamily="18" charset="0"/>
              </a:rPr>
              <a:t>Political leaders of Spain and Portugal </a:t>
            </a:r>
          </a:p>
          <a:p>
            <a:pPr marL="457200" indent="-457200">
              <a:buFont typeface="+mj-lt"/>
              <a:buAutoNum type="alphaUcPeriod"/>
            </a:pPr>
            <a:r>
              <a:rPr lang="en-US" sz="2400" dirty="0">
                <a:latin typeface="Times" panose="02020603050405020304" pitchFamily="18" charset="0"/>
                <a:cs typeface="Times" panose="02020603050405020304" pitchFamily="18" charset="0"/>
              </a:rPr>
              <a:t>Writers of the Renaissance </a:t>
            </a:r>
          </a:p>
        </p:txBody>
      </p:sp>
    </p:spTree>
    <p:extLst>
      <p:ext uri="{BB962C8B-B14F-4D97-AF65-F5344CB8AC3E}">
        <p14:creationId xmlns:p14="http://schemas.microsoft.com/office/powerpoint/2010/main" val="413242087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3F704-C7C9-4E84-AC9F-49CE1DB0D63B}"/>
              </a:ext>
            </a:extLst>
          </p:cNvPr>
          <p:cNvSpPr>
            <a:spLocks noGrp="1"/>
          </p:cNvSpPr>
          <p:nvPr>
            <p:ph type="title"/>
          </p:nvPr>
        </p:nvSpPr>
        <p:spPr>
          <a:xfrm>
            <a:off x="739726" y="322289"/>
            <a:ext cx="10515600" cy="675884"/>
          </a:xfrm>
          <a:solidFill>
            <a:schemeClr val="accent4">
              <a:lumMod val="20000"/>
              <a:lumOff val="80000"/>
            </a:schemeClr>
          </a:solidFill>
          <a:ln>
            <a:solidFill>
              <a:srgbClr val="002060"/>
            </a:solidFill>
          </a:ln>
        </p:spPr>
        <p:txBody>
          <a:bodyPr>
            <a:normAutofit fontScale="90000"/>
          </a:bodyPr>
          <a:lstStyle/>
          <a:p>
            <a:r>
              <a:rPr lang="en-US" dirty="0">
                <a:solidFill>
                  <a:srgbClr val="002060"/>
                </a:solidFill>
                <a:latin typeface="Times" panose="02020603050405020304" pitchFamily="18" charset="0"/>
                <a:cs typeface="Times" panose="02020603050405020304" pitchFamily="18" charset="0"/>
              </a:rPr>
              <a:t>Multiple Choice Quick Check</a:t>
            </a:r>
          </a:p>
        </p:txBody>
      </p:sp>
      <p:sp>
        <p:nvSpPr>
          <p:cNvPr id="3" name="Content Placeholder 2">
            <a:extLst>
              <a:ext uri="{FF2B5EF4-FFF2-40B4-BE49-F238E27FC236}">
                <a16:creationId xmlns:a16="http://schemas.microsoft.com/office/drawing/2014/main" id="{23F0C1ED-071B-49A4-BB18-37F5916049B3}"/>
              </a:ext>
            </a:extLst>
          </p:cNvPr>
          <p:cNvSpPr>
            <a:spLocks noGrp="1"/>
          </p:cNvSpPr>
          <p:nvPr>
            <p:ph idx="1"/>
          </p:nvPr>
        </p:nvSpPr>
        <p:spPr>
          <a:xfrm>
            <a:off x="838200" y="1336431"/>
            <a:ext cx="10515600" cy="4840532"/>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3. To prevent tyranny the authors of the U.S. Constitution drew on Montesquieu’s concept ______________?</a:t>
            </a:r>
          </a:p>
          <a:p>
            <a:pPr marL="457200" indent="-457200">
              <a:buFont typeface="+mj-lt"/>
              <a:buAutoNum type="alphaUcPeriod"/>
            </a:pPr>
            <a:r>
              <a:rPr lang="en-US" sz="2400" dirty="0">
                <a:latin typeface="Times" panose="02020603050405020304" pitchFamily="18" charset="0"/>
                <a:cs typeface="Times" panose="02020603050405020304" pitchFamily="18" charset="0"/>
              </a:rPr>
              <a:t>Religious liberty			</a:t>
            </a:r>
          </a:p>
          <a:p>
            <a:pPr marL="457200" indent="-457200">
              <a:buFont typeface="+mj-lt"/>
              <a:buAutoNum type="alphaUcPeriod"/>
            </a:pPr>
            <a:r>
              <a:rPr lang="en-US" sz="2400" dirty="0">
                <a:latin typeface="Times" panose="02020603050405020304" pitchFamily="18" charset="0"/>
                <a:cs typeface="Times" panose="02020603050405020304" pitchFamily="18" charset="0"/>
              </a:rPr>
              <a:t>Universal suffrage</a:t>
            </a:r>
          </a:p>
          <a:p>
            <a:pPr marL="457200" indent="-457200">
              <a:buFont typeface="+mj-lt"/>
              <a:buAutoNum type="alphaUcPeriod"/>
            </a:pPr>
            <a:r>
              <a:rPr lang="en-US" sz="2400" dirty="0">
                <a:latin typeface="Times" panose="02020603050405020304" pitchFamily="18" charset="0"/>
                <a:cs typeface="Times" panose="02020603050405020304" pitchFamily="18" charset="0"/>
              </a:rPr>
              <a:t>Separation of powers</a:t>
            </a:r>
          </a:p>
          <a:p>
            <a:pPr marL="457200" indent="-457200">
              <a:buFont typeface="+mj-lt"/>
              <a:buAutoNum type="alphaUcPeriod"/>
            </a:pPr>
            <a:r>
              <a:rPr lang="en-US" sz="2400" dirty="0">
                <a:latin typeface="Times" panose="02020603050405020304" pitchFamily="18" charset="0"/>
                <a:cs typeface="Times" panose="02020603050405020304" pitchFamily="18" charset="0"/>
              </a:rPr>
              <a:t>Supremacy of the nobility </a:t>
            </a:r>
          </a:p>
        </p:txBody>
      </p:sp>
    </p:spTree>
    <p:extLst>
      <p:ext uri="{BB962C8B-B14F-4D97-AF65-F5344CB8AC3E}">
        <p14:creationId xmlns:p14="http://schemas.microsoft.com/office/powerpoint/2010/main" val="388633522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3F704-C7C9-4E84-AC9F-49CE1DB0D63B}"/>
              </a:ext>
            </a:extLst>
          </p:cNvPr>
          <p:cNvSpPr>
            <a:spLocks noGrp="1"/>
          </p:cNvSpPr>
          <p:nvPr>
            <p:ph type="title"/>
          </p:nvPr>
        </p:nvSpPr>
        <p:spPr>
          <a:xfrm>
            <a:off x="739726" y="322289"/>
            <a:ext cx="10515600" cy="675884"/>
          </a:xfrm>
          <a:solidFill>
            <a:schemeClr val="accent4">
              <a:lumMod val="20000"/>
              <a:lumOff val="80000"/>
            </a:schemeClr>
          </a:solidFill>
          <a:ln>
            <a:solidFill>
              <a:srgbClr val="002060"/>
            </a:solidFill>
          </a:ln>
        </p:spPr>
        <p:txBody>
          <a:bodyPr>
            <a:normAutofit fontScale="90000"/>
          </a:bodyPr>
          <a:lstStyle/>
          <a:p>
            <a:r>
              <a:rPr lang="en-US" dirty="0">
                <a:solidFill>
                  <a:srgbClr val="002060"/>
                </a:solidFill>
                <a:latin typeface="Times" panose="02020603050405020304" pitchFamily="18" charset="0"/>
                <a:cs typeface="Times" panose="02020603050405020304" pitchFamily="18" charset="0"/>
              </a:rPr>
              <a:t>Multiple Choice Quick Check</a:t>
            </a:r>
          </a:p>
        </p:txBody>
      </p:sp>
      <p:sp>
        <p:nvSpPr>
          <p:cNvPr id="3" name="Content Placeholder 2">
            <a:extLst>
              <a:ext uri="{FF2B5EF4-FFF2-40B4-BE49-F238E27FC236}">
                <a16:creationId xmlns:a16="http://schemas.microsoft.com/office/drawing/2014/main" id="{23F0C1ED-071B-49A4-BB18-37F5916049B3}"/>
              </a:ext>
            </a:extLst>
          </p:cNvPr>
          <p:cNvSpPr>
            <a:spLocks noGrp="1"/>
          </p:cNvSpPr>
          <p:nvPr>
            <p:ph idx="1"/>
          </p:nvPr>
        </p:nvSpPr>
        <p:spPr>
          <a:xfrm>
            <a:off x="838200" y="1336431"/>
            <a:ext cx="10515600" cy="4840532"/>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4. At the Constitutional Convention of 1787, the Great Compromise was concerned mainly with ________________. </a:t>
            </a:r>
          </a:p>
          <a:p>
            <a:pPr marL="457200" indent="-457200">
              <a:buFont typeface="+mj-lt"/>
              <a:buAutoNum type="alphaUcPeriod"/>
            </a:pPr>
            <a:r>
              <a:rPr lang="en-US" sz="2400" dirty="0">
                <a:latin typeface="Times" panose="02020603050405020304" pitchFamily="18" charset="0"/>
                <a:cs typeface="Times" panose="02020603050405020304" pitchFamily="18" charset="0"/>
              </a:rPr>
              <a:t>Powers of the executive</a:t>
            </a:r>
          </a:p>
          <a:p>
            <a:pPr marL="457200" indent="-457200">
              <a:buFont typeface="+mj-lt"/>
              <a:buAutoNum type="alphaUcPeriod"/>
            </a:pPr>
            <a:r>
              <a:rPr lang="en-US" sz="2400" dirty="0">
                <a:latin typeface="Times" panose="02020603050405020304" pitchFamily="18" charset="0"/>
                <a:cs typeface="Times" panose="02020603050405020304" pitchFamily="18" charset="0"/>
              </a:rPr>
              <a:t>Representation in Congress</a:t>
            </a:r>
          </a:p>
          <a:p>
            <a:pPr marL="457200" indent="-457200">
              <a:buFont typeface="+mj-lt"/>
              <a:buAutoNum type="alphaUcPeriod"/>
            </a:pPr>
            <a:r>
              <a:rPr lang="en-US" sz="2400" dirty="0">
                <a:latin typeface="Times" panose="02020603050405020304" pitchFamily="18" charset="0"/>
                <a:cs typeface="Times" panose="02020603050405020304" pitchFamily="18" charset="0"/>
              </a:rPr>
              <a:t>Control of interstate commerce</a:t>
            </a:r>
          </a:p>
          <a:p>
            <a:pPr marL="457200" indent="-457200">
              <a:buFont typeface="+mj-lt"/>
              <a:buAutoNum type="alphaUcPeriod"/>
            </a:pPr>
            <a:r>
              <a:rPr lang="en-US" sz="2400" dirty="0">
                <a:latin typeface="Times" panose="02020603050405020304" pitchFamily="18" charset="0"/>
                <a:cs typeface="Times" panose="02020603050405020304" pitchFamily="18" charset="0"/>
              </a:rPr>
              <a:t>The question of slavery </a:t>
            </a:r>
          </a:p>
        </p:txBody>
      </p:sp>
    </p:spTree>
    <p:extLst>
      <p:ext uri="{BB962C8B-B14F-4D97-AF65-F5344CB8AC3E}">
        <p14:creationId xmlns:p14="http://schemas.microsoft.com/office/powerpoint/2010/main" val="197444692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3F704-C7C9-4E84-AC9F-49CE1DB0D63B}"/>
              </a:ext>
            </a:extLst>
          </p:cNvPr>
          <p:cNvSpPr>
            <a:spLocks noGrp="1"/>
          </p:cNvSpPr>
          <p:nvPr>
            <p:ph type="title"/>
          </p:nvPr>
        </p:nvSpPr>
        <p:spPr>
          <a:xfrm>
            <a:off x="739726" y="322289"/>
            <a:ext cx="10515600" cy="675884"/>
          </a:xfrm>
          <a:solidFill>
            <a:schemeClr val="accent4">
              <a:lumMod val="20000"/>
              <a:lumOff val="80000"/>
            </a:schemeClr>
          </a:solidFill>
          <a:ln>
            <a:solidFill>
              <a:srgbClr val="002060"/>
            </a:solidFill>
          </a:ln>
        </p:spPr>
        <p:txBody>
          <a:bodyPr>
            <a:normAutofit fontScale="90000"/>
          </a:bodyPr>
          <a:lstStyle/>
          <a:p>
            <a:r>
              <a:rPr lang="en-US" dirty="0">
                <a:solidFill>
                  <a:srgbClr val="002060"/>
                </a:solidFill>
                <a:latin typeface="Times" panose="02020603050405020304" pitchFamily="18" charset="0"/>
                <a:cs typeface="Times" panose="02020603050405020304" pitchFamily="18" charset="0"/>
              </a:rPr>
              <a:t>Multiple Choice Quick Check</a:t>
            </a:r>
          </a:p>
        </p:txBody>
      </p:sp>
      <p:sp>
        <p:nvSpPr>
          <p:cNvPr id="3" name="Content Placeholder 2">
            <a:extLst>
              <a:ext uri="{FF2B5EF4-FFF2-40B4-BE49-F238E27FC236}">
                <a16:creationId xmlns:a16="http://schemas.microsoft.com/office/drawing/2014/main" id="{23F0C1ED-071B-49A4-BB18-37F5916049B3}"/>
              </a:ext>
            </a:extLst>
          </p:cNvPr>
          <p:cNvSpPr>
            <a:spLocks noGrp="1"/>
          </p:cNvSpPr>
          <p:nvPr>
            <p:ph idx="1"/>
          </p:nvPr>
        </p:nvSpPr>
        <p:spPr>
          <a:xfrm>
            <a:off x="838200" y="1336431"/>
            <a:ext cx="10515600" cy="4840532"/>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5. What is the primary Constitutional principle shown by Senate’s rejection of a treaty? </a:t>
            </a:r>
          </a:p>
          <a:p>
            <a:pPr marL="457200" indent="-457200">
              <a:buFont typeface="+mj-lt"/>
              <a:buAutoNum type="alphaUcPeriod"/>
            </a:pPr>
            <a:r>
              <a:rPr lang="en-US" sz="2400" dirty="0">
                <a:latin typeface="Times" panose="02020603050405020304" pitchFamily="18" charset="0"/>
                <a:cs typeface="Times" panose="02020603050405020304" pitchFamily="18" charset="0"/>
              </a:rPr>
              <a:t>Federalism </a:t>
            </a:r>
          </a:p>
          <a:p>
            <a:pPr marL="457200" indent="-457200">
              <a:buFont typeface="+mj-lt"/>
              <a:buAutoNum type="alphaUcPeriod"/>
            </a:pPr>
            <a:r>
              <a:rPr lang="en-US" sz="2400" dirty="0">
                <a:latin typeface="Times" panose="02020603050405020304" pitchFamily="18" charset="0"/>
                <a:cs typeface="Times" panose="02020603050405020304" pitchFamily="18" charset="0"/>
              </a:rPr>
              <a:t>Separation of powers </a:t>
            </a:r>
          </a:p>
          <a:p>
            <a:pPr marL="457200" indent="-457200">
              <a:buFont typeface="+mj-lt"/>
              <a:buAutoNum type="alphaUcPeriod"/>
            </a:pPr>
            <a:r>
              <a:rPr lang="en-US" sz="2400" dirty="0">
                <a:latin typeface="Times" panose="02020603050405020304" pitchFamily="18" charset="0"/>
                <a:cs typeface="Times" panose="02020603050405020304" pitchFamily="18" charset="0"/>
              </a:rPr>
              <a:t>Rule of law</a:t>
            </a:r>
          </a:p>
          <a:p>
            <a:pPr marL="457200" indent="-457200">
              <a:buFont typeface="+mj-lt"/>
              <a:buAutoNum type="alphaUcPeriod"/>
            </a:pPr>
            <a:r>
              <a:rPr lang="en-US" sz="2400" dirty="0">
                <a:latin typeface="Times" panose="02020603050405020304" pitchFamily="18" charset="0"/>
                <a:cs typeface="Times" panose="02020603050405020304" pitchFamily="18" charset="0"/>
              </a:rPr>
              <a:t>Checks and balances </a:t>
            </a:r>
          </a:p>
        </p:txBody>
      </p:sp>
    </p:spTree>
    <p:extLst>
      <p:ext uri="{BB962C8B-B14F-4D97-AF65-F5344CB8AC3E}">
        <p14:creationId xmlns:p14="http://schemas.microsoft.com/office/powerpoint/2010/main" val="162787300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3F704-C7C9-4E84-AC9F-49CE1DB0D63B}"/>
              </a:ext>
            </a:extLst>
          </p:cNvPr>
          <p:cNvSpPr>
            <a:spLocks noGrp="1"/>
          </p:cNvSpPr>
          <p:nvPr>
            <p:ph type="title"/>
          </p:nvPr>
        </p:nvSpPr>
        <p:spPr>
          <a:xfrm>
            <a:off x="739726" y="322289"/>
            <a:ext cx="10515600" cy="675884"/>
          </a:xfrm>
          <a:solidFill>
            <a:schemeClr val="accent4">
              <a:lumMod val="20000"/>
              <a:lumOff val="80000"/>
            </a:schemeClr>
          </a:solidFill>
          <a:ln>
            <a:solidFill>
              <a:srgbClr val="002060"/>
            </a:solidFill>
          </a:ln>
        </p:spPr>
        <p:txBody>
          <a:bodyPr>
            <a:normAutofit fontScale="90000"/>
          </a:bodyPr>
          <a:lstStyle/>
          <a:p>
            <a:r>
              <a:rPr lang="en-US" dirty="0">
                <a:solidFill>
                  <a:srgbClr val="002060"/>
                </a:solidFill>
                <a:latin typeface="Times" panose="02020603050405020304" pitchFamily="18" charset="0"/>
                <a:cs typeface="Times" panose="02020603050405020304" pitchFamily="18" charset="0"/>
              </a:rPr>
              <a:t>Multiple Choice Quick Check</a:t>
            </a:r>
          </a:p>
        </p:txBody>
      </p:sp>
      <p:sp>
        <p:nvSpPr>
          <p:cNvPr id="3" name="Content Placeholder 2">
            <a:extLst>
              <a:ext uri="{FF2B5EF4-FFF2-40B4-BE49-F238E27FC236}">
                <a16:creationId xmlns:a16="http://schemas.microsoft.com/office/drawing/2014/main" id="{23F0C1ED-071B-49A4-BB18-37F5916049B3}"/>
              </a:ext>
            </a:extLst>
          </p:cNvPr>
          <p:cNvSpPr>
            <a:spLocks noGrp="1"/>
          </p:cNvSpPr>
          <p:nvPr>
            <p:ph idx="1"/>
          </p:nvPr>
        </p:nvSpPr>
        <p:spPr>
          <a:xfrm>
            <a:off x="838200" y="1336431"/>
            <a:ext cx="10515600" cy="4840532"/>
          </a:xfrm>
          <a:solidFill>
            <a:schemeClr val="bg1"/>
          </a:solidFill>
        </p:spPr>
        <p:txBody>
          <a:bodyPr>
            <a:normAutofit/>
          </a:bodyPr>
          <a:lstStyle/>
          <a:p>
            <a:pPr marL="457200" indent="-457200">
              <a:buAutoNum type="arabicPeriod"/>
            </a:pPr>
            <a:r>
              <a:rPr lang="en-US" sz="2400" dirty="0">
                <a:latin typeface="Times" panose="02020603050405020304" pitchFamily="18" charset="0"/>
                <a:cs typeface="Times" panose="02020603050405020304" pitchFamily="18" charset="0"/>
              </a:rPr>
              <a:t>By the 1780’s some key state were persuade to ratify the Constitution by the promise that some provisions would provide for ____________. </a:t>
            </a:r>
          </a:p>
          <a:p>
            <a:pPr marL="457200" indent="-457200">
              <a:buFont typeface="+mj-lt"/>
              <a:buAutoNum type="alphaUcPeriod"/>
            </a:pPr>
            <a:r>
              <a:rPr lang="en-US" sz="2400" dirty="0">
                <a:latin typeface="Times" panose="02020603050405020304" pitchFamily="18" charset="0"/>
                <a:cs typeface="Times" panose="02020603050405020304" pitchFamily="18" charset="0"/>
              </a:rPr>
              <a:t>Low taxes</a:t>
            </a:r>
          </a:p>
          <a:p>
            <a:pPr marL="457200" indent="-457200">
              <a:buFont typeface="+mj-lt"/>
              <a:buAutoNum type="alphaUcPeriod"/>
            </a:pPr>
            <a:r>
              <a:rPr lang="en-US" sz="2400" dirty="0">
                <a:latin typeface="Times" panose="02020603050405020304" pitchFamily="18" charset="0"/>
                <a:cs typeface="Times" panose="02020603050405020304" pitchFamily="18" charset="0"/>
              </a:rPr>
              <a:t>A Bill of Rights </a:t>
            </a:r>
          </a:p>
          <a:p>
            <a:pPr marL="457200" indent="-457200">
              <a:buFont typeface="+mj-lt"/>
              <a:buAutoNum type="alphaUcPeriod"/>
            </a:pPr>
            <a:r>
              <a:rPr lang="en-US" sz="2400" dirty="0">
                <a:latin typeface="Times" panose="02020603050405020304" pitchFamily="18" charset="0"/>
                <a:cs typeface="Times" panose="02020603050405020304" pitchFamily="18" charset="0"/>
              </a:rPr>
              <a:t>A national court system </a:t>
            </a:r>
          </a:p>
          <a:p>
            <a:pPr marL="457200" indent="-457200">
              <a:buFont typeface="+mj-lt"/>
              <a:buAutoNum type="alphaUcPeriod"/>
            </a:pPr>
            <a:r>
              <a:rPr lang="en-US" sz="2400" dirty="0">
                <a:latin typeface="Times" panose="02020603050405020304" pitchFamily="18" charset="0"/>
                <a:cs typeface="Times" panose="02020603050405020304" pitchFamily="18" charset="0"/>
              </a:rPr>
              <a:t>National assumption of state debts </a:t>
            </a:r>
          </a:p>
        </p:txBody>
      </p:sp>
    </p:spTree>
    <p:extLst>
      <p:ext uri="{BB962C8B-B14F-4D97-AF65-F5344CB8AC3E}">
        <p14:creationId xmlns:p14="http://schemas.microsoft.com/office/powerpoint/2010/main" val="13810300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656E1-B3F2-E4E4-2DF2-79B1615550F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24365E-C200-E58B-CF2A-C53079A6B10A}"/>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normAutofit/>
          </a:bodyPr>
          <a:lstStyle/>
          <a:p>
            <a:pPr marL="0" indent="0">
              <a:buNone/>
            </a:pPr>
            <a:r>
              <a:rPr lang="en-US" sz="2200" dirty="0">
                <a:solidFill>
                  <a:srgbClr val="002060"/>
                </a:solidFill>
                <a:latin typeface="Times" pitchFamily="2" charset="0"/>
              </a:rPr>
              <a:t>Essential Question:</a:t>
            </a:r>
            <a:r>
              <a:rPr lang="en-US" sz="2200" dirty="0">
                <a:latin typeface="Times" pitchFamily="2" charset="0"/>
              </a:rPr>
              <a:t> How have American political values defined the historic development of our political institutions and society? </a:t>
            </a:r>
          </a:p>
          <a:p>
            <a:pPr marL="0" indent="0">
              <a:buNone/>
            </a:pPr>
            <a:r>
              <a:rPr lang="en-US" sz="2200" dirty="0">
                <a:solidFill>
                  <a:srgbClr val="002060"/>
                </a:solidFill>
                <a:latin typeface="Times" pitchFamily="2" charset="0"/>
              </a:rPr>
              <a:t>Students Can:</a:t>
            </a:r>
          </a:p>
          <a:p>
            <a:r>
              <a:rPr lang="en-US" sz="2200" dirty="0">
                <a:latin typeface="Times" pitchFamily="2" charset="0"/>
              </a:rPr>
              <a:t>Explain why compromise was critical to the development of the U.S. Constitution </a:t>
            </a:r>
          </a:p>
          <a:p>
            <a:r>
              <a:rPr lang="en-US" sz="2200" dirty="0">
                <a:latin typeface="Times" pitchFamily="2" charset="0"/>
              </a:rPr>
              <a:t>Explain how the U.S. Constitution repairs the deficits of the Articles of Confederation</a:t>
            </a:r>
          </a:p>
          <a:p>
            <a:r>
              <a:rPr lang="en-US" sz="2200" dirty="0">
                <a:latin typeface="Times" pitchFamily="2" charset="0"/>
              </a:rPr>
              <a:t>Demonstrate how the Constitution grants the authority to govern without creating tyranny  </a:t>
            </a:r>
          </a:p>
          <a:p>
            <a:pPr marL="0" indent="0">
              <a:buNone/>
            </a:pPr>
            <a:r>
              <a:rPr lang="en-US" sz="2400" b="1" dirty="0">
                <a:solidFill>
                  <a:srgbClr val="002060"/>
                </a:solidFill>
                <a:latin typeface="Times" pitchFamily="2" charset="0"/>
              </a:rPr>
              <a:t>Agenda</a:t>
            </a:r>
          </a:p>
          <a:p>
            <a:r>
              <a:rPr lang="en-US" sz="2400" dirty="0">
                <a:latin typeface="Times" pitchFamily="2" charset="0"/>
              </a:rPr>
              <a:t>Unit II Quick Review </a:t>
            </a:r>
          </a:p>
          <a:p>
            <a:r>
              <a:rPr lang="en-US" sz="2400" dirty="0">
                <a:latin typeface="Times" pitchFamily="2" charset="0"/>
              </a:rPr>
              <a:t>Foundations of Democracy Assessment</a:t>
            </a:r>
          </a:p>
          <a:p>
            <a:r>
              <a:rPr lang="en-US" sz="2400" dirty="0">
                <a:latin typeface="Times" pitchFamily="2" charset="0"/>
              </a:rPr>
              <a:t>Current Events Journals </a:t>
            </a:r>
          </a:p>
          <a:p>
            <a:pPr marL="0" indent="0">
              <a:buNone/>
            </a:pPr>
            <a:r>
              <a:rPr lang="en-US" sz="2400" b="1" dirty="0">
                <a:solidFill>
                  <a:srgbClr val="002060"/>
                </a:solidFill>
                <a:latin typeface="Times" pitchFamily="2" charset="0"/>
              </a:rPr>
              <a:t>Homework:</a:t>
            </a:r>
          </a:p>
          <a:p>
            <a:r>
              <a:rPr lang="en-US" sz="2400" b="1" dirty="0">
                <a:solidFill>
                  <a:srgbClr val="FF0000"/>
                </a:solidFill>
                <a:latin typeface="Times" pitchFamily="2" charset="0"/>
              </a:rPr>
              <a:t>Current Events Journal I &amp; II due October 25 </a:t>
            </a:r>
          </a:p>
        </p:txBody>
      </p:sp>
    </p:spTree>
    <p:extLst>
      <p:ext uri="{BB962C8B-B14F-4D97-AF65-F5344CB8AC3E}">
        <p14:creationId xmlns:p14="http://schemas.microsoft.com/office/powerpoint/2010/main" val="349265724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B2FCED-2E07-490A-8E8E-CB336A2FC96F}"/>
              </a:ext>
            </a:extLst>
          </p:cNvPr>
          <p:cNvSpPr>
            <a:spLocks noGrp="1"/>
          </p:cNvSpPr>
          <p:nvPr>
            <p:ph idx="1"/>
          </p:nvPr>
        </p:nvSpPr>
        <p:spPr>
          <a:xfrm>
            <a:off x="838200" y="337625"/>
            <a:ext cx="10515600" cy="6274190"/>
          </a:xfrm>
          <a:solidFill>
            <a:schemeClr val="bg1"/>
          </a:solidFill>
        </p:spPr>
        <p:txBody>
          <a:bodyPr/>
          <a:lstStyle/>
          <a:p>
            <a:pPr marL="0" indent="0">
              <a:buNone/>
            </a:pPr>
            <a:r>
              <a:rPr lang="en-US" dirty="0"/>
              <a:t>Political Cartoon </a:t>
            </a:r>
          </a:p>
          <a:p>
            <a:pPr marL="0" indent="0">
              <a:buNone/>
            </a:pPr>
            <a:endParaRPr lang="en-US" dirty="0"/>
          </a:p>
        </p:txBody>
      </p:sp>
      <p:pic>
        <p:nvPicPr>
          <p:cNvPr id="1026" name="Picture 2">
            <a:extLst>
              <a:ext uri="{FF2B5EF4-FFF2-40B4-BE49-F238E27FC236}">
                <a16:creationId xmlns:a16="http://schemas.microsoft.com/office/drawing/2014/main" id="{521665ED-1346-43B5-9996-E25523CF7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852" y="816879"/>
            <a:ext cx="8032653" cy="39098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781C520-F2F1-469E-82FE-1F3B7B52C5A5}"/>
              </a:ext>
            </a:extLst>
          </p:cNvPr>
          <p:cNvSpPr/>
          <p:nvPr/>
        </p:nvSpPr>
        <p:spPr>
          <a:xfrm>
            <a:off x="1139483" y="4909625"/>
            <a:ext cx="9397219" cy="101287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What is the author trying to convey with this political cartoon? </a:t>
            </a:r>
          </a:p>
        </p:txBody>
      </p:sp>
    </p:spTree>
    <p:extLst>
      <p:ext uri="{BB962C8B-B14F-4D97-AF65-F5344CB8AC3E}">
        <p14:creationId xmlns:p14="http://schemas.microsoft.com/office/powerpoint/2010/main" val="7216883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213F-859C-4F4F-9FBB-8F68962D3741}"/>
              </a:ext>
            </a:extLst>
          </p:cNvPr>
          <p:cNvSpPr>
            <a:spLocks noGrp="1"/>
          </p:cNvSpPr>
          <p:nvPr>
            <p:ph type="title"/>
          </p:nvPr>
        </p:nvSpPr>
        <p:spPr>
          <a:xfrm>
            <a:off x="838200" y="365125"/>
            <a:ext cx="10515600" cy="815975"/>
          </a:xfrm>
          <a:solidFill>
            <a:schemeClr val="bg1"/>
          </a:solidFill>
          <a:ln>
            <a:solidFill>
              <a:srgbClr val="FF0000"/>
            </a:solidFill>
          </a:ln>
        </p:spPr>
        <p:txBody>
          <a:bodyPr/>
          <a:lstStyle/>
          <a:p>
            <a:r>
              <a:rPr lang="en-US" dirty="0">
                <a:solidFill>
                  <a:schemeClr val="accent1">
                    <a:lumMod val="50000"/>
                  </a:schemeClr>
                </a:solidFill>
                <a:latin typeface="High Tower Text" panose="02040502050506030303" pitchFamily="18" charset="77"/>
              </a:rPr>
              <a:t>Adam’s Reminder</a:t>
            </a:r>
          </a:p>
        </p:txBody>
      </p:sp>
      <p:sp>
        <p:nvSpPr>
          <p:cNvPr id="3" name="Content Placeholder 2">
            <a:extLst>
              <a:ext uri="{FF2B5EF4-FFF2-40B4-BE49-F238E27FC236}">
                <a16:creationId xmlns:a16="http://schemas.microsoft.com/office/drawing/2014/main" id="{BBB36E7F-FF5B-144D-9384-DCA0ABD2A539}"/>
              </a:ext>
            </a:extLst>
          </p:cNvPr>
          <p:cNvSpPr>
            <a:spLocks noGrp="1"/>
          </p:cNvSpPr>
          <p:nvPr>
            <p:ph idx="1"/>
          </p:nvPr>
        </p:nvSpPr>
        <p:spPr>
          <a:xfrm>
            <a:off x="838200" y="4164037"/>
            <a:ext cx="10515600" cy="2560320"/>
          </a:xfrm>
          <a:solidFill>
            <a:schemeClr val="bg1"/>
          </a:solidFill>
          <a:ln>
            <a:solidFill>
              <a:schemeClr val="accent1">
                <a:lumMod val="50000"/>
              </a:schemeClr>
            </a:solidFill>
          </a:ln>
        </p:spPr>
        <p:txBody>
          <a:bodyPr>
            <a:normAutofit/>
          </a:bodyPr>
          <a:lstStyle/>
          <a:p>
            <a:r>
              <a:rPr lang="en-US" sz="2400" dirty="0">
                <a:latin typeface="Times" pitchFamily="2" charset="0"/>
              </a:rPr>
              <a:t>Use HIPP to break down the quote</a:t>
            </a:r>
          </a:p>
          <a:p>
            <a:pPr>
              <a:buFontTx/>
              <a:buChar char="-"/>
            </a:pPr>
            <a:r>
              <a:rPr lang="en-US" sz="2400" dirty="0">
                <a:latin typeface="Times" pitchFamily="2" charset="0"/>
              </a:rPr>
              <a:t>(H): Historic Contextualization – when is the quote from?</a:t>
            </a:r>
          </a:p>
          <a:p>
            <a:pPr>
              <a:buFontTx/>
              <a:buChar char="-"/>
            </a:pPr>
            <a:r>
              <a:rPr lang="en-US" sz="2400" dirty="0">
                <a:latin typeface="Times" pitchFamily="2" charset="0"/>
              </a:rPr>
              <a:t>(I): Intended Audience - Who is the intended audience? Why is that important?</a:t>
            </a:r>
          </a:p>
          <a:p>
            <a:pPr>
              <a:buFontTx/>
              <a:buChar char="-"/>
            </a:pPr>
            <a:r>
              <a:rPr lang="en-US" sz="2400" dirty="0">
                <a:latin typeface="Times" pitchFamily="2" charset="0"/>
              </a:rPr>
              <a:t>(P): Purpose – why was the quote written?</a:t>
            </a:r>
          </a:p>
          <a:p>
            <a:pPr>
              <a:buFontTx/>
              <a:buChar char="-"/>
            </a:pPr>
            <a:r>
              <a:rPr lang="en-US" sz="2400" dirty="0">
                <a:latin typeface="Times" pitchFamily="2" charset="0"/>
              </a:rPr>
              <a:t>(P): Point of View – who stated the quote?  </a:t>
            </a:r>
          </a:p>
        </p:txBody>
      </p:sp>
      <p:sp>
        <p:nvSpPr>
          <p:cNvPr id="4" name="Rectangle 3">
            <a:extLst>
              <a:ext uri="{FF2B5EF4-FFF2-40B4-BE49-F238E27FC236}">
                <a16:creationId xmlns:a16="http://schemas.microsoft.com/office/drawing/2014/main" id="{37BDD6F6-C1F0-47D1-BD95-858B7D1D5C23}"/>
              </a:ext>
            </a:extLst>
          </p:cNvPr>
          <p:cNvSpPr/>
          <p:nvPr/>
        </p:nvSpPr>
        <p:spPr>
          <a:xfrm>
            <a:off x="562708" y="1294228"/>
            <a:ext cx="11268221" cy="272913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panose="02020603050405020304" pitchFamily="18" charset="0"/>
                <a:cs typeface="Times" panose="02020603050405020304" pitchFamily="18" charset="0"/>
              </a:rPr>
              <a:t> “I long to hear that you have declared an independency. And, by the way, in the new code of laws which I suppose it will be necessary for you to make, I desire you would remember the ladies and be more generous and favorable to them than your ancestors. Do not put such unlimited power into the hands of the husbands. Remember, all men would be tyrants if they could. If particular care and attention is not paid to the ladies, we are determined to foment a rebellion, and will not hold ourselves bound by any laws in which we have no voice or representation.”</a:t>
            </a:r>
          </a:p>
          <a:p>
            <a:pPr fontAlgn="base"/>
            <a:r>
              <a:rPr lang="en-US" sz="2200" dirty="0">
                <a:latin typeface="Times" panose="02020603050405020304" pitchFamily="18" charset="0"/>
                <a:cs typeface="Times" panose="02020603050405020304" pitchFamily="18" charset="0"/>
              </a:rPr>
              <a:t>	</a:t>
            </a:r>
            <a:r>
              <a:rPr lang="en-US" sz="2200" b="1" dirty="0">
                <a:latin typeface="Times" panose="02020603050405020304" pitchFamily="18" charset="0"/>
                <a:cs typeface="Times" panose="02020603050405020304" pitchFamily="18" charset="0"/>
              </a:rPr>
              <a:t>- Abigail Adams, A Letter to John Adams, March 31, 1776</a:t>
            </a:r>
          </a:p>
        </p:txBody>
      </p:sp>
      <p:pic>
        <p:nvPicPr>
          <p:cNvPr id="1026" name="Picture 2" descr="Abigail Adams - Bill of Rights Institute">
            <a:extLst>
              <a:ext uri="{FF2B5EF4-FFF2-40B4-BE49-F238E27FC236}">
                <a16:creationId xmlns:a16="http://schemas.microsoft.com/office/drawing/2014/main" id="{201C492B-D5B6-4913-A29D-D00984F33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9917" y="3429000"/>
            <a:ext cx="2619375" cy="16353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448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884"/>
        <p:cNvGrpSpPr/>
        <p:nvPr/>
      </p:nvGrpSpPr>
      <p:grpSpPr>
        <a:xfrm>
          <a:off x="0" y="0"/>
          <a:ext cx="0" cy="0"/>
          <a:chOff x="0" y="0"/>
          <a:chExt cx="0" cy="0"/>
        </a:xfrm>
      </p:grpSpPr>
      <p:sp>
        <p:nvSpPr>
          <p:cNvPr id="893" name="Google Shape;893;p95"/>
          <p:cNvSpPr/>
          <p:nvPr/>
        </p:nvSpPr>
        <p:spPr>
          <a:xfrm>
            <a:off x="693812" y="960325"/>
            <a:ext cx="9487492" cy="5420137"/>
          </a:xfrm>
          <a:prstGeom prst="rect">
            <a:avLst/>
          </a:prstGeom>
          <a:solidFill>
            <a:schemeClr val="dk2"/>
          </a:solidFill>
          <a:ln w="9525" cap="sq" cmpd="sng">
            <a:solidFill>
              <a:schemeClr val="dk1"/>
            </a:solidFill>
            <a:prstDash val="solid"/>
            <a:miter lim="800000"/>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orbel"/>
              <a:ea typeface="Corbel"/>
              <a:cs typeface="Corbel"/>
              <a:sym typeface="Corbel"/>
            </a:endParaRPr>
          </a:p>
        </p:txBody>
      </p:sp>
      <p:sp>
        <p:nvSpPr>
          <p:cNvPr id="894" name="Google Shape;894;p95"/>
          <p:cNvSpPr txBox="1"/>
          <p:nvPr/>
        </p:nvSpPr>
        <p:spPr>
          <a:xfrm>
            <a:off x="5256022" y="1264181"/>
            <a:ext cx="4527075" cy="4329641"/>
          </a:xfrm>
          <a:prstGeom prst="rect">
            <a:avLst/>
          </a:prstGeom>
          <a:noFill/>
          <a:ln>
            <a:noFill/>
          </a:ln>
        </p:spPr>
        <p:txBody>
          <a:bodyPr spcFirstLastPara="1" wrap="square" lIns="91425" tIns="45700" rIns="91425" bIns="45700" anchor="ctr" anchorCtr="0">
            <a:normAutofit/>
          </a:bodyPr>
          <a:lstStyle/>
          <a:p>
            <a:pPr>
              <a:buClr>
                <a:schemeClr val="lt1"/>
              </a:buClr>
              <a:buSzPts val="4700"/>
            </a:pPr>
            <a:endParaRPr sz="4700" b="1" i="1">
              <a:solidFill>
                <a:srgbClr val="FFFFFF"/>
              </a:solidFill>
              <a:latin typeface="Corbel"/>
              <a:ea typeface="Corbel"/>
              <a:cs typeface="Corbel"/>
              <a:sym typeface="Corbel"/>
            </a:endParaRPr>
          </a:p>
        </p:txBody>
      </p:sp>
      <p:cxnSp>
        <p:nvCxnSpPr>
          <p:cNvPr id="895" name="Google Shape;895;p95"/>
          <p:cNvCxnSpPr>
            <a:cxnSpLocks/>
          </p:cNvCxnSpPr>
          <p:nvPr/>
        </p:nvCxnSpPr>
        <p:spPr>
          <a:xfrm>
            <a:off x="3589682" y="2066559"/>
            <a:ext cx="0" cy="3338153"/>
          </a:xfrm>
          <a:prstGeom prst="straightConnector1">
            <a:avLst/>
          </a:prstGeom>
          <a:noFill/>
          <a:ln w="15875" cap="flat" cmpd="sng">
            <a:solidFill>
              <a:schemeClr val="lt1"/>
            </a:solidFill>
            <a:prstDash val="solid"/>
            <a:round/>
            <a:headEnd type="none" w="sm" len="sm"/>
            <a:tailEnd type="none" w="sm" len="sm"/>
          </a:ln>
        </p:spPr>
      </p:cxnSp>
      <p:sp>
        <p:nvSpPr>
          <p:cNvPr id="896" name="Google Shape;896;p95"/>
          <p:cNvSpPr/>
          <p:nvPr/>
        </p:nvSpPr>
        <p:spPr>
          <a:xfrm>
            <a:off x="416412" y="1118021"/>
            <a:ext cx="3055875" cy="1398586"/>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algn="ctr">
              <a:buClr>
                <a:srgbClr val="0C0C0C"/>
              </a:buClr>
              <a:buSzPts val="2400"/>
            </a:pPr>
            <a:r>
              <a:rPr lang="en-US" sz="2400" dirty="0">
                <a:solidFill>
                  <a:srgbClr val="0C0C0C"/>
                </a:solidFill>
                <a:latin typeface="Times" pitchFamily="2" charset="0"/>
                <a:ea typeface="Calibri"/>
                <a:cs typeface="Calibri"/>
                <a:sym typeface="Calibri"/>
              </a:rPr>
              <a:t>John Locke- influenced the </a:t>
            </a:r>
            <a:r>
              <a:rPr lang="en-US" dirty="0">
                <a:solidFill>
                  <a:srgbClr val="0C0C0C"/>
                </a:solidFill>
                <a:latin typeface="Times" pitchFamily="2" charset="0"/>
                <a:ea typeface="Calibri"/>
                <a:cs typeface="Calibri"/>
                <a:sym typeface="Calibri"/>
              </a:rPr>
              <a:t>Dec of Independence</a:t>
            </a:r>
            <a:endParaRPr sz="2400" dirty="0">
              <a:solidFill>
                <a:srgbClr val="0C0C0C"/>
              </a:solidFill>
              <a:latin typeface="Times" pitchFamily="2" charset="0"/>
              <a:ea typeface="Times New Roman"/>
              <a:cs typeface="Times New Roman"/>
              <a:sym typeface="Times New Roman"/>
            </a:endParaRPr>
          </a:p>
        </p:txBody>
      </p:sp>
      <p:sp>
        <p:nvSpPr>
          <p:cNvPr id="897" name="Google Shape;897;p95"/>
          <p:cNvSpPr txBox="1"/>
          <p:nvPr/>
        </p:nvSpPr>
        <p:spPr>
          <a:xfrm>
            <a:off x="3848859" y="960325"/>
            <a:ext cx="6993309" cy="1630905"/>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a:buClr>
                <a:srgbClr val="0C0C0C"/>
              </a:buClr>
              <a:buSzPts val="1800"/>
            </a:pPr>
            <a:r>
              <a:rPr lang="en-US" sz="2000" b="1" dirty="0">
                <a:solidFill>
                  <a:srgbClr val="0C0C0C"/>
                </a:solidFill>
                <a:latin typeface="Times" pitchFamily="2" charset="0"/>
                <a:ea typeface="Calibri"/>
                <a:cs typeface="Calibri"/>
                <a:sym typeface="Calibri"/>
              </a:rPr>
              <a:t>Social Contract:  </a:t>
            </a:r>
            <a:r>
              <a:rPr lang="en-US" sz="2000" i="1" u="sng" dirty="0">
                <a:solidFill>
                  <a:srgbClr val="FF0000"/>
                </a:solidFill>
                <a:latin typeface="Times" pitchFamily="2" charset="0"/>
                <a:ea typeface="Calibri"/>
                <a:cs typeface="Calibri"/>
                <a:sym typeface="Calibri"/>
              </a:rPr>
              <a:t>Breakable!</a:t>
            </a:r>
            <a:endParaRPr sz="2000" i="1" u="sng" dirty="0">
              <a:solidFill>
                <a:srgbClr val="FF0000"/>
              </a:solidFill>
              <a:latin typeface="Times" pitchFamily="2" charset="0"/>
            </a:endParaRPr>
          </a:p>
          <a:p>
            <a:pPr>
              <a:buClr>
                <a:srgbClr val="0C0C0C"/>
              </a:buClr>
              <a:buSzPts val="1600"/>
              <a:buFont typeface="Arial"/>
              <a:buChar char="•"/>
            </a:pPr>
            <a:r>
              <a:rPr lang="en-US" sz="2000" dirty="0">
                <a:solidFill>
                  <a:srgbClr val="0C0C0C"/>
                </a:solidFill>
                <a:latin typeface="Times" pitchFamily="2" charset="0"/>
                <a:ea typeface="Calibri"/>
                <a:cs typeface="Calibri"/>
                <a:sym typeface="Calibri"/>
              </a:rPr>
              <a:t>Gov protects peoples’ rights of</a:t>
            </a:r>
            <a:r>
              <a:rPr lang="en-US" sz="2000" b="1" i="1" dirty="0">
                <a:solidFill>
                  <a:srgbClr val="0C0C0C"/>
                </a:solidFill>
                <a:latin typeface="Times" pitchFamily="2" charset="0"/>
                <a:ea typeface="Calibri"/>
                <a:cs typeface="Calibri"/>
                <a:sym typeface="Calibri"/>
              </a:rPr>
              <a:t> life, liberty and property (</a:t>
            </a:r>
            <a:r>
              <a:rPr lang="en-US" sz="2000" b="1" i="1" u="sng" dirty="0">
                <a:solidFill>
                  <a:srgbClr val="FF0000"/>
                </a:solidFill>
                <a:latin typeface="Times" pitchFamily="2" charset="0"/>
                <a:ea typeface="Calibri"/>
                <a:cs typeface="Calibri"/>
                <a:sym typeface="Calibri"/>
              </a:rPr>
              <a:t>natural rights</a:t>
            </a:r>
            <a:r>
              <a:rPr lang="en-US" sz="2000" b="1" i="1" dirty="0">
                <a:solidFill>
                  <a:srgbClr val="0C0C0C"/>
                </a:solidFill>
                <a:latin typeface="Times" pitchFamily="2" charset="0"/>
                <a:ea typeface="Calibri"/>
                <a:cs typeface="Calibri"/>
                <a:sym typeface="Calibri"/>
              </a:rPr>
              <a:t>)</a:t>
            </a:r>
            <a:endParaRPr sz="2000" b="1" i="1" dirty="0">
              <a:latin typeface="Times" pitchFamily="2" charset="0"/>
            </a:endParaRPr>
          </a:p>
          <a:p>
            <a:pPr>
              <a:buClr>
                <a:srgbClr val="0C0C0C"/>
              </a:buClr>
              <a:buSzPts val="1600"/>
              <a:buFont typeface="Arial"/>
              <a:buChar char="•"/>
            </a:pPr>
            <a:r>
              <a:rPr lang="en-US" sz="2000" dirty="0">
                <a:solidFill>
                  <a:srgbClr val="0C0C0C"/>
                </a:solidFill>
                <a:latin typeface="Times" pitchFamily="2" charset="0"/>
                <a:ea typeface="Calibri"/>
                <a:cs typeface="Calibri"/>
                <a:sym typeface="Calibri"/>
              </a:rPr>
              <a:t>People follow the laws BUT</a:t>
            </a:r>
            <a:endParaRPr sz="2000" dirty="0">
              <a:latin typeface="Times" pitchFamily="2" charset="0"/>
            </a:endParaRPr>
          </a:p>
          <a:p>
            <a:pPr>
              <a:buClr>
                <a:srgbClr val="0C0C0C"/>
              </a:buClr>
              <a:buSzPts val="1600"/>
              <a:buFont typeface="Arial"/>
              <a:buChar char="•"/>
            </a:pPr>
            <a:r>
              <a:rPr lang="en-US" sz="2000" b="1" i="1" u="sng" dirty="0">
                <a:solidFill>
                  <a:srgbClr val="FF0000"/>
                </a:solidFill>
                <a:latin typeface="Times" pitchFamily="2" charset="0"/>
                <a:ea typeface="Calibri"/>
                <a:cs typeface="Calibri"/>
                <a:sym typeface="Calibri"/>
              </a:rPr>
              <a:t>Overthrow</a:t>
            </a:r>
            <a:r>
              <a:rPr lang="en-US" sz="2000" dirty="0">
                <a:solidFill>
                  <a:srgbClr val="0C0C0C"/>
                </a:solidFill>
                <a:latin typeface="Times" pitchFamily="2" charset="0"/>
                <a:ea typeface="Calibri"/>
                <a:cs typeface="Calibri"/>
                <a:sym typeface="Calibri"/>
              </a:rPr>
              <a:t> gov’t if it does not protect rights</a:t>
            </a:r>
            <a:endParaRPr sz="2000" dirty="0">
              <a:latin typeface="Times" pitchFamily="2" charset="0"/>
            </a:endParaRPr>
          </a:p>
          <a:p>
            <a:pPr>
              <a:buClr>
                <a:schemeClr val="lt1"/>
              </a:buClr>
              <a:buSzPts val="1800"/>
            </a:pPr>
            <a:endParaRPr dirty="0">
              <a:solidFill>
                <a:srgbClr val="FFFFFF"/>
              </a:solidFill>
              <a:latin typeface="Arial"/>
              <a:ea typeface="Arial"/>
              <a:cs typeface="Arial"/>
              <a:sym typeface="Arial"/>
            </a:endParaRPr>
          </a:p>
        </p:txBody>
      </p:sp>
      <p:sp>
        <p:nvSpPr>
          <p:cNvPr id="898" name="Google Shape;898;p95"/>
          <p:cNvSpPr/>
          <p:nvPr/>
        </p:nvSpPr>
        <p:spPr>
          <a:xfrm>
            <a:off x="459389" y="2778464"/>
            <a:ext cx="2960688" cy="161925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algn="ctr">
              <a:buClr>
                <a:srgbClr val="0C0C0C"/>
              </a:buClr>
              <a:buSzPts val="2400"/>
            </a:pPr>
            <a:r>
              <a:rPr lang="en-US" sz="2400" dirty="0">
                <a:solidFill>
                  <a:srgbClr val="0C0C0C"/>
                </a:solidFill>
                <a:latin typeface="Times" pitchFamily="2" charset="0"/>
                <a:ea typeface="Calibri"/>
                <a:cs typeface="Calibri"/>
                <a:sym typeface="Calibri"/>
              </a:rPr>
              <a:t>Montesquieu- influenced the Constitution</a:t>
            </a:r>
            <a:endParaRPr sz="2400" dirty="0">
              <a:solidFill>
                <a:srgbClr val="0C0C0C"/>
              </a:solidFill>
              <a:latin typeface="Times" pitchFamily="2" charset="0"/>
              <a:ea typeface="Times New Roman"/>
              <a:cs typeface="Times New Roman"/>
              <a:sym typeface="Times New Roman"/>
            </a:endParaRPr>
          </a:p>
        </p:txBody>
      </p:sp>
      <p:sp>
        <p:nvSpPr>
          <p:cNvPr id="899" name="Google Shape;899;p95"/>
          <p:cNvSpPr/>
          <p:nvPr/>
        </p:nvSpPr>
        <p:spPr>
          <a:xfrm>
            <a:off x="459388" y="4665891"/>
            <a:ext cx="2960685" cy="1392238"/>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algn="ctr">
              <a:buClr>
                <a:schemeClr val="lt1"/>
              </a:buClr>
              <a:buSzPts val="800"/>
            </a:pPr>
            <a:endParaRPr sz="800" dirty="0">
              <a:solidFill>
                <a:srgbClr val="FFFFFF"/>
              </a:solidFill>
              <a:latin typeface="Times New Roman"/>
              <a:ea typeface="Times New Roman"/>
              <a:cs typeface="Times New Roman"/>
              <a:sym typeface="Times New Roman"/>
            </a:endParaRPr>
          </a:p>
          <a:p>
            <a:pPr algn="ctr">
              <a:spcBef>
                <a:spcPts val="1000"/>
              </a:spcBef>
              <a:buClr>
                <a:srgbClr val="0C0C0C"/>
              </a:buClr>
              <a:buSzPts val="2400"/>
            </a:pPr>
            <a:r>
              <a:rPr lang="en-US" sz="2400" dirty="0">
                <a:solidFill>
                  <a:srgbClr val="0C0C0C"/>
                </a:solidFill>
                <a:latin typeface="Times" pitchFamily="2" charset="0"/>
                <a:ea typeface="Calibri"/>
                <a:cs typeface="Calibri"/>
                <a:sym typeface="Calibri"/>
              </a:rPr>
              <a:t>Rousseau</a:t>
            </a:r>
            <a:endParaRPr sz="2400" dirty="0">
              <a:solidFill>
                <a:srgbClr val="0C0C0C"/>
              </a:solidFill>
              <a:latin typeface="Times" pitchFamily="2" charset="0"/>
              <a:ea typeface="Times New Roman"/>
              <a:cs typeface="Times New Roman"/>
              <a:sym typeface="Times New Roman"/>
            </a:endParaRPr>
          </a:p>
        </p:txBody>
      </p:sp>
      <p:sp>
        <p:nvSpPr>
          <p:cNvPr id="900" name="Google Shape;900;p95"/>
          <p:cNvSpPr txBox="1"/>
          <p:nvPr/>
        </p:nvSpPr>
        <p:spPr>
          <a:xfrm>
            <a:off x="4233717" y="2786221"/>
            <a:ext cx="6571684" cy="670983"/>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a:buClr>
                <a:srgbClr val="0C0C0C"/>
              </a:buClr>
              <a:buSzPts val="2000"/>
            </a:pPr>
            <a:r>
              <a:rPr lang="en-US" sz="2000" dirty="0">
                <a:solidFill>
                  <a:srgbClr val="0C0C0C"/>
                </a:solidFill>
                <a:latin typeface="Times" pitchFamily="2" charset="0"/>
                <a:ea typeface="Calibri"/>
                <a:cs typeface="Calibri"/>
                <a:sym typeface="Calibri"/>
              </a:rPr>
              <a:t>Individual freedom must be protected from absolute rulers</a:t>
            </a:r>
            <a:endParaRPr sz="2000" dirty="0">
              <a:solidFill>
                <a:srgbClr val="0C0C0C"/>
              </a:solidFill>
              <a:latin typeface="Times" pitchFamily="2" charset="0"/>
              <a:ea typeface="Arial"/>
              <a:cs typeface="Arial"/>
              <a:sym typeface="Arial"/>
            </a:endParaRPr>
          </a:p>
        </p:txBody>
      </p:sp>
      <p:sp>
        <p:nvSpPr>
          <p:cNvPr id="901" name="Google Shape;901;p95"/>
          <p:cNvSpPr txBox="1"/>
          <p:nvPr/>
        </p:nvSpPr>
        <p:spPr>
          <a:xfrm>
            <a:off x="4233717" y="3597563"/>
            <a:ext cx="6571676" cy="836612"/>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a:buClr>
                <a:srgbClr val="0C0C0C"/>
              </a:buClr>
              <a:buSzPts val="2000"/>
            </a:pPr>
            <a:r>
              <a:rPr lang="en-US" sz="2000" b="1" u="sng" dirty="0">
                <a:solidFill>
                  <a:srgbClr val="FF0000"/>
                </a:solidFill>
                <a:latin typeface="Times" pitchFamily="2" charset="0"/>
                <a:ea typeface="Calibri"/>
                <a:cs typeface="Calibri"/>
                <a:sym typeface="Calibri"/>
              </a:rPr>
              <a:t>Separation of powers</a:t>
            </a:r>
            <a:r>
              <a:rPr lang="en-US" sz="2000" dirty="0">
                <a:solidFill>
                  <a:srgbClr val="0C0C0C"/>
                </a:solidFill>
                <a:latin typeface="Times" pitchFamily="2" charset="0"/>
                <a:ea typeface="Calibri"/>
                <a:cs typeface="Calibri"/>
                <a:sym typeface="Calibri"/>
              </a:rPr>
              <a:t> to create a balance of power (3 branches)</a:t>
            </a:r>
            <a:endParaRPr sz="2000" dirty="0">
              <a:solidFill>
                <a:srgbClr val="0C0C0C"/>
              </a:solidFill>
              <a:latin typeface="Times" pitchFamily="2" charset="0"/>
              <a:ea typeface="Arial"/>
              <a:cs typeface="Arial"/>
              <a:sym typeface="Arial"/>
            </a:endParaRPr>
          </a:p>
        </p:txBody>
      </p:sp>
      <p:sp>
        <p:nvSpPr>
          <p:cNvPr id="902" name="Google Shape;902;p95"/>
          <p:cNvSpPr txBox="1"/>
          <p:nvPr/>
        </p:nvSpPr>
        <p:spPr>
          <a:xfrm>
            <a:off x="3867083" y="4838319"/>
            <a:ext cx="6993301" cy="982969"/>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a:buClr>
                <a:srgbClr val="0C0C0C"/>
              </a:buClr>
              <a:buSzPts val="2000"/>
            </a:pPr>
            <a:r>
              <a:rPr lang="en-US" sz="2000" b="1" u="sng" dirty="0">
                <a:solidFill>
                  <a:srgbClr val="FF0000"/>
                </a:solidFill>
                <a:latin typeface="Times" pitchFamily="2" charset="0"/>
                <a:ea typeface="Calibri"/>
                <a:cs typeface="Calibri"/>
                <a:sym typeface="Calibri"/>
              </a:rPr>
              <a:t>Social contract &amp; popular sovereignty </a:t>
            </a:r>
            <a:r>
              <a:rPr lang="en-US" sz="2000" dirty="0">
                <a:solidFill>
                  <a:srgbClr val="0C0C0C"/>
                </a:solidFill>
                <a:latin typeface="Times" pitchFamily="2" charset="0"/>
                <a:ea typeface="Calibri"/>
                <a:cs typeface="Calibri"/>
                <a:sym typeface="Calibri"/>
              </a:rPr>
              <a:t>(government of the people), majority rules but respect minority rights</a:t>
            </a:r>
            <a:endParaRPr sz="2000" dirty="0">
              <a:solidFill>
                <a:srgbClr val="0C0C0C"/>
              </a:solidFill>
              <a:latin typeface="Times" pitchFamily="2" charset="0"/>
              <a:ea typeface="Arial"/>
              <a:cs typeface="Arial"/>
              <a:sym typeface="Arial"/>
            </a:endParaRPr>
          </a:p>
        </p:txBody>
      </p:sp>
      <p:sp>
        <p:nvSpPr>
          <p:cNvPr id="903" name="Google Shape;903;p95"/>
          <p:cNvSpPr txBox="1"/>
          <p:nvPr/>
        </p:nvSpPr>
        <p:spPr>
          <a:xfrm>
            <a:off x="693811" y="154284"/>
            <a:ext cx="9714016" cy="646290"/>
          </a:xfrm>
          <a:prstGeom prst="rect">
            <a:avLst/>
          </a:prstGeom>
          <a:solidFill>
            <a:schemeClr val="accent4">
              <a:lumMod val="40000"/>
              <a:lumOff val="60000"/>
            </a:schemeClr>
          </a:solidFill>
          <a:ln>
            <a:solidFill>
              <a:srgbClr val="002060"/>
            </a:solidFill>
          </a:ln>
        </p:spPr>
        <p:txBody>
          <a:bodyPr spcFirstLastPara="1" wrap="square" lIns="91425" tIns="45700" rIns="91425" bIns="45700" anchor="t" anchorCtr="0">
            <a:spAutoFit/>
          </a:bodyPr>
          <a:lstStyle/>
          <a:p>
            <a:pPr>
              <a:buClr>
                <a:srgbClr val="FFFFFF"/>
              </a:buClr>
              <a:buSzPts val="2400"/>
            </a:pPr>
            <a:r>
              <a:rPr lang="en-US" sz="3600" b="1" dirty="0">
                <a:solidFill>
                  <a:srgbClr val="002060"/>
                </a:solidFill>
                <a:latin typeface="Times" pitchFamily="2" charset="0"/>
                <a:ea typeface="Corbel"/>
                <a:cs typeface="Corbel"/>
                <a:sym typeface="Corbel"/>
              </a:rPr>
              <a:t>Influences of the Enlightenment Thinkers</a:t>
            </a:r>
            <a:endParaRPr sz="3600" dirty="0">
              <a:solidFill>
                <a:srgbClr val="002060"/>
              </a:solidFill>
              <a:latin typeface="Times" pitchFamily="2" charset="0"/>
            </a:endParaRPr>
          </a:p>
        </p:txBody>
      </p:sp>
      <p:cxnSp>
        <p:nvCxnSpPr>
          <p:cNvPr id="904" name="Google Shape;904;p95"/>
          <p:cNvCxnSpPr/>
          <p:nvPr/>
        </p:nvCxnSpPr>
        <p:spPr>
          <a:xfrm>
            <a:off x="3330505" y="2062996"/>
            <a:ext cx="518354" cy="0"/>
          </a:xfrm>
          <a:prstGeom prst="straightConnector1">
            <a:avLst/>
          </a:prstGeom>
          <a:noFill/>
          <a:ln w="22225" cap="rnd" cmpd="sng">
            <a:solidFill>
              <a:schemeClr val="accent3"/>
            </a:solidFill>
            <a:prstDash val="solid"/>
            <a:round/>
            <a:headEnd type="none" w="med" len="med"/>
            <a:tailEnd type="none" w="med" len="med"/>
          </a:ln>
          <a:effectLst>
            <a:reflection stA="26000" endPos="32000" dist="12700" dir="5400000" sy="-100000" rotWithShape="0"/>
          </a:effectLst>
        </p:spPr>
      </p:cxnSp>
      <p:cxnSp>
        <p:nvCxnSpPr>
          <p:cNvPr id="905" name="Google Shape;905;p95"/>
          <p:cNvCxnSpPr>
            <a:cxnSpLocks/>
          </p:cNvCxnSpPr>
          <p:nvPr/>
        </p:nvCxnSpPr>
        <p:spPr>
          <a:xfrm rot="10800000" flipH="1">
            <a:off x="3603133" y="3110300"/>
            <a:ext cx="667800" cy="214200"/>
          </a:xfrm>
          <a:prstGeom prst="straightConnector1">
            <a:avLst/>
          </a:prstGeom>
          <a:noFill/>
          <a:ln w="22225" cap="rnd" cmpd="sng">
            <a:solidFill>
              <a:schemeClr val="accent3"/>
            </a:solidFill>
            <a:prstDash val="solid"/>
            <a:round/>
            <a:headEnd type="none" w="med" len="med"/>
            <a:tailEnd type="none" w="med" len="med"/>
          </a:ln>
          <a:effectLst>
            <a:reflection stA="26000" endPos="32000" dist="12700" dir="5400000" sy="-100000" rotWithShape="0"/>
          </a:effectLst>
        </p:spPr>
      </p:cxnSp>
      <p:cxnSp>
        <p:nvCxnSpPr>
          <p:cNvPr id="906" name="Google Shape;906;p95"/>
          <p:cNvCxnSpPr>
            <a:cxnSpLocks/>
          </p:cNvCxnSpPr>
          <p:nvPr/>
        </p:nvCxnSpPr>
        <p:spPr>
          <a:xfrm>
            <a:off x="3613024" y="3626546"/>
            <a:ext cx="657417" cy="217025"/>
          </a:xfrm>
          <a:prstGeom prst="straightConnector1">
            <a:avLst/>
          </a:prstGeom>
          <a:noFill/>
          <a:ln w="22225" cap="rnd" cmpd="sng">
            <a:solidFill>
              <a:schemeClr val="accent3"/>
            </a:solidFill>
            <a:prstDash val="solid"/>
            <a:round/>
            <a:headEnd type="none" w="med" len="med"/>
            <a:tailEnd type="none" w="med" len="med"/>
          </a:ln>
          <a:effectLst>
            <a:reflection stA="26000" endPos="32000" dist="12700" dir="5400000" sy="-100000" rotWithShape="0"/>
          </a:effectLst>
        </p:spPr>
      </p:cxnSp>
      <p:cxnSp>
        <p:nvCxnSpPr>
          <p:cNvPr id="907" name="Google Shape;907;p95"/>
          <p:cNvCxnSpPr>
            <a:cxnSpLocks/>
          </p:cNvCxnSpPr>
          <p:nvPr/>
        </p:nvCxnSpPr>
        <p:spPr>
          <a:xfrm>
            <a:off x="3414886" y="5404712"/>
            <a:ext cx="452198" cy="0"/>
          </a:xfrm>
          <a:prstGeom prst="straightConnector1">
            <a:avLst/>
          </a:prstGeom>
          <a:noFill/>
          <a:ln w="22225" cap="rnd" cmpd="sng">
            <a:solidFill>
              <a:schemeClr val="accent3"/>
            </a:solidFill>
            <a:prstDash val="solid"/>
            <a:round/>
            <a:headEnd type="none" w="med" len="med"/>
            <a:tailEnd type="none" w="med" len="med"/>
          </a:ln>
          <a:effectLst>
            <a:reflection stA="26000" endPos="32000" dist="12700" dir="5400000" sy="-100000" rotWithShape="0"/>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7">
                                            <p:txEl>
                                              <p:pRg st="0" end="0"/>
                                            </p:txEl>
                                          </p:spTgt>
                                        </p:tgtEl>
                                        <p:attrNameLst>
                                          <p:attrName>style.visibility</p:attrName>
                                        </p:attrNameLst>
                                      </p:cBhvr>
                                      <p:to>
                                        <p:strVal val="visible"/>
                                      </p:to>
                                    </p:set>
                                    <p:animEffect transition="in" filter="fade">
                                      <p:cBhvr>
                                        <p:cTn id="7" dur="500"/>
                                        <p:tgtEl>
                                          <p:spTgt spid="8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7">
                                            <p:txEl>
                                              <p:pRg st="1" end="1"/>
                                            </p:txEl>
                                          </p:spTgt>
                                        </p:tgtEl>
                                        <p:attrNameLst>
                                          <p:attrName>style.visibility</p:attrName>
                                        </p:attrNameLst>
                                      </p:cBhvr>
                                      <p:to>
                                        <p:strVal val="visible"/>
                                      </p:to>
                                    </p:set>
                                    <p:animEffect transition="in" filter="fade">
                                      <p:cBhvr>
                                        <p:cTn id="12" dur="500"/>
                                        <p:tgtEl>
                                          <p:spTgt spid="8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7">
                                            <p:txEl>
                                              <p:pRg st="2" end="2"/>
                                            </p:txEl>
                                          </p:spTgt>
                                        </p:tgtEl>
                                        <p:attrNameLst>
                                          <p:attrName>style.visibility</p:attrName>
                                        </p:attrNameLst>
                                      </p:cBhvr>
                                      <p:to>
                                        <p:strVal val="visible"/>
                                      </p:to>
                                    </p:set>
                                    <p:animEffect transition="in" filter="fade">
                                      <p:cBhvr>
                                        <p:cTn id="17" dur="500"/>
                                        <p:tgtEl>
                                          <p:spTgt spid="8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7">
                                            <p:txEl>
                                              <p:pRg st="3" end="3"/>
                                            </p:txEl>
                                          </p:spTgt>
                                        </p:tgtEl>
                                        <p:attrNameLst>
                                          <p:attrName>style.visibility</p:attrName>
                                        </p:attrNameLst>
                                      </p:cBhvr>
                                      <p:to>
                                        <p:strVal val="visible"/>
                                      </p:to>
                                    </p:set>
                                    <p:animEffect transition="in" filter="fade">
                                      <p:cBhvr>
                                        <p:cTn id="22" dur="500"/>
                                        <p:tgtEl>
                                          <p:spTgt spid="8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00">
                                            <p:txEl>
                                              <p:pRg st="0" end="0"/>
                                            </p:txEl>
                                          </p:spTgt>
                                        </p:tgtEl>
                                        <p:attrNameLst>
                                          <p:attrName>style.visibility</p:attrName>
                                        </p:attrNameLst>
                                      </p:cBhvr>
                                      <p:to>
                                        <p:strVal val="visible"/>
                                      </p:to>
                                    </p:set>
                                    <p:animEffect transition="in" filter="fade">
                                      <p:cBhvr>
                                        <p:cTn id="27" dur="500"/>
                                        <p:tgtEl>
                                          <p:spTgt spid="90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01">
                                            <p:txEl>
                                              <p:pRg st="0" end="0"/>
                                            </p:txEl>
                                          </p:spTgt>
                                        </p:tgtEl>
                                        <p:attrNameLst>
                                          <p:attrName>style.visibility</p:attrName>
                                        </p:attrNameLst>
                                      </p:cBhvr>
                                      <p:to>
                                        <p:strVal val="visible"/>
                                      </p:to>
                                    </p:set>
                                    <p:animEffect transition="in" filter="fade">
                                      <p:cBhvr>
                                        <p:cTn id="32" dur="500"/>
                                        <p:tgtEl>
                                          <p:spTgt spid="90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02">
                                            <p:txEl>
                                              <p:pRg st="0" end="0"/>
                                            </p:txEl>
                                          </p:spTgt>
                                        </p:tgtEl>
                                        <p:attrNameLst>
                                          <p:attrName>style.visibility</p:attrName>
                                        </p:attrNameLst>
                                      </p:cBhvr>
                                      <p:to>
                                        <p:strVal val="visible"/>
                                      </p:to>
                                    </p:set>
                                    <p:animEffect transition="in" filter="fade">
                                      <p:cBhvr>
                                        <p:cTn id="37" dur="500"/>
                                        <p:tgtEl>
                                          <p:spTgt spid="9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213F-859C-4F4F-9FBB-8F68962D3741}"/>
              </a:ext>
            </a:extLst>
          </p:cNvPr>
          <p:cNvSpPr>
            <a:spLocks noGrp="1"/>
          </p:cNvSpPr>
          <p:nvPr>
            <p:ph type="title"/>
          </p:nvPr>
        </p:nvSpPr>
        <p:spPr>
          <a:xfrm>
            <a:off x="838200" y="365125"/>
            <a:ext cx="10515600" cy="815975"/>
          </a:xfrm>
          <a:solidFill>
            <a:schemeClr val="bg1"/>
          </a:solidFill>
          <a:ln>
            <a:solidFill>
              <a:srgbClr val="FF0000"/>
            </a:solidFill>
          </a:ln>
        </p:spPr>
        <p:txBody>
          <a:bodyPr/>
          <a:lstStyle/>
          <a:p>
            <a:r>
              <a:rPr lang="en-US" dirty="0">
                <a:solidFill>
                  <a:schemeClr val="accent1">
                    <a:lumMod val="50000"/>
                  </a:schemeClr>
                </a:solidFill>
                <a:latin typeface="High Tower Text" panose="02040502050506030303" pitchFamily="18" charset="77"/>
              </a:rPr>
              <a:t>A Declaration of Debate </a:t>
            </a:r>
          </a:p>
        </p:txBody>
      </p:sp>
      <p:sp>
        <p:nvSpPr>
          <p:cNvPr id="3" name="Content Placeholder 2">
            <a:extLst>
              <a:ext uri="{FF2B5EF4-FFF2-40B4-BE49-F238E27FC236}">
                <a16:creationId xmlns:a16="http://schemas.microsoft.com/office/drawing/2014/main" id="{BBB36E7F-FF5B-144D-9384-DCA0ABD2A539}"/>
              </a:ext>
            </a:extLst>
          </p:cNvPr>
          <p:cNvSpPr>
            <a:spLocks noGrp="1"/>
          </p:cNvSpPr>
          <p:nvPr>
            <p:ph idx="1"/>
          </p:nvPr>
        </p:nvSpPr>
        <p:spPr>
          <a:xfrm>
            <a:off x="838200" y="5036234"/>
            <a:ext cx="10515600" cy="1647165"/>
          </a:xfrm>
          <a:solidFill>
            <a:schemeClr val="bg1"/>
          </a:solidFill>
          <a:ln>
            <a:solidFill>
              <a:schemeClr val="accent1">
                <a:lumMod val="50000"/>
              </a:schemeClr>
            </a:solidFill>
          </a:ln>
        </p:spPr>
        <p:txBody>
          <a:bodyPr>
            <a:normAutofit/>
          </a:bodyPr>
          <a:lstStyle/>
          <a:p>
            <a:r>
              <a:rPr lang="en-US" sz="2400" dirty="0">
                <a:latin typeface="Times" pitchFamily="2" charset="0"/>
              </a:rPr>
              <a:t>Evaluate how the Declaration of Independence has inspired a continuous debate on American political values and determine whether these truths are self evident.</a:t>
            </a:r>
          </a:p>
        </p:txBody>
      </p:sp>
      <p:sp>
        <p:nvSpPr>
          <p:cNvPr id="4" name="Rectangle 3">
            <a:extLst>
              <a:ext uri="{FF2B5EF4-FFF2-40B4-BE49-F238E27FC236}">
                <a16:creationId xmlns:a16="http://schemas.microsoft.com/office/drawing/2014/main" id="{43823EE6-F192-4A9D-8315-750A96B22C7C}"/>
              </a:ext>
            </a:extLst>
          </p:cNvPr>
          <p:cNvSpPr/>
          <p:nvPr/>
        </p:nvSpPr>
        <p:spPr>
          <a:xfrm>
            <a:off x="290732" y="1322363"/>
            <a:ext cx="11610536" cy="312302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panose="02020603050405020304" pitchFamily="18" charset="0"/>
                <a:cs typeface="Times" panose="02020603050405020304" pitchFamily="18" charset="0"/>
              </a:rPr>
              <a:t>“We hold these truths to be self-evident, that all men are created equal, that they are endowed by their Creator with certain unalienable Rights, that among these are Life, Liberty and the pursuit of Happiness. That to secure these rights, Governments are instituted among Men, deriving their just powers from the consent of the governed. That whenever any Form of Government becomes destructive of these ends, it is the Right of the People to alter or to abolish it, and to institute new Government, laying its foundation on such principles, and organizing its powers in such form, as to them shall seem most likely to effect their Safety and Happiness.”</a:t>
            </a:r>
          </a:p>
          <a:p>
            <a:r>
              <a:rPr lang="en-US" sz="2200" dirty="0">
                <a:latin typeface="Times" panose="02020603050405020304" pitchFamily="18" charset="0"/>
                <a:cs typeface="Times" panose="02020603050405020304" pitchFamily="18" charset="0"/>
              </a:rPr>
              <a:t>	</a:t>
            </a:r>
            <a:r>
              <a:rPr lang="en-US" sz="2200" b="1" dirty="0">
                <a:latin typeface="Times" panose="02020603050405020304" pitchFamily="18" charset="0"/>
                <a:cs typeface="Times" panose="02020603050405020304" pitchFamily="18" charset="0"/>
              </a:rPr>
              <a:t>- Declaration of Independence, 1776</a:t>
            </a:r>
          </a:p>
        </p:txBody>
      </p:sp>
      <p:pic>
        <p:nvPicPr>
          <p:cNvPr id="2050" name="Picture 2" descr="Thomas Jefferson | West Wing Wiki | Fandom">
            <a:extLst>
              <a:ext uri="{FF2B5EF4-FFF2-40B4-BE49-F238E27FC236}">
                <a16:creationId xmlns:a16="http://schemas.microsoft.com/office/drawing/2014/main" id="{93EEB750-0411-4A74-AE4D-FEA4DD6F1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5257" y="3587262"/>
            <a:ext cx="1335332" cy="13353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12064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2C0D4-5472-3C4E-AE78-EC49D057FC2F}"/>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lstStyle/>
          <a:p>
            <a:r>
              <a:rPr lang="en-US" sz="1600" b="1" dirty="0">
                <a:latin typeface="Times" pitchFamily="2" charset="0"/>
              </a:rPr>
              <a:t>CL.B.1.1</a:t>
            </a:r>
            <a:r>
              <a:rPr lang="en-US" sz="1600" dirty="0">
                <a:latin typeface="Times" pitchFamily="2" charset="0"/>
              </a:rPr>
              <a:t> Explain how values and beliefs influence the creation and implementation of public policy and laws.</a:t>
            </a:r>
          </a:p>
          <a:p>
            <a:r>
              <a:rPr lang="en-US" sz="1600" b="1" dirty="0">
                <a:latin typeface="Times" pitchFamily="2" charset="0"/>
              </a:rPr>
              <a:t>CL.B.1.3</a:t>
            </a:r>
            <a:r>
              <a:rPr lang="en-US" sz="1600" dirty="0">
                <a:latin typeface="Times" pitchFamily="2" charset="0"/>
              </a:rPr>
              <a:t> Explain how the values and beliefs regarding freedom, equality, and justice have helped to transform the American system of government.</a:t>
            </a:r>
          </a:p>
          <a:p>
            <a:pPr marL="0" indent="0">
              <a:buNone/>
            </a:pPr>
            <a:r>
              <a:rPr lang="en-US" sz="2000" dirty="0">
                <a:solidFill>
                  <a:srgbClr val="002060"/>
                </a:solidFill>
                <a:latin typeface="Times" pitchFamily="2" charset="0"/>
              </a:rPr>
              <a:t>Essential Question: </a:t>
            </a:r>
            <a:r>
              <a:rPr lang="en-US" sz="2000" dirty="0">
                <a:latin typeface="Times" pitchFamily="2" charset="0"/>
              </a:rPr>
              <a:t>How have American political values defined the historic development of our political institutions and society? </a:t>
            </a:r>
          </a:p>
          <a:p>
            <a:pPr marL="0" indent="0">
              <a:buNone/>
            </a:pPr>
            <a:r>
              <a:rPr lang="en-US" sz="2000" dirty="0">
                <a:solidFill>
                  <a:srgbClr val="002060"/>
                </a:solidFill>
                <a:latin typeface="Times" pitchFamily="2" charset="0"/>
              </a:rPr>
              <a:t>Students Can:</a:t>
            </a:r>
          </a:p>
          <a:p>
            <a:r>
              <a:rPr lang="en-US" sz="2000" dirty="0">
                <a:latin typeface="Times" pitchFamily="2" charset="0"/>
              </a:rPr>
              <a:t>Discern how American democracy was influenced by a variety of source </a:t>
            </a:r>
          </a:p>
          <a:p>
            <a:r>
              <a:rPr lang="en-US" sz="2000" dirty="0">
                <a:latin typeface="Times" pitchFamily="2" charset="0"/>
              </a:rPr>
              <a:t>Decipher how America’s colonial experience established American values that the bases of our political culture</a:t>
            </a:r>
          </a:p>
          <a:p>
            <a:pPr marL="0" indent="0">
              <a:buNone/>
            </a:pPr>
            <a:r>
              <a:rPr lang="en-US" sz="2000" b="1" dirty="0">
                <a:latin typeface="Times" pitchFamily="2" charset="0"/>
              </a:rPr>
              <a:t>Agenda</a:t>
            </a:r>
          </a:p>
          <a:p>
            <a:r>
              <a:rPr lang="en-US" sz="2000" dirty="0">
                <a:latin typeface="Times" pitchFamily="2" charset="0"/>
              </a:rPr>
              <a:t>Review Kahoot</a:t>
            </a:r>
          </a:p>
          <a:p>
            <a:r>
              <a:rPr lang="en-US" sz="2000" dirty="0">
                <a:latin typeface="Times" pitchFamily="2" charset="0"/>
              </a:rPr>
              <a:t>Foundations Review </a:t>
            </a:r>
          </a:p>
          <a:p>
            <a:pPr marL="0" indent="0">
              <a:buNone/>
            </a:pPr>
            <a:r>
              <a:rPr lang="en-US" sz="2000" b="1" dirty="0">
                <a:latin typeface="Times" pitchFamily="2" charset="0"/>
              </a:rPr>
              <a:t>Homework:</a:t>
            </a:r>
          </a:p>
          <a:p>
            <a:r>
              <a:rPr lang="en-US" sz="2000" b="1" dirty="0">
                <a:solidFill>
                  <a:srgbClr val="C00000"/>
                </a:solidFill>
                <a:latin typeface="Times" pitchFamily="2" charset="0"/>
              </a:rPr>
              <a:t>Study for Unit I Test – Foundations of American Democracy</a:t>
            </a:r>
          </a:p>
          <a:p>
            <a:r>
              <a:rPr lang="en-US" sz="2000" b="1" dirty="0">
                <a:solidFill>
                  <a:srgbClr val="C00000"/>
                </a:solidFill>
                <a:latin typeface="Times" pitchFamily="2" charset="0"/>
              </a:rPr>
              <a:t>Current Events Journal – Due Friday, October 15</a:t>
            </a:r>
            <a:endParaRPr lang="en-US" dirty="0">
              <a:solidFill>
                <a:srgbClr val="C00000"/>
              </a:solidFill>
              <a:latin typeface="Times" pitchFamily="2" charset="0"/>
            </a:endParaRPr>
          </a:p>
        </p:txBody>
      </p:sp>
    </p:spTree>
    <p:extLst>
      <p:ext uri="{BB962C8B-B14F-4D97-AF65-F5344CB8AC3E}">
        <p14:creationId xmlns:p14="http://schemas.microsoft.com/office/powerpoint/2010/main" val="2087504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2C0D4-5472-3C4E-AE78-EC49D057FC2F}"/>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lstStyle/>
          <a:p>
            <a:r>
              <a:rPr lang="en-US" sz="1600" b="1" dirty="0">
                <a:latin typeface="Times" pitchFamily="2" charset="0"/>
              </a:rPr>
              <a:t>CL.B.1.1</a:t>
            </a:r>
            <a:r>
              <a:rPr lang="en-US" sz="1600" dirty="0">
                <a:latin typeface="Times" pitchFamily="2" charset="0"/>
              </a:rPr>
              <a:t> Explain how values and beliefs influence the creation and implementation of public policy and laws.</a:t>
            </a:r>
          </a:p>
          <a:p>
            <a:r>
              <a:rPr lang="en-US" sz="1600" b="1" dirty="0">
                <a:latin typeface="Times" pitchFamily="2" charset="0"/>
              </a:rPr>
              <a:t>CL.B.1.3</a:t>
            </a:r>
            <a:r>
              <a:rPr lang="en-US" sz="1600" dirty="0">
                <a:latin typeface="Times" pitchFamily="2" charset="0"/>
              </a:rPr>
              <a:t> Explain how the values and beliefs regarding freedom, equality, and justice have helped to transform the American system of government.</a:t>
            </a:r>
          </a:p>
          <a:p>
            <a:pPr marL="0" indent="0">
              <a:buNone/>
            </a:pPr>
            <a:r>
              <a:rPr lang="en-US" sz="2000" dirty="0">
                <a:solidFill>
                  <a:srgbClr val="002060"/>
                </a:solidFill>
                <a:latin typeface="Times" pitchFamily="2" charset="0"/>
              </a:rPr>
              <a:t>Essential Question:</a:t>
            </a:r>
            <a:r>
              <a:rPr lang="en-US" sz="2000" dirty="0">
                <a:latin typeface="Times" pitchFamily="2" charset="0"/>
              </a:rPr>
              <a:t> How have American political values defined the historic development of our political institutions and society? </a:t>
            </a:r>
          </a:p>
          <a:p>
            <a:pPr marL="0" indent="0">
              <a:buNone/>
            </a:pPr>
            <a:r>
              <a:rPr lang="en-US" sz="2000" dirty="0">
                <a:solidFill>
                  <a:srgbClr val="002060"/>
                </a:solidFill>
                <a:latin typeface="Times" pitchFamily="2" charset="0"/>
              </a:rPr>
              <a:t>Students Can:</a:t>
            </a:r>
          </a:p>
          <a:p>
            <a:r>
              <a:rPr lang="en-US" sz="2000" dirty="0">
                <a:latin typeface="Times" pitchFamily="2" charset="0"/>
              </a:rPr>
              <a:t>Discern how American democracy was influenced by a variety of source </a:t>
            </a:r>
          </a:p>
          <a:p>
            <a:r>
              <a:rPr lang="en-US" sz="2000" dirty="0">
                <a:latin typeface="Times" pitchFamily="2" charset="0"/>
              </a:rPr>
              <a:t>Explain how British tyranny and the ideas of the Enlightenment led to colonial desire for independence </a:t>
            </a:r>
          </a:p>
          <a:p>
            <a:pPr marL="0" indent="0">
              <a:buNone/>
            </a:pPr>
            <a:r>
              <a:rPr lang="en-US" sz="2000" b="1" dirty="0">
                <a:solidFill>
                  <a:srgbClr val="002060"/>
                </a:solidFill>
                <a:latin typeface="Times" pitchFamily="2" charset="0"/>
              </a:rPr>
              <a:t>Agenda</a:t>
            </a:r>
          </a:p>
          <a:p>
            <a:r>
              <a:rPr lang="en-US" sz="2400" dirty="0">
                <a:latin typeface="Times" pitchFamily="2" charset="0"/>
              </a:rPr>
              <a:t>Current Events Edits </a:t>
            </a:r>
          </a:p>
          <a:p>
            <a:r>
              <a:rPr lang="en-US" sz="2400" dirty="0">
                <a:latin typeface="Times" pitchFamily="2" charset="0"/>
              </a:rPr>
              <a:t>Enlightenment Influence on Government </a:t>
            </a:r>
          </a:p>
          <a:p>
            <a:r>
              <a:rPr lang="en-US" sz="2400" dirty="0">
                <a:latin typeface="Times" pitchFamily="2" charset="0"/>
              </a:rPr>
              <a:t>Application of Enlightenment Philosophy</a:t>
            </a:r>
            <a:endParaRPr lang="en-US" sz="2000" dirty="0">
              <a:latin typeface="Times" pitchFamily="2" charset="0"/>
            </a:endParaRPr>
          </a:p>
          <a:p>
            <a:pPr marL="0" indent="0">
              <a:buNone/>
            </a:pPr>
            <a:r>
              <a:rPr lang="en-US" sz="2000" b="1" dirty="0">
                <a:solidFill>
                  <a:srgbClr val="002060"/>
                </a:solidFill>
                <a:latin typeface="Times" pitchFamily="2" charset="0"/>
              </a:rPr>
              <a:t>Homework:</a:t>
            </a:r>
          </a:p>
          <a:p>
            <a:r>
              <a:rPr lang="en-US" b="1" dirty="0">
                <a:solidFill>
                  <a:srgbClr val="002060"/>
                </a:solidFill>
                <a:latin typeface="Times" pitchFamily="2" charset="0"/>
              </a:rPr>
              <a:t>Current Events I revisions </a:t>
            </a:r>
          </a:p>
        </p:txBody>
      </p:sp>
    </p:spTree>
    <p:extLst>
      <p:ext uri="{BB962C8B-B14F-4D97-AF65-F5344CB8AC3E}">
        <p14:creationId xmlns:p14="http://schemas.microsoft.com/office/powerpoint/2010/main" val="1509958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A6F26-9A3C-4388-879C-E4AA8217D123}"/>
              </a:ext>
            </a:extLst>
          </p:cNvPr>
          <p:cNvSpPr>
            <a:spLocks noGrp="1"/>
          </p:cNvSpPr>
          <p:nvPr>
            <p:ph type="title"/>
          </p:nvPr>
        </p:nvSpPr>
        <p:spPr>
          <a:xfrm>
            <a:off x="838200" y="365125"/>
            <a:ext cx="10515600" cy="647749"/>
          </a:xfrm>
          <a:solidFill>
            <a:schemeClr val="bg1"/>
          </a:solidFill>
          <a:ln>
            <a:solidFill>
              <a:srgbClr val="FF0000"/>
            </a:solidFill>
          </a:ln>
        </p:spPr>
        <p:txBody>
          <a:bodyPr>
            <a:normAutofit/>
          </a:bodyPr>
          <a:lstStyle/>
          <a:p>
            <a:r>
              <a:rPr lang="en-US" sz="3200" b="1" dirty="0">
                <a:latin typeface="Engravers MT" panose="02090707080505020304" pitchFamily="18" charset="0"/>
              </a:rPr>
              <a:t>Political Philosophy Rap Battle</a:t>
            </a:r>
          </a:p>
        </p:txBody>
      </p:sp>
      <p:sp>
        <p:nvSpPr>
          <p:cNvPr id="3" name="Content Placeholder 2">
            <a:extLst>
              <a:ext uri="{FF2B5EF4-FFF2-40B4-BE49-F238E27FC236}">
                <a16:creationId xmlns:a16="http://schemas.microsoft.com/office/drawing/2014/main" id="{6CF68B6C-20E0-4222-B483-730DC381B0E9}"/>
              </a:ext>
            </a:extLst>
          </p:cNvPr>
          <p:cNvSpPr>
            <a:spLocks noGrp="1"/>
          </p:cNvSpPr>
          <p:nvPr>
            <p:ph idx="1"/>
          </p:nvPr>
        </p:nvSpPr>
        <p:spPr>
          <a:xfrm>
            <a:off x="838200" y="1281779"/>
            <a:ext cx="10515600" cy="4798329"/>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Enlightened Political Philosopher Face-off on the </a:t>
            </a:r>
            <a:r>
              <a:rPr lang="en-US" sz="2400" b="1" u="sng" dirty="0">
                <a:latin typeface="Times" panose="02020603050405020304" pitchFamily="18" charset="0"/>
                <a:cs typeface="Times" panose="02020603050405020304" pitchFamily="18" charset="0"/>
              </a:rPr>
              <a:t>SOCIAL CONTRACT</a:t>
            </a:r>
          </a:p>
        </p:txBody>
      </p:sp>
      <p:pic>
        <p:nvPicPr>
          <p:cNvPr id="1026" name="Picture 2" descr="New Unit- Political Revolutions | Mr. Leverett's World History">
            <a:extLst>
              <a:ext uri="{FF2B5EF4-FFF2-40B4-BE49-F238E27FC236}">
                <a16:creationId xmlns:a16="http://schemas.microsoft.com/office/drawing/2014/main" id="{FF48AEC8-BE1F-43E6-B6AA-65F96CD06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345" y="2260329"/>
            <a:ext cx="3686855" cy="4282394"/>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0AE06486-47E9-4E11-A73D-479E416FAD19}"/>
              </a:ext>
            </a:extLst>
          </p:cNvPr>
          <p:cNvSpPr/>
          <p:nvPr/>
        </p:nvSpPr>
        <p:spPr>
          <a:xfrm>
            <a:off x="3581800" y="1697750"/>
            <a:ext cx="3513351" cy="730283"/>
          </a:xfrm>
          <a:prstGeom prst="wedgeEllipseCallout">
            <a:avLst>
              <a:gd name="adj1" fmla="val -48212"/>
              <a:gd name="adj2" fmla="val 7147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Bring the powerful Leviathan left hook</a:t>
            </a:r>
          </a:p>
        </p:txBody>
      </p:sp>
      <p:sp>
        <p:nvSpPr>
          <p:cNvPr id="6" name="Speech Bubble: Oval 5">
            <a:extLst>
              <a:ext uri="{FF2B5EF4-FFF2-40B4-BE49-F238E27FC236}">
                <a16:creationId xmlns:a16="http://schemas.microsoft.com/office/drawing/2014/main" id="{077C102B-F4EB-4188-A5C7-2298265D9A79}"/>
              </a:ext>
            </a:extLst>
          </p:cNvPr>
          <p:cNvSpPr/>
          <p:nvPr/>
        </p:nvSpPr>
        <p:spPr>
          <a:xfrm>
            <a:off x="5059148" y="2456716"/>
            <a:ext cx="3513351" cy="783771"/>
          </a:xfrm>
          <a:prstGeom prst="wedgeEllipseCallout">
            <a:avLst>
              <a:gd name="adj1" fmla="val -48212"/>
              <a:gd name="adj2" fmla="val 7147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Jabbing with a Second Treatise on Government</a:t>
            </a:r>
          </a:p>
        </p:txBody>
      </p:sp>
      <p:sp>
        <p:nvSpPr>
          <p:cNvPr id="5" name="Rectangle 4">
            <a:extLst>
              <a:ext uri="{FF2B5EF4-FFF2-40B4-BE49-F238E27FC236}">
                <a16:creationId xmlns:a16="http://schemas.microsoft.com/office/drawing/2014/main" id="{77C79C47-11B1-4E59-BA18-E208039F2BE2}"/>
              </a:ext>
            </a:extLst>
          </p:cNvPr>
          <p:cNvSpPr/>
          <p:nvPr/>
        </p:nvSpPr>
        <p:spPr>
          <a:xfrm>
            <a:off x="6095997" y="3326495"/>
            <a:ext cx="5763065" cy="783771"/>
          </a:xfrm>
          <a:prstGeom prst="rect">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Understand the state of nature</a:t>
            </a:r>
          </a:p>
        </p:txBody>
      </p:sp>
      <p:sp>
        <p:nvSpPr>
          <p:cNvPr id="8" name="Rectangle 7">
            <a:extLst>
              <a:ext uri="{FF2B5EF4-FFF2-40B4-BE49-F238E27FC236}">
                <a16:creationId xmlns:a16="http://schemas.microsoft.com/office/drawing/2014/main" id="{F040AFDB-98B6-4FF6-9980-00BB066F967D}"/>
              </a:ext>
            </a:extLst>
          </p:cNvPr>
          <p:cNvSpPr/>
          <p:nvPr/>
        </p:nvSpPr>
        <p:spPr>
          <a:xfrm>
            <a:off x="6095996" y="4190781"/>
            <a:ext cx="5763065" cy="783771"/>
          </a:xfrm>
          <a:prstGeom prst="rect">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The reason the social contract is formed</a:t>
            </a:r>
          </a:p>
        </p:txBody>
      </p:sp>
      <p:sp>
        <p:nvSpPr>
          <p:cNvPr id="9" name="Rectangle 8">
            <a:extLst>
              <a:ext uri="{FF2B5EF4-FFF2-40B4-BE49-F238E27FC236}">
                <a16:creationId xmlns:a16="http://schemas.microsoft.com/office/drawing/2014/main" id="{816D97CE-5E0F-488C-BFEC-8588ADA930F6}"/>
              </a:ext>
            </a:extLst>
          </p:cNvPr>
          <p:cNvSpPr/>
          <p:nvPr/>
        </p:nvSpPr>
        <p:spPr>
          <a:xfrm>
            <a:off x="6095999" y="5055067"/>
            <a:ext cx="5763065" cy="783771"/>
          </a:xfrm>
          <a:prstGeom prst="rect">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How the social contract is formed</a:t>
            </a:r>
          </a:p>
        </p:txBody>
      </p:sp>
      <p:sp>
        <p:nvSpPr>
          <p:cNvPr id="10" name="Rectangle 9">
            <a:extLst>
              <a:ext uri="{FF2B5EF4-FFF2-40B4-BE49-F238E27FC236}">
                <a16:creationId xmlns:a16="http://schemas.microsoft.com/office/drawing/2014/main" id="{A383E09E-D602-46D0-A30C-74CE3E01D1C4}"/>
              </a:ext>
            </a:extLst>
          </p:cNvPr>
          <p:cNvSpPr/>
          <p:nvPr/>
        </p:nvSpPr>
        <p:spPr>
          <a:xfrm>
            <a:off x="6054194" y="5919353"/>
            <a:ext cx="5763065" cy="783771"/>
          </a:xfrm>
          <a:prstGeom prst="rect">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The balance between security and liberty</a:t>
            </a:r>
          </a:p>
        </p:txBody>
      </p:sp>
    </p:spTree>
    <p:extLst>
      <p:ext uri="{BB962C8B-B14F-4D97-AF65-F5344CB8AC3E}">
        <p14:creationId xmlns:p14="http://schemas.microsoft.com/office/powerpoint/2010/main" val="2986984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2C0D4-5472-3C4E-AE78-EC49D057FC2F}"/>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lstStyle/>
          <a:p>
            <a:r>
              <a:rPr lang="en-US" sz="1600" b="1" dirty="0">
                <a:latin typeface="Times" pitchFamily="2" charset="0"/>
              </a:rPr>
              <a:t>CL.B.1.1</a:t>
            </a:r>
            <a:r>
              <a:rPr lang="en-US" sz="1600" dirty="0">
                <a:latin typeface="Times" pitchFamily="2" charset="0"/>
              </a:rPr>
              <a:t> Explain how values and beliefs influence the creation and implementation of public policy and laws.</a:t>
            </a:r>
          </a:p>
          <a:p>
            <a:r>
              <a:rPr lang="en-US" sz="1600" b="1" dirty="0">
                <a:latin typeface="Times" pitchFamily="2" charset="0"/>
              </a:rPr>
              <a:t>CL.B.1.3</a:t>
            </a:r>
            <a:r>
              <a:rPr lang="en-US" sz="1600" dirty="0">
                <a:latin typeface="Times" pitchFamily="2" charset="0"/>
              </a:rPr>
              <a:t> Explain how the values and beliefs regarding freedom, equality, and justice have helped to transform the American system of government.</a:t>
            </a:r>
          </a:p>
          <a:p>
            <a:pPr marL="0" indent="0">
              <a:buNone/>
            </a:pPr>
            <a:r>
              <a:rPr lang="en-US" sz="2000" dirty="0">
                <a:solidFill>
                  <a:srgbClr val="002060"/>
                </a:solidFill>
                <a:latin typeface="Times" pitchFamily="2" charset="0"/>
              </a:rPr>
              <a:t>Essential Question:</a:t>
            </a:r>
            <a:r>
              <a:rPr lang="en-US" sz="2000" dirty="0">
                <a:latin typeface="Times" pitchFamily="2" charset="0"/>
              </a:rPr>
              <a:t> How have American political values defined the historic development of our political institutions and society? </a:t>
            </a:r>
          </a:p>
          <a:p>
            <a:pPr marL="0" indent="0">
              <a:buNone/>
            </a:pPr>
            <a:r>
              <a:rPr lang="en-US" sz="2000" dirty="0">
                <a:solidFill>
                  <a:srgbClr val="002060"/>
                </a:solidFill>
                <a:latin typeface="Times" pitchFamily="2" charset="0"/>
              </a:rPr>
              <a:t>Students Can:</a:t>
            </a:r>
          </a:p>
          <a:p>
            <a:r>
              <a:rPr lang="en-US" sz="2000" dirty="0">
                <a:latin typeface="Times" pitchFamily="2" charset="0"/>
              </a:rPr>
              <a:t>Discern how American democracy was influenced by a variety of source </a:t>
            </a:r>
          </a:p>
          <a:p>
            <a:r>
              <a:rPr lang="en-US" sz="2000" dirty="0">
                <a:latin typeface="Times" pitchFamily="2" charset="0"/>
              </a:rPr>
              <a:t>Explain how British tyranny and the ideas of the Enlightenment led to colonial desire for independence </a:t>
            </a:r>
          </a:p>
          <a:p>
            <a:pPr marL="0" indent="0">
              <a:buNone/>
            </a:pPr>
            <a:r>
              <a:rPr lang="en-US" sz="2000" b="1" dirty="0">
                <a:solidFill>
                  <a:srgbClr val="002060"/>
                </a:solidFill>
                <a:latin typeface="Times" pitchFamily="2" charset="0"/>
              </a:rPr>
              <a:t>Agenda</a:t>
            </a:r>
          </a:p>
          <a:p>
            <a:r>
              <a:rPr lang="en-US" sz="2400" dirty="0">
                <a:latin typeface="Times" pitchFamily="2" charset="0"/>
              </a:rPr>
              <a:t>HAPPY Little Images</a:t>
            </a:r>
          </a:p>
          <a:p>
            <a:r>
              <a:rPr lang="en-US" sz="2400" dirty="0">
                <a:latin typeface="Times" pitchFamily="2" charset="0"/>
              </a:rPr>
              <a:t>Causation of American Independence </a:t>
            </a:r>
          </a:p>
          <a:p>
            <a:r>
              <a:rPr lang="en-US" sz="2400" dirty="0">
                <a:latin typeface="Times" pitchFamily="2" charset="0"/>
              </a:rPr>
              <a:t>Bye, Bye Salutary Neglect</a:t>
            </a:r>
            <a:endParaRPr lang="en-US" sz="2000" dirty="0">
              <a:latin typeface="Times" pitchFamily="2" charset="0"/>
            </a:endParaRPr>
          </a:p>
          <a:p>
            <a:pPr marL="0" indent="0">
              <a:buNone/>
            </a:pPr>
            <a:r>
              <a:rPr lang="en-US" sz="2000" b="1" dirty="0">
                <a:solidFill>
                  <a:srgbClr val="002060"/>
                </a:solidFill>
                <a:latin typeface="Times" pitchFamily="2" charset="0"/>
              </a:rPr>
              <a:t>Homework:</a:t>
            </a:r>
          </a:p>
          <a:p>
            <a:r>
              <a:rPr lang="en-US" b="1" dirty="0">
                <a:solidFill>
                  <a:srgbClr val="002060"/>
                </a:solidFill>
                <a:latin typeface="Times" pitchFamily="2" charset="0"/>
              </a:rPr>
              <a:t>Current events journals </a:t>
            </a:r>
          </a:p>
        </p:txBody>
      </p:sp>
    </p:spTree>
    <p:extLst>
      <p:ext uri="{BB962C8B-B14F-4D97-AF65-F5344CB8AC3E}">
        <p14:creationId xmlns:p14="http://schemas.microsoft.com/office/powerpoint/2010/main" val="10676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A998-E92F-30D6-0F9A-BAE82F058CA4}"/>
              </a:ext>
            </a:extLst>
          </p:cNvPr>
          <p:cNvSpPr>
            <a:spLocks noGrp="1"/>
          </p:cNvSpPr>
          <p:nvPr>
            <p:ph type="title"/>
          </p:nvPr>
        </p:nvSpPr>
        <p:spPr>
          <a:xfrm>
            <a:off x="817974" y="234498"/>
            <a:ext cx="10515600" cy="650873"/>
          </a:xfrm>
          <a:solidFill>
            <a:schemeClr val="accent4">
              <a:lumMod val="40000"/>
              <a:lumOff val="60000"/>
            </a:schemeClr>
          </a:solidFill>
          <a:ln>
            <a:solidFill>
              <a:srgbClr val="FF0000"/>
            </a:solidFill>
          </a:ln>
        </p:spPr>
        <p:txBody>
          <a:bodyPr>
            <a:normAutofit fontScale="90000"/>
          </a:bodyPr>
          <a:lstStyle/>
          <a:p>
            <a:r>
              <a:rPr lang="en-US" dirty="0">
                <a:solidFill>
                  <a:srgbClr val="002060"/>
                </a:solidFill>
                <a:latin typeface="Times" pitchFamily="2" charset="0"/>
              </a:rPr>
              <a:t>A Picture Paints 1000 Words</a:t>
            </a:r>
          </a:p>
        </p:txBody>
      </p:sp>
      <p:sp>
        <p:nvSpPr>
          <p:cNvPr id="3" name="Content Placeholder 2">
            <a:extLst>
              <a:ext uri="{FF2B5EF4-FFF2-40B4-BE49-F238E27FC236}">
                <a16:creationId xmlns:a16="http://schemas.microsoft.com/office/drawing/2014/main" id="{9B8AC70D-31A4-1BA9-398C-99F16FC88C96}"/>
              </a:ext>
            </a:extLst>
          </p:cNvPr>
          <p:cNvSpPr>
            <a:spLocks noGrp="1"/>
          </p:cNvSpPr>
          <p:nvPr>
            <p:ph idx="1"/>
          </p:nvPr>
        </p:nvSpPr>
        <p:spPr>
          <a:xfrm>
            <a:off x="241031" y="1103086"/>
            <a:ext cx="11704226" cy="5009925"/>
          </a:xfrm>
          <a:solidFill>
            <a:schemeClr val="bg1"/>
          </a:solidFill>
        </p:spPr>
        <p:txBody>
          <a:bodyPr>
            <a:normAutofit/>
          </a:bodyPr>
          <a:lstStyle/>
          <a:p>
            <a:pPr marL="0" indent="0">
              <a:buNone/>
            </a:pPr>
            <a:r>
              <a:rPr lang="en-US" sz="2400" dirty="0">
                <a:latin typeface="Times" pitchFamily="2" charset="0"/>
              </a:rPr>
              <a:t>Analyze the following images to determine how perspective is a factor in history</a:t>
            </a:r>
          </a:p>
        </p:txBody>
      </p:sp>
      <p:sp>
        <p:nvSpPr>
          <p:cNvPr id="4" name="Rectangle 3">
            <a:extLst>
              <a:ext uri="{FF2B5EF4-FFF2-40B4-BE49-F238E27FC236}">
                <a16:creationId xmlns:a16="http://schemas.microsoft.com/office/drawing/2014/main" id="{7C9D6C84-5BAC-14F8-D329-80AE50C75AA3}"/>
              </a:ext>
            </a:extLst>
          </p:cNvPr>
          <p:cNvSpPr/>
          <p:nvPr/>
        </p:nvSpPr>
        <p:spPr>
          <a:xfrm>
            <a:off x="817974" y="5754914"/>
            <a:ext cx="5278026" cy="74748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The Bloody Massacre on King Street by Paul Revere (American), 1770</a:t>
            </a:r>
          </a:p>
        </p:txBody>
      </p:sp>
      <p:pic>
        <p:nvPicPr>
          <p:cNvPr id="6" name="Picture 5" descr="A group of people in a city&#10;&#10;Description automatically generated">
            <a:extLst>
              <a:ext uri="{FF2B5EF4-FFF2-40B4-BE49-F238E27FC236}">
                <a16:creationId xmlns:a16="http://schemas.microsoft.com/office/drawing/2014/main" id="{588F869B-66B2-2450-8428-90B21AA887A6}"/>
              </a:ext>
            </a:extLst>
          </p:cNvPr>
          <p:cNvPicPr>
            <a:picLocks noChangeAspect="1"/>
          </p:cNvPicPr>
          <p:nvPr/>
        </p:nvPicPr>
        <p:blipFill>
          <a:blip r:embed="rId2"/>
          <a:stretch>
            <a:fillRect/>
          </a:stretch>
        </p:blipFill>
        <p:spPr>
          <a:xfrm>
            <a:off x="241031" y="1680329"/>
            <a:ext cx="6029140" cy="3950440"/>
          </a:xfrm>
          <a:prstGeom prst="rect">
            <a:avLst/>
          </a:prstGeom>
          <a:ln>
            <a:solidFill>
              <a:srgbClr val="002060"/>
            </a:solidFill>
          </a:ln>
        </p:spPr>
      </p:pic>
      <p:pic>
        <p:nvPicPr>
          <p:cNvPr id="4100" name="Picture 4" descr="Tarred and Feathered">
            <a:extLst>
              <a:ext uri="{FF2B5EF4-FFF2-40B4-BE49-F238E27FC236}">
                <a16:creationId xmlns:a16="http://schemas.microsoft.com/office/drawing/2014/main" id="{397FF4D6-D1E6-CDD1-18B8-49C9AA32E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942" y="1680329"/>
            <a:ext cx="4996543" cy="395044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D018911-AE80-FBAB-0A94-B26CB39C28D2}"/>
              </a:ext>
            </a:extLst>
          </p:cNvPr>
          <p:cNvSpPr/>
          <p:nvPr/>
        </p:nvSpPr>
        <p:spPr>
          <a:xfrm>
            <a:off x="6672942" y="5739268"/>
            <a:ext cx="5278026" cy="74748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Bostonians Paying the Excise (Tax) Man by Phillip Dawe (English), 1774</a:t>
            </a:r>
          </a:p>
        </p:txBody>
      </p:sp>
      <p:sp>
        <p:nvSpPr>
          <p:cNvPr id="14" name="Rectangle 13">
            <a:extLst>
              <a:ext uri="{FF2B5EF4-FFF2-40B4-BE49-F238E27FC236}">
                <a16:creationId xmlns:a16="http://schemas.microsoft.com/office/drawing/2014/main" id="{96F2622A-6223-77BC-4D0B-CD16B7AE2DEA}"/>
              </a:ext>
            </a:extLst>
          </p:cNvPr>
          <p:cNvSpPr/>
          <p:nvPr/>
        </p:nvSpPr>
        <p:spPr>
          <a:xfrm>
            <a:off x="2648856" y="2616715"/>
            <a:ext cx="7242629" cy="2448627"/>
          </a:xfrm>
          <a:prstGeom prst="rect">
            <a:avLst/>
          </a:prstGeom>
          <a:ln>
            <a:solidFill>
              <a:srgbClr val="00B05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b="1" dirty="0">
                <a:solidFill>
                  <a:srgbClr val="FFFF00"/>
                </a:solidFill>
                <a:latin typeface="Times" panose="02020603050405020304" pitchFamily="18" charset="0"/>
                <a:cs typeface="Times" panose="02020603050405020304" pitchFamily="18" charset="0"/>
              </a:rPr>
              <a:t>HAPPY Analysis</a:t>
            </a:r>
          </a:p>
          <a:p>
            <a:r>
              <a:rPr lang="en-US" sz="2400" b="1" dirty="0">
                <a:solidFill>
                  <a:srgbClr val="FFFF00"/>
                </a:solidFill>
                <a:latin typeface="Times" panose="02020603050405020304" pitchFamily="18" charset="0"/>
                <a:cs typeface="Times" panose="02020603050405020304" pitchFamily="18" charset="0"/>
              </a:rPr>
              <a:t>H</a:t>
            </a:r>
            <a:r>
              <a:rPr lang="en-US" sz="2400" dirty="0">
                <a:latin typeface="Times" panose="02020603050405020304" pitchFamily="18" charset="0"/>
                <a:cs typeface="Times" panose="02020603050405020304" pitchFamily="18" charset="0"/>
              </a:rPr>
              <a:t> = Historic Context (When did it happen?)</a:t>
            </a:r>
          </a:p>
          <a:p>
            <a:r>
              <a:rPr lang="en-US" sz="2400" b="1" dirty="0">
                <a:solidFill>
                  <a:srgbClr val="FFFF00"/>
                </a:solidFill>
                <a:latin typeface="Times" panose="02020603050405020304" pitchFamily="18" charset="0"/>
                <a:cs typeface="Times" panose="02020603050405020304" pitchFamily="18" charset="0"/>
              </a:rPr>
              <a:t>A</a:t>
            </a:r>
            <a:r>
              <a:rPr lang="en-US" sz="2400" dirty="0">
                <a:latin typeface="Times" panose="02020603050405020304" pitchFamily="18" charset="0"/>
                <a:cs typeface="Times" panose="02020603050405020304" pitchFamily="18" charset="0"/>
              </a:rPr>
              <a:t> = Audience (Who was the image design for?)</a:t>
            </a:r>
          </a:p>
          <a:p>
            <a:r>
              <a:rPr lang="en-US" sz="2400" b="1" dirty="0">
                <a:solidFill>
                  <a:srgbClr val="FFFF00"/>
                </a:solidFill>
                <a:latin typeface="Times" panose="02020603050405020304" pitchFamily="18" charset="0"/>
                <a:cs typeface="Times" panose="02020603050405020304" pitchFamily="18" charset="0"/>
              </a:rPr>
              <a:t>P</a:t>
            </a:r>
            <a:r>
              <a:rPr lang="en-US" sz="2400" dirty="0">
                <a:latin typeface="Times" panose="02020603050405020304" pitchFamily="18" charset="0"/>
                <a:cs typeface="Times" panose="02020603050405020304" pitchFamily="18" charset="0"/>
              </a:rPr>
              <a:t> = Point of View (Who created the image?)</a:t>
            </a:r>
          </a:p>
          <a:p>
            <a:r>
              <a:rPr lang="en-US" sz="2400" b="1" dirty="0">
                <a:solidFill>
                  <a:srgbClr val="FFFF00"/>
                </a:solidFill>
                <a:latin typeface="Times" panose="02020603050405020304" pitchFamily="18" charset="0"/>
                <a:cs typeface="Times" panose="02020603050405020304" pitchFamily="18" charset="0"/>
              </a:rPr>
              <a:t>P</a:t>
            </a:r>
            <a:r>
              <a:rPr lang="en-US" sz="2400" dirty="0">
                <a:latin typeface="Times" panose="02020603050405020304" pitchFamily="18" charset="0"/>
                <a:cs typeface="Times" panose="02020603050405020304" pitchFamily="18" charset="0"/>
              </a:rPr>
              <a:t> = Purpose (Why was the image created?)</a:t>
            </a:r>
          </a:p>
          <a:p>
            <a:r>
              <a:rPr lang="en-US" sz="2400" b="1" dirty="0">
                <a:solidFill>
                  <a:srgbClr val="FFFF00"/>
                </a:solidFill>
                <a:latin typeface="Times" panose="02020603050405020304" pitchFamily="18" charset="0"/>
                <a:cs typeface="Times" panose="02020603050405020304" pitchFamily="18" charset="0"/>
              </a:rPr>
              <a:t>Y</a:t>
            </a:r>
            <a:r>
              <a:rPr lang="en-US" sz="2400" dirty="0">
                <a:latin typeface="Times" panose="02020603050405020304" pitchFamily="18" charset="0"/>
                <a:cs typeface="Times" panose="02020603050405020304" pitchFamily="18" charset="0"/>
              </a:rPr>
              <a:t> = Why (Why is this significance?)</a:t>
            </a:r>
          </a:p>
        </p:txBody>
      </p:sp>
    </p:spTree>
    <p:extLst>
      <p:ext uri="{BB962C8B-B14F-4D97-AF65-F5344CB8AC3E}">
        <p14:creationId xmlns:p14="http://schemas.microsoft.com/office/powerpoint/2010/main" val="124482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A998-E92F-30D6-0F9A-BAE82F058CA4}"/>
              </a:ext>
            </a:extLst>
          </p:cNvPr>
          <p:cNvSpPr>
            <a:spLocks noGrp="1"/>
          </p:cNvSpPr>
          <p:nvPr>
            <p:ph type="title"/>
          </p:nvPr>
        </p:nvSpPr>
        <p:spPr>
          <a:xfrm>
            <a:off x="838200" y="365126"/>
            <a:ext cx="10515600" cy="774906"/>
          </a:xfrm>
          <a:solidFill>
            <a:schemeClr val="accent4">
              <a:lumMod val="40000"/>
              <a:lumOff val="60000"/>
            </a:schemeClr>
          </a:solidFill>
          <a:ln>
            <a:solidFill>
              <a:srgbClr val="FF0000"/>
            </a:solidFill>
          </a:ln>
        </p:spPr>
        <p:txBody>
          <a:bodyPr/>
          <a:lstStyle/>
          <a:p>
            <a:r>
              <a:rPr lang="en-US" dirty="0">
                <a:solidFill>
                  <a:srgbClr val="002060"/>
                </a:solidFill>
                <a:latin typeface="Times" pitchFamily="2" charset="0"/>
              </a:rPr>
              <a:t>Establish the 13 Colonies</a:t>
            </a:r>
          </a:p>
        </p:txBody>
      </p:sp>
      <p:sp>
        <p:nvSpPr>
          <p:cNvPr id="3" name="Content Placeholder 2">
            <a:extLst>
              <a:ext uri="{FF2B5EF4-FFF2-40B4-BE49-F238E27FC236}">
                <a16:creationId xmlns:a16="http://schemas.microsoft.com/office/drawing/2014/main" id="{9B8AC70D-31A4-1BA9-398C-99F16FC88C96}"/>
              </a:ext>
            </a:extLst>
          </p:cNvPr>
          <p:cNvSpPr>
            <a:spLocks noGrp="1"/>
          </p:cNvSpPr>
          <p:nvPr>
            <p:ph idx="1"/>
          </p:nvPr>
        </p:nvSpPr>
        <p:spPr>
          <a:xfrm>
            <a:off x="241031" y="1372962"/>
            <a:ext cx="11092543" cy="4740049"/>
          </a:xfrm>
          <a:solidFill>
            <a:schemeClr val="bg1"/>
          </a:solidFill>
        </p:spPr>
        <p:txBody>
          <a:bodyPr>
            <a:normAutofit/>
          </a:bodyPr>
          <a:lstStyle/>
          <a:p>
            <a:pPr marL="0" indent="0">
              <a:buNone/>
            </a:pPr>
            <a:r>
              <a:rPr lang="en-US" sz="2400" dirty="0">
                <a:latin typeface="Times" pitchFamily="2" charset="0"/>
              </a:rPr>
              <a:t>Building an American identity</a:t>
            </a:r>
          </a:p>
        </p:txBody>
      </p:sp>
      <p:pic>
        <p:nvPicPr>
          <p:cNvPr id="7" name="Picture 6">
            <a:extLst>
              <a:ext uri="{FF2B5EF4-FFF2-40B4-BE49-F238E27FC236}">
                <a16:creationId xmlns:a16="http://schemas.microsoft.com/office/drawing/2014/main" id="{8F8D760F-E71E-9C01-AD02-15F9BA901931}"/>
              </a:ext>
            </a:extLst>
          </p:cNvPr>
          <p:cNvPicPr>
            <a:picLocks noChangeAspect="1"/>
          </p:cNvPicPr>
          <p:nvPr/>
        </p:nvPicPr>
        <p:blipFill>
          <a:blip r:embed="rId2"/>
          <a:stretch>
            <a:fillRect/>
          </a:stretch>
        </p:blipFill>
        <p:spPr>
          <a:xfrm>
            <a:off x="838200" y="2007900"/>
            <a:ext cx="3553918" cy="4484973"/>
          </a:xfrm>
          <a:prstGeom prst="rect">
            <a:avLst/>
          </a:prstGeom>
          <a:ln>
            <a:solidFill>
              <a:srgbClr val="002060"/>
            </a:solidFill>
          </a:ln>
        </p:spPr>
      </p:pic>
      <p:sp>
        <p:nvSpPr>
          <p:cNvPr id="8" name="Rectangle 7">
            <a:extLst>
              <a:ext uri="{FF2B5EF4-FFF2-40B4-BE49-F238E27FC236}">
                <a16:creationId xmlns:a16="http://schemas.microsoft.com/office/drawing/2014/main" id="{41E01319-47D7-6498-6943-04BB321ABC38}"/>
              </a:ext>
            </a:extLst>
          </p:cNvPr>
          <p:cNvSpPr/>
          <p:nvPr/>
        </p:nvSpPr>
        <p:spPr>
          <a:xfrm>
            <a:off x="7799884" y="1857829"/>
            <a:ext cx="4107542" cy="1571171"/>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solidFill>
                  <a:srgbClr val="FFFF00"/>
                </a:solidFill>
                <a:latin typeface="Times" panose="02020603050405020304" pitchFamily="18" charset="0"/>
                <a:cs typeface="Times" panose="02020603050405020304" pitchFamily="18" charset="0"/>
              </a:rPr>
              <a:t>Liberty</a:t>
            </a:r>
            <a:r>
              <a:rPr lang="en-US" sz="2400" dirty="0">
                <a:latin typeface="Times" panose="02020603050405020304" pitchFamily="18" charset="0"/>
                <a:cs typeface="Times" panose="02020603050405020304" pitchFamily="18" charset="0"/>
              </a:rPr>
              <a:t> </a:t>
            </a:r>
            <a:r>
              <a:rPr lang="en-US" sz="2400" i="1" dirty="0">
                <a:solidFill>
                  <a:srgbClr val="FFFF00"/>
                </a:solidFill>
                <a:latin typeface="Times" panose="02020603050405020304" pitchFamily="18" charset="0"/>
                <a:cs typeface="Times" panose="02020603050405020304" pitchFamily="18" charset="0"/>
              </a:rPr>
              <a:t>(Freedom)</a:t>
            </a:r>
            <a:r>
              <a:rPr lang="en-US" sz="2400" dirty="0">
                <a:latin typeface="Times" panose="02020603050405020304" pitchFamily="18" charset="0"/>
                <a:cs typeface="Times" panose="02020603050405020304" pitchFamily="18" charset="0"/>
              </a:rPr>
              <a:t>: many colonists sought religious freedom (</a:t>
            </a:r>
            <a:r>
              <a:rPr lang="en-US" sz="2400" i="1" dirty="0">
                <a:solidFill>
                  <a:srgbClr val="FFFF00"/>
                </a:solidFill>
                <a:latin typeface="Times" panose="02020603050405020304" pitchFamily="18" charset="0"/>
                <a:cs typeface="Times" panose="02020603050405020304" pitchFamily="18" charset="0"/>
              </a:rPr>
              <a:t>Puritans, Quakers, Catholics</a:t>
            </a:r>
            <a:r>
              <a:rPr lang="en-US" sz="2400" dirty="0">
                <a:latin typeface="Times" panose="02020603050405020304" pitchFamily="18" charset="0"/>
                <a:cs typeface="Times" panose="02020603050405020304" pitchFamily="18" charset="0"/>
              </a:rPr>
              <a:t>)</a:t>
            </a:r>
          </a:p>
        </p:txBody>
      </p:sp>
      <p:sp>
        <p:nvSpPr>
          <p:cNvPr id="9" name="Rectangle 8">
            <a:extLst>
              <a:ext uri="{FF2B5EF4-FFF2-40B4-BE49-F238E27FC236}">
                <a16:creationId xmlns:a16="http://schemas.microsoft.com/office/drawing/2014/main" id="{DA53083B-C7CD-A7DF-900E-EF04B3152DCC}"/>
              </a:ext>
            </a:extLst>
          </p:cNvPr>
          <p:cNvSpPr/>
          <p:nvPr/>
        </p:nvSpPr>
        <p:spPr>
          <a:xfrm>
            <a:off x="3710213" y="2036293"/>
            <a:ext cx="3846287" cy="1214242"/>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solidFill>
                  <a:srgbClr val="FFFF00"/>
                </a:solidFill>
                <a:latin typeface="Times" panose="02020603050405020304" pitchFamily="18" charset="0"/>
                <a:cs typeface="Times" panose="02020603050405020304" pitchFamily="18" charset="0"/>
              </a:rPr>
              <a:t>Opportunity</a:t>
            </a:r>
            <a:r>
              <a:rPr lang="en-US" sz="2400" dirty="0">
                <a:latin typeface="Times" panose="02020603050405020304" pitchFamily="18" charset="0"/>
                <a:cs typeface="Times" panose="02020603050405020304" pitchFamily="18" charset="0"/>
              </a:rPr>
              <a:t>: achieve the American dream – </a:t>
            </a:r>
          </a:p>
          <a:p>
            <a:r>
              <a:rPr lang="en-US" sz="2400" dirty="0">
                <a:latin typeface="Times" panose="02020603050405020304" pitchFamily="18" charset="0"/>
                <a:cs typeface="Times" panose="02020603050405020304" pitchFamily="18" charset="0"/>
              </a:rPr>
              <a:t>(</a:t>
            </a:r>
            <a:r>
              <a:rPr lang="en-US" sz="2400" i="1" dirty="0">
                <a:solidFill>
                  <a:srgbClr val="FFFF00"/>
                </a:solidFill>
                <a:latin typeface="Times" panose="02020603050405020304" pitchFamily="18" charset="0"/>
                <a:cs typeface="Times" panose="02020603050405020304" pitchFamily="18" charset="0"/>
              </a:rPr>
              <a:t>indenture servants, 2</a:t>
            </a:r>
            <a:r>
              <a:rPr lang="en-US" sz="2400" i="1" baseline="30000" dirty="0">
                <a:solidFill>
                  <a:srgbClr val="FFFF00"/>
                </a:solidFill>
                <a:latin typeface="Times" panose="02020603050405020304" pitchFamily="18" charset="0"/>
                <a:cs typeface="Times" panose="02020603050405020304" pitchFamily="18" charset="0"/>
              </a:rPr>
              <a:t>nd</a:t>
            </a:r>
            <a:r>
              <a:rPr lang="en-US" sz="2400" i="1" dirty="0">
                <a:solidFill>
                  <a:srgbClr val="FFFF00"/>
                </a:solidFill>
                <a:latin typeface="Times" panose="02020603050405020304" pitchFamily="18" charset="0"/>
                <a:cs typeface="Times" panose="02020603050405020304" pitchFamily="18" charset="0"/>
              </a:rPr>
              <a:t> sons</a:t>
            </a:r>
            <a:r>
              <a:rPr lang="en-US" sz="2400" dirty="0">
                <a:latin typeface="Times" panose="02020603050405020304" pitchFamily="18" charset="0"/>
                <a:cs typeface="Times" panose="02020603050405020304" pitchFamily="18" charset="0"/>
              </a:rPr>
              <a:t>)</a:t>
            </a:r>
          </a:p>
        </p:txBody>
      </p:sp>
      <p:pic>
        <p:nvPicPr>
          <p:cNvPr id="2052" name="Picture 4" descr="AMERICAN FLAG AND FLYING EAGLE&quot; METAL ...">
            <a:extLst>
              <a:ext uri="{FF2B5EF4-FFF2-40B4-BE49-F238E27FC236}">
                <a16:creationId xmlns:a16="http://schemas.microsoft.com/office/drawing/2014/main" id="{582796A4-6575-3ED4-FD09-1046F1F2C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144" y="3764757"/>
            <a:ext cx="2786742" cy="237664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0" name="Arrow: Down 9">
            <a:extLst>
              <a:ext uri="{FF2B5EF4-FFF2-40B4-BE49-F238E27FC236}">
                <a16:creationId xmlns:a16="http://schemas.microsoft.com/office/drawing/2014/main" id="{2FF1A86C-F0F4-00EB-3B54-C8616E237F88}"/>
              </a:ext>
            </a:extLst>
          </p:cNvPr>
          <p:cNvSpPr/>
          <p:nvPr/>
        </p:nvSpPr>
        <p:spPr>
          <a:xfrm>
            <a:off x="6512514" y="3175894"/>
            <a:ext cx="362857" cy="71186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F4D2B2F5-D8DF-F7B4-FDEC-4CC9CAB8D318}"/>
              </a:ext>
            </a:extLst>
          </p:cNvPr>
          <p:cNvSpPr/>
          <p:nvPr/>
        </p:nvSpPr>
        <p:spPr>
          <a:xfrm>
            <a:off x="8145371" y="3328294"/>
            <a:ext cx="362857" cy="71186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D8112C-7E38-3632-72ED-EBF0C9895B44}"/>
              </a:ext>
            </a:extLst>
          </p:cNvPr>
          <p:cNvSpPr/>
          <p:nvPr/>
        </p:nvSpPr>
        <p:spPr>
          <a:xfrm>
            <a:off x="7584888" y="5943925"/>
            <a:ext cx="3553918" cy="385331"/>
          </a:xfrm>
          <a:prstGeom prst="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American Political Culture</a:t>
            </a:r>
          </a:p>
        </p:txBody>
      </p:sp>
    </p:spTree>
    <p:extLst>
      <p:ext uri="{BB962C8B-B14F-4D97-AF65-F5344CB8AC3E}">
        <p14:creationId xmlns:p14="http://schemas.microsoft.com/office/powerpoint/2010/main" val="1181177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A998-E92F-30D6-0F9A-BAE82F058CA4}"/>
              </a:ext>
            </a:extLst>
          </p:cNvPr>
          <p:cNvSpPr>
            <a:spLocks noGrp="1"/>
          </p:cNvSpPr>
          <p:nvPr>
            <p:ph type="title"/>
          </p:nvPr>
        </p:nvSpPr>
        <p:spPr>
          <a:xfrm>
            <a:off x="838200" y="365126"/>
            <a:ext cx="10515600" cy="774906"/>
          </a:xfrm>
          <a:solidFill>
            <a:schemeClr val="accent4">
              <a:lumMod val="40000"/>
              <a:lumOff val="60000"/>
            </a:schemeClr>
          </a:solidFill>
          <a:ln>
            <a:solidFill>
              <a:srgbClr val="FF0000"/>
            </a:solidFill>
          </a:ln>
        </p:spPr>
        <p:txBody>
          <a:bodyPr/>
          <a:lstStyle/>
          <a:p>
            <a:r>
              <a:rPr lang="en-US" dirty="0">
                <a:solidFill>
                  <a:srgbClr val="002060"/>
                </a:solidFill>
                <a:latin typeface="Times" pitchFamily="2" charset="0"/>
              </a:rPr>
              <a:t>A Government of Non-governing</a:t>
            </a:r>
          </a:p>
        </p:txBody>
      </p:sp>
      <p:sp>
        <p:nvSpPr>
          <p:cNvPr id="3" name="Content Placeholder 2">
            <a:extLst>
              <a:ext uri="{FF2B5EF4-FFF2-40B4-BE49-F238E27FC236}">
                <a16:creationId xmlns:a16="http://schemas.microsoft.com/office/drawing/2014/main" id="{9B8AC70D-31A4-1BA9-398C-99F16FC88C96}"/>
              </a:ext>
            </a:extLst>
          </p:cNvPr>
          <p:cNvSpPr>
            <a:spLocks noGrp="1"/>
          </p:cNvSpPr>
          <p:nvPr>
            <p:ph idx="1"/>
          </p:nvPr>
        </p:nvSpPr>
        <p:spPr>
          <a:xfrm>
            <a:off x="261257" y="1436914"/>
            <a:ext cx="11092543" cy="4740049"/>
          </a:xfrm>
          <a:solidFill>
            <a:schemeClr val="bg1"/>
          </a:solidFill>
        </p:spPr>
        <p:txBody>
          <a:bodyPr>
            <a:normAutofit/>
          </a:bodyPr>
          <a:lstStyle/>
          <a:p>
            <a:pPr marL="0" indent="0">
              <a:buNone/>
            </a:pPr>
            <a:r>
              <a:rPr lang="en-US" sz="2400" b="1" i="1" u="sng" dirty="0">
                <a:latin typeface="Times" pitchFamily="2" charset="0"/>
              </a:rPr>
              <a:t>Salutary Neglect</a:t>
            </a:r>
            <a:r>
              <a:rPr lang="en-US" sz="2400" dirty="0">
                <a:latin typeface="Times" pitchFamily="2" charset="0"/>
              </a:rPr>
              <a:t>: England policy of allowing the thirteen colonies to govern themselves from 1607 -1753</a:t>
            </a:r>
          </a:p>
        </p:txBody>
      </p:sp>
      <p:pic>
        <p:nvPicPr>
          <p:cNvPr id="1026" name="Picture 2" descr="The 13 Colonies: Map, Original States &amp; Facts | HISTORY - HISTORY">
            <a:extLst>
              <a:ext uri="{FF2B5EF4-FFF2-40B4-BE49-F238E27FC236}">
                <a16:creationId xmlns:a16="http://schemas.microsoft.com/office/drawing/2014/main" id="{85C65B81-97CE-8882-63EC-59AE54F42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996" y="2218544"/>
            <a:ext cx="5381735" cy="36800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D756DF2-4369-6840-671C-3F6E0D49D4F2}"/>
              </a:ext>
            </a:extLst>
          </p:cNvPr>
          <p:cNvSpPr/>
          <p:nvPr/>
        </p:nvSpPr>
        <p:spPr>
          <a:xfrm>
            <a:off x="6217271" y="2149405"/>
            <a:ext cx="5468268" cy="223259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Examples colonial </a:t>
            </a:r>
            <a:r>
              <a:rPr lang="en-US" sz="2400" b="1" u="sng" dirty="0">
                <a:latin typeface="Times" pitchFamily="2" charset="0"/>
              </a:rPr>
              <a:t>self-government</a:t>
            </a:r>
          </a:p>
          <a:p>
            <a:pPr marL="342900" indent="-342900">
              <a:buFont typeface="Arial" panose="020B0604020202020204" pitchFamily="34" charset="0"/>
              <a:buChar char="•"/>
            </a:pPr>
            <a:r>
              <a:rPr lang="en-US" sz="2400" b="1" i="1" u="sng" dirty="0">
                <a:latin typeface="Times" pitchFamily="2" charset="0"/>
              </a:rPr>
              <a:t>House of Burgesses</a:t>
            </a:r>
            <a:r>
              <a:rPr lang="en-US" sz="2400" dirty="0">
                <a:latin typeface="Times" pitchFamily="2" charset="0"/>
              </a:rPr>
              <a:t>: Representative democracy in Virginia</a:t>
            </a:r>
          </a:p>
          <a:p>
            <a:pPr marL="342900" indent="-342900">
              <a:buFont typeface="Arial" panose="020B0604020202020204" pitchFamily="34" charset="0"/>
              <a:buChar char="•"/>
            </a:pPr>
            <a:r>
              <a:rPr lang="en-US" sz="2400" b="1" i="1" u="sng" dirty="0">
                <a:latin typeface="Times" pitchFamily="2" charset="0"/>
              </a:rPr>
              <a:t>Mayflower Compact</a:t>
            </a:r>
            <a:r>
              <a:rPr lang="en-US" sz="2400" dirty="0">
                <a:latin typeface="Times" pitchFamily="2" charset="0"/>
              </a:rPr>
              <a:t>: Direct democracy in Plymouth Colony</a:t>
            </a:r>
          </a:p>
        </p:txBody>
      </p:sp>
      <p:pic>
        <p:nvPicPr>
          <p:cNvPr id="5" name="Picture 2" descr="How the Mayflower Compact Laid a ...">
            <a:extLst>
              <a:ext uri="{FF2B5EF4-FFF2-40B4-BE49-F238E27FC236}">
                <a16:creationId xmlns:a16="http://schemas.microsoft.com/office/drawing/2014/main" id="{EEB37BC9-28D9-302F-8B40-B26C01357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993" y="4229099"/>
            <a:ext cx="3649436" cy="223258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28" name="Picture 4" descr="House of Burgesses - World History ...">
            <a:extLst>
              <a:ext uri="{FF2B5EF4-FFF2-40B4-BE49-F238E27FC236}">
                <a16:creationId xmlns:a16="http://schemas.microsoft.com/office/drawing/2014/main" id="{6D9B3FCA-A64F-C149-F27D-7330C8D37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5856" y="3890450"/>
            <a:ext cx="2672223" cy="274257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481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FA1C2-249B-460F-B2C5-FBC8AC824B49}"/>
              </a:ext>
            </a:extLst>
          </p:cNvPr>
          <p:cNvSpPr>
            <a:spLocks noGrp="1"/>
          </p:cNvSpPr>
          <p:nvPr>
            <p:ph type="title"/>
          </p:nvPr>
        </p:nvSpPr>
        <p:spPr>
          <a:xfrm>
            <a:off x="838200" y="183955"/>
            <a:ext cx="10515600" cy="631971"/>
          </a:xfrm>
          <a:solidFill>
            <a:schemeClr val="accent4">
              <a:lumMod val="40000"/>
              <a:lumOff val="60000"/>
            </a:schemeClr>
          </a:solidFill>
          <a:ln>
            <a:solidFill>
              <a:srgbClr val="FF0000"/>
            </a:solidFill>
          </a:ln>
        </p:spPr>
        <p:txBody>
          <a:bodyPr>
            <a:normAutofit fontScale="90000"/>
          </a:bodyPr>
          <a:lstStyle/>
          <a:p>
            <a:r>
              <a:rPr lang="en-US" dirty="0">
                <a:solidFill>
                  <a:srgbClr val="002060"/>
                </a:solidFill>
                <a:latin typeface="Baskerville Old Face" panose="02020602080505020303" pitchFamily="18" charset="0"/>
              </a:rPr>
              <a:t>Awakening the Revolutionary Spirit</a:t>
            </a:r>
          </a:p>
        </p:txBody>
      </p:sp>
      <p:sp>
        <p:nvSpPr>
          <p:cNvPr id="3" name="Content Placeholder 2">
            <a:extLst>
              <a:ext uri="{FF2B5EF4-FFF2-40B4-BE49-F238E27FC236}">
                <a16:creationId xmlns:a16="http://schemas.microsoft.com/office/drawing/2014/main" id="{CEA1D688-C415-4C5A-BEF7-E7DFA1DD84A8}"/>
              </a:ext>
            </a:extLst>
          </p:cNvPr>
          <p:cNvSpPr>
            <a:spLocks noGrp="1"/>
          </p:cNvSpPr>
          <p:nvPr>
            <p:ph idx="1"/>
          </p:nvPr>
        </p:nvSpPr>
        <p:spPr>
          <a:xfrm>
            <a:off x="838200" y="1111348"/>
            <a:ext cx="10515600" cy="5065615"/>
          </a:xfrm>
          <a:solidFill>
            <a:schemeClr val="bg1"/>
          </a:solidFill>
        </p:spPr>
        <p:txBody>
          <a:bodyPr>
            <a:normAutofit/>
          </a:bodyPr>
          <a:lstStyle/>
          <a:p>
            <a:pPr marL="0" indent="0">
              <a:buNone/>
            </a:pPr>
            <a:r>
              <a:rPr lang="en-US" sz="2400" b="1" u="sng" dirty="0">
                <a:solidFill>
                  <a:srgbClr val="002060"/>
                </a:solidFill>
                <a:latin typeface="Times" panose="02020603050405020304" pitchFamily="18" charset="0"/>
                <a:cs typeface="Times" panose="02020603050405020304" pitchFamily="18" charset="0"/>
              </a:rPr>
              <a:t>1</a:t>
            </a:r>
            <a:r>
              <a:rPr lang="en-US" sz="2400" b="1" u="sng" baseline="30000" dirty="0">
                <a:solidFill>
                  <a:srgbClr val="002060"/>
                </a:solidFill>
                <a:latin typeface="Times" panose="02020603050405020304" pitchFamily="18" charset="0"/>
                <a:cs typeface="Times" panose="02020603050405020304" pitchFamily="18" charset="0"/>
              </a:rPr>
              <a:t>st</a:t>
            </a:r>
            <a:r>
              <a:rPr lang="en-US" sz="2400" b="1" u="sng" dirty="0">
                <a:solidFill>
                  <a:srgbClr val="002060"/>
                </a:solidFill>
                <a:latin typeface="Times" panose="02020603050405020304" pitchFamily="18" charset="0"/>
                <a:cs typeface="Times" panose="02020603050405020304" pitchFamily="18" charset="0"/>
              </a:rPr>
              <a:t> Great Awakening </a:t>
            </a:r>
            <a:r>
              <a:rPr lang="en-US" sz="2400" b="1" dirty="0">
                <a:latin typeface="Times" panose="02020603050405020304" pitchFamily="18" charset="0"/>
                <a:cs typeface="Times" panose="02020603050405020304" pitchFamily="18" charset="0"/>
              </a:rPr>
              <a:t>(1730s-1770s) – religious revival movement </a:t>
            </a:r>
          </a:p>
        </p:txBody>
      </p:sp>
      <p:sp>
        <p:nvSpPr>
          <p:cNvPr id="4" name="Rectangle 3">
            <a:extLst>
              <a:ext uri="{FF2B5EF4-FFF2-40B4-BE49-F238E27FC236}">
                <a16:creationId xmlns:a16="http://schemas.microsoft.com/office/drawing/2014/main" id="{F0B9CE60-A9C3-4FD5-A9BA-651B7883A073}"/>
              </a:ext>
            </a:extLst>
          </p:cNvPr>
          <p:cNvSpPr/>
          <p:nvPr/>
        </p:nvSpPr>
        <p:spPr>
          <a:xfrm>
            <a:off x="365760" y="1588478"/>
            <a:ext cx="5430128" cy="746223"/>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Promotes unity between the 13 colonies</a:t>
            </a:r>
          </a:p>
        </p:txBody>
      </p:sp>
      <p:sp>
        <p:nvSpPr>
          <p:cNvPr id="11" name="Rectangle 10">
            <a:extLst>
              <a:ext uri="{FF2B5EF4-FFF2-40B4-BE49-F238E27FC236}">
                <a16:creationId xmlns:a16="http://schemas.microsoft.com/office/drawing/2014/main" id="{8F928112-0A09-4D44-BA2C-92484522772C}"/>
              </a:ext>
            </a:extLst>
          </p:cNvPr>
          <p:cNvSpPr/>
          <p:nvPr/>
        </p:nvSpPr>
        <p:spPr>
          <a:xfrm>
            <a:off x="365759" y="2426041"/>
            <a:ext cx="5430129" cy="746223"/>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Promotes the idea of </a:t>
            </a:r>
            <a:r>
              <a:rPr lang="en-US" sz="2400" b="1" u="sng" dirty="0">
                <a:solidFill>
                  <a:schemeClr val="bg1"/>
                </a:solidFill>
                <a:latin typeface="Times" panose="02020603050405020304" pitchFamily="18" charset="0"/>
                <a:cs typeface="Times" panose="02020603050405020304" pitchFamily="18" charset="0"/>
              </a:rPr>
              <a:t>equality</a:t>
            </a:r>
            <a:r>
              <a:rPr lang="en-US" sz="2400" dirty="0">
                <a:solidFill>
                  <a:schemeClr val="bg1"/>
                </a:solidFill>
                <a:latin typeface="Times" panose="02020603050405020304" pitchFamily="18" charset="0"/>
                <a:cs typeface="Times" panose="02020603050405020304" pitchFamily="18" charset="0"/>
              </a:rPr>
              <a:t> and </a:t>
            </a:r>
            <a:r>
              <a:rPr lang="en-US" sz="2400" b="1" u="sng" dirty="0">
                <a:solidFill>
                  <a:schemeClr val="bg1"/>
                </a:solidFill>
                <a:latin typeface="Times" panose="02020603050405020304" pitchFamily="18" charset="0"/>
                <a:cs typeface="Times" panose="02020603050405020304" pitchFamily="18" charset="0"/>
              </a:rPr>
              <a:t>democracy</a:t>
            </a:r>
            <a:r>
              <a:rPr lang="en-US" sz="2400" dirty="0">
                <a:solidFill>
                  <a:schemeClr val="bg1"/>
                </a:solidFill>
                <a:latin typeface="Times" panose="02020603050405020304" pitchFamily="18" charset="0"/>
                <a:cs typeface="Times" panose="02020603050405020304" pitchFamily="18" charset="0"/>
              </a:rPr>
              <a:t> (power of the common man)</a:t>
            </a:r>
          </a:p>
        </p:txBody>
      </p:sp>
      <p:pic>
        <p:nvPicPr>
          <p:cNvPr id="1026" name="Picture 2" descr="Great Awakening | Definition, Summary, Key Figures, Significance, Effects,  &amp; Facts | Britannica">
            <a:extLst>
              <a:ext uri="{FF2B5EF4-FFF2-40B4-BE49-F238E27FC236}">
                <a16:creationId xmlns:a16="http://schemas.microsoft.com/office/drawing/2014/main" id="{17A0F053-5F4D-4853-8E4A-711AC80D0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8328" y="1588478"/>
            <a:ext cx="5239044" cy="2405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rtrait of George Whitefield - The Museum of Methodism &amp; John Wesley's  House">
            <a:extLst>
              <a:ext uri="{FF2B5EF4-FFF2-40B4-BE49-F238E27FC236}">
                <a16:creationId xmlns:a16="http://schemas.microsoft.com/office/drawing/2014/main" id="{2CA07279-4933-4A79-80E8-B2C65B1E9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7484" y="3428999"/>
            <a:ext cx="2285634" cy="28393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C745D7E-0589-43FD-8880-D58FC61261D0}"/>
              </a:ext>
            </a:extLst>
          </p:cNvPr>
          <p:cNvSpPr/>
          <p:nvPr/>
        </p:nvSpPr>
        <p:spPr>
          <a:xfrm>
            <a:off x="3643533" y="4227265"/>
            <a:ext cx="6927971" cy="1230999"/>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2400" dirty="0">
                <a:solidFill>
                  <a:schemeClr val="bg1"/>
                </a:solidFill>
                <a:latin typeface="Times" panose="02020603050405020304" pitchFamily="18" charset="0"/>
                <a:cs typeface="Times" panose="02020603050405020304" pitchFamily="18" charset="0"/>
              </a:rPr>
              <a:t>True conversion means turning not only from sin but also from depending on self-made righteousness.</a:t>
            </a:r>
          </a:p>
          <a:p>
            <a:pPr fontAlgn="base"/>
            <a:r>
              <a:rPr lang="en-US" sz="2400" b="1" dirty="0">
                <a:solidFill>
                  <a:schemeClr val="bg1"/>
                </a:solidFill>
                <a:latin typeface="Times" panose="02020603050405020304" pitchFamily="18" charset="0"/>
                <a:cs typeface="Times" panose="02020603050405020304" pitchFamily="18" charset="0"/>
              </a:rPr>
              <a:t>- George Whitefield</a:t>
            </a:r>
            <a:endParaRPr lang="en-US" sz="2400" dirty="0">
              <a:solidFill>
                <a:schemeClr val="bg1"/>
              </a:solidFill>
              <a:latin typeface="Times" panose="02020603050405020304" pitchFamily="18" charset="0"/>
              <a:cs typeface="Times" panose="02020603050405020304" pitchFamily="18" charset="0"/>
            </a:endParaRPr>
          </a:p>
        </p:txBody>
      </p:sp>
      <p:sp>
        <p:nvSpPr>
          <p:cNvPr id="6" name="Speech Bubble: Oval 5">
            <a:extLst>
              <a:ext uri="{FF2B5EF4-FFF2-40B4-BE49-F238E27FC236}">
                <a16:creationId xmlns:a16="http://schemas.microsoft.com/office/drawing/2014/main" id="{750F1A61-D5BF-4BFA-8712-67933E0C459D}"/>
              </a:ext>
            </a:extLst>
          </p:cNvPr>
          <p:cNvSpPr/>
          <p:nvPr/>
        </p:nvSpPr>
        <p:spPr>
          <a:xfrm>
            <a:off x="158447" y="3362553"/>
            <a:ext cx="2285634" cy="948994"/>
          </a:xfrm>
          <a:prstGeom prst="wedgeEllipseCallout">
            <a:avLst>
              <a:gd name="adj1" fmla="val 58333"/>
              <a:gd name="adj2" fmla="val 7434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You control your redemption</a:t>
            </a:r>
          </a:p>
        </p:txBody>
      </p:sp>
    </p:spTree>
    <p:extLst>
      <p:ext uri="{BB962C8B-B14F-4D97-AF65-F5344CB8AC3E}">
        <p14:creationId xmlns:p14="http://schemas.microsoft.com/office/powerpoint/2010/main" val="1335282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FA1C2-249B-460F-B2C5-FBC8AC824B49}"/>
              </a:ext>
            </a:extLst>
          </p:cNvPr>
          <p:cNvSpPr>
            <a:spLocks noGrp="1"/>
          </p:cNvSpPr>
          <p:nvPr>
            <p:ph type="title"/>
          </p:nvPr>
        </p:nvSpPr>
        <p:spPr>
          <a:xfrm>
            <a:off x="838200" y="365125"/>
            <a:ext cx="10515600" cy="746223"/>
          </a:xfrm>
          <a:solidFill>
            <a:schemeClr val="accent4">
              <a:lumMod val="40000"/>
              <a:lumOff val="60000"/>
            </a:schemeClr>
          </a:solidFill>
          <a:ln>
            <a:solidFill>
              <a:srgbClr val="FF0000"/>
            </a:solidFill>
          </a:ln>
        </p:spPr>
        <p:txBody>
          <a:bodyPr/>
          <a:lstStyle/>
          <a:p>
            <a:r>
              <a:rPr lang="en-US" dirty="0">
                <a:solidFill>
                  <a:srgbClr val="002060"/>
                </a:solidFill>
                <a:latin typeface="Baskerville Old Face" panose="02020602080505020303" pitchFamily="18" charset="0"/>
              </a:rPr>
              <a:t>Conflict in the New World</a:t>
            </a:r>
          </a:p>
        </p:txBody>
      </p:sp>
      <p:sp>
        <p:nvSpPr>
          <p:cNvPr id="3" name="Content Placeholder 2">
            <a:extLst>
              <a:ext uri="{FF2B5EF4-FFF2-40B4-BE49-F238E27FC236}">
                <a16:creationId xmlns:a16="http://schemas.microsoft.com/office/drawing/2014/main" id="{CEA1D688-C415-4C5A-BEF7-E7DFA1DD84A8}"/>
              </a:ext>
            </a:extLst>
          </p:cNvPr>
          <p:cNvSpPr>
            <a:spLocks noGrp="1"/>
          </p:cNvSpPr>
          <p:nvPr>
            <p:ph idx="1"/>
          </p:nvPr>
        </p:nvSpPr>
        <p:spPr>
          <a:xfrm>
            <a:off x="838200" y="1519311"/>
            <a:ext cx="10515600" cy="4657652"/>
          </a:xfrm>
          <a:solidFill>
            <a:schemeClr val="bg1"/>
          </a:solidFill>
        </p:spPr>
        <p:txBody>
          <a:bodyPr/>
          <a:lstStyle/>
          <a:p>
            <a:r>
              <a:rPr lang="en-US" b="1" dirty="0">
                <a:latin typeface="Times" panose="02020603050405020304" pitchFamily="18" charset="0"/>
                <a:cs typeface="Times" panose="02020603050405020304" pitchFamily="18" charset="0"/>
              </a:rPr>
              <a:t>French &amp; Indian War 1754-1763</a:t>
            </a:r>
          </a:p>
        </p:txBody>
      </p:sp>
      <p:pic>
        <p:nvPicPr>
          <p:cNvPr id="2056" name="Picture 8" descr="America the New World ***">
            <a:extLst>
              <a:ext uri="{FF2B5EF4-FFF2-40B4-BE49-F238E27FC236}">
                <a16:creationId xmlns:a16="http://schemas.microsoft.com/office/drawing/2014/main" id="{535B8B24-C6BD-4115-8B1D-5D907B8CB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228" y="2196226"/>
            <a:ext cx="5544457" cy="36002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03AF65A-EBFA-418F-976D-855D40F60163}"/>
              </a:ext>
            </a:extLst>
          </p:cNvPr>
          <p:cNvPicPr>
            <a:picLocks noChangeAspect="1"/>
          </p:cNvPicPr>
          <p:nvPr/>
        </p:nvPicPr>
        <p:blipFill>
          <a:blip r:embed="rId3"/>
          <a:stretch>
            <a:fillRect/>
          </a:stretch>
        </p:blipFill>
        <p:spPr>
          <a:xfrm>
            <a:off x="6382657" y="2117989"/>
            <a:ext cx="5515087" cy="2929023"/>
          </a:xfrm>
          <a:prstGeom prst="rect">
            <a:avLst/>
          </a:prstGeom>
          <a:ln>
            <a:solidFill>
              <a:srgbClr val="002060"/>
            </a:solidFill>
          </a:ln>
        </p:spPr>
      </p:pic>
      <p:sp>
        <p:nvSpPr>
          <p:cNvPr id="8" name="Rectangle 7">
            <a:extLst>
              <a:ext uri="{FF2B5EF4-FFF2-40B4-BE49-F238E27FC236}">
                <a16:creationId xmlns:a16="http://schemas.microsoft.com/office/drawing/2014/main" id="{6FE79732-2DC9-4D21-80D4-D025C6D105D9}"/>
              </a:ext>
            </a:extLst>
          </p:cNvPr>
          <p:cNvSpPr/>
          <p:nvPr/>
        </p:nvSpPr>
        <p:spPr>
          <a:xfrm>
            <a:off x="6703251" y="1914007"/>
            <a:ext cx="4873898" cy="4079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British Territorial Gains after 1763</a:t>
            </a:r>
          </a:p>
        </p:txBody>
      </p:sp>
      <p:sp>
        <p:nvSpPr>
          <p:cNvPr id="10" name="Rectangle 9">
            <a:extLst>
              <a:ext uri="{FF2B5EF4-FFF2-40B4-BE49-F238E27FC236}">
                <a16:creationId xmlns:a16="http://schemas.microsoft.com/office/drawing/2014/main" id="{2553AC04-073F-4ABA-83DA-1220BA231B6B}"/>
              </a:ext>
            </a:extLst>
          </p:cNvPr>
          <p:cNvSpPr/>
          <p:nvPr/>
        </p:nvSpPr>
        <p:spPr>
          <a:xfrm>
            <a:off x="454295" y="1992245"/>
            <a:ext cx="5515087" cy="4079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European Territorial Claims prior to 1763</a:t>
            </a:r>
          </a:p>
        </p:txBody>
      </p:sp>
      <p:sp>
        <p:nvSpPr>
          <p:cNvPr id="4" name="Rectangle 3">
            <a:extLst>
              <a:ext uri="{FF2B5EF4-FFF2-40B4-BE49-F238E27FC236}">
                <a16:creationId xmlns:a16="http://schemas.microsoft.com/office/drawing/2014/main" id="{722BAF01-8CCC-270A-C8E5-BBD1F4E3AAD3}"/>
              </a:ext>
            </a:extLst>
          </p:cNvPr>
          <p:cNvSpPr/>
          <p:nvPr/>
        </p:nvSpPr>
        <p:spPr>
          <a:xfrm>
            <a:off x="294256" y="5227049"/>
            <a:ext cx="4053899" cy="12968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Impact: </a:t>
            </a:r>
            <a:r>
              <a:rPr lang="en-US" sz="2400" b="1" i="1" u="sng" dirty="0">
                <a:solidFill>
                  <a:srgbClr val="FFFF00"/>
                </a:solidFill>
                <a:latin typeface="Times" panose="02020603050405020304" pitchFamily="18" charset="0"/>
                <a:cs typeface="Times" panose="02020603050405020304" pitchFamily="18" charset="0"/>
              </a:rPr>
              <a:t>Great Britain in debt</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Taxing the colonists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Controlling their trade</a:t>
            </a:r>
          </a:p>
        </p:txBody>
      </p:sp>
      <p:sp>
        <p:nvSpPr>
          <p:cNvPr id="5" name="Rectangle 4">
            <a:extLst>
              <a:ext uri="{FF2B5EF4-FFF2-40B4-BE49-F238E27FC236}">
                <a16:creationId xmlns:a16="http://schemas.microsoft.com/office/drawing/2014/main" id="{B2BA0C36-B5F8-E7AB-338B-2B1C86B4075B}"/>
              </a:ext>
            </a:extLst>
          </p:cNvPr>
          <p:cNvSpPr/>
          <p:nvPr/>
        </p:nvSpPr>
        <p:spPr>
          <a:xfrm>
            <a:off x="5392535" y="5253496"/>
            <a:ext cx="5371473" cy="12703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panose="02020603050405020304" pitchFamily="18" charset="0"/>
                <a:cs typeface="Times" panose="02020603050405020304" pitchFamily="18" charset="0"/>
              </a:rPr>
              <a:t>Proclamation of 1763</a:t>
            </a:r>
            <a:r>
              <a:rPr lang="en-US" sz="2400" dirty="0">
                <a:solidFill>
                  <a:srgbClr val="FFFF00"/>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Blocked colonies from settling in land past the Appalachian Mountains</a:t>
            </a:r>
          </a:p>
        </p:txBody>
      </p:sp>
      <p:sp>
        <p:nvSpPr>
          <p:cNvPr id="6" name="Right Arrow 5">
            <a:extLst>
              <a:ext uri="{FF2B5EF4-FFF2-40B4-BE49-F238E27FC236}">
                <a16:creationId xmlns:a16="http://schemas.microsoft.com/office/drawing/2014/main" id="{D3EE9E82-1311-8A03-10EB-14335696C68C}"/>
              </a:ext>
            </a:extLst>
          </p:cNvPr>
          <p:cNvSpPr/>
          <p:nvPr/>
        </p:nvSpPr>
        <p:spPr>
          <a:xfrm>
            <a:off x="4518026" y="5695172"/>
            <a:ext cx="748145" cy="4512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757022-5E2D-C15F-5D3F-913BD6FB1FF0}"/>
              </a:ext>
            </a:extLst>
          </p:cNvPr>
          <p:cNvSpPr/>
          <p:nvPr/>
        </p:nvSpPr>
        <p:spPr>
          <a:xfrm>
            <a:off x="454296" y="3049630"/>
            <a:ext cx="4938239" cy="1296819"/>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2" charset="0"/>
              </a:rPr>
              <a:t>Causes:</a:t>
            </a:r>
          </a:p>
          <a:p>
            <a:pPr marL="342900" indent="-342900">
              <a:buFont typeface="Arial" panose="020B0604020202020204" pitchFamily="34" charset="0"/>
              <a:buChar char="•"/>
            </a:pPr>
            <a:r>
              <a:rPr lang="en-US" sz="2400" b="1" u="sng" dirty="0">
                <a:solidFill>
                  <a:schemeClr val="bg1"/>
                </a:solidFill>
                <a:latin typeface="Times" pitchFamily="2" charset="0"/>
              </a:rPr>
              <a:t>Mercantilism</a:t>
            </a:r>
            <a:r>
              <a:rPr lang="en-US" sz="2400" dirty="0">
                <a:solidFill>
                  <a:schemeClr val="bg1"/>
                </a:solidFill>
                <a:latin typeface="Times" pitchFamily="2" charset="0"/>
              </a:rPr>
              <a:t>: $$$ = POWER</a:t>
            </a:r>
          </a:p>
          <a:p>
            <a:pPr marL="342900" indent="-342900">
              <a:buFont typeface="Arial" panose="020B0604020202020204" pitchFamily="34" charset="0"/>
              <a:buChar char="•"/>
            </a:pPr>
            <a:r>
              <a:rPr lang="en-US" sz="2400" b="1" u="sng" dirty="0">
                <a:solidFill>
                  <a:schemeClr val="bg1"/>
                </a:solidFill>
                <a:latin typeface="Times" pitchFamily="2" charset="0"/>
              </a:rPr>
              <a:t>Westward expansion</a:t>
            </a:r>
          </a:p>
        </p:txBody>
      </p:sp>
    </p:spTree>
    <p:extLst>
      <p:ext uri="{BB962C8B-B14F-4D97-AF65-F5344CB8AC3E}">
        <p14:creationId xmlns:p14="http://schemas.microsoft.com/office/powerpoint/2010/main" val="1784528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A998-E92F-30D6-0F9A-BAE82F058CA4}"/>
              </a:ext>
            </a:extLst>
          </p:cNvPr>
          <p:cNvSpPr>
            <a:spLocks noGrp="1"/>
          </p:cNvSpPr>
          <p:nvPr>
            <p:ph type="title"/>
          </p:nvPr>
        </p:nvSpPr>
        <p:spPr>
          <a:xfrm>
            <a:off x="838200" y="365126"/>
            <a:ext cx="10515600" cy="774906"/>
          </a:xfrm>
          <a:solidFill>
            <a:schemeClr val="accent4">
              <a:lumMod val="40000"/>
              <a:lumOff val="60000"/>
            </a:schemeClr>
          </a:solidFill>
          <a:ln>
            <a:solidFill>
              <a:srgbClr val="FF0000"/>
            </a:solidFill>
          </a:ln>
        </p:spPr>
        <p:txBody>
          <a:bodyPr/>
          <a:lstStyle/>
          <a:p>
            <a:r>
              <a:rPr lang="en-US" dirty="0">
                <a:solidFill>
                  <a:srgbClr val="002060"/>
                </a:solidFill>
                <a:latin typeface="Times" pitchFamily="2" charset="0"/>
              </a:rPr>
              <a:t>Building a Movement </a:t>
            </a:r>
          </a:p>
        </p:txBody>
      </p:sp>
      <p:sp>
        <p:nvSpPr>
          <p:cNvPr id="3" name="Content Placeholder 2">
            <a:extLst>
              <a:ext uri="{FF2B5EF4-FFF2-40B4-BE49-F238E27FC236}">
                <a16:creationId xmlns:a16="http://schemas.microsoft.com/office/drawing/2014/main" id="{9B8AC70D-31A4-1BA9-398C-99F16FC88C96}"/>
              </a:ext>
            </a:extLst>
          </p:cNvPr>
          <p:cNvSpPr>
            <a:spLocks noGrp="1"/>
          </p:cNvSpPr>
          <p:nvPr>
            <p:ph idx="1"/>
          </p:nvPr>
        </p:nvSpPr>
        <p:spPr>
          <a:xfrm>
            <a:off x="549728" y="1436914"/>
            <a:ext cx="11092543" cy="4740049"/>
          </a:xfrm>
          <a:solidFill>
            <a:schemeClr val="bg1"/>
          </a:solidFill>
        </p:spPr>
        <p:txBody>
          <a:bodyPr>
            <a:normAutofit/>
          </a:bodyPr>
          <a:lstStyle/>
          <a:p>
            <a:pPr marL="0" indent="0">
              <a:buNone/>
            </a:pPr>
            <a:r>
              <a:rPr lang="en-US" sz="2400" b="1" dirty="0">
                <a:latin typeface="Times" pitchFamily="2" charset="0"/>
              </a:rPr>
              <a:t>Prompt: </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On July 4, 1776, the 2</a:t>
            </a:r>
            <a:r>
              <a:rPr lang="en-US" sz="2400" kern="100" baseline="30000" dirty="0">
                <a:effectLst/>
                <a:latin typeface="Times New Roman" panose="02020603050405020304" pitchFamily="18" charset="0"/>
                <a:ea typeface="Aptos" panose="020B0004020202020204" pitchFamily="34" charset="0"/>
                <a:cs typeface="Times New Roman" panose="02020603050405020304" pitchFamily="18" charset="0"/>
              </a:rPr>
              <a:t>nd</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Continental Congress will adopt the Declaration of Independence and officially break away from the British Government.  Evaluate whether America has a legitimate claim for declaring independence from England.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2400" dirty="0">
              <a:latin typeface="Times" pitchFamily="2" charset="0"/>
            </a:endParaRPr>
          </a:p>
        </p:txBody>
      </p:sp>
      <p:pic>
        <p:nvPicPr>
          <p:cNvPr id="3076" name="Picture 4" descr="Dont Tread on Me&quot; Patch ...">
            <a:extLst>
              <a:ext uri="{FF2B5EF4-FFF2-40B4-BE49-F238E27FC236}">
                <a16:creationId xmlns:a16="http://schemas.microsoft.com/office/drawing/2014/main" id="{F22F441E-96D0-717F-7204-51003554F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2614611"/>
            <a:ext cx="3867604" cy="260844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19EC7B2-8B9E-543E-38E4-D923E3AE2298}"/>
              </a:ext>
            </a:extLst>
          </p:cNvPr>
          <p:cNvPicPr>
            <a:picLocks noChangeAspect="1"/>
          </p:cNvPicPr>
          <p:nvPr/>
        </p:nvPicPr>
        <p:blipFill>
          <a:blip r:embed="rId3"/>
          <a:stretch>
            <a:fillRect/>
          </a:stretch>
        </p:blipFill>
        <p:spPr>
          <a:xfrm>
            <a:off x="8156726" y="2592611"/>
            <a:ext cx="3867604" cy="2661559"/>
          </a:xfrm>
          <a:prstGeom prst="rect">
            <a:avLst/>
          </a:prstGeom>
          <a:ln>
            <a:solidFill>
              <a:srgbClr val="002060"/>
            </a:solidFill>
          </a:ln>
        </p:spPr>
      </p:pic>
      <p:pic>
        <p:nvPicPr>
          <p:cNvPr id="3082" name="Picture 10" descr="THE BOSTONIANS IN DISTRESS. A British cartoon sympathizing">
            <a:extLst>
              <a:ext uri="{FF2B5EF4-FFF2-40B4-BE49-F238E27FC236}">
                <a16:creationId xmlns:a16="http://schemas.microsoft.com/office/drawing/2014/main" id="{DF972296-0A56-4F2F-3FC2-723294F13C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4532" y="2645728"/>
            <a:ext cx="3705754" cy="260844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AB81F08-F2E1-C789-AA7B-5D7202318070}"/>
              </a:ext>
            </a:extLst>
          </p:cNvPr>
          <p:cNvSpPr/>
          <p:nvPr/>
        </p:nvSpPr>
        <p:spPr>
          <a:xfrm>
            <a:off x="333829" y="5421086"/>
            <a:ext cx="11582399" cy="1226457"/>
          </a:xfrm>
          <a:prstGeom prst="rect">
            <a:avLst/>
          </a:prstGeom>
          <a:solidFill>
            <a:schemeClr val="tx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0" i="1" dirty="0">
                <a:solidFill>
                  <a:schemeClr val="bg1"/>
                </a:solidFill>
                <a:effectLst/>
                <a:latin typeface="Lora" panose="020F0502020204030204" pitchFamily="2" charset="0"/>
              </a:rPr>
              <a:t>“We hold these truths to be self-evident, that all men are created equal, that they are endowed by their Creator with certain unalienable Rights, that among these are Life, Liberty and the pursuit of Happiness.” </a:t>
            </a:r>
          </a:p>
          <a:p>
            <a:r>
              <a:rPr lang="en-US" sz="2000" b="0" i="1" dirty="0">
                <a:solidFill>
                  <a:schemeClr val="bg1"/>
                </a:solidFill>
                <a:effectLst/>
                <a:latin typeface="Lora" panose="020F0502020204030204" pitchFamily="2" charset="0"/>
              </a:rPr>
              <a:t>– </a:t>
            </a:r>
            <a:r>
              <a:rPr lang="en-US" sz="2000" b="1" i="1" dirty="0">
                <a:solidFill>
                  <a:schemeClr val="bg1"/>
                </a:solidFill>
                <a:effectLst/>
                <a:latin typeface="Lora" panose="020F0502020204030204" pitchFamily="2" charset="0"/>
              </a:rPr>
              <a:t>Declaration of Independence, 1776</a:t>
            </a:r>
            <a:endParaRPr lang="en-US" sz="2000" dirty="0">
              <a:solidFill>
                <a:schemeClr val="bg1"/>
              </a:solidFill>
            </a:endParaRPr>
          </a:p>
        </p:txBody>
      </p:sp>
    </p:spTree>
    <p:extLst>
      <p:ext uri="{BB962C8B-B14F-4D97-AF65-F5344CB8AC3E}">
        <p14:creationId xmlns:p14="http://schemas.microsoft.com/office/powerpoint/2010/main" val="1394301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2C0D4-5472-3C4E-AE78-EC49D057FC2F}"/>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lstStyle/>
          <a:p>
            <a:r>
              <a:rPr lang="en-US" sz="1600" b="1" dirty="0">
                <a:latin typeface="Times" pitchFamily="2" charset="0"/>
              </a:rPr>
              <a:t>CL.B.1.1</a:t>
            </a:r>
            <a:r>
              <a:rPr lang="en-US" sz="1600" dirty="0">
                <a:latin typeface="Times" pitchFamily="2" charset="0"/>
              </a:rPr>
              <a:t> Explain how values and beliefs influence the creation and implementation of public policy and laws.</a:t>
            </a:r>
          </a:p>
          <a:p>
            <a:r>
              <a:rPr lang="en-US" sz="1600" b="1" dirty="0">
                <a:latin typeface="Times" pitchFamily="2" charset="0"/>
              </a:rPr>
              <a:t>CL.B.1.3</a:t>
            </a:r>
            <a:r>
              <a:rPr lang="en-US" sz="1600" dirty="0">
                <a:latin typeface="Times" pitchFamily="2" charset="0"/>
              </a:rPr>
              <a:t> Explain how the values and beliefs regarding freedom, equality, and justice have helped to transform the American system of government.</a:t>
            </a:r>
          </a:p>
          <a:p>
            <a:pPr marL="0" indent="0">
              <a:buNone/>
            </a:pPr>
            <a:r>
              <a:rPr lang="en-US" sz="2000" dirty="0">
                <a:solidFill>
                  <a:srgbClr val="002060"/>
                </a:solidFill>
                <a:latin typeface="Times" pitchFamily="2" charset="0"/>
              </a:rPr>
              <a:t>Essential Question:</a:t>
            </a:r>
            <a:r>
              <a:rPr lang="en-US" sz="2000" dirty="0">
                <a:latin typeface="Times" pitchFamily="2" charset="0"/>
              </a:rPr>
              <a:t> How have American political values defined the historic development of our political institutions and society? </a:t>
            </a:r>
          </a:p>
          <a:p>
            <a:pPr marL="0" indent="0">
              <a:buNone/>
            </a:pPr>
            <a:r>
              <a:rPr lang="en-US" sz="2000" dirty="0">
                <a:solidFill>
                  <a:srgbClr val="002060"/>
                </a:solidFill>
                <a:latin typeface="Times" pitchFamily="2" charset="0"/>
              </a:rPr>
              <a:t>Students Can:</a:t>
            </a:r>
          </a:p>
          <a:p>
            <a:r>
              <a:rPr lang="en-US" sz="2000" dirty="0">
                <a:latin typeface="Times" pitchFamily="2" charset="0"/>
              </a:rPr>
              <a:t>Discern how American democracy was influenced by a variety of source </a:t>
            </a:r>
          </a:p>
          <a:p>
            <a:r>
              <a:rPr lang="en-US" sz="2000" dirty="0">
                <a:latin typeface="Times" pitchFamily="2" charset="0"/>
              </a:rPr>
              <a:t>Explain how British tyranny and the ideas of the Enlightenment led to colonial desire for independence </a:t>
            </a:r>
          </a:p>
          <a:p>
            <a:pPr marL="0" indent="0">
              <a:buNone/>
            </a:pPr>
            <a:r>
              <a:rPr lang="en-US" sz="2000" b="1" dirty="0">
                <a:solidFill>
                  <a:srgbClr val="002060"/>
                </a:solidFill>
                <a:latin typeface="Times" pitchFamily="2" charset="0"/>
              </a:rPr>
              <a:t>Agenda</a:t>
            </a:r>
          </a:p>
          <a:p>
            <a:r>
              <a:rPr lang="en-US" sz="2400" dirty="0">
                <a:latin typeface="Times" pitchFamily="2" charset="0"/>
              </a:rPr>
              <a:t>Enlightenment philosophies </a:t>
            </a:r>
          </a:p>
          <a:p>
            <a:r>
              <a:rPr lang="en-US" sz="2400" dirty="0">
                <a:latin typeface="Times" pitchFamily="2" charset="0"/>
              </a:rPr>
              <a:t>A Legitimate Cause????</a:t>
            </a:r>
          </a:p>
          <a:p>
            <a:r>
              <a:rPr lang="en-US" sz="2400" dirty="0">
                <a:latin typeface="Times" pitchFamily="2" charset="0"/>
              </a:rPr>
              <a:t>Making </a:t>
            </a:r>
            <a:r>
              <a:rPr lang="en-US" sz="2400">
                <a:latin typeface="Times" pitchFamily="2" charset="0"/>
              </a:rPr>
              <a:t>a Claim</a:t>
            </a:r>
            <a:endParaRPr lang="en-US" sz="2000" dirty="0">
              <a:latin typeface="Times" pitchFamily="2" charset="0"/>
            </a:endParaRPr>
          </a:p>
          <a:p>
            <a:pPr marL="0" indent="0">
              <a:buNone/>
            </a:pPr>
            <a:r>
              <a:rPr lang="en-US" sz="2000" b="1" dirty="0">
                <a:solidFill>
                  <a:srgbClr val="002060"/>
                </a:solidFill>
                <a:latin typeface="Times" pitchFamily="2" charset="0"/>
              </a:rPr>
              <a:t>Homework:</a:t>
            </a:r>
          </a:p>
          <a:p>
            <a:r>
              <a:rPr lang="en-US" b="1" dirty="0">
                <a:solidFill>
                  <a:srgbClr val="002060"/>
                </a:solidFill>
                <a:latin typeface="Times" pitchFamily="2" charset="0"/>
              </a:rPr>
              <a:t>Current events journals </a:t>
            </a:r>
          </a:p>
        </p:txBody>
      </p:sp>
    </p:spTree>
    <p:extLst>
      <p:ext uri="{BB962C8B-B14F-4D97-AF65-F5344CB8AC3E}">
        <p14:creationId xmlns:p14="http://schemas.microsoft.com/office/powerpoint/2010/main" val="935089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A998-E92F-30D6-0F9A-BAE82F058CA4}"/>
              </a:ext>
            </a:extLst>
          </p:cNvPr>
          <p:cNvSpPr>
            <a:spLocks noGrp="1"/>
          </p:cNvSpPr>
          <p:nvPr>
            <p:ph type="title"/>
          </p:nvPr>
        </p:nvSpPr>
        <p:spPr>
          <a:xfrm>
            <a:off x="838200" y="365126"/>
            <a:ext cx="10515600" cy="774906"/>
          </a:xfrm>
          <a:solidFill>
            <a:schemeClr val="accent4">
              <a:lumMod val="40000"/>
              <a:lumOff val="60000"/>
            </a:schemeClr>
          </a:solidFill>
          <a:ln>
            <a:solidFill>
              <a:srgbClr val="002060"/>
            </a:solidFill>
          </a:ln>
        </p:spPr>
        <p:txBody>
          <a:bodyPr/>
          <a:lstStyle/>
          <a:p>
            <a:r>
              <a:rPr lang="en-US" dirty="0">
                <a:solidFill>
                  <a:srgbClr val="002060"/>
                </a:solidFill>
                <a:latin typeface="Times" pitchFamily="2" charset="0"/>
              </a:rPr>
              <a:t>Road to the Revolution</a:t>
            </a:r>
          </a:p>
        </p:txBody>
      </p:sp>
      <p:sp>
        <p:nvSpPr>
          <p:cNvPr id="3" name="Content Placeholder 2">
            <a:extLst>
              <a:ext uri="{FF2B5EF4-FFF2-40B4-BE49-F238E27FC236}">
                <a16:creationId xmlns:a16="http://schemas.microsoft.com/office/drawing/2014/main" id="{9B8AC70D-31A4-1BA9-398C-99F16FC88C96}"/>
              </a:ext>
            </a:extLst>
          </p:cNvPr>
          <p:cNvSpPr>
            <a:spLocks noGrp="1"/>
          </p:cNvSpPr>
          <p:nvPr>
            <p:ph idx="1"/>
          </p:nvPr>
        </p:nvSpPr>
        <p:spPr>
          <a:xfrm>
            <a:off x="261257" y="1436914"/>
            <a:ext cx="11092543" cy="4740049"/>
          </a:xfrm>
          <a:solidFill>
            <a:schemeClr val="bg1"/>
          </a:solidFill>
        </p:spPr>
        <p:txBody>
          <a:bodyPr>
            <a:normAutofit/>
          </a:bodyPr>
          <a:lstStyle/>
          <a:p>
            <a:r>
              <a:rPr lang="en-US" sz="2400" b="1" i="1" u="sng" dirty="0">
                <a:latin typeface="Times" pitchFamily="2" charset="0"/>
              </a:rPr>
              <a:t>Stamp Act 1765 </a:t>
            </a:r>
            <a:r>
              <a:rPr lang="en-US" sz="2400" dirty="0">
                <a:latin typeface="Times" pitchFamily="2" charset="0"/>
              </a:rPr>
              <a:t>– British tax on all paper products in the colonies</a:t>
            </a:r>
          </a:p>
        </p:txBody>
      </p:sp>
      <p:pic>
        <p:nvPicPr>
          <p:cNvPr id="2050" name="Picture 2" descr="The Stamp Act of 1765 - Painting Recreation - American Revolution - FREE!">
            <a:extLst>
              <a:ext uri="{FF2B5EF4-FFF2-40B4-BE49-F238E27FC236}">
                <a16:creationId xmlns:a16="http://schemas.microsoft.com/office/drawing/2014/main" id="{F2F50966-EA70-FFC5-AA7B-940BA164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668" y="2065195"/>
            <a:ext cx="2531301" cy="3355891"/>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2052" name="Picture 4" descr="This Day In History: 03/22/1765 - Stamp Act Forced on Colonies - HISTORY">
            <a:extLst>
              <a:ext uri="{FF2B5EF4-FFF2-40B4-BE49-F238E27FC236}">
                <a16:creationId xmlns:a16="http://schemas.microsoft.com/office/drawing/2014/main" id="{CB878758-0628-1CDC-8061-7519E8133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877" y="1798896"/>
            <a:ext cx="8407334" cy="33558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C579726-F96E-9363-9A7A-CC3C95838A60}"/>
              </a:ext>
            </a:extLst>
          </p:cNvPr>
          <p:cNvSpPr/>
          <p:nvPr/>
        </p:nvSpPr>
        <p:spPr>
          <a:xfrm>
            <a:off x="4476997" y="4548249"/>
            <a:ext cx="7453746" cy="19446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Colonists’ Response</a:t>
            </a:r>
          </a:p>
          <a:p>
            <a:pPr marL="342900" indent="-342900">
              <a:buFont typeface="Arial" panose="020B0604020202020204" pitchFamily="34" charset="0"/>
              <a:buChar char="•"/>
            </a:pPr>
            <a:r>
              <a:rPr lang="en-US" sz="2400" b="1" i="1" u="sng" dirty="0">
                <a:latin typeface="Times" pitchFamily="2" charset="0"/>
              </a:rPr>
              <a:t>“No taxation without representation”</a:t>
            </a:r>
          </a:p>
          <a:p>
            <a:pPr marL="342900" indent="-342900">
              <a:buFont typeface="Arial" panose="020B0604020202020204" pitchFamily="34" charset="0"/>
              <a:buChar char="•"/>
            </a:pPr>
            <a:r>
              <a:rPr lang="en-US" sz="2400" b="1" i="1" u="sng" dirty="0">
                <a:latin typeface="Times" pitchFamily="2" charset="0"/>
              </a:rPr>
              <a:t>Stamp Act Congress 1765</a:t>
            </a:r>
          </a:p>
          <a:p>
            <a:pPr marL="800100" lvl="1" indent="-342900">
              <a:buFont typeface="Arial" panose="020B0604020202020204" pitchFamily="34" charset="0"/>
              <a:buChar char="•"/>
            </a:pPr>
            <a:r>
              <a:rPr lang="en-US" sz="2400" dirty="0">
                <a:latin typeface="Times" pitchFamily="2" charset="0"/>
              </a:rPr>
              <a:t>Petition British Government to repeal tax</a:t>
            </a:r>
          </a:p>
          <a:p>
            <a:pPr marL="800100" lvl="1" indent="-342900">
              <a:buFont typeface="Arial" panose="020B0604020202020204" pitchFamily="34" charset="0"/>
              <a:buChar char="•"/>
            </a:pPr>
            <a:r>
              <a:rPr lang="en-US" sz="2400" dirty="0">
                <a:latin typeface="Times" pitchFamily="2" charset="0"/>
              </a:rPr>
              <a:t>Boycott – refused to buy British goods</a:t>
            </a:r>
          </a:p>
        </p:txBody>
      </p:sp>
    </p:spTree>
    <p:extLst>
      <p:ext uri="{BB962C8B-B14F-4D97-AF65-F5344CB8AC3E}">
        <p14:creationId xmlns:p14="http://schemas.microsoft.com/office/powerpoint/2010/main" val="1994479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EB2-B134-2F43-AFD2-B44DE135896D}"/>
              </a:ext>
            </a:extLst>
          </p:cNvPr>
          <p:cNvSpPr>
            <a:spLocks noGrp="1"/>
          </p:cNvSpPr>
          <p:nvPr>
            <p:ph type="title"/>
          </p:nvPr>
        </p:nvSpPr>
        <p:spPr>
          <a:xfrm>
            <a:off x="838200" y="188711"/>
            <a:ext cx="10515600" cy="866775"/>
          </a:xfrm>
          <a:solidFill>
            <a:schemeClr val="tx1"/>
          </a:solidFill>
        </p:spPr>
        <p:txBody>
          <a:bodyPr/>
          <a:lstStyle/>
          <a:p>
            <a:r>
              <a:rPr lang="en-US" dirty="0">
                <a:solidFill>
                  <a:schemeClr val="bg1"/>
                </a:solidFill>
                <a:latin typeface="Castellar" panose="020A0402060406010301" pitchFamily="18" charset="77"/>
              </a:rPr>
              <a:t>Making the Grade</a:t>
            </a:r>
          </a:p>
        </p:txBody>
      </p:sp>
      <p:sp>
        <p:nvSpPr>
          <p:cNvPr id="3" name="Content Placeholder 2">
            <a:extLst>
              <a:ext uri="{FF2B5EF4-FFF2-40B4-BE49-F238E27FC236}">
                <a16:creationId xmlns:a16="http://schemas.microsoft.com/office/drawing/2014/main" id="{3B816183-F381-544C-A04E-74A51616D7E9}"/>
              </a:ext>
            </a:extLst>
          </p:cNvPr>
          <p:cNvSpPr>
            <a:spLocks noGrp="1"/>
          </p:cNvSpPr>
          <p:nvPr>
            <p:ph idx="1"/>
          </p:nvPr>
        </p:nvSpPr>
        <p:spPr>
          <a:xfrm>
            <a:off x="355600" y="1231900"/>
            <a:ext cx="10998200" cy="4945063"/>
          </a:xfrm>
          <a:solidFill>
            <a:schemeClr val="bg1"/>
          </a:solidFill>
          <a:ln>
            <a:solidFill>
              <a:srgbClr val="002060"/>
            </a:solidFill>
          </a:ln>
        </p:spPr>
        <p:txBody>
          <a:bodyPr>
            <a:normAutofit/>
          </a:bodyPr>
          <a:lstStyle/>
          <a:p>
            <a:pPr marL="0" indent="0">
              <a:buNone/>
            </a:pPr>
            <a:r>
              <a:rPr lang="en-US" sz="2400" b="1" dirty="0">
                <a:latin typeface="Times" pitchFamily="2" charset="0"/>
              </a:rPr>
              <a:t>Review the current events journal assignment </a:t>
            </a:r>
          </a:p>
        </p:txBody>
      </p:sp>
      <p:sp>
        <p:nvSpPr>
          <p:cNvPr id="4" name="Rectangle 3">
            <a:extLst>
              <a:ext uri="{FF2B5EF4-FFF2-40B4-BE49-F238E27FC236}">
                <a16:creationId xmlns:a16="http://schemas.microsoft.com/office/drawing/2014/main" id="{293E104A-E980-7FD7-9670-180565664750}"/>
              </a:ext>
            </a:extLst>
          </p:cNvPr>
          <p:cNvSpPr/>
          <p:nvPr/>
        </p:nvSpPr>
        <p:spPr>
          <a:xfrm>
            <a:off x="566057" y="1683657"/>
            <a:ext cx="4325257" cy="431074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Identify how you get 100</a:t>
            </a:r>
          </a:p>
          <a:p>
            <a:pPr algn="ctr"/>
            <a:endParaRPr lang="en-US" sz="2400" dirty="0">
              <a:latin typeface="Times" panose="02020603050405020304" pitchFamily="18" charset="0"/>
              <a:cs typeface="Times" panose="02020603050405020304" pitchFamily="18" charset="0"/>
            </a:endParaRPr>
          </a:p>
          <a:p>
            <a:pPr algn="ctr"/>
            <a:endParaRPr lang="en-US" sz="2400" dirty="0">
              <a:latin typeface="Times" panose="02020603050405020304" pitchFamily="18" charset="0"/>
              <a:cs typeface="Times" panose="02020603050405020304" pitchFamily="18" charset="0"/>
            </a:endParaRPr>
          </a:p>
          <a:p>
            <a:pPr algn="ctr"/>
            <a:endParaRPr lang="en-US" sz="2400" dirty="0">
              <a:latin typeface="Times" panose="02020603050405020304" pitchFamily="18" charset="0"/>
              <a:cs typeface="Times" panose="02020603050405020304" pitchFamily="18" charset="0"/>
            </a:endParaRPr>
          </a:p>
          <a:p>
            <a:pPr algn="ctr"/>
            <a:endParaRPr lang="en-US" sz="2400" dirty="0">
              <a:latin typeface="Times" panose="02020603050405020304" pitchFamily="18" charset="0"/>
              <a:cs typeface="Times" panose="02020603050405020304" pitchFamily="18" charset="0"/>
            </a:endParaRPr>
          </a:p>
          <a:p>
            <a:pPr algn="ctr"/>
            <a:endParaRPr lang="en-US" sz="2400" dirty="0">
              <a:latin typeface="Times" panose="02020603050405020304" pitchFamily="18" charset="0"/>
              <a:cs typeface="Times" panose="02020603050405020304" pitchFamily="18" charset="0"/>
            </a:endParaRPr>
          </a:p>
          <a:p>
            <a:pPr algn="ctr"/>
            <a:endParaRPr lang="en-US" sz="2400" dirty="0">
              <a:latin typeface="Times" panose="02020603050405020304" pitchFamily="18" charset="0"/>
              <a:cs typeface="Times" panose="02020603050405020304" pitchFamily="18" charset="0"/>
            </a:endParaRPr>
          </a:p>
          <a:p>
            <a:pPr algn="ctr"/>
            <a:endParaRPr lang="en-US" sz="2400" dirty="0">
              <a:latin typeface="Times" panose="02020603050405020304" pitchFamily="18" charset="0"/>
              <a:cs typeface="Times" panose="02020603050405020304" pitchFamily="18" charset="0"/>
            </a:endParaRPr>
          </a:p>
          <a:p>
            <a:pPr algn="ctr"/>
            <a:endParaRPr lang="en-US" sz="2400" dirty="0">
              <a:latin typeface="Times" panose="02020603050405020304" pitchFamily="18" charset="0"/>
              <a:cs typeface="Times" panose="02020603050405020304" pitchFamily="18" charset="0"/>
            </a:endParaRPr>
          </a:p>
          <a:p>
            <a:pPr algn="ctr"/>
            <a:endParaRPr lang="en-US" sz="2400" dirty="0">
              <a:latin typeface="Times" panose="02020603050405020304" pitchFamily="18" charset="0"/>
              <a:cs typeface="Times" panose="02020603050405020304" pitchFamily="18" charset="0"/>
            </a:endParaRPr>
          </a:p>
          <a:p>
            <a:pPr algn="ctr"/>
            <a:endParaRPr lang="en-US" sz="2400" dirty="0">
              <a:latin typeface="Times" panose="02020603050405020304" pitchFamily="18" charset="0"/>
              <a:cs typeface="Times" panose="02020603050405020304" pitchFamily="18" charset="0"/>
            </a:endParaRPr>
          </a:p>
          <a:p>
            <a:pPr algn="ctr"/>
            <a:endParaRPr lang="en-US" sz="2400" dirty="0">
              <a:latin typeface="Times" panose="02020603050405020304" pitchFamily="18" charset="0"/>
              <a:cs typeface="Times" panose="02020603050405020304" pitchFamily="18" charset="0"/>
            </a:endParaRPr>
          </a:p>
        </p:txBody>
      </p:sp>
      <p:sp>
        <p:nvSpPr>
          <p:cNvPr id="5" name="Rectangle 4">
            <a:extLst>
              <a:ext uri="{FF2B5EF4-FFF2-40B4-BE49-F238E27FC236}">
                <a16:creationId xmlns:a16="http://schemas.microsoft.com/office/drawing/2014/main" id="{38C02489-01D6-FF79-79B3-3FAF2F5C1D18}"/>
              </a:ext>
            </a:extLst>
          </p:cNvPr>
          <p:cNvSpPr/>
          <p:nvPr/>
        </p:nvSpPr>
        <p:spPr>
          <a:xfrm>
            <a:off x="838199" y="2064228"/>
            <a:ext cx="5127172" cy="635429"/>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panose="02020603050405020304" pitchFamily="18" charset="0"/>
                <a:cs typeface="Times" panose="02020603050405020304" pitchFamily="18" charset="0"/>
              </a:rPr>
              <a:t>1. Format: URL/Title</a:t>
            </a:r>
          </a:p>
        </p:txBody>
      </p:sp>
      <p:sp>
        <p:nvSpPr>
          <p:cNvPr id="6" name="Rectangle 5">
            <a:extLst>
              <a:ext uri="{FF2B5EF4-FFF2-40B4-BE49-F238E27FC236}">
                <a16:creationId xmlns:a16="http://schemas.microsoft.com/office/drawing/2014/main" id="{ACCCD1DC-C502-A83B-5AC4-CB57E46FA6AE}"/>
              </a:ext>
            </a:extLst>
          </p:cNvPr>
          <p:cNvSpPr/>
          <p:nvPr/>
        </p:nvSpPr>
        <p:spPr>
          <a:xfrm>
            <a:off x="838200" y="2818971"/>
            <a:ext cx="5127172" cy="635429"/>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panose="02020603050405020304" pitchFamily="18" charset="0"/>
                <a:cs typeface="Times" panose="02020603050405020304" pitchFamily="18" charset="0"/>
              </a:rPr>
              <a:t>2. Identifying the 5 </a:t>
            </a:r>
            <a:r>
              <a:rPr lang="en-US" sz="2400" dirty="0" err="1">
                <a:solidFill>
                  <a:schemeClr val="tx1"/>
                </a:solidFill>
                <a:latin typeface="Times" panose="02020603050405020304" pitchFamily="18" charset="0"/>
                <a:cs typeface="Times" panose="02020603050405020304" pitchFamily="18" charset="0"/>
              </a:rPr>
              <a:t>Ws</a:t>
            </a:r>
            <a:endParaRPr lang="en-US" sz="2400" dirty="0">
              <a:solidFill>
                <a:schemeClr val="tx1"/>
              </a:solidFill>
              <a:latin typeface="Times" panose="02020603050405020304" pitchFamily="18" charset="0"/>
              <a:cs typeface="Times" panose="02020603050405020304" pitchFamily="18" charset="0"/>
            </a:endParaRPr>
          </a:p>
        </p:txBody>
      </p:sp>
      <p:sp>
        <p:nvSpPr>
          <p:cNvPr id="7" name="Rectangle 6">
            <a:extLst>
              <a:ext uri="{FF2B5EF4-FFF2-40B4-BE49-F238E27FC236}">
                <a16:creationId xmlns:a16="http://schemas.microsoft.com/office/drawing/2014/main" id="{AC58C8CB-0D1A-00D0-15E6-1709558B97A3}"/>
              </a:ext>
            </a:extLst>
          </p:cNvPr>
          <p:cNvSpPr/>
          <p:nvPr/>
        </p:nvSpPr>
        <p:spPr>
          <a:xfrm>
            <a:off x="838199" y="3588442"/>
            <a:ext cx="5127172" cy="635429"/>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panose="02020603050405020304" pitchFamily="18" charset="0"/>
                <a:cs typeface="Times" panose="02020603050405020304" pitchFamily="18" charset="0"/>
              </a:rPr>
              <a:t>3. Appropriate article</a:t>
            </a:r>
          </a:p>
        </p:txBody>
      </p:sp>
      <p:sp>
        <p:nvSpPr>
          <p:cNvPr id="9" name="Rectangle 8">
            <a:extLst>
              <a:ext uri="{FF2B5EF4-FFF2-40B4-BE49-F238E27FC236}">
                <a16:creationId xmlns:a16="http://schemas.microsoft.com/office/drawing/2014/main" id="{4F718EBC-8C96-6084-D245-A6879C7C8A25}"/>
              </a:ext>
            </a:extLst>
          </p:cNvPr>
          <p:cNvSpPr/>
          <p:nvPr/>
        </p:nvSpPr>
        <p:spPr>
          <a:xfrm>
            <a:off x="838199" y="4343185"/>
            <a:ext cx="5127172" cy="635429"/>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panose="02020603050405020304" pitchFamily="18" charset="0"/>
                <a:cs typeface="Times" panose="02020603050405020304" pitchFamily="18" charset="0"/>
              </a:rPr>
              <a:t>4. Summary – written in your own words</a:t>
            </a:r>
          </a:p>
        </p:txBody>
      </p:sp>
      <p:sp>
        <p:nvSpPr>
          <p:cNvPr id="10" name="Rectangle 9">
            <a:extLst>
              <a:ext uri="{FF2B5EF4-FFF2-40B4-BE49-F238E27FC236}">
                <a16:creationId xmlns:a16="http://schemas.microsoft.com/office/drawing/2014/main" id="{69018138-200B-B298-5915-AF4CEB114C25}"/>
              </a:ext>
            </a:extLst>
          </p:cNvPr>
          <p:cNvSpPr/>
          <p:nvPr/>
        </p:nvSpPr>
        <p:spPr>
          <a:xfrm>
            <a:off x="838199" y="5097928"/>
            <a:ext cx="5127172" cy="635429"/>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panose="02020603050405020304" pitchFamily="18" charset="0"/>
                <a:cs typeface="Times" panose="02020603050405020304" pitchFamily="18" charset="0"/>
              </a:rPr>
              <a:t>5. Opinion: state what you think and explain it </a:t>
            </a:r>
          </a:p>
        </p:txBody>
      </p:sp>
      <p:sp>
        <p:nvSpPr>
          <p:cNvPr id="11" name="Rectangle 10">
            <a:extLst>
              <a:ext uri="{FF2B5EF4-FFF2-40B4-BE49-F238E27FC236}">
                <a16:creationId xmlns:a16="http://schemas.microsoft.com/office/drawing/2014/main" id="{0F2D3CE6-4BBA-DEDA-D326-3A28AC979A67}"/>
              </a:ext>
            </a:extLst>
          </p:cNvPr>
          <p:cNvSpPr/>
          <p:nvPr/>
        </p:nvSpPr>
        <p:spPr>
          <a:xfrm>
            <a:off x="838200" y="5852671"/>
            <a:ext cx="5127172" cy="635429"/>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panose="02020603050405020304" pitchFamily="18" charset="0"/>
                <a:cs typeface="Times" panose="02020603050405020304" pitchFamily="18" charset="0"/>
              </a:rPr>
              <a:t>6. Content connections</a:t>
            </a:r>
          </a:p>
        </p:txBody>
      </p:sp>
      <p:pic>
        <p:nvPicPr>
          <p:cNvPr id="12" name="Picture 2" descr="A+ Stamp">
            <a:extLst>
              <a:ext uri="{FF2B5EF4-FFF2-40B4-BE49-F238E27FC236}">
                <a16:creationId xmlns:a16="http://schemas.microsoft.com/office/drawing/2014/main" id="{5BC0A3B7-67ED-EE5E-0D32-86FB196FB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7027" y="1654603"/>
            <a:ext cx="3722915" cy="37395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02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213F-859C-4F4F-9FBB-8F68962D3741}"/>
              </a:ext>
            </a:extLst>
          </p:cNvPr>
          <p:cNvSpPr>
            <a:spLocks noGrp="1"/>
          </p:cNvSpPr>
          <p:nvPr>
            <p:ph type="title"/>
          </p:nvPr>
        </p:nvSpPr>
        <p:spPr>
          <a:xfrm>
            <a:off x="838200" y="365125"/>
            <a:ext cx="10515600" cy="619613"/>
          </a:xfrm>
          <a:solidFill>
            <a:schemeClr val="bg1"/>
          </a:solidFill>
          <a:ln>
            <a:solidFill>
              <a:srgbClr val="FF0000"/>
            </a:solidFill>
          </a:ln>
        </p:spPr>
        <p:txBody>
          <a:bodyPr>
            <a:normAutofit fontScale="90000"/>
          </a:bodyPr>
          <a:lstStyle/>
          <a:p>
            <a:r>
              <a:rPr lang="en-US" dirty="0">
                <a:solidFill>
                  <a:schemeClr val="accent1">
                    <a:lumMod val="50000"/>
                  </a:schemeClr>
                </a:solidFill>
                <a:latin typeface="High Tower Text" panose="02040502050506030303" pitchFamily="18" charset="77"/>
              </a:rPr>
              <a:t>Training the Mob</a:t>
            </a:r>
          </a:p>
        </p:txBody>
      </p:sp>
      <p:sp>
        <p:nvSpPr>
          <p:cNvPr id="3" name="Content Placeholder 2">
            <a:extLst>
              <a:ext uri="{FF2B5EF4-FFF2-40B4-BE49-F238E27FC236}">
                <a16:creationId xmlns:a16="http://schemas.microsoft.com/office/drawing/2014/main" id="{BBB36E7F-FF5B-144D-9384-DCA0ABD2A539}"/>
              </a:ext>
            </a:extLst>
          </p:cNvPr>
          <p:cNvSpPr>
            <a:spLocks noGrp="1"/>
          </p:cNvSpPr>
          <p:nvPr>
            <p:ph idx="1"/>
          </p:nvPr>
        </p:nvSpPr>
        <p:spPr>
          <a:xfrm>
            <a:off x="478301" y="1266092"/>
            <a:ext cx="11268221" cy="5226783"/>
          </a:xfrm>
          <a:solidFill>
            <a:schemeClr val="bg1"/>
          </a:solidFill>
          <a:ln>
            <a:solidFill>
              <a:schemeClr val="accent1">
                <a:lumMod val="50000"/>
              </a:schemeClr>
            </a:solidFill>
          </a:ln>
        </p:spPr>
        <p:txBody>
          <a:bodyPr>
            <a:normAutofit/>
          </a:bodyPr>
          <a:lstStyle/>
          <a:p>
            <a:r>
              <a:rPr lang="en-US" sz="2400" dirty="0">
                <a:latin typeface="Times" pitchFamily="2" charset="0"/>
              </a:rPr>
              <a:t>Driving American Colonies towards Independence </a:t>
            </a:r>
          </a:p>
        </p:txBody>
      </p:sp>
      <p:pic>
        <p:nvPicPr>
          <p:cNvPr id="4" name="Picture 2" descr="Image result for Violation of America political cartoon revolution">
            <a:extLst>
              <a:ext uri="{FF2B5EF4-FFF2-40B4-BE49-F238E27FC236}">
                <a16:creationId xmlns:a16="http://schemas.microsoft.com/office/drawing/2014/main" id="{2AEDBCAA-94C4-4FC8-915F-720ACAA940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33" y="1697636"/>
            <a:ext cx="7201044" cy="22998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Tar and feathering">
            <a:extLst>
              <a:ext uri="{FF2B5EF4-FFF2-40B4-BE49-F238E27FC236}">
                <a16:creationId xmlns:a16="http://schemas.microsoft.com/office/drawing/2014/main" id="{F7CC450C-2257-4C3E-B00C-A6AC4B98F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3741" y="610993"/>
            <a:ext cx="3276600" cy="521176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4BFF3F6-3E39-4E07-B15D-AFC2F4856CF6}"/>
              </a:ext>
            </a:extLst>
          </p:cNvPr>
          <p:cNvSpPr/>
          <p:nvPr/>
        </p:nvSpPr>
        <p:spPr>
          <a:xfrm>
            <a:off x="838200" y="4121835"/>
            <a:ext cx="6237157" cy="185145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anose="02020603050405020304" pitchFamily="18" charset="0"/>
                <a:cs typeface="Times" panose="02020603050405020304" pitchFamily="18" charset="0"/>
              </a:rPr>
              <a:t>Sons of Liberty</a:t>
            </a:r>
            <a:r>
              <a:rPr lang="en-US" sz="2400" b="1"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 Encouraging independence</a:t>
            </a:r>
          </a:p>
          <a:p>
            <a:pPr marL="342900" indent="-342900">
              <a:buFont typeface="Arial" panose="020B0604020202020204" pitchFamily="34" charset="0"/>
              <a:buChar char="•"/>
            </a:pPr>
            <a:r>
              <a:rPr lang="en-US" sz="2400" i="1" dirty="0">
                <a:latin typeface="Times" panose="02020603050405020304" pitchFamily="18" charset="0"/>
                <a:cs typeface="Times" panose="02020603050405020304" pitchFamily="18" charset="0"/>
              </a:rPr>
              <a:t>Committee of Correspondence </a:t>
            </a:r>
            <a:r>
              <a:rPr lang="en-US" sz="2400" dirty="0">
                <a:latin typeface="Times" panose="02020603050405020304" pitchFamily="18" charset="0"/>
                <a:cs typeface="Times" panose="02020603050405020304" pitchFamily="18" charset="0"/>
              </a:rPr>
              <a:t>– propagandizing independence</a:t>
            </a:r>
          </a:p>
          <a:p>
            <a:pPr marL="342900" indent="-342900">
              <a:buFont typeface="Arial" panose="020B0604020202020204" pitchFamily="34" charset="0"/>
              <a:buChar char="•"/>
            </a:pPr>
            <a:r>
              <a:rPr lang="en-US" sz="2400" i="1" dirty="0">
                <a:latin typeface="Times" panose="02020603050405020304" pitchFamily="18" charset="0"/>
                <a:cs typeface="Times" panose="02020603050405020304" pitchFamily="18" charset="0"/>
              </a:rPr>
              <a:t>Tar &amp; Feathering tax collectors</a:t>
            </a:r>
          </a:p>
        </p:txBody>
      </p:sp>
    </p:spTree>
    <p:extLst>
      <p:ext uri="{BB962C8B-B14F-4D97-AF65-F5344CB8AC3E}">
        <p14:creationId xmlns:p14="http://schemas.microsoft.com/office/powerpoint/2010/main" val="2449679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A998-E92F-30D6-0F9A-BAE82F058CA4}"/>
              </a:ext>
            </a:extLst>
          </p:cNvPr>
          <p:cNvSpPr>
            <a:spLocks noGrp="1"/>
          </p:cNvSpPr>
          <p:nvPr>
            <p:ph type="title"/>
          </p:nvPr>
        </p:nvSpPr>
        <p:spPr>
          <a:xfrm>
            <a:off x="838200" y="365126"/>
            <a:ext cx="10515600" cy="774906"/>
          </a:xfrm>
          <a:solidFill>
            <a:schemeClr val="accent4">
              <a:lumMod val="40000"/>
              <a:lumOff val="60000"/>
            </a:schemeClr>
          </a:solidFill>
          <a:ln>
            <a:solidFill>
              <a:srgbClr val="002060"/>
            </a:solidFill>
          </a:ln>
        </p:spPr>
        <p:txBody>
          <a:bodyPr/>
          <a:lstStyle/>
          <a:p>
            <a:r>
              <a:rPr lang="en-US" dirty="0">
                <a:solidFill>
                  <a:srgbClr val="002060"/>
                </a:solidFill>
                <a:latin typeface="Times" pitchFamily="2" charset="0"/>
              </a:rPr>
              <a:t>Britain's next move</a:t>
            </a:r>
          </a:p>
        </p:txBody>
      </p:sp>
      <p:sp>
        <p:nvSpPr>
          <p:cNvPr id="3" name="Content Placeholder 2">
            <a:extLst>
              <a:ext uri="{FF2B5EF4-FFF2-40B4-BE49-F238E27FC236}">
                <a16:creationId xmlns:a16="http://schemas.microsoft.com/office/drawing/2014/main" id="{9B8AC70D-31A4-1BA9-398C-99F16FC88C96}"/>
              </a:ext>
            </a:extLst>
          </p:cNvPr>
          <p:cNvSpPr>
            <a:spLocks noGrp="1"/>
          </p:cNvSpPr>
          <p:nvPr>
            <p:ph idx="1"/>
          </p:nvPr>
        </p:nvSpPr>
        <p:spPr>
          <a:xfrm>
            <a:off x="261257" y="1436914"/>
            <a:ext cx="11092543" cy="4740049"/>
          </a:xfrm>
          <a:solidFill>
            <a:schemeClr val="bg1"/>
          </a:solidFill>
        </p:spPr>
        <p:txBody>
          <a:bodyPr>
            <a:normAutofit/>
          </a:bodyPr>
          <a:lstStyle/>
          <a:p>
            <a:r>
              <a:rPr lang="en-US" sz="2400" b="1" i="1" u="sng" dirty="0">
                <a:latin typeface="Times" pitchFamily="2" charset="0"/>
              </a:rPr>
              <a:t>Quartering Act</a:t>
            </a:r>
            <a:r>
              <a:rPr lang="en-US" sz="2400" dirty="0">
                <a:latin typeface="Times" pitchFamily="2" charset="0"/>
              </a:rPr>
              <a:t> – Colonists required to house, feed, and take of care of British Soldiers who defending the colonies</a:t>
            </a:r>
            <a:r>
              <a:rPr lang="en-US" sz="2400" b="1" i="1" u="sng" dirty="0">
                <a:latin typeface="Times" pitchFamily="2" charset="0"/>
              </a:rPr>
              <a:t> </a:t>
            </a:r>
          </a:p>
        </p:txBody>
      </p:sp>
      <p:pic>
        <p:nvPicPr>
          <p:cNvPr id="4098" name="Picture 2" descr="Picture">
            <a:extLst>
              <a:ext uri="{FF2B5EF4-FFF2-40B4-BE49-F238E27FC236}">
                <a16:creationId xmlns:a16="http://schemas.microsoft.com/office/drawing/2014/main" id="{435F45C3-6FB5-BFF0-6A6B-9566401A4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489259"/>
            <a:ext cx="4229100" cy="39845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The Intolerable Acts and the First Continental Congress (article) | Khan  Academy">
            <a:extLst>
              <a:ext uri="{FF2B5EF4-FFF2-40B4-BE49-F238E27FC236}">
                <a16:creationId xmlns:a16="http://schemas.microsoft.com/office/drawing/2014/main" id="{387884F6-F701-FFDA-D8E6-D3C63C05E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903" y="2105672"/>
            <a:ext cx="5780641" cy="42197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9F7F784-7C6B-494F-33FD-9B507ED9F16A}"/>
              </a:ext>
            </a:extLst>
          </p:cNvPr>
          <p:cNvSpPr/>
          <p:nvPr/>
        </p:nvSpPr>
        <p:spPr>
          <a:xfrm>
            <a:off x="7030192" y="1911927"/>
            <a:ext cx="4323608" cy="577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British violation of America</a:t>
            </a:r>
          </a:p>
        </p:txBody>
      </p:sp>
    </p:spTree>
    <p:extLst>
      <p:ext uri="{BB962C8B-B14F-4D97-AF65-F5344CB8AC3E}">
        <p14:creationId xmlns:p14="http://schemas.microsoft.com/office/powerpoint/2010/main" val="2613044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FA1C2-249B-460F-B2C5-FBC8AC824B49}"/>
              </a:ext>
            </a:extLst>
          </p:cNvPr>
          <p:cNvSpPr>
            <a:spLocks noGrp="1"/>
          </p:cNvSpPr>
          <p:nvPr>
            <p:ph type="title"/>
          </p:nvPr>
        </p:nvSpPr>
        <p:spPr>
          <a:xfrm>
            <a:off x="838200" y="365125"/>
            <a:ext cx="10515600" cy="746223"/>
          </a:xfrm>
          <a:solidFill>
            <a:schemeClr val="bg1"/>
          </a:solidFill>
          <a:ln>
            <a:solidFill>
              <a:srgbClr val="FF0000"/>
            </a:solidFill>
          </a:ln>
        </p:spPr>
        <p:txBody>
          <a:bodyPr/>
          <a:lstStyle/>
          <a:p>
            <a:r>
              <a:rPr lang="en-US" dirty="0">
                <a:solidFill>
                  <a:srgbClr val="002060"/>
                </a:solidFill>
                <a:latin typeface="Baskerville Old Face" panose="02020602080505020303" pitchFamily="18" charset="0"/>
              </a:rPr>
              <a:t>Two Perspectives </a:t>
            </a:r>
          </a:p>
        </p:txBody>
      </p:sp>
      <p:sp>
        <p:nvSpPr>
          <p:cNvPr id="3" name="Content Placeholder 2">
            <a:extLst>
              <a:ext uri="{FF2B5EF4-FFF2-40B4-BE49-F238E27FC236}">
                <a16:creationId xmlns:a16="http://schemas.microsoft.com/office/drawing/2014/main" id="{CEA1D688-C415-4C5A-BEF7-E7DFA1DD84A8}"/>
              </a:ext>
            </a:extLst>
          </p:cNvPr>
          <p:cNvSpPr>
            <a:spLocks noGrp="1"/>
          </p:cNvSpPr>
          <p:nvPr>
            <p:ph idx="1"/>
          </p:nvPr>
        </p:nvSpPr>
        <p:spPr>
          <a:xfrm>
            <a:off x="838200" y="1519311"/>
            <a:ext cx="10515600" cy="4657652"/>
          </a:xfrm>
          <a:solidFill>
            <a:schemeClr val="bg1"/>
          </a:solidFill>
          <a:ln>
            <a:solidFill>
              <a:schemeClr val="tx1"/>
            </a:solidFill>
          </a:ln>
        </p:spPr>
        <p:txBody>
          <a:bodyPr>
            <a:normAutofit/>
          </a:bodyPr>
          <a:lstStyle/>
          <a:p>
            <a:pPr marL="0" indent="0">
              <a:buNone/>
            </a:pPr>
            <a:r>
              <a:rPr lang="en-US" sz="2400" b="1" i="1" u="sng" dirty="0">
                <a:solidFill>
                  <a:srgbClr val="002060"/>
                </a:solidFill>
                <a:latin typeface="Times" panose="02020603050405020304" pitchFamily="18" charset="0"/>
                <a:cs typeface="Times" panose="02020603050405020304" pitchFamily="18" charset="0"/>
              </a:rPr>
              <a:t>Boston Massacre 1770</a:t>
            </a:r>
          </a:p>
          <a:p>
            <a:pPr marL="0" indent="0">
              <a:buNone/>
            </a:pPr>
            <a:r>
              <a:rPr lang="en-US" sz="2400" b="1" i="1" dirty="0">
                <a:solidFill>
                  <a:srgbClr val="FF0000"/>
                </a:solidFill>
                <a:latin typeface="Times" panose="02020603050405020304" pitchFamily="18" charset="0"/>
                <a:cs typeface="Times" panose="02020603050405020304" pitchFamily="18" charset="0"/>
              </a:rPr>
              <a:t>Contrast the two points of views of the Boston Massacre 1770</a:t>
            </a:r>
          </a:p>
        </p:txBody>
      </p:sp>
      <p:pic>
        <p:nvPicPr>
          <p:cNvPr id="6146" name="Picture 2" descr="Boston Massacre">
            <a:extLst>
              <a:ext uri="{FF2B5EF4-FFF2-40B4-BE49-F238E27FC236}">
                <a16:creationId xmlns:a16="http://schemas.microsoft.com/office/drawing/2014/main" id="{5F29D2C2-2EE9-46CC-98CF-7CC884AA4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957" y="2305087"/>
            <a:ext cx="4332849" cy="418778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6148" name="Picture 4" descr="1 Exploring Perspectives of the Boston Massacre Overview Through the  examination of images and the creation of role plays, s">
            <a:extLst>
              <a:ext uri="{FF2B5EF4-FFF2-40B4-BE49-F238E27FC236}">
                <a16:creationId xmlns:a16="http://schemas.microsoft.com/office/drawing/2014/main" id="{18893FF2-7C7D-41CD-A2F7-07AA2D668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195" y="2305086"/>
            <a:ext cx="4332847" cy="418778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9E21C92-6B9E-48BC-A90C-DB2720015C3B}"/>
              </a:ext>
            </a:extLst>
          </p:cNvPr>
          <p:cNvSpPr/>
          <p:nvPr/>
        </p:nvSpPr>
        <p:spPr>
          <a:xfrm>
            <a:off x="7132320" y="6176963"/>
            <a:ext cx="4221480" cy="575529"/>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Private Hugh White Perspective of the Boston Massacre 1770</a:t>
            </a:r>
          </a:p>
        </p:txBody>
      </p:sp>
      <p:sp>
        <p:nvSpPr>
          <p:cNvPr id="13" name="Rectangle 12">
            <a:extLst>
              <a:ext uri="{FF2B5EF4-FFF2-40B4-BE49-F238E27FC236}">
                <a16:creationId xmlns:a16="http://schemas.microsoft.com/office/drawing/2014/main" id="{93517D3D-9ACD-49CD-99BE-EA580E6EB485}"/>
              </a:ext>
            </a:extLst>
          </p:cNvPr>
          <p:cNvSpPr/>
          <p:nvPr/>
        </p:nvSpPr>
        <p:spPr>
          <a:xfrm>
            <a:off x="1999956" y="6191178"/>
            <a:ext cx="4221480" cy="575529"/>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The Bloody Massacre on King St.</a:t>
            </a:r>
          </a:p>
          <a:p>
            <a:pPr algn="ctr"/>
            <a:r>
              <a:rPr lang="en-US" dirty="0">
                <a:latin typeface="Times" panose="02020603050405020304" pitchFamily="18" charset="0"/>
                <a:cs typeface="Times" panose="02020603050405020304" pitchFamily="18" charset="0"/>
              </a:rPr>
              <a:t>By Paul Revere, 1770</a:t>
            </a:r>
          </a:p>
        </p:txBody>
      </p:sp>
    </p:spTree>
    <p:extLst>
      <p:ext uri="{BB962C8B-B14F-4D97-AF65-F5344CB8AC3E}">
        <p14:creationId xmlns:p14="http://schemas.microsoft.com/office/powerpoint/2010/main" val="3502986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2C0D4-5472-3C4E-AE78-EC49D057FC2F}"/>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lstStyle/>
          <a:p>
            <a:r>
              <a:rPr lang="en-US" sz="1600" b="1" dirty="0">
                <a:latin typeface="Times" pitchFamily="2" charset="0"/>
              </a:rPr>
              <a:t>CL.B.1.1</a:t>
            </a:r>
            <a:r>
              <a:rPr lang="en-US" sz="1600" dirty="0">
                <a:latin typeface="Times" pitchFamily="2" charset="0"/>
              </a:rPr>
              <a:t> Explain how values and beliefs influence the creation and implementation of public policy and laws.</a:t>
            </a:r>
          </a:p>
          <a:p>
            <a:r>
              <a:rPr lang="en-US" sz="1600" b="1" dirty="0">
                <a:latin typeface="Times" pitchFamily="2" charset="0"/>
              </a:rPr>
              <a:t>CL.B.1.3</a:t>
            </a:r>
            <a:r>
              <a:rPr lang="en-US" sz="1600" dirty="0">
                <a:latin typeface="Times" pitchFamily="2" charset="0"/>
              </a:rPr>
              <a:t> Explain how the values and beliefs regarding freedom, equality, and justice have helped to transform the American system of government.</a:t>
            </a:r>
          </a:p>
          <a:p>
            <a:pPr marL="0" indent="0">
              <a:buNone/>
            </a:pPr>
            <a:r>
              <a:rPr lang="en-US" sz="2000" dirty="0">
                <a:solidFill>
                  <a:srgbClr val="002060"/>
                </a:solidFill>
                <a:latin typeface="Times" pitchFamily="2" charset="0"/>
              </a:rPr>
              <a:t>Essential Question: </a:t>
            </a:r>
            <a:r>
              <a:rPr lang="en-US" sz="2000" dirty="0">
                <a:latin typeface="Times" pitchFamily="2" charset="0"/>
              </a:rPr>
              <a:t>How have American political values defined the historic development of our political institutions and society? </a:t>
            </a:r>
          </a:p>
          <a:p>
            <a:pPr marL="0" indent="0">
              <a:buNone/>
            </a:pPr>
            <a:r>
              <a:rPr lang="en-US" sz="2000" dirty="0">
                <a:solidFill>
                  <a:srgbClr val="002060"/>
                </a:solidFill>
                <a:latin typeface="Times" pitchFamily="2" charset="0"/>
              </a:rPr>
              <a:t>Students Can:</a:t>
            </a:r>
          </a:p>
          <a:p>
            <a:r>
              <a:rPr lang="en-US" sz="2000" dirty="0">
                <a:latin typeface="Times" pitchFamily="2" charset="0"/>
              </a:rPr>
              <a:t>Discern how American democracy was influenced by a variety of source </a:t>
            </a:r>
          </a:p>
          <a:p>
            <a:r>
              <a:rPr lang="en-US" sz="2000" dirty="0">
                <a:latin typeface="Times" pitchFamily="2" charset="0"/>
              </a:rPr>
              <a:t>Decipher how America’s colonial experience established American values that the bases of our political culture</a:t>
            </a:r>
          </a:p>
          <a:p>
            <a:pPr marL="0" indent="0">
              <a:buNone/>
            </a:pPr>
            <a:r>
              <a:rPr lang="en-US" sz="2000" b="1" dirty="0">
                <a:latin typeface="Times" pitchFamily="2" charset="0"/>
              </a:rPr>
              <a:t>Agenda</a:t>
            </a:r>
          </a:p>
          <a:p>
            <a:r>
              <a:rPr lang="en-US" sz="2000" dirty="0">
                <a:latin typeface="Times" pitchFamily="2" charset="0"/>
              </a:rPr>
              <a:t>Two Perspectives of a Moment in Time</a:t>
            </a:r>
          </a:p>
          <a:p>
            <a:r>
              <a:rPr lang="en-US" sz="2000" dirty="0">
                <a:latin typeface="Times" pitchFamily="2" charset="0"/>
              </a:rPr>
              <a:t>Feeding the Independence Momentum</a:t>
            </a:r>
          </a:p>
          <a:p>
            <a:r>
              <a:rPr lang="en-US" sz="2000" dirty="0">
                <a:latin typeface="Times" pitchFamily="2" charset="0"/>
              </a:rPr>
              <a:t>A Long Train of Usurpation</a:t>
            </a:r>
          </a:p>
          <a:p>
            <a:endParaRPr lang="en-US" sz="2000" dirty="0">
              <a:latin typeface="Times" pitchFamily="2" charset="0"/>
            </a:endParaRPr>
          </a:p>
          <a:p>
            <a:pPr marL="0" indent="0">
              <a:buNone/>
            </a:pPr>
            <a:r>
              <a:rPr lang="en-US" sz="2000" b="1" dirty="0">
                <a:latin typeface="Times" pitchFamily="2" charset="0"/>
              </a:rPr>
              <a:t>Homework:</a:t>
            </a:r>
          </a:p>
          <a:p>
            <a:r>
              <a:rPr lang="en-US" sz="2000" dirty="0">
                <a:latin typeface="Times" pitchFamily="2" charset="0"/>
              </a:rPr>
              <a:t>A Justified Response – due Monday, October 4</a:t>
            </a:r>
          </a:p>
          <a:p>
            <a:endParaRPr lang="en-US" dirty="0">
              <a:latin typeface="Times" pitchFamily="2" charset="0"/>
            </a:endParaRPr>
          </a:p>
        </p:txBody>
      </p:sp>
    </p:spTree>
    <p:extLst>
      <p:ext uri="{BB962C8B-B14F-4D97-AF65-F5344CB8AC3E}">
        <p14:creationId xmlns:p14="http://schemas.microsoft.com/office/powerpoint/2010/main" val="2097675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A998-E92F-30D6-0F9A-BAE82F058CA4}"/>
              </a:ext>
            </a:extLst>
          </p:cNvPr>
          <p:cNvSpPr>
            <a:spLocks noGrp="1"/>
          </p:cNvSpPr>
          <p:nvPr>
            <p:ph type="title"/>
          </p:nvPr>
        </p:nvSpPr>
        <p:spPr>
          <a:xfrm>
            <a:off x="838200" y="365126"/>
            <a:ext cx="10515600" cy="774906"/>
          </a:xfrm>
          <a:solidFill>
            <a:schemeClr val="accent4">
              <a:lumMod val="40000"/>
              <a:lumOff val="60000"/>
            </a:schemeClr>
          </a:solidFill>
          <a:ln>
            <a:solidFill>
              <a:srgbClr val="002060"/>
            </a:solidFill>
          </a:ln>
        </p:spPr>
        <p:txBody>
          <a:bodyPr/>
          <a:lstStyle/>
          <a:p>
            <a:r>
              <a:rPr lang="en-US" dirty="0">
                <a:solidFill>
                  <a:srgbClr val="002060"/>
                </a:solidFill>
                <a:latin typeface="Times" pitchFamily="2" charset="0"/>
              </a:rPr>
              <a:t>If It Was NOT for the TEA</a:t>
            </a:r>
          </a:p>
        </p:txBody>
      </p:sp>
      <p:sp>
        <p:nvSpPr>
          <p:cNvPr id="3" name="Content Placeholder 2">
            <a:extLst>
              <a:ext uri="{FF2B5EF4-FFF2-40B4-BE49-F238E27FC236}">
                <a16:creationId xmlns:a16="http://schemas.microsoft.com/office/drawing/2014/main" id="{9B8AC70D-31A4-1BA9-398C-99F16FC88C96}"/>
              </a:ext>
            </a:extLst>
          </p:cNvPr>
          <p:cNvSpPr>
            <a:spLocks noGrp="1"/>
          </p:cNvSpPr>
          <p:nvPr>
            <p:ph idx="1"/>
          </p:nvPr>
        </p:nvSpPr>
        <p:spPr>
          <a:xfrm>
            <a:off x="261257" y="1436914"/>
            <a:ext cx="11092543" cy="4740049"/>
          </a:xfrm>
          <a:solidFill>
            <a:schemeClr val="bg1"/>
          </a:solidFill>
        </p:spPr>
        <p:txBody>
          <a:bodyPr>
            <a:normAutofit/>
          </a:bodyPr>
          <a:lstStyle/>
          <a:p>
            <a:r>
              <a:rPr lang="en-US" sz="2400" b="1" i="1" u="sng" dirty="0">
                <a:latin typeface="Times" pitchFamily="2" charset="0"/>
              </a:rPr>
              <a:t>Tea Act 1773 </a:t>
            </a:r>
            <a:r>
              <a:rPr lang="en-US" sz="2400" dirty="0">
                <a:latin typeface="Times" pitchFamily="2" charset="0"/>
              </a:rPr>
              <a:t>– lessen the tax placed on tea sold in the colonies from the East Indian Tea Co. (owned by the British government)</a:t>
            </a:r>
          </a:p>
        </p:txBody>
      </p:sp>
      <p:pic>
        <p:nvPicPr>
          <p:cNvPr id="5122" name="Picture 2" descr="Boston Tea Party - Wikipedia">
            <a:extLst>
              <a:ext uri="{FF2B5EF4-FFF2-40B4-BE49-F238E27FC236}">
                <a16:creationId xmlns:a16="http://schemas.microsoft.com/office/drawing/2014/main" id="{2AD1EB3B-CB73-6E64-5BF4-2C8132E7F6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050" y="2336800"/>
            <a:ext cx="5366950" cy="308428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oston Tea Party | Facts, Summary, &amp; Significance | Britannica">
            <a:extLst>
              <a:ext uri="{FF2B5EF4-FFF2-40B4-BE49-F238E27FC236}">
                <a16:creationId xmlns:a16="http://schemas.microsoft.com/office/drawing/2014/main" id="{9CD6E21D-DC7B-78C8-F2CA-F506472E5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3793" y="1992086"/>
            <a:ext cx="536695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659B244-9C53-13DE-60BA-7EFA3CB4612F}"/>
              </a:ext>
            </a:extLst>
          </p:cNvPr>
          <p:cNvSpPr/>
          <p:nvPr/>
        </p:nvSpPr>
        <p:spPr>
          <a:xfrm>
            <a:off x="7285220" y="5076372"/>
            <a:ext cx="4645523" cy="5050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rPr>
              <a:t>The Sons of Liberty</a:t>
            </a:r>
          </a:p>
        </p:txBody>
      </p:sp>
      <p:sp>
        <p:nvSpPr>
          <p:cNvPr id="5" name="Rectangle 4">
            <a:extLst>
              <a:ext uri="{FF2B5EF4-FFF2-40B4-BE49-F238E27FC236}">
                <a16:creationId xmlns:a16="http://schemas.microsoft.com/office/drawing/2014/main" id="{E520E32C-9597-9C5A-5A00-960B3E5D9EA1}"/>
              </a:ext>
            </a:extLst>
          </p:cNvPr>
          <p:cNvSpPr/>
          <p:nvPr/>
        </p:nvSpPr>
        <p:spPr>
          <a:xfrm>
            <a:off x="950724" y="4999512"/>
            <a:ext cx="5366950" cy="890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chemeClr val="bg1"/>
                </a:solidFill>
                <a:latin typeface="Times" pitchFamily="2" charset="0"/>
              </a:rPr>
              <a:t>Boston Tea Party</a:t>
            </a:r>
            <a:r>
              <a:rPr lang="en-US" sz="2400" dirty="0">
                <a:solidFill>
                  <a:schemeClr val="bg1"/>
                </a:solidFill>
                <a:latin typeface="Times" pitchFamily="2" charset="0"/>
              </a:rPr>
              <a:t>: colony protest of British attempts to create a tea monopoly</a:t>
            </a:r>
          </a:p>
        </p:txBody>
      </p:sp>
      <p:sp>
        <p:nvSpPr>
          <p:cNvPr id="6" name="Rectangle 5">
            <a:extLst>
              <a:ext uri="{FF2B5EF4-FFF2-40B4-BE49-F238E27FC236}">
                <a16:creationId xmlns:a16="http://schemas.microsoft.com/office/drawing/2014/main" id="{07EC38BE-AC4C-1B7A-80DA-6E4C4398CC30}"/>
              </a:ext>
            </a:extLst>
          </p:cNvPr>
          <p:cNvSpPr/>
          <p:nvPr/>
        </p:nvSpPr>
        <p:spPr>
          <a:xfrm rot="1565725">
            <a:off x="9529791" y="2406585"/>
            <a:ext cx="2232562" cy="78674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Boston Tea Party destroyed $200,000 worth of tea</a:t>
            </a:r>
          </a:p>
        </p:txBody>
      </p:sp>
    </p:spTree>
    <p:extLst>
      <p:ext uri="{BB962C8B-B14F-4D97-AF65-F5344CB8AC3E}">
        <p14:creationId xmlns:p14="http://schemas.microsoft.com/office/powerpoint/2010/main" val="3778808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A998-E92F-30D6-0F9A-BAE82F058CA4}"/>
              </a:ext>
            </a:extLst>
          </p:cNvPr>
          <p:cNvSpPr>
            <a:spLocks noGrp="1"/>
          </p:cNvSpPr>
          <p:nvPr>
            <p:ph type="title"/>
          </p:nvPr>
        </p:nvSpPr>
        <p:spPr>
          <a:xfrm>
            <a:off x="838200" y="365126"/>
            <a:ext cx="10515600" cy="774906"/>
          </a:xfrm>
          <a:solidFill>
            <a:schemeClr val="accent4">
              <a:lumMod val="40000"/>
              <a:lumOff val="60000"/>
            </a:schemeClr>
          </a:solidFill>
          <a:ln>
            <a:solidFill>
              <a:srgbClr val="002060"/>
            </a:solidFill>
          </a:ln>
        </p:spPr>
        <p:txBody>
          <a:bodyPr/>
          <a:lstStyle/>
          <a:p>
            <a:r>
              <a:rPr lang="en-US" dirty="0">
                <a:solidFill>
                  <a:srgbClr val="002060"/>
                </a:solidFill>
                <a:latin typeface="Times" pitchFamily="2" charset="0"/>
              </a:rPr>
              <a:t>Britain Bring the PAIN</a:t>
            </a:r>
          </a:p>
        </p:txBody>
      </p:sp>
      <p:sp>
        <p:nvSpPr>
          <p:cNvPr id="3" name="Content Placeholder 2">
            <a:extLst>
              <a:ext uri="{FF2B5EF4-FFF2-40B4-BE49-F238E27FC236}">
                <a16:creationId xmlns:a16="http://schemas.microsoft.com/office/drawing/2014/main" id="{9B8AC70D-31A4-1BA9-398C-99F16FC88C96}"/>
              </a:ext>
            </a:extLst>
          </p:cNvPr>
          <p:cNvSpPr>
            <a:spLocks noGrp="1"/>
          </p:cNvSpPr>
          <p:nvPr>
            <p:ph idx="1"/>
          </p:nvPr>
        </p:nvSpPr>
        <p:spPr>
          <a:xfrm>
            <a:off x="261257" y="1436914"/>
            <a:ext cx="11092543" cy="4740049"/>
          </a:xfrm>
          <a:solidFill>
            <a:schemeClr val="bg1"/>
          </a:solidFill>
        </p:spPr>
        <p:txBody>
          <a:bodyPr>
            <a:normAutofit/>
          </a:bodyPr>
          <a:lstStyle/>
          <a:p>
            <a:r>
              <a:rPr lang="en-US" sz="2400" b="1" i="1" u="sng" dirty="0">
                <a:latin typeface="Times" pitchFamily="2" charset="0"/>
              </a:rPr>
              <a:t>Intolerable Acts (Coercive Acts) </a:t>
            </a:r>
            <a:r>
              <a:rPr lang="en-US" sz="2400" dirty="0">
                <a:latin typeface="Times" pitchFamily="2" charset="0"/>
              </a:rPr>
              <a:t>– British Parliament passes four pieces of legislation to punish the colonists and force repayment of the tea destroyed</a:t>
            </a:r>
          </a:p>
        </p:txBody>
      </p:sp>
      <p:pic>
        <p:nvPicPr>
          <p:cNvPr id="6146" name="Picture 2" descr="Intolerable Acts&quot; - Journal of the American Revolution">
            <a:extLst>
              <a:ext uri="{FF2B5EF4-FFF2-40B4-BE49-F238E27FC236}">
                <a16:creationId xmlns:a16="http://schemas.microsoft.com/office/drawing/2014/main" id="{0F43632F-7D23-E961-425F-3FF70C6E8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794" y="2183202"/>
            <a:ext cx="4128125" cy="43096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8048170-14D4-475A-8A42-9FDEBD725715}"/>
              </a:ext>
            </a:extLst>
          </p:cNvPr>
          <p:cNvSpPr/>
          <p:nvPr/>
        </p:nvSpPr>
        <p:spPr>
          <a:xfrm>
            <a:off x="1933731" y="5928559"/>
            <a:ext cx="3147935" cy="496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pitchFamily="2" charset="0"/>
              </a:rPr>
              <a:t>BOSTONIANS in DISTRESS</a:t>
            </a:r>
          </a:p>
        </p:txBody>
      </p:sp>
      <p:sp>
        <p:nvSpPr>
          <p:cNvPr id="5" name="Rectangle 4">
            <a:extLst>
              <a:ext uri="{FF2B5EF4-FFF2-40B4-BE49-F238E27FC236}">
                <a16:creationId xmlns:a16="http://schemas.microsoft.com/office/drawing/2014/main" id="{07B2DF46-3922-61FA-3730-0D587F2069BB}"/>
              </a:ext>
            </a:extLst>
          </p:cNvPr>
          <p:cNvSpPr/>
          <p:nvPr/>
        </p:nvSpPr>
        <p:spPr>
          <a:xfrm>
            <a:off x="6543304" y="2422565"/>
            <a:ext cx="5253398" cy="375439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pitchFamily="2" charset="0"/>
              </a:rPr>
              <a:t>Intolerable Acts</a:t>
            </a:r>
          </a:p>
          <a:p>
            <a:pPr marL="342900" indent="-342900">
              <a:buFont typeface="Arial" panose="020B0604020202020204" pitchFamily="34" charset="0"/>
              <a:buChar char="•"/>
            </a:pPr>
            <a:r>
              <a:rPr lang="en-US" sz="2400" i="1" dirty="0">
                <a:latin typeface="Times" pitchFamily="2" charset="0"/>
              </a:rPr>
              <a:t>Boston Port Act </a:t>
            </a:r>
            <a:r>
              <a:rPr lang="en-US" sz="2400" dirty="0">
                <a:latin typeface="Times" pitchFamily="2" charset="0"/>
              </a:rPr>
              <a:t>– shut down Boston harbor</a:t>
            </a:r>
          </a:p>
          <a:p>
            <a:pPr marL="342900" indent="-342900">
              <a:buFont typeface="Arial" panose="020B0604020202020204" pitchFamily="34" charset="0"/>
              <a:buChar char="•"/>
            </a:pPr>
            <a:r>
              <a:rPr lang="en-US" sz="2400" i="1" dirty="0">
                <a:latin typeface="Times" pitchFamily="2" charset="0"/>
              </a:rPr>
              <a:t>Massachusetts Government Act </a:t>
            </a:r>
            <a:r>
              <a:rPr lang="en-US" sz="2400" dirty="0">
                <a:latin typeface="Times" pitchFamily="2" charset="0"/>
              </a:rPr>
              <a:t>– shut down colonial government </a:t>
            </a:r>
          </a:p>
          <a:p>
            <a:pPr marL="342900" indent="-342900">
              <a:buFont typeface="Arial" panose="020B0604020202020204" pitchFamily="34" charset="0"/>
              <a:buChar char="•"/>
            </a:pPr>
            <a:r>
              <a:rPr lang="en-US" sz="2400" i="1" dirty="0">
                <a:latin typeface="Times" pitchFamily="2" charset="0"/>
              </a:rPr>
              <a:t>Quartering Act </a:t>
            </a:r>
            <a:r>
              <a:rPr lang="en-US" sz="2400" dirty="0">
                <a:latin typeface="Times" pitchFamily="2" charset="0"/>
              </a:rPr>
              <a:t>– Placed soldiers back in colonial homes</a:t>
            </a:r>
          </a:p>
          <a:p>
            <a:pPr marL="342900" indent="-342900">
              <a:buFont typeface="Arial" panose="020B0604020202020204" pitchFamily="34" charset="0"/>
              <a:buChar char="•"/>
            </a:pPr>
            <a:r>
              <a:rPr lang="en-US" sz="2400" i="1" dirty="0">
                <a:latin typeface="Times" pitchFamily="2" charset="0"/>
              </a:rPr>
              <a:t>Administration of Justice Act </a:t>
            </a:r>
            <a:r>
              <a:rPr lang="en-US" sz="2400" dirty="0">
                <a:latin typeface="Times" pitchFamily="2" charset="0"/>
              </a:rPr>
              <a:t>– British soldiers would not be tried in colony courts</a:t>
            </a:r>
          </a:p>
        </p:txBody>
      </p:sp>
      <p:sp>
        <p:nvSpPr>
          <p:cNvPr id="6" name="Rectangle 5">
            <a:extLst>
              <a:ext uri="{FF2B5EF4-FFF2-40B4-BE49-F238E27FC236}">
                <a16:creationId xmlns:a16="http://schemas.microsoft.com/office/drawing/2014/main" id="{C9AF9CED-B860-B718-D11F-B06E9EA8D78E}"/>
              </a:ext>
            </a:extLst>
          </p:cNvPr>
          <p:cNvSpPr/>
          <p:nvPr/>
        </p:nvSpPr>
        <p:spPr>
          <a:xfrm rot="20009050">
            <a:off x="388988" y="2712405"/>
            <a:ext cx="2931610" cy="143319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0"/>
              </a:spcBef>
              <a:spcAft>
                <a:spcPts val="0"/>
              </a:spcAft>
            </a:pPr>
            <a:r>
              <a:rPr lang="en-US" sz="1800" b="0" i="0" u="none" strike="noStrike" dirty="0">
                <a:solidFill>
                  <a:srgbClr val="000000"/>
                </a:solidFill>
                <a:effectLst/>
                <a:latin typeface="Gill Sans" panose="020B0502020104020203" pitchFamily="34" charset="-79"/>
                <a:cs typeface="Gill Sans" panose="020B0502020104020203" pitchFamily="34" charset="-79"/>
              </a:rPr>
              <a:t>Boston in distress. What do you see in the picture? What is surrounding the Liberty Tree? What’s in the background?</a:t>
            </a:r>
            <a:endParaRPr lang="en-US" dirty="0"/>
          </a:p>
        </p:txBody>
      </p:sp>
    </p:spTree>
    <p:extLst>
      <p:ext uri="{BB962C8B-B14F-4D97-AF65-F5344CB8AC3E}">
        <p14:creationId xmlns:p14="http://schemas.microsoft.com/office/powerpoint/2010/main" val="1839461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213F-859C-4F4F-9FBB-8F68962D3741}"/>
              </a:ext>
            </a:extLst>
          </p:cNvPr>
          <p:cNvSpPr>
            <a:spLocks noGrp="1"/>
          </p:cNvSpPr>
          <p:nvPr>
            <p:ph type="title"/>
          </p:nvPr>
        </p:nvSpPr>
        <p:spPr>
          <a:xfrm>
            <a:off x="838200" y="365125"/>
            <a:ext cx="10515600" cy="815975"/>
          </a:xfrm>
          <a:solidFill>
            <a:schemeClr val="bg1"/>
          </a:solidFill>
          <a:ln>
            <a:solidFill>
              <a:srgbClr val="FF0000"/>
            </a:solidFill>
          </a:ln>
        </p:spPr>
        <p:txBody>
          <a:bodyPr>
            <a:normAutofit fontScale="90000"/>
          </a:bodyPr>
          <a:lstStyle/>
          <a:p>
            <a:r>
              <a:rPr lang="en-US" dirty="0">
                <a:solidFill>
                  <a:schemeClr val="accent1">
                    <a:lumMod val="50000"/>
                  </a:schemeClr>
                </a:solidFill>
                <a:latin typeface="High Tower Text" panose="02040502050506030303" pitchFamily="18" charset="77"/>
              </a:rPr>
              <a:t>Civil Disobedience of the American Colonies</a:t>
            </a:r>
          </a:p>
        </p:txBody>
      </p:sp>
      <p:sp>
        <p:nvSpPr>
          <p:cNvPr id="3" name="Content Placeholder 2">
            <a:extLst>
              <a:ext uri="{FF2B5EF4-FFF2-40B4-BE49-F238E27FC236}">
                <a16:creationId xmlns:a16="http://schemas.microsoft.com/office/drawing/2014/main" id="{BBB36E7F-FF5B-144D-9384-DCA0ABD2A539}"/>
              </a:ext>
            </a:extLst>
          </p:cNvPr>
          <p:cNvSpPr>
            <a:spLocks noGrp="1"/>
          </p:cNvSpPr>
          <p:nvPr>
            <p:ph idx="1"/>
          </p:nvPr>
        </p:nvSpPr>
        <p:spPr>
          <a:xfrm>
            <a:off x="562709" y="1589649"/>
            <a:ext cx="11197882" cy="4587314"/>
          </a:xfrm>
          <a:solidFill>
            <a:schemeClr val="bg1"/>
          </a:solidFill>
          <a:ln>
            <a:solidFill>
              <a:schemeClr val="accent1">
                <a:lumMod val="50000"/>
              </a:schemeClr>
            </a:solidFill>
          </a:ln>
        </p:spPr>
        <p:txBody>
          <a:bodyPr>
            <a:normAutofit/>
          </a:bodyPr>
          <a:lstStyle/>
          <a:p>
            <a:r>
              <a:rPr lang="en-US" sz="2400" dirty="0">
                <a:latin typeface="Times" pitchFamily="2" charset="0"/>
              </a:rPr>
              <a:t>American resistance to British Acts</a:t>
            </a:r>
          </a:p>
          <a:p>
            <a:endParaRPr lang="en-US" sz="2400" dirty="0">
              <a:latin typeface="Times" pitchFamily="2" charset="0"/>
            </a:endParaRPr>
          </a:p>
        </p:txBody>
      </p:sp>
      <p:pic>
        <p:nvPicPr>
          <p:cNvPr id="1028" name="Picture 4" descr="American Revolution History | Guide To The Revolutionary War">
            <a:extLst>
              <a:ext uri="{FF2B5EF4-FFF2-40B4-BE49-F238E27FC236}">
                <a16:creationId xmlns:a16="http://schemas.microsoft.com/office/drawing/2014/main" id="{FB1C93B5-F502-45F1-9FB8-7FE0CD842F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56738"/>
            <a:ext cx="4127695" cy="38793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5BDCCA3-40AB-4BA4-9074-C07A64ECFE05}"/>
              </a:ext>
            </a:extLst>
          </p:cNvPr>
          <p:cNvSpPr/>
          <p:nvPr/>
        </p:nvSpPr>
        <p:spPr>
          <a:xfrm>
            <a:off x="5106572" y="3620084"/>
            <a:ext cx="7006883" cy="16482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latin typeface="Times" panose="02020603050405020304" pitchFamily="18" charset="0"/>
                <a:cs typeface="Times" panose="02020603050405020304" pitchFamily="18" charset="0"/>
              </a:rPr>
              <a:t>1</a:t>
            </a:r>
            <a:r>
              <a:rPr lang="en-US" sz="2400" b="1" i="1" u="sng" baseline="30000" dirty="0">
                <a:latin typeface="Times" panose="02020603050405020304" pitchFamily="18" charset="0"/>
                <a:cs typeface="Times" panose="02020603050405020304" pitchFamily="18" charset="0"/>
              </a:rPr>
              <a:t>st</a:t>
            </a:r>
            <a:r>
              <a:rPr lang="en-US" sz="2400" b="1" i="1" u="sng" dirty="0">
                <a:latin typeface="Times" panose="02020603050405020304" pitchFamily="18" charset="0"/>
                <a:cs typeface="Times" panose="02020603050405020304" pitchFamily="18" charset="0"/>
              </a:rPr>
              <a:t> Continental Congress</a:t>
            </a:r>
            <a:endParaRPr lang="en-US"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Declaration of Rights and Grievances – attempt repair the relationship with England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Extended the boycott</a:t>
            </a:r>
          </a:p>
        </p:txBody>
      </p:sp>
      <p:pic>
        <p:nvPicPr>
          <p:cNvPr id="1030" name="Picture 6" descr="Stamp Act Repeal - Patriot Tours Historic Walking Tours NYC">
            <a:extLst>
              <a:ext uri="{FF2B5EF4-FFF2-40B4-BE49-F238E27FC236}">
                <a16:creationId xmlns:a16="http://schemas.microsoft.com/office/drawing/2014/main" id="{A9C1DBF9-DE74-47A6-B3E8-E613D2D55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1472" y="1041008"/>
            <a:ext cx="6414610" cy="23879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31D79C7-D478-4092-BB4E-3836A14E7BEF}"/>
              </a:ext>
            </a:extLst>
          </p:cNvPr>
          <p:cNvSpPr/>
          <p:nvPr/>
        </p:nvSpPr>
        <p:spPr>
          <a:xfrm>
            <a:off x="7385538" y="1181100"/>
            <a:ext cx="4375053" cy="5210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Repeal of the Stamp Act</a:t>
            </a:r>
          </a:p>
        </p:txBody>
      </p:sp>
      <p:sp>
        <p:nvSpPr>
          <p:cNvPr id="6" name="Rectangle 5">
            <a:extLst>
              <a:ext uri="{FF2B5EF4-FFF2-40B4-BE49-F238E27FC236}">
                <a16:creationId xmlns:a16="http://schemas.microsoft.com/office/drawing/2014/main" id="{DD5FDDB5-19F7-CD3D-14E0-668949A23C79}"/>
              </a:ext>
            </a:extLst>
          </p:cNvPr>
          <p:cNvSpPr/>
          <p:nvPr/>
        </p:nvSpPr>
        <p:spPr>
          <a:xfrm>
            <a:off x="838200" y="5985175"/>
            <a:ext cx="4050322" cy="556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Edenton Tea Party in NC, 1774</a:t>
            </a:r>
          </a:p>
        </p:txBody>
      </p:sp>
    </p:spTree>
    <p:extLst>
      <p:ext uri="{BB962C8B-B14F-4D97-AF65-F5344CB8AC3E}">
        <p14:creationId xmlns:p14="http://schemas.microsoft.com/office/powerpoint/2010/main" val="3066562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A998-E92F-30D6-0F9A-BAE82F058CA4}"/>
              </a:ext>
            </a:extLst>
          </p:cNvPr>
          <p:cNvSpPr>
            <a:spLocks noGrp="1"/>
          </p:cNvSpPr>
          <p:nvPr>
            <p:ph type="title"/>
          </p:nvPr>
        </p:nvSpPr>
        <p:spPr>
          <a:xfrm>
            <a:off x="838200" y="365126"/>
            <a:ext cx="10515600" cy="774906"/>
          </a:xfrm>
          <a:solidFill>
            <a:schemeClr val="accent4">
              <a:lumMod val="40000"/>
              <a:lumOff val="60000"/>
            </a:schemeClr>
          </a:solidFill>
          <a:ln>
            <a:solidFill>
              <a:srgbClr val="002060"/>
            </a:solidFill>
          </a:ln>
        </p:spPr>
        <p:txBody>
          <a:bodyPr/>
          <a:lstStyle/>
          <a:p>
            <a:r>
              <a:rPr lang="en-US" dirty="0">
                <a:solidFill>
                  <a:srgbClr val="002060"/>
                </a:solidFill>
                <a:latin typeface="Times" pitchFamily="2" charset="0"/>
              </a:rPr>
              <a:t>The Shot Heard Around the World</a:t>
            </a:r>
          </a:p>
        </p:txBody>
      </p:sp>
      <p:sp>
        <p:nvSpPr>
          <p:cNvPr id="3" name="Content Placeholder 2">
            <a:extLst>
              <a:ext uri="{FF2B5EF4-FFF2-40B4-BE49-F238E27FC236}">
                <a16:creationId xmlns:a16="http://schemas.microsoft.com/office/drawing/2014/main" id="{9B8AC70D-31A4-1BA9-398C-99F16FC88C96}"/>
              </a:ext>
            </a:extLst>
          </p:cNvPr>
          <p:cNvSpPr>
            <a:spLocks noGrp="1"/>
          </p:cNvSpPr>
          <p:nvPr>
            <p:ph idx="1"/>
          </p:nvPr>
        </p:nvSpPr>
        <p:spPr>
          <a:xfrm>
            <a:off x="261257" y="1436914"/>
            <a:ext cx="11092543" cy="4740049"/>
          </a:xfrm>
          <a:solidFill>
            <a:schemeClr val="bg1"/>
          </a:solidFill>
        </p:spPr>
        <p:txBody>
          <a:bodyPr>
            <a:normAutofit/>
          </a:bodyPr>
          <a:lstStyle/>
          <a:p>
            <a:r>
              <a:rPr lang="en-US" sz="2400" b="1" i="1" u="sng" dirty="0">
                <a:latin typeface="Times" pitchFamily="2" charset="0"/>
              </a:rPr>
              <a:t>Battles of Lexington &amp; Concord</a:t>
            </a:r>
          </a:p>
        </p:txBody>
      </p:sp>
      <p:pic>
        <p:nvPicPr>
          <p:cNvPr id="7172" name="Picture 4" descr="Battle of Lexington and Concord">
            <a:extLst>
              <a:ext uri="{FF2B5EF4-FFF2-40B4-BE49-F238E27FC236}">
                <a16:creationId xmlns:a16="http://schemas.microsoft.com/office/drawing/2014/main" id="{BED21E69-B1D4-DFD9-9575-F8C2D8A2A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901" y="1953556"/>
            <a:ext cx="6285875" cy="316339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Lexington &amp; Concord | British Retreat | Apr 18-19, 1775 | American  Battlefield Trust">
            <a:extLst>
              <a:ext uri="{FF2B5EF4-FFF2-40B4-BE49-F238E27FC236}">
                <a16:creationId xmlns:a16="http://schemas.microsoft.com/office/drawing/2014/main" id="{891D48B4-2D7C-EEEC-9233-B487601B0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2064" y="1719125"/>
            <a:ext cx="5390036" cy="31633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68E5F2-DB34-0732-813D-84E57D40E726}"/>
              </a:ext>
            </a:extLst>
          </p:cNvPr>
          <p:cNvSpPr txBox="1"/>
          <p:nvPr/>
        </p:nvSpPr>
        <p:spPr>
          <a:xfrm>
            <a:off x="3048990" y="3247303"/>
            <a:ext cx="6097978" cy="369332"/>
          </a:xfrm>
          <a:prstGeom prst="rect">
            <a:avLst/>
          </a:prstGeom>
          <a:noFill/>
        </p:spPr>
        <p:txBody>
          <a:bodyPr wrap="square">
            <a:spAutoFit/>
          </a:bodyPr>
          <a:lstStyle/>
          <a:p>
            <a:r>
              <a:rPr lang="en-US" b="0" dirty="0">
                <a:effectLst/>
              </a:rPr>
              <a:t> </a:t>
            </a:r>
            <a:endParaRPr lang="en-US" dirty="0"/>
          </a:p>
        </p:txBody>
      </p:sp>
      <p:sp>
        <p:nvSpPr>
          <p:cNvPr id="6" name="Rectangle 5">
            <a:extLst>
              <a:ext uri="{FF2B5EF4-FFF2-40B4-BE49-F238E27FC236}">
                <a16:creationId xmlns:a16="http://schemas.microsoft.com/office/drawing/2014/main" id="{20C73DE9-53BC-D9B4-87A7-B531B5541EB0}"/>
              </a:ext>
            </a:extLst>
          </p:cNvPr>
          <p:cNvSpPr/>
          <p:nvPr/>
        </p:nvSpPr>
        <p:spPr>
          <a:xfrm>
            <a:off x="838200" y="5461617"/>
            <a:ext cx="8958943" cy="7909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rtl="0" fontAlgn="base">
              <a:spcBef>
                <a:spcPts val="600"/>
              </a:spcBef>
              <a:spcAft>
                <a:spcPts val="0"/>
              </a:spcAft>
              <a:buFont typeface="Arial" panose="020B0604020202020204" pitchFamily="34" charset="0"/>
              <a:buChar char="•"/>
            </a:pPr>
            <a:r>
              <a:rPr lang="en-US" sz="2400" b="0" i="0" u="none" strike="noStrike" dirty="0">
                <a:solidFill>
                  <a:srgbClr val="FFFFFF"/>
                </a:solidFill>
                <a:effectLst/>
                <a:latin typeface="Times" pitchFamily="2" charset="0"/>
                <a:cs typeface="Gill Sans" panose="020B0502020104020203" pitchFamily="34" charset="-79"/>
              </a:rPr>
              <a:t> Brief skirmish (15 mins)</a:t>
            </a:r>
            <a:endParaRPr lang="en-US" sz="2400" b="0" i="0" u="none" strike="noStrike" dirty="0">
              <a:solidFill>
                <a:srgbClr val="B71E42"/>
              </a:solidFill>
              <a:effectLst/>
              <a:latin typeface="Times" pitchFamily="2" charset="0"/>
            </a:endParaRPr>
          </a:p>
          <a:p>
            <a:pPr marL="177800" rtl="0" fontAlgn="base">
              <a:spcBef>
                <a:spcPts val="600"/>
              </a:spcBef>
              <a:spcAft>
                <a:spcPts val="0"/>
              </a:spcAft>
              <a:buFont typeface="Arial" panose="020B0604020202020204" pitchFamily="34" charset="0"/>
              <a:buChar char="•"/>
            </a:pPr>
            <a:r>
              <a:rPr lang="en-US" sz="2400" b="0" i="0" u="none" strike="noStrike" dirty="0">
                <a:solidFill>
                  <a:srgbClr val="FFFFFF"/>
                </a:solidFill>
                <a:effectLst/>
                <a:latin typeface="Times" pitchFamily="2" charset="0"/>
                <a:cs typeface="Gill Sans" panose="020B0502020104020203" pitchFamily="34" charset="-79"/>
              </a:rPr>
              <a:t> 3000-4000 militia fire on Brits as they head back to Boston</a:t>
            </a:r>
            <a:endParaRPr lang="en-US" sz="2400" b="0" i="0" u="none" strike="noStrike" dirty="0">
              <a:solidFill>
                <a:srgbClr val="B71E42"/>
              </a:solidFill>
              <a:effectLst/>
              <a:latin typeface="Times" pitchFamily="2" charset="0"/>
            </a:endParaRPr>
          </a:p>
        </p:txBody>
      </p:sp>
      <p:sp>
        <p:nvSpPr>
          <p:cNvPr id="7" name="Rectangle 6">
            <a:extLst>
              <a:ext uri="{FF2B5EF4-FFF2-40B4-BE49-F238E27FC236}">
                <a16:creationId xmlns:a16="http://schemas.microsoft.com/office/drawing/2014/main" id="{21B72C36-B21B-11E2-C400-1B8CABD92610}"/>
              </a:ext>
            </a:extLst>
          </p:cNvPr>
          <p:cNvSpPr/>
          <p:nvPr/>
        </p:nvSpPr>
        <p:spPr>
          <a:xfrm>
            <a:off x="6757061" y="4501322"/>
            <a:ext cx="4708096" cy="790954"/>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bg1"/>
                </a:solidFill>
                <a:latin typeface="Times" pitchFamily="2" charset="0"/>
                <a:hlinkClick r:id="rId4">
                  <a:extLst>
                    <a:ext uri="{A12FA001-AC4F-418D-AE19-62706E023703}">
                      <ahyp:hlinkClr xmlns:ahyp="http://schemas.microsoft.com/office/drawing/2018/hyperlinkcolor" val="tx"/>
                    </a:ext>
                  </a:extLst>
                </a:hlinkClick>
              </a:rPr>
              <a:t>Battles of Lexington &amp; Concord – America the Story of US</a:t>
            </a:r>
            <a:endParaRPr lang="en-US" sz="2400" b="1" dirty="0">
              <a:solidFill>
                <a:schemeClr val="bg1"/>
              </a:solidFill>
              <a:latin typeface="Times" pitchFamily="2" charset="0"/>
            </a:endParaRPr>
          </a:p>
        </p:txBody>
      </p:sp>
    </p:spTree>
    <p:extLst>
      <p:ext uri="{BB962C8B-B14F-4D97-AF65-F5344CB8AC3E}">
        <p14:creationId xmlns:p14="http://schemas.microsoft.com/office/powerpoint/2010/main" val="3626362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302C0-352A-F31F-40A5-10ADA8469F12}"/>
              </a:ext>
            </a:extLst>
          </p:cNvPr>
          <p:cNvSpPr>
            <a:spLocks noGrp="1"/>
          </p:cNvSpPr>
          <p:nvPr>
            <p:ph type="title"/>
          </p:nvPr>
        </p:nvSpPr>
        <p:spPr>
          <a:xfrm>
            <a:off x="838200" y="365126"/>
            <a:ext cx="10515600" cy="751156"/>
          </a:xfrm>
          <a:solidFill>
            <a:schemeClr val="accent4">
              <a:lumMod val="40000"/>
              <a:lumOff val="60000"/>
            </a:schemeClr>
          </a:solidFill>
          <a:ln>
            <a:solidFill>
              <a:srgbClr val="002060"/>
            </a:solidFill>
          </a:ln>
        </p:spPr>
        <p:txBody>
          <a:bodyPr/>
          <a:lstStyle/>
          <a:p>
            <a:r>
              <a:rPr lang="en-US" dirty="0">
                <a:solidFill>
                  <a:srgbClr val="002060"/>
                </a:solidFill>
                <a:latin typeface="Times" pitchFamily="2" charset="0"/>
              </a:rPr>
              <a:t>T-Paine Brings Common Sense</a:t>
            </a:r>
          </a:p>
        </p:txBody>
      </p:sp>
      <p:sp>
        <p:nvSpPr>
          <p:cNvPr id="3" name="Content Placeholder 2">
            <a:extLst>
              <a:ext uri="{FF2B5EF4-FFF2-40B4-BE49-F238E27FC236}">
                <a16:creationId xmlns:a16="http://schemas.microsoft.com/office/drawing/2014/main" id="{768989F8-70F6-045C-0741-6F3C7D6367BD}"/>
              </a:ext>
            </a:extLst>
          </p:cNvPr>
          <p:cNvSpPr>
            <a:spLocks noGrp="1"/>
          </p:cNvSpPr>
          <p:nvPr>
            <p:ph idx="1"/>
          </p:nvPr>
        </p:nvSpPr>
        <p:spPr>
          <a:xfrm>
            <a:off x="6096731" y="1436914"/>
            <a:ext cx="5257069" cy="4740049"/>
          </a:xfrm>
          <a:solidFill>
            <a:schemeClr val="bg1"/>
          </a:solidFill>
        </p:spPr>
        <p:txBody>
          <a:bodyPr/>
          <a:lstStyle/>
          <a:p>
            <a:pPr marL="0" indent="0">
              <a:buNone/>
            </a:pPr>
            <a:r>
              <a:rPr lang="en-US" dirty="0">
                <a:latin typeface="Times" pitchFamily="2" charset="0"/>
              </a:rPr>
              <a:t>Thomas Paine’s “Common Sense” 1776</a:t>
            </a:r>
          </a:p>
        </p:txBody>
      </p:sp>
      <p:pic>
        <p:nvPicPr>
          <p:cNvPr id="8194" name="Picture 2" descr="paine2">
            <a:extLst>
              <a:ext uri="{FF2B5EF4-FFF2-40B4-BE49-F238E27FC236}">
                <a16:creationId xmlns:a16="http://schemas.microsoft.com/office/drawing/2014/main" id="{D7CAD551-526A-EE1E-7B2C-E58E43E03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03" y="1251194"/>
            <a:ext cx="2475016" cy="543361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8196" name="Picture 4" descr="Common_Sense_cover_new">
            <a:extLst>
              <a:ext uri="{FF2B5EF4-FFF2-40B4-BE49-F238E27FC236}">
                <a16:creationId xmlns:a16="http://schemas.microsoft.com/office/drawing/2014/main" id="{5CFA85D7-A173-3795-269D-85D709CF6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5897" y="1251194"/>
            <a:ext cx="2475016" cy="543361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475B40A-B5FC-F890-3EE7-BA4738E929C2}"/>
              </a:ext>
            </a:extLst>
          </p:cNvPr>
          <p:cNvSpPr/>
          <p:nvPr/>
        </p:nvSpPr>
        <p:spPr>
          <a:xfrm>
            <a:off x="6824355" y="2339439"/>
            <a:ext cx="4267198" cy="37051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rtl="0">
              <a:spcBef>
                <a:spcPts val="0"/>
              </a:spcBef>
              <a:spcAft>
                <a:spcPts val="0"/>
              </a:spcAft>
            </a:pPr>
            <a:r>
              <a:rPr lang="en-US" sz="1800" b="0" i="0" u="none" strike="noStrike" dirty="0">
                <a:solidFill>
                  <a:schemeClr val="bg1"/>
                </a:solidFill>
                <a:effectLst/>
                <a:latin typeface="Times" pitchFamily="2" charset="0"/>
                <a:cs typeface="Gill Sans" panose="020B0502020104020203" pitchFamily="34" charset="-79"/>
              </a:rPr>
              <a:t>No man was a warmer wisher for a reconciliation than myself, before the fatal nineteenth of April, 1775, but the moment the event of that day was made known, I rejected the hardened, sullen tempered Pharaoh of England forever. . .the wretch, that with the pretended title of FATHER OF HIS PEOPLE can unfeelingly hear of their slaughter, and composedly sleep with blood upon his soul</a:t>
            </a:r>
            <a:endParaRPr lang="en-US" b="0" dirty="0">
              <a:solidFill>
                <a:schemeClr val="bg1"/>
              </a:solidFill>
              <a:effectLst/>
              <a:latin typeface="Times" pitchFamily="2" charset="0"/>
            </a:endParaRPr>
          </a:p>
          <a:p>
            <a:r>
              <a:rPr lang="en-US" sz="1800" b="0" i="0" u="none" strike="noStrike" dirty="0">
                <a:solidFill>
                  <a:schemeClr val="bg1"/>
                </a:solidFill>
                <a:effectLst/>
                <a:latin typeface="Times" pitchFamily="2" charset="0"/>
                <a:cs typeface="Gill Sans" panose="020B0502020104020203" pitchFamily="34" charset="-79"/>
              </a:rPr>
              <a:t>Thomas Paine, </a:t>
            </a:r>
            <a:r>
              <a:rPr lang="en-US" sz="1800" b="0" i="1" u="none" strike="noStrike" dirty="0">
                <a:solidFill>
                  <a:schemeClr val="bg1"/>
                </a:solidFill>
                <a:effectLst/>
                <a:latin typeface="Times" pitchFamily="2" charset="0"/>
                <a:cs typeface="Gill Sans" panose="020B0502020104020203" pitchFamily="34" charset="-79"/>
              </a:rPr>
              <a:t>Common Sense</a:t>
            </a:r>
            <a:endParaRPr lang="en-US" dirty="0">
              <a:solidFill>
                <a:schemeClr val="bg1"/>
              </a:solidFill>
              <a:latin typeface="Times" pitchFamily="2" charset="0"/>
            </a:endParaRPr>
          </a:p>
        </p:txBody>
      </p:sp>
      <p:sp>
        <p:nvSpPr>
          <p:cNvPr id="5" name="Right Arrow 4">
            <a:extLst>
              <a:ext uri="{FF2B5EF4-FFF2-40B4-BE49-F238E27FC236}">
                <a16:creationId xmlns:a16="http://schemas.microsoft.com/office/drawing/2014/main" id="{F217F855-15FD-A5EA-C7B8-8F48DFB48C4A}"/>
              </a:ext>
            </a:extLst>
          </p:cNvPr>
          <p:cNvSpPr/>
          <p:nvPr/>
        </p:nvSpPr>
        <p:spPr>
          <a:xfrm rot="20379172">
            <a:off x="3477494" y="4123476"/>
            <a:ext cx="3426460" cy="192492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i="0" u="none" strike="noStrike" dirty="0">
                <a:solidFill>
                  <a:srgbClr val="FFFFFF"/>
                </a:solidFill>
                <a:effectLst/>
                <a:latin typeface="Gill Sans" panose="020B0502020104020203" pitchFamily="34" charset="-79"/>
                <a:cs typeface="Gill Sans" panose="020B0502020104020203" pitchFamily="34" charset="-79"/>
              </a:rPr>
              <a:t>Paine describing King George- who was beloved by Colonists up to this point</a:t>
            </a:r>
            <a:endParaRPr lang="en-US" dirty="0"/>
          </a:p>
        </p:txBody>
      </p:sp>
    </p:spTree>
    <p:extLst>
      <p:ext uri="{BB962C8B-B14F-4D97-AF65-F5344CB8AC3E}">
        <p14:creationId xmlns:p14="http://schemas.microsoft.com/office/powerpoint/2010/main" val="1152368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302C0-352A-F31F-40A5-10ADA8469F12}"/>
              </a:ext>
            </a:extLst>
          </p:cNvPr>
          <p:cNvSpPr>
            <a:spLocks noGrp="1"/>
          </p:cNvSpPr>
          <p:nvPr>
            <p:ph type="title"/>
          </p:nvPr>
        </p:nvSpPr>
        <p:spPr>
          <a:xfrm>
            <a:off x="838200" y="365126"/>
            <a:ext cx="10515600" cy="751156"/>
          </a:xfrm>
          <a:solidFill>
            <a:schemeClr val="accent4">
              <a:lumMod val="40000"/>
              <a:lumOff val="60000"/>
            </a:schemeClr>
          </a:solidFill>
          <a:ln>
            <a:solidFill>
              <a:srgbClr val="002060"/>
            </a:solidFill>
          </a:ln>
        </p:spPr>
        <p:txBody>
          <a:bodyPr/>
          <a:lstStyle/>
          <a:p>
            <a:r>
              <a:rPr lang="en-US" dirty="0">
                <a:solidFill>
                  <a:srgbClr val="002060"/>
                </a:solidFill>
                <a:latin typeface="Times" pitchFamily="2" charset="0"/>
              </a:rPr>
              <a:t>The Battle of Buner Hill</a:t>
            </a:r>
          </a:p>
        </p:txBody>
      </p:sp>
      <p:sp>
        <p:nvSpPr>
          <p:cNvPr id="3" name="Content Placeholder 2">
            <a:extLst>
              <a:ext uri="{FF2B5EF4-FFF2-40B4-BE49-F238E27FC236}">
                <a16:creationId xmlns:a16="http://schemas.microsoft.com/office/drawing/2014/main" id="{768989F8-70F6-045C-0741-6F3C7D6367BD}"/>
              </a:ext>
            </a:extLst>
          </p:cNvPr>
          <p:cNvSpPr>
            <a:spLocks noGrp="1"/>
          </p:cNvSpPr>
          <p:nvPr>
            <p:ph idx="1"/>
          </p:nvPr>
        </p:nvSpPr>
        <p:spPr>
          <a:xfrm>
            <a:off x="463137" y="1436914"/>
            <a:ext cx="11269683" cy="4740049"/>
          </a:xfrm>
          <a:solidFill>
            <a:schemeClr val="bg1"/>
          </a:solidFill>
        </p:spPr>
        <p:txBody>
          <a:bodyPr/>
          <a:lstStyle/>
          <a:p>
            <a:endParaRPr lang="en-US" dirty="0"/>
          </a:p>
        </p:txBody>
      </p:sp>
      <p:pic>
        <p:nvPicPr>
          <p:cNvPr id="9218" name="Picture 2">
            <a:extLst>
              <a:ext uri="{FF2B5EF4-FFF2-40B4-BE49-F238E27FC236}">
                <a16:creationId xmlns:a16="http://schemas.microsoft.com/office/drawing/2014/main" id="{3E640817-630F-BECF-87DF-99C7EEFD6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5" y="1316088"/>
            <a:ext cx="5929745" cy="535784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F4483176-C6D3-88AA-B79B-F6D214A82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16088"/>
            <a:ext cx="5929745" cy="53578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231E066-8A5F-E107-2EA9-58C45C262A4A}"/>
              </a:ext>
            </a:extLst>
          </p:cNvPr>
          <p:cNvSpPr/>
          <p:nvPr/>
        </p:nvSpPr>
        <p:spPr>
          <a:xfrm>
            <a:off x="4441371" y="2529445"/>
            <a:ext cx="3479471" cy="315883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pitchFamily="2" charset="0"/>
              </a:rPr>
              <a:t>Battle of Bunker Hill 1775</a:t>
            </a:r>
          </a:p>
          <a:p>
            <a:pPr rtl="0" fontAlgn="base">
              <a:spcBef>
                <a:spcPts val="0"/>
              </a:spcBef>
              <a:spcAft>
                <a:spcPts val="0"/>
              </a:spcAft>
              <a:buFont typeface="Arial" panose="020B0604020202020204" pitchFamily="34" charset="0"/>
              <a:buChar char="•"/>
            </a:pPr>
            <a:r>
              <a:rPr lang="en-US" sz="2000" b="0" i="0" u="none" strike="noStrike" dirty="0">
                <a:solidFill>
                  <a:srgbClr val="FFFFFE"/>
                </a:solidFill>
                <a:effectLst/>
                <a:latin typeface="Times" pitchFamily="2" charset="0"/>
                <a:cs typeface="Gill Sans" panose="020B0502020104020203" pitchFamily="34" charset="-79"/>
              </a:rPr>
              <a:t>British take the hill (Breed’s Hill in Boston) but suffer major losses</a:t>
            </a:r>
            <a:endParaRPr lang="en-US" sz="2000" b="0" i="0" u="none" strike="noStrike" dirty="0">
              <a:solidFill>
                <a:srgbClr val="94BCE9"/>
              </a:solidFill>
              <a:effectLst/>
              <a:latin typeface="Times" pitchFamily="2" charset="0"/>
            </a:endParaRPr>
          </a:p>
          <a:p>
            <a:pPr rtl="0" fontAlgn="base">
              <a:spcBef>
                <a:spcPts val="600"/>
              </a:spcBef>
              <a:spcAft>
                <a:spcPts val="0"/>
              </a:spcAft>
              <a:buFont typeface="Arial" panose="020B0604020202020204" pitchFamily="34" charset="0"/>
              <a:buChar char="•"/>
            </a:pPr>
            <a:r>
              <a:rPr lang="en-US" sz="2000" b="0" i="0" u="none" strike="noStrike" dirty="0">
                <a:solidFill>
                  <a:srgbClr val="FFFFFE"/>
                </a:solidFill>
                <a:effectLst/>
                <a:latin typeface="Times" pitchFamily="2" charset="0"/>
                <a:cs typeface="Gill Sans" panose="020B0502020104020203" pitchFamily="34" charset="-79"/>
              </a:rPr>
              <a:t>British leave Boston, and Patriots think that the fighting has ended for good.</a:t>
            </a:r>
            <a:endParaRPr lang="en-US" sz="2000" b="0" i="0" u="none" strike="noStrike" dirty="0">
              <a:solidFill>
                <a:srgbClr val="94BCE9"/>
              </a:solidFill>
              <a:effectLst/>
              <a:latin typeface="Times" pitchFamily="2" charset="0"/>
            </a:endParaRPr>
          </a:p>
          <a:p>
            <a:pPr algn="ctr"/>
            <a:endParaRPr lang="en-US" sz="2800" b="1" dirty="0">
              <a:latin typeface="Times" pitchFamily="2" charset="0"/>
            </a:endParaRPr>
          </a:p>
        </p:txBody>
      </p:sp>
    </p:spTree>
    <p:extLst>
      <p:ext uri="{BB962C8B-B14F-4D97-AF65-F5344CB8AC3E}">
        <p14:creationId xmlns:p14="http://schemas.microsoft.com/office/powerpoint/2010/main" val="1569370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EB2-B134-2F43-AFD2-B44DE135896D}"/>
              </a:ext>
            </a:extLst>
          </p:cNvPr>
          <p:cNvSpPr>
            <a:spLocks noGrp="1"/>
          </p:cNvSpPr>
          <p:nvPr>
            <p:ph type="title"/>
          </p:nvPr>
        </p:nvSpPr>
        <p:spPr>
          <a:xfrm>
            <a:off x="838200" y="188711"/>
            <a:ext cx="10515600" cy="866775"/>
          </a:xfrm>
          <a:solidFill>
            <a:schemeClr val="tx1"/>
          </a:solidFill>
        </p:spPr>
        <p:txBody>
          <a:bodyPr/>
          <a:lstStyle/>
          <a:p>
            <a:r>
              <a:rPr lang="en-US" dirty="0">
                <a:solidFill>
                  <a:schemeClr val="bg1"/>
                </a:solidFill>
                <a:latin typeface="Castellar" panose="020A0402060406010301" pitchFamily="18" charset="77"/>
              </a:rPr>
              <a:t>Revisions</a:t>
            </a:r>
          </a:p>
        </p:txBody>
      </p:sp>
      <p:sp>
        <p:nvSpPr>
          <p:cNvPr id="3" name="Content Placeholder 2">
            <a:extLst>
              <a:ext uri="{FF2B5EF4-FFF2-40B4-BE49-F238E27FC236}">
                <a16:creationId xmlns:a16="http://schemas.microsoft.com/office/drawing/2014/main" id="{3B816183-F381-544C-A04E-74A51616D7E9}"/>
              </a:ext>
            </a:extLst>
          </p:cNvPr>
          <p:cNvSpPr>
            <a:spLocks noGrp="1"/>
          </p:cNvSpPr>
          <p:nvPr>
            <p:ph idx="1"/>
          </p:nvPr>
        </p:nvSpPr>
        <p:spPr>
          <a:xfrm>
            <a:off x="355600" y="1231900"/>
            <a:ext cx="10998200" cy="4945063"/>
          </a:xfrm>
          <a:solidFill>
            <a:schemeClr val="bg1"/>
          </a:solidFill>
          <a:ln>
            <a:solidFill>
              <a:srgbClr val="002060"/>
            </a:solidFill>
          </a:ln>
        </p:spPr>
        <p:txBody>
          <a:bodyPr>
            <a:normAutofit/>
          </a:bodyPr>
          <a:lstStyle/>
          <a:p>
            <a:r>
              <a:rPr lang="en-US" sz="2400" dirty="0">
                <a:latin typeface="Times" pitchFamily="2" charset="0"/>
              </a:rPr>
              <a:t>Summarizing articles – Identifying important elements </a:t>
            </a:r>
          </a:p>
        </p:txBody>
      </p:sp>
      <p:sp>
        <p:nvSpPr>
          <p:cNvPr id="4" name="Rectangle 3">
            <a:extLst>
              <a:ext uri="{FF2B5EF4-FFF2-40B4-BE49-F238E27FC236}">
                <a16:creationId xmlns:a16="http://schemas.microsoft.com/office/drawing/2014/main" id="{75937D73-A40C-2C4D-B674-644B28B131EF}"/>
              </a:ext>
            </a:extLst>
          </p:cNvPr>
          <p:cNvSpPr/>
          <p:nvPr/>
        </p:nvSpPr>
        <p:spPr>
          <a:xfrm>
            <a:off x="99310" y="1687232"/>
            <a:ext cx="6273800" cy="711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Article Title, Author, and Source</a:t>
            </a:r>
          </a:p>
        </p:txBody>
      </p:sp>
      <p:sp>
        <p:nvSpPr>
          <p:cNvPr id="5" name="Rectangle 4">
            <a:extLst>
              <a:ext uri="{FF2B5EF4-FFF2-40B4-BE49-F238E27FC236}">
                <a16:creationId xmlns:a16="http://schemas.microsoft.com/office/drawing/2014/main" id="{0F9C9FC0-D0ED-E745-8230-BFEEACE9C9D7}"/>
              </a:ext>
            </a:extLst>
          </p:cNvPr>
          <p:cNvSpPr/>
          <p:nvPr/>
        </p:nvSpPr>
        <p:spPr>
          <a:xfrm>
            <a:off x="203200" y="2545748"/>
            <a:ext cx="6273800" cy="711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Article’s Main Idea or Argument</a:t>
            </a:r>
          </a:p>
        </p:txBody>
      </p:sp>
      <p:sp>
        <p:nvSpPr>
          <p:cNvPr id="7" name="Rectangle 6">
            <a:extLst>
              <a:ext uri="{FF2B5EF4-FFF2-40B4-BE49-F238E27FC236}">
                <a16:creationId xmlns:a16="http://schemas.microsoft.com/office/drawing/2014/main" id="{C810230B-106A-5242-9026-0BC58593F608}"/>
              </a:ext>
            </a:extLst>
          </p:cNvPr>
          <p:cNvSpPr/>
          <p:nvPr/>
        </p:nvSpPr>
        <p:spPr>
          <a:xfrm>
            <a:off x="266700" y="3601052"/>
            <a:ext cx="5511800" cy="711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Who, When, Where &amp; Why is the issue taking place?</a:t>
            </a:r>
          </a:p>
        </p:txBody>
      </p:sp>
      <p:sp>
        <p:nvSpPr>
          <p:cNvPr id="10" name="Rectangle 9">
            <a:extLst>
              <a:ext uri="{FF2B5EF4-FFF2-40B4-BE49-F238E27FC236}">
                <a16:creationId xmlns:a16="http://schemas.microsoft.com/office/drawing/2014/main" id="{FA728C4E-3CBC-A044-8B38-AE28CA4CF439}"/>
              </a:ext>
            </a:extLst>
          </p:cNvPr>
          <p:cNvSpPr/>
          <p:nvPr/>
        </p:nvSpPr>
        <p:spPr>
          <a:xfrm>
            <a:off x="266700" y="5896870"/>
            <a:ext cx="5511800" cy="711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What is the societal impact of this event or issue? </a:t>
            </a:r>
          </a:p>
        </p:txBody>
      </p:sp>
      <p:sp>
        <p:nvSpPr>
          <p:cNvPr id="11" name="Rectangle 10">
            <a:extLst>
              <a:ext uri="{FF2B5EF4-FFF2-40B4-BE49-F238E27FC236}">
                <a16:creationId xmlns:a16="http://schemas.microsoft.com/office/drawing/2014/main" id="{357FDD0B-3507-D540-8422-D04F7CAC4C42}"/>
              </a:ext>
            </a:extLst>
          </p:cNvPr>
          <p:cNvSpPr/>
          <p:nvPr/>
        </p:nvSpPr>
        <p:spPr>
          <a:xfrm>
            <a:off x="203200" y="4741863"/>
            <a:ext cx="5511800" cy="711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How is the event or issue impacting the place? </a:t>
            </a:r>
          </a:p>
        </p:txBody>
      </p:sp>
      <p:sp>
        <p:nvSpPr>
          <p:cNvPr id="12" name="Rectangle 11">
            <a:extLst>
              <a:ext uri="{FF2B5EF4-FFF2-40B4-BE49-F238E27FC236}">
                <a16:creationId xmlns:a16="http://schemas.microsoft.com/office/drawing/2014/main" id="{5A493A47-01FE-D641-A6AE-F25C8861A642}"/>
              </a:ext>
            </a:extLst>
          </p:cNvPr>
          <p:cNvSpPr/>
          <p:nvPr/>
        </p:nvSpPr>
        <p:spPr>
          <a:xfrm>
            <a:off x="6476446" y="4637604"/>
            <a:ext cx="5511800" cy="711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Why is this event or issue important?</a:t>
            </a:r>
          </a:p>
        </p:txBody>
      </p:sp>
      <p:sp>
        <p:nvSpPr>
          <p:cNvPr id="13" name="Down Arrow 12">
            <a:extLst>
              <a:ext uri="{FF2B5EF4-FFF2-40B4-BE49-F238E27FC236}">
                <a16:creationId xmlns:a16="http://schemas.microsoft.com/office/drawing/2014/main" id="{17308075-7BF7-C64C-A5A4-F279D35F31C0}"/>
              </a:ext>
            </a:extLst>
          </p:cNvPr>
          <p:cNvSpPr/>
          <p:nvPr/>
        </p:nvSpPr>
        <p:spPr>
          <a:xfrm>
            <a:off x="2476500" y="3091077"/>
            <a:ext cx="482600" cy="46910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6E48D82D-3BC4-3442-BCA2-A0732CA1BA9F}"/>
              </a:ext>
            </a:extLst>
          </p:cNvPr>
          <p:cNvSpPr/>
          <p:nvPr/>
        </p:nvSpPr>
        <p:spPr>
          <a:xfrm>
            <a:off x="2476500" y="4292507"/>
            <a:ext cx="482600" cy="46910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3920C252-6BE6-2243-8ECE-CEDC566FD9DD}"/>
              </a:ext>
            </a:extLst>
          </p:cNvPr>
          <p:cNvSpPr/>
          <p:nvPr/>
        </p:nvSpPr>
        <p:spPr>
          <a:xfrm>
            <a:off x="2489200" y="5427769"/>
            <a:ext cx="482600" cy="46910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riped Right Arrow 16">
            <a:extLst>
              <a:ext uri="{FF2B5EF4-FFF2-40B4-BE49-F238E27FC236}">
                <a16:creationId xmlns:a16="http://schemas.microsoft.com/office/drawing/2014/main" id="{A1E32B4C-9EED-2B48-8244-F5035F8DD9C8}"/>
              </a:ext>
            </a:extLst>
          </p:cNvPr>
          <p:cNvSpPr/>
          <p:nvPr/>
        </p:nvSpPr>
        <p:spPr>
          <a:xfrm>
            <a:off x="5715000" y="4726331"/>
            <a:ext cx="774700" cy="711200"/>
          </a:xfrm>
          <a:prstGeom prst="striped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riped Right Arrow 17">
            <a:extLst>
              <a:ext uri="{FF2B5EF4-FFF2-40B4-BE49-F238E27FC236}">
                <a16:creationId xmlns:a16="http://schemas.microsoft.com/office/drawing/2014/main" id="{CF5AA715-C72A-274A-8D9D-EEA4C3F32583}"/>
              </a:ext>
            </a:extLst>
          </p:cNvPr>
          <p:cNvSpPr/>
          <p:nvPr/>
        </p:nvSpPr>
        <p:spPr>
          <a:xfrm rot="2472751">
            <a:off x="5746750" y="3804256"/>
            <a:ext cx="774700" cy="711200"/>
          </a:xfrm>
          <a:prstGeom prst="striped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riped Right Arrow 18">
            <a:extLst>
              <a:ext uri="{FF2B5EF4-FFF2-40B4-BE49-F238E27FC236}">
                <a16:creationId xmlns:a16="http://schemas.microsoft.com/office/drawing/2014/main" id="{E6A15EDA-823E-6F47-9C64-4E7F3B4331AB}"/>
              </a:ext>
            </a:extLst>
          </p:cNvPr>
          <p:cNvSpPr/>
          <p:nvPr/>
        </p:nvSpPr>
        <p:spPr>
          <a:xfrm rot="19892685">
            <a:off x="5740401" y="5560237"/>
            <a:ext cx="774700" cy="711200"/>
          </a:xfrm>
          <a:prstGeom prst="striped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C91BEC1-E5CB-4D45-BBD5-50B834AD7F86}"/>
              </a:ext>
            </a:extLst>
          </p:cNvPr>
          <p:cNvSpPr/>
          <p:nvPr/>
        </p:nvSpPr>
        <p:spPr>
          <a:xfrm>
            <a:off x="6939581" y="1678396"/>
            <a:ext cx="4732520" cy="26987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Things to look for:</a:t>
            </a:r>
          </a:p>
          <a:p>
            <a:pPr marL="342900" indent="-342900">
              <a:buFontTx/>
              <a:buChar char="-"/>
            </a:pPr>
            <a:r>
              <a:rPr lang="en-US" sz="2400" dirty="0">
                <a:latin typeface="Times" panose="02020603050405020304" pitchFamily="18" charset="0"/>
                <a:cs typeface="Times" panose="02020603050405020304" pitchFamily="18" charset="0"/>
              </a:rPr>
              <a:t>Can you find the Who, When, Where, and Why</a:t>
            </a:r>
          </a:p>
          <a:p>
            <a:pPr marL="342900" indent="-342900">
              <a:buFontTx/>
              <a:buChar char="-"/>
            </a:pPr>
            <a:r>
              <a:rPr lang="en-US" sz="2400" dirty="0">
                <a:latin typeface="Times" panose="02020603050405020304" pitchFamily="18" charset="0"/>
                <a:cs typeface="Times" panose="02020603050405020304" pitchFamily="18" charset="0"/>
              </a:rPr>
              <a:t>Are there facts from the story </a:t>
            </a:r>
          </a:p>
          <a:p>
            <a:pPr marL="342900" indent="-342900">
              <a:buFontTx/>
              <a:buChar char="-"/>
            </a:pPr>
            <a:r>
              <a:rPr lang="en-US" sz="2400" dirty="0">
                <a:latin typeface="Times" panose="02020603050405020304" pitchFamily="18" charset="0"/>
                <a:cs typeface="Times" panose="02020603050405020304" pitchFamily="18" charset="0"/>
              </a:rPr>
              <a:t>Do sentences make sense (spelling, word choice, punctation, etc. . . )</a:t>
            </a:r>
          </a:p>
        </p:txBody>
      </p:sp>
    </p:spTree>
    <p:extLst>
      <p:ext uri="{BB962C8B-B14F-4D97-AF65-F5344CB8AC3E}">
        <p14:creationId xmlns:p14="http://schemas.microsoft.com/office/powerpoint/2010/main" val="8914869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302C0-352A-F31F-40A5-10ADA8469F12}"/>
              </a:ext>
            </a:extLst>
          </p:cNvPr>
          <p:cNvSpPr>
            <a:spLocks noGrp="1"/>
          </p:cNvSpPr>
          <p:nvPr>
            <p:ph type="title"/>
          </p:nvPr>
        </p:nvSpPr>
        <p:spPr>
          <a:xfrm>
            <a:off x="838200" y="365126"/>
            <a:ext cx="10515600" cy="751156"/>
          </a:xfrm>
          <a:solidFill>
            <a:schemeClr val="accent4">
              <a:lumMod val="40000"/>
              <a:lumOff val="60000"/>
            </a:schemeClr>
          </a:solidFill>
          <a:ln>
            <a:solidFill>
              <a:srgbClr val="002060"/>
            </a:solidFill>
          </a:ln>
        </p:spPr>
        <p:txBody>
          <a:bodyPr/>
          <a:lstStyle/>
          <a:p>
            <a:r>
              <a:rPr lang="en-US" dirty="0">
                <a:solidFill>
                  <a:srgbClr val="002060"/>
                </a:solidFill>
                <a:latin typeface="Times" pitchFamily="2" charset="0"/>
              </a:rPr>
              <a:t>2</a:t>
            </a:r>
            <a:r>
              <a:rPr lang="en-US" baseline="30000" dirty="0">
                <a:solidFill>
                  <a:srgbClr val="002060"/>
                </a:solidFill>
                <a:latin typeface="Times" pitchFamily="2" charset="0"/>
              </a:rPr>
              <a:t>nd</a:t>
            </a:r>
            <a:r>
              <a:rPr lang="en-US" dirty="0">
                <a:solidFill>
                  <a:srgbClr val="002060"/>
                </a:solidFill>
                <a:latin typeface="Times" pitchFamily="2" charset="0"/>
              </a:rPr>
              <a:t> Continental Congress</a:t>
            </a:r>
          </a:p>
        </p:txBody>
      </p:sp>
      <p:sp>
        <p:nvSpPr>
          <p:cNvPr id="3" name="Content Placeholder 2">
            <a:extLst>
              <a:ext uri="{FF2B5EF4-FFF2-40B4-BE49-F238E27FC236}">
                <a16:creationId xmlns:a16="http://schemas.microsoft.com/office/drawing/2014/main" id="{768989F8-70F6-045C-0741-6F3C7D6367BD}"/>
              </a:ext>
            </a:extLst>
          </p:cNvPr>
          <p:cNvSpPr>
            <a:spLocks noGrp="1"/>
          </p:cNvSpPr>
          <p:nvPr>
            <p:ph idx="1"/>
          </p:nvPr>
        </p:nvSpPr>
        <p:spPr>
          <a:xfrm>
            <a:off x="463137" y="1436914"/>
            <a:ext cx="11269683" cy="4740049"/>
          </a:xfrm>
          <a:solidFill>
            <a:schemeClr val="bg1"/>
          </a:solidFill>
        </p:spPr>
        <p:txBody>
          <a:bodyPr/>
          <a:lstStyle/>
          <a:p>
            <a:pPr marL="0" indent="0">
              <a:buNone/>
            </a:pPr>
            <a:r>
              <a:rPr lang="en-US" dirty="0">
                <a:latin typeface="Times" pitchFamily="2" charset="0"/>
              </a:rPr>
              <a:t>2</a:t>
            </a:r>
            <a:r>
              <a:rPr lang="en-US" baseline="30000" dirty="0">
                <a:latin typeface="Times" pitchFamily="2" charset="0"/>
              </a:rPr>
              <a:t>nd</a:t>
            </a:r>
            <a:r>
              <a:rPr lang="en-US" dirty="0">
                <a:latin typeface="Times" pitchFamily="2" charset="0"/>
              </a:rPr>
              <a:t> Continental Congress</a:t>
            </a:r>
          </a:p>
        </p:txBody>
      </p:sp>
      <p:sp>
        <p:nvSpPr>
          <p:cNvPr id="4" name="Rectangle 3">
            <a:extLst>
              <a:ext uri="{FF2B5EF4-FFF2-40B4-BE49-F238E27FC236}">
                <a16:creationId xmlns:a16="http://schemas.microsoft.com/office/drawing/2014/main" id="{AF54F342-50FF-8AD0-5DEB-984BE3CBD05C}"/>
              </a:ext>
            </a:extLst>
          </p:cNvPr>
          <p:cNvSpPr/>
          <p:nvPr/>
        </p:nvSpPr>
        <p:spPr>
          <a:xfrm>
            <a:off x="8030770" y="458097"/>
            <a:ext cx="3954483" cy="242256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Americans Divided</a:t>
            </a:r>
          </a:p>
          <a:p>
            <a:pPr marL="342900" indent="-342900">
              <a:buFont typeface="Arial" panose="020B0604020202020204" pitchFamily="34" charset="0"/>
              <a:buChar char="•"/>
            </a:pPr>
            <a:r>
              <a:rPr lang="en-US" sz="2400" dirty="0">
                <a:latin typeface="Times" pitchFamily="2" charset="0"/>
              </a:rPr>
              <a:t>30% Patriot (independence)</a:t>
            </a:r>
          </a:p>
          <a:p>
            <a:pPr marL="342900" indent="-342900">
              <a:buFont typeface="Arial" panose="020B0604020202020204" pitchFamily="34" charset="0"/>
              <a:buChar char="•"/>
            </a:pPr>
            <a:r>
              <a:rPr lang="en-US" sz="2400" dirty="0">
                <a:latin typeface="Times" pitchFamily="2" charset="0"/>
              </a:rPr>
              <a:t>30% Loyalist (stay with England)</a:t>
            </a:r>
          </a:p>
          <a:p>
            <a:pPr marL="342900" indent="-342900">
              <a:buFont typeface="Arial" panose="020B0604020202020204" pitchFamily="34" charset="0"/>
              <a:buChar char="•"/>
            </a:pPr>
            <a:r>
              <a:rPr lang="en-US" sz="2400" dirty="0">
                <a:latin typeface="Times" pitchFamily="2" charset="0"/>
              </a:rPr>
              <a:t>40% Fence Post Sitters (Undecided)</a:t>
            </a:r>
          </a:p>
        </p:txBody>
      </p:sp>
      <p:pic>
        <p:nvPicPr>
          <p:cNvPr id="10242" name="Picture 2" descr="The Olive Branch Petition Text - July 5, 1775">
            <a:extLst>
              <a:ext uri="{FF2B5EF4-FFF2-40B4-BE49-F238E27FC236}">
                <a16:creationId xmlns:a16="http://schemas.microsoft.com/office/drawing/2014/main" id="{77859FBC-F897-EE94-0DAF-284A3255E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570" y="1857374"/>
            <a:ext cx="3136900" cy="46355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31899D0-4A02-7C61-7070-C49B383274EA}"/>
              </a:ext>
            </a:extLst>
          </p:cNvPr>
          <p:cNvSpPr/>
          <p:nvPr/>
        </p:nvSpPr>
        <p:spPr>
          <a:xfrm>
            <a:off x="4161231" y="3336966"/>
            <a:ext cx="6039673" cy="19831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Olive Branch Petition 1775 – One last attempt at Peace</a:t>
            </a:r>
          </a:p>
          <a:p>
            <a:pPr marL="342900" indent="-342900">
              <a:buFont typeface="Arial" panose="020B0604020202020204" pitchFamily="34" charset="0"/>
              <a:buChar char="•"/>
            </a:pPr>
            <a:r>
              <a:rPr lang="en-US" sz="2400" dirty="0">
                <a:latin typeface="Times" pitchFamily="2" charset="0"/>
              </a:rPr>
              <a:t>England say NO WAY!</a:t>
            </a:r>
          </a:p>
        </p:txBody>
      </p:sp>
      <p:pic>
        <p:nvPicPr>
          <p:cNvPr id="10246" name="Picture 6" descr="Why The King From Hamilton Looks So Familiar - YouTube">
            <a:extLst>
              <a:ext uri="{FF2B5EF4-FFF2-40B4-BE49-F238E27FC236}">
                <a16:creationId xmlns:a16="http://schemas.microsoft.com/office/drawing/2014/main" id="{875F1A60-C92D-F03A-A41B-18341D772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0039" y="4471772"/>
            <a:ext cx="3810000" cy="21336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a:extLst>
              <a:ext uri="{FF2B5EF4-FFF2-40B4-BE49-F238E27FC236}">
                <a16:creationId xmlns:a16="http://schemas.microsoft.com/office/drawing/2014/main" id="{73E17B53-16C3-5855-8710-717246CE9976}"/>
              </a:ext>
            </a:extLst>
          </p:cNvPr>
          <p:cNvSpPr/>
          <p:nvPr/>
        </p:nvSpPr>
        <p:spPr>
          <a:xfrm>
            <a:off x="9951522" y="3336966"/>
            <a:ext cx="2090059" cy="1567543"/>
          </a:xfrm>
          <a:prstGeom prst="wedgeEllipseCallou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itchFamily="2" charset="0"/>
              </a:rPr>
              <a:t>PEACE!, REALLY you RABBLE!</a:t>
            </a:r>
          </a:p>
        </p:txBody>
      </p:sp>
    </p:spTree>
    <p:extLst>
      <p:ext uri="{BB962C8B-B14F-4D97-AF65-F5344CB8AC3E}">
        <p14:creationId xmlns:p14="http://schemas.microsoft.com/office/powerpoint/2010/main" val="3332938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5A52A-9A5A-48EE-84C9-79A0013B3E39}"/>
              </a:ext>
            </a:extLst>
          </p:cNvPr>
          <p:cNvSpPr>
            <a:spLocks noGrp="1"/>
          </p:cNvSpPr>
          <p:nvPr>
            <p:ph type="title"/>
          </p:nvPr>
        </p:nvSpPr>
        <p:spPr>
          <a:xfrm>
            <a:off x="838200" y="365126"/>
            <a:ext cx="10515600" cy="671938"/>
          </a:xfrm>
          <a:solidFill>
            <a:schemeClr val="bg1"/>
          </a:solidFill>
          <a:ln>
            <a:solidFill>
              <a:srgbClr val="FF0000"/>
            </a:solidFill>
          </a:ln>
        </p:spPr>
        <p:txBody>
          <a:bodyPr>
            <a:normAutofit fontScale="90000"/>
          </a:bodyPr>
          <a:lstStyle/>
          <a:p>
            <a:r>
              <a:rPr lang="en-US" dirty="0">
                <a:solidFill>
                  <a:srgbClr val="002060"/>
                </a:solidFill>
                <a:latin typeface="High Tower Text" panose="02040502050506030303" pitchFamily="18" charset="0"/>
              </a:rPr>
              <a:t>Momentum towards Independence</a:t>
            </a:r>
          </a:p>
        </p:txBody>
      </p:sp>
      <p:sp>
        <p:nvSpPr>
          <p:cNvPr id="3" name="Content Placeholder 2">
            <a:extLst>
              <a:ext uri="{FF2B5EF4-FFF2-40B4-BE49-F238E27FC236}">
                <a16:creationId xmlns:a16="http://schemas.microsoft.com/office/drawing/2014/main" id="{9B735728-ABA1-49B0-8E00-28E4AD79FE55}"/>
              </a:ext>
            </a:extLst>
          </p:cNvPr>
          <p:cNvSpPr>
            <a:spLocks noGrp="1"/>
          </p:cNvSpPr>
          <p:nvPr>
            <p:ph idx="1"/>
          </p:nvPr>
        </p:nvSpPr>
        <p:spPr>
          <a:xfrm>
            <a:off x="261425" y="3221965"/>
            <a:ext cx="6420729" cy="3253239"/>
          </a:xfrm>
          <a:solidFill>
            <a:schemeClr val="bg1"/>
          </a:solidFill>
          <a:ln>
            <a:solidFill>
              <a:srgbClr val="002060"/>
            </a:solidFill>
          </a:ln>
        </p:spPr>
        <p:txBody>
          <a:bodyPr>
            <a:normAutofit lnSpcReduction="10000"/>
          </a:bodyPr>
          <a:lstStyle/>
          <a:p>
            <a:pPr marL="0" indent="0">
              <a:buNone/>
            </a:pPr>
            <a:r>
              <a:rPr lang="en-US" sz="2400" b="1" dirty="0">
                <a:latin typeface="Times New Roman" panose="02020603050405020304" pitchFamily="18" charset="0"/>
                <a:cs typeface="Times New Roman" panose="02020603050405020304" pitchFamily="18" charset="0"/>
              </a:rPr>
              <a:t>Timeline towards Revolution </a:t>
            </a:r>
          </a:p>
          <a:p>
            <a:r>
              <a:rPr lang="en-US" sz="2400" b="1" dirty="0">
                <a:solidFill>
                  <a:srgbClr val="002060"/>
                </a:solidFill>
                <a:latin typeface="Times New Roman" panose="02020603050405020304" pitchFamily="18" charset="0"/>
                <a:cs typeface="Times New Roman" panose="02020603050405020304" pitchFamily="18" charset="0"/>
              </a:rPr>
              <a:t>Intolerable Acts 1774</a:t>
            </a:r>
          </a:p>
          <a:p>
            <a:r>
              <a:rPr lang="en-US" sz="2400" b="1" dirty="0">
                <a:solidFill>
                  <a:srgbClr val="002060"/>
                </a:solidFill>
                <a:latin typeface="Times New Roman" panose="02020603050405020304" pitchFamily="18" charset="0"/>
                <a:cs typeface="Times New Roman" panose="02020603050405020304" pitchFamily="18" charset="0"/>
              </a:rPr>
              <a:t>First Continental Congress 1774 </a:t>
            </a:r>
          </a:p>
          <a:p>
            <a:r>
              <a:rPr lang="en-US" sz="2400" b="1" dirty="0">
                <a:solidFill>
                  <a:srgbClr val="002060"/>
                </a:solidFill>
                <a:latin typeface="Times New Roman" panose="02020603050405020304" pitchFamily="18" charset="0"/>
                <a:cs typeface="Times New Roman" panose="02020603050405020304" pitchFamily="18" charset="0"/>
              </a:rPr>
              <a:t>1775 – Battles of Lexington &amp; Concord </a:t>
            </a:r>
          </a:p>
          <a:p>
            <a:r>
              <a:rPr lang="en-US" sz="2400" b="1" dirty="0">
                <a:solidFill>
                  <a:srgbClr val="002060"/>
                </a:solidFill>
                <a:latin typeface="Times New Roman" panose="02020603050405020304" pitchFamily="18" charset="0"/>
                <a:cs typeface="Times New Roman" panose="02020603050405020304" pitchFamily="18" charset="0"/>
              </a:rPr>
              <a:t>Second Continental Congress (Olive Branch Petition)</a:t>
            </a:r>
          </a:p>
          <a:p>
            <a:r>
              <a:rPr lang="en-US" sz="2400" b="1" dirty="0">
                <a:solidFill>
                  <a:srgbClr val="002060"/>
                </a:solidFill>
                <a:latin typeface="Times New Roman" panose="02020603050405020304" pitchFamily="18" charset="0"/>
                <a:cs typeface="Times New Roman" panose="02020603050405020304" pitchFamily="18" charset="0"/>
              </a:rPr>
              <a:t>Common Sense by Thomas Paine 1775 </a:t>
            </a:r>
          </a:p>
          <a:p>
            <a:r>
              <a:rPr lang="en-US" sz="2400" b="1" dirty="0">
                <a:solidFill>
                  <a:srgbClr val="002060"/>
                </a:solidFill>
                <a:latin typeface="Times New Roman" panose="02020603050405020304" pitchFamily="18" charset="0"/>
                <a:cs typeface="Times New Roman" panose="02020603050405020304" pitchFamily="18" charset="0"/>
              </a:rPr>
              <a:t>Declaration of Independence 1776</a:t>
            </a:r>
          </a:p>
        </p:txBody>
      </p:sp>
      <p:sp>
        <p:nvSpPr>
          <p:cNvPr id="8" name="Rectangle 7">
            <a:extLst>
              <a:ext uri="{FF2B5EF4-FFF2-40B4-BE49-F238E27FC236}">
                <a16:creationId xmlns:a16="http://schemas.microsoft.com/office/drawing/2014/main" id="{81F77B86-F603-430D-937B-AFB33B864A1C}"/>
              </a:ext>
            </a:extLst>
          </p:cNvPr>
          <p:cNvSpPr/>
          <p:nvPr/>
        </p:nvSpPr>
        <p:spPr>
          <a:xfrm>
            <a:off x="126609" y="1266979"/>
            <a:ext cx="11718387" cy="153249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itchFamily="18" charset="0"/>
                <a:cs typeface="Times New Roman" pitchFamily="18" charset="0"/>
              </a:rPr>
              <a:t>“Common sense will tell us, that the power which hath endeavored to subdue us, is of all others, the most improper to defend us.” </a:t>
            </a:r>
          </a:p>
          <a:p>
            <a:r>
              <a:rPr lang="en-US" sz="2400" b="1" dirty="0">
                <a:latin typeface="Times New Roman" pitchFamily="18" charset="0"/>
                <a:cs typeface="Times New Roman" pitchFamily="18" charset="0"/>
              </a:rPr>
              <a:t>	- Common Sense, Thomas Paine, 1775</a:t>
            </a:r>
          </a:p>
        </p:txBody>
      </p:sp>
      <p:pic>
        <p:nvPicPr>
          <p:cNvPr id="1026" name="Picture 2" descr="Thomas Paine - HISTORY">
            <a:extLst>
              <a:ext uri="{FF2B5EF4-FFF2-40B4-BE49-F238E27FC236}">
                <a16:creationId xmlns:a16="http://schemas.microsoft.com/office/drawing/2014/main" id="{D978CD52-CCC2-4B54-B999-3E086C172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3535" y="2209799"/>
            <a:ext cx="2860797" cy="3037449"/>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993CD271-B33A-46DA-876D-4B59D1F9AA12}"/>
              </a:ext>
            </a:extLst>
          </p:cNvPr>
          <p:cNvSpPr/>
          <p:nvPr/>
        </p:nvSpPr>
        <p:spPr>
          <a:xfrm>
            <a:off x="8707902" y="1979885"/>
            <a:ext cx="3137094" cy="819586"/>
          </a:xfrm>
          <a:prstGeom prst="wedgeEllipseCallout">
            <a:avLst>
              <a:gd name="adj1" fmla="val -55392"/>
              <a:gd name="adj2" fmla="val 129299"/>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Words to start a Revolution against tyranny!</a:t>
            </a:r>
          </a:p>
        </p:txBody>
      </p:sp>
    </p:spTree>
    <p:extLst>
      <p:ext uri="{BB962C8B-B14F-4D97-AF65-F5344CB8AC3E}">
        <p14:creationId xmlns:p14="http://schemas.microsoft.com/office/powerpoint/2010/main" val="368244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302C0-352A-F31F-40A5-10ADA8469F12}"/>
              </a:ext>
            </a:extLst>
          </p:cNvPr>
          <p:cNvSpPr>
            <a:spLocks noGrp="1"/>
          </p:cNvSpPr>
          <p:nvPr>
            <p:ph type="title"/>
          </p:nvPr>
        </p:nvSpPr>
        <p:spPr>
          <a:xfrm>
            <a:off x="838200" y="365126"/>
            <a:ext cx="10515600" cy="751156"/>
          </a:xfrm>
          <a:solidFill>
            <a:schemeClr val="accent4">
              <a:lumMod val="40000"/>
              <a:lumOff val="60000"/>
            </a:schemeClr>
          </a:solidFill>
          <a:ln>
            <a:solidFill>
              <a:srgbClr val="002060"/>
            </a:solidFill>
          </a:ln>
        </p:spPr>
        <p:txBody>
          <a:bodyPr/>
          <a:lstStyle/>
          <a:p>
            <a:r>
              <a:rPr lang="en-US" dirty="0">
                <a:solidFill>
                  <a:srgbClr val="002060"/>
                </a:solidFill>
                <a:latin typeface="Times" pitchFamily="2" charset="0"/>
              </a:rPr>
              <a:t>It’s TOO LATE TO SAY I’M SORRY</a:t>
            </a:r>
          </a:p>
        </p:txBody>
      </p:sp>
      <p:sp>
        <p:nvSpPr>
          <p:cNvPr id="3" name="Content Placeholder 2">
            <a:extLst>
              <a:ext uri="{FF2B5EF4-FFF2-40B4-BE49-F238E27FC236}">
                <a16:creationId xmlns:a16="http://schemas.microsoft.com/office/drawing/2014/main" id="{768989F8-70F6-045C-0741-6F3C7D6367BD}"/>
              </a:ext>
            </a:extLst>
          </p:cNvPr>
          <p:cNvSpPr>
            <a:spLocks noGrp="1"/>
          </p:cNvSpPr>
          <p:nvPr>
            <p:ph idx="1"/>
          </p:nvPr>
        </p:nvSpPr>
        <p:spPr>
          <a:xfrm>
            <a:off x="463137" y="1436914"/>
            <a:ext cx="11269683" cy="4740049"/>
          </a:xfrm>
          <a:solidFill>
            <a:schemeClr val="bg1"/>
          </a:solidFill>
        </p:spPr>
        <p:txBody>
          <a:bodyPr/>
          <a:lstStyle/>
          <a:p>
            <a:endParaRPr lang="en-US" dirty="0">
              <a:latin typeface="Times" pitchFamily="2" charset="0"/>
            </a:endParaRPr>
          </a:p>
        </p:txBody>
      </p:sp>
      <p:pic>
        <p:nvPicPr>
          <p:cNvPr id="11266" name="Picture 2" descr="declaration">
            <a:extLst>
              <a:ext uri="{FF2B5EF4-FFF2-40B4-BE49-F238E27FC236}">
                <a16:creationId xmlns:a16="http://schemas.microsoft.com/office/drawing/2014/main" id="{BB877DC4-77A9-EC4C-4C50-03CC2BEDB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778" y="1116282"/>
            <a:ext cx="5908222" cy="551608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Declaration of Independence-1">
            <a:extLst>
              <a:ext uri="{FF2B5EF4-FFF2-40B4-BE49-F238E27FC236}">
                <a16:creationId xmlns:a16="http://schemas.microsoft.com/office/drawing/2014/main" id="{D6EE97F0-3D7D-CD43-4D3A-B2838CDC2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116282"/>
            <a:ext cx="5908221" cy="55160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F718F64-1971-A5BB-7E3F-7480575FCF8E}"/>
              </a:ext>
            </a:extLst>
          </p:cNvPr>
          <p:cNvSpPr/>
          <p:nvPr/>
        </p:nvSpPr>
        <p:spPr>
          <a:xfrm>
            <a:off x="2740355" y="4863844"/>
            <a:ext cx="6982691" cy="877874"/>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pitchFamily="2" charset="0"/>
              </a:rPr>
              <a:t>DECLARATION OF INDEPENDENCE, 1776</a:t>
            </a:r>
          </a:p>
        </p:txBody>
      </p:sp>
    </p:spTree>
    <p:extLst>
      <p:ext uri="{BB962C8B-B14F-4D97-AF65-F5344CB8AC3E}">
        <p14:creationId xmlns:p14="http://schemas.microsoft.com/office/powerpoint/2010/main" val="14062478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2C0D4-5472-3C4E-AE78-EC49D057FC2F}"/>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lstStyle/>
          <a:p>
            <a:r>
              <a:rPr lang="en-US" sz="1600" b="1" dirty="0">
                <a:latin typeface="Times" pitchFamily="2" charset="0"/>
              </a:rPr>
              <a:t>CL.B.1.1</a:t>
            </a:r>
            <a:r>
              <a:rPr lang="en-US" sz="1600" dirty="0">
                <a:latin typeface="Times" pitchFamily="2" charset="0"/>
              </a:rPr>
              <a:t> Explain how values and beliefs influence the creation and implementation of public policy and laws.</a:t>
            </a:r>
          </a:p>
          <a:p>
            <a:r>
              <a:rPr lang="en-US" sz="1600" b="1" dirty="0">
                <a:latin typeface="Times" pitchFamily="2" charset="0"/>
              </a:rPr>
              <a:t>CL.B.1.3</a:t>
            </a:r>
            <a:r>
              <a:rPr lang="en-US" sz="1600" dirty="0">
                <a:latin typeface="Times" pitchFamily="2" charset="0"/>
              </a:rPr>
              <a:t> Explain how the values and beliefs regarding freedom, equality, and justice have helped to transform the American system of government.</a:t>
            </a:r>
          </a:p>
          <a:p>
            <a:pPr marL="0" indent="0">
              <a:buNone/>
            </a:pPr>
            <a:r>
              <a:rPr lang="en-US" sz="2000" dirty="0">
                <a:solidFill>
                  <a:srgbClr val="002060"/>
                </a:solidFill>
                <a:latin typeface="Times" pitchFamily="2" charset="0"/>
              </a:rPr>
              <a:t>Essential Question:</a:t>
            </a:r>
            <a:r>
              <a:rPr lang="en-US" sz="2000" dirty="0">
                <a:latin typeface="Times" pitchFamily="2" charset="0"/>
              </a:rPr>
              <a:t> How have American political values defined the historic development of our political institutions and society? </a:t>
            </a:r>
          </a:p>
          <a:p>
            <a:pPr marL="0" indent="0">
              <a:buNone/>
            </a:pPr>
            <a:r>
              <a:rPr lang="en-US" sz="2000" dirty="0">
                <a:solidFill>
                  <a:srgbClr val="002060"/>
                </a:solidFill>
                <a:latin typeface="Times" pitchFamily="2" charset="0"/>
              </a:rPr>
              <a:t>Students Can:</a:t>
            </a:r>
          </a:p>
          <a:p>
            <a:r>
              <a:rPr lang="en-US" sz="2000" dirty="0">
                <a:latin typeface="Times" pitchFamily="2" charset="0"/>
              </a:rPr>
              <a:t>Discern how American democracy was influenced by a variety of source </a:t>
            </a:r>
          </a:p>
          <a:p>
            <a:r>
              <a:rPr lang="en-US" sz="2000" dirty="0">
                <a:latin typeface="Times" pitchFamily="2" charset="0"/>
              </a:rPr>
              <a:t>Explain how British tyranny and the ideas of the Enlightenment led to colonial desire for independence </a:t>
            </a:r>
          </a:p>
          <a:p>
            <a:pPr marL="0" indent="0">
              <a:buNone/>
            </a:pPr>
            <a:r>
              <a:rPr lang="en-US" sz="2000" b="1" dirty="0">
                <a:solidFill>
                  <a:srgbClr val="002060"/>
                </a:solidFill>
                <a:latin typeface="Times" pitchFamily="2" charset="0"/>
              </a:rPr>
              <a:t>Agenda</a:t>
            </a:r>
          </a:p>
          <a:p>
            <a:r>
              <a:rPr lang="en-US" sz="2400" dirty="0">
                <a:latin typeface="Times" pitchFamily="2" charset="0"/>
              </a:rPr>
              <a:t>A Turning Point in a Colonialism </a:t>
            </a:r>
          </a:p>
          <a:p>
            <a:r>
              <a:rPr lang="en-US" sz="2400" dirty="0">
                <a:latin typeface="Times" pitchFamily="2" charset="0"/>
              </a:rPr>
              <a:t>A Legitimate Cause????</a:t>
            </a:r>
          </a:p>
          <a:p>
            <a:r>
              <a:rPr lang="en-US" sz="2400" dirty="0">
                <a:latin typeface="Times" pitchFamily="2" charset="0"/>
              </a:rPr>
              <a:t>Making a Claim</a:t>
            </a:r>
            <a:endParaRPr lang="en-US" sz="2000" dirty="0">
              <a:latin typeface="Times" pitchFamily="2" charset="0"/>
            </a:endParaRPr>
          </a:p>
          <a:p>
            <a:pPr marL="0" indent="0">
              <a:buNone/>
            </a:pPr>
            <a:r>
              <a:rPr lang="en-US" sz="2000" b="1" dirty="0">
                <a:solidFill>
                  <a:srgbClr val="002060"/>
                </a:solidFill>
                <a:latin typeface="Times" pitchFamily="2" charset="0"/>
              </a:rPr>
              <a:t>Homework:</a:t>
            </a:r>
          </a:p>
          <a:p>
            <a:r>
              <a:rPr lang="en-US" b="1" dirty="0">
                <a:solidFill>
                  <a:srgbClr val="002060"/>
                </a:solidFill>
                <a:latin typeface="Times" pitchFamily="2" charset="0"/>
              </a:rPr>
              <a:t>Current events journals </a:t>
            </a:r>
          </a:p>
        </p:txBody>
      </p:sp>
    </p:spTree>
    <p:extLst>
      <p:ext uri="{BB962C8B-B14F-4D97-AF65-F5344CB8AC3E}">
        <p14:creationId xmlns:p14="http://schemas.microsoft.com/office/powerpoint/2010/main" val="501718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A998-E92F-30D6-0F9A-BAE82F058CA4}"/>
              </a:ext>
            </a:extLst>
          </p:cNvPr>
          <p:cNvSpPr>
            <a:spLocks noGrp="1"/>
          </p:cNvSpPr>
          <p:nvPr>
            <p:ph type="title"/>
          </p:nvPr>
        </p:nvSpPr>
        <p:spPr>
          <a:xfrm>
            <a:off x="838200" y="365126"/>
            <a:ext cx="10515600" cy="774906"/>
          </a:xfrm>
          <a:solidFill>
            <a:schemeClr val="accent4">
              <a:lumMod val="40000"/>
              <a:lumOff val="60000"/>
            </a:schemeClr>
          </a:solidFill>
          <a:ln>
            <a:solidFill>
              <a:srgbClr val="FF0000"/>
            </a:solidFill>
          </a:ln>
        </p:spPr>
        <p:txBody>
          <a:bodyPr/>
          <a:lstStyle/>
          <a:p>
            <a:r>
              <a:rPr lang="en-US" dirty="0">
                <a:solidFill>
                  <a:srgbClr val="002060"/>
                </a:solidFill>
                <a:latin typeface="Times" pitchFamily="2" charset="0"/>
              </a:rPr>
              <a:t>A Turning Point</a:t>
            </a:r>
          </a:p>
        </p:txBody>
      </p:sp>
      <p:sp>
        <p:nvSpPr>
          <p:cNvPr id="3" name="Content Placeholder 2">
            <a:extLst>
              <a:ext uri="{FF2B5EF4-FFF2-40B4-BE49-F238E27FC236}">
                <a16:creationId xmlns:a16="http://schemas.microsoft.com/office/drawing/2014/main" id="{9B8AC70D-31A4-1BA9-398C-99F16FC88C96}"/>
              </a:ext>
            </a:extLst>
          </p:cNvPr>
          <p:cNvSpPr>
            <a:spLocks noGrp="1"/>
          </p:cNvSpPr>
          <p:nvPr>
            <p:ph idx="1"/>
          </p:nvPr>
        </p:nvSpPr>
        <p:spPr>
          <a:xfrm>
            <a:off x="549728" y="1436914"/>
            <a:ext cx="11092543" cy="4740049"/>
          </a:xfrm>
          <a:solidFill>
            <a:schemeClr val="bg1"/>
          </a:solidFill>
        </p:spPr>
        <p:txBody>
          <a:bodyPr>
            <a:normAutofit/>
          </a:bodyPr>
          <a:lstStyle/>
          <a:p>
            <a:pPr marL="457200" indent="-457200">
              <a:buFont typeface="+mj-lt"/>
              <a:buAutoNum type="arabicPeriod"/>
            </a:pPr>
            <a:r>
              <a:rPr lang="en-US" sz="2400" dirty="0">
                <a:latin typeface="Times" pitchFamily="2" charset="0"/>
              </a:rPr>
              <a:t>Explain why the British ended the policy of salutary neglect in governing the American colonies?</a:t>
            </a:r>
          </a:p>
          <a:p>
            <a:pPr marL="457200" indent="-457200">
              <a:buFont typeface="+mj-lt"/>
              <a:buAutoNum type="arabicPeriod"/>
            </a:pPr>
            <a:r>
              <a:rPr lang="en-US" sz="2400" dirty="0">
                <a:latin typeface="Times" pitchFamily="2" charset="0"/>
              </a:rPr>
              <a:t>Select ONE of the following actions by the British and explain how it defines tyranny by the British Colonists? </a:t>
            </a:r>
          </a:p>
          <a:p>
            <a:pPr marL="0" indent="0">
              <a:buNone/>
            </a:pPr>
            <a:r>
              <a:rPr lang="en-US" sz="2400" dirty="0">
                <a:latin typeface="Times" pitchFamily="2" charset="0"/>
              </a:rPr>
              <a:t>	</a:t>
            </a:r>
            <a:r>
              <a:rPr lang="en-US" sz="2400" b="1" dirty="0">
                <a:latin typeface="Times" pitchFamily="2" charset="0"/>
              </a:rPr>
              <a:t>- Stamp Act 1765</a:t>
            </a:r>
          </a:p>
          <a:p>
            <a:pPr marL="0" indent="0">
              <a:buNone/>
            </a:pPr>
            <a:r>
              <a:rPr lang="en-US" sz="2400" b="1" dirty="0">
                <a:latin typeface="Times" pitchFamily="2" charset="0"/>
              </a:rPr>
              <a:t>	- Quartering Act 1765</a:t>
            </a:r>
          </a:p>
          <a:p>
            <a:pPr marL="0" indent="0">
              <a:buNone/>
            </a:pPr>
            <a:r>
              <a:rPr lang="en-US" sz="2400" b="1" dirty="0">
                <a:latin typeface="Times" pitchFamily="2" charset="0"/>
              </a:rPr>
              <a:t>	- Boston Massacre 1770 </a:t>
            </a:r>
          </a:p>
          <a:p>
            <a:pPr marL="0" indent="0">
              <a:buNone/>
            </a:pPr>
            <a:r>
              <a:rPr lang="en-US" sz="2400" b="1" dirty="0">
                <a:latin typeface="Times" pitchFamily="2" charset="0"/>
              </a:rPr>
              <a:t>	- Intolerable Act 1774  </a:t>
            </a:r>
          </a:p>
        </p:txBody>
      </p:sp>
      <p:pic>
        <p:nvPicPr>
          <p:cNvPr id="5122" name="Picture 2" descr="Gadsden flag - Wikipedia">
            <a:extLst>
              <a:ext uri="{FF2B5EF4-FFF2-40B4-BE49-F238E27FC236}">
                <a16:creationId xmlns:a16="http://schemas.microsoft.com/office/drawing/2014/main" id="{DE01320F-7EE3-F40D-6965-51FD5E3EF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6743" y="2767324"/>
            <a:ext cx="2772228" cy="372554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5124" name="Picture 4" descr="American Eagle | ClipArt ETC">
            <a:extLst>
              <a:ext uri="{FF2B5EF4-FFF2-40B4-BE49-F238E27FC236}">
                <a16:creationId xmlns:a16="http://schemas.microsoft.com/office/drawing/2014/main" id="{86DBBA30-176A-6595-BDC9-FBD191568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6138" y="2698381"/>
            <a:ext cx="2371725" cy="379449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2234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A998-E92F-30D6-0F9A-BAE82F058CA4}"/>
              </a:ext>
            </a:extLst>
          </p:cNvPr>
          <p:cNvSpPr>
            <a:spLocks noGrp="1"/>
          </p:cNvSpPr>
          <p:nvPr>
            <p:ph type="title"/>
          </p:nvPr>
        </p:nvSpPr>
        <p:spPr>
          <a:xfrm>
            <a:off x="838200" y="365126"/>
            <a:ext cx="10515600" cy="774906"/>
          </a:xfrm>
          <a:solidFill>
            <a:schemeClr val="accent4">
              <a:lumMod val="40000"/>
              <a:lumOff val="60000"/>
            </a:schemeClr>
          </a:solidFill>
          <a:ln>
            <a:solidFill>
              <a:srgbClr val="FF0000"/>
            </a:solidFill>
          </a:ln>
        </p:spPr>
        <p:txBody>
          <a:bodyPr/>
          <a:lstStyle/>
          <a:p>
            <a:r>
              <a:rPr lang="en-US" dirty="0">
                <a:solidFill>
                  <a:srgbClr val="002060"/>
                </a:solidFill>
                <a:latin typeface="Times" pitchFamily="2" charset="0"/>
              </a:rPr>
              <a:t>Building a Movement </a:t>
            </a:r>
          </a:p>
        </p:txBody>
      </p:sp>
      <p:sp>
        <p:nvSpPr>
          <p:cNvPr id="3" name="Content Placeholder 2">
            <a:extLst>
              <a:ext uri="{FF2B5EF4-FFF2-40B4-BE49-F238E27FC236}">
                <a16:creationId xmlns:a16="http://schemas.microsoft.com/office/drawing/2014/main" id="{9B8AC70D-31A4-1BA9-398C-99F16FC88C96}"/>
              </a:ext>
            </a:extLst>
          </p:cNvPr>
          <p:cNvSpPr>
            <a:spLocks noGrp="1"/>
          </p:cNvSpPr>
          <p:nvPr>
            <p:ph idx="1"/>
          </p:nvPr>
        </p:nvSpPr>
        <p:spPr>
          <a:xfrm>
            <a:off x="549728" y="1436914"/>
            <a:ext cx="11092543" cy="4740049"/>
          </a:xfrm>
          <a:solidFill>
            <a:schemeClr val="bg1"/>
          </a:solidFill>
        </p:spPr>
        <p:txBody>
          <a:bodyPr>
            <a:normAutofit/>
          </a:bodyPr>
          <a:lstStyle/>
          <a:p>
            <a:pPr marL="0" indent="0">
              <a:buNone/>
            </a:pPr>
            <a:r>
              <a:rPr lang="en-US" sz="2400" b="1" dirty="0">
                <a:latin typeface="Times" pitchFamily="2" charset="0"/>
              </a:rPr>
              <a:t>Prompt: </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On July 4, 1776, the 2</a:t>
            </a:r>
            <a:r>
              <a:rPr lang="en-US" sz="2400" kern="100" baseline="30000" dirty="0">
                <a:effectLst/>
                <a:latin typeface="Times New Roman" panose="02020603050405020304" pitchFamily="18" charset="0"/>
                <a:ea typeface="Aptos" panose="020B0004020202020204" pitchFamily="34" charset="0"/>
                <a:cs typeface="Times New Roman" panose="02020603050405020304" pitchFamily="18" charset="0"/>
              </a:rPr>
              <a:t>nd</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Continental Congress will adopt the Declaration of Independence and officially break away from the British Government.  Evaluate whether America has a legitimate claim for declaring independence from England.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2400" dirty="0">
              <a:latin typeface="Times" pitchFamily="2" charset="0"/>
            </a:endParaRPr>
          </a:p>
        </p:txBody>
      </p:sp>
      <p:pic>
        <p:nvPicPr>
          <p:cNvPr id="3076" name="Picture 4" descr="Dont Tread on Me&quot; Patch ...">
            <a:extLst>
              <a:ext uri="{FF2B5EF4-FFF2-40B4-BE49-F238E27FC236}">
                <a16:creationId xmlns:a16="http://schemas.microsoft.com/office/drawing/2014/main" id="{F22F441E-96D0-717F-7204-51003554F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2614611"/>
            <a:ext cx="3867604" cy="260844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19EC7B2-8B9E-543E-38E4-D923E3AE2298}"/>
              </a:ext>
            </a:extLst>
          </p:cNvPr>
          <p:cNvPicPr>
            <a:picLocks noChangeAspect="1"/>
          </p:cNvPicPr>
          <p:nvPr/>
        </p:nvPicPr>
        <p:blipFill>
          <a:blip r:embed="rId3"/>
          <a:stretch>
            <a:fillRect/>
          </a:stretch>
        </p:blipFill>
        <p:spPr>
          <a:xfrm>
            <a:off x="8156726" y="2592611"/>
            <a:ext cx="3867604" cy="2661559"/>
          </a:xfrm>
          <a:prstGeom prst="rect">
            <a:avLst/>
          </a:prstGeom>
          <a:ln>
            <a:solidFill>
              <a:srgbClr val="002060"/>
            </a:solidFill>
          </a:ln>
        </p:spPr>
      </p:pic>
      <p:pic>
        <p:nvPicPr>
          <p:cNvPr id="3082" name="Picture 10" descr="THE BOSTONIANS IN DISTRESS. A British cartoon sympathizing">
            <a:extLst>
              <a:ext uri="{FF2B5EF4-FFF2-40B4-BE49-F238E27FC236}">
                <a16:creationId xmlns:a16="http://schemas.microsoft.com/office/drawing/2014/main" id="{DF972296-0A56-4F2F-3FC2-723294F13C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4532" y="2645728"/>
            <a:ext cx="3705754" cy="260844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AB81F08-F2E1-C789-AA7B-5D7202318070}"/>
              </a:ext>
            </a:extLst>
          </p:cNvPr>
          <p:cNvSpPr/>
          <p:nvPr/>
        </p:nvSpPr>
        <p:spPr>
          <a:xfrm>
            <a:off x="333829" y="5421086"/>
            <a:ext cx="11582399" cy="1226457"/>
          </a:xfrm>
          <a:prstGeom prst="rect">
            <a:avLst/>
          </a:prstGeom>
          <a:solidFill>
            <a:schemeClr val="tx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0" i="1" dirty="0">
                <a:solidFill>
                  <a:schemeClr val="bg1"/>
                </a:solidFill>
                <a:effectLst/>
                <a:latin typeface="Lora" panose="020F0502020204030204" pitchFamily="2" charset="0"/>
              </a:rPr>
              <a:t>“We hold these truths to be self-evident, that all men are created equal, that they are endowed by their Creator with certain unalienable Rights, that among these are Life, Liberty and the pursuit of Happiness.” </a:t>
            </a:r>
          </a:p>
          <a:p>
            <a:r>
              <a:rPr lang="en-US" sz="2000" b="0" i="1" dirty="0">
                <a:solidFill>
                  <a:schemeClr val="bg1"/>
                </a:solidFill>
                <a:effectLst/>
                <a:latin typeface="Lora" panose="020F0502020204030204" pitchFamily="2" charset="0"/>
              </a:rPr>
              <a:t>– </a:t>
            </a:r>
            <a:r>
              <a:rPr lang="en-US" sz="2000" b="1" i="1" dirty="0">
                <a:solidFill>
                  <a:schemeClr val="bg1"/>
                </a:solidFill>
                <a:effectLst/>
                <a:latin typeface="Lora" panose="020F0502020204030204" pitchFamily="2" charset="0"/>
              </a:rPr>
              <a:t>Declaration of Independence, 1776</a:t>
            </a:r>
            <a:endParaRPr lang="en-US" sz="2000" dirty="0">
              <a:solidFill>
                <a:schemeClr val="bg1"/>
              </a:solidFill>
            </a:endParaRPr>
          </a:p>
        </p:txBody>
      </p:sp>
    </p:spTree>
    <p:extLst>
      <p:ext uri="{BB962C8B-B14F-4D97-AF65-F5344CB8AC3E}">
        <p14:creationId xmlns:p14="http://schemas.microsoft.com/office/powerpoint/2010/main" val="33242620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213F-859C-4F4F-9FBB-8F68962D3741}"/>
              </a:ext>
            </a:extLst>
          </p:cNvPr>
          <p:cNvSpPr>
            <a:spLocks noGrp="1"/>
          </p:cNvSpPr>
          <p:nvPr>
            <p:ph type="title"/>
          </p:nvPr>
        </p:nvSpPr>
        <p:spPr>
          <a:xfrm>
            <a:off x="331762" y="182246"/>
            <a:ext cx="11022037" cy="704020"/>
          </a:xfrm>
          <a:solidFill>
            <a:schemeClr val="bg1"/>
          </a:solidFill>
          <a:ln>
            <a:solidFill>
              <a:srgbClr val="FF0000"/>
            </a:solidFill>
          </a:ln>
        </p:spPr>
        <p:txBody>
          <a:bodyPr/>
          <a:lstStyle/>
          <a:p>
            <a:r>
              <a:rPr lang="en-US" dirty="0">
                <a:solidFill>
                  <a:schemeClr val="accent1">
                    <a:lumMod val="50000"/>
                  </a:schemeClr>
                </a:solidFill>
                <a:latin typeface="High Tower Text" panose="02040502050506030303" pitchFamily="18" charset="77"/>
              </a:rPr>
              <a:t>Revolutionary Thought </a:t>
            </a:r>
          </a:p>
        </p:txBody>
      </p:sp>
      <p:sp>
        <p:nvSpPr>
          <p:cNvPr id="3" name="Content Placeholder 2">
            <a:extLst>
              <a:ext uri="{FF2B5EF4-FFF2-40B4-BE49-F238E27FC236}">
                <a16:creationId xmlns:a16="http://schemas.microsoft.com/office/drawing/2014/main" id="{BBB36E7F-FF5B-144D-9384-DCA0ABD2A539}"/>
              </a:ext>
            </a:extLst>
          </p:cNvPr>
          <p:cNvSpPr>
            <a:spLocks noGrp="1"/>
          </p:cNvSpPr>
          <p:nvPr>
            <p:ph idx="1"/>
          </p:nvPr>
        </p:nvSpPr>
        <p:spPr>
          <a:xfrm>
            <a:off x="331761" y="1223889"/>
            <a:ext cx="11330355" cy="4684542"/>
          </a:xfrm>
          <a:solidFill>
            <a:schemeClr val="bg1"/>
          </a:solidFill>
          <a:ln>
            <a:solidFill>
              <a:schemeClr val="accent1">
                <a:lumMod val="50000"/>
              </a:schemeClr>
            </a:solidFill>
          </a:ln>
        </p:spPr>
        <p:txBody>
          <a:bodyPr>
            <a:normAutofit/>
          </a:bodyPr>
          <a:lstStyle/>
          <a:p>
            <a:r>
              <a:rPr lang="en-US" sz="2400" dirty="0">
                <a:latin typeface="Times" pitchFamily="2" charset="0"/>
              </a:rPr>
              <a:t>Arguments during the Revolution</a:t>
            </a:r>
          </a:p>
        </p:txBody>
      </p:sp>
      <p:sp>
        <p:nvSpPr>
          <p:cNvPr id="4" name="Rectangle 3">
            <a:extLst>
              <a:ext uri="{FF2B5EF4-FFF2-40B4-BE49-F238E27FC236}">
                <a16:creationId xmlns:a16="http://schemas.microsoft.com/office/drawing/2014/main" id="{CD5D1FBC-D339-47C5-B9C0-68859B9F4B9D}"/>
              </a:ext>
            </a:extLst>
          </p:cNvPr>
          <p:cNvSpPr/>
          <p:nvPr/>
        </p:nvSpPr>
        <p:spPr>
          <a:xfrm>
            <a:off x="6845106" y="1814732"/>
            <a:ext cx="5015133" cy="246184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“It does not take a majority to prevail, but rather a tireless irate minority, keen on setting brush fires in the people’s minds.” </a:t>
            </a:r>
          </a:p>
          <a:p>
            <a:r>
              <a:rPr lang="en-US" sz="2400" dirty="0">
                <a:latin typeface="Times" panose="02020603050405020304" pitchFamily="18" charset="0"/>
                <a:cs typeface="Times" panose="02020603050405020304" pitchFamily="18" charset="0"/>
              </a:rPr>
              <a:t>	- </a:t>
            </a:r>
            <a:r>
              <a:rPr lang="en-US" sz="2400" i="1" dirty="0">
                <a:latin typeface="Times" panose="02020603050405020304" pitchFamily="18" charset="0"/>
                <a:cs typeface="Times" panose="02020603050405020304" pitchFamily="18" charset="0"/>
              </a:rPr>
              <a:t>Sam Adams, 1775 </a:t>
            </a:r>
          </a:p>
        </p:txBody>
      </p:sp>
      <p:sp>
        <p:nvSpPr>
          <p:cNvPr id="5" name="Rectangle 4">
            <a:extLst>
              <a:ext uri="{FF2B5EF4-FFF2-40B4-BE49-F238E27FC236}">
                <a16:creationId xmlns:a16="http://schemas.microsoft.com/office/drawing/2014/main" id="{18D977BB-D603-4F58-8715-733276D04A98}"/>
              </a:ext>
            </a:extLst>
          </p:cNvPr>
          <p:cNvSpPr/>
          <p:nvPr/>
        </p:nvSpPr>
        <p:spPr>
          <a:xfrm>
            <a:off x="168812" y="1758461"/>
            <a:ext cx="5927188" cy="441850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In my opinion they acted imprudently, considering all circumstances, in not complying so far as would have given satisfaction, as several colonies did. But my dislike of their conduct in that instance has not blinded me so much that I cannot plainly perceive that they have been punished in a manner pernicious to American freedom and justly alarming to all the colonies.</a:t>
            </a:r>
          </a:p>
          <a:p>
            <a:r>
              <a:rPr lang="en-US" sz="2400" dirty="0">
                <a:latin typeface="Times" panose="02020603050405020304" pitchFamily="18" charset="0"/>
                <a:cs typeface="Times" panose="02020603050405020304" pitchFamily="18" charset="0"/>
              </a:rPr>
              <a:t>	- </a:t>
            </a:r>
            <a:r>
              <a:rPr lang="en-US" sz="2400" i="1" dirty="0">
                <a:latin typeface="Times" panose="02020603050405020304" pitchFamily="18" charset="0"/>
                <a:cs typeface="Times" panose="02020603050405020304" pitchFamily="18" charset="0"/>
              </a:rPr>
              <a:t>John Dickinson, Letters from a Federal Farmer, 1767 </a:t>
            </a:r>
          </a:p>
        </p:txBody>
      </p:sp>
      <p:pic>
        <p:nvPicPr>
          <p:cNvPr id="2050" name="Picture 2" descr="John Dickinson, Founding Father, Penman of the Revolution">
            <a:extLst>
              <a:ext uri="{FF2B5EF4-FFF2-40B4-BE49-F238E27FC236}">
                <a16:creationId xmlns:a16="http://schemas.microsoft.com/office/drawing/2014/main" id="{124A786C-798D-45F4-AA03-C6F206AF4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550" y="4906474"/>
            <a:ext cx="1562776" cy="1769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muel Adams - Quotes, Definition &amp; Facts - HISTORY">
            <a:extLst>
              <a:ext uri="{FF2B5EF4-FFF2-40B4-BE49-F238E27FC236}">
                <a16:creationId xmlns:a16="http://schemas.microsoft.com/office/drawing/2014/main" id="{37354021-F479-498A-B072-D6221E064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1022" y="4033838"/>
            <a:ext cx="1562777"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4699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FA1C2-249B-460F-B2C5-FBC8AC824B49}"/>
              </a:ext>
            </a:extLst>
          </p:cNvPr>
          <p:cNvSpPr>
            <a:spLocks noGrp="1"/>
          </p:cNvSpPr>
          <p:nvPr>
            <p:ph type="title"/>
          </p:nvPr>
        </p:nvSpPr>
        <p:spPr>
          <a:xfrm>
            <a:off x="838200" y="365125"/>
            <a:ext cx="10515600" cy="746223"/>
          </a:xfrm>
          <a:solidFill>
            <a:schemeClr val="accent4">
              <a:lumMod val="40000"/>
              <a:lumOff val="60000"/>
            </a:schemeClr>
          </a:solidFill>
          <a:ln>
            <a:solidFill>
              <a:srgbClr val="FF0000"/>
            </a:solidFill>
          </a:ln>
        </p:spPr>
        <p:txBody>
          <a:bodyPr/>
          <a:lstStyle/>
          <a:p>
            <a:r>
              <a:rPr lang="en-US" dirty="0">
                <a:solidFill>
                  <a:srgbClr val="002060"/>
                </a:solidFill>
                <a:latin typeface="Baskerville Old Face" panose="02020602080505020303" pitchFamily="18" charset="0"/>
              </a:rPr>
              <a:t>Debating America’s Status</a:t>
            </a:r>
          </a:p>
        </p:txBody>
      </p:sp>
      <p:sp>
        <p:nvSpPr>
          <p:cNvPr id="3" name="Content Placeholder 2">
            <a:extLst>
              <a:ext uri="{FF2B5EF4-FFF2-40B4-BE49-F238E27FC236}">
                <a16:creationId xmlns:a16="http://schemas.microsoft.com/office/drawing/2014/main" id="{CEA1D688-C415-4C5A-BEF7-E7DFA1DD84A8}"/>
              </a:ext>
            </a:extLst>
          </p:cNvPr>
          <p:cNvSpPr>
            <a:spLocks noGrp="1"/>
          </p:cNvSpPr>
          <p:nvPr>
            <p:ph idx="1"/>
          </p:nvPr>
        </p:nvSpPr>
        <p:spPr>
          <a:xfrm>
            <a:off x="838200" y="1519311"/>
            <a:ext cx="10515600" cy="4657652"/>
          </a:xfrm>
          <a:solidFill>
            <a:schemeClr val="bg1"/>
          </a:solidFill>
          <a:ln>
            <a:solidFill>
              <a:schemeClr val="tx1"/>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Divided America – </a:t>
            </a:r>
            <a:r>
              <a:rPr lang="en-US" sz="2400" b="1" dirty="0">
                <a:solidFill>
                  <a:srgbClr val="FF0000"/>
                </a:solidFill>
                <a:latin typeface="Times" panose="02020603050405020304" pitchFamily="18" charset="0"/>
                <a:cs typeface="Times" panose="02020603050405020304" pitchFamily="18" charset="0"/>
              </a:rPr>
              <a:t>Patriots vs. </a:t>
            </a:r>
            <a:r>
              <a:rPr lang="en-US" sz="2400" b="1" dirty="0">
                <a:solidFill>
                  <a:srgbClr val="002060"/>
                </a:solidFill>
                <a:latin typeface="Times" panose="02020603050405020304" pitchFamily="18" charset="0"/>
                <a:cs typeface="Times" panose="02020603050405020304" pitchFamily="18" charset="0"/>
              </a:rPr>
              <a:t>Loyalists</a:t>
            </a:r>
            <a:r>
              <a:rPr lang="en-US" sz="2400" b="1" dirty="0">
                <a:solidFill>
                  <a:srgbClr val="FF0000"/>
                </a:solidFill>
                <a:latin typeface="Times" panose="02020603050405020304" pitchFamily="18" charset="0"/>
                <a:cs typeface="Times" panose="02020603050405020304" pitchFamily="18" charset="0"/>
              </a:rPr>
              <a:t> &amp; </a:t>
            </a:r>
            <a:r>
              <a:rPr lang="en-US" sz="2400" b="1" dirty="0">
                <a:latin typeface="Times" panose="02020603050405020304" pitchFamily="18" charset="0"/>
                <a:cs typeface="Times" panose="02020603050405020304" pitchFamily="18" charset="0"/>
              </a:rPr>
              <a:t>Fence Post Sitters </a:t>
            </a:r>
            <a:r>
              <a:rPr lang="en-US" sz="2400" b="1" dirty="0">
                <a:solidFill>
                  <a:srgbClr val="FF0000"/>
                </a:solidFill>
                <a:latin typeface="Times" panose="02020603050405020304" pitchFamily="18" charset="0"/>
                <a:cs typeface="Times" panose="02020603050405020304" pitchFamily="18" charset="0"/>
              </a:rPr>
              <a:t>(</a:t>
            </a:r>
            <a:r>
              <a:rPr lang="en-US" sz="2400" b="1" i="1" dirty="0">
                <a:solidFill>
                  <a:srgbClr val="FF0000"/>
                </a:solidFill>
                <a:latin typeface="Times" panose="02020603050405020304" pitchFamily="18" charset="0"/>
                <a:cs typeface="Times" panose="02020603050405020304" pitchFamily="18" charset="0"/>
              </a:rPr>
              <a:t>Undecided</a:t>
            </a:r>
            <a:r>
              <a:rPr lang="en-US" sz="2400" b="1" dirty="0">
                <a:solidFill>
                  <a:srgbClr val="FF0000"/>
                </a:solidFill>
                <a:latin typeface="Times" panose="02020603050405020304" pitchFamily="18" charset="0"/>
                <a:cs typeface="Times" panose="02020603050405020304" pitchFamily="18" charset="0"/>
              </a:rPr>
              <a:t>)</a:t>
            </a:r>
          </a:p>
        </p:txBody>
      </p:sp>
      <p:sp>
        <p:nvSpPr>
          <p:cNvPr id="5" name="Rectangle 4">
            <a:extLst>
              <a:ext uri="{FF2B5EF4-FFF2-40B4-BE49-F238E27FC236}">
                <a16:creationId xmlns:a16="http://schemas.microsoft.com/office/drawing/2014/main" id="{95F23C38-8BDC-4746-BAA3-F7B27F646894}"/>
              </a:ext>
            </a:extLst>
          </p:cNvPr>
          <p:cNvSpPr/>
          <p:nvPr/>
        </p:nvSpPr>
        <p:spPr>
          <a:xfrm>
            <a:off x="520505" y="2096086"/>
            <a:ext cx="4572000" cy="225083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anose="02020603050405020304" pitchFamily="18" charset="0"/>
                <a:cs typeface="Times" panose="02020603050405020304" pitchFamily="18" charset="0"/>
              </a:rPr>
              <a:t>“Small islands, not capable of protecting themselves, are the proper objects for kingdoms to take under their care; but there is something absurd, in supposing a continent to be perpetually governed by an island.”</a:t>
            </a:r>
            <a:br>
              <a:rPr lang="en-US" dirty="0">
                <a:latin typeface="Times" panose="02020603050405020304" pitchFamily="18" charset="0"/>
                <a:cs typeface="Times" panose="02020603050405020304" pitchFamily="18" charset="0"/>
              </a:rPr>
            </a:br>
            <a:r>
              <a:rPr lang="en-US" dirty="0">
                <a:latin typeface="Times" panose="02020603050405020304" pitchFamily="18" charset="0"/>
                <a:cs typeface="Times" panose="02020603050405020304" pitchFamily="18" charset="0"/>
              </a:rPr>
              <a:t>― </a:t>
            </a:r>
            <a:r>
              <a:rPr lang="en-US" b="1" dirty="0">
                <a:latin typeface="Times" panose="02020603050405020304" pitchFamily="18" charset="0"/>
                <a:cs typeface="Times" panose="02020603050405020304" pitchFamily="18" charset="0"/>
              </a:rPr>
              <a:t>Thomas Paine, Common Sense</a:t>
            </a:r>
            <a:endParaRPr lang="en-US" dirty="0">
              <a:latin typeface="Times" panose="02020603050405020304" pitchFamily="18" charset="0"/>
              <a:cs typeface="Times" panose="02020603050405020304" pitchFamily="18" charset="0"/>
            </a:endParaRPr>
          </a:p>
        </p:txBody>
      </p:sp>
      <p:sp>
        <p:nvSpPr>
          <p:cNvPr id="10" name="Rectangle 9">
            <a:extLst>
              <a:ext uri="{FF2B5EF4-FFF2-40B4-BE49-F238E27FC236}">
                <a16:creationId xmlns:a16="http://schemas.microsoft.com/office/drawing/2014/main" id="{D900DD79-A5EA-40FA-B9AA-C4EC061259DC}"/>
              </a:ext>
            </a:extLst>
          </p:cNvPr>
          <p:cNvSpPr/>
          <p:nvPr/>
        </p:nvSpPr>
        <p:spPr>
          <a:xfrm>
            <a:off x="7099495" y="2096086"/>
            <a:ext cx="4572000" cy="285574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anose="02020603050405020304" pitchFamily="18" charset="0"/>
                <a:cs typeface="Times" panose="02020603050405020304" pitchFamily="18" charset="0"/>
              </a:rPr>
              <a:t>“Suppose we were to revolt from Great Britain, declare ourselves independent, and set up a Republic of our own, what would the consequences be? I stand aghast at the prospect my blood runs chill when I think of the calamities, the complicated evils that must ensue, and may be clearly foreseen.” </a:t>
            </a:r>
            <a:br>
              <a:rPr lang="en-US" dirty="0">
                <a:latin typeface="Times" panose="02020603050405020304" pitchFamily="18" charset="0"/>
                <a:cs typeface="Times" panose="02020603050405020304" pitchFamily="18" charset="0"/>
              </a:rPr>
            </a:br>
            <a:r>
              <a:rPr lang="en-US" dirty="0">
                <a:latin typeface="Times" panose="02020603050405020304" pitchFamily="18" charset="0"/>
                <a:cs typeface="Times" panose="02020603050405020304" pitchFamily="18" charset="0"/>
              </a:rPr>
              <a:t>― </a:t>
            </a:r>
            <a:r>
              <a:rPr lang="en-US" b="1" dirty="0">
                <a:latin typeface="Times" panose="02020603050405020304" pitchFamily="18" charset="0"/>
                <a:cs typeface="Times" panose="02020603050405020304" pitchFamily="18" charset="0"/>
              </a:rPr>
              <a:t>Rev. Charles Inglis, Cracked Brain Zealot</a:t>
            </a:r>
            <a:endParaRPr lang="en-US" dirty="0">
              <a:latin typeface="Times" panose="02020603050405020304" pitchFamily="18" charset="0"/>
              <a:cs typeface="Times" panose="02020603050405020304" pitchFamily="18" charset="0"/>
            </a:endParaRPr>
          </a:p>
        </p:txBody>
      </p:sp>
      <p:pic>
        <p:nvPicPr>
          <p:cNvPr id="4098" name="Picture 2" descr="Outlander... Eh? — And it Acts like an Umbrella also... The Tricorn...">
            <a:extLst>
              <a:ext uri="{FF2B5EF4-FFF2-40B4-BE49-F238E27FC236}">
                <a16:creationId xmlns:a16="http://schemas.microsoft.com/office/drawing/2014/main" id="{16201E4D-DFB3-4F0F-B6F6-FC8F5C066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352" y="4770098"/>
            <a:ext cx="2362200" cy="1933575"/>
          </a:xfrm>
          <a:prstGeom prst="rect">
            <a:avLst/>
          </a:prstGeom>
          <a:noFill/>
          <a:extLst>
            <a:ext uri="{909E8E84-426E-40DD-AFC4-6F175D3DCCD1}">
              <a14:hiddenFill xmlns:a14="http://schemas.microsoft.com/office/drawing/2010/main">
                <a:solidFill>
                  <a:srgbClr val="FFFFFF"/>
                </a:solidFill>
              </a14:hiddenFill>
            </a:ext>
          </a:extLst>
        </p:spPr>
      </p:pic>
      <p:sp>
        <p:nvSpPr>
          <p:cNvPr id="7" name="Thought Bubble: Cloud 6">
            <a:extLst>
              <a:ext uri="{FF2B5EF4-FFF2-40B4-BE49-F238E27FC236}">
                <a16:creationId xmlns:a16="http://schemas.microsoft.com/office/drawing/2014/main" id="{DF909FB5-36A8-4057-BF9F-A902CD9B8308}"/>
              </a:ext>
            </a:extLst>
          </p:cNvPr>
          <p:cNvSpPr/>
          <p:nvPr/>
        </p:nvSpPr>
        <p:spPr>
          <a:xfrm>
            <a:off x="5092505" y="4180114"/>
            <a:ext cx="2006990" cy="943429"/>
          </a:xfrm>
          <a:prstGeom prst="cloudCallout">
            <a:avLst>
              <a:gd name="adj1" fmla="val -46768"/>
              <a:gd name="adj2" fmla="val 71447"/>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Who do I believe???</a:t>
            </a:r>
          </a:p>
        </p:txBody>
      </p:sp>
      <p:sp>
        <p:nvSpPr>
          <p:cNvPr id="8" name="Rectangle 7">
            <a:extLst>
              <a:ext uri="{FF2B5EF4-FFF2-40B4-BE49-F238E27FC236}">
                <a16:creationId xmlns:a16="http://schemas.microsoft.com/office/drawing/2014/main" id="{DE3FB0A7-A656-4FA6-B155-79E9F1DD65E0}"/>
              </a:ext>
            </a:extLst>
          </p:cNvPr>
          <p:cNvSpPr/>
          <p:nvPr/>
        </p:nvSpPr>
        <p:spPr>
          <a:xfrm>
            <a:off x="5880295" y="5922498"/>
            <a:ext cx="4825219" cy="82923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Fence Post Sitters (60% of the Colonial population) </a:t>
            </a:r>
          </a:p>
        </p:txBody>
      </p:sp>
      <p:sp>
        <p:nvSpPr>
          <p:cNvPr id="14" name="Rectangle 13">
            <a:extLst>
              <a:ext uri="{FF2B5EF4-FFF2-40B4-BE49-F238E27FC236}">
                <a16:creationId xmlns:a16="http://schemas.microsoft.com/office/drawing/2014/main" id="{02D900DE-5F9C-4E3A-949C-B97D2ED8C7A6}"/>
              </a:ext>
            </a:extLst>
          </p:cNvPr>
          <p:cNvSpPr/>
          <p:nvPr/>
        </p:nvSpPr>
        <p:spPr>
          <a:xfrm>
            <a:off x="141610" y="4432710"/>
            <a:ext cx="4043179" cy="82923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Patriots (20% of the Colonial population) </a:t>
            </a:r>
          </a:p>
        </p:txBody>
      </p:sp>
      <p:sp>
        <p:nvSpPr>
          <p:cNvPr id="15" name="Rectangle 14">
            <a:extLst>
              <a:ext uri="{FF2B5EF4-FFF2-40B4-BE49-F238E27FC236}">
                <a16:creationId xmlns:a16="http://schemas.microsoft.com/office/drawing/2014/main" id="{D93A8734-374C-413C-9088-137F29B54AFA}"/>
              </a:ext>
            </a:extLst>
          </p:cNvPr>
          <p:cNvSpPr/>
          <p:nvPr/>
        </p:nvSpPr>
        <p:spPr>
          <a:xfrm>
            <a:off x="7534092" y="4921553"/>
            <a:ext cx="4043179" cy="82923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Loyalists (20% of the Colonial population) </a:t>
            </a:r>
          </a:p>
        </p:txBody>
      </p:sp>
    </p:spTree>
    <p:extLst>
      <p:ext uri="{BB962C8B-B14F-4D97-AF65-F5344CB8AC3E}">
        <p14:creationId xmlns:p14="http://schemas.microsoft.com/office/powerpoint/2010/main" val="16041432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FA1C2-249B-460F-B2C5-FBC8AC824B49}"/>
              </a:ext>
            </a:extLst>
          </p:cNvPr>
          <p:cNvSpPr>
            <a:spLocks noGrp="1"/>
          </p:cNvSpPr>
          <p:nvPr>
            <p:ph type="title"/>
          </p:nvPr>
        </p:nvSpPr>
        <p:spPr>
          <a:xfrm>
            <a:off x="838200" y="365125"/>
            <a:ext cx="10515600" cy="746223"/>
          </a:xfrm>
          <a:solidFill>
            <a:schemeClr val="accent4">
              <a:lumMod val="40000"/>
              <a:lumOff val="60000"/>
            </a:schemeClr>
          </a:solidFill>
          <a:ln>
            <a:solidFill>
              <a:srgbClr val="FF0000"/>
            </a:solidFill>
          </a:ln>
        </p:spPr>
        <p:txBody>
          <a:bodyPr/>
          <a:lstStyle/>
          <a:p>
            <a:r>
              <a:rPr lang="en-US" dirty="0">
                <a:solidFill>
                  <a:srgbClr val="002060"/>
                </a:solidFill>
                <a:latin typeface="Baskerville Old Face" panose="02020602080505020303" pitchFamily="18" charset="0"/>
              </a:rPr>
              <a:t>A Justified Independence Movement</a:t>
            </a:r>
          </a:p>
        </p:txBody>
      </p:sp>
      <p:sp>
        <p:nvSpPr>
          <p:cNvPr id="3" name="Content Placeholder 2">
            <a:extLst>
              <a:ext uri="{FF2B5EF4-FFF2-40B4-BE49-F238E27FC236}">
                <a16:creationId xmlns:a16="http://schemas.microsoft.com/office/drawing/2014/main" id="{CEA1D688-C415-4C5A-BEF7-E7DFA1DD84A8}"/>
              </a:ext>
            </a:extLst>
          </p:cNvPr>
          <p:cNvSpPr>
            <a:spLocks noGrp="1"/>
          </p:cNvSpPr>
          <p:nvPr>
            <p:ph idx="1"/>
          </p:nvPr>
        </p:nvSpPr>
        <p:spPr>
          <a:xfrm>
            <a:off x="838200" y="1519311"/>
            <a:ext cx="10515600" cy="4657652"/>
          </a:xfrm>
          <a:solidFill>
            <a:schemeClr val="bg1"/>
          </a:solidFill>
          <a:ln>
            <a:solidFill>
              <a:schemeClr val="tx1"/>
            </a:solidFill>
          </a:ln>
        </p:spPr>
        <p:txBody>
          <a:bodyPr>
            <a:normAutofit/>
          </a:bodyPr>
          <a:lstStyle/>
          <a:p>
            <a:pPr marL="0" indent="0">
              <a:buNone/>
            </a:pPr>
            <a:r>
              <a:rPr lang="en-US" sz="2400" b="1" dirty="0">
                <a:latin typeface="Times" panose="02020603050405020304" pitchFamily="18" charset="0"/>
                <a:cs typeface="Times" panose="02020603050405020304" pitchFamily="18" charset="0"/>
              </a:rPr>
              <a:t>Prompt: </a:t>
            </a:r>
            <a:r>
              <a:rPr lang="en-US" sz="2400" b="1" i="1" dirty="0">
                <a:solidFill>
                  <a:srgbClr val="FF0000"/>
                </a:solidFill>
                <a:latin typeface="Times" panose="02020603050405020304" pitchFamily="18" charset="0"/>
                <a:cs typeface="Times" panose="02020603050405020304" pitchFamily="18" charset="0"/>
              </a:rPr>
              <a:t>Evaluate whether the American colonists were justified in declaring independence from Great Britain?</a:t>
            </a:r>
          </a:p>
        </p:txBody>
      </p:sp>
      <p:pic>
        <p:nvPicPr>
          <p:cNvPr id="5122" name="Picture 2" descr="Tarred and Feathered">
            <a:extLst>
              <a:ext uri="{FF2B5EF4-FFF2-40B4-BE49-F238E27FC236}">
                <a16:creationId xmlns:a16="http://schemas.microsoft.com/office/drawing/2014/main" id="{BD5AF17B-A4CD-472B-B6FD-8E6152FC8D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4838" y="2054518"/>
            <a:ext cx="3185959" cy="443835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5128" name="Picture 8" descr="Quotes about Coercive acts (21 quotes)">
            <a:extLst>
              <a:ext uri="{FF2B5EF4-FFF2-40B4-BE49-F238E27FC236}">
                <a16:creationId xmlns:a16="http://schemas.microsoft.com/office/drawing/2014/main" id="{A7D92F7E-BBB2-4593-8920-238256E9C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3016" y="2200348"/>
            <a:ext cx="3699760" cy="443835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5134" name="Picture 14" descr="Image Search - Stamp Act - Granger - Historical Picture Archive">
            <a:extLst>
              <a:ext uri="{FF2B5EF4-FFF2-40B4-BE49-F238E27FC236}">
                <a16:creationId xmlns:a16="http://schemas.microsoft.com/office/drawing/2014/main" id="{D12D0232-B023-42A5-B5F2-50A9E9A6F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890" y="2200348"/>
            <a:ext cx="3173436" cy="360617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11A2674-538F-4F81-AF2C-E28506C73D7F}"/>
              </a:ext>
            </a:extLst>
          </p:cNvPr>
          <p:cNvSpPr/>
          <p:nvPr/>
        </p:nvSpPr>
        <p:spPr>
          <a:xfrm>
            <a:off x="271203" y="5669280"/>
            <a:ext cx="3944816" cy="63304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panose="02020603050405020304" pitchFamily="18" charset="0"/>
                <a:cs typeface="Times" panose="02020603050405020304" pitchFamily="18" charset="0"/>
              </a:rPr>
              <a:t>No Taxation Without Representation!</a:t>
            </a:r>
          </a:p>
        </p:txBody>
      </p:sp>
      <p:sp>
        <p:nvSpPr>
          <p:cNvPr id="19" name="Rectangle 18">
            <a:extLst>
              <a:ext uri="{FF2B5EF4-FFF2-40B4-BE49-F238E27FC236}">
                <a16:creationId xmlns:a16="http://schemas.microsoft.com/office/drawing/2014/main" id="{FB379C0E-06D9-4061-9B87-21A3253EFB17}"/>
              </a:ext>
            </a:extLst>
          </p:cNvPr>
          <p:cNvSpPr/>
          <p:nvPr/>
        </p:nvSpPr>
        <p:spPr>
          <a:xfrm>
            <a:off x="4295233" y="5977524"/>
            <a:ext cx="3944816" cy="63304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panose="02020603050405020304" pitchFamily="18" charset="0"/>
                <a:cs typeface="Times" panose="02020603050405020304" pitchFamily="18" charset="0"/>
              </a:rPr>
              <a:t>Intolerable Acts</a:t>
            </a:r>
          </a:p>
        </p:txBody>
      </p:sp>
      <p:sp>
        <p:nvSpPr>
          <p:cNvPr id="20" name="Rectangle 19">
            <a:extLst>
              <a:ext uri="{FF2B5EF4-FFF2-40B4-BE49-F238E27FC236}">
                <a16:creationId xmlns:a16="http://schemas.microsoft.com/office/drawing/2014/main" id="{94D14121-B03C-431D-9514-8C5260D21886}"/>
              </a:ext>
            </a:extLst>
          </p:cNvPr>
          <p:cNvSpPr/>
          <p:nvPr/>
        </p:nvSpPr>
        <p:spPr>
          <a:xfrm>
            <a:off x="8456629" y="6091311"/>
            <a:ext cx="3384954" cy="63304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panose="02020603050405020304" pitchFamily="18" charset="0"/>
                <a:cs typeface="Times" panose="02020603050405020304" pitchFamily="18" charset="0"/>
              </a:rPr>
              <a:t>The Sons of Liberty</a:t>
            </a:r>
          </a:p>
        </p:txBody>
      </p:sp>
    </p:spTree>
    <p:extLst>
      <p:ext uri="{BB962C8B-B14F-4D97-AF65-F5344CB8AC3E}">
        <p14:creationId xmlns:p14="http://schemas.microsoft.com/office/powerpoint/2010/main" val="8786336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FA1C2-249B-460F-B2C5-FBC8AC824B49}"/>
              </a:ext>
            </a:extLst>
          </p:cNvPr>
          <p:cNvSpPr>
            <a:spLocks noGrp="1"/>
          </p:cNvSpPr>
          <p:nvPr>
            <p:ph type="title"/>
          </p:nvPr>
        </p:nvSpPr>
        <p:spPr>
          <a:xfrm>
            <a:off x="838199" y="200107"/>
            <a:ext cx="10515600" cy="746223"/>
          </a:xfrm>
          <a:solidFill>
            <a:schemeClr val="accent4">
              <a:lumMod val="40000"/>
              <a:lumOff val="60000"/>
            </a:schemeClr>
          </a:solidFill>
          <a:ln>
            <a:solidFill>
              <a:srgbClr val="FF0000"/>
            </a:solidFill>
          </a:ln>
        </p:spPr>
        <p:txBody>
          <a:bodyPr/>
          <a:lstStyle/>
          <a:p>
            <a:r>
              <a:rPr lang="en-US" dirty="0">
                <a:solidFill>
                  <a:srgbClr val="002060"/>
                </a:solidFill>
                <a:latin typeface="Baskerville Old Face" panose="02020602080505020303" pitchFamily="18" charset="0"/>
              </a:rPr>
              <a:t>Factors of American Independence</a:t>
            </a:r>
          </a:p>
        </p:txBody>
      </p:sp>
      <p:sp>
        <p:nvSpPr>
          <p:cNvPr id="3" name="Content Placeholder 2">
            <a:extLst>
              <a:ext uri="{FF2B5EF4-FFF2-40B4-BE49-F238E27FC236}">
                <a16:creationId xmlns:a16="http://schemas.microsoft.com/office/drawing/2014/main" id="{CEA1D688-C415-4C5A-BEF7-E7DFA1DD84A8}"/>
              </a:ext>
            </a:extLst>
          </p:cNvPr>
          <p:cNvSpPr>
            <a:spLocks noGrp="1"/>
          </p:cNvSpPr>
          <p:nvPr>
            <p:ph idx="1"/>
          </p:nvPr>
        </p:nvSpPr>
        <p:spPr>
          <a:xfrm>
            <a:off x="707486" y="1102864"/>
            <a:ext cx="10777025" cy="5310554"/>
          </a:xfrm>
          <a:solidFill>
            <a:schemeClr val="bg1"/>
          </a:solidFill>
          <a:ln>
            <a:solidFill>
              <a:schemeClr val="tx1"/>
            </a:solidFill>
          </a:ln>
        </p:spPr>
        <p:txBody>
          <a:bodyPr>
            <a:noAutofit/>
          </a:bodyPr>
          <a:lstStyle/>
          <a:p>
            <a:pPr marL="0" indent="0">
              <a:buNone/>
            </a:pPr>
            <a:r>
              <a:rPr lang="en-US" sz="2400" dirty="0">
                <a:latin typeface="Times" panose="02020603050405020304" pitchFamily="18" charset="0"/>
                <a:cs typeface="Times" panose="02020603050405020304" pitchFamily="18" charset="0"/>
              </a:rPr>
              <a:t>Throughout the colonial period America began to develop its own identity based on five core values that we still believe in today. During the years leading up to the creation of the declaration of independence, Great Britain committed acts that attacked our American identity. </a:t>
            </a:r>
          </a:p>
          <a:p>
            <a:pPr marL="514350" lvl="0" indent="-514350">
              <a:buFont typeface="+mj-lt"/>
              <a:buAutoNum type="alphaUcPeriod"/>
            </a:pPr>
            <a:r>
              <a:rPr lang="en-US" sz="2400" dirty="0">
                <a:latin typeface="Times" panose="02020603050405020304" pitchFamily="18" charset="0"/>
                <a:cs typeface="Times" panose="02020603050405020304" pitchFamily="18" charset="0"/>
              </a:rPr>
              <a:t>Identify and explain two causes of American independence movement from 1763 to 1776</a:t>
            </a:r>
          </a:p>
          <a:p>
            <a:pPr marL="514350" lvl="0" indent="-514350">
              <a:buFont typeface="+mj-lt"/>
              <a:buAutoNum type="alphaUcPeriod"/>
            </a:pPr>
            <a:r>
              <a:rPr lang="en-US" sz="2400" dirty="0">
                <a:latin typeface="Times" panose="02020603050405020304" pitchFamily="18" charset="0"/>
                <a:cs typeface="Times" panose="02020603050405020304" pitchFamily="18" charset="0"/>
              </a:rPr>
              <a:t>Explain two ways that the colonists responded to British tyranny that show they were remaining loyal to the British government as long as they were treated fairly. </a:t>
            </a:r>
          </a:p>
        </p:txBody>
      </p:sp>
      <p:pic>
        <p:nvPicPr>
          <p:cNvPr id="1026" name="Picture 2" descr="Continental Congress | History, Members, &amp; Significance | Britannica">
            <a:extLst>
              <a:ext uri="{FF2B5EF4-FFF2-40B4-BE49-F238E27FC236}">
                <a16:creationId xmlns:a16="http://schemas.microsoft.com/office/drawing/2014/main" id="{40608B76-7487-46FF-8890-CD7C2776D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473" y="4339771"/>
            <a:ext cx="7792584" cy="2349418"/>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DBF1ED9D-E162-4468-8462-F61808ECE83C}"/>
              </a:ext>
            </a:extLst>
          </p:cNvPr>
          <p:cNvSpPr/>
          <p:nvPr/>
        </p:nvSpPr>
        <p:spPr>
          <a:xfrm>
            <a:off x="7053943" y="4702629"/>
            <a:ext cx="2329208" cy="508000"/>
          </a:xfrm>
          <a:prstGeom prst="wedgeEllipseCallout">
            <a:avLst>
              <a:gd name="adj1" fmla="val -49005"/>
              <a:gd name="adj2" fmla="val 76346"/>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End British Tyranny</a:t>
            </a:r>
            <a:r>
              <a:rPr lang="en-US" dirty="0"/>
              <a:t>!</a:t>
            </a:r>
          </a:p>
        </p:txBody>
      </p:sp>
      <p:sp>
        <p:nvSpPr>
          <p:cNvPr id="7" name="Speech Bubble: Oval 6">
            <a:extLst>
              <a:ext uri="{FF2B5EF4-FFF2-40B4-BE49-F238E27FC236}">
                <a16:creationId xmlns:a16="http://schemas.microsoft.com/office/drawing/2014/main" id="{EF9C6841-03C1-41E9-8E87-3D3C44D8B7F4}"/>
              </a:ext>
            </a:extLst>
          </p:cNvPr>
          <p:cNvSpPr/>
          <p:nvPr/>
        </p:nvSpPr>
        <p:spPr>
          <a:xfrm>
            <a:off x="4229621" y="4840515"/>
            <a:ext cx="1562954" cy="508000"/>
          </a:xfrm>
          <a:prstGeom prst="wedgeEllipseCallout">
            <a:avLst>
              <a:gd name="adj1" fmla="val -49005"/>
              <a:gd name="adj2" fmla="val 76346"/>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Huzzah!</a:t>
            </a:r>
            <a:endParaRPr lang="en-US" dirty="0"/>
          </a:p>
        </p:txBody>
      </p:sp>
      <p:sp>
        <p:nvSpPr>
          <p:cNvPr id="8" name="Speech Bubble: Oval 7">
            <a:extLst>
              <a:ext uri="{FF2B5EF4-FFF2-40B4-BE49-F238E27FC236}">
                <a16:creationId xmlns:a16="http://schemas.microsoft.com/office/drawing/2014/main" id="{4AA296F6-0C42-434E-87C6-F3420A551E10}"/>
              </a:ext>
            </a:extLst>
          </p:cNvPr>
          <p:cNvSpPr/>
          <p:nvPr/>
        </p:nvSpPr>
        <p:spPr>
          <a:xfrm>
            <a:off x="2963167" y="4905160"/>
            <a:ext cx="1562954" cy="508000"/>
          </a:xfrm>
          <a:prstGeom prst="wedgeEllipseCallout">
            <a:avLst>
              <a:gd name="adj1" fmla="val -49005"/>
              <a:gd name="adj2" fmla="val 76346"/>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Huzzah!</a:t>
            </a:r>
            <a:endParaRPr lang="en-US" dirty="0"/>
          </a:p>
        </p:txBody>
      </p:sp>
    </p:spTree>
    <p:extLst>
      <p:ext uri="{BB962C8B-B14F-4D97-AF65-F5344CB8AC3E}">
        <p14:creationId xmlns:p14="http://schemas.microsoft.com/office/powerpoint/2010/main" val="155961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EB2-B134-2F43-AFD2-B44DE135896D}"/>
              </a:ext>
            </a:extLst>
          </p:cNvPr>
          <p:cNvSpPr>
            <a:spLocks noGrp="1"/>
          </p:cNvSpPr>
          <p:nvPr>
            <p:ph type="title"/>
          </p:nvPr>
        </p:nvSpPr>
        <p:spPr>
          <a:xfrm>
            <a:off x="838200" y="188711"/>
            <a:ext cx="10515600" cy="866775"/>
          </a:xfrm>
          <a:solidFill>
            <a:schemeClr val="tx1"/>
          </a:solidFill>
        </p:spPr>
        <p:txBody>
          <a:bodyPr/>
          <a:lstStyle/>
          <a:p>
            <a:r>
              <a:rPr lang="en-US" dirty="0">
                <a:solidFill>
                  <a:schemeClr val="bg1"/>
                </a:solidFill>
                <a:latin typeface="Castellar" panose="020A0402060406010301" pitchFamily="18" charset="77"/>
              </a:rPr>
              <a:t>Revisions</a:t>
            </a:r>
          </a:p>
        </p:txBody>
      </p:sp>
      <p:sp>
        <p:nvSpPr>
          <p:cNvPr id="3" name="Content Placeholder 2">
            <a:extLst>
              <a:ext uri="{FF2B5EF4-FFF2-40B4-BE49-F238E27FC236}">
                <a16:creationId xmlns:a16="http://schemas.microsoft.com/office/drawing/2014/main" id="{3B816183-F381-544C-A04E-74A51616D7E9}"/>
              </a:ext>
            </a:extLst>
          </p:cNvPr>
          <p:cNvSpPr>
            <a:spLocks noGrp="1"/>
          </p:cNvSpPr>
          <p:nvPr>
            <p:ph idx="1"/>
          </p:nvPr>
        </p:nvSpPr>
        <p:spPr>
          <a:xfrm>
            <a:off x="355600" y="1231900"/>
            <a:ext cx="10998200" cy="4945063"/>
          </a:xfrm>
          <a:solidFill>
            <a:schemeClr val="bg1"/>
          </a:solidFill>
          <a:ln>
            <a:solidFill>
              <a:srgbClr val="002060"/>
            </a:solidFill>
          </a:ln>
        </p:spPr>
        <p:txBody>
          <a:bodyPr>
            <a:normAutofit/>
          </a:bodyPr>
          <a:lstStyle/>
          <a:p>
            <a:pPr marL="0" indent="0">
              <a:buNone/>
            </a:pPr>
            <a:r>
              <a:rPr lang="en-US" sz="2400" b="1" dirty="0">
                <a:latin typeface="Times" pitchFamily="2" charset="0"/>
              </a:rPr>
              <a:t>Opinions: </a:t>
            </a:r>
          </a:p>
          <a:p>
            <a:r>
              <a:rPr lang="en-US" sz="2400" dirty="0">
                <a:latin typeface="Times" pitchFamily="2" charset="0"/>
              </a:rPr>
              <a:t>State your opinion on the Keeping Families Together program.  Explain why you are for or against the program.  </a:t>
            </a:r>
          </a:p>
          <a:p>
            <a:r>
              <a:rPr lang="en-US" sz="2400" dirty="0">
                <a:latin typeface="Times" pitchFamily="2" charset="0"/>
              </a:rPr>
              <a:t>Give reasons that support your opinion</a:t>
            </a:r>
          </a:p>
          <a:p>
            <a:r>
              <a:rPr lang="en-US" sz="2400" dirty="0">
                <a:latin typeface="Times" pitchFamily="2" charset="0"/>
              </a:rPr>
              <a:t>Grammar and spelling errors</a:t>
            </a:r>
          </a:p>
        </p:txBody>
      </p:sp>
      <p:sp>
        <p:nvSpPr>
          <p:cNvPr id="8" name="Rectangle 7">
            <a:extLst>
              <a:ext uri="{FF2B5EF4-FFF2-40B4-BE49-F238E27FC236}">
                <a16:creationId xmlns:a16="http://schemas.microsoft.com/office/drawing/2014/main" id="{896A17E0-7D8A-9A9B-E1C2-A07BDE0D40C0}"/>
              </a:ext>
            </a:extLst>
          </p:cNvPr>
          <p:cNvSpPr/>
          <p:nvPr/>
        </p:nvSpPr>
        <p:spPr>
          <a:xfrm>
            <a:off x="595086" y="3585029"/>
            <a:ext cx="11045371" cy="155302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Civics Connection: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Identify 2-3 vocabulary terms from the unit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Explain how they connect with the article </a:t>
            </a:r>
          </a:p>
        </p:txBody>
      </p:sp>
      <p:pic>
        <p:nvPicPr>
          <p:cNvPr id="1026" name="Picture 2" descr="Writer Meme Monday: And Editing ...">
            <a:extLst>
              <a:ext uri="{FF2B5EF4-FFF2-40B4-BE49-F238E27FC236}">
                <a16:creationId xmlns:a16="http://schemas.microsoft.com/office/drawing/2014/main" id="{7CE070C6-75E5-5B1C-C885-BAB226C30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349" y="2401433"/>
            <a:ext cx="3985079" cy="322466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1097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2C0D4-5472-3C4E-AE78-EC49D057FC2F}"/>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lstStyle/>
          <a:p>
            <a:r>
              <a:rPr lang="en-US" sz="1600" b="1" dirty="0">
                <a:latin typeface="Times" pitchFamily="2" charset="0"/>
              </a:rPr>
              <a:t>CL.B.1.1</a:t>
            </a:r>
            <a:r>
              <a:rPr lang="en-US" sz="1600" dirty="0">
                <a:latin typeface="Times" pitchFamily="2" charset="0"/>
              </a:rPr>
              <a:t> Explain how values and beliefs influence the creation and implementation of public policy and laws.</a:t>
            </a:r>
          </a:p>
          <a:p>
            <a:r>
              <a:rPr lang="en-US" sz="1600" b="1" dirty="0">
                <a:latin typeface="Times" pitchFamily="2" charset="0"/>
              </a:rPr>
              <a:t>CL.B.1.3</a:t>
            </a:r>
            <a:r>
              <a:rPr lang="en-US" sz="1600" dirty="0">
                <a:latin typeface="Times" pitchFamily="2" charset="0"/>
              </a:rPr>
              <a:t> Explain how the values and beliefs regarding freedom, equality, and justice have helped to transform the American system of government.</a:t>
            </a:r>
          </a:p>
          <a:p>
            <a:pPr marL="0" indent="0">
              <a:buNone/>
            </a:pPr>
            <a:r>
              <a:rPr lang="en-US" sz="2200" dirty="0">
                <a:solidFill>
                  <a:srgbClr val="002060"/>
                </a:solidFill>
                <a:latin typeface="Times" pitchFamily="2" charset="0"/>
              </a:rPr>
              <a:t>Essential Question:</a:t>
            </a:r>
            <a:r>
              <a:rPr lang="en-US" sz="2200" dirty="0">
                <a:latin typeface="Times" pitchFamily="2" charset="0"/>
              </a:rPr>
              <a:t> How have American political values defined the historic development of our political institutions and society? </a:t>
            </a:r>
          </a:p>
          <a:p>
            <a:pPr marL="0" indent="0">
              <a:buNone/>
            </a:pPr>
            <a:r>
              <a:rPr lang="en-US" sz="2200" dirty="0">
                <a:solidFill>
                  <a:srgbClr val="002060"/>
                </a:solidFill>
                <a:latin typeface="Times" pitchFamily="2" charset="0"/>
              </a:rPr>
              <a:t>Students Can:</a:t>
            </a:r>
          </a:p>
          <a:p>
            <a:r>
              <a:rPr lang="en-US" sz="2200" dirty="0">
                <a:latin typeface="Times" pitchFamily="2" charset="0"/>
              </a:rPr>
              <a:t>Discern how American democracy was influenced by a variety of source </a:t>
            </a:r>
          </a:p>
          <a:p>
            <a:r>
              <a:rPr lang="en-US" sz="2200" dirty="0">
                <a:latin typeface="Times" pitchFamily="2" charset="0"/>
              </a:rPr>
              <a:t>Explain how British tyranny and the ideas of the Enlightenment led to colonial desire for independence </a:t>
            </a:r>
          </a:p>
          <a:p>
            <a:pPr marL="0" indent="0">
              <a:buNone/>
            </a:pPr>
            <a:r>
              <a:rPr lang="en-US" sz="2000" b="1" dirty="0">
                <a:solidFill>
                  <a:srgbClr val="002060"/>
                </a:solidFill>
                <a:latin typeface="Times" pitchFamily="2" charset="0"/>
              </a:rPr>
              <a:t>Agenda</a:t>
            </a:r>
          </a:p>
          <a:p>
            <a:r>
              <a:rPr lang="en-US" sz="2400" dirty="0">
                <a:latin typeface="Times" pitchFamily="2" charset="0"/>
              </a:rPr>
              <a:t>Feeding the Revolutionary Spirit</a:t>
            </a:r>
          </a:p>
          <a:p>
            <a:r>
              <a:rPr lang="en-US" sz="2400" dirty="0">
                <a:latin typeface="Times" pitchFamily="2" charset="0"/>
              </a:rPr>
              <a:t>A Legitimate Cause????</a:t>
            </a:r>
          </a:p>
          <a:p>
            <a:r>
              <a:rPr lang="en-US" sz="2400" dirty="0">
                <a:latin typeface="Times" pitchFamily="2" charset="0"/>
              </a:rPr>
              <a:t>Making a Claim</a:t>
            </a:r>
            <a:endParaRPr lang="en-US" sz="2000" dirty="0">
              <a:latin typeface="Times" pitchFamily="2" charset="0"/>
            </a:endParaRPr>
          </a:p>
          <a:p>
            <a:pPr marL="0" indent="0">
              <a:buNone/>
            </a:pPr>
            <a:r>
              <a:rPr lang="en-US" sz="2000" b="1" dirty="0">
                <a:solidFill>
                  <a:srgbClr val="002060"/>
                </a:solidFill>
                <a:latin typeface="Times" pitchFamily="2" charset="0"/>
              </a:rPr>
              <a:t>Homework:</a:t>
            </a:r>
          </a:p>
          <a:p>
            <a:r>
              <a:rPr lang="en-US" b="1" dirty="0">
                <a:solidFill>
                  <a:srgbClr val="002060"/>
                </a:solidFill>
                <a:latin typeface="Times" pitchFamily="2" charset="0"/>
              </a:rPr>
              <a:t>Current events journals </a:t>
            </a:r>
          </a:p>
        </p:txBody>
      </p:sp>
    </p:spTree>
    <p:extLst>
      <p:ext uri="{BB962C8B-B14F-4D97-AF65-F5344CB8AC3E}">
        <p14:creationId xmlns:p14="http://schemas.microsoft.com/office/powerpoint/2010/main" val="33125431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FA1C2-249B-460F-B2C5-FBC8AC824B49}"/>
              </a:ext>
            </a:extLst>
          </p:cNvPr>
          <p:cNvSpPr>
            <a:spLocks noGrp="1"/>
          </p:cNvSpPr>
          <p:nvPr>
            <p:ph type="title"/>
          </p:nvPr>
        </p:nvSpPr>
        <p:spPr>
          <a:xfrm>
            <a:off x="861646" y="192796"/>
            <a:ext cx="10515600" cy="746223"/>
          </a:xfrm>
          <a:solidFill>
            <a:schemeClr val="accent4">
              <a:lumMod val="40000"/>
              <a:lumOff val="60000"/>
            </a:schemeClr>
          </a:solidFill>
          <a:ln>
            <a:solidFill>
              <a:srgbClr val="FF0000"/>
            </a:solidFill>
          </a:ln>
        </p:spPr>
        <p:txBody>
          <a:bodyPr/>
          <a:lstStyle/>
          <a:p>
            <a:r>
              <a:rPr lang="en-US" dirty="0">
                <a:solidFill>
                  <a:srgbClr val="002060"/>
                </a:solidFill>
                <a:latin typeface="Baskerville Old Face" panose="02020602080505020303" pitchFamily="18" charset="0"/>
              </a:rPr>
              <a:t>Roots of a Revolution </a:t>
            </a:r>
          </a:p>
        </p:txBody>
      </p:sp>
      <p:sp>
        <p:nvSpPr>
          <p:cNvPr id="3" name="Content Placeholder 2">
            <a:extLst>
              <a:ext uri="{FF2B5EF4-FFF2-40B4-BE49-F238E27FC236}">
                <a16:creationId xmlns:a16="http://schemas.microsoft.com/office/drawing/2014/main" id="{CEA1D688-C415-4C5A-BEF7-E7DFA1DD84A8}"/>
              </a:ext>
            </a:extLst>
          </p:cNvPr>
          <p:cNvSpPr>
            <a:spLocks noGrp="1"/>
          </p:cNvSpPr>
          <p:nvPr>
            <p:ph idx="1"/>
          </p:nvPr>
        </p:nvSpPr>
        <p:spPr>
          <a:xfrm>
            <a:off x="365761" y="3601329"/>
            <a:ext cx="11380761" cy="2575634"/>
          </a:xfrm>
          <a:solidFill>
            <a:schemeClr val="bg1"/>
          </a:solidFill>
          <a:ln>
            <a:solidFill>
              <a:schemeClr val="tx1"/>
            </a:solidFill>
          </a:ln>
        </p:spPr>
        <p:txBody>
          <a:bodyPr>
            <a:normAutofit/>
          </a:bodyPr>
          <a:lstStyle/>
          <a:p>
            <a:pPr marL="457200" indent="-457200">
              <a:buAutoNum type="arabicPeriod"/>
            </a:pPr>
            <a:r>
              <a:rPr lang="en-US" sz="2400" b="1" i="1" dirty="0">
                <a:latin typeface="Times" panose="02020603050405020304" pitchFamily="18" charset="0"/>
                <a:cs typeface="Times" panose="02020603050405020304" pitchFamily="18" charset="0"/>
              </a:rPr>
              <a:t>Describe two actions by the British that violated American political values during the Revolutionary period from 1763 to 1776? </a:t>
            </a:r>
          </a:p>
          <a:p>
            <a:pPr marL="457200" indent="-457200">
              <a:buAutoNum type="arabicPeriod"/>
            </a:pPr>
            <a:r>
              <a:rPr lang="en-US" sz="2400" b="1" i="1" dirty="0">
                <a:latin typeface="Times" panose="02020603050405020304" pitchFamily="18" charset="0"/>
                <a:cs typeface="Times" panose="02020603050405020304" pitchFamily="18" charset="0"/>
              </a:rPr>
              <a:t>Explain ONE way the Enlightenment Age influenced arguments made during the American Revolution.</a:t>
            </a:r>
          </a:p>
        </p:txBody>
      </p:sp>
      <p:sp>
        <p:nvSpPr>
          <p:cNvPr id="5" name="Rectangle 4">
            <a:extLst>
              <a:ext uri="{FF2B5EF4-FFF2-40B4-BE49-F238E27FC236}">
                <a16:creationId xmlns:a16="http://schemas.microsoft.com/office/drawing/2014/main" id="{4A2A7F59-E4C2-4790-A251-7BC17E8AE590}"/>
              </a:ext>
            </a:extLst>
          </p:cNvPr>
          <p:cNvSpPr/>
          <p:nvPr/>
        </p:nvSpPr>
        <p:spPr>
          <a:xfrm>
            <a:off x="365761" y="1139483"/>
            <a:ext cx="11549573" cy="228951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panose="02020603050405020304" pitchFamily="18" charset="0"/>
                <a:cs typeface="Times" panose="02020603050405020304" pitchFamily="18" charset="0"/>
              </a:rPr>
              <a:t>Whereas, since the close of the last war, the British parliament, claiming a power of right to bind the people of America by statute in all cases whatsoever, hath, in some acts expressly imposed taxes on them, and in others, under various pretenses, but in fact for the purpose of raising a revenue, hath imposed rates and duties payable in these colonies, established a board of commissioners with unconstitutional powers, and extended the jurisdiction of courts of Admiralty not only for collecting the said duties, but for the trial of causes merely arising within the body of a county.</a:t>
            </a:r>
          </a:p>
          <a:p>
            <a:r>
              <a:rPr lang="en-US" sz="2200" dirty="0">
                <a:latin typeface="Times" panose="02020603050405020304" pitchFamily="18" charset="0"/>
                <a:cs typeface="Times" panose="02020603050405020304" pitchFamily="18" charset="0"/>
              </a:rPr>
              <a:t>	</a:t>
            </a:r>
            <a:r>
              <a:rPr lang="en-US" sz="2200" b="1" dirty="0">
                <a:latin typeface="Times" panose="02020603050405020304" pitchFamily="18" charset="0"/>
                <a:cs typeface="Times" panose="02020603050405020304" pitchFamily="18" charset="0"/>
              </a:rPr>
              <a:t>- Declaration of Rights &amp; Grievances, 1774 </a:t>
            </a:r>
          </a:p>
        </p:txBody>
      </p:sp>
    </p:spTree>
    <p:extLst>
      <p:ext uri="{BB962C8B-B14F-4D97-AF65-F5344CB8AC3E}">
        <p14:creationId xmlns:p14="http://schemas.microsoft.com/office/powerpoint/2010/main" val="14616370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A998-E92F-30D6-0F9A-BAE82F058CA4}"/>
              </a:ext>
            </a:extLst>
          </p:cNvPr>
          <p:cNvSpPr>
            <a:spLocks noGrp="1"/>
          </p:cNvSpPr>
          <p:nvPr>
            <p:ph type="title"/>
          </p:nvPr>
        </p:nvSpPr>
        <p:spPr>
          <a:xfrm>
            <a:off x="838200" y="365126"/>
            <a:ext cx="10515600" cy="774906"/>
          </a:xfrm>
          <a:solidFill>
            <a:schemeClr val="accent4">
              <a:lumMod val="40000"/>
              <a:lumOff val="60000"/>
            </a:schemeClr>
          </a:solidFill>
          <a:ln>
            <a:solidFill>
              <a:srgbClr val="FF0000"/>
            </a:solidFill>
          </a:ln>
        </p:spPr>
        <p:txBody>
          <a:bodyPr/>
          <a:lstStyle/>
          <a:p>
            <a:r>
              <a:rPr lang="en-US" dirty="0">
                <a:solidFill>
                  <a:srgbClr val="002060"/>
                </a:solidFill>
                <a:latin typeface="Times" pitchFamily="2" charset="0"/>
              </a:rPr>
              <a:t>Building a Movement </a:t>
            </a:r>
          </a:p>
        </p:txBody>
      </p:sp>
      <p:sp>
        <p:nvSpPr>
          <p:cNvPr id="3" name="Content Placeholder 2">
            <a:extLst>
              <a:ext uri="{FF2B5EF4-FFF2-40B4-BE49-F238E27FC236}">
                <a16:creationId xmlns:a16="http://schemas.microsoft.com/office/drawing/2014/main" id="{9B8AC70D-31A4-1BA9-398C-99F16FC88C96}"/>
              </a:ext>
            </a:extLst>
          </p:cNvPr>
          <p:cNvSpPr>
            <a:spLocks noGrp="1"/>
          </p:cNvSpPr>
          <p:nvPr>
            <p:ph idx="1"/>
          </p:nvPr>
        </p:nvSpPr>
        <p:spPr>
          <a:xfrm>
            <a:off x="549728" y="1436914"/>
            <a:ext cx="11092543" cy="4740049"/>
          </a:xfrm>
          <a:solidFill>
            <a:schemeClr val="bg1"/>
          </a:solidFill>
        </p:spPr>
        <p:txBody>
          <a:bodyPr>
            <a:normAutofit/>
          </a:bodyPr>
          <a:lstStyle/>
          <a:p>
            <a:pPr marL="0" indent="0">
              <a:buNone/>
            </a:pPr>
            <a:r>
              <a:rPr lang="en-US" sz="2400" b="1" dirty="0">
                <a:latin typeface="Times" pitchFamily="2" charset="0"/>
              </a:rPr>
              <a:t>Prompt: </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On July 4, 1776, the 2</a:t>
            </a:r>
            <a:r>
              <a:rPr lang="en-US" sz="2400" kern="100" baseline="30000" dirty="0">
                <a:effectLst/>
                <a:latin typeface="Times New Roman" panose="02020603050405020304" pitchFamily="18" charset="0"/>
                <a:ea typeface="Aptos" panose="020B0004020202020204" pitchFamily="34" charset="0"/>
                <a:cs typeface="Times New Roman" panose="02020603050405020304" pitchFamily="18" charset="0"/>
              </a:rPr>
              <a:t>nd</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Continental Congress will adopt the Declaration of Independence and officially break away from the British Government.  Evaluate whether America has a legitimate claim for declaring independence from England.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2400" dirty="0">
              <a:latin typeface="Times" pitchFamily="2" charset="0"/>
            </a:endParaRPr>
          </a:p>
        </p:txBody>
      </p:sp>
      <p:pic>
        <p:nvPicPr>
          <p:cNvPr id="3076" name="Picture 4" descr="Dont Tread on Me&quot; Patch ...">
            <a:extLst>
              <a:ext uri="{FF2B5EF4-FFF2-40B4-BE49-F238E27FC236}">
                <a16:creationId xmlns:a16="http://schemas.microsoft.com/office/drawing/2014/main" id="{F22F441E-96D0-717F-7204-51003554F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2614611"/>
            <a:ext cx="3867604" cy="260844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19EC7B2-8B9E-543E-38E4-D923E3AE2298}"/>
              </a:ext>
            </a:extLst>
          </p:cNvPr>
          <p:cNvPicPr>
            <a:picLocks noChangeAspect="1"/>
          </p:cNvPicPr>
          <p:nvPr/>
        </p:nvPicPr>
        <p:blipFill>
          <a:blip r:embed="rId3"/>
          <a:stretch>
            <a:fillRect/>
          </a:stretch>
        </p:blipFill>
        <p:spPr>
          <a:xfrm>
            <a:off x="8156726" y="2592611"/>
            <a:ext cx="3867604" cy="2661559"/>
          </a:xfrm>
          <a:prstGeom prst="rect">
            <a:avLst/>
          </a:prstGeom>
          <a:ln>
            <a:solidFill>
              <a:srgbClr val="002060"/>
            </a:solidFill>
          </a:ln>
        </p:spPr>
      </p:pic>
      <p:pic>
        <p:nvPicPr>
          <p:cNvPr id="3082" name="Picture 10" descr="THE BOSTONIANS IN DISTRESS. A British cartoon sympathizing">
            <a:extLst>
              <a:ext uri="{FF2B5EF4-FFF2-40B4-BE49-F238E27FC236}">
                <a16:creationId xmlns:a16="http://schemas.microsoft.com/office/drawing/2014/main" id="{DF972296-0A56-4F2F-3FC2-723294F13C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4532" y="2645728"/>
            <a:ext cx="3705754" cy="260844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AB81F08-F2E1-C789-AA7B-5D7202318070}"/>
              </a:ext>
            </a:extLst>
          </p:cNvPr>
          <p:cNvSpPr/>
          <p:nvPr/>
        </p:nvSpPr>
        <p:spPr>
          <a:xfrm>
            <a:off x="333829" y="5421086"/>
            <a:ext cx="11582399" cy="1226457"/>
          </a:xfrm>
          <a:prstGeom prst="rect">
            <a:avLst/>
          </a:prstGeom>
          <a:solidFill>
            <a:schemeClr val="tx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0" i="1" dirty="0">
                <a:solidFill>
                  <a:schemeClr val="bg1"/>
                </a:solidFill>
                <a:effectLst/>
                <a:latin typeface="Lora" panose="020F0502020204030204" pitchFamily="2" charset="0"/>
              </a:rPr>
              <a:t>“We hold these truths to be self-evident, that all men are created equal, that they are endowed by their Creator with certain unalienable Rights, that among these are Life, Liberty and the pursuit of Happiness.” </a:t>
            </a:r>
          </a:p>
          <a:p>
            <a:r>
              <a:rPr lang="en-US" sz="2000" b="0" i="1" dirty="0">
                <a:solidFill>
                  <a:schemeClr val="bg1"/>
                </a:solidFill>
                <a:effectLst/>
                <a:latin typeface="Lora" panose="020F0502020204030204" pitchFamily="2" charset="0"/>
              </a:rPr>
              <a:t>– </a:t>
            </a:r>
            <a:r>
              <a:rPr lang="en-US" sz="2000" b="1" i="1" dirty="0">
                <a:solidFill>
                  <a:schemeClr val="bg1"/>
                </a:solidFill>
                <a:effectLst/>
                <a:latin typeface="Lora" panose="020F0502020204030204" pitchFamily="2" charset="0"/>
              </a:rPr>
              <a:t>Declaration of Independence, 1776</a:t>
            </a:r>
            <a:endParaRPr lang="en-US" sz="2000" dirty="0">
              <a:solidFill>
                <a:schemeClr val="bg1"/>
              </a:solidFill>
            </a:endParaRPr>
          </a:p>
        </p:txBody>
      </p:sp>
    </p:spTree>
    <p:extLst>
      <p:ext uri="{BB962C8B-B14F-4D97-AF65-F5344CB8AC3E}">
        <p14:creationId xmlns:p14="http://schemas.microsoft.com/office/powerpoint/2010/main" val="2958251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A998-E92F-30D6-0F9A-BAE82F058CA4}"/>
              </a:ext>
            </a:extLst>
          </p:cNvPr>
          <p:cNvSpPr>
            <a:spLocks noGrp="1"/>
          </p:cNvSpPr>
          <p:nvPr>
            <p:ph type="title"/>
          </p:nvPr>
        </p:nvSpPr>
        <p:spPr>
          <a:xfrm>
            <a:off x="330200" y="190955"/>
            <a:ext cx="10515600" cy="774906"/>
          </a:xfrm>
          <a:solidFill>
            <a:schemeClr val="accent4">
              <a:lumMod val="40000"/>
              <a:lumOff val="60000"/>
            </a:schemeClr>
          </a:solidFill>
          <a:ln>
            <a:solidFill>
              <a:srgbClr val="FF0000"/>
            </a:solidFill>
          </a:ln>
        </p:spPr>
        <p:txBody>
          <a:bodyPr/>
          <a:lstStyle/>
          <a:p>
            <a:r>
              <a:rPr lang="en-US" dirty="0">
                <a:solidFill>
                  <a:srgbClr val="002060"/>
                </a:solidFill>
                <a:latin typeface="Times" pitchFamily="2" charset="0"/>
              </a:rPr>
              <a:t>Making a Legitimate Claim </a:t>
            </a:r>
          </a:p>
        </p:txBody>
      </p:sp>
      <p:sp>
        <p:nvSpPr>
          <p:cNvPr id="3" name="Content Placeholder 2">
            <a:extLst>
              <a:ext uri="{FF2B5EF4-FFF2-40B4-BE49-F238E27FC236}">
                <a16:creationId xmlns:a16="http://schemas.microsoft.com/office/drawing/2014/main" id="{9B8AC70D-31A4-1BA9-398C-99F16FC88C96}"/>
              </a:ext>
            </a:extLst>
          </p:cNvPr>
          <p:cNvSpPr>
            <a:spLocks noGrp="1"/>
          </p:cNvSpPr>
          <p:nvPr>
            <p:ph idx="1"/>
          </p:nvPr>
        </p:nvSpPr>
        <p:spPr>
          <a:xfrm>
            <a:off x="330200" y="1233714"/>
            <a:ext cx="11642272" cy="5225143"/>
          </a:xfrm>
          <a:solidFill>
            <a:schemeClr val="bg1"/>
          </a:solidFill>
          <a:ln>
            <a:solidFill>
              <a:schemeClr val="accent1">
                <a:lumMod val="50000"/>
              </a:schemeClr>
            </a:solidFill>
          </a:ln>
        </p:spPr>
        <p:txBody>
          <a:bodyPr>
            <a:normAutofit/>
          </a:bodyPr>
          <a:lstStyle/>
          <a:p>
            <a:pPr marL="0" indent="0">
              <a:buNone/>
            </a:pPr>
            <a:r>
              <a:rPr lang="en-US" sz="2400" b="1" dirty="0">
                <a:latin typeface="Times" pitchFamily="2" charset="0"/>
              </a:rPr>
              <a:t>Prompt: </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On July 4, 1776, the 2</a:t>
            </a:r>
            <a:r>
              <a:rPr lang="en-US" sz="2400" kern="100" baseline="30000" dirty="0">
                <a:effectLst/>
                <a:latin typeface="Times New Roman" panose="02020603050405020304" pitchFamily="18" charset="0"/>
                <a:ea typeface="Aptos" panose="020B0004020202020204" pitchFamily="34" charset="0"/>
                <a:cs typeface="Times New Roman" panose="02020603050405020304" pitchFamily="18" charset="0"/>
              </a:rPr>
              <a:t>nd</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Continental Congress will adopt the Declaration of Independence and officially break away from the British Government.  Evaluate whether America has a legitimate claim for declaring independence from England. </a:t>
            </a:r>
          </a:p>
          <a:p>
            <a:pPr marL="0" indent="0">
              <a:buNone/>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2400" dirty="0">
              <a:latin typeface="Times" pitchFamily="2" charset="0"/>
            </a:endParaRPr>
          </a:p>
        </p:txBody>
      </p:sp>
      <p:sp>
        <p:nvSpPr>
          <p:cNvPr id="4" name="Rectangle 3">
            <a:extLst>
              <a:ext uri="{FF2B5EF4-FFF2-40B4-BE49-F238E27FC236}">
                <a16:creationId xmlns:a16="http://schemas.microsoft.com/office/drawing/2014/main" id="{8E3A7788-B48E-93C7-B152-339615D8CF76}"/>
              </a:ext>
            </a:extLst>
          </p:cNvPr>
          <p:cNvSpPr/>
          <p:nvPr/>
        </p:nvSpPr>
        <p:spPr>
          <a:xfrm>
            <a:off x="754743" y="2409371"/>
            <a:ext cx="11176000" cy="77490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Use the documents and find three trends dealing with why the relationship between the British and the American colonies broke down </a:t>
            </a:r>
          </a:p>
        </p:txBody>
      </p:sp>
      <p:cxnSp>
        <p:nvCxnSpPr>
          <p:cNvPr id="8" name="Straight Connector 7">
            <a:extLst>
              <a:ext uri="{FF2B5EF4-FFF2-40B4-BE49-F238E27FC236}">
                <a16:creationId xmlns:a16="http://schemas.microsoft.com/office/drawing/2014/main" id="{7EBFC923-3EC1-C279-3AC5-BAD9BC160C63}"/>
              </a:ext>
            </a:extLst>
          </p:cNvPr>
          <p:cNvCxnSpPr/>
          <p:nvPr/>
        </p:nvCxnSpPr>
        <p:spPr>
          <a:xfrm>
            <a:off x="4412343" y="3530600"/>
            <a:ext cx="0" cy="255088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B80FF07-3794-4673-901F-6975A93BD551}"/>
              </a:ext>
            </a:extLst>
          </p:cNvPr>
          <p:cNvCxnSpPr/>
          <p:nvPr/>
        </p:nvCxnSpPr>
        <p:spPr>
          <a:xfrm>
            <a:off x="8149772" y="3530600"/>
            <a:ext cx="0" cy="255088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4D08D77-C127-B6A3-E724-4D213089393C}"/>
              </a:ext>
            </a:extLst>
          </p:cNvPr>
          <p:cNvSpPr/>
          <p:nvPr/>
        </p:nvSpPr>
        <p:spPr>
          <a:xfrm>
            <a:off x="776516" y="3452130"/>
            <a:ext cx="3352798" cy="562429"/>
          </a:xfrm>
          <a:prstGeom prst="rect">
            <a:avLst/>
          </a:prstGeom>
          <a:solidFill>
            <a:srgbClr val="002060"/>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Category 1</a:t>
            </a:r>
          </a:p>
        </p:txBody>
      </p:sp>
      <p:sp>
        <p:nvSpPr>
          <p:cNvPr id="11" name="Rectangle 10">
            <a:extLst>
              <a:ext uri="{FF2B5EF4-FFF2-40B4-BE49-F238E27FC236}">
                <a16:creationId xmlns:a16="http://schemas.microsoft.com/office/drawing/2014/main" id="{E915EF6D-18C1-B6F3-A0FE-C4CD3506CB45}"/>
              </a:ext>
            </a:extLst>
          </p:cNvPr>
          <p:cNvSpPr/>
          <p:nvPr/>
        </p:nvSpPr>
        <p:spPr>
          <a:xfrm>
            <a:off x="4604659" y="3453740"/>
            <a:ext cx="3352798" cy="562429"/>
          </a:xfrm>
          <a:prstGeom prst="rect">
            <a:avLst/>
          </a:prstGeom>
          <a:solidFill>
            <a:srgbClr val="002060"/>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Category 2</a:t>
            </a:r>
          </a:p>
        </p:txBody>
      </p:sp>
      <p:sp>
        <p:nvSpPr>
          <p:cNvPr id="12" name="Rectangle 11">
            <a:extLst>
              <a:ext uri="{FF2B5EF4-FFF2-40B4-BE49-F238E27FC236}">
                <a16:creationId xmlns:a16="http://schemas.microsoft.com/office/drawing/2014/main" id="{F0C61C42-C470-C344-B606-916D0EAE2018}"/>
              </a:ext>
            </a:extLst>
          </p:cNvPr>
          <p:cNvSpPr/>
          <p:nvPr/>
        </p:nvSpPr>
        <p:spPr>
          <a:xfrm>
            <a:off x="8432802" y="3466225"/>
            <a:ext cx="3352798" cy="562429"/>
          </a:xfrm>
          <a:prstGeom prst="rect">
            <a:avLst/>
          </a:prstGeom>
          <a:solidFill>
            <a:srgbClr val="002060"/>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Category 3</a:t>
            </a:r>
          </a:p>
        </p:txBody>
      </p:sp>
      <p:sp>
        <p:nvSpPr>
          <p:cNvPr id="13" name="Rectangle 12">
            <a:extLst>
              <a:ext uri="{FF2B5EF4-FFF2-40B4-BE49-F238E27FC236}">
                <a16:creationId xmlns:a16="http://schemas.microsoft.com/office/drawing/2014/main" id="{90E52BDC-F439-B73F-CE24-032B508FBCA3}"/>
              </a:ext>
            </a:extLst>
          </p:cNvPr>
          <p:cNvSpPr/>
          <p:nvPr/>
        </p:nvSpPr>
        <p:spPr>
          <a:xfrm>
            <a:off x="776516" y="4243614"/>
            <a:ext cx="3352798" cy="1837872"/>
          </a:xfrm>
          <a:prstGeom prst="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Evidence:</a:t>
            </a:r>
          </a:p>
          <a:p>
            <a:pPr algn="ctr"/>
            <a:endParaRPr lang="en-US" sz="2400" dirty="0">
              <a:solidFill>
                <a:schemeClr val="bg1"/>
              </a:solidFill>
              <a:latin typeface="Times" panose="02020603050405020304" pitchFamily="18" charset="0"/>
              <a:cs typeface="Times" panose="02020603050405020304" pitchFamily="18" charset="0"/>
            </a:endParaRPr>
          </a:p>
          <a:p>
            <a:pPr algn="ctr"/>
            <a:endParaRPr lang="en-US" sz="2400" dirty="0">
              <a:solidFill>
                <a:schemeClr val="bg1"/>
              </a:solidFill>
              <a:latin typeface="Times" panose="02020603050405020304" pitchFamily="18" charset="0"/>
              <a:cs typeface="Times" panose="02020603050405020304" pitchFamily="18" charset="0"/>
            </a:endParaRPr>
          </a:p>
          <a:p>
            <a:pPr algn="ctr"/>
            <a:endParaRPr lang="en-US" sz="2400" dirty="0">
              <a:solidFill>
                <a:schemeClr val="bg1"/>
              </a:solidFill>
              <a:latin typeface="Times" panose="02020603050405020304" pitchFamily="18" charset="0"/>
              <a:cs typeface="Times" panose="02020603050405020304" pitchFamily="18" charset="0"/>
            </a:endParaRPr>
          </a:p>
          <a:p>
            <a:pPr algn="ctr"/>
            <a:endParaRPr lang="en-US" sz="2400" dirty="0">
              <a:solidFill>
                <a:schemeClr val="bg1"/>
              </a:solidFill>
              <a:latin typeface="Times" panose="02020603050405020304" pitchFamily="18" charset="0"/>
              <a:cs typeface="Times" panose="02020603050405020304" pitchFamily="18" charset="0"/>
            </a:endParaRPr>
          </a:p>
        </p:txBody>
      </p:sp>
      <p:sp>
        <p:nvSpPr>
          <p:cNvPr id="14" name="Rectangle 13">
            <a:extLst>
              <a:ext uri="{FF2B5EF4-FFF2-40B4-BE49-F238E27FC236}">
                <a16:creationId xmlns:a16="http://schemas.microsoft.com/office/drawing/2014/main" id="{D2F0058C-7211-1B9D-C94A-79A25836F5FB}"/>
              </a:ext>
            </a:extLst>
          </p:cNvPr>
          <p:cNvSpPr/>
          <p:nvPr/>
        </p:nvSpPr>
        <p:spPr>
          <a:xfrm>
            <a:off x="4575630" y="4249205"/>
            <a:ext cx="3352798" cy="1837872"/>
          </a:xfrm>
          <a:prstGeom prst="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Evidence:</a:t>
            </a:r>
          </a:p>
          <a:p>
            <a:pPr algn="ctr"/>
            <a:endParaRPr lang="en-US" sz="2400" dirty="0">
              <a:solidFill>
                <a:schemeClr val="bg1"/>
              </a:solidFill>
              <a:latin typeface="Times" panose="02020603050405020304" pitchFamily="18" charset="0"/>
              <a:cs typeface="Times" panose="02020603050405020304" pitchFamily="18" charset="0"/>
            </a:endParaRPr>
          </a:p>
          <a:p>
            <a:pPr algn="ctr"/>
            <a:endParaRPr lang="en-US" sz="2400" dirty="0">
              <a:solidFill>
                <a:schemeClr val="bg1"/>
              </a:solidFill>
              <a:latin typeface="Times" panose="02020603050405020304" pitchFamily="18" charset="0"/>
              <a:cs typeface="Times" panose="02020603050405020304" pitchFamily="18" charset="0"/>
            </a:endParaRPr>
          </a:p>
          <a:p>
            <a:pPr algn="ctr"/>
            <a:endParaRPr lang="en-US" sz="2400" dirty="0">
              <a:solidFill>
                <a:schemeClr val="bg1"/>
              </a:solidFill>
              <a:latin typeface="Times" panose="02020603050405020304" pitchFamily="18" charset="0"/>
              <a:cs typeface="Times" panose="02020603050405020304" pitchFamily="18" charset="0"/>
            </a:endParaRPr>
          </a:p>
          <a:p>
            <a:pPr algn="ctr"/>
            <a:endParaRPr lang="en-US" sz="2400" dirty="0">
              <a:solidFill>
                <a:schemeClr val="bg1"/>
              </a:solidFill>
              <a:latin typeface="Times" panose="02020603050405020304" pitchFamily="18" charset="0"/>
              <a:cs typeface="Times" panose="02020603050405020304" pitchFamily="18" charset="0"/>
            </a:endParaRPr>
          </a:p>
        </p:txBody>
      </p:sp>
      <p:sp>
        <p:nvSpPr>
          <p:cNvPr id="15" name="Rectangle 14">
            <a:extLst>
              <a:ext uri="{FF2B5EF4-FFF2-40B4-BE49-F238E27FC236}">
                <a16:creationId xmlns:a16="http://schemas.microsoft.com/office/drawing/2014/main" id="{EA4EEC4F-C3AB-9B31-0CED-B45011BDA14D}"/>
              </a:ext>
            </a:extLst>
          </p:cNvPr>
          <p:cNvSpPr/>
          <p:nvPr/>
        </p:nvSpPr>
        <p:spPr>
          <a:xfrm>
            <a:off x="8432802" y="4226213"/>
            <a:ext cx="3352798" cy="1837872"/>
          </a:xfrm>
          <a:prstGeom prst="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Evidence:</a:t>
            </a:r>
          </a:p>
          <a:p>
            <a:pPr algn="ctr"/>
            <a:endParaRPr lang="en-US" sz="2400" dirty="0">
              <a:solidFill>
                <a:schemeClr val="bg1"/>
              </a:solidFill>
              <a:latin typeface="Times" panose="02020603050405020304" pitchFamily="18" charset="0"/>
              <a:cs typeface="Times" panose="02020603050405020304" pitchFamily="18" charset="0"/>
            </a:endParaRPr>
          </a:p>
          <a:p>
            <a:pPr algn="ctr"/>
            <a:endParaRPr lang="en-US" sz="2400" dirty="0">
              <a:solidFill>
                <a:schemeClr val="bg1"/>
              </a:solidFill>
              <a:latin typeface="Times" panose="02020603050405020304" pitchFamily="18" charset="0"/>
              <a:cs typeface="Times" panose="02020603050405020304" pitchFamily="18" charset="0"/>
            </a:endParaRPr>
          </a:p>
          <a:p>
            <a:pPr algn="ctr"/>
            <a:endParaRPr lang="en-US" sz="2400" dirty="0">
              <a:solidFill>
                <a:schemeClr val="bg1"/>
              </a:solidFill>
              <a:latin typeface="Times" panose="02020603050405020304" pitchFamily="18" charset="0"/>
              <a:cs typeface="Times" panose="02020603050405020304" pitchFamily="18" charset="0"/>
            </a:endParaRPr>
          </a:p>
          <a:p>
            <a:pPr algn="ctr"/>
            <a:endParaRPr lang="en-US" sz="2400"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941404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FA1C2-249B-460F-B2C5-FBC8AC824B49}"/>
              </a:ext>
            </a:extLst>
          </p:cNvPr>
          <p:cNvSpPr>
            <a:spLocks noGrp="1"/>
          </p:cNvSpPr>
          <p:nvPr>
            <p:ph type="title"/>
          </p:nvPr>
        </p:nvSpPr>
        <p:spPr>
          <a:xfrm>
            <a:off x="838199" y="200107"/>
            <a:ext cx="10515600" cy="746223"/>
          </a:xfrm>
          <a:solidFill>
            <a:schemeClr val="accent4">
              <a:lumMod val="20000"/>
              <a:lumOff val="80000"/>
            </a:schemeClr>
          </a:solidFill>
          <a:ln>
            <a:solidFill>
              <a:srgbClr val="FF0000"/>
            </a:solidFill>
          </a:ln>
        </p:spPr>
        <p:txBody>
          <a:bodyPr/>
          <a:lstStyle/>
          <a:p>
            <a:r>
              <a:rPr lang="en-US" dirty="0">
                <a:solidFill>
                  <a:srgbClr val="002060"/>
                </a:solidFill>
                <a:latin typeface="Baskerville Old Face" panose="02020602080505020303" pitchFamily="18" charset="0"/>
              </a:rPr>
              <a:t>Momentum towards a Revolution</a:t>
            </a:r>
          </a:p>
        </p:txBody>
      </p:sp>
      <p:sp>
        <p:nvSpPr>
          <p:cNvPr id="3" name="Content Placeholder 2">
            <a:extLst>
              <a:ext uri="{FF2B5EF4-FFF2-40B4-BE49-F238E27FC236}">
                <a16:creationId xmlns:a16="http://schemas.microsoft.com/office/drawing/2014/main" id="{CEA1D688-C415-4C5A-BEF7-E7DFA1DD84A8}"/>
              </a:ext>
            </a:extLst>
          </p:cNvPr>
          <p:cNvSpPr>
            <a:spLocks noGrp="1"/>
          </p:cNvSpPr>
          <p:nvPr>
            <p:ph idx="1"/>
          </p:nvPr>
        </p:nvSpPr>
        <p:spPr>
          <a:xfrm>
            <a:off x="707487" y="3944278"/>
            <a:ext cx="10777025" cy="2713615"/>
          </a:xfrm>
          <a:solidFill>
            <a:schemeClr val="bg1"/>
          </a:solidFill>
          <a:ln>
            <a:solidFill>
              <a:schemeClr val="tx1"/>
            </a:solidFill>
          </a:ln>
        </p:spPr>
        <p:txBody>
          <a:bodyPr>
            <a:noAutofit/>
          </a:bodyPr>
          <a:lstStyle/>
          <a:p>
            <a:pPr marL="457200" indent="-457200">
              <a:buAutoNum type="arabicPeriod"/>
            </a:pPr>
            <a:r>
              <a:rPr lang="en-US" sz="2400" dirty="0">
                <a:latin typeface="Times" panose="02020603050405020304" pitchFamily="18" charset="0"/>
                <a:cs typeface="Times" panose="02020603050405020304" pitchFamily="18" charset="0"/>
              </a:rPr>
              <a:t>What caused Great Britain to end their policy of salutary neglect in governing the colonies in 1763? </a:t>
            </a:r>
            <a:r>
              <a:rPr lang="en-US" sz="2400" b="1" dirty="0">
                <a:latin typeface="Times" panose="02020603050405020304" pitchFamily="18" charset="0"/>
                <a:cs typeface="Times" panose="02020603050405020304" pitchFamily="18" charset="0"/>
              </a:rPr>
              <a:t>CE.C&amp;G.1.1 </a:t>
            </a:r>
            <a:endParaRPr lang="en-US" sz="2400" dirty="0">
              <a:latin typeface="Times" panose="02020603050405020304" pitchFamily="18" charset="0"/>
              <a:cs typeface="Times" panose="02020603050405020304" pitchFamily="18" charset="0"/>
            </a:endParaRPr>
          </a:p>
          <a:p>
            <a:pPr marL="457200" indent="-457200">
              <a:buAutoNum type="arabicPeriod"/>
            </a:pPr>
            <a:r>
              <a:rPr lang="en-US" sz="2400" dirty="0">
                <a:latin typeface="Times" panose="02020603050405020304" pitchFamily="18" charset="0"/>
                <a:cs typeface="Times" panose="02020603050405020304" pitchFamily="18" charset="0"/>
              </a:rPr>
              <a:t>What were two major reasons that the American colonies rejected British governance during the period from 1763 to 1775? </a:t>
            </a:r>
            <a:r>
              <a:rPr lang="en-US" sz="2400" b="1" dirty="0">
                <a:latin typeface="Times" panose="02020603050405020304" pitchFamily="18" charset="0"/>
                <a:cs typeface="Times" panose="02020603050405020304" pitchFamily="18" charset="0"/>
              </a:rPr>
              <a:t>CE.C&amp;G.1.1 </a:t>
            </a:r>
            <a:endParaRPr lang="en-US" sz="2400" dirty="0">
              <a:latin typeface="Times" panose="02020603050405020304" pitchFamily="18" charset="0"/>
              <a:cs typeface="Times" panose="02020603050405020304" pitchFamily="18" charset="0"/>
            </a:endParaRPr>
          </a:p>
          <a:p>
            <a:pPr marL="457200" indent="-457200">
              <a:buAutoNum type="arabicPeriod"/>
            </a:pPr>
            <a:r>
              <a:rPr lang="en-US" sz="2400" dirty="0">
                <a:latin typeface="Times" panose="02020603050405020304" pitchFamily="18" charset="0"/>
                <a:cs typeface="Times" panose="02020603050405020304" pitchFamily="18" charset="0"/>
              </a:rPr>
              <a:t>What was one major reason some colonists argue against independence from England? </a:t>
            </a:r>
            <a:r>
              <a:rPr lang="en-US" sz="2400" b="1" dirty="0">
                <a:latin typeface="Times" panose="02020603050405020304" pitchFamily="18" charset="0"/>
                <a:cs typeface="Times" panose="02020603050405020304" pitchFamily="18" charset="0"/>
              </a:rPr>
              <a:t>CE.C&amp;G.1.1 </a:t>
            </a:r>
            <a:r>
              <a:rPr lang="en-US" sz="2400" dirty="0">
                <a:latin typeface="Times" panose="02020603050405020304" pitchFamily="18" charset="0"/>
                <a:cs typeface="Times" panose="02020603050405020304" pitchFamily="18" charset="0"/>
              </a:rPr>
              <a:t> </a:t>
            </a:r>
          </a:p>
        </p:txBody>
      </p:sp>
      <p:pic>
        <p:nvPicPr>
          <p:cNvPr id="1026" name="Picture 2" descr="James Otis Jr. | Mercy Otis Warren House">
            <a:extLst>
              <a:ext uri="{FF2B5EF4-FFF2-40B4-BE49-F238E27FC236}">
                <a16:creationId xmlns:a16="http://schemas.microsoft.com/office/drawing/2014/main" id="{19ABEA01-9A75-4A4C-81B7-0A0E84190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987" y="1316591"/>
            <a:ext cx="2019300" cy="2257425"/>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FB67E172-6D41-44F5-BDBF-26695108AD8E}"/>
              </a:ext>
            </a:extLst>
          </p:cNvPr>
          <p:cNvSpPr/>
          <p:nvPr/>
        </p:nvSpPr>
        <p:spPr>
          <a:xfrm>
            <a:off x="2859314" y="946330"/>
            <a:ext cx="2583543" cy="1085670"/>
          </a:xfrm>
          <a:prstGeom prst="wedgeEllipseCallout">
            <a:avLst>
              <a:gd name="adj1" fmla="val -48059"/>
              <a:gd name="adj2" fmla="val 78049"/>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Down with British tyranny</a:t>
            </a:r>
          </a:p>
        </p:txBody>
      </p:sp>
      <p:pic>
        <p:nvPicPr>
          <p:cNvPr id="1028" name="Picture 4" descr="William Franklin (1730 — 1813), American military, politician, statesman |  World Biographical Encyclopedia">
            <a:extLst>
              <a:ext uri="{FF2B5EF4-FFF2-40B4-BE49-F238E27FC236}">
                <a16:creationId xmlns:a16="http://schemas.microsoft.com/office/drawing/2014/main" id="{9A978A79-A9CB-48F5-A25E-F772B067CF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488" y="1397553"/>
            <a:ext cx="2095500" cy="209550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Oval 6">
            <a:extLst>
              <a:ext uri="{FF2B5EF4-FFF2-40B4-BE49-F238E27FC236}">
                <a16:creationId xmlns:a16="http://schemas.microsoft.com/office/drawing/2014/main" id="{7484C147-DD3B-4361-9963-102AA26D2C2B}"/>
              </a:ext>
            </a:extLst>
          </p:cNvPr>
          <p:cNvSpPr/>
          <p:nvPr/>
        </p:nvSpPr>
        <p:spPr>
          <a:xfrm>
            <a:off x="7889462" y="807161"/>
            <a:ext cx="2583543" cy="1085670"/>
          </a:xfrm>
          <a:prstGeom prst="wedgeEllipseCallout">
            <a:avLst>
              <a:gd name="adj1" fmla="val -48059"/>
              <a:gd name="adj2" fmla="val 78049"/>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Stay the road of peace and happiness</a:t>
            </a:r>
          </a:p>
        </p:txBody>
      </p:sp>
      <p:sp>
        <p:nvSpPr>
          <p:cNvPr id="5" name="Rectangle 4">
            <a:extLst>
              <a:ext uri="{FF2B5EF4-FFF2-40B4-BE49-F238E27FC236}">
                <a16:creationId xmlns:a16="http://schemas.microsoft.com/office/drawing/2014/main" id="{0CBD2181-25D1-415F-B46E-143C48656D82}"/>
              </a:ext>
            </a:extLst>
          </p:cNvPr>
          <p:cNvSpPr/>
          <p:nvPr/>
        </p:nvSpPr>
        <p:spPr>
          <a:xfrm>
            <a:off x="2741637" y="2997777"/>
            <a:ext cx="2266461" cy="495276"/>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anose="02020603050405020304" pitchFamily="18" charset="0"/>
                <a:cs typeface="Times" panose="02020603050405020304" pitchFamily="18" charset="0"/>
              </a:rPr>
              <a:t>James Otis</a:t>
            </a:r>
          </a:p>
        </p:txBody>
      </p:sp>
      <p:sp>
        <p:nvSpPr>
          <p:cNvPr id="9" name="Rectangle 8">
            <a:extLst>
              <a:ext uri="{FF2B5EF4-FFF2-40B4-BE49-F238E27FC236}">
                <a16:creationId xmlns:a16="http://schemas.microsoft.com/office/drawing/2014/main" id="{C2217E8D-4E1C-4435-B42A-F330B14B604F}"/>
              </a:ext>
            </a:extLst>
          </p:cNvPr>
          <p:cNvSpPr/>
          <p:nvPr/>
        </p:nvSpPr>
        <p:spPr>
          <a:xfrm>
            <a:off x="7613238" y="2933724"/>
            <a:ext cx="2266461" cy="495276"/>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anose="02020603050405020304" pitchFamily="18" charset="0"/>
                <a:cs typeface="Times" panose="02020603050405020304" pitchFamily="18" charset="0"/>
              </a:rPr>
              <a:t>William Franklin</a:t>
            </a:r>
          </a:p>
        </p:txBody>
      </p:sp>
    </p:spTree>
    <p:extLst>
      <p:ext uri="{BB962C8B-B14F-4D97-AF65-F5344CB8AC3E}">
        <p14:creationId xmlns:p14="http://schemas.microsoft.com/office/powerpoint/2010/main" val="37209485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C0260-8B9D-46A6-A510-BC910091D751}"/>
              </a:ext>
            </a:extLst>
          </p:cNvPr>
          <p:cNvSpPr>
            <a:spLocks noGrp="1"/>
          </p:cNvSpPr>
          <p:nvPr>
            <p:ph type="title"/>
          </p:nvPr>
        </p:nvSpPr>
        <p:spPr>
          <a:xfrm>
            <a:off x="838200" y="353623"/>
            <a:ext cx="10515600" cy="842132"/>
          </a:xfrm>
          <a:solidFill>
            <a:schemeClr val="bg1"/>
          </a:solidFill>
          <a:ln>
            <a:solidFill>
              <a:srgbClr val="002060"/>
            </a:solidFill>
          </a:ln>
        </p:spPr>
        <p:txBody>
          <a:bodyPr/>
          <a:lstStyle/>
          <a:p>
            <a:r>
              <a:rPr lang="en-US" dirty="0">
                <a:solidFill>
                  <a:srgbClr val="002060"/>
                </a:solidFill>
                <a:latin typeface="Times" panose="02020603050405020304" pitchFamily="18" charset="0"/>
                <a:cs typeface="Times" panose="02020603050405020304" pitchFamily="18" charset="0"/>
              </a:rPr>
              <a:t>Long Train of Usurpation</a:t>
            </a:r>
          </a:p>
        </p:txBody>
      </p:sp>
      <p:sp>
        <p:nvSpPr>
          <p:cNvPr id="3" name="Content Placeholder 2">
            <a:extLst>
              <a:ext uri="{FF2B5EF4-FFF2-40B4-BE49-F238E27FC236}">
                <a16:creationId xmlns:a16="http://schemas.microsoft.com/office/drawing/2014/main" id="{5D32953F-9D7E-48FE-B43D-4793BB8E6164}"/>
              </a:ext>
            </a:extLst>
          </p:cNvPr>
          <p:cNvSpPr>
            <a:spLocks noGrp="1"/>
          </p:cNvSpPr>
          <p:nvPr>
            <p:ph idx="1"/>
          </p:nvPr>
        </p:nvSpPr>
        <p:spPr>
          <a:xfrm>
            <a:off x="506437" y="1533378"/>
            <a:ext cx="10847363" cy="4643585"/>
          </a:xfrm>
          <a:solidFill>
            <a:schemeClr val="bg1"/>
          </a:solidFill>
          <a:ln>
            <a:solidFill>
              <a:srgbClr val="002060"/>
            </a:solidFill>
          </a:ln>
        </p:spPr>
        <p:txBody>
          <a:bodyPr>
            <a:normAutofit fontScale="70000" lnSpcReduction="20000"/>
          </a:bodyPr>
          <a:lstStyle/>
          <a:p>
            <a:pPr marL="0" indent="0">
              <a:buNone/>
            </a:pPr>
            <a:r>
              <a:rPr lang="en-US" sz="2400" dirty="0">
                <a:latin typeface="Times" panose="02020603050405020304" pitchFamily="18" charset="0"/>
                <a:cs typeface="Times" panose="02020603050405020304" pitchFamily="18" charset="0"/>
              </a:rPr>
              <a:t>Timeline of events</a:t>
            </a:r>
          </a:p>
          <a:p>
            <a:pPr>
              <a:buFontTx/>
              <a:buChar char="-"/>
            </a:pPr>
            <a:r>
              <a:rPr lang="en-US" sz="2400" dirty="0">
                <a:latin typeface="Times" panose="02020603050405020304" pitchFamily="18" charset="0"/>
                <a:cs typeface="Times" panose="02020603050405020304" pitchFamily="18" charset="0"/>
              </a:rPr>
              <a:t>French &amp; Indian War</a:t>
            </a:r>
          </a:p>
          <a:p>
            <a:pPr>
              <a:buFontTx/>
              <a:buChar char="-"/>
            </a:pPr>
            <a:r>
              <a:rPr lang="en-US" sz="2400" dirty="0">
                <a:latin typeface="Times" panose="02020603050405020304" pitchFamily="18" charset="0"/>
                <a:cs typeface="Times" panose="02020603050405020304" pitchFamily="18" charset="0"/>
              </a:rPr>
              <a:t>Proclamation of 1763</a:t>
            </a:r>
          </a:p>
          <a:p>
            <a:pPr>
              <a:buFontTx/>
              <a:buChar char="-"/>
            </a:pPr>
            <a:r>
              <a:rPr lang="en-US" sz="2400" dirty="0">
                <a:latin typeface="Times" panose="02020603050405020304" pitchFamily="18" charset="0"/>
                <a:cs typeface="Times" panose="02020603050405020304" pitchFamily="18" charset="0"/>
              </a:rPr>
              <a:t>Stamp Act 1764</a:t>
            </a:r>
          </a:p>
          <a:p>
            <a:pPr>
              <a:buFontTx/>
              <a:buChar char="-"/>
            </a:pPr>
            <a:r>
              <a:rPr lang="en-US" sz="2400" dirty="0">
                <a:latin typeface="Times" panose="02020603050405020304" pitchFamily="18" charset="0"/>
                <a:cs typeface="Times" panose="02020603050405020304" pitchFamily="18" charset="0"/>
              </a:rPr>
              <a:t>Quartering Act 1765</a:t>
            </a:r>
          </a:p>
          <a:p>
            <a:pPr>
              <a:buFontTx/>
              <a:buChar char="-"/>
            </a:pPr>
            <a:r>
              <a:rPr lang="en-US" sz="2400" dirty="0">
                <a:latin typeface="Times" panose="02020603050405020304" pitchFamily="18" charset="0"/>
                <a:cs typeface="Times" panose="02020603050405020304" pitchFamily="18" charset="0"/>
              </a:rPr>
              <a:t>Stamp Act Congress</a:t>
            </a:r>
          </a:p>
          <a:p>
            <a:pPr>
              <a:buFontTx/>
              <a:buChar char="-"/>
            </a:pPr>
            <a:r>
              <a:rPr lang="en-US" sz="2400" dirty="0">
                <a:latin typeface="Times" panose="02020603050405020304" pitchFamily="18" charset="0"/>
                <a:cs typeface="Times" panose="02020603050405020304" pitchFamily="18" charset="0"/>
              </a:rPr>
              <a:t>Boston Massacre 1770</a:t>
            </a:r>
          </a:p>
          <a:p>
            <a:pPr>
              <a:buFontTx/>
              <a:buChar char="-"/>
            </a:pPr>
            <a:r>
              <a:rPr lang="en-US" sz="2400" dirty="0">
                <a:latin typeface="Times" panose="02020603050405020304" pitchFamily="18" charset="0"/>
                <a:cs typeface="Times" panose="02020603050405020304" pitchFamily="18" charset="0"/>
              </a:rPr>
              <a:t>Tea Act 1773</a:t>
            </a:r>
          </a:p>
          <a:p>
            <a:pPr>
              <a:buFontTx/>
              <a:buChar char="-"/>
            </a:pPr>
            <a:r>
              <a:rPr lang="en-US" sz="2400" dirty="0">
                <a:latin typeface="Times" panose="02020603050405020304" pitchFamily="18" charset="0"/>
                <a:cs typeface="Times" panose="02020603050405020304" pitchFamily="18" charset="0"/>
              </a:rPr>
              <a:t>Boston Tea Party</a:t>
            </a:r>
          </a:p>
          <a:p>
            <a:pPr>
              <a:buFontTx/>
              <a:buChar char="-"/>
            </a:pPr>
            <a:r>
              <a:rPr lang="en-US" sz="2400" dirty="0">
                <a:latin typeface="Times" panose="02020603050405020304" pitchFamily="18" charset="0"/>
                <a:cs typeface="Times" panose="02020603050405020304" pitchFamily="18" charset="0"/>
              </a:rPr>
              <a:t>Intolerable Acts </a:t>
            </a:r>
          </a:p>
          <a:p>
            <a:pPr>
              <a:buFontTx/>
              <a:buChar char="-"/>
            </a:pPr>
            <a:r>
              <a:rPr lang="en-US" sz="2400" dirty="0">
                <a:latin typeface="Times" panose="02020603050405020304" pitchFamily="18" charset="0"/>
                <a:cs typeface="Times" panose="02020603050405020304" pitchFamily="18" charset="0"/>
              </a:rPr>
              <a:t>1</a:t>
            </a:r>
            <a:r>
              <a:rPr lang="en-US" sz="2400" baseline="30000" dirty="0">
                <a:latin typeface="Times" panose="02020603050405020304" pitchFamily="18" charset="0"/>
                <a:cs typeface="Times" panose="02020603050405020304" pitchFamily="18" charset="0"/>
              </a:rPr>
              <a:t>st</a:t>
            </a:r>
            <a:r>
              <a:rPr lang="en-US" sz="2400" dirty="0">
                <a:latin typeface="Times" panose="02020603050405020304" pitchFamily="18" charset="0"/>
                <a:cs typeface="Times" panose="02020603050405020304" pitchFamily="18" charset="0"/>
              </a:rPr>
              <a:t> Continental Congress</a:t>
            </a:r>
          </a:p>
          <a:p>
            <a:pPr>
              <a:buFontTx/>
              <a:buChar char="-"/>
            </a:pPr>
            <a:r>
              <a:rPr lang="en-US" sz="2400" dirty="0">
                <a:latin typeface="Times" panose="02020603050405020304" pitchFamily="18" charset="0"/>
                <a:cs typeface="Times" panose="02020603050405020304" pitchFamily="18" charset="0"/>
              </a:rPr>
              <a:t>Battle of Lexington &amp; Concord</a:t>
            </a:r>
          </a:p>
          <a:p>
            <a:pPr>
              <a:buFontTx/>
              <a:buChar char="-"/>
            </a:pPr>
            <a:r>
              <a:rPr lang="en-US" sz="2400" dirty="0">
                <a:latin typeface="Times" panose="02020603050405020304" pitchFamily="18" charset="0"/>
                <a:cs typeface="Times" panose="02020603050405020304" pitchFamily="18" charset="0"/>
              </a:rPr>
              <a:t>2</a:t>
            </a:r>
            <a:r>
              <a:rPr lang="en-US" sz="2400" baseline="30000" dirty="0">
                <a:latin typeface="Times" panose="02020603050405020304" pitchFamily="18" charset="0"/>
                <a:cs typeface="Times" panose="02020603050405020304" pitchFamily="18" charset="0"/>
              </a:rPr>
              <a:t>nd</a:t>
            </a:r>
            <a:r>
              <a:rPr lang="en-US" sz="2400" dirty="0">
                <a:latin typeface="Times" panose="02020603050405020304" pitchFamily="18" charset="0"/>
                <a:cs typeface="Times" panose="02020603050405020304" pitchFamily="18" charset="0"/>
              </a:rPr>
              <a:t> Continental Congress</a:t>
            </a:r>
          </a:p>
          <a:p>
            <a:pPr>
              <a:buFontTx/>
              <a:buChar char="-"/>
            </a:pPr>
            <a:r>
              <a:rPr lang="en-US" sz="2400" dirty="0">
                <a:latin typeface="Times" panose="02020603050405020304" pitchFamily="18" charset="0"/>
                <a:cs typeface="Times" panose="02020603050405020304" pitchFamily="18" charset="0"/>
              </a:rPr>
              <a:t>Thomas Paine’s Common Sense</a:t>
            </a:r>
          </a:p>
          <a:p>
            <a:pPr>
              <a:buFontTx/>
              <a:buChar char="-"/>
            </a:pPr>
            <a:r>
              <a:rPr lang="en-US" sz="2400" dirty="0">
                <a:latin typeface="Times" panose="02020603050405020304" pitchFamily="18" charset="0"/>
                <a:cs typeface="Times" panose="02020603050405020304" pitchFamily="18" charset="0"/>
              </a:rPr>
              <a:t>Declaration of Independence </a:t>
            </a:r>
          </a:p>
        </p:txBody>
      </p:sp>
      <p:pic>
        <p:nvPicPr>
          <p:cNvPr id="1026" name="Picture 2" descr="Declaration of Independence: Primary Documents of American History (Virtual  Programs &amp; Services, Library of Congress)">
            <a:extLst>
              <a:ext uri="{FF2B5EF4-FFF2-40B4-BE49-F238E27FC236}">
                <a16:creationId xmlns:a16="http://schemas.microsoft.com/office/drawing/2014/main" id="{5CC67ABB-1F08-4A12-919D-E5C445AB3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200" y="1281948"/>
            <a:ext cx="5089318" cy="5222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2895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2C0D4-5472-3C4E-AE78-EC49D057FC2F}"/>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normAutofit lnSpcReduction="10000"/>
          </a:bodyPr>
          <a:lstStyle/>
          <a:p>
            <a:pPr marL="0" indent="0">
              <a:buNone/>
            </a:pPr>
            <a:r>
              <a:rPr lang="en-US" sz="1600" b="1" dirty="0">
                <a:latin typeface="Times" pitchFamily="2" charset="0"/>
              </a:rPr>
              <a:t>Unit II – Foundations of American Government </a:t>
            </a:r>
          </a:p>
          <a:p>
            <a:r>
              <a:rPr lang="en-US" sz="1600" b="1" dirty="0">
                <a:latin typeface="Times" pitchFamily="2" charset="0"/>
              </a:rPr>
              <a:t>CL.B.1.1</a:t>
            </a:r>
            <a:r>
              <a:rPr lang="en-US" sz="1600" dirty="0">
                <a:latin typeface="Times" pitchFamily="2" charset="0"/>
              </a:rPr>
              <a:t> Explain how values and beliefs influence the creation and implementation of public policy and laws.</a:t>
            </a:r>
          </a:p>
          <a:p>
            <a:r>
              <a:rPr lang="en-US" sz="1600" b="1" dirty="0">
                <a:latin typeface="Times" pitchFamily="2" charset="0"/>
              </a:rPr>
              <a:t>CL.B.1.3</a:t>
            </a:r>
            <a:r>
              <a:rPr lang="en-US" sz="1600" dirty="0">
                <a:latin typeface="Times" pitchFamily="2" charset="0"/>
              </a:rPr>
              <a:t> Explain how the values and beliefs regarding freedom, equality, and justice have helped to transform the American system of government.</a:t>
            </a:r>
          </a:p>
          <a:p>
            <a:pPr marL="0" indent="0">
              <a:buNone/>
            </a:pPr>
            <a:r>
              <a:rPr lang="en-US" sz="2000" dirty="0">
                <a:solidFill>
                  <a:srgbClr val="002060"/>
                </a:solidFill>
                <a:latin typeface="Times" pitchFamily="2" charset="0"/>
              </a:rPr>
              <a:t>Essential Question:</a:t>
            </a:r>
            <a:r>
              <a:rPr lang="en-US" sz="2000" dirty="0">
                <a:latin typeface="Times" pitchFamily="2" charset="0"/>
              </a:rPr>
              <a:t> How have American political values defined the historic development of our political institutions and society? </a:t>
            </a:r>
          </a:p>
          <a:p>
            <a:pPr marL="0" indent="0">
              <a:buNone/>
            </a:pPr>
            <a:r>
              <a:rPr lang="en-US" sz="2000" dirty="0">
                <a:solidFill>
                  <a:srgbClr val="002060"/>
                </a:solidFill>
                <a:latin typeface="Times" pitchFamily="2" charset="0"/>
              </a:rPr>
              <a:t>Students Can:</a:t>
            </a:r>
          </a:p>
          <a:p>
            <a:r>
              <a:rPr lang="en-US" sz="2000" dirty="0">
                <a:latin typeface="Times" pitchFamily="2" charset="0"/>
              </a:rPr>
              <a:t>Discern how American democracy was influenced by a variety of source </a:t>
            </a:r>
          </a:p>
          <a:p>
            <a:r>
              <a:rPr lang="en-US" sz="2000" dirty="0">
                <a:latin typeface="Times" pitchFamily="2" charset="0"/>
              </a:rPr>
              <a:t>Explain how British tyranny and the ideas of the Enlightenment led to colonial desire for independence </a:t>
            </a:r>
          </a:p>
          <a:p>
            <a:pPr marL="0" indent="0">
              <a:buNone/>
            </a:pPr>
            <a:r>
              <a:rPr lang="en-US" sz="2400" b="1" dirty="0">
                <a:solidFill>
                  <a:srgbClr val="002060"/>
                </a:solidFill>
                <a:latin typeface="Times" pitchFamily="2" charset="0"/>
              </a:rPr>
              <a:t>Agenda</a:t>
            </a:r>
          </a:p>
          <a:p>
            <a:r>
              <a:rPr lang="en-US" sz="2400" dirty="0">
                <a:latin typeface="Times" pitchFamily="2" charset="0"/>
              </a:rPr>
              <a:t>An Enlightened Reminder</a:t>
            </a:r>
          </a:p>
          <a:p>
            <a:r>
              <a:rPr lang="en-US" sz="2400" dirty="0">
                <a:latin typeface="Times" pitchFamily="2" charset="0"/>
              </a:rPr>
              <a:t>Dissecting the Declaration of Independence </a:t>
            </a:r>
          </a:p>
          <a:p>
            <a:r>
              <a:rPr lang="en-US" sz="2400" dirty="0">
                <a:latin typeface="Times" pitchFamily="2" charset="0"/>
              </a:rPr>
              <a:t>MCQ practice </a:t>
            </a:r>
          </a:p>
          <a:p>
            <a:pPr marL="0" indent="0">
              <a:buNone/>
            </a:pPr>
            <a:r>
              <a:rPr lang="en-US" sz="2400" b="1" dirty="0">
                <a:solidFill>
                  <a:srgbClr val="002060"/>
                </a:solidFill>
                <a:latin typeface="Times" pitchFamily="2" charset="0"/>
              </a:rPr>
              <a:t>Homework:</a:t>
            </a:r>
          </a:p>
          <a:p>
            <a:r>
              <a:rPr lang="en-US" sz="2400" b="1" dirty="0">
                <a:solidFill>
                  <a:srgbClr val="FF0000"/>
                </a:solidFill>
                <a:latin typeface="Times" pitchFamily="2" charset="0"/>
              </a:rPr>
              <a:t>Quiz on the Revolutionary Period – Monday, Sept. 30</a:t>
            </a:r>
          </a:p>
          <a:p>
            <a:r>
              <a:rPr lang="en-US" sz="2400" b="1" dirty="0">
                <a:solidFill>
                  <a:srgbClr val="FF0000"/>
                </a:solidFill>
                <a:latin typeface="Times" pitchFamily="2" charset="0"/>
              </a:rPr>
              <a:t>Current Events Journal Due October 25</a:t>
            </a:r>
          </a:p>
        </p:txBody>
      </p:sp>
    </p:spTree>
    <p:extLst>
      <p:ext uri="{BB962C8B-B14F-4D97-AF65-F5344CB8AC3E}">
        <p14:creationId xmlns:p14="http://schemas.microsoft.com/office/powerpoint/2010/main" val="18251236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A998-E92F-30D6-0F9A-BAE82F058CA4}"/>
              </a:ext>
            </a:extLst>
          </p:cNvPr>
          <p:cNvSpPr>
            <a:spLocks noGrp="1"/>
          </p:cNvSpPr>
          <p:nvPr>
            <p:ph type="title"/>
          </p:nvPr>
        </p:nvSpPr>
        <p:spPr>
          <a:xfrm>
            <a:off x="330200" y="190955"/>
            <a:ext cx="10515600" cy="774906"/>
          </a:xfrm>
          <a:solidFill>
            <a:schemeClr val="accent4">
              <a:lumMod val="40000"/>
              <a:lumOff val="60000"/>
            </a:schemeClr>
          </a:solidFill>
          <a:ln>
            <a:solidFill>
              <a:srgbClr val="FF0000"/>
            </a:solidFill>
          </a:ln>
        </p:spPr>
        <p:txBody>
          <a:bodyPr/>
          <a:lstStyle/>
          <a:p>
            <a:r>
              <a:rPr lang="en-US" dirty="0">
                <a:solidFill>
                  <a:srgbClr val="002060"/>
                </a:solidFill>
                <a:latin typeface="Times" pitchFamily="2" charset="0"/>
              </a:rPr>
              <a:t>Making a Legitimate Claim </a:t>
            </a:r>
          </a:p>
        </p:txBody>
      </p:sp>
      <p:sp>
        <p:nvSpPr>
          <p:cNvPr id="3" name="Content Placeholder 2">
            <a:extLst>
              <a:ext uri="{FF2B5EF4-FFF2-40B4-BE49-F238E27FC236}">
                <a16:creationId xmlns:a16="http://schemas.microsoft.com/office/drawing/2014/main" id="{9B8AC70D-31A4-1BA9-398C-99F16FC88C96}"/>
              </a:ext>
            </a:extLst>
          </p:cNvPr>
          <p:cNvSpPr>
            <a:spLocks noGrp="1"/>
          </p:cNvSpPr>
          <p:nvPr>
            <p:ph idx="1"/>
          </p:nvPr>
        </p:nvSpPr>
        <p:spPr>
          <a:xfrm>
            <a:off x="330200" y="1233714"/>
            <a:ext cx="11642272" cy="5225143"/>
          </a:xfrm>
          <a:solidFill>
            <a:schemeClr val="bg1"/>
          </a:solidFill>
          <a:ln>
            <a:solidFill>
              <a:schemeClr val="accent1">
                <a:lumMod val="50000"/>
              </a:schemeClr>
            </a:solidFill>
          </a:ln>
        </p:spPr>
        <p:txBody>
          <a:bodyPr>
            <a:normAutofit/>
          </a:bodyPr>
          <a:lstStyle/>
          <a:p>
            <a:pPr marL="0" indent="0">
              <a:buNone/>
            </a:pPr>
            <a:r>
              <a:rPr lang="en-US" sz="2400" b="1" dirty="0">
                <a:latin typeface="Times" pitchFamily="2" charset="0"/>
              </a:rPr>
              <a:t>Prompt: </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On July 4, 1776, the 2</a:t>
            </a:r>
            <a:r>
              <a:rPr lang="en-US" sz="2400" kern="100" baseline="30000" dirty="0">
                <a:effectLst/>
                <a:latin typeface="Times New Roman" panose="02020603050405020304" pitchFamily="18" charset="0"/>
                <a:ea typeface="Aptos" panose="020B0004020202020204" pitchFamily="34" charset="0"/>
                <a:cs typeface="Times New Roman" panose="02020603050405020304" pitchFamily="18" charset="0"/>
              </a:rPr>
              <a:t>nd</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Continental Congress will adopt the Declaration of Independence and officially break away from the British Government.  Evaluate whether America has a legitimate claim for declaring independence from England. </a:t>
            </a:r>
          </a:p>
          <a:p>
            <a:pPr marL="0" indent="0">
              <a:buNone/>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2400" dirty="0">
              <a:latin typeface="Times" pitchFamily="2" charset="0"/>
            </a:endParaRPr>
          </a:p>
        </p:txBody>
      </p:sp>
      <p:sp>
        <p:nvSpPr>
          <p:cNvPr id="4" name="Rectangle 3">
            <a:extLst>
              <a:ext uri="{FF2B5EF4-FFF2-40B4-BE49-F238E27FC236}">
                <a16:creationId xmlns:a16="http://schemas.microsoft.com/office/drawing/2014/main" id="{8E3A7788-B48E-93C7-B152-339615D8CF76}"/>
              </a:ext>
            </a:extLst>
          </p:cNvPr>
          <p:cNvSpPr/>
          <p:nvPr/>
        </p:nvSpPr>
        <p:spPr>
          <a:xfrm>
            <a:off x="754743" y="2409371"/>
            <a:ext cx="11176000" cy="77490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Use the documents and find three trends dealing with why the relationship between the British and the American colonies broke down </a:t>
            </a:r>
          </a:p>
        </p:txBody>
      </p:sp>
      <p:cxnSp>
        <p:nvCxnSpPr>
          <p:cNvPr id="8" name="Straight Connector 7">
            <a:extLst>
              <a:ext uri="{FF2B5EF4-FFF2-40B4-BE49-F238E27FC236}">
                <a16:creationId xmlns:a16="http://schemas.microsoft.com/office/drawing/2014/main" id="{7EBFC923-3EC1-C279-3AC5-BAD9BC160C63}"/>
              </a:ext>
            </a:extLst>
          </p:cNvPr>
          <p:cNvCxnSpPr/>
          <p:nvPr/>
        </p:nvCxnSpPr>
        <p:spPr>
          <a:xfrm>
            <a:off x="4412343" y="3530600"/>
            <a:ext cx="0" cy="255088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B80FF07-3794-4673-901F-6975A93BD551}"/>
              </a:ext>
            </a:extLst>
          </p:cNvPr>
          <p:cNvCxnSpPr/>
          <p:nvPr/>
        </p:nvCxnSpPr>
        <p:spPr>
          <a:xfrm>
            <a:off x="8149772" y="3530600"/>
            <a:ext cx="0" cy="255088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4D08D77-C127-B6A3-E724-4D213089393C}"/>
              </a:ext>
            </a:extLst>
          </p:cNvPr>
          <p:cNvSpPr/>
          <p:nvPr/>
        </p:nvSpPr>
        <p:spPr>
          <a:xfrm>
            <a:off x="776516" y="3452130"/>
            <a:ext cx="3352798" cy="562429"/>
          </a:xfrm>
          <a:prstGeom prst="rect">
            <a:avLst/>
          </a:prstGeom>
          <a:solidFill>
            <a:srgbClr val="002060"/>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Taxation without representation </a:t>
            </a:r>
          </a:p>
        </p:txBody>
      </p:sp>
      <p:sp>
        <p:nvSpPr>
          <p:cNvPr id="11" name="Rectangle 10">
            <a:extLst>
              <a:ext uri="{FF2B5EF4-FFF2-40B4-BE49-F238E27FC236}">
                <a16:creationId xmlns:a16="http://schemas.microsoft.com/office/drawing/2014/main" id="{E915EF6D-18C1-B6F3-A0FE-C4CD3506CB45}"/>
              </a:ext>
            </a:extLst>
          </p:cNvPr>
          <p:cNvSpPr/>
          <p:nvPr/>
        </p:nvSpPr>
        <p:spPr>
          <a:xfrm>
            <a:off x="4604659" y="3453740"/>
            <a:ext cx="3352798" cy="562429"/>
          </a:xfrm>
          <a:prstGeom prst="rect">
            <a:avLst/>
          </a:prstGeom>
          <a:solidFill>
            <a:srgbClr val="002060"/>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Category 2</a:t>
            </a:r>
          </a:p>
        </p:txBody>
      </p:sp>
      <p:sp>
        <p:nvSpPr>
          <p:cNvPr id="12" name="Rectangle 11">
            <a:extLst>
              <a:ext uri="{FF2B5EF4-FFF2-40B4-BE49-F238E27FC236}">
                <a16:creationId xmlns:a16="http://schemas.microsoft.com/office/drawing/2014/main" id="{F0C61C42-C470-C344-B606-916D0EAE2018}"/>
              </a:ext>
            </a:extLst>
          </p:cNvPr>
          <p:cNvSpPr/>
          <p:nvPr/>
        </p:nvSpPr>
        <p:spPr>
          <a:xfrm>
            <a:off x="8432802" y="3466225"/>
            <a:ext cx="3352798" cy="562429"/>
          </a:xfrm>
          <a:prstGeom prst="rect">
            <a:avLst/>
          </a:prstGeom>
          <a:solidFill>
            <a:srgbClr val="002060"/>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Category 3</a:t>
            </a:r>
          </a:p>
        </p:txBody>
      </p:sp>
      <p:sp>
        <p:nvSpPr>
          <p:cNvPr id="13" name="Rectangle 12">
            <a:extLst>
              <a:ext uri="{FF2B5EF4-FFF2-40B4-BE49-F238E27FC236}">
                <a16:creationId xmlns:a16="http://schemas.microsoft.com/office/drawing/2014/main" id="{90E52BDC-F439-B73F-CE24-032B508FBCA3}"/>
              </a:ext>
            </a:extLst>
          </p:cNvPr>
          <p:cNvSpPr/>
          <p:nvPr/>
        </p:nvSpPr>
        <p:spPr>
          <a:xfrm>
            <a:off x="776516" y="4243614"/>
            <a:ext cx="3352798" cy="2483096"/>
          </a:xfrm>
          <a:prstGeom prst="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Times" panose="02020603050405020304" pitchFamily="18" charset="0"/>
              <a:cs typeface="Times" panose="02020603050405020304" pitchFamily="18" charset="0"/>
            </a:endParaRPr>
          </a:p>
          <a:p>
            <a:pPr algn="ctr"/>
            <a:endParaRPr lang="en-US" sz="2000" dirty="0">
              <a:solidFill>
                <a:schemeClr val="tx1"/>
              </a:solidFill>
              <a:latin typeface="Times" panose="02020603050405020304" pitchFamily="18" charset="0"/>
              <a:cs typeface="Times" panose="02020603050405020304" pitchFamily="18" charset="0"/>
            </a:endParaRPr>
          </a:p>
          <a:p>
            <a:pPr algn="ctr"/>
            <a:r>
              <a:rPr lang="en-US" sz="2200" dirty="0">
                <a:solidFill>
                  <a:schemeClr val="tx1"/>
                </a:solidFill>
                <a:latin typeface="Times" panose="02020603050405020304" pitchFamily="18" charset="0"/>
                <a:cs typeface="Times" panose="02020603050405020304" pitchFamily="18" charset="0"/>
              </a:rPr>
              <a:t>Evidence:</a:t>
            </a:r>
          </a:p>
          <a:p>
            <a:pPr algn="ctr"/>
            <a:r>
              <a:rPr lang="en-US" sz="2200" dirty="0">
                <a:solidFill>
                  <a:schemeClr val="tx1"/>
                </a:solidFill>
                <a:latin typeface="Times" panose="02020603050405020304" pitchFamily="18" charset="0"/>
                <a:cs typeface="Times" panose="02020603050405020304" pitchFamily="18" charset="0"/>
              </a:rPr>
              <a:t>Docs. 1, 2, &amp; 3</a:t>
            </a:r>
          </a:p>
          <a:p>
            <a:pPr algn="ctr"/>
            <a:r>
              <a:rPr lang="en-US" sz="2200" dirty="0">
                <a:solidFill>
                  <a:schemeClr val="tx1"/>
                </a:solidFill>
                <a:latin typeface="Times" panose="02020603050405020304" pitchFamily="18" charset="0"/>
                <a:cs typeface="Times" panose="02020603050405020304" pitchFamily="18" charset="0"/>
              </a:rPr>
              <a:t>Patrick Henry – Stamp Act</a:t>
            </a:r>
          </a:p>
          <a:p>
            <a:pPr algn="ctr"/>
            <a:r>
              <a:rPr lang="en-US" sz="2200" dirty="0">
                <a:solidFill>
                  <a:schemeClr val="tx1"/>
                </a:solidFill>
                <a:latin typeface="Times" panose="02020603050405020304" pitchFamily="18" charset="0"/>
                <a:cs typeface="Times" panose="02020603050405020304" pitchFamily="18" charset="0"/>
              </a:rPr>
              <a:t>Various Tax Acts – Stamp Act, Sugar Act, Tea Act – economic damage</a:t>
            </a:r>
          </a:p>
          <a:p>
            <a:pPr algn="ctr"/>
            <a:r>
              <a:rPr lang="en-US" sz="2200" dirty="0">
                <a:solidFill>
                  <a:schemeClr val="tx1"/>
                </a:solidFill>
                <a:latin typeface="Times" panose="02020603050405020304" pitchFamily="18" charset="0"/>
                <a:cs typeface="Times" panose="02020603050405020304" pitchFamily="18" charset="0"/>
              </a:rPr>
              <a:t>Tax on paper – Stamp Act </a:t>
            </a: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bg1"/>
              </a:solidFill>
              <a:latin typeface="Times" panose="02020603050405020304" pitchFamily="18" charset="0"/>
              <a:cs typeface="Times" panose="02020603050405020304" pitchFamily="18" charset="0"/>
            </a:endParaRPr>
          </a:p>
        </p:txBody>
      </p:sp>
      <p:sp>
        <p:nvSpPr>
          <p:cNvPr id="14" name="Rectangle 13">
            <a:extLst>
              <a:ext uri="{FF2B5EF4-FFF2-40B4-BE49-F238E27FC236}">
                <a16:creationId xmlns:a16="http://schemas.microsoft.com/office/drawing/2014/main" id="{D2F0058C-7211-1B9D-C94A-79A25836F5FB}"/>
              </a:ext>
            </a:extLst>
          </p:cNvPr>
          <p:cNvSpPr/>
          <p:nvPr/>
        </p:nvSpPr>
        <p:spPr>
          <a:xfrm>
            <a:off x="4575630" y="4249204"/>
            <a:ext cx="3352798" cy="2477505"/>
          </a:xfrm>
          <a:prstGeom prst="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Evidence:</a:t>
            </a:r>
          </a:p>
          <a:p>
            <a:pPr algn="ctr"/>
            <a:endParaRPr lang="en-US" sz="2400" dirty="0">
              <a:solidFill>
                <a:schemeClr val="bg1"/>
              </a:solidFill>
              <a:latin typeface="Times" panose="02020603050405020304" pitchFamily="18" charset="0"/>
              <a:cs typeface="Times" panose="02020603050405020304" pitchFamily="18" charset="0"/>
            </a:endParaRPr>
          </a:p>
          <a:p>
            <a:pPr algn="ctr"/>
            <a:endParaRPr lang="en-US" sz="2400" dirty="0">
              <a:solidFill>
                <a:schemeClr val="bg1"/>
              </a:solidFill>
              <a:latin typeface="Times" panose="02020603050405020304" pitchFamily="18" charset="0"/>
              <a:cs typeface="Times" panose="02020603050405020304" pitchFamily="18" charset="0"/>
            </a:endParaRPr>
          </a:p>
          <a:p>
            <a:pPr algn="ctr"/>
            <a:endParaRPr lang="en-US" sz="2400" dirty="0">
              <a:solidFill>
                <a:schemeClr val="bg1"/>
              </a:solidFill>
              <a:latin typeface="Times" panose="02020603050405020304" pitchFamily="18" charset="0"/>
              <a:cs typeface="Times" panose="02020603050405020304" pitchFamily="18" charset="0"/>
            </a:endParaRPr>
          </a:p>
          <a:p>
            <a:pPr algn="ctr"/>
            <a:endParaRPr lang="en-US" sz="2400" dirty="0">
              <a:solidFill>
                <a:schemeClr val="bg1"/>
              </a:solidFill>
              <a:latin typeface="Times" panose="02020603050405020304" pitchFamily="18" charset="0"/>
              <a:cs typeface="Times" panose="02020603050405020304" pitchFamily="18" charset="0"/>
            </a:endParaRPr>
          </a:p>
        </p:txBody>
      </p:sp>
      <p:sp>
        <p:nvSpPr>
          <p:cNvPr id="15" name="Rectangle 14">
            <a:extLst>
              <a:ext uri="{FF2B5EF4-FFF2-40B4-BE49-F238E27FC236}">
                <a16:creationId xmlns:a16="http://schemas.microsoft.com/office/drawing/2014/main" id="{EA4EEC4F-C3AB-9B31-0CED-B45011BDA14D}"/>
              </a:ext>
            </a:extLst>
          </p:cNvPr>
          <p:cNvSpPr/>
          <p:nvPr/>
        </p:nvSpPr>
        <p:spPr>
          <a:xfrm>
            <a:off x="8412999" y="4226212"/>
            <a:ext cx="3352798" cy="2631787"/>
          </a:xfrm>
          <a:prstGeom prst="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r>
              <a:rPr lang="en-US" sz="2400" dirty="0">
                <a:solidFill>
                  <a:schemeClr val="tx1"/>
                </a:solidFill>
                <a:latin typeface="Times" panose="02020603050405020304" pitchFamily="18" charset="0"/>
                <a:cs typeface="Times" panose="02020603050405020304" pitchFamily="18" charset="0"/>
              </a:rPr>
              <a:t>Evidence:</a:t>
            </a:r>
          </a:p>
          <a:p>
            <a:pPr algn="ctr"/>
            <a:r>
              <a:rPr lang="en-US" sz="2400" dirty="0">
                <a:solidFill>
                  <a:schemeClr val="tx1"/>
                </a:solidFill>
                <a:latin typeface="Times" panose="02020603050405020304" pitchFamily="18" charset="0"/>
                <a:cs typeface="Times" panose="02020603050405020304" pitchFamily="18" charset="0"/>
              </a:rPr>
              <a:t>Doc. 4 – Tar &amp; feathering/Sons of Liberty</a:t>
            </a:r>
          </a:p>
          <a:p>
            <a:pPr algn="ctr"/>
            <a:r>
              <a:rPr lang="en-US" sz="2400" dirty="0">
                <a:solidFill>
                  <a:schemeClr val="tx1"/>
                </a:solidFill>
                <a:latin typeface="Times" panose="02020603050405020304" pitchFamily="18" charset="0"/>
                <a:cs typeface="Times" panose="02020603050405020304" pitchFamily="18" charset="0"/>
              </a:rPr>
              <a:t>Bloody Massacre – Rock throwing doc 5</a:t>
            </a:r>
          </a:p>
          <a:p>
            <a:pPr algn="ctr"/>
            <a:r>
              <a:rPr lang="en-US" sz="2400" dirty="0">
                <a:solidFill>
                  <a:schemeClr val="tx1"/>
                </a:solidFill>
                <a:latin typeface="Times" panose="02020603050405020304" pitchFamily="18" charset="0"/>
                <a:cs typeface="Times" panose="02020603050405020304" pitchFamily="18" charset="0"/>
              </a:rPr>
              <a:t>Boston Tea Party doc 7</a:t>
            </a: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bg1"/>
              </a:solidFill>
              <a:latin typeface="Times" panose="02020603050405020304" pitchFamily="18" charset="0"/>
              <a:cs typeface="Times" panose="02020603050405020304" pitchFamily="18" charset="0"/>
            </a:endParaRPr>
          </a:p>
        </p:txBody>
      </p:sp>
      <p:sp>
        <p:nvSpPr>
          <p:cNvPr id="5" name="Rectangle 4">
            <a:extLst>
              <a:ext uri="{FF2B5EF4-FFF2-40B4-BE49-F238E27FC236}">
                <a16:creationId xmlns:a16="http://schemas.microsoft.com/office/drawing/2014/main" id="{FCEF8350-F80A-1318-A55F-54633AFC3A28}"/>
              </a:ext>
            </a:extLst>
          </p:cNvPr>
          <p:cNvSpPr/>
          <p:nvPr/>
        </p:nvSpPr>
        <p:spPr>
          <a:xfrm>
            <a:off x="2325239" y="2869587"/>
            <a:ext cx="4174208" cy="42921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Valid Claim</a:t>
            </a:r>
          </a:p>
        </p:txBody>
      </p:sp>
      <p:sp>
        <p:nvSpPr>
          <p:cNvPr id="6" name="Arrow: Down 5">
            <a:extLst>
              <a:ext uri="{FF2B5EF4-FFF2-40B4-BE49-F238E27FC236}">
                <a16:creationId xmlns:a16="http://schemas.microsoft.com/office/drawing/2014/main" id="{34758595-ADF9-38D3-7B91-FC3E760151BB}"/>
              </a:ext>
            </a:extLst>
          </p:cNvPr>
          <p:cNvSpPr/>
          <p:nvPr/>
        </p:nvSpPr>
        <p:spPr>
          <a:xfrm>
            <a:off x="2929180" y="3182065"/>
            <a:ext cx="433952" cy="3485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8EB85D33-D32F-F636-2463-D41ECEC61DA3}"/>
              </a:ext>
            </a:extLst>
          </p:cNvPr>
          <p:cNvSpPr/>
          <p:nvPr/>
        </p:nvSpPr>
        <p:spPr>
          <a:xfrm>
            <a:off x="5746305" y="3256612"/>
            <a:ext cx="433952" cy="3485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3012292-7B7C-E9DC-71C6-F7F15970DEDC}"/>
              </a:ext>
            </a:extLst>
          </p:cNvPr>
          <p:cNvSpPr/>
          <p:nvPr/>
        </p:nvSpPr>
        <p:spPr>
          <a:xfrm>
            <a:off x="8445357" y="2883549"/>
            <a:ext cx="3145801" cy="42921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Invalid Claim</a:t>
            </a:r>
          </a:p>
        </p:txBody>
      </p:sp>
      <p:sp>
        <p:nvSpPr>
          <p:cNvPr id="17" name="Arrow: Down 16">
            <a:extLst>
              <a:ext uri="{FF2B5EF4-FFF2-40B4-BE49-F238E27FC236}">
                <a16:creationId xmlns:a16="http://schemas.microsoft.com/office/drawing/2014/main" id="{BFDF7BA0-FC24-7734-B0F0-72ABCC37F7ED}"/>
              </a:ext>
            </a:extLst>
          </p:cNvPr>
          <p:cNvSpPr/>
          <p:nvPr/>
        </p:nvSpPr>
        <p:spPr>
          <a:xfrm>
            <a:off x="9787069" y="3254732"/>
            <a:ext cx="433952" cy="3485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3112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A998-E92F-30D6-0F9A-BAE82F058CA4}"/>
              </a:ext>
            </a:extLst>
          </p:cNvPr>
          <p:cNvSpPr>
            <a:spLocks noGrp="1"/>
          </p:cNvSpPr>
          <p:nvPr>
            <p:ph type="title"/>
          </p:nvPr>
        </p:nvSpPr>
        <p:spPr>
          <a:xfrm>
            <a:off x="330200" y="84510"/>
            <a:ext cx="10515600" cy="592749"/>
          </a:xfrm>
          <a:solidFill>
            <a:schemeClr val="accent4">
              <a:lumMod val="40000"/>
              <a:lumOff val="60000"/>
            </a:schemeClr>
          </a:solidFill>
          <a:ln>
            <a:solidFill>
              <a:srgbClr val="FF0000"/>
            </a:solidFill>
          </a:ln>
        </p:spPr>
        <p:txBody>
          <a:bodyPr>
            <a:normAutofit fontScale="90000"/>
          </a:bodyPr>
          <a:lstStyle/>
          <a:p>
            <a:r>
              <a:rPr lang="en-US" dirty="0">
                <a:solidFill>
                  <a:srgbClr val="002060"/>
                </a:solidFill>
                <a:latin typeface="Times" pitchFamily="2" charset="0"/>
              </a:rPr>
              <a:t>Making a Claim &amp; Line of Reason </a:t>
            </a:r>
          </a:p>
        </p:txBody>
      </p:sp>
      <p:sp>
        <p:nvSpPr>
          <p:cNvPr id="3" name="Content Placeholder 2">
            <a:extLst>
              <a:ext uri="{FF2B5EF4-FFF2-40B4-BE49-F238E27FC236}">
                <a16:creationId xmlns:a16="http://schemas.microsoft.com/office/drawing/2014/main" id="{9B8AC70D-31A4-1BA9-398C-99F16FC88C96}"/>
              </a:ext>
            </a:extLst>
          </p:cNvPr>
          <p:cNvSpPr>
            <a:spLocks noGrp="1"/>
          </p:cNvSpPr>
          <p:nvPr>
            <p:ph idx="1"/>
          </p:nvPr>
        </p:nvSpPr>
        <p:spPr>
          <a:xfrm>
            <a:off x="330200" y="829234"/>
            <a:ext cx="10828580" cy="5629624"/>
          </a:xfrm>
          <a:solidFill>
            <a:schemeClr val="bg1"/>
          </a:solidFill>
          <a:ln>
            <a:solidFill>
              <a:schemeClr val="accent1">
                <a:lumMod val="50000"/>
              </a:schemeClr>
            </a:solidFill>
          </a:ln>
        </p:spPr>
        <p:txBody>
          <a:bodyPr>
            <a:normAutofit/>
          </a:bodyPr>
          <a:lstStyle/>
          <a:p>
            <a:pPr marL="0" indent="0">
              <a:buNone/>
            </a:pPr>
            <a:r>
              <a:rPr lang="en-US" sz="2400" b="1" dirty="0">
                <a:latin typeface="Times" pitchFamily="2" charset="0"/>
              </a:rPr>
              <a:t>Prompt: </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On July 4, 1776, the 2</a:t>
            </a:r>
            <a:r>
              <a:rPr lang="en-US" sz="2400" kern="100" baseline="30000" dirty="0">
                <a:effectLst/>
                <a:latin typeface="Times New Roman" panose="02020603050405020304" pitchFamily="18" charset="0"/>
                <a:ea typeface="Aptos" panose="020B0004020202020204" pitchFamily="34" charset="0"/>
                <a:cs typeface="Times New Roman" panose="02020603050405020304" pitchFamily="18" charset="0"/>
              </a:rPr>
              <a:t>nd</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Continental Congress will adopt the Declaration of Independence and officially break away from the British Government.  Evaluate whether America has a legitimate claim for declaring independence from England. </a:t>
            </a:r>
          </a:p>
          <a:p>
            <a:pPr marL="0" indent="0">
              <a:buNone/>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2400" dirty="0">
              <a:latin typeface="Times" pitchFamily="2" charset="0"/>
            </a:endParaRPr>
          </a:p>
        </p:txBody>
      </p:sp>
      <p:sp>
        <p:nvSpPr>
          <p:cNvPr id="15" name="Rectangle 14">
            <a:extLst>
              <a:ext uri="{FF2B5EF4-FFF2-40B4-BE49-F238E27FC236}">
                <a16:creationId xmlns:a16="http://schemas.microsoft.com/office/drawing/2014/main" id="{EA4EEC4F-C3AB-9B31-0CED-B45011BDA14D}"/>
              </a:ext>
            </a:extLst>
          </p:cNvPr>
          <p:cNvSpPr/>
          <p:nvPr/>
        </p:nvSpPr>
        <p:spPr>
          <a:xfrm>
            <a:off x="609600" y="2061275"/>
            <a:ext cx="11252200" cy="4712216"/>
          </a:xfrm>
          <a:prstGeom prst="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latin typeface="Times" panose="02020603050405020304" pitchFamily="18" charset="0"/>
              <a:cs typeface="Times" panose="02020603050405020304" pitchFamily="18" charset="0"/>
            </a:endParaRPr>
          </a:p>
          <a:p>
            <a:endParaRPr lang="en-US" sz="2400" dirty="0">
              <a:solidFill>
                <a:schemeClr val="tx1"/>
              </a:solidFill>
              <a:latin typeface="Times" panose="02020603050405020304" pitchFamily="18" charset="0"/>
              <a:cs typeface="Times" panose="02020603050405020304" pitchFamily="18" charset="0"/>
            </a:endParaRPr>
          </a:p>
          <a:p>
            <a:endParaRPr lang="en-US" sz="2400" dirty="0">
              <a:solidFill>
                <a:schemeClr val="tx1"/>
              </a:solidFill>
              <a:latin typeface="Times" panose="02020603050405020304" pitchFamily="18" charset="0"/>
              <a:cs typeface="Times" panose="02020603050405020304" pitchFamily="18" charset="0"/>
            </a:endParaRPr>
          </a:p>
          <a:p>
            <a:r>
              <a:rPr lang="en-US" sz="2400" dirty="0">
                <a:solidFill>
                  <a:schemeClr val="tx1"/>
                </a:solidFill>
                <a:latin typeface="Times" panose="02020603050405020304" pitchFamily="18" charset="0"/>
                <a:cs typeface="Times" panose="02020603050405020304" pitchFamily="18" charset="0"/>
              </a:rPr>
              <a:t>Building a THESIS </a:t>
            </a:r>
          </a:p>
          <a:p>
            <a:pPr marL="342900" indent="-342900">
              <a:buFont typeface="Arial" panose="020B0604020202020204" pitchFamily="34" charset="0"/>
              <a:buChar char="•"/>
            </a:pPr>
            <a:r>
              <a:rPr lang="en-US" sz="2400" dirty="0">
                <a:solidFill>
                  <a:srgbClr val="002060"/>
                </a:solidFill>
                <a:latin typeface="Times" panose="02020603050405020304" pitchFamily="18" charset="0"/>
                <a:cs typeface="Times" panose="02020603050405020304" pitchFamily="18" charset="0"/>
              </a:rPr>
              <a:t>Formula: Claim A + B However Counterclaim X</a:t>
            </a:r>
          </a:p>
          <a:p>
            <a:pPr marL="342900" indent="-342900">
              <a:buFont typeface="Arial" panose="020B0604020202020204" pitchFamily="34" charset="0"/>
              <a:buChar char="•"/>
            </a:pPr>
            <a:r>
              <a:rPr lang="en-US" sz="2400" dirty="0">
                <a:solidFill>
                  <a:srgbClr val="FF0000"/>
                </a:solidFill>
                <a:latin typeface="Times" panose="02020603050405020304" pitchFamily="18" charset="0"/>
                <a:cs typeface="Times" panose="02020603050405020304" pitchFamily="18" charset="0"/>
              </a:rPr>
              <a:t>Claim – Answers the prompt</a:t>
            </a:r>
          </a:p>
          <a:p>
            <a:pPr marL="342900" indent="-342900">
              <a:buFont typeface="Arial" panose="020B0604020202020204" pitchFamily="34" charset="0"/>
              <a:buChar char="•"/>
            </a:pPr>
            <a:r>
              <a:rPr lang="en-US" sz="2400" dirty="0">
                <a:solidFill>
                  <a:schemeClr val="accent6">
                    <a:lumMod val="50000"/>
                  </a:schemeClr>
                </a:solidFill>
                <a:latin typeface="Times" panose="02020603050405020304" pitchFamily="18" charset="0"/>
                <a:cs typeface="Times" panose="02020603050405020304" pitchFamily="18" charset="0"/>
              </a:rPr>
              <a:t>A = Evidence category 1</a:t>
            </a:r>
          </a:p>
          <a:p>
            <a:pPr marL="342900" indent="-342900">
              <a:buFont typeface="Arial" panose="020B0604020202020204" pitchFamily="34" charset="0"/>
              <a:buChar char="•"/>
            </a:pPr>
            <a:r>
              <a:rPr lang="en-US" sz="2400" dirty="0">
                <a:solidFill>
                  <a:srgbClr val="7030A0"/>
                </a:solidFill>
                <a:latin typeface="Times" panose="02020603050405020304" pitchFamily="18" charset="0"/>
                <a:cs typeface="Times" panose="02020603050405020304" pitchFamily="18" charset="0"/>
              </a:rPr>
              <a:t>B = Evidence category 2</a:t>
            </a:r>
          </a:p>
          <a:p>
            <a:pPr marL="342900" indent="-342900">
              <a:buFont typeface="Arial" panose="020B0604020202020204" pitchFamily="34" charset="0"/>
              <a:buChar char="•"/>
            </a:pPr>
            <a:r>
              <a:rPr lang="en-US" sz="2400" dirty="0">
                <a:solidFill>
                  <a:schemeClr val="accent2">
                    <a:lumMod val="50000"/>
                  </a:schemeClr>
                </a:solidFill>
                <a:latin typeface="Times" panose="02020603050405020304" pitchFamily="18" charset="0"/>
                <a:cs typeface="Times" panose="02020603050405020304" pitchFamily="18" charset="0"/>
              </a:rPr>
              <a:t>However X = counterclaim </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Example – </a:t>
            </a:r>
            <a:r>
              <a:rPr lang="en-US" sz="2400" dirty="0">
                <a:solidFill>
                  <a:srgbClr val="FF0000"/>
                </a:solidFill>
                <a:latin typeface="Times" panose="02020603050405020304" pitchFamily="18" charset="0"/>
                <a:cs typeface="Times" panose="02020603050405020304" pitchFamily="18" charset="0"/>
              </a:rPr>
              <a:t>The Founding Fathers predominantly designed the Constitution strengthen the national government </a:t>
            </a:r>
            <a:r>
              <a:rPr lang="en-US" sz="2400" dirty="0">
                <a:solidFill>
                  <a:schemeClr val="tx1"/>
                </a:solidFill>
                <a:latin typeface="Times" panose="02020603050405020304" pitchFamily="18" charset="0"/>
                <a:cs typeface="Times" panose="02020603050405020304" pitchFamily="18" charset="0"/>
              </a:rPr>
              <a:t>by </a:t>
            </a:r>
            <a:r>
              <a:rPr lang="en-US" sz="2400" dirty="0">
                <a:solidFill>
                  <a:schemeClr val="accent6">
                    <a:lumMod val="50000"/>
                  </a:schemeClr>
                </a:solidFill>
                <a:latin typeface="Times" panose="02020603050405020304" pitchFamily="18" charset="0"/>
                <a:cs typeface="Times" panose="02020603050405020304" pitchFamily="18" charset="0"/>
              </a:rPr>
              <a:t>dealing with weaknesses of the of a decentralize government </a:t>
            </a:r>
            <a:r>
              <a:rPr lang="en-US" sz="2400" dirty="0">
                <a:solidFill>
                  <a:schemeClr val="tx1"/>
                </a:solidFill>
                <a:latin typeface="Times" panose="02020603050405020304" pitchFamily="18" charset="0"/>
                <a:cs typeface="Times" panose="02020603050405020304" pitchFamily="18" charset="0"/>
              </a:rPr>
              <a:t>and </a:t>
            </a:r>
            <a:r>
              <a:rPr lang="en-US" sz="2400" dirty="0">
                <a:solidFill>
                  <a:srgbClr val="7030A0"/>
                </a:solidFill>
                <a:latin typeface="Times" panose="02020603050405020304" pitchFamily="18" charset="0"/>
                <a:cs typeface="Times" panose="02020603050405020304" pitchFamily="18" charset="0"/>
              </a:rPr>
              <a:t>balances the powers of state and national government</a:t>
            </a:r>
            <a:r>
              <a:rPr lang="en-US" sz="2400" dirty="0">
                <a:solidFill>
                  <a:schemeClr val="tx1"/>
                </a:solidFill>
                <a:latin typeface="Times" panose="02020603050405020304" pitchFamily="18" charset="0"/>
                <a:cs typeface="Times" panose="02020603050405020304" pitchFamily="18" charset="0"/>
              </a:rPr>
              <a:t>.  </a:t>
            </a:r>
            <a:r>
              <a:rPr lang="en-US" sz="2400" dirty="0">
                <a:solidFill>
                  <a:schemeClr val="accent2">
                    <a:lumMod val="50000"/>
                  </a:schemeClr>
                </a:solidFill>
                <a:latin typeface="Times" panose="02020603050405020304" pitchFamily="18" charset="0"/>
                <a:cs typeface="Times" panose="02020603050405020304" pitchFamily="18" charset="0"/>
              </a:rPr>
              <a:t>However, an alternative motivator for the development of the Constitution was to deal with creditor debtor relations. </a:t>
            </a:r>
          </a:p>
          <a:p>
            <a:endParaRPr lang="en-US" sz="2400" dirty="0">
              <a:solidFill>
                <a:schemeClr val="tx1"/>
              </a:solidFill>
              <a:latin typeface="Times" panose="02020603050405020304" pitchFamily="18" charset="0"/>
              <a:cs typeface="Times" panose="02020603050405020304" pitchFamily="18" charset="0"/>
            </a:endParaRPr>
          </a:p>
          <a:p>
            <a:endParaRPr lang="en-US" sz="2400" dirty="0">
              <a:solidFill>
                <a:schemeClr val="tx1"/>
              </a:solidFill>
              <a:latin typeface="Times" panose="02020603050405020304" pitchFamily="18" charset="0"/>
              <a:cs typeface="Times" panose="02020603050405020304" pitchFamily="18" charset="0"/>
            </a:endParaRPr>
          </a:p>
          <a:p>
            <a:endParaRPr lang="en-US" sz="2400" dirty="0">
              <a:solidFill>
                <a:schemeClr val="tx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4982361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21614-E815-45FA-A150-C36AD47DC17F}"/>
              </a:ext>
            </a:extLst>
          </p:cNvPr>
          <p:cNvSpPr>
            <a:spLocks noGrp="1"/>
          </p:cNvSpPr>
          <p:nvPr>
            <p:ph type="title"/>
          </p:nvPr>
        </p:nvSpPr>
        <p:spPr>
          <a:xfrm>
            <a:off x="838200" y="244621"/>
            <a:ext cx="10515600" cy="613508"/>
          </a:xfrm>
          <a:solidFill>
            <a:schemeClr val="bg1"/>
          </a:solidFill>
          <a:ln>
            <a:solidFill>
              <a:srgbClr val="FF0000"/>
            </a:solidFill>
          </a:ln>
        </p:spPr>
        <p:txBody>
          <a:bodyPr>
            <a:normAutofit fontScale="90000"/>
          </a:bodyPr>
          <a:lstStyle/>
          <a:p>
            <a:r>
              <a:rPr lang="en-US" dirty="0">
                <a:solidFill>
                  <a:srgbClr val="002060"/>
                </a:solidFill>
                <a:latin typeface="Times" panose="02020603050405020304" pitchFamily="18" charset="0"/>
                <a:cs typeface="Times" panose="02020603050405020304" pitchFamily="18" charset="0"/>
              </a:rPr>
              <a:t>Setting the Stage </a:t>
            </a:r>
          </a:p>
        </p:txBody>
      </p:sp>
      <p:sp>
        <p:nvSpPr>
          <p:cNvPr id="3" name="Content Placeholder 2">
            <a:extLst>
              <a:ext uri="{FF2B5EF4-FFF2-40B4-BE49-F238E27FC236}">
                <a16:creationId xmlns:a16="http://schemas.microsoft.com/office/drawing/2014/main" id="{D6A3F7A3-7175-46C8-98FA-808161B3F16D}"/>
              </a:ext>
            </a:extLst>
          </p:cNvPr>
          <p:cNvSpPr>
            <a:spLocks noGrp="1"/>
          </p:cNvSpPr>
          <p:nvPr>
            <p:ph idx="1"/>
          </p:nvPr>
        </p:nvSpPr>
        <p:spPr>
          <a:xfrm>
            <a:off x="534571" y="1055078"/>
            <a:ext cx="11226019" cy="5121886"/>
          </a:xfrm>
          <a:solidFill>
            <a:schemeClr val="bg1"/>
          </a:solidFill>
        </p:spPr>
        <p:txBody>
          <a:bodyPr>
            <a:normAutofit/>
          </a:bodyPr>
          <a:lstStyle/>
          <a:p>
            <a:pPr marL="0" indent="0">
              <a:buNone/>
            </a:pPr>
            <a:r>
              <a:rPr lang="en-US" sz="2400" b="1" dirty="0">
                <a:latin typeface="Times" panose="02020603050405020304" pitchFamily="18" charset="0"/>
                <a:cs typeface="Times" panose="02020603050405020304" pitchFamily="18" charset="0"/>
              </a:rPr>
              <a:t>Two Treatise of Government by John Locke</a:t>
            </a:r>
          </a:p>
        </p:txBody>
      </p:sp>
      <p:sp>
        <p:nvSpPr>
          <p:cNvPr id="4" name="Rectangle 3">
            <a:extLst>
              <a:ext uri="{FF2B5EF4-FFF2-40B4-BE49-F238E27FC236}">
                <a16:creationId xmlns:a16="http://schemas.microsoft.com/office/drawing/2014/main" id="{0905FCEE-5A0E-42FD-B64F-946E479E3336}"/>
              </a:ext>
            </a:extLst>
          </p:cNvPr>
          <p:cNvSpPr/>
          <p:nvPr/>
        </p:nvSpPr>
        <p:spPr>
          <a:xfrm>
            <a:off x="365760" y="1519308"/>
            <a:ext cx="11676185" cy="36013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anose="02020603050405020304" pitchFamily="18" charset="0"/>
                <a:cs typeface="Times" panose="02020603050405020304" pitchFamily="18" charset="0"/>
              </a:rPr>
              <a:t>To understand political power, we must consider the condition in which nature puts all men. It is a state of perfect freedom to do as they wish and dispose of themselves and their possessions as they think fit, within the bounds of the laws of nature. They need not ask permission or the consent of any other man. </a:t>
            </a:r>
          </a:p>
          <a:p>
            <a:endParaRPr lang="en-US" sz="2000" dirty="0">
              <a:latin typeface="Times" panose="02020603050405020304" pitchFamily="18" charset="0"/>
              <a:cs typeface="Times" panose="02020603050405020304" pitchFamily="18" charset="0"/>
            </a:endParaRPr>
          </a:p>
          <a:p>
            <a:r>
              <a:rPr lang="en-US" sz="2000" dirty="0">
                <a:latin typeface="Times" panose="02020603050405020304" pitchFamily="18" charset="0"/>
                <a:cs typeface="Times" panose="02020603050405020304" pitchFamily="18" charset="0"/>
              </a:rPr>
              <a:t>The state of nature is also a state of equality. No one has more power or authority than another. Since all human beings have the same advantages and the use of the same skills, they should be equal to each other. The state of nature has a law of nature to govern it. Reason is the law. It teaches that all men are equal and independent, and that no one ought to harm another in his life, liberty, or possessions. All men are made by one all-powerful and wise Maker. They are all servants of one Master who sent them into the world to do His business. He has put men naturally into a state of independence, and they remain in it until they choose to become members of a political society. </a:t>
            </a:r>
            <a:endParaRPr lang="en-US" sz="2000" dirty="0">
              <a:solidFill>
                <a:schemeClr val="bg1"/>
              </a:solidFill>
              <a:latin typeface="Times" panose="02020603050405020304" pitchFamily="18" charset="0"/>
              <a:cs typeface="Times" panose="02020603050405020304" pitchFamily="18" charset="0"/>
            </a:endParaRPr>
          </a:p>
        </p:txBody>
      </p:sp>
      <p:sp>
        <p:nvSpPr>
          <p:cNvPr id="5" name="Rectangle 4">
            <a:extLst>
              <a:ext uri="{FF2B5EF4-FFF2-40B4-BE49-F238E27FC236}">
                <a16:creationId xmlns:a16="http://schemas.microsoft.com/office/drawing/2014/main" id="{FB98B60E-463B-4600-B971-29AF6285CB9A}"/>
              </a:ext>
            </a:extLst>
          </p:cNvPr>
          <p:cNvSpPr/>
          <p:nvPr/>
        </p:nvSpPr>
        <p:spPr>
          <a:xfrm>
            <a:off x="267286" y="5303520"/>
            <a:ext cx="11796933" cy="133767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US" sz="2400" dirty="0">
                <a:solidFill>
                  <a:schemeClr val="bg1"/>
                </a:solidFill>
                <a:latin typeface="Times" panose="02020603050405020304" pitchFamily="18" charset="0"/>
                <a:cs typeface="Times" panose="02020603050405020304" pitchFamily="18" charset="0"/>
              </a:rPr>
              <a:t>According to the quote, what needs to happen before man leaves the state of nature? </a:t>
            </a:r>
          </a:p>
          <a:p>
            <a:pPr marL="457200" indent="-457200">
              <a:buAutoNum type="arabicPeriod"/>
            </a:pPr>
            <a:r>
              <a:rPr lang="en-US" sz="2400" dirty="0">
                <a:solidFill>
                  <a:schemeClr val="bg1"/>
                </a:solidFill>
                <a:latin typeface="Times" panose="02020603050405020304" pitchFamily="18" charset="0"/>
                <a:cs typeface="Times" panose="02020603050405020304" pitchFamily="18" charset="0"/>
              </a:rPr>
              <a:t>What does being in the state of nature give to all men? </a:t>
            </a:r>
          </a:p>
          <a:p>
            <a:pPr marL="457200" indent="-457200">
              <a:buAutoNum type="arabicPeriod"/>
            </a:pPr>
            <a:r>
              <a:rPr lang="en-US" sz="2400" dirty="0">
                <a:solidFill>
                  <a:schemeClr val="bg1"/>
                </a:solidFill>
                <a:latin typeface="Times" panose="02020603050405020304" pitchFamily="18" charset="0"/>
                <a:cs typeface="Times" panose="02020603050405020304" pitchFamily="18" charset="0"/>
              </a:rPr>
              <a:t>Why would men leave the state of nature? </a:t>
            </a:r>
          </a:p>
        </p:txBody>
      </p:sp>
    </p:spTree>
    <p:extLst>
      <p:ext uri="{BB962C8B-B14F-4D97-AF65-F5344CB8AC3E}">
        <p14:creationId xmlns:p14="http://schemas.microsoft.com/office/powerpoint/2010/main" val="2193954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B734F-BE21-A00F-0512-D688B5A11C56}"/>
              </a:ext>
            </a:extLst>
          </p:cNvPr>
          <p:cNvSpPr>
            <a:spLocks noGrp="1"/>
          </p:cNvSpPr>
          <p:nvPr>
            <p:ph type="title"/>
          </p:nvPr>
        </p:nvSpPr>
        <p:spPr>
          <a:xfrm>
            <a:off x="838200" y="176440"/>
            <a:ext cx="10515600" cy="766989"/>
          </a:xfrm>
          <a:solidFill>
            <a:srgbClr val="FFFF66"/>
          </a:solidFill>
          <a:ln>
            <a:solidFill>
              <a:srgbClr val="FF0000"/>
            </a:solidFill>
          </a:ln>
        </p:spPr>
        <p:txBody>
          <a:bodyPr/>
          <a:lstStyle/>
          <a:p>
            <a:r>
              <a:rPr lang="en-US" b="1" dirty="0">
                <a:solidFill>
                  <a:srgbClr val="002060"/>
                </a:solidFill>
                <a:latin typeface="Baskerville Old Face" panose="02020602080505020303" pitchFamily="18" charset="0"/>
              </a:rPr>
              <a:t>Building the Constitution </a:t>
            </a:r>
          </a:p>
        </p:txBody>
      </p:sp>
      <p:sp>
        <p:nvSpPr>
          <p:cNvPr id="3" name="Content Placeholder 2">
            <a:extLst>
              <a:ext uri="{FF2B5EF4-FFF2-40B4-BE49-F238E27FC236}">
                <a16:creationId xmlns:a16="http://schemas.microsoft.com/office/drawing/2014/main" id="{73065C62-C802-7A91-9ECE-827E249FA25C}"/>
              </a:ext>
            </a:extLst>
          </p:cNvPr>
          <p:cNvSpPr>
            <a:spLocks noGrp="1"/>
          </p:cNvSpPr>
          <p:nvPr>
            <p:ph idx="1"/>
          </p:nvPr>
        </p:nvSpPr>
        <p:spPr>
          <a:xfrm>
            <a:off x="449943" y="1190171"/>
            <a:ext cx="11306628" cy="4986792"/>
          </a:xfrm>
          <a:solidFill>
            <a:schemeClr val="bg1"/>
          </a:solidFill>
        </p:spPr>
        <p:txBody>
          <a:bodyPr/>
          <a:lstStyle/>
          <a:p>
            <a:pPr marL="0" indent="0">
              <a:buNone/>
            </a:pPr>
            <a:r>
              <a:rPr lang="en-US" sz="2400" b="1" kern="100" dirty="0">
                <a:solidFill>
                  <a:srgbClr val="002060"/>
                </a:solidFill>
                <a:effectLst/>
                <a:latin typeface="Times New Roman" panose="02020603050405020304" pitchFamily="18" charset="0"/>
                <a:ea typeface="ArialMT"/>
                <a:cs typeface="Times New Roman" panose="02020603050405020304" pitchFamily="18" charset="0"/>
              </a:rPr>
              <a:t>Essential Question:</a:t>
            </a:r>
            <a:r>
              <a:rPr lang="en-US" sz="2400" kern="100" dirty="0">
                <a:effectLst/>
                <a:latin typeface="Times New Roman" panose="02020603050405020304" pitchFamily="18" charset="0"/>
                <a:ea typeface="ArialMT"/>
                <a:cs typeface="Times New Roman" panose="02020603050405020304" pitchFamily="18" charset="0"/>
              </a:rPr>
              <a:t> How was the Founders’ belief in democratic government created by the U.S. Constitution shaped by a variety of factors?</a:t>
            </a:r>
          </a:p>
          <a:p>
            <a:pPr marL="0" indent="0">
              <a:buNone/>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pic>
        <p:nvPicPr>
          <p:cNvPr id="2050" name="Picture 2" descr="U.S. Constitution 1,000 Piece Puzzle ...">
            <a:extLst>
              <a:ext uri="{FF2B5EF4-FFF2-40B4-BE49-F238E27FC236}">
                <a16:creationId xmlns:a16="http://schemas.microsoft.com/office/drawing/2014/main" id="{D48FFBC1-F591-C4FE-EC38-7F82E64E5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102605"/>
            <a:ext cx="4125686" cy="4321100"/>
          </a:xfrm>
          <a:prstGeom prst="rect">
            <a:avLst/>
          </a:prstGeom>
          <a:solidFill>
            <a:srgbClr val="002060"/>
          </a:solidFill>
          <a:ln>
            <a:solidFill>
              <a:srgbClr val="002060"/>
            </a:solidFill>
          </a:ln>
        </p:spPr>
      </p:pic>
      <p:sp>
        <p:nvSpPr>
          <p:cNvPr id="4" name="Rectangle 3">
            <a:extLst>
              <a:ext uri="{FF2B5EF4-FFF2-40B4-BE49-F238E27FC236}">
                <a16:creationId xmlns:a16="http://schemas.microsoft.com/office/drawing/2014/main" id="{0A212BE4-FF68-0604-2FB3-DD5C4B592D54}"/>
              </a:ext>
            </a:extLst>
          </p:cNvPr>
          <p:cNvSpPr/>
          <p:nvPr/>
        </p:nvSpPr>
        <p:spPr>
          <a:xfrm>
            <a:off x="5181600" y="2102605"/>
            <a:ext cx="6792686" cy="132639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kern="0" dirty="0">
                <a:effectLst/>
                <a:latin typeface="Times New Roman" panose="02020603050405020304" pitchFamily="18" charset="0"/>
                <a:ea typeface="ArialMT"/>
                <a:cs typeface="Times New Roman" panose="02020603050405020304" pitchFamily="18" charset="0"/>
              </a:rPr>
              <a:t>Explain how Enlightenment philosophies shaped the Founding Fathers’ beliefs about good government.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400" dirty="0">
              <a:latin typeface="Times" panose="02020603050405020304" pitchFamily="18" charset="0"/>
              <a:cs typeface="Times" panose="02020603050405020304" pitchFamily="18" charset="0"/>
            </a:endParaRPr>
          </a:p>
        </p:txBody>
      </p:sp>
      <p:pic>
        <p:nvPicPr>
          <p:cNvPr id="1026" name="Picture 2" descr="Happy Birthday, Constitution! by Regina ...">
            <a:extLst>
              <a:ext uri="{FF2B5EF4-FFF2-40B4-BE49-F238E27FC236}">
                <a16:creationId xmlns:a16="http://schemas.microsoft.com/office/drawing/2014/main" id="{ED0EFE09-835F-422F-9624-9121F244A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3396" y="3833585"/>
            <a:ext cx="2978375" cy="259011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98FAE66-8B94-B72A-460C-AAAAFFD4C380}"/>
              </a:ext>
            </a:extLst>
          </p:cNvPr>
          <p:cNvSpPr/>
          <p:nvPr/>
        </p:nvSpPr>
        <p:spPr>
          <a:xfrm>
            <a:off x="8403772" y="3928683"/>
            <a:ext cx="3570514" cy="825501"/>
          </a:xfrm>
          <a:prstGeom prst="rect">
            <a:avLst/>
          </a:prstGeom>
          <a:solidFill>
            <a:srgbClr val="FF0000"/>
          </a:solidFill>
          <a:ln>
            <a:solidFill>
              <a:srgbClr val="00206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U.S. Constitution created on this day in 1787</a:t>
            </a:r>
          </a:p>
        </p:txBody>
      </p:sp>
      <p:sp>
        <p:nvSpPr>
          <p:cNvPr id="6" name="Rectangle 5">
            <a:extLst>
              <a:ext uri="{FF2B5EF4-FFF2-40B4-BE49-F238E27FC236}">
                <a16:creationId xmlns:a16="http://schemas.microsoft.com/office/drawing/2014/main" id="{D6E61F3A-C511-2101-611A-7C73596CE91C}"/>
              </a:ext>
            </a:extLst>
          </p:cNvPr>
          <p:cNvSpPr/>
          <p:nvPr/>
        </p:nvSpPr>
        <p:spPr>
          <a:xfrm>
            <a:off x="8403772" y="5420100"/>
            <a:ext cx="3570514" cy="825501"/>
          </a:xfrm>
          <a:prstGeom prst="rect">
            <a:avLst/>
          </a:prstGeom>
          <a:solidFill>
            <a:srgbClr val="FF0000"/>
          </a:solidFill>
          <a:ln>
            <a:solidFill>
              <a:srgbClr val="00206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Guiding the nation for 237 years </a:t>
            </a:r>
          </a:p>
        </p:txBody>
      </p:sp>
    </p:spTree>
    <p:extLst>
      <p:ext uri="{BB962C8B-B14F-4D97-AF65-F5344CB8AC3E}">
        <p14:creationId xmlns:p14="http://schemas.microsoft.com/office/powerpoint/2010/main" val="118177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D09BD-97A4-4C4F-AA08-15442771F64F}"/>
              </a:ext>
            </a:extLst>
          </p:cNvPr>
          <p:cNvSpPr>
            <a:spLocks noGrp="1"/>
          </p:cNvSpPr>
          <p:nvPr>
            <p:ph type="title"/>
          </p:nvPr>
        </p:nvSpPr>
        <p:spPr>
          <a:xfrm>
            <a:off x="154745" y="365126"/>
            <a:ext cx="11802793" cy="760290"/>
          </a:xfrm>
          <a:solidFill>
            <a:schemeClr val="accent4">
              <a:lumMod val="40000"/>
              <a:lumOff val="60000"/>
            </a:schemeClr>
          </a:solidFill>
          <a:ln>
            <a:solidFill>
              <a:srgbClr val="FF0000"/>
            </a:solidFill>
          </a:ln>
        </p:spPr>
        <p:txBody>
          <a:bodyPr>
            <a:normAutofit/>
          </a:bodyPr>
          <a:lstStyle/>
          <a:p>
            <a:r>
              <a:rPr lang="en-US" sz="3600" dirty="0">
                <a:solidFill>
                  <a:srgbClr val="002060"/>
                </a:solidFill>
                <a:latin typeface="High Tower Text" panose="02040502050506030303" pitchFamily="18" charset="0"/>
              </a:rPr>
              <a:t>A Declaration of American Identity &amp; Political Ideology</a:t>
            </a:r>
          </a:p>
        </p:txBody>
      </p:sp>
      <p:sp>
        <p:nvSpPr>
          <p:cNvPr id="3" name="Content Placeholder 2">
            <a:extLst>
              <a:ext uri="{FF2B5EF4-FFF2-40B4-BE49-F238E27FC236}">
                <a16:creationId xmlns:a16="http://schemas.microsoft.com/office/drawing/2014/main" id="{C488E245-2E59-434E-B182-8EACF95DDE2A}"/>
              </a:ext>
            </a:extLst>
          </p:cNvPr>
          <p:cNvSpPr>
            <a:spLocks noGrp="1"/>
          </p:cNvSpPr>
          <p:nvPr>
            <p:ph idx="1"/>
          </p:nvPr>
        </p:nvSpPr>
        <p:spPr>
          <a:xfrm>
            <a:off x="641252" y="1431730"/>
            <a:ext cx="10515600" cy="5061144"/>
          </a:xfrm>
          <a:solidFill>
            <a:schemeClr val="bg1"/>
          </a:solidFill>
          <a:ln>
            <a:solidFill>
              <a:srgbClr val="002060"/>
            </a:solidFill>
          </a:ln>
        </p:spPr>
        <p:txBody>
          <a:bodyPr/>
          <a:lstStyle/>
          <a:p>
            <a:r>
              <a:rPr lang="en-US" dirty="0">
                <a:latin typeface="Times" panose="02020603050405020304" pitchFamily="18" charset="0"/>
                <a:cs typeface="Times" panose="02020603050405020304" pitchFamily="18" charset="0"/>
              </a:rPr>
              <a:t>Influencing Thomas Jefferson</a:t>
            </a:r>
          </a:p>
        </p:txBody>
      </p:sp>
      <p:pic>
        <p:nvPicPr>
          <p:cNvPr id="2050" name="Picture 2" descr="The Declaration of Independence: The Full Text in English…. and Spanish">
            <a:extLst>
              <a:ext uri="{FF2B5EF4-FFF2-40B4-BE49-F238E27FC236}">
                <a16:creationId xmlns:a16="http://schemas.microsoft.com/office/drawing/2014/main" id="{1134854C-E9B7-4495-9547-69E2F049A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9051" y="1800664"/>
            <a:ext cx="4117145" cy="485335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5C9278F-1F80-47EE-B9B3-9D883BDECD15}"/>
              </a:ext>
            </a:extLst>
          </p:cNvPr>
          <p:cNvSpPr/>
          <p:nvPr/>
        </p:nvSpPr>
        <p:spPr>
          <a:xfrm>
            <a:off x="984737" y="2077866"/>
            <a:ext cx="4543865" cy="76029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American Political Culture (Core Values)</a:t>
            </a:r>
          </a:p>
        </p:txBody>
      </p:sp>
      <p:sp>
        <p:nvSpPr>
          <p:cNvPr id="6" name="Rectangle 5">
            <a:extLst>
              <a:ext uri="{FF2B5EF4-FFF2-40B4-BE49-F238E27FC236}">
                <a16:creationId xmlns:a16="http://schemas.microsoft.com/office/drawing/2014/main" id="{A41083C5-DC37-44DE-B5A9-7DDC53F7CFC4}"/>
              </a:ext>
            </a:extLst>
          </p:cNvPr>
          <p:cNvSpPr/>
          <p:nvPr/>
        </p:nvSpPr>
        <p:spPr>
          <a:xfrm>
            <a:off x="998219" y="4285370"/>
            <a:ext cx="4543865" cy="76029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British Tyranny</a:t>
            </a:r>
          </a:p>
        </p:txBody>
      </p:sp>
      <p:sp>
        <p:nvSpPr>
          <p:cNvPr id="7" name="Rectangle 6">
            <a:extLst>
              <a:ext uri="{FF2B5EF4-FFF2-40B4-BE49-F238E27FC236}">
                <a16:creationId xmlns:a16="http://schemas.microsoft.com/office/drawing/2014/main" id="{716A1D2E-989B-4C01-9155-757B92CCC60F}"/>
              </a:ext>
            </a:extLst>
          </p:cNvPr>
          <p:cNvSpPr/>
          <p:nvPr/>
        </p:nvSpPr>
        <p:spPr>
          <a:xfrm>
            <a:off x="984733" y="3193609"/>
            <a:ext cx="4543865" cy="76029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Enlightenment – Political Philosophers </a:t>
            </a:r>
          </a:p>
        </p:txBody>
      </p:sp>
      <p:sp>
        <p:nvSpPr>
          <p:cNvPr id="5" name="Arrow: Right 4">
            <a:extLst>
              <a:ext uri="{FF2B5EF4-FFF2-40B4-BE49-F238E27FC236}">
                <a16:creationId xmlns:a16="http://schemas.microsoft.com/office/drawing/2014/main" id="{04489A00-F738-42DB-A9DC-BB99912A9073}"/>
              </a:ext>
            </a:extLst>
          </p:cNvPr>
          <p:cNvSpPr/>
          <p:nvPr/>
        </p:nvSpPr>
        <p:spPr>
          <a:xfrm>
            <a:off x="5331653" y="2236763"/>
            <a:ext cx="750277" cy="44249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F305CB8B-8A78-48E5-A1D6-7FDEFDE99230}"/>
              </a:ext>
            </a:extLst>
          </p:cNvPr>
          <p:cNvSpPr/>
          <p:nvPr/>
        </p:nvSpPr>
        <p:spPr>
          <a:xfrm>
            <a:off x="5331652" y="3340515"/>
            <a:ext cx="750277" cy="44249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A3D524D4-3C7E-4E4A-BC25-8C76E52B820F}"/>
              </a:ext>
            </a:extLst>
          </p:cNvPr>
          <p:cNvSpPr/>
          <p:nvPr/>
        </p:nvSpPr>
        <p:spPr>
          <a:xfrm>
            <a:off x="5329602" y="4441137"/>
            <a:ext cx="750277" cy="44249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When Thomas Jefferson Read the Qur'an">
            <a:extLst>
              <a:ext uri="{FF2B5EF4-FFF2-40B4-BE49-F238E27FC236}">
                <a16:creationId xmlns:a16="http://schemas.microsoft.com/office/drawing/2014/main" id="{25EA4A94-D752-49E4-944A-59161C509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3498" y="5365409"/>
            <a:ext cx="2705100" cy="1685925"/>
          </a:xfrm>
          <a:prstGeom prst="rect">
            <a:avLst/>
          </a:prstGeom>
          <a:noFill/>
          <a:extLst>
            <a:ext uri="{909E8E84-426E-40DD-AFC4-6F175D3DCCD1}">
              <a14:hiddenFill xmlns:a14="http://schemas.microsoft.com/office/drawing/2010/main">
                <a:solidFill>
                  <a:srgbClr val="FFFFFF"/>
                </a:solidFill>
              </a14:hiddenFill>
            </a:ext>
          </a:extLst>
        </p:spPr>
      </p:pic>
      <p:sp>
        <p:nvSpPr>
          <p:cNvPr id="8" name="Thought Bubble: Cloud 7">
            <a:extLst>
              <a:ext uri="{FF2B5EF4-FFF2-40B4-BE49-F238E27FC236}">
                <a16:creationId xmlns:a16="http://schemas.microsoft.com/office/drawing/2014/main" id="{3FF0DC09-2FA3-4550-9834-90512C1ECB42}"/>
              </a:ext>
            </a:extLst>
          </p:cNvPr>
          <p:cNvSpPr/>
          <p:nvPr/>
        </p:nvSpPr>
        <p:spPr>
          <a:xfrm>
            <a:off x="5005744" y="4883632"/>
            <a:ext cx="4883843" cy="1196776"/>
          </a:xfrm>
          <a:prstGeom prst="cloudCallout">
            <a:avLst>
              <a:gd name="adj1" fmla="val -54669"/>
              <a:gd name="adj2" fmla="val 4090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How do I make an argument on a Revolution and sell it to a candid world????</a:t>
            </a:r>
          </a:p>
        </p:txBody>
      </p:sp>
    </p:spTree>
    <p:extLst>
      <p:ext uri="{BB962C8B-B14F-4D97-AF65-F5344CB8AC3E}">
        <p14:creationId xmlns:p14="http://schemas.microsoft.com/office/powerpoint/2010/main" val="124610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6821"/>
          </a:xfrm>
          <a:solidFill>
            <a:schemeClr val="accent4">
              <a:lumMod val="40000"/>
              <a:lumOff val="60000"/>
            </a:schemeClr>
          </a:solidFill>
          <a:ln>
            <a:solidFill>
              <a:srgbClr val="FF0000"/>
            </a:solidFill>
          </a:ln>
        </p:spPr>
        <p:txBody>
          <a:bodyPr/>
          <a:lstStyle/>
          <a:p>
            <a:r>
              <a:rPr lang="en-US" b="1" dirty="0">
                <a:solidFill>
                  <a:srgbClr val="002060"/>
                </a:solidFill>
                <a:latin typeface="High Tower Text" panose="02040502050506030303" pitchFamily="18" charset="0"/>
              </a:rPr>
              <a:t>Dissecting the Declaration</a:t>
            </a:r>
          </a:p>
        </p:txBody>
      </p:sp>
      <p:sp>
        <p:nvSpPr>
          <p:cNvPr id="3" name="Content Placeholder 2"/>
          <p:cNvSpPr>
            <a:spLocks noGrp="1"/>
          </p:cNvSpPr>
          <p:nvPr>
            <p:ph idx="1"/>
          </p:nvPr>
        </p:nvSpPr>
        <p:spPr>
          <a:xfrm>
            <a:off x="838200" y="1624084"/>
            <a:ext cx="10515600" cy="4552879"/>
          </a:xfrm>
          <a:solidFill>
            <a:schemeClr val="bg1"/>
          </a:solidFill>
          <a:ln>
            <a:solidFill>
              <a:srgbClr val="002060"/>
            </a:solidFill>
          </a:ln>
        </p:spPr>
        <p:txBody>
          <a:bodyPr>
            <a:normAutofit/>
          </a:bodyPr>
          <a:lstStyle/>
          <a:p>
            <a:r>
              <a:rPr lang="en-US" sz="2400" b="1" dirty="0">
                <a:solidFill>
                  <a:srgbClr val="C00000"/>
                </a:solidFill>
                <a:latin typeface="Times" pitchFamily="18" charset="0"/>
                <a:cs typeface="Times" pitchFamily="18" charset="0"/>
              </a:rPr>
              <a:t>DECLARATION OF INDEPENDENCE 1776</a:t>
            </a:r>
          </a:p>
        </p:txBody>
      </p:sp>
      <p:pic>
        <p:nvPicPr>
          <p:cNvPr id="22532" name="Picture 4"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8094" y="3275463"/>
            <a:ext cx="4837716" cy="3355073"/>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573206" y="1992573"/>
            <a:ext cx="11109278" cy="100993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latin typeface="Times" pitchFamily="18" charset="0"/>
                <a:cs typeface="Times" pitchFamily="18" charset="0"/>
              </a:rPr>
              <a:t>WE hold these Truths to be self evident that all Men are created equal, that they are endowed by their creator with certain unalienable Rights, that among these are Life, Liberty, and the Pursuit of Happiness</a:t>
            </a:r>
            <a:r>
              <a:rPr lang="en-US" sz="2400" dirty="0">
                <a:latin typeface="Times" pitchFamily="18" charset="0"/>
                <a:cs typeface="Times" pitchFamily="18" charset="0"/>
              </a:rPr>
              <a:t>—</a:t>
            </a:r>
          </a:p>
        </p:txBody>
      </p:sp>
      <p:pic>
        <p:nvPicPr>
          <p:cNvPr id="22534" name="Picture 6"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4617" y="3712191"/>
            <a:ext cx="2803490" cy="2772014"/>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2816361" y="3111690"/>
            <a:ext cx="3516199" cy="1323832"/>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Times" pitchFamily="18" charset="0"/>
                <a:cs typeface="Times" pitchFamily="18" charset="0"/>
              </a:rPr>
              <a:t>Let’s see if the Candid World is listening</a:t>
            </a:r>
            <a:endParaRPr lang="en-US" sz="2400" dirty="0">
              <a:solidFill>
                <a:srgbClr val="C00000"/>
              </a:solidFill>
              <a:latin typeface="Times" pitchFamily="18" charset="0"/>
              <a:cs typeface="Times" pitchFamily="18" charset="0"/>
            </a:endParaRPr>
          </a:p>
        </p:txBody>
      </p:sp>
      <p:sp>
        <p:nvSpPr>
          <p:cNvPr id="6" name="Rectangle 5"/>
          <p:cNvSpPr/>
          <p:nvPr/>
        </p:nvSpPr>
        <p:spPr>
          <a:xfrm>
            <a:off x="6851176" y="6005015"/>
            <a:ext cx="3875964" cy="554629"/>
          </a:xfrm>
          <a:prstGeom prst="rect">
            <a:avLst/>
          </a:prstGeom>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latin typeface="Times" pitchFamily="18" charset="0"/>
                <a:cs typeface="Times" pitchFamily="18" charset="0"/>
                <a:hlinkClick r:id="rId4"/>
              </a:rPr>
              <a:t>Declaration of Independence</a:t>
            </a:r>
            <a:endParaRPr lang="en-US" dirty="0">
              <a:solidFill>
                <a:srgbClr val="002060"/>
              </a:solidFill>
              <a:latin typeface="Times" pitchFamily="18" charset="0"/>
              <a:cs typeface="Times" pitchFamily="18" charset="0"/>
            </a:endParaRPr>
          </a:p>
        </p:txBody>
      </p:sp>
    </p:spTree>
    <p:extLst>
      <p:ext uri="{BB962C8B-B14F-4D97-AF65-F5344CB8AC3E}">
        <p14:creationId xmlns:p14="http://schemas.microsoft.com/office/powerpoint/2010/main" val="38054430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D09BD-97A4-4C4F-AA08-15442771F64F}"/>
              </a:ext>
            </a:extLst>
          </p:cNvPr>
          <p:cNvSpPr>
            <a:spLocks noGrp="1"/>
          </p:cNvSpPr>
          <p:nvPr>
            <p:ph type="title"/>
          </p:nvPr>
        </p:nvSpPr>
        <p:spPr>
          <a:xfrm>
            <a:off x="154745" y="164368"/>
            <a:ext cx="11802793" cy="760290"/>
          </a:xfrm>
          <a:solidFill>
            <a:schemeClr val="accent4">
              <a:lumMod val="40000"/>
              <a:lumOff val="60000"/>
            </a:schemeClr>
          </a:solidFill>
          <a:ln>
            <a:solidFill>
              <a:srgbClr val="FF0000"/>
            </a:solidFill>
          </a:ln>
        </p:spPr>
        <p:txBody>
          <a:bodyPr>
            <a:normAutofit/>
          </a:bodyPr>
          <a:lstStyle/>
          <a:p>
            <a:r>
              <a:rPr lang="en-US" sz="3600" dirty="0">
                <a:solidFill>
                  <a:srgbClr val="002060"/>
                </a:solidFill>
                <a:latin typeface="High Tower Text" panose="02040502050506030303" pitchFamily="18" charset="0"/>
              </a:rPr>
              <a:t>A Declaration of American Identity &amp; Political Ideology</a:t>
            </a:r>
          </a:p>
        </p:txBody>
      </p:sp>
      <p:sp>
        <p:nvSpPr>
          <p:cNvPr id="3" name="Content Placeholder 2">
            <a:extLst>
              <a:ext uri="{FF2B5EF4-FFF2-40B4-BE49-F238E27FC236}">
                <a16:creationId xmlns:a16="http://schemas.microsoft.com/office/drawing/2014/main" id="{C488E245-2E59-434E-B182-8EACF95DDE2A}"/>
              </a:ext>
            </a:extLst>
          </p:cNvPr>
          <p:cNvSpPr>
            <a:spLocks noGrp="1"/>
          </p:cNvSpPr>
          <p:nvPr>
            <p:ph idx="1"/>
          </p:nvPr>
        </p:nvSpPr>
        <p:spPr>
          <a:xfrm>
            <a:off x="641250" y="1062107"/>
            <a:ext cx="10515600" cy="5392326"/>
          </a:xfrm>
          <a:solidFill>
            <a:schemeClr val="bg1"/>
          </a:solidFill>
          <a:ln>
            <a:solidFill>
              <a:srgbClr val="002060"/>
            </a:solidFill>
          </a:ln>
        </p:spPr>
        <p:txBody>
          <a:bodyPr/>
          <a:lstStyle/>
          <a:p>
            <a:r>
              <a:rPr lang="en-US" dirty="0">
                <a:latin typeface="Times" panose="02020603050405020304" pitchFamily="18" charset="0"/>
                <a:cs typeface="Times" panose="02020603050405020304" pitchFamily="18" charset="0"/>
              </a:rPr>
              <a:t>Influencing Thomas Jefferson</a:t>
            </a:r>
          </a:p>
        </p:txBody>
      </p:sp>
      <p:pic>
        <p:nvPicPr>
          <p:cNvPr id="2050" name="Picture 2" descr="The Declaration of Independence: The Full Text in English…. and Spanish">
            <a:extLst>
              <a:ext uri="{FF2B5EF4-FFF2-40B4-BE49-F238E27FC236}">
                <a16:creationId xmlns:a16="http://schemas.microsoft.com/office/drawing/2014/main" id="{1134854C-E9B7-4495-9547-69E2F049A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9051" y="1800664"/>
            <a:ext cx="4117145" cy="485335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5C9278F-1F80-47EE-B9B3-9D883BDECD15}"/>
              </a:ext>
            </a:extLst>
          </p:cNvPr>
          <p:cNvSpPr/>
          <p:nvPr/>
        </p:nvSpPr>
        <p:spPr>
          <a:xfrm>
            <a:off x="1035150" y="1529439"/>
            <a:ext cx="10697067" cy="1262649"/>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bg1"/>
                </a:solidFill>
                <a:latin typeface="Times" panose="02020603050405020304" pitchFamily="18" charset="0"/>
                <a:cs typeface="Times" panose="02020603050405020304" pitchFamily="18" charset="0"/>
              </a:rPr>
              <a:t>1. Why does Jefferson use the following quote -  </a:t>
            </a:r>
            <a:r>
              <a:rPr lang="en-US" sz="2200" i="1" dirty="0">
                <a:latin typeface="Times" panose="02020603050405020304" pitchFamily="18" charset="0"/>
                <a:cs typeface="Times" panose="02020603050405020304" pitchFamily="18" charset="0"/>
              </a:rPr>
              <a:t>the </a:t>
            </a:r>
            <a:r>
              <a:rPr lang="en-US" sz="2200" b="1" i="1" dirty="0">
                <a:latin typeface="Times" panose="02020603050405020304" pitchFamily="18" charset="0"/>
                <a:cs typeface="Times" panose="02020603050405020304" pitchFamily="18" charset="0"/>
              </a:rPr>
              <a:t>Laws of Nature</a:t>
            </a:r>
            <a:r>
              <a:rPr lang="en-US" sz="2200" i="1" dirty="0">
                <a:latin typeface="Times" panose="02020603050405020304" pitchFamily="18" charset="0"/>
                <a:cs typeface="Times" panose="02020603050405020304" pitchFamily="18" charset="0"/>
              </a:rPr>
              <a:t> and of </a:t>
            </a:r>
            <a:r>
              <a:rPr lang="en-US" sz="2200" b="1" i="1" dirty="0">
                <a:latin typeface="Times" panose="02020603050405020304" pitchFamily="18" charset="0"/>
                <a:cs typeface="Times" panose="02020603050405020304" pitchFamily="18" charset="0"/>
              </a:rPr>
              <a:t>Nature's God</a:t>
            </a:r>
            <a:r>
              <a:rPr lang="en-US" sz="2200" i="1" dirty="0">
                <a:latin typeface="Times" panose="02020603050405020304" pitchFamily="18" charset="0"/>
                <a:cs typeface="Times" panose="02020603050405020304" pitchFamily="18" charset="0"/>
              </a:rPr>
              <a:t> entitle them, a decent respect to the opinions of mankind requires that they should declare the causes which</a:t>
            </a:r>
            <a:r>
              <a:rPr lang="en-US" sz="2200" b="1" i="1" dirty="0">
                <a:latin typeface="Times" panose="02020603050405020304" pitchFamily="18" charset="0"/>
                <a:cs typeface="Times" panose="02020603050405020304" pitchFamily="18" charset="0"/>
              </a:rPr>
              <a:t> impel</a:t>
            </a:r>
            <a:r>
              <a:rPr lang="en-US" sz="2200" i="1" dirty="0">
                <a:latin typeface="Times" panose="02020603050405020304" pitchFamily="18" charset="0"/>
                <a:cs typeface="Times" panose="02020603050405020304" pitchFamily="18" charset="0"/>
              </a:rPr>
              <a:t> them to the separation.</a:t>
            </a:r>
          </a:p>
        </p:txBody>
      </p:sp>
      <p:sp>
        <p:nvSpPr>
          <p:cNvPr id="6" name="Rectangle 5">
            <a:extLst>
              <a:ext uri="{FF2B5EF4-FFF2-40B4-BE49-F238E27FC236}">
                <a16:creationId xmlns:a16="http://schemas.microsoft.com/office/drawing/2014/main" id="{A41083C5-DC37-44DE-B5A9-7DDC53F7CFC4}"/>
              </a:ext>
            </a:extLst>
          </p:cNvPr>
          <p:cNvSpPr/>
          <p:nvPr/>
        </p:nvSpPr>
        <p:spPr>
          <a:xfrm>
            <a:off x="1035151" y="3757904"/>
            <a:ext cx="10697066" cy="76029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bg1"/>
                </a:solidFill>
                <a:latin typeface="Times" panose="02020603050405020304" pitchFamily="18" charset="0"/>
                <a:cs typeface="Times" panose="02020603050405020304" pitchFamily="18" charset="0"/>
              </a:rPr>
              <a:t>3. How does Thomas Jefferson setup the argument that the American colonies have a right to declare independence in paragraph 3?  (Use a specific example in the text of the document)</a:t>
            </a:r>
          </a:p>
        </p:txBody>
      </p:sp>
      <p:sp>
        <p:nvSpPr>
          <p:cNvPr id="7" name="Rectangle 6">
            <a:extLst>
              <a:ext uri="{FF2B5EF4-FFF2-40B4-BE49-F238E27FC236}">
                <a16:creationId xmlns:a16="http://schemas.microsoft.com/office/drawing/2014/main" id="{716A1D2E-989B-4C01-9155-757B92CCC60F}"/>
              </a:ext>
            </a:extLst>
          </p:cNvPr>
          <p:cNvSpPr/>
          <p:nvPr/>
        </p:nvSpPr>
        <p:spPr>
          <a:xfrm>
            <a:off x="1035150" y="2879275"/>
            <a:ext cx="10697065" cy="76029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bg1"/>
                </a:solidFill>
                <a:latin typeface="Times" panose="02020603050405020304" pitchFamily="18" charset="0"/>
                <a:cs typeface="Times" panose="02020603050405020304" pitchFamily="18" charset="0"/>
              </a:rPr>
              <a:t>2. Where in the 2</a:t>
            </a:r>
            <a:r>
              <a:rPr lang="en-US" sz="2200" baseline="30000" dirty="0">
                <a:solidFill>
                  <a:schemeClr val="bg1"/>
                </a:solidFill>
                <a:latin typeface="Times" panose="02020603050405020304" pitchFamily="18" charset="0"/>
                <a:cs typeface="Times" panose="02020603050405020304" pitchFamily="18" charset="0"/>
              </a:rPr>
              <a:t>nd</a:t>
            </a:r>
            <a:r>
              <a:rPr lang="en-US" sz="2200" dirty="0">
                <a:solidFill>
                  <a:schemeClr val="bg1"/>
                </a:solidFill>
                <a:latin typeface="Times" panose="02020603050405020304" pitchFamily="18" charset="0"/>
                <a:cs typeface="Times" panose="02020603050405020304" pitchFamily="18" charset="0"/>
              </a:rPr>
              <a:t> paragraph does Thomas Jefferson use the idea of the social contract, as explained by John Locke? </a:t>
            </a:r>
          </a:p>
        </p:txBody>
      </p:sp>
      <p:sp>
        <p:nvSpPr>
          <p:cNvPr id="13" name="Rectangle 12">
            <a:extLst>
              <a:ext uri="{FF2B5EF4-FFF2-40B4-BE49-F238E27FC236}">
                <a16:creationId xmlns:a16="http://schemas.microsoft.com/office/drawing/2014/main" id="{90969EF3-7A9B-41FF-945E-BD60B62A411B}"/>
              </a:ext>
            </a:extLst>
          </p:cNvPr>
          <p:cNvSpPr/>
          <p:nvPr/>
        </p:nvSpPr>
        <p:spPr>
          <a:xfrm>
            <a:off x="1035151" y="4605381"/>
            <a:ext cx="10697066" cy="76029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bg1"/>
                </a:solidFill>
                <a:latin typeface="Times" panose="02020603050405020304" pitchFamily="18" charset="0"/>
                <a:cs typeface="Times" panose="02020603050405020304" pitchFamily="18" charset="0"/>
              </a:rPr>
              <a:t>4. Why does Jefferson choose to make the argument before a “candid world”?</a:t>
            </a:r>
          </a:p>
        </p:txBody>
      </p:sp>
      <p:sp>
        <p:nvSpPr>
          <p:cNvPr id="14" name="Rectangle 13">
            <a:extLst>
              <a:ext uri="{FF2B5EF4-FFF2-40B4-BE49-F238E27FC236}">
                <a16:creationId xmlns:a16="http://schemas.microsoft.com/office/drawing/2014/main" id="{31339430-3A28-474A-940C-6D75C7C0784A}"/>
              </a:ext>
            </a:extLst>
          </p:cNvPr>
          <p:cNvSpPr/>
          <p:nvPr/>
        </p:nvSpPr>
        <p:spPr>
          <a:xfrm>
            <a:off x="1035151" y="5452858"/>
            <a:ext cx="9875520" cy="76029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bg1"/>
                </a:solidFill>
                <a:latin typeface="Times" panose="02020603050405020304" pitchFamily="18" charset="0"/>
                <a:cs typeface="Times" panose="02020603050405020304" pitchFamily="18" charset="0"/>
              </a:rPr>
              <a:t>5. What evidence does Jefferson present to support his argument about the American colonies’ right to declare independence? </a:t>
            </a:r>
          </a:p>
        </p:txBody>
      </p:sp>
    </p:spTree>
    <p:extLst>
      <p:ext uri="{BB962C8B-B14F-4D97-AF65-F5344CB8AC3E}">
        <p14:creationId xmlns:p14="http://schemas.microsoft.com/office/powerpoint/2010/main" val="245903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8F52A-E28B-4E08-B856-AFA19B33637D}"/>
              </a:ext>
            </a:extLst>
          </p:cNvPr>
          <p:cNvSpPr>
            <a:spLocks noGrp="1"/>
          </p:cNvSpPr>
          <p:nvPr>
            <p:ph type="title"/>
          </p:nvPr>
        </p:nvSpPr>
        <p:spPr>
          <a:xfrm>
            <a:off x="838200" y="119576"/>
            <a:ext cx="10515600" cy="561462"/>
          </a:xfrm>
          <a:solidFill>
            <a:schemeClr val="bg1"/>
          </a:solidFill>
          <a:ln>
            <a:solidFill>
              <a:srgbClr val="FF0000"/>
            </a:solidFill>
          </a:ln>
        </p:spPr>
        <p:txBody>
          <a:bodyPr>
            <a:normAutofit fontScale="90000"/>
          </a:bodyPr>
          <a:lstStyle/>
          <a:p>
            <a:r>
              <a:rPr lang="en-US" dirty="0">
                <a:solidFill>
                  <a:srgbClr val="002060"/>
                </a:solidFill>
                <a:latin typeface="Times" panose="02020603050405020304" pitchFamily="18" charset="0"/>
                <a:cs typeface="Times" panose="02020603050405020304" pitchFamily="18" charset="0"/>
              </a:rPr>
              <a:t>A Counter Argument </a:t>
            </a:r>
          </a:p>
        </p:txBody>
      </p:sp>
      <p:sp>
        <p:nvSpPr>
          <p:cNvPr id="3" name="Content Placeholder 2">
            <a:extLst>
              <a:ext uri="{FF2B5EF4-FFF2-40B4-BE49-F238E27FC236}">
                <a16:creationId xmlns:a16="http://schemas.microsoft.com/office/drawing/2014/main" id="{CA529F18-0E37-443C-8649-0D4651DB3973}"/>
              </a:ext>
            </a:extLst>
          </p:cNvPr>
          <p:cNvSpPr>
            <a:spLocks noGrp="1"/>
          </p:cNvSpPr>
          <p:nvPr>
            <p:ph idx="1"/>
          </p:nvPr>
        </p:nvSpPr>
        <p:spPr>
          <a:xfrm>
            <a:off x="365759" y="886265"/>
            <a:ext cx="11479237" cy="5290698"/>
          </a:xfrm>
          <a:solidFill>
            <a:schemeClr val="bg1"/>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Frederick Douglass Speech, July 5, 1852</a:t>
            </a:r>
          </a:p>
        </p:txBody>
      </p:sp>
      <p:sp>
        <p:nvSpPr>
          <p:cNvPr id="4" name="Rectangle 3">
            <a:extLst>
              <a:ext uri="{FF2B5EF4-FFF2-40B4-BE49-F238E27FC236}">
                <a16:creationId xmlns:a16="http://schemas.microsoft.com/office/drawing/2014/main" id="{CF3DBD85-07A1-4F81-8185-FFA1304CB02D}"/>
              </a:ext>
            </a:extLst>
          </p:cNvPr>
          <p:cNvSpPr/>
          <p:nvPr/>
        </p:nvSpPr>
        <p:spPr>
          <a:xfrm>
            <a:off x="180535" y="1294228"/>
            <a:ext cx="11830929" cy="436098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panose="02020603050405020304" pitchFamily="18" charset="0"/>
                <a:cs typeface="Times" panose="02020603050405020304" pitchFamily="18" charset="0"/>
              </a:rPr>
              <a:t>Fellow-citizens, pardon me, allow me to ask, why am I called upon to speak here today? What have I, or those I represent, to do with your national independence? Are the great principles of political freedom and of natural justice, embodied in that Declaration of Independence, extended to us? and am I, therefore, called upon to bring our humble offering to the national altar, and to confess the benefits and express devout gratitude for the blessings resulting from your independence to us?... </a:t>
            </a:r>
          </a:p>
          <a:p>
            <a:endParaRPr lang="en-US" dirty="0">
              <a:latin typeface="Times" panose="02020603050405020304" pitchFamily="18" charset="0"/>
              <a:cs typeface="Times" panose="02020603050405020304" pitchFamily="18" charset="0"/>
            </a:endParaRPr>
          </a:p>
          <a:p>
            <a:r>
              <a:rPr lang="en-US" dirty="0">
                <a:latin typeface="Times" panose="02020603050405020304" pitchFamily="18" charset="0"/>
                <a:cs typeface="Times" panose="02020603050405020304" pitchFamily="18" charset="0"/>
              </a:rPr>
              <a:t>But, such is not the state of the case. I say it with a sad sense of the disparity between us. I am not included within the pale of this glorious anniversary! Your high independence only reveals the immeasurable distance between us. The blessings in which you, this day, rejoice, are not enjoyed in common.-The rich inheritance of justice, liberty, prosperity and independence, bequeathed by your fathers, is shared by you, not by me. The sunlight that brought life and healing to you, has brought stripes and death to me. This Fourth July is yours, not mine. You may rejoice, I must mourn. To drag a man in fetters into the grand illuminated temple of liberty, and call upon him to join you in joyous anthems, were inhuman mockery and sacrilegious irony. Do you mean, citizens, to mock me, by asking me to speak today? If so, there is a parallel to your conduct. And let me warn you that it is dangerous to copy the example of a nation whose crimes, towering up to heaven, were thrown down by the breath of the Almighty, burying that nation in irrecoverable ruin! I can today take up the plaintive lament of a peeled and woe-smitten people. </a:t>
            </a:r>
          </a:p>
        </p:txBody>
      </p:sp>
      <p:sp>
        <p:nvSpPr>
          <p:cNvPr id="5" name="Rectangle 4">
            <a:extLst>
              <a:ext uri="{FF2B5EF4-FFF2-40B4-BE49-F238E27FC236}">
                <a16:creationId xmlns:a16="http://schemas.microsoft.com/office/drawing/2014/main" id="{4A7D138B-7401-4DAC-BE6E-72CB88550EB1}"/>
              </a:ext>
            </a:extLst>
          </p:cNvPr>
          <p:cNvSpPr/>
          <p:nvPr/>
        </p:nvSpPr>
        <p:spPr>
          <a:xfrm>
            <a:off x="1322363" y="5317588"/>
            <a:ext cx="10691446" cy="142083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US" sz="2000" dirty="0">
                <a:latin typeface="Times" panose="02020603050405020304" pitchFamily="18" charset="0"/>
                <a:cs typeface="Times" panose="02020603050405020304" pitchFamily="18" charset="0"/>
              </a:rPr>
              <a:t>Who is the intended audience of the speech? </a:t>
            </a:r>
          </a:p>
          <a:p>
            <a:pPr marL="342900" indent="-342900">
              <a:buFont typeface="+mj-lt"/>
              <a:buAutoNum type="arabicPeriod"/>
            </a:pPr>
            <a:r>
              <a:rPr lang="en-US" sz="2000" dirty="0">
                <a:latin typeface="Times" panose="02020603050405020304" pitchFamily="18" charset="0"/>
                <a:cs typeface="Times" panose="02020603050405020304" pitchFamily="18" charset="0"/>
              </a:rPr>
              <a:t>Why was the speech written? </a:t>
            </a:r>
          </a:p>
          <a:p>
            <a:pPr marL="342900" indent="-342900">
              <a:buFont typeface="+mj-lt"/>
              <a:buAutoNum type="arabicPeriod"/>
            </a:pPr>
            <a:r>
              <a:rPr lang="en-US" sz="2000" dirty="0">
                <a:latin typeface="Times" panose="02020603050405020304" pitchFamily="18" charset="0"/>
                <a:cs typeface="Times" panose="02020603050405020304" pitchFamily="18" charset="0"/>
              </a:rPr>
              <a:t>Why is the speech significant </a:t>
            </a:r>
          </a:p>
        </p:txBody>
      </p:sp>
    </p:spTree>
    <p:extLst>
      <p:ext uri="{BB962C8B-B14F-4D97-AF65-F5344CB8AC3E}">
        <p14:creationId xmlns:p14="http://schemas.microsoft.com/office/powerpoint/2010/main" val="20183215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8F52A-E28B-4E08-B856-AFA19B33637D}"/>
              </a:ext>
            </a:extLst>
          </p:cNvPr>
          <p:cNvSpPr>
            <a:spLocks noGrp="1"/>
          </p:cNvSpPr>
          <p:nvPr>
            <p:ph type="title"/>
          </p:nvPr>
        </p:nvSpPr>
        <p:spPr>
          <a:xfrm>
            <a:off x="838200" y="119576"/>
            <a:ext cx="10515600" cy="561462"/>
          </a:xfrm>
          <a:solidFill>
            <a:schemeClr val="accent4">
              <a:lumMod val="40000"/>
              <a:lumOff val="60000"/>
            </a:schemeClr>
          </a:solidFill>
          <a:ln>
            <a:solidFill>
              <a:srgbClr val="FF0000"/>
            </a:solidFill>
          </a:ln>
        </p:spPr>
        <p:txBody>
          <a:bodyPr>
            <a:normAutofit fontScale="90000"/>
          </a:bodyPr>
          <a:lstStyle/>
          <a:p>
            <a:r>
              <a:rPr lang="en-US" dirty="0">
                <a:solidFill>
                  <a:srgbClr val="002060"/>
                </a:solidFill>
                <a:latin typeface="Times" panose="02020603050405020304" pitchFamily="18" charset="0"/>
                <a:cs typeface="Times" panose="02020603050405020304" pitchFamily="18" charset="0"/>
              </a:rPr>
              <a:t>MCQ Practice</a:t>
            </a:r>
          </a:p>
        </p:txBody>
      </p:sp>
      <p:sp>
        <p:nvSpPr>
          <p:cNvPr id="3" name="Content Placeholder 2">
            <a:extLst>
              <a:ext uri="{FF2B5EF4-FFF2-40B4-BE49-F238E27FC236}">
                <a16:creationId xmlns:a16="http://schemas.microsoft.com/office/drawing/2014/main" id="{CA529F18-0E37-443C-8649-0D4651DB3973}"/>
              </a:ext>
            </a:extLst>
          </p:cNvPr>
          <p:cNvSpPr>
            <a:spLocks noGrp="1"/>
          </p:cNvSpPr>
          <p:nvPr>
            <p:ph idx="1"/>
          </p:nvPr>
        </p:nvSpPr>
        <p:spPr>
          <a:xfrm>
            <a:off x="365759" y="886265"/>
            <a:ext cx="11479237" cy="5290698"/>
          </a:xfrm>
          <a:solidFill>
            <a:schemeClr val="bg1"/>
          </a:solidFill>
          <a:ln>
            <a:solidFill>
              <a:srgbClr val="002060"/>
            </a:solidFill>
          </a:ln>
        </p:spPr>
        <p:txBody>
          <a:bodyPr>
            <a:normAutofit/>
          </a:bodyPr>
          <a:lstStyle/>
          <a:p>
            <a:pPr marL="0" marR="0" indent="0">
              <a:lnSpc>
                <a:spcPct val="107000"/>
              </a:lnSpc>
              <a:spcBef>
                <a:spcPts val="0"/>
              </a:spcBef>
              <a:spcAft>
                <a:spcPts val="0"/>
              </a:spcAft>
              <a:buNone/>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“In the D.P.R.K. the ownership of the means of production takes the following forms: state ownership; cooperative ownership; ownership by private natural or by private juridical person.  Mines and other mineral wealth, forests, waters, major enterprises, banks, rail, water and air transport, communication, waterworks, natural energy. .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pPr>
            <a:r>
              <a:rPr lang="en-US" sz="2400" b="1" i="1" kern="100" dirty="0">
                <a:effectLst/>
                <a:latin typeface="Times New Roman" panose="02020603050405020304" pitchFamily="18" charset="0"/>
                <a:ea typeface="Aptos" panose="020B0004020202020204" pitchFamily="34" charset="0"/>
                <a:cs typeface="Times New Roman" panose="02020603050405020304" pitchFamily="18" charset="0"/>
              </a:rPr>
              <a:t>Article 5, North Korean Constitution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___ 11. Which form of government does North Korea utilize in order to provide for its citizens? (CL.C&amp;G.3.4)</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indent="-457200">
              <a:buAutoNum type="alphaUcPeriod"/>
            </a:pPr>
            <a:r>
              <a:rPr lang="en-US" sz="2400" dirty="0">
                <a:effectLst/>
                <a:latin typeface="Times New Roman" panose="02020603050405020304" pitchFamily="18" charset="0"/>
                <a:ea typeface="Aptos" panose="020B0004020202020204" pitchFamily="34" charset="0"/>
              </a:rPr>
              <a:t>Socialism		</a:t>
            </a:r>
          </a:p>
          <a:p>
            <a:pPr marL="457200" indent="-457200">
              <a:buAutoNum type="alphaUcPeriod"/>
            </a:pPr>
            <a:r>
              <a:rPr lang="en-US" sz="2400" dirty="0">
                <a:effectLst/>
                <a:latin typeface="Times New Roman" panose="02020603050405020304" pitchFamily="18" charset="0"/>
                <a:ea typeface="Aptos" panose="020B0004020202020204" pitchFamily="34" charset="0"/>
              </a:rPr>
              <a:t>Oligarchy	</a:t>
            </a:r>
            <a:endParaRPr lang="en-US" sz="2400" dirty="0">
              <a:latin typeface="Times New Roman" panose="02020603050405020304" pitchFamily="18" charset="0"/>
              <a:ea typeface="Aptos" panose="020B0004020202020204" pitchFamily="34" charset="0"/>
            </a:endParaRPr>
          </a:p>
          <a:p>
            <a:pPr marL="457200" indent="-457200">
              <a:buAutoNum type="alphaUcPeriod"/>
            </a:pPr>
            <a:r>
              <a:rPr lang="en-US" sz="2400" dirty="0">
                <a:effectLst/>
                <a:latin typeface="Times New Roman" panose="02020603050405020304" pitchFamily="18" charset="0"/>
                <a:ea typeface="Aptos" panose="020B0004020202020204" pitchFamily="34" charset="0"/>
              </a:rPr>
              <a:t>Absolute Monarchy	    </a:t>
            </a:r>
          </a:p>
          <a:p>
            <a:pPr marL="457200" indent="-457200">
              <a:buAutoNum type="alphaUcPeriod"/>
            </a:pPr>
            <a:r>
              <a:rPr lang="en-US" sz="2400" dirty="0">
                <a:effectLst/>
                <a:latin typeface="Times New Roman" panose="02020603050405020304" pitchFamily="18" charset="0"/>
                <a:ea typeface="Aptos" panose="020B0004020202020204" pitchFamily="34" charset="0"/>
              </a:rPr>
              <a:t>Representative Democracy </a:t>
            </a: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926363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8F52A-E28B-4E08-B856-AFA19B33637D}"/>
              </a:ext>
            </a:extLst>
          </p:cNvPr>
          <p:cNvSpPr>
            <a:spLocks noGrp="1"/>
          </p:cNvSpPr>
          <p:nvPr>
            <p:ph type="title"/>
          </p:nvPr>
        </p:nvSpPr>
        <p:spPr>
          <a:xfrm>
            <a:off x="838200" y="119576"/>
            <a:ext cx="10515600" cy="561462"/>
          </a:xfrm>
          <a:solidFill>
            <a:schemeClr val="accent4">
              <a:lumMod val="40000"/>
              <a:lumOff val="60000"/>
            </a:schemeClr>
          </a:solidFill>
          <a:ln>
            <a:solidFill>
              <a:srgbClr val="FF0000"/>
            </a:solidFill>
          </a:ln>
        </p:spPr>
        <p:txBody>
          <a:bodyPr>
            <a:normAutofit fontScale="90000"/>
          </a:bodyPr>
          <a:lstStyle/>
          <a:p>
            <a:r>
              <a:rPr lang="en-US" dirty="0">
                <a:solidFill>
                  <a:srgbClr val="002060"/>
                </a:solidFill>
                <a:latin typeface="Times" panose="02020603050405020304" pitchFamily="18" charset="0"/>
                <a:cs typeface="Times" panose="02020603050405020304" pitchFamily="18" charset="0"/>
              </a:rPr>
              <a:t>MCQ Practice</a:t>
            </a:r>
          </a:p>
        </p:txBody>
      </p:sp>
      <p:sp>
        <p:nvSpPr>
          <p:cNvPr id="3" name="Content Placeholder 2">
            <a:extLst>
              <a:ext uri="{FF2B5EF4-FFF2-40B4-BE49-F238E27FC236}">
                <a16:creationId xmlns:a16="http://schemas.microsoft.com/office/drawing/2014/main" id="{CA529F18-0E37-443C-8649-0D4651DB3973}"/>
              </a:ext>
            </a:extLst>
          </p:cNvPr>
          <p:cNvSpPr>
            <a:spLocks noGrp="1"/>
          </p:cNvSpPr>
          <p:nvPr>
            <p:ph idx="1"/>
          </p:nvPr>
        </p:nvSpPr>
        <p:spPr>
          <a:xfrm>
            <a:off x="365759" y="886265"/>
            <a:ext cx="11479237" cy="5290698"/>
          </a:xfrm>
          <a:solidFill>
            <a:schemeClr val="bg1"/>
          </a:solidFill>
          <a:ln>
            <a:solidFill>
              <a:srgbClr val="002060"/>
            </a:solidFill>
          </a:ln>
        </p:spPr>
        <p:txBody>
          <a:bodyPr>
            <a:normAutofit/>
          </a:bodyPr>
          <a:lstStyle/>
          <a:p>
            <a:pPr marL="0" marR="0" indent="0">
              <a:lnSpc>
                <a:spcPct val="107000"/>
              </a:lnSpc>
              <a:spcBef>
                <a:spcPts val="0"/>
              </a:spcBef>
              <a:spcAft>
                <a:spcPts val="0"/>
              </a:spcAft>
              <a:buNone/>
            </a:pPr>
            <a:r>
              <a:rPr lang="en-US" kern="100" dirty="0">
                <a:effectLst/>
                <a:latin typeface="Times" panose="02020603050405020304" pitchFamily="18" charset="0"/>
                <a:ea typeface="Aptos" panose="020B0004020202020204" pitchFamily="34" charset="0"/>
                <a:cs typeface="Times" panose="02020603050405020304" pitchFamily="18" charset="0"/>
              </a:rPr>
              <a:t>___ 18. Who has the authority to govern under the democratic system of the United States’ Constitution? (CL.C&amp;G.2.4)</a:t>
            </a:r>
          </a:p>
          <a:p>
            <a:pPr marL="457200" marR="0" indent="-457200">
              <a:lnSpc>
                <a:spcPct val="107000"/>
              </a:lnSpc>
              <a:spcBef>
                <a:spcPts val="0"/>
              </a:spcBef>
              <a:spcAft>
                <a:spcPts val="0"/>
              </a:spcAft>
              <a:buAutoNum type="alphaUcPeriod"/>
            </a:pPr>
            <a:r>
              <a:rPr lang="en-US" kern="100" dirty="0">
                <a:effectLst/>
                <a:latin typeface="Times" panose="02020603050405020304" pitchFamily="18" charset="0"/>
                <a:ea typeface="Aptos" panose="020B0004020202020204" pitchFamily="34" charset="0"/>
                <a:cs typeface="Times" panose="02020603050405020304" pitchFamily="18" charset="0"/>
              </a:rPr>
              <a:t>The people	</a:t>
            </a:r>
            <a:endParaRPr lang="en-US" kern="100" dirty="0">
              <a:latin typeface="Times" panose="02020603050405020304" pitchFamily="18" charset="0"/>
              <a:ea typeface="Aptos" panose="020B0004020202020204" pitchFamily="34" charset="0"/>
              <a:cs typeface="Times" panose="02020603050405020304" pitchFamily="18" charset="0"/>
            </a:endParaRPr>
          </a:p>
          <a:p>
            <a:pPr marL="457200" marR="0" indent="-457200">
              <a:lnSpc>
                <a:spcPct val="107000"/>
              </a:lnSpc>
              <a:spcBef>
                <a:spcPts val="0"/>
              </a:spcBef>
              <a:spcAft>
                <a:spcPts val="0"/>
              </a:spcAft>
              <a:buAutoNum type="alphaUcPeriod"/>
            </a:pPr>
            <a:r>
              <a:rPr lang="en-US" kern="100" dirty="0">
                <a:effectLst/>
                <a:latin typeface="Times" panose="02020603050405020304" pitchFamily="18" charset="0"/>
                <a:ea typeface="Aptos" panose="020B0004020202020204" pitchFamily="34" charset="0"/>
                <a:cs typeface="Times" panose="02020603050405020304" pitchFamily="18" charset="0"/>
              </a:rPr>
              <a:t>U.S. Congress	</a:t>
            </a:r>
          </a:p>
          <a:p>
            <a:pPr marL="457200" marR="0" indent="-457200">
              <a:lnSpc>
                <a:spcPct val="107000"/>
              </a:lnSpc>
              <a:spcBef>
                <a:spcPts val="0"/>
              </a:spcBef>
              <a:spcAft>
                <a:spcPts val="0"/>
              </a:spcAft>
              <a:buAutoNum type="alphaUcPeriod"/>
            </a:pPr>
            <a:r>
              <a:rPr lang="en-US" kern="100" dirty="0">
                <a:effectLst/>
                <a:latin typeface="Times" panose="02020603050405020304" pitchFamily="18" charset="0"/>
                <a:ea typeface="Aptos" panose="020B0004020202020204" pitchFamily="34" charset="0"/>
                <a:cs typeface="Times" panose="02020603050405020304" pitchFamily="18" charset="0"/>
              </a:rPr>
              <a:t>The states		</a:t>
            </a:r>
          </a:p>
          <a:p>
            <a:pPr marL="457200" marR="0" indent="-457200">
              <a:lnSpc>
                <a:spcPct val="107000"/>
              </a:lnSpc>
              <a:spcBef>
                <a:spcPts val="0"/>
              </a:spcBef>
              <a:spcAft>
                <a:spcPts val="0"/>
              </a:spcAft>
              <a:buAutoNum type="alphaUcPeriod"/>
            </a:pPr>
            <a:r>
              <a:rPr lang="en-US" kern="100" dirty="0">
                <a:effectLst/>
                <a:latin typeface="Times" panose="02020603050405020304" pitchFamily="18" charset="0"/>
                <a:ea typeface="Aptos" panose="020B0004020202020204" pitchFamily="34" charset="0"/>
                <a:cs typeface="Times" panose="02020603050405020304" pitchFamily="18" charset="0"/>
              </a:rPr>
              <a:t>The President </a:t>
            </a:r>
          </a:p>
          <a:p>
            <a:pPr marL="0" marR="0" indent="0">
              <a:lnSpc>
                <a:spcPct val="107000"/>
              </a:lnSpc>
              <a:spcBef>
                <a:spcPts val="0"/>
              </a:spcBef>
              <a:spcAft>
                <a:spcPts val="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460355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8F52A-E28B-4E08-B856-AFA19B33637D}"/>
              </a:ext>
            </a:extLst>
          </p:cNvPr>
          <p:cNvSpPr>
            <a:spLocks noGrp="1"/>
          </p:cNvSpPr>
          <p:nvPr>
            <p:ph type="title"/>
          </p:nvPr>
        </p:nvSpPr>
        <p:spPr>
          <a:xfrm>
            <a:off x="838200" y="119576"/>
            <a:ext cx="10515600" cy="561462"/>
          </a:xfrm>
          <a:solidFill>
            <a:schemeClr val="accent4">
              <a:lumMod val="40000"/>
              <a:lumOff val="60000"/>
            </a:schemeClr>
          </a:solidFill>
          <a:ln>
            <a:solidFill>
              <a:srgbClr val="FF0000"/>
            </a:solidFill>
          </a:ln>
        </p:spPr>
        <p:txBody>
          <a:bodyPr>
            <a:normAutofit fontScale="90000"/>
          </a:bodyPr>
          <a:lstStyle/>
          <a:p>
            <a:r>
              <a:rPr lang="en-US" dirty="0">
                <a:solidFill>
                  <a:srgbClr val="002060"/>
                </a:solidFill>
                <a:latin typeface="Times" panose="02020603050405020304" pitchFamily="18" charset="0"/>
                <a:cs typeface="Times" panose="02020603050405020304" pitchFamily="18" charset="0"/>
              </a:rPr>
              <a:t>MCQ Practice</a:t>
            </a:r>
          </a:p>
        </p:txBody>
      </p:sp>
      <p:sp>
        <p:nvSpPr>
          <p:cNvPr id="3" name="Content Placeholder 2">
            <a:extLst>
              <a:ext uri="{FF2B5EF4-FFF2-40B4-BE49-F238E27FC236}">
                <a16:creationId xmlns:a16="http://schemas.microsoft.com/office/drawing/2014/main" id="{CA529F18-0E37-443C-8649-0D4651DB3973}"/>
              </a:ext>
            </a:extLst>
          </p:cNvPr>
          <p:cNvSpPr>
            <a:spLocks noGrp="1"/>
          </p:cNvSpPr>
          <p:nvPr>
            <p:ph idx="1"/>
          </p:nvPr>
        </p:nvSpPr>
        <p:spPr>
          <a:xfrm>
            <a:off x="365759" y="886265"/>
            <a:ext cx="11479237" cy="5290698"/>
          </a:xfrm>
          <a:solidFill>
            <a:schemeClr val="bg1"/>
          </a:solidFill>
          <a:ln>
            <a:solidFill>
              <a:srgbClr val="002060"/>
            </a:solidFill>
          </a:ln>
        </p:spPr>
        <p:txBody>
          <a:bodyPr>
            <a:normAutofit/>
          </a:bodyPr>
          <a:lstStyle/>
          <a:p>
            <a:pPr marL="0" marR="0" indent="0">
              <a:lnSpc>
                <a:spcPct val="107000"/>
              </a:lnSpc>
              <a:spcBef>
                <a:spcPts val="0"/>
              </a:spcBef>
              <a:spcAft>
                <a:spcPts val="0"/>
              </a:spcAft>
              <a:buNone/>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The Constitution requires that all defendants who cannot afford an attorney be provided the assistance of counsel by states as a fundamental right of a fair trial.</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pPr>
            <a:r>
              <a:rPr lang="en-US" sz="2400" b="1" i="1" kern="100" dirty="0">
                <a:effectLst/>
                <a:latin typeface="Times New Roman" panose="02020603050405020304" pitchFamily="18" charset="0"/>
                <a:ea typeface="Aptos" panose="020B0004020202020204" pitchFamily="34" charset="0"/>
                <a:cs typeface="Times New Roman" panose="02020603050405020304" pitchFamily="18" charset="0"/>
              </a:rPr>
              <a:t>Justice Hugo Black, Gideon v. Wainwright, 1963</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___ 20. Which amendment under the Bill of Rights did Justice Black use in the above scenario? (CL.C&amp;G.4.5)</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0" indent="-457200">
              <a:lnSpc>
                <a:spcPct val="107000"/>
              </a:lnSpc>
              <a:spcBef>
                <a:spcPts val="0"/>
              </a:spcBef>
              <a:spcAft>
                <a:spcPts val="0"/>
              </a:spcAft>
              <a:buFont typeface="+mj-lt"/>
              <a:buAutoNum type="alphaUcPeriod"/>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4</a:t>
            </a:r>
            <a:r>
              <a:rPr lang="en-US" sz="2400" kern="100" baseline="30000" dirty="0">
                <a:effectLst/>
                <a:latin typeface="Times New Roman" panose="02020603050405020304" pitchFamily="18" charset="0"/>
                <a:ea typeface="Aptos" panose="020B0004020202020204" pitchFamily="34" charset="0"/>
                <a:cs typeface="Times New Roman" panose="02020603050405020304" pitchFamily="18" charset="0"/>
              </a:rPr>
              <a:t>th</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Amendment</a:t>
            </a:r>
          </a:p>
          <a:p>
            <a:pPr marL="457200" marR="0" lvl="0" indent="-457200">
              <a:lnSpc>
                <a:spcPct val="107000"/>
              </a:lnSpc>
              <a:spcBef>
                <a:spcPts val="0"/>
              </a:spcBef>
              <a:spcAft>
                <a:spcPts val="0"/>
              </a:spcAft>
              <a:buFont typeface="+mj-lt"/>
              <a:buAutoNum type="alphaUcPeriod"/>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5</a:t>
            </a:r>
            <a:r>
              <a:rPr lang="en-US" sz="2400" kern="100" baseline="30000" dirty="0">
                <a:effectLst/>
                <a:latin typeface="Times New Roman" panose="02020603050405020304" pitchFamily="18" charset="0"/>
                <a:ea typeface="Aptos" panose="020B0004020202020204" pitchFamily="34" charset="0"/>
                <a:cs typeface="Times New Roman" panose="02020603050405020304" pitchFamily="18" charset="0"/>
              </a:rPr>
              <a:t>th</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Amendment	</a:t>
            </a:r>
            <a:endParaRPr lang="en-US" sz="2400" kern="100" dirty="0">
              <a:latin typeface="Times New Roman" panose="02020603050405020304" pitchFamily="18" charset="0"/>
              <a:ea typeface="Aptos" panose="020B0004020202020204" pitchFamily="34" charset="0"/>
              <a:cs typeface="Times New Roman" panose="02020603050405020304" pitchFamily="18" charset="0"/>
            </a:endParaRPr>
          </a:p>
          <a:p>
            <a:pPr marL="457200" marR="0" lvl="0" indent="-457200">
              <a:lnSpc>
                <a:spcPct val="107000"/>
              </a:lnSpc>
              <a:spcBef>
                <a:spcPts val="0"/>
              </a:spcBef>
              <a:spcAft>
                <a:spcPts val="0"/>
              </a:spcAft>
              <a:buFont typeface="+mj-lt"/>
              <a:buAutoNum type="alphaUcPeriod"/>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6</a:t>
            </a:r>
            <a:r>
              <a:rPr lang="en-US" sz="2400" kern="100" baseline="30000" dirty="0">
                <a:effectLst/>
                <a:latin typeface="Times New Roman" panose="02020603050405020304" pitchFamily="18" charset="0"/>
                <a:ea typeface="Aptos" panose="020B0004020202020204" pitchFamily="34" charset="0"/>
                <a:cs typeface="Times New Roman" panose="02020603050405020304" pitchFamily="18" charset="0"/>
              </a:rPr>
              <a:t>th</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Amendment	</a:t>
            </a:r>
          </a:p>
          <a:p>
            <a:pPr marL="457200" marR="0" lvl="0" indent="-457200">
              <a:lnSpc>
                <a:spcPct val="107000"/>
              </a:lnSpc>
              <a:spcBef>
                <a:spcPts val="0"/>
              </a:spcBef>
              <a:spcAft>
                <a:spcPts val="0"/>
              </a:spcAft>
              <a:buFont typeface="+mj-lt"/>
              <a:buAutoNum type="alphaUcPeriod"/>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7</a:t>
            </a:r>
            <a:r>
              <a:rPr lang="en-US" sz="2400" kern="100" baseline="30000" dirty="0">
                <a:effectLst/>
                <a:latin typeface="Times New Roman" panose="02020603050405020304" pitchFamily="18" charset="0"/>
                <a:ea typeface="Aptos" panose="020B0004020202020204" pitchFamily="34" charset="0"/>
                <a:cs typeface="Times New Roman" panose="02020603050405020304" pitchFamily="18" charset="0"/>
              </a:rPr>
              <a:t>th</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Amendment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798816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8F52A-E28B-4E08-B856-AFA19B33637D}"/>
              </a:ext>
            </a:extLst>
          </p:cNvPr>
          <p:cNvSpPr>
            <a:spLocks noGrp="1"/>
          </p:cNvSpPr>
          <p:nvPr>
            <p:ph type="title"/>
          </p:nvPr>
        </p:nvSpPr>
        <p:spPr>
          <a:xfrm>
            <a:off x="838200" y="119576"/>
            <a:ext cx="10515600" cy="561462"/>
          </a:xfrm>
          <a:solidFill>
            <a:schemeClr val="accent4">
              <a:lumMod val="40000"/>
              <a:lumOff val="60000"/>
            </a:schemeClr>
          </a:solidFill>
          <a:ln>
            <a:solidFill>
              <a:srgbClr val="FF0000"/>
            </a:solidFill>
          </a:ln>
        </p:spPr>
        <p:txBody>
          <a:bodyPr>
            <a:normAutofit fontScale="90000"/>
          </a:bodyPr>
          <a:lstStyle/>
          <a:p>
            <a:r>
              <a:rPr lang="en-US" dirty="0">
                <a:solidFill>
                  <a:srgbClr val="002060"/>
                </a:solidFill>
                <a:latin typeface="Times" panose="02020603050405020304" pitchFamily="18" charset="0"/>
                <a:cs typeface="Times" panose="02020603050405020304" pitchFamily="18" charset="0"/>
              </a:rPr>
              <a:t>MCQ Practice</a:t>
            </a:r>
          </a:p>
        </p:txBody>
      </p:sp>
      <p:sp>
        <p:nvSpPr>
          <p:cNvPr id="3" name="Content Placeholder 2">
            <a:extLst>
              <a:ext uri="{FF2B5EF4-FFF2-40B4-BE49-F238E27FC236}">
                <a16:creationId xmlns:a16="http://schemas.microsoft.com/office/drawing/2014/main" id="{CA529F18-0E37-443C-8649-0D4651DB3973}"/>
              </a:ext>
            </a:extLst>
          </p:cNvPr>
          <p:cNvSpPr>
            <a:spLocks noGrp="1"/>
          </p:cNvSpPr>
          <p:nvPr>
            <p:ph idx="1"/>
          </p:nvPr>
        </p:nvSpPr>
        <p:spPr>
          <a:xfrm>
            <a:off x="365759" y="886265"/>
            <a:ext cx="11479237" cy="5290698"/>
          </a:xfrm>
          <a:solidFill>
            <a:schemeClr val="bg1"/>
          </a:solidFill>
          <a:ln>
            <a:solidFill>
              <a:srgbClr val="002060"/>
            </a:solidFill>
          </a:ln>
        </p:spPr>
        <p:txBody>
          <a:bodyPr>
            <a:normAutofit/>
          </a:bodyPr>
          <a:lstStyle/>
          <a:p>
            <a:pPr marL="0" marR="0" indent="0">
              <a:lnSpc>
                <a:spcPct val="107000"/>
              </a:lnSpc>
              <a:spcBef>
                <a:spcPts val="0"/>
              </a:spcBef>
              <a:spcAft>
                <a:spcPts val="0"/>
              </a:spcAft>
              <a:buNone/>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Upon arriving in the new world, the Pilgrims of the Plymouth Bay Colony established the Mayflower Compact in which the citizens of the community would meet in the church to discuss public issues and individual vote on how they should be handled.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___ 27. What type of government does the Mayflower Compact establish in Plymouth Bay Colony? (CL.C&amp;G.3.4)</a:t>
            </a:r>
            <a:endParaRPr lang="en-US" sz="2400" kern="100" dirty="0">
              <a:latin typeface="Aptos" panose="020B0004020202020204" pitchFamily="34" charset="0"/>
              <a:ea typeface="Aptos" panose="020B0004020202020204" pitchFamily="34" charset="0"/>
              <a:cs typeface="Times New Roman" panose="02020603050405020304" pitchFamily="18" charset="0"/>
            </a:endParaRPr>
          </a:p>
          <a:p>
            <a:pPr marL="457200" marR="0" indent="-457200">
              <a:lnSpc>
                <a:spcPct val="107000"/>
              </a:lnSpc>
              <a:spcBef>
                <a:spcPts val="0"/>
              </a:spcBef>
              <a:spcAft>
                <a:spcPts val="0"/>
              </a:spcAft>
              <a:buFont typeface="+mj-lt"/>
              <a:buAutoNum type="alphaUcPeriod"/>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Representative democracy	</a:t>
            </a:r>
          </a:p>
          <a:p>
            <a:pPr marL="457200" marR="0" indent="-457200">
              <a:lnSpc>
                <a:spcPct val="107000"/>
              </a:lnSpc>
              <a:spcBef>
                <a:spcPts val="0"/>
              </a:spcBef>
              <a:spcAft>
                <a:spcPts val="0"/>
              </a:spcAft>
              <a:buFont typeface="+mj-lt"/>
              <a:buAutoNum type="alphaUcPeriod"/>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Direct democracy	</a:t>
            </a:r>
            <a:endParaRPr lang="en-US" sz="2400" kern="100" dirty="0">
              <a:latin typeface="Times New Roman" panose="02020603050405020304" pitchFamily="18" charset="0"/>
              <a:ea typeface="Aptos" panose="020B0004020202020204" pitchFamily="34" charset="0"/>
              <a:cs typeface="Times New Roman" panose="02020603050405020304" pitchFamily="18" charset="0"/>
            </a:endParaRPr>
          </a:p>
          <a:p>
            <a:pPr marL="457200" marR="0" indent="-457200">
              <a:lnSpc>
                <a:spcPct val="107000"/>
              </a:lnSpc>
              <a:spcBef>
                <a:spcPts val="0"/>
              </a:spcBef>
              <a:spcAft>
                <a:spcPts val="0"/>
              </a:spcAft>
              <a:buFont typeface="+mj-lt"/>
              <a:buAutoNum type="alphaUcPeriod"/>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Theocracy		</a:t>
            </a:r>
            <a:endParaRPr lang="en-US" sz="2400" kern="100" dirty="0">
              <a:latin typeface="Times New Roman" panose="02020603050405020304" pitchFamily="18" charset="0"/>
              <a:ea typeface="Aptos" panose="020B0004020202020204" pitchFamily="34" charset="0"/>
              <a:cs typeface="Times New Roman" panose="02020603050405020304" pitchFamily="18" charset="0"/>
            </a:endParaRPr>
          </a:p>
          <a:p>
            <a:pPr marL="457200" marR="0" indent="-457200">
              <a:lnSpc>
                <a:spcPct val="107000"/>
              </a:lnSpc>
              <a:spcBef>
                <a:spcPts val="0"/>
              </a:spcBef>
              <a:spcAft>
                <a:spcPts val="0"/>
              </a:spcAft>
              <a:buFont typeface="+mj-lt"/>
              <a:buAutoNum type="alphaUcPeriod"/>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Absolute monarchy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836485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6821"/>
          </a:xfrm>
          <a:solidFill>
            <a:schemeClr val="bg1"/>
          </a:solidFill>
          <a:ln>
            <a:solidFill>
              <a:srgbClr val="FF0000"/>
            </a:solidFill>
          </a:ln>
        </p:spPr>
        <p:txBody>
          <a:bodyPr/>
          <a:lstStyle/>
          <a:p>
            <a:r>
              <a:rPr lang="en-US" b="1" dirty="0">
                <a:solidFill>
                  <a:srgbClr val="002060"/>
                </a:solidFill>
                <a:latin typeface="High Tower Text" panose="02040502050506030303" pitchFamily="18" charset="0"/>
              </a:rPr>
              <a:t>The Ultimate Break Up Letter</a:t>
            </a:r>
          </a:p>
        </p:txBody>
      </p:sp>
      <p:sp>
        <p:nvSpPr>
          <p:cNvPr id="3" name="Content Placeholder 2"/>
          <p:cNvSpPr>
            <a:spLocks noGrp="1"/>
          </p:cNvSpPr>
          <p:nvPr>
            <p:ph idx="1"/>
          </p:nvPr>
        </p:nvSpPr>
        <p:spPr>
          <a:xfrm>
            <a:off x="838200" y="1624084"/>
            <a:ext cx="10515600" cy="4552879"/>
          </a:xfrm>
          <a:solidFill>
            <a:schemeClr val="bg1"/>
          </a:solidFill>
          <a:ln>
            <a:solidFill>
              <a:srgbClr val="002060"/>
            </a:solidFill>
          </a:ln>
        </p:spPr>
        <p:txBody>
          <a:bodyPr>
            <a:normAutofit/>
          </a:bodyPr>
          <a:lstStyle/>
          <a:p>
            <a:r>
              <a:rPr lang="en-US" sz="2400" b="1" dirty="0">
                <a:solidFill>
                  <a:srgbClr val="C00000"/>
                </a:solidFill>
                <a:latin typeface="Times" pitchFamily="18" charset="0"/>
                <a:cs typeface="Times" pitchFamily="18" charset="0"/>
              </a:rPr>
              <a:t>DECLARATION OF INDEPENDENCE 1776 – reconstruct the Declaration of Independence as the ultimate break up letter between the American Colonies and the British Government</a:t>
            </a:r>
          </a:p>
        </p:txBody>
      </p:sp>
      <p:pic>
        <p:nvPicPr>
          <p:cNvPr id="1026" name="Picture 2" descr="Why The King From Hamilton Looks So Familiar - YouTube">
            <a:extLst>
              <a:ext uri="{FF2B5EF4-FFF2-40B4-BE49-F238E27FC236}">
                <a16:creationId xmlns:a16="http://schemas.microsoft.com/office/drawing/2014/main" id="{7EF89D9F-466F-8F3C-3BBE-EE7D0B76A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6217" y="2983236"/>
            <a:ext cx="3261198" cy="1826271"/>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a:extLst>
              <a:ext uri="{FF2B5EF4-FFF2-40B4-BE49-F238E27FC236}">
                <a16:creationId xmlns:a16="http://schemas.microsoft.com/office/drawing/2014/main" id="{437FF8D3-AF5F-45CE-2618-677524D685CE}"/>
              </a:ext>
            </a:extLst>
          </p:cNvPr>
          <p:cNvSpPr/>
          <p:nvPr/>
        </p:nvSpPr>
        <p:spPr>
          <a:xfrm>
            <a:off x="9345881" y="2375065"/>
            <a:ext cx="2375064" cy="1223158"/>
          </a:xfrm>
          <a:prstGeom prst="wedgeEllipseCallout">
            <a:avLst>
              <a:gd name="adj1" fmla="val -50333"/>
              <a:gd name="adj2" fmla="val 7803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itchFamily="2" charset="0"/>
              </a:rPr>
              <a:t>You will NEVER leave me!</a:t>
            </a:r>
          </a:p>
        </p:txBody>
      </p:sp>
      <p:pic>
        <p:nvPicPr>
          <p:cNvPr id="1028" name="Picture 4" descr="Thirteen Colonies - Wikipedia">
            <a:extLst>
              <a:ext uri="{FF2B5EF4-FFF2-40B4-BE49-F238E27FC236}">
                <a16:creationId xmlns:a16="http://schemas.microsoft.com/office/drawing/2014/main" id="{E6B21B1A-3620-F107-0F87-218A1C3FB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377" y="2884631"/>
            <a:ext cx="2794000" cy="34163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Oval Callout 7">
            <a:extLst>
              <a:ext uri="{FF2B5EF4-FFF2-40B4-BE49-F238E27FC236}">
                <a16:creationId xmlns:a16="http://schemas.microsoft.com/office/drawing/2014/main" id="{0D41C888-9BFE-8AA0-5F24-DE23826FFA32}"/>
              </a:ext>
            </a:extLst>
          </p:cNvPr>
          <p:cNvSpPr/>
          <p:nvPr/>
        </p:nvSpPr>
        <p:spPr>
          <a:xfrm>
            <a:off x="3791321" y="2673213"/>
            <a:ext cx="2375064" cy="1223158"/>
          </a:xfrm>
          <a:prstGeom prst="wedgeEllipseCallout">
            <a:avLst>
              <a:gd name="adj1" fmla="val -50333"/>
              <a:gd name="adj2" fmla="val 7803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itchFamily="2" charset="0"/>
              </a:rPr>
              <a:t>IT’S SO OVER BETWEEN US</a:t>
            </a:r>
          </a:p>
        </p:txBody>
      </p:sp>
    </p:spTree>
    <p:extLst>
      <p:ext uri="{BB962C8B-B14F-4D97-AF65-F5344CB8AC3E}">
        <p14:creationId xmlns:p14="http://schemas.microsoft.com/office/powerpoint/2010/main" val="41694051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2C0D4-5472-3C4E-AE78-EC49D057FC2F}"/>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normAutofit lnSpcReduction="10000"/>
          </a:bodyPr>
          <a:lstStyle/>
          <a:p>
            <a:pPr marL="0" indent="0">
              <a:buNone/>
            </a:pPr>
            <a:r>
              <a:rPr lang="en-US" sz="1600" b="1" dirty="0">
                <a:latin typeface="Times" pitchFamily="2" charset="0"/>
              </a:rPr>
              <a:t>Unit II – Foundations of American Government </a:t>
            </a:r>
          </a:p>
          <a:p>
            <a:r>
              <a:rPr lang="en-US" sz="1600" b="1" dirty="0">
                <a:latin typeface="Times" pitchFamily="2" charset="0"/>
              </a:rPr>
              <a:t>CL.B.1.1</a:t>
            </a:r>
            <a:r>
              <a:rPr lang="en-US" sz="1600" dirty="0">
                <a:latin typeface="Times" pitchFamily="2" charset="0"/>
              </a:rPr>
              <a:t> Explain how values and beliefs influence the creation and implementation of public policy and laws.</a:t>
            </a:r>
          </a:p>
          <a:p>
            <a:r>
              <a:rPr lang="en-US" sz="1600" b="1" dirty="0">
                <a:latin typeface="Times" pitchFamily="2" charset="0"/>
              </a:rPr>
              <a:t>CL.B.1.3</a:t>
            </a:r>
            <a:r>
              <a:rPr lang="en-US" sz="1600" dirty="0">
                <a:latin typeface="Times" pitchFamily="2" charset="0"/>
              </a:rPr>
              <a:t> Explain how the values and beliefs regarding freedom, equality, and justice have helped to transform the American system of government.</a:t>
            </a:r>
          </a:p>
          <a:p>
            <a:pPr marL="0" indent="0">
              <a:buNone/>
            </a:pPr>
            <a:r>
              <a:rPr lang="en-US" sz="2000" dirty="0">
                <a:solidFill>
                  <a:srgbClr val="002060"/>
                </a:solidFill>
                <a:latin typeface="Times" pitchFamily="2" charset="0"/>
              </a:rPr>
              <a:t>Essential Question:</a:t>
            </a:r>
            <a:r>
              <a:rPr lang="en-US" sz="2000" dirty="0">
                <a:latin typeface="Times" pitchFamily="2" charset="0"/>
              </a:rPr>
              <a:t> How have American political values defined the historic development of our political institutions and society? </a:t>
            </a:r>
          </a:p>
          <a:p>
            <a:pPr marL="0" indent="0">
              <a:buNone/>
            </a:pPr>
            <a:r>
              <a:rPr lang="en-US" sz="2000" dirty="0">
                <a:solidFill>
                  <a:srgbClr val="002060"/>
                </a:solidFill>
                <a:latin typeface="Times" pitchFamily="2" charset="0"/>
              </a:rPr>
              <a:t>Students Can:</a:t>
            </a:r>
          </a:p>
          <a:p>
            <a:r>
              <a:rPr lang="en-US" sz="2000" dirty="0">
                <a:latin typeface="Times" pitchFamily="2" charset="0"/>
              </a:rPr>
              <a:t>Discern how American democracy was influenced by a variety of source </a:t>
            </a:r>
          </a:p>
          <a:p>
            <a:r>
              <a:rPr lang="en-US" sz="2000" dirty="0">
                <a:latin typeface="Times" pitchFamily="2" charset="0"/>
              </a:rPr>
              <a:t>Explain how British tyranny and the ideas of the Enlightenment led to colonial desire for independence </a:t>
            </a:r>
          </a:p>
          <a:p>
            <a:pPr marL="0" indent="0">
              <a:buNone/>
            </a:pPr>
            <a:r>
              <a:rPr lang="en-US" sz="2400" b="1" dirty="0">
                <a:solidFill>
                  <a:srgbClr val="002060"/>
                </a:solidFill>
                <a:latin typeface="Times" pitchFamily="2" charset="0"/>
              </a:rPr>
              <a:t>Agenda</a:t>
            </a:r>
          </a:p>
          <a:p>
            <a:r>
              <a:rPr lang="en-US" sz="2400" dirty="0">
                <a:latin typeface="Times" pitchFamily="2" charset="0"/>
              </a:rPr>
              <a:t>Factors of </a:t>
            </a:r>
            <a:r>
              <a:rPr lang="en-US" sz="2400">
                <a:latin typeface="Times" pitchFamily="2" charset="0"/>
              </a:rPr>
              <a:t>a Declaration</a:t>
            </a:r>
            <a:endParaRPr lang="en-US" sz="2400" dirty="0">
              <a:latin typeface="Times" pitchFamily="2" charset="0"/>
            </a:endParaRPr>
          </a:p>
          <a:p>
            <a:r>
              <a:rPr lang="en-US" sz="2400" dirty="0">
                <a:latin typeface="Times" pitchFamily="2" charset="0"/>
              </a:rPr>
              <a:t>Who Said Goodbye Better</a:t>
            </a:r>
          </a:p>
          <a:p>
            <a:r>
              <a:rPr lang="en-US" sz="2400" dirty="0">
                <a:latin typeface="Times" pitchFamily="2" charset="0"/>
              </a:rPr>
              <a:t>A Loyalist Call Out </a:t>
            </a:r>
          </a:p>
          <a:p>
            <a:pPr marL="0" indent="0">
              <a:buNone/>
            </a:pPr>
            <a:r>
              <a:rPr lang="en-US" sz="2400" b="1" dirty="0">
                <a:solidFill>
                  <a:srgbClr val="002060"/>
                </a:solidFill>
                <a:latin typeface="Times" pitchFamily="2" charset="0"/>
              </a:rPr>
              <a:t>Homework:</a:t>
            </a:r>
          </a:p>
          <a:p>
            <a:r>
              <a:rPr lang="en-US" sz="2400" b="1" dirty="0">
                <a:solidFill>
                  <a:srgbClr val="FF0000"/>
                </a:solidFill>
                <a:latin typeface="Times" pitchFamily="2" charset="0"/>
              </a:rPr>
              <a:t>Quiz on the Revolutionary Period – Monday, Sept. 30</a:t>
            </a:r>
          </a:p>
          <a:p>
            <a:r>
              <a:rPr lang="en-US" sz="2400" b="1" dirty="0">
                <a:solidFill>
                  <a:srgbClr val="FF0000"/>
                </a:solidFill>
                <a:latin typeface="Times" pitchFamily="2" charset="0"/>
              </a:rPr>
              <a:t>Current Events Journal Due October 25</a:t>
            </a:r>
          </a:p>
        </p:txBody>
      </p:sp>
    </p:spTree>
    <p:extLst>
      <p:ext uri="{BB962C8B-B14F-4D97-AF65-F5344CB8AC3E}">
        <p14:creationId xmlns:p14="http://schemas.microsoft.com/office/powerpoint/2010/main" val="3379716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AA5C-1F08-4EC0-92B9-C182A6113962}"/>
              </a:ext>
            </a:extLst>
          </p:cNvPr>
          <p:cNvSpPr>
            <a:spLocks noGrp="1"/>
          </p:cNvSpPr>
          <p:nvPr>
            <p:ph type="title"/>
          </p:nvPr>
        </p:nvSpPr>
        <p:spPr>
          <a:xfrm>
            <a:off x="825218" y="294704"/>
            <a:ext cx="10515600" cy="822230"/>
          </a:xfrm>
          <a:solidFill>
            <a:srgbClr val="FFFF66"/>
          </a:solidFill>
          <a:ln>
            <a:solidFill>
              <a:srgbClr val="C00000"/>
            </a:solidFill>
          </a:ln>
        </p:spPr>
        <p:txBody>
          <a:bodyPr/>
          <a:lstStyle/>
          <a:p>
            <a:r>
              <a:rPr lang="en-US" dirty="0">
                <a:solidFill>
                  <a:srgbClr val="002060"/>
                </a:solidFill>
                <a:latin typeface="Baskerville Old Face" panose="02020602080505020303" pitchFamily="18" charset="77"/>
              </a:rPr>
              <a:t>How Enlightening! </a:t>
            </a:r>
          </a:p>
        </p:txBody>
      </p:sp>
      <p:sp>
        <p:nvSpPr>
          <p:cNvPr id="3" name="Content Placeholder 2">
            <a:extLst>
              <a:ext uri="{FF2B5EF4-FFF2-40B4-BE49-F238E27FC236}">
                <a16:creationId xmlns:a16="http://schemas.microsoft.com/office/drawing/2014/main" id="{B7C61D55-8371-49CC-8334-640A7BBFA5A3}"/>
              </a:ext>
            </a:extLst>
          </p:cNvPr>
          <p:cNvSpPr>
            <a:spLocks noGrp="1"/>
          </p:cNvSpPr>
          <p:nvPr>
            <p:ph idx="1"/>
          </p:nvPr>
        </p:nvSpPr>
        <p:spPr>
          <a:xfrm>
            <a:off x="442332" y="1431479"/>
            <a:ext cx="11307336" cy="5131817"/>
          </a:xfrm>
          <a:solidFill>
            <a:schemeClr val="bg1"/>
          </a:solidFill>
          <a:ln>
            <a:solidFill>
              <a:srgbClr val="002060"/>
            </a:solidFill>
          </a:ln>
        </p:spPr>
        <p:txBody>
          <a:bodyPr>
            <a:normAutofit fontScale="92500" lnSpcReduction="20000"/>
          </a:bodyPr>
          <a:lstStyle/>
          <a:p>
            <a:pPr marL="0" indent="0">
              <a:buNone/>
            </a:pPr>
            <a:r>
              <a:rPr lang="en-US" sz="2400" b="1" u="sng" dirty="0">
                <a:solidFill>
                  <a:srgbClr val="C00000"/>
                </a:solidFill>
                <a:latin typeface="Times New Roman" panose="02020603050405020304" pitchFamily="18" charset="0"/>
                <a:cs typeface="Times New Roman" panose="02020603050405020304" pitchFamily="18" charset="0"/>
              </a:rPr>
              <a:t>Age of the Enlightenment</a:t>
            </a:r>
            <a:r>
              <a:rPr lang="en-US" sz="2400" b="1" dirty="0">
                <a:solidFill>
                  <a:srgbClr val="C0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 intellectual &amp; philosophical movement in Europe during the 18</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Century that focus on reasoning </a:t>
            </a:r>
          </a:p>
          <a:p>
            <a:pPr marL="0" indent="0">
              <a:buNone/>
            </a:pPr>
            <a:r>
              <a:rPr lang="en-US" sz="2400" b="1" u="sng" dirty="0">
                <a:solidFill>
                  <a:srgbClr val="002060"/>
                </a:solidFill>
                <a:latin typeface="Times New Roman" panose="02020603050405020304" pitchFamily="18" charset="0"/>
                <a:cs typeface="Times New Roman" panose="02020603050405020304" pitchFamily="18" charset="0"/>
              </a:rPr>
              <a:t>Influencers of American Democracy</a:t>
            </a:r>
            <a:r>
              <a:rPr lang="en-US" sz="2400" b="1" dirty="0">
                <a:solidFill>
                  <a:srgbClr val="002060"/>
                </a:solidFill>
                <a:latin typeface="Times New Roman" panose="02020603050405020304" pitchFamily="18" charset="0"/>
                <a:cs typeface="Times New Roman" panose="02020603050405020304" pitchFamily="18" charset="0"/>
              </a:rPr>
              <a:t> – </a:t>
            </a:r>
            <a:r>
              <a:rPr lang="en-US" sz="2400" dirty="0">
                <a:latin typeface="Times New Roman" panose="02020603050405020304" pitchFamily="18" charset="0"/>
                <a:cs typeface="Times New Roman" panose="02020603050405020304" pitchFamily="18" charset="0"/>
              </a:rPr>
              <a:t>Establish basic ideas of government </a:t>
            </a:r>
          </a:p>
          <a:p>
            <a:pPr marL="0" indent="0">
              <a:buNone/>
            </a:pPr>
            <a:endParaRPr lang="en-US" sz="24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4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4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4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4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4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4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4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500" b="1" dirty="0">
              <a:solidFill>
                <a:srgbClr val="002060"/>
              </a:solidFill>
              <a:latin typeface="Times New Roman" panose="02020603050405020304" pitchFamily="18" charset="0"/>
              <a:cs typeface="Times New Roman" panose="02020603050405020304" pitchFamily="18" charset="0"/>
            </a:endParaRPr>
          </a:p>
          <a:p>
            <a:pPr marL="0" indent="0">
              <a:buNone/>
            </a:pPr>
            <a:r>
              <a:rPr lang="en-US" sz="2400" b="1" dirty="0">
                <a:solidFill>
                  <a:srgbClr val="002060"/>
                </a:solidFill>
                <a:latin typeface="Times New Roman" panose="02020603050405020304" pitchFamily="18" charset="0"/>
                <a:cs typeface="Times New Roman" panose="02020603050405020304" pitchFamily="18" charset="0"/>
              </a:rPr>
              <a:t>Debate over the social contract</a:t>
            </a:r>
          </a:p>
          <a:p>
            <a:r>
              <a:rPr lang="en-US" sz="2400" b="1" u="sng" dirty="0">
                <a:solidFill>
                  <a:srgbClr val="002060"/>
                </a:solidFill>
                <a:latin typeface="Times New Roman" panose="02020603050405020304" pitchFamily="18" charset="0"/>
                <a:cs typeface="Times New Roman" panose="02020603050405020304" pitchFamily="18" charset="0"/>
              </a:rPr>
              <a:t> Social Contract</a:t>
            </a:r>
            <a:r>
              <a:rPr lang="en-US" sz="2400" b="1" dirty="0">
                <a:solidFill>
                  <a:srgbClr val="00206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en-US" sz="2400" b="1" u="sng" dirty="0">
                <a:solidFill>
                  <a:srgbClr val="FF0000"/>
                </a:solidFill>
                <a:latin typeface="Times New Roman" panose="02020603050405020304" pitchFamily="18" charset="0"/>
                <a:cs typeface="Times New Roman" panose="02020603050405020304" pitchFamily="18" charset="0"/>
              </a:rPr>
              <a:t>an agreement between the people to form government for their security</a:t>
            </a:r>
          </a:p>
          <a:p>
            <a:r>
              <a:rPr lang="en-US" sz="2400" dirty="0">
                <a:latin typeface="Times New Roman" panose="02020603050405020304" pitchFamily="18" charset="0"/>
                <a:cs typeface="Times New Roman" panose="02020603050405020304" pitchFamily="18" charset="0"/>
              </a:rPr>
              <a:t>Protect </a:t>
            </a:r>
            <a:r>
              <a:rPr lang="en-US" sz="2400" b="1" i="1" u="sng" dirty="0">
                <a:solidFill>
                  <a:srgbClr val="FF0000"/>
                </a:solidFill>
                <a:latin typeface="Times New Roman" panose="02020603050405020304" pitchFamily="18" charset="0"/>
                <a:cs typeface="Times New Roman" panose="02020603050405020304" pitchFamily="18" charset="0"/>
              </a:rPr>
              <a:t>natural rights</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u="sng" dirty="0">
                <a:latin typeface="Times New Roman" panose="02020603050405020304" pitchFamily="18" charset="0"/>
                <a:cs typeface="Times New Roman" panose="02020603050405020304" pitchFamily="18" charset="0"/>
              </a:rPr>
              <a:t>(Life, Liberty, &amp; Property)</a:t>
            </a:r>
            <a:endParaRPr lang="en-US" sz="2400" dirty="0">
              <a:latin typeface="Times New Roman" panose="02020603050405020304" pitchFamily="18" charset="0"/>
              <a:cs typeface="Times New Roman" panose="02020603050405020304" pitchFamily="18" charset="0"/>
            </a:endParaRPr>
          </a:p>
        </p:txBody>
      </p:sp>
      <p:pic>
        <p:nvPicPr>
          <p:cNvPr id="5" name="Picture 4" descr="A close up of a person&#10;&#10;Description automatically generated">
            <a:extLst>
              <a:ext uri="{FF2B5EF4-FFF2-40B4-BE49-F238E27FC236}">
                <a16:creationId xmlns:a16="http://schemas.microsoft.com/office/drawing/2014/main" id="{F59857E3-0A4D-4901-864A-2B7223C67D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5784" y="2647667"/>
            <a:ext cx="1889861" cy="2065422"/>
          </a:xfrm>
          <a:prstGeom prst="rect">
            <a:avLst/>
          </a:prstGeom>
          <a:ln>
            <a:solidFill>
              <a:schemeClr val="tx1"/>
            </a:solidFill>
          </a:ln>
        </p:spPr>
      </p:pic>
      <p:pic>
        <p:nvPicPr>
          <p:cNvPr id="7" name="Picture 6" descr="A person looking at the camera&#10;&#10;Description automatically generated">
            <a:extLst>
              <a:ext uri="{FF2B5EF4-FFF2-40B4-BE49-F238E27FC236}">
                <a16:creationId xmlns:a16="http://schemas.microsoft.com/office/drawing/2014/main" id="{9959C7D9-21E1-48AE-A507-6983771D44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9247" y="2647667"/>
            <a:ext cx="1889862" cy="2065421"/>
          </a:xfrm>
          <a:prstGeom prst="rect">
            <a:avLst/>
          </a:prstGeom>
          <a:ln>
            <a:solidFill>
              <a:schemeClr val="tx1"/>
            </a:solidFill>
          </a:ln>
        </p:spPr>
      </p:pic>
      <p:pic>
        <p:nvPicPr>
          <p:cNvPr id="9" name="Picture 8" descr="A person posing for the camera&#10;&#10;Description automatically generated">
            <a:extLst>
              <a:ext uri="{FF2B5EF4-FFF2-40B4-BE49-F238E27FC236}">
                <a16:creationId xmlns:a16="http://schemas.microsoft.com/office/drawing/2014/main" id="{E5BFA390-727E-4CBC-AF21-FB24BCE494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8268" y="2594966"/>
            <a:ext cx="1889862" cy="2065421"/>
          </a:xfrm>
          <a:prstGeom prst="rect">
            <a:avLst/>
          </a:prstGeom>
          <a:ln>
            <a:solidFill>
              <a:schemeClr val="tx1"/>
            </a:solidFill>
          </a:ln>
        </p:spPr>
      </p:pic>
      <p:pic>
        <p:nvPicPr>
          <p:cNvPr id="12" name="Picture 11" descr="An old photo of a person&#10;&#10;Description automatically generated">
            <a:extLst>
              <a:ext uri="{FF2B5EF4-FFF2-40B4-BE49-F238E27FC236}">
                <a16:creationId xmlns:a16="http://schemas.microsoft.com/office/drawing/2014/main" id="{2A27E4EB-6540-4ADB-AFE7-4D07143AFE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30" y="2647664"/>
            <a:ext cx="1889861" cy="2065421"/>
          </a:xfrm>
          <a:prstGeom prst="rect">
            <a:avLst/>
          </a:prstGeom>
          <a:ln>
            <a:solidFill>
              <a:schemeClr val="tx1"/>
            </a:solidFill>
          </a:ln>
        </p:spPr>
      </p:pic>
      <p:sp>
        <p:nvSpPr>
          <p:cNvPr id="13" name="Rectangle 12">
            <a:extLst>
              <a:ext uri="{FF2B5EF4-FFF2-40B4-BE49-F238E27FC236}">
                <a16:creationId xmlns:a16="http://schemas.microsoft.com/office/drawing/2014/main" id="{D03FB073-5E61-438B-8077-269750DA10E8}"/>
              </a:ext>
            </a:extLst>
          </p:cNvPr>
          <p:cNvSpPr/>
          <p:nvPr/>
        </p:nvSpPr>
        <p:spPr>
          <a:xfrm>
            <a:off x="838200" y="4817660"/>
            <a:ext cx="2314433" cy="608861"/>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Baron von Montesquieu </a:t>
            </a:r>
          </a:p>
        </p:txBody>
      </p:sp>
      <p:sp>
        <p:nvSpPr>
          <p:cNvPr id="16" name="Rectangle 15">
            <a:extLst>
              <a:ext uri="{FF2B5EF4-FFF2-40B4-BE49-F238E27FC236}">
                <a16:creationId xmlns:a16="http://schemas.microsoft.com/office/drawing/2014/main" id="{E522ADF8-939E-4780-8EAC-16A65C4D882A}"/>
              </a:ext>
            </a:extLst>
          </p:cNvPr>
          <p:cNvSpPr/>
          <p:nvPr/>
        </p:nvSpPr>
        <p:spPr>
          <a:xfrm>
            <a:off x="3548501" y="4817660"/>
            <a:ext cx="2314433" cy="608861"/>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Jean Jacques Rousseau</a:t>
            </a:r>
          </a:p>
        </p:txBody>
      </p:sp>
      <p:sp>
        <p:nvSpPr>
          <p:cNvPr id="17" name="Rectangle 16">
            <a:extLst>
              <a:ext uri="{FF2B5EF4-FFF2-40B4-BE49-F238E27FC236}">
                <a16:creationId xmlns:a16="http://schemas.microsoft.com/office/drawing/2014/main" id="{FDBF1888-926A-4283-A3E6-7DAA9ED405E3}"/>
              </a:ext>
            </a:extLst>
          </p:cNvPr>
          <p:cNvSpPr/>
          <p:nvPr/>
        </p:nvSpPr>
        <p:spPr>
          <a:xfrm>
            <a:off x="6303103" y="4817659"/>
            <a:ext cx="2314433" cy="608861"/>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John Locke</a:t>
            </a:r>
          </a:p>
        </p:txBody>
      </p:sp>
      <p:sp>
        <p:nvSpPr>
          <p:cNvPr id="18" name="Rectangle 17">
            <a:extLst>
              <a:ext uri="{FF2B5EF4-FFF2-40B4-BE49-F238E27FC236}">
                <a16:creationId xmlns:a16="http://schemas.microsoft.com/office/drawing/2014/main" id="{EE09F40D-7470-4B0B-A9DC-2705C3B69294}"/>
              </a:ext>
            </a:extLst>
          </p:cNvPr>
          <p:cNvSpPr/>
          <p:nvPr/>
        </p:nvSpPr>
        <p:spPr>
          <a:xfrm>
            <a:off x="9057705" y="4813111"/>
            <a:ext cx="2314433" cy="608861"/>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Thomas Hobbes </a:t>
            </a:r>
          </a:p>
        </p:txBody>
      </p:sp>
    </p:spTree>
    <p:extLst>
      <p:ext uri="{BB962C8B-B14F-4D97-AF65-F5344CB8AC3E}">
        <p14:creationId xmlns:p14="http://schemas.microsoft.com/office/powerpoint/2010/main" val="21776133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213F-859C-4F4F-9FBB-8F68962D3741}"/>
              </a:ext>
            </a:extLst>
          </p:cNvPr>
          <p:cNvSpPr>
            <a:spLocks noGrp="1"/>
          </p:cNvSpPr>
          <p:nvPr>
            <p:ph type="title"/>
          </p:nvPr>
        </p:nvSpPr>
        <p:spPr>
          <a:xfrm>
            <a:off x="838200" y="365125"/>
            <a:ext cx="10515600" cy="815975"/>
          </a:xfrm>
          <a:solidFill>
            <a:schemeClr val="accent4">
              <a:lumMod val="40000"/>
              <a:lumOff val="60000"/>
            </a:schemeClr>
          </a:solidFill>
          <a:ln>
            <a:solidFill>
              <a:srgbClr val="FF0000"/>
            </a:solidFill>
          </a:ln>
        </p:spPr>
        <p:txBody>
          <a:bodyPr/>
          <a:lstStyle/>
          <a:p>
            <a:r>
              <a:rPr lang="en-US" b="1" dirty="0">
                <a:solidFill>
                  <a:schemeClr val="accent1">
                    <a:lumMod val="50000"/>
                  </a:schemeClr>
                </a:solidFill>
                <a:latin typeface="High Tower Text" panose="02040502050506030303" pitchFamily="18" charset="77"/>
              </a:rPr>
              <a:t>Setting the Course of America</a:t>
            </a:r>
          </a:p>
        </p:txBody>
      </p:sp>
      <p:sp>
        <p:nvSpPr>
          <p:cNvPr id="3" name="Content Placeholder 2">
            <a:extLst>
              <a:ext uri="{FF2B5EF4-FFF2-40B4-BE49-F238E27FC236}">
                <a16:creationId xmlns:a16="http://schemas.microsoft.com/office/drawing/2014/main" id="{BBB36E7F-FF5B-144D-9384-DCA0ABD2A539}"/>
              </a:ext>
            </a:extLst>
          </p:cNvPr>
          <p:cNvSpPr>
            <a:spLocks noGrp="1"/>
          </p:cNvSpPr>
          <p:nvPr>
            <p:ph idx="1"/>
          </p:nvPr>
        </p:nvSpPr>
        <p:spPr>
          <a:xfrm>
            <a:off x="838200" y="1491175"/>
            <a:ext cx="10515600" cy="5001700"/>
          </a:xfrm>
          <a:solidFill>
            <a:schemeClr val="bg1"/>
          </a:solidFill>
          <a:ln>
            <a:solidFill>
              <a:schemeClr val="accent1">
                <a:lumMod val="50000"/>
              </a:schemeClr>
            </a:solidFill>
          </a:ln>
        </p:spPr>
        <p:txBody>
          <a:bodyPr>
            <a:normAutofit fontScale="92500" lnSpcReduction="10000"/>
          </a:bodyPr>
          <a:lstStyle/>
          <a:p>
            <a:r>
              <a:rPr lang="en-US" sz="2600" b="1" dirty="0">
                <a:latin typeface="Times" pitchFamily="2" charset="0"/>
              </a:rPr>
              <a:t>Evaluate how the Declaration of Independence was a turning point in American History</a:t>
            </a:r>
          </a:p>
          <a:p>
            <a:endParaRPr lang="en-US" sz="2400" dirty="0">
              <a:latin typeface="Times" pitchFamily="2" charset="0"/>
            </a:endParaRPr>
          </a:p>
          <a:p>
            <a:endParaRPr lang="en-US" sz="2400" dirty="0">
              <a:latin typeface="Times" pitchFamily="2" charset="0"/>
            </a:endParaRPr>
          </a:p>
          <a:p>
            <a:endParaRPr lang="en-US" sz="2400" dirty="0">
              <a:latin typeface="Times" pitchFamily="2" charset="0"/>
            </a:endParaRPr>
          </a:p>
          <a:p>
            <a:endParaRPr lang="en-US" sz="2400" dirty="0">
              <a:latin typeface="Times" pitchFamily="2" charset="0"/>
            </a:endParaRPr>
          </a:p>
          <a:p>
            <a:endParaRPr lang="en-US" sz="2400" dirty="0">
              <a:latin typeface="Times" pitchFamily="2" charset="0"/>
            </a:endParaRPr>
          </a:p>
          <a:p>
            <a:endParaRPr lang="en-US" sz="2400" dirty="0">
              <a:latin typeface="Times" pitchFamily="2" charset="0"/>
            </a:endParaRPr>
          </a:p>
          <a:p>
            <a:endParaRPr lang="en-US" sz="2400" dirty="0">
              <a:latin typeface="Times" pitchFamily="2" charset="0"/>
            </a:endParaRPr>
          </a:p>
          <a:p>
            <a:pPr marL="514350" lvl="1" indent="-514350">
              <a:buFont typeface="+mj-lt"/>
              <a:buAutoNum type="arabicPeriod"/>
            </a:pPr>
            <a:r>
              <a:rPr lang="en-US" sz="2600" dirty="0">
                <a:latin typeface="Times" panose="02020603050405020304" pitchFamily="18" charset="0"/>
                <a:cs typeface="Times" panose="02020603050405020304" pitchFamily="18" charset="0"/>
              </a:rPr>
              <a:t>What factors have pushed the founding fathers to realize that declaring independence is the only option? </a:t>
            </a:r>
          </a:p>
          <a:p>
            <a:pPr marL="514350" lvl="1" indent="-514350">
              <a:buFont typeface="+mj-lt"/>
              <a:buAutoNum type="arabicPeriod"/>
            </a:pPr>
            <a:r>
              <a:rPr lang="en-US" sz="2600" dirty="0">
                <a:latin typeface="Times" panose="02020603050405020304" pitchFamily="18" charset="0"/>
                <a:cs typeface="Times" panose="02020603050405020304" pitchFamily="18" charset="0"/>
              </a:rPr>
              <a:t>How does the Declaration of Independence establish a sense of who America is at the birth of our nation?</a:t>
            </a:r>
          </a:p>
          <a:p>
            <a:endParaRPr lang="en-US" sz="2400" dirty="0">
              <a:latin typeface="Times" pitchFamily="2" charset="0"/>
            </a:endParaRPr>
          </a:p>
        </p:txBody>
      </p:sp>
      <p:pic>
        <p:nvPicPr>
          <p:cNvPr id="3076" name="Picture 4" descr="The History of the 4th of July and the Declaration of Independence">
            <a:extLst>
              <a:ext uri="{FF2B5EF4-FFF2-40B4-BE49-F238E27FC236}">
                <a16:creationId xmlns:a16="http://schemas.microsoft.com/office/drawing/2014/main" id="{A5EC33E0-26D4-4CD6-857B-6B65768B6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5396" y="2234419"/>
            <a:ext cx="4529797" cy="256266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E23AEF2-E550-4F25-AAAA-4A4E75F7B169}"/>
              </a:ext>
            </a:extLst>
          </p:cNvPr>
          <p:cNvSpPr/>
          <p:nvPr/>
        </p:nvSpPr>
        <p:spPr>
          <a:xfrm>
            <a:off x="5697415" y="3967089"/>
            <a:ext cx="4417256" cy="562708"/>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hlinkClick r:id="rId3">
                  <a:extLst>
                    <a:ext uri="{A12FA001-AC4F-418D-AE19-62706E023703}">
                      <ahyp:hlinkClr xmlns:ahyp="http://schemas.microsoft.com/office/drawing/2018/hyperlinkcolor" val="tx"/>
                    </a:ext>
                  </a:extLst>
                </a:hlinkClick>
              </a:rPr>
              <a:t>Declaration of Independence </a:t>
            </a:r>
            <a:endParaRPr lang="en-US" sz="2400" b="1"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1974698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213F-859C-4F4F-9FBB-8F68962D3741}"/>
              </a:ext>
            </a:extLst>
          </p:cNvPr>
          <p:cNvSpPr>
            <a:spLocks noGrp="1"/>
          </p:cNvSpPr>
          <p:nvPr>
            <p:ph type="title"/>
          </p:nvPr>
        </p:nvSpPr>
        <p:spPr>
          <a:xfrm>
            <a:off x="838200" y="365125"/>
            <a:ext cx="10515600" cy="815975"/>
          </a:xfrm>
          <a:solidFill>
            <a:schemeClr val="accent4">
              <a:lumMod val="40000"/>
              <a:lumOff val="60000"/>
            </a:schemeClr>
          </a:solidFill>
          <a:ln>
            <a:solidFill>
              <a:srgbClr val="FF0000"/>
            </a:solidFill>
          </a:ln>
        </p:spPr>
        <p:txBody>
          <a:bodyPr/>
          <a:lstStyle/>
          <a:p>
            <a:r>
              <a:rPr lang="en-US" dirty="0">
                <a:solidFill>
                  <a:schemeClr val="accent1">
                    <a:lumMod val="50000"/>
                  </a:schemeClr>
                </a:solidFill>
                <a:latin typeface="High Tower Text" panose="02040502050506030303" pitchFamily="18" charset="77"/>
              </a:rPr>
              <a:t>No Tea for NC </a:t>
            </a:r>
          </a:p>
        </p:txBody>
      </p:sp>
      <p:sp>
        <p:nvSpPr>
          <p:cNvPr id="3" name="Content Placeholder 2">
            <a:extLst>
              <a:ext uri="{FF2B5EF4-FFF2-40B4-BE49-F238E27FC236}">
                <a16:creationId xmlns:a16="http://schemas.microsoft.com/office/drawing/2014/main" id="{BBB36E7F-FF5B-144D-9384-DCA0ABD2A539}"/>
              </a:ext>
            </a:extLst>
          </p:cNvPr>
          <p:cNvSpPr>
            <a:spLocks noGrp="1"/>
          </p:cNvSpPr>
          <p:nvPr>
            <p:ph idx="1"/>
          </p:nvPr>
        </p:nvSpPr>
        <p:spPr>
          <a:solidFill>
            <a:schemeClr val="bg1"/>
          </a:solidFill>
          <a:ln>
            <a:solidFill>
              <a:schemeClr val="accent1">
                <a:lumMod val="50000"/>
              </a:schemeClr>
            </a:solidFill>
          </a:ln>
        </p:spPr>
        <p:txBody>
          <a:bodyPr>
            <a:normAutofit/>
          </a:bodyPr>
          <a:lstStyle/>
          <a:p>
            <a:pPr marL="0" indent="0">
              <a:buNone/>
            </a:pPr>
            <a:r>
              <a:rPr lang="en-US" sz="2400" b="1" u="sng" dirty="0">
                <a:latin typeface="Times" pitchFamily="2" charset="0"/>
              </a:rPr>
              <a:t>Edenton Tea Party</a:t>
            </a:r>
            <a:r>
              <a:rPr lang="en-US" sz="2400" b="1" dirty="0">
                <a:latin typeface="Times" pitchFamily="2" charset="0"/>
              </a:rPr>
              <a:t> </a:t>
            </a:r>
            <a:r>
              <a:rPr lang="en-US" sz="2400" dirty="0">
                <a:latin typeface="Times" pitchFamily="2" charset="0"/>
              </a:rPr>
              <a:t>- NC boycott of the 1773 Tea Act</a:t>
            </a:r>
          </a:p>
          <a:p>
            <a:pPr marL="0" indent="0">
              <a:buNone/>
            </a:pPr>
            <a:r>
              <a:rPr lang="en-US" sz="2400" dirty="0">
                <a:latin typeface="Times" pitchFamily="2" charset="0"/>
              </a:rPr>
              <a:t>&amp; support against the Intolerable Acts 1774 </a:t>
            </a:r>
          </a:p>
          <a:p>
            <a:pPr marL="0" indent="0">
              <a:buNone/>
            </a:pPr>
            <a:endParaRPr lang="en-US" sz="2400" dirty="0">
              <a:latin typeface="Times" pitchFamily="2" charset="0"/>
            </a:endParaRPr>
          </a:p>
        </p:txBody>
      </p:sp>
      <p:pic>
        <p:nvPicPr>
          <p:cNvPr id="2052" name="Picture 4" descr="An engraving of the Edenton Tea Pary. Image from the N.C. Museum of History.">
            <a:extLst>
              <a:ext uri="{FF2B5EF4-FFF2-40B4-BE49-F238E27FC236}">
                <a16:creationId xmlns:a16="http://schemas.microsoft.com/office/drawing/2014/main" id="{C0966030-A4E0-4F81-9949-B77D8E85B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9161" y="681037"/>
            <a:ext cx="3664639" cy="5268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58BA75B-DE97-4672-BA17-0D8944CCB5C8}"/>
              </a:ext>
            </a:extLst>
          </p:cNvPr>
          <p:cNvSpPr/>
          <p:nvPr/>
        </p:nvSpPr>
        <p:spPr>
          <a:xfrm>
            <a:off x="1195753" y="2858331"/>
            <a:ext cx="5964701" cy="195540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“many ladies of this Province [North Carolina] have determined to give a memorable proof of their patriotism” having resolved not to drink anymore tea or use any British cloth.”</a:t>
            </a:r>
          </a:p>
          <a:p>
            <a:r>
              <a:rPr lang="en-US" sz="2400" dirty="0">
                <a:solidFill>
                  <a:schemeClr val="bg1"/>
                </a:solidFill>
                <a:latin typeface="Times" panose="02020603050405020304" pitchFamily="18" charset="0"/>
                <a:cs typeface="Times" panose="02020603050405020304" pitchFamily="18" charset="0"/>
              </a:rPr>
              <a:t>	- British Newspaper, 1775</a:t>
            </a:r>
          </a:p>
        </p:txBody>
      </p:sp>
      <p:sp>
        <p:nvSpPr>
          <p:cNvPr id="5" name="Rectangle 4">
            <a:extLst>
              <a:ext uri="{FF2B5EF4-FFF2-40B4-BE49-F238E27FC236}">
                <a16:creationId xmlns:a16="http://schemas.microsoft.com/office/drawing/2014/main" id="{D417E173-06BC-4079-B094-A9D452CCC997}"/>
              </a:ext>
            </a:extLst>
          </p:cNvPr>
          <p:cNvSpPr/>
          <p:nvPr/>
        </p:nvSpPr>
        <p:spPr>
          <a:xfrm>
            <a:off x="6949440" y="5486400"/>
            <a:ext cx="4051495" cy="6905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Engraving satirizing the event </a:t>
            </a:r>
          </a:p>
        </p:txBody>
      </p:sp>
    </p:spTree>
    <p:extLst>
      <p:ext uri="{BB962C8B-B14F-4D97-AF65-F5344CB8AC3E}">
        <p14:creationId xmlns:p14="http://schemas.microsoft.com/office/powerpoint/2010/main" val="28722439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213F-859C-4F4F-9FBB-8F68962D3741}"/>
              </a:ext>
            </a:extLst>
          </p:cNvPr>
          <p:cNvSpPr>
            <a:spLocks noGrp="1"/>
          </p:cNvSpPr>
          <p:nvPr>
            <p:ph type="title"/>
          </p:nvPr>
        </p:nvSpPr>
        <p:spPr>
          <a:xfrm>
            <a:off x="838200" y="365125"/>
            <a:ext cx="10515600" cy="815975"/>
          </a:xfrm>
          <a:solidFill>
            <a:schemeClr val="accent4">
              <a:lumMod val="40000"/>
              <a:lumOff val="60000"/>
            </a:schemeClr>
          </a:solidFill>
          <a:ln>
            <a:solidFill>
              <a:srgbClr val="FF0000"/>
            </a:solidFill>
          </a:ln>
        </p:spPr>
        <p:txBody>
          <a:bodyPr/>
          <a:lstStyle/>
          <a:p>
            <a:r>
              <a:rPr lang="en-US" dirty="0">
                <a:solidFill>
                  <a:schemeClr val="accent1">
                    <a:lumMod val="50000"/>
                  </a:schemeClr>
                </a:solidFill>
                <a:latin typeface="High Tower Text" panose="02040502050506030303" pitchFamily="18" charset="77"/>
              </a:rPr>
              <a:t>NC’s Response to English Tyranny</a:t>
            </a:r>
          </a:p>
        </p:txBody>
      </p:sp>
      <p:sp>
        <p:nvSpPr>
          <p:cNvPr id="3" name="Content Placeholder 2">
            <a:extLst>
              <a:ext uri="{FF2B5EF4-FFF2-40B4-BE49-F238E27FC236}">
                <a16:creationId xmlns:a16="http://schemas.microsoft.com/office/drawing/2014/main" id="{BBB36E7F-FF5B-144D-9384-DCA0ABD2A539}"/>
              </a:ext>
            </a:extLst>
          </p:cNvPr>
          <p:cNvSpPr>
            <a:spLocks noGrp="1"/>
          </p:cNvSpPr>
          <p:nvPr>
            <p:ph idx="1"/>
          </p:nvPr>
        </p:nvSpPr>
        <p:spPr>
          <a:solidFill>
            <a:schemeClr val="bg1"/>
          </a:solidFill>
          <a:ln>
            <a:solidFill>
              <a:schemeClr val="accent1">
                <a:lumMod val="50000"/>
              </a:schemeClr>
            </a:solidFill>
          </a:ln>
        </p:spPr>
        <p:txBody>
          <a:bodyPr>
            <a:normAutofit/>
          </a:bodyPr>
          <a:lstStyle/>
          <a:p>
            <a:r>
              <a:rPr lang="en-US" sz="2400" dirty="0">
                <a:latin typeface="Times" pitchFamily="2" charset="0"/>
              </a:rPr>
              <a:t>Significance of dates on the NC Flag</a:t>
            </a:r>
          </a:p>
        </p:txBody>
      </p:sp>
      <p:pic>
        <p:nvPicPr>
          <p:cNvPr id="1028" name="Picture 4" descr="Amazon.com : North Carolina Flag 6X10 Foot Nylon : Outdoor Usa State Flags  : Patio, Lawn &amp; Garden">
            <a:extLst>
              <a:ext uri="{FF2B5EF4-FFF2-40B4-BE49-F238E27FC236}">
                <a16:creationId xmlns:a16="http://schemas.microsoft.com/office/drawing/2014/main" id="{DC1858B4-BFEF-4317-89F7-D672227A2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49" y="2346226"/>
            <a:ext cx="5051327" cy="34798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85CDF92-DAFD-4FD0-8850-2CCFE1B40390}"/>
              </a:ext>
            </a:extLst>
          </p:cNvPr>
          <p:cNvSpPr/>
          <p:nvPr/>
        </p:nvSpPr>
        <p:spPr>
          <a:xfrm>
            <a:off x="3249637" y="4403186"/>
            <a:ext cx="6893169" cy="99880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anose="02020603050405020304" pitchFamily="18" charset="0"/>
                <a:cs typeface="Times" panose="02020603050405020304" pitchFamily="18" charset="0"/>
              </a:rPr>
              <a:t>Halifax Resolves: </a:t>
            </a:r>
            <a:r>
              <a:rPr lang="en-US" sz="2400" dirty="0">
                <a:latin typeface="Times" panose="02020603050405020304" pitchFamily="18" charset="0"/>
                <a:cs typeface="Times" panose="02020603050405020304" pitchFamily="18" charset="0"/>
              </a:rPr>
              <a:t>NC legislature wanted the Continental Congress to seek independence </a:t>
            </a:r>
          </a:p>
        </p:txBody>
      </p:sp>
      <p:sp>
        <p:nvSpPr>
          <p:cNvPr id="5" name="Arrow: Right 4">
            <a:extLst>
              <a:ext uri="{FF2B5EF4-FFF2-40B4-BE49-F238E27FC236}">
                <a16:creationId xmlns:a16="http://schemas.microsoft.com/office/drawing/2014/main" id="{9522FD0C-9716-4BEE-8E4B-DC4D07C58A10}"/>
              </a:ext>
            </a:extLst>
          </p:cNvPr>
          <p:cNvSpPr/>
          <p:nvPr/>
        </p:nvSpPr>
        <p:spPr>
          <a:xfrm rot="10800000">
            <a:off x="2630658" y="4628271"/>
            <a:ext cx="618979" cy="309489"/>
          </a:xfrm>
          <a:prstGeom prs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B1643A8-1F01-4229-88C8-840809C2BF13}"/>
              </a:ext>
            </a:extLst>
          </p:cNvPr>
          <p:cNvSpPr/>
          <p:nvPr/>
        </p:nvSpPr>
        <p:spPr>
          <a:xfrm>
            <a:off x="3249637" y="2766984"/>
            <a:ext cx="6893169" cy="99880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anose="02020603050405020304" pitchFamily="18" charset="0"/>
                <a:cs typeface="Times" panose="02020603050405020304" pitchFamily="18" charset="0"/>
              </a:rPr>
              <a:t>Mecklenburg Declaration:</a:t>
            </a:r>
            <a:r>
              <a:rPr lang="en-US" sz="2400" b="1"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Citizens of Mecklenburg declare themselves free &amp; independent people </a:t>
            </a:r>
          </a:p>
        </p:txBody>
      </p:sp>
      <p:sp>
        <p:nvSpPr>
          <p:cNvPr id="9" name="Arrow: Right 8">
            <a:extLst>
              <a:ext uri="{FF2B5EF4-FFF2-40B4-BE49-F238E27FC236}">
                <a16:creationId xmlns:a16="http://schemas.microsoft.com/office/drawing/2014/main" id="{16A993B2-63E4-4E32-955F-87AB09C2F9CC}"/>
              </a:ext>
            </a:extLst>
          </p:cNvPr>
          <p:cNvSpPr/>
          <p:nvPr/>
        </p:nvSpPr>
        <p:spPr>
          <a:xfrm rot="10800000">
            <a:off x="2630658" y="3107419"/>
            <a:ext cx="618979" cy="30948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297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10E41-5F17-7FC0-724F-1C743D983A89}"/>
              </a:ext>
            </a:extLst>
          </p:cNvPr>
          <p:cNvSpPr>
            <a:spLocks noGrp="1"/>
          </p:cNvSpPr>
          <p:nvPr>
            <p:ph type="title"/>
          </p:nvPr>
        </p:nvSpPr>
        <p:spPr>
          <a:xfrm>
            <a:off x="838200" y="365126"/>
            <a:ext cx="10515600" cy="797248"/>
          </a:xfrm>
          <a:solidFill>
            <a:schemeClr val="accent4">
              <a:lumMod val="40000"/>
              <a:lumOff val="60000"/>
            </a:schemeClr>
          </a:solidFill>
          <a:ln>
            <a:solidFill>
              <a:srgbClr val="FF0000"/>
            </a:solidFill>
          </a:ln>
        </p:spPr>
        <p:txBody>
          <a:bodyPr>
            <a:normAutofit fontScale="90000"/>
          </a:bodyPr>
          <a:lstStyle/>
          <a:p>
            <a:r>
              <a:rPr lang="en-US" dirty="0">
                <a:solidFill>
                  <a:srgbClr val="002060"/>
                </a:solidFill>
                <a:latin typeface="High Tower Text" panose="02040502050506030303" pitchFamily="18" charset="0"/>
              </a:rPr>
              <a:t>Annotating the Declaration of Independence </a:t>
            </a:r>
          </a:p>
        </p:txBody>
      </p:sp>
      <p:sp>
        <p:nvSpPr>
          <p:cNvPr id="3" name="Content Placeholder 2">
            <a:extLst>
              <a:ext uri="{FF2B5EF4-FFF2-40B4-BE49-F238E27FC236}">
                <a16:creationId xmlns:a16="http://schemas.microsoft.com/office/drawing/2014/main" id="{09AEC618-BA3D-9AEA-04E8-6CE5402B2423}"/>
              </a:ext>
            </a:extLst>
          </p:cNvPr>
          <p:cNvSpPr>
            <a:spLocks noGrp="1"/>
          </p:cNvSpPr>
          <p:nvPr>
            <p:ph idx="1"/>
          </p:nvPr>
        </p:nvSpPr>
        <p:spPr>
          <a:xfrm>
            <a:off x="449451" y="1394847"/>
            <a:ext cx="11127783" cy="4782116"/>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Annotating the Declaration of Independence </a:t>
            </a:r>
          </a:p>
          <a:p>
            <a:pPr marL="0" indent="0">
              <a:buNone/>
            </a:pPr>
            <a:endParaRPr lang="en-US" sz="2400" dirty="0">
              <a:latin typeface="Times" panose="02020603050405020304" pitchFamily="18" charset="0"/>
              <a:cs typeface="Times" panose="02020603050405020304" pitchFamily="18" charset="0"/>
            </a:endParaRPr>
          </a:p>
        </p:txBody>
      </p:sp>
      <p:pic>
        <p:nvPicPr>
          <p:cNvPr id="4" name="Picture 2" descr="The Declaration of Independence: The Full Text in English…. and Spanish">
            <a:extLst>
              <a:ext uri="{FF2B5EF4-FFF2-40B4-BE49-F238E27FC236}">
                <a16:creationId xmlns:a16="http://schemas.microsoft.com/office/drawing/2014/main" id="{0BD84622-86A1-21BE-E5AB-AEFD655EC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73" y="1800664"/>
            <a:ext cx="4117145" cy="485335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A170F38-2CF6-97F0-3EAA-D268B60AA6E5}"/>
              </a:ext>
            </a:extLst>
          </p:cNvPr>
          <p:cNvSpPr/>
          <p:nvPr/>
        </p:nvSpPr>
        <p:spPr>
          <a:xfrm>
            <a:off x="4633993" y="1800664"/>
            <a:ext cx="6478292" cy="836908"/>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Document Name:</a:t>
            </a:r>
          </a:p>
          <a:p>
            <a:r>
              <a:rPr lang="en-US" sz="2400" dirty="0">
                <a:solidFill>
                  <a:schemeClr val="bg1"/>
                </a:solidFill>
                <a:latin typeface="Times" panose="02020603050405020304" pitchFamily="18" charset="0"/>
                <a:cs typeface="Times" panose="02020603050405020304" pitchFamily="18" charset="0"/>
              </a:rPr>
              <a:t>Identify the author/Explain POV</a:t>
            </a:r>
          </a:p>
        </p:txBody>
      </p:sp>
      <p:sp>
        <p:nvSpPr>
          <p:cNvPr id="6" name="Rectangle 5">
            <a:extLst>
              <a:ext uri="{FF2B5EF4-FFF2-40B4-BE49-F238E27FC236}">
                <a16:creationId xmlns:a16="http://schemas.microsoft.com/office/drawing/2014/main" id="{A2E5941E-DED9-82B9-5C5E-D0B5DD83111B}"/>
              </a:ext>
            </a:extLst>
          </p:cNvPr>
          <p:cNvSpPr/>
          <p:nvPr/>
        </p:nvSpPr>
        <p:spPr>
          <a:xfrm>
            <a:off x="4633993" y="2790250"/>
            <a:ext cx="6478292" cy="836908"/>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Main Argument: Why is independence from England necessary in 1776? </a:t>
            </a:r>
          </a:p>
        </p:txBody>
      </p:sp>
      <p:sp>
        <p:nvSpPr>
          <p:cNvPr id="7" name="Rectangle 6">
            <a:extLst>
              <a:ext uri="{FF2B5EF4-FFF2-40B4-BE49-F238E27FC236}">
                <a16:creationId xmlns:a16="http://schemas.microsoft.com/office/drawing/2014/main" id="{F8EBA3A8-6A91-33D0-9590-26CB6840821A}"/>
              </a:ext>
            </a:extLst>
          </p:cNvPr>
          <p:cNvSpPr/>
          <p:nvPr/>
        </p:nvSpPr>
        <p:spPr>
          <a:xfrm>
            <a:off x="4624538" y="3762310"/>
            <a:ext cx="6478292" cy="836908"/>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Evidence to support main argument:</a:t>
            </a:r>
          </a:p>
          <a:p>
            <a:r>
              <a:rPr lang="en-US" sz="2400" dirty="0">
                <a:solidFill>
                  <a:schemeClr val="bg1"/>
                </a:solidFill>
                <a:latin typeface="Times" panose="02020603050405020304" pitchFamily="18" charset="0"/>
                <a:cs typeface="Times" panose="02020603050405020304" pitchFamily="18" charset="0"/>
              </a:rPr>
              <a:t>- You need evidence from each section </a:t>
            </a:r>
          </a:p>
        </p:txBody>
      </p:sp>
      <p:sp>
        <p:nvSpPr>
          <p:cNvPr id="8" name="Rectangle 7">
            <a:extLst>
              <a:ext uri="{FF2B5EF4-FFF2-40B4-BE49-F238E27FC236}">
                <a16:creationId xmlns:a16="http://schemas.microsoft.com/office/drawing/2014/main" id="{BA0A76CF-10A2-3F42-7F73-39D3846564E2}"/>
              </a:ext>
            </a:extLst>
          </p:cNvPr>
          <p:cNvSpPr/>
          <p:nvPr/>
        </p:nvSpPr>
        <p:spPr>
          <a:xfrm>
            <a:off x="4624538" y="4780865"/>
            <a:ext cx="6478292" cy="1213756"/>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Summary – How does the Declaration of Independence set the foundation for American government? </a:t>
            </a:r>
          </a:p>
        </p:txBody>
      </p:sp>
      <p:pic>
        <p:nvPicPr>
          <p:cNvPr id="9" name="Picture 6" descr="See the source image">
            <a:extLst>
              <a:ext uri="{FF2B5EF4-FFF2-40B4-BE49-F238E27FC236}">
                <a16:creationId xmlns:a16="http://schemas.microsoft.com/office/drawing/2014/main" id="{801330B7-1796-DDDC-252F-4680792C14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328" y="4503517"/>
            <a:ext cx="1933683" cy="191197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10" name="Thought Bubble: Cloud 9">
            <a:extLst>
              <a:ext uri="{FF2B5EF4-FFF2-40B4-BE49-F238E27FC236}">
                <a16:creationId xmlns:a16="http://schemas.microsoft.com/office/drawing/2014/main" id="{7CD13240-54B9-5F72-31A8-CC2699603854}"/>
              </a:ext>
            </a:extLst>
          </p:cNvPr>
          <p:cNvSpPr/>
          <p:nvPr/>
        </p:nvSpPr>
        <p:spPr>
          <a:xfrm>
            <a:off x="1089170" y="3177153"/>
            <a:ext cx="3239148" cy="1422065"/>
          </a:xfrm>
          <a:prstGeom prst="cloudCallout">
            <a:avLst>
              <a:gd name="adj1" fmla="val -40450"/>
              <a:gd name="adj2" fmla="val 7012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It’s too late to say your sorry England. </a:t>
            </a:r>
          </a:p>
        </p:txBody>
      </p:sp>
    </p:spTree>
    <p:extLst>
      <p:ext uri="{BB962C8B-B14F-4D97-AF65-F5344CB8AC3E}">
        <p14:creationId xmlns:p14="http://schemas.microsoft.com/office/powerpoint/2010/main" val="21795792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213F-859C-4F4F-9FBB-8F68962D3741}"/>
              </a:ext>
            </a:extLst>
          </p:cNvPr>
          <p:cNvSpPr>
            <a:spLocks noGrp="1"/>
          </p:cNvSpPr>
          <p:nvPr>
            <p:ph type="title"/>
          </p:nvPr>
        </p:nvSpPr>
        <p:spPr>
          <a:xfrm>
            <a:off x="838200" y="365125"/>
            <a:ext cx="10515600" cy="815975"/>
          </a:xfrm>
          <a:solidFill>
            <a:schemeClr val="bg1"/>
          </a:solidFill>
          <a:ln>
            <a:solidFill>
              <a:srgbClr val="FF0000"/>
            </a:solidFill>
          </a:ln>
        </p:spPr>
        <p:txBody>
          <a:bodyPr/>
          <a:lstStyle/>
          <a:p>
            <a:r>
              <a:rPr lang="en-US" dirty="0">
                <a:solidFill>
                  <a:schemeClr val="accent1">
                    <a:lumMod val="50000"/>
                  </a:schemeClr>
                </a:solidFill>
                <a:latin typeface="High Tower Text" panose="02040502050506030303" pitchFamily="18" charset="77"/>
              </a:rPr>
              <a:t>Dunmore’s Counterargument</a:t>
            </a:r>
          </a:p>
        </p:txBody>
      </p:sp>
      <p:sp>
        <p:nvSpPr>
          <p:cNvPr id="3" name="Content Placeholder 2">
            <a:extLst>
              <a:ext uri="{FF2B5EF4-FFF2-40B4-BE49-F238E27FC236}">
                <a16:creationId xmlns:a16="http://schemas.microsoft.com/office/drawing/2014/main" id="{BBB36E7F-FF5B-144D-9384-DCA0ABD2A539}"/>
              </a:ext>
            </a:extLst>
          </p:cNvPr>
          <p:cNvSpPr>
            <a:spLocks noGrp="1"/>
          </p:cNvSpPr>
          <p:nvPr>
            <p:ph idx="1"/>
          </p:nvPr>
        </p:nvSpPr>
        <p:spPr>
          <a:xfrm>
            <a:off x="267286" y="3535473"/>
            <a:ext cx="9003323" cy="2084648"/>
          </a:xfrm>
          <a:solidFill>
            <a:schemeClr val="bg1"/>
          </a:solidFill>
          <a:ln>
            <a:solidFill>
              <a:srgbClr val="FF0000"/>
            </a:solidFill>
          </a:ln>
        </p:spPr>
        <p:txBody>
          <a:bodyPr>
            <a:normAutofit/>
          </a:bodyPr>
          <a:lstStyle/>
          <a:p>
            <a:pPr marL="457200" indent="-457200">
              <a:buFont typeface="+mj-lt"/>
              <a:buAutoNum type="arabicPeriod"/>
            </a:pPr>
            <a:r>
              <a:rPr lang="en-US" sz="2400" dirty="0">
                <a:latin typeface="Times" pitchFamily="2" charset="0"/>
              </a:rPr>
              <a:t>Explain how Lord’s Dunmore’s Proclamation shows a weakness in the arguments of the Declaration of Independence </a:t>
            </a:r>
          </a:p>
          <a:p>
            <a:pPr marL="457200" indent="-457200">
              <a:buFont typeface="+mj-lt"/>
              <a:buAutoNum type="arabicPeriod"/>
            </a:pPr>
            <a:r>
              <a:rPr lang="en-US" sz="2400" dirty="0">
                <a:latin typeface="Times" pitchFamily="2" charset="0"/>
              </a:rPr>
              <a:t>What would be a Loyalist’s argument against the ideas of the Declaration of Independence </a:t>
            </a:r>
          </a:p>
        </p:txBody>
      </p:sp>
      <p:sp>
        <p:nvSpPr>
          <p:cNvPr id="4" name="Rectangle 3">
            <a:extLst>
              <a:ext uri="{FF2B5EF4-FFF2-40B4-BE49-F238E27FC236}">
                <a16:creationId xmlns:a16="http://schemas.microsoft.com/office/drawing/2014/main" id="{6AAB3B2F-C736-4C81-9267-19D831300068}"/>
              </a:ext>
            </a:extLst>
          </p:cNvPr>
          <p:cNvSpPr/>
          <p:nvPr/>
        </p:nvSpPr>
        <p:spPr>
          <a:xfrm>
            <a:off x="515815" y="1396408"/>
            <a:ext cx="11160370" cy="192375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latin typeface="Times" panose="02020603050405020304" pitchFamily="18" charset="0"/>
                <a:cs typeface="Times" panose="02020603050405020304" pitchFamily="18" charset="0"/>
              </a:rPr>
              <a:t>"I do hereby farther declare all indented servants, Negroes, or others (appertaining to rebels) free, that are able and willing to bear arms, they joining his Majesty’s troops, as soon as may be, for the more speedily reducing this colony to a proper sense of their duty, to his Majesty’s crown and dignity."</a:t>
            </a:r>
            <a:endParaRPr lang="en-US" sz="2400" dirty="0">
              <a:latin typeface="Times" panose="02020603050405020304" pitchFamily="18" charset="0"/>
              <a:cs typeface="Times" panose="02020603050405020304" pitchFamily="18" charset="0"/>
            </a:endParaRPr>
          </a:p>
          <a:p>
            <a:pPr lvl="0"/>
            <a:r>
              <a:rPr lang="en-US" sz="2400" dirty="0">
                <a:latin typeface="Times" panose="02020603050405020304" pitchFamily="18" charset="0"/>
                <a:cs typeface="Times" panose="02020603050405020304" pitchFamily="18" charset="0"/>
              </a:rPr>
              <a:t>	- Lord Dunmore’s Proclamation, 1775</a:t>
            </a:r>
          </a:p>
        </p:txBody>
      </p:sp>
      <p:pic>
        <p:nvPicPr>
          <p:cNvPr id="1026" name="Picture 2" descr="The Fate of Black British Loyalists in the American Revolutionary War –  dwkcommentaries">
            <a:extLst>
              <a:ext uri="{FF2B5EF4-FFF2-40B4-BE49-F238E27FC236}">
                <a16:creationId xmlns:a16="http://schemas.microsoft.com/office/drawing/2014/main" id="{24686EBB-4D88-4217-836A-CC5DAA273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7395" y="2605731"/>
            <a:ext cx="1682422" cy="2294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2533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213F-859C-4F4F-9FBB-8F68962D3741}"/>
              </a:ext>
            </a:extLst>
          </p:cNvPr>
          <p:cNvSpPr>
            <a:spLocks noGrp="1"/>
          </p:cNvSpPr>
          <p:nvPr>
            <p:ph type="title"/>
          </p:nvPr>
        </p:nvSpPr>
        <p:spPr>
          <a:xfrm>
            <a:off x="838200" y="365125"/>
            <a:ext cx="10515600" cy="815975"/>
          </a:xfrm>
          <a:solidFill>
            <a:schemeClr val="accent4">
              <a:lumMod val="40000"/>
              <a:lumOff val="60000"/>
            </a:schemeClr>
          </a:solidFill>
          <a:ln>
            <a:solidFill>
              <a:srgbClr val="FF0000"/>
            </a:solidFill>
          </a:ln>
        </p:spPr>
        <p:txBody>
          <a:bodyPr/>
          <a:lstStyle/>
          <a:p>
            <a:r>
              <a:rPr lang="en-US" dirty="0">
                <a:solidFill>
                  <a:schemeClr val="accent1">
                    <a:lumMod val="50000"/>
                  </a:schemeClr>
                </a:solidFill>
                <a:latin typeface="High Tower Text" panose="02040502050506030303" pitchFamily="18" charset="77"/>
              </a:rPr>
              <a:t>Views of the Enlightenment</a:t>
            </a:r>
          </a:p>
        </p:txBody>
      </p:sp>
      <p:sp>
        <p:nvSpPr>
          <p:cNvPr id="3" name="Content Placeholder 2">
            <a:extLst>
              <a:ext uri="{FF2B5EF4-FFF2-40B4-BE49-F238E27FC236}">
                <a16:creationId xmlns:a16="http://schemas.microsoft.com/office/drawing/2014/main" id="{BBB36E7F-FF5B-144D-9384-DCA0ABD2A539}"/>
              </a:ext>
            </a:extLst>
          </p:cNvPr>
          <p:cNvSpPr>
            <a:spLocks noGrp="1"/>
          </p:cNvSpPr>
          <p:nvPr>
            <p:ph idx="1"/>
          </p:nvPr>
        </p:nvSpPr>
        <p:spPr>
          <a:xfrm>
            <a:off x="359764" y="1543987"/>
            <a:ext cx="11572406" cy="4632976"/>
          </a:xfrm>
          <a:solidFill>
            <a:schemeClr val="bg1"/>
          </a:solidFill>
          <a:ln>
            <a:solidFill>
              <a:schemeClr val="accent1">
                <a:lumMod val="50000"/>
              </a:schemeClr>
            </a:solidFill>
          </a:ln>
        </p:spPr>
        <p:txBody>
          <a:bodyPr>
            <a:normAutofit/>
          </a:bodyPr>
          <a:lstStyle/>
          <a:p>
            <a:pPr marL="0" indent="0">
              <a:buNone/>
            </a:pPr>
            <a:r>
              <a:rPr lang="en-US" sz="2400" dirty="0">
                <a:latin typeface="Times" pitchFamily="2" charset="0"/>
              </a:rPr>
              <a:t>Prompt: American government represents the beliefs and experiences of the founding fathers.  Evaluate which was more impactful in shaping the development of our political culture; the experiences of the framers or their understanding of good government.</a:t>
            </a:r>
          </a:p>
          <a:p>
            <a:pPr marL="0" indent="0">
              <a:buNone/>
            </a:pPr>
            <a:endParaRPr lang="en-US" sz="2400" dirty="0">
              <a:latin typeface="Times" pitchFamily="2" charset="0"/>
            </a:endParaRPr>
          </a:p>
        </p:txBody>
      </p:sp>
      <p:sp>
        <p:nvSpPr>
          <p:cNvPr id="4" name="Rectangle 3">
            <a:extLst>
              <a:ext uri="{FF2B5EF4-FFF2-40B4-BE49-F238E27FC236}">
                <a16:creationId xmlns:a16="http://schemas.microsoft.com/office/drawing/2014/main" id="{C9DE689D-5A74-49C6-A701-5A0FE1F7386B}"/>
              </a:ext>
            </a:extLst>
          </p:cNvPr>
          <p:cNvSpPr/>
          <p:nvPr/>
        </p:nvSpPr>
        <p:spPr>
          <a:xfrm>
            <a:off x="838200" y="2848131"/>
            <a:ext cx="3314075" cy="58086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Experiences</a:t>
            </a:r>
          </a:p>
        </p:txBody>
      </p:sp>
      <p:sp>
        <p:nvSpPr>
          <p:cNvPr id="5" name="Rectangle 4">
            <a:extLst>
              <a:ext uri="{FF2B5EF4-FFF2-40B4-BE49-F238E27FC236}">
                <a16:creationId xmlns:a16="http://schemas.microsoft.com/office/drawing/2014/main" id="{D83F24C7-DD52-4D65-8E9C-9C7CBDD85212}"/>
              </a:ext>
            </a:extLst>
          </p:cNvPr>
          <p:cNvSpPr/>
          <p:nvPr/>
        </p:nvSpPr>
        <p:spPr>
          <a:xfrm>
            <a:off x="7646233" y="2713221"/>
            <a:ext cx="3314075" cy="7032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Understanding of Good Government</a:t>
            </a:r>
          </a:p>
        </p:txBody>
      </p:sp>
      <p:cxnSp>
        <p:nvCxnSpPr>
          <p:cNvPr id="7" name="Straight Connector 6">
            <a:extLst>
              <a:ext uri="{FF2B5EF4-FFF2-40B4-BE49-F238E27FC236}">
                <a16:creationId xmlns:a16="http://schemas.microsoft.com/office/drawing/2014/main" id="{2E6C72B5-99FF-42FC-ACD1-2A48FAA39503}"/>
              </a:ext>
            </a:extLst>
          </p:cNvPr>
          <p:cNvCxnSpPr/>
          <p:nvPr/>
        </p:nvCxnSpPr>
        <p:spPr>
          <a:xfrm>
            <a:off x="6096000" y="2848131"/>
            <a:ext cx="0" cy="3102964"/>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8BB44855-CFCF-4492-9E3F-BA3806A8F220}"/>
              </a:ext>
            </a:extLst>
          </p:cNvPr>
          <p:cNvCxnSpPr/>
          <p:nvPr/>
        </p:nvCxnSpPr>
        <p:spPr>
          <a:xfrm>
            <a:off x="569626" y="3612630"/>
            <a:ext cx="10972800" cy="0"/>
          </a:xfrm>
          <a:prstGeom prst="line">
            <a:avLst/>
          </a:prstGeom>
          <a:ln w="28575"/>
        </p:spPr>
        <p:style>
          <a:lnRef idx="1">
            <a:schemeClr val="dk1"/>
          </a:lnRef>
          <a:fillRef idx="0">
            <a:schemeClr val="dk1"/>
          </a:fillRef>
          <a:effectRef idx="0">
            <a:schemeClr val="dk1"/>
          </a:effectRef>
          <a:fontRef idx="minor">
            <a:schemeClr val="tx1"/>
          </a:fontRef>
        </p:style>
      </p:cxnSp>
      <p:pic>
        <p:nvPicPr>
          <p:cNvPr id="1026" name="Picture 2" descr="What If We Held a Constitutional Convention and the Right-Wingers  Prevailed? – Mother Jones">
            <a:extLst>
              <a:ext uri="{FF2B5EF4-FFF2-40B4-BE49-F238E27FC236}">
                <a16:creationId xmlns:a16="http://schemas.microsoft.com/office/drawing/2014/main" id="{8EA49135-9B32-4861-BF34-809DCCFBB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7561" y="5133577"/>
            <a:ext cx="5546360" cy="1600200"/>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Oval 9">
            <a:extLst>
              <a:ext uri="{FF2B5EF4-FFF2-40B4-BE49-F238E27FC236}">
                <a16:creationId xmlns:a16="http://schemas.microsoft.com/office/drawing/2014/main" id="{44586A5D-4656-4CA3-A023-5B7624851260}"/>
              </a:ext>
            </a:extLst>
          </p:cNvPr>
          <p:cNvSpPr/>
          <p:nvPr/>
        </p:nvSpPr>
        <p:spPr>
          <a:xfrm>
            <a:off x="4186626" y="4721280"/>
            <a:ext cx="1633928" cy="764493"/>
          </a:xfrm>
          <a:prstGeom prst="wedgeEllipseCallout">
            <a:avLst>
              <a:gd name="adj1" fmla="val 50417"/>
              <a:gd name="adj2" fmla="val 64461"/>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No Tyranny!</a:t>
            </a:r>
          </a:p>
        </p:txBody>
      </p:sp>
      <p:sp>
        <p:nvSpPr>
          <p:cNvPr id="12" name="Speech Bubble: Oval 11">
            <a:extLst>
              <a:ext uri="{FF2B5EF4-FFF2-40B4-BE49-F238E27FC236}">
                <a16:creationId xmlns:a16="http://schemas.microsoft.com/office/drawing/2014/main" id="{A53064E8-A390-4A3B-AAA5-B554E4510AA8}"/>
              </a:ext>
            </a:extLst>
          </p:cNvPr>
          <p:cNvSpPr/>
          <p:nvPr/>
        </p:nvSpPr>
        <p:spPr>
          <a:xfrm>
            <a:off x="5868648" y="4507054"/>
            <a:ext cx="1777579" cy="764493"/>
          </a:xfrm>
          <a:prstGeom prst="wedgeEllipseCallout">
            <a:avLst>
              <a:gd name="adj1" fmla="val 40297"/>
              <a:gd name="adj2" fmla="val 76225"/>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Separation of Powers!</a:t>
            </a:r>
          </a:p>
        </p:txBody>
      </p:sp>
      <p:sp>
        <p:nvSpPr>
          <p:cNvPr id="13" name="Speech Bubble: Oval 12">
            <a:extLst>
              <a:ext uri="{FF2B5EF4-FFF2-40B4-BE49-F238E27FC236}">
                <a16:creationId xmlns:a16="http://schemas.microsoft.com/office/drawing/2014/main" id="{8AB3F7C7-04D2-41F8-B04C-A80BCB49106F}"/>
              </a:ext>
            </a:extLst>
          </p:cNvPr>
          <p:cNvSpPr/>
          <p:nvPr/>
        </p:nvSpPr>
        <p:spPr>
          <a:xfrm>
            <a:off x="8197120" y="4444905"/>
            <a:ext cx="2041149" cy="764493"/>
          </a:xfrm>
          <a:prstGeom prst="wedgeEllipseCallout">
            <a:avLst>
              <a:gd name="adj1" fmla="val -11968"/>
              <a:gd name="adj2" fmla="val 117402"/>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A Monarchy is distasteful!</a:t>
            </a:r>
          </a:p>
        </p:txBody>
      </p:sp>
      <p:sp>
        <p:nvSpPr>
          <p:cNvPr id="14" name="Speech Bubble: Oval 13">
            <a:extLst>
              <a:ext uri="{FF2B5EF4-FFF2-40B4-BE49-F238E27FC236}">
                <a16:creationId xmlns:a16="http://schemas.microsoft.com/office/drawing/2014/main" id="{657E2C3C-698C-4DA5-BCF4-5A3EED5B3B97}"/>
              </a:ext>
            </a:extLst>
          </p:cNvPr>
          <p:cNvSpPr/>
          <p:nvPr/>
        </p:nvSpPr>
        <p:spPr>
          <a:xfrm>
            <a:off x="1154243" y="4889299"/>
            <a:ext cx="2961802" cy="911891"/>
          </a:xfrm>
          <a:prstGeom prst="wedgeEllipseCallout">
            <a:avLst>
              <a:gd name="adj1" fmla="val 50417"/>
              <a:gd name="adj2" fmla="val 64461"/>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What about the consent of the governed!</a:t>
            </a:r>
          </a:p>
        </p:txBody>
      </p:sp>
    </p:spTree>
    <p:extLst>
      <p:ext uri="{BB962C8B-B14F-4D97-AF65-F5344CB8AC3E}">
        <p14:creationId xmlns:p14="http://schemas.microsoft.com/office/powerpoint/2010/main" val="26424977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6821"/>
          </a:xfrm>
          <a:solidFill>
            <a:schemeClr val="accent4">
              <a:lumMod val="40000"/>
              <a:lumOff val="60000"/>
            </a:schemeClr>
          </a:solidFill>
          <a:ln>
            <a:solidFill>
              <a:srgbClr val="FF0000"/>
            </a:solidFill>
          </a:ln>
        </p:spPr>
        <p:txBody>
          <a:bodyPr/>
          <a:lstStyle/>
          <a:p>
            <a:r>
              <a:rPr lang="en-US" b="1" dirty="0">
                <a:solidFill>
                  <a:srgbClr val="002060"/>
                </a:solidFill>
                <a:latin typeface="High Tower Text" panose="02040502050506030303" pitchFamily="18" charset="0"/>
              </a:rPr>
              <a:t>Declaration of Independence Main Points</a:t>
            </a:r>
          </a:p>
        </p:txBody>
      </p:sp>
      <p:sp>
        <p:nvSpPr>
          <p:cNvPr id="3" name="Content Placeholder 2"/>
          <p:cNvSpPr>
            <a:spLocks noGrp="1"/>
          </p:cNvSpPr>
          <p:nvPr>
            <p:ph idx="1"/>
          </p:nvPr>
        </p:nvSpPr>
        <p:spPr>
          <a:xfrm>
            <a:off x="838200" y="1624084"/>
            <a:ext cx="10515600" cy="4552879"/>
          </a:xfrm>
          <a:solidFill>
            <a:schemeClr val="bg1"/>
          </a:solidFill>
          <a:ln>
            <a:solidFill>
              <a:srgbClr val="002060"/>
            </a:solidFill>
          </a:ln>
        </p:spPr>
        <p:txBody>
          <a:bodyPr>
            <a:normAutofit/>
          </a:bodyPr>
          <a:lstStyle/>
          <a:p>
            <a:r>
              <a:rPr lang="en-US" sz="2400" b="1" dirty="0">
                <a:solidFill>
                  <a:srgbClr val="C00000"/>
                </a:solidFill>
                <a:latin typeface="Times" pitchFamily="18" charset="0"/>
                <a:cs typeface="Times" pitchFamily="18" charset="0"/>
              </a:rPr>
              <a:t>Phrasing a Revolutionary Argument </a:t>
            </a:r>
          </a:p>
          <a:p>
            <a:pPr marL="0" indent="0">
              <a:buNone/>
            </a:pPr>
            <a:endParaRPr lang="en-US" sz="2400" b="1" dirty="0">
              <a:solidFill>
                <a:srgbClr val="C00000"/>
              </a:solidFill>
              <a:latin typeface="Times" pitchFamily="18" charset="0"/>
              <a:cs typeface="Times" pitchFamily="18" charset="0"/>
            </a:endParaRPr>
          </a:p>
        </p:txBody>
      </p:sp>
      <p:sp>
        <p:nvSpPr>
          <p:cNvPr id="4" name="Rectangle 3">
            <a:extLst>
              <a:ext uri="{FF2B5EF4-FFF2-40B4-BE49-F238E27FC236}">
                <a16:creationId xmlns:a16="http://schemas.microsoft.com/office/drawing/2014/main" id="{C1898115-A5F3-C4EA-3B07-04DFD36F9712}"/>
              </a:ext>
            </a:extLst>
          </p:cNvPr>
          <p:cNvSpPr/>
          <p:nvPr/>
        </p:nvSpPr>
        <p:spPr>
          <a:xfrm>
            <a:off x="581891" y="2090056"/>
            <a:ext cx="9155875" cy="1211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2" charset="0"/>
              </a:rPr>
              <a:t>1. Which Enlightened Philosopher does Thomas Jefferson use in framing his arguments in the Declaration of Independence?</a:t>
            </a:r>
          </a:p>
        </p:txBody>
      </p:sp>
      <p:sp>
        <p:nvSpPr>
          <p:cNvPr id="5" name="Rectangle 4">
            <a:extLst>
              <a:ext uri="{FF2B5EF4-FFF2-40B4-BE49-F238E27FC236}">
                <a16:creationId xmlns:a16="http://schemas.microsoft.com/office/drawing/2014/main" id="{AB439642-5E87-D0B7-2AF9-E75C57CC0D8F}"/>
              </a:ext>
            </a:extLst>
          </p:cNvPr>
          <p:cNvSpPr/>
          <p:nvPr/>
        </p:nvSpPr>
        <p:spPr>
          <a:xfrm>
            <a:off x="581890" y="4628274"/>
            <a:ext cx="9155875" cy="1211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2" charset="0"/>
              </a:rPr>
              <a:t>3. What are two ways that Thomas Jefferson proves that Great Britain has violated the social contract? </a:t>
            </a:r>
          </a:p>
        </p:txBody>
      </p:sp>
      <p:sp>
        <p:nvSpPr>
          <p:cNvPr id="6" name="Rectangle 5">
            <a:extLst>
              <a:ext uri="{FF2B5EF4-FFF2-40B4-BE49-F238E27FC236}">
                <a16:creationId xmlns:a16="http://schemas.microsoft.com/office/drawing/2014/main" id="{ACFD45EB-8F45-F1BC-7865-CBD073CA7A90}"/>
              </a:ext>
            </a:extLst>
          </p:cNvPr>
          <p:cNvSpPr/>
          <p:nvPr/>
        </p:nvSpPr>
        <p:spPr>
          <a:xfrm>
            <a:off x="581890" y="3359165"/>
            <a:ext cx="9155875" cy="1211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2" charset="0"/>
              </a:rPr>
              <a:t>2. What are two values that Jefferson’s states are what makes up American ideas about government? </a:t>
            </a:r>
          </a:p>
        </p:txBody>
      </p:sp>
      <p:pic>
        <p:nvPicPr>
          <p:cNvPr id="2052" name="Picture 4" descr="Fun Facts About the Declaration of Independence | Military.com">
            <a:extLst>
              <a:ext uri="{FF2B5EF4-FFF2-40B4-BE49-F238E27FC236}">
                <a16:creationId xmlns:a16="http://schemas.microsoft.com/office/drawing/2014/main" id="{DBAE005C-BBE9-2610-5A26-1BD9D3FA9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8015" y="2987399"/>
            <a:ext cx="2573564"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5495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2C0D4-5472-3C4E-AE78-EC49D057FC2F}"/>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normAutofit lnSpcReduction="10000"/>
          </a:bodyPr>
          <a:lstStyle/>
          <a:p>
            <a:pPr marL="0" indent="0">
              <a:buNone/>
            </a:pPr>
            <a:r>
              <a:rPr lang="en-US" sz="1600" b="1" dirty="0">
                <a:latin typeface="Times" pitchFamily="2" charset="0"/>
              </a:rPr>
              <a:t>Unit II – Foundations of American Government </a:t>
            </a:r>
          </a:p>
          <a:p>
            <a:r>
              <a:rPr lang="en-US" sz="1600" b="1" dirty="0">
                <a:latin typeface="Times" pitchFamily="2" charset="0"/>
              </a:rPr>
              <a:t>CL.B.1.1</a:t>
            </a:r>
            <a:r>
              <a:rPr lang="en-US" sz="1600" dirty="0">
                <a:latin typeface="Times" pitchFamily="2" charset="0"/>
              </a:rPr>
              <a:t> Explain how values and beliefs influence the creation and implementation of public policy and laws.</a:t>
            </a:r>
          </a:p>
          <a:p>
            <a:r>
              <a:rPr lang="en-US" sz="1600" b="1" dirty="0">
                <a:latin typeface="Times" pitchFamily="2" charset="0"/>
              </a:rPr>
              <a:t>CL.B.1.3</a:t>
            </a:r>
            <a:r>
              <a:rPr lang="en-US" sz="1600" dirty="0">
                <a:latin typeface="Times" pitchFamily="2" charset="0"/>
              </a:rPr>
              <a:t> Explain how the values and beliefs regarding freedom, equality, and justice have helped to transform the American system of government.</a:t>
            </a:r>
          </a:p>
          <a:p>
            <a:pPr marL="0" indent="0">
              <a:buNone/>
            </a:pPr>
            <a:r>
              <a:rPr lang="en-US" sz="2000" dirty="0">
                <a:solidFill>
                  <a:srgbClr val="002060"/>
                </a:solidFill>
                <a:latin typeface="Times" pitchFamily="2" charset="0"/>
              </a:rPr>
              <a:t>Essential Question:</a:t>
            </a:r>
            <a:r>
              <a:rPr lang="en-US" sz="2000" dirty="0">
                <a:latin typeface="Times" pitchFamily="2" charset="0"/>
              </a:rPr>
              <a:t> How have American political values defined the historic development of our political institutions and society? </a:t>
            </a:r>
          </a:p>
          <a:p>
            <a:pPr marL="0" indent="0">
              <a:buNone/>
            </a:pPr>
            <a:r>
              <a:rPr lang="en-US" sz="2000" dirty="0">
                <a:solidFill>
                  <a:srgbClr val="002060"/>
                </a:solidFill>
                <a:latin typeface="Times" pitchFamily="2" charset="0"/>
              </a:rPr>
              <a:t>Students Can:</a:t>
            </a:r>
          </a:p>
          <a:p>
            <a:r>
              <a:rPr lang="en-US" sz="2000" dirty="0">
                <a:latin typeface="Times" pitchFamily="2" charset="0"/>
              </a:rPr>
              <a:t>Discern how American democracy was influenced by a variety of source </a:t>
            </a:r>
          </a:p>
          <a:p>
            <a:r>
              <a:rPr lang="en-US" sz="2000" dirty="0">
                <a:latin typeface="Times" pitchFamily="2" charset="0"/>
              </a:rPr>
              <a:t>Explain how British tyranny and the ideas of the Enlightenment led to colonial desire for independence </a:t>
            </a:r>
          </a:p>
          <a:p>
            <a:pPr marL="0" indent="0">
              <a:buNone/>
            </a:pPr>
            <a:r>
              <a:rPr lang="en-US" sz="2400" b="1" dirty="0">
                <a:solidFill>
                  <a:srgbClr val="002060"/>
                </a:solidFill>
                <a:latin typeface="Times" pitchFamily="2" charset="0"/>
              </a:rPr>
              <a:t>Agenda</a:t>
            </a:r>
          </a:p>
          <a:p>
            <a:r>
              <a:rPr lang="en-US" sz="2400" dirty="0">
                <a:latin typeface="Times" pitchFamily="2" charset="0"/>
              </a:rPr>
              <a:t>Hamilton Speaks on Self Government</a:t>
            </a:r>
          </a:p>
          <a:p>
            <a:r>
              <a:rPr lang="en-US" sz="2400" dirty="0">
                <a:latin typeface="Times" pitchFamily="2" charset="0"/>
              </a:rPr>
              <a:t>AOC - 1</a:t>
            </a:r>
            <a:r>
              <a:rPr lang="en-US" sz="2400" baseline="30000" dirty="0">
                <a:latin typeface="Times" pitchFamily="2" charset="0"/>
              </a:rPr>
              <a:t>st</a:t>
            </a:r>
            <a:r>
              <a:rPr lang="en-US" sz="2400" dirty="0">
                <a:latin typeface="Times" pitchFamily="2" charset="0"/>
              </a:rPr>
              <a:t> Attempt at the Self Government </a:t>
            </a:r>
          </a:p>
          <a:p>
            <a:r>
              <a:rPr lang="en-US" sz="2400" dirty="0">
                <a:latin typeface="Times" pitchFamily="2" charset="0"/>
              </a:rPr>
              <a:t>Who Said it Better </a:t>
            </a:r>
          </a:p>
          <a:p>
            <a:pPr marL="0" indent="0">
              <a:buNone/>
            </a:pPr>
            <a:r>
              <a:rPr lang="en-US" sz="2400" b="1" dirty="0">
                <a:solidFill>
                  <a:srgbClr val="002060"/>
                </a:solidFill>
                <a:latin typeface="Times" pitchFamily="2" charset="0"/>
              </a:rPr>
              <a:t>Homework:</a:t>
            </a:r>
          </a:p>
          <a:p>
            <a:r>
              <a:rPr lang="en-US" sz="2400" b="1" dirty="0">
                <a:solidFill>
                  <a:srgbClr val="FF0000"/>
                </a:solidFill>
                <a:latin typeface="Times" pitchFamily="2" charset="0"/>
              </a:rPr>
              <a:t>Quiz on the Revolutionary Period – Monday, Sept. 30</a:t>
            </a:r>
          </a:p>
          <a:p>
            <a:r>
              <a:rPr lang="en-US" sz="2400" b="1" dirty="0">
                <a:solidFill>
                  <a:srgbClr val="FF0000"/>
                </a:solidFill>
                <a:latin typeface="Times" pitchFamily="2" charset="0"/>
              </a:rPr>
              <a:t>Current Events Journal Due October 25</a:t>
            </a:r>
          </a:p>
        </p:txBody>
      </p:sp>
    </p:spTree>
    <p:extLst>
      <p:ext uri="{BB962C8B-B14F-4D97-AF65-F5344CB8AC3E}">
        <p14:creationId xmlns:p14="http://schemas.microsoft.com/office/powerpoint/2010/main" val="19870251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ECFE-EAC5-4C4F-AE0E-454E62CD76CE}"/>
              </a:ext>
            </a:extLst>
          </p:cNvPr>
          <p:cNvSpPr>
            <a:spLocks noGrp="1"/>
          </p:cNvSpPr>
          <p:nvPr>
            <p:ph type="title"/>
          </p:nvPr>
        </p:nvSpPr>
        <p:spPr>
          <a:xfrm>
            <a:off x="838200" y="365125"/>
            <a:ext cx="10515600" cy="830629"/>
          </a:xfrm>
          <a:solidFill>
            <a:schemeClr val="accent4">
              <a:lumMod val="40000"/>
              <a:lumOff val="60000"/>
            </a:schemeClr>
          </a:solidFill>
          <a:ln>
            <a:solidFill>
              <a:srgbClr val="FF0000"/>
            </a:solidFill>
          </a:ln>
        </p:spPr>
        <p:txBody>
          <a:bodyPr/>
          <a:lstStyle/>
          <a:p>
            <a:r>
              <a:rPr lang="en-US" dirty="0">
                <a:solidFill>
                  <a:srgbClr val="002060"/>
                </a:solidFill>
                <a:latin typeface="Bookman Old Style" panose="02050604050505020204" pitchFamily="18" charset="0"/>
              </a:rPr>
              <a:t>Thoughts on Self-Government</a:t>
            </a:r>
          </a:p>
        </p:txBody>
      </p:sp>
      <p:sp>
        <p:nvSpPr>
          <p:cNvPr id="3" name="Content Placeholder 2">
            <a:extLst>
              <a:ext uri="{FF2B5EF4-FFF2-40B4-BE49-F238E27FC236}">
                <a16:creationId xmlns:a16="http://schemas.microsoft.com/office/drawing/2014/main" id="{2EB8C31F-6053-4D2F-9A2F-44B21D6B8D69}"/>
              </a:ext>
            </a:extLst>
          </p:cNvPr>
          <p:cNvSpPr>
            <a:spLocks noGrp="1"/>
          </p:cNvSpPr>
          <p:nvPr>
            <p:ph idx="1"/>
          </p:nvPr>
        </p:nvSpPr>
        <p:spPr>
          <a:xfrm>
            <a:off x="464234" y="4445391"/>
            <a:ext cx="11338560" cy="2047484"/>
          </a:xfrm>
          <a:solidFill>
            <a:schemeClr val="bg1"/>
          </a:solidFill>
          <a:ln>
            <a:solidFill>
              <a:srgbClr val="002060"/>
            </a:solidFill>
          </a:ln>
        </p:spPr>
        <p:txBody>
          <a:bodyPr>
            <a:normAutofit/>
          </a:bodyPr>
          <a:lstStyle/>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What will be a main factor in creating a new national government during the American Revolution?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According to Alexander Hamilton, why is our government failing even before it really starts to govern the nation? </a:t>
            </a:r>
          </a:p>
        </p:txBody>
      </p:sp>
      <p:sp>
        <p:nvSpPr>
          <p:cNvPr id="4" name="Rectangle 3">
            <a:extLst>
              <a:ext uri="{FF2B5EF4-FFF2-40B4-BE49-F238E27FC236}">
                <a16:creationId xmlns:a16="http://schemas.microsoft.com/office/drawing/2014/main" id="{D8475E44-A736-4348-9634-2D7639399AF7}"/>
              </a:ext>
            </a:extLst>
          </p:cNvPr>
          <p:cNvSpPr/>
          <p:nvPr/>
        </p:nvSpPr>
        <p:spPr>
          <a:xfrm>
            <a:off x="504092" y="1308295"/>
            <a:ext cx="11183815" cy="2922741"/>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“But the confederation itself is defective and requires to be altered. It is neither fit for war nor peace. The idea of an uncontrollable sovereignty [autonomy] in each state over its internal police [militia] will defeat the other powers given to Congress and make our union feeble and precarious [endangered]. There are instances without number where acts necessary for the general good, and which rise out of the powers given to Congress, must interfere with the internal police of the states,” </a:t>
            </a:r>
          </a:p>
          <a:p>
            <a:r>
              <a:rPr lang="en-US" sz="2200" dirty="0">
                <a:latin typeface="Times New Roman" panose="02020603050405020304" pitchFamily="18" charset="0"/>
                <a:cs typeface="Times New Roman" panose="02020603050405020304" pitchFamily="18" charset="0"/>
              </a:rPr>
              <a:t>	- </a:t>
            </a:r>
            <a:r>
              <a:rPr lang="en-US" sz="2400" b="1" dirty="0">
                <a:latin typeface="Times New Roman" panose="02020603050405020304" pitchFamily="18" charset="0"/>
                <a:cs typeface="Times New Roman" panose="02020603050405020304" pitchFamily="18" charset="0"/>
              </a:rPr>
              <a:t>Alexander Hamilton, 1780</a:t>
            </a:r>
          </a:p>
        </p:txBody>
      </p:sp>
    </p:spTree>
    <p:extLst>
      <p:ext uri="{BB962C8B-B14F-4D97-AF65-F5344CB8AC3E}">
        <p14:creationId xmlns:p14="http://schemas.microsoft.com/office/powerpoint/2010/main" val="24482694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09600" y="274638"/>
            <a:ext cx="10972800" cy="776240"/>
          </a:xfrm>
          <a:solidFill>
            <a:schemeClr val="accent4">
              <a:lumMod val="40000"/>
              <a:lumOff val="60000"/>
            </a:schemeClr>
          </a:solidFill>
          <a:ln>
            <a:solidFill>
              <a:srgbClr val="FF0000"/>
            </a:solidFill>
            <a:miter lim="800000"/>
            <a:headEnd/>
            <a:tailEnd/>
          </a:ln>
        </p:spPr>
        <p:txBody>
          <a:bodyPr>
            <a:normAutofit/>
          </a:bodyPr>
          <a:lstStyle/>
          <a:p>
            <a:r>
              <a:rPr lang="en-US" altLang="en-US" dirty="0">
                <a:solidFill>
                  <a:srgbClr val="002060"/>
                </a:solidFill>
                <a:latin typeface="Baskerville Old Face" panose="02020602080505020303" pitchFamily="18" charset="77"/>
                <a:cs typeface="Times New Roman" pitchFamily="18" charset="0"/>
              </a:rPr>
              <a:t>Factors in the AOC</a:t>
            </a:r>
          </a:p>
        </p:txBody>
      </p:sp>
      <p:pic>
        <p:nvPicPr>
          <p:cNvPr id="30723" name="Content Placeholder 2" descr="A picture containing text, book&#10;&#10;Description automatically generat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782733" y="2895601"/>
            <a:ext cx="5801784" cy="3262313"/>
          </a:xfrm>
        </p:spPr>
      </p:pic>
      <p:sp>
        <p:nvSpPr>
          <p:cNvPr id="4" name="Rectangle 3"/>
          <p:cNvSpPr/>
          <p:nvPr/>
        </p:nvSpPr>
        <p:spPr>
          <a:xfrm>
            <a:off x="203200" y="2667000"/>
            <a:ext cx="5384800" cy="273733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rgbClr val="002060"/>
                </a:solidFill>
                <a:latin typeface="Times New Roman" panose="02020603050405020304" pitchFamily="18" charset="0"/>
                <a:cs typeface="Times New Roman" panose="02020603050405020304" pitchFamily="18" charset="0"/>
              </a:rPr>
              <a:t>Articles of Confederation 1781-1789</a:t>
            </a:r>
          </a:p>
          <a:p>
            <a:pPr marL="342900" indent="-342900">
              <a:buFont typeface="Arial" panose="020B0604020202020204" pitchFamily="34" charset="0"/>
              <a:buChar char="•"/>
              <a:defRPr/>
            </a:pPr>
            <a:r>
              <a:rPr lang="en-US" sz="2400" b="1" i="1" u="sng" dirty="0">
                <a:solidFill>
                  <a:srgbClr val="FF0000"/>
                </a:solidFill>
                <a:latin typeface="Times New Roman" panose="02020603050405020304" pitchFamily="18" charset="0"/>
                <a:cs typeface="Times New Roman" panose="02020603050405020304" pitchFamily="18" charset="0"/>
              </a:rPr>
              <a:t>Confederation</a:t>
            </a:r>
            <a:r>
              <a:rPr lang="en-US" sz="2400" dirty="0">
                <a:solidFill>
                  <a:schemeClr val="tx1"/>
                </a:solidFill>
                <a:latin typeface="Times New Roman" panose="02020603050405020304" pitchFamily="18" charset="0"/>
                <a:cs typeface="Times New Roman" panose="02020603050405020304" pitchFamily="18" charset="0"/>
              </a:rPr>
              <a:t> = Alliance of states</a:t>
            </a:r>
          </a:p>
          <a:p>
            <a:pPr marL="342900" indent="-342900">
              <a:buFont typeface="Arial" panose="020B0604020202020204" pitchFamily="34" charset="0"/>
              <a:buChar char="•"/>
              <a:defRPr/>
            </a:pPr>
            <a:r>
              <a:rPr lang="en-US" sz="2400" b="1" i="1" u="sng" dirty="0">
                <a:solidFill>
                  <a:srgbClr val="FF0000"/>
                </a:solidFill>
                <a:latin typeface="Times New Roman" panose="02020603050405020304" pitchFamily="18" charset="0"/>
                <a:cs typeface="Times New Roman" panose="02020603050405020304" pitchFamily="18" charset="0"/>
              </a:rPr>
              <a:t>Decentralized government </a:t>
            </a:r>
            <a:r>
              <a:rPr lang="en-US" sz="2400" dirty="0">
                <a:solidFill>
                  <a:srgbClr val="002060"/>
                </a:solidFill>
                <a:latin typeface="Times New Roman" panose="02020603050405020304" pitchFamily="18" charset="0"/>
                <a:cs typeface="Times New Roman" panose="02020603050405020304" pitchFamily="18" charset="0"/>
              </a:rPr>
              <a:t>– power lies with the states (</a:t>
            </a:r>
            <a:r>
              <a:rPr lang="en-US" sz="2400" i="1" dirty="0">
                <a:solidFill>
                  <a:srgbClr val="FF0000"/>
                </a:solidFill>
                <a:latin typeface="Times New Roman" panose="02020603050405020304" pitchFamily="18" charset="0"/>
                <a:cs typeface="Times New Roman" panose="02020603050405020304" pitchFamily="18" charset="0"/>
              </a:rPr>
              <a:t>Government is closer to the people</a:t>
            </a:r>
            <a:r>
              <a:rPr lang="en-US" sz="2400" dirty="0">
                <a:solidFill>
                  <a:srgbClr val="002060"/>
                </a:solidFill>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defRPr/>
            </a:pPr>
            <a:r>
              <a:rPr lang="en-US" sz="2400" b="1" i="1" u="sng" dirty="0">
                <a:solidFill>
                  <a:srgbClr val="FF0000"/>
                </a:solidFill>
                <a:latin typeface="Times New Roman" panose="02020603050405020304" pitchFamily="18" charset="0"/>
                <a:cs typeface="Times New Roman" panose="02020603050405020304" pitchFamily="18" charset="0"/>
              </a:rPr>
              <a:t>Limited government  </a:t>
            </a:r>
            <a:r>
              <a:rPr lang="en-US" sz="2400" dirty="0">
                <a:solidFill>
                  <a:srgbClr val="002060"/>
                </a:solidFill>
                <a:latin typeface="Times New Roman" panose="02020603050405020304" pitchFamily="18" charset="0"/>
                <a:cs typeface="Times New Roman" panose="02020603050405020304" pitchFamily="18" charset="0"/>
              </a:rPr>
              <a:t>- Founders fear abuse government power (tyranny)</a:t>
            </a:r>
          </a:p>
        </p:txBody>
      </p:sp>
      <p:sp>
        <p:nvSpPr>
          <p:cNvPr id="5" name="Rectangle 4"/>
          <p:cNvSpPr/>
          <p:nvPr/>
        </p:nvSpPr>
        <p:spPr>
          <a:xfrm>
            <a:off x="609600" y="1219200"/>
            <a:ext cx="10972800" cy="1219200"/>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chemeClr val="bg1"/>
                </a:solidFill>
                <a:latin typeface="Times New Roman" panose="02020603050405020304" pitchFamily="18" charset="0"/>
                <a:cs typeface="Times New Roman" panose="02020603050405020304" pitchFamily="18" charset="0"/>
              </a:rPr>
              <a:t>“When the people fear the government, there is tyranny.  When the government fears the people, there is liberty. </a:t>
            </a:r>
          </a:p>
          <a:p>
            <a:pPr>
              <a:defRPr/>
            </a:pPr>
            <a:r>
              <a:rPr lang="en-US" sz="2400" dirty="0">
                <a:solidFill>
                  <a:schemeClr val="bg1"/>
                </a:solidFill>
                <a:latin typeface="Times New Roman" panose="02020603050405020304" pitchFamily="18" charset="0"/>
                <a:cs typeface="Times New Roman" panose="02020603050405020304" pitchFamily="18" charset="0"/>
              </a:rPr>
              <a:t>	- Thomas Jefferson  </a:t>
            </a:r>
          </a:p>
        </p:txBody>
      </p:sp>
      <p:pic>
        <p:nvPicPr>
          <p:cNvPr id="30726" name="Picture 6" descr="A person wearing glasses&#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55200" y="1828801"/>
            <a:ext cx="1490133" cy="1489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9C774CE-C170-D74D-A663-1ED5E6D152F4}"/>
              </a:ext>
            </a:extLst>
          </p:cNvPr>
          <p:cNvSpPr/>
          <p:nvPr/>
        </p:nvSpPr>
        <p:spPr>
          <a:xfrm>
            <a:off x="312615" y="5404338"/>
            <a:ext cx="5384800" cy="996462"/>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FFFF00"/>
                </a:solidFill>
                <a:latin typeface="Times" pitchFamily="2" charset="0"/>
              </a:rPr>
              <a:t>Founders fear tyrannical government </a:t>
            </a:r>
            <a:r>
              <a:rPr lang="en-US" sz="2400" dirty="0">
                <a:latin typeface="Times" pitchFamily="2" charset="0"/>
              </a:rPr>
              <a:t>(Revolutionary Period)</a:t>
            </a:r>
          </a:p>
        </p:txBody>
      </p:sp>
    </p:spTree>
    <p:extLst>
      <p:ext uri="{BB962C8B-B14F-4D97-AF65-F5344CB8AC3E}">
        <p14:creationId xmlns:p14="http://schemas.microsoft.com/office/powerpoint/2010/main" val="1640413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grpSp>
        <p:nvGrpSpPr>
          <p:cNvPr id="826" name="Google Shape;826;p92"/>
          <p:cNvGrpSpPr/>
          <p:nvPr/>
        </p:nvGrpSpPr>
        <p:grpSpPr>
          <a:xfrm>
            <a:off x="1637110" y="1"/>
            <a:ext cx="1827609" cy="6858001"/>
            <a:chOff x="1320800" y="0"/>
            <a:chExt cx="2436813" cy="6858001"/>
          </a:xfrm>
        </p:grpSpPr>
        <p:sp>
          <p:nvSpPr>
            <p:cNvPr id="827" name="Google Shape;827;p92"/>
            <p:cNvSpPr/>
            <p:nvPr/>
          </p:nvSpPr>
          <p:spPr>
            <a:xfrm>
              <a:off x="1627188" y="0"/>
              <a:ext cx="1122363" cy="5329238"/>
            </a:xfrm>
            <a:custGeom>
              <a:avLst/>
              <a:gdLst/>
              <a:ahLst/>
              <a:cxnLst/>
              <a:rect l="l" t="t" r="r" b="b"/>
              <a:pathLst>
                <a:path w="707" h="3357" extrusionOk="0">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828" name="Google Shape;828;p92"/>
            <p:cNvSpPr/>
            <p:nvPr/>
          </p:nvSpPr>
          <p:spPr>
            <a:xfrm>
              <a:off x="1320800" y="0"/>
              <a:ext cx="1117600" cy="5276850"/>
            </a:xfrm>
            <a:custGeom>
              <a:avLst/>
              <a:gdLst/>
              <a:ahLst/>
              <a:cxnLst/>
              <a:rect l="l" t="t" r="r" b="b"/>
              <a:pathLst>
                <a:path w="704" h="3324" extrusionOk="0">
                  <a:moveTo>
                    <a:pt x="704" y="0"/>
                  </a:moveTo>
                  <a:lnTo>
                    <a:pt x="545" y="0"/>
                  </a:lnTo>
                  <a:lnTo>
                    <a:pt x="0" y="3300"/>
                  </a:lnTo>
                  <a:lnTo>
                    <a:pt x="157" y="3324"/>
                  </a:lnTo>
                  <a:lnTo>
                    <a:pt x="704" y="0"/>
                  </a:lnTo>
                  <a:close/>
                </a:path>
              </a:pathLst>
            </a:custGeom>
            <a:solidFill>
              <a:srgbClr val="595959"/>
            </a:solidFill>
            <a:ln>
              <a:noFill/>
            </a:ln>
          </p:spPr>
          <p:txBody>
            <a:bodyPr/>
            <a:lstStyle/>
            <a:p>
              <a:endParaRPr lang="en-US"/>
            </a:p>
          </p:txBody>
        </p:sp>
        <p:sp>
          <p:nvSpPr>
            <p:cNvPr id="829" name="Google Shape;829;p92"/>
            <p:cNvSpPr/>
            <p:nvPr/>
          </p:nvSpPr>
          <p:spPr>
            <a:xfrm>
              <a:off x="1320800" y="5238750"/>
              <a:ext cx="1228725" cy="1619250"/>
            </a:xfrm>
            <a:custGeom>
              <a:avLst/>
              <a:gdLst/>
              <a:ahLst/>
              <a:cxnLst/>
              <a:rect l="l" t="t" r="r" b="b"/>
              <a:pathLst>
                <a:path w="774" h="1020" extrusionOk="0">
                  <a:moveTo>
                    <a:pt x="0" y="0"/>
                  </a:moveTo>
                  <a:lnTo>
                    <a:pt x="740" y="1020"/>
                  </a:lnTo>
                  <a:lnTo>
                    <a:pt x="774" y="1020"/>
                  </a:lnTo>
                  <a:lnTo>
                    <a:pt x="0" y="0"/>
                  </a:lnTo>
                  <a:close/>
                </a:path>
              </a:pathLst>
            </a:custGeom>
            <a:solidFill>
              <a:srgbClr val="262626"/>
            </a:solidFill>
            <a:ln>
              <a:noFill/>
            </a:ln>
          </p:spPr>
          <p:txBody>
            <a:bodyPr/>
            <a:lstStyle/>
            <a:p>
              <a:endParaRPr lang="en-US"/>
            </a:p>
          </p:txBody>
        </p:sp>
        <p:sp>
          <p:nvSpPr>
            <p:cNvPr id="830" name="Google Shape;830;p92"/>
            <p:cNvSpPr/>
            <p:nvPr/>
          </p:nvSpPr>
          <p:spPr>
            <a:xfrm>
              <a:off x="1627188" y="5291138"/>
              <a:ext cx="1495425" cy="1566863"/>
            </a:xfrm>
            <a:custGeom>
              <a:avLst/>
              <a:gdLst/>
              <a:ahLst/>
              <a:cxnLst/>
              <a:rect l="l" t="t" r="r" b="b"/>
              <a:pathLst>
                <a:path w="942" h="987" extrusionOk="0">
                  <a:moveTo>
                    <a:pt x="0" y="0"/>
                  </a:moveTo>
                  <a:lnTo>
                    <a:pt x="909" y="987"/>
                  </a:lnTo>
                  <a:lnTo>
                    <a:pt x="942" y="987"/>
                  </a:lnTo>
                  <a:lnTo>
                    <a:pt x="0" y="0"/>
                  </a:lnTo>
                  <a:close/>
                </a:path>
              </a:pathLst>
            </a:custGeom>
            <a:solidFill>
              <a:srgbClr val="2A4F1C"/>
            </a:solidFill>
            <a:ln>
              <a:noFill/>
            </a:ln>
          </p:spPr>
          <p:txBody>
            <a:bodyPr/>
            <a:lstStyle/>
            <a:p>
              <a:endParaRPr lang="en-US"/>
            </a:p>
          </p:txBody>
        </p:sp>
        <p:sp>
          <p:nvSpPr>
            <p:cNvPr id="831" name="Google Shape;831;p92"/>
            <p:cNvSpPr/>
            <p:nvPr/>
          </p:nvSpPr>
          <p:spPr>
            <a:xfrm>
              <a:off x="1627188" y="5286375"/>
              <a:ext cx="2130425" cy="1571625"/>
            </a:xfrm>
            <a:custGeom>
              <a:avLst/>
              <a:gdLst/>
              <a:ahLst/>
              <a:cxnLst/>
              <a:rect l="l" t="t" r="r" b="b"/>
              <a:pathLst>
                <a:path w="1342" h="990" extrusionOk="0">
                  <a:moveTo>
                    <a:pt x="0" y="3"/>
                  </a:moveTo>
                  <a:lnTo>
                    <a:pt x="942" y="990"/>
                  </a:lnTo>
                  <a:lnTo>
                    <a:pt x="1342" y="990"/>
                  </a:lnTo>
                  <a:lnTo>
                    <a:pt x="156" y="27"/>
                  </a:lnTo>
                  <a:lnTo>
                    <a:pt x="0" y="0"/>
                  </a:lnTo>
                  <a:lnTo>
                    <a:pt x="0" y="3"/>
                  </a:lnTo>
                  <a:close/>
                </a:path>
              </a:pathLst>
            </a:custGeom>
            <a:solidFill>
              <a:srgbClr val="3F762A"/>
            </a:solidFill>
            <a:ln>
              <a:noFill/>
            </a:ln>
          </p:spPr>
          <p:txBody>
            <a:bodyPr/>
            <a:lstStyle/>
            <a:p>
              <a:endParaRPr lang="en-US"/>
            </a:p>
          </p:txBody>
        </p:sp>
        <p:sp>
          <p:nvSpPr>
            <p:cNvPr id="832" name="Google Shape;832;p92"/>
            <p:cNvSpPr/>
            <p:nvPr/>
          </p:nvSpPr>
          <p:spPr>
            <a:xfrm>
              <a:off x="1320800" y="5238750"/>
              <a:ext cx="1695450" cy="1619250"/>
            </a:xfrm>
            <a:custGeom>
              <a:avLst/>
              <a:gdLst/>
              <a:ahLst/>
              <a:cxnLst/>
              <a:rect l="l" t="t" r="r" b="b"/>
              <a:pathLst>
                <a:path w="1068" h="1020" extrusionOk="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3F3F3F"/>
            </a:solidFill>
            <a:ln>
              <a:noFill/>
            </a:ln>
          </p:spPr>
          <p:txBody>
            <a:bodyPr/>
            <a:lstStyle/>
            <a:p>
              <a:endParaRPr lang="en-US"/>
            </a:p>
          </p:txBody>
        </p:sp>
      </p:grpSp>
      <p:sp>
        <p:nvSpPr>
          <p:cNvPr id="833" name="Google Shape;833;p92"/>
          <p:cNvSpPr/>
          <p:nvPr/>
        </p:nvSpPr>
        <p:spPr>
          <a:xfrm>
            <a:off x="1524000" y="0"/>
            <a:ext cx="9144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orbel"/>
              <a:ea typeface="Corbel"/>
              <a:cs typeface="Corbel"/>
              <a:sym typeface="Corbel"/>
            </a:endParaRPr>
          </a:p>
        </p:txBody>
      </p:sp>
      <p:sp>
        <p:nvSpPr>
          <p:cNvPr id="834" name="Google Shape;834;p92"/>
          <p:cNvSpPr/>
          <p:nvPr/>
        </p:nvSpPr>
        <p:spPr>
          <a:xfrm flipH="1">
            <a:off x="3744316" y="-15759"/>
            <a:ext cx="8436771" cy="6889518"/>
          </a:xfrm>
          <a:custGeom>
            <a:avLst/>
            <a:gdLst/>
            <a:ahLst/>
            <a:cxnLst/>
            <a:rect l="l" t="t" r="r" b="b"/>
            <a:pathLst>
              <a:path w="9217026" h="6889518" extrusionOk="0">
                <a:moveTo>
                  <a:pt x="1087153" y="0"/>
                </a:moveTo>
                <a:lnTo>
                  <a:pt x="1087153" y="1098"/>
                </a:lnTo>
                <a:lnTo>
                  <a:pt x="0" y="0"/>
                </a:lnTo>
                <a:lnTo>
                  <a:pt x="0" y="6889518"/>
                </a:lnTo>
                <a:lnTo>
                  <a:pt x="1087153" y="6888254"/>
                </a:lnTo>
                <a:lnTo>
                  <a:pt x="1087153" y="6889518"/>
                </a:lnTo>
                <a:lnTo>
                  <a:pt x="7295095" y="6882299"/>
                </a:lnTo>
                <a:lnTo>
                  <a:pt x="9217026" y="5349831"/>
                </a:lnTo>
                <a:lnTo>
                  <a:pt x="8378827" y="7365"/>
                </a:lnTo>
                <a:close/>
              </a:path>
            </a:pathLst>
          </a:custGeom>
          <a:solidFill>
            <a:srgbClr val="0C0C0C">
              <a:alpha val="80000"/>
            </a:srgbClr>
          </a:solidFill>
          <a:ln>
            <a:noFill/>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orbel"/>
              <a:ea typeface="Corbel"/>
              <a:cs typeface="Corbel"/>
              <a:sym typeface="Corbel"/>
            </a:endParaRPr>
          </a:p>
        </p:txBody>
      </p:sp>
      <p:grpSp>
        <p:nvGrpSpPr>
          <p:cNvPr id="835" name="Google Shape;835;p92"/>
          <p:cNvGrpSpPr/>
          <p:nvPr/>
        </p:nvGrpSpPr>
        <p:grpSpPr>
          <a:xfrm>
            <a:off x="3294460" y="1"/>
            <a:ext cx="1827609" cy="6858001"/>
            <a:chOff x="1320800" y="0"/>
            <a:chExt cx="2436813" cy="6858001"/>
          </a:xfrm>
        </p:grpSpPr>
        <p:sp>
          <p:nvSpPr>
            <p:cNvPr id="836" name="Google Shape;836;p92"/>
            <p:cNvSpPr/>
            <p:nvPr/>
          </p:nvSpPr>
          <p:spPr>
            <a:xfrm>
              <a:off x="1627188" y="0"/>
              <a:ext cx="1122363" cy="5329238"/>
            </a:xfrm>
            <a:custGeom>
              <a:avLst/>
              <a:gdLst/>
              <a:ahLst/>
              <a:cxnLst/>
              <a:rect l="l" t="t" r="r" b="b"/>
              <a:pathLst>
                <a:path w="707" h="3357" extrusionOk="0">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837" name="Google Shape;837;p92"/>
            <p:cNvSpPr/>
            <p:nvPr/>
          </p:nvSpPr>
          <p:spPr>
            <a:xfrm>
              <a:off x="1320800" y="0"/>
              <a:ext cx="1117600" cy="5276850"/>
            </a:xfrm>
            <a:custGeom>
              <a:avLst/>
              <a:gdLst/>
              <a:ahLst/>
              <a:cxnLst/>
              <a:rect l="l" t="t" r="r" b="b"/>
              <a:pathLst>
                <a:path w="704" h="3324" extrusionOk="0">
                  <a:moveTo>
                    <a:pt x="704" y="0"/>
                  </a:moveTo>
                  <a:lnTo>
                    <a:pt x="545" y="0"/>
                  </a:lnTo>
                  <a:lnTo>
                    <a:pt x="0" y="3300"/>
                  </a:lnTo>
                  <a:lnTo>
                    <a:pt x="157" y="3324"/>
                  </a:lnTo>
                  <a:lnTo>
                    <a:pt x="704" y="0"/>
                  </a:lnTo>
                  <a:close/>
                </a:path>
              </a:pathLst>
            </a:custGeom>
            <a:solidFill>
              <a:srgbClr val="595959"/>
            </a:solidFill>
            <a:ln>
              <a:noFill/>
            </a:ln>
          </p:spPr>
          <p:txBody>
            <a:bodyPr/>
            <a:lstStyle/>
            <a:p>
              <a:endParaRPr lang="en-US"/>
            </a:p>
          </p:txBody>
        </p:sp>
        <p:sp>
          <p:nvSpPr>
            <p:cNvPr id="838" name="Google Shape;838;p92"/>
            <p:cNvSpPr/>
            <p:nvPr/>
          </p:nvSpPr>
          <p:spPr>
            <a:xfrm>
              <a:off x="1320800" y="5238750"/>
              <a:ext cx="1228725" cy="1619250"/>
            </a:xfrm>
            <a:custGeom>
              <a:avLst/>
              <a:gdLst/>
              <a:ahLst/>
              <a:cxnLst/>
              <a:rect l="l" t="t" r="r" b="b"/>
              <a:pathLst>
                <a:path w="774" h="1020" extrusionOk="0">
                  <a:moveTo>
                    <a:pt x="0" y="0"/>
                  </a:moveTo>
                  <a:lnTo>
                    <a:pt x="740" y="1020"/>
                  </a:lnTo>
                  <a:lnTo>
                    <a:pt x="774" y="1020"/>
                  </a:lnTo>
                  <a:lnTo>
                    <a:pt x="0" y="0"/>
                  </a:lnTo>
                  <a:close/>
                </a:path>
              </a:pathLst>
            </a:custGeom>
            <a:solidFill>
              <a:srgbClr val="262626"/>
            </a:solidFill>
            <a:ln>
              <a:noFill/>
            </a:ln>
          </p:spPr>
          <p:txBody>
            <a:bodyPr/>
            <a:lstStyle/>
            <a:p>
              <a:endParaRPr lang="en-US"/>
            </a:p>
          </p:txBody>
        </p:sp>
        <p:sp>
          <p:nvSpPr>
            <p:cNvPr id="839" name="Google Shape;839;p92"/>
            <p:cNvSpPr/>
            <p:nvPr/>
          </p:nvSpPr>
          <p:spPr>
            <a:xfrm>
              <a:off x="1627188" y="5291138"/>
              <a:ext cx="1495425" cy="1566863"/>
            </a:xfrm>
            <a:custGeom>
              <a:avLst/>
              <a:gdLst/>
              <a:ahLst/>
              <a:cxnLst/>
              <a:rect l="l" t="t" r="r" b="b"/>
              <a:pathLst>
                <a:path w="942" h="987" extrusionOk="0">
                  <a:moveTo>
                    <a:pt x="0" y="0"/>
                  </a:moveTo>
                  <a:lnTo>
                    <a:pt x="909" y="987"/>
                  </a:lnTo>
                  <a:lnTo>
                    <a:pt x="942" y="987"/>
                  </a:lnTo>
                  <a:lnTo>
                    <a:pt x="0" y="0"/>
                  </a:lnTo>
                  <a:close/>
                </a:path>
              </a:pathLst>
            </a:custGeom>
            <a:solidFill>
              <a:srgbClr val="2A4F1C"/>
            </a:solidFill>
            <a:ln>
              <a:noFill/>
            </a:ln>
          </p:spPr>
          <p:txBody>
            <a:bodyPr/>
            <a:lstStyle/>
            <a:p>
              <a:endParaRPr lang="en-US"/>
            </a:p>
          </p:txBody>
        </p:sp>
        <p:sp>
          <p:nvSpPr>
            <p:cNvPr id="840" name="Google Shape;840;p92"/>
            <p:cNvSpPr/>
            <p:nvPr/>
          </p:nvSpPr>
          <p:spPr>
            <a:xfrm>
              <a:off x="1627188" y="5286375"/>
              <a:ext cx="2130425" cy="1571625"/>
            </a:xfrm>
            <a:custGeom>
              <a:avLst/>
              <a:gdLst/>
              <a:ahLst/>
              <a:cxnLst/>
              <a:rect l="l" t="t" r="r" b="b"/>
              <a:pathLst>
                <a:path w="1342" h="990" extrusionOk="0">
                  <a:moveTo>
                    <a:pt x="0" y="3"/>
                  </a:moveTo>
                  <a:lnTo>
                    <a:pt x="942" y="990"/>
                  </a:lnTo>
                  <a:lnTo>
                    <a:pt x="1342" y="990"/>
                  </a:lnTo>
                  <a:lnTo>
                    <a:pt x="156" y="27"/>
                  </a:lnTo>
                  <a:lnTo>
                    <a:pt x="0" y="0"/>
                  </a:lnTo>
                  <a:lnTo>
                    <a:pt x="0" y="3"/>
                  </a:lnTo>
                  <a:close/>
                </a:path>
              </a:pathLst>
            </a:custGeom>
            <a:solidFill>
              <a:srgbClr val="3F762A"/>
            </a:solidFill>
            <a:ln>
              <a:noFill/>
            </a:ln>
          </p:spPr>
          <p:txBody>
            <a:bodyPr/>
            <a:lstStyle/>
            <a:p>
              <a:endParaRPr lang="en-US"/>
            </a:p>
          </p:txBody>
        </p:sp>
        <p:sp>
          <p:nvSpPr>
            <p:cNvPr id="841" name="Google Shape;841;p92"/>
            <p:cNvSpPr/>
            <p:nvPr/>
          </p:nvSpPr>
          <p:spPr>
            <a:xfrm>
              <a:off x="1320800" y="5238750"/>
              <a:ext cx="1695450" cy="1619250"/>
            </a:xfrm>
            <a:custGeom>
              <a:avLst/>
              <a:gdLst/>
              <a:ahLst/>
              <a:cxnLst/>
              <a:rect l="l" t="t" r="r" b="b"/>
              <a:pathLst>
                <a:path w="1068" h="1020" extrusionOk="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3F3F3F"/>
            </a:solidFill>
            <a:ln>
              <a:noFill/>
            </a:ln>
          </p:spPr>
          <p:txBody>
            <a:bodyPr/>
            <a:lstStyle/>
            <a:p>
              <a:endParaRPr lang="en-US"/>
            </a:p>
          </p:txBody>
        </p:sp>
      </p:grpSp>
      <p:sp>
        <p:nvSpPr>
          <p:cNvPr id="842" name="Google Shape;842;p92"/>
          <p:cNvSpPr txBox="1"/>
          <p:nvPr/>
        </p:nvSpPr>
        <p:spPr>
          <a:xfrm>
            <a:off x="5219677" y="209551"/>
            <a:ext cx="4326524" cy="1371600"/>
          </a:xfrm>
          <a:prstGeom prst="rect">
            <a:avLst/>
          </a:prstGeom>
          <a:noFill/>
          <a:ln>
            <a:noFill/>
          </a:ln>
        </p:spPr>
        <p:txBody>
          <a:bodyPr spcFirstLastPara="1" wrap="square" lIns="91425" tIns="45700" rIns="91425" bIns="45700" anchor="ctr" anchorCtr="0">
            <a:normAutofit/>
          </a:bodyPr>
          <a:lstStyle/>
          <a:p>
            <a:pPr algn="ctr">
              <a:buClr>
                <a:srgbClr val="FFFFFF"/>
              </a:buClr>
              <a:buSzPts val="3200"/>
            </a:pPr>
            <a:r>
              <a:rPr lang="en-US" sz="3200" b="1" dirty="0">
                <a:solidFill>
                  <a:srgbClr val="FFFFFF"/>
                </a:solidFill>
                <a:latin typeface="Corbel"/>
                <a:ea typeface="Corbel"/>
                <a:cs typeface="Corbel"/>
                <a:sym typeface="Corbel"/>
              </a:rPr>
              <a:t>A State of Nature, In their words…</a:t>
            </a:r>
            <a:endParaRPr dirty="0"/>
          </a:p>
        </p:txBody>
      </p:sp>
      <p:pic>
        <p:nvPicPr>
          <p:cNvPr id="843" name="Google Shape;843;p92" descr="Rousseau"/>
          <p:cNvPicPr preferRelativeResize="0"/>
          <p:nvPr/>
        </p:nvPicPr>
        <p:blipFill rotWithShape="1">
          <a:blip r:embed="rId4">
            <a:alphaModFix/>
          </a:blip>
          <a:srcRect t="10198" r="4" b="34387"/>
          <a:stretch/>
        </p:blipFill>
        <p:spPr>
          <a:xfrm>
            <a:off x="1524020" y="2"/>
            <a:ext cx="2381594" cy="1746553"/>
          </a:xfrm>
          <a:custGeom>
            <a:avLst/>
            <a:gdLst/>
            <a:ahLst/>
            <a:cxnLst/>
            <a:rect l="l" t="t" r="r" b="b"/>
            <a:pathLst>
              <a:path w="3175486" h="1746553" extrusionOk="0">
                <a:moveTo>
                  <a:pt x="0" y="0"/>
                </a:moveTo>
                <a:lnTo>
                  <a:pt x="3175486" y="0"/>
                </a:lnTo>
                <a:lnTo>
                  <a:pt x="2881046" y="1746553"/>
                </a:lnTo>
                <a:lnTo>
                  <a:pt x="0" y="1260188"/>
                </a:lnTo>
                <a:close/>
              </a:path>
            </a:pathLst>
          </a:custGeom>
          <a:noFill/>
          <a:ln>
            <a:noFill/>
          </a:ln>
        </p:spPr>
      </p:pic>
      <p:pic>
        <p:nvPicPr>
          <p:cNvPr id="844" name="Google Shape;844;p92" descr="http://www.d.umn.edu/cla/faculty/jhamlin/2111/2111schd_files/hobbes.jpg"/>
          <p:cNvPicPr preferRelativeResize="0"/>
          <p:nvPr/>
        </p:nvPicPr>
        <p:blipFill rotWithShape="1">
          <a:blip r:embed="rId5">
            <a:alphaModFix/>
          </a:blip>
          <a:srcRect r="6" b="5499"/>
          <a:stretch/>
        </p:blipFill>
        <p:spPr>
          <a:xfrm>
            <a:off x="1551769" y="1260553"/>
            <a:ext cx="2160721" cy="2231739"/>
          </a:xfrm>
          <a:custGeom>
            <a:avLst/>
            <a:gdLst/>
            <a:ahLst/>
            <a:cxnLst/>
            <a:rect l="l" t="t" r="r" b="b"/>
            <a:pathLst>
              <a:path w="2880987" h="2231739" extrusionOk="0">
                <a:moveTo>
                  <a:pt x="0" y="0"/>
                </a:moveTo>
                <a:lnTo>
                  <a:pt x="2880987" y="486355"/>
                </a:lnTo>
                <a:lnTo>
                  <a:pt x="2586744" y="2231739"/>
                </a:lnTo>
                <a:lnTo>
                  <a:pt x="0" y="1795057"/>
                </a:lnTo>
                <a:close/>
              </a:path>
            </a:pathLst>
          </a:custGeom>
          <a:noFill/>
          <a:ln>
            <a:noFill/>
          </a:ln>
        </p:spPr>
      </p:pic>
      <p:cxnSp>
        <p:nvCxnSpPr>
          <p:cNvPr id="845" name="Google Shape;845;p92"/>
          <p:cNvCxnSpPr/>
          <p:nvPr/>
        </p:nvCxnSpPr>
        <p:spPr>
          <a:xfrm>
            <a:off x="1524000" y="1260552"/>
            <a:ext cx="2160784" cy="486002"/>
          </a:xfrm>
          <a:prstGeom prst="straightConnector1">
            <a:avLst/>
          </a:prstGeom>
          <a:noFill/>
          <a:ln w="12700" cap="flat" cmpd="sng">
            <a:solidFill>
              <a:schemeClr val="lt2"/>
            </a:solidFill>
            <a:prstDash val="solid"/>
            <a:round/>
            <a:headEnd type="none" w="sm" len="sm"/>
            <a:tailEnd type="none" w="sm" len="sm"/>
          </a:ln>
        </p:spPr>
      </p:cxnSp>
      <p:pic>
        <p:nvPicPr>
          <p:cNvPr id="846" name="Google Shape;846;p92" descr="John_Locke"/>
          <p:cNvPicPr preferRelativeResize="0"/>
          <p:nvPr/>
        </p:nvPicPr>
        <p:blipFill rotWithShape="1">
          <a:blip r:embed="rId6">
            <a:alphaModFix/>
          </a:blip>
          <a:srcRect r="5525" b="4"/>
          <a:stretch/>
        </p:blipFill>
        <p:spPr>
          <a:xfrm>
            <a:off x="1524021" y="3055633"/>
            <a:ext cx="1940035" cy="2190319"/>
          </a:xfrm>
          <a:custGeom>
            <a:avLst/>
            <a:gdLst/>
            <a:ahLst/>
            <a:cxnLst/>
            <a:rect l="l" t="t" r="r" b="b"/>
            <a:pathLst>
              <a:path w="2586740" h="2190319" extrusionOk="0">
                <a:moveTo>
                  <a:pt x="0" y="0"/>
                </a:moveTo>
                <a:lnTo>
                  <a:pt x="2586740" y="436681"/>
                </a:lnTo>
                <a:lnTo>
                  <a:pt x="2294818" y="2168301"/>
                </a:lnTo>
                <a:lnTo>
                  <a:pt x="2310547" y="2190319"/>
                </a:lnTo>
                <a:lnTo>
                  <a:pt x="0" y="1846332"/>
                </a:lnTo>
                <a:close/>
              </a:path>
            </a:pathLst>
          </a:custGeom>
          <a:noFill/>
          <a:ln>
            <a:noFill/>
          </a:ln>
        </p:spPr>
      </p:pic>
      <p:cxnSp>
        <p:nvCxnSpPr>
          <p:cNvPr id="847" name="Google Shape;847;p92"/>
          <p:cNvCxnSpPr>
            <a:cxnSpLocks/>
          </p:cNvCxnSpPr>
          <p:nvPr/>
        </p:nvCxnSpPr>
        <p:spPr>
          <a:xfrm>
            <a:off x="1524000" y="3055633"/>
            <a:ext cx="1940058" cy="436659"/>
          </a:xfrm>
          <a:prstGeom prst="straightConnector1">
            <a:avLst/>
          </a:prstGeom>
          <a:noFill/>
          <a:ln w="12700" cap="flat" cmpd="sng">
            <a:solidFill>
              <a:schemeClr val="lt2"/>
            </a:solidFill>
            <a:prstDash val="solid"/>
            <a:round/>
            <a:headEnd type="none" w="sm" len="sm"/>
            <a:tailEnd type="none" w="sm" len="sm"/>
          </a:ln>
        </p:spPr>
      </p:cxnSp>
      <p:pic>
        <p:nvPicPr>
          <p:cNvPr id="848" name="Google Shape;848;p92" descr="montesquieu_1"/>
          <p:cNvPicPr preferRelativeResize="0"/>
          <p:nvPr/>
        </p:nvPicPr>
        <p:blipFill rotWithShape="1">
          <a:blip r:embed="rId7">
            <a:alphaModFix/>
          </a:blip>
          <a:srcRect t="15010" r="2" b="22223"/>
          <a:stretch/>
        </p:blipFill>
        <p:spPr>
          <a:xfrm>
            <a:off x="1524020" y="4901965"/>
            <a:ext cx="2594352" cy="1956037"/>
          </a:xfrm>
          <a:custGeom>
            <a:avLst/>
            <a:gdLst/>
            <a:ahLst/>
            <a:cxnLst/>
            <a:rect l="l" t="t" r="r" b="b"/>
            <a:pathLst>
              <a:path w="3459163" h="1956037" extrusionOk="0">
                <a:moveTo>
                  <a:pt x="0" y="0"/>
                </a:moveTo>
                <a:lnTo>
                  <a:pt x="2310547" y="343987"/>
                </a:lnTo>
                <a:lnTo>
                  <a:pt x="3459163" y="1951804"/>
                </a:lnTo>
                <a:lnTo>
                  <a:pt x="0" y="1956037"/>
                </a:lnTo>
                <a:close/>
              </a:path>
            </a:pathLst>
          </a:custGeom>
          <a:noFill/>
          <a:ln>
            <a:noFill/>
          </a:ln>
        </p:spPr>
      </p:pic>
      <p:cxnSp>
        <p:nvCxnSpPr>
          <p:cNvPr id="849" name="Google Shape;849;p92"/>
          <p:cNvCxnSpPr/>
          <p:nvPr/>
        </p:nvCxnSpPr>
        <p:spPr>
          <a:xfrm>
            <a:off x="1524001" y="4901965"/>
            <a:ext cx="1721113" cy="321969"/>
          </a:xfrm>
          <a:prstGeom prst="straightConnector1">
            <a:avLst/>
          </a:prstGeom>
          <a:noFill/>
          <a:ln w="12700" cap="flat" cmpd="sng">
            <a:solidFill>
              <a:schemeClr val="lt2"/>
            </a:solidFill>
            <a:prstDash val="solid"/>
            <a:round/>
            <a:headEnd type="none" w="sm" len="sm"/>
            <a:tailEnd type="none" w="sm" len="sm"/>
          </a:ln>
        </p:spPr>
      </p:cxnSp>
      <p:sp>
        <p:nvSpPr>
          <p:cNvPr id="850" name="Google Shape;850;p92"/>
          <p:cNvSpPr/>
          <p:nvPr/>
        </p:nvSpPr>
        <p:spPr>
          <a:xfrm>
            <a:off x="4275535" y="1790701"/>
            <a:ext cx="7589040" cy="3809999"/>
          </a:xfrm>
          <a:prstGeom prst="rect">
            <a:avLst/>
          </a:prstGeom>
          <a:noFill/>
          <a:ln>
            <a:noFill/>
          </a:ln>
        </p:spPr>
        <p:txBody>
          <a:bodyPr spcFirstLastPara="1" wrap="square" lIns="91425" tIns="45700" rIns="91425" bIns="45700" anchor="ctr" anchorCtr="0">
            <a:noAutofit/>
          </a:bodyPr>
          <a:lstStyle/>
          <a:p>
            <a:pPr marL="285750" indent="-285750">
              <a:lnSpc>
                <a:spcPct val="90000"/>
              </a:lnSpc>
              <a:buClr>
                <a:srgbClr val="3F762A"/>
              </a:buClr>
              <a:buSzPts val="2320"/>
              <a:buFont typeface="Arial"/>
              <a:buChar char="•"/>
            </a:pPr>
            <a:r>
              <a:rPr lang="en-US" dirty="0">
                <a:solidFill>
                  <a:srgbClr val="FFFFFF"/>
                </a:solidFill>
                <a:latin typeface="Times" pitchFamily="2" charset="0"/>
                <a:ea typeface="Corbel"/>
                <a:cs typeface="Corbel"/>
                <a:sym typeface="Corbel"/>
              </a:rPr>
              <a:t>Man is born free, yet everywhere he is in chains.”- Rousseau</a:t>
            </a:r>
            <a:endParaRPr dirty="0">
              <a:latin typeface="Times" pitchFamily="2" charset="0"/>
            </a:endParaRPr>
          </a:p>
          <a:p>
            <a:pPr marL="285750" indent="-285750">
              <a:lnSpc>
                <a:spcPct val="90000"/>
              </a:lnSpc>
              <a:spcBef>
                <a:spcPts val="920"/>
              </a:spcBef>
              <a:buClr>
                <a:srgbClr val="3F762A"/>
              </a:buClr>
              <a:buSzPts val="2320"/>
              <a:buFont typeface="Arial"/>
              <a:buChar char="•"/>
            </a:pPr>
            <a:r>
              <a:rPr lang="en-US" dirty="0">
                <a:solidFill>
                  <a:srgbClr val="FFFFFF"/>
                </a:solidFill>
                <a:latin typeface="Times" pitchFamily="2" charset="0"/>
                <a:ea typeface="Corbel"/>
                <a:cs typeface="Corbel"/>
                <a:sym typeface="Corbel"/>
              </a:rPr>
              <a:t>“Words are the counters of wise men, and the money of fools. ” “No arts; no letters; no society; and which is worst of all, continual fear and danger of violent death; and the life of man solitary, poor, nasty, brutish, and short.”- Hobbes“ </a:t>
            </a:r>
            <a:endParaRPr dirty="0">
              <a:latin typeface="Times" pitchFamily="2" charset="0"/>
            </a:endParaRPr>
          </a:p>
          <a:p>
            <a:pPr marL="285750" indent="-285750">
              <a:lnSpc>
                <a:spcPct val="90000"/>
              </a:lnSpc>
              <a:spcBef>
                <a:spcPts val="920"/>
              </a:spcBef>
              <a:buClr>
                <a:srgbClr val="3F762A"/>
              </a:buClr>
              <a:buSzPts val="2320"/>
              <a:buFont typeface="Arial"/>
              <a:buChar char="•"/>
            </a:pPr>
            <a:r>
              <a:rPr lang="en-US" dirty="0">
                <a:solidFill>
                  <a:srgbClr val="FFFFFF"/>
                </a:solidFill>
                <a:latin typeface="Times" pitchFamily="2" charset="0"/>
                <a:ea typeface="Corbel"/>
                <a:cs typeface="Corbel"/>
                <a:sym typeface="Corbel"/>
              </a:rPr>
              <a:t>“A liberty to follow my own will in all things where that rule prescribes not, not to be subject to the inconstant, uncertain, unknown, arbitrary will of another man, as freedom of </a:t>
            </a:r>
            <a:r>
              <a:rPr lang="en-US" b="1" dirty="0">
                <a:solidFill>
                  <a:srgbClr val="FFFFFF"/>
                </a:solidFill>
                <a:latin typeface="Times" pitchFamily="2" charset="0"/>
                <a:ea typeface="Corbel"/>
                <a:cs typeface="Corbel"/>
                <a:sym typeface="Corbel"/>
              </a:rPr>
              <a:t>nature</a:t>
            </a:r>
            <a:r>
              <a:rPr lang="en-US" dirty="0">
                <a:solidFill>
                  <a:srgbClr val="FFFFFF"/>
                </a:solidFill>
                <a:latin typeface="Times" pitchFamily="2" charset="0"/>
                <a:ea typeface="Corbel"/>
                <a:cs typeface="Corbel"/>
                <a:sym typeface="Corbel"/>
              </a:rPr>
              <a:t> is to be under no other restraint but the law of </a:t>
            </a:r>
            <a:r>
              <a:rPr lang="en-US" b="1" dirty="0">
                <a:solidFill>
                  <a:srgbClr val="FFFFFF"/>
                </a:solidFill>
                <a:latin typeface="Times" pitchFamily="2" charset="0"/>
                <a:ea typeface="Corbel"/>
                <a:cs typeface="Corbel"/>
                <a:sym typeface="Corbel"/>
              </a:rPr>
              <a:t>Nature</a:t>
            </a:r>
            <a:r>
              <a:rPr lang="en-US" dirty="0">
                <a:solidFill>
                  <a:srgbClr val="FFFFFF"/>
                </a:solidFill>
                <a:latin typeface="Times" pitchFamily="2" charset="0"/>
                <a:ea typeface="Corbel"/>
                <a:cs typeface="Corbel"/>
                <a:sym typeface="Corbel"/>
              </a:rPr>
              <a:t>.”- Locke</a:t>
            </a:r>
            <a:endParaRPr dirty="0">
              <a:latin typeface="Times" pitchFamily="2" charset="0"/>
            </a:endParaRPr>
          </a:p>
          <a:p>
            <a:pPr marL="285750" indent="-285750">
              <a:lnSpc>
                <a:spcPct val="90000"/>
              </a:lnSpc>
              <a:spcBef>
                <a:spcPts val="920"/>
              </a:spcBef>
              <a:buClr>
                <a:srgbClr val="3F762A"/>
              </a:buClr>
              <a:buSzPts val="2320"/>
              <a:buFont typeface="Arial"/>
              <a:buChar char="•"/>
            </a:pPr>
            <a:r>
              <a:rPr lang="en-US" dirty="0">
                <a:solidFill>
                  <a:srgbClr val="FFFFFF"/>
                </a:solidFill>
                <a:latin typeface="Times" pitchFamily="2" charset="0"/>
                <a:ea typeface="Corbel"/>
                <a:cs typeface="Corbel"/>
                <a:sym typeface="Corbel"/>
              </a:rPr>
              <a:t>“In the state of nature...all men are born equal, but they cannot continue in this equality. Society makes them lose it, and they recover it only by the protection of the law.”- Montesquieu</a:t>
            </a:r>
            <a:endParaRPr dirty="0">
              <a:latin typeface="Times" pitchFamily="2" charset="0"/>
            </a:endParaRPr>
          </a:p>
        </p:txBody>
      </p:sp>
      <p:sp>
        <p:nvSpPr>
          <p:cNvPr id="851" name="Google Shape;851;p92"/>
          <p:cNvSpPr txBox="1"/>
          <p:nvPr/>
        </p:nvSpPr>
        <p:spPr>
          <a:xfrm>
            <a:off x="5219677" y="5666877"/>
            <a:ext cx="5148264" cy="954067"/>
          </a:xfrm>
          <a:prstGeom prst="rect">
            <a:avLst/>
          </a:prstGeom>
          <a:noFill/>
          <a:ln>
            <a:noFill/>
          </a:ln>
        </p:spPr>
        <p:txBody>
          <a:bodyPr spcFirstLastPara="1" wrap="square" lIns="91425" tIns="45700" rIns="91425" bIns="45700" anchor="t" anchorCtr="0">
            <a:spAutoFit/>
          </a:bodyPr>
          <a:lstStyle/>
          <a:p>
            <a:pPr algn="ctr">
              <a:buClr>
                <a:srgbClr val="FFFFFF"/>
              </a:buClr>
              <a:buSzPts val="1800"/>
            </a:pPr>
            <a:r>
              <a:rPr lang="en-US" sz="2800" dirty="0">
                <a:solidFill>
                  <a:srgbClr val="FFFF00"/>
                </a:solidFill>
                <a:latin typeface="Times" pitchFamily="2" charset="0"/>
                <a:sym typeface="Corbel"/>
              </a:rPr>
              <a:t>Podcast – Enlightenment Influence</a:t>
            </a:r>
            <a:endParaRPr sz="2800" dirty="0">
              <a:solidFill>
                <a:srgbClr val="FFFF00"/>
              </a:solidFill>
              <a:latin typeface="Times" pitchFamily="2"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4">
              <a:lumMod val="40000"/>
              <a:lumOff val="60000"/>
            </a:schemeClr>
          </a:solidFill>
          <a:ln>
            <a:solidFill>
              <a:srgbClr val="FF0000"/>
            </a:solidFill>
          </a:ln>
        </p:spPr>
        <p:txBody>
          <a:bodyPr/>
          <a:lstStyle/>
          <a:p>
            <a:r>
              <a:rPr lang="en-US" dirty="0">
                <a:solidFill>
                  <a:srgbClr val="002060"/>
                </a:solidFill>
                <a:latin typeface="Bookman Old Style" panose="02050604050505020204" pitchFamily="18" charset="0"/>
              </a:rPr>
              <a:t>Confederation Congress</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78634"/>
            <a:ext cx="10515600" cy="4798329"/>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Government structure</a:t>
            </a:r>
          </a:p>
          <a:p>
            <a:endParaRPr lang="en-US" sz="2400" dirty="0">
              <a:latin typeface="Times New Roman" panose="02020603050405020304" pitchFamily="18" charset="0"/>
              <a:cs typeface="Times New Roman" panose="02020603050405020304" pitchFamily="18" charset="0"/>
            </a:endParaRPr>
          </a:p>
        </p:txBody>
      </p:sp>
      <p:pic>
        <p:nvPicPr>
          <p:cNvPr id="1026" name="Picture 2" descr="What Each of the Three Continental Congresses Accomplished - HISTORY">
            <a:extLst>
              <a:ext uri="{FF2B5EF4-FFF2-40B4-BE49-F238E27FC236}">
                <a16:creationId xmlns:a16="http://schemas.microsoft.com/office/drawing/2014/main" id="{504EB3B9-D9C9-4EE5-83C9-A2109C09A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2857" y="1712686"/>
            <a:ext cx="6386286" cy="29318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E3D7D8E-F5DE-4DBA-820F-D5B1E013E2BA}"/>
              </a:ext>
            </a:extLst>
          </p:cNvPr>
          <p:cNvSpPr/>
          <p:nvPr/>
        </p:nvSpPr>
        <p:spPr>
          <a:xfrm>
            <a:off x="362857" y="1977571"/>
            <a:ext cx="4818743" cy="242561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National Government:</a:t>
            </a:r>
          </a:p>
          <a:p>
            <a:pPr marL="342900" indent="-34290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Confederation Congress </a:t>
            </a:r>
            <a:r>
              <a:rPr lang="en-US" sz="2400" dirty="0">
                <a:latin typeface="Times New Roman" panose="02020603050405020304" pitchFamily="18" charset="0"/>
                <a:cs typeface="Times New Roman" panose="02020603050405020304" pitchFamily="18" charset="0"/>
              </a:rPr>
              <a:t>– Unicameral (one house) lawmaking body</a:t>
            </a:r>
          </a:p>
          <a:p>
            <a:pPr marL="342900" indent="-34290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Equal representation </a:t>
            </a:r>
            <a:r>
              <a:rPr lang="en-US" sz="2400" dirty="0">
                <a:latin typeface="Times New Roman" panose="02020603050405020304" pitchFamily="18" charset="0"/>
                <a:cs typeface="Times New Roman" panose="02020603050405020304" pitchFamily="18" charset="0"/>
              </a:rPr>
              <a:t>(1 vote per state)</a:t>
            </a:r>
          </a:p>
        </p:txBody>
      </p:sp>
      <p:sp>
        <p:nvSpPr>
          <p:cNvPr id="5" name="Speech Bubble: Oval 4">
            <a:extLst>
              <a:ext uri="{FF2B5EF4-FFF2-40B4-BE49-F238E27FC236}">
                <a16:creationId xmlns:a16="http://schemas.microsoft.com/office/drawing/2014/main" id="{D6F102F7-B0A2-4BE2-8102-B165919DB086}"/>
              </a:ext>
            </a:extLst>
          </p:cNvPr>
          <p:cNvSpPr/>
          <p:nvPr/>
        </p:nvSpPr>
        <p:spPr>
          <a:xfrm>
            <a:off x="8049791" y="1666910"/>
            <a:ext cx="3779352" cy="1072717"/>
          </a:xfrm>
          <a:prstGeom prst="wedgeEllipseCallout">
            <a:avLst>
              <a:gd name="adj1" fmla="val -44759"/>
              <a:gd name="adj2" fmla="val 6561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The 6 delegates of Virginia do not agree with each other on said resolution</a:t>
            </a:r>
          </a:p>
        </p:txBody>
      </p:sp>
      <p:sp>
        <p:nvSpPr>
          <p:cNvPr id="6" name="Rectangle 5">
            <a:extLst>
              <a:ext uri="{FF2B5EF4-FFF2-40B4-BE49-F238E27FC236}">
                <a16:creationId xmlns:a16="http://schemas.microsoft.com/office/drawing/2014/main" id="{1B038D6D-3AA9-43F5-AD10-E949DCFBE3B4}"/>
              </a:ext>
            </a:extLst>
          </p:cNvPr>
          <p:cNvSpPr/>
          <p:nvPr/>
        </p:nvSpPr>
        <p:spPr>
          <a:xfrm>
            <a:off x="607869" y="4784188"/>
            <a:ext cx="10745931" cy="125315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“All the perplexities, confusion and distress in America arise, not from defects in their Constitution or Confederation, not from want of honor or virtue, so much as from the downright ignorance of the nature of coin, credit and circulation.”</a:t>
            </a:r>
          </a:p>
          <a:p>
            <a:r>
              <a:rPr lang="en-US" sz="2000" dirty="0">
                <a:latin typeface="Times New Roman" panose="02020603050405020304" pitchFamily="18" charset="0"/>
                <a:cs typeface="Times New Roman" panose="02020603050405020304" pitchFamily="18" charset="0"/>
              </a:rPr>
              <a:t>	- John Adams </a:t>
            </a:r>
            <a:br>
              <a:rPr lang="en-US" sz="2000" dirty="0"/>
            </a:b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1028" name="Picture 4" descr="Why fireworks on the Fourth of July? John Adams, that's why.">
            <a:extLst>
              <a:ext uri="{FF2B5EF4-FFF2-40B4-BE49-F238E27FC236}">
                <a16:creationId xmlns:a16="http://schemas.microsoft.com/office/drawing/2014/main" id="{98FD4120-CFCB-4239-974A-3656F3665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596" y="5474110"/>
            <a:ext cx="1680503" cy="1083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7663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BFCBE-3752-B18C-6DD5-41B95625B050}"/>
              </a:ext>
            </a:extLst>
          </p:cNvPr>
          <p:cNvSpPr>
            <a:spLocks noGrp="1"/>
          </p:cNvSpPr>
          <p:nvPr>
            <p:ph type="title"/>
          </p:nvPr>
        </p:nvSpPr>
        <p:spPr>
          <a:xfrm>
            <a:off x="171773" y="266915"/>
            <a:ext cx="11358966" cy="828244"/>
          </a:xfrm>
          <a:solidFill>
            <a:schemeClr val="accent4">
              <a:lumMod val="40000"/>
              <a:lumOff val="60000"/>
            </a:schemeClr>
          </a:solidFill>
          <a:ln>
            <a:solidFill>
              <a:srgbClr val="FF0000"/>
            </a:solidFill>
          </a:ln>
        </p:spPr>
        <p:txBody>
          <a:bodyPr>
            <a:normAutofit/>
          </a:bodyPr>
          <a:lstStyle/>
          <a:p>
            <a:r>
              <a:rPr lang="en-US" dirty="0">
                <a:solidFill>
                  <a:srgbClr val="002060"/>
                </a:solidFill>
                <a:latin typeface="High Tower Text" panose="02040502050506030303" pitchFamily="18" charset="0"/>
              </a:rPr>
              <a:t>Annotating the Declaration of Independence</a:t>
            </a:r>
          </a:p>
        </p:txBody>
      </p:sp>
      <p:sp>
        <p:nvSpPr>
          <p:cNvPr id="3" name="Content Placeholder 2">
            <a:extLst>
              <a:ext uri="{FF2B5EF4-FFF2-40B4-BE49-F238E27FC236}">
                <a16:creationId xmlns:a16="http://schemas.microsoft.com/office/drawing/2014/main" id="{FE89A760-93AE-4BE5-CEAE-FA365F20CC43}"/>
              </a:ext>
            </a:extLst>
          </p:cNvPr>
          <p:cNvSpPr>
            <a:spLocks noGrp="1"/>
          </p:cNvSpPr>
          <p:nvPr>
            <p:ph idx="1"/>
          </p:nvPr>
        </p:nvSpPr>
        <p:spPr>
          <a:xfrm>
            <a:off x="325463" y="1363851"/>
            <a:ext cx="11530739" cy="4813112"/>
          </a:xfrm>
          <a:solidFill>
            <a:schemeClr val="bg1"/>
          </a:solidFill>
          <a:ln>
            <a:solidFill>
              <a:srgbClr val="002060"/>
            </a:solidFill>
          </a:ln>
        </p:spPr>
        <p:txBody>
          <a:bodyPr/>
          <a:lstStyle/>
          <a:p>
            <a:pPr marL="0" indent="0">
              <a:buNone/>
            </a:pPr>
            <a:r>
              <a:rPr lang="en-US" dirty="0">
                <a:latin typeface="Times" panose="02020603050405020304" pitchFamily="18" charset="0"/>
                <a:cs typeface="Times" panose="02020603050405020304" pitchFamily="18" charset="0"/>
              </a:rPr>
              <a:t>Breaking down the evidence</a:t>
            </a:r>
          </a:p>
        </p:txBody>
      </p:sp>
      <p:sp>
        <p:nvSpPr>
          <p:cNvPr id="4" name="Rectangle 3">
            <a:extLst>
              <a:ext uri="{FF2B5EF4-FFF2-40B4-BE49-F238E27FC236}">
                <a16:creationId xmlns:a16="http://schemas.microsoft.com/office/drawing/2014/main" id="{5A781D28-E60F-90D5-4F96-D88AA6EC55E5}"/>
              </a:ext>
            </a:extLst>
          </p:cNvPr>
          <p:cNvSpPr/>
          <p:nvPr/>
        </p:nvSpPr>
        <p:spPr>
          <a:xfrm>
            <a:off x="464949" y="1859797"/>
            <a:ext cx="10848814" cy="4585858"/>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Evidence points to support main	Part 1.</a:t>
            </a:r>
          </a:p>
          <a:p>
            <a:r>
              <a:rPr lang="en-US" sz="2400" dirty="0">
                <a:latin typeface="Times" panose="02020603050405020304" pitchFamily="18" charset="0"/>
                <a:cs typeface="Times" panose="02020603050405020304" pitchFamily="18" charset="0"/>
              </a:rPr>
              <a:t>Argument</a:t>
            </a: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					Part 2.</a:t>
            </a: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					Part 3.</a:t>
            </a: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					Part 4.</a:t>
            </a: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p:txBody>
      </p:sp>
      <p:cxnSp>
        <p:nvCxnSpPr>
          <p:cNvPr id="6" name="Straight Connector 5">
            <a:extLst>
              <a:ext uri="{FF2B5EF4-FFF2-40B4-BE49-F238E27FC236}">
                <a16:creationId xmlns:a16="http://schemas.microsoft.com/office/drawing/2014/main" id="{FCE583CF-F67C-10CE-8FE3-CB7B84B19AC9}"/>
              </a:ext>
            </a:extLst>
          </p:cNvPr>
          <p:cNvCxnSpPr/>
          <p:nvPr/>
        </p:nvCxnSpPr>
        <p:spPr>
          <a:xfrm>
            <a:off x="4804475" y="1859797"/>
            <a:ext cx="0" cy="458585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3969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206" y="175902"/>
            <a:ext cx="10515600" cy="580272"/>
          </a:xfrm>
          <a:solidFill>
            <a:schemeClr val="accent4">
              <a:lumMod val="40000"/>
              <a:lumOff val="60000"/>
            </a:schemeClr>
          </a:solidFill>
          <a:ln>
            <a:solidFill>
              <a:srgbClr val="FF0000"/>
            </a:solidFill>
          </a:ln>
        </p:spPr>
        <p:txBody>
          <a:bodyPr>
            <a:normAutofit fontScale="90000"/>
          </a:bodyPr>
          <a:lstStyle/>
          <a:p>
            <a:r>
              <a:rPr lang="en-US" b="1" dirty="0">
                <a:solidFill>
                  <a:srgbClr val="002060"/>
                </a:solidFill>
                <a:latin typeface="High Tower Text" panose="02040502050506030303" pitchFamily="18" charset="0"/>
              </a:rPr>
              <a:t>Who Said Goodbye Better</a:t>
            </a:r>
          </a:p>
        </p:txBody>
      </p:sp>
      <p:sp>
        <p:nvSpPr>
          <p:cNvPr id="3" name="Content Placeholder 2"/>
          <p:cNvSpPr>
            <a:spLocks noGrp="1"/>
          </p:cNvSpPr>
          <p:nvPr>
            <p:ph idx="1"/>
          </p:nvPr>
        </p:nvSpPr>
        <p:spPr>
          <a:xfrm>
            <a:off x="838200" y="960896"/>
            <a:ext cx="10515600" cy="5216068"/>
          </a:xfrm>
          <a:solidFill>
            <a:schemeClr val="bg1"/>
          </a:solidFill>
          <a:ln>
            <a:solidFill>
              <a:srgbClr val="002060"/>
            </a:solidFill>
          </a:ln>
        </p:spPr>
        <p:txBody>
          <a:bodyPr>
            <a:normAutofit/>
          </a:bodyPr>
          <a:lstStyle/>
          <a:p>
            <a:r>
              <a:rPr lang="en-US" sz="2400" b="1" dirty="0">
                <a:solidFill>
                  <a:srgbClr val="C00000"/>
                </a:solidFill>
                <a:latin typeface="Times" pitchFamily="18" charset="0"/>
                <a:cs typeface="Times" pitchFamily="18" charset="0"/>
              </a:rPr>
              <a:t>DECLARATION OF INDEPENDENCE 1776</a:t>
            </a:r>
          </a:p>
        </p:txBody>
      </p:sp>
      <p:sp>
        <p:nvSpPr>
          <p:cNvPr id="4" name="Rectangle 3"/>
          <p:cNvSpPr/>
          <p:nvPr/>
        </p:nvSpPr>
        <p:spPr>
          <a:xfrm>
            <a:off x="573206" y="1374373"/>
            <a:ext cx="11109278" cy="1009934"/>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latin typeface="Times" pitchFamily="18" charset="0"/>
                <a:cs typeface="Times" pitchFamily="18" charset="0"/>
              </a:rPr>
              <a:t>WE hold these Truths to be self evident that all Men are created equal, that they are endowed by their creator with certain unalienable Rights, that among these are Life, Liberty, and the Pursuit of Happiness</a:t>
            </a:r>
            <a:r>
              <a:rPr lang="en-US" sz="2400" dirty="0">
                <a:latin typeface="Times" pitchFamily="18" charset="0"/>
                <a:cs typeface="Times" pitchFamily="18" charset="0"/>
              </a:rPr>
              <a:t>—</a:t>
            </a:r>
          </a:p>
        </p:txBody>
      </p:sp>
      <p:pic>
        <p:nvPicPr>
          <p:cNvPr id="22534" name="Picture 6"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743" y="3370996"/>
            <a:ext cx="2803490" cy="2772014"/>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838200" y="2384307"/>
            <a:ext cx="3516199" cy="1323832"/>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Times" pitchFamily="18" charset="0"/>
                <a:cs typeface="Times" pitchFamily="18" charset="0"/>
              </a:rPr>
              <a:t>Let’s see if the Candid World is listening</a:t>
            </a:r>
            <a:endParaRPr lang="en-US" sz="2400" dirty="0">
              <a:solidFill>
                <a:srgbClr val="C00000"/>
              </a:solidFill>
              <a:latin typeface="Times" pitchFamily="18" charset="0"/>
              <a:cs typeface="Times" pitchFamily="18" charset="0"/>
            </a:endParaRPr>
          </a:p>
        </p:txBody>
      </p:sp>
      <p:sp>
        <p:nvSpPr>
          <p:cNvPr id="7" name="Rectangle 6">
            <a:extLst>
              <a:ext uri="{FF2B5EF4-FFF2-40B4-BE49-F238E27FC236}">
                <a16:creationId xmlns:a16="http://schemas.microsoft.com/office/drawing/2014/main" id="{B22CA836-527E-C8DA-FCDA-8271AEAF932C}"/>
              </a:ext>
            </a:extLst>
          </p:cNvPr>
          <p:cNvSpPr/>
          <p:nvPr/>
        </p:nvSpPr>
        <p:spPr>
          <a:xfrm>
            <a:off x="3475944" y="3006825"/>
            <a:ext cx="8444707" cy="232817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itchFamily="18" charset="0"/>
              <a:cs typeface="Times" pitchFamily="18" charset="0"/>
            </a:endParaRPr>
          </a:p>
          <a:p>
            <a:r>
              <a:rPr lang="en-US" sz="2400" i="1" dirty="0">
                <a:latin typeface="Times" pitchFamily="18" charset="0"/>
                <a:cs typeface="Times" pitchFamily="18" charset="0"/>
              </a:rPr>
              <a:t>“The Select Committee taking into Consideration the usurpation and violences attempted and committed by the King and Parliament of Britain against America, and the further Measures to be taken for frustrating  the same, and for the better defense of this province reported as follows, to wit, . .”</a:t>
            </a:r>
          </a:p>
          <a:p>
            <a:r>
              <a:rPr lang="en-US" sz="2400" b="1" dirty="0">
                <a:latin typeface="Times" pitchFamily="18" charset="0"/>
                <a:cs typeface="Times" pitchFamily="18" charset="0"/>
              </a:rPr>
              <a:t>- Halifax Resolves </a:t>
            </a:r>
          </a:p>
          <a:p>
            <a:endParaRPr lang="en-US" sz="2400" dirty="0">
              <a:latin typeface="Times" pitchFamily="18" charset="0"/>
              <a:cs typeface="Times" pitchFamily="18" charset="0"/>
            </a:endParaRPr>
          </a:p>
        </p:txBody>
      </p:sp>
      <p:pic>
        <p:nvPicPr>
          <p:cNvPr id="1026" name="Picture 2" descr="North Carolina State Flag Map Stock ...">
            <a:extLst>
              <a:ext uri="{FF2B5EF4-FFF2-40B4-BE49-F238E27FC236}">
                <a16:creationId xmlns:a16="http://schemas.microsoft.com/office/drawing/2014/main" id="{A7DD0433-E468-75CE-63B0-C1BCFCB3E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4309" y="4991844"/>
            <a:ext cx="3303644" cy="1389842"/>
          </a:xfrm>
          <a:prstGeom prst="rect">
            <a:avLst/>
          </a:prstGeom>
          <a:noFill/>
          <a:extLst>
            <a:ext uri="{909E8E84-426E-40DD-AFC4-6F175D3DCCD1}">
              <a14:hiddenFill xmlns:a14="http://schemas.microsoft.com/office/drawing/2010/main">
                <a:solidFill>
                  <a:srgbClr val="FFFFFF"/>
                </a:solidFill>
              </a14:hiddenFill>
            </a:ext>
          </a:extLst>
        </p:spPr>
      </p:pic>
      <p:sp>
        <p:nvSpPr>
          <p:cNvPr id="8" name="Cloud Callout 4">
            <a:extLst>
              <a:ext uri="{FF2B5EF4-FFF2-40B4-BE49-F238E27FC236}">
                <a16:creationId xmlns:a16="http://schemas.microsoft.com/office/drawing/2014/main" id="{B824770E-1D0A-46BA-9A1B-57814E3CD8AE}"/>
              </a:ext>
            </a:extLst>
          </p:cNvPr>
          <p:cNvSpPr/>
          <p:nvPr/>
        </p:nvSpPr>
        <p:spPr>
          <a:xfrm>
            <a:off x="8316809" y="4583755"/>
            <a:ext cx="3516199" cy="955967"/>
          </a:xfrm>
          <a:prstGeom prst="cloudCallout">
            <a:avLst>
              <a:gd name="adj1" fmla="val -51246"/>
              <a:gd name="adj2" fmla="val 561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Times" pitchFamily="18" charset="0"/>
                <a:cs typeface="Times" pitchFamily="18" charset="0"/>
              </a:rPr>
              <a:t>Ditto, world!!!</a:t>
            </a:r>
            <a:endParaRPr lang="en-US" sz="2400" dirty="0">
              <a:solidFill>
                <a:srgbClr val="C00000"/>
              </a:solidFill>
              <a:latin typeface="Times" pitchFamily="18" charset="0"/>
              <a:cs typeface="Times" pitchFamily="18" charset="0"/>
            </a:endParaRPr>
          </a:p>
        </p:txBody>
      </p:sp>
    </p:spTree>
    <p:extLst>
      <p:ext uri="{BB962C8B-B14F-4D97-AF65-F5344CB8AC3E}">
        <p14:creationId xmlns:p14="http://schemas.microsoft.com/office/powerpoint/2010/main" val="3805295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A618A-8553-48F3-9225-F6085E92A952}"/>
              </a:ext>
            </a:extLst>
          </p:cNvPr>
          <p:cNvSpPr>
            <a:spLocks noGrp="1"/>
          </p:cNvSpPr>
          <p:nvPr>
            <p:ph type="title"/>
          </p:nvPr>
        </p:nvSpPr>
        <p:spPr>
          <a:xfrm>
            <a:off x="838200" y="365125"/>
            <a:ext cx="10515600" cy="830629"/>
          </a:xfrm>
          <a:solidFill>
            <a:schemeClr val="accent4">
              <a:lumMod val="20000"/>
              <a:lumOff val="80000"/>
            </a:schemeClr>
          </a:solidFill>
          <a:ln>
            <a:solidFill>
              <a:srgbClr val="002060"/>
            </a:solidFill>
          </a:ln>
        </p:spPr>
        <p:txBody>
          <a:bodyPr/>
          <a:lstStyle/>
          <a:p>
            <a:r>
              <a:rPr lang="en-US" b="1" dirty="0">
                <a:solidFill>
                  <a:srgbClr val="002060"/>
                </a:solidFill>
                <a:latin typeface="Times" panose="02020603050405020304" pitchFamily="18" charset="0"/>
                <a:cs typeface="Times" panose="02020603050405020304" pitchFamily="18" charset="0"/>
              </a:rPr>
              <a:t>Powers of the National Government </a:t>
            </a:r>
          </a:p>
        </p:txBody>
      </p:sp>
      <p:sp>
        <p:nvSpPr>
          <p:cNvPr id="3" name="Content Placeholder 2">
            <a:extLst>
              <a:ext uri="{FF2B5EF4-FFF2-40B4-BE49-F238E27FC236}">
                <a16:creationId xmlns:a16="http://schemas.microsoft.com/office/drawing/2014/main" id="{EB8254BD-C651-4DC7-896A-06930CB0F5E1}"/>
              </a:ext>
            </a:extLst>
          </p:cNvPr>
          <p:cNvSpPr>
            <a:spLocks noGrp="1"/>
          </p:cNvSpPr>
          <p:nvPr>
            <p:ph idx="1"/>
          </p:nvPr>
        </p:nvSpPr>
        <p:spPr>
          <a:xfrm>
            <a:off x="520505" y="1561514"/>
            <a:ext cx="11493304" cy="4615449"/>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Powers granted to the national government </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C4A8C736-8FA0-4375-8E73-9FC089D90824}"/>
              </a:ext>
            </a:extLst>
          </p:cNvPr>
          <p:cNvSpPr/>
          <p:nvPr/>
        </p:nvSpPr>
        <p:spPr>
          <a:xfrm>
            <a:off x="838200" y="1976509"/>
            <a:ext cx="5257800" cy="20046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b="1" i="1" u="sng" dirty="0">
                <a:solidFill>
                  <a:schemeClr val="bg1"/>
                </a:solidFill>
                <a:latin typeface="Times" panose="02020603050405020304" pitchFamily="18" charset="0"/>
                <a:cs typeface="Times" panose="02020603050405020304" pitchFamily="18" charset="0"/>
              </a:rPr>
              <a:t>Can declare war</a:t>
            </a:r>
          </a:p>
          <a:p>
            <a:pPr marL="285750" indent="-285750">
              <a:buFont typeface="Arial" panose="020B0604020202020204" pitchFamily="34" charset="0"/>
              <a:buChar char="•"/>
            </a:pPr>
            <a:r>
              <a:rPr lang="en-US" sz="2400" b="1" i="1" u="sng" dirty="0">
                <a:solidFill>
                  <a:schemeClr val="bg1"/>
                </a:solidFill>
                <a:latin typeface="Times" panose="02020603050405020304" pitchFamily="18" charset="0"/>
                <a:cs typeface="Times" panose="02020603050405020304" pitchFamily="18" charset="0"/>
              </a:rPr>
              <a:t>Regulate an army &amp; navy </a:t>
            </a:r>
          </a:p>
          <a:p>
            <a:pPr marL="285750" indent="-285750">
              <a:buFont typeface="Arial" panose="020B0604020202020204" pitchFamily="34" charset="0"/>
              <a:buChar char="•"/>
            </a:pPr>
            <a:r>
              <a:rPr lang="en-US" sz="2400" b="1" i="1" u="sng" dirty="0">
                <a:solidFill>
                  <a:schemeClr val="bg1"/>
                </a:solidFill>
                <a:latin typeface="Times" panose="02020603050405020304" pitchFamily="18" charset="0"/>
                <a:cs typeface="Times" panose="02020603050405020304" pitchFamily="18" charset="0"/>
              </a:rPr>
              <a:t>Can make peace </a:t>
            </a:r>
          </a:p>
          <a:p>
            <a:pPr marL="285750" indent="-285750">
              <a:buFont typeface="Arial" panose="020B0604020202020204" pitchFamily="34" charset="0"/>
              <a:buChar char="•"/>
            </a:pPr>
            <a:r>
              <a:rPr lang="en-US" sz="2400" b="1" i="1" u="sng" dirty="0">
                <a:solidFill>
                  <a:schemeClr val="bg1"/>
                </a:solidFill>
                <a:latin typeface="Times" panose="02020603050405020304" pitchFamily="18" charset="0"/>
                <a:cs typeface="Times" panose="02020603050405020304" pitchFamily="18" charset="0"/>
              </a:rPr>
              <a:t>Request $$$ from the states</a:t>
            </a:r>
          </a:p>
          <a:p>
            <a:pPr marL="285750" indent="-285750">
              <a:buFont typeface="Arial" panose="020B0604020202020204" pitchFamily="34" charset="0"/>
              <a:buChar char="•"/>
            </a:pPr>
            <a:r>
              <a:rPr lang="en-US" sz="2400" b="1" i="1" u="sng" dirty="0">
                <a:solidFill>
                  <a:schemeClr val="bg1"/>
                </a:solidFill>
                <a:latin typeface="Times" panose="02020603050405020304" pitchFamily="18" charset="0"/>
                <a:cs typeface="Times" panose="02020603050405020304" pitchFamily="18" charset="0"/>
              </a:rPr>
              <a:t>Borrow money </a:t>
            </a:r>
          </a:p>
        </p:txBody>
      </p:sp>
      <p:pic>
        <p:nvPicPr>
          <p:cNvPr id="1026" name="Picture 2" descr="The Pennsylvania Center for the Book - Articles of Confederation">
            <a:extLst>
              <a:ext uri="{FF2B5EF4-FFF2-40B4-BE49-F238E27FC236}">
                <a16:creationId xmlns:a16="http://schemas.microsoft.com/office/drawing/2014/main" id="{0B1450A1-EE9A-4141-83CB-F965A9FDE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6806" y="1746885"/>
            <a:ext cx="4816499" cy="393646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descr="Articles of Confederation: History &amp; Significance | SchoolWorkHelper">
            <a:extLst>
              <a:ext uri="{FF2B5EF4-FFF2-40B4-BE49-F238E27FC236}">
                <a16:creationId xmlns:a16="http://schemas.microsoft.com/office/drawing/2014/main" id="{C38A5664-CE61-4D07-B6FF-7220E80AA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390" y="3869238"/>
            <a:ext cx="2319266" cy="24534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69D0D40-3857-4D99-8AF4-DA9A4F7D6791}"/>
              </a:ext>
            </a:extLst>
          </p:cNvPr>
          <p:cNvSpPr/>
          <p:nvPr/>
        </p:nvSpPr>
        <p:spPr>
          <a:xfrm>
            <a:off x="2124222" y="5296486"/>
            <a:ext cx="4032080" cy="640080"/>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Weak Decentralized Government </a:t>
            </a:r>
          </a:p>
        </p:txBody>
      </p:sp>
    </p:spTree>
    <p:extLst>
      <p:ext uri="{BB962C8B-B14F-4D97-AF65-F5344CB8AC3E}">
        <p14:creationId xmlns:p14="http://schemas.microsoft.com/office/powerpoint/2010/main" val="19609219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714214" y="313291"/>
            <a:ext cx="10515600" cy="746223"/>
          </a:xfrm>
          <a:solidFill>
            <a:schemeClr val="accent4">
              <a:lumMod val="40000"/>
              <a:lumOff val="60000"/>
            </a:schemeClr>
          </a:solidFill>
          <a:ln>
            <a:solidFill>
              <a:srgbClr val="FF0000"/>
            </a:solidFill>
          </a:ln>
        </p:spPr>
        <p:txBody>
          <a:bodyPr/>
          <a:lstStyle/>
          <a:p>
            <a:r>
              <a:rPr lang="en-US" dirty="0">
                <a:solidFill>
                  <a:srgbClr val="002060"/>
                </a:solidFill>
                <a:latin typeface="Bookman Old Style" panose="02050604050505020204" pitchFamily="18" charset="0"/>
              </a:rPr>
              <a:t>The Founder’s Rationale </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4518632"/>
            <a:ext cx="10515600" cy="2209874"/>
          </a:xfrm>
          <a:solidFill>
            <a:schemeClr val="bg1"/>
          </a:solidFill>
          <a:ln>
            <a:solidFill>
              <a:srgbClr val="002060"/>
            </a:solidFill>
          </a:ln>
        </p:spPr>
        <p:txBody>
          <a:bodyPr>
            <a:normAutofit/>
          </a:bodyPr>
          <a:lstStyle/>
          <a:p>
            <a:pPr marL="457200" lvl="1" indent="-457200">
              <a:buFont typeface="+mj-lt"/>
              <a:buAutoNum type="arabicPeriod"/>
            </a:pPr>
            <a:r>
              <a:rPr lang="en-US" dirty="0">
                <a:latin typeface="Times New Roman" panose="02020603050405020304" pitchFamily="18" charset="0"/>
                <a:cs typeface="Times New Roman" panose="02020603050405020304" pitchFamily="18" charset="0"/>
              </a:rPr>
              <a:t>Explain TWO reasons why the Articles of Confederation were structured as a weak decentralized government </a:t>
            </a:r>
          </a:p>
          <a:p>
            <a:pPr marL="457200" lvl="1" indent="-457200">
              <a:buFont typeface="+mj-lt"/>
              <a:buAutoNum type="arabicPeriod"/>
            </a:pPr>
            <a:r>
              <a:rPr lang="en-US" sz="2400" dirty="0">
                <a:latin typeface="Times New Roman" panose="02020603050405020304" pitchFamily="18" charset="0"/>
                <a:cs typeface="Times New Roman" panose="02020603050405020304" pitchFamily="18" charset="0"/>
              </a:rPr>
              <a:t>Identify ONE power given to the national government and explain why it was granted to the national government?</a:t>
            </a:r>
          </a:p>
          <a:p>
            <a:pPr marL="457200" lvl="1" indent="-457200">
              <a:buFont typeface="+mj-lt"/>
              <a:buAutoNum type="arabicPeriod"/>
            </a:pPr>
            <a:r>
              <a:rPr lang="en-US" dirty="0">
                <a:latin typeface="Times New Roman" panose="02020603050405020304" pitchFamily="18" charset="0"/>
                <a:cs typeface="Times New Roman" panose="02020603050405020304" pitchFamily="18" charset="0"/>
              </a:rPr>
              <a:t>Identify ONE power denied to the national government </a:t>
            </a:r>
            <a:endParaRPr lang="en-US" sz="2400" dirty="0">
              <a:latin typeface="Times New Roman" panose="02020603050405020304" pitchFamily="18" charset="0"/>
              <a:cs typeface="Times New Roman" panose="02020603050405020304" pitchFamily="18" charset="0"/>
            </a:endParaRPr>
          </a:p>
        </p:txBody>
      </p:sp>
      <p:pic>
        <p:nvPicPr>
          <p:cNvPr id="5122" name="Picture 2" descr="A 2020 Primer on the US Constitution: Origins &amp; Compromise – M'Online">
            <a:extLst>
              <a:ext uri="{FF2B5EF4-FFF2-40B4-BE49-F238E27FC236}">
                <a16:creationId xmlns:a16="http://schemas.microsoft.com/office/drawing/2014/main" id="{43C76A6D-826B-4296-AA20-1226303EB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43" y="1252889"/>
            <a:ext cx="8853714" cy="30723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2828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2C0D4-5472-3C4E-AE78-EC49D057FC2F}"/>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normAutofit fontScale="92500" lnSpcReduction="10000"/>
          </a:bodyPr>
          <a:lstStyle/>
          <a:p>
            <a:pPr marL="0" indent="0">
              <a:buNone/>
            </a:pPr>
            <a:r>
              <a:rPr lang="en-US" sz="1600" b="1" dirty="0">
                <a:latin typeface="Times" pitchFamily="2" charset="0"/>
              </a:rPr>
              <a:t>Unit II – Foundations of American Government </a:t>
            </a:r>
          </a:p>
          <a:p>
            <a:r>
              <a:rPr lang="en-US" sz="1600" b="1" dirty="0">
                <a:latin typeface="Times" pitchFamily="2" charset="0"/>
              </a:rPr>
              <a:t>CL.B.1.1</a:t>
            </a:r>
            <a:r>
              <a:rPr lang="en-US" sz="1600" dirty="0">
                <a:latin typeface="Times" pitchFamily="2" charset="0"/>
              </a:rPr>
              <a:t> Explain how values and beliefs influence the creation and implementation of public policy and laws.</a:t>
            </a:r>
          </a:p>
          <a:p>
            <a:r>
              <a:rPr lang="en-US" sz="1600" b="1" dirty="0">
                <a:latin typeface="Times" pitchFamily="2" charset="0"/>
              </a:rPr>
              <a:t>CL.B.1.3</a:t>
            </a:r>
            <a:r>
              <a:rPr lang="en-US" sz="1600" dirty="0">
                <a:latin typeface="Times" pitchFamily="2" charset="0"/>
              </a:rPr>
              <a:t> Explain how the values and beliefs regarding freedom, equality, and justice have helped to transform the American system of government.</a:t>
            </a:r>
          </a:p>
          <a:p>
            <a:pPr marL="0" indent="0">
              <a:buNone/>
            </a:pPr>
            <a:r>
              <a:rPr lang="en-US" sz="2000" dirty="0">
                <a:solidFill>
                  <a:srgbClr val="002060"/>
                </a:solidFill>
                <a:latin typeface="Times" pitchFamily="2" charset="0"/>
              </a:rPr>
              <a:t>Essential Question:</a:t>
            </a:r>
            <a:r>
              <a:rPr lang="en-US" sz="2000" dirty="0">
                <a:latin typeface="Times" pitchFamily="2" charset="0"/>
              </a:rPr>
              <a:t> How have American political values defined the historic development of our political institutions and society? </a:t>
            </a:r>
          </a:p>
          <a:p>
            <a:pPr marL="0" indent="0">
              <a:buNone/>
            </a:pPr>
            <a:r>
              <a:rPr lang="en-US" sz="2000" dirty="0">
                <a:solidFill>
                  <a:srgbClr val="002060"/>
                </a:solidFill>
                <a:latin typeface="Times" pitchFamily="2" charset="0"/>
              </a:rPr>
              <a:t>Students Can:</a:t>
            </a:r>
          </a:p>
          <a:p>
            <a:r>
              <a:rPr lang="en-US" sz="2000" dirty="0">
                <a:latin typeface="Times" pitchFamily="2" charset="0"/>
              </a:rPr>
              <a:t>Discern how American democracy was influenced by a variety of source </a:t>
            </a:r>
          </a:p>
          <a:p>
            <a:r>
              <a:rPr lang="en-US" sz="2000" dirty="0">
                <a:latin typeface="Times" pitchFamily="2" charset="0"/>
              </a:rPr>
              <a:t>Evaluate why a decentralized government proved to be ineffective in governing American from 1781 to 1789 </a:t>
            </a:r>
          </a:p>
          <a:p>
            <a:pPr marL="0" indent="0">
              <a:buNone/>
            </a:pPr>
            <a:r>
              <a:rPr lang="en-US" sz="2400" b="1" dirty="0">
                <a:solidFill>
                  <a:srgbClr val="002060"/>
                </a:solidFill>
                <a:latin typeface="Times" pitchFamily="2" charset="0"/>
              </a:rPr>
              <a:t>Agenda</a:t>
            </a:r>
          </a:p>
          <a:p>
            <a:r>
              <a:rPr lang="en-US" sz="2400" dirty="0">
                <a:latin typeface="Times" pitchFamily="2" charset="0"/>
              </a:rPr>
              <a:t>Comparing Historical Statements </a:t>
            </a:r>
          </a:p>
          <a:p>
            <a:r>
              <a:rPr lang="en-US" sz="2400" dirty="0">
                <a:latin typeface="Times" pitchFamily="2" charset="0"/>
              </a:rPr>
              <a:t>AOC = FAILURE</a:t>
            </a:r>
          </a:p>
          <a:p>
            <a:r>
              <a:rPr lang="en-US" sz="2400" dirty="0">
                <a:latin typeface="Times" pitchFamily="2" charset="0"/>
              </a:rPr>
              <a:t>The Weakest Link</a:t>
            </a:r>
          </a:p>
          <a:p>
            <a:pPr marL="0" indent="0">
              <a:buNone/>
            </a:pPr>
            <a:r>
              <a:rPr lang="en-US" sz="2400" b="1" dirty="0">
                <a:solidFill>
                  <a:srgbClr val="002060"/>
                </a:solidFill>
                <a:latin typeface="Times" pitchFamily="2" charset="0"/>
              </a:rPr>
              <a:t>Homework:</a:t>
            </a:r>
          </a:p>
          <a:p>
            <a:r>
              <a:rPr lang="en-US" sz="2400" b="1" dirty="0">
                <a:solidFill>
                  <a:srgbClr val="FF0000"/>
                </a:solidFill>
                <a:latin typeface="Times" pitchFamily="2" charset="0"/>
              </a:rPr>
              <a:t>Quiz on the Revolutionary Period – Thursday, October 3</a:t>
            </a:r>
          </a:p>
          <a:p>
            <a:r>
              <a:rPr lang="en-US" sz="2400" b="1" dirty="0">
                <a:solidFill>
                  <a:srgbClr val="FF0000"/>
                </a:solidFill>
                <a:latin typeface="Times" pitchFamily="2" charset="0"/>
              </a:rPr>
              <a:t>Current Events Journal Due October 25</a:t>
            </a:r>
          </a:p>
        </p:txBody>
      </p:sp>
    </p:spTree>
    <p:extLst>
      <p:ext uri="{BB962C8B-B14F-4D97-AF65-F5344CB8AC3E}">
        <p14:creationId xmlns:p14="http://schemas.microsoft.com/office/powerpoint/2010/main" val="15407634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C3EF-923C-D37A-37CB-8C31D2625330}"/>
              </a:ext>
            </a:extLst>
          </p:cNvPr>
          <p:cNvSpPr>
            <a:spLocks noGrp="1"/>
          </p:cNvSpPr>
          <p:nvPr>
            <p:ph type="title"/>
          </p:nvPr>
        </p:nvSpPr>
        <p:spPr>
          <a:xfrm>
            <a:off x="838200" y="0"/>
            <a:ext cx="10515600" cy="750753"/>
          </a:xfrm>
          <a:solidFill>
            <a:schemeClr val="accent4">
              <a:lumMod val="40000"/>
              <a:lumOff val="60000"/>
            </a:schemeClr>
          </a:solidFill>
          <a:ln>
            <a:solidFill>
              <a:srgbClr val="FF0000"/>
            </a:solidFill>
          </a:ln>
        </p:spPr>
        <p:txBody>
          <a:bodyPr/>
          <a:lstStyle/>
          <a:p>
            <a:r>
              <a:rPr lang="en-US" dirty="0">
                <a:solidFill>
                  <a:srgbClr val="002060"/>
                </a:solidFill>
                <a:latin typeface="Bookman Old Style" panose="02050604050505020204" pitchFamily="18" charset="0"/>
              </a:rPr>
              <a:t>Comparing Documents</a:t>
            </a:r>
          </a:p>
        </p:txBody>
      </p:sp>
      <p:sp>
        <p:nvSpPr>
          <p:cNvPr id="3" name="Content Placeholder 2">
            <a:extLst>
              <a:ext uri="{FF2B5EF4-FFF2-40B4-BE49-F238E27FC236}">
                <a16:creationId xmlns:a16="http://schemas.microsoft.com/office/drawing/2014/main" id="{D1851283-6727-5E7C-F0EC-B92B7A19A42E}"/>
              </a:ext>
            </a:extLst>
          </p:cNvPr>
          <p:cNvSpPr>
            <a:spLocks noGrp="1"/>
          </p:cNvSpPr>
          <p:nvPr>
            <p:ph idx="1"/>
          </p:nvPr>
        </p:nvSpPr>
        <p:spPr>
          <a:xfrm>
            <a:off x="838200" y="5005953"/>
            <a:ext cx="10515600" cy="1620460"/>
          </a:xfrm>
          <a:solidFill>
            <a:schemeClr val="bg1"/>
          </a:solidFill>
          <a:ln>
            <a:solidFill>
              <a:srgbClr val="002060"/>
            </a:solidFill>
          </a:ln>
        </p:spPr>
        <p:txBody>
          <a:bodyPr/>
          <a:lstStyle/>
          <a:p>
            <a:pPr marL="514350" indent="-514350">
              <a:buFont typeface="+mj-lt"/>
              <a:buAutoNum type="arabicPeriod"/>
            </a:pPr>
            <a:r>
              <a:rPr lang="en-US" dirty="0">
                <a:latin typeface="Times" panose="02020603050405020304" pitchFamily="18" charset="0"/>
                <a:cs typeface="Times" panose="02020603050405020304" pitchFamily="18" charset="0"/>
              </a:rPr>
              <a:t>Who was the intended audience of the Halifax Resolves? </a:t>
            </a:r>
          </a:p>
          <a:p>
            <a:pPr marL="514350" indent="-514350">
              <a:buFont typeface="+mj-lt"/>
              <a:buAutoNum type="arabicPeriod"/>
            </a:pPr>
            <a:r>
              <a:rPr lang="en-US" dirty="0">
                <a:latin typeface="Times" panose="02020603050405020304" pitchFamily="18" charset="0"/>
                <a:cs typeface="Times" panose="02020603050405020304" pitchFamily="18" charset="0"/>
              </a:rPr>
              <a:t>What are TWO similarities between the Halifax Resolves and the Declaration of Independence? </a:t>
            </a:r>
          </a:p>
        </p:txBody>
      </p:sp>
      <p:sp>
        <p:nvSpPr>
          <p:cNvPr id="4" name="Rectangle 3">
            <a:extLst>
              <a:ext uri="{FF2B5EF4-FFF2-40B4-BE49-F238E27FC236}">
                <a16:creationId xmlns:a16="http://schemas.microsoft.com/office/drawing/2014/main" id="{9506AABD-F7D4-D061-4F1E-82E2DCFDEC97}"/>
              </a:ext>
            </a:extLst>
          </p:cNvPr>
          <p:cNvSpPr/>
          <p:nvPr/>
        </p:nvSpPr>
        <p:spPr>
          <a:xfrm>
            <a:off x="681925" y="898902"/>
            <a:ext cx="11112285" cy="389007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200" b="0" dirty="0">
                <a:solidFill>
                  <a:schemeClr val="bg1"/>
                </a:solidFill>
                <a:effectLst/>
                <a:latin typeface="Times" panose="02020603050405020304" pitchFamily="18" charset="0"/>
                <a:cs typeface="Times" panose="02020603050405020304" pitchFamily="18" charset="0"/>
              </a:rPr>
              <a:t>“It appears to your Committee that pursuant to the Plan concerted by the British Ministry for subjugating America, the King and Parliament of Great Britain have usurped a Power over the Persons and Properties of the People unlimited and </a:t>
            </a:r>
            <a:r>
              <a:rPr lang="en-US" sz="2200" b="0" dirty="0" err="1">
                <a:solidFill>
                  <a:schemeClr val="bg1"/>
                </a:solidFill>
                <a:effectLst/>
                <a:latin typeface="Times" panose="02020603050405020304" pitchFamily="18" charset="0"/>
                <a:cs typeface="Times" panose="02020603050405020304" pitchFamily="18" charset="0"/>
              </a:rPr>
              <a:t>uncontrouled</a:t>
            </a:r>
            <a:r>
              <a:rPr lang="en-US" sz="2200" b="0" dirty="0">
                <a:solidFill>
                  <a:schemeClr val="bg1"/>
                </a:solidFill>
                <a:effectLst/>
                <a:latin typeface="Times" panose="02020603050405020304" pitchFamily="18" charset="0"/>
                <a:cs typeface="Times" panose="02020603050405020304" pitchFamily="18" charset="0"/>
              </a:rPr>
              <a:t> and disregarding their humble Petitions for Peace, Liberty and safety, have made divers Legislative Acts, denouncing War Famine and every Species of Calamity daily employed in destroying the People and committing the most horrid devastations on the Country. . .”  </a:t>
            </a:r>
          </a:p>
          <a:p>
            <a:r>
              <a:rPr lang="en-US" sz="2200" b="0" i="0" dirty="0">
                <a:solidFill>
                  <a:schemeClr val="bg1"/>
                </a:solidFill>
                <a:effectLst/>
                <a:latin typeface="Times" panose="02020603050405020304" pitchFamily="18" charset="0"/>
                <a:cs typeface="Times" panose="02020603050405020304" pitchFamily="18" charset="0"/>
              </a:rPr>
              <a:t>“Resolved, that the delegates for this colony in the Continental Congress be empowered to concur with the delegates of the other Colonies in declaring independency, and forming foreign alliances, reserving to this Colony the sole and exclusive rights of forming a Constitution and laws for this Colony, and of appointing delegates from time to time. . .”</a:t>
            </a:r>
          </a:p>
          <a:p>
            <a:r>
              <a:rPr lang="en-US" sz="2200" dirty="0">
                <a:solidFill>
                  <a:schemeClr val="bg1"/>
                </a:solidFill>
                <a:latin typeface="Times" panose="02020603050405020304" pitchFamily="18" charset="0"/>
                <a:cs typeface="Times" panose="02020603050405020304" pitchFamily="18" charset="0"/>
              </a:rPr>
              <a:t>	- Halifax Resolves, 1775</a:t>
            </a:r>
          </a:p>
        </p:txBody>
      </p:sp>
    </p:spTree>
    <p:extLst>
      <p:ext uri="{BB962C8B-B14F-4D97-AF65-F5344CB8AC3E}">
        <p14:creationId xmlns:p14="http://schemas.microsoft.com/office/powerpoint/2010/main" val="18694073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4">
              <a:lumMod val="40000"/>
              <a:lumOff val="60000"/>
            </a:schemeClr>
          </a:solidFill>
          <a:ln>
            <a:solidFill>
              <a:srgbClr val="FF0000"/>
            </a:solidFill>
          </a:ln>
        </p:spPr>
        <p:txBody>
          <a:bodyPr>
            <a:normAutofit fontScale="90000"/>
          </a:bodyPr>
          <a:lstStyle/>
          <a:p>
            <a:r>
              <a:rPr lang="en-US" dirty="0">
                <a:solidFill>
                  <a:srgbClr val="002060"/>
                </a:solidFill>
                <a:latin typeface="Bookman Old Style" panose="02050604050505020204" pitchFamily="18" charset="0"/>
              </a:rPr>
              <a:t>Shays’ Rocking the Confederation Dream</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78634"/>
            <a:ext cx="10515600" cy="4798329"/>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A Test of the Articles of Confederation </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2A08C84-F483-4F63-B5B5-EB864FDD3A9D}"/>
              </a:ext>
            </a:extLst>
          </p:cNvPr>
          <p:cNvSpPr/>
          <p:nvPr/>
        </p:nvSpPr>
        <p:spPr>
          <a:xfrm>
            <a:off x="558018" y="1850736"/>
            <a:ext cx="6039730" cy="119575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“I hold that a little rebellion, now and then, is a good thing . . .”</a:t>
            </a:r>
          </a:p>
          <a:p>
            <a:r>
              <a:rPr lang="en-US" sz="2400" dirty="0">
                <a:latin typeface="Times New Roman" panose="02020603050405020304" pitchFamily="18" charset="0"/>
                <a:cs typeface="Times New Roman" panose="02020603050405020304" pitchFamily="18" charset="0"/>
              </a:rPr>
              <a:t>	- </a:t>
            </a:r>
            <a:r>
              <a:rPr lang="en-US" sz="2400" b="1" dirty="0">
                <a:latin typeface="Times New Roman" panose="02020603050405020304" pitchFamily="18" charset="0"/>
                <a:cs typeface="Times New Roman" panose="02020603050405020304" pitchFamily="18" charset="0"/>
              </a:rPr>
              <a:t>Thomas Jefferson, 1787</a:t>
            </a:r>
          </a:p>
        </p:txBody>
      </p:sp>
      <p:sp>
        <p:nvSpPr>
          <p:cNvPr id="5" name="Rectangle 4">
            <a:extLst>
              <a:ext uri="{FF2B5EF4-FFF2-40B4-BE49-F238E27FC236}">
                <a16:creationId xmlns:a16="http://schemas.microsoft.com/office/drawing/2014/main" id="{62077F49-A16A-4DEF-88DB-36A1A1C8E3DB}"/>
              </a:ext>
            </a:extLst>
          </p:cNvPr>
          <p:cNvSpPr/>
          <p:nvPr/>
        </p:nvSpPr>
        <p:spPr>
          <a:xfrm>
            <a:off x="558018" y="3207435"/>
            <a:ext cx="6039730" cy="328544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“if three years ago any person had told me that at this day, I should see such a formidable rebellion against the laws &amp; constitutions of our own making as now appears I should have thought him a bedlamite - a fit subject for a mad house.” “shrinks, or is unable to enforce its laws . . . anarchy &amp; confusion must prevail.”</a:t>
            </a:r>
          </a:p>
          <a:p>
            <a:r>
              <a:rPr lang="en-US" sz="2400" b="1" dirty="0">
                <a:latin typeface="Times New Roman" panose="02020603050405020304" pitchFamily="18" charset="0"/>
                <a:cs typeface="Times New Roman" panose="02020603050405020304" pitchFamily="18" charset="0"/>
              </a:rPr>
              <a:t>	- George Washington, 1787</a:t>
            </a:r>
          </a:p>
        </p:txBody>
      </p:sp>
      <p:pic>
        <p:nvPicPr>
          <p:cNvPr id="2050" name="Picture 2" descr="flipped classroom-shays&amp;#39;s rebellion - HUMANITIES FOR WISDOM">
            <a:extLst>
              <a:ext uri="{FF2B5EF4-FFF2-40B4-BE49-F238E27FC236}">
                <a16:creationId xmlns:a16="http://schemas.microsoft.com/office/drawing/2014/main" id="{F69F2306-9EBB-4A2C-B307-68EC2D20F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6249" y="2096086"/>
            <a:ext cx="4767733" cy="2876624"/>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CD0D3A5E-B15C-4525-8957-6A9DF1E46D74}"/>
              </a:ext>
            </a:extLst>
          </p:cNvPr>
          <p:cNvSpPr/>
          <p:nvPr/>
        </p:nvSpPr>
        <p:spPr>
          <a:xfrm>
            <a:off x="7152256" y="2194560"/>
            <a:ext cx="2568519" cy="647749"/>
          </a:xfrm>
          <a:prstGeom prst="wedgeEllipseCallout">
            <a:avLst>
              <a:gd name="adj1" fmla="val 50183"/>
              <a:gd name="adj2" fmla="val 885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This TYRANNY ends NOW!</a:t>
            </a:r>
          </a:p>
        </p:txBody>
      </p:sp>
      <p:sp>
        <p:nvSpPr>
          <p:cNvPr id="7" name="Rectangle 6">
            <a:extLst>
              <a:ext uri="{FF2B5EF4-FFF2-40B4-BE49-F238E27FC236}">
                <a16:creationId xmlns:a16="http://schemas.microsoft.com/office/drawing/2014/main" id="{D03FB009-996F-453C-820B-4D854D0A65FB}"/>
              </a:ext>
            </a:extLst>
          </p:cNvPr>
          <p:cNvSpPr/>
          <p:nvPr/>
        </p:nvSpPr>
        <p:spPr>
          <a:xfrm>
            <a:off x="7134750" y="5148753"/>
            <a:ext cx="4756052" cy="50665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Shay’s Rebellion, 1786</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34631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p:cNvSpPr>
            <a:spLocks noGrp="1"/>
          </p:cNvSpPr>
          <p:nvPr>
            <p:ph type="title"/>
          </p:nvPr>
        </p:nvSpPr>
        <p:spPr>
          <a:xfrm>
            <a:off x="609600" y="274638"/>
            <a:ext cx="10972800" cy="715962"/>
          </a:xfrm>
          <a:solidFill>
            <a:schemeClr val="accent4">
              <a:lumMod val="40000"/>
              <a:lumOff val="60000"/>
            </a:schemeClr>
          </a:solidFill>
          <a:ln>
            <a:solidFill>
              <a:srgbClr val="FF0000"/>
            </a:solidFill>
            <a:miter lim="800000"/>
            <a:headEnd/>
            <a:tailEnd/>
          </a:ln>
        </p:spPr>
        <p:txBody>
          <a:bodyPr/>
          <a:lstStyle/>
          <a:p>
            <a:pPr eaLnBrk="1" hangingPunct="1"/>
            <a:r>
              <a:rPr lang="en-US" altLang="en-US" sz="4000" dirty="0">
                <a:solidFill>
                  <a:srgbClr val="002060"/>
                </a:solidFill>
                <a:latin typeface="Baskerville Old Face" panose="02020602080505020303" pitchFamily="18" charset="77"/>
                <a:cs typeface="Times New Roman" pitchFamily="18" charset="0"/>
              </a:rPr>
              <a:t>Challenges of a Young Nation </a:t>
            </a:r>
          </a:p>
        </p:txBody>
      </p:sp>
      <p:sp>
        <p:nvSpPr>
          <p:cNvPr id="32771" name="Content Placeholder 5"/>
          <p:cNvSpPr>
            <a:spLocks noGrp="1"/>
          </p:cNvSpPr>
          <p:nvPr>
            <p:ph idx="1"/>
          </p:nvPr>
        </p:nvSpPr>
        <p:spPr>
          <a:xfrm>
            <a:off x="609600" y="1135063"/>
            <a:ext cx="10972800" cy="5059362"/>
          </a:xfrm>
          <a:solidFill>
            <a:schemeClr val="bg1"/>
          </a:solidFill>
          <a:ln>
            <a:solidFill>
              <a:srgbClr val="002060"/>
            </a:solidFill>
          </a:ln>
        </p:spPr>
        <p:txBody>
          <a:bodyPr>
            <a:normAutofit/>
          </a:bodyPr>
          <a:lstStyle/>
          <a:p>
            <a:pPr eaLnBrk="1" hangingPunct="1"/>
            <a:r>
              <a:rPr lang="en-US" altLang="en-US" sz="2400" dirty="0">
                <a:latin typeface="Times New Roman" pitchFamily="18" charset="0"/>
                <a:cs typeface="Times New Roman" pitchFamily="18" charset="0"/>
              </a:rPr>
              <a:t>The United States post Revolutionary was in a state of crisis</a:t>
            </a:r>
          </a:p>
        </p:txBody>
      </p:sp>
      <p:pic>
        <p:nvPicPr>
          <p:cNvPr id="327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173" y="1570038"/>
            <a:ext cx="8357927" cy="23050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773" name="TextBox 1"/>
          <p:cNvSpPr txBox="1">
            <a:spLocks noChangeArrowheads="1"/>
          </p:cNvSpPr>
          <p:nvPr/>
        </p:nvSpPr>
        <p:spPr bwMode="auto">
          <a:xfrm>
            <a:off x="3860800" y="4114800"/>
            <a:ext cx="7721600" cy="461665"/>
          </a:xfrm>
          <a:prstGeom prst="rect">
            <a:avLst/>
          </a:prstGeom>
          <a:solidFill>
            <a:schemeClr val="bg2"/>
          </a:solidFill>
          <a:ln w="9525">
            <a:solidFill>
              <a:schemeClr val="accent1"/>
            </a:solidFill>
            <a:miter lim="800000"/>
            <a:headEnd/>
            <a:tailEnd/>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b="1" i="1" u="sng" dirty="0">
                <a:solidFill>
                  <a:srgbClr val="C00000"/>
                </a:solidFill>
                <a:latin typeface="Times New Roman" pitchFamily="18" charset="0"/>
                <a:cs typeface="Times New Roman" pitchFamily="18" charset="0"/>
              </a:rPr>
              <a:t>National &amp; state debt </a:t>
            </a:r>
            <a:r>
              <a:rPr lang="en-US" altLang="en-US" sz="2400" dirty="0">
                <a:latin typeface="Times New Roman" pitchFamily="18" charset="0"/>
                <a:cs typeface="Times New Roman" pitchFamily="18" charset="0"/>
              </a:rPr>
              <a:t>= </a:t>
            </a:r>
            <a:r>
              <a:rPr lang="en-US" altLang="en-US" sz="2400" b="1" dirty="0">
                <a:solidFill>
                  <a:srgbClr val="C00000"/>
                </a:solidFill>
                <a:latin typeface="Times New Roman" pitchFamily="18" charset="0"/>
                <a:cs typeface="Times New Roman" pitchFamily="18" charset="0"/>
              </a:rPr>
              <a:t>$77 million</a:t>
            </a:r>
          </a:p>
        </p:txBody>
      </p:sp>
      <p:sp>
        <p:nvSpPr>
          <p:cNvPr id="32774" name="TextBox 6"/>
          <p:cNvSpPr txBox="1">
            <a:spLocks noChangeArrowheads="1"/>
          </p:cNvSpPr>
          <p:nvPr/>
        </p:nvSpPr>
        <p:spPr bwMode="auto">
          <a:xfrm>
            <a:off x="3843069" y="4872463"/>
            <a:ext cx="7721601" cy="830997"/>
          </a:xfrm>
          <a:prstGeom prst="rect">
            <a:avLst/>
          </a:prstGeom>
          <a:solidFill>
            <a:schemeClr val="bg2"/>
          </a:solidFill>
          <a:ln w="9525">
            <a:solidFill>
              <a:schemeClr val="accent1"/>
            </a:solidFill>
            <a:miter lim="800000"/>
            <a:headEnd/>
            <a:tailEnd/>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b="1" i="1" u="sng" dirty="0">
                <a:solidFill>
                  <a:srgbClr val="C00000"/>
                </a:solidFill>
                <a:latin typeface="Times New Roman" pitchFamily="18" charset="0"/>
                <a:cs typeface="Times New Roman" pitchFamily="18" charset="0"/>
              </a:rPr>
              <a:t>Shays’ Rebellion </a:t>
            </a:r>
            <a:r>
              <a:rPr lang="en-US" altLang="en-US" sz="2400" dirty="0">
                <a:latin typeface="Times New Roman" pitchFamily="18" charset="0"/>
                <a:cs typeface="Times New Roman" pitchFamily="18" charset="0"/>
              </a:rPr>
              <a:t>– 1786-87: open rebellion in Massachusetts overall the states taxation power</a:t>
            </a:r>
          </a:p>
        </p:txBody>
      </p:sp>
      <p:sp>
        <p:nvSpPr>
          <p:cNvPr id="32775" name="TextBox 7"/>
          <p:cNvSpPr txBox="1">
            <a:spLocks noChangeArrowheads="1"/>
          </p:cNvSpPr>
          <p:nvPr/>
        </p:nvSpPr>
        <p:spPr bwMode="auto">
          <a:xfrm>
            <a:off x="3773220" y="5921979"/>
            <a:ext cx="7791450" cy="461665"/>
          </a:xfrm>
          <a:prstGeom prst="rect">
            <a:avLst/>
          </a:prstGeom>
          <a:solidFill>
            <a:schemeClr val="bg2"/>
          </a:solidFill>
          <a:ln w="9525">
            <a:solidFill>
              <a:schemeClr val="accent1"/>
            </a:solidFill>
            <a:miter lim="800000"/>
            <a:headEnd/>
            <a:tailEnd/>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b="1" i="1" u="sng" dirty="0">
                <a:solidFill>
                  <a:srgbClr val="C00000"/>
                </a:solidFill>
                <a:latin typeface="Times New Roman" pitchFamily="18" charset="0"/>
                <a:cs typeface="Times New Roman" pitchFamily="18" charset="0"/>
              </a:rPr>
              <a:t>Annapolis Convention </a:t>
            </a:r>
            <a:r>
              <a:rPr lang="en-US" altLang="en-US" sz="2400" dirty="0">
                <a:latin typeface="Times New Roman" pitchFamily="18" charset="0"/>
                <a:cs typeface="Times New Roman" pitchFamily="18" charset="0"/>
              </a:rPr>
              <a:t>- 1786: discuss trade issues </a:t>
            </a:r>
          </a:p>
        </p:txBody>
      </p:sp>
      <p:sp>
        <p:nvSpPr>
          <p:cNvPr id="10" name="Left-Up Arrow 9"/>
          <p:cNvSpPr/>
          <p:nvPr/>
        </p:nvSpPr>
        <p:spPr>
          <a:xfrm rot="5400000">
            <a:off x="2181556" y="4873294"/>
            <a:ext cx="2602839" cy="615951"/>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ight Arrow 3"/>
          <p:cNvSpPr/>
          <p:nvPr/>
        </p:nvSpPr>
        <p:spPr>
          <a:xfrm>
            <a:off x="3352800" y="4191000"/>
            <a:ext cx="508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ight Arrow 4"/>
          <p:cNvSpPr/>
          <p:nvPr/>
        </p:nvSpPr>
        <p:spPr>
          <a:xfrm>
            <a:off x="3352800" y="5182406"/>
            <a:ext cx="508000" cy="234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027403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4">
              <a:lumMod val="40000"/>
              <a:lumOff val="60000"/>
            </a:schemeClr>
          </a:solidFill>
          <a:ln>
            <a:solidFill>
              <a:srgbClr val="FF0000"/>
            </a:solidFill>
          </a:ln>
        </p:spPr>
        <p:txBody>
          <a:bodyPr/>
          <a:lstStyle/>
          <a:p>
            <a:r>
              <a:rPr lang="en-US" dirty="0">
                <a:solidFill>
                  <a:srgbClr val="002060"/>
                </a:solidFill>
                <a:latin typeface="Bookman Old Style" panose="02050604050505020204" pitchFamily="18" charset="0"/>
              </a:rPr>
              <a:t>Calling all Delegates</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2841674"/>
            <a:ext cx="10515600" cy="3335289"/>
          </a:xfrm>
          <a:solidFill>
            <a:schemeClr val="bg1"/>
          </a:solidFill>
          <a:ln>
            <a:solidFill>
              <a:srgbClr val="002060"/>
            </a:solidFill>
          </a:ln>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Annapolis Convention 1786</a:t>
            </a:r>
          </a:p>
          <a:p>
            <a:r>
              <a:rPr lang="en-US" sz="2400" dirty="0">
                <a:latin typeface="Times New Roman" panose="02020603050405020304" pitchFamily="18" charset="0"/>
                <a:cs typeface="Times New Roman" panose="02020603050405020304" pitchFamily="18" charset="0"/>
              </a:rPr>
              <a:t>Alexander Hamilton and James Madison request a nation convention to amend the Articles of Confederation</a:t>
            </a:r>
          </a:p>
          <a:p>
            <a:r>
              <a:rPr lang="en-US" sz="2400" b="1" u="sng" dirty="0">
                <a:solidFill>
                  <a:srgbClr val="002060"/>
                </a:solidFill>
                <a:latin typeface="Times New Roman" panose="02020603050405020304" pitchFamily="18" charset="0"/>
                <a:cs typeface="Times New Roman" panose="02020603050405020304" pitchFamily="18" charset="0"/>
              </a:rPr>
              <a:t>Constitutional Convention 1787</a:t>
            </a:r>
          </a:p>
          <a:p>
            <a:r>
              <a:rPr lang="en-US" sz="2400" i="1" dirty="0">
                <a:solidFill>
                  <a:srgbClr val="002060"/>
                </a:solidFill>
                <a:latin typeface="Times New Roman" panose="02020603050405020304" pitchFamily="18" charset="0"/>
                <a:cs typeface="Times New Roman" panose="02020603050405020304" pitchFamily="18" charset="0"/>
              </a:rPr>
              <a:t>Goal: </a:t>
            </a:r>
            <a:r>
              <a:rPr lang="en-US" sz="2400" b="1" u="sng" dirty="0">
                <a:solidFill>
                  <a:srgbClr val="C00000"/>
                </a:solidFill>
                <a:latin typeface="Times New Roman" panose="02020603050405020304" pitchFamily="18" charset="0"/>
                <a:cs typeface="Times New Roman" panose="02020603050405020304" pitchFamily="18" charset="0"/>
              </a:rPr>
              <a:t>to repair the Articles of </a:t>
            </a:r>
          </a:p>
          <a:p>
            <a:pPr marL="0" indent="0">
              <a:buNone/>
            </a:pPr>
            <a:r>
              <a:rPr lang="en-US" sz="2400" b="1" dirty="0">
                <a:solidFill>
                  <a:srgbClr val="C00000"/>
                </a:solidFill>
                <a:latin typeface="Times New Roman" panose="02020603050405020304" pitchFamily="18" charset="0"/>
                <a:cs typeface="Times New Roman" panose="02020603050405020304" pitchFamily="18" charset="0"/>
              </a:rPr>
              <a:t>   </a:t>
            </a:r>
            <a:r>
              <a:rPr lang="en-US" sz="2400" b="1" u="sng" dirty="0">
                <a:solidFill>
                  <a:srgbClr val="C00000"/>
                </a:solidFill>
                <a:latin typeface="Times New Roman" panose="02020603050405020304" pitchFamily="18" charset="0"/>
                <a:cs typeface="Times New Roman" panose="02020603050405020304" pitchFamily="18" charset="0"/>
              </a:rPr>
              <a:t>Confederation</a:t>
            </a:r>
          </a:p>
        </p:txBody>
      </p:sp>
      <p:sp>
        <p:nvSpPr>
          <p:cNvPr id="4" name="Rectangle 3">
            <a:extLst>
              <a:ext uri="{FF2B5EF4-FFF2-40B4-BE49-F238E27FC236}">
                <a16:creationId xmlns:a16="http://schemas.microsoft.com/office/drawing/2014/main" id="{07F03A75-9F25-4E34-AA84-34E9DF4F277A}"/>
              </a:ext>
            </a:extLst>
          </p:cNvPr>
          <p:cNvSpPr/>
          <p:nvPr/>
        </p:nvSpPr>
        <p:spPr>
          <a:xfrm>
            <a:off x="618978" y="1322363"/>
            <a:ext cx="11099410" cy="133643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a:t>
            </a:r>
            <a:r>
              <a:rPr lang="en-US" sz="2400" dirty="0">
                <a:latin typeface="Times New Roman" panose="02020603050405020304" pitchFamily="18" charset="0"/>
                <a:cs typeface="Times New Roman" panose="02020603050405020304" pitchFamily="18" charset="0"/>
              </a:rPr>
              <a:t>“to devise such further provisions as shall appear to them necessary to render the constitution of the Federal Government adequate to the exigencies of the Union,” beginning on the second Monday in May, 1787.</a:t>
            </a:r>
          </a:p>
        </p:txBody>
      </p:sp>
      <p:pic>
        <p:nvPicPr>
          <p:cNvPr id="3074" name="Picture 2" descr="What If We Held a Constitutional Convention and the Right-Wingers  Prevailed? – Mother Jones">
            <a:extLst>
              <a:ext uri="{FF2B5EF4-FFF2-40B4-BE49-F238E27FC236}">
                <a16:creationId xmlns:a16="http://schemas.microsoft.com/office/drawing/2014/main" id="{C90365B8-ED2F-4A1B-B716-DF79FF291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7764" y="4051496"/>
            <a:ext cx="6020624" cy="2680530"/>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4EFB54E2-2702-4BF9-B6C5-34E7E8844540}"/>
              </a:ext>
            </a:extLst>
          </p:cNvPr>
          <p:cNvSpPr/>
          <p:nvPr/>
        </p:nvSpPr>
        <p:spPr>
          <a:xfrm>
            <a:off x="7441809" y="3791866"/>
            <a:ext cx="3488788" cy="675249"/>
          </a:xfrm>
          <a:prstGeom prst="wedgeEllipseCallout">
            <a:avLst>
              <a:gd name="adj1" fmla="val -29721"/>
              <a:gd name="adj2" fmla="val 11684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The Articles of Confederation are weak</a:t>
            </a:r>
          </a:p>
        </p:txBody>
      </p:sp>
      <p:sp>
        <p:nvSpPr>
          <p:cNvPr id="6" name="Speech Bubble: Oval 5">
            <a:extLst>
              <a:ext uri="{FF2B5EF4-FFF2-40B4-BE49-F238E27FC236}">
                <a16:creationId xmlns:a16="http://schemas.microsoft.com/office/drawing/2014/main" id="{7272D1C9-05B0-418F-8C7E-86698B60FFD4}"/>
              </a:ext>
            </a:extLst>
          </p:cNvPr>
          <p:cNvSpPr/>
          <p:nvPr/>
        </p:nvSpPr>
        <p:spPr>
          <a:xfrm>
            <a:off x="5992837" y="4192172"/>
            <a:ext cx="1448972" cy="450166"/>
          </a:xfrm>
          <a:prstGeom prst="wedgeEllipseCallout">
            <a:avLst>
              <a:gd name="adj1" fmla="val -28150"/>
              <a:gd name="adj2" fmla="val 1156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Huzzah!</a:t>
            </a:r>
          </a:p>
        </p:txBody>
      </p:sp>
      <p:sp>
        <p:nvSpPr>
          <p:cNvPr id="8" name="Speech Bubble: Oval 7">
            <a:extLst>
              <a:ext uri="{FF2B5EF4-FFF2-40B4-BE49-F238E27FC236}">
                <a16:creationId xmlns:a16="http://schemas.microsoft.com/office/drawing/2014/main" id="{F8C5D550-AED2-4791-A3BC-46CC7898EB38}"/>
              </a:ext>
            </a:extLst>
          </p:cNvPr>
          <p:cNvSpPr/>
          <p:nvPr/>
        </p:nvSpPr>
        <p:spPr>
          <a:xfrm>
            <a:off x="10629314" y="4417255"/>
            <a:ext cx="1448972" cy="450166"/>
          </a:xfrm>
          <a:prstGeom prst="wedgeEllipseCallout">
            <a:avLst>
              <a:gd name="adj1" fmla="val -28150"/>
              <a:gd name="adj2" fmla="val 1156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Huzzah!</a:t>
            </a:r>
          </a:p>
        </p:txBody>
      </p:sp>
    </p:spTree>
    <p:extLst>
      <p:ext uri="{BB962C8B-B14F-4D97-AF65-F5344CB8AC3E}">
        <p14:creationId xmlns:p14="http://schemas.microsoft.com/office/powerpoint/2010/main" val="763783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2CC1A-CC5F-0F00-6BAC-28DDB5A9CDD4}"/>
              </a:ext>
            </a:extLst>
          </p:cNvPr>
          <p:cNvSpPr>
            <a:spLocks noGrp="1"/>
          </p:cNvSpPr>
          <p:nvPr>
            <p:ph type="title"/>
          </p:nvPr>
        </p:nvSpPr>
        <p:spPr>
          <a:xfrm>
            <a:off x="377371" y="365126"/>
            <a:ext cx="10976429" cy="723446"/>
          </a:xfrm>
          <a:solidFill>
            <a:srgbClr val="FFFF66"/>
          </a:solidFill>
          <a:ln>
            <a:solidFill>
              <a:srgbClr val="FF0000"/>
            </a:solidFill>
          </a:ln>
        </p:spPr>
        <p:txBody>
          <a:bodyPr/>
          <a:lstStyle/>
          <a:p>
            <a:r>
              <a:rPr lang="en-US" b="1" dirty="0">
                <a:solidFill>
                  <a:srgbClr val="002060"/>
                </a:solidFill>
                <a:latin typeface="Baskerville Old Face" panose="02020602080505020303" pitchFamily="18" charset="0"/>
              </a:rPr>
              <a:t>Enlightenment Understanding</a:t>
            </a:r>
          </a:p>
        </p:txBody>
      </p:sp>
      <p:sp>
        <p:nvSpPr>
          <p:cNvPr id="3" name="Content Placeholder 2">
            <a:extLst>
              <a:ext uri="{FF2B5EF4-FFF2-40B4-BE49-F238E27FC236}">
                <a16:creationId xmlns:a16="http://schemas.microsoft.com/office/drawing/2014/main" id="{C77A19E6-DD81-19D5-4175-4278136D2CEE}"/>
              </a:ext>
            </a:extLst>
          </p:cNvPr>
          <p:cNvSpPr>
            <a:spLocks noGrp="1"/>
          </p:cNvSpPr>
          <p:nvPr>
            <p:ph idx="1"/>
          </p:nvPr>
        </p:nvSpPr>
        <p:spPr>
          <a:xfrm>
            <a:off x="174171" y="1306286"/>
            <a:ext cx="11640458" cy="4870677"/>
          </a:xfrm>
          <a:solidFill>
            <a:schemeClr val="bg1"/>
          </a:solidFill>
          <a:ln>
            <a:solidFill>
              <a:srgbClr val="002060"/>
            </a:solidFill>
          </a:ln>
        </p:spPr>
        <p:txBody>
          <a:bodyPr/>
          <a:lstStyle/>
          <a:p>
            <a:pPr marL="0" indent="0">
              <a:buNone/>
            </a:pPr>
            <a:r>
              <a:rPr lang="en-US" dirty="0">
                <a:latin typeface="Times" panose="02020603050405020304" pitchFamily="18" charset="0"/>
                <a:cs typeface="Times" panose="02020603050405020304" pitchFamily="18" charset="0"/>
              </a:rPr>
              <a:t>Explain how Enlightenment philosophers shaped the development of the U.S. Constitution? </a:t>
            </a:r>
          </a:p>
        </p:txBody>
      </p:sp>
      <p:pic>
        <p:nvPicPr>
          <p:cNvPr id="4" name="Picture 3" descr="An old photo of a person&#10;&#10;Description automatically generated">
            <a:extLst>
              <a:ext uri="{FF2B5EF4-FFF2-40B4-BE49-F238E27FC236}">
                <a16:creationId xmlns:a16="http://schemas.microsoft.com/office/drawing/2014/main" id="{20001A14-C09A-D6E6-40F9-88A7F0072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371" y="2227940"/>
            <a:ext cx="1445300" cy="1579562"/>
          </a:xfrm>
          <a:prstGeom prst="rect">
            <a:avLst/>
          </a:prstGeom>
          <a:ln>
            <a:solidFill>
              <a:schemeClr val="tx1"/>
            </a:solidFill>
          </a:ln>
        </p:spPr>
      </p:pic>
      <p:pic>
        <p:nvPicPr>
          <p:cNvPr id="5" name="Picture 4" descr="A person posing for the camera&#10;&#10;Description automatically generated">
            <a:extLst>
              <a:ext uri="{FF2B5EF4-FFF2-40B4-BE49-F238E27FC236}">
                <a16:creationId xmlns:a16="http://schemas.microsoft.com/office/drawing/2014/main" id="{AC10AB4B-A06B-0E05-C75C-3290411CA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1445" y="1857631"/>
            <a:ext cx="1445301" cy="1579562"/>
          </a:xfrm>
          <a:prstGeom prst="rect">
            <a:avLst/>
          </a:prstGeom>
          <a:ln>
            <a:solidFill>
              <a:schemeClr val="tx1"/>
            </a:solidFill>
          </a:ln>
        </p:spPr>
      </p:pic>
      <p:pic>
        <p:nvPicPr>
          <p:cNvPr id="6" name="Picture 5" descr="A person looking at the camera&#10;&#10;Description automatically generated">
            <a:extLst>
              <a:ext uri="{FF2B5EF4-FFF2-40B4-BE49-F238E27FC236}">
                <a16:creationId xmlns:a16="http://schemas.microsoft.com/office/drawing/2014/main" id="{ED30FE3C-2776-9A3E-2FF6-6C0D3CBA3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371" y="4435927"/>
            <a:ext cx="1445302" cy="1579563"/>
          </a:xfrm>
          <a:prstGeom prst="rect">
            <a:avLst/>
          </a:prstGeom>
          <a:ln>
            <a:solidFill>
              <a:schemeClr val="tx1"/>
            </a:solidFill>
          </a:ln>
        </p:spPr>
      </p:pic>
      <p:pic>
        <p:nvPicPr>
          <p:cNvPr id="7" name="Picture 6" descr="A close up of a person&#10;&#10;Description automatically generated">
            <a:extLst>
              <a:ext uri="{FF2B5EF4-FFF2-40B4-BE49-F238E27FC236}">
                <a16:creationId xmlns:a16="http://schemas.microsoft.com/office/drawing/2014/main" id="{3F703C44-C863-85FC-A847-94796A8857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3492" y="4064596"/>
            <a:ext cx="1445300" cy="1579563"/>
          </a:xfrm>
          <a:prstGeom prst="rect">
            <a:avLst/>
          </a:prstGeom>
          <a:ln>
            <a:solidFill>
              <a:schemeClr val="tx1"/>
            </a:solidFill>
          </a:ln>
        </p:spPr>
      </p:pic>
      <p:pic>
        <p:nvPicPr>
          <p:cNvPr id="3074" name="Picture 2" descr="Historical Document We Stock Footage ...">
            <a:extLst>
              <a:ext uri="{FF2B5EF4-FFF2-40B4-BE49-F238E27FC236}">
                <a16:creationId xmlns:a16="http://schemas.microsoft.com/office/drawing/2014/main" id="{23768E6D-A56C-EC1F-ADC5-3CCB649B4D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6652" y="1931874"/>
            <a:ext cx="5858667" cy="45610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ED4EC86-D123-57AA-1A55-DC4B191350BA}"/>
              </a:ext>
            </a:extLst>
          </p:cNvPr>
          <p:cNvSpPr/>
          <p:nvPr/>
        </p:nvSpPr>
        <p:spPr>
          <a:xfrm>
            <a:off x="486658" y="3417408"/>
            <a:ext cx="1796501" cy="608861"/>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Baron von Montesquieu </a:t>
            </a:r>
          </a:p>
        </p:txBody>
      </p:sp>
      <p:sp>
        <p:nvSpPr>
          <p:cNvPr id="9" name="Rectangle 8">
            <a:extLst>
              <a:ext uri="{FF2B5EF4-FFF2-40B4-BE49-F238E27FC236}">
                <a16:creationId xmlns:a16="http://schemas.microsoft.com/office/drawing/2014/main" id="{EC3D0C68-6A8E-A987-A7E0-F6F5F515E28A}"/>
              </a:ext>
            </a:extLst>
          </p:cNvPr>
          <p:cNvSpPr/>
          <p:nvPr/>
        </p:nvSpPr>
        <p:spPr>
          <a:xfrm>
            <a:off x="3309756" y="3185408"/>
            <a:ext cx="1618585" cy="608861"/>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Jean Jacques Rousseau</a:t>
            </a:r>
          </a:p>
        </p:txBody>
      </p:sp>
      <p:sp>
        <p:nvSpPr>
          <p:cNvPr id="10" name="Rectangle 9">
            <a:extLst>
              <a:ext uri="{FF2B5EF4-FFF2-40B4-BE49-F238E27FC236}">
                <a16:creationId xmlns:a16="http://schemas.microsoft.com/office/drawing/2014/main" id="{397E035B-CE55-4AEB-52E5-0551F5C46CB9}"/>
              </a:ext>
            </a:extLst>
          </p:cNvPr>
          <p:cNvSpPr/>
          <p:nvPr/>
        </p:nvSpPr>
        <p:spPr>
          <a:xfrm>
            <a:off x="537774" y="5772931"/>
            <a:ext cx="1694268" cy="608861"/>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John Locke</a:t>
            </a:r>
          </a:p>
        </p:txBody>
      </p:sp>
      <p:sp>
        <p:nvSpPr>
          <p:cNvPr id="11" name="Rectangle 10">
            <a:extLst>
              <a:ext uri="{FF2B5EF4-FFF2-40B4-BE49-F238E27FC236}">
                <a16:creationId xmlns:a16="http://schemas.microsoft.com/office/drawing/2014/main" id="{29EEBD35-F776-9BBF-D9D2-FEBBF9BC4CF2}"/>
              </a:ext>
            </a:extLst>
          </p:cNvPr>
          <p:cNvSpPr/>
          <p:nvPr/>
        </p:nvSpPr>
        <p:spPr>
          <a:xfrm>
            <a:off x="3309756" y="5241936"/>
            <a:ext cx="1618585" cy="608861"/>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Thomas Hobbes </a:t>
            </a:r>
          </a:p>
        </p:txBody>
      </p:sp>
      <p:sp>
        <p:nvSpPr>
          <p:cNvPr id="12" name="Arrow: Right 11">
            <a:extLst>
              <a:ext uri="{FF2B5EF4-FFF2-40B4-BE49-F238E27FC236}">
                <a16:creationId xmlns:a16="http://schemas.microsoft.com/office/drawing/2014/main" id="{5780AC8F-1767-2860-D751-10B3D87C7EE5}"/>
              </a:ext>
            </a:extLst>
          </p:cNvPr>
          <p:cNvSpPr/>
          <p:nvPr/>
        </p:nvSpPr>
        <p:spPr>
          <a:xfrm>
            <a:off x="4000156" y="4358847"/>
            <a:ext cx="748227" cy="42466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ECCABEDB-17D2-47D6-4DC5-970BA346E3C6}"/>
              </a:ext>
            </a:extLst>
          </p:cNvPr>
          <p:cNvSpPr/>
          <p:nvPr/>
        </p:nvSpPr>
        <p:spPr>
          <a:xfrm>
            <a:off x="4080640" y="2219106"/>
            <a:ext cx="748227" cy="42466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F742A360-41A5-9C57-5613-85D3065618CA}"/>
              </a:ext>
            </a:extLst>
          </p:cNvPr>
          <p:cNvSpPr/>
          <p:nvPr/>
        </p:nvSpPr>
        <p:spPr>
          <a:xfrm>
            <a:off x="1381442" y="2278040"/>
            <a:ext cx="748227" cy="42466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AAF76474-22FF-E6C5-58EE-CA154A36609D}"/>
              </a:ext>
            </a:extLst>
          </p:cNvPr>
          <p:cNvSpPr/>
          <p:nvPr/>
        </p:nvSpPr>
        <p:spPr>
          <a:xfrm>
            <a:off x="1394101" y="4740973"/>
            <a:ext cx="748227" cy="42466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013D068-230A-7BAC-82C5-601BB11F8FDB}"/>
              </a:ext>
            </a:extLst>
          </p:cNvPr>
          <p:cNvSpPr/>
          <p:nvPr/>
        </p:nvSpPr>
        <p:spPr>
          <a:xfrm>
            <a:off x="5660571" y="5442857"/>
            <a:ext cx="6357258" cy="951820"/>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800" dirty="0">
                <a:solidFill>
                  <a:schemeClr val="bg1"/>
                </a:solidFill>
                <a:latin typeface="Times" panose="02020603050405020304" pitchFamily="18" charset="0"/>
                <a:cs typeface="Times" panose="02020603050405020304" pitchFamily="18" charset="0"/>
              </a:rPr>
              <a:t>Enlightenment Philosophies in American Government </a:t>
            </a:r>
          </a:p>
        </p:txBody>
      </p:sp>
    </p:spTree>
    <p:extLst>
      <p:ext uri="{BB962C8B-B14F-4D97-AF65-F5344CB8AC3E}">
        <p14:creationId xmlns:p14="http://schemas.microsoft.com/office/powerpoint/2010/main" val="26976083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CFBAC-FB0F-4727-A7EA-E852885D7BF7}"/>
              </a:ext>
            </a:extLst>
          </p:cNvPr>
          <p:cNvSpPr>
            <a:spLocks noGrp="1"/>
          </p:cNvSpPr>
          <p:nvPr>
            <p:ph type="title"/>
          </p:nvPr>
        </p:nvSpPr>
        <p:spPr>
          <a:xfrm>
            <a:off x="838200" y="124933"/>
            <a:ext cx="10515600" cy="732155"/>
          </a:xfrm>
          <a:solidFill>
            <a:schemeClr val="accent4">
              <a:lumMod val="40000"/>
              <a:lumOff val="60000"/>
            </a:schemeClr>
          </a:solidFill>
          <a:ln>
            <a:solidFill>
              <a:srgbClr val="FF0000"/>
            </a:solidFill>
          </a:ln>
        </p:spPr>
        <p:txBody>
          <a:bodyPr>
            <a:normAutofit/>
          </a:bodyPr>
          <a:lstStyle/>
          <a:p>
            <a:r>
              <a:rPr lang="en-US" dirty="0">
                <a:solidFill>
                  <a:srgbClr val="002060"/>
                </a:solidFill>
                <a:latin typeface="Times" panose="02020603050405020304" pitchFamily="18" charset="0"/>
                <a:cs typeface="Times" panose="02020603050405020304" pitchFamily="18" charset="0"/>
              </a:rPr>
              <a:t>AOC – A messy beginning </a:t>
            </a:r>
          </a:p>
        </p:txBody>
      </p:sp>
      <p:sp>
        <p:nvSpPr>
          <p:cNvPr id="3" name="Content Placeholder 2">
            <a:extLst>
              <a:ext uri="{FF2B5EF4-FFF2-40B4-BE49-F238E27FC236}">
                <a16:creationId xmlns:a16="http://schemas.microsoft.com/office/drawing/2014/main" id="{9571ED5B-6866-49AB-9A81-B240383E1507}"/>
              </a:ext>
            </a:extLst>
          </p:cNvPr>
          <p:cNvSpPr>
            <a:spLocks noGrp="1"/>
          </p:cNvSpPr>
          <p:nvPr>
            <p:ph idx="1"/>
          </p:nvPr>
        </p:nvSpPr>
        <p:spPr>
          <a:xfrm>
            <a:off x="641888" y="2126337"/>
            <a:ext cx="10515600" cy="4332409"/>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Use the excerpt of the from the Articles of Confederation to respond to the questions.</a:t>
            </a:r>
          </a:p>
          <a:p>
            <a:r>
              <a:rPr lang="en-US" sz="2400" dirty="0">
                <a:latin typeface="Times" panose="02020603050405020304" pitchFamily="18" charset="0"/>
                <a:cs typeface="Times" panose="02020603050405020304" pitchFamily="18" charset="0"/>
              </a:rPr>
              <a:t>After completing the questions respond to the prompt as a table  </a:t>
            </a:r>
          </a:p>
        </p:txBody>
      </p:sp>
      <p:sp>
        <p:nvSpPr>
          <p:cNvPr id="15" name="Rectangle 14">
            <a:extLst>
              <a:ext uri="{FF2B5EF4-FFF2-40B4-BE49-F238E27FC236}">
                <a16:creationId xmlns:a16="http://schemas.microsoft.com/office/drawing/2014/main" id="{3FD5D0A4-38A6-7C0B-75F7-4555DA3BCA28}"/>
              </a:ext>
            </a:extLst>
          </p:cNvPr>
          <p:cNvSpPr/>
          <p:nvPr/>
        </p:nvSpPr>
        <p:spPr>
          <a:xfrm>
            <a:off x="356461" y="1049268"/>
            <a:ext cx="11313763" cy="919018"/>
          </a:xfrm>
          <a:prstGeom prst="rect">
            <a:avLst/>
          </a:prstGeom>
          <a:solidFill>
            <a:schemeClr val="tx1">
              <a:lumMod val="95000"/>
              <a:lumOff val="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Evaluate why the Articles of Confederation failed to meet the challenges of a new nation during the critical period from 1781 to 1787? </a:t>
            </a:r>
          </a:p>
        </p:txBody>
      </p:sp>
      <p:sp>
        <p:nvSpPr>
          <p:cNvPr id="16" name="Rectangle 15">
            <a:extLst>
              <a:ext uri="{FF2B5EF4-FFF2-40B4-BE49-F238E27FC236}">
                <a16:creationId xmlns:a16="http://schemas.microsoft.com/office/drawing/2014/main" id="{CE90E5A5-20FF-341B-D72C-C1B4000842A4}"/>
              </a:ext>
            </a:extLst>
          </p:cNvPr>
          <p:cNvSpPr/>
          <p:nvPr/>
        </p:nvSpPr>
        <p:spPr>
          <a:xfrm>
            <a:off x="993183" y="3284409"/>
            <a:ext cx="5594888" cy="2084522"/>
          </a:xfrm>
          <a:prstGeom prst="rect">
            <a:avLst/>
          </a:prstGeom>
          <a:ln>
            <a:solidFill>
              <a:srgbClr val="C0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Remember to consider the following events </a:t>
            </a:r>
          </a:p>
          <a:p>
            <a:pPr marL="342900" indent="-342900">
              <a:buFont typeface="Arial" panose="020B0604020202020204" pitchFamily="34" charset="0"/>
              <a:buChar char="•"/>
            </a:pPr>
            <a:r>
              <a:rPr lang="en-US" sz="2400" b="1" dirty="0">
                <a:solidFill>
                  <a:srgbClr val="FFFF00"/>
                </a:solidFill>
                <a:latin typeface="Times" panose="02020603050405020304" pitchFamily="18" charset="0"/>
                <a:cs typeface="Times" panose="02020603050405020304" pitchFamily="18" charset="0"/>
              </a:rPr>
              <a:t>American Revolution Debt $77,000,000</a:t>
            </a:r>
          </a:p>
          <a:p>
            <a:pPr marL="342900" indent="-342900">
              <a:buFont typeface="Arial" panose="020B0604020202020204" pitchFamily="34" charset="0"/>
              <a:buChar char="•"/>
            </a:pPr>
            <a:r>
              <a:rPr lang="en-US" sz="2400" b="1" dirty="0">
                <a:solidFill>
                  <a:srgbClr val="FFFF00"/>
                </a:solidFill>
                <a:latin typeface="Times" panose="02020603050405020304" pitchFamily="18" charset="0"/>
                <a:cs typeface="Times" panose="02020603050405020304" pitchFamily="18" charset="0"/>
              </a:rPr>
              <a:t>Shays Rebellion 1786-87</a:t>
            </a:r>
          </a:p>
          <a:p>
            <a:pPr marL="342900" indent="-342900">
              <a:buFont typeface="Arial" panose="020B0604020202020204" pitchFamily="34" charset="0"/>
              <a:buChar char="•"/>
            </a:pPr>
            <a:r>
              <a:rPr lang="en-US" sz="2400" b="1" dirty="0">
                <a:solidFill>
                  <a:srgbClr val="FFFF00"/>
                </a:solidFill>
                <a:latin typeface="Times" panose="02020603050405020304" pitchFamily="18" charset="0"/>
                <a:cs typeface="Times" panose="02020603050405020304" pitchFamily="18" charset="0"/>
              </a:rPr>
              <a:t>Annapolis Convention </a:t>
            </a: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p:txBody>
      </p:sp>
      <p:pic>
        <p:nvPicPr>
          <p:cNvPr id="17" name="Picture 2" descr="A 2020 Primer on the US Constitution: Origins &amp; Compromise – M'Online">
            <a:extLst>
              <a:ext uri="{FF2B5EF4-FFF2-40B4-BE49-F238E27FC236}">
                <a16:creationId xmlns:a16="http://schemas.microsoft.com/office/drawing/2014/main" id="{2FF343DE-17F9-805D-2B5E-601128D19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8946" y="3660699"/>
            <a:ext cx="3910247" cy="30723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C291F95-0074-2B83-14DA-1491A4EFB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4170763"/>
            <a:ext cx="3706758"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0444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CFBAC-FB0F-4727-A7EA-E852885D7BF7}"/>
              </a:ext>
            </a:extLst>
          </p:cNvPr>
          <p:cNvSpPr>
            <a:spLocks noGrp="1"/>
          </p:cNvSpPr>
          <p:nvPr>
            <p:ph type="title"/>
          </p:nvPr>
        </p:nvSpPr>
        <p:spPr>
          <a:xfrm>
            <a:off x="838200" y="365125"/>
            <a:ext cx="10515600" cy="732155"/>
          </a:xfrm>
          <a:solidFill>
            <a:schemeClr val="accent4">
              <a:lumMod val="40000"/>
              <a:lumOff val="60000"/>
            </a:schemeClr>
          </a:solidFill>
          <a:ln>
            <a:solidFill>
              <a:srgbClr val="FF0000"/>
            </a:solidFill>
          </a:ln>
        </p:spPr>
        <p:txBody>
          <a:bodyPr>
            <a:normAutofit/>
          </a:bodyPr>
          <a:lstStyle/>
          <a:p>
            <a:r>
              <a:rPr lang="en-US" dirty="0">
                <a:solidFill>
                  <a:srgbClr val="002060"/>
                </a:solidFill>
                <a:latin typeface="Bookman Old Style" panose="02050604050505020204" pitchFamily="18" charset="0"/>
                <a:cs typeface="Times" panose="02020603050405020304" pitchFamily="18" charset="0"/>
              </a:rPr>
              <a:t>Fatal Flaws of the AOC</a:t>
            </a:r>
          </a:p>
        </p:txBody>
      </p:sp>
      <p:sp>
        <p:nvSpPr>
          <p:cNvPr id="3" name="Content Placeholder 2">
            <a:extLst>
              <a:ext uri="{FF2B5EF4-FFF2-40B4-BE49-F238E27FC236}">
                <a16:creationId xmlns:a16="http://schemas.microsoft.com/office/drawing/2014/main" id="{9571ED5B-6866-49AB-9A81-B240383E1507}"/>
              </a:ext>
            </a:extLst>
          </p:cNvPr>
          <p:cNvSpPr>
            <a:spLocks noGrp="1"/>
          </p:cNvSpPr>
          <p:nvPr>
            <p:ph idx="1"/>
          </p:nvPr>
        </p:nvSpPr>
        <p:spPr>
          <a:xfrm>
            <a:off x="838200" y="1167891"/>
            <a:ext cx="10515600" cy="4671720"/>
          </a:xfrm>
          <a:solidFill>
            <a:schemeClr val="bg1"/>
          </a:solidFill>
        </p:spPr>
        <p:txBody>
          <a:bodyPr>
            <a:normAutofit/>
          </a:bodyPr>
          <a:lstStyle/>
          <a:p>
            <a:pPr marL="0" indent="0">
              <a:buNone/>
            </a:pPr>
            <a:r>
              <a:rPr lang="en-US" sz="2400" b="1" dirty="0">
                <a:solidFill>
                  <a:srgbClr val="FF0000"/>
                </a:solidFill>
                <a:latin typeface="Times" panose="02020603050405020304" pitchFamily="18" charset="0"/>
                <a:cs typeface="Times" panose="02020603050405020304" pitchFamily="18" charset="0"/>
              </a:rPr>
              <a:t>Weakness of the Articles of Confederation </a:t>
            </a:r>
            <a:r>
              <a:rPr lang="en-US" sz="2400" dirty="0">
                <a:latin typeface="Times" panose="02020603050405020304" pitchFamily="18" charset="0"/>
                <a:cs typeface="Times" panose="02020603050405020304" pitchFamily="18" charset="0"/>
              </a:rPr>
              <a:t>– remember most of the power to govern was given to the states</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EEE9F4E4-CB26-4425-81D2-CD2A3F6C9F96}"/>
              </a:ext>
            </a:extLst>
          </p:cNvPr>
          <p:cNvSpPr/>
          <p:nvPr/>
        </p:nvSpPr>
        <p:spPr>
          <a:xfrm>
            <a:off x="1164688" y="2120977"/>
            <a:ext cx="3348111" cy="6189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Political </a:t>
            </a:r>
          </a:p>
        </p:txBody>
      </p:sp>
      <p:sp>
        <p:nvSpPr>
          <p:cNvPr id="5" name="Rectangle 4">
            <a:extLst>
              <a:ext uri="{FF2B5EF4-FFF2-40B4-BE49-F238E27FC236}">
                <a16:creationId xmlns:a16="http://schemas.microsoft.com/office/drawing/2014/main" id="{C836072A-7F5D-4779-87B7-4618F0F8D7CD}"/>
              </a:ext>
            </a:extLst>
          </p:cNvPr>
          <p:cNvSpPr/>
          <p:nvPr/>
        </p:nvSpPr>
        <p:spPr>
          <a:xfrm>
            <a:off x="4839286" y="1621575"/>
            <a:ext cx="5950634" cy="1617785"/>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i="1" dirty="0">
                <a:latin typeface="Times" panose="02020603050405020304" pitchFamily="18" charset="0"/>
                <a:cs typeface="Times" panose="02020603050405020304" pitchFamily="18" charset="0"/>
              </a:rPr>
              <a:t>No president</a:t>
            </a:r>
          </a:p>
          <a:p>
            <a:pPr marL="342900" indent="-342900">
              <a:buFont typeface="Arial" panose="020B0604020202020204" pitchFamily="34" charset="0"/>
              <a:buChar char="•"/>
            </a:pPr>
            <a:r>
              <a:rPr lang="en-US" sz="2400" b="1" i="1" dirty="0">
                <a:latin typeface="Times" panose="02020603050405020304" pitchFamily="18" charset="0"/>
                <a:cs typeface="Times" panose="02020603050405020304" pitchFamily="18" charset="0"/>
              </a:rPr>
              <a:t>Hard to pass laws (9 out of 13 votes)</a:t>
            </a:r>
          </a:p>
          <a:p>
            <a:pPr marL="342900" indent="-342900">
              <a:buFont typeface="Arial" panose="020B0604020202020204" pitchFamily="34" charset="0"/>
              <a:buChar char="•"/>
            </a:pPr>
            <a:r>
              <a:rPr lang="en-US" sz="2400" b="1" i="1" dirty="0">
                <a:latin typeface="Times" panose="02020603050405020304" pitchFamily="18" charset="0"/>
                <a:cs typeface="Times" panose="02020603050405020304" pitchFamily="18" charset="0"/>
              </a:rPr>
              <a:t>No courts </a:t>
            </a:r>
          </a:p>
          <a:p>
            <a:pPr marL="342900" indent="-342900">
              <a:buFont typeface="Arial" panose="020B0604020202020204" pitchFamily="34" charset="0"/>
              <a:buChar char="•"/>
            </a:pPr>
            <a:r>
              <a:rPr lang="en-US" sz="2400" b="1" i="1" dirty="0">
                <a:latin typeface="Times" panose="02020603050405020304" pitchFamily="18" charset="0"/>
                <a:cs typeface="Times" panose="02020603050405020304" pitchFamily="18" charset="0"/>
              </a:rPr>
              <a:t>Hard to amend (13 out of 13 votes)</a:t>
            </a:r>
          </a:p>
        </p:txBody>
      </p:sp>
      <p:sp>
        <p:nvSpPr>
          <p:cNvPr id="6" name="Rectangle 5">
            <a:extLst>
              <a:ext uri="{FF2B5EF4-FFF2-40B4-BE49-F238E27FC236}">
                <a16:creationId xmlns:a16="http://schemas.microsoft.com/office/drawing/2014/main" id="{0110AA93-8DA1-4511-AB1C-B787B56EC419}"/>
              </a:ext>
            </a:extLst>
          </p:cNvPr>
          <p:cNvSpPr/>
          <p:nvPr/>
        </p:nvSpPr>
        <p:spPr>
          <a:xfrm>
            <a:off x="1164687" y="3713733"/>
            <a:ext cx="3348111" cy="6189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Economic </a:t>
            </a:r>
          </a:p>
        </p:txBody>
      </p:sp>
      <p:sp>
        <p:nvSpPr>
          <p:cNvPr id="7" name="Rectangle 6">
            <a:extLst>
              <a:ext uri="{FF2B5EF4-FFF2-40B4-BE49-F238E27FC236}">
                <a16:creationId xmlns:a16="http://schemas.microsoft.com/office/drawing/2014/main" id="{2FE84D0C-6195-49EB-BC57-69AB305F316E}"/>
              </a:ext>
            </a:extLst>
          </p:cNvPr>
          <p:cNvSpPr/>
          <p:nvPr/>
        </p:nvSpPr>
        <p:spPr>
          <a:xfrm>
            <a:off x="4839286" y="3356973"/>
            <a:ext cx="5950634" cy="1617785"/>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i="1" dirty="0">
                <a:latin typeface="Times" panose="02020603050405020304" pitchFamily="18" charset="0"/>
                <a:cs typeface="Times" panose="02020603050405020304" pitchFamily="18" charset="0"/>
              </a:rPr>
              <a:t>No power to collect taxes</a:t>
            </a:r>
          </a:p>
          <a:p>
            <a:pPr marL="342900" indent="-342900">
              <a:buFont typeface="Arial" panose="020B0604020202020204" pitchFamily="34" charset="0"/>
              <a:buChar char="•"/>
            </a:pPr>
            <a:r>
              <a:rPr lang="en-US" sz="2400" b="1" i="1" dirty="0">
                <a:latin typeface="Times" panose="02020603050405020304" pitchFamily="18" charset="0"/>
                <a:cs typeface="Times" panose="02020603050405020304" pitchFamily="18" charset="0"/>
              </a:rPr>
              <a:t>No power to regulate trade</a:t>
            </a:r>
          </a:p>
          <a:p>
            <a:pPr marL="342900" indent="-342900">
              <a:buFont typeface="Arial" panose="020B0604020202020204" pitchFamily="34" charset="0"/>
              <a:buChar char="•"/>
            </a:pPr>
            <a:r>
              <a:rPr lang="en-US" sz="2400" b="1" i="1" dirty="0">
                <a:latin typeface="Times" panose="02020603050405020304" pitchFamily="18" charset="0"/>
                <a:cs typeface="Times" panose="02020603050405020304" pitchFamily="18" charset="0"/>
              </a:rPr>
              <a:t>No power to coin or print $$$$</a:t>
            </a:r>
          </a:p>
        </p:txBody>
      </p:sp>
      <p:sp>
        <p:nvSpPr>
          <p:cNvPr id="8" name="Rectangle 7">
            <a:extLst>
              <a:ext uri="{FF2B5EF4-FFF2-40B4-BE49-F238E27FC236}">
                <a16:creationId xmlns:a16="http://schemas.microsoft.com/office/drawing/2014/main" id="{89A47BC7-03D0-4CAE-913F-A030C7894C21}"/>
              </a:ext>
            </a:extLst>
          </p:cNvPr>
          <p:cNvSpPr/>
          <p:nvPr/>
        </p:nvSpPr>
        <p:spPr>
          <a:xfrm>
            <a:off x="4839286" y="5155675"/>
            <a:ext cx="5950634" cy="1617785"/>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American cannot repay it’s debts – loses standing with France, Spain, &amp; Dutch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British soldiers have not left the Americans colonies </a:t>
            </a:r>
          </a:p>
        </p:txBody>
      </p:sp>
      <p:sp>
        <p:nvSpPr>
          <p:cNvPr id="9" name="Rectangle 8">
            <a:extLst>
              <a:ext uri="{FF2B5EF4-FFF2-40B4-BE49-F238E27FC236}">
                <a16:creationId xmlns:a16="http://schemas.microsoft.com/office/drawing/2014/main" id="{D0962C29-C013-484F-BF8E-99E270E7A4B8}"/>
              </a:ext>
            </a:extLst>
          </p:cNvPr>
          <p:cNvSpPr/>
          <p:nvPr/>
        </p:nvSpPr>
        <p:spPr>
          <a:xfrm>
            <a:off x="1164688" y="5473781"/>
            <a:ext cx="3348111" cy="6189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Foreign relations problems  </a:t>
            </a:r>
          </a:p>
        </p:txBody>
      </p:sp>
      <p:sp>
        <p:nvSpPr>
          <p:cNvPr id="10" name="Arrow: Right 9">
            <a:extLst>
              <a:ext uri="{FF2B5EF4-FFF2-40B4-BE49-F238E27FC236}">
                <a16:creationId xmlns:a16="http://schemas.microsoft.com/office/drawing/2014/main" id="{8D99BFC7-BD20-47B4-859D-7B497A947021}"/>
              </a:ext>
            </a:extLst>
          </p:cNvPr>
          <p:cNvSpPr/>
          <p:nvPr/>
        </p:nvSpPr>
        <p:spPr>
          <a:xfrm>
            <a:off x="4275406" y="2293169"/>
            <a:ext cx="774896" cy="29528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F909C5F8-A17A-4D0A-AC0E-F97E4D4E546B}"/>
              </a:ext>
            </a:extLst>
          </p:cNvPr>
          <p:cNvSpPr/>
          <p:nvPr/>
        </p:nvSpPr>
        <p:spPr>
          <a:xfrm>
            <a:off x="4275406" y="3865234"/>
            <a:ext cx="774896" cy="29528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9C42EF65-DBDF-443D-B895-4FF08685A79F}"/>
              </a:ext>
            </a:extLst>
          </p:cNvPr>
          <p:cNvSpPr/>
          <p:nvPr/>
        </p:nvSpPr>
        <p:spPr>
          <a:xfrm>
            <a:off x="4337246" y="5563667"/>
            <a:ext cx="774896" cy="29528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81821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4">
              <a:lumMod val="40000"/>
              <a:lumOff val="60000"/>
            </a:schemeClr>
          </a:solidFill>
          <a:ln>
            <a:solidFill>
              <a:srgbClr val="FF0000"/>
            </a:solidFill>
          </a:ln>
        </p:spPr>
        <p:txBody>
          <a:bodyPr/>
          <a:lstStyle/>
          <a:p>
            <a:r>
              <a:rPr lang="en-US" dirty="0">
                <a:solidFill>
                  <a:srgbClr val="002060"/>
                </a:solidFill>
                <a:latin typeface="Bookman Old Style" panose="02050604050505020204" pitchFamily="18" charset="0"/>
              </a:rPr>
              <a:t>Confederation To Constitution</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4023360"/>
            <a:ext cx="10515600" cy="2153603"/>
          </a:xfrm>
          <a:solidFill>
            <a:schemeClr val="bg1"/>
          </a:solidFill>
          <a:ln>
            <a:solidFill>
              <a:srgbClr val="002060"/>
            </a:solidFill>
          </a:ln>
        </p:spPr>
        <p:txBody>
          <a:bodyPr>
            <a:normAutofit/>
          </a:bodyPr>
          <a:lstStyle/>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Identify and explain a major event that demonstrates that the Articles of Confederation have failed to govern America during the period from 1781 to 1789?</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Identify and explain TWO things that a new Constitution must repair in order to have a functional government for the United States.</a:t>
            </a:r>
          </a:p>
        </p:txBody>
      </p:sp>
      <p:pic>
        <p:nvPicPr>
          <p:cNvPr id="1028" name="Picture 4" descr="11 Surprising Facts About Alexander Hamilton | Mental Floss">
            <a:extLst>
              <a:ext uri="{FF2B5EF4-FFF2-40B4-BE49-F238E27FC236}">
                <a16:creationId xmlns:a16="http://schemas.microsoft.com/office/drawing/2014/main" id="{9AE766FC-9EF5-410B-AA77-ED1A599EA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6650" y="1385081"/>
            <a:ext cx="2609850" cy="24835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Newsela | Primary Sources: The Articles of Confederation">
            <a:extLst>
              <a:ext uri="{FF2B5EF4-FFF2-40B4-BE49-F238E27FC236}">
                <a16:creationId xmlns:a16="http://schemas.microsoft.com/office/drawing/2014/main" id="{8D52C0AD-F41A-41BB-939D-06F8AA0F6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025" y="1188721"/>
            <a:ext cx="2847975" cy="2757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84DDD486-F444-42C3-8F88-56C1AA1894C2}"/>
              </a:ext>
            </a:extLst>
          </p:cNvPr>
          <p:cNvSpPr/>
          <p:nvPr/>
        </p:nvSpPr>
        <p:spPr>
          <a:xfrm>
            <a:off x="5704156" y="1188721"/>
            <a:ext cx="2609850" cy="1076177"/>
          </a:xfrm>
          <a:prstGeom prst="wedgeEllipseCallout">
            <a:avLst>
              <a:gd name="adj1" fmla="val 59167"/>
              <a:gd name="adj2" fmla="val 37453"/>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A failure of democracy</a:t>
            </a:r>
            <a:r>
              <a:rPr lang="en-US" dirty="0">
                <a:latin typeface="Times" panose="02020603050405020304" pitchFamily="18" charset="0"/>
                <a:cs typeface="Times" panose="02020603050405020304" pitchFamily="18" charset="0"/>
              </a:rPr>
              <a:t>! </a:t>
            </a:r>
          </a:p>
        </p:txBody>
      </p:sp>
    </p:spTree>
    <p:extLst>
      <p:ext uri="{BB962C8B-B14F-4D97-AF65-F5344CB8AC3E}">
        <p14:creationId xmlns:p14="http://schemas.microsoft.com/office/powerpoint/2010/main" val="15588105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2C0D4-5472-3C4E-AE78-EC49D057FC2F}"/>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normAutofit fontScale="92500" lnSpcReduction="10000"/>
          </a:bodyPr>
          <a:lstStyle/>
          <a:p>
            <a:pPr marL="0" indent="0">
              <a:buNone/>
            </a:pPr>
            <a:r>
              <a:rPr lang="en-US" sz="1600" b="1" dirty="0">
                <a:latin typeface="Times" pitchFamily="2" charset="0"/>
              </a:rPr>
              <a:t>Unit II – Foundations of American Government </a:t>
            </a:r>
          </a:p>
          <a:p>
            <a:r>
              <a:rPr lang="en-US" sz="1600" b="1" dirty="0">
                <a:latin typeface="Times" pitchFamily="2" charset="0"/>
              </a:rPr>
              <a:t>CL.B.1.1</a:t>
            </a:r>
            <a:r>
              <a:rPr lang="en-US" sz="1600" dirty="0">
                <a:latin typeface="Times" pitchFamily="2" charset="0"/>
              </a:rPr>
              <a:t> Explain how values and beliefs influence the creation and implementation of public policy and laws.</a:t>
            </a:r>
          </a:p>
          <a:p>
            <a:r>
              <a:rPr lang="en-US" sz="1600" b="1" dirty="0">
                <a:latin typeface="Times" pitchFamily="2" charset="0"/>
              </a:rPr>
              <a:t>CL.B.1.3</a:t>
            </a:r>
            <a:r>
              <a:rPr lang="en-US" sz="1600" dirty="0">
                <a:latin typeface="Times" pitchFamily="2" charset="0"/>
              </a:rPr>
              <a:t> Explain how the values and beliefs regarding freedom, equality, and justice have helped to transform the American system of government.</a:t>
            </a:r>
          </a:p>
          <a:p>
            <a:pPr marL="0" indent="0">
              <a:buNone/>
            </a:pPr>
            <a:r>
              <a:rPr lang="en-US" sz="2000" dirty="0">
                <a:solidFill>
                  <a:srgbClr val="002060"/>
                </a:solidFill>
                <a:latin typeface="Times" pitchFamily="2" charset="0"/>
              </a:rPr>
              <a:t>Essential Question:</a:t>
            </a:r>
            <a:r>
              <a:rPr lang="en-US" sz="2000" dirty="0">
                <a:latin typeface="Times" pitchFamily="2" charset="0"/>
              </a:rPr>
              <a:t> How have American political values defined the historic development of our political institutions and society? </a:t>
            </a:r>
          </a:p>
          <a:p>
            <a:pPr marL="0" indent="0">
              <a:buNone/>
            </a:pPr>
            <a:r>
              <a:rPr lang="en-US" sz="2000" dirty="0">
                <a:solidFill>
                  <a:srgbClr val="002060"/>
                </a:solidFill>
                <a:latin typeface="Times" pitchFamily="2" charset="0"/>
              </a:rPr>
              <a:t>Students Can:</a:t>
            </a:r>
          </a:p>
          <a:p>
            <a:r>
              <a:rPr lang="en-US" sz="2000" dirty="0">
                <a:latin typeface="Times" pitchFamily="2" charset="0"/>
              </a:rPr>
              <a:t>Discern how American democracy was influenced by a variety of source </a:t>
            </a:r>
          </a:p>
          <a:p>
            <a:r>
              <a:rPr lang="en-US" sz="2000" dirty="0">
                <a:latin typeface="Times" pitchFamily="2" charset="0"/>
              </a:rPr>
              <a:t>Evaluate why a decentralized government proved to be ineffective in governing American from 1781 to 1789. </a:t>
            </a:r>
          </a:p>
          <a:p>
            <a:pPr marL="0" indent="0">
              <a:buNone/>
            </a:pPr>
            <a:r>
              <a:rPr lang="en-US" sz="2400" b="1" dirty="0">
                <a:solidFill>
                  <a:srgbClr val="002060"/>
                </a:solidFill>
                <a:latin typeface="Times" pitchFamily="2" charset="0"/>
              </a:rPr>
              <a:t>Agenda</a:t>
            </a:r>
          </a:p>
          <a:p>
            <a:r>
              <a:rPr lang="en-US" sz="2400" dirty="0">
                <a:latin typeface="Times" pitchFamily="2" charset="0"/>
              </a:rPr>
              <a:t>Factors that led to the demise of the AOC </a:t>
            </a:r>
          </a:p>
          <a:p>
            <a:r>
              <a:rPr lang="en-US" sz="2400" dirty="0">
                <a:latin typeface="Times" pitchFamily="2" charset="0"/>
              </a:rPr>
              <a:t>Resolutions before Confederation Congress </a:t>
            </a:r>
          </a:p>
          <a:p>
            <a:r>
              <a:rPr lang="en-US" sz="2400" dirty="0">
                <a:latin typeface="Times" pitchFamily="2" charset="0"/>
              </a:rPr>
              <a:t>Survival Island </a:t>
            </a:r>
          </a:p>
          <a:p>
            <a:pPr marL="0" indent="0">
              <a:buNone/>
            </a:pPr>
            <a:r>
              <a:rPr lang="en-US" sz="2400" b="1" dirty="0">
                <a:solidFill>
                  <a:srgbClr val="002060"/>
                </a:solidFill>
                <a:latin typeface="Times" pitchFamily="2" charset="0"/>
              </a:rPr>
              <a:t>Homework:</a:t>
            </a:r>
          </a:p>
          <a:p>
            <a:r>
              <a:rPr lang="en-US" sz="2400" b="1" dirty="0">
                <a:solidFill>
                  <a:srgbClr val="FF0000"/>
                </a:solidFill>
                <a:latin typeface="Times" pitchFamily="2" charset="0"/>
              </a:rPr>
              <a:t>Compromise is Key</a:t>
            </a:r>
          </a:p>
          <a:p>
            <a:r>
              <a:rPr lang="en-US" sz="2400" b="1" dirty="0">
                <a:solidFill>
                  <a:srgbClr val="FF0000"/>
                </a:solidFill>
                <a:latin typeface="Times" pitchFamily="2" charset="0"/>
              </a:rPr>
              <a:t>Quiz on the Revolutionary Period – Thursday, October 3</a:t>
            </a:r>
          </a:p>
          <a:p>
            <a:r>
              <a:rPr lang="en-US" sz="2400" b="1" dirty="0">
                <a:solidFill>
                  <a:srgbClr val="FF0000"/>
                </a:solidFill>
                <a:latin typeface="Times" pitchFamily="2" charset="0"/>
              </a:rPr>
              <a:t>Current Events Journal Due October 25</a:t>
            </a:r>
          </a:p>
        </p:txBody>
      </p:sp>
    </p:spTree>
    <p:extLst>
      <p:ext uri="{BB962C8B-B14F-4D97-AF65-F5344CB8AC3E}">
        <p14:creationId xmlns:p14="http://schemas.microsoft.com/office/powerpoint/2010/main" val="20320648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CFBAC-FB0F-4727-A7EA-E852885D7BF7}"/>
              </a:ext>
            </a:extLst>
          </p:cNvPr>
          <p:cNvSpPr>
            <a:spLocks noGrp="1"/>
          </p:cNvSpPr>
          <p:nvPr>
            <p:ph type="title"/>
          </p:nvPr>
        </p:nvSpPr>
        <p:spPr>
          <a:xfrm>
            <a:off x="838200" y="124933"/>
            <a:ext cx="10515600" cy="732155"/>
          </a:xfrm>
          <a:solidFill>
            <a:schemeClr val="accent4">
              <a:lumMod val="40000"/>
              <a:lumOff val="60000"/>
            </a:schemeClr>
          </a:solidFill>
          <a:ln>
            <a:solidFill>
              <a:srgbClr val="FF0000"/>
            </a:solidFill>
          </a:ln>
        </p:spPr>
        <p:txBody>
          <a:bodyPr>
            <a:normAutofit/>
          </a:bodyPr>
          <a:lstStyle/>
          <a:p>
            <a:r>
              <a:rPr lang="en-US" dirty="0">
                <a:solidFill>
                  <a:srgbClr val="002060"/>
                </a:solidFill>
                <a:latin typeface="Times" panose="02020603050405020304" pitchFamily="18" charset="0"/>
                <a:cs typeface="Times" panose="02020603050405020304" pitchFamily="18" charset="0"/>
              </a:rPr>
              <a:t>AOC – A messy beginning </a:t>
            </a:r>
          </a:p>
        </p:txBody>
      </p:sp>
      <p:sp>
        <p:nvSpPr>
          <p:cNvPr id="3" name="Content Placeholder 2">
            <a:extLst>
              <a:ext uri="{FF2B5EF4-FFF2-40B4-BE49-F238E27FC236}">
                <a16:creationId xmlns:a16="http://schemas.microsoft.com/office/drawing/2014/main" id="{9571ED5B-6866-49AB-9A81-B240383E1507}"/>
              </a:ext>
            </a:extLst>
          </p:cNvPr>
          <p:cNvSpPr>
            <a:spLocks noGrp="1"/>
          </p:cNvSpPr>
          <p:nvPr>
            <p:ph idx="1"/>
          </p:nvPr>
        </p:nvSpPr>
        <p:spPr>
          <a:xfrm>
            <a:off x="641888" y="2126337"/>
            <a:ext cx="10515600" cy="4332409"/>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Use the excerpt of the from the Articles of Confederation to respond to the questions.</a:t>
            </a:r>
          </a:p>
          <a:p>
            <a:r>
              <a:rPr lang="en-US" sz="2400" dirty="0">
                <a:latin typeface="Times" panose="02020603050405020304" pitchFamily="18" charset="0"/>
                <a:cs typeface="Times" panose="02020603050405020304" pitchFamily="18" charset="0"/>
              </a:rPr>
              <a:t>After completing the questions respond to the prompt as a table  </a:t>
            </a:r>
          </a:p>
        </p:txBody>
      </p:sp>
      <p:sp>
        <p:nvSpPr>
          <p:cNvPr id="15" name="Rectangle 14">
            <a:extLst>
              <a:ext uri="{FF2B5EF4-FFF2-40B4-BE49-F238E27FC236}">
                <a16:creationId xmlns:a16="http://schemas.microsoft.com/office/drawing/2014/main" id="{3FD5D0A4-38A6-7C0B-75F7-4555DA3BCA28}"/>
              </a:ext>
            </a:extLst>
          </p:cNvPr>
          <p:cNvSpPr/>
          <p:nvPr/>
        </p:nvSpPr>
        <p:spPr>
          <a:xfrm>
            <a:off x="356461" y="1049268"/>
            <a:ext cx="11313763" cy="919018"/>
          </a:xfrm>
          <a:prstGeom prst="rect">
            <a:avLst/>
          </a:prstGeom>
          <a:solidFill>
            <a:schemeClr val="tx1">
              <a:lumMod val="95000"/>
              <a:lumOff val="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Evaluate why the Articles of Confederation failed to meet the challenges of a new nation during the critical period from 1781 to 1787? </a:t>
            </a:r>
          </a:p>
        </p:txBody>
      </p:sp>
      <p:sp>
        <p:nvSpPr>
          <p:cNvPr id="16" name="Rectangle 15">
            <a:extLst>
              <a:ext uri="{FF2B5EF4-FFF2-40B4-BE49-F238E27FC236}">
                <a16:creationId xmlns:a16="http://schemas.microsoft.com/office/drawing/2014/main" id="{CE90E5A5-20FF-341B-D72C-C1B4000842A4}"/>
              </a:ext>
            </a:extLst>
          </p:cNvPr>
          <p:cNvSpPr/>
          <p:nvPr/>
        </p:nvSpPr>
        <p:spPr>
          <a:xfrm>
            <a:off x="993183" y="3284409"/>
            <a:ext cx="5594888" cy="2084522"/>
          </a:xfrm>
          <a:prstGeom prst="rect">
            <a:avLst/>
          </a:prstGeom>
          <a:ln>
            <a:solidFill>
              <a:srgbClr val="C0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Remember to consider the following events </a:t>
            </a:r>
          </a:p>
          <a:p>
            <a:pPr marL="342900" indent="-342900">
              <a:buFont typeface="Arial" panose="020B0604020202020204" pitchFamily="34" charset="0"/>
              <a:buChar char="•"/>
            </a:pPr>
            <a:r>
              <a:rPr lang="en-US" sz="2400" b="1" dirty="0">
                <a:solidFill>
                  <a:srgbClr val="FFFF00"/>
                </a:solidFill>
                <a:latin typeface="Times" panose="02020603050405020304" pitchFamily="18" charset="0"/>
                <a:cs typeface="Times" panose="02020603050405020304" pitchFamily="18" charset="0"/>
              </a:rPr>
              <a:t>American Revolution Debt $77,000,000</a:t>
            </a:r>
          </a:p>
          <a:p>
            <a:pPr marL="342900" indent="-342900">
              <a:buFont typeface="Arial" panose="020B0604020202020204" pitchFamily="34" charset="0"/>
              <a:buChar char="•"/>
            </a:pPr>
            <a:r>
              <a:rPr lang="en-US" sz="2400" b="1" dirty="0">
                <a:solidFill>
                  <a:srgbClr val="FFFF00"/>
                </a:solidFill>
                <a:latin typeface="Times" panose="02020603050405020304" pitchFamily="18" charset="0"/>
                <a:cs typeface="Times" panose="02020603050405020304" pitchFamily="18" charset="0"/>
              </a:rPr>
              <a:t>Shays Rebellion 1786-87</a:t>
            </a:r>
          </a:p>
          <a:p>
            <a:pPr marL="342900" indent="-342900">
              <a:buFont typeface="Arial" panose="020B0604020202020204" pitchFamily="34" charset="0"/>
              <a:buChar char="•"/>
            </a:pPr>
            <a:r>
              <a:rPr lang="en-US" sz="2400" b="1" dirty="0">
                <a:solidFill>
                  <a:srgbClr val="FFFF00"/>
                </a:solidFill>
                <a:latin typeface="Times" panose="02020603050405020304" pitchFamily="18" charset="0"/>
                <a:cs typeface="Times" panose="02020603050405020304" pitchFamily="18" charset="0"/>
              </a:rPr>
              <a:t>Annapolis Convention </a:t>
            </a: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p:txBody>
      </p:sp>
      <p:pic>
        <p:nvPicPr>
          <p:cNvPr id="17" name="Picture 2" descr="A 2020 Primer on the US Constitution: Origins &amp; Compromise – M'Online">
            <a:extLst>
              <a:ext uri="{FF2B5EF4-FFF2-40B4-BE49-F238E27FC236}">
                <a16:creationId xmlns:a16="http://schemas.microsoft.com/office/drawing/2014/main" id="{2FF343DE-17F9-805D-2B5E-601128D19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8946" y="3660699"/>
            <a:ext cx="3910247" cy="30723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C291F95-0074-2B83-14DA-1491A4EFB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4170763"/>
            <a:ext cx="3706758"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0134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A2589-D182-264C-3EAE-39B468E1CA81}"/>
              </a:ext>
            </a:extLst>
          </p:cNvPr>
          <p:cNvSpPr>
            <a:spLocks noGrp="1"/>
          </p:cNvSpPr>
          <p:nvPr>
            <p:ph type="title"/>
          </p:nvPr>
        </p:nvSpPr>
        <p:spPr>
          <a:xfrm>
            <a:off x="838200" y="365125"/>
            <a:ext cx="10515600" cy="642265"/>
          </a:xfrm>
          <a:solidFill>
            <a:schemeClr val="accent4">
              <a:lumMod val="40000"/>
              <a:lumOff val="60000"/>
            </a:schemeClr>
          </a:solidFill>
          <a:ln>
            <a:solidFill>
              <a:srgbClr val="FF0000"/>
            </a:solidFill>
          </a:ln>
        </p:spPr>
        <p:txBody>
          <a:bodyPr>
            <a:normAutofit fontScale="90000"/>
          </a:bodyPr>
          <a:lstStyle/>
          <a:p>
            <a:r>
              <a:rPr lang="en-US" dirty="0">
                <a:solidFill>
                  <a:srgbClr val="002060"/>
                </a:solidFill>
                <a:latin typeface="Bookman Old Style" panose="02050604050505020204" pitchFamily="18" charset="0"/>
              </a:rPr>
              <a:t>Confederation Congress </a:t>
            </a:r>
          </a:p>
        </p:txBody>
      </p:sp>
      <p:sp>
        <p:nvSpPr>
          <p:cNvPr id="3" name="Content Placeholder 2">
            <a:extLst>
              <a:ext uri="{FF2B5EF4-FFF2-40B4-BE49-F238E27FC236}">
                <a16:creationId xmlns:a16="http://schemas.microsoft.com/office/drawing/2014/main" id="{815EA4E5-3B7B-2467-FB5D-11B733D487A6}"/>
              </a:ext>
            </a:extLst>
          </p:cNvPr>
          <p:cNvSpPr>
            <a:spLocks noGrp="1"/>
          </p:cNvSpPr>
          <p:nvPr>
            <p:ph idx="1"/>
          </p:nvPr>
        </p:nvSpPr>
        <p:spPr>
          <a:xfrm>
            <a:off x="838200" y="1270861"/>
            <a:ext cx="10515600" cy="4906102"/>
          </a:xfrm>
          <a:solidFill>
            <a:schemeClr val="bg1"/>
          </a:solidFill>
        </p:spPr>
        <p:txBody>
          <a:bodyPr>
            <a:normAutofit/>
          </a:bodyPr>
          <a:lstStyle/>
          <a:p>
            <a:pPr marL="0" indent="0">
              <a:buNone/>
            </a:pPr>
            <a:r>
              <a:rPr lang="en-US" sz="2400" b="1" dirty="0">
                <a:latin typeface="Times" panose="02020603050405020304" pitchFamily="18" charset="0"/>
                <a:cs typeface="Times" panose="02020603050405020304" pitchFamily="18" charset="0"/>
              </a:rPr>
              <a:t>Confederation Congress delegates </a:t>
            </a:r>
          </a:p>
          <a:p>
            <a:r>
              <a:rPr lang="en-US" sz="2400" dirty="0">
                <a:latin typeface="Times" panose="02020603050405020304" pitchFamily="18" charset="0"/>
                <a:cs typeface="Times" panose="02020603050405020304" pitchFamily="18" charset="0"/>
              </a:rPr>
              <a:t>Pick up your placard and data card </a:t>
            </a:r>
          </a:p>
          <a:p>
            <a:r>
              <a:rPr lang="en-US" sz="2400" dirty="0">
                <a:latin typeface="Times" panose="02020603050405020304" pitchFamily="18" charset="0"/>
                <a:cs typeface="Times" panose="02020603050405020304" pitchFamily="18" charset="0"/>
              </a:rPr>
              <a:t>Review resolution before Confederation and discuss how your state delegation’s vote </a:t>
            </a:r>
          </a:p>
          <a:p>
            <a:r>
              <a:rPr lang="en-US" sz="2400" dirty="0">
                <a:latin typeface="Times" panose="02020603050405020304" pitchFamily="18" charset="0"/>
                <a:cs typeface="Times" panose="02020603050405020304" pitchFamily="18" charset="0"/>
              </a:rPr>
              <a:t>Write arguments for or against each of the resolution</a:t>
            </a:r>
          </a:p>
          <a:p>
            <a:pPr marL="0" indent="0">
              <a:buNone/>
            </a:pPr>
            <a:r>
              <a:rPr lang="en-US" sz="2400" dirty="0">
                <a:latin typeface="Times" panose="02020603050405020304" pitchFamily="18" charset="0"/>
                <a:cs typeface="Times" panose="02020603050405020304" pitchFamily="18" charset="0"/>
              </a:rPr>
              <a:t> </a:t>
            </a:r>
          </a:p>
        </p:txBody>
      </p:sp>
      <p:sp>
        <p:nvSpPr>
          <p:cNvPr id="4" name="Rectangle 3">
            <a:extLst>
              <a:ext uri="{FF2B5EF4-FFF2-40B4-BE49-F238E27FC236}">
                <a16:creationId xmlns:a16="http://schemas.microsoft.com/office/drawing/2014/main" id="{B5823B39-EC29-DA7A-1D6E-03FFF9D433AD}"/>
              </a:ext>
            </a:extLst>
          </p:cNvPr>
          <p:cNvSpPr/>
          <p:nvPr/>
        </p:nvSpPr>
        <p:spPr>
          <a:xfrm>
            <a:off x="1193369" y="3429000"/>
            <a:ext cx="6540285" cy="317327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b="1" dirty="0">
                <a:solidFill>
                  <a:schemeClr val="bg1"/>
                </a:solidFill>
                <a:latin typeface="Times" panose="02020603050405020304" pitchFamily="18" charset="0"/>
                <a:cs typeface="Times" panose="02020603050405020304" pitchFamily="18" charset="0"/>
              </a:rPr>
              <a:t>Confederation Congress rules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Only one speakers may talk at a time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If the President of Confederation Congress recognizes you – you must stand and talk</a:t>
            </a:r>
          </a:p>
          <a:p>
            <a:r>
              <a:rPr lang="en-US" sz="2400" b="1" dirty="0">
                <a:solidFill>
                  <a:srgbClr val="FFFF00"/>
                </a:solidFill>
                <a:latin typeface="Times" panose="02020603050405020304" pitchFamily="18" charset="0"/>
                <a:cs typeface="Times" panose="02020603050405020304" pitchFamily="18" charset="0"/>
              </a:rPr>
              <a:t>Rules for passing a resolution </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All state delegations only get </a:t>
            </a:r>
            <a:r>
              <a:rPr lang="en-US" sz="2400" b="1" u="sng" dirty="0">
                <a:solidFill>
                  <a:srgbClr val="FFFF00"/>
                </a:solidFill>
                <a:latin typeface="Times" panose="02020603050405020304" pitchFamily="18" charset="0"/>
                <a:cs typeface="Times" panose="02020603050405020304" pitchFamily="18" charset="0"/>
              </a:rPr>
              <a:t>1 vote</a:t>
            </a:r>
            <a:r>
              <a:rPr lang="en-US" sz="2400" dirty="0">
                <a:solidFill>
                  <a:schemeClr val="bg1"/>
                </a:solidFill>
                <a:latin typeface="Times" panose="02020603050405020304" pitchFamily="18" charset="0"/>
                <a:cs typeface="Times" panose="02020603050405020304" pitchFamily="18" charset="0"/>
              </a:rPr>
              <a:t> – delegates must agree how to use their vote</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A Resolution needs </a:t>
            </a:r>
            <a:r>
              <a:rPr lang="en-US" sz="2400" b="1" u="sng" dirty="0">
                <a:solidFill>
                  <a:srgbClr val="FFFF00"/>
                </a:solidFill>
                <a:latin typeface="Times" panose="02020603050405020304" pitchFamily="18" charset="0"/>
                <a:cs typeface="Times" panose="02020603050405020304" pitchFamily="18" charset="0"/>
              </a:rPr>
              <a:t>9 out 13 </a:t>
            </a:r>
            <a:r>
              <a:rPr lang="en-US" sz="2400" dirty="0">
                <a:solidFill>
                  <a:schemeClr val="bg1"/>
                </a:solidFill>
                <a:latin typeface="Times" panose="02020603050405020304" pitchFamily="18" charset="0"/>
                <a:cs typeface="Times" panose="02020603050405020304" pitchFamily="18" charset="0"/>
              </a:rPr>
              <a:t>votes to pass </a:t>
            </a:r>
          </a:p>
        </p:txBody>
      </p:sp>
      <p:pic>
        <p:nvPicPr>
          <p:cNvPr id="1026" name="Picture 2" descr="Congress of the Confederation - Wikipedia">
            <a:extLst>
              <a:ext uri="{FF2B5EF4-FFF2-40B4-BE49-F238E27FC236}">
                <a16:creationId xmlns:a16="http://schemas.microsoft.com/office/drawing/2014/main" id="{6BA3A9CF-E76D-0ED8-8DFE-2E95CE4F4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8823" y="2750948"/>
            <a:ext cx="3851329" cy="385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2695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2C0D4-5472-3C4E-AE78-EC49D057FC2F}"/>
              </a:ext>
            </a:extLst>
          </p:cNvPr>
          <p:cNvSpPr>
            <a:spLocks noGrp="1"/>
          </p:cNvSpPr>
          <p:nvPr>
            <p:ph idx="1"/>
          </p:nvPr>
        </p:nvSpPr>
        <p:spPr>
          <a:xfrm>
            <a:off x="419100" y="469900"/>
            <a:ext cx="11290300" cy="5969000"/>
          </a:xfrm>
          <a:solidFill>
            <a:schemeClr val="bg1"/>
          </a:solidFill>
          <a:ln>
            <a:solidFill>
              <a:schemeClr val="accent1">
                <a:lumMod val="50000"/>
              </a:schemeClr>
            </a:solidFill>
          </a:ln>
        </p:spPr>
        <p:txBody>
          <a:bodyPr>
            <a:normAutofit fontScale="92500" lnSpcReduction="10000"/>
          </a:bodyPr>
          <a:lstStyle/>
          <a:p>
            <a:pPr marL="0" indent="0">
              <a:buNone/>
            </a:pPr>
            <a:r>
              <a:rPr lang="en-US" sz="1600" b="1" dirty="0">
                <a:latin typeface="Times" pitchFamily="2" charset="0"/>
              </a:rPr>
              <a:t>Unit II – Foundations of American Government </a:t>
            </a:r>
          </a:p>
          <a:p>
            <a:r>
              <a:rPr lang="en-US" sz="1600" b="1" dirty="0">
                <a:latin typeface="Times" pitchFamily="2" charset="0"/>
              </a:rPr>
              <a:t>CL.B.1.1</a:t>
            </a:r>
            <a:r>
              <a:rPr lang="en-US" sz="1600" dirty="0">
                <a:latin typeface="Times" pitchFamily="2" charset="0"/>
              </a:rPr>
              <a:t> Explain how values and beliefs influence the creation and implementation of public policy and laws.</a:t>
            </a:r>
          </a:p>
          <a:p>
            <a:r>
              <a:rPr lang="en-US" sz="1600" b="1" dirty="0">
                <a:latin typeface="Times" pitchFamily="2" charset="0"/>
              </a:rPr>
              <a:t>CL.B.1.3</a:t>
            </a:r>
            <a:r>
              <a:rPr lang="en-US" sz="1600" dirty="0">
                <a:latin typeface="Times" pitchFamily="2" charset="0"/>
              </a:rPr>
              <a:t> Explain how the values and beliefs regarding freedom, equality, and justice have helped to transform the American system of government.</a:t>
            </a:r>
          </a:p>
          <a:p>
            <a:pPr marL="0" indent="0">
              <a:buNone/>
            </a:pPr>
            <a:r>
              <a:rPr lang="en-US" sz="2000" dirty="0">
                <a:solidFill>
                  <a:srgbClr val="002060"/>
                </a:solidFill>
                <a:latin typeface="Times" pitchFamily="2" charset="0"/>
              </a:rPr>
              <a:t>Essential Question:</a:t>
            </a:r>
            <a:r>
              <a:rPr lang="en-US" sz="2000" dirty="0">
                <a:latin typeface="Times" pitchFamily="2" charset="0"/>
              </a:rPr>
              <a:t> How have American political values defined the historic development of our political institutions and society? </a:t>
            </a:r>
          </a:p>
          <a:p>
            <a:pPr marL="0" indent="0">
              <a:buNone/>
            </a:pPr>
            <a:r>
              <a:rPr lang="en-US" sz="2000" dirty="0">
                <a:solidFill>
                  <a:srgbClr val="002060"/>
                </a:solidFill>
                <a:latin typeface="Times" pitchFamily="2" charset="0"/>
              </a:rPr>
              <a:t>Students Can:</a:t>
            </a:r>
          </a:p>
          <a:p>
            <a:r>
              <a:rPr lang="en-US" sz="2000" dirty="0">
                <a:latin typeface="Times" pitchFamily="2" charset="0"/>
              </a:rPr>
              <a:t>Explain why compromise was critical to the development of the U.S. Constitution </a:t>
            </a:r>
          </a:p>
          <a:p>
            <a:r>
              <a:rPr lang="en-US" sz="2000" dirty="0">
                <a:latin typeface="Times" pitchFamily="2" charset="0"/>
              </a:rPr>
              <a:t>Evaluate why a decentralized government proved to be ineffective in governing American from 1781 to 1789.</a:t>
            </a:r>
          </a:p>
          <a:p>
            <a:pPr marL="0" indent="0">
              <a:buNone/>
            </a:pPr>
            <a:r>
              <a:rPr lang="en-US" sz="2400" b="1" dirty="0">
                <a:solidFill>
                  <a:srgbClr val="002060"/>
                </a:solidFill>
                <a:latin typeface="Times" pitchFamily="2" charset="0"/>
              </a:rPr>
              <a:t>Agenda</a:t>
            </a:r>
          </a:p>
          <a:p>
            <a:r>
              <a:rPr lang="en-US" sz="2400" dirty="0">
                <a:latin typeface="Times" pitchFamily="2" charset="0"/>
              </a:rPr>
              <a:t>Let’s Make A Deal </a:t>
            </a:r>
          </a:p>
          <a:p>
            <a:r>
              <a:rPr lang="en-US" sz="2400" dirty="0">
                <a:latin typeface="Times" pitchFamily="2" charset="0"/>
              </a:rPr>
              <a:t>Confederation Congress Resolution </a:t>
            </a:r>
          </a:p>
          <a:p>
            <a:r>
              <a:rPr lang="en-US" sz="2400" dirty="0">
                <a:latin typeface="Times" pitchFamily="2" charset="0"/>
              </a:rPr>
              <a:t>Survivor Island </a:t>
            </a:r>
          </a:p>
          <a:p>
            <a:pPr marL="0" indent="0">
              <a:buNone/>
            </a:pPr>
            <a:r>
              <a:rPr lang="en-US" sz="2400" b="1" dirty="0">
                <a:solidFill>
                  <a:srgbClr val="002060"/>
                </a:solidFill>
                <a:latin typeface="Times" pitchFamily="2" charset="0"/>
              </a:rPr>
              <a:t>Homework:</a:t>
            </a:r>
          </a:p>
          <a:p>
            <a:r>
              <a:rPr lang="en-US" sz="2400" b="1" dirty="0">
                <a:solidFill>
                  <a:srgbClr val="FF0000"/>
                </a:solidFill>
                <a:latin typeface="Times" pitchFamily="2" charset="0"/>
              </a:rPr>
              <a:t>Study for Quiz</a:t>
            </a:r>
          </a:p>
          <a:p>
            <a:r>
              <a:rPr lang="en-US" sz="2400" b="1" dirty="0">
                <a:solidFill>
                  <a:srgbClr val="FF0000"/>
                </a:solidFill>
                <a:latin typeface="Times" pitchFamily="2" charset="0"/>
              </a:rPr>
              <a:t>Quiz on the Revolutionary Period – Thursday, October 3</a:t>
            </a:r>
          </a:p>
          <a:p>
            <a:r>
              <a:rPr lang="en-US" sz="2400" b="1" dirty="0">
                <a:solidFill>
                  <a:srgbClr val="FF0000"/>
                </a:solidFill>
                <a:latin typeface="Times" pitchFamily="2" charset="0"/>
              </a:rPr>
              <a:t>Current Events Journal Due October 25</a:t>
            </a:r>
          </a:p>
        </p:txBody>
      </p:sp>
    </p:spTree>
    <p:extLst>
      <p:ext uri="{BB962C8B-B14F-4D97-AF65-F5344CB8AC3E}">
        <p14:creationId xmlns:p14="http://schemas.microsoft.com/office/powerpoint/2010/main" val="17906729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17992-17AA-4E49-9862-EA5F0F4E89CB}"/>
              </a:ext>
            </a:extLst>
          </p:cNvPr>
          <p:cNvSpPr>
            <a:spLocks noGrp="1"/>
          </p:cNvSpPr>
          <p:nvPr>
            <p:ph type="title"/>
          </p:nvPr>
        </p:nvSpPr>
        <p:spPr>
          <a:xfrm>
            <a:off x="838200" y="163648"/>
            <a:ext cx="10515600" cy="774358"/>
          </a:xfrm>
          <a:solidFill>
            <a:schemeClr val="accent4">
              <a:lumMod val="20000"/>
              <a:lumOff val="80000"/>
            </a:schemeClr>
          </a:solidFill>
          <a:ln>
            <a:solidFill>
              <a:srgbClr val="FF0000"/>
            </a:solidFill>
          </a:ln>
        </p:spPr>
        <p:txBody>
          <a:bodyPr/>
          <a:lstStyle/>
          <a:p>
            <a:r>
              <a:rPr lang="en-US" dirty="0">
                <a:solidFill>
                  <a:srgbClr val="002060"/>
                </a:solidFill>
                <a:latin typeface="Times" panose="02020603050405020304" pitchFamily="18" charset="0"/>
                <a:cs typeface="Times" panose="02020603050405020304" pitchFamily="18" charset="0"/>
              </a:rPr>
              <a:t>Let’s Make a Deal</a:t>
            </a:r>
          </a:p>
        </p:txBody>
      </p:sp>
      <p:sp>
        <p:nvSpPr>
          <p:cNvPr id="3" name="Content Placeholder 2">
            <a:extLst>
              <a:ext uri="{FF2B5EF4-FFF2-40B4-BE49-F238E27FC236}">
                <a16:creationId xmlns:a16="http://schemas.microsoft.com/office/drawing/2014/main" id="{79740B6D-E4D6-4982-B552-88D2BC0AE8B0}"/>
              </a:ext>
            </a:extLst>
          </p:cNvPr>
          <p:cNvSpPr>
            <a:spLocks noGrp="1"/>
          </p:cNvSpPr>
          <p:nvPr>
            <p:ph idx="1"/>
          </p:nvPr>
        </p:nvSpPr>
        <p:spPr>
          <a:xfrm>
            <a:off x="232474" y="1154066"/>
            <a:ext cx="11654726" cy="5540286"/>
          </a:xfrm>
          <a:solidFill>
            <a:schemeClr val="bg1"/>
          </a:solidFill>
        </p:spPr>
        <p:txBody>
          <a:bodyPr>
            <a:normAutofit lnSpcReduction="10000"/>
          </a:bodyPr>
          <a:lstStyle/>
          <a:p>
            <a:pPr marL="0" indent="0">
              <a:buNone/>
            </a:pPr>
            <a:r>
              <a:rPr lang="en-US" sz="2400" dirty="0">
                <a:latin typeface="Times" panose="02020603050405020304" pitchFamily="18" charset="0"/>
                <a:cs typeface="Times" panose="02020603050405020304" pitchFamily="18" charset="0"/>
              </a:rPr>
              <a:t>Identify the following Constitutional compromises and their impact on the creation of our national government </a:t>
            </a:r>
          </a:p>
          <a:p>
            <a:pPr marL="457200" indent="-457200">
              <a:buAutoNum type="alphaUcPeriod"/>
            </a:pPr>
            <a:r>
              <a:rPr lang="en-US" sz="2400" b="1" dirty="0">
                <a:latin typeface="Times" panose="02020603050405020304" pitchFamily="18" charset="0"/>
                <a:cs typeface="Times" panose="02020603050405020304" pitchFamily="18" charset="0"/>
              </a:rPr>
              <a:t>The Great Compromise		B. 3/5</a:t>
            </a:r>
            <a:r>
              <a:rPr lang="en-US" sz="2400" b="1" baseline="30000" dirty="0">
                <a:latin typeface="Times" panose="02020603050405020304" pitchFamily="18" charset="0"/>
                <a:cs typeface="Times" panose="02020603050405020304" pitchFamily="18" charset="0"/>
              </a:rPr>
              <a:t>th</a:t>
            </a:r>
            <a:r>
              <a:rPr lang="en-US" sz="2400" b="1" dirty="0">
                <a:latin typeface="Times" panose="02020603050405020304" pitchFamily="18" charset="0"/>
                <a:cs typeface="Times" panose="02020603050405020304" pitchFamily="18" charset="0"/>
              </a:rPr>
              <a:t> Compromise	  C. Commerce Compromise</a:t>
            </a:r>
          </a:p>
          <a:p>
            <a:pPr marL="457200" indent="-457200">
              <a:buAutoNum type="alphaUcPeriod" startAt="4"/>
            </a:pPr>
            <a:r>
              <a:rPr lang="en-US" sz="2400" b="1" dirty="0">
                <a:latin typeface="Times" panose="02020603050405020304" pitchFamily="18" charset="0"/>
                <a:cs typeface="Times" panose="02020603050405020304" pitchFamily="18" charset="0"/>
              </a:rPr>
              <a:t>Electoral College Compromise 	E. Bill of Rights Compromise</a:t>
            </a:r>
          </a:p>
          <a:p>
            <a:pPr marL="0" indent="0">
              <a:buNone/>
            </a:pPr>
            <a:r>
              <a:rPr lang="en-US" sz="2400" dirty="0">
                <a:latin typeface="Times" panose="02020603050405020304" pitchFamily="18" charset="0"/>
                <a:cs typeface="Times" panose="02020603050405020304" pitchFamily="18" charset="0"/>
              </a:rPr>
              <a:t>___ 1. Allowed southern states to have more representation in the House of Representatives by counting slaves as part of the population. </a:t>
            </a:r>
          </a:p>
          <a:p>
            <a:pPr marL="0" indent="0">
              <a:buNone/>
            </a:pPr>
            <a:r>
              <a:rPr lang="en-US" sz="2400" dirty="0">
                <a:latin typeface="Times" panose="02020603050405020304" pitchFamily="18" charset="0"/>
                <a:cs typeface="Times" panose="02020603050405020304" pitchFamily="18" charset="0"/>
              </a:rPr>
              <a:t>___ 2. Elevated some Founder’s fears that the election of the President would be a popularity contest and fall to the tyranny of the mob by allowing this group to go against the voice of the people. </a:t>
            </a:r>
          </a:p>
          <a:p>
            <a:pPr marL="0" indent="0">
              <a:buNone/>
            </a:pPr>
            <a:r>
              <a:rPr lang="en-US" sz="2400" dirty="0">
                <a:latin typeface="Times" panose="02020603050405020304" pitchFamily="18" charset="0"/>
                <a:cs typeface="Times" panose="02020603050405020304" pitchFamily="18" charset="0"/>
              </a:rPr>
              <a:t>___ 3. Separated the lawmaking power in two houses with representation in one house by population and the other with equal representation. </a:t>
            </a:r>
          </a:p>
          <a:p>
            <a:pPr marL="0" indent="0">
              <a:buNone/>
            </a:pPr>
            <a:r>
              <a:rPr lang="en-US" sz="2400" dirty="0">
                <a:latin typeface="Times" panose="02020603050405020304" pitchFamily="18" charset="0"/>
                <a:cs typeface="Times" panose="02020603050405020304" pitchFamily="18" charset="0"/>
              </a:rPr>
              <a:t>___ 4. Gave the Federalists the votes to ratify the Constitution and the Anti-federalists desire to protect civil liberties from government tyranny</a:t>
            </a:r>
          </a:p>
          <a:p>
            <a:pPr marL="0" indent="0">
              <a:buNone/>
            </a:pPr>
            <a:r>
              <a:rPr lang="en-US" sz="2400" dirty="0">
                <a:latin typeface="Times" panose="02020603050405020304" pitchFamily="18" charset="0"/>
                <a:cs typeface="Times" panose="02020603050405020304" pitchFamily="18" charset="0"/>
              </a:rPr>
              <a:t>___ 5. Allowed Congress to regulate interstate and foreign commerce while forbidding them from taxing exports. </a:t>
            </a:r>
          </a:p>
        </p:txBody>
      </p:sp>
    </p:spTree>
    <p:extLst>
      <p:ext uri="{BB962C8B-B14F-4D97-AF65-F5344CB8AC3E}">
        <p14:creationId xmlns:p14="http://schemas.microsoft.com/office/powerpoint/2010/main" val="23222660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A2589-D182-264C-3EAE-39B468E1CA81}"/>
              </a:ext>
            </a:extLst>
          </p:cNvPr>
          <p:cNvSpPr>
            <a:spLocks noGrp="1"/>
          </p:cNvSpPr>
          <p:nvPr>
            <p:ph type="title"/>
          </p:nvPr>
        </p:nvSpPr>
        <p:spPr>
          <a:xfrm>
            <a:off x="838200" y="365125"/>
            <a:ext cx="10515600" cy="642265"/>
          </a:xfrm>
          <a:solidFill>
            <a:schemeClr val="accent4">
              <a:lumMod val="40000"/>
              <a:lumOff val="60000"/>
            </a:schemeClr>
          </a:solidFill>
          <a:ln>
            <a:solidFill>
              <a:srgbClr val="FF0000"/>
            </a:solidFill>
          </a:ln>
        </p:spPr>
        <p:txBody>
          <a:bodyPr>
            <a:normAutofit fontScale="90000"/>
          </a:bodyPr>
          <a:lstStyle/>
          <a:p>
            <a:r>
              <a:rPr lang="en-US" dirty="0">
                <a:solidFill>
                  <a:srgbClr val="002060"/>
                </a:solidFill>
                <a:latin typeface="Bookman Old Style" panose="02050604050505020204" pitchFamily="18" charset="0"/>
              </a:rPr>
              <a:t>Confederation Congress </a:t>
            </a:r>
          </a:p>
        </p:txBody>
      </p:sp>
      <p:sp>
        <p:nvSpPr>
          <p:cNvPr id="3" name="Content Placeholder 2">
            <a:extLst>
              <a:ext uri="{FF2B5EF4-FFF2-40B4-BE49-F238E27FC236}">
                <a16:creationId xmlns:a16="http://schemas.microsoft.com/office/drawing/2014/main" id="{815EA4E5-3B7B-2467-FB5D-11B733D487A6}"/>
              </a:ext>
            </a:extLst>
          </p:cNvPr>
          <p:cNvSpPr>
            <a:spLocks noGrp="1"/>
          </p:cNvSpPr>
          <p:nvPr>
            <p:ph idx="1"/>
          </p:nvPr>
        </p:nvSpPr>
        <p:spPr>
          <a:xfrm>
            <a:off x="838200" y="1270861"/>
            <a:ext cx="10515600" cy="4906102"/>
          </a:xfrm>
          <a:solidFill>
            <a:schemeClr val="bg1"/>
          </a:solidFill>
        </p:spPr>
        <p:txBody>
          <a:bodyPr>
            <a:normAutofit/>
          </a:bodyPr>
          <a:lstStyle/>
          <a:p>
            <a:pPr marL="0" indent="0">
              <a:buNone/>
            </a:pPr>
            <a:r>
              <a:rPr lang="en-US" sz="2400" b="1" dirty="0">
                <a:latin typeface="Times" panose="02020603050405020304" pitchFamily="18" charset="0"/>
                <a:cs typeface="Times" panose="02020603050405020304" pitchFamily="18" charset="0"/>
              </a:rPr>
              <a:t>Confederation Congress delegates </a:t>
            </a:r>
          </a:p>
          <a:p>
            <a:r>
              <a:rPr lang="en-US" sz="2400" dirty="0">
                <a:latin typeface="Times" panose="02020603050405020304" pitchFamily="18" charset="0"/>
                <a:cs typeface="Times" panose="02020603050405020304" pitchFamily="18" charset="0"/>
              </a:rPr>
              <a:t>Pick up your placard and data card </a:t>
            </a:r>
          </a:p>
          <a:p>
            <a:r>
              <a:rPr lang="en-US" sz="2400" dirty="0">
                <a:latin typeface="Times" panose="02020603050405020304" pitchFamily="18" charset="0"/>
                <a:cs typeface="Times" panose="02020603050405020304" pitchFamily="18" charset="0"/>
              </a:rPr>
              <a:t>Review resolution before Confederation and discuss how your state delegation’s vote </a:t>
            </a:r>
          </a:p>
          <a:p>
            <a:r>
              <a:rPr lang="en-US" sz="2400" dirty="0">
                <a:latin typeface="Times" panose="02020603050405020304" pitchFamily="18" charset="0"/>
                <a:cs typeface="Times" panose="02020603050405020304" pitchFamily="18" charset="0"/>
              </a:rPr>
              <a:t>Write arguments for or against each of the resolution</a:t>
            </a:r>
          </a:p>
          <a:p>
            <a:pPr marL="0" indent="0">
              <a:buNone/>
            </a:pPr>
            <a:r>
              <a:rPr lang="en-US" sz="2400" dirty="0">
                <a:latin typeface="Times" panose="02020603050405020304" pitchFamily="18" charset="0"/>
                <a:cs typeface="Times" panose="02020603050405020304" pitchFamily="18" charset="0"/>
              </a:rPr>
              <a:t> </a:t>
            </a:r>
          </a:p>
        </p:txBody>
      </p:sp>
      <p:sp>
        <p:nvSpPr>
          <p:cNvPr id="4" name="Rectangle 3">
            <a:extLst>
              <a:ext uri="{FF2B5EF4-FFF2-40B4-BE49-F238E27FC236}">
                <a16:creationId xmlns:a16="http://schemas.microsoft.com/office/drawing/2014/main" id="{B5823B39-EC29-DA7A-1D6E-03FFF9D433AD}"/>
              </a:ext>
            </a:extLst>
          </p:cNvPr>
          <p:cNvSpPr/>
          <p:nvPr/>
        </p:nvSpPr>
        <p:spPr>
          <a:xfrm>
            <a:off x="1193369" y="3429000"/>
            <a:ext cx="6540285" cy="317327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b="1" dirty="0">
                <a:solidFill>
                  <a:schemeClr val="bg1"/>
                </a:solidFill>
                <a:latin typeface="Times" panose="02020603050405020304" pitchFamily="18" charset="0"/>
                <a:cs typeface="Times" panose="02020603050405020304" pitchFamily="18" charset="0"/>
              </a:rPr>
              <a:t>Confederation Congress rules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Only one speakers may talk at a time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If the President of Confederation Congress recognizes you – you must stand and talk</a:t>
            </a:r>
          </a:p>
          <a:p>
            <a:r>
              <a:rPr lang="en-US" sz="2400" b="1" dirty="0">
                <a:solidFill>
                  <a:srgbClr val="FFFF00"/>
                </a:solidFill>
                <a:latin typeface="Times" panose="02020603050405020304" pitchFamily="18" charset="0"/>
                <a:cs typeface="Times" panose="02020603050405020304" pitchFamily="18" charset="0"/>
              </a:rPr>
              <a:t>Rules for passing a resolution </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All state delegations only get </a:t>
            </a:r>
            <a:r>
              <a:rPr lang="en-US" sz="2400" b="1" u="sng" dirty="0">
                <a:solidFill>
                  <a:srgbClr val="FFFF00"/>
                </a:solidFill>
                <a:latin typeface="Times" panose="02020603050405020304" pitchFamily="18" charset="0"/>
                <a:cs typeface="Times" panose="02020603050405020304" pitchFamily="18" charset="0"/>
              </a:rPr>
              <a:t>1 vote</a:t>
            </a:r>
            <a:r>
              <a:rPr lang="en-US" sz="2400" dirty="0">
                <a:solidFill>
                  <a:schemeClr val="bg1"/>
                </a:solidFill>
                <a:latin typeface="Times" panose="02020603050405020304" pitchFamily="18" charset="0"/>
                <a:cs typeface="Times" panose="02020603050405020304" pitchFamily="18" charset="0"/>
              </a:rPr>
              <a:t> – delegates must agree how to use their vote</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A Resolution needs </a:t>
            </a:r>
            <a:r>
              <a:rPr lang="en-US" sz="2400" b="1" u="sng" dirty="0">
                <a:solidFill>
                  <a:srgbClr val="FFFF00"/>
                </a:solidFill>
                <a:latin typeface="Times" panose="02020603050405020304" pitchFamily="18" charset="0"/>
                <a:cs typeface="Times" panose="02020603050405020304" pitchFamily="18" charset="0"/>
              </a:rPr>
              <a:t>9 out 13 </a:t>
            </a:r>
            <a:r>
              <a:rPr lang="en-US" sz="2400" dirty="0">
                <a:solidFill>
                  <a:schemeClr val="bg1"/>
                </a:solidFill>
                <a:latin typeface="Times" panose="02020603050405020304" pitchFamily="18" charset="0"/>
                <a:cs typeface="Times" panose="02020603050405020304" pitchFamily="18" charset="0"/>
              </a:rPr>
              <a:t>votes to pass </a:t>
            </a:r>
          </a:p>
        </p:txBody>
      </p:sp>
      <p:pic>
        <p:nvPicPr>
          <p:cNvPr id="1026" name="Picture 2" descr="Congress of the Confederation - Wikipedia">
            <a:extLst>
              <a:ext uri="{FF2B5EF4-FFF2-40B4-BE49-F238E27FC236}">
                <a16:creationId xmlns:a16="http://schemas.microsoft.com/office/drawing/2014/main" id="{6BA3A9CF-E76D-0ED8-8DFE-2E95CE4F4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8823" y="2750948"/>
            <a:ext cx="3851329" cy="385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1900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A2589-D182-264C-3EAE-39B468E1CA81}"/>
              </a:ext>
            </a:extLst>
          </p:cNvPr>
          <p:cNvSpPr>
            <a:spLocks noGrp="1"/>
          </p:cNvSpPr>
          <p:nvPr>
            <p:ph type="title"/>
          </p:nvPr>
        </p:nvSpPr>
        <p:spPr>
          <a:xfrm>
            <a:off x="838200" y="365125"/>
            <a:ext cx="10515600" cy="642265"/>
          </a:xfrm>
          <a:solidFill>
            <a:schemeClr val="accent4">
              <a:lumMod val="40000"/>
              <a:lumOff val="60000"/>
            </a:schemeClr>
          </a:solidFill>
          <a:ln>
            <a:solidFill>
              <a:srgbClr val="FF0000"/>
            </a:solidFill>
          </a:ln>
        </p:spPr>
        <p:txBody>
          <a:bodyPr>
            <a:normAutofit fontScale="90000"/>
          </a:bodyPr>
          <a:lstStyle/>
          <a:p>
            <a:r>
              <a:rPr lang="en-US" dirty="0">
                <a:solidFill>
                  <a:srgbClr val="002060"/>
                </a:solidFill>
                <a:latin typeface="Bookman Old Style" panose="02050604050505020204" pitchFamily="18" charset="0"/>
              </a:rPr>
              <a:t>Confederation Congress Vote</a:t>
            </a:r>
          </a:p>
        </p:txBody>
      </p:sp>
      <p:sp>
        <p:nvSpPr>
          <p:cNvPr id="3" name="Content Placeholder 2">
            <a:extLst>
              <a:ext uri="{FF2B5EF4-FFF2-40B4-BE49-F238E27FC236}">
                <a16:creationId xmlns:a16="http://schemas.microsoft.com/office/drawing/2014/main" id="{815EA4E5-3B7B-2467-FB5D-11B733D487A6}"/>
              </a:ext>
            </a:extLst>
          </p:cNvPr>
          <p:cNvSpPr>
            <a:spLocks noGrp="1"/>
          </p:cNvSpPr>
          <p:nvPr>
            <p:ph idx="1"/>
          </p:nvPr>
        </p:nvSpPr>
        <p:spPr>
          <a:xfrm>
            <a:off x="838200" y="1270861"/>
            <a:ext cx="10515600" cy="5222014"/>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 </a:t>
            </a:r>
            <a:r>
              <a:rPr lang="en-US" sz="2400" b="1" dirty="0">
                <a:latin typeface="Times" panose="02020603050405020304" pitchFamily="18" charset="0"/>
                <a:cs typeface="Times" panose="02020603050405020304" pitchFamily="18" charset="0"/>
              </a:rPr>
              <a:t>Resolution</a:t>
            </a:r>
            <a:r>
              <a:rPr lang="en-US" sz="2400" dirty="0">
                <a:latin typeface="Times" panose="02020603050405020304" pitchFamily="18" charset="0"/>
                <a:cs typeface="Times" panose="02020603050405020304" pitchFamily="18" charset="0"/>
              </a:rPr>
              <a:t>				</a:t>
            </a:r>
            <a:r>
              <a:rPr lang="en-US" sz="2400" b="1" dirty="0">
                <a:solidFill>
                  <a:srgbClr val="002060"/>
                </a:solidFill>
                <a:latin typeface="Times" panose="02020603050405020304" pitchFamily="18" charset="0"/>
                <a:cs typeface="Times" panose="02020603050405020304" pitchFamily="18" charset="0"/>
              </a:rPr>
              <a:t>Yeah</a:t>
            </a:r>
            <a:r>
              <a:rPr lang="en-US" sz="2400" dirty="0">
                <a:latin typeface="Times" panose="02020603050405020304" pitchFamily="18" charset="0"/>
                <a:cs typeface="Times" panose="02020603050405020304" pitchFamily="18" charset="0"/>
              </a:rPr>
              <a:t>			</a:t>
            </a:r>
            <a:r>
              <a:rPr lang="en-US" sz="2400" b="1" dirty="0">
                <a:solidFill>
                  <a:srgbClr val="FF0000"/>
                </a:solidFill>
                <a:latin typeface="Times" panose="02020603050405020304" pitchFamily="18" charset="0"/>
                <a:cs typeface="Times" panose="02020603050405020304" pitchFamily="18" charset="0"/>
              </a:rPr>
              <a:t>Nay</a:t>
            </a:r>
          </a:p>
          <a:p>
            <a:pPr marL="0" indent="0">
              <a:buNone/>
            </a:pPr>
            <a:r>
              <a:rPr lang="en-US" sz="2400" dirty="0">
                <a:latin typeface="Times" panose="02020603050405020304" pitchFamily="18" charset="0"/>
                <a:cs typeface="Times" panose="02020603050405020304" pitchFamily="18" charset="0"/>
              </a:rPr>
              <a:t>Resolution 1</a:t>
            </a:r>
          </a:p>
          <a:p>
            <a:pPr marL="0" indent="0">
              <a:buNone/>
            </a:pPr>
            <a:r>
              <a:rPr lang="en-US" sz="2400" dirty="0">
                <a:latin typeface="Times" panose="02020603050405020304" pitchFamily="18" charset="0"/>
                <a:cs typeface="Times" panose="02020603050405020304" pitchFamily="18" charset="0"/>
              </a:rPr>
              <a:t>Resolution 2</a:t>
            </a:r>
          </a:p>
          <a:p>
            <a:pPr marL="0" indent="0">
              <a:buNone/>
            </a:pPr>
            <a:r>
              <a:rPr lang="en-US" sz="2400" dirty="0">
                <a:latin typeface="Times" panose="02020603050405020304" pitchFamily="18" charset="0"/>
                <a:cs typeface="Times" panose="02020603050405020304" pitchFamily="18" charset="0"/>
              </a:rPr>
              <a:t>Resolution 3</a:t>
            </a:r>
          </a:p>
          <a:p>
            <a:pPr marL="0" indent="0">
              <a:buNone/>
            </a:pPr>
            <a:r>
              <a:rPr lang="en-US" sz="2400" dirty="0">
                <a:latin typeface="Times" panose="02020603050405020304" pitchFamily="18" charset="0"/>
                <a:cs typeface="Times" panose="02020603050405020304" pitchFamily="18" charset="0"/>
              </a:rPr>
              <a:t>Resolution 4</a:t>
            </a:r>
          </a:p>
          <a:p>
            <a:pPr marL="0" indent="0">
              <a:buNone/>
            </a:pPr>
            <a:r>
              <a:rPr lang="en-US" sz="2400" dirty="0">
                <a:latin typeface="Times" panose="02020603050405020304" pitchFamily="18" charset="0"/>
                <a:cs typeface="Times" panose="02020603050405020304" pitchFamily="18" charset="0"/>
              </a:rPr>
              <a:t>Resolution 5</a:t>
            </a:r>
          </a:p>
          <a:p>
            <a:pPr marL="0" indent="0">
              <a:buNone/>
            </a:pPr>
            <a:r>
              <a:rPr lang="en-US" sz="2400" dirty="0">
                <a:latin typeface="Times" panose="02020603050405020304" pitchFamily="18" charset="0"/>
                <a:cs typeface="Times" panose="02020603050405020304" pitchFamily="18" charset="0"/>
              </a:rPr>
              <a:t>Resolution 6</a:t>
            </a:r>
          </a:p>
          <a:p>
            <a:pPr marL="0" indent="0">
              <a:buNone/>
            </a:pPr>
            <a:r>
              <a:rPr lang="en-US" sz="2400" dirty="0">
                <a:latin typeface="Times" panose="02020603050405020304" pitchFamily="18" charset="0"/>
                <a:cs typeface="Times" panose="02020603050405020304" pitchFamily="18" charset="0"/>
              </a:rPr>
              <a:t>Resolution 7</a:t>
            </a:r>
          </a:p>
          <a:p>
            <a:pPr marL="0" indent="0">
              <a:buNone/>
            </a:pPr>
            <a:r>
              <a:rPr lang="en-US" sz="2400" dirty="0">
                <a:latin typeface="Times" panose="02020603050405020304" pitchFamily="18" charset="0"/>
                <a:cs typeface="Times" panose="02020603050405020304" pitchFamily="18" charset="0"/>
              </a:rPr>
              <a:t>Resolution 8</a:t>
            </a:r>
          </a:p>
          <a:p>
            <a:pPr marL="0" indent="0">
              <a:buNone/>
            </a:pPr>
            <a:r>
              <a:rPr lang="en-US" sz="2400" dirty="0">
                <a:latin typeface="Times" panose="02020603050405020304" pitchFamily="18" charset="0"/>
                <a:cs typeface="Times" panose="02020603050405020304" pitchFamily="18" charset="0"/>
              </a:rPr>
              <a:t>Resolution 9 </a:t>
            </a:r>
          </a:p>
          <a:p>
            <a:pPr marL="0" indent="0">
              <a:buNone/>
            </a:pPr>
            <a:r>
              <a:rPr lang="en-US" sz="2400" dirty="0">
                <a:latin typeface="Times" panose="02020603050405020304" pitchFamily="18" charset="0"/>
                <a:cs typeface="Times" panose="02020603050405020304" pitchFamily="18" charset="0"/>
              </a:rPr>
              <a:t>Resolution 10</a:t>
            </a:r>
          </a:p>
        </p:txBody>
      </p:sp>
    </p:spTree>
    <p:extLst>
      <p:ext uri="{BB962C8B-B14F-4D97-AF65-F5344CB8AC3E}">
        <p14:creationId xmlns:p14="http://schemas.microsoft.com/office/powerpoint/2010/main" val="27129907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18081</TotalTime>
  <Words>16818</Words>
  <Application>Microsoft Office PowerPoint</Application>
  <PresentationFormat>Widescreen</PresentationFormat>
  <Paragraphs>1724</Paragraphs>
  <Slides>191</Slides>
  <Notes>21</Notes>
  <HiddenSlides>23</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191</vt:i4>
      </vt:variant>
    </vt:vector>
  </HeadingPairs>
  <TitlesOfParts>
    <vt:vector size="208" baseType="lpstr">
      <vt:lpstr>Aptos</vt:lpstr>
      <vt:lpstr>Arial</vt:lpstr>
      <vt:lpstr>Baskerville Old Face</vt:lpstr>
      <vt:lpstr>Bookman Old Style</vt:lpstr>
      <vt:lpstr>Calibri</vt:lpstr>
      <vt:lpstr>Calibri Light</vt:lpstr>
      <vt:lpstr>Castellar</vt:lpstr>
      <vt:lpstr>Corbel</vt:lpstr>
      <vt:lpstr>Engravers MT</vt:lpstr>
      <vt:lpstr>Gill Sans</vt:lpstr>
      <vt:lpstr>High Tower Text</vt:lpstr>
      <vt:lpstr>Lora</vt:lpstr>
      <vt:lpstr>Merriweather</vt:lpstr>
      <vt:lpstr>Palatino Linotype</vt:lpstr>
      <vt:lpstr>Times</vt:lpstr>
      <vt:lpstr>Times New Roman</vt:lpstr>
      <vt:lpstr>Office Theme</vt:lpstr>
      <vt:lpstr>Unit II – Foundations of DEMOCRACY</vt:lpstr>
      <vt:lpstr>PowerPoint Presentation</vt:lpstr>
      <vt:lpstr>Making the Grade</vt:lpstr>
      <vt:lpstr>Revisions</vt:lpstr>
      <vt:lpstr>Revisions</vt:lpstr>
      <vt:lpstr>Building the Constitution </vt:lpstr>
      <vt:lpstr>How Enlightening! </vt:lpstr>
      <vt:lpstr>PowerPoint Presentation</vt:lpstr>
      <vt:lpstr>Enlightenment Understanding</vt:lpstr>
      <vt:lpstr>Rousseau Says</vt:lpstr>
      <vt:lpstr>Montesquieu’s three Branches</vt:lpstr>
      <vt:lpstr>Hobbes – Blocking the Mob</vt:lpstr>
      <vt:lpstr>PowerPoint Presentation</vt:lpstr>
      <vt:lpstr>Views of the Enlightenment</vt:lpstr>
      <vt:lpstr>Enlightenment Understanding</vt:lpstr>
      <vt:lpstr>Defining Tyranny </vt:lpstr>
      <vt:lpstr>Setting Forth a New Nation</vt:lpstr>
      <vt:lpstr>Locke v. Hobbes</vt:lpstr>
      <vt:lpstr>PowerPoint Presentation</vt:lpstr>
      <vt:lpstr>Political Philosophy Rap Battle</vt:lpstr>
      <vt:lpstr>PowerPoint Presentation</vt:lpstr>
      <vt:lpstr>A Picture Paints 1000 Words</vt:lpstr>
      <vt:lpstr>Establish the 13 Colonies</vt:lpstr>
      <vt:lpstr>A Government of Non-governing</vt:lpstr>
      <vt:lpstr>Awakening the Revolutionary Spirit</vt:lpstr>
      <vt:lpstr>Conflict in the New World</vt:lpstr>
      <vt:lpstr>Building a Movement </vt:lpstr>
      <vt:lpstr>PowerPoint Presentation</vt:lpstr>
      <vt:lpstr>Road to the Revolution</vt:lpstr>
      <vt:lpstr>Training the Mob</vt:lpstr>
      <vt:lpstr>Britain's next move</vt:lpstr>
      <vt:lpstr>Two Perspectives </vt:lpstr>
      <vt:lpstr>PowerPoint Presentation</vt:lpstr>
      <vt:lpstr>If It Was NOT for the TEA</vt:lpstr>
      <vt:lpstr>Britain Bring the PAIN</vt:lpstr>
      <vt:lpstr>Civil Disobedience of the American Colonies</vt:lpstr>
      <vt:lpstr>The Shot Heard Around the World</vt:lpstr>
      <vt:lpstr>T-Paine Brings Common Sense</vt:lpstr>
      <vt:lpstr>The Battle of Buner Hill</vt:lpstr>
      <vt:lpstr>2nd Continental Congress</vt:lpstr>
      <vt:lpstr>Momentum towards Independence</vt:lpstr>
      <vt:lpstr>It’s TOO LATE TO SAY I’M SORRY</vt:lpstr>
      <vt:lpstr>PowerPoint Presentation</vt:lpstr>
      <vt:lpstr>A Turning Point</vt:lpstr>
      <vt:lpstr>Building a Movement </vt:lpstr>
      <vt:lpstr>Revolutionary Thought </vt:lpstr>
      <vt:lpstr>Debating America’s Status</vt:lpstr>
      <vt:lpstr>A Justified Independence Movement</vt:lpstr>
      <vt:lpstr>Factors of American Independence</vt:lpstr>
      <vt:lpstr>PowerPoint Presentation</vt:lpstr>
      <vt:lpstr>Roots of a Revolution </vt:lpstr>
      <vt:lpstr>Building a Movement </vt:lpstr>
      <vt:lpstr>Making a Legitimate Claim </vt:lpstr>
      <vt:lpstr>Momentum towards a Revolution</vt:lpstr>
      <vt:lpstr>Long Train of Usurpation</vt:lpstr>
      <vt:lpstr>PowerPoint Presentation</vt:lpstr>
      <vt:lpstr>Making a Legitimate Claim </vt:lpstr>
      <vt:lpstr>Making a Claim &amp; Line of Reason </vt:lpstr>
      <vt:lpstr>Setting the Stage </vt:lpstr>
      <vt:lpstr>A Declaration of American Identity &amp; Political Ideology</vt:lpstr>
      <vt:lpstr>Dissecting the Declaration</vt:lpstr>
      <vt:lpstr>A Declaration of American Identity &amp; Political Ideology</vt:lpstr>
      <vt:lpstr>A Counter Argument </vt:lpstr>
      <vt:lpstr>MCQ Practice</vt:lpstr>
      <vt:lpstr>MCQ Practice</vt:lpstr>
      <vt:lpstr>MCQ Practice</vt:lpstr>
      <vt:lpstr>MCQ Practice</vt:lpstr>
      <vt:lpstr>The Ultimate Break Up Letter</vt:lpstr>
      <vt:lpstr>PowerPoint Presentation</vt:lpstr>
      <vt:lpstr>Setting the Course of America</vt:lpstr>
      <vt:lpstr>No Tea for NC </vt:lpstr>
      <vt:lpstr>NC’s Response to English Tyranny</vt:lpstr>
      <vt:lpstr>Annotating the Declaration of Independence </vt:lpstr>
      <vt:lpstr>Dunmore’s Counterargument</vt:lpstr>
      <vt:lpstr>Views of the Enlightenment</vt:lpstr>
      <vt:lpstr>Declaration of Independence Main Points</vt:lpstr>
      <vt:lpstr>PowerPoint Presentation</vt:lpstr>
      <vt:lpstr>Thoughts on Self-Government</vt:lpstr>
      <vt:lpstr>Factors in the AOC</vt:lpstr>
      <vt:lpstr>Confederation Congress</vt:lpstr>
      <vt:lpstr>Annotating the Declaration of Independence</vt:lpstr>
      <vt:lpstr>Who Said Goodbye Better</vt:lpstr>
      <vt:lpstr>Powers of the National Government </vt:lpstr>
      <vt:lpstr>The Founder’s Rationale </vt:lpstr>
      <vt:lpstr>PowerPoint Presentation</vt:lpstr>
      <vt:lpstr>Comparing Documents</vt:lpstr>
      <vt:lpstr>Shays’ Rocking the Confederation Dream</vt:lpstr>
      <vt:lpstr>Challenges of a Young Nation </vt:lpstr>
      <vt:lpstr>Calling all Delegates</vt:lpstr>
      <vt:lpstr>AOC – A messy beginning </vt:lpstr>
      <vt:lpstr>Fatal Flaws of the AOC</vt:lpstr>
      <vt:lpstr>Confederation To Constitution</vt:lpstr>
      <vt:lpstr>PowerPoint Presentation</vt:lpstr>
      <vt:lpstr>AOC – A messy beginning </vt:lpstr>
      <vt:lpstr>Confederation Congress </vt:lpstr>
      <vt:lpstr>PowerPoint Presentation</vt:lpstr>
      <vt:lpstr>Let’s Make a Deal</vt:lpstr>
      <vt:lpstr>Confederation Congress </vt:lpstr>
      <vt:lpstr>Confederation Congress Vote</vt:lpstr>
      <vt:lpstr>Survivor Island</vt:lpstr>
      <vt:lpstr>PowerPoint Presentation</vt:lpstr>
      <vt:lpstr>Plans of Government </vt:lpstr>
      <vt:lpstr>Alternative Perspectives of the Revolution</vt:lpstr>
      <vt:lpstr>PowerPoint Presentation</vt:lpstr>
      <vt:lpstr>Plans of Government </vt:lpstr>
      <vt:lpstr>The Miracle of Philadelphia </vt:lpstr>
      <vt:lpstr>Meet the Founders </vt:lpstr>
      <vt:lpstr>Building a new social contract</vt:lpstr>
      <vt:lpstr>Plans of Government </vt:lpstr>
      <vt:lpstr>Building a Government of the People </vt:lpstr>
      <vt:lpstr>Building a Government of the People </vt:lpstr>
      <vt:lpstr>Plans of Government</vt:lpstr>
      <vt:lpstr>Republicanism</vt:lpstr>
      <vt:lpstr>A Government of Compromises</vt:lpstr>
      <vt:lpstr>PowerPoint Presentation</vt:lpstr>
      <vt:lpstr>The Madisonian Model of Government </vt:lpstr>
      <vt:lpstr>Building a Government of the People </vt:lpstr>
      <vt:lpstr>Madisonian IQ Test</vt:lpstr>
      <vt:lpstr>Building a Government of the People </vt:lpstr>
      <vt:lpstr>PowerPoint Presentation</vt:lpstr>
      <vt:lpstr>Remember Were NO ANGELS!!!!</vt:lpstr>
      <vt:lpstr>Madisonian IQ Test</vt:lpstr>
      <vt:lpstr>Remember Were NO ANGELS!!!!</vt:lpstr>
      <vt:lpstr>PowerPoint Presentation</vt:lpstr>
      <vt:lpstr>Madisonian Model of Government </vt:lpstr>
      <vt:lpstr>A Living Document </vt:lpstr>
      <vt:lpstr>Flexible Constitution</vt:lpstr>
      <vt:lpstr>Madisonian IQ Test</vt:lpstr>
      <vt:lpstr>Contrasting Governments</vt:lpstr>
      <vt:lpstr>Lessons of the Articles of Confederation </vt:lpstr>
      <vt:lpstr>AP GOV Task Verbs </vt:lpstr>
      <vt:lpstr>Task Verbs </vt:lpstr>
      <vt:lpstr>FRQ - Steps to Success </vt:lpstr>
      <vt:lpstr>Is it virtual or reality? </vt:lpstr>
      <vt:lpstr>Two Statements on Independence </vt:lpstr>
      <vt:lpstr>PowerPoint Presentation</vt:lpstr>
      <vt:lpstr>Balancing Authority to Govern </vt:lpstr>
      <vt:lpstr>Our English Heritage </vt:lpstr>
      <vt:lpstr>Building America Republic </vt:lpstr>
      <vt:lpstr>Representative Government </vt:lpstr>
      <vt:lpstr>Contributions to American Democracy</vt:lpstr>
      <vt:lpstr>Influential Documents of the Constitution</vt:lpstr>
      <vt:lpstr>Madisonian IQ Test</vt:lpstr>
      <vt:lpstr>Remember Were NO ANGELS!!!!</vt:lpstr>
      <vt:lpstr>A Constitutional Connection </vt:lpstr>
      <vt:lpstr>PowerPoint Presentation</vt:lpstr>
      <vt:lpstr>The Madisonian Model of Government </vt:lpstr>
      <vt:lpstr>Madisonian IQ Test</vt:lpstr>
      <vt:lpstr>Restrains on Authority</vt:lpstr>
      <vt:lpstr>Constitutional Principle Superhero</vt:lpstr>
      <vt:lpstr>PowerPoint Presentation</vt:lpstr>
      <vt:lpstr>Repairing the Article of Confederation </vt:lpstr>
      <vt:lpstr>Constitutional Principle Superhero</vt:lpstr>
      <vt:lpstr>Constitutional Principle Superhero</vt:lpstr>
      <vt:lpstr>Power of the People</vt:lpstr>
      <vt:lpstr>Federalism </vt:lpstr>
      <vt:lpstr>Representing  </vt:lpstr>
      <vt:lpstr>Montesquieu’s Rule</vt:lpstr>
      <vt:lpstr>Limit Gov. Power</vt:lpstr>
      <vt:lpstr>No ONE is ABOVE THE LAW</vt:lpstr>
      <vt:lpstr>Limited Government </vt:lpstr>
      <vt:lpstr>Constitutional Principle Superhero</vt:lpstr>
      <vt:lpstr>PowerPoint Presentation</vt:lpstr>
      <vt:lpstr>Samples of the Madisonian Model </vt:lpstr>
      <vt:lpstr>A Gallery of Principles</vt:lpstr>
      <vt:lpstr>Establishing a Limited Government </vt:lpstr>
      <vt:lpstr>Principles of the Constitution</vt:lpstr>
      <vt:lpstr>PowerPoint Presentation</vt:lpstr>
      <vt:lpstr>Principles of the Constitution</vt:lpstr>
      <vt:lpstr>Debating a Constitution </vt:lpstr>
      <vt:lpstr>Ratification Debate</vt:lpstr>
      <vt:lpstr>Dueling Documents</vt:lpstr>
      <vt:lpstr>PowerPoint Presentation</vt:lpstr>
      <vt:lpstr>Dueling Documents</vt:lpstr>
      <vt:lpstr>Arguments of Ratification</vt:lpstr>
      <vt:lpstr>Ratification Propaganda</vt:lpstr>
      <vt:lpstr>PowerPoint Presentation</vt:lpstr>
      <vt:lpstr>He said what?????</vt:lpstr>
      <vt:lpstr>Ratification Arguments </vt:lpstr>
      <vt:lpstr>PowerPoint Presentation</vt:lpstr>
      <vt:lpstr>Multiple Choice Quick Check</vt:lpstr>
      <vt:lpstr>Multiple Choice Quick Check</vt:lpstr>
      <vt:lpstr>Multiple Choice Quick Check</vt:lpstr>
      <vt:lpstr>Multiple Choice Quick Check</vt:lpstr>
      <vt:lpstr>Multiple Choice Quick Check</vt:lpstr>
      <vt:lpstr>Multiple Choice Quick Check</vt:lpstr>
      <vt:lpstr>PowerPoint Presentation</vt:lpstr>
      <vt:lpstr>PowerPoint Presentation</vt:lpstr>
      <vt:lpstr>Adam’s Reminder</vt:lpstr>
      <vt:lpstr>A Declaration of Debate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I – Foundations of DEMOCRACY</dc:title>
  <dc:creator>Andrew Hultberg</dc:creator>
  <cp:lastModifiedBy>Hultberg, Andrew P</cp:lastModifiedBy>
  <cp:revision>209</cp:revision>
  <dcterms:created xsi:type="dcterms:W3CDTF">2021-09-17T10:47:52Z</dcterms:created>
  <dcterms:modified xsi:type="dcterms:W3CDTF">2024-10-22T00:02:48Z</dcterms:modified>
</cp:coreProperties>
</file>