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485" r:id="rId6"/>
    <p:sldId id="489" r:id="rId7"/>
    <p:sldId id="381" r:id="rId8"/>
    <p:sldId id="266" r:id="rId9"/>
    <p:sldId id="267" r:id="rId10"/>
    <p:sldId id="261" r:id="rId11"/>
    <p:sldId id="486" r:id="rId12"/>
    <p:sldId id="487" r:id="rId13"/>
    <p:sldId id="488" r:id="rId14"/>
    <p:sldId id="262" r:id="rId15"/>
    <p:sldId id="263" r:id="rId16"/>
    <p:sldId id="342" r:id="rId17"/>
    <p:sldId id="469" r:id="rId18"/>
    <p:sldId id="479" r:id="rId19"/>
    <p:sldId id="480" r:id="rId20"/>
    <p:sldId id="481" r:id="rId21"/>
    <p:sldId id="482" r:id="rId22"/>
    <p:sldId id="483" r:id="rId23"/>
    <p:sldId id="484" r:id="rId24"/>
    <p:sldId id="490" r:id="rId25"/>
    <p:sldId id="491" r:id="rId26"/>
    <p:sldId id="519" r:id="rId27"/>
    <p:sldId id="520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21" r:id="rId37"/>
    <p:sldId id="527" r:id="rId38"/>
    <p:sldId id="524" r:id="rId39"/>
    <p:sldId id="522" r:id="rId40"/>
    <p:sldId id="523" r:id="rId41"/>
    <p:sldId id="525" r:id="rId42"/>
    <p:sldId id="526" r:id="rId43"/>
    <p:sldId id="528" r:id="rId44"/>
    <p:sldId id="529" r:id="rId45"/>
    <p:sldId id="530" r:id="rId46"/>
    <p:sldId id="531" r:id="rId47"/>
    <p:sldId id="533" r:id="rId48"/>
    <p:sldId id="532" r:id="rId49"/>
    <p:sldId id="534" r:id="rId50"/>
    <p:sldId id="278" r:id="rId51"/>
    <p:sldId id="536" r:id="rId52"/>
    <p:sldId id="500" r:id="rId53"/>
    <p:sldId id="501" r:id="rId54"/>
    <p:sldId id="502" r:id="rId55"/>
    <p:sldId id="503" r:id="rId56"/>
    <p:sldId id="504" r:id="rId57"/>
    <p:sldId id="537" r:id="rId58"/>
    <p:sldId id="505" r:id="rId59"/>
    <p:sldId id="535" r:id="rId60"/>
    <p:sldId id="506" r:id="rId61"/>
    <p:sldId id="507" r:id="rId62"/>
    <p:sldId id="508" r:id="rId63"/>
    <p:sldId id="510" r:id="rId64"/>
    <p:sldId id="509" r:id="rId65"/>
    <p:sldId id="298" r:id="rId66"/>
    <p:sldId id="514" r:id="rId67"/>
    <p:sldId id="511" r:id="rId68"/>
    <p:sldId id="512" r:id="rId69"/>
    <p:sldId id="513" r:id="rId70"/>
    <p:sldId id="515" r:id="rId71"/>
    <p:sldId id="517" r:id="rId72"/>
    <p:sldId id="518" r:id="rId73"/>
    <p:sldId id="51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3F23-B0F6-42F7-8E1A-F7BCAFD33D0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5C4E7-D852-48D7-9BC0-B1F0498C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21D19-6C44-FEFF-C3F1-235565ACC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83B5E-5A11-6953-23C0-F4041277B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8048B-72C9-0934-E454-7F83B17E5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4F9AD-512A-D5B0-6DDD-03B554441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ED6C2-9F31-4573-A3B3-CE211836C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8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ED6C2-9F31-4573-A3B3-CE211836C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1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ab42f06c9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ab42f06c9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2ae4adc2056_0_1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2ae4adc2056_0_1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2ae4adc2056_0_3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2ae4adc2056_0_3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0377-A3FB-B0C6-471F-861725861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C87D0-3B51-C020-A0B7-F8234235F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669D5-EE41-9E4D-9E2D-409BDE4A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57D45-A41F-1C68-FE7D-59201ACB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FDFC4-7132-B637-3EE3-00964539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3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40FB-F2F8-EC06-BE65-36E7E8D0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F3B1E-9E95-8F97-D114-796EF17A0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C636D-E2DB-D34F-2B2F-9447F1F2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B7221-4024-6F48-8EE2-0C04D7D4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2AA1-E052-F84D-BA62-1F2C4F48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4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B4227-8BAC-9AEE-B763-3278EFE2D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C1FBF-F373-6299-1DED-A18486E19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9D844-2EBE-143F-A7B4-08A8ED2D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26BB-010E-A734-896A-97782AE3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A1155-5894-AB1B-5741-EAD2152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3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 flipH="1">
            <a:off x="5156357" y="-191419"/>
            <a:ext cx="1987891" cy="662000"/>
          </a:xfrm>
          <a:custGeom>
            <a:avLst/>
            <a:gdLst/>
            <a:ahLst/>
            <a:cxnLst/>
            <a:rect l="l" t="t" r="r" b="b"/>
            <a:pathLst>
              <a:path w="39971" h="13311" extrusionOk="0">
                <a:moveTo>
                  <a:pt x="1" y="0"/>
                </a:moveTo>
                <a:cubicBezTo>
                  <a:pt x="3258" y="7701"/>
                  <a:pt x="11145" y="13310"/>
                  <a:pt x="20112" y="13310"/>
                </a:cubicBezTo>
                <a:cubicBezTo>
                  <a:pt x="29079" y="13310"/>
                  <a:pt x="36762" y="7810"/>
                  <a:pt x="399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2847400" y="2223984"/>
            <a:ext cx="64972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2847400" y="3739184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" name="Google Shape;96;p9"/>
          <p:cNvGrpSpPr/>
          <p:nvPr/>
        </p:nvGrpSpPr>
        <p:grpSpPr>
          <a:xfrm>
            <a:off x="674523" y="2332970"/>
            <a:ext cx="10979104" cy="3971671"/>
            <a:chOff x="505892" y="1749727"/>
            <a:chExt cx="8234328" cy="2978753"/>
          </a:xfrm>
        </p:grpSpPr>
        <p:sp>
          <p:nvSpPr>
            <p:cNvPr id="97" name="Google Shape;97;p9"/>
            <p:cNvSpPr/>
            <p:nvPr/>
          </p:nvSpPr>
          <p:spPr>
            <a:xfrm flipH="1">
              <a:off x="8470853" y="1749727"/>
              <a:ext cx="269366" cy="256839"/>
            </a:xfrm>
            <a:custGeom>
              <a:avLst/>
              <a:gdLst/>
              <a:ahLst/>
              <a:cxnLst/>
              <a:rect l="l" t="t" r="r" b="b"/>
              <a:pathLst>
                <a:path w="10472" h="9985" extrusionOk="0">
                  <a:moveTo>
                    <a:pt x="5479" y="1"/>
                  </a:moveTo>
                  <a:cubicBezTo>
                    <a:pt x="4202" y="1"/>
                    <a:pt x="2924" y="488"/>
                    <a:pt x="1950" y="1463"/>
                  </a:cubicBezTo>
                  <a:cubicBezTo>
                    <a:pt x="0" y="3411"/>
                    <a:pt x="0" y="6573"/>
                    <a:pt x="1950" y="8521"/>
                  </a:cubicBezTo>
                  <a:cubicBezTo>
                    <a:pt x="2885" y="9458"/>
                    <a:pt x="4155" y="9984"/>
                    <a:pt x="5479" y="9984"/>
                  </a:cubicBezTo>
                  <a:cubicBezTo>
                    <a:pt x="6803" y="9984"/>
                    <a:pt x="8073" y="9458"/>
                    <a:pt x="9008" y="8521"/>
                  </a:cubicBezTo>
                  <a:cubicBezTo>
                    <a:pt x="9945" y="7586"/>
                    <a:pt x="10471" y="6316"/>
                    <a:pt x="10471" y="4992"/>
                  </a:cubicBezTo>
                  <a:cubicBezTo>
                    <a:pt x="10471" y="3668"/>
                    <a:pt x="9945" y="2398"/>
                    <a:pt x="9008" y="1463"/>
                  </a:cubicBezTo>
                  <a:cubicBezTo>
                    <a:pt x="8034" y="488"/>
                    <a:pt x="6757" y="1"/>
                    <a:pt x="5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9"/>
            <p:cNvSpPr/>
            <p:nvPr/>
          </p:nvSpPr>
          <p:spPr>
            <a:xfrm flipH="1">
              <a:off x="505892" y="2731457"/>
              <a:ext cx="107349" cy="107349"/>
            </a:xfrm>
            <a:custGeom>
              <a:avLst/>
              <a:gdLst/>
              <a:ahLst/>
              <a:cxnLst/>
              <a:rect l="l" t="t" r="r" b="b"/>
              <a:pathLst>
                <a:path w="2878" h="2878" extrusionOk="0">
                  <a:moveTo>
                    <a:pt x="1439" y="1"/>
                  </a:moveTo>
                  <a:cubicBezTo>
                    <a:pt x="645" y="1"/>
                    <a:pt x="0" y="645"/>
                    <a:pt x="0" y="1439"/>
                  </a:cubicBezTo>
                  <a:cubicBezTo>
                    <a:pt x="0" y="2233"/>
                    <a:pt x="645" y="2878"/>
                    <a:pt x="1439" y="2878"/>
                  </a:cubicBezTo>
                  <a:cubicBezTo>
                    <a:pt x="2233" y="2878"/>
                    <a:pt x="2878" y="2233"/>
                    <a:pt x="2878" y="1439"/>
                  </a:cubicBezTo>
                  <a:cubicBezTo>
                    <a:pt x="2878" y="645"/>
                    <a:pt x="2233" y="1"/>
                    <a:pt x="1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9"/>
            <p:cNvSpPr/>
            <p:nvPr/>
          </p:nvSpPr>
          <p:spPr>
            <a:xfrm flipH="1">
              <a:off x="3620597" y="4631052"/>
              <a:ext cx="97390" cy="97428"/>
            </a:xfrm>
            <a:custGeom>
              <a:avLst/>
              <a:gdLst/>
              <a:ahLst/>
              <a:cxnLst/>
              <a:rect l="l" t="t" r="r" b="b"/>
              <a:pathLst>
                <a:path w="2611" h="2612" extrusionOk="0">
                  <a:moveTo>
                    <a:pt x="1306" y="1"/>
                  </a:moveTo>
                  <a:cubicBezTo>
                    <a:pt x="585" y="1"/>
                    <a:pt x="0" y="586"/>
                    <a:pt x="0" y="1306"/>
                  </a:cubicBezTo>
                  <a:cubicBezTo>
                    <a:pt x="0" y="2027"/>
                    <a:pt x="585" y="2612"/>
                    <a:pt x="1306" y="2612"/>
                  </a:cubicBezTo>
                  <a:cubicBezTo>
                    <a:pt x="2026" y="2612"/>
                    <a:pt x="2611" y="2027"/>
                    <a:pt x="2611" y="1306"/>
                  </a:cubicBezTo>
                  <a:cubicBezTo>
                    <a:pt x="2611" y="586"/>
                    <a:pt x="2026" y="1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91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4BBC-CDB2-9777-31D2-3F3A0F6E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7002-FF6B-7768-42EF-C81178A9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1690-3522-D323-A270-19139D5A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96021-EE52-7695-30AE-C15B26CB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1AD59-4D91-A477-7300-985588D1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5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BAA4-F0EE-23B1-C525-C334F6FC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14696-9FC5-C391-8F44-FA0D27AE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7063-9785-617A-BB99-180D4F37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4CC1D-0526-9076-4C80-317E9C4A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EED2-907E-1F8C-C1A5-9293D9B2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1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B3B0-559F-7810-CD35-920DC0D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F88D-0985-3073-9170-8FF9805AB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B9281-9DE3-8ED4-D141-9DE7A8E48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988CC-AB99-3DD0-A954-D8871A94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1D939-7FC2-31E1-AC33-0404702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CE17A-0A73-16AC-B7B8-FDF170CA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1527-B7B7-C18F-4222-DD6802E4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B6522-5828-56C7-8DD2-7ECA4FF9A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4173E-6336-E0CF-DCA8-543CE8860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ECA7B-0FCE-ED14-1858-77E85D284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AF1F2-0E10-46CB-6E8E-D427248A0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201DF-AE17-D88F-DABF-435B8176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DB1E6-AFC5-280A-ED01-174D73C3D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551778-4CFA-3F95-CB1B-4344F930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3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0E1D7-B785-ED83-2468-84971872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BE7A66-CAB5-7471-F171-D7C3861B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8FCDE-BC01-B3A3-A6F7-917BE7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C4A7B-103D-830F-4604-C1A3F73F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9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7242B-7792-9A64-F965-FAA443E6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AAF48-5E69-8F3A-1B20-103C57C0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3772-A2AC-4652-2E0C-1898CB53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281C-250C-9810-3C5A-725EAE1F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87B8C-089C-D7CC-AC38-F70C429F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436D8-4B03-CFC3-E03C-D08BAEE9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B7BE-8501-4AEE-8209-D24F9AD1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F5045-93D0-DA99-1D56-3ADB3AC1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9894A-FA2A-42F8-CE82-394D0F1B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3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EC93-01E7-4657-ABF5-DEAC1E55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4BFCD-493F-04C3-D6F5-8EE3A8DC8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6FEA1-6386-AE7A-4546-04009127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56CA3-36B9-EC7B-A99B-B503C3F0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CEA41-4377-4F40-68BC-08C1ABF9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A2D1-AABD-7A09-AABB-3499135E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4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f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0AF3C-681A-064B-A946-AAB95E4A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CE52A-BC98-D9B6-5059-994F05AD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7031C-5036-D814-8828-693DAF5A6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38988-4BD5-4993-8B9C-E25BC247F46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D407-9630-3B15-E07A-F4F6A21E3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81CC-C5CD-90FA-A54F-E7C04C6ED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C3F53-3C5B-4474-8E5E-A347BE8A6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4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yi.extension.wisc.edu/moneymatters/health-insurance-options-for-wi-residents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b1nDvF0OanA?start=0&amp;end=126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martasset.com/taxes/north-carolina-property-tax-calculator#4y8YRuxr5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erdwallet.com/article/finance/pay-off-deb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youtube.com/watch?v=tpI0XWjIsq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onlinemba.com/blog/why-pay-tax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PKKQnijnsM" TargetMode="Externa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4C46-3676-C3C3-1D5E-108787EF8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15709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latin typeface="Georgia Pro Black" panose="02040A02050405020203" pitchFamily="18" charset="0"/>
              </a:rPr>
              <a:t>Living a Financial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9F9BA-65FE-3D25-0219-536960A9F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312898" cy="969962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en-US" sz="1000" dirty="0">
              <a:latin typeface="Georgia Pro Black" panose="02040A02050405020203" pitchFamily="18" charset="0"/>
            </a:endParaRPr>
          </a:p>
          <a:p>
            <a:r>
              <a:rPr lang="en-US" dirty="0">
                <a:latin typeface="Georgia Pro Black" panose="02040A02050405020203" pitchFamily="18" charset="0"/>
              </a:rPr>
              <a:t>Unit VI – Credit Management</a:t>
            </a:r>
          </a:p>
        </p:txBody>
      </p:sp>
    </p:spTree>
    <p:extLst>
      <p:ext uri="{BB962C8B-B14F-4D97-AF65-F5344CB8AC3E}">
        <p14:creationId xmlns:p14="http://schemas.microsoft.com/office/powerpoint/2010/main" val="239885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EBB2-4657-463E-AC04-650B923E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4EFA-8F03-4183-AB89-5229018E1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chart to calculate your federal income tax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70FD8-91F8-4C5A-B068-DDD307173BB5}"/>
              </a:ext>
            </a:extLst>
          </p:cNvPr>
          <p:cNvSpPr/>
          <p:nvPr/>
        </p:nvSpPr>
        <p:spPr>
          <a:xfrm>
            <a:off x="168813" y="2286000"/>
            <a:ext cx="5819336" cy="2609557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  <a:p>
            <a:pPr marL="342900" lvl="0" indent="-342900">
              <a:buSzPts val="1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your yearly income and subtract the standard deduction ($13,850 for single or $27,700 for married filing jointly)</a:t>
            </a:r>
          </a:p>
          <a:p>
            <a:pPr marL="342900" lvl="0" indent="-342900">
              <a:spcBef>
                <a:spcPts val="960"/>
              </a:spcBef>
              <a:buSzPts val="1800"/>
              <a:buChar char="○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Salary – Standard Deduction = Taxable Income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02187D-E9D4-0A24-1FFA-ED91DEF1A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624753"/>
              </p:ext>
            </p:extLst>
          </p:nvPr>
        </p:nvGraphicFramePr>
        <p:xfrm>
          <a:off x="6203852" y="2188612"/>
          <a:ext cx="5575554" cy="3688080"/>
        </p:xfrm>
        <a:graphic>
          <a:graphicData uri="http://schemas.openxmlformats.org/drawingml/2006/table">
            <a:tbl>
              <a:tblPr/>
              <a:tblGrid>
                <a:gridCol w="1858518">
                  <a:extLst>
                    <a:ext uri="{9D8B030D-6E8A-4147-A177-3AD203B41FA5}">
                      <a16:colId xmlns:a16="http://schemas.microsoft.com/office/drawing/2014/main" val="1153274560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3448218983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808388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Tax rate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E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on taxable income from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up to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F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0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99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21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7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24%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3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9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35%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37%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And up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2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23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DB7B-C7ED-B85A-73F4-8538A612A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A9D5-C41B-5F7D-096E-C520E53F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47D0-FB03-161A-F619-7A216EAF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chart to calculate your federal income tax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47C9E-B636-C9F8-11E6-D32050DF14BD}"/>
              </a:ext>
            </a:extLst>
          </p:cNvPr>
          <p:cNvSpPr/>
          <p:nvPr/>
        </p:nvSpPr>
        <p:spPr>
          <a:xfrm>
            <a:off x="168813" y="2286000"/>
            <a:ext cx="5819336" cy="3590692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  <a:p>
            <a:pPr marL="342900" lvl="0" indent="-342900">
              <a:buSzPts val="1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tax bracket your income falls under (Remember there are two brackets – Single Filers and Married Filers) – be sure to look under the correct chart</a:t>
            </a:r>
          </a:p>
          <a:p>
            <a:pPr marL="342900" lvl="0" indent="-342900">
              <a:buSzPts val="1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Taxable income for a single filer making $32,000 falls in the 12% bracket, but also includes 10% bracket)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059EE5-BB2F-AEB4-DA88-5CE1069AF285}"/>
              </a:ext>
            </a:extLst>
          </p:cNvPr>
          <p:cNvGraphicFramePr>
            <a:graphicFrameLocks noGrp="1"/>
          </p:cNvGraphicFramePr>
          <p:nvPr/>
        </p:nvGraphicFramePr>
        <p:xfrm>
          <a:off x="6203852" y="2188612"/>
          <a:ext cx="5575554" cy="3688080"/>
        </p:xfrm>
        <a:graphic>
          <a:graphicData uri="http://schemas.openxmlformats.org/drawingml/2006/table">
            <a:tbl>
              <a:tblPr/>
              <a:tblGrid>
                <a:gridCol w="1858518">
                  <a:extLst>
                    <a:ext uri="{9D8B030D-6E8A-4147-A177-3AD203B41FA5}">
                      <a16:colId xmlns:a16="http://schemas.microsoft.com/office/drawing/2014/main" val="1153274560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3448218983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808388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Tax rate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E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on taxable income from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up to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F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0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99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21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7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24%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3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9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35%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37%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And up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2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29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3B768-C57D-FEBD-B020-4BE6CADC6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238C-7428-A433-1D6E-C1176B29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3B518-0597-FA01-B1ED-90548E52B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chart to calculate your federal income tax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4047-8BB9-BBC2-E517-4A7CE2C470A5}"/>
              </a:ext>
            </a:extLst>
          </p:cNvPr>
          <p:cNvSpPr/>
          <p:nvPr/>
        </p:nvSpPr>
        <p:spPr>
          <a:xfrm>
            <a:off x="168813" y="2286000"/>
            <a:ext cx="5819336" cy="2637692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part of the taxable income is calculated at the 10% rate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the difference between the 10% and 12% tax rates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$32,000 - $11,000 = $21,000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2E138C-5636-494E-7EA1-2134865590E5}"/>
              </a:ext>
            </a:extLst>
          </p:cNvPr>
          <p:cNvGraphicFramePr>
            <a:graphicFrameLocks noGrp="1"/>
          </p:cNvGraphicFramePr>
          <p:nvPr/>
        </p:nvGraphicFramePr>
        <p:xfrm>
          <a:off x="6203852" y="2188612"/>
          <a:ext cx="5575554" cy="3688080"/>
        </p:xfrm>
        <a:graphic>
          <a:graphicData uri="http://schemas.openxmlformats.org/drawingml/2006/table">
            <a:tbl>
              <a:tblPr/>
              <a:tblGrid>
                <a:gridCol w="1858518">
                  <a:extLst>
                    <a:ext uri="{9D8B030D-6E8A-4147-A177-3AD203B41FA5}">
                      <a16:colId xmlns:a16="http://schemas.microsoft.com/office/drawing/2014/main" val="1153274560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3448218983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808388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Tax rate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E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on taxable income from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up to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F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0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99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21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7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24%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3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9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35%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37%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And up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2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15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45291-A937-0DB6-E31F-62042C830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722-F6E8-367F-8299-E40332C1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842BB-8511-4E77-4939-C18E3ED9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chart to calculate your federal income tax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73C2E-623F-DB86-169B-0EC6C8B5E5DB}"/>
              </a:ext>
            </a:extLst>
          </p:cNvPr>
          <p:cNvSpPr/>
          <p:nvPr/>
        </p:nvSpPr>
        <p:spPr>
          <a:xfrm>
            <a:off x="168813" y="2286000"/>
            <a:ext cx="5819336" cy="2412609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your federal income tax per year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= (.10 x $11,000) + (.12 x $21,000)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 = $1,100 + $2,520</a:t>
            </a:r>
          </a:p>
          <a:p>
            <a:pPr marL="342900" lvl="0" indent="-342900">
              <a:buSzPts val="18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Tax = $3,620 for a single filer making $32,000 per year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421C71-68BC-35BC-49DF-301CF0C2B43A}"/>
              </a:ext>
            </a:extLst>
          </p:cNvPr>
          <p:cNvGraphicFramePr>
            <a:graphicFrameLocks noGrp="1"/>
          </p:cNvGraphicFramePr>
          <p:nvPr/>
        </p:nvGraphicFramePr>
        <p:xfrm>
          <a:off x="6203852" y="2188612"/>
          <a:ext cx="5575554" cy="3688080"/>
        </p:xfrm>
        <a:graphic>
          <a:graphicData uri="http://schemas.openxmlformats.org/drawingml/2006/table">
            <a:tbl>
              <a:tblPr/>
              <a:tblGrid>
                <a:gridCol w="1858518">
                  <a:extLst>
                    <a:ext uri="{9D8B030D-6E8A-4147-A177-3AD203B41FA5}">
                      <a16:colId xmlns:a16="http://schemas.microsoft.com/office/drawing/2014/main" val="1153274560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3448218983"/>
                    </a:ext>
                  </a:extLst>
                </a:gridCol>
                <a:gridCol w="1858518">
                  <a:extLst>
                    <a:ext uri="{9D8B030D-6E8A-4147-A177-3AD203B41FA5}">
                      <a16:colId xmlns:a16="http://schemas.microsoft.com/office/drawing/2014/main" val="808388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Tax rate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E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on taxable income from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2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up to . . .</a:t>
                      </a:r>
                    </a:p>
                  </a:txBody>
                  <a:tcPr marL="76200" marR="76200" marT="76200" marB="76200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F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0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99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$11,001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21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$44,726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7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24%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$95,376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3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32%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$182,101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9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35%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$231,251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37%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$578,126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And up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2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00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EBB2-4657-463E-AC04-650B923E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4EFA-8F03-4183-AB89-5229018E1F5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State Tax Income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FE63FB0-6EA7-41CE-8BC2-BDE5B5670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77" y="681037"/>
            <a:ext cx="5113145" cy="435133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F0D8F7-E94F-4EEB-8242-29FD8E41314F}"/>
              </a:ext>
            </a:extLst>
          </p:cNvPr>
          <p:cNvSpPr/>
          <p:nvPr/>
        </p:nvSpPr>
        <p:spPr>
          <a:xfrm>
            <a:off x="579864" y="2642839"/>
            <a:ext cx="4951142" cy="1817649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your income by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your state income 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income tax = salary x 4.45%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$32,000 X .00445 = $1,424</a:t>
            </a:r>
          </a:p>
        </p:txBody>
      </p:sp>
    </p:spTree>
    <p:extLst>
      <p:ext uri="{BB962C8B-B14F-4D97-AF65-F5344CB8AC3E}">
        <p14:creationId xmlns:p14="http://schemas.microsoft.com/office/powerpoint/2010/main" val="62601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EBB2-4657-463E-AC04-650B923E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How RICH are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4EFA-8F03-4183-AB89-5229018E1F5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your monthly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EE8AA-5701-44C5-81F1-D0401FC2537D}"/>
              </a:ext>
            </a:extLst>
          </p:cNvPr>
          <p:cNvSpPr/>
          <p:nvPr/>
        </p:nvSpPr>
        <p:spPr>
          <a:xfrm>
            <a:off x="168813" y="2386361"/>
            <a:ext cx="6087022" cy="2985042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SzPts val="2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 BOTH the federal and state taxes from your income…. </a:t>
            </a:r>
          </a:p>
          <a:p>
            <a:pPr marL="342900" lvl="0" indent="-342900">
              <a:buSzPts val="2800"/>
              <a:buChar char="○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$32,000 – ($3,620 federal income tax + $1,424) = $26,965</a:t>
            </a:r>
          </a:p>
          <a:p>
            <a:pPr marL="342900" lvl="0" indent="-342900">
              <a:spcBef>
                <a:spcPts val="1160"/>
              </a:spcBef>
              <a:buSzPts val="2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divide by 12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($26,965/12 = $2,247.08)</a:t>
            </a:r>
          </a:p>
          <a:p>
            <a:pPr marL="342900" lvl="0" indent="-342900">
              <a:spcBef>
                <a:spcPts val="1160"/>
              </a:spcBef>
              <a:buSzPts val="2800"/>
              <a:buChar char="○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how much money you have PER MONTH</a:t>
            </a:r>
          </a:p>
        </p:txBody>
      </p:sp>
      <p:pic>
        <p:nvPicPr>
          <p:cNvPr id="6" name="Picture 5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F367CA23-A3ED-4E85-B226-9C74C59C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3" y="756850"/>
            <a:ext cx="3117695" cy="2985042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60E8A48C-DA96-45FD-91EC-9AFC90BE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3" y="4197426"/>
            <a:ext cx="3251509" cy="25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2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18"/>
          <p:cNvSpPr txBox="1">
            <a:spLocks noGrp="1"/>
          </p:cNvSpPr>
          <p:nvPr>
            <p:ph type="title"/>
          </p:nvPr>
        </p:nvSpPr>
        <p:spPr>
          <a:xfrm>
            <a:off x="1413800" y="1020066"/>
            <a:ext cx="9364400" cy="3961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Insurance</a:t>
            </a:r>
            <a:endParaRPr b="1" dirty="0">
              <a:solidFill>
                <a:srgbClr val="003300"/>
              </a:solidFill>
              <a:latin typeface="High Tower Text" panose="02040502050506030303" pitchFamily="18" charset="0"/>
            </a:endParaRPr>
          </a:p>
          <a:p>
            <a:pPr algn="ctr"/>
            <a:r>
              <a:rPr lang="en" b="1" dirty="0">
                <a:solidFill>
                  <a:srgbClr val="003300"/>
                </a:solidFill>
                <a:latin typeface="High Tower Text" panose="02040502050506030303" pitchFamily="18" charset="0"/>
              </a:rPr>
              <a:t>Policies and Strategies</a:t>
            </a:r>
            <a:endParaRPr b="1" dirty="0">
              <a:solidFill>
                <a:srgbClr val="003300"/>
              </a:solidFill>
              <a:latin typeface="High Tower Text" panose="02040502050506030303" pitchFamily="18" charset="0"/>
            </a:endParaRPr>
          </a:p>
        </p:txBody>
      </p:sp>
      <p:grpSp>
        <p:nvGrpSpPr>
          <p:cNvPr id="1067" name="Google Shape;1067;p118"/>
          <p:cNvGrpSpPr/>
          <p:nvPr/>
        </p:nvGrpSpPr>
        <p:grpSpPr>
          <a:xfrm>
            <a:off x="9365876" y="4460816"/>
            <a:ext cx="3134933" cy="2630633"/>
            <a:chOff x="7024407" y="3345611"/>
            <a:chExt cx="2351200" cy="1972975"/>
          </a:xfrm>
        </p:grpSpPr>
        <p:sp>
          <p:nvSpPr>
            <p:cNvPr id="1068" name="Google Shape;1068;p118"/>
            <p:cNvSpPr/>
            <p:nvPr/>
          </p:nvSpPr>
          <p:spPr>
            <a:xfrm flipH="1">
              <a:off x="7024407" y="3345611"/>
              <a:ext cx="2351200" cy="1972975"/>
            </a:xfrm>
            <a:custGeom>
              <a:avLst/>
              <a:gdLst/>
              <a:ahLst/>
              <a:cxnLst/>
              <a:rect l="l" t="t" r="r" b="b"/>
              <a:pathLst>
                <a:path w="49178" h="41267" extrusionOk="0">
                  <a:moveTo>
                    <a:pt x="1" y="0"/>
                  </a:moveTo>
                  <a:lnTo>
                    <a:pt x="1" y="41266"/>
                  </a:lnTo>
                  <a:lnTo>
                    <a:pt x="49178" y="41266"/>
                  </a:lnTo>
                  <a:cubicBezTo>
                    <a:pt x="45583" y="31903"/>
                    <a:pt x="36464" y="25124"/>
                    <a:pt x="26492" y="24048"/>
                  </a:cubicBezTo>
                  <a:cubicBezTo>
                    <a:pt x="23243" y="23697"/>
                    <a:pt x="19944" y="23927"/>
                    <a:pt x="16708" y="23462"/>
                  </a:cubicBezTo>
                  <a:cubicBezTo>
                    <a:pt x="13474" y="22996"/>
                    <a:pt x="10153" y="21686"/>
                    <a:pt x="8289" y="19000"/>
                  </a:cubicBezTo>
                  <a:cubicBezTo>
                    <a:pt x="6141" y="15907"/>
                    <a:pt x="6404" y="11824"/>
                    <a:pt x="5891" y="8092"/>
                  </a:cubicBezTo>
                  <a:cubicBezTo>
                    <a:pt x="5379" y="4360"/>
                    <a:pt x="3389" y="22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18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118"/>
            <p:cNvSpPr/>
            <p:nvPr/>
          </p:nvSpPr>
          <p:spPr>
            <a:xfrm rot="-1811368" flipH="1">
              <a:off x="7586076" y="4053787"/>
              <a:ext cx="1490888" cy="843507"/>
            </a:xfrm>
            <a:custGeom>
              <a:avLst/>
              <a:gdLst/>
              <a:ahLst/>
              <a:cxnLst/>
              <a:rect l="l" t="t" r="r" b="b"/>
              <a:pathLst>
                <a:path w="30935" h="17501" extrusionOk="0">
                  <a:moveTo>
                    <a:pt x="27567" y="1"/>
                  </a:moveTo>
                  <a:cubicBezTo>
                    <a:pt x="27305" y="1"/>
                    <a:pt x="27032" y="53"/>
                    <a:pt x="26755" y="170"/>
                  </a:cubicBezTo>
                  <a:cubicBezTo>
                    <a:pt x="26157" y="421"/>
                    <a:pt x="25701" y="952"/>
                    <a:pt x="25493" y="1561"/>
                  </a:cubicBezTo>
                  <a:cubicBezTo>
                    <a:pt x="25303" y="2113"/>
                    <a:pt x="25554" y="2952"/>
                    <a:pt x="25044" y="3354"/>
                  </a:cubicBezTo>
                  <a:cubicBezTo>
                    <a:pt x="24796" y="3551"/>
                    <a:pt x="24503" y="3623"/>
                    <a:pt x="24200" y="3623"/>
                  </a:cubicBezTo>
                  <a:cubicBezTo>
                    <a:pt x="23759" y="3623"/>
                    <a:pt x="23296" y="3470"/>
                    <a:pt x="22912" y="3325"/>
                  </a:cubicBezTo>
                  <a:cubicBezTo>
                    <a:pt x="22045" y="2997"/>
                    <a:pt x="21159" y="2830"/>
                    <a:pt x="20272" y="2830"/>
                  </a:cubicBezTo>
                  <a:cubicBezTo>
                    <a:pt x="19428" y="2830"/>
                    <a:pt x="18582" y="2980"/>
                    <a:pt x="17749" y="3284"/>
                  </a:cubicBezTo>
                  <a:cubicBezTo>
                    <a:pt x="15818" y="3987"/>
                    <a:pt x="13751" y="5555"/>
                    <a:pt x="11739" y="5555"/>
                  </a:cubicBezTo>
                  <a:cubicBezTo>
                    <a:pt x="10813" y="5555"/>
                    <a:pt x="9899" y="5223"/>
                    <a:pt x="9015" y="4322"/>
                  </a:cubicBezTo>
                  <a:cubicBezTo>
                    <a:pt x="8233" y="3524"/>
                    <a:pt x="7662" y="2531"/>
                    <a:pt x="6829" y="1786"/>
                  </a:cubicBezTo>
                  <a:cubicBezTo>
                    <a:pt x="6496" y="1487"/>
                    <a:pt x="6125" y="1270"/>
                    <a:pt x="5738" y="1128"/>
                  </a:cubicBezTo>
                  <a:lnTo>
                    <a:pt x="5740" y="1128"/>
                  </a:lnTo>
                  <a:cubicBezTo>
                    <a:pt x="5347" y="983"/>
                    <a:pt x="4935" y="914"/>
                    <a:pt x="4524" y="914"/>
                  </a:cubicBezTo>
                  <a:cubicBezTo>
                    <a:pt x="2930" y="914"/>
                    <a:pt x="1333" y="1945"/>
                    <a:pt x="784" y="3558"/>
                  </a:cubicBezTo>
                  <a:cubicBezTo>
                    <a:pt x="1" y="5869"/>
                    <a:pt x="1679" y="8664"/>
                    <a:pt x="4210" y="8664"/>
                  </a:cubicBezTo>
                  <a:cubicBezTo>
                    <a:pt x="4231" y="8664"/>
                    <a:pt x="4252" y="8664"/>
                    <a:pt x="4273" y="8663"/>
                  </a:cubicBezTo>
                  <a:cubicBezTo>
                    <a:pt x="5247" y="8645"/>
                    <a:pt x="6183" y="8318"/>
                    <a:pt x="7135" y="8111"/>
                  </a:cubicBezTo>
                  <a:cubicBezTo>
                    <a:pt x="7553" y="8020"/>
                    <a:pt x="7980" y="7971"/>
                    <a:pt x="8404" y="7971"/>
                  </a:cubicBezTo>
                  <a:cubicBezTo>
                    <a:pt x="9469" y="7971"/>
                    <a:pt x="10514" y="8281"/>
                    <a:pt x="11338" y="9023"/>
                  </a:cubicBezTo>
                  <a:cubicBezTo>
                    <a:pt x="12666" y="10220"/>
                    <a:pt x="13078" y="12413"/>
                    <a:pt x="13872" y="13974"/>
                  </a:cubicBezTo>
                  <a:cubicBezTo>
                    <a:pt x="14622" y="15445"/>
                    <a:pt x="16289" y="16592"/>
                    <a:pt x="17810" y="17108"/>
                  </a:cubicBezTo>
                  <a:cubicBezTo>
                    <a:pt x="18594" y="17374"/>
                    <a:pt x="19391" y="17500"/>
                    <a:pt x="20176" y="17500"/>
                  </a:cubicBezTo>
                  <a:cubicBezTo>
                    <a:pt x="23243" y="17500"/>
                    <a:pt x="26106" y="15568"/>
                    <a:pt x="27147" y="12502"/>
                  </a:cubicBezTo>
                  <a:cubicBezTo>
                    <a:pt x="27862" y="10393"/>
                    <a:pt x="27557" y="7978"/>
                    <a:pt x="26284" y="6144"/>
                  </a:cubicBezTo>
                  <a:cubicBezTo>
                    <a:pt x="26036" y="5786"/>
                    <a:pt x="25739" y="5396"/>
                    <a:pt x="25811" y="4967"/>
                  </a:cubicBezTo>
                  <a:cubicBezTo>
                    <a:pt x="25885" y="4542"/>
                    <a:pt x="26321" y="4256"/>
                    <a:pt x="26749" y="4210"/>
                  </a:cubicBezTo>
                  <a:cubicBezTo>
                    <a:pt x="26819" y="4203"/>
                    <a:pt x="26887" y="4200"/>
                    <a:pt x="26953" y="4200"/>
                  </a:cubicBezTo>
                  <a:cubicBezTo>
                    <a:pt x="27339" y="4200"/>
                    <a:pt x="27684" y="4301"/>
                    <a:pt x="28046" y="4301"/>
                  </a:cubicBezTo>
                  <a:cubicBezTo>
                    <a:pt x="28266" y="4301"/>
                    <a:pt x="28491" y="4264"/>
                    <a:pt x="28736" y="4144"/>
                  </a:cubicBezTo>
                  <a:cubicBezTo>
                    <a:pt x="30935" y="3066"/>
                    <a:pt x="29568" y="1"/>
                    <a:pt x="27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0" name="Google Shape;1070;p118"/>
          <p:cNvGrpSpPr/>
          <p:nvPr/>
        </p:nvGrpSpPr>
        <p:grpSpPr>
          <a:xfrm>
            <a:off x="9181724" y="0"/>
            <a:ext cx="3149891" cy="2829965"/>
            <a:chOff x="6886293" y="0"/>
            <a:chExt cx="2362418" cy="2122474"/>
          </a:xfrm>
        </p:grpSpPr>
        <p:sp>
          <p:nvSpPr>
            <p:cNvPr id="1071" name="Google Shape;1071;p118"/>
            <p:cNvSpPr/>
            <p:nvPr/>
          </p:nvSpPr>
          <p:spPr>
            <a:xfrm flipH="1">
              <a:off x="7414327" y="0"/>
              <a:ext cx="1834384" cy="2122474"/>
            </a:xfrm>
            <a:custGeom>
              <a:avLst/>
              <a:gdLst/>
              <a:ahLst/>
              <a:cxnLst/>
              <a:rect l="l" t="t" r="r" b="b"/>
              <a:pathLst>
                <a:path w="37383" h="43254" extrusionOk="0">
                  <a:moveTo>
                    <a:pt x="0" y="1"/>
                  </a:moveTo>
                  <a:lnTo>
                    <a:pt x="0" y="43253"/>
                  </a:lnTo>
                  <a:cubicBezTo>
                    <a:pt x="2426" y="42049"/>
                    <a:pt x="4203" y="39611"/>
                    <a:pt x="5031" y="36989"/>
                  </a:cubicBezTo>
                  <a:cubicBezTo>
                    <a:pt x="6615" y="31974"/>
                    <a:pt x="3035" y="22406"/>
                    <a:pt x="7685" y="18762"/>
                  </a:cubicBezTo>
                  <a:cubicBezTo>
                    <a:pt x="8470" y="18146"/>
                    <a:pt x="9470" y="17827"/>
                    <a:pt x="10468" y="17827"/>
                  </a:cubicBezTo>
                  <a:cubicBezTo>
                    <a:pt x="11164" y="17827"/>
                    <a:pt x="11860" y="17982"/>
                    <a:pt x="12481" y="18300"/>
                  </a:cubicBezTo>
                  <a:cubicBezTo>
                    <a:pt x="15855" y="20028"/>
                    <a:pt x="16223" y="24481"/>
                    <a:pt x="20355" y="26172"/>
                  </a:cubicBezTo>
                  <a:cubicBezTo>
                    <a:pt x="21786" y="26758"/>
                    <a:pt x="23349" y="27057"/>
                    <a:pt x="24911" y="27057"/>
                  </a:cubicBezTo>
                  <a:cubicBezTo>
                    <a:pt x="27239" y="27057"/>
                    <a:pt x="29565" y="26391"/>
                    <a:pt x="31449" y="25015"/>
                  </a:cubicBezTo>
                  <a:cubicBezTo>
                    <a:pt x="36097" y="21619"/>
                    <a:pt x="37382" y="14411"/>
                    <a:pt x="34195" y="9616"/>
                  </a:cubicBezTo>
                  <a:cubicBezTo>
                    <a:pt x="32304" y="6774"/>
                    <a:pt x="28947" y="4027"/>
                    <a:pt x="29934" y="760"/>
                  </a:cubicBezTo>
                  <a:cubicBezTo>
                    <a:pt x="30015" y="492"/>
                    <a:pt x="30127" y="240"/>
                    <a:pt x="30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" name="Google Shape;1072;p118"/>
            <p:cNvSpPr/>
            <p:nvPr/>
          </p:nvSpPr>
          <p:spPr>
            <a:xfrm flipH="1">
              <a:off x="6886293" y="202400"/>
              <a:ext cx="475742" cy="475801"/>
            </a:xfrm>
            <a:custGeom>
              <a:avLst/>
              <a:gdLst/>
              <a:ahLst/>
              <a:cxnLst/>
              <a:rect l="l" t="t" r="r" b="b"/>
              <a:pathLst>
                <a:path w="16280" h="16282" extrusionOk="0">
                  <a:moveTo>
                    <a:pt x="8141" y="1"/>
                  </a:moveTo>
                  <a:cubicBezTo>
                    <a:pt x="5981" y="1"/>
                    <a:pt x="3912" y="859"/>
                    <a:pt x="2385" y="2385"/>
                  </a:cubicBezTo>
                  <a:cubicBezTo>
                    <a:pt x="859" y="3912"/>
                    <a:pt x="0" y="5982"/>
                    <a:pt x="0" y="8141"/>
                  </a:cubicBezTo>
                  <a:cubicBezTo>
                    <a:pt x="0" y="10300"/>
                    <a:pt x="859" y="12370"/>
                    <a:pt x="2385" y="13897"/>
                  </a:cubicBezTo>
                  <a:cubicBezTo>
                    <a:pt x="3912" y="15423"/>
                    <a:pt x="5981" y="16281"/>
                    <a:pt x="8141" y="16281"/>
                  </a:cubicBezTo>
                  <a:cubicBezTo>
                    <a:pt x="10298" y="16281"/>
                    <a:pt x="12369" y="15423"/>
                    <a:pt x="13897" y="13897"/>
                  </a:cubicBezTo>
                  <a:cubicBezTo>
                    <a:pt x="15422" y="12370"/>
                    <a:pt x="16279" y="10300"/>
                    <a:pt x="16279" y="8141"/>
                  </a:cubicBezTo>
                  <a:cubicBezTo>
                    <a:pt x="16279" y="5982"/>
                    <a:pt x="15422" y="3912"/>
                    <a:pt x="13897" y="2385"/>
                  </a:cubicBezTo>
                  <a:cubicBezTo>
                    <a:pt x="12369" y="859"/>
                    <a:pt x="10298" y="1"/>
                    <a:pt x="8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3" name="Google Shape;1073;p118"/>
          <p:cNvGrpSpPr/>
          <p:nvPr/>
        </p:nvGrpSpPr>
        <p:grpSpPr>
          <a:xfrm>
            <a:off x="5" y="3"/>
            <a:ext cx="3493705" cy="2597731"/>
            <a:chOff x="3" y="2"/>
            <a:chExt cx="2620279" cy="1948298"/>
          </a:xfrm>
        </p:grpSpPr>
        <p:sp>
          <p:nvSpPr>
            <p:cNvPr id="1074" name="Google Shape;1074;p118"/>
            <p:cNvSpPr/>
            <p:nvPr/>
          </p:nvSpPr>
          <p:spPr>
            <a:xfrm flipH="1">
              <a:off x="1580413" y="581186"/>
              <a:ext cx="97017" cy="97017"/>
            </a:xfrm>
            <a:custGeom>
              <a:avLst/>
              <a:gdLst/>
              <a:ahLst/>
              <a:cxnLst/>
              <a:rect l="l" t="t" r="r" b="b"/>
              <a:pathLst>
                <a:path w="2601" h="2601" extrusionOk="0">
                  <a:moveTo>
                    <a:pt x="1301" y="0"/>
                  </a:moveTo>
                  <a:cubicBezTo>
                    <a:pt x="584" y="0"/>
                    <a:pt x="0" y="582"/>
                    <a:pt x="0" y="1300"/>
                  </a:cubicBezTo>
                  <a:cubicBezTo>
                    <a:pt x="0" y="2018"/>
                    <a:pt x="584" y="2601"/>
                    <a:pt x="1301" y="2601"/>
                  </a:cubicBezTo>
                  <a:cubicBezTo>
                    <a:pt x="2019" y="2601"/>
                    <a:pt x="2601" y="2018"/>
                    <a:pt x="2601" y="1300"/>
                  </a:cubicBezTo>
                  <a:cubicBezTo>
                    <a:pt x="2601" y="582"/>
                    <a:pt x="2019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118"/>
            <p:cNvSpPr/>
            <p:nvPr/>
          </p:nvSpPr>
          <p:spPr>
            <a:xfrm flipH="1">
              <a:off x="3" y="2"/>
              <a:ext cx="2620279" cy="1719711"/>
            </a:xfrm>
            <a:custGeom>
              <a:avLst/>
              <a:gdLst/>
              <a:ahLst/>
              <a:cxnLst/>
              <a:rect l="l" t="t" r="r" b="b"/>
              <a:pathLst>
                <a:path w="53708" h="35249" extrusionOk="0">
                  <a:moveTo>
                    <a:pt x="0" y="1"/>
                  </a:moveTo>
                  <a:cubicBezTo>
                    <a:pt x="735" y="662"/>
                    <a:pt x="1534" y="1243"/>
                    <a:pt x="2379" y="1716"/>
                  </a:cubicBezTo>
                  <a:cubicBezTo>
                    <a:pt x="7388" y="4516"/>
                    <a:pt x="13387" y="4643"/>
                    <a:pt x="19108" y="5096"/>
                  </a:cubicBezTo>
                  <a:cubicBezTo>
                    <a:pt x="24827" y="5550"/>
                    <a:pt x="30949" y="6603"/>
                    <a:pt x="35006" y="10660"/>
                  </a:cubicBezTo>
                  <a:cubicBezTo>
                    <a:pt x="37845" y="13498"/>
                    <a:pt x="39266" y="17418"/>
                    <a:pt x="40580" y="21212"/>
                  </a:cubicBezTo>
                  <a:cubicBezTo>
                    <a:pt x="41894" y="25005"/>
                    <a:pt x="43259" y="28933"/>
                    <a:pt x="46028" y="31841"/>
                  </a:cubicBezTo>
                  <a:cubicBezTo>
                    <a:pt x="47960" y="33872"/>
                    <a:pt x="50786" y="35249"/>
                    <a:pt x="53517" y="35249"/>
                  </a:cubicBezTo>
                  <a:cubicBezTo>
                    <a:pt x="53581" y="35249"/>
                    <a:pt x="53644" y="35248"/>
                    <a:pt x="53707" y="35246"/>
                  </a:cubicBezTo>
                  <a:lnTo>
                    <a:pt x="53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118"/>
            <p:cNvSpPr/>
            <p:nvPr/>
          </p:nvSpPr>
          <p:spPr>
            <a:xfrm rot="-3010958" flipH="1">
              <a:off x="154443" y="1028372"/>
              <a:ext cx="917290" cy="692108"/>
            </a:xfrm>
            <a:custGeom>
              <a:avLst/>
              <a:gdLst/>
              <a:ahLst/>
              <a:cxnLst/>
              <a:rect l="l" t="t" r="r" b="b"/>
              <a:pathLst>
                <a:path w="24592" h="18555" extrusionOk="0">
                  <a:moveTo>
                    <a:pt x="4267" y="1"/>
                  </a:moveTo>
                  <a:cubicBezTo>
                    <a:pt x="3096" y="1"/>
                    <a:pt x="1907" y="563"/>
                    <a:pt x="1228" y="1607"/>
                  </a:cubicBezTo>
                  <a:cubicBezTo>
                    <a:pt x="0" y="3492"/>
                    <a:pt x="880" y="6380"/>
                    <a:pt x="3164" y="6919"/>
                  </a:cubicBezTo>
                  <a:cubicBezTo>
                    <a:pt x="4030" y="7122"/>
                    <a:pt x="4934" y="7044"/>
                    <a:pt x="5825" y="7076"/>
                  </a:cubicBezTo>
                  <a:cubicBezTo>
                    <a:pt x="7196" y="7127"/>
                    <a:pt x="8557" y="7656"/>
                    <a:pt x="9344" y="8836"/>
                  </a:cubicBezTo>
                  <a:cubicBezTo>
                    <a:pt x="10250" y="10197"/>
                    <a:pt x="10116" y="12234"/>
                    <a:pt x="10468" y="13795"/>
                  </a:cubicBezTo>
                  <a:cubicBezTo>
                    <a:pt x="10800" y="15269"/>
                    <a:pt x="12016" y="16661"/>
                    <a:pt x="13248" y="17463"/>
                  </a:cubicBezTo>
                  <a:cubicBezTo>
                    <a:pt x="14381" y="18202"/>
                    <a:pt x="15655" y="18555"/>
                    <a:pt x="16914" y="18555"/>
                  </a:cubicBezTo>
                  <a:cubicBezTo>
                    <a:pt x="19115" y="18555"/>
                    <a:pt x="21272" y="17476"/>
                    <a:pt x="22563" y="15494"/>
                  </a:cubicBezTo>
                  <a:cubicBezTo>
                    <a:pt x="24591" y="12378"/>
                    <a:pt x="23710" y="8207"/>
                    <a:pt x="20594" y="6180"/>
                  </a:cubicBezTo>
                  <a:cubicBezTo>
                    <a:pt x="19536" y="5491"/>
                    <a:pt x="18296" y="5165"/>
                    <a:pt x="17046" y="5165"/>
                  </a:cubicBezTo>
                  <a:cubicBezTo>
                    <a:pt x="16804" y="5165"/>
                    <a:pt x="16562" y="5178"/>
                    <a:pt x="16321" y="5202"/>
                  </a:cubicBezTo>
                  <a:cubicBezTo>
                    <a:pt x="14815" y="5352"/>
                    <a:pt x="13103" y="5980"/>
                    <a:pt x="11563" y="5980"/>
                  </a:cubicBezTo>
                  <a:cubicBezTo>
                    <a:pt x="10311" y="5980"/>
                    <a:pt x="9173" y="5566"/>
                    <a:pt x="8349" y="4146"/>
                  </a:cubicBezTo>
                  <a:cubicBezTo>
                    <a:pt x="7835" y="3261"/>
                    <a:pt x="7554" y="2253"/>
                    <a:pt x="6985" y="1405"/>
                  </a:cubicBezTo>
                  <a:cubicBezTo>
                    <a:pt x="6757" y="1063"/>
                    <a:pt x="6479" y="788"/>
                    <a:pt x="6168" y="574"/>
                  </a:cubicBezTo>
                  <a:cubicBezTo>
                    <a:pt x="5607" y="187"/>
                    <a:pt x="4940" y="1"/>
                    <a:pt x="4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77" name="Google Shape;1077;p118"/>
          <p:cNvGrpSpPr/>
          <p:nvPr/>
        </p:nvGrpSpPr>
        <p:grpSpPr>
          <a:xfrm>
            <a:off x="-169195" y="3785069"/>
            <a:ext cx="4682172" cy="3072921"/>
            <a:chOff x="-126897" y="2838801"/>
            <a:chExt cx="3511629" cy="2304691"/>
          </a:xfrm>
        </p:grpSpPr>
        <p:sp>
          <p:nvSpPr>
            <p:cNvPr id="1078" name="Google Shape;1078;p118"/>
            <p:cNvSpPr/>
            <p:nvPr/>
          </p:nvSpPr>
          <p:spPr>
            <a:xfrm flipH="1">
              <a:off x="-126897" y="2838801"/>
              <a:ext cx="3511629" cy="2304691"/>
            </a:xfrm>
            <a:custGeom>
              <a:avLst/>
              <a:gdLst/>
              <a:ahLst/>
              <a:cxnLst/>
              <a:rect l="l" t="t" r="r" b="b"/>
              <a:pathLst>
                <a:path w="76963" h="50511" extrusionOk="0">
                  <a:moveTo>
                    <a:pt x="76684" y="0"/>
                  </a:moveTo>
                  <a:cubicBezTo>
                    <a:pt x="72772" y="0"/>
                    <a:pt x="68724" y="1973"/>
                    <a:pt x="65957" y="4881"/>
                  </a:cubicBezTo>
                  <a:cubicBezTo>
                    <a:pt x="61992" y="9048"/>
                    <a:pt x="60033" y="14679"/>
                    <a:pt x="58151" y="20115"/>
                  </a:cubicBezTo>
                  <a:cubicBezTo>
                    <a:pt x="56268" y="25549"/>
                    <a:pt x="54231" y="31168"/>
                    <a:pt x="50163" y="35235"/>
                  </a:cubicBezTo>
                  <a:cubicBezTo>
                    <a:pt x="44348" y="41049"/>
                    <a:pt x="35577" y="42558"/>
                    <a:pt x="27380" y="43209"/>
                  </a:cubicBezTo>
                  <a:cubicBezTo>
                    <a:pt x="19183" y="43859"/>
                    <a:pt x="10585" y="44040"/>
                    <a:pt x="3407" y="48053"/>
                  </a:cubicBezTo>
                  <a:cubicBezTo>
                    <a:pt x="2198" y="48729"/>
                    <a:pt x="1052" y="49563"/>
                    <a:pt x="1" y="50511"/>
                  </a:cubicBezTo>
                  <a:lnTo>
                    <a:pt x="76963" y="50511"/>
                  </a:lnTo>
                  <a:lnTo>
                    <a:pt x="76963" y="4"/>
                  </a:lnTo>
                  <a:cubicBezTo>
                    <a:pt x="76870" y="1"/>
                    <a:pt x="76777" y="0"/>
                    <a:pt x="76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28575" dir="135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118"/>
            <p:cNvSpPr/>
            <p:nvPr/>
          </p:nvSpPr>
          <p:spPr>
            <a:xfrm flipH="1">
              <a:off x="2024659" y="4631047"/>
              <a:ext cx="269343" cy="269381"/>
            </a:xfrm>
            <a:custGeom>
              <a:avLst/>
              <a:gdLst/>
              <a:ahLst/>
              <a:cxnLst/>
              <a:rect l="l" t="t" r="r" b="b"/>
              <a:pathLst>
                <a:path w="7221" h="7222" extrusionOk="0">
                  <a:moveTo>
                    <a:pt x="3611" y="1"/>
                  </a:moveTo>
                  <a:cubicBezTo>
                    <a:pt x="1616" y="1"/>
                    <a:pt x="0" y="1617"/>
                    <a:pt x="0" y="3611"/>
                  </a:cubicBezTo>
                  <a:cubicBezTo>
                    <a:pt x="0" y="5605"/>
                    <a:pt x="1616" y="7221"/>
                    <a:pt x="3611" y="7221"/>
                  </a:cubicBezTo>
                  <a:cubicBezTo>
                    <a:pt x="5605" y="7221"/>
                    <a:pt x="7221" y="5605"/>
                    <a:pt x="7221" y="3611"/>
                  </a:cubicBezTo>
                  <a:cubicBezTo>
                    <a:pt x="7221" y="1617"/>
                    <a:pt x="5605" y="1"/>
                    <a:pt x="3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3A22F-FE9E-4D36-98FE-12AC6E56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6925-A852-4F2C-1313-0C99F936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Life has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E445-99AC-A1DB-D112-424DB9E6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649"/>
            <a:ext cx="10515600" cy="458731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life has risks and disadvantages, which never go away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Risk: </a:t>
            </a:r>
          </a:p>
          <a:p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Insurance: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coverage contracts that companies which protections people against loss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Insurance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43577-5675-41B6-650F-22AB1436FC1E}"/>
              </a:ext>
            </a:extLst>
          </p:cNvPr>
          <p:cNvSpPr/>
          <p:nvPr/>
        </p:nvSpPr>
        <p:spPr>
          <a:xfrm>
            <a:off x="506437" y="3769531"/>
            <a:ext cx="3249637" cy="2287246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Insurance: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</a:t>
            </a:r>
          </a:p>
        </p:txBody>
      </p:sp>
      <p:pic>
        <p:nvPicPr>
          <p:cNvPr id="1026" name="Picture 2" descr="Commercial Insurance | Murray">
            <a:extLst>
              <a:ext uri="{FF2B5EF4-FFF2-40B4-BE49-F238E27FC236}">
                <a16:creationId xmlns:a16="http://schemas.microsoft.com/office/drawing/2014/main" id="{D3C18174-B0F8-E9AD-C376-50570886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2" y="4205629"/>
            <a:ext cx="5662173" cy="22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45CDDB-37C6-A2E0-26B1-8E4A03AD9599}"/>
              </a:ext>
            </a:extLst>
          </p:cNvPr>
          <p:cNvSpPr/>
          <p:nvPr/>
        </p:nvSpPr>
        <p:spPr>
          <a:xfrm>
            <a:off x="4012223" y="2908190"/>
            <a:ext cx="7085428" cy="1147127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of Insurance: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Protects your property, family, and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 in managing financial risk</a:t>
            </a:r>
          </a:p>
        </p:txBody>
      </p:sp>
    </p:spTree>
    <p:extLst>
      <p:ext uri="{BB962C8B-B14F-4D97-AF65-F5344CB8AC3E}">
        <p14:creationId xmlns:p14="http://schemas.microsoft.com/office/powerpoint/2010/main" val="129520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28FD-9A7B-7E3C-215A-6037EDF9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770E-2917-E37D-AA58-73CCC1D8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Speaking Insurance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8025-6F59-46C2-A798-ECDBBA56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420837"/>
            <a:ext cx="11296357" cy="4756126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words of Insurance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C6E5F0-848B-E401-9569-34E5D0EE5B70}"/>
              </a:ext>
            </a:extLst>
          </p:cNvPr>
          <p:cNvSpPr/>
          <p:nvPr/>
        </p:nvSpPr>
        <p:spPr>
          <a:xfrm>
            <a:off x="633046" y="1969477"/>
            <a:ext cx="7723163" cy="661181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Premium: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actual cost per month of insurance </a:t>
            </a:r>
            <a:endParaRPr lang="en-US" sz="24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B31BF-492E-7FF8-523B-D86C908A8DD5}"/>
              </a:ext>
            </a:extLst>
          </p:cNvPr>
          <p:cNvSpPr/>
          <p:nvPr/>
        </p:nvSpPr>
        <p:spPr>
          <a:xfrm>
            <a:off x="633046" y="2848707"/>
            <a:ext cx="7723163" cy="859377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Deductible: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$$ you pay out of pocket before insurance coverage pays</a:t>
            </a:r>
            <a:endParaRPr lang="en-US" sz="24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9C517-471E-0AA7-7C6A-63F93ACDC63C}"/>
              </a:ext>
            </a:extLst>
          </p:cNvPr>
          <p:cNvSpPr/>
          <p:nvPr/>
        </p:nvSpPr>
        <p:spPr>
          <a:xfrm>
            <a:off x="633045" y="3900493"/>
            <a:ext cx="7723163" cy="661181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Filing a Claim: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formal request to an insurance company for coverage or compensation because of loss</a:t>
            </a:r>
            <a:endParaRPr lang="en-US" sz="24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0 Types of Insurance You Don't Need">
            <a:extLst>
              <a:ext uri="{FF2B5EF4-FFF2-40B4-BE49-F238E27FC236}">
                <a16:creationId xmlns:a16="http://schemas.microsoft.com/office/drawing/2014/main" id="{4DCC679D-F8E0-60AE-C858-7644166A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23" y="1855943"/>
            <a:ext cx="2616591" cy="33078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093;p120">
            <a:extLst>
              <a:ext uri="{FF2B5EF4-FFF2-40B4-BE49-F238E27FC236}">
                <a16:creationId xmlns:a16="http://schemas.microsoft.com/office/drawing/2014/main" id="{22B8F61B-F53E-B68C-3A47-846E819A5BC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045" y="4754083"/>
            <a:ext cx="4276580" cy="193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D03FE7-73EF-AFD0-E152-B4C8F5F916F6}"/>
              </a:ext>
            </a:extLst>
          </p:cNvPr>
          <p:cNvSpPr/>
          <p:nvPr/>
        </p:nvSpPr>
        <p:spPr>
          <a:xfrm>
            <a:off x="4698609" y="5328363"/>
            <a:ext cx="6860346" cy="859377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Coverage: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 policy covers (Ex. Injury for auto accidents or health physicals)</a:t>
            </a:r>
            <a:endParaRPr lang="en-US" sz="24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0F92-9540-B93D-256B-47289CCC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02EF-0CAF-4D9C-F156-C9E0996D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Homeowners</a:t>
            </a:r>
            <a:r>
              <a:rPr lang="en-US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971-9961-C5FD-1571-365504FBC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36431"/>
            <a:ext cx="10805160" cy="4840532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Homeowners policy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protects your home and personal belonging from incidents (inclement weather damage, fire, injuries on the property, and lawsuits) </a:t>
            </a:r>
          </a:p>
        </p:txBody>
      </p:sp>
      <p:pic>
        <p:nvPicPr>
          <p:cNvPr id="4" name="Google Shape;1100;p121">
            <a:extLst>
              <a:ext uri="{FF2B5EF4-FFF2-40B4-BE49-F238E27FC236}">
                <a16:creationId xmlns:a16="http://schemas.microsoft.com/office/drawing/2014/main" id="{6CF27C69-46EC-0A5D-519D-B1C53BD3D99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8461" y="2529109"/>
            <a:ext cx="4054899" cy="3963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B43CA6-6A12-0D62-0CBC-DF969833BFC1}"/>
              </a:ext>
            </a:extLst>
          </p:cNvPr>
          <p:cNvSpPr/>
          <p:nvPr/>
        </p:nvSpPr>
        <p:spPr>
          <a:xfrm>
            <a:off x="838199" y="2160014"/>
            <a:ext cx="6237849" cy="2096086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repairs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expense if your home is destroyed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Injuries or damage occurring on your property</a:t>
            </a:r>
          </a:p>
        </p:txBody>
      </p:sp>
      <p:pic>
        <p:nvPicPr>
          <p:cNvPr id="3074" name="Picture 2" descr="Mayhem Competitive PickUp :30 | Allstate - YouTube">
            <a:extLst>
              <a:ext uri="{FF2B5EF4-FFF2-40B4-BE49-F238E27FC236}">
                <a16:creationId xmlns:a16="http://schemas.microsoft.com/office/drawing/2014/main" id="{BA53D47C-B71C-6AB4-F5CC-379E32D7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41" y="3962130"/>
            <a:ext cx="3182522" cy="23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78EF161-8F3B-6848-6005-E3600E86869E}"/>
              </a:ext>
            </a:extLst>
          </p:cNvPr>
          <p:cNvSpPr/>
          <p:nvPr/>
        </p:nvSpPr>
        <p:spPr>
          <a:xfrm>
            <a:off x="4994031" y="3809145"/>
            <a:ext cx="3108960" cy="604911"/>
          </a:xfrm>
          <a:prstGeom prst="wedgeRoundRectCallout">
            <a:avLst>
              <a:gd name="adj1" fmla="val -46172"/>
              <a:gd name="adj2" fmla="val 9040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better protected from MAYHEM like ME!</a:t>
            </a:r>
          </a:p>
        </p:txBody>
      </p:sp>
    </p:spTree>
    <p:extLst>
      <p:ext uri="{BB962C8B-B14F-4D97-AF65-F5344CB8AC3E}">
        <p14:creationId xmlns:p14="http://schemas.microsoft.com/office/powerpoint/2010/main" val="411224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D57D3-56C5-3F54-A857-BAE432762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plan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the story of my life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a family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check up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60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F521C-CE02-66A3-CFCA-083B65B7C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ABCC-2D42-39A8-882A-8E2B38BF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Protect this HOUSE!!!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43D03-74FD-2559-BAC8-C9C44DC4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649"/>
            <a:ext cx="10515600" cy="458731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Homeowners Guideline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your largest asset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Technically, homeowners' insurance is only required when mortgaging a home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a claim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need (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cause rates to rise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covered after deductible is paid up to amount insured (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policy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Google Shape;1107;p122">
            <a:extLst>
              <a:ext uri="{FF2B5EF4-FFF2-40B4-BE49-F238E27FC236}">
                <a16:creationId xmlns:a16="http://schemas.microsoft.com/office/drawing/2014/main" id="{31D61670-BF59-526D-4993-BE37D7FA003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1461" y="3700851"/>
            <a:ext cx="9154902" cy="288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344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DD6E0-8103-61EA-3BFF-43D21E81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AEF9-AEDA-C146-E613-BA844D76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1" y="294053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F3A74-679E-B05D-CDAB-A0D91DB6D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649"/>
            <a:ext cx="10515600" cy="458731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Homeowner’s policy coverage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F88E67-5ABA-6515-8A01-F66D79C0E539}"/>
              </a:ext>
            </a:extLst>
          </p:cNvPr>
          <p:cNvSpPr/>
          <p:nvPr/>
        </p:nvSpPr>
        <p:spPr>
          <a:xfrm>
            <a:off x="281355" y="2178148"/>
            <a:ext cx="3784208" cy="2293034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or smoke damage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Falling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Theft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Roof or Foundational Issues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021A6-1B8C-0612-20A3-12DA4456DF9A}"/>
              </a:ext>
            </a:extLst>
          </p:cNvPr>
          <p:cNvSpPr/>
          <p:nvPr/>
        </p:nvSpPr>
        <p:spPr>
          <a:xfrm>
            <a:off x="7777091" y="2178148"/>
            <a:ext cx="3784208" cy="2293034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COVERED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Pest/termite damage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Flooding &amp; Hurricanes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 get flood policy)</a:t>
            </a:r>
            <a:endParaRPr lang="en-US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Earthquakes</a:t>
            </a:r>
          </a:p>
        </p:txBody>
      </p:sp>
      <p:pic>
        <p:nvPicPr>
          <p:cNvPr id="4098" name="Picture 2" descr="Homeowners Insurance Guide: A Beginner's Overview">
            <a:extLst>
              <a:ext uri="{FF2B5EF4-FFF2-40B4-BE49-F238E27FC236}">
                <a16:creationId xmlns:a16="http://schemas.microsoft.com/office/drawing/2014/main" id="{9571B094-873B-CE9C-4D54-12D8A51B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46" y="2178148"/>
            <a:ext cx="3151163" cy="3519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0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BEEB6-36BD-EB87-A7D8-83E9EA38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19E1-EDB5-2D4E-FE76-D5BDF599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Renter’s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6CA43-0FAE-3989-4CF2-4095DDB9B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634"/>
            <a:ext cx="10515600" cy="4798329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Renter’s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protects your belongs if apartment is damaged or broken into </a:t>
            </a:r>
          </a:p>
        </p:txBody>
      </p:sp>
      <p:pic>
        <p:nvPicPr>
          <p:cNvPr id="4" name="Google Shape;1121;p124">
            <a:extLst>
              <a:ext uri="{FF2B5EF4-FFF2-40B4-BE49-F238E27FC236}">
                <a16:creationId xmlns:a16="http://schemas.microsoft.com/office/drawing/2014/main" id="{941A9BB7-A6AC-3325-B408-12C6F6546A2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98611" y="1951535"/>
            <a:ext cx="9011481" cy="4688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9345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0EA9-F703-2A9C-9371-BBD1A9BF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61F2-BFFF-EF01-44D2-60C256B1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Auto Coverage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27A24-61C1-37E1-4BBD-5F153744B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auto policy coverage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3FE20-7703-2D37-35C1-D243FBD46005}"/>
              </a:ext>
            </a:extLst>
          </p:cNvPr>
          <p:cNvSpPr/>
          <p:nvPr/>
        </p:nvSpPr>
        <p:spPr>
          <a:xfrm>
            <a:off x="257907" y="1547445"/>
            <a:ext cx="5838093" cy="2391508"/>
          </a:xfrm>
          <a:prstGeom prst="rect">
            <a:avLst/>
          </a:prstGeom>
          <a:solidFill>
            <a:srgbClr val="5126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Legally required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Financially protects you if you are liable for an accident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Covers – repairs to vehicle and medical bills </a:t>
            </a:r>
          </a:p>
        </p:txBody>
      </p:sp>
      <p:pic>
        <p:nvPicPr>
          <p:cNvPr id="5" name="Google Shape;1128;p125">
            <a:extLst>
              <a:ext uri="{FF2B5EF4-FFF2-40B4-BE49-F238E27FC236}">
                <a16:creationId xmlns:a16="http://schemas.microsoft.com/office/drawing/2014/main" id="{7EC6D2FF-C0D3-C648-F0BD-E0A7ABB1831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76293" y="1403087"/>
            <a:ext cx="5257800" cy="5343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EEF2FC-112C-6096-F650-0FA825748BB4}"/>
              </a:ext>
            </a:extLst>
          </p:cNvPr>
          <p:cNvSpPr/>
          <p:nvPr/>
        </p:nvSpPr>
        <p:spPr>
          <a:xfrm>
            <a:off x="257906" y="4074589"/>
            <a:ext cx="5838093" cy="1946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Coverage</a:t>
            </a:r>
          </a:p>
          <a:p>
            <a:pPr marL="36195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 the other person’s vehicle and your own </a:t>
            </a:r>
          </a:p>
          <a:p>
            <a:pPr marL="36195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 acts of nature as well as car collisions </a:t>
            </a:r>
          </a:p>
        </p:txBody>
      </p:sp>
    </p:spTree>
    <p:extLst>
      <p:ext uri="{BB962C8B-B14F-4D97-AF65-F5344CB8AC3E}">
        <p14:creationId xmlns:p14="http://schemas.microsoft.com/office/powerpoint/2010/main" val="379288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DB17F-ADA1-444C-A7FA-7930E32C2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BCD3-90EA-A874-AA1C-2CA9F254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Auto Premium by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45015-29D8-3383-0C3A-5DC9B3CC3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auto insurance costs you because of your age</a:t>
            </a:r>
          </a:p>
        </p:txBody>
      </p:sp>
      <p:pic>
        <p:nvPicPr>
          <p:cNvPr id="7" name="Google Shape;1722;p146">
            <a:extLst>
              <a:ext uri="{FF2B5EF4-FFF2-40B4-BE49-F238E27FC236}">
                <a16:creationId xmlns:a16="http://schemas.microsoft.com/office/drawing/2014/main" id="{F4B542BD-F106-EB3B-B725-CB0FD3FECF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477" y="1784109"/>
            <a:ext cx="11499780" cy="4646072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06486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6A6AE-1907-1A9F-8C98-A0DF0C9C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7940-AE65-A595-CBF6-2E52F3AD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Special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B9213-0416-EA8B-775E-5F51ACCC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Silver policies include – roadside assistance, trip interruption coverage and rental car re-imbursement </a:t>
            </a:r>
          </a:p>
        </p:txBody>
      </p:sp>
      <p:pic>
        <p:nvPicPr>
          <p:cNvPr id="4" name="Google Shape;1729;p147">
            <a:extLst>
              <a:ext uri="{FF2B5EF4-FFF2-40B4-BE49-F238E27FC236}">
                <a16:creationId xmlns:a16="http://schemas.microsoft.com/office/drawing/2014/main" id="{5270E222-3FAC-6D6C-034E-6D40124AD71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477" y="2045542"/>
            <a:ext cx="11514294" cy="4700551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33745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6584-DB77-A5DD-56FC-B920669A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0E83F-3013-BD5C-7DB0-A296C27D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State Income Tax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types of Insurance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Case Study 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Life Project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5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49440-AA27-31B1-A792-61231210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E164-BD42-E2E5-1FC0-8DCE44CF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Tax Time -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C66A-7B77-7E16-9FD3-38D9DD61526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State Tax Income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4775259-4C9A-EE1C-4BDF-F1FDE9126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77" y="681037"/>
            <a:ext cx="5113145" cy="435133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4BD08A-F4FC-49B7-8DCD-80CE2E8F590E}"/>
              </a:ext>
            </a:extLst>
          </p:cNvPr>
          <p:cNvSpPr/>
          <p:nvPr/>
        </p:nvSpPr>
        <p:spPr>
          <a:xfrm>
            <a:off x="579864" y="2642839"/>
            <a:ext cx="4951142" cy="1817649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your income by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your state income 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income tax = salary x 4.45%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$32,000 X 0.0445 = $1,424</a:t>
            </a:r>
          </a:p>
        </p:txBody>
      </p:sp>
    </p:spTree>
    <p:extLst>
      <p:ext uri="{BB962C8B-B14F-4D97-AF65-F5344CB8AC3E}">
        <p14:creationId xmlns:p14="http://schemas.microsoft.com/office/powerpoint/2010/main" val="3635944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FF18A-4B80-93CE-FA39-38A8456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5B97-69C0-CC3E-793F-0CA8FD68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Covering your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92AA9-E59D-DDD6-4E5E-A8451E62F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coverage plan that pays for medical bills in exchange for a monthly premium</a:t>
            </a:r>
          </a:p>
          <a:p>
            <a:pPr marL="801688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Deductible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set amount that a person must pay before medical insurance will cover doctor’s bills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D23671-1286-3DDF-5A5A-843FFA799C07}"/>
              </a:ext>
            </a:extLst>
          </p:cNvPr>
          <p:cNvSpPr/>
          <p:nvPr/>
        </p:nvSpPr>
        <p:spPr>
          <a:xfrm>
            <a:off x="422030" y="2757268"/>
            <a:ext cx="5430130" cy="3756074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Medical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types of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70/30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(insure pays 70% and you pay 30% of the cost)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80/20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(insure pays 80% and you pay 20% of the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out of pocket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policy set a maximum amount a policy holder will pay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ealth Insurance - NC Health Info">
            <a:extLst>
              <a:ext uri="{FF2B5EF4-FFF2-40B4-BE49-F238E27FC236}">
                <a16:creationId xmlns:a16="http://schemas.microsoft.com/office/drawing/2014/main" id="{0533975A-68F5-D064-277A-BA522BCB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24124"/>
            <a:ext cx="4947138" cy="2132281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intaining balanced lifestyle key to staying healthy &gt; Joint Base San  Antonio &gt; News">
            <a:extLst>
              <a:ext uri="{FF2B5EF4-FFF2-40B4-BE49-F238E27FC236}">
                <a16:creationId xmlns:a16="http://schemas.microsoft.com/office/drawing/2014/main" id="{2D0504EC-37FD-6D8D-9F24-9422C796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266" y="4172390"/>
            <a:ext cx="3028950" cy="2340952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0AA616-9FA8-637C-4F5C-51EFFB1F1EA8}"/>
              </a:ext>
            </a:extLst>
          </p:cNvPr>
          <p:cNvSpPr/>
          <p:nvPr/>
        </p:nvSpPr>
        <p:spPr>
          <a:xfrm>
            <a:off x="1617784" y="5835504"/>
            <a:ext cx="3277773" cy="7673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Coverage Options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9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DB1C5-7361-728E-4E71-A8477D00F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4EA7-A61C-BF24-519C-3E5941C3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Health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6E39-6C36-B62A-4478-FEA282EE7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insurance covers:</a:t>
            </a:r>
          </a:p>
          <a:p>
            <a:pPr marL="801688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Preventative care: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vaccines, physicals, breast cancer screenings etc.</a:t>
            </a:r>
          </a:p>
          <a:p>
            <a:pPr marL="801688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Co-pay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extra cost you must pay for going to specialists for medical evaluations (ex. X-rays)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C9094A-7FD2-5972-F8A2-E5A07D19388B}"/>
              </a:ext>
            </a:extLst>
          </p:cNvPr>
          <p:cNvSpPr/>
          <p:nvPr/>
        </p:nvSpPr>
        <p:spPr>
          <a:xfrm>
            <a:off x="1153551" y="5190978"/>
            <a:ext cx="9664504" cy="675250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In-network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insurance companies have preferred medical providers; make sure the doctor you see is accepted by your health insurer provider. </a:t>
            </a:r>
          </a:p>
        </p:txBody>
      </p:sp>
      <p:pic>
        <p:nvPicPr>
          <p:cNvPr id="2052" name="Picture 4" descr="Understanding The Difference Between In-Network and Out-Of-Network Provider  Coverage">
            <a:extLst>
              <a:ext uri="{FF2B5EF4-FFF2-40B4-BE49-F238E27FC236}">
                <a16:creationId xmlns:a16="http://schemas.microsoft.com/office/drawing/2014/main" id="{1BF3E327-79B9-B3F3-C21A-CA88CC1E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37" y="2520223"/>
            <a:ext cx="7360188" cy="2596900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8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98B5-5D18-490D-923C-EB77F8DC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GET A LIFE REALITY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83BF0D-AC04-4519-A948-114532739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10187"/>
            <a:ext cx="4517571" cy="4476466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26B9F6-CD9C-4DE3-AC41-D7150BA4C782}"/>
              </a:ext>
            </a:extLst>
          </p:cNvPr>
          <p:cNvSpPr/>
          <p:nvPr/>
        </p:nvSpPr>
        <p:spPr>
          <a:xfrm>
            <a:off x="5595582" y="1310186"/>
            <a:ext cx="6291618" cy="4476466"/>
          </a:xfrm>
          <a:prstGeom prst="rect">
            <a:avLst/>
          </a:prstGeom>
          <a:solidFill>
            <a:srgbClr val="7030A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itchFamily="18" charset="0"/>
                <a:cs typeface="Times New Roman" panose="02020603050405020304" pitchFamily="18" charset="0"/>
              </a:rPr>
              <a:t>Adulting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practice of behaving in a way characteristic of a responsible adult, especially the accomplishment of mundane but necessary tasks.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32% of 18-24 year olds still live with their parents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42% of American adults aren’t saving for retirement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45 million in the U.S. borrowed to pay for college.  This equates to $1.5 trillion.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Credit Card debt = $830 Billion (average household debt $6,577 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445" y="5936776"/>
            <a:ext cx="11368585" cy="73697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Explain why understanding the need for financial planning is important for your longevity? </a:t>
            </a:r>
          </a:p>
        </p:txBody>
      </p:sp>
    </p:spTree>
    <p:extLst>
      <p:ext uri="{BB962C8B-B14F-4D97-AF65-F5344CB8AC3E}">
        <p14:creationId xmlns:p14="http://schemas.microsoft.com/office/powerpoint/2010/main" val="435559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A7428-7AB2-13C8-4096-95201A852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0541B-9E50-8858-B1AD-9380EA6C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Health Insurance Legality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F632-810C-5B4C-3181-03D97B07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insurance is not legally required (2019)</a:t>
            </a:r>
          </a:p>
          <a:p>
            <a:pPr marL="633413" indent="-39846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states may impose a 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 penalty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you do not have health insurance </a:t>
            </a:r>
          </a:p>
          <a:p>
            <a:pPr marL="633413" indent="-39846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California, D.C., Massachusetts, New Jersey, Rhode Island, Vermont </a:t>
            </a:r>
          </a:p>
          <a:p>
            <a:pPr marL="23495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749;p150">
            <a:extLst>
              <a:ext uri="{FF2B5EF4-FFF2-40B4-BE49-F238E27FC236}">
                <a16:creationId xmlns:a16="http://schemas.microsoft.com/office/drawing/2014/main" id="{13A0F775-AC03-B349-3C49-AAA07585C5B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92703" y="2638075"/>
            <a:ext cx="6230948" cy="3792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333D65-7F2D-06B7-2FD6-269F69C7A757}"/>
              </a:ext>
            </a:extLst>
          </p:cNvPr>
          <p:cNvSpPr/>
          <p:nvPr/>
        </p:nvSpPr>
        <p:spPr>
          <a:xfrm>
            <a:off x="7906043" y="3305908"/>
            <a:ext cx="3840480" cy="956603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Insurance 101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4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C171F-1AF9-53D0-915F-4F149D76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8A35-58C4-BD46-5F41-0D7603BD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Talk About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10DA2-7F6F-3D66-2BE9-0D07AD33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provides money to beneficiaries after a person passes away (cover left over bills, funeral expenses, etc.)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 of Life Insurance</a:t>
            </a:r>
          </a:p>
          <a:p>
            <a:pPr marL="633413" indent="-39846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 Life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covers a fixed amount and is cheaper to purchase </a:t>
            </a:r>
          </a:p>
          <a:p>
            <a:pPr marL="633413" indent="-39846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last until end of life, can appreciate, &amp; more expensive to purchase</a:t>
            </a:r>
          </a:p>
        </p:txBody>
      </p:sp>
      <p:pic>
        <p:nvPicPr>
          <p:cNvPr id="4" name="Google Shape;1769;p153">
            <a:extLst>
              <a:ext uri="{FF2B5EF4-FFF2-40B4-BE49-F238E27FC236}">
                <a16:creationId xmlns:a16="http://schemas.microsoft.com/office/drawing/2014/main" id="{C74A083A-7347-DD56-4D63-1A7E746376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3341" y="3307289"/>
            <a:ext cx="5221993" cy="34388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C16C2F-8D58-7C82-1EB6-D684B448C4FF}"/>
              </a:ext>
            </a:extLst>
          </p:cNvPr>
          <p:cNvSpPr/>
          <p:nvPr/>
        </p:nvSpPr>
        <p:spPr>
          <a:xfrm>
            <a:off x="450166" y="3699803"/>
            <a:ext cx="5922499" cy="20187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covered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if the person dies by the following: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 activity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driving why intoxicated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risk activities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skydiving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2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9E03-831B-0F71-A721-2B93B827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F290-0C1C-9EA2-0AFA-AB90276E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Factors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BB7E-3930-5FFA-4CCF-7FCA01B6B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that impact how much you pay for life insurance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A6259-3CF3-371A-0771-65BFDE2BEF4F}"/>
              </a:ext>
            </a:extLst>
          </p:cNvPr>
          <p:cNvSpPr/>
          <p:nvPr/>
        </p:nvSpPr>
        <p:spPr>
          <a:xfrm>
            <a:off x="365760" y="1688123"/>
            <a:ext cx="5570806" cy="3840480"/>
          </a:xfrm>
          <a:prstGeom prst="rect">
            <a:avLst/>
          </a:prstGeom>
          <a:solidFill>
            <a:srgbClr val="00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death benefit amount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Ex. $50,000, $100,000, or $500,000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(women pay less)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(more health risk = higher premium)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Tobacco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health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Lifestyle &amp; occupation</a:t>
            </a:r>
          </a:p>
        </p:txBody>
      </p:sp>
      <p:pic>
        <p:nvPicPr>
          <p:cNvPr id="5" name="Google Shape;1776;p154">
            <a:extLst>
              <a:ext uri="{FF2B5EF4-FFF2-40B4-BE49-F238E27FC236}">
                <a16:creationId xmlns:a16="http://schemas.microsoft.com/office/drawing/2014/main" id="{15A7AB45-CB8A-2198-DFFD-15A7090F1E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9274" y="1688123"/>
            <a:ext cx="3912511" cy="4742058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50332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4913F-AD73-C8E9-CDD1-58000960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4FC8-703A-E02C-A9EE-5F026E91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Disabled - there is coverage for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86EFF-5174-4732-9D50-CEA6161A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Disability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provides income assistance if you are unable to work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22D3C-B502-6692-B0C4-A3902C688E84}"/>
              </a:ext>
            </a:extLst>
          </p:cNvPr>
          <p:cNvSpPr/>
          <p:nvPr/>
        </p:nvSpPr>
        <p:spPr>
          <a:xfrm>
            <a:off x="379828" y="1744394"/>
            <a:ext cx="6119446" cy="1364566"/>
          </a:xfrm>
          <a:prstGeom prst="rect">
            <a:avLst/>
          </a:prstGeom>
          <a:solidFill>
            <a:srgbClr val="00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Term Disability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(covers 3 – 6 months)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Pregnancy, cancer, mental health issues, etc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cover 70% of your income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72395-46C2-3D5E-4E58-3FB3B2197C69}"/>
              </a:ext>
            </a:extLst>
          </p:cNvPr>
          <p:cNvSpPr/>
          <p:nvPr/>
        </p:nvSpPr>
        <p:spPr>
          <a:xfrm>
            <a:off x="379828" y="3299496"/>
            <a:ext cx="6119446" cy="1553857"/>
          </a:xfrm>
          <a:prstGeom prst="rect">
            <a:avLst/>
          </a:prstGeom>
          <a:solidFill>
            <a:srgbClr val="00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Term Disability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(covers 5, 10, or 20 years)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cover 40 - 70% of your income</a:t>
            </a:r>
          </a:p>
        </p:txBody>
      </p:sp>
      <p:pic>
        <p:nvPicPr>
          <p:cNvPr id="6" name="Google Shape;1783;p155">
            <a:extLst>
              <a:ext uri="{FF2B5EF4-FFF2-40B4-BE49-F238E27FC236}">
                <a16:creationId xmlns:a16="http://schemas.microsoft.com/office/drawing/2014/main" id="{D018813F-E136-1476-C107-5A215C2DDA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02901" y="1633619"/>
            <a:ext cx="5126502" cy="3430749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</p:pic>
      <p:pic>
        <p:nvPicPr>
          <p:cNvPr id="3074" name="Picture 2" descr="Aflac Has Something to Quack About">
            <a:extLst>
              <a:ext uri="{FF2B5EF4-FFF2-40B4-BE49-F238E27FC236}">
                <a16:creationId xmlns:a16="http://schemas.microsoft.com/office/drawing/2014/main" id="{85C4434D-958B-A245-74B1-71B1BC56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5" y="4938785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9055312-A992-BEE7-5D2F-D4E6470407BF}"/>
              </a:ext>
            </a:extLst>
          </p:cNvPr>
          <p:cNvSpPr/>
          <p:nvPr/>
        </p:nvSpPr>
        <p:spPr>
          <a:xfrm>
            <a:off x="2476353" y="4684542"/>
            <a:ext cx="2742761" cy="872196"/>
          </a:xfrm>
          <a:prstGeom prst="wedgeEllipseCallout">
            <a:avLst>
              <a:gd name="adj1" fmla="val -38800"/>
              <a:gd name="adj2" fmla="val 571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you say AFLAC!</a:t>
            </a:r>
          </a:p>
        </p:txBody>
      </p:sp>
    </p:spTree>
    <p:extLst>
      <p:ext uri="{BB962C8B-B14F-4D97-AF65-F5344CB8AC3E}">
        <p14:creationId xmlns:p14="http://schemas.microsoft.com/office/powerpoint/2010/main" val="3116633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B0011-A4EF-367B-6699-58EB2DF10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FED74-8FE5-2B63-E5A3-03A8C248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Love those 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7CED7-300A-01CA-9976-775F57BFC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covers medicine, diagnostic tests, hospitalization and other expenses if your pet gets hurt or sick.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month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Types: accident &amp; illness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D91CC4-35CE-C9A0-4275-B120468B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33" y="2155324"/>
            <a:ext cx="2898095" cy="373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1D79F26-62DB-BD97-C67E-7935A141996C}"/>
              </a:ext>
            </a:extLst>
          </p:cNvPr>
          <p:cNvSpPr/>
          <p:nvPr/>
        </p:nvSpPr>
        <p:spPr>
          <a:xfrm>
            <a:off x="3137095" y="3151164"/>
            <a:ext cx="2117076" cy="1145066"/>
          </a:xfrm>
          <a:prstGeom prst="cloudCallout">
            <a:avLst>
              <a:gd name="adj1" fmla="val 55090"/>
              <a:gd name="adj2" fmla="val 11440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too sick to get out of bed!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43025BF-18B5-9BD0-9D21-60773F71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66" y="2155323"/>
            <a:ext cx="2898094" cy="3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3E6FA4A-FE61-705F-61C9-AD86721E2A72}"/>
              </a:ext>
            </a:extLst>
          </p:cNvPr>
          <p:cNvSpPr/>
          <p:nvPr/>
        </p:nvSpPr>
        <p:spPr>
          <a:xfrm>
            <a:off x="9440667" y="2389164"/>
            <a:ext cx="2117076" cy="1145066"/>
          </a:xfrm>
          <a:prstGeom prst="cloudCallout">
            <a:avLst>
              <a:gd name="adj1" fmla="val -25977"/>
              <a:gd name="adj2" fmla="val 861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NOT going to the  vet!</a:t>
            </a:r>
          </a:p>
        </p:txBody>
      </p:sp>
      <p:pic>
        <p:nvPicPr>
          <p:cNvPr id="6" name="Google Shape;1790;p156">
            <a:extLst>
              <a:ext uri="{FF2B5EF4-FFF2-40B4-BE49-F238E27FC236}">
                <a16:creationId xmlns:a16="http://schemas.microsoft.com/office/drawing/2014/main" id="{DC0A1859-5899-C2C9-B6AE-194D200CCE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8359" t="22276" r="15034" b="19284"/>
          <a:stretch/>
        </p:blipFill>
        <p:spPr>
          <a:xfrm>
            <a:off x="445477" y="2888179"/>
            <a:ext cx="2502838" cy="3542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9634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B453E-107F-7822-6DE0-0145A2A0B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AF18-80E3-FAF4-3C6A-BFDD404D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Be a World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BAD1-11F6-BB05-0BF0-8C33026E0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 Insurance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protects from risk and financial loss while traveling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6B959-330E-F29F-EFE7-63AD3E24792F}"/>
              </a:ext>
            </a:extLst>
          </p:cNvPr>
          <p:cNvSpPr/>
          <p:nvPr/>
        </p:nvSpPr>
        <p:spPr>
          <a:xfrm>
            <a:off x="422031" y="1730327"/>
            <a:ext cx="4093698" cy="2729132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Covers minor &amp; major issues: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Missed fight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luggage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Injury while traveling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6% of your trip</a:t>
            </a:r>
          </a:p>
        </p:txBody>
      </p:sp>
      <p:pic>
        <p:nvPicPr>
          <p:cNvPr id="5122" name="Picture 2" descr="Roaming Gnome, Author at Inspire | Travelocity.com">
            <a:extLst>
              <a:ext uri="{FF2B5EF4-FFF2-40B4-BE49-F238E27FC236}">
                <a16:creationId xmlns:a16="http://schemas.microsoft.com/office/drawing/2014/main" id="{25A3AC93-0752-2166-3036-D6773E96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73" y="1726810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avelocity Roaming Gnome's Future Will Hinge on Ad Agency Review">
            <a:extLst>
              <a:ext uri="{FF2B5EF4-FFF2-40B4-BE49-F238E27FC236}">
                <a16:creationId xmlns:a16="http://schemas.microsoft.com/office/drawing/2014/main" id="{B2A46805-D88D-CAA3-6151-231C3C09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759" y="280778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would you build the Travelocity Gnome? : r/WhatWouldYouBuild">
            <a:extLst>
              <a:ext uri="{FF2B5EF4-FFF2-40B4-BE49-F238E27FC236}">
                <a16:creationId xmlns:a16="http://schemas.microsoft.com/office/drawing/2014/main" id="{7E3B1D64-56D4-F370-3483-293F8169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18" y="42095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69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DB52-C624-B79C-8445-92F6BC9FC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3717-6510-9C6C-5DFC-730945BF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Home &amp; Transportation Costs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Case Study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place to call home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of a lifetime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Life Project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7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CC114-38A9-E59F-2BA1-92C697FB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D052-8185-7A5B-F651-4ED5A322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45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How Much Can I Afford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4CB6-EC42-C0FE-3DDB-68320AA2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the amount to spend on housing and transportation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FB379-3705-7676-011B-23BBE8A8A2F8}"/>
              </a:ext>
            </a:extLst>
          </p:cNvPr>
          <p:cNvSpPr/>
          <p:nvPr/>
        </p:nvSpPr>
        <p:spPr>
          <a:xfrm>
            <a:off x="168813" y="2286000"/>
            <a:ext cx="6288258" cy="2412609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SzPts val="1800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Housing:</a:t>
            </a:r>
          </a:p>
          <a:p>
            <a:pPr lvl="0">
              <a:buSzPts val="1800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.30 x monthly salary = Spending for housing</a:t>
            </a:r>
          </a:p>
          <a:p>
            <a:pPr lvl="0">
              <a:buSzPts val="1800"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800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Auto: </a:t>
            </a:r>
          </a:p>
          <a:p>
            <a:pPr lvl="0">
              <a:buSzPts val="1800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.15 x monthly salary = Transportation cost</a:t>
            </a:r>
          </a:p>
        </p:txBody>
      </p:sp>
      <p:pic>
        <p:nvPicPr>
          <p:cNvPr id="1026" name="Picture 2" descr="Six Reasons for Soaring Housing Prices - Camoin Associates">
            <a:extLst>
              <a:ext uri="{FF2B5EF4-FFF2-40B4-BE49-F238E27FC236}">
                <a16:creationId xmlns:a16="http://schemas.microsoft.com/office/drawing/2014/main" id="{201FA012-553F-899B-39D4-BE866DC4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14" y="2089126"/>
            <a:ext cx="4921274" cy="20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Real Cost of Car Ownership in the City? Here's What We Found Out.">
            <a:extLst>
              <a:ext uri="{FF2B5EF4-FFF2-40B4-BE49-F238E27FC236}">
                <a16:creationId xmlns:a16="http://schemas.microsoft.com/office/drawing/2014/main" id="{4B0004A0-F238-0F7D-E0FB-ED3DB23F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72" y="4349750"/>
            <a:ext cx="357092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10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1EF89-8161-8BF2-5431-839792A48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DEB7-E50E-7804-1C63-9F074726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Insurance – Find the Right Coverage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D162C-8426-5215-EAB2-8F52044E8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 Good Neighbor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17443-F1C4-2ADB-14FA-AF65EB3F9675}"/>
              </a:ext>
            </a:extLst>
          </p:cNvPr>
          <p:cNvSpPr/>
          <p:nvPr/>
        </p:nvSpPr>
        <p:spPr>
          <a:xfrm>
            <a:off x="450166" y="1702191"/>
            <a:ext cx="4937760" cy="3123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links and graphics to assist the customer with finding the right coverage at the right price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Welcoming Back a Good Neighbor">
            <a:extLst>
              <a:ext uri="{FF2B5EF4-FFF2-40B4-BE49-F238E27FC236}">
                <a16:creationId xmlns:a16="http://schemas.microsoft.com/office/drawing/2014/main" id="{22C8C2CB-E6CE-AEC6-218B-2D622556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47" y="3263704"/>
            <a:ext cx="3571471" cy="25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D887B1-BDB5-0F77-B03E-DC00F5465F22}"/>
              </a:ext>
            </a:extLst>
          </p:cNvPr>
          <p:cNvSpPr/>
          <p:nvPr/>
        </p:nvSpPr>
        <p:spPr>
          <a:xfrm>
            <a:off x="2560320" y="2904867"/>
            <a:ext cx="2498187" cy="774457"/>
          </a:xfrm>
          <a:prstGeom prst="wedgeRoundRect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Buddling can help you save!</a:t>
            </a:r>
          </a:p>
        </p:txBody>
      </p:sp>
      <p:pic>
        <p:nvPicPr>
          <p:cNvPr id="2052" name="Picture 4" descr="Watch the newest commercials on TV from Google, Progressive, Citi and more  | Ad Age">
            <a:extLst>
              <a:ext uri="{FF2B5EF4-FFF2-40B4-BE49-F238E27FC236}">
                <a16:creationId xmlns:a16="http://schemas.microsoft.com/office/drawing/2014/main" id="{DA0FC3C4-8E59-1B2F-AC9B-01348777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88" y="4222743"/>
            <a:ext cx="3839015" cy="225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lstate Adds a Villain, With Car Insurance as the Hero - The New York Times">
            <a:extLst>
              <a:ext uri="{FF2B5EF4-FFF2-40B4-BE49-F238E27FC236}">
                <a16:creationId xmlns:a16="http://schemas.microsoft.com/office/drawing/2014/main" id="{83FB1031-5DB5-9C57-26F0-98F21F07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28" y="1769648"/>
            <a:ext cx="5111993" cy="19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B860D4F-541F-E5B4-B9B6-3249FBD6632B}"/>
              </a:ext>
            </a:extLst>
          </p:cNvPr>
          <p:cNvSpPr/>
          <p:nvPr/>
        </p:nvSpPr>
        <p:spPr>
          <a:xfrm>
            <a:off x="7543215" y="3401192"/>
            <a:ext cx="2498187" cy="774457"/>
          </a:xfrm>
          <a:prstGeom prst="wedgeRoundRect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 blowing savings!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3C2F8A4-89EC-50A1-FD7D-A6F8B5788C1B}"/>
              </a:ext>
            </a:extLst>
          </p:cNvPr>
          <p:cNvSpPr/>
          <p:nvPr/>
        </p:nvSpPr>
        <p:spPr>
          <a:xfrm>
            <a:off x="7934766" y="977174"/>
            <a:ext cx="2498187" cy="774457"/>
          </a:xfrm>
          <a:prstGeom prst="wedgeRoundRect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Mayhem is just around the corner</a:t>
            </a:r>
          </a:p>
        </p:txBody>
      </p:sp>
    </p:spTree>
    <p:extLst>
      <p:ext uri="{BB962C8B-B14F-4D97-AF65-F5344CB8AC3E}">
        <p14:creationId xmlns:p14="http://schemas.microsoft.com/office/powerpoint/2010/main" val="729240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05D3-75F9-744C-9BCD-4034D7F5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5EEC-E817-2033-18C9-D19D3B0E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 Place To Call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2B4-0C15-8F62-70B3-51300A19B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19" y="1055077"/>
            <a:ext cx="7124113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Mortgage payment calculations – use the mortgage calculator on bankrate.com to calculate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rule of thumb: your mortgage payment should </a:t>
            </a:r>
            <a:r>
              <a:rPr lang="en-US" sz="2400" b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be more than 30%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you monthly payment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 calculations: 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in your payment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rate is based on your FICO credit score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Property taxes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the price of the house to calculate on the following website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https://smartasset.com/taxes/north-carolina-property-tax-calculator#4y8YRuxr5G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Homeowner’s policy will cost you $209 per month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9DD35-C131-6945-F57C-6387FAD96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3" t="36234" r="66667" b="9662"/>
          <a:stretch/>
        </p:blipFill>
        <p:spPr bwMode="auto">
          <a:xfrm>
            <a:off x="7460344" y="1229433"/>
            <a:ext cx="4554638" cy="4677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182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98B5-5D18-490D-923C-EB77F8DC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Life Story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975212"/>
            <a:ext cx="10515600" cy="320175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Complete part II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Design and cut out children and pets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Be sure to design your pets &amp; children appropriately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388" y="1473958"/>
            <a:ext cx="11000096" cy="12146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life you have left is a gift.  Cherish it, enjoy it now, to the fullest. Do what matters, now.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Babauta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42" y="2081283"/>
            <a:ext cx="3239258" cy="43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01" y="4192172"/>
            <a:ext cx="3293849" cy="23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02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15552-FE87-BF64-F491-6279221B4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1701-86C0-FC7A-8C63-6EFEA3C6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It is a lovely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5EA5-6CF5-66EA-9DB3-3B719207B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Screenshot your home or apartment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important details 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bedrooms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footage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(Address)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calculations</a:t>
            </a:r>
          </a:p>
          <a:p>
            <a:pPr lvl="1"/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</a:t>
            </a:r>
          </a:p>
          <a:p>
            <a:pPr marL="800100" lvl="2" indent="-3429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footage</a:t>
            </a:r>
          </a:p>
          <a:p>
            <a:pPr marL="800100" lvl="2" indent="-3429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bedrooms</a:t>
            </a:r>
          </a:p>
          <a:p>
            <a:pPr marL="800100" lvl="2" indent="-3429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 per month</a:t>
            </a:r>
          </a:p>
          <a:p>
            <a:pPr marL="800100" lvl="2" indent="-3429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Utilities are included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03B2A8F-F9E8-C82C-C02F-DB92DEB2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C131A8-92FE-C66E-EAC7-6B0BADF2737F}"/>
              </a:ext>
            </a:extLst>
          </p:cNvPr>
          <p:cNvSpPr/>
          <p:nvPr/>
        </p:nvSpPr>
        <p:spPr>
          <a:xfrm>
            <a:off x="4698609" y="1577389"/>
            <a:ext cx="6809936" cy="45197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dirty="0">
                <a:solidFill>
                  <a:srgbClr val="2B2B2B"/>
                </a:solidFill>
                <a:latin typeface="Galano Grotesque Alt"/>
              </a:rPr>
            </a:br>
            <a:endParaRPr lang="en-US" altLang="en-US" dirty="0">
              <a:solidFill>
                <a:srgbClr val="2B2B2B"/>
              </a:solidFill>
              <a:latin typeface="Galano Grotesque A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For sale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1"/>
                </a:solidFill>
                <a:latin typeface="Galano Grotesque Alt"/>
              </a:rPr>
              <a:t>$169,900</a:t>
            </a:r>
            <a:endParaRPr lang="en-US" altLang="en-US" sz="1200" dirty="0">
              <a:solidFill>
                <a:schemeClr val="tx1"/>
              </a:solidFill>
              <a:latin typeface="Galano Grotesque A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solidFill>
                  <a:schemeClr val="tx1"/>
                </a:solidFill>
                <a:latin typeface="Galano Grotesque Alt"/>
              </a:rPr>
              <a:t>3</a:t>
            </a: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bed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solidFill>
                  <a:schemeClr val="tx1"/>
                </a:solidFill>
                <a:latin typeface="Galano Grotesque Alt"/>
              </a:rPr>
              <a:t>2</a:t>
            </a: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bath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solidFill>
                  <a:schemeClr val="tx1"/>
                </a:solidFill>
                <a:latin typeface="Galano Grotesque Alt"/>
              </a:rPr>
              <a:t>0.32</a:t>
            </a: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acre lot0.32 acre lot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tx1"/>
              </a:solidFill>
              <a:latin typeface="Galano Grotesque A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/>
                </a:solidFill>
                <a:latin typeface="Galano Grotesque Alt"/>
              </a:rPr>
              <a:t>607 N Elam Ave, Greensboro, NC 27408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Property type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Single family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Time on Realtor.com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29 days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Year built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Galano Grotesque Alt"/>
              </a:rPr>
              <a:t>1956</a:t>
            </a:r>
          </a:p>
          <a:p>
            <a:pPr algn="ctr"/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CD7ED5-C66F-FAA6-B9D5-CC28C78B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4" descr="house_view featured at 607 N Elam Ave, Greensboro, NC 27408">
            <a:extLst>
              <a:ext uri="{FF2B5EF4-FFF2-40B4-BE49-F238E27FC236}">
                <a16:creationId xmlns:a16="http://schemas.microsoft.com/office/drawing/2014/main" id="{28CD1E1E-90FA-A1F2-AB99-824EF590D9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60828"/>
            <a:ext cx="2820572" cy="28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FF322-7E77-2BD2-8353-E0DA9C35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127" y="1366374"/>
            <a:ext cx="299172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08513-F499-E776-19E2-D2866B3D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66BF-4BCC-4330-EF39-AF892F8D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 ride of lifetime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4A264-FF7D-BAA8-8AD0-0B5F6096A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3" y="1139483"/>
            <a:ext cx="7976382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Transportation: you need purchase or lease an automobile (If married you need two cars and in some cases, kids will need one as well)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Auto Loan Calculator on bankrate.com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Remember to set the parameters for your car purchase</a:t>
            </a:r>
          </a:p>
          <a:p>
            <a:pPr marL="969963" indent="-396875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rate (Based on your credit score) &amp; were whether it is new or used </a:t>
            </a:r>
          </a:p>
          <a:p>
            <a:pPr marL="969963" indent="-396875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months </a:t>
            </a:r>
          </a:p>
          <a:p>
            <a:pPr marL="969963" indent="-396875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or new car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4020BB-A16A-341C-270E-B40A092C5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D58D6E-5F9B-9FA8-5A35-70C834FA8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4" descr="house_view featured at 607 N Elam Ave, Greensboro, NC 27408">
            <a:extLst>
              <a:ext uri="{FF2B5EF4-FFF2-40B4-BE49-F238E27FC236}">
                <a16:creationId xmlns:a16="http://schemas.microsoft.com/office/drawing/2014/main" id="{5D991038-4198-28D1-6F78-1A0DA7A303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60828"/>
            <a:ext cx="2820572" cy="28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3423D-4476-DFC9-6343-04177187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" t="29285" r="70192" b="19094"/>
          <a:stretch/>
        </p:blipFill>
        <p:spPr bwMode="auto">
          <a:xfrm>
            <a:off x="7708362" y="1408380"/>
            <a:ext cx="4314825" cy="507968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Best and Worst Months to Buy a Used Car, According to Data">
            <a:extLst>
              <a:ext uri="{FF2B5EF4-FFF2-40B4-BE49-F238E27FC236}">
                <a16:creationId xmlns:a16="http://schemas.microsoft.com/office/drawing/2014/main" id="{C20E484B-2673-DC73-3D6A-91178B8E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5" y="4110805"/>
            <a:ext cx="3425594" cy="23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71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0516-7AA1-A07D-347B-38A1C489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770-8077-EE1F-0BCA-AE7DC347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It is a lovely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ED9CC-E32E-9497-86F0-8B8B3E140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1111896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Screenshot your Automobile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important details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 lease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of ad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 per month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payment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 limitation </a:t>
            </a:r>
          </a:p>
          <a:p>
            <a:pPr marL="457200" lvl="1" indent="0">
              <a:buNone/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purchase </a:t>
            </a:r>
          </a:p>
          <a:p>
            <a:pPr marL="688975" lvl="1" indent="-225425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the car</a:t>
            </a:r>
          </a:p>
          <a:p>
            <a:pPr marL="688975" lvl="1" indent="-225425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loan calculations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82AF461-CD0B-74BD-EEA5-4EE541465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20F98-4855-2FEA-C65A-C11D68D84F68}"/>
              </a:ext>
            </a:extLst>
          </p:cNvPr>
          <p:cNvSpPr/>
          <p:nvPr/>
        </p:nvSpPr>
        <p:spPr>
          <a:xfrm>
            <a:off x="4417255" y="1520177"/>
            <a:ext cx="7091290" cy="45197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dirty="0">
                <a:solidFill>
                  <a:srgbClr val="2B2B2B"/>
                </a:solidFill>
                <a:latin typeface="Galano Grotesque Alt"/>
              </a:rPr>
            </a:br>
            <a:endParaRPr lang="en-US" altLang="en-US" dirty="0">
              <a:solidFill>
                <a:srgbClr val="2B2B2B"/>
              </a:solidFill>
              <a:latin typeface="Galano Grotesque Alt"/>
            </a:endParaRPr>
          </a:p>
          <a:p>
            <a:pPr algn="ctr"/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2BDBC6-BF12-5EA0-D1EE-5A823891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7313"/>
            <a:ext cx="65" cy="2946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4" descr="house_view featured at 607 N Elam Ave, Greensboro, NC 27408">
            <a:extLst>
              <a:ext uri="{FF2B5EF4-FFF2-40B4-BE49-F238E27FC236}">
                <a16:creationId xmlns:a16="http://schemas.microsoft.com/office/drawing/2014/main" id="{E2067ED8-90FC-E643-9CB6-40A44232D2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60828"/>
            <a:ext cx="2820572" cy="28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urrent Ads | Royal Auto Group">
            <a:extLst>
              <a:ext uri="{FF2B5EF4-FFF2-40B4-BE49-F238E27FC236}">
                <a16:creationId xmlns:a16="http://schemas.microsoft.com/office/drawing/2014/main" id="{F5D018C3-E3E7-CCD0-8283-9378BB5C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72" y="520187"/>
            <a:ext cx="3266489" cy="50084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FB190F8-A96C-3C60-7072-22E8232F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74379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D5EB4A-D3F3-C427-C6A8-503F0A9372BC}"/>
              </a:ext>
            </a:extLst>
          </p:cNvPr>
          <p:cNvSpPr/>
          <p:nvPr/>
        </p:nvSpPr>
        <p:spPr>
          <a:xfrm>
            <a:off x="4835183" y="4403188"/>
            <a:ext cx="3746109" cy="1125415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Honda Accord 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$28,500</a:t>
            </a:r>
          </a:p>
        </p:txBody>
      </p:sp>
    </p:spTree>
    <p:extLst>
      <p:ext uri="{BB962C8B-B14F-4D97-AF65-F5344CB8AC3E}">
        <p14:creationId xmlns:p14="http://schemas.microsoft.com/office/powerpoint/2010/main" val="3442458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4B37-331D-3891-5A98-F33152DB3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96523-33E8-0902-1F05-98DE7108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Checking out Checkbooks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Case Study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place to call home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of a lifetime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Life Project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05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CF267-FFB4-FA81-1A31-FA55017A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C443-6CC4-B8AF-F665-5AE077CD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Check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7B53B-85F7-9172-CB3B-DE3095DA5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write a check – Bill: Moses Cone Hospital $250.65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F87AF-B49E-3E5C-0502-DB0E6F3B74B8}"/>
              </a:ext>
            </a:extLst>
          </p:cNvPr>
          <p:cNvSpPr/>
          <p:nvPr/>
        </p:nvSpPr>
        <p:spPr>
          <a:xfrm>
            <a:off x="295422" y="1645920"/>
            <a:ext cx="11718387" cy="36998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__________________________							10____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7101 Spencer-Dixon Rd.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					Date:________________________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Greensboro, NC 27455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PAY TO THE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ORDER OF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____________________________________________________________________   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___________________________________________________________________________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DOLLAR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Bank of America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				_______________________________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:0002688941:	12345678: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7BA4AC-2A6F-EC20-6172-0AC9EC759934}"/>
              </a:ext>
            </a:extLst>
          </p:cNvPr>
          <p:cNvSpPr/>
          <p:nvPr/>
        </p:nvSpPr>
        <p:spPr>
          <a:xfrm>
            <a:off x="9848557" y="2912012"/>
            <a:ext cx="1897966" cy="5169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92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E07B-BF1E-97D5-A821-0E2F1F44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08A0-57B8-2279-5C5F-4E388C16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Managing your Bank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71128-4C9F-E2F0-F928-B19EDABB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139483"/>
            <a:ext cx="11704320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Fill out the budget below– ENTER EACH TRANSACTION AND CALCULATE THE BALANCE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#7701: Dentist - $45.00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get $35.00 for your birthday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#7702: Brakes repaired - $125.67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#7703: Car insurance - $256.45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Calculate your new balance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738514-DD02-C045-6B3C-580751397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68633"/>
              </p:ext>
            </p:extLst>
          </p:nvPr>
        </p:nvGraphicFramePr>
        <p:xfrm>
          <a:off x="838200" y="3468541"/>
          <a:ext cx="11353797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533">
                  <a:extLst>
                    <a:ext uri="{9D8B030D-6E8A-4147-A177-3AD203B41FA5}">
                      <a16:colId xmlns:a16="http://schemas.microsoft.com/office/drawing/2014/main" val="2407650684"/>
                    </a:ext>
                  </a:extLst>
                </a:gridCol>
                <a:gridCol w="1009227">
                  <a:extLst>
                    <a:ext uri="{9D8B030D-6E8A-4147-A177-3AD203B41FA5}">
                      <a16:colId xmlns:a16="http://schemas.microsoft.com/office/drawing/2014/main" val="1884338649"/>
                    </a:ext>
                  </a:extLst>
                </a:gridCol>
                <a:gridCol w="3812345">
                  <a:extLst>
                    <a:ext uri="{9D8B030D-6E8A-4147-A177-3AD203B41FA5}">
                      <a16:colId xmlns:a16="http://schemas.microsoft.com/office/drawing/2014/main" val="2593848288"/>
                    </a:ext>
                  </a:extLst>
                </a:gridCol>
                <a:gridCol w="1252024">
                  <a:extLst>
                    <a:ext uri="{9D8B030D-6E8A-4147-A177-3AD203B41FA5}">
                      <a16:colId xmlns:a16="http://schemas.microsoft.com/office/drawing/2014/main" val="981870823"/>
                    </a:ext>
                  </a:extLst>
                </a:gridCol>
                <a:gridCol w="618979">
                  <a:extLst>
                    <a:ext uri="{9D8B030D-6E8A-4147-A177-3AD203B41FA5}">
                      <a16:colId xmlns:a16="http://schemas.microsoft.com/office/drawing/2014/main" val="3563766616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1936425330"/>
                    </a:ext>
                  </a:extLst>
                </a:gridCol>
                <a:gridCol w="689316">
                  <a:extLst>
                    <a:ext uri="{9D8B030D-6E8A-4147-A177-3AD203B41FA5}">
                      <a16:colId xmlns:a16="http://schemas.microsoft.com/office/drawing/2014/main" val="4125074273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3185218885"/>
                    </a:ext>
                  </a:extLst>
                </a:gridCol>
                <a:gridCol w="628354">
                  <a:extLst>
                    <a:ext uri="{9D8B030D-6E8A-4147-A177-3AD203B41FA5}">
                      <a16:colId xmlns:a16="http://schemas.microsoft.com/office/drawing/2014/main" val="3751064780"/>
                    </a:ext>
                  </a:extLst>
                </a:gridCol>
              </a:tblGrid>
              <a:tr h="158579">
                <a:tc>
                  <a:txBody>
                    <a:bodyPr/>
                    <a:lstStyle/>
                    <a:p>
                      <a:r>
                        <a:rPr lang="en-US" sz="2000" dirty="0"/>
                        <a:t>Check #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 of transaction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Debit (-)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Deposit (+)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$ Balance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01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15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7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542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0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90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4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54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355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E493C-C4AB-98EA-7CFC-E5F7B6F0A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97607-FFA0-9518-2CD7-0519C060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Surprise, Surprise!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Protecting Your Values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place to call home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of a lifetime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Life Project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5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EAA62-1991-03AD-8C95-E14E4CC8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419F-738A-9966-BFEF-F5EF6468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Surprise, Surprise!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71E02-5F1F-BD2F-2AD0-5B089831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29" y="1117506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Surprise Bill Day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Everyone has good days and bad days in life.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additional bill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additional money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A8919-2E43-391E-FFCD-A9B29D366A00}"/>
              </a:ext>
            </a:extLst>
          </p:cNvPr>
          <p:cNvSpPr/>
          <p:nvPr/>
        </p:nvSpPr>
        <p:spPr>
          <a:xfrm>
            <a:off x="445477" y="1983544"/>
            <a:ext cx="5547360" cy="1589649"/>
          </a:xfrm>
          <a:prstGeom prst="rect">
            <a:avLst/>
          </a:prstGeom>
          <a:solidFill>
            <a:srgbClr val="6600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your surprise card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sure to include the amount your monthly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 check to cover the expense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91587-C09D-2A31-5BB1-343F9CE28849}"/>
              </a:ext>
            </a:extLst>
          </p:cNvPr>
          <p:cNvSpPr/>
          <p:nvPr/>
        </p:nvSpPr>
        <p:spPr>
          <a:xfrm>
            <a:off x="445476" y="4287203"/>
            <a:ext cx="5650524" cy="2254274"/>
          </a:xfrm>
          <a:prstGeom prst="rect">
            <a:avLst/>
          </a:prstGeom>
          <a:solidFill>
            <a:srgbClr val="6600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your surprise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is like birthday money show the deposit in your check book accounting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raise – you must redo your taxes to reconfigure your monthly budget</a:t>
            </a:r>
          </a:p>
        </p:txBody>
      </p:sp>
      <p:pic>
        <p:nvPicPr>
          <p:cNvPr id="1026" name="Picture 2" descr="BAD DAY? - Grinch Meme Generator">
            <a:extLst>
              <a:ext uri="{FF2B5EF4-FFF2-40B4-BE49-F238E27FC236}">
                <a16:creationId xmlns:a16="http://schemas.microsoft.com/office/drawing/2014/main" id="{3040A642-AE8B-BE2F-81BC-5C615E6A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68" y="1983544"/>
            <a:ext cx="2693218" cy="37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d days, memes, and the way we talk to one another | gravityoffline">
            <a:extLst>
              <a:ext uri="{FF2B5EF4-FFF2-40B4-BE49-F238E27FC236}">
                <a16:creationId xmlns:a16="http://schemas.microsoft.com/office/drawing/2014/main" id="{2B8E3647-C134-744A-3EA9-290081F8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25" y="1971422"/>
            <a:ext cx="2693218" cy="37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15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5D5B-743D-E2EF-45C0-BAC42664E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A81B-F368-BE22-1779-7AA8A9E7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30" y="230553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Am I Covered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A027E-8680-BDFE-6C1E-7157F989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renter’s insurance policy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what is covered and when it is covered </a:t>
            </a:r>
          </a:p>
        </p:txBody>
      </p:sp>
      <p:pic>
        <p:nvPicPr>
          <p:cNvPr id="2052" name="Picture 4" descr="Finding the funny in insurance | Insurance Business Canada">
            <a:extLst>
              <a:ext uri="{FF2B5EF4-FFF2-40B4-BE49-F238E27FC236}">
                <a16:creationId xmlns:a16="http://schemas.microsoft.com/office/drawing/2014/main" id="{DB0CD82D-FF7F-2C7A-17FD-28940789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0" y="2260356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Avery on Southwestern - While this ⬆️ is funny, getting caught without  renters' insurance sure isn't! 😬 Renters' Insurance can save renters a ton  of money &amp; heartache when dealing with">
            <a:extLst>
              <a:ext uri="{FF2B5EF4-FFF2-40B4-BE49-F238E27FC236}">
                <a16:creationId xmlns:a16="http://schemas.microsoft.com/office/drawing/2014/main" id="{FAFA9481-F659-6566-C0E0-E03C7ADF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84" y="2132355"/>
            <a:ext cx="3289568" cy="3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84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85C8C-E8AD-3A94-D5A3-88A5D35D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C40AD-3731-8FF4-2356-2D8C10B26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Household Consumption &amp; Debt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 Repayment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Protecting Your Values </a:t>
            </a:r>
          </a:p>
          <a:p>
            <a:pPr marL="798513" indent="-333375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Life Project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 Life Project 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9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6BF18-4341-C779-6C41-CCDCD2982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FD80-C781-A4AE-D7F4-399BF09F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290286"/>
            <a:ext cx="11350172" cy="625565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Essential Standard: EPF.MCM.3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Understand the concepts and factors that enable individuals to make informed financial decisions for effective resource planning and money management.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Question: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how various financial factors impact adult life decisions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Can:</a:t>
            </a:r>
          </a:p>
          <a:p>
            <a:pPr marL="798513" indent="-344488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monthly income in order to plan a budget </a:t>
            </a:r>
          </a:p>
          <a:p>
            <a:pPr marL="798513" indent="-344488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 life responsibilities based on the situation they are assigned, and adapt to financial changes to meet budgetary demands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Taxing Recall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your Monthly Income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a family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check up</a:t>
            </a:r>
          </a:p>
          <a:p>
            <a:pPr marL="798513" indent="-333375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Events Journal #3</a:t>
            </a:r>
          </a:p>
          <a:p>
            <a:pPr marL="0" indent="0">
              <a:buNone/>
            </a:pP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51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59"/>
          <p:cNvSpPr txBox="1">
            <a:spLocks noGrp="1"/>
          </p:cNvSpPr>
          <p:nvPr>
            <p:ph type="title"/>
          </p:nvPr>
        </p:nvSpPr>
        <p:spPr>
          <a:xfrm>
            <a:off x="1413800" y="2172705"/>
            <a:ext cx="9364400" cy="135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3300"/>
                </a:solidFill>
                <a:latin typeface="High Tower Text" panose="02040502050506030303" pitchFamily="18" charset="0"/>
              </a:rPr>
              <a:t>Debt Repayment</a:t>
            </a:r>
            <a:endParaRPr b="1" dirty="0">
              <a:solidFill>
                <a:srgbClr val="003300"/>
              </a:solidFill>
              <a:latin typeface="High Tower Text" panose="02040502050506030303" pitchFamily="18" charset="0"/>
            </a:endParaRPr>
          </a:p>
        </p:txBody>
      </p:sp>
      <p:grpSp>
        <p:nvGrpSpPr>
          <p:cNvPr id="1811" name="Google Shape;1811;p159"/>
          <p:cNvGrpSpPr/>
          <p:nvPr/>
        </p:nvGrpSpPr>
        <p:grpSpPr>
          <a:xfrm>
            <a:off x="9365876" y="4460816"/>
            <a:ext cx="3134933" cy="2630633"/>
            <a:chOff x="7024407" y="3345611"/>
            <a:chExt cx="2351200" cy="1972975"/>
          </a:xfrm>
        </p:grpSpPr>
        <p:sp>
          <p:nvSpPr>
            <p:cNvPr id="1812" name="Google Shape;1812;p159"/>
            <p:cNvSpPr/>
            <p:nvPr/>
          </p:nvSpPr>
          <p:spPr>
            <a:xfrm flipH="1">
              <a:off x="7024407" y="3345611"/>
              <a:ext cx="2351200" cy="1972975"/>
            </a:xfrm>
            <a:custGeom>
              <a:avLst/>
              <a:gdLst/>
              <a:ahLst/>
              <a:cxnLst/>
              <a:rect l="l" t="t" r="r" b="b"/>
              <a:pathLst>
                <a:path w="49178" h="41267" extrusionOk="0">
                  <a:moveTo>
                    <a:pt x="1" y="0"/>
                  </a:moveTo>
                  <a:lnTo>
                    <a:pt x="1" y="41266"/>
                  </a:lnTo>
                  <a:lnTo>
                    <a:pt x="49178" y="41266"/>
                  </a:lnTo>
                  <a:cubicBezTo>
                    <a:pt x="45583" y="31903"/>
                    <a:pt x="36464" y="25124"/>
                    <a:pt x="26492" y="24048"/>
                  </a:cubicBezTo>
                  <a:cubicBezTo>
                    <a:pt x="23243" y="23697"/>
                    <a:pt x="19944" y="23927"/>
                    <a:pt x="16708" y="23462"/>
                  </a:cubicBezTo>
                  <a:cubicBezTo>
                    <a:pt x="13474" y="22996"/>
                    <a:pt x="10153" y="21686"/>
                    <a:pt x="8289" y="19000"/>
                  </a:cubicBezTo>
                  <a:cubicBezTo>
                    <a:pt x="6141" y="15907"/>
                    <a:pt x="6404" y="11824"/>
                    <a:pt x="5891" y="8092"/>
                  </a:cubicBezTo>
                  <a:cubicBezTo>
                    <a:pt x="5379" y="4360"/>
                    <a:pt x="3389" y="22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18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159"/>
            <p:cNvSpPr/>
            <p:nvPr/>
          </p:nvSpPr>
          <p:spPr>
            <a:xfrm rot="-1811368" flipH="1">
              <a:off x="7586076" y="4053787"/>
              <a:ext cx="1490888" cy="843507"/>
            </a:xfrm>
            <a:custGeom>
              <a:avLst/>
              <a:gdLst/>
              <a:ahLst/>
              <a:cxnLst/>
              <a:rect l="l" t="t" r="r" b="b"/>
              <a:pathLst>
                <a:path w="30935" h="17501" extrusionOk="0">
                  <a:moveTo>
                    <a:pt x="27567" y="1"/>
                  </a:moveTo>
                  <a:cubicBezTo>
                    <a:pt x="27305" y="1"/>
                    <a:pt x="27032" y="53"/>
                    <a:pt x="26755" y="170"/>
                  </a:cubicBezTo>
                  <a:cubicBezTo>
                    <a:pt x="26157" y="421"/>
                    <a:pt x="25701" y="952"/>
                    <a:pt x="25493" y="1561"/>
                  </a:cubicBezTo>
                  <a:cubicBezTo>
                    <a:pt x="25303" y="2113"/>
                    <a:pt x="25554" y="2952"/>
                    <a:pt x="25044" y="3354"/>
                  </a:cubicBezTo>
                  <a:cubicBezTo>
                    <a:pt x="24796" y="3551"/>
                    <a:pt x="24503" y="3623"/>
                    <a:pt x="24200" y="3623"/>
                  </a:cubicBezTo>
                  <a:cubicBezTo>
                    <a:pt x="23759" y="3623"/>
                    <a:pt x="23296" y="3470"/>
                    <a:pt x="22912" y="3325"/>
                  </a:cubicBezTo>
                  <a:cubicBezTo>
                    <a:pt x="22045" y="2997"/>
                    <a:pt x="21159" y="2830"/>
                    <a:pt x="20272" y="2830"/>
                  </a:cubicBezTo>
                  <a:cubicBezTo>
                    <a:pt x="19428" y="2830"/>
                    <a:pt x="18582" y="2980"/>
                    <a:pt x="17749" y="3284"/>
                  </a:cubicBezTo>
                  <a:cubicBezTo>
                    <a:pt x="15818" y="3987"/>
                    <a:pt x="13751" y="5555"/>
                    <a:pt x="11739" y="5555"/>
                  </a:cubicBezTo>
                  <a:cubicBezTo>
                    <a:pt x="10813" y="5555"/>
                    <a:pt x="9899" y="5223"/>
                    <a:pt x="9015" y="4322"/>
                  </a:cubicBezTo>
                  <a:cubicBezTo>
                    <a:pt x="8233" y="3524"/>
                    <a:pt x="7662" y="2531"/>
                    <a:pt x="6829" y="1786"/>
                  </a:cubicBezTo>
                  <a:cubicBezTo>
                    <a:pt x="6496" y="1487"/>
                    <a:pt x="6125" y="1270"/>
                    <a:pt x="5738" y="1128"/>
                  </a:cubicBezTo>
                  <a:lnTo>
                    <a:pt x="5740" y="1128"/>
                  </a:lnTo>
                  <a:cubicBezTo>
                    <a:pt x="5347" y="983"/>
                    <a:pt x="4935" y="914"/>
                    <a:pt x="4524" y="914"/>
                  </a:cubicBezTo>
                  <a:cubicBezTo>
                    <a:pt x="2930" y="914"/>
                    <a:pt x="1333" y="1945"/>
                    <a:pt x="784" y="3558"/>
                  </a:cubicBezTo>
                  <a:cubicBezTo>
                    <a:pt x="1" y="5869"/>
                    <a:pt x="1679" y="8664"/>
                    <a:pt x="4210" y="8664"/>
                  </a:cubicBezTo>
                  <a:cubicBezTo>
                    <a:pt x="4231" y="8664"/>
                    <a:pt x="4252" y="8664"/>
                    <a:pt x="4273" y="8663"/>
                  </a:cubicBezTo>
                  <a:cubicBezTo>
                    <a:pt x="5247" y="8645"/>
                    <a:pt x="6183" y="8318"/>
                    <a:pt x="7135" y="8111"/>
                  </a:cubicBezTo>
                  <a:cubicBezTo>
                    <a:pt x="7553" y="8020"/>
                    <a:pt x="7980" y="7971"/>
                    <a:pt x="8404" y="7971"/>
                  </a:cubicBezTo>
                  <a:cubicBezTo>
                    <a:pt x="9469" y="7971"/>
                    <a:pt x="10514" y="8281"/>
                    <a:pt x="11338" y="9023"/>
                  </a:cubicBezTo>
                  <a:cubicBezTo>
                    <a:pt x="12666" y="10220"/>
                    <a:pt x="13078" y="12413"/>
                    <a:pt x="13872" y="13974"/>
                  </a:cubicBezTo>
                  <a:cubicBezTo>
                    <a:pt x="14622" y="15445"/>
                    <a:pt x="16289" y="16592"/>
                    <a:pt x="17810" y="17108"/>
                  </a:cubicBezTo>
                  <a:cubicBezTo>
                    <a:pt x="18594" y="17374"/>
                    <a:pt x="19391" y="17500"/>
                    <a:pt x="20176" y="17500"/>
                  </a:cubicBezTo>
                  <a:cubicBezTo>
                    <a:pt x="23243" y="17500"/>
                    <a:pt x="26106" y="15568"/>
                    <a:pt x="27147" y="12502"/>
                  </a:cubicBezTo>
                  <a:cubicBezTo>
                    <a:pt x="27862" y="10393"/>
                    <a:pt x="27557" y="7978"/>
                    <a:pt x="26284" y="6144"/>
                  </a:cubicBezTo>
                  <a:cubicBezTo>
                    <a:pt x="26036" y="5786"/>
                    <a:pt x="25739" y="5396"/>
                    <a:pt x="25811" y="4967"/>
                  </a:cubicBezTo>
                  <a:cubicBezTo>
                    <a:pt x="25885" y="4542"/>
                    <a:pt x="26321" y="4256"/>
                    <a:pt x="26749" y="4210"/>
                  </a:cubicBezTo>
                  <a:cubicBezTo>
                    <a:pt x="26819" y="4203"/>
                    <a:pt x="26887" y="4200"/>
                    <a:pt x="26953" y="4200"/>
                  </a:cubicBezTo>
                  <a:cubicBezTo>
                    <a:pt x="27339" y="4200"/>
                    <a:pt x="27684" y="4301"/>
                    <a:pt x="28046" y="4301"/>
                  </a:cubicBezTo>
                  <a:cubicBezTo>
                    <a:pt x="28266" y="4301"/>
                    <a:pt x="28491" y="4264"/>
                    <a:pt x="28736" y="4144"/>
                  </a:cubicBezTo>
                  <a:cubicBezTo>
                    <a:pt x="30935" y="3066"/>
                    <a:pt x="29568" y="1"/>
                    <a:pt x="27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14" name="Google Shape;1814;p159"/>
          <p:cNvGrpSpPr/>
          <p:nvPr/>
        </p:nvGrpSpPr>
        <p:grpSpPr>
          <a:xfrm>
            <a:off x="9181724" y="0"/>
            <a:ext cx="3149891" cy="2829965"/>
            <a:chOff x="6886293" y="0"/>
            <a:chExt cx="2362418" cy="2122474"/>
          </a:xfrm>
        </p:grpSpPr>
        <p:sp>
          <p:nvSpPr>
            <p:cNvPr id="1815" name="Google Shape;1815;p159"/>
            <p:cNvSpPr/>
            <p:nvPr/>
          </p:nvSpPr>
          <p:spPr>
            <a:xfrm flipH="1">
              <a:off x="7414327" y="0"/>
              <a:ext cx="1834384" cy="2122474"/>
            </a:xfrm>
            <a:custGeom>
              <a:avLst/>
              <a:gdLst/>
              <a:ahLst/>
              <a:cxnLst/>
              <a:rect l="l" t="t" r="r" b="b"/>
              <a:pathLst>
                <a:path w="37383" h="43254" extrusionOk="0">
                  <a:moveTo>
                    <a:pt x="0" y="1"/>
                  </a:moveTo>
                  <a:lnTo>
                    <a:pt x="0" y="43253"/>
                  </a:lnTo>
                  <a:cubicBezTo>
                    <a:pt x="2426" y="42049"/>
                    <a:pt x="4203" y="39611"/>
                    <a:pt x="5031" y="36989"/>
                  </a:cubicBezTo>
                  <a:cubicBezTo>
                    <a:pt x="6615" y="31974"/>
                    <a:pt x="3035" y="22406"/>
                    <a:pt x="7685" y="18762"/>
                  </a:cubicBezTo>
                  <a:cubicBezTo>
                    <a:pt x="8470" y="18146"/>
                    <a:pt x="9470" y="17827"/>
                    <a:pt x="10468" y="17827"/>
                  </a:cubicBezTo>
                  <a:cubicBezTo>
                    <a:pt x="11164" y="17827"/>
                    <a:pt x="11860" y="17982"/>
                    <a:pt x="12481" y="18300"/>
                  </a:cubicBezTo>
                  <a:cubicBezTo>
                    <a:pt x="15855" y="20028"/>
                    <a:pt x="16223" y="24481"/>
                    <a:pt x="20355" y="26172"/>
                  </a:cubicBezTo>
                  <a:cubicBezTo>
                    <a:pt x="21786" y="26758"/>
                    <a:pt x="23349" y="27057"/>
                    <a:pt x="24911" y="27057"/>
                  </a:cubicBezTo>
                  <a:cubicBezTo>
                    <a:pt x="27239" y="27057"/>
                    <a:pt x="29565" y="26391"/>
                    <a:pt x="31449" y="25015"/>
                  </a:cubicBezTo>
                  <a:cubicBezTo>
                    <a:pt x="36097" y="21619"/>
                    <a:pt x="37382" y="14411"/>
                    <a:pt x="34195" y="9616"/>
                  </a:cubicBezTo>
                  <a:cubicBezTo>
                    <a:pt x="32304" y="6774"/>
                    <a:pt x="28947" y="4027"/>
                    <a:pt x="29934" y="760"/>
                  </a:cubicBezTo>
                  <a:cubicBezTo>
                    <a:pt x="30015" y="492"/>
                    <a:pt x="30127" y="240"/>
                    <a:pt x="30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159"/>
            <p:cNvSpPr/>
            <p:nvPr/>
          </p:nvSpPr>
          <p:spPr>
            <a:xfrm flipH="1">
              <a:off x="6886293" y="202400"/>
              <a:ext cx="475742" cy="475801"/>
            </a:xfrm>
            <a:custGeom>
              <a:avLst/>
              <a:gdLst/>
              <a:ahLst/>
              <a:cxnLst/>
              <a:rect l="l" t="t" r="r" b="b"/>
              <a:pathLst>
                <a:path w="16280" h="16282" extrusionOk="0">
                  <a:moveTo>
                    <a:pt x="8141" y="1"/>
                  </a:moveTo>
                  <a:cubicBezTo>
                    <a:pt x="5981" y="1"/>
                    <a:pt x="3912" y="859"/>
                    <a:pt x="2385" y="2385"/>
                  </a:cubicBezTo>
                  <a:cubicBezTo>
                    <a:pt x="859" y="3912"/>
                    <a:pt x="0" y="5982"/>
                    <a:pt x="0" y="8141"/>
                  </a:cubicBezTo>
                  <a:cubicBezTo>
                    <a:pt x="0" y="10300"/>
                    <a:pt x="859" y="12370"/>
                    <a:pt x="2385" y="13897"/>
                  </a:cubicBezTo>
                  <a:cubicBezTo>
                    <a:pt x="3912" y="15423"/>
                    <a:pt x="5981" y="16281"/>
                    <a:pt x="8141" y="16281"/>
                  </a:cubicBezTo>
                  <a:cubicBezTo>
                    <a:pt x="10298" y="16281"/>
                    <a:pt x="12369" y="15423"/>
                    <a:pt x="13897" y="13897"/>
                  </a:cubicBezTo>
                  <a:cubicBezTo>
                    <a:pt x="15422" y="12370"/>
                    <a:pt x="16279" y="10300"/>
                    <a:pt x="16279" y="8141"/>
                  </a:cubicBezTo>
                  <a:cubicBezTo>
                    <a:pt x="16279" y="5982"/>
                    <a:pt x="15422" y="3912"/>
                    <a:pt x="13897" y="2385"/>
                  </a:cubicBezTo>
                  <a:cubicBezTo>
                    <a:pt x="12369" y="859"/>
                    <a:pt x="10298" y="1"/>
                    <a:pt x="8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17" name="Google Shape;1817;p159"/>
          <p:cNvGrpSpPr/>
          <p:nvPr/>
        </p:nvGrpSpPr>
        <p:grpSpPr>
          <a:xfrm>
            <a:off x="5" y="3"/>
            <a:ext cx="3493705" cy="2597731"/>
            <a:chOff x="3" y="2"/>
            <a:chExt cx="2620279" cy="1948298"/>
          </a:xfrm>
        </p:grpSpPr>
        <p:sp>
          <p:nvSpPr>
            <p:cNvPr id="1818" name="Google Shape;1818;p159"/>
            <p:cNvSpPr/>
            <p:nvPr/>
          </p:nvSpPr>
          <p:spPr>
            <a:xfrm flipH="1">
              <a:off x="1580413" y="581186"/>
              <a:ext cx="97017" cy="97017"/>
            </a:xfrm>
            <a:custGeom>
              <a:avLst/>
              <a:gdLst/>
              <a:ahLst/>
              <a:cxnLst/>
              <a:rect l="l" t="t" r="r" b="b"/>
              <a:pathLst>
                <a:path w="2601" h="2601" extrusionOk="0">
                  <a:moveTo>
                    <a:pt x="1301" y="0"/>
                  </a:moveTo>
                  <a:cubicBezTo>
                    <a:pt x="584" y="0"/>
                    <a:pt x="0" y="582"/>
                    <a:pt x="0" y="1300"/>
                  </a:cubicBezTo>
                  <a:cubicBezTo>
                    <a:pt x="0" y="2018"/>
                    <a:pt x="584" y="2601"/>
                    <a:pt x="1301" y="2601"/>
                  </a:cubicBezTo>
                  <a:cubicBezTo>
                    <a:pt x="2019" y="2601"/>
                    <a:pt x="2601" y="2018"/>
                    <a:pt x="2601" y="1300"/>
                  </a:cubicBezTo>
                  <a:cubicBezTo>
                    <a:pt x="2601" y="582"/>
                    <a:pt x="2019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159"/>
            <p:cNvSpPr/>
            <p:nvPr/>
          </p:nvSpPr>
          <p:spPr>
            <a:xfrm flipH="1">
              <a:off x="3" y="2"/>
              <a:ext cx="2620279" cy="1719711"/>
            </a:xfrm>
            <a:custGeom>
              <a:avLst/>
              <a:gdLst/>
              <a:ahLst/>
              <a:cxnLst/>
              <a:rect l="l" t="t" r="r" b="b"/>
              <a:pathLst>
                <a:path w="53708" h="35249" extrusionOk="0">
                  <a:moveTo>
                    <a:pt x="0" y="1"/>
                  </a:moveTo>
                  <a:cubicBezTo>
                    <a:pt x="735" y="662"/>
                    <a:pt x="1534" y="1243"/>
                    <a:pt x="2379" y="1716"/>
                  </a:cubicBezTo>
                  <a:cubicBezTo>
                    <a:pt x="7388" y="4516"/>
                    <a:pt x="13387" y="4643"/>
                    <a:pt x="19108" y="5096"/>
                  </a:cubicBezTo>
                  <a:cubicBezTo>
                    <a:pt x="24827" y="5550"/>
                    <a:pt x="30949" y="6603"/>
                    <a:pt x="35006" y="10660"/>
                  </a:cubicBezTo>
                  <a:cubicBezTo>
                    <a:pt x="37845" y="13498"/>
                    <a:pt x="39266" y="17418"/>
                    <a:pt x="40580" y="21212"/>
                  </a:cubicBezTo>
                  <a:cubicBezTo>
                    <a:pt x="41894" y="25005"/>
                    <a:pt x="43259" y="28933"/>
                    <a:pt x="46028" y="31841"/>
                  </a:cubicBezTo>
                  <a:cubicBezTo>
                    <a:pt x="47960" y="33872"/>
                    <a:pt x="50786" y="35249"/>
                    <a:pt x="53517" y="35249"/>
                  </a:cubicBezTo>
                  <a:cubicBezTo>
                    <a:pt x="53581" y="35249"/>
                    <a:pt x="53644" y="35248"/>
                    <a:pt x="53707" y="35246"/>
                  </a:cubicBezTo>
                  <a:lnTo>
                    <a:pt x="53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159"/>
            <p:cNvSpPr/>
            <p:nvPr/>
          </p:nvSpPr>
          <p:spPr>
            <a:xfrm rot="-3010958" flipH="1">
              <a:off x="154443" y="1028372"/>
              <a:ext cx="917290" cy="692108"/>
            </a:xfrm>
            <a:custGeom>
              <a:avLst/>
              <a:gdLst/>
              <a:ahLst/>
              <a:cxnLst/>
              <a:rect l="l" t="t" r="r" b="b"/>
              <a:pathLst>
                <a:path w="24592" h="18555" extrusionOk="0">
                  <a:moveTo>
                    <a:pt x="4267" y="1"/>
                  </a:moveTo>
                  <a:cubicBezTo>
                    <a:pt x="3096" y="1"/>
                    <a:pt x="1907" y="563"/>
                    <a:pt x="1228" y="1607"/>
                  </a:cubicBezTo>
                  <a:cubicBezTo>
                    <a:pt x="0" y="3492"/>
                    <a:pt x="880" y="6380"/>
                    <a:pt x="3164" y="6919"/>
                  </a:cubicBezTo>
                  <a:cubicBezTo>
                    <a:pt x="4030" y="7122"/>
                    <a:pt x="4934" y="7044"/>
                    <a:pt x="5825" y="7076"/>
                  </a:cubicBezTo>
                  <a:cubicBezTo>
                    <a:pt x="7196" y="7127"/>
                    <a:pt x="8557" y="7656"/>
                    <a:pt x="9344" y="8836"/>
                  </a:cubicBezTo>
                  <a:cubicBezTo>
                    <a:pt x="10250" y="10197"/>
                    <a:pt x="10116" y="12234"/>
                    <a:pt x="10468" y="13795"/>
                  </a:cubicBezTo>
                  <a:cubicBezTo>
                    <a:pt x="10800" y="15269"/>
                    <a:pt x="12016" y="16661"/>
                    <a:pt x="13248" y="17463"/>
                  </a:cubicBezTo>
                  <a:cubicBezTo>
                    <a:pt x="14381" y="18202"/>
                    <a:pt x="15655" y="18555"/>
                    <a:pt x="16914" y="18555"/>
                  </a:cubicBezTo>
                  <a:cubicBezTo>
                    <a:pt x="19115" y="18555"/>
                    <a:pt x="21272" y="17476"/>
                    <a:pt x="22563" y="15494"/>
                  </a:cubicBezTo>
                  <a:cubicBezTo>
                    <a:pt x="24591" y="12378"/>
                    <a:pt x="23710" y="8207"/>
                    <a:pt x="20594" y="6180"/>
                  </a:cubicBezTo>
                  <a:cubicBezTo>
                    <a:pt x="19536" y="5491"/>
                    <a:pt x="18296" y="5165"/>
                    <a:pt x="17046" y="5165"/>
                  </a:cubicBezTo>
                  <a:cubicBezTo>
                    <a:pt x="16804" y="5165"/>
                    <a:pt x="16562" y="5178"/>
                    <a:pt x="16321" y="5202"/>
                  </a:cubicBezTo>
                  <a:cubicBezTo>
                    <a:pt x="14815" y="5352"/>
                    <a:pt x="13103" y="5980"/>
                    <a:pt x="11563" y="5980"/>
                  </a:cubicBezTo>
                  <a:cubicBezTo>
                    <a:pt x="10311" y="5980"/>
                    <a:pt x="9173" y="5566"/>
                    <a:pt x="8349" y="4146"/>
                  </a:cubicBezTo>
                  <a:cubicBezTo>
                    <a:pt x="7835" y="3261"/>
                    <a:pt x="7554" y="2253"/>
                    <a:pt x="6985" y="1405"/>
                  </a:cubicBezTo>
                  <a:cubicBezTo>
                    <a:pt x="6757" y="1063"/>
                    <a:pt x="6479" y="788"/>
                    <a:pt x="6168" y="574"/>
                  </a:cubicBezTo>
                  <a:cubicBezTo>
                    <a:pt x="5607" y="187"/>
                    <a:pt x="4940" y="1"/>
                    <a:pt x="4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21" name="Google Shape;1821;p159"/>
          <p:cNvGrpSpPr/>
          <p:nvPr/>
        </p:nvGrpSpPr>
        <p:grpSpPr>
          <a:xfrm>
            <a:off x="-169195" y="3785069"/>
            <a:ext cx="4682172" cy="3072921"/>
            <a:chOff x="-126897" y="2838801"/>
            <a:chExt cx="3511629" cy="2304691"/>
          </a:xfrm>
        </p:grpSpPr>
        <p:sp>
          <p:nvSpPr>
            <p:cNvPr id="1822" name="Google Shape;1822;p159"/>
            <p:cNvSpPr/>
            <p:nvPr/>
          </p:nvSpPr>
          <p:spPr>
            <a:xfrm flipH="1">
              <a:off x="-126897" y="2838801"/>
              <a:ext cx="3511629" cy="2304691"/>
            </a:xfrm>
            <a:custGeom>
              <a:avLst/>
              <a:gdLst/>
              <a:ahLst/>
              <a:cxnLst/>
              <a:rect l="l" t="t" r="r" b="b"/>
              <a:pathLst>
                <a:path w="76963" h="50511" extrusionOk="0">
                  <a:moveTo>
                    <a:pt x="76684" y="0"/>
                  </a:moveTo>
                  <a:cubicBezTo>
                    <a:pt x="72772" y="0"/>
                    <a:pt x="68724" y="1973"/>
                    <a:pt x="65957" y="4881"/>
                  </a:cubicBezTo>
                  <a:cubicBezTo>
                    <a:pt x="61992" y="9048"/>
                    <a:pt x="60033" y="14679"/>
                    <a:pt x="58151" y="20115"/>
                  </a:cubicBezTo>
                  <a:cubicBezTo>
                    <a:pt x="56268" y="25549"/>
                    <a:pt x="54231" y="31168"/>
                    <a:pt x="50163" y="35235"/>
                  </a:cubicBezTo>
                  <a:cubicBezTo>
                    <a:pt x="44348" y="41049"/>
                    <a:pt x="35577" y="42558"/>
                    <a:pt x="27380" y="43209"/>
                  </a:cubicBezTo>
                  <a:cubicBezTo>
                    <a:pt x="19183" y="43859"/>
                    <a:pt x="10585" y="44040"/>
                    <a:pt x="3407" y="48053"/>
                  </a:cubicBezTo>
                  <a:cubicBezTo>
                    <a:pt x="2198" y="48729"/>
                    <a:pt x="1052" y="49563"/>
                    <a:pt x="1" y="50511"/>
                  </a:cubicBezTo>
                  <a:lnTo>
                    <a:pt x="76963" y="50511"/>
                  </a:lnTo>
                  <a:lnTo>
                    <a:pt x="76963" y="4"/>
                  </a:lnTo>
                  <a:cubicBezTo>
                    <a:pt x="76870" y="1"/>
                    <a:pt x="76777" y="0"/>
                    <a:pt x="76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28575" dir="135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159"/>
            <p:cNvSpPr/>
            <p:nvPr/>
          </p:nvSpPr>
          <p:spPr>
            <a:xfrm flipH="1">
              <a:off x="2024659" y="4631047"/>
              <a:ext cx="269343" cy="269381"/>
            </a:xfrm>
            <a:custGeom>
              <a:avLst/>
              <a:gdLst/>
              <a:ahLst/>
              <a:cxnLst/>
              <a:rect l="l" t="t" r="r" b="b"/>
              <a:pathLst>
                <a:path w="7221" h="7222" extrusionOk="0">
                  <a:moveTo>
                    <a:pt x="3611" y="1"/>
                  </a:moveTo>
                  <a:cubicBezTo>
                    <a:pt x="1616" y="1"/>
                    <a:pt x="0" y="1617"/>
                    <a:pt x="0" y="3611"/>
                  </a:cubicBezTo>
                  <a:cubicBezTo>
                    <a:pt x="0" y="5605"/>
                    <a:pt x="1616" y="7221"/>
                    <a:pt x="3611" y="7221"/>
                  </a:cubicBezTo>
                  <a:cubicBezTo>
                    <a:pt x="5605" y="7221"/>
                    <a:pt x="7221" y="5605"/>
                    <a:pt x="7221" y="3611"/>
                  </a:cubicBezTo>
                  <a:cubicBezTo>
                    <a:pt x="7221" y="1617"/>
                    <a:pt x="5605" y="1"/>
                    <a:pt x="3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08181-378B-A5C3-4284-B3B44369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319B-7646-33A1-4078-F30B5B90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61961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Household Debt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3F77D-ADE1-DF35-59C2-2876C9010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858129"/>
            <a:ext cx="11338560" cy="4431323"/>
          </a:xfrm>
          <a:solidFill>
            <a:schemeClr val="bg1"/>
          </a:solidFill>
          <a:ln>
            <a:solidFill>
              <a:srgbClr val="0033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AEB3D4-657F-3FA5-4B7C-3E2B7BD91BC3}"/>
              </a:ext>
            </a:extLst>
          </p:cNvPr>
          <p:cNvSpPr/>
          <p:nvPr/>
        </p:nvSpPr>
        <p:spPr>
          <a:xfrm>
            <a:off x="98474" y="5456485"/>
            <a:ext cx="11690252" cy="1183466"/>
          </a:xfrm>
          <a:prstGeom prst="rect">
            <a:avLst/>
          </a:prstGeom>
          <a:solidFill>
            <a:srgbClr val="66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trends in the graph above.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why those trends have occurred in the timeframe of 2011 through 2021?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a trend you identify impact families in 2021? </a:t>
            </a:r>
          </a:p>
        </p:txBody>
      </p:sp>
    </p:spTree>
    <p:extLst>
      <p:ext uri="{BB962C8B-B14F-4D97-AF65-F5344CB8AC3E}">
        <p14:creationId xmlns:p14="http://schemas.microsoft.com/office/powerpoint/2010/main" val="2413974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CC163-CE22-FC24-9DE3-6407F278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8838-DD5F-727D-C939-B0FB1342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 Owe, I Owe, So off to work I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A1554-C509-F1D6-8DCB-4675D6010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Handling debt is essential for </a:t>
            </a: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FREEDOM</a:t>
            </a:r>
          </a:p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Dealing with Debt</a:t>
            </a:r>
            <a:endParaRPr lang="en-US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Debt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198E3-11C8-B013-018E-C31EEE41F2DA}"/>
              </a:ext>
            </a:extLst>
          </p:cNvPr>
          <p:cNvSpPr/>
          <p:nvPr/>
        </p:nvSpPr>
        <p:spPr>
          <a:xfrm>
            <a:off x="984737" y="2546875"/>
            <a:ext cx="4487595" cy="2264898"/>
          </a:xfrm>
          <a:prstGeom prst="rect">
            <a:avLst/>
          </a:prstGeom>
          <a:solidFill>
            <a:srgbClr val="66006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Debt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your net worth and enhances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Student loans, mortgage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5E43A-397D-D089-5819-87B781860511}"/>
              </a:ext>
            </a:extLst>
          </p:cNvPr>
          <p:cNvSpPr/>
          <p:nvPr/>
        </p:nvSpPr>
        <p:spPr>
          <a:xfrm>
            <a:off x="7331611" y="2546874"/>
            <a:ext cx="4487595" cy="2264899"/>
          </a:xfrm>
          <a:prstGeom prst="rect">
            <a:avLst/>
          </a:prstGeom>
          <a:solidFill>
            <a:srgbClr val="00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Debt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pay of a rapidly depreciating asset or consumption good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Credit card debt, car loan</a:t>
            </a:r>
          </a:p>
        </p:txBody>
      </p:sp>
      <p:pic>
        <p:nvPicPr>
          <p:cNvPr id="6146" name="Picture 2" descr="Debt Management Guide">
            <a:extLst>
              <a:ext uri="{FF2B5EF4-FFF2-40B4-BE49-F238E27FC236}">
                <a16:creationId xmlns:a16="http://schemas.microsoft.com/office/drawing/2014/main" id="{17395F05-CD7F-FF41-721A-7B311CF7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63" y="3965917"/>
            <a:ext cx="2600325" cy="25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nfused stressed man looking at too many credit cards full of debt Stock  Photo - Alamy">
            <a:extLst>
              <a:ext uri="{FF2B5EF4-FFF2-40B4-BE49-F238E27FC236}">
                <a16:creationId xmlns:a16="http://schemas.microsoft.com/office/drawing/2014/main" id="{79DAF75D-6B96-606D-C687-DB1CAD6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32" y="1477108"/>
            <a:ext cx="1828582" cy="22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84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56725-CE14-1754-0014-2EDC50060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824C0-9C57-62F2-A3F3-45DF48DD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Showing Grace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CC910-1C1B-C92B-9DE5-4236486F0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period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set amount of time after due date that a payment may be made without penalty (</a:t>
            </a:r>
            <a:r>
              <a:rPr lang="en-US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15 days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Google Shape;1844;p162">
            <a:extLst>
              <a:ext uri="{FF2B5EF4-FFF2-40B4-BE49-F238E27FC236}">
                <a16:creationId xmlns:a16="http://schemas.microsoft.com/office/drawing/2014/main" id="{5DB8B9B8-4995-AA33-2CB7-D3462D28986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033" y="2112250"/>
            <a:ext cx="6283850" cy="318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Use Warnings in the Right Situations - Referee.com">
            <a:extLst>
              <a:ext uri="{FF2B5EF4-FFF2-40B4-BE49-F238E27FC236}">
                <a16:creationId xmlns:a16="http://schemas.microsoft.com/office/drawing/2014/main" id="{B9A9E439-5F83-719D-7C30-9B560B4E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83" y="2087633"/>
            <a:ext cx="3217297" cy="31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8DF6D39-AE4B-FCBA-4D4D-999543A924FA}"/>
              </a:ext>
            </a:extLst>
          </p:cNvPr>
          <p:cNvSpPr/>
          <p:nvPr/>
        </p:nvSpPr>
        <p:spPr>
          <a:xfrm>
            <a:off x="8862424" y="1717518"/>
            <a:ext cx="2452914" cy="740229"/>
          </a:xfrm>
          <a:prstGeom prst="wedgeEllipseCallout">
            <a:avLst>
              <a:gd name="adj1" fmla="val -42053"/>
              <a:gd name="adj2" fmla="val 644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payment is LATE!</a:t>
            </a:r>
          </a:p>
        </p:txBody>
      </p:sp>
    </p:spTree>
    <p:extLst>
      <p:ext uri="{BB962C8B-B14F-4D97-AF65-F5344CB8AC3E}">
        <p14:creationId xmlns:p14="http://schemas.microsoft.com/office/powerpoint/2010/main" val="2809761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6FD2-E960-8EC6-DA1D-F9D4FC8B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6277-E53E-A235-8D7B-22072EB0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You have been sent to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D691B-B4E3-2229-E9C8-7ADDAB026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Debt Collections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payment for a bill is more than 120 days past due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4DC92-880D-AE19-5B9B-02BE22CCACA4}"/>
              </a:ext>
            </a:extLst>
          </p:cNvPr>
          <p:cNvSpPr/>
          <p:nvPr/>
        </p:nvSpPr>
        <p:spPr>
          <a:xfrm>
            <a:off x="407963" y="1603717"/>
            <a:ext cx="5688037" cy="1069145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 will be assigned to a debt collector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market on your credit score</a:t>
            </a:r>
          </a:p>
        </p:txBody>
      </p:sp>
      <p:pic>
        <p:nvPicPr>
          <p:cNvPr id="5" name="Google Shape;1851;p163">
            <a:extLst>
              <a:ext uri="{FF2B5EF4-FFF2-40B4-BE49-F238E27FC236}">
                <a16:creationId xmlns:a16="http://schemas.microsoft.com/office/drawing/2014/main" id="{CCC0941B-1D0F-69A1-33BD-DE2E4DEEBFA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32529" y="1603717"/>
            <a:ext cx="3885526" cy="202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Millennial Mouth | Why I Don't Freak Out Anymore ⋆ Millennial Mouth">
            <a:extLst>
              <a:ext uri="{FF2B5EF4-FFF2-40B4-BE49-F238E27FC236}">
                <a16:creationId xmlns:a16="http://schemas.microsoft.com/office/drawing/2014/main" id="{313202D4-DF9A-E161-DEDD-94AAE70B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99" y="2255154"/>
            <a:ext cx="2466975" cy="1847850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E517A9-AF59-05B7-EB5C-A1F7F0617686}"/>
              </a:ext>
            </a:extLst>
          </p:cNvPr>
          <p:cNvSpPr/>
          <p:nvPr/>
        </p:nvSpPr>
        <p:spPr>
          <a:xfrm>
            <a:off x="445477" y="2916555"/>
            <a:ext cx="5688037" cy="2175950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Dealing with debt collections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 the debt is actually yours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 days to dispute a debt)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 payment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debt repayment plan in writing</a:t>
            </a:r>
          </a:p>
        </p:txBody>
      </p:sp>
      <p:pic>
        <p:nvPicPr>
          <p:cNvPr id="7" name="Google Shape;1865;p165">
            <a:extLst>
              <a:ext uri="{FF2B5EF4-FFF2-40B4-BE49-F238E27FC236}">
                <a16:creationId xmlns:a16="http://schemas.microsoft.com/office/drawing/2014/main" id="{46AF743C-B40F-0806-3B48-7100BA5540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855" y="3840480"/>
            <a:ext cx="4618560" cy="2622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52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D0C02-C008-760D-38D3-1EF08EBF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35A5-3CE9-6E05-F8A2-AA7548B4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Attacking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11DB0-93AD-7C30-9C2F-71315E3E7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9" y="1139482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Avalanche Method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Payoff your highest interest rate debt first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that is paid off – pay your next highest rate interest debt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Snowball Method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off smaller debt first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the paid off – roll the payment into another debt </a:t>
            </a:r>
          </a:p>
        </p:txBody>
      </p:sp>
      <p:pic>
        <p:nvPicPr>
          <p:cNvPr id="4" name="Google Shape;1879;p167">
            <a:extLst>
              <a:ext uri="{FF2B5EF4-FFF2-40B4-BE49-F238E27FC236}">
                <a16:creationId xmlns:a16="http://schemas.microsoft.com/office/drawing/2014/main" id="{479781B6-0492-086A-05D5-7641C129F1A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4510" y="3679324"/>
            <a:ext cx="3928961" cy="2890288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</p:pic>
      <p:pic>
        <p:nvPicPr>
          <p:cNvPr id="5" name="Google Shape;1872;p166">
            <a:extLst>
              <a:ext uri="{FF2B5EF4-FFF2-40B4-BE49-F238E27FC236}">
                <a16:creationId xmlns:a16="http://schemas.microsoft.com/office/drawing/2014/main" id="{1513A328-7498-7EE7-2ACF-FA4F6BE5EB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838" y="288388"/>
            <a:ext cx="3426633" cy="30387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2264662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16078-F34E-2433-6FBA-6BF4D4BE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2505-1244-CEA0-779B-C6087B42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Quick Fix or Debt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8CCCE-C8D2-7210-0CF7-5C8F13DA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66" y="1125414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Payday Loans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borrowing against your next paycheck (carry a high interest rate)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can lead to a cycle of debt (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don’t pay it off by the next paycheck the interest rate will cost you more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credit benefit 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hurts your credit score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218" name="Picture 2" descr="Ask an Attorney: Should I use a payday loan for holiday expenses? - PandA  Law Firm Las Vegas">
            <a:extLst>
              <a:ext uri="{FF2B5EF4-FFF2-40B4-BE49-F238E27FC236}">
                <a16:creationId xmlns:a16="http://schemas.microsoft.com/office/drawing/2014/main" id="{08DC3DCD-C7C1-29B1-B154-242854F7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18" y="2894691"/>
            <a:ext cx="5925682" cy="3507352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t's a trap! | Star Wars Memes Wiki | Fandom">
            <a:extLst>
              <a:ext uri="{FF2B5EF4-FFF2-40B4-BE49-F238E27FC236}">
                <a16:creationId xmlns:a16="http://schemas.microsoft.com/office/drawing/2014/main" id="{BBC8394A-48E4-7665-197A-E397AA73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52" y="2407261"/>
            <a:ext cx="4269462" cy="27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18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C14E-D997-F714-18D1-A879A6CD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C0AC-88C1-4394-45D1-75CC77F6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Dangers of Pay Day </a:t>
            </a:r>
            <a:r>
              <a:rPr lang="en-US" b="1">
                <a:solidFill>
                  <a:srgbClr val="003300"/>
                </a:solidFill>
                <a:latin typeface="High Tower Text" panose="02040502050506030303" pitchFamily="18" charset="0"/>
              </a:rPr>
              <a:t>Loans by State</a:t>
            </a:r>
            <a:endParaRPr lang="en-US" b="1" dirty="0">
              <a:solidFill>
                <a:srgbClr val="0033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0FAF991-FDEF-838C-E9D6-8B0F5AA01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218693"/>
            <a:ext cx="11103429" cy="5527399"/>
          </a:xfrm>
          <a:solidFill>
            <a:schemeClr val="bg1"/>
          </a:solidFill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87474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3CCB-4767-AB17-A981-B154C2288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10CB-84EA-DDEE-D5EB-87F5F272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Consolidate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9E50B-EF8D-02A1-60E4-0CB31D12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20" y="1136586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Debt Consolidation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taking out a loan to combine multiple debts into one payment</a:t>
            </a:r>
          </a:p>
          <a:p>
            <a:pPr marL="801688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 loan sources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personal loan, home equity loan, credit card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EF8B0F-CE85-D411-F76B-A224F292DD58}"/>
              </a:ext>
            </a:extLst>
          </p:cNvPr>
          <p:cNvSpPr/>
          <p:nvPr/>
        </p:nvSpPr>
        <p:spPr>
          <a:xfrm>
            <a:off x="311834" y="3676428"/>
            <a:ext cx="4178105" cy="1150034"/>
          </a:xfrm>
          <a:prstGeom prst="rect">
            <a:avLst/>
          </a:prstGeom>
          <a:solidFill>
            <a:srgbClr val="6600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monthly payment &amp; interest rate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F343F4-793B-17DF-586D-2C3775BBBF88}"/>
              </a:ext>
            </a:extLst>
          </p:cNvPr>
          <p:cNvSpPr/>
          <p:nvPr/>
        </p:nvSpPr>
        <p:spPr>
          <a:xfrm>
            <a:off x="7835705" y="3676428"/>
            <a:ext cx="4178105" cy="1150034"/>
          </a:xfrm>
          <a:prstGeom prst="rect">
            <a:avLst/>
          </a:prstGeom>
          <a:solidFill>
            <a:srgbClr val="00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hurt your credit in the long run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EDFABE-7469-381F-56A7-0E5967AF78A2}"/>
              </a:ext>
            </a:extLst>
          </p:cNvPr>
          <p:cNvSpPr/>
          <p:nvPr/>
        </p:nvSpPr>
        <p:spPr>
          <a:xfrm>
            <a:off x="4073769" y="2619127"/>
            <a:ext cx="4178105" cy="60956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 Loan Debate</a:t>
            </a:r>
            <a:endParaRPr lang="en-US" sz="2400" b="1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778EC6-2E1E-97DF-45D2-6583233A2E67}"/>
              </a:ext>
            </a:extLst>
          </p:cNvPr>
          <p:cNvSpPr/>
          <p:nvPr/>
        </p:nvSpPr>
        <p:spPr>
          <a:xfrm rot="7726731">
            <a:off x="3987233" y="3350074"/>
            <a:ext cx="602566" cy="355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A805BC0-C709-D5C2-098E-07CB54AC7652}"/>
              </a:ext>
            </a:extLst>
          </p:cNvPr>
          <p:cNvSpPr/>
          <p:nvPr/>
        </p:nvSpPr>
        <p:spPr>
          <a:xfrm rot="3178242">
            <a:off x="7604643" y="3290705"/>
            <a:ext cx="602566" cy="355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Uncategorized | lunchbuddiesplus | Page 31">
            <a:extLst>
              <a:ext uri="{FF2B5EF4-FFF2-40B4-BE49-F238E27FC236}">
                <a16:creationId xmlns:a16="http://schemas.microsoft.com/office/drawing/2014/main" id="{C39033B0-BE17-BF31-E4C3-C0C7A683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16" y="3436812"/>
            <a:ext cx="2276475" cy="3146868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58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37A5F-547C-04BD-F261-77D2FABF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5145-1142-635A-CF9E-717F1B07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30" y="230553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Am I Covered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AF67-8492-BEA9-E80D-5738FE27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renter’s insurance policy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what is covered and when it is covered </a:t>
            </a:r>
          </a:p>
        </p:txBody>
      </p:sp>
      <p:pic>
        <p:nvPicPr>
          <p:cNvPr id="2052" name="Picture 4" descr="Finding the funny in insurance | Insurance Business Canada">
            <a:extLst>
              <a:ext uri="{FF2B5EF4-FFF2-40B4-BE49-F238E27FC236}">
                <a16:creationId xmlns:a16="http://schemas.microsoft.com/office/drawing/2014/main" id="{90954C02-E893-841E-61F0-B3CAA78F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0" y="2260356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Avery on Southwestern - While this ⬆️ is funny, getting caught without  renters' insurance sure isn't! 😬 Renters' Insurance can save renters a ton  of money &amp; heartache when dealing with">
            <a:extLst>
              <a:ext uri="{FF2B5EF4-FFF2-40B4-BE49-F238E27FC236}">
                <a16:creationId xmlns:a16="http://schemas.microsoft.com/office/drawing/2014/main" id="{414C4F1F-EE48-810A-F055-9948CECE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84" y="2132355"/>
            <a:ext cx="3289568" cy="3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0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08C3C-7DA6-1993-EA24-36807EA4C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082E-13F5-35E5-058B-415D2D09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82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itchFamily="18" charset="0"/>
              </a:rPr>
              <a:t>Recalling Income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3BA4-71DE-B355-34E9-7810E6E5E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514901"/>
            <a:ext cx="11718388" cy="497797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type of tax is income tax?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A. Progressive		B. Regressive		C. Proportional 	D. Excise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What form do you fill out to establish your withholdings from your paycheck?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A. W2		B. 1099	C. W4		D. 1040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Which form does your employer send to you by the end of January so you can file your taxes?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A. W2		B. 1099	C. W4		D. 1040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4. Which form do you fill out in order to file your taxes with the IRS?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A. W2		B. 1099	C. W4		D. 1040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5. When do you have to complete your tax filing with the IRS?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A. Jan. 31	B. Feb. 14	C. March 31		D. April 15</a:t>
            </a: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55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8137-0A68-3BB4-A069-AC7999D5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8B59-6C59-95E2-EDBF-D8B4C24C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Your House Has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227C1-0EDC-C8E0-11CF-A91620D04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equity loan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allows you to borrow money using the equity in your home as collateral. (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lump sum loan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BFFA91-0F09-1A8B-281B-DBDB3BFC68EE}"/>
              </a:ext>
            </a:extLst>
          </p:cNvPr>
          <p:cNvSpPr/>
          <p:nvPr/>
        </p:nvSpPr>
        <p:spPr>
          <a:xfrm>
            <a:off x="379828" y="1885071"/>
            <a:ext cx="6203851" cy="900332"/>
          </a:xfrm>
          <a:prstGeom prst="rect">
            <a:avLst/>
          </a:prstGeom>
          <a:solidFill>
            <a:srgbClr val="66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Equity = the value of a house – what you owe</a:t>
            </a:r>
          </a:p>
        </p:txBody>
      </p:sp>
      <p:pic>
        <p:nvPicPr>
          <p:cNvPr id="5" name="Google Shape;1900;p170">
            <a:extLst>
              <a:ext uri="{FF2B5EF4-FFF2-40B4-BE49-F238E27FC236}">
                <a16:creationId xmlns:a16="http://schemas.microsoft.com/office/drawing/2014/main" id="{0F3E65EE-5C04-DFEA-CBED-2523ECFE3BA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9978" y="1740876"/>
            <a:ext cx="4899424" cy="2461846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5548B-F11B-B5E3-FB9C-37CBE7496A7F}"/>
              </a:ext>
            </a:extLst>
          </p:cNvPr>
          <p:cNvSpPr/>
          <p:nvPr/>
        </p:nvSpPr>
        <p:spPr>
          <a:xfrm>
            <a:off x="379828" y="3031587"/>
            <a:ext cx="6203851" cy="2342271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Equity Line of Credit (HELOC)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 against the equity in your house (like a credit card)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back some or all in installments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intended for small purchases</a:t>
            </a:r>
          </a:p>
        </p:txBody>
      </p:sp>
      <p:pic>
        <p:nvPicPr>
          <p:cNvPr id="7" name="Google Shape;1907;p171">
            <a:extLst>
              <a:ext uri="{FF2B5EF4-FFF2-40B4-BE49-F238E27FC236}">
                <a16:creationId xmlns:a16="http://schemas.microsoft.com/office/drawing/2014/main" id="{E8AA052A-B41F-16CB-94A8-3E4B344ADB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118" y="4347441"/>
            <a:ext cx="4890564" cy="2398652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3301584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AB3E-EF0E-ED17-FC0D-6B67C1C0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B18F-DCD7-39E6-4868-8312F83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Refi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EFF88-15C0-13D1-1487-3E1D5EFF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Refinancing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process used to change the interest rate or terms of a current mortgage (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applies to cars TOO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1688" indent="-34131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lower you monthly payments </a:t>
            </a:r>
          </a:p>
          <a:p>
            <a:pPr marL="801688" indent="-34131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from an adjustable to a fixed rate loan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92761-2A94-8A8E-31A9-047FD3E5CB9D}"/>
              </a:ext>
            </a:extLst>
          </p:cNvPr>
          <p:cNvSpPr/>
          <p:nvPr/>
        </p:nvSpPr>
        <p:spPr>
          <a:xfrm>
            <a:off x="1519311" y="5739618"/>
            <a:ext cx="9834489" cy="70338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Warning: can restart your term (Another 30 years)</a:t>
            </a:r>
          </a:p>
        </p:txBody>
      </p:sp>
      <p:pic>
        <p:nvPicPr>
          <p:cNvPr id="5" name="Google Shape;1914;p172">
            <a:extLst>
              <a:ext uri="{FF2B5EF4-FFF2-40B4-BE49-F238E27FC236}">
                <a16:creationId xmlns:a16="http://schemas.microsoft.com/office/drawing/2014/main" id="{138391E7-1BC7-59DC-5C71-2A5B200618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477" y="2897945"/>
            <a:ext cx="6152271" cy="2630658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  <p:pic>
        <p:nvPicPr>
          <p:cNvPr id="14338" name="Picture 2" descr="How Much Does It Cost To Refinance A Mortgage? | Bankrate">
            <a:extLst>
              <a:ext uri="{FF2B5EF4-FFF2-40B4-BE49-F238E27FC236}">
                <a16:creationId xmlns:a16="http://schemas.microsoft.com/office/drawing/2014/main" id="{B8112A0A-B757-443A-246B-5144FDFB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86" y="1756121"/>
            <a:ext cx="4545916" cy="3589601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36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56121-FD54-9FBB-327D-2CBF7933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B956-9A54-344B-322C-0804B7F4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Let’s Make it a Personal Loan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912D-8478-5CA9-38C4-D415961D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Loan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lump sum loan that works on installment</a:t>
            </a:r>
          </a:p>
        </p:txBody>
      </p:sp>
      <p:pic>
        <p:nvPicPr>
          <p:cNvPr id="13314" name="Picture 2" descr="Personal Loan">
            <a:extLst>
              <a:ext uri="{FF2B5EF4-FFF2-40B4-BE49-F238E27FC236}">
                <a16:creationId xmlns:a16="http://schemas.microsoft.com/office/drawing/2014/main" id="{BD3D0533-3EC2-79C6-B2E1-A25F8987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766595"/>
            <a:ext cx="2269588" cy="3044556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935;p175">
            <a:extLst>
              <a:ext uri="{FF2B5EF4-FFF2-40B4-BE49-F238E27FC236}">
                <a16:creationId xmlns:a16="http://schemas.microsoft.com/office/drawing/2014/main" id="{A3532530-7DF9-5C5F-3A9A-DE56365A8D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88" t="24162" r="63294" b="29182"/>
          <a:stretch/>
        </p:blipFill>
        <p:spPr>
          <a:xfrm>
            <a:off x="3819546" y="1766594"/>
            <a:ext cx="6604614" cy="2833541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512156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7C81E-B62C-E72D-5C67-3696940D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FD6-38CA-D9C3-422F-7EA98347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Borrowing from another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0FE9-D08B-83AD-46A4-8BF31CA79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08" y="1139482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Peer to peer lending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allows people to lend money to another without going through a bank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Transaction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447020-F2EC-0191-D708-576A6B4907B2}"/>
              </a:ext>
            </a:extLst>
          </p:cNvPr>
          <p:cNvSpPr/>
          <p:nvPr/>
        </p:nvSpPr>
        <p:spPr>
          <a:xfrm>
            <a:off x="229770" y="2448400"/>
            <a:ext cx="6058488" cy="2461846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P2P Lending Websites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Connects investors with borrowers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Sets interest rates &amp; terms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Investors get a higher rate of return than a savings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= HIGH – higher default rate</a:t>
            </a:r>
          </a:p>
        </p:txBody>
      </p:sp>
      <p:pic>
        <p:nvPicPr>
          <p:cNvPr id="16386" name="Picture 2" descr="Peer-to-Peer Lending - Overview, How It Works, Pros &amp; Cons">
            <a:extLst>
              <a:ext uri="{FF2B5EF4-FFF2-40B4-BE49-F238E27FC236}">
                <a16:creationId xmlns:a16="http://schemas.microsoft.com/office/drawing/2014/main" id="{97C9A798-1585-E5FD-7856-2BB0AC8D2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09" y="1781175"/>
            <a:ext cx="5136105" cy="3053423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What Are the Biggest Benefits of P2P Lending?">
            <a:extLst>
              <a:ext uri="{FF2B5EF4-FFF2-40B4-BE49-F238E27FC236}">
                <a16:creationId xmlns:a16="http://schemas.microsoft.com/office/drawing/2014/main" id="{3AA434B4-2E76-573F-1DA3-F619CB93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57" y="5155418"/>
            <a:ext cx="3327961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55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91F5-7F40-624A-C7E5-2ED1E7639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8BEA-2061-B38E-F918-976122CC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Do you need some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89BA4-F241-4760-214F-F05EFAA5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counseling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consumers who may feel overburdened by debt with guidance on consumer credit, money management, debt management, and budgeting.</a:t>
            </a:r>
          </a:p>
          <a:p>
            <a:pPr marL="0" indent="0">
              <a:buNone/>
            </a:pPr>
            <a:endParaRPr lang="e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 counselors negotiate with creditors to reduce fees &amp; interest rates to reduce payments</a:t>
            </a:r>
          </a:p>
          <a:p>
            <a:r>
              <a:rPr lang="en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negatively impact FICO credit score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EECCC-5138-96D8-9E92-593DB70FEEE3}"/>
              </a:ext>
            </a:extLst>
          </p:cNvPr>
          <p:cNvSpPr/>
          <p:nvPr/>
        </p:nvSpPr>
        <p:spPr>
          <a:xfrm>
            <a:off x="445476" y="1983545"/>
            <a:ext cx="5392615" cy="647113"/>
          </a:xfrm>
          <a:prstGeom prst="rect">
            <a:avLst/>
          </a:prstGeom>
          <a:solidFill>
            <a:srgbClr val="66006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AVOID BANKRUPTCY</a:t>
            </a:r>
          </a:p>
        </p:txBody>
      </p:sp>
      <p:pic>
        <p:nvPicPr>
          <p:cNvPr id="5" name="Google Shape;1942;p176">
            <a:extLst>
              <a:ext uri="{FF2B5EF4-FFF2-40B4-BE49-F238E27FC236}">
                <a16:creationId xmlns:a16="http://schemas.microsoft.com/office/drawing/2014/main" id="{D443A9C9-1FCA-2459-C101-482766D9A4C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38649" y="3429000"/>
            <a:ext cx="4131007" cy="2398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474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179"/>
          <p:cNvSpPr txBox="1">
            <a:spLocks noGrp="1"/>
          </p:cNvSpPr>
          <p:nvPr>
            <p:ph type="title"/>
          </p:nvPr>
        </p:nvSpPr>
        <p:spPr>
          <a:xfrm>
            <a:off x="1357667" y="1411933"/>
            <a:ext cx="9364400" cy="135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3300"/>
                </a:solidFill>
                <a:latin typeface="High Tower Text" panose="02040502050506030303" pitchFamily="18" charset="0"/>
              </a:rPr>
              <a:t>Bankruptcy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962" name="Google Shape;1962;p179"/>
          <p:cNvGrpSpPr/>
          <p:nvPr/>
        </p:nvGrpSpPr>
        <p:grpSpPr>
          <a:xfrm>
            <a:off x="9365876" y="4460816"/>
            <a:ext cx="3134933" cy="2630633"/>
            <a:chOff x="7024407" y="3345611"/>
            <a:chExt cx="2351200" cy="1972975"/>
          </a:xfrm>
        </p:grpSpPr>
        <p:sp>
          <p:nvSpPr>
            <p:cNvPr id="1963" name="Google Shape;1963;p179"/>
            <p:cNvSpPr/>
            <p:nvPr/>
          </p:nvSpPr>
          <p:spPr>
            <a:xfrm flipH="1">
              <a:off x="7024407" y="3345611"/>
              <a:ext cx="2351200" cy="1972975"/>
            </a:xfrm>
            <a:custGeom>
              <a:avLst/>
              <a:gdLst/>
              <a:ahLst/>
              <a:cxnLst/>
              <a:rect l="l" t="t" r="r" b="b"/>
              <a:pathLst>
                <a:path w="49178" h="41267" extrusionOk="0">
                  <a:moveTo>
                    <a:pt x="1" y="0"/>
                  </a:moveTo>
                  <a:lnTo>
                    <a:pt x="1" y="41266"/>
                  </a:lnTo>
                  <a:lnTo>
                    <a:pt x="49178" y="41266"/>
                  </a:lnTo>
                  <a:cubicBezTo>
                    <a:pt x="45583" y="31903"/>
                    <a:pt x="36464" y="25124"/>
                    <a:pt x="26492" y="24048"/>
                  </a:cubicBezTo>
                  <a:cubicBezTo>
                    <a:pt x="23243" y="23697"/>
                    <a:pt x="19944" y="23927"/>
                    <a:pt x="16708" y="23462"/>
                  </a:cubicBezTo>
                  <a:cubicBezTo>
                    <a:pt x="13474" y="22996"/>
                    <a:pt x="10153" y="21686"/>
                    <a:pt x="8289" y="19000"/>
                  </a:cubicBezTo>
                  <a:cubicBezTo>
                    <a:pt x="6141" y="15907"/>
                    <a:pt x="6404" y="11824"/>
                    <a:pt x="5891" y="8092"/>
                  </a:cubicBezTo>
                  <a:cubicBezTo>
                    <a:pt x="5379" y="4360"/>
                    <a:pt x="3389" y="22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18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179"/>
            <p:cNvSpPr/>
            <p:nvPr/>
          </p:nvSpPr>
          <p:spPr>
            <a:xfrm rot="-1811368" flipH="1">
              <a:off x="7586076" y="4053787"/>
              <a:ext cx="1490888" cy="843507"/>
            </a:xfrm>
            <a:custGeom>
              <a:avLst/>
              <a:gdLst/>
              <a:ahLst/>
              <a:cxnLst/>
              <a:rect l="l" t="t" r="r" b="b"/>
              <a:pathLst>
                <a:path w="30935" h="17501" extrusionOk="0">
                  <a:moveTo>
                    <a:pt x="27567" y="1"/>
                  </a:moveTo>
                  <a:cubicBezTo>
                    <a:pt x="27305" y="1"/>
                    <a:pt x="27032" y="53"/>
                    <a:pt x="26755" y="170"/>
                  </a:cubicBezTo>
                  <a:cubicBezTo>
                    <a:pt x="26157" y="421"/>
                    <a:pt x="25701" y="952"/>
                    <a:pt x="25493" y="1561"/>
                  </a:cubicBezTo>
                  <a:cubicBezTo>
                    <a:pt x="25303" y="2113"/>
                    <a:pt x="25554" y="2952"/>
                    <a:pt x="25044" y="3354"/>
                  </a:cubicBezTo>
                  <a:cubicBezTo>
                    <a:pt x="24796" y="3551"/>
                    <a:pt x="24503" y="3623"/>
                    <a:pt x="24200" y="3623"/>
                  </a:cubicBezTo>
                  <a:cubicBezTo>
                    <a:pt x="23759" y="3623"/>
                    <a:pt x="23296" y="3470"/>
                    <a:pt x="22912" y="3325"/>
                  </a:cubicBezTo>
                  <a:cubicBezTo>
                    <a:pt x="22045" y="2997"/>
                    <a:pt x="21159" y="2830"/>
                    <a:pt x="20272" y="2830"/>
                  </a:cubicBezTo>
                  <a:cubicBezTo>
                    <a:pt x="19428" y="2830"/>
                    <a:pt x="18582" y="2980"/>
                    <a:pt x="17749" y="3284"/>
                  </a:cubicBezTo>
                  <a:cubicBezTo>
                    <a:pt x="15818" y="3987"/>
                    <a:pt x="13751" y="5555"/>
                    <a:pt x="11739" y="5555"/>
                  </a:cubicBezTo>
                  <a:cubicBezTo>
                    <a:pt x="10813" y="5555"/>
                    <a:pt x="9899" y="5223"/>
                    <a:pt x="9015" y="4322"/>
                  </a:cubicBezTo>
                  <a:cubicBezTo>
                    <a:pt x="8233" y="3524"/>
                    <a:pt x="7662" y="2531"/>
                    <a:pt x="6829" y="1786"/>
                  </a:cubicBezTo>
                  <a:cubicBezTo>
                    <a:pt x="6496" y="1487"/>
                    <a:pt x="6125" y="1270"/>
                    <a:pt x="5738" y="1128"/>
                  </a:cubicBezTo>
                  <a:lnTo>
                    <a:pt x="5740" y="1128"/>
                  </a:lnTo>
                  <a:cubicBezTo>
                    <a:pt x="5347" y="983"/>
                    <a:pt x="4935" y="914"/>
                    <a:pt x="4524" y="914"/>
                  </a:cubicBezTo>
                  <a:cubicBezTo>
                    <a:pt x="2930" y="914"/>
                    <a:pt x="1333" y="1945"/>
                    <a:pt x="784" y="3558"/>
                  </a:cubicBezTo>
                  <a:cubicBezTo>
                    <a:pt x="1" y="5869"/>
                    <a:pt x="1679" y="8664"/>
                    <a:pt x="4210" y="8664"/>
                  </a:cubicBezTo>
                  <a:cubicBezTo>
                    <a:pt x="4231" y="8664"/>
                    <a:pt x="4252" y="8664"/>
                    <a:pt x="4273" y="8663"/>
                  </a:cubicBezTo>
                  <a:cubicBezTo>
                    <a:pt x="5247" y="8645"/>
                    <a:pt x="6183" y="8318"/>
                    <a:pt x="7135" y="8111"/>
                  </a:cubicBezTo>
                  <a:cubicBezTo>
                    <a:pt x="7553" y="8020"/>
                    <a:pt x="7980" y="7971"/>
                    <a:pt x="8404" y="7971"/>
                  </a:cubicBezTo>
                  <a:cubicBezTo>
                    <a:pt x="9469" y="7971"/>
                    <a:pt x="10514" y="8281"/>
                    <a:pt x="11338" y="9023"/>
                  </a:cubicBezTo>
                  <a:cubicBezTo>
                    <a:pt x="12666" y="10220"/>
                    <a:pt x="13078" y="12413"/>
                    <a:pt x="13872" y="13974"/>
                  </a:cubicBezTo>
                  <a:cubicBezTo>
                    <a:pt x="14622" y="15445"/>
                    <a:pt x="16289" y="16592"/>
                    <a:pt x="17810" y="17108"/>
                  </a:cubicBezTo>
                  <a:cubicBezTo>
                    <a:pt x="18594" y="17374"/>
                    <a:pt x="19391" y="17500"/>
                    <a:pt x="20176" y="17500"/>
                  </a:cubicBezTo>
                  <a:cubicBezTo>
                    <a:pt x="23243" y="17500"/>
                    <a:pt x="26106" y="15568"/>
                    <a:pt x="27147" y="12502"/>
                  </a:cubicBezTo>
                  <a:cubicBezTo>
                    <a:pt x="27862" y="10393"/>
                    <a:pt x="27557" y="7978"/>
                    <a:pt x="26284" y="6144"/>
                  </a:cubicBezTo>
                  <a:cubicBezTo>
                    <a:pt x="26036" y="5786"/>
                    <a:pt x="25739" y="5396"/>
                    <a:pt x="25811" y="4967"/>
                  </a:cubicBezTo>
                  <a:cubicBezTo>
                    <a:pt x="25885" y="4542"/>
                    <a:pt x="26321" y="4256"/>
                    <a:pt x="26749" y="4210"/>
                  </a:cubicBezTo>
                  <a:cubicBezTo>
                    <a:pt x="26819" y="4203"/>
                    <a:pt x="26887" y="4200"/>
                    <a:pt x="26953" y="4200"/>
                  </a:cubicBezTo>
                  <a:cubicBezTo>
                    <a:pt x="27339" y="4200"/>
                    <a:pt x="27684" y="4301"/>
                    <a:pt x="28046" y="4301"/>
                  </a:cubicBezTo>
                  <a:cubicBezTo>
                    <a:pt x="28266" y="4301"/>
                    <a:pt x="28491" y="4264"/>
                    <a:pt x="28736" y="4144"/>
                  </a:cubicBezTo>
                  <a:cubicBezTo>
                    <a:pt x="30935" y="3066"/>
                    <a:pt x="29568" y="1"/>
                    <a:pt x="27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65" name="Google Shape;1965;p179"/>
          <p:cNvGrpSpPr/>
          <p:nvPr/>
        </p:nvGrpSpPr>
        <p:grpSpPr>
          <a:xfrm>
            <a:off x="9181724" y="0"/>
            <a:ext cx="3149891" cy="2829965"/>
            <a:chOff x="6886293" y="0"/>
            <a:chExt cx="2362418" cy="2122474"/>
          </a:xfrm>
        </p:grpSpPr>
        <p:sp>
          <p:nvSpPr>
            <p:cNvPr id="1966" name="Google Shape;1966;p179"/>
            <p:cNvSpPr/>
            <p:nvPr/>
          </p:nvSpPr>
          <p:spPr>
            <a:xfrm flipH="1">
              <a:off x="7414327" y="0"/>
              <a:ext cx="1834384" cy="2122474"/>
            </a:xfrm>
            <a:custGeom>
              <a:avLst/>
              <a:gdLst/>
              <a:ahLst/>
              <a:cxnLst/>
              <a:rect l="l" t="t" r="r" b="b"/>
              <a:pathLst>
                <a:path w="37383" h="43254" extrusionOk="0">
                  <a:moveTo>
                    <a:pt x="0" y="1"/>
                  </a:moveTo>
                  <a:lnTo>
                    <a:pt x="0" y="43253"/>
                  </a:lnTo>
                  <a:cubicBezTo>
                    <a:pt x="2426" y="42049"/>
                    <a:pt x="4203" y="39611"/>
                    <a:pt x="5031" y="36989"/>
                  </a:cubicBezTo>
                  <a:cubicBezTo>
                    <a:pt x="6615" y="31974"/>
                    <a:pt x="3035" y="22406"/>
                    <a:pt x="7685" y="18762"/>
                  </a:cubicBezTo>
                  <a:cubicBezTo>
                    <a:pt x="8470" y="18146"/>
                    <a:pt x="9470" y="17827"/>
                    <a:pt x="10468" y="17827"/>
                  </a:cubicBezTo>
                  <a:cubicBezTo>
                    <a:pt x="11164" y="17827"/>
                    <a:pt x="11860" y="17982"/>
                    <a:pt x="12481" y="18300"/>
                  </a:cubicBezTo>
                  <a:cubicBezTo>
                    <a:pt x="15855" y="20028"/>
                    <a:pt x="16223" y="24481"/>
                    <a:pt x="20355" y="26172"/>
                  </a:cubicBezTo>
                  <a:cubicBezTo>
                    <a:pt x="21786" y="26758"/>
                    <a:pt x="23349" y="27057"/>
                    <a:pt x="24911" y="27057"/>
                  </a:cubicBezTo>
                  <a:cubicBezTo>
                    <a:pt x="27239" y="27057"/>
                    <a:pt x="29565" y="26391"/>
                    <a:pt x="31449" y="25015"/>
                  </a:cubicBezTo>
                  <a:cubicBezTo>
                    <a:pt x="36097" y="21619"/>
                    <a:pt x="37382" y="14411"/>
                    <a:pt x="34195" y="9616"/>
                  </a:cubicBezTo>
                  <a:cubicBezTo>
                    <a:pt x="32304" y="6774"/>
                    <a:pt x="28947" y="4027"/>
                    <a:pt x="29934" y="760"/>
                  </a:cubicBezTo>
                  <a:cubicBezTo>
                    <a:pt x="30015" y="492"/>
                    <a:pt x="30127" y="240"/>
                    <a:pt x="30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179"/>
            <p:cNvSpPr/>
            <p:nvPr/>
          </p:nvSpPr>
          <p:spPr>
            <a:xfrm flipH="1">
              <a:off x="6886293" y="202400"/>
              <a:ext cx="475742" cy="475801"/>
            </a:xfrm>
            <a:custGeom>
              <a:avLst/>
              <a:gdLst/>
              <a:ahLst/>
              <a:cxnLst/>
              <a:rect l="l" t="t" r="r" b="b"/>
              <a:pathLst>
                <a:path w="16280" h="16282" extrusionOk="0">
                  <a:moveTo>
                    <a:pt x="8141" y="1"/>
                  </a:moveTo>
                  <a:cubicBezTo>
                    <a:pt x="5981" y="1"/>
                    <a:pt x="3912" y="859"/>
                    <a:pt x="2385" y="2385"/>
                  </a:cubicBezTo>
                  <a:cubicBezTo>
                    <a:pt x="859" y="3912"/>
                    <a:pt x="0" y="5982"/>
                    <a:pt x="0" y="8141"/>
                  </a:cubicBezTo>
                  <a:cubicBezTo>
                    <a:pt x="0" y="10300"/>
                    <a:pt x="859" y="12370"/>
                    <a:pt x="2385" y="13897"/>
                  </a:cubicBezTo>
                  <a:cubicBezTo>
                    <a:pt x="3912" y="15423"/>
                    <a:pt x="5981" y="16281"/>
                    <a:pt x="8141" y="16281"/>
                  </a:cubicBezTo>
                  <a:cubicBezTo>
                    <a:pt x="10298" y="16281"/>
                    <a:pt x="12369" y="15423"/>
                    <a:pt x="13897" y="13897"/>
                  </a:cubicBezTo>
                  <a:cubicBezTo>
                    <a:pt x="15422" y="12370"/>
                    <a:pt x="16279" y="10300"/>
                    <a:pt x="16279" y="8141"/>
                  </a:cubicBezTo>
                  <a:cubicBezTo>
                    <a:pt x="16279" y="5982"/>
                    <a:pt x="15422" y="3912"/>
                    <a:pt x="13897" y="2385"/>
                  </a:cubicBezTo>
                  <a:cubicBezTo>
                    <a:pt x="12369" y="859"/>
                    <a:pt x="10298" y="1"/>
                    <a:pt x="8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68" name="Google Shape;1968;p179"/>
          <p:cNvGrpSpPr/>
          <p:nvPr/>
        </p:nvGrpSpPr>
        <p:grpSpPr>
          <a:xfrm>
            <a:off x="5" y="3"/>
            <a:ext cx="3493705" cy="2597731"/>
            <a:chOff x="3" y="2"/>
            <a:chExt cx="2620279" cy="1948298"/>
          </a:xfrm>
        </p:grpSpPr>
        <p:sp>
          <p:nvSpPr>
            <p:cNvPr id="1969" name="Google Shape;1969;p179"/>
            <p:cNvSpPr/>
            <p:nvPr/>
          </p:nvSpPr>
          <p:spPr>
            <a:xfrm flipH="1">
              <a:off x="1580413" y="581186"/>
              <a:ext cx="97017" cy="97017"/>
            </a:xfrm>
            <a:custGeom>
              <a:avLst/>
              <a:gdLst/>
              <a:ahLst/>
              <a:cxnLst/>
              <a:rect l="l" t="t" r="r" b="b"/>
              <a:pathLst>
                <a:path w="2601" h="2601" extrusionOk="0">
                  <a:moveTo>
                    <a:pt x="1301" y="0"/>
                  </a:moveTo>
                  <a:cubicBezTo>
                    <a:pt x="584" y="0"/>
                    <a:pt x="0" y="582"/>
                    <a:pt x="0" y="1300"/>
                  </a:cubicBezTo>
                  <a:cubicBezTo>
                    <a:pt x="0" y="2018"/>
                    <a:pt x="584" y="2601"/>
                    <a:pt x="1301" y="2601"/>
                  </a:cubicBezTo>
                  <a:cubicBezTo>
                    <a:pt x="2019" y="2601"/>
                    <a:pt x="2601" y="2018"/>
                    <a:pt x="2601" y="1300"/>
                  </a:cubicBezTo>
                  <a:cubicBezTo>
                    <a:pt x="2601" y="582"/>
                    <a:pt x="2019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179"/>
            <p:cNvSpPr/>
            <p:nvPr/>
          </p:nvSpPr>
          <p:spPr>
            <a:xfrm flipH="1">
              <a:off x="3" y="2"/>
              <a:ext cx="2620279" cy="1719711"/>
            </a:xfrm>
            <a:custGeom>
              <a:avLst/>
              <a:gdLst/>
              <a:ahLst/>
              <a:cxnLst/>
              <a:rect l="l" t="t" r="r" b="b"/>
              <a:pathLst>
                <a:path w="53708" h="35249" extrusionOk="0">
                  <a:moveTo>
                    <a:pt x="0" y="1"/>
                  </a:moveTo>
                  <a:cubicBezTo>
                    <a:pt x="735" y="662"/>
                    <a:pt x="1534" y="1243"/>
                    <a:pt x="2379" y="1716"/>
                  </a:cubicBezTo>
                  <a:cubicBezTo>
                    <a:pt x="7388" y="4516"/>
                    <a:pt x="13387" y="4643"/>
                    <a:pt x="19108" y="5096"/>
                  </a:cubicBezTo>
                  <a:cubicBezTo>
                    <a:pt x="24827" y="5550"/>
                    <a:pt x="30949" y="6603"/>
                    <a:pt x="35006" y="10660"/>
                  </a:cubicBezTo>
                  <a:cubicBezTo>
                    <a:pt x="37845" y="13498"/>
                    <a:pt x="39266" y="17418"/>
                    <a:pt x="40580" y="21212"/>
                  </a:cubicBezTo>
                  <a:cubicBezTo>
                    <a:pt x="41894" y="25005"/>
                    <a:pt x="43259" y="28933"/>
                    <a:pt x="46028" y="31841"/>
                  </a:cubicBezTo>
                  <a:cubicBezTo>
                    <a:pt x="47960" y="33872"/>
                    <a:pt x="50786" y="35249"/>
                    <a:pt x="53517" y="35249"/>
                  </a:cubicBezTo>
                  <a:cubicBezTo>
                    <a:pt x="53581" y="35249"/>
                    <a:pt x="53644" y="35248"/>
                    <a:pt x="53707" y="35246"/>
                  </a:cubicBezTo>
                  <a:lnTo>
                    <a:pt x="53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179"/>
            <p:cNvSpPr/>
            <p:nvPr/>
          </p:nvSpPr>
          <p:spPr>
            <a:xfrm rot="-3010958" flipH="1">
              <a:off x="154443" y="1028372"/>
              <a:ext cx="917290" cy="692108"/>
            </a:xfrm>
            <a:custGeom>
              <a:avLst/>
              <a:gdLst/>
              <a:ahLst/>
              <a:cxnLst/>
              <a:rect l="l" t="t" r="r" b="b"/>
              <a:pathLst>
                <a:path w="24592" h="18555" extrusionOk="0">
                  <a:moveTo>
                    <a:pt x="4267" y="1"/>
                  </a:moveTo>
                  <a:cubicBezTo>
                    <a:pt x="3096" y="1"/>
                    <a:pt x="1907" y="563"/>
                    <a:pt x="1228" y="1607"/>
                  </a:cubicBezTo>
                  <a:cubicBezTo>
                    <a:pt x="0" y="3492"/>
                    <a:pt x="880" y="6380"/>
                    <a:pt x="3164" y="6919"/>
                  </a:cubicBezTo>
                  <a:cubicBezTo>
                    <a:pt x="4030" y="7122"/>
                    <a:pt x="4934" y="7044"/>
                    <a:pt x="5825" y="7076"/>
                  </a:cubicBezTo>
                  <a:cubicBezTo>
                    <a:pt x="7196" y="7127"/>
                    <a:pt x="8557" y="7656"/>
                    <a:pt x="9344" y="8836"/>
                  </a:cubicBezTo>
                  <a:cubicBezTo>
                    <a:pt x="10250" y="10197"/>
                    <a:pt x="10116" y="12234"/>
                    <a:pt x="10468" y="13795"/>
                  </a:cubicBezTo>
                  <a:cubicBezTo>
                    <a:pt x="10800" y="15269"/>
                    <a:pt x="12016" y="16661"/>
                    <a:pt x="13248" y="17463"/>
                  </a:cubicBezTo>
                  <a:cubicBezTo>
                    <a:pt x="14381" y="18202"/>
                    <a:pt x="15655" y="18555"/>
                    <a:pt x="16914" y="18555"/>
                  </a:cubicBezTo>
                  <a:cubicBezTo>
                    <a:pt x="19115" y="18555"/>
                    <a:pt x="21272" y="17476"/>
                    <a:pt x="22563" y="15494"/>
                  </a:cubicBezTo>
                  <a:cubicBezTo>
                    <a:pt x="24591" y="12378"/>
                    <a:pt x="23710" y="8207"/>
                    <a:pt x="20594" y="6180"/>
                  </a:cubicBezTo>
                  <a:cubicBezTo>
                    <a:pt x="19536" y="5491"/>
                    <a:pt x="18296" y="5165"/>
                    <a:pt x="17046" y="5165"/>
                  </a:cubicBezTo>
                  <a:cubicBezTo>
                    <a:pt x="16804" y="5165"/>
                    <a:pt x="16562" y="5178"/>
                    <a:pt x="16321" y="5202"/>
                  </a:cubicBezTo>
                  <a:cubicBezTo>
                    <a:pt x="14815" y="5352"/>
                    <a:pt x="13103" y="5980"/>
                    <a:pt x="11563" y="5980"/>
                  </a:cubicBezTo>
                  <a:cubicBezTo>
                    <a:pt x="10311" y="5980"/>
                    <a:pt x="9173" y="5566"/>
                    <a:pt x="8349" y="4146"/>
                  </a:cubicBezTo>
                  <a:cubicBezTo>
                    <a:pt x="7835" y="3261"/>
                    <a:pt x="7554" y="2253"/>
                    <a:pt x="6985" y="1405"/>
                  </a:cubicBezTo>
                  <a:cubicBezTo>
                    <a:pt x="6757" y="1063"/>
                    <a:pt x="6479" y="788"/>
                    <a:pt x="6168" y="574"/>
                  </a:cubicBezTo>
                  <a:cubicBezTo>
                    <a:pt x="5607" y="187"/>
                    <a:pt x="4940" y="1"/>
                    <a:pt x="4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72" name="Google Shape;1972;p179"/>
          <p:cNvGrpSpPr/>
          <p:nvPr/>
        </p:nvGrpSpPr>
        <p:grpSpPr>
          <a:xfrm>
            <a:off x="-169195" y="3785069"/>
            <a:ext cx="4682172" cy="3072921"/>
            <a:chOff x="-126897" y="2838801"/>
            <a:chExt cx="3511629" cy="2304691"/>
          </a:xfrm>
        </p:grpSpPr>
        <p:sp>
          <p:nvSpPr>
            <p:cNvPr id="1973" name="Google Shape;1973;p179"/>
            <p:cNvSpPr/>
            <p:nvPr/>
          </p:nvSpPr>
          <p:spPr>
            <a:xfrm flipH="1">
              <a:off x="-126897" y="2838801"/>
              <a:ext cx="3511629" cy="2304691"/>
            </a:xfrm>
            <a:custGeom>
              <a:avLst/>
              <a:gdLst/>
              <a:ahLst/>
              <a:cxnLst/>
              <a:rect l="l" t="t" r="r" b="b"/>
              <a:pathLst>
                <a:path w="76963" h="50511" extrusionOk="0">
                  <a:moveTo>
                    <a:pt x="76684" y="0"/>
                  </a:moveTo>
                  <a:cubicBezTo>
                    <a:pt x="72772" y="0"/>
                    <a:pt x="68724" y="1973"/>
                    <a:pt x="65957" y="4881"/>
                  </a:cubicBezTo>
                  <a:cubicBezTo>
                    <a:pt x="61992" y="9048"/>
                    <a:pt x="60033" y="14679"/>
                    <a:pt x="58151" y="20115"/>
                  </a:cubicBezTo>
                  <a:cubicBezTo>
                    <a:pt x="56268" y="25549"/>
                    <a:pt x="54231" y="31168"/>
                    <a:pt x="50163" y="35235"/>
                  </a:cubicBezTo>
                  <a:cubicBezTo>
                    <a:pt x="44348" y="41049"/>
                    <a:pt x="35577" y="42558"/>
                    <a:pt x="27380" y="43209"/>
                  </a:cubicBezTo>
                  <a:cubicBezTo>
                    <a:pt x="19183" y="43859"/>
                    <a:pt x="10585" y="44040"/>
                    <a:pt x="3407" y="48053"/>
                  </a:cubicBezTo>
                  <a:cubicBezTo>
                    <a:pt x="2198" y="48729"/>
                    <a:pt x="1052" y="49563"/>
                    <a:pt x="1" y="50511"/>
                  </a:cubicBezTo>
                  <a:lnTo>
                    <a:pt x="76963" y="50511"/>
                  </a:lnTo>
                  <a:lnTo>
                    <a:pt x="76963" y="4"/>
                  </a:lnTo>
                  <a:cubicBezTo>
                    <a:pt x="76870" y="1"/>
                    <a:pt x="76777" y="0"/>
                    <a:pt x="76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28575" dir="135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179"/>
            <p:cNvSpPr/>
            <p:nvPr/>
          </p:nvSpPr>
          <p:spPr>
            <a:xfrm flipH="1">
              <a:off x="2024659" y="4631047"/>
              <a:ext cx="269343" cy="269381"/>
            </a:xfrm>
            <a:custGeom>
              <a:avLst/>
              <a:gdLst/>
              <a:ahLst/>
              <a:cxnLst/>
              <a:rect l="l" t="t" r="r" b="b"/>
              <a:pathLst>
                <a:path w="7221" h="7222" extrusionOk="0">
                  <a:moveTo>
                    <a:pt x="3611" y="1"/>
                  </a:moveTo>
                  <a:cubicBezTo>
                    <a:pt x="1616" y="1"/>
                    <a:pt x="0" y="1617"/>
                    <a:pt x="0" y="3611"/>
                  </a:cubicBezTo>
                  <a:cubicBezTo>
                    <a:pt x="0" y="5605"/>
                    <a:pt x="1616" y="7221"/>
                    <a:pt x="3611" y="7221"/>
                  </a:cubicBezTo>
                  <a:cubicBezTo>
                    <a:pt x="5605" y="7221"/>
                    <a:pt x="7221" y="5605"/>
                    <a:pt x="7221" y="3611"/>
                  </a:cubicBezTo>
                  <a:cubicBezTo>
                    <a:pt x="7221" y="1617"/>
                    <a:pt x="5605" y="1"/>
                    <a:pt x="3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5844E-7518-6252-0277-4765B702E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1D10-C027-9603-DC87-99028574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597D-A6C1-F71E-15FF-F935C24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 &amp; OUTS of Bankruptcy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A3A04-12A2-DB15-9AA7-AE3FB3CC34B1}"/>
              </a:ext>
            </a:extLst>
          </p:cNvPr>
          <p:cNvSpPr/>
          <p:nvPr/>
        </p:nvSpPr>
        <p:spPr>
          <a:xfrm>
            <a:off x="407963" y="1688123"/>
            <a:ext cx="4009292" cy="689317"/>
          </a:xfrm>
          <a:prstGeom prst="rect">
            <a:avLst/>
          </a:pr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Bankruptcy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What Happens to my Assets in Chapter 7 Bankruptcy | Sioux City Lawyers">
            <a:extLst>
              <a:ext uri="{FF2B5EF4-FFF2-40B4-BE49-F238E27FC236}">
                <a16:creationId xmlns:a16="http://schemas.microsoft.com/office/drawing/2014/main" id="{385DA386-F489-9E64-25C2-603E55D4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22" y="2518411"/>
            <a:ext cx="4868369" cy="4093404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ow Does Bankruptcy Affect the Economy? - Brent George Law">
            <a:extLst>
              <a:ext uri="{FF2B5EF4-FFF2-40B4-BE49-F238E27FC236}">
                <a16:creationId xmlns:a16="http://schemas.microsoft.com/office/drawing/2014/main" id="{530235C9-AE52-A642-3317-6DB4607E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53" y="1505902"/>
            <a:ext cx="4858262" cy="3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0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C43AD-B209-9D15-5A0F-91B9032A6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9887-5FD0-4FF6-AFAB-0F84EBD6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File for a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D9954-19D6-8220-A2CF-00450FEE3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Bankruptcy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legal process where an individual is declaring he or she can no longer pay outstanding debts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DA83CE-71CD-3475-6B3B-9C56EE802D18}"/>
              </a:ext>
            </a:extLst>
          </p:cNvPr>
          <p:cNvSpPr/>
          <p:nvPr/>
        </p:nvSpPr>
        <p:spPr>
          <a:xfrm>
            <a:off x="492369" y="1927274"/>
            <a:ext cx="5603631" cy="3010486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 in filing for bankruptcy</a:t>
            </a:r>
          </a:p>
          <a:p>
            <a:pPr marL="457200" indent="-457200">
              <a:buAutoNum type="arabicPeriod"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Petition a federal court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(Judge determines whether you are eligible)</a:t>
            </a:r>
          </a:p>
          <a:p>
            <a:pPr marL="457200" indent="-457200">
              <a:buAutoNum type="arabicPeriod"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assets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what can be used to pay debts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DOES NOT ERASE ALL DEBTS</a:t>
            </a:r>
          </a:p>
        </p:txBody>
      </p:sp>
      <p:pic>
        <p:nvPicPr>
          <p:cNvPr id="15362" name="Picture 2" descr="How Often Can You File Bankruptcy | Louisville Bankruptcy Attorney">
            <a:extLst>
              <a:ext uri="{FF2B5EF4-FFF2-40B4-BE49-F238E27FC236}">
                <a16:creationId xmlns:a16="http://schemas.microsoft.com/office/drawing/2014/main" id="{9F024953-C92C-265A-B959-4D56B73F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39" y="1895622"/>
            <a:ext cx="5498270" cy="23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'm Broke - Dividend Portfolio">
            <a:extLst>
              <a:ext uri="{FF2B5EF4-FFF2-40B4-BE49-F238E27FC236}">
                <a16:creationId xmlns:a16="http://schemas.microsoft.com/office/drawing/2014/main" id="{32377F82-F3D9-23F9-C0CF-82164F78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29" y="3679324"/>
            <a:ext cx="2143125" cy="214312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992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FFFB6-FE96-A9DF-B797-75AD9EED0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18ED-5947-60FD-092C-B1A168AE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It’s CHAPTER 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DCBA1-19AB-DD38-C852-44962F891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7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most common form of bankruptcy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5A06A-D81E-8E74-8F21-9C5B5D24E83D}"/>
              </a:ext>
            </a:extLst>
          </p:cNvPr>
          <p:cNvSpPr/>
          <p:nvPr/>
        </p:nvSpPr>
        <p:spPr>
          <a:xfrm>
            <a:off x="295422" y="1828800"/>
            <a:ext cx="6893169" cy="2475914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Chapter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income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one to dispose of unsecure debts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(credit cards &amp; medical bills)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 liquidation of assets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homes, investments, family heirlooms)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994;p182">
            <a:extLst>
              <a:ext uri="{FF2B5EF4-FFF2-40B4-BE49-F238E27FC236}">
                <a16:creationId xmlns:a16="http://schemas.microsoft.com/office/drawing/2014/main" id="{950FF868-EA2F-B08B-9061-FC0CEBCF07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4669" y="520187"/>
            <a:ext cx="4579140" cy="6035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320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936D-7D72-22F0-3DA8-2484C8DF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731E-C03C-1824-9C68-1D7BF82B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Requirements for Chapter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D634-CD10-0FFF-588D-36395CC8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eligibility requirements</a:t>
            </a:r>
          </a:p>
        </p:txBody>
      </p:sp>
      <p:pic>
        <p:nvPicPr>
          <p:cNvPr id="4" name="Google Shape;2001;p183">
            <a:extLst>
              <a:ext uri="{FF2B5EF4-FFF2-40B4-BE49-F238E27FC236}">
                <a16:creationId xmlns:a16="http://schemas.microsoft.com/office/drawing/2014/main" id="{64C71F33-092D-A038-DE3E-0DF555BF17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7146" t="18979" r="19383" b="9561"/>
          <a:stretch/>
        </p:blipFill>
        <p:spPr>
          <a:xfrm>
            <a:off x="2092507" y="1863205"/>
            <a:ext cx="6601550" cy="476982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93150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98B5-5D18-490D-923C-EB77F8DC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5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TAXES!!!!!!!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D6D579-6FE4-4E36-9C23-97061A6ED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5" y="1368870"/>
            <a:ext cx="11122701" cy="512400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your tax payment vs. the benefit they create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4F90D3-9496-41F9-A554-C69928A184D9}"/>
              </a:ext>
            </a:extLst>
          </p:cNvPr>
          <p:cNvSpPr/>
          <p:nvPr/>
        </p:nvSpPr>
        <p:spPr>
          <a:xfrm>
            <a:off x="1675151" y="5861818"/>
            <a:ext cx="3305332" cy="659568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Tax to Benefit Ratio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w do federal income tax rates work? | Tax Policy Center">
            <a:extLst>
              <a:ext uri="{FF2B5EF4-FFF2-40B4-BE49-F238E27FC236}">
                <a16:creationId xmlns:a16="http://schemas.microsoft.com/office/drawing/2014/main" id="{6D0A2E91-35A2-437B-822B-BCE7640E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4" y="1878534"/>
            <a:ext cx="5536366" cy="38481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97AFC4-E9DB-41EE-BBD9-E3FB64573CC5}"/>
              </a:ext>
            </a:extLst>
          </p:cNvPr>
          <p:cNvSpPr/>
          <p:nvPr/>
        </p:nvSpPr>
        <p:spPr>
          <a:xfrm>
            <a:off x="6325849" y="1878534"/>
            <a:ext cx="5536366" cy="10158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how we benefit from the taxes we pay as a faction of our income over time. </a:t>
            </a:r>
          </a:p>
        </p:txBody>
      </p:sp>
      <p:pic>
        <p:nvPicPr>
          <p:cNvPr id="1028" name="Picture 4" descr="Summary of the Latest Federal Income Tax Data | Tax Foundation">
            <a:extLst>
              <a:ext uri="{FF2B5EF4-FFF2-40B4-BE49-F238E27FC236}">
                <a16:creationId xmlns:a16="http://schemas.microsoft.com/office/drawing/2014/main" id="{13C4B306-60D6-42CC-A1A6-69689267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49" y="2979145"/>
            <a:ext cx="5536366" cy="31818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025913-81BF-4016-8BBE-189562CF330A}"/>
              </a:ext>
            </a:extLst>
          </p:cNvPr>
          <p:cNvSpPr/>
          <p:nvPr/>
        </p:nvSpPr>
        <p:spPr>
          <a:xfrm>
            <a:off x="7491335" y="5915902"/>
            <a:ext cx="3305332" cy="659568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Distribution of Wealth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81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5169-CCE4-A06C-8B47-D0159665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1769-6767-D3C6-DB2C-B451F9DA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Chapter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4CE93-A71F-7D3B-19C1-548439D9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11 Bankruptcy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businesses file with the goal of reorganizing and remaining in business</a:t>
            </a:r>
          </a:p>
          <a:p>
            <a:pPr marL="801688" indent="-341313"/>
            <a:r>
              <a:rPr 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 a plan for cutting costs and finding new revenue sources to return to profitability</a:t>
            </a:r>
          </a:p>
        </p:txBody>
      </p:sp>
      <p:pic>
        <p:nvPicPr>
          <p:cNvPr id="21506" name="Picture 2" descr="Dealing with Corporate Distress 05: The Lifecycle of a Chapter 11 Case -  DailyDAC">
            <a:extLst>
              <a:ext uri="{FF2B5EF4-FFF2-40B4-BE49-F238E27FC236}">
                <a16:creationId xmlns:a16="http://schemas.microsoft.com/office/drawing/2014/main" id="{4F1CC008-028A-02B4-20C9-D14811D0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699656"/>
            <a:ext cx="10399032" cy="3882571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86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16D63-84D4-EA08-41D4-67CB16094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2B22-3255-C698-C7F0-21F41704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Chapter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1A56E-6F7E-F7AA-93E4-71E07BE14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66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13 bankruptcy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if a person’s or business income does not qualify for chapter 7</a:t>
            </a:r>
          </a:p>
          <a:p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Wage Earners Plan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create a workable debt repayment plan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7AE6D-B2D8-EF77-BD77-D29C123DB077}"/>
              </a:ext>
            </a:extLst>
          </p:cNvPr>
          <p:cNvSpPr/>
          <p:nvPr/>
        </p:nvSpPr>
        <p:spPr>
          <a:xfrm>
            <a:off x="295422" y="2222695"/>
            <a:ext cx="4135901" cy="1730327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Installment payment – over 3 to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Debtor is allowed to keep assets</a:t>
            </a:r>
          </a:p>
        </p:txBody>
      </p:sp>
      <p:pic>
        <p:nvPicPr>
          <p:cNvPr id="5" name="Google Shape;2015;p185">
            <a:extLst>
              <a:ext uri="{FF2B5EF4-FFF2-40B4-BE49-F238E27FC236}">
                <a16:creationId xmlns:a16="http://schemas.microsoft.com/office/drawing/2014/main" id="{CCE83890-4EB1-2DFF-1CD1-A732B5FBA1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0305"/>
          <a:stretch/>
        </p:blipFill>
        <p:spPr>
          <a:xfrm>
            <a:off x="5310986" y="2203585"/>
            <a:ext cx="6585592" cy="3648575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609020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5871-330E-2AFB-BFC5-179EA701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1AC7-EC0D-88F5-620D-483B4B2D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No Golden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C6C90-617F-12D7-9CFC-0288E1C3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 of declaring bankruptcy</a:t>
            </a:r>
          </a:p>
          <a:p>
            <a:pPr marL="633413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Stains credit score for 7 to 10 years</a:t>
            </a:r>
          </a:p>
          <a:p>
            <a:pPr marL="633413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borrower </a:t>
            </a:r>
          </a:p>
          <a:p>
            <a:pPr marL="633413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 the lose of assets </a:t>
            </a:r>
          </a:p>
          <a:p>
            <a:pPr marL="633413" indent="-341313"/>
            <a:r>
              <a:rPr 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erase all debts (reorganizes debts)</a:t>
            </a:r>
          </a:p>
        </p:txBody>
      </p:sp>
      <p:pic>
        <p:nvPicPr>
          <p:cNvPr id="4" name="Google Shape;2022;p186">
            <a:extLst>
              <a:ext uri="{FF2B5EF4-FFF2-40B4-BE49-F238E27FC236}">
                <a16:creationId xmlns:a16="http://schemas.microsoft.com/office/drawing/2014/main" id="{8A95BD08-E988-5358-D70D-2B5CA0E232B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7039" y="1353731"/>
            <a:ext cx="4153475" cy="5392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281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458B-2C68-016D-A46C-DF201B76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C89E-A790-5508-6680-76FB8647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07"/>
            <a:ext cx="10515600" cy="816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High Tower Text" panose="02040502050506030303" pitchFamily="18" charset="0"/>
              </a:rPr>
              <a:t>Auto Coverage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C9E6-ADC6-7102-1298-CC1812E5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5" y="1139483"/>
            <a:ext cx="11063068" cy="507968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82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itchFamily="18" charset="0"/>
              </a:rPr>
              <a:t>TAX 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4662062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Income tax: created by 16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Amendment in 1913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(Progressive Tax)</a:t>
            </a:r>
          </a:p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Withholding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Pay-as-you-earn basis (withheld from paychecks)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Evaluated on </a:t>
            </a:r>
            <a:r>
              <a:rPr lang="en-US" sz="2400" b="1" u="sng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Adjusted Gross Income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Total income – deductions &amp; credits</a:t>
            </a:r>
          </a:p>
          <a:p>
            <a:pPr lvl="1"/>
            <a:r>
              <a:rPr lang="en-US" b="1" u="sng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Deductions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(school loans, charitable giving, medical expenses)</a:t>
            </a:r>
          </a:p>
          <a:p>
            <a:pPr lvl="1"/>
            <a:r>
              <a:rPr lang="en-US" b="1" u="sng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Credits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(family, energy efficiency home improvements)</a:t>
            </a:r>
          </a:p>
        </p:txBody>
      </p:sp>
      <p:pic>
        <p:nvPicPr>
          <p:cNvPr id="1031" name="Picture 7" descr="https://jumbotron-production-f.squarecdn.com/assets/1041514e5e807e8ee1ec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85" y="3252866"/>
            <a:ext cx="2990861" cy="333900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8812" y="3622364"/>
            <a:ext cx="7073309" cy="1555844"/>
          </a:xfrm>
          <a:prstGeom prst="rect">
            <a:avLst/>
          </a:prstGeom>
          <a:solidFill>
            <a:srgbClr val="0033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W-4: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Establishes your withholdings from your paycheck</a:t>
            </a:r>
          </a:p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W-2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has the total amount of withholdings taken from your paycheck</a:t>
            </a:r>
          </a:p>
        </p:txBody>
      </p:sp>
      <p:pic>
        <p:nvPicPr>
          <p:cNvPr id="3074" name="Picture 2" descr="George Washington: Facts, Revolution &amp; Presidency - HISTORY">
            <a:extLst>
              <a:ext uri="{FF2B5EF4-FFF2-40B4-BE49-F238E27FC236}">
                <a16:creationId xmlns:a16="http://schemas.microsoft.com/office/drawing/2014/main" id="{92D9623B-2850-4C4B-B418-80528488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03" y="524503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6B2695C-8F0D-47DC-B7A2-0F1A2F783862}"/>
              </a:ext>
            </a:extLst>
          </p:cNvPr>
          <p:cNvSpPr/>
          <p:nvPr/>
        </p:nvSpPr>
        <p:spPr>
          <a:xfrm>
            <a:off x="6871214" y="4065466"/>
            <a:ext cx="2592885" cy="1385697"/>
          </a:xfrm>
          <a:prstGeom prst="cloudCallout">
            <a:avLst>
              <a:gd name="adj1" fmla="val -49739"/>
              <a:gd name="adj2" fmla="val 5817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tax with your consent!</a:t>
            </a:r>
          </a:p>
        </p:txBody>
      </p:sp>
    </p:spTree>
    <p:extLst>
      <p:ext uri="{BB962C8B-B14F-4D97-AF65-F5344CB8AC3E}">
        <p14:creationId xmlns:p14="http://schemas.microsoft.com/office/powerpoint/2010/main" val="290133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Garamond" pitchFamily="18" charset="0"/>
              </a:rPr>
              <a:t>Who Pays What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6" y="1364566"/>
            <a:ext cx="11081982" cy="51283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90696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4005</Words>
  <Application>Microsoft Office PowerPoint</Application>
  <PresentationFormat>Widescreen</PresentationFormat>
  <Paragraphs>623</Paragraphs>
  <Slides>73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Arial</vt:lpstr>
      <vt:lpstr>Calibri</vt:lpstr>
      <vt:lpstr>Calibri Light</vt:lpstr>
      <vt:lpstr>Courier New</vt:lpstr>
      <vt:lpstr>Galano Grotesque Alt</vt:lpstr>
      <vt:lpstr>Garamond</vt:lpstr>
      <vt:lpstr>Georgia Pro Black</vt:lpstr>
      <vt:lpstr>High Tower Text</vt:lpstr>
      <vt:lpstr>Times New Roman</vt:lpstr>
      <vt:lpstr>Office Theme</vt:lpstr>
      <vt:lpstr>Living a Financial Life</vt:lpstr>
      <vt:lpstr>PowerPoint Presentation</vt:lpstr>
      <vt:lpstr>GET A LIFE REALITY</vt:lpstr>
      <vt:lpstr>Life Story </vt:lpstr>
      <vt:lpstr>PowerPoint Presentation</vt:lpstr>
      <vt:lpstr>Recalling Income Tax</vt:lpstr>
      <vt:lpstr>TAXES!!!!!!!</vt:lpstr>
      <vt:lpstr>TAX MAN</vt:lpstr>
      <vt:lpstr>Who Pays What</vt:lpstr>
      <vt:lpstr>Tax Time - FEDERAL</vt:lpstr>
      <vt:lpstr>Tax Time - FEDERAL</vt:lpstr>
      <vt:lpstr>Tax Time - FEDERAL</vt:lpstr>
      <vt:lpstr>Tax Time - FEDERAL</vt:lpstr>
      <vt:lpstr>Tax Time - STATE</vt:lpstr>
      <vt:lpstr>How RICH are You?</vt:lpstr>
      <vt:lpstr>Insurance Policies and Strategies</vt:lpstr>
      <vt:lpstr>Life has Risk</vt:lpstr>
      <vt:lpstr>Speaking Insurance </vt:lpstr>
      <vt:lpstr>Homeowners </vt:lpstr>
      <vt:lpstr>Protect this HOUSE!!!</vt:lpstr>
      <vt:lpstr>Coverage</vt:lpstr>
      <vt:lpstr>Renter’s Insurance</vt:lpstr>
      <vt:lpstr>Auto Coverage </vt:lpstr>
      <vt:lpstr>Auto Premium by Age</vt:lpstr>
      <vt:lpstr>Special Coverage</vt:lpstr>
      <vt:lpstr>PowerPoint Presentation</vt:lpstr>
      <vt:lpstr>Tax Time - STATE</vt:lpstr>
      <vt:lpstr>Covering your health</vt:lpstr>
      <vt:lpstr>Health Maintenance</vt:lpstr>
      <vt:lpstr>Health Insurance Legality</vt:lpstr>
      <vt:lpstr>Talk About Life</vt:lpstr>
      <vt:lpstr>Factors of Life</vt:lpstr>
      <vt:lpstr>Disabled - there is coverage for that</vt:lpstr>
      <vt:lpstr>Love those PETS</vt:lpstr>
      <vt:lpstr>Be a World Explorer</vt:lpstr>
      <vt:lpstr>PowerPoint Presentation</vt:lpstr>
      <vt:lpstr>How Much Can I Afford</vt:lpstr>
      <vt:lpstr>Insurance – Find the Right Coverage </vt:lpstr>
      <vt:lpstr>A Place To Call Home</vt:lpstr>
      <vt:lpstr>It is a lovely place</vt:lpstr>
      <vt:lpstr>A ride of lifetime </vt:lpstr>
      <vt:lpstr>It is a lovely place</vt:lpstr>
      <vt:lpstr>PowerPoint Presentation</vt:lpstr>
      <vt:lpstr>Check Writing</vt:lpstr>
      <vt:lpstr>Managing your Bank Balance</vt:lpstr>
      <vt:lpstr>PowerPoint Presentation</vt:lpstr>
      <vt:lpstr>Surprise, Surprise!</vt:lpstr>
      <vt:lpstr>Am I Covered </vt:lpstr>
      <vt:lpstr>PowerPoint Presentation</vt:lpstr>
      <vt:lpstr>Debt Repayment</vt:lpstr>
      <vt:lpstr>Household Debt</vt:lpstr>
      <vt:lpstr>I Owe, I Owe, So off to work I go</vt:lpstr>
      <vt:lpstr>Showing Grace</vt:lpstr>
      <vt:lpstr>You have been sent to COLLECTIONS</vt:lpstr>
      <vt:lpstr>Attacking Debt</vt:lpstr>
      <vt:lpstr>Quick Fix or Debt Builder</vt:lpstr>
      <vt:lpstr>Dangers of Pay Day Loans by State</vt:lpstr>
      <vt:lpstr>Consolidate It</vt:lpstr>
      <vt:lpstr>Am I Covered </vt:lpstr>
      <vt:lpstr>Your House Has VALUE</vt:lpstr>
      <vt:lpstr>Refi</vt:lpstr>
      <vt:lpstr>Let’s Make it a Personal Loan</vt:lpstr>
      <vt:lpstr>Borrowing from another</vt:lpstr>
      <vt:lpstr>Do you need some assistance</vt:lpstr>
      <vt:lpstr>Bankruptcy </vt:lpstr>
      <vt:lpstr>How it WORKS</vt:lpstr>
      <vt:lpstr>File for a Chapter</vt:lpstr>
      <vt:lpstr>It’s CHAPTER 7 </vt:lpstr>
      <vt:lpstr>Requirements for Chapter 7</vt:lpstr>
      <vt:lpstr>Chapter 11</vt:lpstr>
      <vt:lpstr>Chapter 13</vt:lpstr>
      <vt:lpstr>No Golden Road</vt:lpstr>
      <vt:lpstr>Auto Coverage </vt:lpstr>
    </vt:vector>
  </TitlesOfParts>
  <Company>Guilford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a Financial Life</dc:title>
  <dc:creator>Hultberg, Andrew P</dc:creator>
  <cp:lastModifiedBy>Hultberg, Andrew P</cp:lastModifiedBy>
  <cp:revision>28</cp:revision>
  <dcterms:created xsi:type="dcterms:W3CDTF">2024-02-22T13:23:04Z</dcterms:created>
  <dcterms:modified xsi:type="dcterms:W3CDTF">2024-03-07T02:29:01Z</dcterms:modified>
</cp:coreProperties>
</file>