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83" r:id="rId9"/>
    <p:sldId id="262" r:id="rId10"/>
    <p:sldId id="284" r:id="rId11"/>
    <p:sldId id="286" r:id="rId12"/>
    <p:sldId id="287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=vsQrKZcYtq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9376-9E49-4874-848A-E0A447F97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EQ: How did certain land-based empires develop and expand in the period 1450-1750?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CF7A4-F7BA-404B-A18E-C183D28987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U3   Top1: Land-Based Empires </a:t>
            </a:r>
          </a:p>
        </p:txBody>
      </p:sp>
    </p:spTree>
    <p:extLst>
      <p:ext uri="{BB962C8B-B14F-4D97-AF65-F5344CB8AC3E}">
        <p14:creationId xmlns:p14="http://schemas.microsoft.com/office/powerpoint/2010/main" val="306946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189B-4B6F-4BCB-930E-483CFBC2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918589E-922D-4565-B227-7DF1C90C9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162" y="466531"/>
            <a:ext cx="10379676" cy="5868366"/>
          </a:xfrm>
        </p:spPr>
      </p:pic>
    </p:spTree>
    <p:extLst>
      <p:ext uri="{BB962C8B-B14F-4D97-AF65-F5344CB8AC3E}">
        <p14:creationId xmlns:p14="http://schemas.microsoft.com/office/powerpoint/2010/main" val="265506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5AE-1B15-47F9-B0A8-2C7D0452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11" y="0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 The Mughal Empire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DE2DB-6CBC-45F5-8778-3D01385D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832022"/>
            <a:ext cx="5667801" cy="585710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Babur</a:t>
            </a:r>
            <a:r>
              <a:rPr lang="en-US" sz="2400" dirty="0"/>
              <a:t> and </a:t>
            </a:r>
            <a:r>
              <a:rPr lang="en-US" sz="2400" b="1" dirty="0"/>
              <a:t>Akbar</a:t>
            </a:r>
            <a:r>
              <a:rPr lang="en-US" sz="2400" dirty="0"/>
              <a:t> (16</a:t>
            </a:r>
            <a:r>
              <a:rPr lang="en-US" sz="2400" baseline="30000" dirty="0"/>
              <a:t>th</a:t>
            </a:r>
            <a:r>
              <a:rPr lang="en-US" sz="2400" dirty="0"/>
              <a:t> century) were best leaders.  Akbar “the Great” gave Indians a sense of unity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Based in India, this Islamic empire was challenged to keep Hindus happy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Akbar created a syncretic religion- “Divine Faith”, but it faded after his death. 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Sikhism</a:t>
            </a:r>
            <a:r>
              <a:rPr lang="en-US" sz="2400" dirty="0"/>
              <a:t> was a lasting syncretic blend of Hindu and Islam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Architecture also showed syncretism—</a:t>
            </a:r>
            <a:r>
              <a:rPr lang="en-US" sz="2400" b="1" dirty="0"/>
              <a:t>Taj Mahal  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endParaRPr lang="en-US" sz="2400" b="1" dirty="0"/>
          </a:p>
        </p:txBody>
      </p:sp>
      <p:pic>
        <p:nvPicPr>
          <p:cNvPr id="5" name="Picture 4" descr="A large white building&#10;&#10;Description automatically generated">
            <a:extLst>
              <a:ext uri="{FF2B5EF4-FFF2-40B4-BE49-F238E27FC236}">
                <a16:creationId xmlns:a16="http://schemas.microsoft.com/office/drawing/2014/main" id="{F2B8CB07-52C3-4B0C-9664-92F36256E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420131"/>
            <a:ext cx="5998735" cy="61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8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E99E-ACDE-4B94-B6E2-8CF635C0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of the Gunpowder Empires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0F628-716F-4124-9AAB-99FE81E5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3 declined as western Europe rose</a:t>
            </a:r>
          </a:p>
          <a:p>
            <a:endParaRPr lang="en-US" dirty="0"/>
          </a:p>
          <a:p>
            <a:r>
              <a:rPr lang="en-US" u="sng" dirty="0"/>
              <a:t>Reasons</a:t>
            </a:r>
          </a:p>
          <a:p>
            <a:r>
              <a:rPr lang="en-US" dirty="0"/>
              <a:t>Ottomans: Weak Sultans &amp; Battle of Lepanto sea battle loss to Catholics</a:t>
            </a:r>
          </a:p>
          <a:p>
            <a:r>
              <a:rPr lang="en-US" dirty="0"/>
              <a:t>Safavids: weak Shahs and beaten by Ottomans and Russians</a:t>
            </a:r>
          </a:p>
          <a:p>
            <a:r>
              <a:rPr lang="en-US" dirty="0"/>
              <a:t>Mughals: corruption and too many expensive wars </a:t>
            </a:r>
          </a:p>
        </p:txBody>
      </p:sp>
    </p:spTree>
    <p:extLst>
      <p:ext uri="{BB962C8B-B14F-4D97-AF65-F5344CB8AC3E}">
        <p14:creationId xmlns:p14="http://schemas.microsoft.com/office/powerpoint/2010/main" val="36261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28DF-894A-46EE-B4BB-6345436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the gunpowder Empires (p. 150)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41161-DE9B-41BF-91DE-8664A99EA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Lightly shade</a:t>
            </a:r>
          </a:p>
        </p:txBody>
      </p:sp>
    </p:spTree>
    <p:extLst>
      <p:ext uri="{BB962C8B-B14F-4D97-AF65-F5344CB8AC3E}">
        <p14:creationId xmlns:p14="http://schemas.microsoft.com/office/powerpoint/2010/main" val="187665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3609-6A4C-467E-8FB4-A4834C14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66926"/>
            <a:ext cx="1981719" cy="582103"/>
          </a:xfrm>
        </p:spPr>
        <p:txBody>
          <a:bodyPr>
            <a:normAutofit fontScale="90000"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D2FE-4F0D-4BC5-BB9E-94ED796F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675503"/>
            <a:ext cx="9720071" cy="56182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Multi-ethnic States reached a peak of wealth and influence during this era by having direct political control over large regions and overland trade routes</a:t>
            </a:r>
          </a:p>
          <a:p>
            <a:endParaRPr lang="en-US" dirty="0"/>
          </a:p>
          <a:p>
            <a:r>
              <a:rPr lang="en-US" b="1" dirty="0"/>
              <a:t>Expansion</a:t>
            </a:r>
            <a:r>
              <a:rPr lang="en-US" dirty="0"/>
              <a:t>: using war States competed for territory size. </a:t>
            </a:r>
            <a:r>
              <a:rPr lang="en-US" dirty="0">
                <a:solidFill>
                  <a:srgbClr val="0070C0"/>
                </a:solidFill>
              </a:rPr>
              <a:t>SHE: Qing China </a:t>
            </a:r>
            <a:r>
              <a:rPr lang="en-US" u="sng" dirty="0">
                <a:solidFill>
                  <a:srgbClr val="0070C0"/>
                </a:solidFill>
              </a:rPr>
              <a:t>tripled</a:t>
            </a:r>
            <a:r>
              <a:rPr lang="en-US" dirty="0">
                <a:solidFill>
                  <a:srgbClr val="0070C0"/>
                </a:solidFill>
              </a:rPr>
              <a:t> size by 1911</a:t>
            </a:r>
          </a:p>
          <a:p>
            <a:endParaRPr lang="en-US" dirty="0"/>
          </a:p>
          <a:p>
            <a:r>
              <a:rPr lang="en-US" b="1" dirty="0"/>
              <a:t>Centralization</a:t>
            </a:r>
            <a:r>
              <a:rPr lang="en-US" dirty="0"/>
              <a:t>: States collected tributes from neighbors to pay for warriors and bureaucratic elites, monumental architecture and art</a:t>
            </a:r>
          </a:p>
          <a:p>
            <a:endParaRPr lang="en-US" dirty="0"/>
          </a:p>
          <a:p>
            <a:r>
              <a:rPr lang="en-US" b="1" dirty="0"/>
              <a:t>Belief Systems</a:t>
            </a:r>
            <a:r>
              <a:rPr lang="en-US" dirty="0"/>
              <a:t>: Tied to Political power, Faiths often clashed. </a:t>
            </a:r>
            <a:r>
              <a:rPr lang="en-US" dirty="0">
                <a:solidFill>
                  <a:srgbClr val="0070C0"/>
                </a:solidFill>
              </a:rPr>
              <a:t>SHE: Shi’a Safavids warred with Sunni Mughals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After 1750: </a:t>
            </a:r>
            <a:r>
              <a:rPr lang="en-US" dirty="0"/>
              <a:t>ethnic identity, expanding oceanic trade routes and the rise of corporations led to a decline</a:t>
            </a:r>
          </a:p>
          <a:p>
            <a:endParaRPr lang="en-US" dirty="0"/>
          </a:p>
          <a:p>
            <a:r>
              <a:rPr lang="en-US" b="1" dirty="0"/>
              <a:t>Gunpowder Empires</a:t>
            </a:r>
            <a:r>
              <a:rPr lang="en-US" dirty="0"/>
              <a:t>: refers to large, multi-ethnic states in SW, Central, and South Asia that used firearms to conquer and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DA9E-8095-44F7-8E6F-D1387CF5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9643155-B485-416B-BA27-89D458A25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6" y="282102"/>
            <a:ext cx="11828833" cy="6449438"/>
          </a:xfrm>
        </p:spPr>
      </p:pic>
    </p:spTree>
    <p:extLst>
      <p:ext uri="{BB962C8B-B14F-4D97-AF65-F5344CB8AC3E}">
        <p14:creationId xmlns:p14="http://schemas.microsoft.com/office/powerpoint/2010/main" val="69622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20E3-D2B7-4EFF-8CB4-7E052C6E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D2577-8076-4E7F-8DE9-8735330BA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Gutenberg Printing Press</a:t>
            </a:r>
            <a:r>
              <a:rPr lang="en-US" dirty="0"/>
              <a:t>: increased literacy</a:t>
            </a:r>
          </a:p>
          <a:p>
            <a:endParaRPr lang="en-US" dirty="0"/>
          </a:p>
          <a:p>
            <a:r>
              <a:rPr lang="en-US" dirty="0"/>
              <a:t>Russia: </a:t>
            </a:r>
          </a:p>
          <a:p>
            <a:r>
              <a:rPr lang="en-US" dirty="0"/>
              <a:t>1. Culturally Linked to the West but Ivan IV (“the Terrible”) expanded to the east, toward Mongol lands</a:t>
            </a:r>
          </a:p>
          <a:p>
            <a:endParaRPr lang="en-US" dirty="0"/>
          </a:p>
          <a:p>
            <a:r>
              <a:rPr lang="en-US" dirty="0"/>
              <a:t>2. Control of the Volga River gave Russia access to trade with Persia and Byzantine Empire</a:t>
            </a:r>
          </a:p>
        </p:txBody>
      </p:sp>
    </p:spTree>
    <p:extLst>
      <p:ext uri="{BB962C8B-B14F-4D97-AF65-F5344CB8AC3E}">
        <p14:creationId xmlns:p14="http://schemas.microsoft.com/office/powerpoint/2010/main" val="20052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1AE4-F69B-47A1-ACA4-9B55DB5F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4891-38DD-4D16-8F31-EDB9FCA8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459418" cy="4386649"/>
          </a:xfrm>
        </p:spPr>
        <p:txBody>
          <a:bodyPr>
            <a:normAutofit/>
          </a:bodyPr>
          <a:lstStyle/>
          <a:p>
            <a:r>
              <a:rPr lang="en-US" dirty="0"/>
              <a:t>Ming Dynasty (1368-1644) re-established ethnic Chinese control</a:t>
            </a:r>
          </a:p>
          <a:p>
            <a:endParaRPr lang="en-US" dirty="0"/>
          </a:p>
          <a:p>
            <a:r>
              <a:rPr lang="en-US" dirty="0"/>
              <a:t>Qing Dynasty (1644-1911) led by </a:t>
            </a:r>
            <a:r>
              <a:rPr lang="en-US" b="1" dirty="0"/>
              <a:t>Manchu</a:t>
            </a:r>
            <a:r>
              <a:rPr lang="en-US" dirty="0"/>
              <a:t> warriors from north (Manchuria)</a:t>
            </a:r>
          </a:p>
          <a:p>
            <a:endParaRPr lang="en-US" dirty="0"/>
          </a:p>
          <a:p>
            <a:r>
              <a:rPr lang="en-US" b="1" dirty="0"/>
              <a:t>Emperor Kangxi</a:t>
            </a:r>
            <a:r>
              <a:rPr lang="en-US" dirty="0"/>
              <a:t>: expanded lands including a protectorate over Tibet</a:t>
            </a:r>
          </a:p>
          <a:p>
            <a:endParaRPr lang="en-US" dirty="0"/>
          </a:p>
          <a:p>
            <a:r>
              <a:rPr lang="en-US" b="1" dirty="0"/>
              <a:t>Emperor Qianlong</a:t>
            </a:r>
            <a:r>
              <a:rPr lang="en-US" dirty="0"/>
              <a:t>: scholar in poetry, art; expanded lands east into Muslim lands (Uighurs)</a:t>
            </a:r>
          </a:p>
          <a:p>
            <a:endParaRPr lang="en-US" dirty="0"/>
          </a:p>
          <a:p>
            <a:r>
              <a:rPr lang="en-US" dirty="0"/>
              <a:t>Conflicts with West: force to sell trading rights to British (Canton) by 1750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9CBB-64B4-428E-B0AD-EE593B94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the Islamic Gunpowder Empires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9ABA2-E295-4318-B6EF-E085DAC06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Similarities of the 3 G-Powder Empires</a:t>
            </a:r>
          </a:p>
          <a:p>
            <a:r>
              <a:rPr lang="en-US" sz="2400" dirty="0"/>
              <a:t>Turkish descent &amp; language, use of guns, and filled power vacuum left by Mongols</a:t>
            </a:r>
          </a:p>
          <a:p>
            <a:endParaRPr lang="en-US" sz="2400" dirty="0"/>
          </a:p>
          <a:p>
            <a:r>
              <a:rPr lang="en-US" sz="2400" b="1" dirty="0"/>
              <a:t>Tamerlane: </a:t>
            </a:r>
            <a:r>
              <a:rPr lang="en-US" sz="2400" dirty="0"/>
              <a:t>set stage for Turkic empires; used </a:t>
            </a:r>
            <a:r>
              <a:rPr lang="en-US" sz="2400" b="1" i="1" dirty="0"/>
              <a:t>ghazi ideal: </a:t>
            </a:r>
            <a:r>
              <a:rPr lang="en-US" sz="2400" dirty="0"/>
              <a:t>Muslim</a:t>
            </a:r>
            <a:r>
              <a:rPr lang="en-US" sz="2400" b="1" i="1" dirty="0"/>
              <a:t> </a:t>
            </a:r>
            <a:r>
              <a:rPr lang="en-US" sz="2400" dirty="0"/>
              <a:t>holy warrior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1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large white building&#10;&#10;Description automatically generated">
            <a:extLst>
              <a:ext uri="{FF2B5EF4-FFF2-40B4-BE49-F238E27FC236}">
                <a16:creationId xmlns:a16="http://schemas.microsoft.com/office/drawing/2014/main" id="{26FCBFA3-71F6-4FD4-8EE4-776D621EF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18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6893E-F683-455E-BC36-13655410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000000"/>
                </a:solidFill>
              </a:rPr>
              <a:t>The Ottoman Empire </a:t>
            </a:r>
            <a:r>
              <a:rPr lang="en-US" sz="1400" dirty="0">
                <a:solidFill>
                  <a:srgbClr val="000000"/>
                </a:solidFill>
              </a:rPr>
              <a:t>(Turkish &amp; Sunni)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7382B5-6185-4730-830A-10D143C56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93" y="2286000"/>
            <a:ext cx="7227639" cy="4023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1. Largest &amp; most enduring of the Islamic Land-based empires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Mehmed II: </a:t>
            </a:r>
            <a:r>
              <a:rPr lang="en-US" sz="3200" dirty="0">
                <a:solidFill>
                  <a:srgbClr val="000000"/>
                </a:solidFill>
              </a:rPr>
              <a:t>conquered Constantinople (and renamed it Istanbul…</a:t>
            </a:r>
            <a:r>
              <a:rPr lang="en-US" sz="1050" dirty="0">
                <a:solidFill>
                  <a:srgbClr val="000000"/>
                </a:solidFill>
              </a:rPr>
              <a:t>feel like singing?      </a:t>
            </a:r>
            <a:r>
              <a:rPr lang="en-US" sz="1050" dirty="0">
                <a:solidFill>
                  <a:srgbClr val="000000"/>
                </a:solidFill>
                <a:hlinkClick r:id="rId3"/>
              </a:rPr>
              <a:t>https://www.youtube.com/watch?=vsQrKZcYtqg</a:t>
            </a:r>
            <a:r>
              <a:rPr lang="en-US" sz="1050" dirty="0">
                <a:solidFill>
                  <a:srgbClr val="000000"/>
                </a:solidFill>
              </a:rPr>
              <a:t>  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2. Expanded into Eastern Europe peaking at “gates of Vienna”; led by </a:t>
            </a:r>
            <a:r>
              <a:rPr lang="en-US" sz="3200" b="1" dirty="0">
                <a:solidFill>
                  <a:srgbClr val="000000"/>
                </a:solidFill>
              </a:rPr>
              <a:t>Suleiman I</a:t>
            </a:r>
          </a:p>
        </p:txBody>
      </p:sp>
    </p:spTree>
    <p:extLst>
      <p:ext uri="{BB962C8B-B14F-4D97-AF65-F5344CB8AC3E}">
        <p14:creationId xmlns:p14="http://schemas.microsoft.com/office/powerpoint/2010/main" val="21384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EDF1-75FC-4794-A4F1-8923EB5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6" y="0"/>
            <a:ext cx="2401368" cy="652930"/>
          </a:xfrm>
        </p:spPr>
        <p:txBody>
          <a:bodyPr>
            <a:normAutofit/>
          </a:bodyPr>
          <a:lstStyle/>
          <a:p>
            <a:r>
              <a:rPr lang="en-US" sz="1600" dirty="0"/>
              <a:t>Ottoman </a:t>
            </a:r>
            <a:br>
              <a:rPr lang="en-US" sz="1600" dirty="0"/>
            </a:br>
            <a:r>
              <a:rPr lang="en-US" sz="1600" dirty="0"/>
              <a:t>“Miniature </a:t>
            </a:r>
            <a:r>
              <a:rPr lang="en-US" sz="1800" dirty="0"/>
              <a:t>Painting”</a:t>
            </a:r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CD1EB50-5B0E-4B48-BE48-D01142257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74646" y="-27641"/>
            <a:ext cx="10754960" cy="5911442"/>
          </a:xfr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23BA5B33-1E74-4A55-AA6F-D85B9E430282}"/>
              </a:ext>
            </a:extLst>
          </p:cNvPr>
          <p:cNvSpPr/>
          <p:nvPr/>
        </p:nvSpPr>
        <p:spPr>
          <a:xfrm>
            <a:off x="0" y="1442571"/>
            <a:ext cx="2399252" cy="133385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Istanbul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E62CE-28F9-4A5E-BF78-6CA118127A0B}"/>
              </a:ext>
            </a:extLst>
          </p:cNvPr>
          <p:cNvSpPr/>
          <p:nvPr/>
        </p:nvSpPr>
        <p:spPr>
          <a:xfrm>
            <a:off x="10729519" y="25754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DC67C60-3BD2-4348-9E2D-C02BC665C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406" y="652930"/>
            <a:ext cx="3963605" cy="52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0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6EF4-31D3-40D2-AA54-28546880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Safavids		</a:t>
            </a:r>
            <a:r>
              <a:rPr lang="en-US" sz="1600" dirty="0"/>
              <a:t>(Persian and Shi’ite)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EFCD-572E-406D-8B23-16597E3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2286000"/>
            <a:ext cx="11624553" cy="4023360"/>
          </a:xfrm>
        </p:spPr>
        <p:txBody>
          <a:bodyPr/>
          <a:lstStyle/>
          <a:p>
            <a:r>
              <a:rPr lang="en-US" sz="2800" b="1" dirty="0"/>
              <a:t>Ismail</a:t>
            </a:r>
            <a:r>
              <a:rPr lang="en-US" sz="2800" dirty="0"/>
              <a:t>—founder (15 years old </a:t>
            </a:r>
            <a:r>
              <a:rPr lang="en-US" sz="1200" dirty="0"/>
              <a:t>-what have YOU done?) </a:t>
            </a:r>
            <a:r>
              <a:rPr lang="en-US" sz="2800" dirty="0"/>
              <a:t>proclaimed </a:t>
            </a:r>
            <a:r>
              <a:rPr lang="en-US" sz="2800" b="1" dirty="0"/>
              <a:t>Shah</a:t>
            </a:r>
            <a:r>
              <a:rPr lang="en-US" sz="2800" dirty="0"/>
              <a:t>, or ruler</a:t>
            </a:r>
          </a:p>
          <a:p>
            <a:r>
              <a:rPr lang="en-US" sz="2800" dirty="0"/>
              <a:t>Weakness—no navy or natural defenses</a:t>
            </a:r>
          </a:p>
          <a:p>
            <a:r>
              <a:rPr lang="en-US" sz="2800" dirty="0"/>
              <a:t>Abbas the Great (</a:t>
            </a:r>
            <a:r>
              <a:rPr lang="en-US" sz="2800" b="1" dirty="0"/>
              <a:t>Shah Abbas I</a:t>
            </a:r>
            <a:r>
              <a:rPr lang="en-US" sz="2800" dirty="0"/>
              <a:t>) led empire to it height</a:t>
            </a:r>
          </a:p>
          <a:p>
            <a:endParaRPr lang="en-US" sz="2800" dirty="0"/>
          </a:p>
          <a:p>
            <a:r>
              <a:rPr lang="en-US" sz="2800" dirty="0"/>
              <a:t>Fought Ottomans over trade routes and religious differences (origin of Iran-Iraq modern conflicts)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84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555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 Cen MT</vt:lpstr>
      <vt:lpstr>Tw Cen MT Condensed</vt:lpstr>
      <vt:lpstr>Wingdings 3</vt:lpstr>
      <vt:lpstr>Integral</vt:lpstr>
      <vt:lpstr>EQ: How did certain land-based empires develop and expand in the period 1450-1750?</vt:lpstr>
      <vt:lpstr>context</vt:lpstr>
      <vt:lpstr>PowerPoint Presentation</vt:lpstr>
      <vt:lpstr>Europe</vt:lpstr>
      <vt:lpstr>East Asia</vt:lpstr>
      <vt:lpstr>Rise of the Islamic Gunpowder Empires</vt:lpstr>
      <vt:lpstr>The Ottoman Empire (Turkish &amp; Sunni)</vt:lpstr>
      <vt:lpstr>Ottoman  “Miniature Painting”</vt:lpstr>
      <vt:lpstr>The Safavids  (Persian and Shi’ite)</vt:lpstr>
      <vt:lpstr>PowerPoint Presentation</vt:lpstr>
      <vt:lpstr> The Mughal Empire</vt:lpstr>
      <vt:lpstr>Decline of the Gunpowder Empires</vt:lpstr>
      <vt:lpstr>Map of the gunpowder Empires (p. 150)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EQ: How did certain land-based empires develop and expand in the period 1450-1750?</dc:title>
  <dc:creator>Hill, Joseph F</dc:creator>
  <cp:lastModifiedBy>Hill, Joseph F</cp:lastModifiedBy>
  <cp:revision>6</cp:revision>
  <dcterms:created xsi:type="dcterms:W3CDTF">2019-10-23T18:46:34Z</dcterms:created>
  <dcterms:modified xsi:type="dcterms:W3CDTF">2019-10-23T20:26:34Z</dcterms:modified>
</cp:coreProperties>
</file>