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handoutMasterIdLst>
    <p:handoutMasterId r:id="rId118"/>
  </p:handoutMasterIdLst>
  <p:sldIdLst>
    <p:sldId id="256" r:id="rId2"/>
    <p:sldId id="336" r:id="rId3"/>
    <p:sldId id="266" r:id="rId4"/>
    <p:sldId id="258" r:id="rId5"/>
    <p:sldId id="355" r:id="rId6"/>
    <p:sldId id="394" r:id="rId7"/>
    <p:sldId id="260" r:id="rId8"/>
    <p:sldId id="393" r:id="rId9"/>
    <p:sldId id="392" r:id="rId10"/>
    <p:sldId id="363" r:id="rId11"/>
    <p:sldId id="259" r:id="rId12"/>
    <p:sldId id="262" r:id="rId13"/>
    <p:sldId id="348" r:id="rId14"/>
    <p:sldId id="395" r:id="rId15"/>
    <p:sldId id="396" r:id="rId16"/>
    <p:sldId id="397" r:id="rId17"/>
    <p:sldId id="399" r:id="rId18"/>
    <p:sldId id="287" r:id="rId19"/>
    <p:sldId id="398" r:id="rId20"/>
    <p:sldId id="264" r:id="rId21"/>
    <p:sldId id="288" r:id="rId22"/>
    <p:sldId id="337" r:id="rId23"/>
    <p:sldId id="379" r:id="rId24"/>
    <p:sldId id="263" r:id="rId25"/>
    <p:sldId id="321" r:id="rId26"/>
    <p:sldId id="322" r:id="rId27"/>
    <p:sldId id="370" r:id="rId28"/>
    <p:sldId id="275" r:id="rId29"/>
    <p:sldId id="365" r:id="rId30"/>
    <p:sldId id="276" r:id="rId31"/>
    <p:sldId id="380" r:id="rId32"/>
    <p:sldId id="364" r:id="rId33"/>
    <p:sldId id="369" r:id="rId34"/>
    <p:sldId id="366" r:id="rId35"/>
    <p:sldId id="338" r:id="rId36"/>
    <p:sldId id="400" r:id="rId37"/>
    <p:sldId id="402" r:id="rId38"/>
    <p:sldId id="339" r:id="rId39"/>
    <p:sldId id="371" r:id="rId40"/>
    <p:sldId id="401" r:id="rId41"/>
    <p:sldId id="368" r:id="rId42"/>
    <p:sldId id="341" r:id="rId43"/>
    <p:sldId id="403" r:id="rId44"/>
    <p:sldId id="372" r:id="rId45"/>
    <p:sldId id="404" r:id="rId46"/>
    <p:sldId id="407" r:id="rId47"/>
    <p:sldId id="342" r:id="rId48"/>
    <p:sldId id="344" r:id="rId49"/>
    <p:sldId id="343" r:id="rId50"/>
    <p:sldId id="405" r:id="rId51"/>
    <p:sldId id="406" r:id="rId52"/>
    <p:sldId id="381" r:id="rId53"/>
    <p:sldId id="345" r:id="rId54"/>
    <p:sldId id="349" r:id="rId55"/>
    <p:sldId id="323" r:id="rId56"/>
    <p:sldId id="347" r:id="rId57"/>
    <p:sldId id="265" r:id="rId58"/>
    <p:sldId id="310" r:id="rId59"/>
    <p:sldId id="312" r:id="rId60"/>
    <p:sldId id="311" r:id="rId61"/>
    <p:sldId id="269" r:id="rId62"/>
    <p:sldId id="270" r:id="rId63"/>
    <p:sldId id="271" r:id="rId64"/>
    <p:sldId id="272" r:id="rId65"/>
    <p:sldId id="408" r:id="rId66"/>
    <p:sldId id="328" r:id="rId67"/>
    <p:sldId id="283" r:id="rId68"/>
    <p:sldId id="285" r:id="rId69"/>
    <p:sldId id="326" r:id="rId70"/>
    <p:sldId id="409" r:id="rId71"/>
    <p:sldId id="410" r:id="rId72"/>
    <p:sldId id="411" r:id="rId73"/>
    <p:sldId id="412" r:id="rId74"/>
    <p:sldId id="286" r:id="rId75"/>
    <p:sldId id="350" r:id="rId76"/>
    <p:sldId id="383" r:id="rId77"/>
    <p:sldId id="351" r:id="rId78"/>
    <p:sldId id="413" r:id="rId79"/>
    <p:sldId id="375" r:id="rId80"/>
    <p:sldId id="387" r:id="rId81"/>
    <p:sldId id="389" r:id="rId82"/>
    <p:sldId id="390" r:id="rId83"/>
    <p:sldId id="388" r:id="rId84"/>
    <p:sldId id="391" r:id="rId85"/>
    <p:sldId id="294" r:id="rId86"/>
    <p:sldId id="378" r:id="rId87"/>
    <p:sldId id="353" r:id="rId88"/>
    <p:sldId id="356" r:id="rId89"/>
    <p:sldId id="357" r:id="rId90"/>
    <p:sldId id="358" r:id="rId91"/>
    <p:sldId id="360" r:id="rId92"/>
    <p:sldId id="361" r:id="rId93"/>
    <p:sldId id="362" r:id="rId94"/>
    <p:sldId id="354" r:id="rId95"/>
    <p:sldId id="298" r:id="rId96"/>
    <p:sldId id="299" r:id="rId97"/>
    <p:sldId id="331" r:id="rId98"/>
    <p:sldId id="332" r:id="rId99"/>
    <p:sldId id="333" r:id="rId100"/>
    <p:sldId id="335" r:id="rId101"/>
    <p:sldId id="334" r:id="rId102"/>
    <p:sldId id="330" r:id="rId103"/>
    <p:sldId id="414" r:id="rId104"/>
    <p:sldId id="416" r:id="rId105"/>
    <p:sldId id="415" r:id="rId106"/>
    <p:sldId id="300" r:id="rId107"/>
    <p:sldId id="301" r:id="rId108"/>
    <p:sldId id="302" r:id="rId109"/>
    <p:sldId id="303" r:id="rId110"/>
    <p:sldId id="304" r:id="rId111"/>
    <p:sldId id="305" r:id="rId112"/>
    <p:sldId id="306" r:id="rId113"/>
    <p:sldId id="307" r:id="rId114"/>
    <p:sldId id="308" r:id="rId115"/>
    <p:sldId id="309" r:id="rId1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p:cViewPr varScale="1">
        <p:scale>
          <a:sx n="64" d="100"/>
          <a:sy n="64" d="100"/>
        </p:scale>
        <p:origin x="148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99E9E-7A67-49D2-BB6B-CF7F8DB32EA6}"/>
              </a:ext>
            </a:extLst>
          </p:cNvPr>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a:extLst>
              <a:ext uri="{FF2B5EF4-FFF2-40B4-BE49-F238E27FC236}">
                <a16:creationId xmlns:a16="http://schemas.microsoft.com/office/drawing/2014/main" id="{DCFF6881-2D6D-4337-B096-59AE3216041D}"/>
              </a:ext>
            </a:extLst>
          </p:cNvPr>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3B6670B2-B4EE-425F-92BD-691838C79931}" type="datetimeFigureOut">
              <a:rPr lang="en-US" smtClean="0"/>
              <a:t>12/19/2023</a:t>
            </a:fld>
            <a:endParaRPr lang="en-US"/>
          </a:p>
        </p:txBody>
      </p:sp>
      <p:sp>
        <p:nvSpPr>
          <p:cNvPr id="4" name="Footer Placeholder 3">
            <a:extLst>
              <a:ext uri="{FF2B5EF4-FFF2-40B4-BE49-F238E27FC236}">
                <a16:creationId xmlns:a16="http://schemas.microsoft.com/office/drawing/2014/main" id="{2ACFB6A7-5C60-41BF-B39E-139661EE8198}"/>
              </a:ext>
            </a:extLst>
          </p:cNvPr>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EDF57E-B244-4745-8037-559750BD1038}"/>
              </a:ext>
            </a:extLst>
          </p:cNvPr>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257C9320-59EC-419C-9B19-ACB557E0B658}" type="slidenum">
              <a:rPr lang="en-US" smtClean="0"/>
              <a:t>‹#›</a:t>
            </a:fld>
            <a:endParaRPr lang="en-US"/>
          </a:p>
        </p:txBody>
      </p:sp>
    </p:spTree>
    <p:extLst>
      <p:ext uri="{BB962C8B-B14F-4D97-AF65-F5344CB8AC3E}">
        <p14:creationId xmlns:p14="http://schemas.microsoft.com/office/powerpoint/2010/main" val="376768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C2A7E9AC-05FC-4650-80AC-66A3D0580043}" type="datetimeFigureOut">
              <a:rPr lang="en-US" smtClean="0"/>
              <a:t>12/19/2023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C26A98AA-74C8-4FF8-BD00-6D4610EF0CD0}" type="slidenum">
              <a:rPr lang="en-US" smtClean="0"/>
              <a:t>‹#›</a:t>
            </a:fld>
            <a:endParaRPr lang="en-US"/>
          </a:p>
        </p:txBody>
      </p:sp>
    </p:spTree>
    <p:extLst>
      <p:ext uri="{BB962C8B-B14F-4D97-AF65-F5344CB8AC3E}">
        <p14:creationId xmlns:p14="http://schemas.microsoft.com/office/powerpoint/2010/main" val="355900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A98AA-74C8-4FF8-BD00-6D4610EF0CD0}" type="slidenum">
              <a:rPr lang="en-US" smtClean="0"/>
              <a:t>63</a:t>
            </a:fld>
            <a:endParaRPr lang="en-US"/>
          </a:p>
        </p:txBody>
      </p:sp>
    </p:spTree>
    <p:extLst>
      <p:ext uri="{BB962C8B-B14F-4D97-AF65-F5344CB8AC3E}">
        <p14:creationId xmlns:p14="http://schemas.microsoft.com/office/powerpoint/2010/main" val="185733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CCC9CB-9201-4FFE-A3DB-2BE2EA40785A}"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284809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CC9CB-9201-4FFE-A3DB-2BE2EA40785A}"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133756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CC9CB-9201-4FFE-A3DB-2BE2EA40785A}"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55675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05546A3-EACB-473A-96F8-CDE115CC223F}" type="slidenum">
              <a:rPr lang="en-US" altLang="en-US"/>
              <a:pPr>
                <a:defRPr/>
              </a:pPr>
              <a:t>‹#›</a:t>
            </a:fld>
            <a:endParaRPr lang="en-US" altLang="en-US"/>
          </a:p>
        </p:txBody>
      </p:sp>
    </p:spTree>
    <p:extLst>
      <p:ext uri="{BB962C8B-B14F-4D97-AF65-F5344CB8AC3E}">
        <p14:creationId xmlns:p14="http://schemas.microsoft.com/office/powerpoint/2010/main" val="267439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CC9CB-9201-4FFE-A3DB-2BE2EA40785A}"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42422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CC9CB-9201-4FFE-A3DB-2BE2EA40785A}"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110815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CCC9CB-9201-4FFE-A3DB-2BE2EA40785A}"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379172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CCC9CB-9201-4FFE-A3DB-2BE2EA40785A}"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214780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CC9CB-9201-4FFE-A3DB-2BE2EA40785A}"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218148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CC9CB-9201-4FFE-A3DB-2BE2EA40785A}"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397225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CC9CB-9201-4FFE-A3DB-2BE2EA40785A}"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305277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CC9CB-9201-4FFE-A3DB-2BE2EA40785A}"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818AC-C0F2-419B-B42D-B4614D28D8B6}" type="slidenum">
              <a:rPr lang="en-US" smtClean="0"/>
              <a:t>‹#›</a:t>
            </a:fld>
            <a:endParaRPr lang="en-US"/>
          </a:p>
        </p:txBody>
      </p:sp>
    </p:spTree>
    <p:extLst>
      <p:ext uri="{BB962C8B-B14F-4D97-AF65-F5344CB8AC3E}">
        <p14:creationId xmlns:p14="http://schemas.microsoft.com/office/powerpoint/2010/main" val="293995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4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CC9CB-9201-4FFE-A3DB-2BE2EA40785A}" type="datetimeFigureOut">
              <a:rPr lang="en-US" smtClean="0"/>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818AC-C0F2-419B-B42D-B4614D28D8B6}" type="slidenum">
              <a:rPr lang="en-US" smtClean="0"/>
              <a:t>‹#›</a:t>
            </a:fld>
            <a:endParaRPr lang="en-US"/>
          </a:p>
        </p:txBody>
      </p:sp>
    </p:spTree>
    <p:extLst>
      <p:ext uri="{BB962C8B-B14F-4D97-AF65-F5344CB8AC3E}">
        <p14:creationId xmlns:p14="http://schemas.microsoft.com/office/powerpoint/2010/main" val="3543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youtube.com/watch?v=b5ykNZl9mTQ"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bing.com/videos/search?q=iron+triangles&amp;&amp;view=detail&amp;mid=E665CA60B02273D8BF1AE665CA60B02273D8BF1A&amp;&amp;FORM=VDRVR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solidFill>
                  <a:schemeClr val="tx2">
                    <a:lumMod val="50000"/>
                  </a:schemeClr>
                </a:solidFill>
                <a:latin typeface="Stencil" pitchFamily="82" charset="0"/>
              </a:rPr>
              <a:t>Unit IV – Branches of Government </a:t>
            </a:r>
          </a:p>
        </p:txBody>
      </p:sp>
      <p:sp>
        <p:nvSpPr>
          <p:cNvPr id="4" name="Rectangle 3"/>
          <p:cNvSpPr/>
          <p:nvPr/>
        </p:nvSpPr>
        <p:spPr>
          <a:xfrm>
            <a:off x="1600616" y="2362200"/>
            <a:ext cx="6001771" cy="923330"/>
          </a:xfrm>
          <a:prstGeom prst="rect">
            <a:avLst/>
          </a:prstGeom>
          <a:solidFill>
            <a:schemeClr val="bg1"/>
          </a:solidFill>
          <a:ln>
            <a:solidFill>
              <a:srgbClr val="002060"/>
            </a:solidFill>
          </a:ln>
        </p:spPr>
        <p:txBody>
          <a:bodyPr wrap="none" lIns="91440" tIns="45720" rIns="91440" bIns="45720">
            <a:spAutoFit/>
          </a:bodyPr>
          <a:lstStyle/>
          <a:p>
            <a:pPr algn="ctr"/>
            <a:r>
              <a:rPr lang="en-US" sz="5400" b="1" cap="none" spc="0" dirty="0">
                <a:ln w="1905"/>
                <a:solidFill>
                  <a:schemeClr val="tx2">
                    <a:lumMod val="50000"/>
                  </a:schemeClr>
                </a:solidFill>
                <a:effectLst>
                  <a:innerShdw blurRad="69850" dist="43180" dir="5400000">
                    <a:srgbClr val="000000">
                      <a:alpha val="65000"/>
                    </a:srgbClr>
                  </a:innerShdw>
                </a:effectLst>
                <a:latin typeface="Baskerville Old Face" pitchFamily="18" charset="0"/>
              </a:rPr>
              <a:t>Federal Bureaucracy</a:t>
            </a:r>
          </a:p>
        </p:txBody>
      </p:sp>
    </p:spTree>
    <p:extLst>
      <p:ext uri="{BB962C8B-B14F-4D97-AF65-F5344CB8AC3E}">
        <p14:creationId xmlns:p14="http://schemas.microsoft.com/office/powerpoint/2010/main" val="241072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402"/>
          </a:xfrm>
          <a:solidFill>
            <a:schemeClr val="bg1"/>
          </a:solidFill>
          <a:ln>
            <a:solidFill>
              <a:srgbClr val="FF0000"/>
            </a:solidFill>
          </a:ln>
        </p:spPr>
        <p:txBody>
          <a:bodyPr/>
          <a:lstStyle/>
          <a:p>
            <a:r>
              <a:rPr lang="en-US" b="1" dirty="0">
                <a:solidFill>
                  <a:schemeClr val="tx2"/>
                </a:solidFill>
                <a:latin typeface="Baskerville Old Face" panose="02020602080505020303" pitchFamily="18" charset="0"/>
              </a:rPr>
              <a:t>Bureaucratic Design</a:t>
            </a:r>
          </a:p>
        </p:txBody>
      </p:sp>
      <p:sp>
        <p:nvSpPr>
          <p:cNvPr id="3" name="Content Placeholder 2"/>
          <p:cNvSpPr>
            <a:spLocks noGrp="1"/>
          </p:cNvSpPr>
          <p:nvPr>
            <p:ph idx="1"/>
          </p:nvPr>
        </p:nvSpPr>
        <p:spPr>
          <a:xfrm>
            <a:off x="303033" y="1295401"/>
            <a:ext cx="8229600" cy="4495799"/>
          </a:xfrm>
          <a:solidFill>
            <a:schemeClr val="bg1"/>
          </a:solidFill>
          <a:ln>
            <a:solidFill>
              <a:schemeClr val="accent1"/>
            </a:solidFill>
          </a:ln>
        </p:spPr>
        <p:txBody>
          <a:bodyPr/>
          <a:lstStyle/>
          <a:p>
            <a:r>
              <a:rPr lang="en-US" altLang="en-US" sz="2400" b="1" dirty="0">
                <a:latin typeface="Times New Roman" panose="02020603050405020304" pitchFamily="18" charset="0"/>
                <a:cs typeface="Times New Roman" panose="02020603050405020304" pitchFamily="18" charset="0"/>
              </a:rPr>
              <a:t>A large, complex organization composed of appointed officials, where authority is divided among several managers and/or departments </a:t>
            </a:r>
          </a:p>
        </p:txBody>
      </p:sp>
      <p:sp>
        <p:nvSpPr>
          <p:cNvPr id="4" name="Rectangle 3"/>
          <p:cNvSpPr/>
          <p:nvPr/>
        </p:nvSpPr>
        <p:spPr>
          <a:xfrm>
            <a:off x="3381931" y="2428045"/>
            <a:ext cx="2133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U.S. President</a:t>
            </a:r>
          </a:p>
        </p:txBody>
      </p:sp>
      <p:sp>
        <p:nvSpPr>
          <p:cNvPr id="7" name="Rectangle 6"/>
          <p:cNvSpPr/>
          <p:nvPr/>
        </p:nvSpPr>
        <p:spPr>
          <a:xfrm>
            <a:off x="4081617" y="4028820"/>
            <a:ext cx="2133600" cy="6606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Cabinet</a:t>
            </a:r>
          </a:p>
        </p:txBody>
      </p:sp>
      <p:sp>
        <p:nvSpPr>
          <p:cNvPr id="8" name="Rectangle 7"/>
          <p:cNvSpPr/>
          <p:nvPr/>
        </p:nvSpPr>
        <p:spPr>
          <a:xfrm>
            <a:off x="283026" y="3441991"/>
            <a:ext cx="2133600" cy="6333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Executive Agencies</a:t>
            </a:r>
          </a:p>
        </p:txBody>
      </p:sp>
      <p:sp>
        <p:nvSpPr>
          <p:cNvPr id="9" name="Rectangle 8"/>
          <p:cNvSpPr/>
          <p:nvPr/>
        </p:nvSpPr>
        <p:spPr>
          <a:xfrm>
            <a:off x="1062267" y="4075852"/>
            <a:ext cx="2810785" cy="753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Regulatory Boards &amp; Commissions</a:t>
            </a:r>
          </a:p>
        </p:txBody>
      </p:sp>
      <p:sp>
        <p:nvSpPr>
          <p:cNvPr id="10" name="Rectangle 9"/>
          <p:cNvSpPr/>
          <p:nvPr/>
        </p:nvSpPr>
        <p:spPr>
          <a:xfrm>
            <a:off x="334061" y="2444779"/>
            <a:ext cx="2133600" cy="753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Government Corporations</a:t>
            </a:r>
          </a:p>
        </p:txBody>
      </p:sp>
      <p:sp>
        <p:nvSpPr>
          <p:cNvPr id="11" name="Rectangle 10"/>
          <p:cNvSpPr/>
          <p:nvPr/>
        </p:nvSpPr>
        <p:spPr>
          <a:xfrm>
            <a:off x="6118123" y="2450646"/>
            <a:ext cx="2321080" cy="753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White House Office</a:t>
            </a:r>
          </a:p>
        </p:txBody>
      </p:sp>
      <p:sp>
        <p:nvSpPr>
          <p:cNvPr id="12" name="Rectangle 11"/>
          <p:cNvSpPr/>
          <p:nvPr/>
        </p:nvSpPr>
        <p:spPr>
          <a:xfrm>
            <a:off x="5986617" y="3370089"/>
            <a:ext cx="2452586" cy="753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Executive Offices of the President</a:t>
            </a:r>
          </a:p>
        </p:txBody>
      </p:sp>
      <p:sp>
        <p:nvSpPr>
          <p:cNvPr id="6" name="Right Arrow 5"/>
          <p:cNvSpPr/>
          <p:nvPr/>
        </p:nvSpPr>
        <p:spPr>
          <a:xfrm rot="19838535">
            <a:off x="2483661" y="3023568"/>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609778" y="2544415"/>
            <a:ext cx="685800" cy="240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flipV="1">
            <a:off x="5588227" y="2541453"/>
            <a:ext cx="457200" cy="23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885244">
            <a:off x="5175018" y="3069259"/>
            <a:ext cx="603767" cy="282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4006514" y="3407268"/>
            <a:ext cx="957491" cy="173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5">
            <a:extLst>
              <a:ext uri="{FF2B5EF4-FFF2-40B4-BE49-F238E27FC236}">
                <a16:creationId xmlns:a16="http://schemas.microsoft.com/office/drawing/2014/main" id="{BEC61C7D-0376-4C13-8FF6-95A18BC5F68F}"/>
              </a:ext>
            </a:extLst>
          </p:cNvPr>
          <p:cNvSpPr/>
          <p:nvPr/>
        </p:nvSpPr>
        <p:spPr>
          <a:xfrm rot="18189634">
            <a:off x="2970000" y="3405196"/>
            <a:ext cx="914400" cy="241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F2A08F-3682-49DA-9BE2-8A4F0D2B00B6}"/>
              </a:ext>
            </a:extLst>
          </p:cNvPr>
          <p:cNvSpPr/>
          <p:nvPr/>
        </p:nvSpPr>
        <p:spPr>
          <a:xfrm>
            <a:off x="457200" y="4873421"/>
            <a:ext cx="8383767" cy="1709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US" sz="2400" dirty="0">
                <a:latin typeface="Times" panose="02020603050405020304" pitchFamily="18" charset="0"/>
                <a:cs typeface="Times" panose="02020603050405020304" pitchFamily="18" charset="0"/>
              </a:rPr>
              <a:t>How does the complex web of the bureaucracy still uphold the ideas of the Madisonian model?</a:t>
            </a:r>
          </a:p>
          <a:p>
            <a:pPr marL="457200" indent="-457200">
              <a:buAutoNum type="arabicPeriod"/>
            </a:pPr>
            <a:r>
              <a:rPr lang="en-US" sz="2400" dirty="0">
                <a:latin typeface="Times" panose="02020603050405020304" pitchFamily="18" charset="0"/>
                <a:cs typeface="Times" panose="02020603050405020304" pitchFamily="18" charset="0"/>
              </a:rPr>
              <a:t>Explain how Congress can limit the authority of the federal bureaucracy.</a:t>
            </a:r>
          </a:p>
          <a:p>
            <a:pPr marL="457200" indent="-457200">
              <a:buAutoNum type="arabicPeriod"/>
            </a:pPr>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0739174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99A6-2662-487E-8FA5-FD117AD29662}"/>
              </a:ext>
            </a:extLst>
          </p:cNvPr>
          <p:cNvSpPr>
            <a:spLocks noGrp="1"/>
          </p:cNvSpPr>
          <p:nvPr>
            <p:ph type="title"/>
          </p:nvPr>
        </p:nvSpPr>
        <p:spPr>
          <a:solidFill>
            <a:schemeClr val="bg1"/>
          </a:solidFill>
          <a:ln>
            <a:solidFill>
              <a:srgbClr val="C00000"/>
            </a:solidFill>
          </a:ln>
        </p:spPr>
        <p:txBody>
          <a:bodyPr/>
          <a:lstStyle/>
          <a:p>
            <a:r>
              <a:rPr lang="en-US" dirty="0">
                <a:solidFill>
                  <a:srgbClr val="FF0000"/>
                </a:solidFill>
                <a:latin typeface="Baskerville Old Face" panose="02020602080505020303" pitchFamily="18" charset="0"/>
              </a:rPr>
              <a:t>Big 7 in 2020</a:t>
            </a:r>
          </a:p>
        </p:txBody>
      </p:sp>
      <p:sp>
        <p:nvSpPr>
          <p:cNvPr id="3" name="Content Placeholder 2">
            <a:extLst>
              <a:ext uri="{FF2B5EF4-FFF2-40B4-BE49-F238E27FC236}">
                <a16:creationId xmlns:a16="http://schemas.microsoft.com/office/drawing/2014/main" id="{1DF778F8-76F1-4699-A676-481DD06ACD73}"/>
              </a:ext>
            </a:extLst>
          </p:cNvPr>
          <p:cNvSpPr>
            <a:spLocks noGrp="1"/>
          </p:cNvSpPr>
          <p:nvPr>
            <p:ph idx="1"/>
          </p:nvPr>
        </p:nvSpPr>
        <p:spPr>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Evaluate the following between the cases</a:t>
            </a:r>
          </a:p>
          <a:p>
            <a:pPr marL="457200" indent="-457200">
              <a:buAutoNum type="arabicPeriod"/>
            </a:pPr>
            <a:r>
              <a:rPr lang="en-US" sz="2400" dirty="0">
                <a:latin typeface="Times New Roman" panose="02020603050405020304" pitchFamily="18" charset="0"/>
                <a:cs typeface="Times New Roman" panose="02020603050405020304" pitchFamily="18" charset="0"/>
              </a:rPr>
              <a:t>What is the bases for why these cases were accepted?</a:t>
            </a:r>
          </a:p>
          <a:p>
            <a:pPr marL="457200" indent="-457200">
              <a:buAutoNum type="arabicPeriod"/>
            </a:pPr>
            <a:r>
              <a:rPr lang="en-US" sz="2400" dirty="0">
                <a:latin typeface="Times New Roman" panose="02020603050405020304" pitchFamily="18" charset="0"/>
                <a:cs typeface="Times New Roman" panose="02020603050405020304" pitchFamily="18" charset="0"/>
              </a:rPr>
              <a:t>What major issues SCOTUS have clarify for the federal government? </a:t>
            </a:r>
          </a:p>
          <a:p>
            <a:pPr marL="457200" indent="-457200">
              <a:buAutoNum type="arabicPeriod"/>
            </a:pPr>
            <a:r>
              <a:rPr lang="en-US" sz="2400" dirty="0">
                <a:latin typeface="Times New Roman" panose="02020603050405020304" pitchFamily="18" charset="0"/>
                <a:cs typeface="Times New Roman" panose="02020603050405020304" pitchFamily="18" charset="0"/>
              </a:rPr>
              <a:t>How does politics impact the work of the federal judiciary? </a:t>
            </a:r>
          </a:p>
        </p:txBody>
      </p:sp>
    </p:spTree>
    <p:extLst>
      <p:ext uri="{BB962C8B-B14F-4D97-AF65-F5344CB8AC3E}">
        <p14:creationId xmlns:p14="http://schemas.microsoft.com/office/powerpoint/2010/main" val="19118282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E03E-85BF-4D01-8B77-7D2E3FB302C1}"/>
              </a:ext>
            </a:extLst>
          </p:cNvPr>
          <p:cNvSpPr>
            <a:spLocks noGrp="1"/>
          </p:cNvSpPr>
          <p:nvPr>
            <p:ph type="title"/>
          </p:nvPr>
        </p:nvSpPr>
        <p:spPr>
          <a:solidFill>
            <a:schemeClr val="bg1"/>
          </a:solidFill>
          <a:ln>
            <a:solidFill>
              <a:srgbClr val="C00000"/>
            </a:solidFill>
          </a:ln>
        </p:spPr>
        <p:txBody>
          <a:bodyPr/>
          <a:lstStyle/>
          <a:p>
            <a:r>
              <a:rPr lang="en-US" dirty="0">
                <a:solidFill>
                  <a:srgbClr val="FF0000"/>
                </a:solidFill>
                <a:latin typeface="Baskerville Old Face" panose="02020602080505020303" pitchFamily="18" charset="0"/>
              </a:rPr>
              <a:t>Grading an Essay</a:t>
            </a:r>
          </a:p>
        </p:txBody>
      </p:sp>
      <p:sp>
        <p:nvSpPr>
          <p:cNvPr id="3" name="Content Placeholder 2">
            <a:extLst>
              <a:ext uri="{FF2B5EF4-FFF2-40B4-BE49-F238E27FC236}">
                <a16:creationId xmlns:a16="http://schemas.microsoft.com/office/drawing/2014/main" id="{0AD81535-5BA5-4D41-8218-BEE509E2EAB8}"/>
              </a:ext>
            </a:extLst>
          </p:cNvPr>
          <p:cNvSpPr>
            <a:spLocks noGrp="1"/>
          </p:cNvSpPr>
          <p:nvPr>
            <p:ph idx="1"/>
          </p:nvPr>
        </p:nvSpPr>
        <p:spPr>
          <a:solidFill>
            <a:schemeClr val="bg1"/>
          </a:solidFill>
          <a:ln>
            <a:solidFill>
              <a:srgbClr val="002060"/>
            </a:solidFill>
          </a:ln>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Rubric Guidelines </a:t>
            </a:r>
          </a:p>
          <a:p>
            <a:r>
              <a:rPr lang="en-US" sz="2400" dirty="0">
                <a:latin typeface="Times New Roman" panose="02020603050405020304" pitchFamily="18" charset="0"/>
                <a:cs typeface="Times New Roman" panose="02020603050405020304" pitchFamily="18" charset="0"/>
              </a:rPr>
              <a:t>Thesis (1 pt.)– defendable claim that responds to, but does not restate the prompt – Must also show line of reasoning – 3 bases (One must be a counter argument) </a:t>
            </a:r>
          </a:p>
          <a:p>
            <a:r>
              <a:rPr lang="en-US" sz="2400" dirty="0">
                <a:latin typeface="Times New Roman" panose="02020603050405020304" pitchFamily="18" charset="0"/>
                <a:cs typeface="Times New Roman" panose="02020603050405020304" pitchFamily="18" charset="0"/>
              </a:rPr>
              <a:t>Evidence (0-3 pts)</a:t>
            </a:r>
          </a:p>
          <a:p>
            <a:pPr lvl="1"/>
            <a:r>
              <a:rPr lang="en-US" sz="2000" dirty="0">
                <a:latin typeface="Times New Roman" panose="02020603050405020304" pitchFamily="18" charset="0"/>
                <a:cs typeface="Times New Roman" panose="02020603050405020304" pitchFamily="18" charset="0"/>
              </a:rPr>
              <a:t>1 pt. provides a piece of relevant evidence </a:t>
            </a:r>
          </a:p>
          <a:p>
            <a:pPr lvl="1"/>
            <a:r>
              <a:rPr lang="en-US" sz="2000" dirty="0">
                <a:latin typeface="Times New Roman" panose="02020603050405020304" pitchFamily="18" charset="0"/>
                <a:cs typeface="Times New Roman" panose="02020603050405020304" pitchFamily="18" charset="0"/>
              </a:rPr>
              <a:t>2 pts. provides a pieces of evidence that supports the claim or thesis (</a:t>
            </a:r>
            <a:r>
              <a:rPr lang="en-US" sz="2000" i="1" dirty="0">
                <a:latin typeface="Times New Roman" panose="02020603050405020304" pitchFamily="18" charset="0"/>
                <a:cs typeface="Times New Roman" panose="02020603050405020304" pitchFamily="18" charset="0"/>
              </a:rPr>
              <a:t>2 pts can’t be given if the essay does NOT have a defensive thesis)</a:t>
            </a:r>
          </a:p>
          <a:p>
            <a:pPr lvl="1"/>
            <a:r>
              <a:rPr lang="en-US" sz="2000" dirty="0">
                <a:latin typeface="Times New Roman" panose="02020603050405020304" pitchFamily="18" charset="0"/>
                <a:cs typeface="Times New Roman" panose="02020603050405020304" pitchFamily="18" charset="0"/>
              </a:rPr>
              <a:t>3 pts. Uses two pieces of evidence to support thesis (ONE must be from the foundational document) – Here again, if they do not have a defendable thesis the essay cannot be given 3 pt.</a:t>
            </a:r>
          </a:p>
          <a:p>
            <a:pPr marL="3429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Explanation (1 pt.) - Explains how or why the evidence supports the thesis </a:t>
            </a:r>
          </a:p>
          <a:p>
            <a:pPr marL="3429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Alternative perspective (1 pt.) – must have an alternative perspective and either refutes, concedes, or rebuts the perspective </a:t>
            </a:r>
          </a:p>
        </p:txBody>
      </p:sp>
    </p:spTree>
    <p:extLst>
      <p:ext uri="{BB962C8B-B14F-4D97-AF65-F5344CB8AC3E}">
        <p14:creationId xmlns:p14="http://schemas.microsoft.com/office/powerpoint/2010/main" val="4273521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C00000"/>
            </a:solidFill>
          </a:ln>
        </p:spPr>
        <p:txBody>
          <a:bodyPr/>
          <a:lstStyle/>
          <a:p>
            <a:r>
              <a:rPr lang="en-US" dirty="0">
                <a:solidFill>
                  <a:srgbClr val="002060"/>
                </a:solidFill>
                <a:latin typeface="Baskerville Old Face" panose="02020602080505020303" pitchFamily="18" charset="0"/>
              </a:rPr>
              <a:t>Executive Lingo</a:t>
            </a:r>
          </a:p>
        </p:txBody>
      </p:sp>
      <p:sp>
        <p:nvSpPr>
          <p:cNvPr id="3" name="Content Placeholder 2"/>
          <p:cNvSpPr>
            <a:spLocks noGrp="1"/>
          </p:cNvSpPr>
          <p:nvPr>
            <p:ph idx="1"/>
          </p:nvPr>
        </p:nvSpPr>
        <p:spPr>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Use the terms to demonstrate how the executive branch (President and Bureaucracy) are effected or carry out the following topics</a:t>
            </a:r>
          </a:p>
          <a:p>
            <a:r>
              <a:rPr lang="en-US" sz="2400" dirty="0">
                <a:latin typeface="Times New Roman" panose="02020603050405020304" pitchFamily="18" charset="0"/>
                <a:cs typeface="Times New Roman" panose="02020603050405020304" pitchFamily="18" charset="0"/>
              </a:rPr>
              <a:t>Topics </a:t>
            </a:r>
          </a:p>
          <a:p>
            <a:pPr lvl="2">
              <a:spcBef>
                <a:spcPts val="0"/>
              </a:spcBef>
            </a:pPr>
            <a:r>
              <a:rPr lang="en-US" dirty="0">
                <a:latin typeface="Times New Roman" panose="02020603050405020304" pitchFamily="18" charset="0"/>
                <a:cs typeface="Times New Roman" panose="02020603050405020304" pitchFamily="18" charset="0"/>
              </a:rPr>
              <a:t>Implementation </a:t>
            </a:r>
          </a:p>
          <a:p>
            <a:pPr lvl="2">
              <a:spcBef>
                <a:spcPts val="0"/>
              </a:spcBef>
            </a:pPr>
            <a:r>
              <a:rPr lang="en-US" dirty="0">
                <a:latin typeface="Times New Roman" panose="02020603050405020304" pitchFamily="18" charset="0"/>
                <a:cs typeface="Times New Roman" panose="02020603050405020304" pitchFamily="18" charset="0"/>
              </a:rPr>
              <a:t>Legislative checks</a:t>
            </a:r>
          </a:p>
          <a:p>
            <a:pPr lvl="2">
              <a:spcBef>
                <a:spcPts val="0"/>
              </a:spcBef>
            </a:pPr>
            <a:r>
              <a:rPr lang="en-US" dirty="0">
                <a:latin typeface="Times New Roman" panose="02020603050405020304" pitchFamily="18" charset="0"/>
                <a:cs typeface="Times New Roman" panose="02020603050405020304" pitchFamily="18" charset="0"/>
              </a:rPr>
              <a:t>Executive checks </a:t>
            </a:r>
          </a:p>
          <a:p>
            <a:pPr lvl="2">
              <a:spcBef>
                <a:spcPts val="0"/>
              </a:spcBef>
            </a:pPr>
            <a:r>
              <a:rPr lang="en-US" dirty="0">
                <a:latin typeface="Times New Roman" panose="02020603050405020304" pitchFamily="18" charset="0"/>
                <a:cs typeface="Times New Roman" panose="02020603050405020304" pitchFamily="18" charset="0"/>
              </a:rPr>
              <a:t>Formal vs. informal powers</a:t>
            </a:r>
          </a:p>
          <a:p>
            <a:pPr lvl="2">
              <a:spcBef>
                <a:spcPts val="0"/>
              </a:spcBef>
            </a:pPr>
            <a:r>
              <a:rPr lang="en-US" dirty="0">
                <a:latin typeface="Times New Roman" panose="02020603050405020304" pitchFamily="18" charset="0"/>
                <a:cs typeface="Times New Roman" panose="02020603050405020304" pitchFamily="18" charset="0"/>
              </a:rPr>
              <a:t>Public opinion </a:t>
            </a:r>
          </a:p>
          <a:p>
            <a:pPr lvl="2">
              <a:spcBef>
                <a:spcPts val="0"/>
              </a:spcBef>
            </a:pPr>
            <a:r>
              <a:rPr lang="en-US" dirty="0">
                <a:latin typeface="Times New Roman" panose="02020603050405020304" pitchFamily="18" charset="0"/>
                <a:cs typeface="Times New Roman" panose="02020603050405020304" pitchFamily="18" charset="0"/>
              </a:rPr>
              <a:t>Judicial checks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2450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a:solidFill>
            <a:schemeClr val="accent1"/>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Kahoot review</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Implementation of the Law</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Bureaucratic check-in</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Study for Unit IIB Test</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Unit IIB Test 12/19</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Implementation of the law due 12/20</a:t>
            </a:r>
          </a:p>
        </p:txBody>
      </p:sp>
    </p:spTree>
    <p:extLst>
      <p:ext uri="{BB962C8B-B14F-4D97-AF65-F5344CB8AC3E}">
        <p14:creationId xmlns:p14="http://schemas.microsoft.com/office/powerpoint/2010/main" val="7510118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a:solidFill>
            <a:schemeClr val="accent1"/>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Unit IIB Review</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Unit IIB Test</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Implementation of the Law</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Implementation of the law due 12/20</a:t>
            </a:r>
          </a:p>
        </p:txBody>
      </p:sp>
    </p:spTree>
    <p:extLst>
      <p:ext uri="{BB962C8B-B14F-4D97-AF65-F5344CB8AC3E}">
        <p14:creationId xmlns:p14="http://schemas.microsoft.com/office/powerpoint/2010/main" val="8014892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2D2E-5CDD-C275-A435-646AEFCA6B43}"/>
              </a:ext>
            </a:extLst>
          </p:cNvPr>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Implementation – How To</a:t>
            </a:r>
          </a:p>
        </p:txBody>
      </p:sp>
      <p:sp>
        <p:nvSpPr>
          <p:cNvPr id="3" name="Content Placeholder 2">
            <a:extLst>
              <a:ext uri="{FF2B5EF4-FFF2-40B4-BE49-F238E27FC236}">
                <a16:creationId xmlns:a16="http://schemas.microsoft.com/office/drawing/2014/main" id="{38C027B9-5B10-9579-4A82-308BF46C7A09}"/>
              </a:ext>
            </a:extLst>
          </p:cNvPr>
          <p:cNvSpPr>
            <a:spLocks noGrp="1"/>
          </p:cNvSpPr>
          <p:nvPr>
            <p:ph idx="1"/>
          </p:nvPr>
        </p:nvSpPr>
        <p:spPr>
          <a:xfrm>
            <a:off x="457200" y="1219200"/>
            <a:ext cx="8229600" cy="49069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Design a poster to illustrate how to implement a law </a:t>
            </a:r>
          </a:p>
        </p:txBody>
      </p:sp>
      <p:pic>
        <p:nvPicPr>
          <p:cNvPr id="1026" name="Picture 2" descr="Authentic World War II American Poster - I Make This Pledge by Frederick  Cooper – The Ross Art Group">
            <a:extLst>
              <a:ext uri="{FF2B5EF4-FFF2-40B4-BE49-F238E27FC236}">
                <a16:creationId xmlns:a16="http://schemas.microsoft.com/office/drawing/2014/main" id="{59542FD6-1857-1AA1-AEE0-F216EBA69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590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EED3A4-3D7C-99A9-62A1-D8FA9D06D50B}"/>
              </a:ext>
            </a:extLst>
          </p:cNvPr>
          <p:cNvSpPr/>
          <p:nvPr/>
        </p:nvSpPr>
        <p:spPr>
          <a:xfrm>
            <a:off x="228600" y="1905000"/>
            <a:ext cx="5943600" cy="457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Title: Including the name of the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illustration that represents the assigned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overview of the law and its purpose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list of four agencies or departments that Implement the law with an explanation duplication or overlapping jurisdictions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example of how bureaucratic discretion is utilized to implement the law, as well as why the authority is granted by Congress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Highlight at least TWO Congressional checks and TWO Presidential checks on the bureaucracy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design that illustrates how an iron triangle or issue network influences the implementation of the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2207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 Most federal bureaucrats are hired in which of the following ways?</a:t>
            </a:r>
          </a:p>
          <a:p>
            <a:pPr marL="914400" lvl="1" indent="-457200">
              <a:buFont typeface="+mj-lt"/>
              <a:buAutoNum type="alphaUcPeriod"/>
            </a:pPr>
            <a:r>
              <a:rPr lang="en-US" sz="2400" dirty="0">
                <a:latin typeface="Times New Roman" panose="02020603050405020304" pitchFamily="18" charset="0"/>
                <a:cs typeface="Times New Roman" panose="02020603050405020304" pitchFamily="18" charset="0"/>
              </a:rPr>
              <a:t>They are awarded positions by the political party in power</a:t>
            </a:r>
          </a:p>
          <a:p>
            <a:pPr marL="914400" lvl="1" indent="-457200">
              <a:buFont typeface="+mj-lt"/>
              <a:buAutoNum type="alphaUcPeriod"/>
            </a:pPr>
            <a:r>
              <a:rPr lang="en-US" sz="2400" dirty="0">
                <a:latin typeface="Times New Roman" panose="02020603050405020304" pitchFamily="18" charset="0"/>
                <a:cs typeface="Times New Roman" panose="02020603050405020304" pitchFamily="18" charset="0"/>
              </a:rPr>
              <a:t>They take an examination to prove their qualifications</a:t>
            </a:r>
          </a:p>
          <a:p>
            <a:pPr marL="914400" lvl="1" indent="-457200">
              <a:buFont typeface="+mj-lt"/>
              <a:buAutoNum type="alphaUcPeriod"/>
            </a:pPr>
            <a:r>
              <a:rPr lang="en-US" sz="2400" dirty="0">
                <a:latin typeface="Times New Roman" panose="02020603050405020304" pitchFamily="18" charset="0"/>
                <a:cs typeface="Times New Roman" panose="02020603050405020304" pitchFamily="18" charset="0"/>
              </a:rPr>
              <a:t>They are appointed to a position by the president</a:t>
            </a:r>
          </a:p>
          <a:p>
            <a:pPr marL="914400" lvl="1" indent="-457200">
              <a:buFont typeface="+mj-lt"/>
              <a:buAutoNum type="alphaUcPeriod"/>
            </a:pPr>
            <a:r>
              <a:rPr lang="en-US" sz="2400" dirty="0">
                <a:latin typeface="Times New Roman" panose="02020603050405020304" pitchFamily="18" charset="0"/>
                <a:cs typeface="Times New Roman" panose="02020603050405020304" pitchFamily="18" charset="0"/>
              </a:rPr>
              <a:t>They work in the legislative branch and then move to the bureaucracy</a:t>
            </a:r>
          </a:p>
          <a:p>
            <a:pPr marL="914400" lvl="1" indent="-457200">
              <a:buFont typeface="+mj-lt"/>
              <a:buAutoNum type="alphaUcPeriod"/>
            </a:pPr>
            <a:r>
              <a:rPr lang="en-US" sz="2400" dirty="0">
                <a:latin typeface="Times New Roman" panose="02020603050405020304" pitchFamily="18" charset="0"/>
                <a:cs typeface="Times New Roman" panose="02020603050405020304" pitchFamily="18" charset="0"/>
              </a:rPr>
              <a:t>They pay a fee for a position</a:t>
            </a:r>
          </a:p>
          <a:p>
            <a:endParaRPr lang="en-US" dirty="0"/>
          </a:p>
        </p:txBody>
      </p:sp>
    </p:spTree>
    <p:extLst>
      <p:ext uri="{BB962C8B-B14F-4D97-AF65-F5344CB8AC3E}">
        <p14:creationId xmlns:p14="http://schemas.microsoft.com/office/powerpoint/2010/main" val="32605716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2. The president exercises his influence over the federal bureaucracy in which of the following ways?</a:t>
            </a:r>
          </a:p>
          <a:p>
            <a:pPr marL="628650" lvl="0" indent="-457200">
              <a:buFont typeface="+mj-lt"/>
              <a:buAutoNum type="alphaUcPeriod"/>
            </a:pPr>
            <a:r>
              <a:rPr lang="en-US" sz="2400" dirty="0">
                <a:latin typeface="Times New Roman" panose="02020603050405020304" pitchFamily="18" charset="0"/>
                <a:cs typeface="Times New Roman" panose="02020603050405020304" pitchFamily="18" charset="0"/>
              </a:rPr>
              <a:t>By hiring interest groups to influence certain agencies</a:t>
            </a:r>
          </a:p>
          <a:p>
            <a:pPr marL="628650" lvl="0" indent="-457200">
              <a:buFont typeface="+mj-lt"/>
              <a:buAutoNum type="alphaUcPeriod"/>
            </a:pPr>
            <a:r>
              <a:rPr lang="en-US" sz="2400" dirty="0">
                <a:latin typeface="Times New Roman" panose="02020603050405020304" pitchFamily="18" charset="0"/>
                <a:cs typeface="Times New Roman" panose="02020603050405020304" pitchFamily="18" charset="0"/>
              </a:rPr>
              <a:t>By appointing administrators sympathetic to his policy agenda</a:t>
            </a:r>
          </a:p>
          <a:p>
            <a:pPr marL="628650" lvl="0" indent="-457200">
              <a:buFont typeface="+mj-lt"/>
              <a:buAutoNum type="alphaUcPeriod"/>
            </a:pPr>
            <a:r>
              <a:rPr lang="en-US" sz="2400" dirty="0">
                <a:latin typeface="Times New Roman" panose="02020603050405020304" pitchFamily="18" charset="0"/>
                <a:cs typeface="Times New Roman" panose="02020603050405020304" pitchFamily="18" charset="0"/>
              </a:rPr>
              <a:t>By writing guidelines for agency programs</a:t>
            </a:r>
          </a:p>
          <a:p>
            <a:pPr marL="628650" lvl="0" indent="-457200">
              <a:buFont typeface="+mj-lt"/>
              <a:buAutoNum type="alphaUcPeriod"/>
            </a:pPr>
            <a:r>
              <a:rPr lang="en-US" sz="2400" dirty="0">
                <a:latin typeface="Times New Roman" panose="02020603050405020304" pitchFamily="18" charset="0"/>
                <a:cs typeface="Times New Roman" panose="02020603050405020304" pitchFamily="18" charset="0"/>
              </a:rPr>
              <a:t>By frequently removing administrators from office</a:t>
            </a:r>
          </a:p>
          <a:p>
            <a:pPr marL="628650" lvl="0" indent="-457200">
              <a:buFont typeface="+mj-lt"/>
              <a:buAutoNum type="alphaUcPeriod"/>
            </a:pPr>
            <a:r>
              <a:rPr lang="en-US" sz="2400" dirty="0">
                <a:latin typeface="Times New Roman" panose="02020603050405020304" pitchFamily="18" charset="0"/>
                <a:cs typeface="Times New Roman" panose="02020603050405020304" pitchFamily="18" charset="0"/>
              </a:rPr>
              <a:t>By having federal judges disband agencies</a:t>
            </a:r>
          </a:p>
          <a:p>
            <a:endParaRPr lang="en-US" dirty="0"/>
          </a:p>
        </p:txBody>
      </p:sp>
    </p:spTree>
    <p:extLst>
      <p:ext uri="{BB962C8B-B14F-4D97-AF65-F5344CB8AC3E}">
        <p14:creationId xmlns:p14="http://schemas.microsoft.com/office/powerpoint/2010/main" val="1916219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3. Which court case stated that Congress’ use of a legislative veto was unconstitutional, since it violated the sanctity of separation of powers?</a:t>
            </a:r>
          </a:p>
          <a:p>
            <a:pPr marL="457200" indent="-457200">
              <a:buAutoNum type="alphaUcPeriod"/>
            </a:pPr>
            <a:r>
              <a:rPr lang="en-US" sz="2400" dirty="0">
                <a:latin typeface="Times New Roman" panose="02020603050405020304" pitchFamily="18" charset="0"/>
                <a:cs typeface="Times New Roman" panose="02020603050405020304" pitchFamily="18" charset="0"/>
              </a:rPr>
              <a:t>Nixon v. United States 	        B. INS v. Chadha	</a:t>
            </a:r>
          </a:p>
          <a:p>
            <a:pPr marL="0" indent="0">
              <a:buNone/>
            </a:pPr>
            <a:r>
              <a:rPr lang="en-US" sz="2400" dirty="0">
                <a:latin typeface="Times New Roman" panose="02020603050405020304" pitchFamily="18" charset="0"/>
                <a:cs typeface="Times New Roman" panose="02020603050405020304" pitchFamily="18" charset="0"/>
              </a:rPr>
              <a:t>C.   New York v. Clinton	        D. Munn v. Illinois	</a:t>
            </a:r>
          </a:p>
          <a:p>
            <a:pPr marL="0" indent="0">
              <a:buNone/>
            </a:pPr>
            <a:r>
              <a:rPr lang="en-US" sz="2400" dirty="0">
                <a:latin typeface="Times New Roman" panose="02020603050405020304" pitchFamily="18" charset="0"/>
                <a:cs typeface="Times New Roman" panose="02020603050405020304" pitchFamily="18" charset="0"/>
              </a:rPr>
              <a:t>E.   </a:t>
            </a:r>
            <a:r>
              <a:rPr lang="en-US" sz="2400" dirty="0" err="1">
                <a:latin typeface="Times New Roman" panose="02020603050405020304" pitchFamily="18" charset="0"/>
                <a:cs typeface="Times New Roman" panose="02020603050405020304" pitchFamily="18" charset="0"/>
              </a:rPr>
              <a:t>Boumediene</a:t>
            </a:r>
            <a:r>
              <a:rPr lang="en-US" sz="2400" dirty="0">
                <a:latin typeface="Times New Roman" panose="02020603050405020304" pitchFamily="18" charset="0"/>
                <a:cs typeface="Times New Roman" panose="02020603050405020304" pitchFamily="18" charset="0"/>
              </a:rPr>
              <a:t> v. Bush</a:t>
            </a:r>
          </a:p>
          <a:p>
            <a:endParaRPr lang="en-US" dirty="0"/>
          </a:p>
        </p:txBody>
      </p:sp>
    </p:spTree>
    <p:extLst>
      <p:ext uri="{BB962C8B-B14F-4D97-AF65-F5344CB8AC3E}">
        <p14:creationId xmlns:p14="http://schemas.microsoft.com/office/powerpoint/2010/main" val="32878571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4. All of the following are characteristic of the US government bureaucracy EXCEPT ___________.</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Federal agencies are responsible to both Congress and officials in the executive branch.</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Federal agencies share responsibilities with organizations at state and local levels of government.</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All US government agencies are part of the 15 cabinet departments.</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US government agencies regulate privately owned enterprises, rather than operate publicly owned ones.</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Government agencies in the US operate under closer public scrutiny than agencies in most other countries.</a:t>
            </a:r>
          </a:p>
          <a:p>
            <a:endParaRPr lang="en-US" dirty="0"/>
          </a:p>
        </p:txBody>
      </p:sp>
    </p:spTree>
    <p:extLst>
      <p:ext uri="{BB962C8B-B14F-4D97-AF65-F5344CB8AC3E}">
        <p14:creationId xmlns:p14="http://schemas.microsoft.com/office/powerpoint/2010/main" val="73474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a:solidFill>
                  <a:schemeClr val="tx2"/>
                </a:solidFill>
                <a:latin typeface="Baskerville Old Face" pitchFamily="18" charset="0"/>
              </a:rPr>
              <a:t>A True Bureaucracy </a:t>
            </a:r>
          </a:p>
        </p:txBody>
      </p:sp>
      <p:sp>
        <p:nvSpPr>
          <p:cNvPr id="3" name="Content Placeholder 2"/>
          <p:cNvSpPr>
            <a:spLocks noGrp="1"/>
          </p:cNvSpPr>
          <p:nvPr>
            <p:ph idx="1"/>
          </p:nvPr>
        </p:nvSpPr>
        <p:spPr>
          <a:solidFill>
            <a:schemeClr val="tx1"/>
          </a:solidFill>
        </p:spPr>
        <p:txBody>
          <a:bodyPr>
            <a:normAutofit/>
          </a:bodyPr>
          <a:lstStyle/>
          <a:p>
            <a:endParaRPr lang="en-US" sz="2400" b="1" dirty="0">
              <a:solidFill>
                <a:srgbClr val="FF0000"/>
              </a:solidFill>
              <a:latin typeface="Times New Roman" pitchFamily="18" charset="0"/>
              <a:cs typeface="Times New Roman" pitchFamily="18" charset="0"/>
            </a:endParaRPr>
          </a:p>
          <a:p>
            <a:r>
              <a:rPr lang="en-US" sz="2400" b="1" dirty="0">
                <a:solidFill>
                  <a:schemeClr val="bg1"/>
                </a:solidFill>
                <a:latin typeface="Times New Roman" pitchFamily="18" charset="0"/>
                <a:cs typeface="Times New Roman" pitchFamily="18" charset="0"/>
              </a:rPr>
              <a:t>Max Weber’s Model: </a:t>
            </a:r>
            <a:r>
              <a:rPr lang="en-US" altLang="en-US" sz="2400" i="1" dirty="0">
                <a:solidFill>
                  <a:schemeClr val="bg1"/>
                </a:solidFill>
                <a:latin typeface="Times New Roman" pitchFamily="18" charset="0"/>
                <a:cs typeface="Times New Roman" pitchFamily="18" charset="0"/>
              </a:rPr>
              <a:t>bureaucracy was the “rational way” for modern society to conduct business</a:t>
            </a:r>
          </a:p>
          <a:p>
            <a:r>
              <a:rPr lang="en-US" sz="2400" b="1" dirty="0">
                <a:solidFill>
                  <a:schemeClr val="bg1"/>
                </a:solidFill>
                <a:latin typeface="Times New Roman" pitchFamily="18" charset="0"/>
                <a:cs typeface="Times New Roman" pitchFamily="18" charset="0"/>
              </a:rPr>
              <a:t>Factors:</a:t>
            </a:r>
          </a:p>
          <a:p>
            <a:pPr lvl="1">
              <a:buFont typeface="Wingdings" pitchFamily="2" charset="2"/>
              <a:buChar char="Ø"/>
            </a:pPr>
            <a:r>
              <a:rPr lang="en-US" sz="2000" b="1" dirty="0">
                <a:solidFill>
                  <a:schemeClr val="bg1"/>
                </a:solidFill>
                <a:latin typeface="Times New Roman" pitchFamily="18" charset="0"/>
                <a:cs typeface="Times New Roman" pitchFamily="18" charset="0"/>
              </a:rPr>
              <a:t>Hierarchical structure</a:t>
            </a:r>
          </a:p>
          <a:p>
            <a:pPr lvl="1">
              <a:buFont typeface="Wingdings" pitchFamily="2" charset="2"/>
              <a:buChar char="Ø"/>
            </a:pPr>
            <a:r>
              <a:rPr lang="en-US" sz="2000" b="1" dirty="0">
                <a:solidFill>
                  <a:schemeClr val="bg1"/>
                </a:solidFill>
                <a:latin typeface="Times New Roman" pitchFamily="18" charset="0"/>
                <a:cs typeface="Times New Roman" pitchFamily="18" charset="0"/>
              </a:rPr>
              <a:t>Task specialization</a:t>
            </a:r>
          </a:p>
          <a:p>
            <a:pPr lvl="1">
              <a:buFont typeface="Wingdings" pitchFamily="2" charset="2"/>
              <a:buChar char="Ø"/>
            </a:pPr>
            <a:r>
              <a:rPr lang="en-US" sz="2000" b="1" dirty="0">
                <a:solidFill>
                  <a:schemeClr val="bg1"/>
                </a:solidFill>
                <a:latin typeface="Times New Roman" pitchFamily="18" charset="0"/>
                <a:cs typeface="Times New Roman" pitchFamily="18" charset="0"/>
              </a:rPr>
              <a:t>Extensive rules</a:t>
            </a:r>
          </a:p>
          <a:p>
            <a:pPr lvl="1">
              <a:buFont typeface="Wingdings" pitchFamily="2" charset="2"/>
              <a:buChar char="Ø"/>
            </a:pPr>
            <a:r>
              <a:rPr lang="en-US" sz="2000" b="1" dirty="0">
                <a:solidFill>
                  <a:schemeClr val="bg1"/>
                </a:solidFill>
                <a:latin typeface="Times New Roman" pitchFamily="18" charset="0"/>
                <a:cs typeface="Times New Roman" pitchFamily="18" charset="0"/>
              </a:rPr>
              <a:t>Merit system</a:t>
            </a:r>
          </a:p>
          <a:p>
            <a:pPr lvl="1">
              <a:buFont typeface="Wingdings" pitchFamily="2" charset="2"/>
              <a:buChar char="Ø"/>
            </a:pPr>
            <a:r>
              <a:rPr lang="en-US" sz="2000" b="1" dirty="0">
                <a:solidFill>
                  <a:schemeClr val="bg1"/>
                </a:solidFill>
                <a:latin typeface="Times New Roman" pitchFamily="18" charset="0"/>
                <a:cs typeface="Times New Roman" pitchFamily="18" charset="0"/>
              </a:rPr>
              <a:t>Impersonality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4724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2.bp.blogspot.com/_HLt8mYM6h_8/TLUNRCbeALI/AAAAAAAAAJw/ZI5aFznESYM/s400/M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2401"/>
            <a:ext cx="1520825" cy="17580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708666"/>
            <a:ext cx="4114800" cy="369332"/>
          </a:xfrm>
          <a:prstGeom prst="rect">
            <a:avLst/>
          </a:prstGeom>
          <a:solidFill>
            <a:schemeClr val="tx1">
              <a:alpha val="80000"/>
            </a:schemeClr>
          </a:solidFill>
        </p:spPr>
        <p:txBody>
          <a:bodyPr wrap="square" rtlCol="0">
            <a:spAutoFit/>
          </a:bodyPr>
          <a:lstStyle/>
          <a:p>
            <a:r>
              <a:rPr lang="en-US" b="1" dirty="0">
                <a:solidFill>
                  <a:schemeClr val="bg1"/>
                </a:solidFill>
                <a:latin typeface="Times New Roman" pitchFamily="18" charset="0"/>
                <a:cs typeface="Times New Roman" pitchFamily="18" charset="0"/>
              </a:rPr>
              <a:t>Max Weber – German Sociologist</a:t>
            </a:r>
          </a:p>
        </p:txBody>
      </p:sp>
    </p:spTree>
    <p:extLst>
      <p:ext uri="{BB962C8B-B14F-4D97-AF65-F5344CB8AC3E}">
        <p14:creationId xmlns:p14="http://schemas.microsoft.com/office/powerpoint/2010/main" val="4041047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5. What does the Hatch Act regulate?</a:t>
            </a:r>
          </a:p>
          <a:p>
            <a:pPr marL="742950" indent="-457200">
              <a:buFont typeface="+mj-lt"/>
              <a:buAutoNum type="alphaUcPeriod"/>
            </a:pPr>
            <a:r>
              <a:rPr lang="en-US" sz="2400" dirty="0">
                <a:latin typeface="Times New Roman" panose="02020603050405020304" pitchFamily="18" charset="0"/>
                <a:cs typeface="Times New Roman" panose="02020603050405020304" pitchFamily="18" charset="0"/>
              </a:rPr>
              <a:t>the president’s impoundment of funds		            </a:t>
            </a:r>
          </a:p>
          <a:p>
            <a:pPr marL="742950" indent="-457200">
              <a:buFont typeface="+mj-lt"/>
              <a:buAutoNum type="alphaUcPeriod"/>
            </a:pPr>
            <a:r>
              <a:rPr lang="en-US" sz="2400" dirty="0">
                <a:latin typeface="Times New Roman" panose="02020603050405020304" pitchFamily="18" charset="0"/>
                <a:cs typeface="Times New Roman" panose="02020603050405020304" pitchFamily="18" charset="0"/>
              </a:rPr>
              <a:t>the appointment of independent counsels</a:t>
            </a:r>
          </a:p>
          <a:p>
            <a:pPr marL="742950" indent="-457200">
              <a:buFont typeface="+mj-lt"/>
              <a:buAutoNum type="alphaUcPeriod"/>
            </a:pPr>
            <a:r>
              <a:rPr lang="en-US" sz="2400" dirty="0">
                <a:latin typeface="Times New Roman" panose="02020603050405020304" pitchFamily="18" charset="0"/>
                <a:cs typeface="Times New Roman" panose="02020603050405020304" pitchFamily="18" charset="0"/>
              </a:rPr>
              <a:t>the hiring firing of members of the bureaucracy	</a:t>
            </a:r>
          </a:p>
          <a:p>
            <a:pPr marL="742950" indent="-457200">
              <a:buFont typeface="+mj-lt"/>
              <a:buAutoNum type="alphaUcPeriod"/>
            </a:pPr>
            <a:r>
              <a:rPr lang="en-US" sz="2400" dirty="0">
                <a:latin typeface="Times New Roman" panose="02020603050405020304" pitchFamily="18" charset="0"/>
                <a:cs typeface="Times New Roman" panose="02020603050405020304" pitchFamily="18" charset="0"/>
              </a:rPr>
              <a:t>interstate commerce</a:t>
            </a:r>
          </a:p>
          <a:p>
            <a:pPr marL="742950" indent="-457200">
              <a:buFont typeface="+mj-lt"/>
              <a:buAutoNum type="alphaUcPeriod"/>
            </a:pPr>
            <a:r>
              <a:rPr lang="en-US" sz="2400" dirty="0">
                <a:latin typeface="Times New Roman" panose="02020603050405020304" pitchFamily="18" charset="0"/>
                <a:cs typeface="Times New Roman" panose="02020603050405020304" pitchFamily="18" charset="0"/>
              </a:rPr>
              <a:t>political participation of federal civilian employees</a:t>
            </a:r>
          </a:p>
          <a:p>
            <a:endParaRPr lang="en-US" dirty="0"/>
          </a:p>
        </p:txBody>
      </p:sp>
    </p:spTree>
    <p:extLst>
      <p:ext uri="{BB962C8B-B14F-4D97-AF65-F5344CB8AC3E}">
        <p14:creationId xmlns:p14="http://schemas.microsoft.com/office/powerpoint/2010/main" val="34454763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6. What is meant by the President using the bullying pulpit?</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Using the power and influence of his office to exert pressure</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Calling upon members of his cabinet to influence legislation</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Using his veto power to reject legislation</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Signing a piece of legislation into law</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Taking a trip to a foreign country to sign a treaty</a:t>
            </a:r>
          </a:p>
          <a:p>
            <a:endParaRPr lang="en-US" dirty="0"/>
          </a:p>
        </p:txBody>
      </p:sp>
    </p:spTree>
    <p:extLst>
      <p:ext uri="{BB962C8B-B14F-4D97-AF65-F5344CB8AC3E}">
        <p14:creationId xmlns:p14="http://schemas.microsoft.com/office/powerpoint/2010/main" val="11445977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7. Why have Presidents argued the War Powers Resolution violates the Constitution?</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Congress has used a legislative veto which they are not grant the ability use under the Constitution</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The Supreme Court has hinted they would rule it unconstitutional through earlier ruling</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This violates the principle of federalism</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The Federalist Papers stated quiet clearly that the power of veto belongs only to the Supreme Court</a:t>
            </a:r>
          </a:p>
          <a:p>
            <a:pPr marL="685800" lvl="0" indent="-457200">
              <a:buFont typeface="+mj-lt"/>
              <a:buAutoNum type="alphaUcPeriod"/>
            </a:pPr>
            <a:r>
              <a:rPr lang="en-US" sz="2400" dirty="0">
                <a:latin typeface="Times New Roman" panose="02020603050405020304" pitchFamily="18" charset="0"/>
                <a:cs typeface="Times New Roman" panose="02020603050405020304" pitchFamily="18" charset="0"/>
              </a:rPr>
              <a:t>The authority to govern the military is only given</a:t>
            </a:r>
            <a:r>
              <a:rPr lang="en-US" sz="2400" dirty="0"/>
              <a:t> </a:t>
            </a:r>
            <a:r>
              <a:rPr lang="en-US" sz="2400" dirty="0">
                <a:latin typeface="Times New Roman" panose="02020603050405020304" pitchFamily="18" charset="0"/>
                <a:cs typeface="Times New Roman" panose="02020603050405020304" pitchFamily="18" charset="0"/>
              </a:rPr>
              <a:t>to high military officers in times of war</a:t>
            </a:r>
          </a:p>
          <a:p>
            <a:endParaRPr lang="en-US" dirty="0"/>
          </a:p>
        </p:txBody>
      </p:sp>
    </p:spTree>
    <p:extLst>
      <p:ext uri="{BB962C8B-B14F-4D97-AF65-F5344CB8AC3E}">
        <p14:creationId xmlns:p14="http://schemas.microsoft.com/office/powerpoint/2010/main" val="22472013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8. Which of the following is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 formal power assigned to the President by the Constitution?</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Commander in Chief of the military	</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signing statements	</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appointment with the advice and consent of Senate</a:t>
            </a:r>
          </a:p>
          <a:p>
            <a:pPr marL="800100" indent="-457200">
              <a:buFont typeface="+mj-lt"/>
              <a:buAutoNum type="alphaUcPeriod"/>
            </a:pPr>
            <a:r>
              <a:rPr lang="en-US" sz="2400" dirty="0">
                <a:latin typeface="Times New Roman" panose="02020603050405020304" pitchFamily="18" charset="0"/>
                <a:cs typeface="Times New Roman" panose="02020603050405020304" pitchFamily="18" charset="0"/>
              </a:rPr>
              <a:t>to faithfully execute all laws		</a:t>
            </a:r>
          </a:p>
          <a:p>
            <a:pPr marL="800100" indent="-457200">
              <a:buFont typeface="+mj-lt"/>
              <a:buAutoNum type="alphaUcPeriod"/>
            </a:pPr>
            <a:r>
              <a:rPr lang="en-US" sz="2400" dirty="0">
                <a:latin typeface="Times New Roman" panose="02020603050405020304" pitchFamily="18" charset="0"/>
                <a:cs typeface="Times New Roman" panose="02020603050405020304" pitchFamily="18" charset="0"/>
              </a:rPr>
              <a:t>receive Ambassadors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0516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9. How does an executive order differ from legislation?</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Executive orders are submitted by the President to Congress for approval; bills are submitted by Congress to the President for approval</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Executive orders have the force of law but do not have to be approved by Congress</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Executive orders expire after five years </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Executive orders require ratification by the Senate but not the House</a:t>
            </a:r>
          </a:p>
          <a:p>
            <a:pPr marL="800100" lvl="0" indent="-457200">
              <a:buFont typeface="+mj-lt"/>
              <a:buAutoNum type="alphaUcPeriod"/>
            </a:pPr>
            <a:r>
              <a:rPr lang="en-US" sz="2400" dirty="0">
                <a:latin typeface="Times New Roman" panose="02020603050405020304" pitchFamily="18" charset="0"/>
                <a:cs typeface="Times New Roman" panose="02020603050405020304" pitchFamily="18" charset="0"/>
              </a:rPr>
              <a:t>The Supreme Court cannot rule on the constitutionality of an executive order</a:t>
            </a:r>
          </a:p>
          <a:p>
            <a:endParaRPr lang="en-US" sz="2400" dirty="0"/>
          </a:p>
          <a:p>
            <a:endParaRPr lang="en-US" dirty="0"/>
          </a:p>
        </p:txBody>
      </p:sp>
    </p:spTree>
    <p:extLst>
      <p:ext uri="{BB962C8B-B14F-4D97-AF65-F5344CB8AC3E}">
        <p14:creationId xmlns:p14="http://schemas.microsoft.com/office/powerpoint/2010/main" val="14480516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Baskerville Old Face" panose="02020602080505020303" pitchFamily="18" charset="0"/>
              </a:rPr>
              <a:t>Challenge Question</a:t>
            </a: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10. Which of the following amendments limited the President to two terms or a max of 10 years?</a:t>
            </a:r>
          </a:p>
          <a:p>
            <a:pPr marL="685800" indent="-457200">
              <a:buAutoNum type="alphaUcPeriod"/>
            </a:pPr>
            <a:r>
              <a:rPr lang="en-US" sz="2400" dirty="0">
                <a:latin typeface="Times New Roman" panose="02020603050405020304" pitchFamily="18" charset="0"/>
                <a:cs typeface="Times New Roman" panose="02020603050405020304" pitchFamily="18" charset="0"/>
              </a:rPr>
              <a:t>12</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a:t>
            </a:r>
          </a:p>
          <a:p>
            <a:pPr marL="685800" indent="-457200">
              <a:buAutoNum type="alphaUcPeriod"/>
            </a:pPr>
            <a:r>
              <a:rPr lang="en-US" sz="2400" dirty="0">
                <a:latin typeface="Times New Roman" panose="02020603050405020304" pitchFamily="18" charset="0"/>
                <a:cs typeface="Times New Roman" panose="02020603050405020304" pitchFamily="18" charset="0"/>
              </a:rPr>
              <a:t>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	</a:t>
            </a:r>
          </a:p>
          <a:p>
            <a:pPr marL="685800" indent="-457200">
              <a:buAutoNum type="alphaUcPeriod"/>
            </a:pPr>
            <a:r>
              <a:rPr lang="en-US" sz="2400" dirty="0">
                <a:latin typeface="Times New Roman" panose="02020603050405020304" pitchFamily="18" charset="0"/>
                <a:cs typeface="Times New Roman" panose="02020603050405020304" pitchFamily="18" charset="0"/>
              </a:rPr>
              <a:t>22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Amendment</a:t>
            </a:r>
          </a:p>
          <a:p>
            <a:pPr marL="685800" indent="-457200">
              <a:buAutoNum type="alphaUcPeriod"/>
            </a:pPr>
            <a:r>
              <a:rPr lang="en-US" sz="2400" dirty="0">
                <a:latin typeface="Times New Roman" panose="02020603050405020304" pitchFamily="18" charset="0"/>
                <a:cs typeface="Times New Roman" panose="02020603050405020304" pitchFamily="18" charset="0"/>
              </a:rPr>
              <a:t>25</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    </a:t>
            </a:r>
          </a:p>
          <a:p>
            <a:pPr marL="685800" indent="-457200">
              <a:buAutoNum type="alphaUcPeriod"/>
            </a:pPr>
            <a:r>
              <a:rPr lang="en-US" sz="2400" dirty="0">
                <a:latin typeface="Times New Roman" panose="02020603050405020304" pitchFamily="18" charset="0"/>
                <a:cs typeface="Times New Roman" panose="02020603050405020304" pitchFamily="18" charset="0"/>
              </a:rPr>
              <a:t>27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a:t>
            </a:r>
          </a:p>
          <a:p>
            <a:pPr marL="0" indent="0">
              <a:buNone/>
            </a:pPr>
            <a:endParaRPr lang="en-US" dirty="0"/>
          </a:p>
        </p:txBody>
      </p:sp>
    </p:spTree>
    <p:extLst>
      <p:ext uri="{BB962C8B-B14F-4D97-AF65-F5344CB8AC3E}">
        <p14:creationId xmlns:p14="http://schemas.microsoft.com/office/powerpoint/2010/main" val="144805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solidFill>
          <a:ln>
            <a:solidFill>
              <a:srgbClr val="002060"/>
            </a:solidFill>
          </a:ln>
        </p:spPr>
        <p:txBody>
          <a:bodyPr/>
          <a:lstStyle/>
          <a:p>
            <a:r>
              <a:rPr lang="en-US" b="1" dirty="0">
                <a:solidFill>
                  <a:schemeClr val="tx2"/>
                </a:solidFill>
                <a:latin typeface="Baskerville Old Face" pitchFamily="18" charset="0"/>
              </a:rPr>
              <a:t>Constitutional Conflict</a:t>
            </a:r>
          </a:p>
        </p:txBody>
      </p:sp>
      <p:sp>
        <p:nvSpPr>
          <p:cNvPr id="5" name="Content Placeholder 4"/>
          <p:cNvSpPr>
            <a:spLocks noGrp="1"/>
          </p:cNvSpPr>
          <p:nvPr>
            <p:ph sz="half" idx="1"/>
          </p:nvPr>
        </p:nvSpPr>
        <p:spPr>
          <a:xfrm>
            <a:off x="457200" y="2133600"/>
            <a:ext cx="4038600" cy="4525963"/>
          </a:xfrm>
          <a:solidFill>
            <a:schemeClr val="bg1">
              <a:alpha val="38000"/>
            </a:schemeClr>
          </a:solidFill>
          <a:ln>
            <a:solidFill>
              <a:srgbClr val="FF0000"/>
            </a:solidFill>
          </a:ln>
        </p:spPr>
        <p:txBody>
          <a:bodyPr>
            <a:normAutofit/>
          </a:bodyPr>
          <a:lstStyle/>
          <a:p>
            <a:r>
              <a:rPr lang="en-US" altLang="en-US" sz="2400" b="1" dirty="0">
                <a:solidFill>
                  <a:srgbClr val="FF0000"/>
                </a:solidFill>
                <a:latin typeface="Times New Roman" pitchFamily="18" charset="0"/>
                <a:cs typeface="Times New Roman" pitchFamily="18" charset="0"/>
              </a:rPr>
              <a:t>Bureaucratic Reform</a:t>
            </a:r>
          </a:p>
          <a:p>
            <a:r>
              <a:rPr lang="en-US" altLang="en-US" sz="2400" dirty="0">
                <a:latin typeface="Times New Roman" pitchFamily="18" charset="0"/>
                <a:cs typeface="Times New Roman" pitchFamily="18" charset="0"/>
              </a:rPr>
              <a:t>The system is outdated, and it would be better if one agency oversaw specific aspects of society.  This would streamline the process and use resources more efficiency</a:t>
            </a:r>
          </a:p>
          <a:p>
            <a:endParaRPr lang="en-US" sz="2400" dirty="0">
              <a:solidFill>
                <a:srgbClr val="C00000"/>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4648200" y="2133600"/>
            <a:ext cx="4038600" cy="4525963"/>
          </a:xfrm>
          <a:solidFill>
            <a:schemeClr val="bg1">
              <a:alpha val="40000"/>
            </a:schemeClr>
          </a:solidFill>
          <a:ln>
            <a:solidFill>
              <a:srgbClr val="FF0000"/>
            </a:solidFill>
          </a:ln>
        </p:spPr>
        <p:txBody>
          <a:bodyPr/>
          <a:lstStyle/>
          <a:p>
            <a:r>
              <a:rPr lang="en-US" altLang="en-US" sz="2400" b="1" dirty="0">
                <a:solidFill>
                  <a:srgbClr val="FF0000"/>
                </a:solidFill>
                <a:latin typeface="Times New Roman" pitchFamily="18" charset="0"/>
                <a:cs typeface="Times New Roman" pitchFamily="18" charset="0"/>
              </a:rPr>
              <a:t>Founders’ View</a:t>
            </a:r>
          </a:p>
          <a:p>
            <a:r>
              <a:rPr lang="en-US" altLang="en-US" sz="2400" dirty="0">
                <a:latin typeface="Times New Roman" pitchFamily="18" charset="0"/>
                <a:cs typeface="Times New Roman" pitchFamily="18" charset="0"/>
              </a:rPr>
              <a:t>Many fear a single agency would impose onerous new regulations, product recalls, and fines, and could be used empire building bureaucrats to expand their budgets and regulatory authority</a:t>
            </a:r>
          </a:p>
          <a:p>
            <a:endParaRPr lang="en-US" dirty="0"/>
          </a:p>
        </p:txBody>
      </p:sp>
      <p:sp>
        <p:nvSpPr>
          <p:cNvPr id="7" name="TextBox 6"/>
          <p:cNvSpPr txBox="1"/>
          <p:nvPr/>
        </p:nvSpPr>
        <p:spPr>
          <a:xfrm>
            <a:off x="1558413" y="1414790"/>
            <a:ext cx="6019800" cy="523220"/>
          </a:xfrm>
          <a:prstGeom prst="rect">
            <a:avLst/>
          </a:prstGeom>
          <a:solidFill>
            <a:schemeClr val="bg1"/>
          </a:solidFill>
          <a:ln>
            <a:solidFill>
              <a:srgbClr val="002060"/>
            </a:solidFill>
          </a:ln>
        </p:spPr>
        <p:txBody>
          <a:bodyPr wrap="square" rtlCol="0">
            <a:spAutoFit/>
          </a:bodyPr>
          <a:lstStyle/>
          <a:p>
            <a:pPr algn="ctr"/>
            <a:r>
              <a:rPr lang="en-US" sz="2800" b="1" dirty="0">
                <a:latin typeface="Baskerville Old Face" pitchFamily="18" charset="0"/>
              </a:rPr>
              <a:t>Debating modern adaption</a:t>
            </a:r>
          </a:p>
        </p:txBody>
      </p:sp>
      <p:sp>
        <p:nvSpPr>
          <p:cNvPr id="8" name="Down Arrow 7"/>
          <p:cNvSpPr/>
          <p:nvPr/>
        </p:nvSpPr>
        <p:spPr>
          <a:xfrm>
            <a:off x="2590800" y="1938010"/>
            <a:ext cx="228600" cy="195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248400" y="1938010"/>
            <a:ext cx="228600" cy="195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images.clipartpanda.com/questioning-clipart-question_clip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3923" y="4610100"/>
            <a:ext cx="90878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2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8620-C503-3C4E-BBB3-270BB97A6474}"/>
              </a:ext>
            </a:extLst>
          </p:cNvPr>
          <p:cNvSpPr>
            <a:spLocks noGrp="1"/>
          </p:cNvSpPr>
          <p:nvPr>
            <p:ph type="title"/>
          </p:nvPr>
        </p:nvSpPr>
        <p:spPr>
          <a:xfrm>
            <a:off x="457200" y="274638"/>
            <a:ext cx="8229600" cy="563562"/>
          </a:xfrm>
          <a:solidFill>
            <a:srgbClr val="002060"/>
          </a:solidFill>
        </p:spPr>
        <p:txBody>
          <a:bodyPr>
            <a:normAutofit fontScale="90000"/>
          </a:bodyPr>
          <a:lstStyle/>
          <a:p>
            <a:r>
              <a:rPr lang="en-US" dirty="0">
                <a:solidFill>
                  <a:schemeClr val="bg1"/>
                </a:solidFill>
                <a:latin typeface="Baskerville Old Face" panose="02020602080505020303" pitchFamily="18" charset="77"/>
              </a:rPr>
              <a:t>Trending</a:t>
            </a:r>
          </a:p>
        </p:txBody>
      </p:sp>
      <p:sp>
        <p:nvSpPr>
          <p:cNvPr id="3" name="Content Placeholder 2">
            <a:extLst>
              <a:ext uri="{FF2B5EF4-FFF2-40B4-BE49-F238E27FC236}">
                <a16:creationId xmlns:a16="http://schemas.microsoft.com/office/drawing/2014/main" id="{C3E98946-8C3A-3247-828F-3EF90811C92B}"/>
              </a:ext>
            </a:extLst>
          </p:cNvPr>
          <p:cNvSpPr>
            <a:spLocks noGrp="1"/>
          </p:cNvSpPr>
          <p:nvPr>
            <p:ph idx="1"/>
          </p:nvPr>
        </p:nvSpPr>
        <p:spPr>
          <a:xfrm>
            <a:off x="430427" y="1166018"/>
            <a:ext cx="8229600" cy="4525963"/>
          </a:xfrm>
          <a:solidFill>
            <a:schemeClr val="bg1"/>
          </a:solidFill>
          <a:ln>
            <a:solidFill>
              <a:srgbClr val="002060"/>
            </a:solidFill>
          </a:ln>
        </p:spPr>
        <p:txBody>
          <a:bodyPr>
            <a:normAutofit/>
          </a:bodyPr>
          <a:lstStyle/>
          <a:p>
            <a:r>
              <a:rPr lang="en-US" sz="2400" dirty="0">
                <a:latin typeface="Times" pitchFamily="2" charset="0"/>
              </a:rPr>
              <a:t>Bureaucratic Trends</a:t>
            </a:r>
          </a:p>
        </p:txBody>
      </p:sp>
      <p:pic>
        <p:nvPicPr>
          <p:cNvPr id="1026" name="Picture 2" descr="The Hamilton Project">
            <a:extLst>
              <a:ext uri="{FF2B5EF4-FFF2-40B4-BE49-F238E27FC236}">
                <a16:creationId xmlns:a16="http://schemas.microsoft.com/office/drawing/2014/main" id="{E8854383-F457-8C45-A020-DBA52C02C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7848600" cy="28956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3250878-02CB-1742-B2FB-0443FCA4302C}"/>
              </a:ext>
            </a:extLst>
          </p:cNvPr>
          <p:cNvSpPr/>
          <p:nvPr/>
        </p:nvSpPr>
        <p:spPr>
          <a:xfrm>
            <a:off x="228600" y="4876800"/>
            <a:ext cx="8686800" cy="152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400" dirty="0">
                <a:latin typeface="Times" pitchFamily="2" charset="0"/>
              </a:rPr>
              <a:t>Explain TWO causes for the trend displayed in the ratio of Government Employment to Population chart. </a:t>
            </a:r>
          </a:p>
          <a:p>
            <a:pPr marL="342900" indent="-342900">
              <a:buFont typeface="+mj-lt"/>
              <a:buAutoNum type="arabicPeriod"/>
            </a:pPr>
            <a:r>
              <a:rPr lang="en-US" sz="2400" dirty="0">
                <a:latin typeface="Times" pitchFamily="2" charset="0"/>
              </a:rPr>
              <a:t>Explain the potential negative impact of this trend.</a:t>
            </a:r>
          </a:p>
        </p:txBody>
      </p:sp>
    </p:spTree>
    <p:extLst>
      <p:ext uri="{BB962C8B-B14F-4D97-AF65-F5344CB8AC3E}">
        <p14:creationId xmlns:p14="http://schemas.microsoft.com/office/powerpoint/2010/main" val="53427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5">
              <a:lumMod val="50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Who Gets the Job</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 Bureaucrat</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Bureaucracy Infographic </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chemeClr val="bg1"/>
                </a:solidFill>
                <a:latin typeface="Times New Roman" panose="02020603050405020304" pitchFamily="18" charset="0"/>
                <a:cs typeface="Times New Roman" panose="02020603050405020304" pitchFamily="18" charset="0"/>
              </a:rPr>
              <a:t>Hi, I am from the Federal Government – due Wed. 12/13</a:t>
            </a:r>
          </a:p>
        </p:txBody>
      </p:sp>
    </p:spTree>
    <p:extLst>
      <p:ext uri="{BB962C8B-B14F-4D97-AF65-F5344CB8AC3E}">
        <p14:creationId xmlns:p14="http://schemas.microsoft.com/office/powerpoint/2010/main" val="107529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0A16-E86C-2592-D1C7-7BCF2C601215}"/>
              </a:ext>
            </a:extLst>
          </p:cNvPr>
          <p:cNvSpPr>
            <a:spLocks noGrp="1"/>
          </p:cNvSpPr>
          <p:nvPr>
            <p:ph type="title"/>
          </p:nvPr>
        </p:nvSpPr>
        <p:spPr>
          <a:xfrm>
            <a:off x="228600" y="274638"/>
            <a:ext cx="8610600" cy="792162"/>
          </a:xfrm>
          <a:solidFill>
            <a:srgbClr val="002060"/>
          </a:solidFill>
          <a:ln>
            <a:solidFill>
              <a:srgbClr val="FF0000"/>
            </a:solidFill>
          </a:ln>
        </p:spPr>
        <p:txBody>
          <a:bodyPr/>
          <a:lstStyle/>
          <a:p>
            <a:r>
              <a:rPr lang="en-US" b="1" dirty="0">
                <a:solidFill>
                  <a:schemeClr val="bg1"/>
                </a:solidFill>
                <a:latin typeface="Baskerville Old Face" panose="02020602080505020303" pitchFamily="18" charset="0"/>
              </a:rPr>
              <a:t>Who Gets The JOB</a:t>
            </a:r>
          </a:p>
        </p:txBody>
      </p:sp>
      <p:sp>
        <p:nvSpPr>
          <p:cNvPr id="3" name="Content Placeholder 2">
            <a:extLst>
              <a:ext uri="{FF2B5EF4-FFF2-40B4-BE49-F238E27FC236}">
                <a16:creationId xmlns:a16="http://schemas.microsoft.com/office/drawing/2014/main" id="{78B537A1-5960-B944-F640-EC1181F50B34}"/>
              </a:ext>
            </a:extLst>
          </p:cNvPr>
          <p:cNvSpPr>
            <a:spLocks noGrp="1"/>
          </p:cNvSpPr>
          <p:nvPr>
            <p:ph idx="1"/>
          </p:nvPr>
        </p:nvSpPr>
        <p:spPr>
          <a:xfrm>
            <a:off x="457200" y="1371600"/>
            <a:ext cx="8229600" cy="4754563"/>
          </a:xfrm>
          <a:solidFill>
            <a:schemeClr val="bg1"/>
          </a:solidFill>
        </p:spPr>
        <p:txBody>
          <a:bodyPr>
            <a:normAutofit/>
          </a:bodyPr>
          <a:lstStyle/>
          <a:p>
            <a:pPr marL="0" indent="0">
              <a:buNone/>
            </a:pPr>
            <a:r>
              <a:rPr lang="en-US" sz="2400" b="1" u="sng" dirty="0">
                <a:solidFill>
                  <a:srgbClr val="C00000"/>
                </a:solidFill>
                <a:latin typeface="Times" panose="02020603050405020304" pitchFamily="18" charset="0"/>
                <a:cs typeface="Times" panose="02020603050405020304" pitchFamily="18" charset="0"/>
              </a:rPr>
              <a:t>Cabinet</a:t>
            </a:r>
            <a:r>
              <a:rPr lang="en-US" sz="2400" dirty="0">
                <a:latin typeface="Times" panose="02020603050405020304" pitchFamily="18" charset="0"/>
                <a:cs typeface="Times" panose="02020603050405020304" pitchFamily="18" charset="0"/>
              </a:rPr>
              <a:t>: </a:t>
            </a:r>
            <a:r>
              <a:rPr lang="en-US" sz="2400" b="1" i="1" dirty="0">
                <a:solidFill>
                  <a:srgbClr val="002060"/>
                </a:solidFill>
                <a:latin typeface="Times" panose="02020603050405020304" pitchFamily="18" charset="0"/>
                <a:cs typeface="Times" panose="02020603050405020304" pitchFamily="18" charset="0"/>
              </a:rPr>
              <a:t>15 departments </a:t>
            </a:r>
            <a:r>
              <a:rPr lang="en-US" sz="2400" dirty="0">
                <a:latin typeface="Times" panose="02020603050405020304" pitchFamily="18" charset="0"/>
                <a:cs typeface="Times" panose="02020603050405020304" pitchFamily="18" charset="0"/>
              </a:rPr>
              <a:t>that advise the president on public policies (foreign &amp; domestic) </a:t>
            </a:r>
          </a:p>
          <a:p>
            <a:r>
              <a:rPr lang="en-US" sz="2400" dirty="0">
                <a:latin typeface="Times" panose="02020603050405020304" pitchFamily="18" charset="0"/>
                <a:cs typeface="Times" panose="02020603050405020304" pitchFamily="18" charset="0"/>
              </a:rPr>
              <a:t>Appointed by the President with advice and consent of Senate </a:t>
            </a:r>
          </a:p>
        </p:txBody>
      </p:sp>
      <p:pic>
        <p:nvPicPr>
          <p:cNvPr id="1026" name="Picture 2" descr="15 US Cabinet Level Agencies Diagram | Quizlet">
            <a:extLst>
              <a:ext uri="{FF2B5EF4-FFF2-40B4-BE49-F238E27FC236}">
                <a16:creationId xmlns:a16="http://schemas.microsoft.com/office/drawing/2014/main" id="{BE7554A7-43F7-8155-6221-5F9206F2F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16212"/>
            <a:ext cx="6858000" cy="386714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92DB414-32A3-9B38-4E70-C1E2C0D89425}"/>
              </a:ext>
            </a:extLst>
          </p:cNvPr>
          <p:cNvSpPr/>
          <p:nvPr/>
        </p:nvSpPr>
        <p:spPr>
          <a:xfrm>
            <a:off x="228600" y="2815652"/>
            <a:ext cx="7239000" cy="1222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Examine the resumes President George HW Bush cabinet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Determine which cabinet post they were appointed to</a:t>
            </a:r>
          </a:p>
        </p:txBody>
      </p:sp>
      <p:sp>
        <p:nvSpPr>
          <p:cNvPr id="5" name="Rectangle 4">
            <a:extLst>
              <a:ext uri="{FF2B5EF4-FFF2-40B4-BE49-F238E27FC236}">
                <a16:creationId xmlns:a16="http://schemas.microsoft.com/office/drawing/2014/main" id="{F9541EFC-41C7-88F1-60DE-CE71D27FE4FA}"/>
              </a:ext>
            </a:extLst>
          </p:cNvPr>
          <p:cNvSpPr/>
          <p:nvPr/>
        </p:nvSpPr>
        <p:spPr>
          <a:xfrm>
            <a:off x="1981200" y="5920582"/>
            <a:ext cx="6858000" cy="7921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Evaluate what factors are utilized in the appointment of members of the Presidential cabinet.</a:t>
            </a:r>
          </a:p>
        </p:txBody>
      </p:sp>
    </p:spTree>
    <p:extLst>
      <p:ext uri="{BB962C8B-B14F-4D97-AF65-F5344CB8AC3E}">
        <p14:creationId xmlns:p14="http://schemas.microsoft.com/office/powerpoint/2010/main" val="421264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67BD-E666-D61F-DF8F-6C793C817C69}"/>
              </a:ext>
            </a:extLst>
          </p:cNvPr>
          <p:cNvSpPr>
            <a:spLocks noGrp="1"/>
          </p:cNvSpPr>
          <p:nvPr>
            <p:ph type="title"/>
          </p:nvPr>
        </p:nvSpPr>
        <p:spPr>
          <a:xfrm>
            <a:off x="457200" y="274638"/>
            <a:ext cx="8229600" cy="792162"/>
          </a:xfrm>
          <a:solidFill>
            <a:srgbClr val="002060"/>
          </a:solidFill>
          <a:ln>
            <a:solidFill>
              <a:srgbClr val="FF0000"/>
            </a:solidFill>
          </a:ln>
        </p:spPr>
        <p:txBody>
          <a:bodyPr/>
          <a:lstStyle/>
          <a:p>
            <a:r>
              <a:rPr lang="en-US" b="1" dirty="0">
                <a:solidFill>
                  <a:schemeClr val="bg1"/>
                </a:solidFill>
                <a:latin typeface="Baskerville Old Face" panose="02020602080505020303" pitchFamily="18" charset="0"/>
              </a:rPr>
              <a:t>To the Victor Go the SPOILS</a:t>
            </a:r>
          </a:p>
        </p:txBody>
      </p:sp>
      <p:sp>
        <p:nvSpPr>
          <p:cNvPr id="3" name="Content Placeholder 2">
            <a:extLst>
              <a:ext uri="{FF2B5EF4-FFF2-40B4-BE49-F238E27FC236}">
                <a16:creationId xmlns:a16="http://schemas.microsoft.com/office/drawing/2014/main" id="{CD3B84D6-239D-3C16-DDF3-885C0352BCD2}"/>
              </a:ext>
            </a:extLst>
          </p:cNvPr>
          <p:cNvSpPr>
            <a:spLocks noGrp="1"/>
          </p:cNvSpPr>
          <p:nvPr>
            <p:ph idx="1"/>
          </p:nvPr>
        </p:nvSpPr>
        <p:spPr>
          <a:xfrm>
            <a:off x="457200" y="1371600"/>
            <a:ext cx="8229600" cy="4754563"/>
          </a:xfrm>
          <a:solidFill>
            <a:schemeClr val="bg1"/>
          </a:solidFill>
        </p:spPr>
        <p:txBody>
          <a:bodyPr>
            <a:normAutofit/>
          </a:bodyPr>
          <a:lstStyle/>
          <a:p>
            <a:r>
              <a:rPr lang="en-US" sz="2400" b="1" u="sng" dirty="0">
                <a:latin typeface="Times" panose="02020603050405020304" pitchFamily="18" charset="0"/>
                <a:cs typeface="Times" panose="02020603050405020304" pitchFamily="18" charset="0"/>
              </a:rPr>
              <a:t>Spoils system</a:t>
            </a:r>
            <a:r>
              <a:rPr lang="en-US" sz="2400" dirty="0">
                <a:latin typeface="Times" panose="02020603050405020304" pitchFamily="18" charset="0"/>
                <a:cs typeface="Times" panose="02020603050405020304" pitchFamily="18" charset="0"/>
              </a:rPr>
              <a:t>: (</a:t>
            </a:r>
            <a:r>
              <a:rPr lang="en-US" sz="2400" b="1" dirty="0">
                <a:solidFill>
                  <a:srgbClr val="002060"/>
                </a:solidFill>
                <a:latin typeface="Times" panose="02020603050405020304" pitchFamily="18" charset="0"/>
                <a:cs typeface="Times" panose="02020603050405020304" pitchFamily="18" charset="0"/>
              </a:rPr>
              <a:t>patronage</a:t>
            </a:r>
            <a:r>
              <a:rPr lang="en-US" sz="2400" dirty="0">
                <a:latin typeface="Times" panose="02020603050405020304" pitchFamily="18" charset="0"/>
                <a:cs typeface="Times" panose="02020603050405020304" pitchFamily="18" charset="0"/>
              </a:rPr>
              <a:t>)  appointing political supports to government positions</a:t>
            </a:r>
          </a:p>
        </p:txBody>
      </p:sp>
      <p:pic>
        <p:nvPicPr>
          <p:cNvPr id="2050" name="Picture 2" descr="Spoils System - Political Dictionary">
            <a:extLst>
              <a:ext uri="{FF2B5EF4-FFF2-40B4-BE49-F238E27FC236}">
                <a16:creationId xmlns:a16="http://schemas.microsoft.com/office/drawing/2014/main" id="{9700883F-32E9-01E9-B380-EF56F2FF1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572000"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52" name="Picture 4" descr="Spoils system - Wikipedia">
            <a:extLst>
              <a:ext uri="{FF2B5EF4-FFF2-40B4-BE49-F238E27FC236}">
                <a16:creationId xmlns:a16="http://schemas.microsoft.com/office/drawing/2014/main" id="{D2E0DAC0-5869-3C30-1866-2F8D720D7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810000" cy="35052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681A93-7E28-28E7-34BD-150382C998C4}"/>
              </a:ext>
            </a:extLst>
          </p:cNvPr>
          <p:cNvSpPr/>
          <p:nvPr/>
        </p:nvSpPr>
        <p:spPr>
          <a:xfrm>
            <a:off x="685800" y="2286000"/>
            <a:ext cx="7010399" cy="1236688"/>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Issue: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Unqualified people serving in government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Growth of political corruption</a:t>
            </a:r>
          </a:p>
        </p:txBody>
      </p:sp>
      <p:sp>
        <p:nvSpPr>
          <p:cNvPr id="5" name="Rectangle 4">
            <a:extLst>
              <a:ext uri="{FF2B5EF4-FFF2-40B4-BE49-F238E27FC236}">
                <a16:creationId xmlns:a16="http://schemas.microsoft.com/office/drawing/2014/main" id="{570ED743-117A-60A0-792B-A7FB531BB409}"/>
              </a:ext>
            </a:extLst>
          </p:cNvPr>
          <p:cNvSpPr/>
          <p:nvPr/>
        </p:nvSpPr>
        <p:spPr>
          <a:xfrm>
            <a:off x="571500" y="5587584"/>
            <a:ext cx="8229600" cy="1236688"/>
          </a:xfrm>
          <a:prstGeom prst="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Evaluate the political cartoons on the Spoil System</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Why did the spoil system create problems and therefore is no longer employed?</a:t>
            </a:r>
          </a:p>
        </p:txBody>
      </p:sp>
    </p:spTree>
    <p:extLst>
      <p:ext uri="{BB962C8B-B14F-4D97-AF65-F5344CB8AC3E}">
        <p14:creationId xmlns:p14="http://schemas.microsoft.com/office/powerpoint/2010/main" val="34070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It’s about the FLOW</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280086" y="914400"/>
            <a:ext cx="8534400" cy="5235544"/>
          </a:xfrm>
          <a:solidFill>
            <a:schemeClr val="bg1"/>
          </a:solidFill>
        </p:spPr>
        <p:txBody>
          <a:bodyPr>
            <a:normAutofit/>
          </a:bodyPr>
          <a:lstStyle/>
          <a:p>
            <a:pPr marL="0" indent="0">
              <a:buNone/>
            </a:pPr>
            <a:r>
              <a:rPr lang="en-US" sz="2400" dirty="0">
                <a:latin typeface="Times" pitchFamily="2" charset="0"/>
              </a:rPr>
              <a:t>President administrative structures to control the flow of information reaching the President </a:t>
            </a:r>
          </a:p>
        </p:txBody>
      </p:sp>
      <p:sp>
        <p:nvSpPr>
          <p:cNvPr id="4" name="Rectangle 3">
            <a:extLst>
              <a:ext uri="{FF2B5EF4-FFF2-40B4-BE49-F238E27FC236}">
                <a16:creationId xmlns:a16="http://schemas.microsoft.com/office/drawing/2014/main" id="{26CBDF86-FC21-AF4B-B007-8D08CDDEB80D}"/>
              </a:ext>
            </a:extLst>
          </p:cNvPr>
          <p:cNvSpPr/>
          <p:nvPr/>
        </p:nvSpPr>
        <p:spPr>
          <a:xfrm>
            <a:off x="217445" y="1858361"/>
            <a:ext cx="62484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Pyramid structure</a:t>
            </a:r>
            <a:r>
              <a:rPr lang="en-US" sz="2400" dirty="0">
                <a:solidFill>
                  <a:schemeClr val="bg1"/>
                </a:solidFill>
                <a:latin typeface="Times" pitchFamily="2" charset="0"/>
              </a:rPr>
              <a:t>: hierarchical system the reports to the Chief of Staff (The Gate Keeper) </a:t>
            </a:r>
          </a:p>
        </p:txBody>
      </p:sp>
      <p:sp>
        <p:nvSpPr>
          <p:cNvPr id="5" name="Rectangle 4">
            <a:extLst>
              <a:ext uri="{FF2B5EF4-FFF2-40B4-BE49-F238E27FC236}">
                <a16:creationId xmlns:a16="http://schemas.microsoft.com/office/drawing/2014/main" id="{16427233-0023-2F4B-B557-A43327CC2F46}"/>
              </a:ext>
            </a:extLst>
          </p:cNvPr>
          <p:cNvSpPr/>
          <p:nvPr/>
        </p:nvSpPr>
        <p:spPr>
          <a:xfrm>
            <a:off x="217445" y="2761434"/>
            <a:ext cx="6248400" cy="10551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Wheel &amp; Spoke structure</a:t>
            </a:r>
            <a:r>
              <a:rPr lang="en-US" sz="2400" dirty="0">
                <a:solidFill>
                  <a:schemeClr val="bg1"/>
                </a:solidFill>
                <a:latin typeface="Times" pitchFamily="2" charset="0"/>
              </a:rPr>
              <a:t>: uses several assistants to direct information (greater access to the President)</a:t>
            </a:r>
          </a:p>
        </p:txBody>
      </p:sp>
      <p:sp>
        <p:nvSpPr>
          <p:cNvPr id="6" name="Rectangle 5">
            <a:extLst>
              <a:ext uri="{FF2B5EF4-FFF2-40B4-BE49-F238E27FC236}">
                <a16:creationId xmlns:a16="http://schemas.microsoft.com/office/drawing/2014/main" id="{99170181-1846-504A-9FFF-BD3B9958F0E8}"/>
              </a:ext>
            </a:extLst>
          </p:cNvPr>
          <p:cNvSpPr/>
          <p:nvPr/>
        </p:nvSpPr>
        <p:spPr>
          <a:xfrm>
            <a:off x="182434" y="3957679"/>
            <a:ext cx="6248400" cy="10551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Ad hoc structure</a:t>
            </a:r>
            <a:r>
              <a:rPr lang="en-US" sz="2400" dirty="0">
                <a:solidFill>
                  <a:schemeClr val="bg1"/>
                </a:solidFill>
                <a:latin typeface="Times" pitchFamily="2" charset="0"/>
              </a:rPr>
              <a:t>: organize presidential advisors and task force and ranks them in importance</a:t>
            </a:r>
          </a:p>
        </p:txBody>
      </p:sp>
      <p:pic>
        <p:nvPicPr>
          <p:cNvPr id="8" name="Picture 7">
            <a:extLst>
              <a:ext uri="{FF2B5EF4-FFF2-40B4-BE49-F238E27FC236}">
                <a16:creationId xmlns:a16="http://schemas.microsoft.com/office/drawing/2014/main" id="{D04A82DE-9689-6F41-B2ED-82771279B029}"/>
              </a:ext>
            </a:extLst>
          </p:cNvPr>
          <p:cNvPicPr>
            <a:picLocks noChangeAspect="1"/>
          </p:cNvPicPr>
          <p:nvPr/>
        </p:nvPicPr>
        <p:blipFill>
          <a:blip r:embed="rId2"/>
          <a:stretch>
            <a:fillRect/>
          </a:stretch>
        </p:blipFill>
        <p:spPr>
          <a:xfrm>
            <a:off x="6584520" y="2401121"/>
            <a:ext cx="2363058" cy="3352800"/>
          </a:xfrm>
          <a:prstGeom prst="rect">
            <a:avLst/>
          </a:prstGeom>
        </p:spPr>
      </p:pic>
      <p:sp>
        <p:nvSpPr>
          <p:cNvPr id="9" name="Rectangle 8">
            <a:extLst>
              <a:ext uri="{FF2B5EF4-FFF2-40B4-BE49-F238E27FC236}">
                <a16:creationId xmlns:a16="http://schemas.microsoft.com/office/drawing/2014/main" id="{4133809A-A492-6F4D-A645-C4B6899F3DF5}"/>
              </a:ext>
            </a:extLst>
          </p:cNvPr>
          <p:cNvSpPr/>
          <p:nvPr/>
        </p:nvSpPr>
        <p:spPr>
          <a:xfrm>
            <a:off x="5785022" y="5534681"/>
            <a:ext cx="3328086"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pitchFamily="2" charset="0"/>
              </a:rPr>
              <a:t>Access to the Oval Office</a:t>
            </a:r>
          </a:p>
        </p:txBody>
      </p:sp>
    </p:spTree>
    <p:extLst>
      <p:ext uri="{BB962C8B-B14F-4D97-AF65-F5344CB8AC3E}">
        <p14:creationId xmlns:p14="http://schemas.microsoft.com/office/powerpoint/2010/main" val="222686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375"/>
            <a:ext cx="8229600" cy="639762"/>
          </a:xfrm>
          <a:solidFill>
            <a:schemeClr val="bg1"/>
          </a:solidFill>
          <a:ln>
            <a:solidFill>
              <a:schemeClr val="tx1"/>
            </a:solidFill>
          </a:ln>
        </p:spPr>
        <p:txBody>
          <a:bodyPr>
            <a:normAutofit fontScale="90000"/>
          </a:bodyPr>
          <a:lstStyle/>
          <a:p>
            <a:r>
              <a:rPr lang="en-US" b="1" dirty="0">
                <a:solidFill>
                  <a:schemeClr val="tx2"/>
                </a:solidFill>
                <a:latin typeface="Baskerville Old Face" pitchFamily="18" charset="0"/>
              </a:rPr>
              <a:t>Bureaucrat</a:t>
            </a:r>
          </a:p>
        </p:txBody>
      </p:sp>
      <p:sp>
        <p:nvSpPr>
          <p:cNvPr id="3" name="Content Placeholder 2"/>
          <p:cNvSpPr>
            <a:spLocks noGrp="1"/>
          </p:cNvSpPr>
          <p:nvPr>
            <p:ph idx="1"/>
          </p:nvPr>
        </p:nvSpPr>
        <p:spPr>
          <a:xfrm>
            <a:off x="457200" y="975518"/>
            <a:ext cx="8229600" cy="4906963"/>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Two types: </a:t>
            </a:r>
            <a:r>
              <a:rPr lang="en-US" sz="2400" b="1" i="1" u="sng" dirty="0">
                <a:latin typeface="Times New Roman" panose="02020603050405020304" pitchFamily="18" charset="0"/>
                <a:cs typeface="Times New Roman" panose="02020603050405020304" pitchFamily="18" charset="0"/>
              </a:rPr>
              <a:t>appointees</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civil servants</a:t>
            </a:r>
            <a:r>
              <a:rPr lang="en-US" sz="2400" dirty="0">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a:t>
            </a:r>
            <a:r>
              <a:rPr lang="en-US" sz="2400" i="1" dirty="0">
                <a:solidFill>
                  <a:srgbClr val="7030A0"/>
                </a:solidFill>
                <a:latin typeface="Times New Roman" panose="02020603050405020304" pitchFamily="18" charset="0"/>
                <a:cs typeface="Times New Roman" panose="02020603050405020304" pitchFamily="18" charset="0"/>
              </a:rPr>
              <a:t>The Plum Book</a:t>
            </a:r>
            <a:r>
              <a:rPr lang="en-US" sz="2400" dirty="0">
                <a:solidFill>
                  <a:srgbClr val="7030A0"/>
                </a:solidFill>
                <a:latin typeface="Times New Roman" panose="02020603050405020304" pitchFamily="18" charset="0"/>
                <a:cs typeface="Times New Roman" panose="02020603050405020304" pitchFamily="18" charset="0"/>
              </a:rPr>
              <a:t>)</a:t>
            </a:r>
          </a:p>
          <a:p>
            <a:r>
              <a:rPr lang="en-US" sz="2400" b="1" dirty="0">
                <a:solidFill>
                  <a:srgbClr val="C00000"/>
                </a:solidFill>
                <a:latin typeface="Times New Roman" panose="02020603050405020304" pitchFamily="18" charset="0"/>
                <a:cs typeface="Times New Roman" panose="02020603050405020304" pitchFamily="18" charset="0"/>
              </a:rPr>
              <a:t>Appointees:</a:t>
            </a:r>
          </a:p>
          <a:p>
            <a:pPr lvl="1"/>
            <a:r>
              <a:rPr lang="en-US" sz="2400" dirty="0">
                <a:latin typeface="Times New Roman" panose="02020603050405020304" pitchFamily="18" charset="0"/>
                <a:cs typeface="Times New Roman" panose="02020603050405020304" pitchFamily="18" charset="0"/>
              </a:rPr>
              <a:t>With the advice and consent of Senate</a:t>
            </a:r>
          </a:p>
          <a:p>
            <a:pPr lvl="1"/>
            <a:r>
              <a:rPr lang="en-US" sz="2400" dirty="0">
                <a:latin typeface="Times New Roman" panose="02020603050405020304" pitchFamily="18" charset="0"/>
                <a:cs typeface="Times New Roman" panose="02020603050405020304" pitchFamily="18" charset="0"/>
              </a:rPr>
              <a:t>Usually last an average of two years</a:t>
            </a:r>
          </a:p>
          <a:p>
            <a:pPr marL="342900" lvl="1" indent="-342900">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Civil Servants: </a:t>
            </a:r>
            <a:r>
              <a:rPr lang="en-US" sz="2400" dirty="0">
                <a:latin typeface="Times New Roman" panose="02020603050405020304" pitchFamily="18" charset="0"/>
                <a:cs typeface="Times New Roman" panose="02020603050405020304" pitchFamily="18" charset="0"/>
              </a:rPr>
              <a:t>permanent federal employees </a:t>
            </a:r>
          </a:p>
          <a:p>
            <a:pPr lvl="1"/>
            <a:r>
              <a:rPr lang="en-US" sz="2400" b="1" dirty="0">
                <a:solidFill>
                  <a:srgbClr val="C00000"/>
                </a:solidFill>
                <a:latin typeface="Times New Roman" panose="02020603050405020304" pitchFamily="18" charset="0"/>
                <a:cs typeface="Times New Roman" panose="02020603050405020304" pitchFamily="18" charset="0"/>
              </a:rPr>
              <a:t>Pendleton Act 1883</a:t>
            </a:r>
            <a:r>
              <a:rPr lang="en-US" sz="2400" dirty="0">
                <a:latin typeface="Times New Roman" panose="02020603050405020304" pitchFamily="18" charset="0"/>
                <a:cs typeface="Times New Roman" panose="02020603050405020304" pitchFamily="18" charset="0"/>
              </a:rPr>
              <a:t>: merit system</a:t>
            </a:r>
          </a:p>
          <a:p>
            <a:pPr lvl="1"/>
            <a:r>
              <a:rPr lang="en-US" sz="2400" b="1" dirty="0">
                <a:solidFill>
                  <a:srgbClr val="C00000"/>
                </a:solidFill>
                <a:latin typeface="Times New Roman" panose="02020603050405020304" pitchFamily="18" charset="0"/>
                <a:cs typeface="Times New Roman" panose="02020603050405020304" pitchFamily="18" charset="0"/>
              </a:rPr>
              <a:t>Office of Personnel Management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oversees the hiring process</a:t>
            </a:r>
            <a:r>
              <a:rPr lang="en-US" sz="2400" dirty="0">
                <a:latin typeface="Times New Roman" panose="02020603050405020304" pitchFamily="18" charset="0"/>
                <a:cs typeface="Times New Roman" panose="02020603050405020304" pitchFamily="18" charset="0"/>
              </a:rPr>
              <a:t>)</a:t>
            </a:r>
          </a:p>
          <a:p>
            <a:pPr lvl="1"/>
            <a:r>
              <a:rPr lang="en-US" sz="2400" b="1" dirty="0">
                <a:solidFill>
                  <a:srgbClr val="C00000"/>
                </a:solidFill>
                <a:latin typeface="Times New Roman" panose="02020603050405020304" pitchFamily="18" charset="0"/>
                <a:cs typeface="Times New Roman" panose="02020603050405020304" pitchFamily="18" charset="0"/>
              </a:rPr>
              <a:t>Hatch Act 1939</a:t>
            </a:r>
            <a:r>
              <a:rPr lang="en-US" sz="2400" dirty="0">
                <a:latin typeface="Times New Roman" panose="02020603050405020304" pitchFamily="18" charset="0"/>
                <a:cs typeface="Times New Roman" panose="02020603050405020304" pitchFamily="18" charset="0"/>
              </a:rPr>
              <a:t>: civil servants cannot take part in political campaigns </a:t>
            </a:r>
          </a:p>
        </p:txBody>
      </p:sp>
      <p:pic>
        <p:nvPicPr>
          <p:cNvPr id="7170" name="Picture 2" descr="http://4.bp.blogspot.com/-iAdo69I56D0/TWpHoYXyu3I/AAAAAAAAEqc/vNgwkagwpos/s1600/StimulusBureaucr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181599"/>
            <a:ext cx="6248401" cy="148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5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BF88-2A83-E0C4-521C-A033800D2DED}"/>
              </a:ext>
            </a:extLst>
          </p:cNvPr>
          <p:cNvSpPr>
            <a:spLocks noGrp="1"/>
          </p:cNvSpPr>
          <p:nvPr>
            <p:ph type="title"/>
          </p:nvPr>
        </p:nvSpPr>
        <p:spPr>
          <a:xfrm>
            <a:off x="457200" y="274638"/>
            <a:ext cx="8229600" cy="792162"/>
          </a:xfrm>
          <a:solidFill>
            <a:srgbClr val="002060"/>
          </a:solidFill>
          <a:ln>
            <a:solidFill>
              <a:srgbClr val="FF0000"/>
            </a:solidFill>
          </a:ln>
        </p:spPr>
        <p:txBody>
          <a:bodyPr/>
          <a:lstStyle/>
          <a:p>
            <a:r>
              <a:rPr lang="en-US" b="1" dirty="0">
                <a:solidFill>
                  <a:schemeClr val="bg1"/>
                </a:solidFill>
                <a:latin typeface="Baskerville Old Face" panose="02020602080505020303" pitchFamily="18" charset="0"/>
              </a:rPr>
              <a:t>Challenging the Bureaucrat</a:t>
            </a:r>
          </a:p>
        </p:txBody>
      </p:sp>
      <p:sp>
        <p:nvSpPr>
          <p:cNvPr id="3" name="Content Placeholder 2">
            <a:extLst>
              <a:ext uri="{FF2B5EF4-FFF2-40B4-BE49-F238E27FC236}">
                <a16:creationId xmlns:a16="http://schemas.microsoft.com/office/drawing/2014/main" id="{C3C4C95C-FF72-325E-F7F0-1AD854867F95}"/>
              </a:ext>
            </a:extLst>
          </p:cNvPr>
          <p:cNvSpPr>
            <a:spLocks noGrp="1"/>
          </p:cNvSpPr>
          <p:nvPr>
            <p:ph idx="1"/>
          </p:nvPr>
        </p:nvSpPr>
        <p:spPr>
          <a:xfrm>
            <a:off x="457200" y="1219200"/>
            <a:ext cx="8229600" cy="4906963"/>
          </a:xfrm>
          <a:solidFill>
            <a:schemeClr val="bg1"/>
          </a:solidFill>
        </p:spPr>
        <p:txBody>
          <a:bodyPr>
            <a:normAutofit/>
          </a:bodyPr>
          <a:lstStyle/>
          <a:p>
            <a:pPr marL="0" marR="0" indent="0">
              <a:spcBef>
                <a:spcPts val="0"/>
              </a:spcBef>
              <a:spcAft>
                <a:spcPts val="0"/>
              </a:spcAft>
              <a:buNone/>
            </a:pPr>
            <a:r>
              <a:rPr lang="en-US" sz="2400" dirty="0">
                <a:effectLst/>
                <a:latin typeface="Times" panose="02020603050405020304" pitchFamily="18" charset="0"/>
                <a:ea typeface="Calibri" panose="020F0502020204030204" pitchFamily="34" charset="0"/>
                <a:cs typeface="Times New Roman" panose="02020603050405020304" pitchFamily="18" charset="0"/>
              </a:rPr>
              <a:t>Explain TWO major factors that have driven the need to reform of the federal bureaucracy of the United States.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B67309E-612E-6F41-3DC2-A4BC5CC56972}"/>
              </a:ext>
            </a:extLst>
          </p:cNvPr>
          <p:cNvSpPr/>
          <p:nvPr/>
        </p:nvSpPr>
        <p:spPr>
          <a:xfrm>
            <a:off x="304800" y="2057400"/>
            <a:ext cx="3886200" cy="3429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Patronage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Spoils system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Pendleton 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Hatch 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Recent Trend – Devolution Revolution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Civil Service Reform 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panose="02020603050405020304" pitchFamily="18" charset="0"/>
                <a:ea typeface="Calibri" panose="020F0502020204030204" pitchFamily="34" charset="0"/>
                <a:cs typeface="Times New Roman" panose="02020603050405020304" pitchFamily="18" charset="0"/>
              </a:rPr>
              <a:t>National Performance Review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of CIVIL SERVICE COMMISSION Seal of the United States Civil Service">
            <a:extLst>
              <a:ext uri="{FF2B5EF4-FFF2-40B4-BE49-F238E27FC236}">
                <a16:creationId xmlns:a16="http://schemas.microsoft.com/office/drawing/2014/main" id="{3B44744F-5BF7-A03E-BF10-957DD3507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64895"/>
            <a:ext cx="3200400" cy="296689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2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39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Presidential Review</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Quiz on the </a:t>
            </a:r>
            <a:r>
              <a:rPr lang="en-US" sz="2000">
                <a:latin typeface="Times New Roman" panose="02020603050405020304" pitchFamily="18" charset="0"/>
                <a:cs typeface="Times New Roman" panose="02020603050405020304" pitchFamily="18" charset="0"/>
              </a:rPr>
              <a:t>executive branch</a:t>
            </a: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Bureaucracy Hierarchy </a:t>
            </a:r>
          </a:p>
        </p:txBody>
      </p:sp>
    </p:spTree>
    <p:extLst>
      <p:ext uri="{BB962C8B-B14F-4D97-AF65-F5344CB8AC3E}">
        <p14:creationId xmlns:p14="http://schemas.microsoft.com/office/powerpoint/2010/main" val="371768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2060"/>
          </a:solidFill>
          <a:ln>
            <a:solidFill>
              <a:srgbClr val="FF0000"/>
            </a:solidFill>
          </a:ln>
        </p:spPr>
        <p:txBody>
          <a:bodyPr>
            <a:normAutofit fontScale="90000"/>
          </a:bodyPr>
          <a:lstStyle/>
          <a:p>
            <a:r>
              <a:rPr lang="en-US" b="1" dirty="0">
                <a:solidFill>
                  <a:schemeClr val="bg1"/>
                </a:solidFill>
                <a:latin typeface="Baskerville Old Face" pitchFamily="18" charset="0"/>
              </a:rPr>
              <a:t>Debunking the Myth</a:t>
            </a:r>
          </a:p>
        </p:txBody>
      </p:sp>
      <p:sp>
        <p:nvSpPr>
          <p:cNvPr id="3" name="Content Placeholder 2"/>
          <p:cNvSpPr>
            <a:spLocks noGrp="1"/>
          </p:cNvSpPr>
          <p:nvPr>
            <p:ph idx="1"/>
          </p:nvPr>
        </p:nvSpPr>
        <p:spPr>
          <a:xfrm>
            <a:off x="457200" y="1295400"/>
            <a:ext cx="8229600" cy="4830763"/>
          </a:xfrm>
          <a:solidFill>
            <a:schemeClr val="bg1"/>
          </a:solidFill>
          <a:ln>
            <a:solidFill>
              <a:schemeClr val="tx2"/>
            </a:solidFill>
          </a:ln>
        </p:spPr>
        <p:txBody>
          <a:bodyPr>
            <a:normAutofit/>
          </a:bodyPr>
          <a:lstStyle/>
          <a:p>
            <a:r>
              <a:rPr lang="en-US" sz="2400" dirty="0">
                <a:latin typeface="Times New Roman" pitchFamily="18" charset="0"/>
                <a:cs typeface="Times New Roman" pitchFamily="18" charset="0"/>
              </a:rPr>
              <a:t>The </a:t>
            </a:r>
            <a:r>
              <a:rPr lang="en-US" sz="2400" b="1" u="sng" dirty="0">
                <a:latin typeface="Times New Roman" pitchFamily="18" charset="0"/>
                <a:cs typeface="Times New Roman" pitchFamily="18" charset="0"/>
              </a:rPr>
              <a:t>Pendleton Act</a:t>
            </a:r>
            <a:r>
              <a:rPr lang="en-US" sz="2400" b="1" dirty="0">
                <a:latin typeface="Times New Roman" pitchFamily="18" charset="0"/>
                <a:cs typeface="Times New Roman" pitchFamily="18" charset="0"/>
              </a:rPr>
              <a:t> (hiring by merit) </a:t>
            </a:r>
            <a:r>
              <a:rPr lang="en-US" sz="2400" dirty="0">
                <a:latin typeface="Times New Roman" pitchFamily="18" charset="0"/>
                <a:cs typeface="Times New Roman" pitchFamily="18" charset="0"/>
              </a:rPr>
              <a:t>was passed to ensure the federal government followed the Madisonian Model of Government.</a:t>
            </a:r>
          </a:p>
          <a:p>
            <a:pPr lvl="1"/>
            <a:r>
              <a:rPr lang="en-US" sz="2400" b="1" i="1" dirty="0">
                <a:solidFill>
                  <a:srgbClr val="FF0000"/>
                </a:solidFill>
                <a:latin typeface="Times New Roman" pitchFamily="18" charset="0"/>
                <a:cs typeface="Times New Roman" pitchFamily="18" charset="0"/>
              </a:rPr>
              <a:t>Explain how the rules dealing with civil servants controls a government by proxy and re-enforces the </a:t>
            </a:r>
            <a:r>
              <a:rPr lang="en-US" sz="2400" b="1" i="1" dirty="0" err="1">
                <a:solidFill>
                  <a:srgbClr val="FF0000"/>
                </a:solidFill>
                <a:latin typeface="Times New Roman" pitchFamily="18" charset="0"/>
                <a:cs typeface="Times New Roman" pitchFamily="18" charset="0"/>
              </a:rPr>
              <a:t>Madisonian</a:t>
            </a:r>
            <a:r>
              <a:rPr lang="en-US" sz="2400" b="1" i="1" dirty="0">
                <a:solidFill>
                  <a:srgbClr val="FF0000"/>
                </a:solidFill>
                <a:latin typeface="Times New Roman" pitchFamily="18" charset="0"/>
                <a:cs typeface="Times New Roman" pitchFamily="18" charset="0"/>
              </a:rPr>
              <a:t> Model.</a:t>
            </a:r>
          </a:p>
        </p:txBody>
      </p:sp>
      <p:pic>
        <p:nvPicPr>
          <p:cNvPr id="1026" name="Picture 2" descr="http://2.bp.blogspot.com/-EHnOYk_VXtA/UH180oZz3mI/AAAAAAAAF7U/uaReJ7quFZs/s1600/government-employ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81400"/>
            <a:ext cx="7848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0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a:solidFill>
                  <a:schemeClr val="bg1"/>
                </a:solidFill>
                <a:latin typeface="Baskerville Old Face" panose="02020602080505020303" pitchFamily="18" charset="0"/>
              </a:rPr>
              <a:t>Civil Servants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876800"/>
          </a:xfrm>
          <a:ln>
            <a:solidFill>
              <a:srgbClr val="FF0000"/>
            </a:solidFill>
          </a:ln>
        </p:spPr>
      </p:pic>
      <p:sp>
        <p:nvSpPr>
          <p:cNvPr id="3" name="Rectangle 2">
            <a:extLst>
              <a:ext uri="{FF2B5EF4-FFF2-40B4-BE49-F238E27FC236}">
                <a16:creationId xmlns:a16="http://schemas.microsoft.com/office/drawing/2014/main" id="{1DCB67AC-E3A5-F245-B22D-E1A8A0C51327}"/>
              </a:ext>
            </a:extLst>
          </p:cNvPr>
          <p:cNvSpPr/>
          <p:nvPr/>
        </p:nvSpPr>
        <p:spPr>
          <a:xfrm>
            <a:off x="5943600" y="2286000"/>
            <a:ext cx="30480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itchFamily="2" charset="0"/>
              </a:rPr>
              <a:t>Impact of Devolution Revolution</a:t>
            </a:r>
          </a:p>
        </p:txBody>
      </p:sp>
      <p:sp>
        <p:nvSpPr>
          <p:cNvPr id="4" name="Down Arrow 3">
            <a:extLst>
              <a:ext uri="{FF2B5EF4-FFF2-40B4-BE49-F238E27FC236}">
                <a16:creationId xmlns:a16="http://schemas.microsoft.com/office/drawing/2014/main" id="{09B00080-3036-BC4E-A08D-F6B3B5A61F7C}"/>
              </a:ext>
            </a:extLst>
          </p:cNvPr>
          <p:cNvSpPr/>
          <p:nvPr/>
        </p:nvSpPr>
        <p:spPr>
          <a:xfrm rot="1830826">
            <a:off x="6858000" y="3048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60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E73C-3748-8C4B-B14A-4ADA86AC957B}"/>
              </a:ext>
            </a:extLst>
          </p:cNvPr>
          <p:cNvSpPr>
            <a:spLocks noGrp="1"/>
          </p:cNvSpPr>
          <p:nvPr>
            <p:ph type="title"/>
          </p:nvPr>
        </p:nvSpPr>
        <p:spPr>
          <a:solidFill>
            <a:schemeClr val="tx2">
              <a:lumMod val="75000"/>
            </a:schemeClr>
          </a:solidFill>
        </p:spPr>
        <p:txBody>
          <a:bodyPr/>
          <a:lstStyle/>
          <a:p>
            <a:r>
              <a:rPr lang="en-US" dirty="0">
                <a:solidFill>
                  <a:schemeClr val="bg1"/>
                </a:solidFill>
                <a:latin typeface="Baskerville Old Face" panose="02020602080505020303" pitchFamily="18" charset="77"/>
              </a:rPr>
              <a:t>Testing the Madisonian Model</a:t>
            </a:r>
          </a:p>
        </p:txBody>
      </p:sp>
      <p:sp>
        <p:nvSpPr>
          <p:cNvPr id="3" name="Content Placeholder 2">
            <a:extLst>
              <a:ext uri="{FF2B5EF4-FFF2-40B4-BE49-F238E27FC236}">
                <a16:creationId xmlns:a16="http://schemas.microsoft.com/office/drawing/2014/main" id="{8E81848B-B408-F74B-8154-A03E7532A560}"/>
              </a:ext>
            </a:extLst>
          </p:cNvPr>
          <p:cNvSpPr>
            <a:spLocks noGrp="1"/>
          </p:cNvSpPr>
          <p:nvPr>
            <p:ph idx="1"/>
          </p:nvPr>
        </p:nvSpPr>
        <p:spPr>
          <a:solidFill>
            <a:schemeClr val="bg1"/>
          </a:solidFill>
        </p:spPr>
        <p:txBody>
          <a:bodyPr>
            <a:normAutofit/>
          </a:bodyPr>
          <a:lstStyle/>
          <a:p>
            <a:pPr marL="457200" indent="-457200">
              <a:buFont typeface="+mj-lt"/>
              <a:buAutoNum type="arabicPeriod"/>
            </a:pPr>
            <a:r>
              <a:rPr lang="en-US" sz="2400" dirty="0">
                <a:latin typeface="Times" pitchFamily="2" charset="0"/>
              </a:rPr>
              <a:t>How does the idea of a government by proxy maintain the concept of the Madisonian Model of Government established by the U.S. Constitution?</a:t>
            </a:r>
          </a:p>
          <a:p>
            <a:pPr marL="457200" indent="-457200">
              <a:buFont typeface="+mj-lt"/>
              <a:buAutoNum type="arabicPeriod"/>
            </a:pPr>
            <a:r>
              <a:rPr lang="en-US" sz="2400" dirty="0">
                <a:latin typeface="Times" pitchFamily="2" charset="0"/>
              </a:rPr>
              <a:t>How does the structure of the federal bureaucracy prompt independence from other branches of government?</a:t>
            </a:r>
          </a:p>
          <a:p>
            <a:pPr marL="457200" indent="-457200">
              <a:buFont typeface="+mj-lt"/>
              <a:buAutoNum type="arabicPeriod"/>
            </a:pPr>
            <a:endParaRPr lang="en-US" sz="2400" dirty="0">
              <a:latin typeface="Times" pitchFamily="2" charset="0"/>
            </a:endParaRPr>
          </a:p>
        </p:txBody>
      </p:sp>
      <p:pic>
        <p:nvPicPr>
          <p:cNvPr id="4" name="Picture 3">
            <a:extLst>
              <a:ext uri="{FF2B5EF4-FFF2-40B4-BE49-F238E27FC236}">
                <a16:creationId xmlns:a16="http://schemas.microsoft.com/office/drawing/2014/main" id="{3245DEA1-86A5-4947-8509-0650DA6DC32C}"/>
              </a:ext>
            </a:extLst>
          </p:cNvPr>
          <p:cNvPicPr>
            <a:picLocks noChangeAspect="1"/>
          </p:cNvPicPr>
          <p:nvPr/>
        </p:nvPicPr>
        <p:blipFill>
          <a:blip r:embed="rId2"/>
          <a:stretch>
            <a:fillRect/>
          </a:stretch>
        </p:blipFill>
        <p:spPr>
          <a:xfrm>
            <a:off x="3657600" y="3863181"/>
            <a:ext cx="4572001" cy="2475084"/>
          </a:xfrm>
          <a:prstGeom prst="rect">
            <a:avLst/>
          </a:prstGeom>
        </p:spPr>
      </p:pic>
    </p:spTree>
    <p:extLst>
      <p:ext uri="{BB962C8B-B14F-4D97-AF65-F5344CB8AC3E}">
        <p14:creationId xmlns:p14="http://schemas.microsoft.com/office/powerpoint/2010/main" val="271121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E73C-3748-8C4B-B14A-4ADA86AC957B}"/>
              </a:ext>
            </a:extLst>
          </p:cNvPr>
          <p:cNvSpPr>
            <a:spLocks noGrp="1"/>
          </p:cNvSpPr>
          <p:nvPr>
            <p:ph type="title"/>
          </p:nvPr>
        </p:nvSpPr>
        <p:spPr>
          <a:xfrm>
            <a:off x="457200" y="274638"/>
            <a:ext cx="8229600" cy="868362"/>
          </a:xfrm>
          <a:solidFill>
            <a:schemeClr val="tx2">
              <a:lumMod val="75000"/>
            </a:schemeClr>
          </a:solidFill>
        </p:spPr>
        <p:txBody>
          <a:bodyPr>
            <a:normAutofit/>
          </a:bodyPr>
          <a:lstStyle/>
          <a:p>
            <a:r>
              <a:rPr lang="en-US" sz="3200" dirty="0">
                <a:solidFill>
                  <a:schemeClr val="bg1"/>
                </a:solidFill>
                <a:latin typeface="Baskerville Old Face" panose="02020602080505020303" pitchFamily="18" charset="77"/>
              </a:rPr>
              <a:t>Upholding the Principle of Limited Government</a:t>
            </a:r>
          </a:p>
        </p:txBody>
      </p:sp>
      <p:sp>
        <p:nvSpPr>
          <p:cNvPr id="3" name="Content Placeholder 2">
            <a:extLst>
              <a:ext uri="{FF2B5EF4-FFF2-40B4-BE49-F238E27FC236}">
                <a16:creationId xmlns:a16="http://schemas.microsoft.com/office/drawing/2014/main" id="{8E81848B-B408-F74B-8154-A03E7532A560}"/>
              </a:ext>
            </a:extLst>
          </p:cNvPr>
          <p:cNvSpPr>
            <a:spLocks noGrp="1"/>
          </p:cNvSpPr>
          <p:nvPr>
            <p:ph idx="1"/>
          </p:nvPr>
        </p:nvSpPr>
        <p:spPr>
          <a:xfrm>
            <a:off x="457200" y="1371600"/>
            <a:ext cx="8229600" cy="4754563"/>
          </a:xfrm>
          <a:solidFill>
            <a:schemeClr val="bg1"/>
          </a:solidFill>
        </p:spPr>
        <p:txBody>
          <a:bodyPr>
            <a:normAutofit/>
          </a:bodyPr>
          <a:lstStyle/>
          <a:p>
            <a:pPr marL="0" indent="0">
              <a:spcBef>
                <a:spcPts val="0"/>
              </a:spcBef>
              <a:buNone/>
            </a:pPr>
            <a:r>
              <a:rPr lang="en-US" sz="2000" b="1" dirty="0">
                <a:latin typeface="Times" panose="02020603050405020304" pitchFamily="18" charset="0"/>
                <a:cs typeface="Times" panose="02020603050405020304" pitchFamily="18" charset="0"/>
              </a:rPr>
              <a:t>Prompt: </a:t>
            </a:r>
            <a:r>
              <a:rPr lang="en-US" sz="2000" dirty="0">
                <a:latin typeface="Times" panose="02020603050405020304" pitchFamily="18" charset="0"/>
                <a:cs typeface="Times" panose="02020603050405020304" pitchFamily="18" charset="0"/>
              </a:rPr>
              <a:t>Evaluate whether the current position of the President of the United States has become the imperial presidency and thus destroyed the concept of the Madisonian Model of government. Provide evidence and arguments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based on founding documents and your knowledge of the Presidency as established in modern times.</a:t>
            </a:r>
            <a:endParaRPr lang="en-US" sz="2400" dirty="0">
              <a:latin typeface="Times" pitchFamily="2" charset="0"/>
            </a:endParaRPr>
          </a:p>
        </p:txBody>
      </p:sp>
      <p:cxnSp>
        <p:nvCxnSpPr>
          <p:cNvPr id="6" name="Straight Connector 5">
            <a:extLst>
              <a:ext uri="{FF2B5EF4-FFF2-40B4-BE49-F238E27FC236}">
                <a16:creationId xmlns:a16="http://schemas.microsoft.com/office/drawing/2014/main" id="{AD69374F-2D39-4BC6-87FF-FEE526BFEEFA}"/>
              </a:ext>
            </a:extLst>
          </p:cNvPr>
          <p:cNvCxnSpPr/>
          <p:nvPr/>
        </p:nvCxnSpPr>
        <p:spPr>
          <a:xfrm>
            <a:off x="990600" y="3810000"/>
            <a:ext cx="73152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6550729-491F-41A4-8247-2AE3F309E371}"/>
              </a:ext>
            </a:extLst>
          </p:cNvPr>
          <p:cNvCxnSpPr/>
          <p:nvPr/>
        </p:nvCxnSpPr>
        <p:spPr>
          <a:xfrm>
            <a:off x="4572000" y="3124200"/>
            <a:ext cx="0" cy="2590800"/>
          </a:xfrm>
          <a:prstGeom prst="line">
            <a:avLst/>
          </a:prstGeom>
          <a:ln w="28575"/>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D84F398C-0093-4DE0-BD56-6F58C1647A96}"/>
              </a:ext>
            </a:extLst>
          </p:cNvPr>
          <p:cNvSpPr/>
          <p:nvPr/>
        </p:nvSpPr>
        <p:spPr>
          <a:xfrm>
            <a:off x="1219200" y="3124200"/>
            <a:ext cx="3047991" cy="3809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Times" panose="02020603050405020304" pitchFamily="18" charset="0"/>
                <a:cs typeface="Times" panose="02020603050405020304" pitchFamily="18" charset="0"/>
              </a:rPr>
              <a:t>Limited Government </a:t>
            </a:r>
          </a:p>
        </p:txBody>
      </p:sp>
      <p:sp>
        <p:nvSpPr>
          <p:cNvPr id="10" name="Rectangle 9">
            <a:extLst>
              <a:ext uri="{FF2B5EF4-FFF2-40B4-BE49-F238E27FC236}">
                <a16:creationId xmlns:a16="http://schemas.microsoft.com/office/drawing/2014/main" id="{3662B44E-BD33-46E7-84B4-0954AEB26F84}"/>
              </a:ext>
            </a:extLst>
          </p:cNvPr>
          <p:cNvSpPr/>
          <p:nvPr/>
        </p:nvSpPr>
        <p:spPr>
          <a:xfrm>
            <a:off x="5119151" y="3124200"/>
            <a:ext cx="3047991" cy="3809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Times" panose="02020603050405020304" pitchFamily="18" charset="0"/>
                <a:cs typeface="Times" panose="02020603050405020304" pitchFamily="18" charset="0"/>
              </a:rPr>
              <a:t>Imperial Presidency</a:t>
            </a:r>
          </a:p>
        </p:txBody>
      </p:sp>
    </p:spTree>
    <p:extLst>
      <p:ext uri="{BB962C8B-B14F-4D97-AF65-F5344CB8AC3E}">
        <p14:creationId xmlns:p14="http://schemas.microsoft.com/office/powerpoint/2010/main" val="265117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b="1" dirty="0">
                <a:solidFill>
                  <a:schemeClr val="bg1"/>
                </a:solidFill>
                <a:latin typeface="Baskerville Old Face" pitchFamily="18" charset="0"/>
              </a:rPr>
              <a:t>A Government by Proxy</a:t>
            </a:r>
          </a:p>
        </p:txBody>
      </p:sp>
      <p:sp>
        <p:nvSpPr>
          <p:cNvPr id="3" name="Content Placeholder 2"/>
          <p:cNvSpPr>
            <a:spLocks noGrp="1"/>
          </p:cNvSpPr>
          <p:nvPr>
            <p:ph idx="1"/>
          </p:nvPr>
        </p:nvSpPr>
        <p:spPr>
          <a:solidFill>
            <a:srgbClr val="002060"/>
          </a:solidFill>
        </p:spPr>
        <p:txBody>
          <a:bodyPr>
            <a:normAutofit/>
          </a:bodyPr>
          <a:lstStyle/>
          <a:p>
            <a:r>
              <a:rPr lang="en-US" sz="2400" i="1" dirty="0" err="1">
                <a:solidFill>
                  <a:schemeClr val="bg1"/>
                </a:solidFill>
                <a:latin typeface="Times New Roman" pitchFamily="18" charset="0"/>
                <a:cs typeface="Times New Roman" pitchFamily="18" charset="0"/>
              </a:rPr>
              <a:t>Madisonian</a:t>
            </a:r>
            <a:r>
              <a:rPr lang="en-US" sz="2400" i="1" dirty="0">
                <a:solidFill>
                  <a:schemeClr val="bg1"/>
                </a:solidFill>
                <a:latin typeface="Times New Roman" pitchFamily="18" charset="0"/>
                <a:cs typeface="Times New Roman" pitchFamily="18" charset="0"/>
              </a:rPr>
              <a:t> Model was created to achieve three goal.</a:t>
            </a:r>
          </a:p>
          <a:p>
            <a:r>
              <a:rPr lang="en-US" altLang="en-US" sz="2400" dirty="0">
                <a:solidFill>
                  <a:schemeClr val="bg1"/>
                </a:solidFill>
                <a:latin typeface="Times New Roman" pitchFamily="18" charset="0"/>
                <a:cs typeface="Times New Roman" pitchFamily="18" charset="0"/>
              </a:rPr>
              <a:t>Evaluate whether a government by proxy uphold or undermine the </a:t>
            </a:r>
            <a:r>
              <a:rPr lang="en-US" altLang="en-US" sz="2400" dirty="0" err="1">
                <a:solidFill>
                  <a:schemeClr val="bg1"/>
                </a:solidFill>
                <a:latin typeface="Times New Roman" pitchFamily="18" charset="0"/>
                <a:cs typeface="Times New Roman" pitchFamily="18" charset="0"/>
              </a:rPr>
              <a:t>Madisonian</a:t>
            </a:r>
            <a:r>
              <a:rPr lang="en-US" altLang="en-US" sz="2400" dirty="0">
                <a:solidFill>
                  <a:schemeClr val="bg1"/>
                </a:solidFill>
                <a:latin typeface="Times New Roman" pitchFamily="18" charset="0"/>
                <a:cs typeface="Times New Roman" pitchFamily="18" charset="0"/>
              </a:rPr>
              <a:t> Model of Government </a:t>
            </a:r>
          </a:p>
          <a:p>
            <a:r>
              <a:rPr lang="en-US" altLang="en-US" sz="2400" b="1" dirty="0">
                <a:solidFill>
                  <a:schemeClr val="bg1"/>
                </a:solidFill>
                <a:latin typeface="Times New Roman" pitchFamily="18" charset="0"/>
                <a:cs typeface="Times New Roman" pitchFamily="18" charset="0"/>
              </a:rPr>
              <a:t>Hire a Bureaucrat: evaluate through the following factors</a:t>
            </a:r>
          </a:p>
          <a:p>
            <a:pPr lvl="1">
              <a:buFont typeface="Wingdings" pitchFamily="2" charset="2"/>
              <a:buChar char="Ø"/>
            </a:pPr>
            <a:r>
              <a:rPr lang="en-US" altLang="en-US" sz="2000" b="1" dirty="0">
                <a:solidFill>
                  <a:schemeClr val="bg1"/>
                </a:solidFill>
                <a:latin typeface="Times New Roman" pitchFamily="18" charset="0"/>
                <a:cs typeface="Times New Roman" pitchFamily="18" charset="0"/>
              </a:rPr>
              <a:t>Plum Book</a:t>
            </a:r>
          </a:p>
          <a:p>
            <a:pPr lvl="1">
              <a:buFont typeface="Wingdings" pitchFamily="2" charset="2"/>
              <a:buChar char="Ø"/>
            </a:pPr>
            <a:r>
              <a:rPr lang="en-US" altLang="en-US" sz="2000" b="1" dirty="0">
                <a:solidFill>
                  <a:schemeClr val="bg1"/>
                </a:solidFill>
                <a:latin typeface="Times New Roman" pitchFamily="18" charset="0"/>
                <a:cs typeface="Times New Roman" pitchFamily="18" charset="0"/>
              </a:rPr>
              <a:t>Pendleton Act</a:t>
            </a:r>
          </a:p>
          <a:p>
            <a:pPr lvl="1">
              <a:buFont typeface="Wingdings" pitchFamily="2" charset="2"/>
              <a:buChar char="Ø"/>
            </a:pPr>
            <a:r>
              <a:rPr lang="en-US" altLang="en-US" sz="2000" b="1" dirty="0">
                <a:solidFill>
                  <a:schemeClr val="bg1"/>
                </a:solidFill>
                <a:latin typeface="Times New Roman" pitchFamily="18" charset="0"/>
                <a:cs typeface="Times New Roman" pitchFamily="18" charset="0"/>
              </a:rPr>
              <a:t>Hatch Act</a:t>
            </a:r>
          </a:p>
          <a:p>
            <a:pPr lvl="1">
              <a:buFont typeface="Wingdings" pitchFamily="2" charset="2"/>
              <a:buChar char="Ø"/>
            </a:pPr>
            <a:r>
              <a:rPr lang="en-US" altLang="en-US" sz="2000" b="1" dirty="0">
                <a:solidFill>
                  <a:schemeClr val="bg1"/>
                </a:solidFill>
                <a:latin typeface="Times New Roman" pitchFamily="18" charset="0"/>
                <a:cs typeface="Times New Roman" pitchFamily="18" charset="0"/>
              </a:rPr>
              <a:t>Whistle Blowers Protection Act </a:t>
            </a:r>
          </a:p>
          <a:p>
            <a:pPr lvl="1">
              <a:buFont typeface="Wingdings" pitchFamily="2" charset="2"/>
              <a:buChar char="Ø"/>
            </a:pPr>
            <a:r>
              <a:rPr lang="en-US" altLang="en-US" sz="2000" b="1" dirty="0">
                <a:solidFill>
                  <a:schemeClr val="bg1"/>
                </a:solidFill>
                <a:latin typeface="Times New Roman" pitchFamily="18" charset="0"/>
                <a:cs typeface="Times New Roman" pitchFamily="18" charset="0"/>
              </a:rPr>
              <a:t>The Civil Service Reform Act</a:t>
            </a:r>
          </a:p>
          <a:p>
            <a:endParaRPr lang="en-US" altLang="en-US" sz="2000" dirty="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33147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71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a:solidFill>
            <a:schemeClr val="accent3"/>
          </a:solidFill>
          <a:ln>
            <a:solidFill>
              <a:schemeClr val="bg2">
                <a:lumMod val="50000"/>
              </a:schemeClr>
            </a:solidFill>
          </a:ln>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4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Discretionary Authority Debate</a:t>
            </a:r>
          </a:p>
          <a:p>
            <a:pPr marL="571500" lvl="0">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Guidelines for Implementation </a:t>
            </a:r>
          </a:p>
          <a:p>
            <a:pPr marL="571500" lvl="0">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War on Drugs </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Hi, I am from the government due Wednesday 12/13</a:t>
            </a:r>
          </a:p>
        </p:txBody>
      </p:sp>
    </p:spTree>
    <p:extLst>
      <p:ext uri="{BB962C8B-B14F-4D97-AF65-F5344CB8AC3E}">
        <p14:creationId xmlns:p14="http://schemas.microsoft.com/office/powerpoint/2010/main" val="102944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22D-43FD-4310-AF36-22D6640DE355}"/>
              </a:ext>
            </a:extLst>
          </p:cNvPr>
          <p:cNvSpPr>
            <a:spLocks noGrp="1"/>
          </p:cNvSpPr>
          <p:nvPr>
            <p:ph type="title"/>
          </p:nvPr>
        </p:nvSpPr>
        <p:spPr>
          <a:xfrm>
            <a:off x="457200" y="274638"/>
            <a:ext cx="8229600" cy="746125"/>
          </a:xfrm>
          <a:solidFill>
            <a:srgbClr val="002060"/>
          </a:solidFill>
        </p:spPr>
        <p:txBody>
          <a:bodyPr>
            <a:normAutofit fontScale="90000"/>
          </a:bodyPr>
          <a:lstStyle/>
          <a:p>
            <a:r>
              <a:rPr lang="en-US" dirty="0">
                <a:solidFill>
                  <a:schemeClr val="bg1"/>
                </a:solidFill>
                <a:latin typeface="Baskerville Old Face" panose="02020602080505020303" pitchFamily="18" charset="0"/>
              </a:rPr>
              <a:t>The Purpose of the Bureaucracy</a:t>
            </a:r>
          </a:p>
        </p:txBody>
      </p:sp>
      <p:sp>
        <p:nvSpPr>
          <p:cNvPr id="3" name="Content Placeholder 2">
            <a:extLst>
              <a:ext uri="{FF2B5EF4-FFF2-40B4-BE49-F238E27FC236}">
                <a16:creationId xmlns:a16="http://schemas.microsoft.com/office/drawing/2014/main" id="{72CC25E1-C97F-4F42-8443-19CEABFB435B}"/>
              </a:ext>
            </a:extLst>
          </p:cNvPr>
          <p:cNvSpPr>
            <a:spLocks noGrp="1"/>
          </p:cNvSpPr>
          <p:nvPr>
            <p:ph idx="1"/>
          </p:nvPr>
        </p:nvSpPr>
        <p:spPr>
          <a:xfrm>
            <a:off x="457200" y="1295400"/>
            <a:ext cx="8229600" cy="4830763"/>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Identify and explain TWO reasons why Congress grants federal agencies bureaucratic discretion. </a:t>
            </a:r>
          </a:p>
          <a:p>
            <a:r>
              <a:rPr lang="en-US" sz="2400" dirty="0">
                <a:latin typeface="Times New Roman" panose="02020603050405020304" pitchFamily="18" charset="0"/>
                <a:cs typeface="Times New Roman" panose="02020603050405020304" pitchFamily="18" charset="0"/>
              </a:rPr>
              <a:t>Identify TWO ways in which Congress can limit bureaucratic discretion.</a:t>
            </a:r>
          </a:p>
          <a:p>
            <a:pPr marL="457200" lvl="1"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descr="A picture containing outdoor, water, person, man&#10;&#10;Description generated with very high confidence">
            <a:extLst>
              <a:ext uri="{FF2B5EF4-FFF2-40B4-BE49-F238E27FC236}">
                <a16:creationId xmlns:a16="http://schemas.microsoft.com/office/drawing/2014/main" id="{3290125B-F196-45CD-9599-B779A698E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113174"/>
            <a:ext cx="5410200" cy="3592426"/>
          </a:xfrm>
          <a:prstGeom prst="rect">
            <a:avLst/>
          </a:prstGeom>
          <a:solidFill>
            <a:srgbClr val="FF0000"/>
          </a:solidFill>
          <a:ln>
            <a:solidFill>
              <a:schemeClr val="tx1"/>
            </a:solidFill>
          </a:ln>
        </p:spPr>
      </p:pic>
    </p:spTree>
    <p:extLst>
      <p:ext uri="{BB962C8B-B14F-4D97-AF65-F5344CB8AC3E}">
        <p14:creationId xmlns:p14="http://schemas.microsoft.com/office/powerpoint/2010/main" val="325902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22D-43FD-4310-AF36-22D6640DE355}"/>
              </a:ext>
            </a:extLst>
          </p:cNvPr>
          <p:cNvSpPr>
            <a:spLocks noGrp="1"/>
          </p:cNvSpPr>
          <p:nvPr>
            <p:ph type="title"/>
          </p:nvPr>
        </p:nvSpPr>
        <p:spPr>
          <a:xfrm>
            <a:off x="457200" y="274638"/>
            <a:ext cx="8229600" cy="746125"/>
          </a:xfrm>
          <a:solidFill>
            <a:srgbClr val="002060"/>
          </a:solidFill>
        </p:spPr>
        <p:txBody>
          <a:bodyPr>
            <a:normAutofit fontScale="90000"/>
          </a:bodyPr>
          <a:lstStyle/>
          <a:p>
            <a:r>
              <a:rPr lang="en-US" dirty="0">
                <a:solidFill>
                  <a:schemeClr val="bg1"/>
                </a:solidFill>
                <a:latin typeface="Baskerville Old Face" panose="02020602080505020303" pitchFamily="18" charset="0"/>
              </a:rPr>
              <a:t>Implementation </a:t>
            </a:r>
          </a:p>
        </p:txBody>
      </p:sp>
      <p:sp>
        <p:nvSpPr>
          <p:cNvPr id="3" name="Content Placeholder 2">
            <a:extLst>
              <a:ext uri="{FF2B5EF4-FFF2-40B4-BE49-F238E27FC236}">
                <a16:creationId xmlns:a16="http://schemas.microsoft.com/office/drawing/2014/main" id="{72CC25E1-C97F-4F42-8443-19CEABFB435B}"/>
              </a:ext>
            </a:extLst>
          </p:cNvPr>
          <p:cNvSpPr>
            <a:spLocks noGrp="1"/>
          </p:cNvSpPr>
          <p:nvPr>
            <p:ph idx="1"/>
          </p:nvPr>
        </p:nvSpPr>
        <p:spPr>
          <a:xfrm>
            <a:off x="457200" y="1600200"/>
            <a:ext cx="8229600" cy="4525963"/>
          </a:xfrm>
          <a:solidFill>
            <a:schemeClr val="bg1"/>
          </a:solidFill>
          <a:ln>
            <a:solidFill>
              <a:schemeClr val="tx1"/>
            </a:solidFill>
          </a:ln>
        </p:spPr>
        <p:txBody>
          <a:bodyPr>
            <a:normAutofit/>
          </a:bodyPr>
          <a:lstStyle/>
          <a:p>
            <a:pPr marL="0" lvl="1" indent="0">
              <a:buNone/>
            </a:pPr>
            <a:r>
              <a:rPr lang="en-US" sz="2400" b="1" dirty="0">
                <a:latin typeface="Times New Roman" panose="02020603050405020304" pitchFamily="18" charset="0"/>
                <a:cs typeface="Times New Roman" panose="02020603050405020304" pitchFamily="18" charset="0"/>
              </a:rPr>
              <a:t>Implementation</a:t>
            </a:r>
            <a:r>
              <a:rPr lang="en-US" sz="2400" dirty="0">
                <a:latin typeface="Times New Roman" panose="02020603050405020304" pitchFamily="18" charset="0"/>
                <a:cs typeface="Times New Roman" panose="02020603050405020304" pitchFamily="18" charset="0"/>
              </a:rPr>
              <a:t> = enforcement of the law by Bureaucratic agencies </a:t>
            </a:r>
          </a:p>
        </p:txBody>
      </p:sp>
      <p:sp>
        <p:nvSpPr>
          <p:cNvPr id="4" name="Rectangle 3">
            <a:extLst>
              <a:ext uri="{FF2B5EF4-FFF2-40B4-BE49-F238E27FC236}">
                <a16:creationId xmlns:a16="http://schemas.microsoft.com/office/drawing/2014/main" id="{8B43E4B8-56AB-4DC2-B592-E35D8D7A3364}"/>
              </a:ext>
            </a:extLst>
          </p:cNvPr>
          <p:cNvSpPr/>
          <p:nvPr/>
        </p:nvSpPr>
        <p:spPr>
          <a:xfrm>
            <a:off x="228600" y="2514599"/>
            <a:ext cx="5334000" cy="38100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anose="02020603050405020304" pitchFamily="18" charset="0"/>
                <a:cs typeface="Times" panose="02020603050405020304" pitchFamily="18" charset="0"/>
              </a:rPr>
              <a:t>Discretionary Authority</a:t>
            </a:r>
            <a:r>
              <a:rPr lang="en-US" sz="2400" dirty="0">
                <a:solidFill>
                  <a:schemeClr val="bg1"/>
                </a:solidFill>
                <a:latin typeface="Times" panose="02020603050405020304" pitchFamily="18" charset="0"/>
                <a:cs typeface="Times" panose="02020603050405020304" pitchFamily="18" charset="0"/>
              </a:rPr>
              <a:t>: Bureaucratic Agencies determine the rules for enforcing a law </a:t>
            </a:r>
          </a:p>
          <a:p>
            <a:pPr marL="342900" indent="-342900">
              <a:buFont typeface="Arial" panose="020B0604020202020204" pitchFamily="34" charset="0"/>
              <a:buChar char="•"/>
            </a:pPr>
            <a:r>
              <a:rPr lang="en-US" sz="2400" b="1" u="sng" dirty="0">
                <a:solidFill>
                  <a:schemeClr val="bg1"/>
                </a:solidFill>
                <a:latin typeface="Times" panose="02020603050405020304" pitchFamily="18" charset="0"/>
                <a:cs typeface="Times" panose="02020603050405020304" pitchFamily="18" charset="0"/>
              </a:rPr>
              <a:t>Clayton Anti-trust Act </a:t>
            </a:r>
            <a:r>
              <a:rPr lang="en-US" sz="2400" dirty="0">
                <a:solidFill>
                  <a:schemeClr val="bg1"/>
                </a:solidFill>
                <a:latin typeface="Times" panose="02020603050405020304" pitchFamily="18" charset="0"/>
                <a:cs typeface="Times" panose="02020603050405020304" pitchFamily="18" charset="0"/>
              </a:rPr>
              <a:t>– monopolies in industry are illegal (a single business provides a product or service) </a:t>
            </a:r>
          </a:p>
          <a:p>
            <a:pPr marL="342900" indent="-342900">
              <a:buFont typeface="Arial" panose="020B0604020202020204" pitchFamily="34" charset="0"/>
              <a:buChar char="•"/>
            </a:pPr>
            <a:r>
              <a:rPr lang="en-US" sz="2400" b="1" u="sng" dirty="0">
                <a:solidFill>
                  <a:schemeClr val="bg1"/>
                </a:solidFill>
                <a:latin typeface="Times" panose="02020603050405020304" pitchFamily="18" charset="0"/>
                <a:cs typeface="Times" panose="02020603050405020304" pitchFamily="18" charset="0"/>
              </a:rPr>
              <a:t>Federal Trade Commission</a:t>
            </a:r>
            <a:r>
              <a:rPr lang="en-US" sz="2400" b="1" dirty="0">
                <a:solidFill>
                  <a:schemeClr val="bg1"/>
                </a:solidFill>
                <a:latin typeface="Times" panose="02020603050405020304" pitchFamily="18" charset="0"/>
                <a:cs typeface="Times" panose="02020603050405020304" pitchFamily="18" charset="0"/>
              </a:rPr>
              <a:t> </a:t>
            </a:r>
            <a:r>
              <a:rPr lang="en-US" sz="2400" dirty="0">
                <a:solidFill>
                  <a:schemeClr val="bg1"/>
                </a:solidFill>
                <a:latin typeface="Times" panose="02020603050405020304" pitchFamily="18" charset="0"/>
                <a:cs typeface="Times" panose="02020603050405020304" pitchFamily="18" charset="0"/>
              </a:rPr>
              <a:t>determines what is or is not a monopoly)</a:t>
            </a:r>
          </a:p>
        </p:txBody>
      </p:sp>
      <p:pic>
        <p:nvPicPr>
          <p:cNvPr id="2050" name="Picture 2" descr="CQ Press - Top Down Policymaking">
            <a:extLst>
              <a:ext uri="{FF2B5EF4-FFF2-40B4-BE49-F238E27FC236}">
                <a16:creationId xmlns:a16="http://schemas.microsoft.com/office/drawing/2014/main" id="{084D5C9F-AFF5-47B8-9502-C903C60FF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823" y="2286000"/>
            <a:ext cx="3507577" cy="278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7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152"/>
            <a:ext cx="8229600" cy="741782"/>
          </a:xfrm>
          <a:solidFill>
            <a:srgbClr val="002060"/>
          </a:solidFill>
        </p:spPr>
        <p:txBody>
          <a:bodyPr>
            <a:normAutofit fontScale="90000"/>
          </a:bodyPr>
          <a:lstStyle/>
          <a:p>
            <a:r>
              <a:rPr lang="en-US" dirty="0">
                <a:solidFill>
                  <a:schemeClr val="bg1"/>
                </a:solidFill>
                <a:latin typeface="Baskerville Old Face" panose="02020602080505020303" pitchFamily="18" charset="0"/>
              </a:rPr>
              <a:t>Policy-Making Discretion</a:t>
            </a:r>
          </a:p>
        </p:txBody>
      </p:sp>
      <p:sp>
        <p:nvSpPr>
          <p:cNvPr id="3" name="Content Placeholder 2"/>
          <p:cNvSpPr>
            <a:spLocks noGrp="1"/>
          </p:cNvSpPr>
          <p:nvPr>
            <p:ph idx="1"/>
          </p:nvPr>
        </p:nvSpPr>
        <p:spPr>
          <a:xfrm>
            <a:off x="76200" y="1143000"/>
            <a:ext cx="8610600" cy="4983163"/>
          </a:xfrm>
          <a:solidFill>
            <a:schemeClr val="bg1"/>
          </a:solidFill>
          <a:ln>
            <a:solidFill>
              <a:srgbClr val="002060"/>
            </a:solidFill>
          </a:ln>
        </p:spPr>
        <p:txBody>
          <a:bodyPr>
            <a:normAutofit/>
          </a:bodyPr>
          <a:lstStyle/>
          <a:p>
            <a:pPr marL="457200" lvl="1" indent="0">
              <a:buNone/>
            </a:pPr>
            <a:r>
              <a:rPr lang="en-US" sz="2400" b="1" dirty="0">
                <a:latin typeface="Baskerville Old Face" panose="02020602080505020303" pitchFamily="18" charset="0"/>
              </a:rPr>
              <a:t>Congress grants policy-making discretion</a:t>
            </a:r>
          </a:p>
          <a:p>
            <a:pPr lvl="1"/>
            <a:r>
              <a:rPr lang="en-US" sz="2400" b="1" dirty="0">
                <a:solidFill>
                  <a:srgbClr val="002060"/>
                </a:solidFill>
                <a:latin typeface="Baskerville Old Face" panose="02020602080505020303" pitchFamily="18" charset="0"/>
              </a:rPr>
              <a:t>Agencies have the expertise </a:t>
            </a:r>
          </a:p>
          <a:p>
            <a:pPr lvl="1"/>
            <a:r>
              <a:rPr lang="en-US" sz="2400" b="1" dirty="0">
                <a:solidFill>
                  <a:srgbClr val="002060"/>
                </a:solidFill>
                <a:latin typeface="Baskerville Old Face" panose="02020602080505020303" pitchFamily="18" charset="0"/>
              </a:rPr>
              <a:t>Scapegoat</a:t>
            </a:r>
          </a:p>
          <a:p>
            <a:pPr lvl="1"/>
            <a:r>
              <a:rPr lang="en-US" sz="2400" b="1" dirty="0">
                <a:solidFill>
                  <a:srgbClr val="002060"/>
                </a:solidFill>
                <a:latin typeface="Baskerville Old Face" panose="02020602080505020303" pitchFamily="18" charset="0"/>
              </a:rPr>
              <a:t>Efficiency</a:t>
            </a:r>
          </a:p>
          <a:p>
            <a:pPr lvl="1"/>
            <a:r>
              <a:rPr lang="en-US" sz="2400" b="1" dirty="0">
                <a:solidFill>
                  <a:srgbClr val="002060"/>
                </a:solidFill>
                <a:latin typeface="Baskerville Old Face" panose="02020602080505020303" pitchFamily="18" charset="0"/>
              </a:rPr>
              <a:t>Easier to come to an agreement </a:t>
            </a:r>
          </a:p>
        </p:txBody>
      </p:sp>
      <p:pic>
        <p:nvPicPr>
          <p:cNvPr id="1028" name="Picture 4" descr="http://tse1.mm.bing.net/th?id=OIP.Md35337679862a47fb79364601ea17d56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681" y="2087563"/>
            <a:ext cx="4191000" cy="40386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4354559-EC9E-A247-96DB-99DCA609E01E}"/>
              </a:ext>
            </a:extLst>
          </p:cNvPr>
          <p:cNvSpPr/>
          <p:nvPr/>
        </p:nvSpPr>
        <p:spPr>
          <a:xfrm>
            <a:off x="228600" y="3810000"/>
            <a:ext cx="6553200" cy="2363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Congressional checks on bureaucratic discretion</a:t>
            </a:r>
          </a:p>
          <a:p>
            <a:pPr marL="342900" indent="-342900">
              <a:buFont typeface="Arial" panose="020B0604020202020204" pitchFamily="34" charset="0"/>
              <a:buChar char="•"/>
            </a:pPr>
            <a:r>
              <a:rPr lang="en-US" sz="2400" b="1" dirty="0">
                <a:solidFill>
                  <a:srgbClr val="FFFF00"/>
                </a:solidFill>
                <a:latin typeface="Times" pitchFamily="2" charset="0"/>
              </a:rPr>
              <a:t>Power of the purse</a:t>
            </a:r>
          </a:p>
          <a:p>
            <a:pPr marL="342900" indent="-342900">
              <a:buFont typeface="Arial" panose="020B0604020202020204" pitchFamily="34" charset="0"/>
              <a:buChar char="•"/>
            </a:pPr>
            <a:r>
              <a:rPr lang="en-US" sz="2400" b="1" dirty="0">
                <a:solidFill>
                  <a:srgbClr val="FFFF00"/>
                </a:solidFill>
                <a:latin typeface="Times" pitchFamily="2" charset="0"/>
              </a:rPr>
              <a:t>Oversight &amp; investigation hearings </a:t>
            </a:r>
            <a:r>
              <a:rPr lang="en-US" sz="2400" dirty="0">
                <a:latin typeface="Times" pitchFamily="2" charset="0"/>
              </a:rPr>
              <a:t>(Government Accountability Office – GAO)</a:t>
            </a:r>
          </a:p>
          <a:p>
            <a:pPr marL="342900" indent="-342900">
              <a:buFont typeface="Arial" panose="020B0604020202020204" pitchFamily="34" charset="0"/>
              <a:buChar char="•"/>
            </a:pPr>
            <a:r>
              <a:rPr lang="en-US" sz="2400" b="1" dirty="0">
                <a:solidFill>
                  <a:srgbClr val="FFFF00"/>
                </a:solidFill>
                <a:latin typeface="Times" pitchFamily="2" charset="0"/>
              </a:rPr>
              <a:t>Lawmaking </a:t>
            </a:r>
            <a:r>
              <a:rPr lang="en-US" sz="2400" dirty="0">
                <a:latin typeface="Times" pitchFamily="2" charset="0"/>
              </a:rPr>
              <a:t>(Administrative Procedure Act)</a:t>
            </a:r>
          </a:p>
          <a:p>
            <a:pPr marL="342900" indent="-342900">
              <a:buFont typeface="Arial" panose="020B0604020202020204" pitchFamily="34" charset="0"/>
              <a:buChar char="•"/>
            </a:pPr>
            <a:r>
              <a:rPr lang="en-US" sz="2400" b="1" dirty="0">
                <a:solidFill>
                  <a:srgbClr val="FFFF00"/>
                </a:solidFill>
                <a:latin typeface="Times" pitchFamily="2" charset="0"/>
              </a:rPr>
              <a:t>Senate confirmation of appointments</a:t>
            </a:r>
          </a:p>
        </p:txBody>
      </p:sp>
    </p:spTree>
    <p:extLst>
      <p:ext uri="{BB962C8B-B14F-4D97-AF65-F5344CB8AC3E}">
        <p14:creationId xmlns:p14="http://schemas.microsoft.com/office/powerpoint/2010/main" val="19702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122238"/>
            <a:ext cx="7543800" cy="638969"/>
          </a:xfrm>
          <a:solidFill>
            <a:srgbClr val="002060"/>
          </a:solidFill>
          <a:ln>
            <a:solidFill>
              <a:srgbClr val="002060"/>
            </a:solidFill>
          </a:ln>
        </p:spPr>
        <p:txBody>
          <a:bodyPr>
            <a:normAutofit/>
          </a:bodyPr>
          <a:lstStyle/>
          <a:p>
            <a:r>
              <a:rPr lang="en-US" altLang="en-US" sz="3200" dirty="0">
                <a:solidFill>
                  <a:schemeClr val="bg1"/>
                </a:solidFill>
                <a:latin typeface="Baskerville Old Face" panose="02020602080505020303" pitchFamily="18" charset="0"/>
              </a:rPr>
              <a:t>Issues with Implementation </a:t>
            </a:r>
          </a:p>
        </p:txBody>
      </p:sp>
      <p:pic>
        <p:nvPicPr>
          <p:cNvPr id="52227"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48503" y="1016000"/>
            <a:ext cx="2705100" cy="2268538"/>
          </a:xfrm>
        </p:spPr>
      </p:pic>
      <p:sp>
        <p:nvSpPr>
          <p:cNvPr id="52228" name="Rectangle 6"/>
          <p:cNvSpPr>
            <a:spLocks noGrp="1" noChangeArrowheads="1"/>
          </p:cNvSpPr>
          <p:nvPr>
            <p:ph type="body" sz="half" idx="2"/>
          </p:nvPr>
        </p:nvSpPr>
        <p:spPr>
          <a:xfrm>
            <a:off x="2989997" y="852350"/>
            <a:ext cx="5905500" cy="3338649"/>
          </a:xfrm>
          <a:solidFill>
            <a:schemeClr val="bg1"/>
          </a:solidFill>
          <a:ln>
            <a:solidFill>
              <a:srgbClr val="002060"/>
            </a:solidFill>
          </a:ln>
        </p:spPr>
        <p:txBody>
          <a:bodyPr>
            <a:normAutofit/>
          </a:bodyPr>
          <a:lstStyle/>
          <a:p>
            <a:pPr marL="0" indent="0">
              <a:lnSpc>
                <a:spcPct val="80000"/>
              </a:lnSpc>
              <a:buNone/>
            </a:pPr>
            <a:endParaRPr lang="en-US" altLang="en-US" sz="400" b="1" dirty="0">
              <a:latin typeface="Times New Roman" panose="02020603050405020304" pitchFamily="18" charset="0"/>
              <a:cs typeface="Times New Roman" panose="02020603050405020304" pitchFamily="18" charset="0"/>
            </a:endParaRPr>
          </a:p>
          <a:p>
            <a:pPr marL="536575" indent="-536575">
              <a:lnSpc>
                <a:spcPct val="80000"/>
              </a:lnSpc>
            </a:pPr>
            <a:r>
              <a:rPr lang="en-US" altLang="en-US" sz="2200" b="1" i="1" u="sng" dirty="0">
                <a:solidFill>
                  <a:srgbClr val="C00000"/>
                </a:solidFill>
                <a:latin typeface="Times New Roman" panose="02020603050405020304" pitchFamily="18" charset="0"/>
                <a:cs typeface="Times New Roman" panose="02020603050405020304" pitchFamily="18" charset="0"/>
              </a:rPr>
              <a:t>Red tape</a:t>
            </a:r>
            <a:r>
              <a:rPr lang="en-US" altLang="en-US" sz="2200" dirty="0">
                <a:latin typeface="Times New Roman" panose="02020603050405020304" pitchFamily="18" charset="0"/>
                <a:cs typeface="Times New Roman" panose="02020603050405020304" pitchFamily="18" charset="0"/>
              </a:rPr>
              <a:t>: complex rules and procedures that must be followed to get something done.</a:t>
            </a:r>
            <a:endParaRPr lang="en-US" altLang="en-US" sz="2200" b="1" dirty="0">
              <a:latin typeface="Times New Roman" panose="02020603050405020304" pitchFamily="18" charset="0"/>
              <a:cs typeface="Times New Roman" panose="02020603050405020304" pitchFamily="18" charset="0"/>
            </a:endParaRPr>
          </a:p>
          <a:p>
            <a:pPr marL="536575" indent="-536575">
              <a:lnSpc>
                <a:spcPct val="80000"/>
              </a:lnSpc>
            </a:pPr>
            <a:r>
              <a:rPr lang="en-US" altLang="en-US" sz="2200" b="1" i="1" u="sng" dirty="0">
                <a:solidFill>
                  <a:srgbClr val="C00000"/>
                </a:solidFill>
                <a:latin typeface="Times New Roman" panose="02020603050405020304" pitchFamily="18" charset="0"/>
                <a:cs typeface="Times New Roman" panose="02020603050405020304" pitchFamily="18" charset="0"/>
              </a:rPr>
              <a:t>Conflict</a:t>
            </a:r>
            <a:r>
              <a:rPr lang="en-US" altLang="en-US" sz="2200" dirty="0">
                <a:latin typeface="Times New Roman" panose="02020603050405020304" pitchFamily="18" charset="0"/>
                <a:cs typeface="Times New Roman" panose="02020603050405020304" pitchFamily="18" charset="0"/>
              </a:rPr>
              <a:t>: agencies seem to be working against other agencies.</a:t>
            </a:r>
            <a:endParaRPr lang="en-US" altLang="en-US" sz="2200" b="1" dirty="0">
              <a:latin typeface="Times New Roman" panose="02020603050405020304" pitchFamily="18" charset="0"/>
              <a:cs typeface="Times New Roman" panose="02020603050405020304" pitchFamily="18" charset="0"/>
            </a:endParaRPr>
          </a:p>
          <a:p>
            <a:pPr marL="536575" indent="-536575">
              <a:lnSpc>
                <a:spcPct val="80000"/>
              </a:lnSpc>
            </a:pPr>
            <a:r>
              <a:rPr lang="en-US" altLang="en-US" sz="2200" b="1" i="1" u="sng" dirty="0">
                <a:solidFill>
                  <a:srgbClr val="C00000"/>
                </a:solidFill>
                <a:latin typeface="Times New Roman" panose="02020603050405020304" pitchFamily="18" charset="0"/>
                <a:cs typeface="Times New Roman" panose="02020603050405020304" pitchFamily="18" charset="0"/>
              </a:rPr>
              <a:t>Duplication</a:t>
            </a:r>
            <a:r>
              <a:rPr lang="en-US" altLang="en-US" sz="2200" dirty="0">
                <a:latin typeface="Times New Roman" panose="02020603050405020304" pitchFamily="18" charset="0"/>
                <a:cs typeface="Times New Roman" panose="02020603050405020304" pitchFamily="18" charset="0"/>
              </a:rPr>
              <a:t>: two or more agencies seem to be doing the same thing.</a:t>
            </a:r>
            <a:endParaRPr lang="en-US" altLang="en-US" sz="2200" b="1" dirty="0">
              <a:latin typeface="Times New Roman" panose="02020603050405020304" pitchFamily="18" charset="0"/>
              <a:cs typeface="Times New Roman" panose="02020603050405020304" pitchFamily="18" charset="0"/>
            </a:endParaRPr>
          </a:p>
          <a:p>
            <a:pPr marL="536575" indent="-536575">
              <a:lnSpc>
                <a:spcPct val="80000"/>
              </a:lnSpc>
            </a:pPr>
            <a:r>
              <a:rPr lang="en-US" altLang="en-US" sz="2200" b="1" i="1" u="sng" dirty="0">
                <a:solidFill>
                  <a:srgbClr val="C00000"/>
                </a:solidFill>
                <a:latin typeface="Times New Roman" panose="02020603050405020304" pitchFamily="18" charset="0"/>
                <a:cs typeface="Times New Roman" panose="02020603050405020304" pitchFamily="18" charset="0"/>
              </a:rPr>
              <a:t>Imperialism</a:t>
            </a:r>
            <a:r>
              <a:rPr lang="en-US" altLang="en-US" sz="2200" dirty="0">
                <a:latin typeface="Times New Roman" panose="02020603050405020304" pitchFamily="18" charset="0"/>
                <a:cs typeface="Times New Roman" panose="02020603050405020304" pitchFamily="18" charset="0"/>
              </a:rPr>
              <a:t>: when agencies grow without regard to benefit or cost.</a:t>
            </a:r>
            <a:endParaRPr lang="en-US" altLang="en-US" sz="2200" b="1" dirty="0">
              <a:latin typeface="Times New Roman" panose="02020603050405020304" pitchFamily="18" charset="0"/>
              <a:cs typeface="Times New Roman" panose="02020603050405020304" pitchFamily="18" charset="0"/>
            </a:endParaRPr>
          </a:p>
          <a:p>
            <a:pPr marL="536575" indent="-536575">
              <a:lnSpc>
                <a:spcPct val="80000"/>
              </a:lnSpc>
            </a:pPr>
            <a:r>
              <a:rPr lang="en-US" altLang="en-US" sz="2200" b="1" i="1" u="sng" dirty="0">
                <a:solidFill>
                  <a:srgbClr val="C00000"/>
                </a:solidFill>
                <a:latin typeface="Times New Roman" panose="02020603050405020304" pitchFamily="18" charset="0"/>
                <a:cs typeface="Times New Roman" panose="02020603050405020304" pitchFamily="18" charset="0"/>
              </a:rPr>
              <a:t>Waste</a:t>
            </a:r>
            <a:r>
              <a:rPr lang="en-US" altLang="en-US" sz="2200" dirty="0">
                <a:latin typeface="Times New Roman" panose="02020603050405020304" pitchFamily="18" charset="0"/>
                <a:cs typeface="Times New Roman" panose="02020603050405020304" pitchFamily="18" charset="0"/>
              </a:rPr>
              <a:t>: spending more than is necessary</a:t>
            </a:r>
            <a:r>
              <a:rPr lang="en-US" altLang="en-US" sz="2200" dirty="0"/>
              <a:t>.</a:t>
            </a:r>
          </a:p>
        </p:txBody>
      </p:sp>
      <p:pic>
        <p:nvPicPr>
          <p:cNvPr id="2" name="Picture 1">
            <a:extLst>
              <a:ext uri="{FF2B5EF4-FFF2-40B4-BE49-F238E27FC236}">
                <a16:creationId xmlns:a16="http://schemas.microsoft.com/office/drawing/2014/main" id="{B51ED976-44F8-5540-A5C9-E9C9161F4798}"/>
              </a:ext>
            </a:extLst>
          </p:cNvPr>
          <p:cNvPicPr>
            <a:picLocks noChangeAspect="1"/>
          </p:cNvPicPr>
          <p:nvPr/>
        </p:nvPicPr>
        <p:blipFill>
          <a:blip r:embed="rId3"/>
          <a:stretch>
            <a:fillRect/>
          </a:stretch>
        </p:blipFill>
        <p:spPr>
          <a:xfrm>
            <a:off x="1219200" y="4707731"/>
            <a:ext cx="6781800" cy="1854200"/>
          </a:xfrm>
          <a:prstGeom prst="rect">
            <a:avLst/>
          </a:prstGeom>
        </p:spPr>
      </p:pic>
    </p:spTree>
    <p:extLst>
      <p:ext uri="{BB962C8B-B14F-4D97-AF65-F5344CB8AC3E}">
        <p14:creationId xmlns:p14="http://schemas.microsoft.com/office/powerpoint/2010/main" val="262101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5">
              <a:lumMod val="50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Perception of a Bureaucracy</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A Government by Proxy</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Re-Write FRQs and LEQ </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chemeClr val="bg1"/>
                </a:solidFill>
                <a:latin typeface="Times New Roman" panose="02020603050405020304" pitchFamily="18" charset="0"/>
                <a:cs typeface="Times New Roman" panose="02020603050405020304" pitchFamily="18" charset="0"/>
              </a:rPr>
              <a:t>Study for Presidential Quiz</a:t>
            </a:r>
          </a:p>
        </p:txBody>
      </p:sp>
    </p:spTree>
    <p:extLst>
      <p:ext uri="{BB962C8B-B14F-4D97-AF65-F5344CB8AC3E}">
        <p14:creationId xmlns:p14="http://schemas.microsoft.com/office/powerpoint/2010/main" val="69016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solidFill>
                  <a:schemeClr val="tx2"/>
                </a:solidFill>
                <a:latin typeface="Baskerville Old Face" panose="02020602080505020303" pitchFamily="18" charset="0"/>
              </a:rPr>
              <a:t>Public Policy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8077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083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C9C-5F34-48F2-9119-EF81BA268D83}"/>
              </a:ext>
            </a:extLst>
          </p:cNvPr>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The War on Drugs </a:t>
            </a:r>
          </a:p>
        </p:txBody>
      </p:sp>
      <p:sp>
        <p:nvSpPr>
          <p:cNvPr id="3" name="Content Placeholder 2">
            <a:extLst>
              <a:ext uri="{FF2B5EF4-FFF2-40B4-BE49-F238E27FC236}">
                <a16:creationId xmlns:a16="http://schemas.microsoft.com/office/drawing/2014/main" id="{2B256552-273F-47AE-8422-766C34EDDBE9}"/>
              </a:ext>
            </a:extLst>
          </p:cNvPr>
          <p:cNvSpPr>
            <a:spLocks noGrp="1"/>
          </p:cNvSpPr>
          <p:nvPr>
            <p:ph idx="1"/>
          </p:nvPr>
        </p:nvSpPr>
        <p:spPr>
          <a:xfrm>
            <a:off x="457200" y="1371600"/>
            <a:ext cx="8229600" cy="5211762"/>
          </a:xfrm>
          <a:solidFill>
            <a:schemeClr val="bg1"/>
          </a:solidFill>
        </p:spPr>
        <p:txBody>
          <a:bodyPr>
            <a:normAutofit/>
          </a:bodyPr>
          <a:lstStyle/>
          <a:p>
            <a:pPr marL="0" indent="0">
              <a:buNone/>
            </a:pPr>
            <a:r>
              <a:rPr lang="en-US" sz="2000" b="1" dirty="0">
                <a:solidFill>
                  <a:srgbClr val="002060"/>
                </a:solidFill>
                <a:latin typeface="Times" panose="02020603050405020304" pitchFamily="18" charset="0"/>
                <a:cs typeface="Times" panose="02020603050405020304" pitchFamily="18" charset="0"/>
              </a:rPr>
              <a:t>Dissect how discretionary authority and checks and balances impacts the implementation of the Control Substances Act. </a:t>
            </a:r>
          </a:p>
          <a:p>
            <a:pPr marL="0" indent="0">
              <a:buNone/>
            </a:pPr>
            <a:r>
              <a:rPr lang="en-US" sz="2000" b="1" dirty="0">
                <a:latin typeface="Times" panose="02020603050405020304" pitchFamily="18" charset="0"/>
                <a:cs typeface="Times" panose="02020603050405020304" pitchFamily="18" charset="0"/>
              </a:rPr>
              <a:t>Control Substance Act of 1970: </a:t>
            </a:r>
            <a:br>
              <a:rPr lang="en-US" sz="2000" b="1"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(1) Many of the drugs included within this subchapter have a useful and legitimate medical purpose and are necessary to maintain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the health and general welfare of the American people.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(2) The illegal importation, manufacture, distribution, and possession and improper use of controlled substances have a substantial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and detrimental effect on the health and general welfare of the American people.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(3) A major portion of the traffic in controlled substances flows through interstate and foreign commerce. Incidents of the traffic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which are not an integral part of the interstate or foreign flow, such as manufacture, local distribution, and possession, nonetheless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have a substantial and direct effect upon interstate commerce</a:t>
            </a:r>
          </a:p>
        </p:txBody>
      </p:sp>
      <p:sp>
        <p:nvSpPr>
          <p:cNvPr id="4" name="Rectangle 3">
            <a:extLst>
              <a:ext uri="{FF2B5EF4-FFF2-40B4-BE49-F238E27FC236}">
                <a16:creationId xmlns:a16="http://schemas.microsoft.com/office/drawing/2014/main" id="{2F0D4B57-FD89-E525-F2BC-C1B89A712234}"/>
              </a:ext>
            </a:extLst>
          </p:cNvPr>
          <p:cNvSpPr/>
          <p:nvPr/>
        </p:nvSpPr>
        <p:spPr>
          <a:xfrm>
            <a:off x="279816" y="1226786"/>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Identify different agencies task with controlling aspects of the Controlled Substances Act and explain their actual discretionary authority.</a:t>
            </a:r>
          </a:p>
        </p:txBody>
      </p:sp>
      <p:sp>
        <p:nvSpPr>
          <p:cNvPr id="5" name="Rectangle 4">
            <a:extLst>
              <a:ext uri="{FF2B5EF4-FFF2-40B4-BE49-F238E27FC236}">
                <a16:creationId xmlns:a16="http://schemas.microsoft.com/office/drawing/2014/main" id="{B3F5FE8D-0456-9F5F-29E3-C96784BD6634}"/>
              </a:ext>
            </a:extLst>
          </p:cNvPr>
          <p:cNvSpPr/>
          <p:nvPr/>
        </p:nvSpPr>
        <p:spPr>
          <a:xfrm>
            <a:off x="279816" y="2561092"/>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does Congress grant discretionary authority to a variety of agencies? </a:t>
            </a:r>
          </a:p>
        </p:txBody>
      </p:sp>
      <p:sp>
        <p:nvSpPr>
          <p:cNvPr id="6" name="Rectangle 5">
            <a:extLst>
              <a:ext uri="{FF2B5EF4-FFF2-40B4-BE49-F238E27FC236}">
                <a16:creationId xmlns:a16="http://schemas.microsoft.com/office/drawing/2014/main" id="{26BB67EB-0742-CEC5-AD5F-D9A45E248086}"/>
              </a:ext>
            </a:extLst>
          </p:cNvPr>
          <p:cNvSpPr/>
          <p:nvPr/>
        </p:nvSpPr>
        <p:spPr>
          <a:xfrm>
            <a:off x="279816" y="3895398"/>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does having multiple agencies support the arguments of Federalist 51? How can the President control a bureaucratic agency?</a:t>
            </a:r>
          </a:p>
        </p:txBody>
      </p:sp>
      <p:sp>
        <p:nvSpPr>
          <p:cNvPr id="7" name="Rectangle 6">
            <a:extLst>
              <a:ext uri="{FF2B5EF4-FFF2-40B4-BE49-F238E27FC236}">
                <a16:creationId xmlns:a16="http://schemas.microsoft.com/office/drawing/2014/main" id="{04BAD619-05CB-712F-10D1-EB2A49F70B35}"/>
              </a:ext>
            </a:extLst>
          </p:cNvPr>
          <p:cNvSpPr/>
          <p:nvPr/>
        </p:nvSpPr>
        <p:spPr>
          <a:xfrm>
            <a:off x="279816" y="5229704"/>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can’t the President control the bureaucratic agencies that implement the Controlled Substance Act? </a:t>
            </a:r>
          </a:p>
        </p:txBody>
      </p:sp>
    </p:spTree>
    <p:extLst>
      <p:ext uri="{BB962C8B-B14F-4D97-AF65-F5344CB8AC3E}">
        <p14:creationId xmlns:p14="http://schemas.microsoft.com/office/powerpoint/2010/main" val="92373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22D-43FD-4310-AF36-22D6640DE355}"/>
              </a:ext>
            </a:extLst>
          </p:cNvPr>
          <p:cNvSpPr>
            <a:spLocks noGrp="1"/>
          </p:cNvSpPr>
          <p:nvPr>
            <p:ph type="title"/>
          </p:nvPr>
        </p:nvSpPr>
        <p:spPr>
          <a:xfrm>
            <a:off x="457200" y="274638"/>
            <a:ext cx="8229600" cy="746125"/>
          </a:xfrm>
          <a:solidFill>
            <a:srgbClr val="002060"/>
          </a:solidFill>
        </p:spPr>
        <p:txBody>
          <a:bodyPr>
            <a:normAutofit fontScale="90000"/>
          </a:bodyPr>
          <a:lstStyle/>
          <a:p>
            <a:r>
              <a:rPr lang="en-US" dirty="0">
                <a:solidFill>
                  <a:schemeClr val="bg1"/>
                </a:solidFill>
                <a:latin typeface="Baskerville Old Face" panose="02020602080505020303" pitchFamily="18" charset="0"/>
              </a:rPr>
              <a:t>Bureaucratic Authority</a:t>
            </a:r>
          </a:p>
        </p:txBody>
      </p:sp>
      <p:sp>
        <p:nvSpPr>
          <p:cNvPr id="3" name="Content Placeholder 2">
            <a:extLst>
              <a:ext uri="{FF2B5EF4-FFF2-40B4-BE49-F238E27FC236}">
                <a16:creationId xmlns:a16="http://schemas.microsoft.com/office/drawing/2014/main" id="{72CC25E1-C97F-4F42-8443-19CEABFB435B}"/>
              </a:ext>
            </a:extLst>
          </p:cNvPr>
          <p:cNvSpPr>
            <a:spLocks noGrp="1"/>
          </p:cNvSpPr>
          <p:nvPr>
            <p:ph idx="1"/>
          </p:nvPr>
        </p:nvSpPr>
        <p:spPr>
          <a:xfrm>
            <a:off x="457200" y="1295400"/>
            <a:ext cx="8229600" cy="4830763"/>
          </a:xfrm>
          <a:solidFill>
            <a:schemeClr val="bg1"/>
          </a:solidFill>
          <a:ln>
            <a:solidFill>
              <a:schemeClr val="tx1"/>
            </a:solidFill>
          </a:ln>
        </p:spPr>
        <p:txBody>
          <a:bodyPr>
            <a:normAutofit/>
          </a:bodyPr>
          <a:lstStyle/>
          <a:p>
            <a:pPr marL="7938" lvl="1" indent="-7938">
              <a:buNone/>
            </a:pPr>
            <a:r>
              <a:rPr lang="en-US" sz="2400" dirty="0">
                <a:latin typeface="Times" panose="02020603050405020304" pitchFamily="18" charset="0"/>
                <a:cs typeface="Times" panose="02020603050405020304" pitchFamily="18" charset="0"/>
              </a:rPr>
              <a:t>Evaluate whether bureaucratic discretion creates a usurpation of power by the executive branch </a:t>
            </a:r>
          </a:p>
          <a:p>
            <a:pPr lvl="2"/>
            <a:r>
              <a:rPr lang="en-US" dirty="0">
                <a:latin typeface="Times" panose="02020603050405020304" pitchFamily="18" charset="0"/>
                <a:cs typeface="Times" panose="02020603050405020304" pitchFamily="18" charset="0"/>
              </a:rPr>
              <a:t>Federalist 51 </a:t>
            </a:r>
          </a:p>
          <a:p>
            <a:pPr lvl="2"/>
            <a:r>
              <a:rPr lang="en-US" dirty="0">
                <a:latin typeface="Times" panose="02020603050405020304" pitchFamily="18" charset="0"/>
                <a:cs typeface="Times" panose="02020603050405020304" pitchFamily="18" charset="0"/>
              </a:rPr>
              <a:t>The U.S. Constitution </a:t>
            </a:r>
          </a:p>
          <a:p>
            <a:pPr lvl="2"/>
            <a:r>
              <a:rPr lang="en-US" dirty="0">
                <a:latin typeface="Times" panose="02020603050405020304" pitchFamily="18" charset="0"/>
                <a:cs typeface="Times" panose="02020603050405020304" pitchFamily="18" charset="0"/>
              </a:rPr>
              <a:t>Brutus I</a:t>
            </a:r>
          </a:p>
          <a:p>
            <a:pPr lvl="1"/>
            <a:r>
              <a:rPr lang="en-US" sz="2400" dirty="0">
                <a:latin typeface="Times" panose="02020603050405020304" pitchFamily="18" charset="0"/>
                <a:cs typeface="Times" panose="02020603050405020304" pitchFamily="18" charset="0"/>
              </a:rPr>
              <a:t>Demonstrate an argument for and one against </a:t>
            </a:r>
          </a:p>
          <a:p>
            <a:pPr marL="0" lvl="1" indent="0">
              <a:buNone/>
            </a:pPr>
            <a:endParaRPr lang="en-US" sz="2400" dirty="0">
              <a:latin typeface="Times New Roman" panose="02020603050405020304" pitchFamily="18" charset="0"/>
              <a:cs typeface="Times New Roman" panose="02020603050405020304" pitchFamily="18" charset="0"/>
            </a:endParaRPr>
          </a:p>
        </p:txBody>
      </p:sp>
      <p:pic>
        <p:nvPicPr>
          <p:cNvPr id="1028" name="Picture 4" descr="Why Are Lengthy Bureaucratic Processes Known As 'Red Tape'? | Mental Floss">
            <a:extLst>
              <a:ext uri="{FF2B5EF4-FFF2-40B4-BE49-F238E27FC236}">
                <a16:creationId xmlns:a16="http://schemas.microsoft.com/office/drawing/2014/main" id="{FF6589DC-31EC-4258-BD6B-8335657B8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2400"/>
            <a:ext cx="4572000" cy="26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3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715962"/>
          </a:xfrm>
          <a:solidFill>
            <a:schemeClr val="tx2"/>
          </a:solidFill>
        </p:spPr>
        <p:txBody>
          <a:bodyPr>
            <a:normAutofit/>
          </a:bodyPr>
          <a:lstStyle/>
          <a:p>
            <a:r>
              <a:rPr lang="en-US" altLang="en-US" sz="3200" dirty="0">
                <a:solidFill>
                  <a:schemeClr val="bg1"/>
                </a:solidFill>
                <a:latin typeface="Baskerville Old Face" panose="02020602080505020303" pitchFamily="18" charset="0"/>
              </a:rPr>
              <a:t>I Fought the Law</a:t>
            </a:r>
          </a:p>
        </p:txBody>
      </p:sp>
      <p:sp>
        <p:nvSpPr>
          <p:cNvPr id="52228" name="Rectangle 6"/>
          <p:cNvSpPr>
            <a:spLocks noGrp="1" noChangeArrowheads="1"/>
          </p:cNvSpPr>
          <p:nvPr>
            <p:ph idx="1"/>
          </p:nvPr>
        </p:nvSpPr>
        <p:spPr>
          <a:xfrm>
            <a:off x="457200" y="1166018"/>
            <a:ext cx="8229600" cy="5158582"/>
          </a:xfrm>
          <a:solidFill>
            <a:schemeClr val="bg1">
              <a:alpha val="76000"/>
            </a:schemeClr>
          </a:solidFill>
          <a:ln>
            <a:solidFill>
              <a:srgbClr val="002060"/>
            </a:solidFill>
          </a:ln>
        </p:spPr>
        <p:txBody>
          <a:bodyPr>
            <a:normAutofit fontScale="47500" lnSpcReduction="20000"/>
          </a:bodyPr>
          <a:lstStyle/>
          <a:p>
            <a:pPr marL="0" indent="0">
              <a:buNone/>
            </a:pPr>
            <a:r>
              <a:rPr lang="en-US" sz="3600" b="1" dirty="0">
                <a:solidFill>
                  <a:srgbClr val="002060"/>
                </a:solidFill>
                <a:latin typeface="Times" pitchFamily="2" charset="0"/>
              </a:rPr>
              <a:t>Trumping Bureaucratic Overreach</a:t>
            </a:r>
            <a:endParaRPr lang="en-US" sz="3600" dirty="0">
              <a:solidFill>
                <a:srgbClr val="002060"/>
              </a:solidFill>
              <a:latin typeface="Times" pitchFamily="2" charset="0"/>
            </a:endParaRPr>
          </a:p>
          <a:p>
            <a:r>
              <a:rPr lang="en-US" sz="3600" dirty="0">
                <a:latin typeface="Times" pitchFamily="2" charset="0"/>
              </a:rPr>
              <a:t>The current President of the U.S. has promised to get rid of two regulation for everyone that is passed by Congress.  You and a part will be completing an implementation assessment of an assigned public policy regulation to determine which could be eliminated and which need to be continuously implemented. </a:t>
            </a:r>
          </a:p>
          <a:p>
            <a:pPr marL="0" indent="0">
              <a:lnSpc>
                <a:spcPct val="80000"/>
              </a:lnSpc>
              <a:buNone/>
            </a:pPr>
            <a:endParaRPr lang="en-US" altLang="en-US" sz="3600" dirty="0">
              <a:latin typeface="Times" pitchFamily="2" charset="0"/>
            </a:endParaRPr>
          </a:p>
          <a:p>
            <a:pPr marL="0" indent="0">
              <a:lnSpc>
                <a:spcPct val="80000"/>
              </a:lnSpc>
              <a:buNone/>
            </a:pPr>
            <a:r>
              <a:rPr lang="en-US" altLang="en-US" sz="3600" dirty="0">
                <a:latin typeface="Times" pitchFamily="2" charset="0"/>
              </a:rPr>
              <a:t>Select ONE of the following public policy to evaluate </a:t>
            </a:r>
          </a:p>
          <a:p>
            <a:pPr marL="0" indent="0">
              <a:lnSpc>
                <a:spcPct val="80000"/>
              </a:lnSpc>
              <a:buNone/>
            </a:pPr>
            <a:endParaRPr lang="en-US" altLang="en-US" sz="2400" dirty="0">
              <a:latin typeface="Times" pitchFamily="2" charset="0"/>
            </a:endParaRPr>
          </a:p>
          <a:p>
            <a:r>
              <a:rPr lang="en-US" sz="3800" b="1" dirty="0">
                <a:solidFill>
                  <a:srgbClr val="7030A0"/>
                </a:solidFill>
                <a:latin typeface="Times" pitchFamily="2" charset="0"/>
              </a:rPr>
              <a:t>Clean Air Act 1970			</a:t>
            </a:r>
          </a:p>
          <a:p>
            <a:r>
              <a:rPr lang="en-US" sz="3800" b="1" dirty="0">
                <a:solidFill>
                  <a:srgbClr val="7030A0"/>
                </a:solidFill>
                <a:latin typeface="Times" pitchFamily="2" charset="0"/>
              </a:rPr>
              <a:t>Elementary and Secondary Education Act 2001	</a:t>
            </a:r>
          </a:p>
          <a:p>
            <a:pPr lvl="0"/>
            <a:r>
              <a:rPr lang="en-US" sz="3800" b="1" dirty="0">
                <a:solidFill>
                  <a:srgbClr val="7030A0"/>
                </a:solidFill>
                <a:latin typeface="Times" pitchFamily="2" charset="0"/>
              </a:rPr>
              <a:t>Civil Rights Act of 1964				</a:t>
            </a:r>
          </a:p>
          <a:p>
            <a:pPr lvl="0"/>
            <a:r>
              <a:rPr lang="en-US" sz="3800" b="1" dirty="0">
                <a:solidFill>
                  <a:srgbClr val="7030A0"/>
                </a:solidFill>
                <a:latin typeface="Times" pitchFamily="2" charset="0"/>
              </a:rPr>
              <a:t>USA Patriot Act 2001</a:t>
            </a:r>
          </a:p>
          <a:p>
            <a:pPr lvl="0"/>
            <a:r>
              <a:rPr lang="en-US" sz="3800" b="1" dirty="0">
                <a:solidFill>
                  <a:srgbClr val="7030A0"/>
                </a:solidFill>
                <a:latin typeface="Times" pitchFamily="2" charset="0"/>
              </a:rPr>
              <a:t>Americans with Disabilities Act 1990			</a:t>
            </a:r>
          </a:p>
          <a:p>
            <a:pPr lvl="0"/>
            <a:r>
              <a:rPr lang="en-US" sz="3800" b="1" dirty="0">
                <a:solidFill>
                  <a:srgbClr val="7030A0"/>
                </a:solidFill>
                <a:latin typeface="Times" pitchFamily="2" charset="0"/>
              </a:rPr>
              <a:t>Voting Rights Act 1965</a:t>
            </a:r>
          </a:p>
          <a:p>
            <a:pPr lvl="0"/>
            <a:r>
              <a:rPr lang="en-US" sz="3800" b="1" dirty="0">
                <a:solidFill>
                  <a:srgbClr val="7030A0"/>
                </a:solidFill>
                <a:latin typeface="Times" pitchFamily="2" charset="0"/>
              </a:rPr>
              <a:t>Federal Election Campaign Act 1972		</a:t>
            </a:r>
          </a:p>
          <a:p>
            <a:pPr lvl="0"/>
            <a:r>
              <a:rPr lang="en-US" sz="3800" b="1" dirty="0">
                <a:solidFill>
                  <a:srgbClr val="7030A0"/>
                </a:solidFill>
                <a:latin typeface="Times" pitchFamily="2" charset="0"/>
              </a:rPr>
              <a:t>Welfare Reform Act 1976</a:t>
            </a:r>
          </a:p>
          <a:p>
            <a:pPr lvl="0"/>
            <a:r>
              <a:rPr lang="en-US" sz="3800" b="1" dirty="0">
                <a:solidFill>
                  <a:srgbClr val="7030A0"/>
                </a:solidFill>
                <a:latin typeface="Times" pitchFamily="2" charset="0"/>
              </a:rPr>
              <a:t>Anti-terrorism &amp; Effective Death Penalty Act 1996	</a:t>
            </a:r>
          </a:p>
          <a:p>
            <a:pPr lvl="0"/>
            <a:r>
              <a:rPr lang="en-US" sz="3800" b="1" dirty="0">
                <a:solidFill>
                  <a:srgbClr val="7030A0"/>
                </a:solidFill>
                <a:latin typeface="Times" pitchFamily="2" charset="0"/>
              </a:rPr>
              <a:t>Control Substance Act 1970</a:t>
            </a:r>
          </a:p>
          <a:p>
            <a:pPr lvl="0"/>
            <a:r>
              <a:rPr lang="en-US" sz="3800" b="1" dirty="0">
                <a:solidFill>
                  <a:srgbClr val="7030A0"/>
                </a:solidFill>
                <a:latin typeface="Times" pitchFamily="2" charset="0"/>
              </a:rPr>
              <a:t>Immigration Act 1990					</a:t>
            </a:r>
          </a:p>
          <a:p>
            <a:pPr lvl="0"/>
            <a:r>
              <a:rPr lang="en-US" sz="3800" b="1" dirty="0">
                <a:solidFill>
                  <a:srgbClr val="7030A0"/>
                </a:solidFill>
                <a:latin typeface="Times" pitchFamily="2" charset="0"/>
              </a:rPr>
              <a:t>Brady Handgun Prevention Act 1993</a:t>
            </a:r>
          </a:p>
        </p:txBody>
      </p:sp>
    </p:spTree>
    <p:extLst>
      <p:ext uri="{BB962C8B-B14F-4D97-AF65-F5344CB8AC3E}">
        <p14:creationId xmlns:p14="http://schemas.microsoft.com/office/powerpoint/2010/main" val="838388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Discretionary Authority Usurped </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To Regulate or not to Regulate?</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Power struggle</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Hi, I am from the government due Wed. 12/13</a:t>
            </a:r>
          </a:p>
        </p:txBody>
      </p:sp>
    </p:spTree>
    <p:extLst>
      <p:ext uri="{BB962C8B-B14F-4D97-AF65-F5344CB8AC3E}">
        <p14:creationId xmlns:p14="http://schemas.microsoft.com/office/powerpoint/2010/main" val="2008159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a:ln>
            <a:solidFill>
              <a:schemeClr val="tx1"/>
            </a:solidFill>
          </a:ln>
        </p:spPr>
        <p:txBody>
          <a:bodyPr>
            <a:normAutofit fontScale="90000"/>
          </a:bodyPr>
          <a:lstStyle/>
          <a:p>
            <a:r>
              <a:rPr lang="en-US" dirty="0">
                <a:solidFill>
                  <a:srgbClr val="002060"/>
                </a:solidFill>
                <a:latin typeface="Baskerville Old Face" panose="02020602080505020303" pitchFamily="18" charset="77"/>
              </a:rPr>
              <a:t>To Regulate or Deregulate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8534399" cy="4200525"/>
          </a:xfrm>
        </p:spPr>
      </p:pic>
      <p:sp>
        <p:nvSpPr>
          <p:cNvPr id="5" name="Rectangle 4"/>
          <p:cNvSpPr/>
          <p:nvPr/>
        </p:nvSpPr>
        <p:spPr>
          <a:xfrm>
            <a:off x="457200" y="5562600"/>
            <a:ext cx="76962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a:solidFill>
                  <a:schemeClr val="bg1"/>
                </a:solidFill>
                <a:latin typeface="Times" panose="02020603050405020304" pitchFamily="18" charset="0"/>
                <a:cs typeface="Times" panose="02020603050405020304" pitchFamily="18" charset="0"/>
              </a:rPr>
              <a:t>Why should the federal government pass and enforce regulations?</a:t>
            </a:r>
          </a:p>
          <a:p>
            <a:pPr marL="457200" indent="-457200">
              <a:buFont typeface="+mj-lt"/>
              <a:buAutoNum type="arabicPeriod"/>
            </a:pPr>
            <a:r>
              <a:rPr lang="en-US" sz="2400" dirty="0">
                <a:solidFill>
                  <a:schemeClr val="bg1"/>
                </a:solidFill>
                <a:latin typeface="Times" panose="02020603050405020304" pitchFamily="18" charset="0"/>
                <a:cs typeface="Times" panose="02020603050405020304" pitchFamily="18" charset="0"/>
              </a:rPr>
              <a:t>What are the counter-arguments for deregulation? </a:t>
            </a:r>
          </a:p>
        </p:txBody>
      </p:sp>
    </p:spTree>
    <p:extLst>
      <p:ext uri="{BB962C8B-B14F-4D97-AF65-F5344CB8AC3E}">
        <p14:creationId xmlns:p14="http://schemas.microsoft.com/office/powerpoint/2010/main" val="3252801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16"/>
            <a:ext cx="8229600" cy="717394"/>
          </a:xfrm>
          <a:solidFill>
            <a:schemeClr val="tx2"/>
          </a:solidFill>
          <a:ln>
            <a:solidFill>
              <a:srgbClr val="FF0000"/>
            </a:solidFill>
          </a:ln>
        </p:spPr>
        <p:txBody>
          <a:bodyPr>
            <a:normAutofit fontScale="90000"/>
          </a:bodyPr>
          <a:lstStyle/>
          <a:p>
            <a:r>
              <a:rPr lang="en-US" b="1" dirty="0">
                <a:solidFill>
                  <a:schemeClr val="bg1"/>
                </a:solidFill>
                <a:latin typeface="Baskerville Old Face" panose="02020602080505020303" pitchFamily="18" charset="0"/>
              </a:rPr>
              <a:t>Regulation Debate </a:t>
            </a:r>
          </a:p>
        </p:txBody>
      </p:sp>
      <p:sp>
        <p:nvSpPr>
          <p:cNvPr id="3" name="Content Placeholder 2"/>
          <p:cNvSpPr>
            <a:spLocks noGrp="1"/>
          </p:cNvSpPr>
          <p:nvPr>
            <p:ph idx="1"/>
          </p:nvPr>
        </p:nvSpPr>
        <p:spPr>
          <a:xfrm>
            <a:off x="457200" y="1002426"/>
            <a:ext cx="8229600" cy="5123738"/>
          </a:xfrm>
          <a:solidFill>
            <a:schemeClr val="bg1"/>
          </a:solidFill>
          <a:ln>
            <a:solidFill>
              <a:schemeClr val="tx1"/>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Debate: Should the U.S. government regulate (put rules on) the market economy?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0" y="3050280"/>
            <a:ext cx="3886200" cy="3702704"/>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792" y="3247784"/>
            <a:ext cx="3657599" cy="3505200"/>
          </a:xfrm>
          <a:prstGeom prst="rect">
            <a:avLst/>
          </a:prstGeom>
        </p:spPr>
      </p:pic>
      <p:sp>
        <p:nvSpPr>
          <p:cNvPr id="7" name="Rectangle 6"/>
          <p:cNvSpPr/>
          <p:nvPr/>
        </p:nvSpPr>
        <p:spPr>
          <a:xfrm>
            <a:off x="289810" y="1833215"/>
            <a:ext cx="4038600" cy="1039301"/>
          </a:xfrm>
          <a:prstGeom prst="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Great Depression</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Regulation</a:t>
            </a:r>
            <a:r>
              <a:rPr lang="en-US" sz="2400" dirty="0">
                <a:solidFill>
                  <a:schemeClr val="bg1"/>
                </a:solidFill>
                <a:latin typeface="Times New Roman" panose="02020603050405020304" pitchFamily="18" charset="0"/>
                <a:cs typeface="Times New Roman" panose="02020603050405020304" pitchFamily="18" charset="0"/>
              </a:rPr>
              <a:t> need to correct the market economy</a:t>
            </a:r>
          </a:p>
        </p:txBody>
      </p:sp>
      <p:sp>
        <p:nvSpPr>
          <p:cNvPr id="8" name="Rectangle 7"/>
          <p:cNvSpPr/>
          <p:nvPr/>
        </p:nvSpPr>
        <p:spPr>
          <a:xfrm>
            <a:off x="4775616" y="1833215"/>
            <a:ext cx="4343399" cy="1217065"/>
          </a:xfrm>
          <a:prstGeom prst="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Devolution Revolution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r>
              <a:rPr lang="en-US" sz="2400" b="1" u="sng" dirty="0">
                <a:solidFill>
                  <a:schemeClr val="bg1"/>
                </a:solidFill>
                <a:latin typeface="Times New Roman" panose="02020603050405020304" pitchFamily="18" charset="0"/>
                <a:cs typeface="Times New Roman" panose="02020603050405020304" pitchFamily="18" charset="0"/>
              </a:rPr>
              <a:t>deregulate (remove rules</a:t>
            </a:r>
            <a:r>
              <a:rPr lang="en-US" sz="2400" b="1"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and allow the free market to work</a:t>
            </a:r>
          </a:p>
        </p:txBody>
      </p:sp>
      <p:cxnSp>
        <p:nvCxnSpPr>
          <p:cNvPr id="9" name="Straight Connector 8">
            <a:extLst>
              <a:ext uri="{FF2B5EF4-FFF2-40B4-BE49-F238E27FC236}">
                <a16:creationId xmlns:a16="http://schemas.microsoft.com/office/drawing/2014/main" id="{159D9815-EF8F-FCB8-7281-F779839B8F8D}"/>
              </a:ext>
            </a:extLst>
          </p:cNvPr>
          <p:cNvCxnSpPr/>
          <p:nvPr/>
        </p:nvCxnSpPr>
        <p:spPr>
          <a:xfrm>
            <a:off x="4572000" y="1833215"/>
            <a:ext cx="0" cy="4078291"/>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5541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a:solidFill>
            <a:schemeClr val="bg1"/>
          </a:solidFill>
          <a:ln>
            <a:solidFill>
              <a:schemeClr val="tx1"/>
            </a:solidFill>
          </a:ln>
        </p:spPr>
        <p:txBody>
          <a:bodyPr>
            <a:normAutofit/>
          </a:bodyPr>
          <a:lstStyle/>
          <a:p>
            <a:r>
              <a:rPr lang="en-US" dirty="0">
                <a:solidFill>
                  <a:srgbClr val="FF0000"/>
                </a:solidFill>
                <a:latin typeface="Baskerville Old Face" panose="02020602080505020303" pitchFamily="18" charset="0"/>
              </a:rPr>
              <a:t>To Regulate or To Deregulate</a:t>
            </a:r>
          </a:p>
        </p:txBody>
      </p:sp>
      <p:sp>
        <p:nvSpPr>
          <p:cNvPr id="5" name="Text Placeholder 4"/>
          <p:cNvSpPr>
            <a:spLocks noGrp="1"/>
          </p:cNvSpPr>
          <p:nvPr>
            <p:ph type="body" idx="1"/>
          </p:nvPr>
        </p:nvSpPr>
        <p:spPr>
          <a:xfrm>
            <a:off x="104745" y="1118286"/>
            <a:ext cx="2562255" cy="481914"/>
          </a:xfrm>
          <a:solidFill>
            <a:srgbClr val="002060"/>
          </a:solidFill>
          <a:ln>
            <a:solidFill>
              <a:srgbClr val="FF0000"/>
            </a:solidFill>
          </a:ln>
        </p:spPr>
        <p:txBody>
          <a:bodyPr/>
          <a:lstStyle/>
          <a:p>
            <a:r>
              <a:rPr lang="en-US" dirty="0">
                <a:solidFill>
                  <a:schemeClr val="bg1"/>
                </a:solidFill>
                <a:latin typeface="Times New Roman" panose="02020603050405020304" pitchFamily="18" charset="0"/>
                <a:cs typeface="Times New Roman" panose="02020603050405020304" pitchFamily="18" charset="0"/>
              </a:rPr>
              <a:t>Regulation</a:t>
            </a:r>
          </a:p>
        </p:txBody>
      </p:sp>
      <p:sp>
        <p:nvSpPr>
          <p:cNvPr id="7" name="Text Placeholder 6"/>
          <p:cNvSpPr>
            <a:spLocks noGrp="1"/>
          </p:cNvSpPr>
          <p:nvPr>
            <p:ph type="body" sz="quarter" idx="3"/>
          </p:nvPr>
        </p:nvSpPr>
        <p:spPr>
          <a:xfrm>
            <a:off x="4645024" y="1143000"/>
            <a:ext cx="4041775" cy="457200"/>
          </a:xfrm>
          <a:solidFill>
            <a:srgbClr val="C00000"/>
          </a:solidFill>
          <a:ln>
            <a:solidFill>
              <a:srgbClr val="002060"/>
            </a:solidFill>
          </a:ln>
        </p:spPr>
        <p:txBody>
          <a:bodyPr/>
          <a:lstStyle/>
          <a:p>
            <a:r>
              <a:rPr lang="en-US" dirty="0">
                <a:solidFill>
                  <a:schemeClr val="bg1"/>
                </a:solidFill>
                <a:latin typeface="Times New Roman" panose="02020603050405020304" pitchFamily="18" charset="0"/>
                <a:cs typeface="Times New Roman" panose="02020603050405020304" pitchFamily="18" charset="0"/>
              </a:rPr>
              <a:t>Deregulation (Privatization)</a:t>
            </a:r>
          </a:p>
        </p:txBody>
      </p:sp>
      <p:sp>
        <p:nvSpPr>
          <p:cNvPr id="8" name="Content Placeholder 7"/>
          <p:cNvSpPr>
            <a:spLocks noGrp="1"/>
          </p:cNvSpPr>
          <p:nvPr>
            <p:ph sz="quarter" idx="4"/>
          </p:nvPr>
        </p:nvSpPr>
        <p:spPr>
          <a:xfrm>
            <a:off x="4645025" y="1727887"/>
            <a:ext cx="4394230" cy="3301314"/>
          </a:xfrm>
          <a:solidFill>
            <a:schemeClr val="bg1"/>
          </a:solidFill>
          <a:ln>
            <a:solidFill>
              <a:schemeClr val="tx2"/>
            </a:solidFill>
          </a:ln>
        </p:spPr>
        <p:txBody>
          <a:bodyPr>
            <a:normAutofit/>
          </a:bodyPr>
          <a:lstStyle/>
          <a:p>
            <a:r>
              <a:rPr lang="en-US" dirty="0">
                <a:latin typeface="Times New Roman" panose="02020603050405020304" pitchFamily="18" charset="0"/>
                <a:cs typeface="Times New Roman" panose="02020603050405020304" pitchFamily="18" charset="0"/>
              </a:rPr>
              <a:t>The natural forces of laissez faire regulate the economy</a:t>
            </a:r>
          </a:p>
          <a:p>
            <a:r>
              <a:rPr lang="en-US" dirty="0">
                <a:latin typeface="Times New Roman" panose="02020603050405020304" pitchFamily="18" charset="0"/>
                <a:cs typeface="Times New Roman" panose="02020603050405020304" pitchFamily="18" charset="0"/>
              </a:rPr>
              <a:t>Causes prices to rise </a:t>
            </a:r>
          </a:p>
          <a:p>
            <a:r>
              <a:rPr lang="en-US" dirty="0">
                <a:latin typeface="Times New Roman" panose="02020603050405020304" pitchFamily="18" charset="0"/>
                <a:cs typeface="Times New Roman" panose="02020603050405020304" pitchFamily="18" charset="0"/>
              </a:rPr>
              <a:t>Hurts American competitive advantage aboard </a:t>
            </a:r>
          </a:p>
          <a:p>
            <a:r>
              <a:rPr lang="en-US" dirty="0">
                <a:latin typeface="Times New Roman" panose="02020603050405020304" pitchFamily="18" charset="0"/>
                <a:cs typeface="Times New Roman" panose="02020603050405020304" pitchFamily="18" charset="0"/>
              </a:rPr>
              <a:t>Many regulations fail to achieve their goal</a:t>
            </a:r>
          </a:p>
        </p:txBody>
      </p:sp>
      <p:sp>
        <p:nvSpPr>
          <p:cNvPr id="2" name="Rectangle 1">
            <a:extLst>
              <a:ext uri="{FF2B5EF4-FFF2-40B4-BE49-F238E27FC236}">
                <a16:creationId xmlns:a16="http://schemas.microsoft.com/office/drawing/2014/main" id="{35799380-EE85-4862-9615-2E5D20AD8568}"/>
              </a:ext>
            </a:extLst>
          </p:cNvPr>
          <p:cNvSpPr/>
          <p:nvPr/>
        </p:nvSpPr>
        <p:spPr>
          <a:xfrm>
            <a:off x="104745" y="1727887"/>
            <a:ext cx="4187825" cy="3301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Protects market competition, labor, &amp; consumers</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Provide services not offered  by the private sector</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Promotes efficiency</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Environmental protection increased (Clean Air Act, Clean water Act)</a:t>
            </a:r>
            <a:endParaRPr lang="en-US" sz="22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Deregulate for the Coronavirus Recovery - WSJ">
            <a:extLst>
              <a:ext uri="{FF2B5EF4-FFF2-40B4-BE49-F238E27FC236}">
                <a16:creationId xmlns:a16="http://schemas.microsoft.com/office/drawing/2014/main" id="{A43CEC78-A0C9-FFC5-8899-E9374D4F6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572000"/>
            <a:ext cx="3810000" cy="20574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91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a:solidFill>
            <a:schemeClr val="bg1"/>
          </a:solidFill>
          <a:ln>
            <a:solidFill>
              <a:schemeClr val="tx1"/>
            </a:solidFill>
          </a:ln>
        </p:spPr>
        <p:txBody>
          <a:bodyPr>
            <a:normAutofit fontScale="90000"/>
          </a:bodyPr>
          <a:lstStyle/>
          <a:p>
            <a:r>
              <a:rPr lang="en-US" dirty="0">
                <a:solidFill>
                  <a:srgbClr val="FF0000"/>
                </a:solidFill>
                <a:latin typeface="Baskerville Old Face" panose="02020602080505020303" pitchFamily="18" charset="0"/>
              </a:rPr>
              <a:t>Implementation – Regulation Debate</a:t>
            </a:r>
          </a:p>
        </p:txBody>
      </p:sp>
      <p:sp>
        <p:nvSpPr>
          <p:cNvPr id="5" name="Text Placeholder 4"/>
          <p:cNvSpPr>
            <a:spLocks noGrp="1"/>
          </p:cNvSpPr>
          <p:nvPr>
            <p:ph type="body" idx="1"/>
          </p:nvPr>
        </p:nvSpPr>
        <p:spPr>
          <a:xfrm>
            <a:off x="445636" y="1118286"/>
            <a:ext cx="2221364" cy="481914"/>
          </a:xfrm>
          <a:solidFill>
            <a:srgbClr val="C00000"/>
          </a:solidFill>
        </p:spPr>
        <p:txBody>
          <a:bodyPr/>
          <a:lstStyle/>
          <a:p>
            <a:r>
              <a:rPr lang="en-US" dirty="0">
                <a:solidFill>
                  <a:schemeClr val="bg1"/>
                </a:solidFill>
                <a:latin typeface="Times New Roman" panose="02020603050405020304" pitchFamily="18" charset="0"/>
                <a:cs typeface="Times New Roman" panose="02020603050405020304" pitchFamily="18" charset="0"/>
              </a:rPr>
              <a:t>Regulation</a:t>
            </a:r>
          </a:p>
        </p:txBody>
      </p:sp>
      <p:sp>
        <p:nvSpPr>
          <p:cNvPr id="7" name="Text Placeholder 6"/>
          <p:cNvSpPr>
            <a:spLocks noGrp="1"/>
          </p:cNvSpPr>
          <p:nvPr>
            <p:ph type="body" sz="quarter" idx="3"/>
          </p:nvPr>
        </p:nvSpPr>
        <p:spPr>
          <a:xfrm>
            <a:off x="4645024" y="1143000"/>
            <a:ext cx="4041775" cy="457200"/>
          </a:xfrm>
          <a:solidFill>
            <a:srgbClr val="C00000"/>
          </a:solidFill>
        </p:spPr>
        <p:txBody>
          <a:bodyPr/>
          <a:lstStyle/>
          <a:p>
            <a:r>
              <a:rPr lang="en-US" dirty="0">
                <a:solidFill>
                  <a:schemeClr val="bg1"/>
                </a:solidFill>
                <a:latin typeface="Times New Roman" panose="02020603050405020304" pitchFamily="18" charset="0"/>
                <a:cs typeface="Times New Roman" panose="02020603050405020304" pitchFamily="18" charset="0"/>
              </a:rPr>
              <a:t>Deregulation (Privatization)</a:t>
            </a:r>
          </a:p>
        </p:txBody>
      </p:sp>
      <p:sp>
        <p:nvSpPr>
          <p:cNvPr id="8" name="Content Placeholder 7"/>
          <p:cNvSpPr>
            <a:spLocks noGrp="1"/>
          </p:cNvSpPr>
          <p:nvPr>
            <p:ph sz="quarter" idx="4"/>
          </p:nvPr>
        </p:nvSpPr>
        <p:spPr>
          <a:xfrm>
            <a:off x="4645025" y="1727886"/>
            <a:ext cx="4394230" cy="4901515"/>
          </a:xfrm>
          <a:solidFill>
            <a:schemeClr val="bg1"/>
          </a:solidFill>
          <a:ln>
            <a:solidFill>
              <a:schemeClr val="tx2"/>
            </a:solidFill>
          </a:ln>
        </p:spPr>
        <p:txBody>
          <a:bodyPr>
            <a:normAutofit fontScale="70000" lnSpcReduction="20000"/>
          </a:bodyPr>
          <a:lstStyle/>
          <a:p>
            <a:r>
              <a:rPr lang="en-US" sz="2900" dirty="0">
                <a:latin typeface="Times New Roman" panose="02020603050405020304" pitchFamily="18" charset="0"/>
                <a:cs typeface="Times New Roman" panose="02020603050405020304" pitchFamily="18" charset="0"/>
              </a:rPr>
              <a:t>Avoids</a:t>
            </a:r>
            <a:r>
              <a:rPr lang="en-US" sz="2900" b="1" dirty="0">
                <a:solidFill>
                  <a:schemeClr val="tx2"/>
                </a:solidFill>
                <a:latin typeface="Times New Roman" panose="02020603050405020304" pitchFamily="18" charset="0"/>
                <a:cs typeface="Times New Roman" panose="02020603050405020304" pitchFamily="18" charset="0"/>
              </a:rPr>
              <a:t> </a:t>
            </a:r>
            <a:r>
              <a:rPr lang="en-US" sz="2900" b="1" u="sng" dirty="0">
                <a:solidFill>
                  <a:schemeClr val="tx2"/>
                </a:solidFill>
                <a:latin typeface="Times New Roman" panose="02020603050405020304" pitchFamily="18" charset="0"/>
                <a:cs typeface="Times New Roman" panose="02020603050405020304" pitchFamily="18" charset="0"/>
              </a:rPr>
              <a:t>agency capture (regulatory capture)</a:t>
            </a:r>
            <a:r>
              <a:rPr lang="en-US" sz="2900" dirty="0">
                <a:latin typeface="Times New Roman" panose="02020603050405020304" pitchFamily="18" charset="0"/>
                <a:cs typeface="Times New Roman" panose="02020603050405020304" pitchFamily="18" charset="0"/>
              </a:rPr>
              <a:t>: bureaucracy corrupted by industries to do their bidding</a:t>
            </a:r>
          </a:p>
          <a:p>
            <a:r>
              <a:rPr lang="en-US" sz="2900" b="1" i="1" dirty="0">
                <a:solidFill>
                  <a:srgbClr val="002060"/>
                </a:solidFill>
                <a:latin typeface="Times New Roman" panose="02020603050405020304" pitchFamily="18" charset="0"/>
                <a:cs typeface="Times New Roman" panose="02020603050405020304" pitchFamily="18" charset="0"/>
              </a:rPr>
              <a:t>Big government </a:t>
            </a:r>
            <a:r>
              <a:rPr lang="en-US" sz="2900" dirty="0">
                <a:latin typeface="Times New Roman" panose="02020603050405020304" pitchFamily="18" charset="0"/>
                <a:cs typeface="Times New Roman" panose="02020603050405020304" pitchFamily="18" charset="0"/>
              </a:rPr>
              <a:t>– cost $$$ (devolution revolution)</a:t>
            </a:r>
          </a:p>
          <a:p>
            <a:r>
              <a:rPr lang="en-US" sz="2900" dirty="0">
                <a:latin typeface="Times New Roman" panose="02020603050405020304" pitchFamily="18" charset="0"/>
                <a:cs typeface="Times New Roman" panose="02020603050405020304" pitchFamily="18" charset="0"/>
              </a:rPr>
              <a:t>The natural forces of </a:t>
            </a:r>
            <a:r>
              <a:rPr lang="en-US" sz="2900" b="1" dirty="0">
                <a:solidFill>
                  <a:srgbClr val="002060"/>
                </a:solidFill>
                <a:latin typeface="Times New Roman" panose="02020603050405020304" pitchFamily="18" charset="0"/>
                <a:cs typeface="Times New Roman" panose="02020603050405020304" pitchFamily="18" charset="0"/>
              </a:rPr>
              <a:t>laissez faire </a:t>
            </a:r>
            <a:r>
              <a:rPr lang="en-US" sz="2900" dirty="0">
                <a:latin typeface="Times New Roman" panose="02020603050405020304" pitchFamily="18" charset="0"/>
                <a:cs typeface="Times New Roman" panose="02020603050405020304" pitchFamily="18" charset="0"/>
              </a:rPr>
              <a:t>economy control industry</a:t>
            </a:r>
          </a:p>
          <a:p>
            <a:pPr>
              <a:lnSpc>
                <a:spcPct val="90000"/>
              </a:lnSpc>
            </a:pPr>
            <a:r>
              <a:rPr lang="en-US" altLang="en-US" sz="2900" dirty="0">
                <a:latin typeface="Times New Roman" panose="02020603050405020304" pitchFamily="18" charset="0"/>
                <a:cs typeface="Times New Roman" panose="02020603050405020304" pitchFamily="18" charset="0"/>
              </a:rPr>
              <a:t>Causes prices to rise</a:t>
            </a:r>
          </a:p>
          <a:p>
            <a:pPr>
              <a:lnSpc>
                <a:spcPct val="90000"/>
              </a:lnSpc>
            </a:pPr>
            <a:r>
              <a:rPr lang="en-US" altLang="en-US" sz="2900" dirty="0">
                <a:latin typeface="Times New Roman" panose="02020603050405020304" pitchFamily="18" charset="0"/>
                <a:cs typeface="Times New Roman" panose="02020603050405020304" pitchFamily="18" charset="0"/>
              </a:rPr>
              <a:t>Distort markets </a:t>
            </a:r>
          </a:p>
          <a:p>
            <a:pPr>
              <a:lnSpc>
                <a:spcPct val="90000"/>
              </a:lnSpc>
            </a:pPr>
            <a:r>
              <a:rPr lang="en-US" altLang="en-US" sz="2900" dirty="0">
                <a:latin typeface="Times New Roman" panose="02020603050405020304" pitchFamily="18" charset="0"/>
                <a:cs typeface="Times New Roman" panose="02020603050405020304" pitchFamily="18" charset="0"/>
              </a:rPr>
              <a:t>Hurts American competitive position aboard</a:t>
            </a:r>
          </a:p>
          <a:p>
            <a:r>
              <a:rPr lang="en-US" altLang="en-US" sz="2900" dirty="0">
                <a:latin typeface="Times New Roman" panose="02020603050405020304" pitchFamily="18" charset="0"/>
                <a:cs typeface="Times New Roman" panose="02020603050405020304" pitchFamily="18" charset="0"/>
              </a:rPr>
              <a:t>Many regulations have failed to protect anything</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Ex. </a:t>
            </a:r>
            <a:r>
              <a:rPr lang="en-US" sz="2900" b="1" i="1" dirty="0">
                <a:latin typeface="Times New Roman" panose="02020603050405020304" pitchFamily="18" charset="0"/>
                <a:cs typeface="Times New Roman" panose="02020603050405020304" pitchFamily="18" charset="0"/>
              </a:rPr>
              <a:t>Banking, airlines, telecommunications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5799380-EE85-4862-9615-2E5D20AD8568}"/>
              </a:ext>
            </a:extLst>
          </p:cNvPr>
          <p:cNvSpPr/>
          <p:nvPr/>
        </p:nvSpPr>
        <p:spPr>
          <a:xfrm>
            <a:off x="104745" y="1727886"/>
            <a:ext cx="4187825" cy="4901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Promotes &amp; protects market competition</a:t>
            </a:r>
          </a:p>
          <a:p>
            <a:pPr marL="285750" indent="-28575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Provide services not offered by the private sector</a:t>
            </a:r>
          </a:p>
          <a:p>
            <a:pPr marL="285750" indent="-28575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Promotes efficiency</a:t>
            </a:r>
          </a:p>
          <a:p>
            <a:pPr marL="285750" indent="-28575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Protects consumer &amp; labor safety</a:t>
            </a:r>
          </a:p>
          <a:p>
            <a:pPr marL="285750" indent="-28575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Environmental protection increased (Clean Air Act, Clean water Act)</a:t>
            </a:r>
          </a:p>
          <a:p>
            <a:pPr marL="285750" indent="-285750">
              <a:buFont typeface="Arial" panose="020B0604020202020204" pitchFamily="34" charset="0"/>
              <a:buChar char="•"/>
            </a:pPr>
            <a:endParaRPr lang="en-US" sz="22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2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038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002060"/>
          </a:solidFill>
          <a:ln>
            <a:solidFill>
              <a:srgbClr val="FF0000"/>
            </a:solidFill>
          </a:ln>
        </p:spPr>
        <p:txBody>
          <a:bodyPr/>
          <a:lstStyle/>
          <a:p>
            <a:r>
              <a:rPr lang="en-US" dirty="0">
                <a:solidFill>
                  <a:schemeClr val="bg1"/>
                </a:solidFill>
                <a:latin typeface="Baskerville Old Face" panose="02020602080505020303" pitchFamily="18" charset="0"/>
              </a:rPr>
              <a:t>The Politics of Regulation</a:t>
            </a:r>
          </a:p>
        </p:txBody>
      </p:sp>
      <p:sp>
        <p:nvSpPr>
          <p:cNvPr id="3" name="Rectangle 2">
            <a:extLst>
              <a:ext uri="{FF2B5EF4-FFF2-40B4-BE49-F238E27FC236}">
                <a16:creationId xmlns:a16="http://schemas.microsoft.com/office/drawing/2014/main" id="{D3320B95-272A-4A4E-8C1C-1FA68BCF2DEA}"/>
              </a:ext>
            </a:extLst>
          </p:cNvPr>
          <p:cNvSpPr/>
          <p:nvPr/>
        </p:nvSpPr>
        <p:spPr>
          <a:xfrm>
            <a:off x="381000" y="1295400"/>
            <a:ext cx="83058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tx1"/>
                </a:solidFill>
                <a:latin typeface="Times" panose="02020603050405020304" pitchFamily="18" charset="0"/>
                <a:cs typeface="Times" panose="02020603050405020304" pitchFamily="18" charset="0"/>
              </a:rPr>
              <a:t>Client Politics:</a:t>
            </a:r>
            <a:r>
              <a:rPr lang="en-US" sz="2400" b="1" dirty="0">
                <a:solidFill>
                  <a:schemeClr val="tx1"/>
                </a:solidFill>
                <a:latin typeface="Times" panose="02020603050405020304" pitchFamily="18" charset="0"/>
                <a:cs typeface="Times" panose="02020603050405020304" pitchFamily="18" charset="0"/>
              </a:rPr>
              <a:t> </a:t>
            </a:r>
            <a:r>
              <a:rPr lang="en-US" sz="2400" dirty="0">
                <a:solidFill>
                  <a:schemeClr val="tx1"/>
                </a:solidFill>
                <a:latin typeface="Times" panose="02020603050405020304" pitchFamily="18" charset="0"/>
                <a:cs typeface="Times" panose="02020603050405020304" pitchFamily="18" charset="0"/>
              </a:rPr>
              <a:t>when an interest groups benefits at the expense of the public (Iron Triangles &amp; Issue Networks) </a:t>
            </a: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p:txBody>
      </p:sp>
      <p:pic>
        <p:nvPicPr>
          <p:cNvPr id="1026" name="Picture 2" descr="The &quot;Iron Triangle&quot;- AP Government Flashcards | Quizlet">
            <a:extLst>
              <a:ext uri="{FF2B5EF4-FFF2-40B4-BE49-F238E27FC236}">
                <a16:creationId xmlns:a16="http://schemas.microsoft.com/office/drawing/2014/main" id="{48CC2411-180E-491B-98FE-F34940361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7" y="3210393"/>
            <a:ext cx="5495925" cy="273320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8BEF76-CF42-483C-8CCC-93E430E1A478}"/>
              </a:ext>
            </a:extLst>
          </p:cNvPr>
          <p:cNvSpPr/>
          <p:nvPr/>
        </p:nvSpPr>
        <p:spPr>
          <a:xfrm>
            <a:off x="838200" y="2300990"/>
            <a:ext cx="74676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panose="02020603050405020304" pitchFamily="18" charset="0"/>
                <a:cs typeface="Times" panose="02020603050405020304" pitchFamily="18" charset="0"/>
              </a:rPr>
              <a:t>Creates </a:t>
            </a:r>
            <a:r>
              <a:rPr lang="en-US" sz="2800" b="1" u="sng" dirty="0">
                <a:solidFill>
                  <a:schemeClr val="bg1"/>
                </a:solidFill>
                <a:latin typeface="Times" panose="02020603050405020304" pitchFamily="18" charset="0"/>
                <a:cs typeface="Times" panose="02020603050405020304" pitchFamily="18" charset="0"/>
              </a:rPr>
              <a:t>Agency (regulatory) capture</a:t>
            </a:r>
          </a:p>
        </p:txBody>
      </p:sp>
      <p:sp>
        <p:nvSpPr>
          <p:cNvPr id="7" name="Rectangle 6">
            <a:extLst>
              <a:ext uri="{FF2B5EF4-FFF2-40B4-BE49-F238E27FC236}">
                <a16:creationId xmlns:a16="http://schemas.microsoft.com/office/drawing/2014/main" id="{D9173691-641D-421C-A8D5-84C21D8C5345}"/>
              </a:ext>
            </a:extLst>
          </p:cNvPr>
          <p:cNvSpPr/>
          <p:nvPr/>
        </p:nvSpPr>
        <p:spPr>
          <a:xfrm>
            <a:off x="609600" y="6167203"/>
            <a:ext cx="7696200" cy="6907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Discretionary authority</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is used  to benefit the businesses instead of the public welfare.</a:t>
            </a:r>
          </a:p>
        </p:txBody>
      </p:sp>
    </p:spTree>
    <p:extLst>
      <p:ext uri="{BB962C8B-B14F-4D97-AF65-F5344CB8AC3E}">
        <p14:creationId xmlns:p14="http://schemas.microsoft.com/office/powerpoint/2010/main" val="30656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a:ln>
            <a:solidFill>
              <a:srgbClr val="FF0000"/>
            </a:solidFill>
          </a:ln>
        </p:spPr>
        <p:txBody>
          <a:bodyPr>
            <a:normAutofit fontScale="90000"/>
          </a:bodyPr>
          <a:lstStyle/>
          <a:p>
            <a:r>
              <a:rPr lang="en-US" b="1" dirty="0">
                <a:solidFill>
                  <a:srgbClr val="002060"/>
                </a:solidFill>
                <a:latin typeface="Baskerville Old Face" pitchFamily="18" charset="0"/>
              </a:rPr>
              <a:t>A Vision of the Federal Bureaucracy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54102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4CC0EF6B-7362-5C41-AE5A-F54AC7EAC6E6}"/>
              </a:ext>
            </a:extLst>
          </p:cNvPr>
          <p:cNvSpPr/>
          <p:nvPr/>
        </p:nvSpPr>
        <p:spPr>
          <a:xfrm>
            <a:off x="457200" y="5791200"/>
            <a:ext cx="8458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What impression do American’s have about the federal bureaucracy?</a:t>
            </a:r>
          </a:p>
        </p:txBody>
      </p:sp>
    </p:spTree>
    <p:extLst>
      <p:ext uri="{BB962C8B-B14F-4D97-AF65-F5344CB8AC3E}">
        <p14:creationId xmlns:p14="http://schemas.microsoft.com/office/powerpoint/2010/main" val="2561694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16"/>
            <a:ext cx="8229600" cy="717394"/>
          </a:xfrm>
          <a:solidFill>
            <a:schemeClr val="tx2"/>
          </a:solidFill>
          <a:ln>
            <a:solidFill>
              <a:srgbClr val="FF0000"/>
            </a:solidFill>
          </a:ln>
        </p:spPr>
        <p:txBody>
          <a:bodyPr>
            <a:normAutofit fontScale="90000"/>
          </a:bodyPr>
          <a:lstStyle/>
          <a:p>
            <a:r>
              <a:rPr lang="en-US" b="1" dirty="0">
                <a:solidFill>
                  <a:schemeClr val="bg1"/>
                </a:solidFill>
                <a:latin typeface="Baskerville Old Face" panose="02020602080505020303" pitchFamily="18" charset="0"/>
              </a:rPr>
              <a:t>Failures of Regulation</a:t>
            </a:r>
          </a:p>
        </p:txBody>
      </p:sp>
      <p:sp>
        <p:nvSpPr>
          <p:cNvPr id="3" name="Content Placeholder 2"/>
          <p:cNvSpPr>
            <a:spLocks noGrp="1"/>
          </p:cNvSpPr>
          <p:nvPr>
            <p:ph idx="1"/>
          </p:nvPr>
        </p:nvSpPr>
        <p:spPr>
          <a:xfrm>
            <a:off x="457200" y="1002426"/>
            <a:ext cx="8229600" cy="5123738"/>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Why regulation fails</a:t>
            </a:r>
          </a:p>
        </p:txBody>
      </p:sp>
      <p:sp>
        <p:nvSpPr>
          <p:cNvPr id="4" name="Rectangle 3">
            <a:extLst>
              <a:ext uri="{FF2B5EF4-FFF2-40B4-BE49-F238E27FC236}">
                <a16:creationId xmlns:a16="http://schemas.microsoft.com/office/drawing/2014/main" id="{B428BBDD-317D-6FDF-423D-2B19EC40BEDC}"/>
              </a:ext>
            </a:extLst>
          </p:cNvPr>
          <p:cNvSpPr/>
          <p:nvPr/>
        </p:nvSpPr>
        <p:spPr>
          <a:xfrm>
            <a:off x="304800" y="1524000"/>
            <a:ext cx="5562600" cy="717394"/>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u="sng" dirty="0">
                <a:solidFill>
                  <a:schemeClr val="bg1"/>
                </a:solidFill>
                <a:latin typeface="Times New Roman" panose="02020603050405020304" pitchFamily="18" charset="0"/>
                <a:cs typeface="Times New Roman" panose="02020603050405020304" pitchFamily="18" charset="0"/>
              </a:rPr>
              <a:t>Programs Design</a:t>
            </a:r>
            <a:r>
              <a:rPr lang="en-US" sz="2200" dirty="0">
                <a:solidFill>
                  <a:schemeClr val="bg1"/>
                </a:solidFill>
                <a:latin typeface="Times New Roman" panose="02020603050405020304" pitchFamily="18" charset="0"/>
                <a:cs typeface="Times New Roman" panose="02020603050405020304" pitchFamily="18" charset="0"/>
              </a:rPr>
              <a:t>: agency does not have the authority to enforce the law </a:t>
            </a:r>
          </a:p>
        </p:txBody>
      </p:sp>
      <p:sp>
        <p:nvSpPr>
          <p:cNvPr id="10" name="Rectangle 9">
            <a:extLst>
              <a:ext uri="{FF2B5EF4-FFF2-40B4-BE49-F238E27FC236}">
                <a16:creationId xmlns:a16="http://schemas.microsoft.com/office/drawing/2014/main" id="{B4E8CB5C-D61A-695E-D970-2A356690DDC2}"/>
              </a:ext>
            </a:extLst>
          </p:cNvPr>
          <p:cNvSpPr/>
          <p:nvPr/>
        </p:nvSpPr>
        <p:spPr>
          <a:xfrm>
            <a:off x="304800" y="2406098"/>
            <a:ext cx="5562600" cy="717394"/>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u="sng" dirty="0">
                <a:solidFill>
                  <a:schemeClr val="bg1"/>
                </a:solidFill>
                <a:latin typeface="Times New Roman" panose="02020603050405020304" pitchFamily="18" charset="0"/>
                <a:cs typeface="Times New Roman" panose="02020603050405020304" pitchFamily="18" charset="0"/>
              </a:rPr>
              <a:t>Lack of Clarity</a:t>
            </a:r>
            <a:r>
              <a:rPr lang="en-US" sz="2200" dirty="0">
                <a:solidFill>
                  <a:schemeClr val="bg1"/>
                </a:solidFill>
                <a:latin typeface="Times New Roman" panose="02020603050405020304" pitchFamily="18" charset="0"/>
                <a:cs typeface="Times New Roman" panose="02020603050405020304" pitchFamily="18" charset="0"/>
              </a:rPr>
              <a:t>: the law itself is unclear on what it is trying to achieve </a:t>
            </a:r>
          </a:p>
        </p:txBody>
      </p:sp>
      <p:sp>
        <p:nvSpPr>
          <p:cNvPr id="11" name="Rectangle 10">
            <a:extLst>
              <a:ext uri="{FF2B5EF4-FFF2-40B4-BE49-F238E27FC236}">
                <a16:creationId xmlns:a16="http://schemas.microsoft.com/office/drawing/2014/main" id="{FBB1EDD3-000B-E082-07E0-DB4C947B6AC2}"/>
              </a:ext>
            </a:extLst>
          </p:cNvPr>
          <p:cNvSpPr/>
          <p:nvPr/>
        </p:nvSpPr>
        <p:spPr>
          <a:xfrm>
            <a:off x="304800" y="3271029"/>
            <a:ext cx="5562600" cy="717394"/>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u="sng" dirty="0">
                <a:solidFill>
                  <a:schemeClr val="bg1"/>
                </a:solidFill>
                <a:latin typeface="Times New Roman" panose="02020603050405020304" pitchFamily="18" charset="0"/>
                <a:cs typeface="Times New Roman" panose="02020603050405020304" pitchFamily="18" charset="0"/>
              </a:rPr>
              <a:t>Lack of Resources</a:t>
            </a:r>
            <a:r>
              <a:rPr lang="en-US" sz="2200" dirty="0">
                <a:solidFill>
                  <a:schemeClr val="bg1"/>
                </a:solidFill>
                <a:latin typeface="Times New Roman" panose="02020603050405020304" pitchFamily="18" charset="0"/>
                <a:cs typeface="Times New Roman" panose="02020603050405020304" pitchFamily="18" charset="0"/>
              </a:rPr>
              <a:t>: agency is under funded</a:t>
            </a:r>
          </a:p>
        </p:txBody>
      </p:sp>
      <p:sp>
        <p:nvSpPr>
          <p:cNvPr id="12" name="Rectangle 11">
            <a:extLst>
              <a:ext uri="{FF2B5EF4-FFF2-40B4-BE49-F238E27FC236}">
                <a16:creationId xmlns:a16="http://schemas.microsoft.com/office/drawing/2014/main" id="{AF9C80AA-D795-0E3C-6705-4DEC6A6D7E05}"/>
              </a:ext>
            </a:extLst>
          </p:cNvPr>
          <p:cNvSpPr/>
          <p:nvPr/>
        </p:nvSpPr>
        <p:spPr>
          <a:xfrm>
            <a:off x="304800" y="4163442"/>
            <a:ext cx="5562600" cy="717394"/>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u="sng" dirty="0">
                <a:solidFill>
                  <a:schemeClr val="bg1"/>
                </a:solidFill>
                <a:latin typeface="Times New Roman" panose="02020603050405020304" pitchFamily="18" charset="0"/>
                <a:cs typeface="Times New Roman" panose="02020603050405020304" pitchFamily="18" charset="0"/>
              </a:rPr>
              <a:t>Administrative Routine</a:t>
            </a:r>
            <a:r>
              <a:rPr lang="en-US" sz="2200" dirty="0">
                <a:solidFill>
                  <a:schemeClr val="bg1"/>
                </a:solidFill>
                <a:latin typeface="Times New Roman" panose="02020603050405020304" pitchFamily="18" charset="0"/>
                <a:cs typeface="Times New Roman" panose="02020603050405020304" pitchFamily="18" charset="0"/>
              </a:rPr>
              <a:t>: red tape is too complex</a:t>
            </a:r>
          </a:p>
        </p:txBody>
      </p:sp>
      <p:sp>
        <p:nvSpPr>
          <p:cNvPr id="13" name="Rectangle 12">
            <a:extLst>
              <a:ext uri="{FF2B5EF4-FFF2-40B4-BE49-F238E27FC236}">
                <a16:creationId xmlns:a16="http://schemas.microsoft.com/office/drawing/2014/main" id="{B403724C-47B1-294D-DD5F-6F898038A276}"/>
              </a:ext>
            </a:extLst>
          </p:cNvPr>
          <p:cNvSpPr/>
          <p:nvPr/>
        </p:nvSpPr>
        <p:spPr>
          <a:xfrm>
            <a:off x="304800" y="5055855"/>
            <a:ext cx="5562600" cy="717394"/>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u="sng" dirty="0">
                <a:solidFill>
                  <a:schemeClr val="bg1"/>
                </a:solidFill>
                <a:latin typeface="Times New Roman" panose="02020603050405020304" pitchFamily="18" charset="0"/>
                <a:cs typeface="Times New Roman" panose="02020603050405020304" pitchFamily="18" charset="0"/>
              </a:rPr>
              <a:t>Administrative discretion</a:t>
            </a:r>
            <a:r>
              <a:rPr lang="en-US" sz="2200" dirty="0">
                <a:solidFill>
                  <a:schemeClr val="bg1"/>
                </a:solidFill>
                <a:latin typeface="Times New Roman" panose="02020603050405020304" pitchFamily="18" charset="0"/>
                <a:cs typeface="Times New Roman" panose="02020603050405020304" pitchFamily="18" charset="0"/>
              </a:rPr>
              <a:t>: inconsistent enforcement by bureaucrats</a:t>
            </a:r>
          </a:p>
        </p:txBody>
      </p:sp>
      <p:sp>
        <p:nvSpPr>
          <p:cNvPr id="14" name="Rectangle 13">
            <a:extLst>
              <a:ext uri="{FF2B5EF4-FFF2-40B4-BE49-F238E27FC236}">
                <a16:creationId xmlns:a16="http://schemas.microsoft.com/office/drawing/2014/main" id="{C7CC8507-111A-D03E-7CAD-17CC93151509}"/>
              </a:ext>
            </a:extLst>
          </p:cNvPr>
          <p:cNvSpPr/>
          <p:nvPr/>
        </p:nvSpPr>
        <p:spPr>
          <a:xfrm>
            <a:off x="304800" y="5932171"/>
            <a:ext cx="5562600" cy="717394"/>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u="sng" dirty="0">
                <a:solidFill>
                  <a:schemeClr val="bg1"/>
                </a:solidFill>
                <a:latin typeface="Times New Roman" panose="02020603050405020304" pitchFamily="18" charset="0"/>
                <a:cs typeface="Times New Roman" panose="02020603050405020304" pitchFamily="18" charset="0"/>
              </a:rPr>
              <a:t>Fragmentation</a:t>
            </a:r>
            <a:r>
              <a:rPr lang="en-US" sz="2200" dirty="0">
                <a:solidFill>
                  <a:schemeClr val="bg1"/>
                </a:solidFill>
                <a:latin typeface="Times New Roman" panose="02020603050405020304" pitchFamily="18" charset="0"/>
                <a:cs typeface="Times New Roman" panose="02020603050405020304" pitchFamily="18" charset="0"/>
              </a:rPr>
              <a:t>: authority to regulate to divided between different agencies </a:t>
            </a:r>
          </a:p>
        </p:txBody>
      </p:sp>
      <p:pic>
        <p:nvPicPr>
          <p:cNvPr id="1026" name="Picture 2" descr="Regulatory red tape: It's strangling economic growth | TribLIVE.com">
            <a:extLst>
              <a:ext uri="{FF2B5EF4-FFF2-40B4-BE49-F238E27FC236}">
                <a16:creationId xmlns:a16="http://schemas.microsoft.com/office/drawing/2014/main" id="{D400D56E-24E2-A50F-0EE4-D735EC7AD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5335"/>
            <a:ext cx="2989625" cy="368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0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92162"/>
          </a:xfrm>
          <a:solidFill>
            <a:srgbClr val="FF0000"/>
          </a:solidFill>
          <a:ln>
            <a:solidFill>
              <a:srgbClr val="002060"/>
            </a:solidFill>
          </a:ln>
        </p:spPr>
        <p:txBody>
          <a:bodyPr>
            <a:normAutofit fontScale="90000"/>
          </a:bodyPr>
          <a:lstStyle/>
          <a:p>
            <a:r>
              <a:rPr lang="en-US" dirty="0">
                <a:solidFill>
                  <a:srgbClr val="002060"/>
                </a:solidFill>
                <a:latin typeface="Baskerville Old Face" panose="02020602080505020303" pitchFamily="18" charset="0"/>
              </a:rPr>
              <a:t>Evaluating Legitimate Implementation</a:t>
            </a:r>
          </a:p>
        </p:txBody>
      </p:sp>
      <p:sp>
        <p:nvSpPr>
          <p:cNvPr id="3" name="Content Placeholder 2"/>
          <p:cNvSpPr>
            <a:spLocks noGrp="1"/>
          </p:cNvSpPr>
          <p:nvPr>
            <p:ph idx="1"/>
          </p:nvPr>
        </p:nvSpPr>
        <p:spPr>
          <a:xfrm>
            <a:off x="228600" y="990600"/>
            <a:ext cx="8458200" cy="5135563"/>
          </a:xfrm>
          <a:solidFill>
            <a:schemeClr val="bg1"/>
          </a:solidFill>
        </p:spPr>
        <p:txBody>
          <a:bodyPr>
            <a:normAutofit/>
          </a:bodyPr>
          <a:lstStyle/>
          <a:p>
            <a:r>
              <a:rPr lang="en-US" sz="2000" b="1" dirty="0">
                <a:latin typeface="Times New Roman" panose="02020603050405020304" pitchFamily="18" charset="0"/>
                <a:cs typeface="Times New Roman" panose="02020603050405020304" pitchFamily="18" charset="0"/>
              </a:rPr>
              <a:t>WHY GOVERNMENT FAILS</a:t>
            </a:r>
          </a:p>
        </p:txBody>
      </p:sp>
      <p:graphicFrame>
        <p:nvGraphicFramePr>
          <p:cNvPr id="4" name="Table 3"/>
          <p:cNvGraphicFramePr>
            <a:graphicFrameLocks noGrp="1"/>
          </p:cNvGraphicFramePr>
          <p:nvPr/>
        </p:nvGraphicFramePr>
        <p:xfrm>
          <a:off x="463062" y="1371600"/>
          <a:ext cx="8299938" cy="4759960"/>
        </p:xfrm>
        <a:graphic>
          <a:graphicData uri="http://schemas.openxmlformats.org/drawingml/2006/table">
            <a:tbl>
              <a:tblPr firstRow="1" bandRow="1">
                <a:tableStyleId>{5C22544A-7EE6-4342-B048-85BDC9FD1C3A}</a:tableStyleId>
              </a:tblPr>
              <a:tblGrid>
                <a:gridCol w="2193363">
                  <a:extLst>
                    <a:ext uri="{9D8B030D-6E8A-4147-A177-3AD203B41FA5}">
                      <a16:colId xmlns:a16="http://schemas.microsoft.com/office/drawing/2014/main" val="3321044481"/>
                    </a:ext>
                  </a:extLst>
                </a:gridCol>
                <a:gridCol w="6106575">
                  <a:extLst>
                    <a:ext uri="{9D8B030D-6E8A-4147-A177-3AD203B41FA5}">
                      <a16:colId xmlns:a16="http://schemas.microsoft.com/office/drawing/2014/main" val="112466904"/>
                    </a:ext>
                  </a:extLst>
                </a:gridCol>
              </a:tblGrid>
              <a:tr h="370840">
                <a:tc>
                  <a:txBody>
                    <a:bodyPr/>
                    <a:lstStyle/>
                    <a:p>
                      <a:r>
                        <a:rPr lang="en-US" dirty="0">
                          <a:latin typeface="Times New Roman" panose="02020603050405020304" pitchFamily="18" charset="0"/>
                          <a:cs typeface="Times New Roman" panose="02020603050405020304" pitchFamily="18" charset="0"/>
                        </a:rPr>
                        <a:t>Cause</a:t>
                      </a:r>
                    </a:p>
                  </a:txBody>
                  <a:tcPr/>
                </a:tc>
                <a:tc>
                  <a:txBody>
                    <a:bodyPr/>
                    <a:lstStyle/>
                    <a:p>
                      <a:r>
                        <a:rPr lang="en-US" dirty="0">
                          <a:latin typeface="Times New Roman" panose="02020603050405020304" pitchFamily="18" charset="0"/>
                          <a:cs typeface="Times New Roman" panose="02020603050405020304" pitchFamily="18" charset="0"/>
                        </a:rPr>
                        <a:t>Explanation</a:t>
                      </a:r>
                    </a:p>
                  </a:txBody>
                  <a:tcPr/>
                </a:tc>
                <a:extLst>
                  <a:ext uri="{0D108BD9-81ED-4DB2-BD59-A6C34878D82A}">
                    <a16:rowId xmlns:a16="http://schemas.microsoft.com/office/drawing/2014/main" val="2207452260"/>
                  </a:ext>
                </a:extLst>
              </a:tr>
              <a:tr h="370840">
                <a:tc>
                  <a:txBody>
                    <a:bodyPr/>
                    <a:lstStyle/>
                    <a:p>
                      <a:r>
                        <a:rPr lang="en-US" b="1" dirty="0">
                          <a:latin typeface="Times New Roman" panose="02020603050405020304" pitchFamily="18" charset="0"/>
                          <a:cs typeface="Times New Roman" panose="02020603050405020304" pitchFamily="18" charset="0"/>
                        </a:rPr>
                        <a:t>Program Design</a:t>
                      </a:r>
                    </a:p>
                  </a:txBody>
                  <a:tcPr/>
                </a:tc>
                <a:tc>
                  <a:txBody>
                    <a:bodyPr/>
                    <a:lstStyle/>
                    <a:p>
                      <a:r>
                        <a:rPr lang="en-US" dirty="0">
                          <a:latin typeface="Times New Roman" panose="02020603050405020304" pitchFamily="18" charset="0"/>
                          <a:cs typeface="Times New Roman" panose="02020603050405020304" pitchFamily="18" charset="0"/>
                        </a:rPr>
                        <a:t>Ex. Congress establishes</a:t>
                      </a:r>
                      <a:r>
                        <a:rPr lang="en-US" baseline="0" dirty="0">
                          <a:latin typeface="Times New Roman" panose="02020603050405020304" pitchFamily="18" charset="0"/>
                          <a:cs typeface="Times New Roman" panose="02020603050405020304" pitchFamily="18" charset="0"/>
                        </a:rPr>
                        <a:t> an agency to round the corners of squares.</a:t>
                      </a:r>
                    </a:p>
                  </a:txBody>
                  <a:tcPr/>
                </a:tc>
                <a:extLst>
                  <a:ext uri="{0D108BD9-81ED-4DB2-BD59-A6C34878D82A}">
                    <a16:rowId xmlns:a16="http://schemas.microsoft.com/office/drawing/2014/main" val="218493911"/>
                  </a:ext>
                </a:extLst>
              </a:tr>
              <a:tr h="370840">
                <a:tc>
                  <a:txBody>
                    <a:bodyPr/>
                    <a:lstStyle/>
                    <a:p>
                      <a:r>
                        <a:rPr lang="en-US" b="1" dirty="0">
                          <a:latin typeface="Times New Roman" panose="02020603050405020304" pitchFamily="18" charset="0"/>
                          <a:cs typeface="Times New Roman" panose="02020603050405020304" pitchFamily="18" charset="0"/>
                        </a:rPr>
                        <a:t>Lack of Clarity </a:t>
                      </a:r>
                    </a:p>
                  </a:txBody>
                  <a:tcPr/>
                </a:tc>
                <a:tc>
                  <a:txBody>
                    <a:bodyPr/>
                    <a:lstStyle/>
                    <a:p>
                      <a:r>
                        <a:rPr lang="en-US" dirty="0">
                          <a:latin typeface="Times New Roman" panose="02020603050405020304" pitchFamily="18" charset="0"/>
                          <a:cs typeface="Times New Roman" panose="02020603050405020304" pitchFamily="18" charset="0"/>
                        </a:rPr>
                        <a:t>Ex. Title</a:t>
                      </a:r>
                      <a:r>
                        <a:rPr lang="en-US" baseline="0" dirty="0">
                          <a:latin typeface="Times New Roman" panose="02020603050405020304" pitchFamily="18" charset="0"/>
                          <a:cs typeface="Times New Roman" panose="02020603050405020304" pitchFamily="18" charset="0"/>
                        </a:rPr>
                        <a:t> IX – “No person in the United States shall, on the basis of sex, be excluded from participation in, be denied the benefit of, or be subjected to discrimination under any education program or activity receiving federal assistance”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8257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Lack of Resources</a:t>
                      </a:r>
                    </a:p>
                    <a:p>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Ex. U.S.</a:t>
                      </a:r>
                      <a:r>
                        <a:rPr lang="en-US" baseline="0" dirty="0">
                          <a:latin typeface="Times New Roman" panose="02020603050405020304" pitchFamily="18" charset="0"/>
                          <a:cs typeface="Times New Roman" panose="02020603050405020304" pitchFamily="18" charset="0"/>
                        </a:rPr>
                        <a:t> troops had insufficient number of body armor and armored Humvees and trucks to protect against road side bombs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958630"/>
                  </a:ext>
                </a:extLst>
              </a:tr>
              <a:tr h="370840">
                <a:tc>
                  <a:txBody>
                    <a:bodyPr/>
                    <a:lstStyle/>
                    <a:p>
                      <a:r>
                        <a:rPr lang="en-US" b="1" dirty="0">
                          <a:latin typeface="Times New Roman" panose="02020603050405020304" pitchFamily="18" charset="0"/>
                          <a:cs typeface="Times New Roman" panose="02020603050405020304" pitchFamily="18" charset="0"/>
                        </a:rPr>
                        <a:t>Administration Routine</a:t>
                      </a:r>
                    </a:p>
                  </a:txBody>
                  <a:tcPr/>
                </a:tc>
                <a:tc>
                  <a:txBody>
                    <a:bodyPr/>
                    <a:lstStyle/>
                    <a:p>
                      <a:r>
                        <a:rPr lang="en-US" dirty="0">
                          <a:latin typeface="Times New Roman" panose="02020603050405020304" pitchFamily="18" charset="0"/>
                          <a:cs typeface="Times New Roman" panose="02020603050405020304" pitchFamily="18" charset="0"/>
                        </a:rPr>
                        <a:t>Standard Operating</a:t>
                      </a:r>
                      <a:r>
                        <a:rPr lang="en-US" baseline="0" dirty="0">
                          <a:latin typeface="Times New Roman" panose="02020603050405020304" pitchFamily="18" charset="0"/>
                          <a:cs typeface="Times New Roman" panose="02020603050405020304" pitchFamily="18" charset="0"/>
                        </a:rPr>
                        <a:t> Procedures = RED TAPE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23224665"/>
                  </a:ext>
                </a:extLst>
              </a:tr>
              <a:tr h="370840">
                <a:tc>
                  <a:txBody>
                    <a:bodyPr/>
                    <a:lstStyle/>
                    <a:p>
                      <a:r>
                        <a:rPr lang="en-US" b="1" dirty="0">
                          <a:latin typeface="Times New Roman" panose="02020603050405020304" pitchFamily="18" charset="0"/>
                          <a:cs typeface="Times New Roman" panose="02020603050405020304" pitchFamily="18" charset="0"/>
                        </a:rPr>
                        <a:t>Administrative</a:t>
                      </a:r>
                      <a:r>
                        <a:rPr lang="en-US" b="1" baseline="0" dirty="0">
                          <a:latin typeface="Times New Roman" panose="02020603050405020304" pitchFamily="18" charset="0"/>
                          <a:cs typeface="Times New Roman" panose="02020603050405020304" pitchFamily="18" charset="0"/>
                        </a:rPr>
                        <a:t> discretion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Street level bureaucrats</a:t>
                      </a:r>
                      <a:r>
                        <a:rPr lang="en-US" baseline="0" dirty="0">
                          <a:latin typeface="Times New Roman" panose="02020603050405020304" pitchFamily="18" charset="0"/>
                          <a:cs typeface="Times New Roman" panose="02020603050405020304" pitchFamily="18" charset="0"/>
                        </a:rPr>
                        <a:t> have discretion to implement = slippage (lack of consistency)</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3830061"/>
                  </a:ext>
                </a:extLst>
              </a:tr>
              <a:tr h="370840">
                <a:tc>
                  <a:txBody>
                    <a:bodyPr/>
                    <a:lstStyle/>
                    <a:p>
                      <a:r>
                        <a:rPr lang="en-US" b="1" dirty="0">
                          <a:latin typeface="Times New Roman" panose="02020603050405020304" pitchFamily="18" charset="0"/>
                          <a:cs typeface="Times New Roman" panose="02020603050405020304" pitchFamily="18" charset="0"/>
                        </a:rPr>
                        <a:t>Fragmentation</a:t>
                      </a:r>
                    </a:p>
                  </a:txBody>
                  <a:tcPr/>
                </a:tc>
                <a:tc>
                  <a:txBody>
                    <a:bodyPr/>
                    <a:lstStyle/>
                    <a:p>
                      <a:r>
                        <a:rPr lang="en-US" dirty="0">
                          <a:latin typeface="Times New Roman" panose="02020603050405020304" pitchFamily="18" charset="0"/>
                          <a:cs typeface="Times New Roman" panose="02020603050405020304" pitchFamily="18" charset="0"/>
                        </a:rPr>
                        <a:t>Implementation of laws spread out</a:t>
                      </a:r>
                      <a:r>
                        <a:rPr lang="en-US" baseline="0" dirty="0">
                          <a:latin typeface="Times New Roman" panose="02020603050405020304" pitchFamily="18" charset="0"/>
                          <a:cs typeface="Times New Roman" panose="02020603050405020304" pitchFamily="18" charset="0"/>
                        </a:rPr>
                        <a:t> between different agencies (support tobacco farmers while discouraging smoking)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6096369"/>
                  </a:ext>
                </a:extLst>
              </a:tr>
            </a:tbl>
          </a:graphicData>
        </a:graphic>
      </p:graphicFrame>
    </p:spTree>
    <p:extLst>
      <p:ext uri="{BB962C8B-B14F-4D97-AF65-F5344CB8AC3E}">
        <p14:creationId xmlns:p14="http://schemas.microsoft.com/office/powerpoint/2010/main" val="73708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002060"/>
          </a:solidFill>
          <a:ln>
            <a:solidFill>
              <a:srgbClr val="FF0000"/>
            </a:solidFill>
          </a:ln>
        </p:spPr>
        <p:txBody>
          <a:bodyPr/>
          <a:lstStyle/>
          <a:p>
            <a:r>
              <a:rPr lang="en-US" dirty="0">
                <a:solidFill>
                  <a:schemeClr val="bg1"/>
                </a:solidFill>
                <a:latin typeface="Baskerville Old Face" panose="02020602080505020303" pitchFamily="18" charset="0"/>
              </a:rPr>
              <a:t>Tax Dollars at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76400"/>
            <a:ext cx="3921395" cy="4928336"/>
          </a:xfrm>
          <a:prstGeom prst="rect">
            <a:avLst/>
          </a:prstGeom>
          <a:ln>
            <a:solidFill>
              <a:srgbClr val="FF00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506" y="1676400"/>
            <a:ext cx="4586694" cy="4928336"/>
          </a:xfrm>
          <a:prstGeom prst="rect">
            <a:avLst/>
          </a:prstGeom>
          <a:ln>
            <a:solidFill>
              <a:srgbClr val="FF0000"/>
            </a:solidFill>
          </a:ln>
        </p:spPr>
      </p:pic>
    </p:spTree>
    <p:extLst>
      <p:ext uri="{BB962C8B-B14F-4D97-AF65-F5344CB8AC3E}">
        <p14:creationId xmlns:p14="http://schemas.microsoft.com/office/powerpoint/2010/main" val="1471387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C9C-5F34-48F2-9119-EF81BA268D83}"/>
              </a:ext>
            </a:extLst>
          </p:cNvPr>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The War on Drugs </a:t>
            </a:r>
          </a:p>
        </p:txBody>
      </p:sp>
      <p:sp>
        <p:nvSpPr>
          <p:cNvPr id="3" name="Content Placeholder 2">
            <a:extLst>
              <a:ext uri="{FF2B5EF4-FFF2-40B4-BE49-F238E27FC236}">
                <a16:creationId xmlns:a16="http://schemas.microsoft.com/office/drawing/2014/main" id="{2B256552-273F-47AE-8422-766C34EDDBE9}"/>
              </a:ext>
            </a:extLst>
          </p:cNvPr>
          <p:cNvSpPr>
            <a:spLocks noGrp="1"/>
          </p:cNvSpPr>
          <p:nvPr>
            <p:ph idx="1"/>
          </p:nvPr>
        </p:nvSpPr>
        <p:spPr>
          <a:xfrm>
            <a:off x="457200" y="1371600"/>
            <a:ext cx="8229600" cy="5211762"/>
          </a:xfrm>
          <a:solidFill>
            <a:schemeClr val="bg1"/>
          </a:solidFill>
        </p:spPr>
        <p:txBody>
          <a:bodyPr>
            <a:normAutofit/>
          </a:bodyPr>
          <a:lstStyle/>
          <a:p>
            <a:pPr marL="0" indent="0">
              <a:buNone/>
            </a:pPr>
            <a:r>
              <a:rPr lang="en-US" sz="2000" b="1" dirty="0">
                <a:solidFill>
                  <a:srgbClr val="002060"/>
                </a:solidFill>
                <a:latin typeface="Times" panose="02020603050405020304" pitchFamily="18" charset="0"/>
                <a:cs typeface="Times" panose="02020603050405020304" pitchFamily="18" charset="0"/>
              </a:rPr>
              <a:t>Dissect how discretionary authority and checks and balances impacts the implementation of the Control Substances Act. </a:t>
            </a:r>
          </a:p>
          <a:p>
            <a:pPr marL="0" indent="0">
              <a:buNone/>
            </a:pPr>
            <a:r>
              <a:rPr lang="en-US" sz="2000" b="1" dirty="0">
                <a:latin typeface="Times" panose="02020603050405020304" pitchFamily="18" charset="0"/>
                <a:cs typeface="Times" panose="02020603050405020304" pitchFamily="18" charset="0"/>
              </a:rPr>
              <a:t>Control Substance Act of 1970: </a:t>
            </a:r>
            <a:br>
              <a:rPr lang="en-US" sz="2000" b="1"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(1) Many of the drugs included within this subchapter have a useful and legitimate medical purpose and are necessary to maintain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the health and general welfare of the American people.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(2) The illegal importation, manufacture, distribution, and possession and improper use of controlled substances have a substantial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and detrimental effect on the health and general welfare of the American people.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(3) A major portion of the traffic in controlled substances flows through interstate and foreign commerce. Incidents of the traffic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which are not an integral part of the interstate or foreign flow, such as manufacture, local distribution, and possession, nonetheless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have a substantial and direct effect upon interstate commerce</a:t>
            </a:r>
          </a:p>
        </p:txBody>
      </p:sp>
      <p:sp>
        <p:nvSpPr>
          <p:cNvPr id="4" name="Rectangle 3">
            <a:extLst>
              <a:ext uri="{FF2B5EF4-FFF2-40B4-BE49-F238E27FC236}">
                <a16:creationId xmlns:a16="http://schemas.microsoft.com/office/drawing/2014/main" id="{2F0D4B57-FD89-E525-F2BC-C1B89A712234}"/>
              </a:ext>
            </a:extLst>
          </p:cNvPr>
          <p:cNvSpPr/>
          <p:nvPr/>
        </p:nvSpPr>
        <p:spPr>
          <a:xfrm>
            <a:off x="279816" y="1226786"/>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Identify different agencies task with controlling aspects of the Controlled Substances Act and explain their actual discretionary authority.</a:t>
            </a:r>
          </a:p>
        </p:txBody>
      </p:sp>
      <p:sp>
        <p:nvSpPr>
          <p:cNvPr id="5" name="Rectangle 4">
            <a:extLst>
              <a:ext uri="{FF2B5EF4-FFF2-40B4-BE49-F238E27FC236}">
                <a16:creationId xmlns:a16="http://schemas.microsoft.com/office/drawing/2014/main" id="{B3F5FE8D-0456-9F5F-29E3-C96784BD6634}"/>
              </a:ext>
            </a:extLst>
          </p:cNvPr>
          <p:cNvSpPr/>
          <p:nvPr/>
        </p:nvSpPr>
        <p:spPr>
          <a:xfrm>
            <a:off x="279816" y="2561092"/>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does Congress grant discretionary authority to a variety of agencies? </a:t>
            </a:r>
          </a:p>
        </p:txBody>
      </p:sp>
      <p:sp>
        <p:nvSpPr>
          <p:cNvPr id="6" name="Rectangle 5">
            <a:extLst>
              <a:ext uri="{FF2B5EF4-FFF2-40B4-BE49-F238E27FC236}">
                <a16:creationId xmlns:a16="http://schemas.microsoft.com/office/drawing/2014/main" id="{26BB67EB-0742-CEC5-AD5F-D9A45E248086}"/>
              </a:ext>
            </a:extLst>
          </p:cNvPr>
          <p:cNvSpPr/>
          <p:nvPr/>
        </p:nvSpPr>
        <p:spPr>
          <a:xfrm>
            <a:off x="279816" y="3895398"/>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does having multiple agencies support the arguments of Federalist 51? How can the President control a bureaucratic agency?</a:t>
            </a:r>
          </a:p>
        </p:txBody>
      </p:sp>
      <p:sp>
        <p:nvSpPr>
          <p:cNvPr id="7" name="Rectangle 6">
            <a:extLst>
              <a:ext uri="{FF2B5EF4-FFF2-40B4-BE49-F238E27FC236}">
                <a16:creationId xmlns:a16="http://schemas.microsoft.com/office/drawing/2014/main" id="{04BAD619-05CB-712F-10D1-EB2A49F70B35}"/>
              </a:ext>
            </a:extLst>
          </p:cNvPr>
          <p:cNvSpPr/>
          <p:nvPr/>
        </p:nvSpPr>
        <p:spPr>
          <a:xfrm>
            <a:off x="279816" y="5229704"/>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can’t the President control the bureaucratic agencies that implement the Controlled Substance Act? </a:t>
            </a:r>
          </a:p>
        </p:txBody>
      </p:sp>
    </p:spTree>
    <p:extLst>
      <p:ext uri="{BB962C8B-B14F-4D97-AF65-F5344CB8AC3E}">
        <p14:creationId xmlns:p14="http://schemas.microsoft.com/office/powerpoint/2010/main" val="21154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22D-43FD-4310-AF36-22D6640DE355}"/>
              </a:ext>
            </a:extLst>
          </p:cNvPr>
          <p:cNvSpPr>
            <a:spLocks noGrp="1"/>
          </p:cNvSpPr>
          <p:nvPr>
            <p:ph type="title"/>
          </p:nvPr>
        </p:nvSpPr>
        <p:spPr>
          <a:xfrm>
            <a:off x="457200" y="274638"/>
            <a:ext cx="8229600" cy="746125"/>
          </a:xfrm>
          <a:solidFill>
            <a:srgbClr val="002060"/>
          </a:solidFill>
        </p:spPr>
        <p:txBody>
          <a:bodyPr>
            <a:normAutofit fontScale="90000"/>
          </a:bodyPr>
          <a:lstStyle/>
          <a:p>
            <a:r>
              <a:rPr lang="en-US" dirty="0">
                <a:solidFill>
                  <a:schemeClr val="bg1"/>
                </a:solidFill>
                <a:latin typeface="Baskerville Old Face" panose="02020602080505020303" pitchFamily="18" charset="0"/>
              </a:rPr>
              <a:t>Bureaucratic Authority</a:t>
            </a:r>
          </a:p>
        </p:txBody>
      </p:sp>
      <p:sp>
        <p:nvSpPr>
          <p:cNvPr id="3" name="Content Placeholder 2">
            <a:extLst>
              <a:ext uri="{FF2B5EF4-FFF2-40B4-BE49-F238E27FC236}">
                <a16:creationId xmlns:a16="http://schemas.microsoft.com/office/drawing/2014/main" id="{72CC25E1-C97F-4F42-8443-19CEABFB435B}"/>
              </a:ext>
            </a:extLst>
          </p:cNvPr>
          <p:cNvSpPr>
            <a:spLocks noGrp="1"/>
          </p:cNvSpPr>
          <p:nvPr>
            <p:ph idx="1"/>
          </p:nvPr>
        </p:nvSpPr>
        <p:spPr>
          <a:xfrm>
            <a:off x="457200" y="1295400"/>
            <a:ext cx="8229600" cy="4830763"/>
          </a:xfrm>
          <a:solidFill>
            <a:schemeClr val="bg1"/>
          </a:solidFill>
          <a:ln>
            <a:solidFill>
              <a:schemeClr val="tx1"/>
            </a:solidFill>
          </a:ln>
        </p:spPr>
        <p:txBody>
          <a:bodyPr>
            <a:normAutofit/>
          </a:bodyPr>
          <a:lstStyle/>
          <a:p>
            <a:pPr marL="7938" lvl="1" indent="-7938">
              <a:buNone/>
            </a:pPr>
            <a:r>
              <a:rPr lang="en-US" sz="2400" dirty="0">
                <a:latin typeface="Times" panose="02020603050405020304" pitchFamily="18" charset="0"/>
                <a:cs typeface="Times" panose="02020603050405020304" pitchFamily="18" charset="0"/>
              </a:rPr>
              <a:t>Evaluate whether bureaucratic discretion creates a usurpation of power by the executive branch </a:t>
            </a:r>
          </a:p>
          <a:p>
            <a:pPr lvl="2"/>
            <a:r>
              <a:rPr lang="en-US" b="1" dirty="0">
                <a:latin typeface="Times" panose="02020603050405020304" pitchFamily="18" charset="0"/>
                <a:cs typeface="Times" panose="02020603050405020304" pitchFamily="18" charset="0"/>
              </a:rPr>
              <a:t>Federalist 51 </a:t>
            </a:r>
          </a:p>
          <a:p>
            <a:pPr lvl="2"/>
            <a:r>
              <a:rPr lang="en-US" b="1" dirty="0">
                <a:latin typeface="Times" panose="02020603050405020304" pitchFamily="18" charset="0"/>
                <a:cs typeface="Times" panose="02020603050405020304" pitchFamily="18" charset="0"/>
              </a:rPr>
              <a:t>The U.S. Constitution </a:t>
            </a:r>
          </a:p>
          <a:p>
            <a:pPr lvl="2"/>
            <a:r>
              <a:rPr lang="en-US" b="1" dirty="0">
                <a:latin typeface="Times" panose="02020603050405020304" pitchFamily="18" charset="0"/>
                <a:cs typeface="Times" panose="02020603050405020304" pitchFamily="18" charset="0"/>
              </a:rPr>
              <a:t>Brutus I</a:t>
            </a:r>
          </a:p>
          <a:p>
            <a:pPr lvl="1"/>
            <a:r>
              <a:rPr lang="en-US" sz="2400" dirty="0">
                <a:latin typeface="Times" panose="02020603050405020304" pitchFamily="18" charset="0"/>
                <a:cs typeface="Times" panose="02020603050405020304" pitchFamily="18" charset="0"/>
              </a:rPr>
              <a:t>Demonstrate an argument for and one against </a:t>
            </a:r>
          </a:p>
          <a:p>
            <a:pPr marL="0" lvl="1" indent="0">
              <a:buNone/>
            </a:pPr>
            <a:endParaRPr lang="en-US" sz="2400" dirty="0">
              <a:latin typeface="Times New Roman" panose="02020603050405020304" pitchFamily="18" charset="0"/>
              <a:cs typeface="Times New Roman" panose="02020603050405020304" pitchFamily="18" charset="0"/>
            </a:endParaRPr>
          </a:p>
        </p:txBody>
      </p:sp>
      <p:pic>
        <p:nvPicPr>
          <p:cNvPr id="1028" name="Picture 4" descr="Why Are Lengthy Bureaucratic Processes Known As 'Red Tape'? | Mental Floss">
            <a:extLst>
              <a:ext uri="{FF2B5EF4-FFF2-40B4-BE49-F238E27FC236}">
                <a16:creationId xmlns:a16="http://schemas.microsoft.com/office/drawing/2014/main" id="{FF6589DC-31EC-4258-BD6B-8335657B8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2400"/>
            <a:ext cx="4572000" cy="26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99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Federalist 51</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Bureaucratic Power &amp; Reform </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Power struggle</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Funko Pop Repair – due Friday</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Unit IIB Test 12/19</a:t>
            </a:r>
          </a:p>
        </p:txBody>
      </p:sp>
    </p:spTree>
    <p:extLst>
      <p:ext uri="{BB962C8B-B14F-4D97-AF65-F5344CB8AC3E}">
        <p14:creationId xmlns:p14="http://schemas.microsoft.com/office/powerpoint/2010/main" val="4249953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22D-43FD-4310-AF36-22D6640DE355}"/>
              </a:ext>
            </a:extLst>
          </p:cNvPr>
          <p:cNvSpPr>
            <a:spLocks noGrp="1"/>
          </p:cNvSpPr>
          <p:nvPr>
            <p:ph type="title"/>
          </p:nvPr>
        </p:nvSpPr>
        <p:spPr>
          <a:xfrm>
            <a:off x="457200" y="274638"/>
            <a:ext cx="8229600" cy="746125"/>
          </a:xfrm>
          <a:solidFill>
            <a:srgbClr val="002060"/>
          </a:solidFill>
        </p:spPr>
        <p:txBody>
          <a:bodyPr>
            <a:normAutofit fontScale="90000"/>
          </a:bodyPr>
          <a:lstStyle/>
          <a:p>
            <a:r>
              <a:rPr lang="en-US" dirty="0">
                <a:solidFill>
                  <a:schemeClr val="bg1"/>
                </a:solidFill>
                <a:latin typeface="Baskerville Old Face" panose="02020602080505020303" pitchFamily="18" charset="0"/>
              </a:rPr>
              <a:t>Bureaucratic Authority</a:t>
            </a:r>
          </a:p>
        </p:txBody>
      </p:sp>
      <p:sp>
        <p:nvSpPr>
          <p:cNvPr id="3" name="Content Placeholder 2">
            <a:extLst>
              <a:ext uri="{FF2B5EF4-FFF2-40B4-BE49-F238E27FC236}">
                <a16:creationId xmlns:a16="http://schemas.microsoft.com/office/drawing/2014/main" id="{72CC25E1-C97F-4F42-8443-19CEABFB435B}"/>
              </a:ext>
            </a:extLst>
          </p:cNvPr>
          <p:cNvSpPr>
            <a:spLocks noGrp="1"/>
          </p:cNvSpPr>
          <p:nvPr>
            <p:ph idx="1"/>
          </p:nvPr>
        </p:nvSpPr>
        <p:spPr>
          <a:xfrm>
            <a:off x="457200" y="1295400"/>
            <a:ext cx="8229600" cy="4830763"/>
          </a:xfrm>
          <a:solidFill>
            <a:schemeClr val="bg1"/>
          </a:solidFill>
          <a:ln>
            <a:solidFill>
              <a:schemeClr val="tx1"/>
            </a:solidFill>
          </a:ln>
        </p:spPr>
        <p:txBody>
          <a:bodyPr>
            <a:normAutofit/>
          </a:bodyPr>
          <a:lstStyle/>
          <a:p>
            <a:pPr marL="0" lvl="1" indent="0">
              <a:buNone/>
            </a:pPr>
            <a:r>
              <a:rPr lang="en-US" sz="2400" dirty="0">
                <a:latin typeface="Times New Roman" panose="02020603050405020304" pitchFamily="18" charset="0"/>
                <a:cs typeface="Times New Roman" panose="02020603050405020304" pitchFamily="18" charset="0"/>
              </a:rPr>
              <a:t>Explain how the design of the bureaucracy upholds the ideas of checks and balance and separation of powers in federalist 51.</a:t>
            </a:r>
          </a:p>
        </p:txBody>
      </p:sp>
    </p:spTree>
    <p:extLst>
      <p:ext uri="{BB962C8B-B14F-4D97-AF65-F5344CB8AC3E}">
        <p14:creationId xmlns:p14="http://schemas.microsoft.com/office/powerpoint/2010/main" val="3334850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a:xfrm>
            <a:off x="457200" y="274638"/>
            <a:ext cx="8229600" cy="639762"/>
          </a:xfrm>
          <a:solidFill>
            <a:schemeClr val="tx2">
              <a:lumMod val="75000"/>
            </a:schemeClr>
          </a:solidFill>
        </p:spPr>
        <p:txBody>
          <a:bodyPr>
            <a:normAutofit fontScale="90000"/>
          </a:bodyPr>
          <a:lstStyle/>
          <a:p>
            <a:r>
              <a:rPr lang="en-US" altLang="en-US" dirty="0">
                <a:solidFill>
                  <a:schemeClr val="bg1"/>
                </a:solidFill>
                <a:latin typeface="Baskerville Old Face" panose="02020602080505020303" pitchFamily="18" charset="0"/>
              </a:rPr>
              <a:t>Ways to Regulate</a:t>
            </a:r>
          </a:p>
        </p:txBody>
      </p:sp>
      <p:sp>
        <p:nvSpPr>
          <p:cNvPr id="60419" name="Text Placeholder 5"/>
          <p:cNvSpPr>
            <a:spLocks noGrp="1"/>
          </p:cNvSpPr>
          <p:nvPr>
            <p:ph type="body" idx="1"/>
          </p:nvPr>
        </p:nvSpPr>
        <p:spPr>
          <a:xfrm>
            <a:off x="455141" y="1036637"/>
            <a:ext cx="4040188" cy="639762"/>
          </a:xfrm>
          <a:solidFill>
            <a:schemeClr val="bg2"/>
          </a:solidFill>
          <a:ln>
            <a:solidFill>
              <a:srgbClr val="002060"/>
            </a:solidFill>
          </a:ln>
        </p:spPr>
        <p:txBody>
          <a:bodyPr/>
          <a:lstStyle/>
          <a:p>
            <a:r>
              <a:rPr lang="en-US" altLang="en-US" dirty="0">
                <a:solidFill>
                  <a:srgbClr val="C00000"/>
                </a:solidFill>
                <a:latin typeface="Times" panose="02020603050405020304" pitchFamily="18" charset="0"/>
                <a:cs typeface="Times" panose="02020603050405020304" pitchFamily="18" charset="0"/>
              </a:rPr>
              <a:t>Command and Control</a:t>
            </a:r>
          </a:p>
        </p:txBody>
      </p:sp>
      <p:sp>
        <p:nvSpPr>
          <p:cNvPr id="60420" name="Content Placeholder 6"/>
          <p:cNvSpPr>
            <a:spLocks noGrp="1"/>
          </p:cNvSpPr>
          <p:nvPr>
            <p:ph sz="half" idx="2"/>
          </p:nvPr>
        </p:nvSpPr>
        <p:spPr>
          <a:xfrm>
            <a:off x="457200" y="1798637"/>
            <a:ext cx="4040188" cy="4327526"/>
          </a:xfrm>
          <a:solidFill>
            <a:schemeClr val="bg2"/>
          </a:solidFill>
          <a:ln>
            <a:solidFill>
              <a:srgbClr val="002060"/>
            </a:solidFill>
          </a:ln>
        </p:spPr>
        <p:txBody>
          <a:bodyPr/>
          <a:lstStyle/>
          <a:p>
            <a:r>
              <a:rPr lang="en-US" altLang="en-US" dirty="0">
                <a:latin typeface="Times New Roman" panose="02020603050405020304" pitchFamily="18" charset="0"/>
                <a:cs typeface="Times New Roman" panose="02020603050405020304" pitchFamily="18" charset="0"/>
              </a:rPr>
              <a:t>Government tells businesses what goals to achieve</a:t>
            </a:r>
          </a:p>
          <a:p>
            <a:r>
              <a:rPr lang="en-US" altLang="en-US" dirty="0">
                <a:latin typeface="Times New Roman" panose="02020603050405020304" pitchFamily="18" charset="0"/>
                <a:cs typeface="Times New Roman" panose="02020603050405020304" pitchFamily="18" charset="0"/>
              </a:rPr>
              <a:t>Government checks to see if businesses are achieving those goals</a:t>
            </a:r>
          </a:p>
          <a:p>
            <a:r>
              <a:rPr lang="en-US" altLang="en-US" dirty="0">
                <a:latin typeface="Times New Roman" panose="02020603050405020304" pitchFamily="18" charset="0"/>
                <a:cs typeface="Times New Roman" panose="02020603050405020304" pitchFamily="18" charset="0"/>
              </a:rPr>
              <a:t>Government punishes violators for non-compliance</a:t>
            </a:r>
          </a:p>
        </p:txBody>
      </p:sp>
      <p:sp>
        <p:nvSpPr>
          <p:cNvPr id="60421" name="Text Placeholder 7"/>
          <p:cNvSpPr>
            <a:spLocks noGrp="1"/>
          </p:cNvSpPr>
          <p:nvPr>
            <p:ph type="body" sz="quarter" idx="3"/>
          </p:nvPr>
        </p:nvSpPr>
        <p:spPr>
          <a:xfrm>
            <a:off x="4647084" y="1036637"/>
            <a:ext cx="4041775" cy="639762"/>
          </a:xfrm>
          <a:solidFill>
            <a:srgbClr val="C00000"/>
          </a:solidFill>
          <a:ln>
            <a:solidFill>
              <a:schemeClr val="bg2"/>
            </a:solidFill>
          </a:ln>
        </p:spPr>
        <p:txBody>
          <a:bodyPr/>
          <a:lstStyle/>
          <a:p>
            <a:r>
              <a:rPr lang="en-US" altLang="en-US" dirty="0">
                <a:solidFill>
                  <a:schemeClr val="bg1"/>
                </a:solidFill>
                <a:latin typeface="Times New Roman" panose="02020603050405020304" pitchFamily="18" charset="0"/>
                <a:cs typeface="Times New Roman" panose="02020603050405020304" pitchFamily="18" charset="0"/>
              </a:rPr>
              <a:t>Incentive system</a:t>
            </a:r>
          </a:p>
        </p:txBody>
      </p:sp>
      <p:sp>
        <p:nvSpPr>
          <p:cNvPr id="60422" name="Content Placeholder 8"/>
          <p:cNvSpPr>
            <a:spLocks noGrp="1"/>
          </p:cNvSpPr>
          <p:nvPr>
            <p:ph sz="quarter" idx="4"/>
          </p:nvPr>
        </p:nvSpPr>
        <p:spPr>
          <a:xfrm>
            <a:off x="4645025" y="1798637"/>
            <a:ext cx="4041775" cy="4327526"/>
          </a:xfrm>
          <a:solidFill>
            <a:srgbClr val="C00000"/>
          </a:solidFill>
          <a:ln>
            <a:solidFill>
              <a:schemeClr val="bg2"/>
            </a:solidFill>
          </a:ln>
        </p:spPr>
        <p:txBody>
          <a:bodyPr>
            <a:normAutofit/>
          </a:bodyPr>
          <a:lstStyle/>
          <a:p>
            <a:r>
              <a:rPr lang="en-US" altLang="en-US" dirty="0">
                <a:solidFill>
                  <a:schemeClr val="bg1"/>
                </a:solidFill>
                <a:latin typeface="Times New Roman" panose="02020603050405020304" pitchFamily="18" charset="0"/>
                <a:cs typeface="Times New Roman" panose="02020603050405020304" pitchFamily="18" charset="0"/>
              </a:rPr>
              <a:t>Government rewards those who follow the regulations</a:t>
            </a:r>
          </a:p>
          <a:p>
            <a:r>
              <a:rPr lang="en-US" altLang="en-US" dirty="0">
                <a:solidFill>
                  <a:schemeClr val="bg1"/>
                </a:solidFill>
                <a:latin typeface="Times New Roman" panose="02020603050405020304" pitchFamily="18" charset="0"/>
                <a:cs typeface="Times New Roman" panose="02020603050405020304" pitchFamily="18" charset="0"/>
              </a:rPr>
              <a:t>Promote efficiency instead of legislative enforcement</a:t>
            </a:r>
          </a:p>
          <a:p>
            <a:r>
              <a:rPr lang="en-US" altLang="en-US" dirty="0">
                <a:solidFill>
                  <a:schemeClr val="bg1"/>
                </a:solidFill>
                <a:latin typeface="Times New Roman" panose="02020603050405020304" pitchFamily="18" charset="0"/>
                <a:cs typeface="Times New Roman" panose="02020603050405020304" pitchFamily="18" charset="0"/>
              </a:rPr>
              <a:t>Ex. Tax breaks for limiting pollutions</a:t>
            </a:r>
          </a:p>
        </p:txBody>
      </p:sp>
      <p:sp>
        <p:nvSpPr>
          <p:cNvPr id="2" name="Rectangle 1">
            <a:extLst>
              <a:ext uri="{FF2B5EF4-FFF2-40B4-BE49-F238E27FC236}">
                <a16:creationId xmlns:a16="http://schemas.microsoft.com/office/drawing/2014/main" id="{6003BBB3-06FD-402E-A658-6E790863343B}"/>
              </a:ext>
            </a:extLst>
          </p:cNvPr>
          <p:cNvSpPr/>
          <p:nvPr/>
        </p:nvSpPr>
        <p:spPr>
          <a:xfrm>
            <a:off x="990600" y="5257799"/>
            <a:ext cx="7924800" cy="8683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Explain which system would be supported by Devolution Revolution.</a:t>
            </a:r>
          </a:p>
        </p:txBody>
      </p:sp>
    </p:spTree>
    <p:extLst>
      <p:ext uri="{BB962C8B-B14F-4D97-AF65-F5344CB8AC3E}">
        <p14:creationId xmlns:p14="http://schemas.microsoft.com/office/powerpoint/2010/main" val="899259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639762"/>
          </a:xfrm>
          <a:solidFill>
            <a:schemeClr val="tx2">
              <a:lumMod val="75000"/>
            </a:schemeClr>
          </a:solidFill>
        </p:spPr>
        <p:txBody>
          <a:bodyPr>
            <a:normAutofit fontScale="90000"/>
          </a:bodyPr>
          <a:lstStyle/>
          <a:p>
            <a:r>
              <a:rPr lang="en-US" altLang="en-US" b="1" dirty="0">
                <a:solidFill>
                  <a:schemeClr val="bg1"/>
                </a:solidFill>
                <a:latin typeface="Baskerville Old Face" panose="02020602080505020303" pitchFamily="18" charset="0"/>
              </a:rPr>
              <a:t>Legislative veto</a:t>
            </a:r>
          </a:p>
        </p:txBody>
      </p:sp>
      <p:sp>
        <p:nvSpPr>
          <p:cNvPr id="41987" name="Rectangle 3"/>
          <p:cNvSpPr>
            <a:spLocks noGrp="1" noChangeArrowheads="1"/>
          </p:cNvSpPr>
          <p:nvPr>
            <p:ph type="body" idx="1"/>
          </p:nvPr>
        </p:nvSpPr>
        <p:spPr>
          <a:xfrm>
            <a:off x="266700" y="1066800"/>
            <a:ext cx="4192588" cy="639762"/>
          </a:xfrm>
          <a:solidFill>
            <a:schemeClr val="bg2"/>
          </a:solidFill>
        </p:spPr>
        <p:txBody>
          <a:bodyPr/>
          <a:lstStyle/>
          <a:p>
            <a:pPr marL="619125" indent="-619125">
              <a:lnSpc>
                <a:spcPct val="80000"/>
              </a:lnSpc>
            </a:pPr>
            <a:r>
              <a:rPr lang="en-US" altLang="en-US" dirty="0">
                <a:solidFill>
                  <a:srgbClr val="C00000"/>
                </a:solidFill>
                <a:latin typeface="Times New Roman" panose="02020603050405020304" pitchFamily="18" charset="0"/>
                <a:cs typeface="Times New Roman" panose="02020603050405020304" pitchFamily="18" charset="0"/>
              </a:rPr>
              <a:t>Congressional Influence</a:t>
            </a:r>
          </a:p>
        </p:txBody>
      </p:sp>
      <p:sp>
        <p:nvSpPr>
          <p:cNvPr id="41988" name="Text Placeholder 1"/>
          <p:cNvSpPr>
            <a:spLocks noGrp="1"/>
          </p:cNvSpPr>
          <p:nvPr>
            <p:ph type="body" sz="quarter" idx="3"/>
          </p:nvPr>
        </p:nvSpPr>
        <p:spPr>
          <a:xfrm>
            <a:off x="4677976" y="1066800"/>
            <a:ext cx="4041775" cy="639762"/>
          </a:xfrm>
          <a:solidFill>
            <a:schemeClr val="tx2"/>
          </a:solidFill>
        </p:spPr>
        <p:txBody>
          <a:bodyPr/>
          <a:lstStyle/>
          <a:p>
            <a:r>
              <a:rPr lang="en-US" altLang="en-US" dirty="0">
                <a:solidFill>
                  <a:srgbClr val="C00000"/>
                </a:solidFill>
                <a:latin typeface="Times New Roman" panose="02020603050405020304" pitchFamily="18" charset="0"/>
                <a:cs typeface="Times New Roman" panose="02020603050405020304" pitchFamily="18" charset="0"/>
              </a:rPr>
              <a:t>YOU DECIDE</a:t>
            </a:r>
          </a:p>
        </p:txBody>
      </p:sp>
      <p:sp>
        <p:nvSpPr>
          <p:cNvPr id="41989" name="Content Placeholder 2"/>
          <p:cNvSpPr>
            <a:spLocks noGrp="1"/>
          </p:cNvSpPr>
          <p:nvPr>
            <p:ph sz="quarter" idx="4"/>
          </p:nvPr>
        </p:nvSpPr>
        <p:spPr>
          <a:xfrm>
            <a:off x="4608514" y="1889252"/>
            <a:ext cx="4041775" cy="3763963"/>
          </a:xfrm>
          <a:solidFill>
            <a:schemeClr val="bg2">
              <a:alpha val="71000"/>
            </a:schemeClr>
          </a:solidFill>
          <a:ln>
            <a:solidFill>
              <a:schemeClr val="tx1"/>
            </a:solidFill>
          </a:ln>
        </p:spPr>
        <p:txBody>
          <a:bodyPr/>
          <a:lstStyle/>
          <a:p>
            <a:r>
              <a:rPr lang="en-US" altLang="en-US" sz="2000" b="1" u="sng" dirty="0">
                <a:solidFill>
                  <a:srgbClr val="C00000"/>
                </a:solidFill>
                <a:latin typeface="Times New Roman" panose="02020603050405020304" pitchFamily="18" charset="0"/>
                <a:cs typeface="Times New Roman" panose="02020603050405020304" pitchFamily="18" charset="0"/>
              </a:rPr>
              <a:t>INS v. Chadha</a:t>
            </a:r>
          </a:p>
          <a:p>
            <a:r>
              <a:rPr lang="en-US" altLang="en-US" sz="2000" dirty="0">
                <a:latin typeface="Times New Roman" panose="02020603050405020304" pitchFamily="18" charset="0"/>
                <a:cs typeface="Times New Roman" panose="02020603050405020304" pitchFamily="18" charset="0"/>
              </a:rPr>
              <a:t>Does Congress have the ability to stripe the authority of the Attorney General to make decision over whether to deport a non-citizen via one house veto?</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Determine the constitutionality of this question</a:t>
            </a:r>
          </a:p>
        </p:txBody>
      </p:sp>
      <p:sp>
        <p:nvSpPr>
          <p:cNvPr id="41990" name="Content Placeholder 3"/>
          <p:cNvSpPr>
            <a:spLocks noGrp="1"/>
          </p:cNvSpPr>
          <p:nvPr>
            <p:ph sz="half" idx="2"/>
          </p:nvPr>
        </p:nvSpPr>
        <p:spPr>
          <a:xfrm>
            <a:off x="266700" y="1889252"/>
            <a:ext cx="4268788" cy="3763963"/>
          </a:xfrm>
          <a:solidFill>
            <a:schemeClr val="bg2">
              <a:alpha val="54000"/>
            </a:schemeClr>
          </a:solidFill>
          <a:ln>
            <a:solidFill>
              <a:schemeClr val="tx1"/>
            </a:solidFill>
          </a:ln>
        </p:spPr>
        <p:txBody>
          <a:bodyPr>
            <a:normAutofit/>
          </a:bodyPr>
          <a:lstStyle/>
          <a:p>
            <a:pPr marL="228600" indent="-228600">
              <a:lnSpc>
                <a:spcPct val="80000"/>
              </a:lnSpc>
            </a:pPr>
            <a:r>
              <a:rPr lang="en-US" altLang="en-US" b="1" dirty="0">
                <a:solidFill>
                  <a:srgbClr val="C00000"/>
                </a:solidFill>
                <a:latin typeface="Times New Roman" panose="02020603050405020304" pitchFamily="18" charset="0"/>
                <a:cs typeface="Times New Roman" panose="02020603050405020304" pitchFamily="18" charset="0"/>
              </a:rPr>
              <a:t>Legislative Veto: </a:t>
            </a:r>
            <a:r>
              <a:rPr lang="en-US" altLang="en-US" dirty="0">
                <a:latin typeface="Times New Roman" panose="02020603050405020304" pitchFamily="18" charset="0"/>
                <a:cs typeface="Times New Roman" panose="02020603050405020304" pitchFamily="18" charset="0"/>
              </a:rPr>
              <a:t>requirement that executive decisions be evaluated by Congress</a:t>
            </a:r>
          </a:p>
          <a:p>
            <a:pPr marL="228600" indent="-228600">
              <a:lnSpc>
                <a:spcPct val="80000"/>
              </a:lnSpc>
            </a:pPr>
            <a:r>
              <a:rPr lang="en-US" altLang="en-US" dirty="0">
                <a:latin typeface="Times New Roman" panose="02020603050405020304" pitchFamily="18" charset="0"/>
                <a:cs typeface="Times New Roman" panose="02020603050405020304" pitchFamily="18" charset="0"/>
              </a:rPr>
              <a:t>Congress can veto rules (by vote in one house or both)</a:t>
            </a:r>
          </a:p>
        </p:txBody>
      </p:sp>
      <p:sp>
        <p:nvSpPr>
          <p:cNvPr id="2" name="Rectangle 1">
            <a:extLst>
              <a:ext uri="{FF2B5EF4-FFF2-40B4-BE49-F238E27FC236}">
                <a16:creationId xmlns:a16="http://schemas.microsoft.com/office/drawing/2014/main" id="{832B504E-A16F-7F42-80A9-E2E5C6F99E4B}"/>
              </a:ext>
            </a:extLst>
          </p:cNvPr>
          <p:cNvSpPr/>
          <p:nvPr/>
        </p:nvSpPr>
        <p:spPr>
          <a:xfrm>
            <a:off x="649288" y="5105400"/>
            <a:ext cx="7620000" cy="1522667"/>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Decision: Legislative veto is unconstitutional</a:t>
            </a:r>
          </a:p>
          <a:p>
            <a:pPr marL="342900" indent="-342900">
              <a:buFont typeface="Arial" panose="020B0604020202020204" pitchFamily="34" charset="0"/>
              <a:buChar char="•"/>
            </a:pPr>
            <a:r>
              <a:rPr lang="en-US" sz="2400" dirty="0">
                <a:solidFill>
                  <a:schemeClr val="bg1"/>
                </a:solidFill>
                <a:latin typeface="Times" pitchFamily="2" charset="0"/>
              </a:rPr>
              <a:t>Congress does Not have the power of the VETO</a:t>
            </a:r>
          </a:p>
          <a:p>
            <a:pPr marL="342900" indent="-342900">
              <a:buFont typeface="Arial" panose="020B0604020202020204" pitchFamily="34" charset="0"/>
              <a:buChar char="•"/>
            </a:pPr>
            <a:r>
              <a:rPr lang="en-US" sz="2400" dirty="0">
                <a:solidFill>
                  <a:schemeClr val="bg1"/>
                </a:solidFill>
                <a:latin typeface="Times" pitchFamily="2" charset="0"/>
              </a:rPr>
              <a:t>One House of Congress cannot decide any action for Congress</a:t>
            </a:r>
          </a:p>
        </p:txBody>
      </p:sp>
    </p:spTree>
    <p:extLst>
      <p:ext uri="{BB962C8B-B14F-4D97-AF65-F5344CB8AC3E}">
        <p14:creationId xmlns:p14="http://schemas.microsoft.com/office/powerpoint/2010/main" val="10075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3000" r="-13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63378" y="273050"/>
            <a:ext cx="3200400" cy="1162050"/>
          </a:xfrm>
          <a:solidFill>
            <a:srgbClr val="C00000"/>
          </a:solidFill>
        </p:spPr>
        <p:txBody>
          <a:bodyPr>
            <a:normAutofit/>
          </a:bodyPr>
          <a:lstStyle/>
          <a:p>
            <a:r>
              <a:rPr lang="en-US" sz="3200" dirty="0">
                <a:solidFill>
                  <a:schemeClr val="bg1"/>
                </a:solidFill>
                <a:latin typeface="Baskerville Old Face" panose="02020602080505020303" pitchFamily="18" charset="0"/>
              </a:rPr>
              <a:t>Reforming the Bureaucracy</a:t>
            </a:r>
          </a:p>
        </p:txBody>
      </p:sp>
      <p:sp>
        <p:nvSpPr>
          <p:cNvPr id="9" name="Text Placeholder 8"/>
          <p:cNvSpPr>
            <a:spLocks noGrp="1"/>
          </p:cNvSpPr>
          <p:nvPr>
            <p:ph type="body" sz="half" idx="2"/>
          </p:nvPr>
        </p:nvSpPr>
        <p:spPr>
          <a:xfrm>
            <a:off x="304800" y="1588155"/>
            <a:ext cx="3962400" cy="4602163"/>
          </a:xfrm>
          <a:solidFill>
            <a:schemeClr val="bg1">
              <a:alpha val="74000"/>
            </a:schemeClr>
          </a:solidFill>
          <a:ln>
            <a:solidFill>
              <a:srgbClr val="002060"/>
            </a:solidFill>
          </a:ln>
        </p:spPr>
        <p:txBody>
          <a:bodyPr>
            <a:normAutofit fontScale="92500"/>
          </a:bodyPr>
          <a:lstStyle/>
          <a:p>
            <a:pPr marL="342900" indent="-342900">
              <a:buFont typeface="Wingdings" panose="05000000000000000000" pitchFamily="2" charset="2"/>
              <a:buChar char="Ø"/>
            </a:pPr>
            <a:r>
              <a:rPr lang="en-US" sz="2200" dirty="0">
                <a:solidFill>
                  <a:schemeClr val="tx2"/>
                </a:solidFill>
                <a:latin typeface="Times New Roman" panose="02020603050405020304" pitchFamily="18" charset="0"/>
                <a:cs typeface="Times New Roman" panose="02020603050405020304" pitchFamily="18" charset="0"/>
              </a:rPr>
              <a:t>Sunshine Laws</a:t>
            </a:r>
          </a:p>
          <a:p>
            <a:pPr marL="342900" indent="-342900">
              <a:buFont typeface="Wingdings" panose="05000000000000000000" pitchFamily="2" charset="2"/>
              <a:buChar char="Ø"/>
            </a:pPr>
            <a:r>
              <a:rPr lang="en-US" sz="2200" dirty="0">
                <a:solidFill>
                  <a:schemeClr val="tx2"/>
                </a:solidFill>
                <a:latin typeface="Times New Roman" panose="02020603050405020304" pitchFamily="18" charset="0"/>
                <a:cs typeface="Times New Roman" panose="02020603050405020304" pitchFamily="18" charset="0"/>
              </a:rPr>
              <a:t>Sunset laws (reauthorization)</a:t>
            </a:r>
          </a:p>
          <a:p>
            <a:pPr marL="342900" indent="-342900">
              <a:buFont typeface="Wingdings" panose="05000000000000000000" pitchFamily="2" charset="2"/>
              <a:buChar char="Ø"/>
            </a:pPr>
            <a:r>
              <a:rPr lang="en-US" sz="2200" dirty="0">
                <a:solidFill>
                  <a:schemeClr val="tx2"/>
                </a:solidFill>
                <a:latin typeface="Times New Roman" panose="02020603050405020304" pitchFamily="18" charset="0"/>
                <a:cs typeface="Times New Roman" panose="02020603050405020304" pitchFamily="18" charset="0"/>
              </a:rPr>
              <a:t>Contracting out (private sector)</a:t>
            </a:r>
          </a:p>
          <a:p>
            <a:pPr marL="342900" indent="-342900">
              <a:buFont typeface="Wingdings" panose="05000000000000000000" pitchFamily="2" charset="2"/>
              <a:buChar char="Ø"/>
            </a:pPr>
            <a:r>
              <a:rPr lang="en-US" sz="2200" b="1" dirty="0">
                <a:solidFill>
                  <a:schemeClr val="tx2"/>
                </a:solidFill>
                <a:latin typeface="Times New Roman" panose="02020603050405020304" pitchFamily="18" charset="0"/>
                <a:cs typeface="Times New Roman" panose="02020603050405020304" pitchFamily="18" charset="0"/>
              </a:rPr>
              <a:t>Oversight/investigations (Congress)</a:t>
            </a:r>
          </a:p>
          <a:p>
            <a:pPr marL="342900" indent="-342900">
              <a:buFont typeface="Wingdings" panose="05000000000000000000" pitchFamily="2" charset="2"/>
              <a:buChar char="Ø"/>
            </a:pPr>
            <a:r>
              <a:rPr lang="en-US" sz="2200" b="1" dirty="0">
                <a:solidFill>
                  <a:schemeClr val="tx2"/>
                </a:solidFill>
                <a:latin typeface="Times New Roman" panose="02020603050405020304" pitchFamily="18" charset="0"/>
                <a:cs typeface="Times New Roman" panose="02020603050405020304" pitchFamily="18" charset="0"/>
              </a:rPr>
              <a:t>Power of the Purse (Congress) </a:t>
            </a:r>
          </a:p>
          <a:p>
            <a:pPr marL="342900" indent="-342900">
              <a:buFont typeface="Wingdings" panose="05000000000000000000" pitchFamily="2" charset="2"/>
              <a:buChar char="Ø"/>
            </a:pPr>
            <a:r>
              <a:rPr lang="en-US" sz="2200" dirty="0">
                <a:solidFill>
                  <a:schemeClr val="tx2"/>
                </a:solidFill>
                <a:latin typeface="Times New Roman" panose="02020603050405020304" pitchFamily="18" charset="0"/>
                <a:cs typeface="Times New Roman" panose="02020603050405020304" pitchFamily="18" charset="0"/>
              </a:rPr>
              <a:t>Government Performance Act &amp; Results 1997 (efficiency)</a:t>
            </a:r>
          </a:p>
          <a:p>
            <a:pPr marL="342900" indent="-342900">
              <a:buFont typeface="Wingdings" panose="05000000000000000000" pitchFamily="2" charset="2"/>
              <a:buChar char="Ø"/>
            </a:pPr>
            <a:r>
              <a:rPr lang="en-US" sz="2200" b="1" dirty="0">
                <a:solidFill>
                  <a:schemeClr val="tx2"/>
                </a:solidFill>
                <a:latin typeface="Times New Roman" panose="02020603050405020304" pitchFamily="18" charset="0"/>
                <a:cs typeface="Times New Roman" panose="02020603050405020304" pitchFamily="18" charset="0"/>
              </a:rPr>
              <a:t>Change law (Congress)</a:t>
            </a:r>
          </a:p>
          <a:p>
            <a:pPr marL="342900" indent="-342900">
              <a:buFont typeface="Wingdings" panose="05000000000000000000" pitchFamily="2" charset="2"/>
              <a:buChar char="Ø"/>
            </a:pPr>
            <a:r>
              <a:rPr lang="en-US" sz="2200" b="1" dirty="0">
                <a:solidFill>
                  <a:schemeClr val="tx2"/>
                </a:solidFill>
                <a:latin typeface="Times New Roman" panose="02020603050405020304" pitchFamily="18" charset="0"/>
                <a:cs typeface="Times New Roman" panose="02020603050405020304" pitchFamily="18" charset="0"/>
              </a:rPr>
              <a:t>Negotiated Rule Maker Act (1990) – publication of new regulations </a:t>
            </a:r>
          </a:p>
          <a:p>
            <a:pPr marL="342900" indent="-342900">
              <a:buFont typeface="Wingdings" panose="05000000000000000000" pitchFamily="2" charset="2"/>
              <a:buChar char="Ø"/>
            </a:pPr>
            <a:endParaRPr lang="en-US" sz="2000" b="1" dirty="0">
              <a:solidFill>
                <a:schemeClr val="tx2"/>
              </a:solidFill>
              <a:latin typeface="Times New Roman" panose="02020603050405020304" pitchFamily="18" charset="0"/>
              <a:cs typeface="Times New Roman" panose="02020603050405020304" pitchFamily="18" charset="0"/>
            </a:endParaRPr>
          </a:p>
        </p:txBody>
      </p:sp>
      <p:pic>
        <p:nvPicPr>
          <p:cNvPr id="3074" name="Picture 2" descr="http://danieljmitchell.files.wordpress.com/2011/01/2011-budget-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9971"/>
            <a:ext cx="45720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eQ6f8ZwjZPM/URUdhpvkfAI/AAAAAAAAHEA/oihYL6q7ByQ/s1600/trust-in-g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2800"/>
            <a:ext cx="4572000" cy="33575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4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The Un-elected</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152400" y="890620"/>
            <a:ext cx="8534400" cy="5235544"/>
          </a:xfrm>
          <a:solidFill>
            <a:schemeClr val="bg1"/>
          </a:solidFill>
        </p:spPr>
        <p:txBody>
          <a:bodyPr>
            <a:normAutofit/>
          </a:bodyPr>
          <a:lstStyle/>
          <a:p>
            <a:pPr marL="0" indent="0">
              <a:buNone/>
            </a:pPr>
            <a:r>
              <a:rPr lang="en-US" sz="2400" b="1" u="sng" dirty="0">
                <a:latin typeface="Times" pitchFamily="2" charset="0"/>
              </a:rPr>
              <a:t>Bureaucracy</a:t>
            </a:r>
            <a:r>
              <a:rPr lang="en-US" sz="2400" dirty="0">
                <a:latin typeface="Times" pitchFamily="2" charset="0"/>
              </a:rPr>
              <a:t>: runs the day-to-day operations of government &amp; </a:t>
            </a:r>
            <a:r>
              <a:rPr lang="en-US" sz="2400" b="1" i="1" u="sng" dirty="0">
                <a:solidFill>
                  <a:srgbClr val="FF0000"/>
                </a:solidFill>
                <a:latin typeface="Times" pitchFamily="2" charset="0"/>
              </a:rPr>
              <a:t>implements</a:t>
            </a:r>
            <a:r>
              <a:rPr lang="en-US" sz="2400" dirty="0">
                <a:latin typeface="Times" pitchFamily="2" charset="0"/>
              </a:rPr>
              <a:t> (enforces) laws (</a:t>
            </a:r>
            <a:r>
              <a:rPr lang="en-US" sz="2400" b="1" i="1" u="sng" dirty="0">
                <a:solidFill>
                  <a:srgbClr val="C00000"/>
                </a:solidFill>
                <a:latin typeface="Times" pitchFamily="2" charset="0"/>
              </a:rPr>
              <a:t>GOVERNMENT BY PROXY </a:t>
            </a:r>
            <a:r>
              <a:rPr lang="en-US" sz="2400" dirty="0">
                <a:solidFill>
                  <a:srgbClr val="C00000"/>
                </a:solidFill>
                <a:latin typeface="Times" pitchFamily="2" charset="0"/>
              </a:rPr>
              <a:t>– NOT ELECTED OFFICIALS</a:t>
            </a:r>
            <a:r>
              <a:rPr lang="en-US" sz="2400" dirty="0">
                <a:latin typeface="Times" pitchFamily="2" charset="0"/>
              </a:rPr>
              <a:t>)</a:t>
            </a:r>
          </a:p>
          <a:p>
            <a:r>
              <a:rPr lang="en-US" sz="2400" dirty="0">
                <a:latin typeface="Times" pitchFamily="2" charset="0"/>
              </a:rPr>
              <a:t>Federal Gov. = largest employer in America</a:t>
            </a:r>
          </a:p>
          <a:p>
            <a:r>
              <a:rPr lang="en-US" sz="2400" dirty="0">
                <a:latin typeface="Times" pitchFamily="2" charset="0"/>
              </a:rPr>
              <a:t>Two Types of Bureaucrats</a:t>
            </a:r>
          </a:p>
        </p:txBody>
      </p:sp>
      <p:sp>
        <p:nvSpPr>
          <p:cNvPr id="4" name="Rectangle 3">
            <a:extLst>
              <a:ext uri="{FF2B5EF4-FFF2-40B4-BE49-F238E27FC236}">
                <a16:creationId xmlns:a16="http://schemas.microsoft.com/office/drawing/2014/main" id="{892322AE-F6CE-EC4B-BBFB-305F1634D79E}"/>
              </a:ext>
            </a:extLst>
          </p:cNvPr>
          <p:cNvSpPr/>
          <p:nvPr/>
        </p:nvSpPr>
        <p:spPr>
          <a:xfrm>
            <a:off x="609600" y="2590800"/>
            <a:ext cx="38100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Political appointees</a:t>
            </a:r>
            <a:r>
              <a:rPr lang="en-US" sz="2400" dirty="0">
                <a:latin typeface="Times" pitchFamily="2" charset="0"/>
              </a:rPr>
              <a:t>: 4,000 federal government workers</a:t>
            </a:r>
          </a:p>
        </p:txBody>
      </p:sp>
      <p:sp>
        <p:nvSpPr>
          <p:cNvPr id="5" name="Rectangle 4">
            <a:extLst>
              <a:ext uri="{FF2B5EF4-FFF2-40B4-BE49-F238E27FC236}">
                <a16:creationId xmlns:a16="http://schemas.microsoft.com/office/drawing/2014/main" id="{4376EC4B-2A3A-8246-B9D7-BB3FE2AC5711}"/>
              </a:ext>
            </a:extLst>
          </p:cNvPr>
          <p:cNvSpPr/>
          <p:nvPr/>
        </p:nvSpPr>
        <p:spPr>
          <a:xfrm>
            <a:off x="4862384" y="2590800"/>
            <a:ext cx="3810000" cy="1524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Civil Servants</a:t>
            </a:r>
            <a:r>
              <a:rPr lang="en-US" sz="2400" dirty="0">
                <a:latin typeface="Times" pitchFamily="2" charset="0"/>
              </a:rPr>
              <a:t>: (hired &amp; permanent employees) – 2.1 million government employees </a:t>
            </a:r>
          </a:p>
        </p:txBody>
      </p:sp>
      <p:pic>
        <p:nvPicPr>
          <p:cNvPr id="6" name="Picture 5">
            <a:extLst>
              <a:ext uri="{FF2B5EF4-FFF2-40B4-BE49-F238E27FC236}">
                <a16:creationId xmlns:a16="http://schemas.microsoft.com/office/drawing/2014/main" id="{AE9E8549-0D67-DD4B-BAE9-480DE21EA8E0}"/>
              </a:ext>
            </a:extLst>
          </p:cNvPr>
          <p:cNvPicPr>
            <a:picLocks noChangeAspect="1"/>
          </p:cNvPicPr>
          <p:nvPr/>
        </p:nvPicPr>
        <p:blipFill>
          <a:blip r:embed="rId2"/>
          <a:stretch>
            <a:fillRect/>
          </a:stretch>
        </p:blipFill>
        <p:spPr>
          <a:xfrm>
            <a:off x="304800" y="3815430"/>
            <a:ext cx="4114800" cy="2882234"/>
          </a:xfrm>
          <a:prstGeom prst="rect">
            <a:avLst/>
          </a:prstGeom>
        </p:spPr>
      </p:pic>
      <p:sp>
        <p:nvSpPr>
          <p:cNvPr id="7" name="Rectangle 6">
            <a:extLst>
              <a:ext uri="{FF2B5EF4-FFF2-40B4-BE49-F238E27FC236}">
                <a16:creationId xmlns:a16="http://schemas.microsoft.com/office/drawing/2014/main" id="{0C8E0D8B-958F-674B-82DA-AA55DA96128C}"/>
              </a:ext>
            </a:extLst>
          </p:cNvPr>
          <p:cNvSpPr/>
          <p:nvPr/>
        </p:nvSpPr>
        <p:spPr>
          <a:xfrm>
            <a:off x="4572000" y="4724400"/>
            <a:ext cx="4419600" cy="12429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Issue: </a:t>
            </a:r>
            <a:r>
              <a:rPr lang="en-US" sz="2400" b="1" dirty="0">
                <a:solidFill>
                  <a:schemeClr val="bg1"/>
                </a:solidFill>
                <a:latin typeface="Times" pitchFamily="2" charset="0"/>
              </a:rPr>
              <a:t>Loyalty (President vs. Agency)</a:t>
            </a:r>
            <a:r>
              <a:rPr lang="en-US" sz="2400" dirty="0">
                <a:solidFill>
                  <a:schemeClr val="bg1"/>
                </a:solidFill>
                <a:latin typeface="Times" pitchFamily="2" charset="0"/>
              </a:rPr>
              <a:t> – do they support the President’s policy agenda</a:t>
            </a:r>
          </a:p>
        </p:txBody>
      </p:sp>
    </p:spTree>
    <p:extLst>
      <p:ext uri="{BB962C8B-B14F-4D97-AF65-F5344CB8AC3E}">
        <p14:creationId xmlns:p14="http://schemas.microsoft.com/office/powerpoint/2010/main" val="3320982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C9C-5F34-48F2-9119-EF81BA268D83}"/>
              </a:ext>
            </a:extLst>
          </p:cNvPr>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The War on Drugs </a:t>
            </a:r>
          </a:p>
        </p:txBody>
      </p:sp>
      <p:sp>
        <p:nvSpPr>
          <p:cNvPr id="3" name="Content Placeholder 2">
            <a:extLst>
              <a:ext uri="{FF2B5EF4-FFF2-40B4-BE49-F238E27FC236}">
                <a16:creationId xmlns:a16="http://schemas.microsoft.com/office/drawing/2014/main" id="{2B256552-273F-47AE-8422-766C34EDDBE9}"/>
              </a:ext>
            </a:extLst>
          </p:cNvPr>
          <p:cNvSpPr>
            <a:spLocks noGrp="1"/>
          </p:cNvSpPr>
          <p:nvPr>
            <p:ph idx="1"/>
          </p:nvPr>
        </p:nvSpPr>
        <p:spPr>
          <a:xfrm>
            <a:off x="457200" y="1371600"/>
            <a:ext cx="8229600" cy="5211762"/>
          </a:xfrm>
          <a:solidFill>
            <a:schemeClr val="bg1"/>
          </a:solidFill>
        </p:spPr>
        <p:txBody>
          <a:bodyPr>
            <a:normAutofit/>
          </a:bodyPr>
          <a:lstStyle/>
          <a:p>
            <a:pPr marL="0" indent="0">
              <a:buNone/>
            </a:pPr>
            <a:r>
              <a:rPr lang="en-US" sz="2000" b="1" dirty="0">
                <a:solidFill>
                  <a:srgbClr val="002060"/>
                </a:solidFill>
                <a:latin typeface="Times" panose="02020603050405020304" pitchFamily="18" charset="0"/>
                <a:cs typeface="Times" panose="02020603050405020304" pitchFamily="18" charset="0"/>
              </a:rPr>
              <a:t>Dissect how discretionary authority and checks and balances impacts the implementation of the Control Substances Act. </a:t>
            </a:r>
          </a:p>
          <a:p>
            <a:pPr marL="0" indent="0">
              <a:buNone/>
            </a:pPr>
            <a:r>
              <a:rPr lang="en-US" sz="2000" b="1" dirty="0">
                <a:latin typeface="Times" panose="02020603050405020304" pitchFamily="18" charset="0"/>
                <a:cs typeface="Times" panose="02020603050405020304" pitchFamily="18" charset="0"/>
              </a:rPr>
              <a:t>Control Substance Act of 1970: </a:t>
            </a:r>
            <a:br>
              <a:rPr lang="en-US" sz="2000" b="1"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(1) Many of the drugs included within this subchapter have a useful and legitimate medical purpose and are necessary to maintain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the health and general welfare of the American people.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(2) The illegal importation, manufacture, distribution, and possession and improper use of controlled substances have a substantial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and detrimental effect on the health and general welfare of the American people.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(3) A major portion of the traffic in controlled substances flows through interstate and foreign commerce. Incidents of the traffic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which are not an integral part of the interstate or foreign flow, such as manufacture, local distribution, and possession, nonetheless </a:t>
            </a:r>
            <a:br>
              <a:rPr lang="en-US" sz="2000" dirty="0">
                <a:latin typeface="Times" panose="02020603050405020304" pitchFamily="18" charset="0"/>
                <a:cs typeface="Times" panose="02020603050405020304" pitchFamily="18" charset="0"/>
              </a:rPr>
            </a:br>
            <a:r>
              <a:rPr lang="en-US" sz="2000" dirty="0">
                <a:latin typeface="Times" panose="02020603050405020304" pitchFamily="18" charset="0"/>
                <a:cs typeface="Times" panose="02020603050405020304" pitchFamily="18" charset="0"/>
              </a:rPr>
              <a:t>have a substantial and direct effect upon interstate commerce</a:t>
            </a:r>
          </a:p>
        </p:txBody>
      </p:sp>
      <p:sp>
        <p:nvSpPr>
          <p:cNvPr id="4" name="Rectangle 3">
            <a:extLst>
              <a:ext uri="{FF2B5EF4-FFF2-40B4-BE49-F238E27FC236}">
                <a16:creationId xmlns:a16="http://schemas.microsoft.com/office/drawing/2014/main" id="{2F0D4B57-FD89-E525-F2BC-C1B89A712234}"/>
              </a:ext>
            </a:extLst>
          </p:cNvPr>
          <p:cNvSpPr/>
          <p:nvPr/>
        </p:nvSpPr>
        <p:spPr>
          <a:xfrm>
            <a:off x="279816" y="1226786"/>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Identify different agencies task with controlling aspects of the Controlled Substances Act and explain their actual discretionary authority.</a:t>
            </a:r>
          </a:p>
        </p:txBody>
      </p:sp>
      <p:sp>
        <p:nvSpPr>
          <p:cNvPr id="5" name="Rectangle 4">
            <a:extLst>
              <a:ext uri="{FF2B5EF4-FFF2-40B4-BE49-F238E27FC236}">
                <a16:creationId xmlns:a16="http://schemas.microsoft.com/office/drawing/2014/main" id="{B3F5FE8D-0456-9F5F-29E3-C96784BD6634}"/>
              </a:ext>
            </a:extLst>
          </p:cNvPr>
          <p:cNvSpPr/>
          <p:nvPr/>
        </p:nvSpPr>
        <p:spPr>
          <a:xfrm>
            <a:off x="279816" y="2561092"/>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does Congress grant discretionary authority to a variety of agencies? </a:t>
            </a:r>
          </a:p>
        </p:txBody>
      </p:sp>
      <p:sp>
        <p:nvSpPr>
          <p:cNvPr id="6" name="Rectangle 5">
            <a:extLst>
              <a:ext uri="{FF2B5EF4-FFF2-40B4-BE49-F238E27FC236}">
                <a16:creationId xmlns:a16="http://schemas.microsoft.com/office/drawing/2014/main" id="{26BB67EB-0742-CEC5-AD5F-D9A45E248086}"/>
              </a:ext>
            </a:extLst>
          </p:cNvPr>
          <p:cNvSpPr/>
          <p:nvPr/>
        </p:nvSpPr>
        <p:spPr>
          <a:xfrm>
            <a:off x="279816" y="3895398"/>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does having multiple agencies support the arguments of Federalist 51? How can the President control a bureaucratic agency?</a:t>
            </a:r>
          </a:p>
        </p:txBody>
      </p:sp>
      <p:sp>
        <p:nvSpPr>
          <p:cNvPr id="7" name="Rectangle 6">
            <a:extLst>
              <a:ext uri="{FF2B5EF4-FFF2-40B4-BE49-F238E27FC236}">
                <a16:creationId xmlns:a16="http://schemas.microsoft.com/office/drawing/2014/main" id="{04BAD619-05CB-712F-10D1-EB2A49F70B35}"/>
              </a:ext>
            </a:extLst>
          </p:cNvPr>
          <p:cNvSpPr/>
          <p:nvPr/>
        </p:nvSpPr>
        <p:spPr>
          <a:xfrm>
            <a:off x="279816" y="5229704"/>
            <a:ext cx="8077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Why can’t the President control the bureaucratic agencies that implement the Controlled Substance Act? </a:t>
            </a:r>
          </a:p>
        </p:txBody>
      </p:sp>
    </p:spTree>
    <p:extLst>
      <p:ext uri="{BB962C8B-B14F-4D97-AF65-F5344CB8AC3E}">
        <p14:creationId xmlns:p14="http://schemas.microsoft.com/office/powerpoint/2010/main" val="270737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22D-43FD-4310-AF36-22D6640DE355}"/>
              </a:ext>
            </a:extLst>
          </p:cNvPr>
          <p:cNvSpPr>
            <a:spLocks noGrp="1"/>
          </p:cNvSpPr>
          <p:nvPr>
            <p:ph type="title"/>
          </p:nvPr>
        </p:nvSpPr>
        <p:spPr>
          <a:xfrm>
            <a:off x="457200" y="274638"/>
            <a:ext cx="8229600" cy="746125"/>
          </a:xfrm>
          <a:solidFill>
            <a:srgbClr val="002060"/>
          </a:solidFill>
        </p:spPr>
        <p:txBody>
          <a:bodyPr>
            <a:normAutofit fontScale="90000"/>
          </a:bodyPr>
          <a:lstStyle/>
          <a:p>
            <a:r>
              <a:rPr lang="en-US" dirty="0">
                <a:solidFill>
                  <a:schemeClr val="bg1"/>
                </a:solidFill>
                <a:latin typeface="Baskerville Old Face" panose="02020602080505020303" pitchFamily="18" charset="0"/>
              </a:rPr>
              <a:t>Bureaucratic Authority</a:t>
            </a:r>
          </a:p>
        </p:txBody>
      </p:sp>
      <p:sp>
        <p:nvSpPr>
          <p:cNvPr id="3" name="Content Placeholder 2">
            <a:extLst>
              <a:ext uri="{FF2B5EF4-FFF2-40B4-BE49-F238E27FC236}">
                <a16:creationId xmlns:a16="http://schemas.microsoft.com/office/drawing/2014/main" id="{72CC25E1-C97F-4F42-8443-19CEABFB435B}"/>
              </a:ext>
            </a:extLst>
          </p:cNvPr>
          <p:cNvSpPr>
            <a:spLocks noGrp="1"/>
          </p:cNvSpPr>
          <p:nvPr>
            <p:ph idx="1"/>
          </p:nvPr>
        </p:nvSpPr>
        <p:spPr>
          <a:xfrm>
            <a:off x="457200" y="1295400"/>
            <a:ext cx="8229600" cy="4830763"/>
          </a:xfrm>
          <a:solidFill>
            <a:schemeClr val="bg1"/>
          </a:solidFill>
          <a:ln>
            <a:solidFill>
              <a:schemeClr val="tx1"/>
            </a:solidFill>
          </a:ln>
        </p:spPr>
        <p:txBody>
          <a:bodyPr>
            <a:normAutofit/>
          </a:bodyPr>
          <a:lstStyle/>
          <a:p>
            <a:pPr marL="7938" lvl="1" indent="-7938">
              <a:buNone/>
            </a:pPr>
            <a:r>
              <a:rPr lang="en-US" sz="2400" dirty="0">
                <a:latin typeface="Times" panose="02020603050405020304" pitchFamily="18" charset="0"/>
                <a:cs typeface="Times" panose="02020603050405020304" pitchFamily="18" charset="0"/>
              </a:rPr>
              <a:t>Evaluate whether bureaucratic discretion creates a usurpation of power by the executive branch </a:t>
            </a:r>
          </a:p>
          <a:p>
            <a:pPr lvl="2"/>
            <a:r>
              <a:rPr lang="en-US" b="1" dirty="0">
                <a:latin typeface="Times" panose="02020603050405020304" pitchFamily="18" charset="0"/>
                <a:cs typeface="Times" panose="02020603050405020304" pitchFamily="18" charset="0"/>
              </a:rPr>
              <a:t>Federalist 51 </a:t>
            </a:r>
          </a:p>
          <a:p>
            <a:pPr lvl="2"/>
            <a:r>
              <a:rPr lang="en-US" b="1" dirty="0">
                <a:latin typeface="Times" panose="02020603050405020304" pitchFamily="18" charset="0"/>
                <a:cs typeface="Times" panose="02020603050405020304" pitchFamily="18" charset="0"/>
              </a:rPr>
              <a:t>The U.S. Constitution </a:t>
            </a:r>
          </a:p>
          <a:p>
            <a:pPr lvl="2"/>
            <a:r>
              <a:rPr lang="en-US" b="1" dirty="0">
                <a:latin typeface="Times" panose="02020603050405020304" pitchFamily="18" charset="0"/>
                <a:cs typeface="Times" panose="02020603050405020304" pitchFamily="18" charset="0"/>
              </a:rPr>
              <a:t>Brutus I</a:t>
            </a:r>
          </a:p>
          <a:p>
            <a:pPr lvl="1"/>
            <a:r>
              <a:rPr lang="en-US" sz="2400" dirty="0">
                <a:latin typeface="Times" panose="02020603050405020304" pitchFamily="18" charset="0"/>
                <a:cs typeface="Times" panose="02020603050405020304" pitchFamily="18" charset="0"/>
              </a:rPr>
              <a:t>Demonstrate an argument for and one against </a:t>
            </a:r>
          </a:p>
          <a:p>
            <a:pPr marL="0" lvl="1" indent="0">
              <a:buNone/>
            </a:pPr>
            <a:endParaRPr lang="en-US" sz="2400" dirty="0">
              <a:latin typeface="Times New Roman" panose="02020603050405020304" pitchFamily="18" charset="0"/>
              <a:cs typeface="Times New Roman" panose="02020603050405020304" pitchFamily="18" charset="0"/>
            </a:endParaRPr>
          </a:p>
        </p:txBody>
      </p:sp>
      <p:pic>
        <p:nvPicPr>
          <p:cNvPr id="1028" name="Picture 4" descr="Why Are Lengthy Bureaucratic Processes Known As 'Red Tape'? | Mental Floss">
            <a:extLst>
              <a:ext uri="{FF2B5EF4-FFF2-40B4-BE49-F238E27FC236}">
                <a16:creationId xmlns:a16="http://schemas.microsoft.com/office/drawing/2014/main" id="{FF6589DC-31EC-4258-BD6B-8335657B8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2400"/>
            <a:ext cx="4572000" cy="26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00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715962"/>
          </a:xfrm>
          <a:solidFill>
            <a:schemeClr val="tx2"/>
          </a:solidFill>
        </p:spPr>
        <p:txBody>
          <a:bodyPr>
            <a:normAutofit/>
          </a:bodyPr>
          <a:lstStyle/>
          <a:p>
            <a:r>
              <a:rPr lang="en-US" altLang="en-US" sz="3200" dirty="0">
                <a:solidFill>
                  <a:schemeClr val="bg1"/>
                </a:solidFill>
                <a:latin typeface="Baskerville Old Face" panose="02020602080505020303" pitchFamily="18" charset="0"/>
              </a:rPr>
              <a:t>I Fought the Law</a:t>
            </a:r>
          </a:p>
        </p:txBody>
      </p:sp>
      <p:sp>
        <p:nvSpPr>
          <p:cNvPr id="52228" name="Rectangle 6"/>
          <p:cNvSpPr>
            <a:spLocks noGrp="1" noChangeArrowheads="1"/>
          </p:cNvSpPr>
          <p:nvPr>
            <p:ph idx="1"/>
          </p:nvPr>
        </p:nvSpPr>
        <p:spPr>
          <a:xfrm>
            <a:off x="457200" y="1166018"/>
            <a:ext cx="8229600" cy="5158582"/>
          </a:xfrm>
          <a:solidFill>
            <a:schemeClr val="bg1">
              <a:alpha val="76000"/>
            </a:schemeClr>
          </a:solidFill>
          <a:ln>
            <a:solidFill>
              <a:srgbClr val="002060"/>
            </a:solidFill>
          </a:ln>
        </p:spPr>
        <p:txBody>
          <a:bodyPr>
            <a:normAutofit fontScale="55000" lnSpcReduction="20000"/>
          </a:bodyPr>
          <a:lstStyle/>
          <a:p>
            <a:pPr marL="0" indent="0">
              <a:buNone/>
            </a:pPr>
            <a:r>
              <a:rPr lang="en-US" sz="3600" b="1" dirty="0">
                <a:solidFill>
                  <a:srgbClr val="002060"/>
                </a:solidFill>
                <a:latin typeface="Times" pitchFamily="2" charset="0"/>
              </a:rPr>
              <a:t>Trumping Bureaucratic Overreach</a:t>
            </a:r>
            <a:endParaRPr lang="en-US" sz="3600" dirty="0">
              <a:solidFill>
                <a:srgbClr val="002060"/>
              </a:solidFill>
              <a:latin typeface="Times" pitchFamily="2" charset="0"/>
            </a:endParaRPr>
          </a:p>
          <a:p>
            <a:r>
              <a:rPr lang="en-US" sz="3600" dirty="0">
                <a:latin typeface="Times" pitchFamily="2" charset="0"/>
              </a:rPr>
              <a:t>The current President of the U.S. has promised to get rid of two regulation for everyone that is passed by Congress.  You and a part will be completing an implementation assessment of an assigned public policy regulation to determine which could be eliminated and which need to be continuously implemented. </a:t>
            </a:r>
          </a:p>
          <a:p>
            <a:pPr marL="0" indent="0">
              <a:lnSpc>
                <a:spcPct val="80000"/>
              </a:lnSpc>
              <a:buNone/>
            </a:pPr>
            <a:endParaRPr lang="en-US" altLang="en-US" sz="3600" dirty="0">
              <a:latin typeface="Times" pitchFamily="2" charset="0"/>
            </a:endParaRPr>
          </a:p>
          <a:p>
            <a:pPr marL="0" indent="0">
              <a:lnSpc>
                <a:spcPct val="80000"/>
              </a:lnSpc>
              <a:buNone/>
            </a:pPr>
            <a:r>
              <a:rPr lang="en-US" altLang="en-US" sz="3600" dirty="0">
                <a:latin typeface="Times" pitchFamily="2" charset="0"/>
              </a:rPr>
              <a:t>Select ONE of the following public policy to evaluate </a:t>
            </a:r>
          </a:p>
          <a:p>
            <a:pPr marL="0" indent="0">
              <a:lnSpc>
                <a:spcPct val="80000"/>
              </a:lnSpc>
              <a:buNone/>
            </a:pPr>
            <a:endParaRPr lang="en-US" altLang="en-US" sz="2400" dirty="0">
              <a:latin typeface="Times" pitchFamily="2" charset="0"/>
            </a:endParaRPr>
          </a:p>
          <a:p>
            <a:r>
              <a:rPr lang="en-US" sz="3800" b="1" dirty="0">
                <a:solidFill>
                  <a:srgbClr val="7030A0"/>
                </a:solidFill>
                <a:latin typeface="Times" pitchFamily="2" charset="0"/>
              </a:rPr>
              <a:t>Clean Air Act 1970			</a:t>
            </a:r>
          </a:p>
          <a:p>
            <a:r>
              <a:rPr lang="en-US" sz="3800" b="1" dirty="0">
                <a:solidFill>
                  <a:srgbClr val="7030A0"/>
                </a:solidFill>
                <a:latin typeface="Times" pitchFamily="2" charset="0"/>
              </a:rPr>
              <a:t>Elementary and Secondary Education Act 2001	</a:t>
            </a:r>
          </a:p>
          <a:p>
            <a:pPr lvl="0"/>
            <a:r>
              <a:rPr lang="en-US" sz="3800" b="1" dirty="0">
                <a:solidFill>
                  <a:srgbClr val="7030A0"/>
                </a:solidFill>
                <a:latin typeface="Times" pitchFamily="2" charset="0"/>
              </a:rPr>
              <a:t>Civil Rights Act of 1964				</a:t>
            </a:r>
          </a:p>
          <a:p>
            <a:pPr lvl="0"/>
            <a:r>
              <a:rPr lang="en-US" sz="3800" b="1" dirty="0">
                <a:solidFill>
                  <a:srgbClr val="7030A0"/>
                </a:solidFill>
                <a:latin typeface="Times" pitchFamily="2" charset="0"/>
              </a:rPr>
              <a:t>USA Patriot Act 2001</a:t>
            </a:r>
          </a:p>
          <a:p>
            <a:pPr lvl="0"/>
            <a:r>
              <a:rPr lang="en-US" sz="3800" b="1" dirty="0">
                <a:solidFill>
                  <a:srgbClr val="7030A0"/>
                </a:solidFill>
                <a:latin typeface="Times" pitchFamily="2" charset="0"/>
              </a:rPr>
              <a:t>Americans with Disabilities Act 1990			</a:t>
            </a:r>
          </a:p>
          <a:p>
            <a:pPr lvl="0"/>
            <a:r>
              <a:rPr lang="en-US" sz="3800" b="1" dirty="0">
                <a:solidFill>
                  <a:srgbClr val="7030A0"/>
                </a:solidFill>
                <a:latin typeface="Times" pitchFamily="2" charset="0"/>
              </a:rPr>
              <a:t>Voting Rights Act 1965</a:t>
            </a:r>
          </a:p>
          <a:p>
            <a:pPr lvl="0"/>
            <a:r>
              <a:rPr lang="en-US" sz="3800" b="1" dirty="0">
                <a:solidFill>
                  <a:srgbClr val="7030A0"/>
                </a:solidFill>
                <a:latin typeface="Times" pitchFamily="2" charset="0"/>
              </a:rPr>
              <a:t>Federal Election Campaign Act 1972		</a:t>
            </a:r>
          </a:p>
          <a:p>
            <a:pPr lvl="0"/>
            <a:r>
              <a:rPr lang="en-US" sz="3800" b="1" dirty="0">
                <a:solidFill>
                  <a:srgbClr val="7030A0"/>
                </a:solidFill>
                <a:latin typeface="Times" pitchFamily="2" charset="0"/>
              </a:rPr>
              <a:t>Welfare Reform Act 1976					</a:t>
            </a:r>
          </a:p>
          <a:p>
            <a:pPr lvl="0"/>
            <a:r>
              <a:rPr lang="en-US" sz="3800" b="1" dirty="0">
                <a:solidFill>
                  <a:srgbClr val="7030A0"/>
                </a:solidFill>
                <a:latin typeface="Times" pitchFamily="2" charset="0"/>
              </a:rPr>
              <a:t>Brady Handgun Prevention Act 1993</a:t>
            </a:r>
          </a:p>
        </p:txBody>
      </p:sp>
    </p:spTree>
    <p:extLst>
      <p:ext uri="{BB962C8B-B14F-4D97-AF65-F5344CB8AC3E}">
        <p14:creationId xmlns:p14="http://schemas.microsoft.com/office/powerpoint/2010/main" val="1888079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85593"/>
          </a:xfrm>
          <a:solidFill>
            <a:srgbClr val="C00000"/>
          </a:solidFill>
        </p:spPr>
        <p:txBody>
          <a:bodyPr/>
          <a:lstStyle/>
          <a:p>
            <a:r>
              <a:rPr lang="en-US" dirty="0">
                <a:solidFill>
                  <a:schemeClr val="bg1"/>
                </a:solidFill>
                <a:latin typeface="Baskerville Old Face" panose="02020602080505020303" pitchFamily="18" charset="0"/>
              </a:rPr>
              <a:t>Wasting Away in Washington DC?</a:t>
            </a:r>
          </a:p>
        </p:txBody>
      </p:sp>
      <p:sp>
        <p:nvSpPr>
          <p:cNvPr id="6" name="Content Placeholder 5"/>
          <p:cNvSpPr>
            <a:spLocks noGrp="1"/>
          </p:cNvSpPr>
          <p:nvPr>
            <p:ph idx="1"/>
          </p:nvPr>
        </p:nvSpPr>
        <p:spPr>
          <a:solidFill>
            <a:schemeClr val="bg1">
              <a:alpha val="58000"/>
            </a:schemeClr>
          </a:solidFill>
        </p:spPr>
        <p:txBody>
          <a:bodyPr>
            <a:normAutofit/>
          </a:bodyPr>
          <a:lstStyle/>
          <a:p>
            <a:r>
              <a:rPr lang="en-US" sz="2000" dirty="0">
                <a:latin typeface="Times New Roman" panose="02020603050405020304" pitchFamily="18" charset="0"/>
                <a:cs typeface="Times New Roman" panose="02020603050405020304" pitchFamily="18" charset="0"/>
              </a:rPr>
              <a:t>Many have argued that due to the growth of regulation the federal government has become too wasteful with taxpayers’ dollars and to involve in Americans’ lives.</a:t>
            </a:r>
          </a:p>
          <a:p>
            <a:pPr marL="0" indent="0">
              <a:buNone/>
            </a:pPr>
            <a:r>
              <a:rPr lang="en-US" sz="1800" dirty="0">
                <a:latin typeface="Times New Roman" panose="02020603050405020304" pitchFamily="18" charset="0"/>
                <a:cs typeface="Times New Roman" panose="02020603050405020304" pitchFamily="18" charset="0"/>
              </a:rPr>
              <a:t>“The Era of Big Government is Over.” – President Bill Clinton</a:t>
            </a:r>
          </a:p>
          <a:p>
            <a:pPr marL="0" indent="0">
              <a:buNone/>
            </a:pPr>
            <a:endParaRPr lang="en-US" sz="6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“This is a major threat to your jobs and we’re going to get rid of this threat,” – President Donald Trump </a:t>
            </a:r>
          </a:p>
          <a:p>
            <a:pPr marL="0" indent="0">
              <a:buNone/>
            </a:pPr>
            <a:endParaRPr lang="en-US" sz="600" dirty="0">
              <a:latin typeface="Times New Roman" panose="02020603050405020304" pitchFamily="18" charset="0"/>
              <a:cs typeface="Times New Roman" panose="02020603050405020304" pitchFamily="18" charset="0"/>
            </a:endParaRP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Evaluate whether your assigned public policy has promoted wasteful spending and too much federal government intervention creating “Big Government”.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406" y="4478215"/>
            <a:ext cx="5338763" cy="1981200"/>
          </a:xfrm>
          <a:prstGeom prst="rect">
            <a:avLst/>
          </a:prstGeom>
          <a:ln>
            <a:solidFill>
              <a:srgbClr val="C00000"/>
            </a:solidFill>
          </a:ln>
        </p:spPr>
      </p:pic>
      <p:sp>
        <p:nvSpPr>
          <p:cNvPr id="3" name="Rectangle 2"/>
          <p:cNvSpPr/>
          <p:nvPr/>
        </p:nvSpPr>
        <p:spPr>
          <a:xfrm>
            <a:off x="1284775" y="6418384"/>
            <a:ext cx="7402025"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“Federal gov. employs 2.07% of the American workforces” – Hardhatters.com</a:t>
            </a:r>
          </a:p>
        </p:txBody>
      </p:sp>
    </p:spTree>
    <p:extLst>
      <p:ext uri="{BB962C8B-B14F-4D97-AF65-F5344CB8AC3E}">
        <p14:creationId xmlns:p14="http://schemas.microsoft.com/office/powerpoint/2010/main" val="3168687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6912D3-A96A-894C-B331-E9245F98B610}"/>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b="1" dirty="0">
                <a:solidFill>
                  <a:schemeClr val="bg1"/>
                </a:solidFill>
                <a:latin typeface="Baskerville Old Face" panose="02020602080505020303" pitchFamily="18" charset="77"/>
              </a:rPr>
              <a:t>Regulators </a:t>
            </a:r>
          </a:p>
        </p:txBody>
      </p:sp>
      <p:sp>
        <p:nvSpPr>
          <p:cNvPr id="8" name="Content Placeholder 7">
            <a:extLst>
              <a:ext uri="{FF2B5EF4-FFF2-40B4-BE49-F238E27FC236}">
                <a16:creationId xmlns:a16="http://schemas.microsoft.com/office/drawing/2014/main" id="{6552F152-316D-5741-B157-E9774FD0A64F}"/>
              </a:ext>
            </a:extLst>
          </p:cNvPr>
          <p:cNvSpPr>
            <a:spLocks noGrp="1"/>
          </p:cNvSpPr>
          <p:nvPr>
            <p:ph idx="1"/>
          </p:nvPr>
        </p:nvSpPr>
        <p:spPr>
          <a:xfrm>
            <a:off x="228600" y="1295400"/>
            <a:ext cx="8610600" cy="4602163"/>
          </a:xfrm>
          <a:solidFill>
            <a:schemeClr val="bg2"/>
          </a:solidFill>
          <a:ln>
            <a:solidFill>
              <a:srgbClr val="002060"/>
            </a:solidFill>
          </a:ln>
        </p:spPr>
        <p:txBody>
          <a:bodyPr>
            <a:normAutofit/>
          </a:bodyPr>
          <a:lstStyle/>
          <a:p>
            <a:pPr marL="0" indent="0">
              <a:buNone/>
            </a:pPr>
            <a:r>
              <a:rPr lang="en-US" sz="2400" dirty="0">
                <a:latin typeface="Times" pitchFamily="2" charset="0"/>
              </a:rPr>
              <a:t>Evaluate whether the United States’ government should take an active rule in the market economy through the creation and enforcement of regulation.  </a:t>
            </a:r>
          </a:p>
          <a:p>
            <a:pPr marL="0" indent="0">
              <a:buNone/>
            </a:pPr>
            <a:r>
              <a:rPr lang="en-US" sz="2400" dirty="0">
                <a:latin typeface="Times" pitchFamily="2" charset="0"/>
              </a:rPr>
              <a:t>Factors to consider:</a:t>
            </a:r>
          </a:p>
          <a:p>
            <a:r>
              <a:rPr lang="en-US" sz="2400" dirty="0">
                <a:latin typeface="Times" pitchFamily="2" charset="0"/>
              </a:rPr>
              <a:t>U.S. Constitution, Article I &amp; II</a:t>
            </a:r>
          </a:p>
          <a:p>
            <a:r>
              <a:rPr lang="en-US" sz="2400" dirty="0">
                <a:latin typeface="Times" pitchFamily="2" charset="0"/>
              </a:rPr>
              <a:t>Federalism</a:t>
            </a:r>
          </a:p>
          <a:p>
            <a:r>
              <a:rPr lang="en-US" sz="2400" dirty="0">
                <a:latin typeface="Times" pitchFamily="2" charset="0"/>
              </a:rPr>
              <a:t>Historic evidence</a:t>
            </a:r>
          </a:p>
        </p:txBody>
      </p:sp>
      <p:pic>
        <p:nvPicPr>
          <p:cNvPr id="9" name="Picture 8">
            <a:extLst>
              <a:ext uri="{FF2B5EF4-FFF2-40B4-BE49-F238E27FC236}">
                <a16:creationId xmlns:a16="http://schemas.microsoft.com/office/drawing/2014/main" id="{DD1902D3-384F-574E-BC27-CF0B962367C4}"/>
              </a:ext>
            </a:extLst>
          </p:cNvPr>
          <p:cNvPicPr>
            <a:picLocks noChangeAspect="1"/>
          </p:cNvPicPr>
          <p:nvPr/>
        </p:nvPicPr>
        <p:blipFill>
          <a:blip r:embed="rId2"/>
          <a:stretch>
            <a:fillRect/>
          </a:stretch>
        </p:blipFill>
        <p:spPr>
          <a:xfrm>
            <a:off x="4800600" y="2209800"/>
            <a:ext cx="4114800" cy="3200400"/>
          </a:xfrm>
          <a:prstGeom prst="rect">
            <a:avLst/>
          </a:prstGeom>
        </p:spPr>
      </p:pic>
      <p:pic>
        <p:nvPicPr>
          <p:cNvPr id="11" name="Picture 10">
            <a:extLst>
              <a:ext uri="{FF2B5EF4-FFF2-40B4-BE49-F238E27FC236}">
                <a16:creationId xmlns:a16="http://schemas.microsoft.com/office/drawing/2014/main" id="{E0A9799F-834F-524C-AE8E-BE7118C84D37}"/>
              </a:ext>
            </a:extLst>
          </p:cNvPr>
          <p:cNvPicPr>
            <a:picLocks noChangeAspect="1"/>
          </p:cNvPicPr>
          <p:nvPr/>
        </p:nvPicPr>
        <p:blipFill>
          <a:blip r:embed="rId3"/>
          <a:stretch>
            <a:fillRect/>
          </a:stretch>
        </p:blipFill>
        <p:spPr>
          <a:xfrm>
            <a:off x="520700" y="4267200"/>
            <a:ext cx="4051300" cy="1981200"/>
          </a:xfrm>
          <a:prstGeom prst="rect">
            <a:avLst/>
          </a:prstGeom>
        </p:spPr>
      </p:pic>
    </p:spTree>
    <p:extLst>
      <p:ext uri="{BB962C8B-B14F-4D97-AF65-F5344CB8AC3E}">
        <p14:creationId xmlns:p14="http://schemas.microsoft.com/office/powerpoint/2010/main" val="3625055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CA57-E227-483E-81E6-0E84DA5AF32D}"/>
              </a:ext>
            </a:extLst>
          </p:cNvPr>
          <p:cNvSpPr>
            <a:spLocks noGrp="1"/>
          </p:cNvSpPr>
          <p:nvPr>
            <p:ph type="title"/>
          </p:nvPr>
        </p:nvSpPr>
        <p:spPr>
          <a:solidFill>
            <a:schemeClr val="tx2"/>
          </a:solidFill>
        </p:spPr>
        <p:txBody>
          <a:bodyPr/>
          <a:lstStyle/>
          <a:p>
            <a:r>
              <a:rPr lang="en-US" dirty="0">
                <a:solidFill>
                  <a:schemeClr val="bg1"/>
                </a:solidFill>
                <a:latin typeface="Baskerville Old Face" panose="02020602080505020303" pitchFamily="18" charset="0"/>
              </a:rPr>
              <a:t>Issue Advocacy</a:t>
            </a:r>
          </a:p>
        </p:txBody>
      </p:sp>
      <p:pic>
        <p:nvPicPr>
          <p:cNvPr id="5" name="Content Placeholder 4" descr="A picture containing weapon&#10;&#10;Description generated with high confidence">
            <a:hlinkClick r:id="rId2"/>
            <a:extLst>
              <a:ext uri="{FF2B5EF4-FFF2-40B4-BE49-F238E27FC236}">
                <a16:creationId xmlns:a16="http://schemas.microsoft.com/office/drawing/2014/main" id="{572E384E-552B-468E-A9AE-2CD56C97D1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4575" y="1738312"/>
            <a:ext cx="4514850" cy="3381375"/>
          </a:xfrm>
        </p:spPr>
      </p:pic>
    </p:spTree>
    <p:extLst>
      <p:ext uri="{BB962C8B-B14F-4D97-AF65-F5344CB8AC3E}">
        <p14:creationId xmlns:p14="http://schemas.microsoft.com/office/powerpoint/2010/main" val="1067320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39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Discretionary Authority</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Bureaucratic Maze</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Public policy issue advocacy</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b="1" dirty="0">
                <a:solidFill>
                  <a:schemeClr val="bg1"/>
                </a:solidFill>
                <a:latin typeface="Times New Roman" panose="02020603050405020304" pitchFamily="18" charset="0"/>
                <a:cs typeface="Times New Roman" panose="02020603050405020304" pitchFamily="18" charset="0"/>
              </a:rPr>
              <a:t>Hi, I am from the government due Tuesday 12/22</a:t>
            </a:r>
          </a:p>
        </p:txBody>
      </p:sp>
    </p:spTree>
    <p:extLst>
      <p:ext uri="{BB962C8B-B14F-4D97-AF65-F5344CB8AC3E}">
        <p14:creationId xmlns:p14="http://schemas.microsoft.com/office/powerpoint/2010/main" val="108997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402"/>
          </a:xfrm>
          <a:solidFill>
            <a:schemeClr val="bg1"/>
          </a:solidFill>
          <a:ln>
            <a:solidFill>
              <a:srgbClr val="FF0000"/>
            </a:solidFill>
          </a:ln>
        </p:spPr>
        <p:txBody>
          <a:bodyPr/>
          <a:lstStyle/>
          <a:p>
            <a:r>
              <a:rPr lang="en-US" b="1" dirty="0">
                <a:solidFill>
                  <a:schemeClr val="tx2"/>
                </a:solidFill>
                <a:latin typeface="Baskerville Old Face" panose="02020602080505020303" pitchFamily="18" charset="0"/>
              </a:rPr>
              <a:t>Bureaucratic Design</a:t>
            </a:r>
          </a:p>
        </p:txBody>
      </p:sp>
      <p:sp>
        <p:nvSpPr>
          <p:cNvPr id="3" name="Content Placeholder 2"/>
          <p:cNvSpPr>
            <a:spLocks noGrp="1"/>
          </p:cNvSpPr>
          <p:nvPr>
            <p:ph idx="1"/>
          </p:nvPr>
        </p:nvSpPr>
        <p:spPr>
          <a:xfrm>
            <a:off x="303033" y="1295401"/>
            <a:ext cx="8229600" cy="4895494"/>
          </a:xfrm>
          <a:solidFill>
            <a:schemeClr val="tx1">
              <a:alpha val="45000"/>
            </a:schemeClr>
          </a:solidFill>
          <a:ln>
            <a:solidFill>
              <a:schemeClr val="accent1"/>
            </a:solidFill>
          </a:ln>
        </p:spPr>
        <p:txBody>
          <a:bodyPr/>
          <a:lstStyle/>
          <a:p>
            <a:r>
              <a:rPr lang="en-US" altLang="en-US" sz="2400" b="1" dirty="0">
                <a:solidFill>
                  <a:schemeClr val="bg1"/>
                </a:solidFill>
                <a:latin typeface="Times New Roman" panose="02020603050405020304" pitchFamily="18" charset="0"/>
                <a:cs typeface="Times New Roman" panose="02020603050405020304" pitchFamily="18" charset="0"/>
              </a:rPr>
              <a:t>A large, complex organization composed of appointed officials, where authority is divided among several managers and/or departments </a:t>
            </a:r>
          </a:p>
          <a:p>
            <a:endParaRPr lang="en-US" dirty="0"/>
          </a:p>
        </p:txBody>
      </p:sp>
      <p:sp>
        <p:nvSpPr>
          <p:cNvPr id="4" name="Rectangle 3"/>
          <p:cNvSpPr/>
          <p:nvPr/>
        </p:nvSpPr>
        <p:spPr>
          <a:xfrm>
            <a:off x="3383278" y="2833747"/>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97578" y="2831068"/>
            <a:ext cx="1905000" cy="369332"/>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U.S. President</a:t>
            </a:r>
          </a:p>
        </p:txBody>
      </p:sp>
      <p:sp>
        <p:nvSpPr>
          <p:cNvPr id="7" name="Rectangle 6"/>
          <p:cNvSpPr/>
          <p:nvPr/>
        </p:nvSpPr>
        <p:spPr>
          <a:xfrm>
            <a:off x="3352800" y="39624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Cabinet</a:t>
            </a:r>
          </a:p>
        </p:txBody>
      </p:sp>
      <p:sp>
        <p:nvSpPr>
          <p:cNvPr id="8" name="Rectangle 7"/>
          <p:cNvSpPr/>
          <p:nvPr/>
        </p:nvSpPr>
        <p:spPr>
          <a:xfrm>
            <a:off x="628648" y="40386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Executive Agencies</a:t>
            </a:r>
          </a:p>
        </p:txBody>
      </p:sp>
      <p:sp>
        <p:nvSpPr>
          <p:cNvPr id="9" name="Rectangle 8"/>
          <p:cNvSpPr/>
          <p:nvPr/>
        </p:nvSpPr>
        <p:spPr>
          <a:xfrm>
            <a:off x="640078" y="5105400"/>
            <a:ext cx="2133600"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Regulatory Boards &amp; Commissions</a:t>
            </a:r>
          </a:p>
        </p:txBody>
      </p:sp>
      <p:sp>
        <p:nvSpPr>
          <p:cNvPr id="10" name="Rectangle 9"/>
          <p:cNvSpPr/>
          <p:nvPr/>
        </p:nvSpPr>
        <p:spPr>
          <a:xfrm>
            <a:off x="381000" y="2831068"/>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Government Corporations</a:t>
            </a:r>
          </a:p>
        </p:txBody>
      </p:sp>
      <p:sp>
        <p:nvSpPr>
          <p:cNvPr id="11" name="Rectangle 10"/>
          <p:cNvSpPr/>
          <p:nvPr/>
        </p:nvSpPr>
        <p:spPr>
          <a:xfrm>
            <a:off x="6151684" y="2787134"/>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White House Office</a:t>
            </a:r>
          </a:p>
        </p:txBody>
      </p:sp>
      <p:sp>
        <p:nvSpPr>
          <p:cNvPr id="12" name="Rectangle 11"/>
          <p:cNvSpPr/>
          <p:nvPr/>
        </p:nvSpPr>
        <p:spPr>
          <a:xfrm>
            <a:off x="6010771" y="35052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Executive Offices of the President</a:t>
            </a:r>
          </a:p>
        </p:txBody>
      </p:sp>
      <p:sp>
        <p:nvSpPr>
          <p:cNvPr id="6" name="Right Arrow 5"/>
          <p:cNvSpPr/>
          <p:nvPr/>
        </p:nvSpPr>
        <p:spPr>
          <a:xfrm rot="19838535">
            <a:off x="2563366" y="34422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853266" y="5110233"/>
            <a:ext cx="481091" cy="302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547365" y="2963358"/>
            <a:ext cx="685800" cy="240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flipV="1">
            <a:off x="5606412" y="2957692"/>
            <a:ext cx="457200" cy="23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885244">
            <a:off x="5263018" y="3565107"/>
            <a:ext cx="603767" cy="282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4209716" y="3452349"/>
            <a:ext cx="416234" cy="299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97011" y="51054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Congress</a:t>
            </a:r>
          </a:p>
        </p:txBody>
      </p:sp>
    </p:spTree>
    <p:extLst>
      <p:ext uri="{BB962C8B-B14F-4D97-AF65-F5344CB8AC3E}">
        <p14:creationId xmlns:p14="http://schemas.microsoft.com/office/powerpoint/2010/main" val="3099893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60000"/>
            </a:srgbClr>
          </a:solidFill>
        </p:spPr>
        <p:txBody>
          <a:bodyPr/>
          <a:lstStyle/>
          <a:p>
            <a:r>
              <a:rPr lang="en-US" dirty="0">
                <a:solidFill>
                  <a:srgbClr val="002060"/>
                </a:solidFill>
                <a:latin typeface="Baskerville Old Face" panose="02020602080505020303" pitchFamily="18" charset="0"/>
              </a:rPr>
              <a:t>Structure of the White House</a:t>
            </a:r>
          </a:p>
        </p:txBody>
      </p:sp>
      <p:sp>
        <p:nvSpPr>
          <p:cNvPr id="4" name="Text Placeholder 3"/>
          <p:cNvSpPr>
            <a:spLocks noGrp="1"/>
          </p:cNvSpPr>
          <p:nvPr>
            <p:ph type="body" idx="1"/>
          </p:nvPr>
        </p:nvSpPr>
        <p:spPr>
          <a:xfrm>
            <a:off x="457200" y="1535113"/>
            <a:ext cx="4040188" cy="446087"/>
          </a:xfrm>
          <a:solidFill>
            <a:schemeClr val="bg1"/>
          </a:solidFill>
        </p:spPr>
        <p:txBody>
          <a:bodyPr>
            <a:normAutofit lnSpcReduction="10000"/>
          </a:bodyPr>
          <a:lstStyle/>
          <a:p>
            <a:r>
              <a:rPr lang="en-US" dirty="0">
                <a:solidFill>
                  <a:srgbClr val="002060"/>
                </a:solidFill>
                <a:latin typeface="Times New Roman" panose="02020603050405020304" pitchFamily="18" charset="0"/>
                <a:cs typeface="Times New Roman" panose="02020603050405020304" pitchFamily="18" charset="0"/>
              </a:rPr>
              <a:t>Pyramid Structure</a:t>
            </a:r>
          </a:p>
        </p:txBody>
      </p:sp>
      <p:sp>
        <p:nvSpPr>
          <p:cNvPr id="5" name="Content Placeholder 4"/>
          <p:cNvSpPr>
            <a:spLocks noGrp="1"/>
          </p:cNvSpPr>
          <p:nvPr>
            <p:ph sz="half" idx="2"/>
          </p:nvPr>
        </p:nvSpPr>
        <p:spPr>
          <a:solidFill>
            <a:schemeClr val="bg1"/>
          </a:solidFill>
          <a:ln>
            <a:solidFill>
              <a:srgbClr val="002060"/>
            </a:solidFill>
          </a:ln>
        </p:spPr>
        <p:txBody>
          <a:bodyPr/>
          <a:lstStyle/>
          <a:p>
            <a:r>
              <a:rPr lang="en-US" b="1" dirty="0">
                <a:solidFill>
                  <a:srgbClr val="FF0000"/>
                </a:solidFill>
                <a:latin typeface="Times New Roman" panose="02020603050405020304" pitchFamily="18" charset="0"/>
                <a:cs typeface="Times New Roman" panose="02020603050405020304" pitchFamily="18" charset="0"/>
              </a:rPr>
              <a:t>Gatekeeper: Chief of Staff</a:t>
            </a:r>
          </a:p>
          <a:p>
            <a:r>
              <a:rPr lang="en-US" altLang="en-US" dirty="0">
                <a:latin typeface="Times New Roman" panose="02020603050405020304" pitchFamily="18" charset="0"/>
                <a:cs typeface="Times New Roman" panose="02020603050405020304" pitchFamily="18" charset="0"/>
              </a:rPr>
              <a:t>Hierarchy structure that flows through one person</a:t>
            </a:r>
          </a:p>
          <a:p>
            <a:r>
              <a:rPr lang="en-US" dirty="0">
                <a:latin typeface="Times New Roman" panose="02020603050405020304" pitchFamily="18" charset="0"/>
                <a:cs typeface="Times New Roman" panose="02020603050405020304" pitchFamily="18" charset="0"/>
              </a:rPr>
              <a:t>Adv. – orderly flow of information</a:t>
            </a:r>
          </a:p>
          <a:p>
            <a:r>
              <a:rPr lang="en-US" dirty="0" err="1">
                <a:latin typeface="Times New Roman" panose="02020603050405020304" pitchFamily="18" charset="0"/>
                <a:cs typeface="Times New Roman" panose="02020603050405020304" pitchFamily="18" charset="0"/>
              </a:rPr>
              <a:t>Disadv</a:t>
            </a:r>
            <a:r>
              <a:rPr lang="en-US" dirty="0">
                <a:latin typeface="Times New Roman" panose="02020603050405020304" pitchFamily="18" charset="0"/>
                <a:cs typeface="Times New Roman" panose="02020603050405020304" pitchFamily="18" charset="0"/>
              </a:rPr>
              <a:t>. – potential for misinformation </a:t>
            </a:r>
          </a:p>
        </p:txBody>
      </p:sp>
      <p:sp>
        <p:nvSpPr>
          <p:cNvPr id="6" name="Text Placeholder 5"/>
          <p:cNvSpPr>
            <a:spLocks noGrp="1"/>
          </p:cNvSpPr>
          <p:nvPr>
            <p:ph type="body" sz="quarter" idx="3"/>
          </p:nvPr>
        </p:nvSpPr>
        <p:spPr>
          <a:xfrm>
            <a:off x="4645025" y="1535113"/>
            <a:ext cx="4041775" cy="446087"/>
          </a:xfrm>
          <a:solidFill>
            <a:schemeClr val="bg1"/>
          </a:solidFill>
        </p:spPr>
        <p:txBody>
          <a:bodyPr>
            <a:normAutofit lnSpcReduction="10000"/>
          </a:bodyPr>
          <a:lstStyle/>
          <a:p>
            <a:r>
              <a:rPr lang="en-US" dirty="0">
                <a:solidFill>
                  <a:srgbClr val="002060"/>
                </a:solidFill>
                <a:latin typeface="Times New Roman" panose="02020603050405020304" pitchFamily="18" charset="0"/>
                <a:cs typeface="Times New Roman" panose="02020603050405020304" pitchFamily="18" charset="0"/>
              </a:rPr>
              <a:t>Wheel &amp; Spoke Structure</a:t>
            </a:r>
          </a:p>
        </p:txBody>
      </p:sp>
      <p:sp>
        <p:nvSpPr>
          <p:cNvPr id="7" name="Content Placeholder 6"/>
          <p:cNvSpPr>
            <a:spLocks noGrp="1"/>
          </p:cNvSpPr>
          <p:nvPr>
            <p:ph sz="quarter" idx="4"/>
          </p:nvPr>
        </p:nvSpPr>
        <p:spPr>
          <a:solidFill>
            <a:schemeClr val="bg1"/>
          </a:solidFill>
          <a:ln>
            <a:solidFill>
              <a:srgbClr val="002060"/>
            </a:solidFill>
          </a:ln>
        </p:spPr>
        <p:txBody>
          <a:bodyPr/>
          <a:lstStyle/>
          <a:p>
            <a:r>
              <a:rPr lang="en-US" dirty="0">
                <a:latin typeface="Times New Roman" panose="02020603050405020304" pitchFamily="18" charset="0"/>
                <a:cs typeface="Times New Roman" panose="02020603050405020304" pitchFamily="18" charset="0"/>
              </a:rPr>
              <a:t>Several assistance report to the president</a:t>
            </a:r>
          </a:p>
          <a:p>
            <a:r>
              <a:rPr lang="en-US" dirty="0">
                <a:latin typeface="Times New Roman" panose="02020603050405020304" pitchFamily="18" charset="0"/>
                <a:cs typeface="Times New Roman" panose="02020603050405020304" pitchFamily="18" charset="0"/>
              </a:rPr>
              <a:t>Adv. President is given a lot of information </a:t>
            </a:r>
          </a:p>
          <a:p>
            <a:r>
              <a:rPr lang="en-US" dirty="0" err="1">
                <a:latin typeface="Times New Roman" panose="02020603050405020304" pitchFamily="18" charset="0"/>
                <a:cs typeface="Times New Roman" panose="02020603050405020304" pitchFamily="18" charset="0"/>
              </a:rPr>
              <a:t>Disadv</a:t>
            </a:r>
            <a:r>
              <a:rPr lang="en-US" dirty="0">
                <a:latin typeface="Times New Roman" panose="02020603050405020304" pitchFamily="18" charset="0"/>
                <a:cs typeface="Times New Roman" panose="02020603050405020304" pitchFamily="18" charset="0"/>
              </a:rPr>
              <a:t>. – hard to manage and creates confusion</a:t>
            </a:r>
          </a:p>
        </p:txBody>
      </p:sp>
    </p:spTree>
    <p:extLst>
      <p:ext uri="{BB962C8B-B14F-4D97-AF65-F5344CB8AC3E}">
        <p14:creationId xmlns:p14="http://schemas.microsoft.com/office/powerpoint/2010/main" val="1233979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67000"/>
            </a:schemeClr>
          </a:solidFill>
        </p:spPr>
        <p:txBody>
          <a:bodyPr/>
          <a:lstStyle/>
          <a:p>
            <a:r>
              <a:rPr lang="en-US" b="1" dirty="0">
                <a:solidFill>
                  <a:schemeClr val="bg1"/>
                </a:solidFill>
                <a:latin typeface="Baskerville Old Face" panose="02020602080505020303" pitchFamily="18" charset="0"/>
              </a:rPr>
              <a:t>Office of the White House </a:t>
            </a:r>
          </a:p>
        </p:txBody>
      </p:sp>
      <p:sp>
        <p:nvSpPr>
          <p:cNvPr id="3" name="Content Placeholder 2"/>
          <p:cNvSpPr>
            <a:spLocks noGrp="1"/>
          </p:cNvSpPr>
          <p:nvPr>
            <p:ph idx="1"/>
          </p:nvPr>
        </p:nvSpPr>
        <p:spPr>
          <a:xfrm>
            <a:off x="439615" y="1295400"/>
            <a:ext cx="8229600" cy="4830763"/>
          </a:xfrm>
          <a:solidFill>
            <a:schemeClr val="bg1">
              <a:alpha val="77000"/>
            </a:schemeClr>
          </a:solidFill>
        </p:spPr>
        <p:txBody>
          <a:bodyPr>
            <a:normAutofit/>
          </a:bodyPr>
          <a:lstStyle/>
          <a:p>
            <a:r>
              <a:rPr lang="en-US" sz="2000" dirty="0">
                <a:latin typeface="Times New Roman" panose="02020603050405020304" pitchFamily="18" charset="0"/>
                <a:cs typeface="Times New Roman" panose="02020603050405020304" pitchFamily="18" charset="0"/>
              </a:rPr>
              <a:t>President’s inner circle of close advisors and staff members (Not appointed)</a:t>
            </a:r>
          </a:p>
          <a:p>
            <a:pPr lvl="1"/>
            <a:r>
              <a:rPr lang="en-US" sz="2000" dirty="0">
                <a:latin typeface="Times New Roman" panose="02020603050405020304" pitchFamily="18" charset="0"/>
                <a:cs typeface="Times New Roman" panose="02020603050405020304" pitchFamily="18" charset="0"/>
              </a:rPr>
              <a:t>Chief of Staff</a:t>
            </a:r>
          </a:p>
          <a:p>
            <a:pPr lvl="1"/>
            <a:r>
              <a:rPr lang="en-US" sz="2000" dirty="0">
                <a:latin typeface="Times New Roman" panose="02020603050405020304" pitchFamily="18" charset="0"/>
                <a:cs typeface="Times New Roman" panose="02020603050405020304" pitchFamily="18" charset="0"/>
              </a:rPr>
              <a:t>Press Secretary</a:t>
            </a:r>
          </a:p>
          <a:p>
            <a:pPr lvl="1"/>
            <a:r>
              <a:rPr lang="en-US" sz="2000" dirty="0">
                <a:latin typeface="Times New Roman" panose="02020603050405020304" pitchFamily="18" charset="0"/>
                <a:cs typeface="Times New Roman" panose="02020603050405020304" pitchFamily="18" charset="0"/>
              </a:rPr>
              <a:t>Special Advisors to the President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505200"/>
            <a:ext cx="2728104" cy="18859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8" y="2978150"/>
            <a:ext cx="3048000" cy="2032000"/>
          </a:xfrm>
          <a:prstGeom prst="rect">
            <a:avLst/>
          </a:prstGeom>
        </p:spPr>
      </p:pic>
      <p:sp>
        <p:nvSpPr>
          <p:cNvPr id="7" name="Rectangle 6"/>
          <p:cNvSpPr/>
          <p:nvPr/>
        </p:nvSpPr>
        <p:spPr>
          <a:xfrm>
            <a:off x="457200" y="4876800"/>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The Gate Keeper</a:t>
            </a:r>
          </a:p>
        </p:txBody>
      </p:sp>
      <p:sp>
        <p:nvSpPr>
          <p:cNvPr id="8" name="Rectangle 7"/>
          <p:cNvSpPr/>
          <p:nvPr/>
        </p:nvSpPr>
        <p:spPr>
          <a:xfrm>
            <a:off x="3611952" y="5334000"/>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The Messenger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9" y="2419350"/>
            <a:ext cx="2565667" cy="2171700"/>
          </a:xfrm>
          <a:prstGeom prst="rect">
            <a:avLst/>
          </a:prstGeom>
        </p:spPr>
      </p:pic>
      <p:sp>
        <p:nvSpPr>
          <p:cNvPr id="11" name="Rectangle 10"/>
          <p:cNvSpPr/>
          <p:nvPr/>
        </p:nvSpPr>
        <p:spPr>
          <a:xfrm>
            <a:off x="6619361" y="4465760"/>
            <a:ext cx="22173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Key Advisor</a:t>
            </a:r>
          </a:p>
        </p:txBody>
      </p:sp>
    </p:spTree>
    <p:extLst>
      <p:ext uri="{BB962C8B-B14F-4D97-AF65-F5344CB8AC3E}">
        <p14:creationId xmlns:p14="http://schemas.microsoft.com/office/powerpoint/2010/main" val="356058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C00000"/>
          </a:solidFill>
          <a:ln>
            <a:solidFill>
              <a:schemeClr val="tx1"/>
            </a:solidFill>
          </a:ln>
        </p:spPr>
        <p:txBody>
          <a:bodyPr/>
          <a:lstStyle/>
          <a:p>
            <a:r>
              <a:rPr lang="en-US" dirty="0">
                <a:solidFill>
                  <a:schemeClr val="bg1"/>
                </a:solidFill>
                <a:latin typeface="Georgia Pro Black" panose="02040A02050405020203" pitchFamily="18" charset="0"/>
              </a:rPr>
              <a:t>Government employment </a:t>
            </a:r>
          </a:p>
        </p:txBody>
      </p:sp>
      <p:sp>
        <p:nvSpPr>
          <p:cNvPr id="3" name="Content Placeholder 2"/>
          <p:cNvSpPr>
            <a:spLocks noGrp="1"/>
          </p:cNvSpPr>
          <p:nvPr>
            <p:ph idx="1"/>
          </p:nvPr>
        </p:nvSpPr>
        <p:spPr/>
        <p:txBody>
          <a:bodyPr/>
          <a:lstStyle/>
          <a:p>
            <a:endParaRPr lang="en-US"/>
          </a:p>
        </p:txBody>
      </p:sp>
      <p:pic>
        <p:nvPicPr>
          <p:cNvPr id="1026" name="Picture 2" descr="http://www.pbase.com/azleader/image/144571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4781"/>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49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67000"/>
            </a:schemeClr>
          </a:solidFill>
        </p:spPr>
        <p:txBody>
          <a:bodyPr/>
          <a:lstStyle/>
          <a:p>
            <a:r>
              <a:rPr lang="en-US" b="1" dirty="0">
                <a:solidFill>
                  <a:schemeClr val="bg1"/>
                </a:solidFill>
                <a:latin typeface="Baskerville Old Face" panose="02020602080505020303" pitchFamily="18" charset="0"/>
              </a:rPr>
              <a:t>Executive Office of the President</a:t>
            </a:r>
          </a:p>
        </p:txBody>
      </p:sp>
      <p:sp>
        <p:nvSpPr>
          <p:cNvPr id="3" name="Content Placeholder 2"/>
          <p:cNvSpPr>
            <a:spLocks noGrp="1"/>
          </p:cNvSpPr>
          <p:nvPr>
            <p:ph idx="1"/>
          </p:nvPr>
        </p:nvSpPr>
        <p:spPr>
          <a:xfrm>
            <a:off x="457200" y="1295400"/>
            <a:ext cx="8229600" cy="4830763"/>
          </a:xfrm>
          <a:solidFill>
            <a:schemeClr val="bg1">
              <a:alpha val="77000"/>
            </a:schemeClr>
          </a:solidFill>
        </p:spPr>
        <p:txBody>
          <a:bodyPr>
            <a:normAutofit/>
          </a:bodyPr>
          <a:lstStyle/>
          <a:p>
            <a:r>
              <a:rPr lang="en-US" sz="2400" b="1" dirty="0">
                <a:latin typeface="Times New Roman" panose="02020603050405020304" pitchFamily="18" charset="0"/>
                <a:cs typeface="Times New Roman" panose="02020603050405020304" pitchFamily="18" charset="0"/>
              </a:rPr>
              <a:t>The big three </a:t>
            </a:r>
            <a:r>
              <a:rPr lang="en-US" sz="2400" b="1" i="1" dirty="0">
                <a:latin typeface="Times New Roman" panose="02020603050405020304" pitchFamily="18" charset="0"/>
                <a:cs typeface="Times New Roman" panose="02020603050405020304" pitchFamily="18" charset="0"/>
              </a:rPr>
              <a:t>- heads do not go through appointment process</a:t>
            </a:r>
            <a:r>
              <a:rPr lang="en-US" sz="2400" b="1" dirty="0">
                <a:latin typeface="Times New Roman" panose="02020603050405020304" pitchFamily="18" charset="0"/>
                <a:cs typeface="Times New Roman" panose="02020603050405020304" pitchFamily="18" charset="0"/>
              </a:rPr>
              <a:t> (key advisors)</a:t>
            </a:r>
          </a:p>
          <a:p>
            <a:pPr lvl="1"/>
            <a:r>
              <a:rPr lang="en-US" sz="2000" b="1" dirty="0">
                <a:solidFill>
                  <a:srgbClr val="FF0000"/>
                </a:solidFill>
                <a:latin typeface="Times New Roman" panose="02020603050405020304" pitchFamily="18" charset="0"/>
                <a:cs typeface="Times New Roman" panose="02020603050405020304" pitchFamily="18" charset="0"/>
              </a:rPr>
              <a:t>National Security Council</a:t>
            </a:r>
          </a:p>
          <a:p>
            <a:pPr lvl="1"/>
            <a:r>
              <a:rPr lang="en-US" sz="2000" b="1" dirty="0">
                <a:solidFill>
                  <a:srgbClr val="FF0000"/>
                </a:solidFill>
                <a:latin typeface="Times New Roman" panose="02020603050405020304" pitchFamily="18" charset="0"/>
                <a:cs typeface="Times New Roman" panose="02020603050405020304" pitchFamily="18" charset="0"/>
              </a:rPr>
              <a:t>Council of Economic Advisors</a:t>
            </a:r>
          </a:p>
          <a:p>
            <a:pPr lvl="1"/>
            <a:r>
              <a:rPr lang="en-US" sz="2000" b="1" dirty="0">
                <a:solidFill>
                  <a:srgbClr val="FF0000"/>
                </a:solidFill>
                <a:latin typeface="Times New Roman" panose="02020603050405020304" pitchFamily="18" charset="0"/>
                <a:cs typeface="Times New Roman" panose="02020603050405020304" pitchFamily="18" charset="0"/>
              </a:rPr>
              <a:t>Office of Budget &amp; Management </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28800"/>
            <a:ext cx="3886200" cy="4648200"/>
          </a:xfrm>
          <a:prstGeom prst="rect">
            <a:avLst/>
          </a:prstGeom>
        </p:spPr>
      </p:pic>
    </p:spTree>
    <p:extLst>
      <p:ext uri="{BB962C8B-B14F-4D97-AF65-F5344CB8AC3E}">
        <p14:creationId xmlns:p14="http://schemas.microsoft.com/office/powerpoint/2010/main" val="43685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67000"/>
            </a:schemeClr>
          </a:solidFill>
        </p:spPr>
        <p:txBody>
          <a:bodyPr/>
          <a:lstStyle/>
          <a:p>
            <a:r>
              <a:rPr lang="en-US" b="1" dirty="0">
                <a:solidFill>
                  <a:schemeClr val="bg1"/>
                </a:solidFill>
                <a:latin typeface="Baskerville Old Face" panose="02020602080505020303" pitchFamily="18" charset="0"/>
              </a:rPr>
              <a:t>Cabinet</a:t>
            </a:r>
          </a:p>
        </p:txBody>
      </p:sp>
      <p:sp>
        <p:nvSpPr>
          <p:cNvPr id="3" name="Content Placeholder 2"/>
          <p:cNvSpPr>
            <a:spLocks noGrp="1"/>
          </p:cNvSpPr>
          <p:nvPr>
            <p:ph idx="1"/>
          </p:nvPr>
        </p:nvSpPr>
        <p:spPr>
          <a:xfrm>
            <a:off x="457200" y="1295400"/>
            <a:ext cx="8229600" cy="4830763"/>
          </a:xfrm>
          <a:solidFill>
            <a:schemeClr val="bg1">
              <a:alpha val="77000"/>
            </a:schemeClr>
          </a:solidFill>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Line organizations</a:t>
            </a:r>
            <a:r>
              <a:rPr lang="en-US" sz="2400" dirty="0">
                <a:latin typeface="Times New Roman" panose="02020603050405020304" pitchFamily="18" charset="0"/>
                <a:cs typeface="Times New Roman" panose="02020603050405020304" pitchFamily="18" charset="0"/>
              </a:rPr>
              <a:t> (directly accountable to the president)</a:t>
            </a:r>
          </a:p>
          <a:p>
            <a:pPr lvl="1"/>
            <a:r>
              <a:rPr lang="en-US" sz="2000" dirty="0">
                <a:latin typeface="Times New Roman" panose="02020603050405020304" pitchFamily="18" charset="0"/>
                <a:cs typeface="Times New Roman" panose="02020603050405020304" pitchFamily="18" charset="0"/>
              </a:rPr>
              <a:t>Created by Congress</a:t>
            </a:r>
          </a:p>
          <a:p>
            <a:pPr lvl="1"/>
            <a:r>
              <a:rPr lang="en-US" sz="2000" dirty="0">
                <a:latin typeface="Times New Roman" panose="02020603050405020304" pitchFamily="18" charset="0"/>
                <a:cs typeface="Times New Roman" panose="02020603050405020304" pitchFamily="18" charset="0"/>
              </a:rPr>
              <a:t>President appoints/fires</a:t>
            </a:r>
          </a:p>
          <a:p>
            <a:pPr lvl="1"/>
            <a:r>
              <a:rPr lang="en-US" sz="2000" dirty="0">
                <a:latin typeface="Times New Roman" panose="02020603050405020304" pitchFamily="18" charset="0"/>
                <a:cs typeface="Times New Roman" panose="02020603050405020304" pitchFamily="18" charset="0"/>
              </a:rPr>
              <a:t>Lead by a secretary (except Justice)</a:t>
            </a:r>
          </a:p>
          <a:p>
            <a:r>
              <a:rPr lang="en-US" sz="2400" b="1" u="sng" dirty="0">
                <a:solidFill>
                  <a:srgbClr val="FF0000"/>
                </a:solidFill>
                <a:latin typeface="Times New Roman" panose="02020603050405020304" pitchFamily="18" charset="0"/>
                <a:cs typeface="Times New Roman" panose="02020603050405020304" pitchFamily="18" charset="0"/>
              </a:rPr>
              <a:t>Issue:</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civil servants in the department are loyal to the department &amp; create implementation rules</a:t>
            </a:r>
          </a:p>
        </p:txBody>
      </p:sp>
      <p:pic>
        <p:nvPicPr>
          <p:cNvPr id="1026" name="Picture 2" descr="http://i2.cdn.turner.com/cnn/2011/images/10/03/10-3.obama.cabinet.t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6096000" cy="299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11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67000"/>
            </a:schemeClr>
          </a:solidFill>
        </p:spPr>
        <p:txBody>
          <a:bodyPr/>
          <a:lstStyle/>
          <a:p>
            <a:r>
              <a:rPr lang="en-US" b="1" dirty="0">
                <a:solidFill>
                  <a:schemeClr val="bg1"/>
                </a:solidFill>
                <a:latin typeface="Baskerville Old Face" panose="02020602080505020303" pitchFamily="18" charset="0"/>
              </a:rPr>
              <a:t>Independent Agencies</a:t>
            </a:r>
          </a:p>
        </p:txBody>
      </p:sp>
      <p:sp>
        <p:nvSpPr>
          <p:cNvPr id="3" name="Content Placeholder 2"/>
          <p:cNvSpPr>
            <a:spLocks noGrp="1"/>
          </p:cNvSpPr>
          <p:nvPr>
            <p:ph idx="1"/>
          </p:nvPr>
        </p:nvSpPr>
        <p:spPr>
          <a:xfrm>
            <a:off x="457200" y="1295400"/>
            <a:ext cx="8229600" cy="4830763"/>
          </a:xfrm>
          <a:solidFill>
            <a:schemeClr val="bg1">
              <a:alpha val="77000"/>
            </a:schemeClr>
          </a:solidFill>
        </p:spPr>
        <p:txBody>
          <a:bodyPr>
            <a:normAutofit/>
          </a:bodyPr>
          <a:lstStyle/>
          <a:p>
            <a:r>
              <a:rPr lang="en-US" sz="2400" dirty="0">
                <a:latin typeface="Times New Roman" panose="02020603050405020304" pitchFamily="18" charset="0"/>
                <a:cs typeface="Times New Roman" panose="02020603050405020304" pitchFamily="18" charset="0"/>
              </a:rPr>
              <a:t>Not located in a department </a:t>
            </a:r>
          </a:p>
          <a:p>
            <a:pPr lvl="1"/>
            <a:r>
              <a:rPr lang="en-US" sz="2000" dirty="0">
                <a:latin typeface="Times New Roman" panose="02020603050405020304" pitchFamily="18" charset="0"/>
                <a:cs typeface="Times New Roman" panose="02020603050405020304" pitchFamily="18" charset="0"/>
              </a:rPr>
              <a:t>Report to a President (appoints head)</a:t>
            </a:r>
          </a:p>
          <a:p>
            <a:pPr lvl="1"/>
            <a:r>
              <a:rPr lang="en-US" sz="2000" dirty="0">
                <a:latin typeface="Times New Roman" panose="02020603050405020304" pitchFamily="18" charset="0"/>
                <a:cs typeface="Times New Roman" panose="02020603050405020304" pitchFamily="18" charset="0"/>
              </a:rPr>
              <a:t>Congress decides location in bureaucracy</a:t>
            </a:r>
          </a:p>
          <a:p>
            <a:r>
              <a:rPr lang="en-US" sz="2400" b="1" i="1" dirty="0">
                <a:solidFill>
                  <a:srgbClr val="FF0000"/>
                </a:solidFill>
                <a:latin typeface="Times New Roman" panose="02020603050405020304" pitchFamily="18" charset="0"/>
                <a:cs typeface="Times New Roman" panose="02020603050405020304" pitchFamily="18" charset="0"/>
              </a:rPr>
              <a:t>Regulatory Agencies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established by Congress to deal with complexities of law</a:t>
            </a:r>
            <a:r>
              <a:rPr lang="en-US" sz="24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Combine powers – make rules, enforce rule, &amp; judge disputes</a:t>
            </a:r>
          </a:p>
          <a:p>
            <a:pPr lvl="1"/>
            <a:r>
              <a:rPr lang="en-US" sz="2000" dirty="0">
                <a:latin typeface="Times New Roman" panose="02020603050405020304" pitchFamily="18" charset="0"/>
                <a:cs typeface="Times New Roman" panose="02020603050405020304" pitchFamily="18" charset="0"/>
              </a:rPr>
              <a:t>Appointed by the president, but report to Congress</a:t>
            </a:r>
          </a:p>
          <a:p>
            <a:pPr lvl="1"/>
            <a:r>
              <a:rPr lang="en-US" sz="2000" dirty="0">
                <a:latin typeface="Times New Roman" panose="02020603050405020304" pitchFamily="18" charset="0"/>
                <a:cs typeface="Times New Roman" panose="02020603050405020304" pitchFamily="18" charset="0"/>
              </a:rPr>
              <a:t>President can fire but only by the rules specified in its creation</a:t>
            </a:r>
          </a:p>
          <a:p>
            <a:r>
              <a:rPr lang="en-US" sz="2400" dirty="0">
                <a:latin typeface="Times New Roman" panose="02020603050405020304" pitchFamily="18" charset="0"/>
                <a:cs typeface="Times New Roman" panose="02020603050405020304" pitchFamily="18" charset="0"/>
              </a:rPr>
              <a:t>Federal Reserve</a:t>
            </a:r>
          </a:p>
          <a:p>
            <a:r>
              <a:rPr lang="en-US" sz="2400" dirty="0">
                <a:latin typeface="Times New Roman" panose="02020603050405020304" pitchFamily="18" charset="0"/>
                <a:cs typeface="Times New Roman" panose="02020603050405020304" pitchFamily="18" charset="0"/>
              </a:rPr>
              <a:t>FBI</a:t>
            </a:r>
          </a:p>
          <a:p>
            <a:r>
              <a:rPr lang="en-US" sz="2400" dirty="0">
                <a:latin typeface="Times New Roman" panose="02020603050405020304" pitchFamily="18" charset="0"/>
                <a:cs typeface="Times New Roman" panose="02020603050405020304" pitchFamily="18" charset="0"/>
              </a:rPr>
              <a:t>CIA</a:t>
            </a:r>
          </a:p>
        </p:txBody>
      </p:sp>
      <p:pic>
        <p:nvPicPr>
          <p:cNvPr id="2050" name="Picture 2" descr="http://tse1.mm.bing.net/th?&amp;id=OIP.Mc20a3f17772370fc7839780540d9b5d4o0&amp;w=181&amp;h=18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4038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8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67000"/>
            </a:schemeClr>
          </a:solidFill>
        </p:spPr>
        <p:txBody>
          <a:bodyPr/>
          <a:lstStyle/>
          <a:p>
            <a:r>
              <a:rPr lang="en-US" b="1" dirty="0">
                <a:solidFill>
                  <a:schemeClr val="bg1"/>
                </a:solidFill>
                <a:latin typeface="Baskerville Old Face" panose="02020602080505020303" pitchFamily="18" charset="0"/>
              </a:rPr>
              <a:t>Government Corporations</a:t>
            </a:r>
          </a:p>
        </p:txBody>
      </p:sp>
      <p:sp>
        <p:nvSpPr>
          <p:cNvPr id="3" name="Content Placeholder 2"/>
          <p:cNvSpPr>
            <a:spLocks noGrp="1"/>
          </p:cNvSpPr>
          <p:nvPr>
            <p:ph idx="1"/>
          </p:nvPr>
        </p:nvSpPr>
        <p:spPr>
          <a:xfrm>
            <a:off x="457200" y="1295400"/>
            <a:ext cx="8229600" cy="4830763"/>
          </a:xfrm>
          <a:solidFill>
            <a:schemeClr val="bg1">
              <a:alpha val="77000"/>
            </a:schemeClr>
          </a:solidFill>
        </p:spPr>
        <p:txBody>
          <a:bodyPr>
            <a:normAutofit/>
          </a:bodyPr>
          <a:lstStyle/>
          <a:p>
            <a:r>
              <a:rPr lang="en-US" sz="2400" dirty="0">
                <a:latin typeface="Times New Roman" panose="02020603050405020304" pitchFamily="18" charset="0"/>
                <a:cs typeface="Times New Roman" panose="02020603050405020304" pitchFamily="18" charset="0"/>
              </a:rPr>
              <a:t>Government run business</a:t>
            </a:r>
          </a:p>
          <a:p>
            <a:pPr lvl="1"/>
            <a:r>
              <a:rPr lang="en-US" sz="2000" dirty="0">
                <a:latin typeface="Times New Roman" panose="02020603050405020304" pitchFamily="18" charset="0"/>
                <a:cs typeface="Times New Roman" panose="02020603050405020304" pitchFamily="18" charset="0"/>
              </a:rPr>
              <a:t>Run by a board of directors and provides a service</a:t>
            </a:r>
          </a:p>
          <a:p>
            <a:pPr lvl="1"/>
            <a:r>
              <a:rPr lang="en-US" sz="2000" dirty="0">
                <a:latin typeface="Times New Roman" panose="02020603050405020304" pitchFamily="18" charset="0"/>
                <a:cs typeface="Times New Roman" panose="02020603050405020304" pitchFamily="18" charset="0"/>
              </a:rPr>
              <a:t>Ex. Post Office &amp; Amtrak</a:t>
            </a:r>
          </a:p>
        </p:txBody>
      </p:sp>
      <p:pic>
        <p:nvPicPr>
          <p:cNvPr id="3074" name="Picture 2" descr="http://lifeexaminations.files.wordpress.com/2011/03/government-motors-corpor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824" y="3810000"/>
            <a:ext cx="3993776" cy="2828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3540" y="3352800"/>
            <a:ext cx="2743200" cy="369332"/>
          </a:xfrm>
          <a:prstGeom prst="rect">
            <a:avLst/>
          </a:prstGeom>
          <a:noFill/>
          <a:ln>
            <a:solidFill>
              <a:schemeClr val="tx2"/>
            </a:solidFill>
          </a:ln>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Controversy over bailouts</a:t>
            </a:r>
          </a:p>
        </p:txBody>
      </p:sp>
      <p:pic>
        <p:nvPicPr>
          <p:cNvPr id="3076" name="Picture 4" descr="http://www.federaljack.com/wp-content/uploads/2012/08/US-POST-OFFIC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90800"/>
            <a:ext cx="39243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76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solidFill>
                  <a:schemeClr val="tx2"/>
                </a:solidFill>
                <a:latin typeface="Baskerville Old Face" panose="02020602080505020303" pitchFamily="18" charset="0"/>
              </a:rPr>
              <a:t>Implementation</a:t>
            </a:r>
          </a:p>
        </p:txBody>
      </p:sp>
      <p:sp>
        <p:nvSpPr>
          <p:cNvPr id="3" name="Content Placeholder 2"/>
          <p:cNvSpPr>
            <a:spLocks noGrp="1"/>
          </p:cNvSpPr>
          <p:nvPr>
            <p:ph idx="1"/>
          </p:nvPr>
        </p:nvSpPr>
        <p:spPr>
          <a:solidFill>
            <a:schemeClr val="bg1">
              <a:alpha val="57000"/>
            </a:schemeClr>
          </a:solidFill>
        </p:spPr>
        <p:txBody>
          <a:bodyPr>
            <a:normAutofit/>
          </a:bodyPr>
          <a:lstStyle/>
          <a:p>
            <a:r>
              <a:rPr lang="en-US" sz="2400" dirty="0">
                <a:latin typeface="Times New Roman" panose="02020603050405020304" pitchFamily="18" charset="0"/>
                <a:cs typeface="Times New Roman" panose="02020603050405020304" pitchFamily="18" charset="0"/>
              </a:rPr>
              <a:t>The United States Congress and the President have the power to enact federal laws.  The federal bureaucratic agencies have the responsibility to execute federal law.  However, in the carrying out of these laws, federal agencies have policy-making discretion.</a:t>
            </a:r>
          </a:p>
          <a:p>
            <a:pPr lvl="1"/>
            <a:r>
              <a:rPr lang="en-US" sz="2200" dirty="0">
                <a:latin typeface="Times New Roman" panose="02020603050405020304" pitchFamily="18" charset="0"/>
                <a:cs typeface="Times New Roman" panose="02020603050405020304" pitchFamily="18" charset="0"/>
              </a:rPr>
              <a:t>Explain two reasons why Congress gives federal agencies policy-making discretion in executing federal laws.</a:t>
            </a:r>
            <a:endParaRPr lang="en-US" dirty="0"/>
          </a:p>
          <a:p>
            <a:pPr lvl="1"/>
            <a:r>
              <a:rPr lang="en-US" sz="2200" dirty="0">
                <a:latin typeface="Times New Roman" panose="02020603050405020304" pitchFamily="18" charset="0"/>
                <a:cs typeface="Times New Roman" panose="02020603050405020304" pitchFamily="18" charset="0"/>
              </a:rPr>
              <a:t>Describe two ways that Congress ensures the federal agencies follow legislative intent.</a:t>
            </a:r>
          </a:p>
          <a:p>
            <a:pPr lvl="1"/>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427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solidFill>
        </p:spPr>
        <p:txBody>
          <a:bodyPr>
            <a:normAutofit lnSpcReduction="10000"/>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Bureaucracy Check</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Iron Triangles the </a:t>
            </a:r>
            <a:r>
              <a:rPr lang="en-US" sz="2400" dirty="0" err="1">
                <a:solidFill>
                  <a:schemeClr val="bg1"/>
                </a:solidFill>
                <a:latin typeface="Times New Roman" panose="02020603050405020304" pitchFamily="18" charset="0"/>
                <a:cs typeface="Times New Roman" panose="02020603050405020304" pitchFamily="18" charset="0"/>
              </a:rPr>
              <a:t>Triforce</a:t>
            </a:r>
            <a:r>
              <a:rPr lang="en-US" sz="2400" dirty="0">
                <a:solidFill>
                  <a:schemeClr val="bg1"/>
                </a:solidFill>
                <a:latin typeface="Times New Roman" panose="02020603050405020304" pitchFamily="18" charset="0"/>
                <a:cs typeface="Times New Roman" panose="02020603050405020304" pitchFamily="18" charset="0"/>
              </a:rPr>
              <a:t> of Policy</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Implementation of the Law</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Review the Bureaucracy</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Bureaucracy, Implementation of the Law</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Unit IIB Test 12/19</a:t>
            </a:r>
          </a:p>
        </p:txBody>
      </p:sp>
    </p:spTree>
    <p:extLst>
      <p:ext uri="{BB962C8B-B14F-4D97-AF65-F5344CB8AC3E}">
        <p14:creationId xmlns:p14="http://schemas.microsoft.com/office/powerpoint/2010/main" val="1077889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002060"/>
          </a:solidFill>
          <a:ln>
            <a:solidFill>
              <a:schemeClr val="tx2"/>
            </a:solidFill>
          </a:ln>
        </p:spPr>
        <p:txBody>
          <a:bodyPr/>
          <a:lstStyle/>
          <a:p>
            <a:r>
              <a:rPr lang="en-US" dirty="0">
                <a:solidFill>
                  <a:schemeClr val="bg1"/>
                </a:solidFill>
                <a:latin typeface="Baskerville Old Face" panose="02020602080505020303" pitchFamily="18" charset="0"/>
              </a:rPr>
              <a:t>Playing the Iron Triangle </a:t>
            </a:r>
          </a:p>
        </p:txBody>
      </p:sp>
      <p:sp>
        <p:nvSpPr>
          <p:cNvPr id="3" name="Content Placeholder 2"/>
          <p:cNvSpPr>
            <a:spLocks noGrp="1"/>
          </p:cNvSpPr>
          <p:nvPr>
            <p:ph idx="1"/>
          </p:nvPr>
        </p:nvSpPr>
        <p:spPr>
          <a:solidFill>
            <a:schemeClr val="bg1"/>
          </a:solidFill>
        </p:spPr>
        <p:txBody>
          <a:bodyPr>
            <a:normAutofit/>
          </a:bodyPr>
          <a:lstStyle/>
          <a:p>
            <a:r>
              <a:rPr lang="en-US" sz="2400" b="1" dirty="0">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Demonstrate how Iron Triangles influence the implementation of the law</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12" y="2514599"/>
            <a:ext cx="5591175" cy="4150825"/>
          </a:xfrm>
          <a:prstGeom prst="rect">
            <a:avLst/>
          </a:prstGeom>
          <a:ln>
            <a:solidFill>
              <a:schemeClr val="accent1"/>
            </a:solidFill>
          </a:ln>
        </p:spPr>
      </p:pic>
    </p:spTree>
    <p:extLst>
      <p:ext uri="{BB962C8B-B14F-4D97-AF65-F5344CB8AC3E}">
        <p14:creationId xmlns:p14="http://schemas.microsoft.com/office/powerpoint/2010/main" val="1542149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1" cy="717550"/>
          </a:xfrm>
          <a:solidFill>
            <a:schemeClr val="bg1"/>
          </a:solidFill>
        </p:spPr>
        <p:txBody>
          <a:bodyPr>
            <a:noAutofit/>
          </a:bodyPr>
          <a:lstStyle/>
          <a:p>
            <a:r>
              <a:rPr lang="en-US" sz="4000" dirty="0">
                <a:solidFill>
                  <a:schemeClr val="tx2"/>
                </a:solidFill>
                <a:latin typeface="Baskerville Old Face" panose="02020602080505020303" pitchFamily="18" charset="0"/>
              </a:rPr>
              <a:t>Iron Triangles </a:t>
            </a:r>
          </a:p>
        </p:txBody>
      </p:sp>
      <p:sp>
        <p:nvSpPr>
          <p:cNvPr id="4" name="Text Placeholder 3"/>
          <p:cNvSpPr>
            <a:spLocks noGrp="1"/>
          </p:cNvSpPr>
          <p:nvPr>
            <p:ph type="body" sz="half" idx="2"/>
          </p:nvPr>
        </p:nvSpPr>
        <p:spPr>
          <a:xfrm>
            <a:off x="200025" y="1435100"/>
            <a:ext cx="4981575" cy="4691063"/>
          </a:xfrm>
          <a:solidFill>
            <a:schemeClr val="bg1"/>
          </a:solidFill>
          <a:ln>
            <a:solidFill>
              <a:srgbClr val="002060"/>
            </a:solidFill>
          </a:ln>
        </p:spPr>
        <p:txBody>
          <a:bodyPr>
            <a:normAutofit/>
          </a:bodyPr>
          <a:lstStyle/>
          <a:p>
            <a:r>
              <a:rPr lang="en-US" sz="2400" b="1" i="1" u="sng" dirty="0">
                <a:solidFill>
                  <a:srgbClr val="C00000"/>
                </a:solidFill>
                <a:latin typeface="Times New Roman" panose="02020603050405020304" pitchFamily="18" charset="0"/>
                <a:cs typeface="Times New Roman" panose="02020603050405020304" pitchFamily="18" charset="0"/>
              </a:rPr>
              <a:t>Iron Triangles </a:t>
            </a:r>
            <a:r>
              <a:rPr lang="en-US" sz="2400" dirty="0">
                <a:latin typeface="Times New Roman" panose="02020603050405020304" pitchFamily="18" charset="0"/>
                <a:cs typeface="Times New Roman" panose="02020603050405020304" pitchFamily="18" charset="0"/>
              </a:rPr>
              <a:t>– three-way alliance between </a:t>
            </a:r>
            <a:r>
              <a:rPr lang="en-US" sz="2400" b="1" dirty="0">
                <a:solidFill>
                  <a:srgbClr val="C00000"/>
                </a:solidFill>
                <a:latin typeface="Times New Roman" panose="02020603050405020304" pitchFamily="18" charset="0"/>
                <a:cs typeface="Times New Roman" panose="02020603050405020304" pitchFamily="18" charset="0"/>
              </a:rPr>
              <a:t>Congressional committees, Bureaucratic agency, and interest groups.</a:t>
            </a:r>
          </a:p>
          <a:p>
            <a:endParaRPr lang="en-US" sz="2400" b="1" dirty="0">
              <a:solidFill>
                <a:srgbClr val="C00000"/>
              </a:solidFill>
              <a:latin typeface="Times New Roman" panose="02020603050405020304" pitchFamily="18" charset="0"/>
              <a:cs typeface="Times New Roman" panose="02020603050405020304" pitchFamily="18" charset="0"/>
            </a:endParaRPr>
          </a:p>
          <a:p>
            <a:r>
              <a:rPr lang="en-US" sz="2400" b="1" dirty="0">
                <a:solidFill>
                  <a:srgbClr val="C00000"/>
                </a:solidFill>
                <a:latin typeface="Times New Roman" panose="02020603050405020304" pitchFamily="18" charset="0"/>
                <a:cs typeface="Times New Roman" panose="02020603050405020304" pitchFamily="18" charset="0"/>
              </a:rPr>
              <a:t>USE the following to achieve goals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Campaign contributions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Agency’s budget</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Fair enforcement of laws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Can undermine Presidential directives </a:t>
            </a:r>
          </a:p>
        </p:txBody>
      </p:sp>
      <p:pic>
        <p:nvPicPr>
          <p:cNvPr id="1026" name="Picture 2" descr="http://thebeuselaer.weebly.com/uploads/6/3/8/4/6384873/431742179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85800"/>
            <a:ext cx="36099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3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657600" cy="565150"/>
          </a:xfrm>
          <a:solidFill>
            <a:srgbClr val="002060"/>
          </a:solidFill>
        </p:spPr>
        <p:txBody>
          <a:bodyPr>
            <a:normAutofit fontScale="90000"/>
          </a:bodyPr>
          <a:lstStyle/>
          <a:p>
            <a:r>
              <a:rPr lang="en-US" sz="3600" dirty="0">
                <a:solidFill>
                  <a:schemeClr val="bg1"/>
                </a:solidFill>
                <a:latin typeface="Baskerville Old Face" panose="02020602080505020303" pitchFamily="18" charset="0"/>
              </a:rPr>
              <a:t>Issue Networks</a:t>
            </a:r>
          </a:p>
        </p:txBody>
      </p:sp>
      <p:sp>
        <p:nvSpPr>
          <p:cNvPr id="4" name="Text Placeholder 3"/>
          <p:cNvSpPr>
            <a:spLocks noGrp="1"/>
          </p:cNvSpPr>
          <p:nvPr>
            <p:ph type="body" sz="half" idx="2"/>
          </p:nvPr>
        </p:nvSpPr>
        <p:spPr>
          <a:xfrm>
            <a:off x="457200" y="838200"/>
            <a:ext cx="5029200" cy="5943600"/>
          </a:xfrm>
          <a:solidFill>
            <a:schemeClr val="bg1"/>
          </a:solidFill>
          <a:ln>
            <a:solidFill>
              <a:srgbClr val="002060"/>
            </a:solidFill>
          </a:ln>
        </p:spPr>
        <p:txBody>
          <a:bodyPr>
            <a:noAutofit/>
          </a:bodyPr>
          <a:lstStyle/>
          <a:p>
            <a:r>
              <a:rPr lang="en-US" sz="2400" b="1" i="1" u="sng" dirty="0">
                <a:solidFill>
                  <a:srgbClr val="002060"/>
                </a:solidFill>
                <a:latin typeface="Times New Roman" panose="02020603050405020304" pitchFamily="18" charset="0"/>
                <a:cs typeface="Times New Roman" panose="02020603050405020304" pitchFamily="18" charset="0"/>
              </a:rPr>
              <a:t>Issue Networks </a:t>
            </a:r>
            <a:r>
              <a:rPr lang="en-US" sz="2400" dirty="0">
                <a:latin typeface="Times New Roman" panose="02020603050405020304" pitchFamily="18" charset="0"/>
                <a:cs typeface="Times New Roman" panose="02020603050405020304" pitchFamily="18" charset="0"/>
              </a:rPr>
              <a:t>- Adaptation of an iron triangle</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More than one interest groups are concerned with an area of public policy</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Bureaucratic agencies are supervised by multiple Congressional committees &amp; sub-committees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More groups are involved with public policy (staffers, experts, media, etc.)</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Expands influence – President and the courts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Can create gridlock</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066800"/>
            <a:ext cx="3200400" cy="5562600"/>
          </a:xfrm>
          <a:ln>
            <a:solidFill>
              <a:srgbClr val="002060"/>
            </a:solidFill>
          </a:ln>
        </p:spPr>
      </p:pic>
    </p:spTree>
    <p:extLst>
      <p:ext uri="{BB962C8B-B14F-4D97-AF65-F5344CB8AC3E}">
        <p14:creationId xmlns:p14="http://schemas.microsoft.com/office/powerpoint/2010/main" val="1287938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a:solidFill>
            <a:srgbClr val="002060"/>
          </a:solidFill>
          <a:ln>
            <a:solidFill>
              <a:srgbClr val="002060"/>
            </a:solidFill>
          </a:ln>
        </p:spPr>
        <p:txBody>
          <a:bodyPr>
            <a:normAutofit fontScale="90000"/>
          </a:bodyPr>
          <a:lstStyle/>
          <a:p>
            <a:r>
              <a:rPr lang="en-US" dirty="0" err="1">
                <a:solidFill>
                  <a:schemeClr val="bg1"/>
                </a:solidFill>
                <a:latin typeface="Baskerville Old Face" panose="02020602080505020303" pitchFamily="18" charset="0"/>
              </a:rPr>
              <a:t>Madisonian</a:t>
            </a:r>
            <a:r>
              <a:rPr lang="en-US" dirty="0">
                <a:solidFill>
                  <a:schemeClr val="bg1"/>
                </a:solidFill>
                <a:latin typeface="Baskerville Old Face" panose="02020602080505020303" pitchFamily="18" charset="0"/>
              </a:rPr>
              <a:t> Model </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074920"/>
            <a:ext cx="5257800" cy="4191000"/>
          </a:xfrm>
          <a:ln>
            <a:solidFill>
              <a:srgbClr val="002060"/>
            </a:solidFill>
          </a:ln>
        </p:spPr>
      </p:pic>
      <p:sp>
        <p:nvSpPr>
          <p:cNvPr id="8" name="Rectangle 7"/>
          <p:cNvSpPr/>
          <p:nvPr/>
        </p:nvSpPr>
        <p:spPr>
          <a:xfrm>
            <a:off x="304800" y="5562600"/>
            <a:ext cx="8610600" cy="90440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do iron triangles or issue network violate principles of the </a:t>
            </a:r>
            <a:r>
              <a:rPr lang="en-US" sz="2400" dirty="0" err="1">
                <a:latin typeface="Times New Roman" panose="02020603050405020304" pitchFamily="18" charset="0"/>
                <a:cs typeface="Times New Roman" panose="02020603050405020304" pitchFamily="18" charset="0"/>
              </a:rPr>
              <a:t>madisonian</a:t>
            </a:r>
            <a:r>
              <a:rPr lang="en-US" sz="2400" dirty="0">
                <a:latin typeface="Times New Roman" panose="02020603050405020304" pitchFamily="18" charset="0"/>
                <a:cs typeface="Times New Roman" panose="02020603050405020304" pitchFamily="18" charset="0"/>
              </a:rPr>
              <a:t> model? </a:t>
            </a:r>
          </a:p>
          <a:p>
            <a:r>
              <a:rPr lang="en-US" sz="24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AE09166E-8B40-729D-4C91-409A9C8EB15A}"/>
              </a:ext>
            </a:extLst>
          </p:cNvPr>
          <p:cNvSpPr/>
          <p:nvPr/>
        </p:nvSpPr>
        <p:spPr>
          <a:xfrm>
            <a:off x="3657600" y="2133600"/>
            <a:ext cx="50292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Interest Group – </a:t>
            </a:r>
            <a:r>
              <a:rPr lang="en-US" sz="2400" b="1" u="sng" dirty="0">
                <a:latin typeface="Times New Roman" panose="02020603050405020304" pitchFamily="18" charset="0"/>
                <a:cs typeface="Times New Roman" panose="02020603050405020304" pitchFamily="18" charset="0"/>
              </a:rPr>
              <a:t>Agency Capture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Presidency cut out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public is cut out</a:t>
            </a:r>
            <a:endParaRPr lang="en-US" sz="2400" dirty="0"/>
          </a:p>
        </p:txBody>
      </p:sp>
    </p:spTree>
    <p:extLst>
      <p:ext uri="{BB962C8B-B14F-4D97-AF65-F5344CB8AC3E}">
        <p14:creationId xmlns:p14="http://schemas.microsoft.com/office/powerpoint/2010/main" val="211156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325"/>
          </a:xfrm>
          <a:solidFill>
            <a:srgbClr val="C00000"/>
          </a:solidFill>
        </p:spPr>
        <p:txBody>
          <a:bodyPr/>
          <a:lstStyle/>
          <a:p>
            <a:r>
              <a:rPr lang="en-US" b="1" dirty="0">
                <a:solidFill>
                  <a:schemeClr val="bg1"/>
                </a:solidFill>
                <a:latin typeface="Baskerville Old Face" pitchFamily="18" charset="0"/>
              </a:rPr>
              <a:t>American Bureaucracy</a:t>
            </a:r>
          </a:p>
        </p:txBody>
      </p:sp>
      <p:sp>
        <p:nvSpPr>
          <p:cNvPr id="3" name="Content Placeholder 2"/>
          <p:cNvSpPr>
            <a:spLocks noGrp="1"/>
          </p:cNvSpPr>
          <p:nvPr>
            <p:ph idx="1"/>
          </p:nvPr>
        </p:nvSpPr>
        <p:spPr>
          <a:xfrm>
            <a:off x="457200" y="1295400"/>
            <a:ext cx="8229600" cy="4830763"/>
          </a:xfrm>
          <a:solidFill>
            <a:schemeClr val="bg1"/>
          </a:solidFill>
          <a:ln>
            <a:solidFill>
              <a:schemeClr val="tx2">
                <a:lumMod val="50000"/>
              </a:schemeClr>
            </a:solidFill>
          </a:ln>
        </p:spPr>
        <p:txBody>
          <a:bodyPr>
            <a:normAutofit/>
          </a:bodyPr>
          <a:lstStyle/>
          <a:p>
            <a:r>
              <a:rPr lang="en-US" sz="2400" b="1" dirty="0">
                <a:solidFill>
                  <a:srgbClr val="FF0000"/>
                </a:solidFill>
                <a:latin typeface="Times New Roman" pitchFamily="18" charset="0"/>
                <a:cs typeface="Times New Roman" pitchFamily="18" charset="0"/>
              </a:rPr>
              <a:t>Purpose:</a:t>
            </a:r>
            <a:r>
              <a:rPr lang="en-US" sz="2400" dirty="0">
                <a:solidFill>
                  <a:srgbClr val="FF0000"/>
                </a:solidFill>
                <a:latin typeface="Times New Roman" pitchFamily="18" charset="0"/>
                <a:cs typeface="Times New Roman" pitchFamily="18" charset="0"/>
              </a:rPr>
              <a:t> </a:t>
            </a:r>
            <a:r>
              <a:rPr lang="en-US" sz="2400" b="1" u="sng" dirty="0">
                <a:latin typeface="Times New Roman" pitchFamily="18" charset="0"/>
                <a:cs typeface="Times New Roman" pitchFamily="18" charset="0"/>
              </a:rPr>
              <a:t>implement public policy</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by administrative agencies</a:t>
            </a:r>
          </a:p>
          <a:p>
            <a:r>
              <a:rPr lang="en-US" sz="2400" b="1" dirty="0">
                <a:solidFill>
                  <a:srgbClr val="FF0000"/>
                </a:solidFill>
                <a:latin typeface="Times New Roman" pitchFamily="18" charset="0"/>
                <a:cs typeface="Times New Roman" pitchFamily="18" charset="0"/>
              </a:rPr>
              <a:t>Limitation: </a:t>
            </a:r>
            <a:r>
              <a:rPr lang="en-US" sz="2400" b="1" i="1" u="sng" dirty="0">
                <a:latin typeface="Times New Roman" pitchFamily="18" charset="0"/>
                <a:cs typeface="Times New Roman" pitchFamily="18" charset="0"/>
              </a:rPr>
              <a:t>overlapping jurisdictions</a:t>
            </a:r>
          </a:p>
          <a:p>
            <a:pPr lvl="1"/>
            <a:r>
              <a:rPr lang="en-US" sz="2400" b="1" dirty="0">
                <a:latin typeface="Times New Roman" pitchFamily="18" charset="0"/>
                <a:cs typeface="Times New Roman" pitchFamily="18" charset="0"/>
              </a:rPr>
              <a:t>Ex. </a:t>
            </a:r>
            <a:r>
              <a:rPr lang="en-US" altLang="en-US" sz="2400" b="1" dirty="0">
                <a:latin typeface="Times New Roman" pitchFamily="18" charset="0"/>
                <a:cs typeface="Times New Roman" pitchFamily="18" charset="0"/>
              </a:rPr>
              <a:t>egg: </a:t>
            </a:r>
            <a:r>
              <a:rPr lang="en-US" altLang="en-US" sz="2400" dirty="0">
                <a:latin typeface="Times New Roman" pitchFamily="18" charset="0"/>
                <a:cs typeface="Times New Roman" pitchFamily="18" charset="0"/>
              </a:rPr>
              <a:t>if it is in a shell the USDA oversees it, but if it is cracked the Department of Agriculture handles it.  And if it creates food poisoning well than the CDC handles it.</a:t>
            </a:r>
          </a:p>
          <a:p>
            <a:pPr lvl="1"/>
            <a:endParaRPr lang="en-US" sz="20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81400"/>
            <a:ext cx="4953000" cy="29038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descr="http://snallabolaget.com/wp-content/uploads/2012/06/FLET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4109"/>
            <a:ext cx="2593395" cy="243840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5A7832-31AA-514E-A28A-697956C68607}"/>
              </a:ext>
            </a:extLst>
          </p:cNvPr>
          <p:cNvSpPr/>
          <p:nvPr/>
        </p:nvSpPr>
        <p:spPr>
          <a:xfrm>
            <a:off x="3276600" y="6126163"/>
            <a:ext cx="541020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Who knew the egg was so complicated!</a:t>
            </a:r>
          </a:p>
        </p:txBody>
      </p:sp>
    </p:spTree>
    <p:extLst>
      <p:ext uri="{BB962C8B-B14F-4D97-AF65-F5344CB8AC3E}">
        <p14:creationId xmlns:p14="http://schemas.microsoft.com/office/powerpoint/2010/main" val="1238559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9133-85E4-B72E-2062-6271374A425B}"/>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Draw an Iron Triangle </a:t>
            </a:r>
          </a:p>
        </p:txBody>
      </p:sp>
      <p:sp>
        <p:nvSpPr>
          <p:cNvPr id="3" name="Content Placeholder 2">
            <a:extLst>
              <a:ext uri="{FF2B5EF4-FFF2-40B4-BE49-F238E27FC236}">
                <a16:creationId xmlns:a16="http://schemas.microsoft.com/office/drawing/2014/main" id="{960A57EF-B9CE-DB5D-9FE9-BA8FE2A332EF}"/>
              </a:ext>
            </a:extLst>
          </p:cNvPr>
          <p:cNvSpPr>
            <a:spLocks noGrp="1"/>
          </p:cNvSpPr>
          <p:nvPr>
            <p:ph idx="1"/>
          </p:nvPr>
        </p:nvSpPr>
        <p:spPr>
          <a:xfrm>
            <a:off x="457200" y="1143000"/>
            <a:ext cx="8229600" cy="49831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Draw an </a:t>
            </a:r>
            <a:r>
              <a:rPr lang="en-US" sz="2400" b="1" i="1" u="sng" dirty="0">
                <a:solidFill>
                  <a:srgbClr val="C00000"/>
                </a:solidFill>
                <a:latin typeface="Times" panose="02020603050405020304" pitchFamily="18" charset="0"/>
                <a:cs typeface="Times" panose="02020603050405020304" pitchFamily="18" charset="0"/>
              </a:rPr>
              <a:t>Iron Triangle</a:t>
            </a:r>
            <a:r>
              <a:rPr lang="en-US" sz="2400" dirty="0">
                <a:latin typeface="Times" panose="02020603050405020304" pitchFamily="18" charset="0"/>
                <a:cs typeface="Times" panose="02020603050405020304" pitchFamily="18" charset="0"/>
              </a:rPr>
              <a:t> for the </a:t>
            </a:r>
            <a:r>
              <a:rPr lang="en-US" sz="2400" b="1" i="1" u="sng" dirty="0">
                <a:solidFill>
                  <a:srgbClr val="C00000"/>
                </a:solidFill>
                <a:latin typeface="Times" panose="02020603050405020304" pitchFamily="18" charset="0"/>
                <a:cs typeface="Times" panose="02020603050405020304" pitchFamily="18" charset="0"/>
              </a:rPr>
              <a:t>Control Substances Act </a:t>
            </a:r>
          </a:p>
          <a:p>
            <a:r>
              <a:rPr lang="en-US" sz="2400" dirty="0">
                <a:latin typeface="Times" panose="02020603050405020304" pitchFamily="18" charset="0"/>
                <a:cs typeface="Times" panose="02020603050405020304" pitchFamily="18" charset="0"/>
              </a:rPr>
              <a:t>Illustrate how it is a relationship between groups </a:t>
            </a:r>
          </a:p>
          <a:p>
            <a:r>
              <a:rPr lang="en-US" sz="2400" dirty="0">
                <a:latin typeface="Times" panose="02020603050405020304" pitchFamily="18" charset="0"/>
                <a:cs typeface="Times" panose="02020603050405020304" pitchFamily="18" charset="0"/>
              </a:rPr>
              <a:t>Demonstrate how each group has to give to receive benefits and how it impact the implementation of public policy</a:t>
            </a:r>
          </a:p>
        </p:txBody>
      </p:sp>
      <p:pic>
        <p:nvPicPr>
          <p:cNvPr id="1026" name="Picture 2" descr="TRIANGLE | English meaning - Cambridge Dictionary">
            <a:extLst>
              <a:ext uri="{FF2B5EF4-FFF2-40B4-BE49-F238E27FC236}">
                <a16:creationId xmlns:a16="http://schemas.microsoft.com/office/drawing/2014/main" id="{CB72EE0F-1CCE-4383-4C16-07EA10C2B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4800600" cy="35353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67C0B9-9AC9-6EDE-F29F-8DA4D2DEA35D}"/>
              </a:ext>
            </a:extLst>
          </p:cNvPr>
          <p:cNvSpPr/>
          <p:nvPr/>
        </p:nvSpPr>
        <p:spPr>
          <a:xfrm>
            <a:off x="838200" y="4114799"/>
            <a:ext cx="7315200" cy="24685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Assignments:</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find a bureaucratic agency </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find a congressional committee</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find an interest group</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design the triangle – Use the whole sheet of paper (include an illustration of each member benefits from the relationship)</a:t>
            </a:r>
          </a:p>
        </p:txBody>
      </p:sp>
    </p:spTree>
    <p:extLst>
      <p:ext uri="{BB962C8B-B14F-4D97-AF65-F5344CB8AC3E}">
        <p14:creationId xmlns:p14="http://schemas.microsoft.com/office/powerpoint/2010/main" val="6616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FF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Bureaucracy FRQ</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Iron Triangles </a:t>
            </a:r>
            <a:r>
              <a:rPr lang="en-US" sz="2400">
                <a:solidFill>
                  <a:schemeClr val="bg1"/>
                </a:solidFill>
                <a:latin typeface="Times New Roman" panose="02020603050405020304" pitchFamily="18" charset="0"/>
                <a:cs typeface="Times New Roman" panose="02020603050405020304" pitchFamily="18" charset="0"/>
              </a:rPr>
              <a:t>the Tri-force </a:t>
            </a:r>
            <a:r>
              <a:rPr lang="en-US" sz="2400" dirty="0">
                <a:solidFill>
                  <a:schemeClr val="bg1"/>
                </a:solidFill>
                <a:latin typeface="Times New Roman" panose="02020603050405020304" pitchFamily="18" charset="0"/>
                <a:cs typeface="Times New Roman" panose="02020603050405020304" pitchFamily="18" charset="0"/>
              </a:rPr>
              <a:t>of Policy</a:t>
            </a:r>
          </a:p>
          <a:p>
            <a:pPr marL="571500" lvl="0">
              <a:spcBef>
                <a:spcPts val="0"/>
              </a:spcBef>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Implementation of the Law</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Bureaucracy, Implementation of the Law</a:t>
            </a:r>
          </a:p>
          <a:p>
            <a:pPr marL="571500" lvl="0">
              <a:spcBef>
                <a:spcPts val="0"/>
              </a:spcBef>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Unit IIB Test 12/19</a:t>
            </a:r>
          </a:p>
        </p:txBody>
      </p:sp>
    </p:spTree>
    <p:extLst>
      <p:ext uri="{BB962C8B-B14F-4D97-AF65-F5344CB8AC3E}">
        <p14:creationId xmlns:p14="http://schemas.microsoft.com/office/powerpoint/2010/main" val="3744077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9133-85E4-B72E-2062-6271374A425B}"/>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Draw an Iron Triangle </a:t>
            </a:r>
          </a:p>
        </p:txBody>
      </p:sp>
      <p:sp>
        <p:nvSpPr>
          <p:cNvPr id="3" name="Content Placeholder 2">
            <a:extLst>
              <a:ext uri="{FF2B5EF4-FFF2-40B4-BE49-F238E27FC236}">
                <a16:creationId xmlns:a16="http://schemas.microsoft.com/office/drawing/2014/main" id="{960A57EF-B9CE-DB5D-9FE9-BA8FE2A332EF}"/>
              </a:ext>
            </a:extLst>
          </p:cNvPr>
          <p:cNvSpPr>
            <a:spLocks noGrp="1"/>
          </p:cNvSpPr>
          <p:nvPr>
            <p:ph idx="1"/>
          </p:nvPr>
        </p:nvSpPr>
        <p:spPr>
          <a:xfrm>
            <a:off x="457200" y="1143000"/>
            <a:ext cx="8229600" cy="49831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Draw an </a:t>
            </a:r>
            <a:r>
              <a:rPr lang="en-US" sz="2400" b="1" i="1" u="sng" dirty="0">
                <a:solidFill>
                  <a:srgbClr val="C00000"/>
                </a:solidFill>
                <a:latin typeface="Times" panose="02020603050405020304" pitchFamily="18" charset="0"/>
                <a:cs typeface="Times" panose="02020603050405020304" pitchFamily="18" charset="0"/>
              </a:rPr>
              <a:t>Iron Triangle</a:t>
            </a:r>
            <a:r>
              <a:rPr lang="en-US" sz="2400" dirty="0">
                <a:latin typeface="Times" panose="02020603050405020304" pitchFamily="18" charset="0"/>
                <a:cs typeface="Times" panose="02020603050405020304" pitchFamily="18" charset="0"/>
              </a:rPr>
              <a:t> for the </a:t>
            </a:r>
            <a:r>
              <a:rPr lang="en-US" sz="2400" b="1" i="1" u="sng" dirty="0">
                <a:solidFill>
                  <a:srgbClr val="C00000"/>
                </a:solidFill>
                <a:latin typeface="Times" panose="02020603050405020304" pitchFamily="18" charset="0"/>
                <a:cs typeface="Times" panose="02020603050405020304" pitchFamily="18" charset="0"/>
              </a:rPr>
              <a:t>Control Substances Act </a:t>
            </a:r>
          </a:p>
          <a:p>
            <a:r>
              <a:rPr lang="en-US" sz="2400" dirty="0">
                <a:latin typeface="Times" panose="02020603050405020304" pitchFamily="18" charset="0"/>
                <a:cs typeface="Times" panose="02020603050405020304" pitchFamily="18" charset="0"/>
              </a:rPr>
              <a:t>Illustrate how it is a relationship between groups </a:t>
            </a:r>
          </a:p>
          <a:p>
            <a:r>
              <a:rPr lang="en-US" sz="2400" dirty="0">
                <a:latin typeface="Times" panose="02020603050405020304" pitchFamily="18" charset="0"/>
                <a:cs typeface="Times" panose="02020603050405020304" pitchFamily="18" charset="0"/>
              </a:rPr>
              <a:t>Demonstrate how each group has to give to receive benefits and how it impact the implementation of public policy</a:t>
            </a:r>
          </a:p>
        </p:txBody>
      </p:sp>
      <p:pic>
        <p:nvPicPr>
          <p:cNvPr id="1026" name="Picture 2" descr="TRIANGLE | English meaning - Cambridge Dictionary">
            <a:extLst>
              <a:ext uri="{FF2B5EF4-FFF2-40B4-BE49-F238E27FC236}">
                <a16:creationId xmlns:a16="http://schemas.microsoft.com/office/drawing/2014/main" id="{CB72EE0F-1CCE-4383-4C16-07EA10C2B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4800600" cy="35353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67C0B9-9AC9-6EDE-F29F-8DA4D2DEA35D}"/>
              </a:ext>
            </a:extLst>
          </p:cNvPr>
          <p:cNvSpPr/>
          <p:nvPr/>
        </p:nvSpPr>
        <p:spPr>
          <a:xfrm>
            <a:off x="838200" y="4114799"/>
            <a:ext cx="7315200" cy="24685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Assignments:</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find a bureaucratic agency </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find a congressional committee</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find an interest group</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1 person design the triangle – Use the whole sheet of paper (include an illustration of each member benefits from the relationship)</a:t>
            </a:r>
          </a:p>
        </p:txBody>
      </p:sp>
    </p:spTree>
    <p:extLst>
      <p:ext uri="{BB962C8B-B14F-4D97-AF65-F5344CB8AC3E}">
        <p14:creationId xmlns:p14="http://schemas.microsoft.com/office/powerpoint/2010/main" val="37154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2D2E-5CDD-C275-A435-646AEFCA6B43}"/>
              </a:ext>
            </a:extLst>
          </p:cNvPr>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Implementation – How To</a:t>
            </a:r>
          </a:p>
        </p:txBody>
      </p:sp>
      <p:sp>
        <p:nvSpPr>
          <p:cNvPr id="3" name="Content Placeholder 2">
            <a:extLst>
              <a:ext uri="{FF2B5EF4-FFF2-40B4-BE49-F238E27FC236}">
                <a16:creationId xmlns:a16="http://schemas.microsoft.com/office/drawing/2014/main" id="{38C027B9-5B10-9579-4A82-308BF46C7A09}"/>
              </a:ext>
            </a:extLst>
          </p:cNvPr>
          <p:cNvSpPr>
            <a:spLocks noGrp="1"/>
          </p:cNvSpPr>
          <p:nvPr>
            <p:ph idx="1"/>
          </p:nvPr>
        </p:nvSpPr>
        <p:spPr>
          <a:xfrm>
            <a:off x="457200" y="1219200"/>
            <a:ext cx="8229600" cy="49069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Design a poster to illustrate how to implement a law </a:t>
            </a:r>
          </a:p>
        </p:txBody>
      </p:sp>
      <p:pic>
        <p:nvPicPr>
          <p:cNvPr id="1026" name="Picture 2" descr="Authentic World War II American Poster - I Make This Pledge by Frederick  Cooper – The Ross Art Group">
            <a:extLst>
              <a:ext uri="{FF2B5EF4-FFF2-40B4-BE49-F238E27FC236}">
                <a16:creationId xmlns:a16="http://schemas.microsoft.com/office/drawing/2014/main" id="{59542FD6-1857-1AA1-AEE0-F216EBA69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590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EED3A4-3D7C-99A9-62A1-D8FA9D06D50B}"/>
              </a:ext>
            </a:extLst>
          </p:cNvPr>
          <p:cNvSpPr/>
          <p:nvPr/>
        </p:nvSpPr>
        <p:spPr>
          <a:xfrm>
            <a:off x="228600" y="1905000"/>
            <a:ext cx="5943600" cy="457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Title: Including the name of the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illustration that represents the assigned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overview of the law and its purpose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list of four agencies or departments that Implement the law with an explanation duplication or overlapping jurisdictions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example of how bureaucratic discretion is utilized to implement the law, as well as why the authority is granted by Congress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Highlight at least TWO Congressional checks and TWO Presidential checks on the bureaucracy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design that illustrates how an iron triangle or issue network influences the implementation of the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824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a:solidFill>
            <a:srgbClr val="C00000"/>
          </a:solidFill>
        </p:spPr>
        <p:txBody>
          <a:bodyPr/>
          <a:lstStyle/>
          <a:p>
            <a:r>
              <a:rPr lang="en-US" dirty="0" err="1">
                <a:solidFill>
                  <a:schemeClr val="bg1"/>
                </a:solidFill>
                <a:latin typeface="Baskerville Old Face" panose="02020602080505020303" pitchFamily="18" charset="0"/>
              </a:rPr>
              <a:t>Madisonian</a:t>
            </a:r>
            <a:r>
              <a:rPr lang="en-US" dirty="0">
                <a:solidFill>
                  <a:schemeClr val="bg1"/>
                </a:solidFill>
                <a:latin typeface="Baskerville Old Face" panose="02020602080505020303" pitchFamily="18" charset="0"/>
              </a:rPr>
              <a:t> Model of Government </a:t>
            </a:r>
          </a:p>
        </p:txBody>
      </p:sp>
      <p:sp>
        <p:nvSpPr>
          <p:cNvPr id="6" name="Content Placeholder 5"/>
          <p:cNvSpPr>
            <a:spLocks noGrp="1"/>
          </p:cNvSpPr>
          <p:nvPr>
            <p:ph idx="1"/>
          </p:nvPr>
        </p:nvSpPr>
        <p:spPr>
          <a:xfrm>
            <a:off x="457200" y="1295400"/>
            <a:ext cx="8229600" cy="4830763"/>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How do iron triangles promote the </a:t>
            </a:r>
            <a:r>
              <a:rPr lang="en-US" sz="2400" dirty="0" err="1">
                <a:latin typeface="Times New Roman" panose="02020603050405020304" pitchFamily="18" charset="0"/>
                <a:cs typeface="Times New Roman" panose="02020603050405020304" pitchFamily="18" charset="0"/>
              </a:rPr>
              <a:t>Madisonian</a:t>
            </a:r>
            <a:r>
              <a:rPr lang="en-US" sz="2400" dirty="0">
                <a:latin typeface="Times New Roman" panose="02020603050405020304" pitchFamily="18" charset="0"/>
                <a:cs typeface="Times New Roman" panose="02020603050405020304" pitchFamily="18" charset="0"/>
              </a:rPr>
              <a:t> Model of Government?</a:t>
            </a:r>
          </a:p>
          <a:p>
            <a:r>
              <a:rPr lang="en-US" sz="2400" dirty="0">
                <a:latin typeface="Times New Roman" panose="02020603050405020304" pitchFamily="18" charset="0"/>
                <a:cs typeface="Times New Roman" panose="02020603050405020304" pitchFamily="18" charset="0"/>
              </a:rPr>
              <a:t>How do iron triangles/issue networks subvert the </a:t>
            </a:r>
            <a:r>
              <a:rPr lang="en-US" sz="2400" dirty="0" err="1">
                <a:latin typeface="Times New Roman" panose="02020603050405020304" pitchFamily="18" charset="0"/>
                <a:cs typeface="Times New Roman" panose="02020603050405020304" pitchFamily="18" charset="0"/>
              </a:rPr>
              <a:t>Madisonian</a:t>
            </a:r>
            <a:r>
              <a:rPr lang="en-US" sz="2400" dirty="0">
                <a:latin typeface="Times New Roman" panose="02020603050405020304" pitchFamily="18" charset="0"/>
                <a:cs typeface="Times New Roman" panose="02020603050405020304" pitchFamily="18" charset="0"/>
              </a:rPr>
              <a:t> Model of government?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71800"/>
            <a:ext cx="49530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5800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3810-8C6D-A54F-8517-917A10AC69D1}"/>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b="1" dirty="0">
                <a:solidFill>
                  <a:schemeClr val="bg1"/>
                </a:solidFill>
                <a:latin typeface="Baskerville Old Face" panose="02020602080505020303" pitchFamily="18" charset="77"/>
              </a:rPr>
              <a:t>The Linkage Institution Faction</a:t>
            </a:r>
          </a:p>
        </p:txBody>
      </p:sp>
      <p:sp>
        <p:nvSpPr>
          <p:cNvPr id="3" name="Content Placeholder 2">
            <a:extLst>
              <a:ext uri="{FF2B5EF4-FFF2-40B4-BE49-F238E27FC236}">
                <a16:creationId xmlns:a16="http://schemas.microsoft.com/office/drawing/2014/main" id="{7B2DEC2F-AC9D-2D41-8573-5B801BD7BF6C}"/>
              </a:ext>
            </a:extLst>
          </p:cNvPr>
          <p:cNvSpPr>
            <a:spLocks noGrp="1"/>
          </p:cNvSpPr>
          <p:nvPr>
            <p:ph idx="1"/>
          </p:nvPr>
        </p:nvSpPr>
        <p:spPr>
          <a:xfrm>
            <a:off x="457200" y="1143000"/>
            <a:ext cx="8229600" cy="4983163"/>
          </a:xfrm>
          <a:solidFill>
            <a:schemeClr val="bg1"/>
          </a:solidFill>
        </p:spPr>
        <p:txBody>
          <a:bodyPr>
            <a:normAutofit/>
          </a:bodyPr>
          <a:lstStyle/>
          <a:p>
            <a:r>
              <a:rPr lang="en-US" sz="2400" dirty="0">
                <a:latin typeface="Times" pitchFamily="2" charset="0"/>
              </a:rPr>
              <a:t>Explain how interest groups can influence both policy making and policy implementation in order to achieve their goals. </a:t>
            </a:r>
          </a:p>
          <a:p>
            <a:r>
              <a:rPr lang="en-US" sz="2400" dirty="0">
                <a:latin typeface="Times" pitchFamily="2" charset="0"/>
              </a:rPr>
              <a:t>Explain TWO ways that Congress can impact bureaucratic digression in the implementation of laws.</a:t>
            </a:r>
          </a:p>
        </p:txBody>
      </p:sp>
      <p:sp>
        <p:nvSpPr>
          <p:cNvPr id="4" name="Triangle 3">
            <a:extLst>
              <a:ext uri="{FF2B5EF4-FFF2-40B4-BE49-F238E27FC236}">
                <a16:creationId xmlns:a16="http://schemas.microsoft.com/office/drawing/2014/main" id="{3D275F4E-DED2-8540-BA29-3E4113F73319}"/>
              </a:ext>
            </a:extLst>
          </p:cNvPr>
          <p:cNvSpPr/>
          <p:nvPr/>
        </p:nvSpPr>
        <p:spPr>
          <a:xfrm>
            <a:off x="1066800" y="3154362"/>
            <a:ext cx="3810000" cy="34290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FA952A-D02A-F14D-AE90-33F068F4D9A6}"/>
              </a:ext>
            </a:extLst>
          </p:cNvPr>
          <p:cNvSpPr/>
          <p:nvPr/>
        </p:nvSpPr>
        <p:spPr>
          <a:xfrm>
            <a:off x="1600200" y="2971800"/>
            <a:ext cx="24384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pitchFamily="2" charset="0"/>
              </a:rPr>
              <a:t>Bureaucratic Agency</a:t>
            </a:r>
          </a:p>
        </p:txBody>
      </p:sp>
      <p:sp>
        <p:nvSpPr>
          <p:cNvPr id="6" name="Rectangle 5">
            <a:extLst>
              <a:ext uri="{FF2B5EF4-FFF2-40B4-BE49-F238E27FC236}">
                <a16:creationId xmlns:a16="http://schemas.microsoft.com/office/drawing/2014/main" id="{54CC1A99-46A3-A24C-89A3-32E018266075}"/>
              </a:ext>
            </a:extLst>
          </p:cNvPr>
          <p:cNvSpPr/>
          <p:nvPr/>
        </p:nvSpPr>
        <p:spPr>
          <a:xfrm>
            <a:off x="4191000" y="6019800"/>
            <a:ext cx="2438400" cy="5635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pitchFamily="2" charset="0"/>
              </a:rPr>
              <a:t>Congressional Committee</a:t>
            </a:r>
          </a:p>
        </p:txBody>
      </p:sp>
      <p:sp>
        <p:nvSpPr>
          <p:cNvPr id="7" name="Rectangle 6">
            <a:extLst>
              <a:ext uri="{FF2B5EF4-FFF2-40B4-BE49-F238E27FC236}">
                <a16:creationId xmlns:a16="http://schemas.microsoft.com/office/drawing/2014/main" id="{0A6DC925-DE76-9044-9B2A-CC3A85DDB039}"/>
              </a:ext>
            </a:extLst>
          </p:cNvPr>
          <p:cNvSpPr/>
          <p:nvPr/>
        </p:nvSpPr>
        <p:spPr>
          <a:xfrm>
            <a:off x="287295" y="6126162"/>
            <a:ext cx="24384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pitchFamily="2" charset="0"/>
              </a:rPr>
              <a:t>Interest Groups</a:t>
            </a:r>
          </a:p>
        </p:txBody>
      </p:sp>
      <p:sp>
        <p:nvSpPr>
          <p:cNvPr id="8" name="Rectangle 7">
            <a:extLst>
              <a:ext uri="{FF2B5EF4-FFF2-40B4-BE49-F238E27FC236}">
                <a16:creationId xmlns:a16="http://schemas.microsoft.com/office/drawing/2014/main" id="{6FE725A4-8DF7-3741-AFD5-8AC41989EC78}"/>
              </a:ext>
            </a:extLst>
          </p:cNvPr>
          <p:cNvSpPr/>
          <p:nvPr/>
        </p:nvSpPr>
        <p:spPr>
          <a:xfrm>
            <a:off x="4572000" y="2743200"/>
            <a:ext cx="4419600" cy="2590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a faction consists of less than a majority, relief is supplied by the republican principle, which enables the majority to defeat its sinister views by regular vote. It may clog the administration, it may convulse the society; but it will be unable to execute and mask its violence under the forms of the Constitution.”</a:t>
            </a:r>
          </a:p>
          <a:p>
            <a:r>
              <a:rPr lang="en-US" dirty="0"/>
              <a:t>	- James Madison, Federalist 10</a:t>
            </a:r>
          </a:p>
        </p:txBody>
      </p:sp>
      <p:sp>
        <p:nvSpPr>
          <p:cNvPr id="9" name="Rectangle 8">
            <a:extLst>
              <a:ext uri="{FF2B5EF4-FFF2-40B4-BE49-F238E27FC236}">
                <a16:creationId xmlns:a16="http://schemas.microsoft.com/office/drawing/2014/main" id="{C2E6D566-A423-044E-B101-CF7F6E399D92}"/>
              </a:ext>
            </a:extLst>
          </p:cNvPr>
          <p:cNvSpPr/>
          <p:nvPr/>
        </p:nvSpPr>
        <p:spPr>
          <a:xfrm>
            <a:off x="1485900" y="4587081"/>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pitchFamily="2" charset="0"/>
              </a:rPr>
              <a:t>IRON TRIANGLES</a:t>
            </a:r>
          </a:p>
        </p:txBody>
      </p:sp>
      <p:pic>
        <p:nvPicPr>
          <p:cNvPr id="10" name="Picture 9">
            <a:extLst>
              <a:ext uri="{FF2B5EF4-FFF2-40B4-BE49-F238E27FC236}">
                <a16:creationId xmlns:a16="http://schemas.microsoft.com/office/drawing/2014/main" id="{3E716FC9-6AF7-9C46-A4F2-E533346AB098}"/>
              </a:ext>
            </a:extLst>
          </p:cNvPr>
          <p:cNvPicPr>
            <a:picLocks noChangeAspect="1"/>
          </p:cNvPicPr>
          <p:nvPr/>
        </p:nvPicPr>
        <p:blipFill>
          <a:blip r:embed="rId2"/>
          <a:stretch>
            <a:fillRect/>
          </a:stretch>
        </p:blipFill>
        <p:spPr>
          <a:xfrm>
            <a:off x="7599405" y="5273675"/>
            <a:ext cx="1257300" cy="1492250"/>
          </a:xfrm>
          <a:prstGeom prst="rect">
            <a:avLst/>
          </a:prstGeom>
          <a:solidFill>
            <a:schemeClr val="tx2">
              <a:lumMod val="50000"/>
            </a:schemeClr>
          </a:solidFill>
          <a:ln>
            <a:solidFill>
              <a:srgbClr val="002060"/>
            </a:solidFill>
          </a:ln>
        </p:spPr>
      </p:pic>
    </p:spTree>
    <p:extLst>
      <p:ext uri="{BB962C8B-B14F-4D97-AF65-F5344CB8AC3E}">
        <p14:creationId xmlns:p14="http://schemas.microsoft.com/office/powerpoint/2010/main" val="41337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043E-E506-42EF-88F9-0B41ADFE8E95}"/>
              </a:ext>
            </a:extLst>
          </p:cNvPr>
          <p:cNvSpPr>
            <a:spLocks noGrp="1"/>
          </p:cNvSpPr>
          <p:nvPr>
            <p:ph type="title"/>
          </p:nvPr>
        </p:nvSpPr>
        <p:spPr>
          <a:xfrm>
            <a:off x="457200" y="274638"/>
            <a:ext cx="8229600" cy="639762"/>
          </a:xfrm>
          <a:solidFill>
            <a:schemeClr val="bg1"/>
          </a:solidFill>
          <a:ln>
            <a:solidFill>
              <a:srgbClr val="FF0000"/>
            </a:solidFill>
          </a:ln>
        </p:spPr>
        <p:txBody>
          <a:bodyPr>
            <a:normAutofit fontScale="90000"/>
          </a:bodyPr>
          <a:lstStyle/>
          <a:p>
            <a:r>
              <a:rPr lang="en-US" dirty="0">
                <a:latin typeface="Baskerville Old Face" panose="02020602080505020303" pitchFamily="18" charset="0"/>
              </a:rPr>
              <a:t>Presidential Review</a:t>
            </a:r>
          </a:p>
        </p:txBody>
      </p:sp>
      <p:sp>
        <p:nvSpPr>
          <p:cNvPr id="3" name="Content Placeholder 2">
            <a:extLst>
              <a:ext uri="{FF2B5EF4-FFF2-40B4-BE49-F238E27FC236}">
                <a16:creationId xmlns:a16="http://schemas.microsoft.com/office/drawing/2014/main" id="{D9A28A45-46D6-4439-BC78-B1105A92B6E2}"/>
              </a:ext>
            </a:extLst>
          </p:cNvPr>
          <p:cNvSpPr>
            <a:spLocks noGrp="1"/>
          </p:cNvSpPr>
          <p:nvPr>
            <p:ph idx="1"/>
          </p:nvPr>
        </p:nvSpPr>
        <p:spPr>
          <a:solidFill>
            <a:schemeClr val="bg1"/>
          </a:solidFill>
        </p:spPr>
        <p:txBody>
          <a:bodyPr/>
          <a:lstStyle/>
          <a:p>
            <a:r>
              <a:rPr lang="en-US" dirty="0">
                <a:latin typeface="Times" panose="02020603050405020304" pitchFamily="18" charset="0"/>
                <a:cs typeface="Times" panose="02020603050405020304" pitchFamily="18" charset="0"/>
              </a:rPr>
              <a:t>Form groups of 4 </a:t>
            </a:r>
          </a:p>
          <a:p>
            <a:r>
              <a:rPr lang="en-US" dirty="0">
                <a:latin typeface="Times" panose="02020603050405020304" pitchFamily="18" charset="0"/>
                <a:cs typeface="Times" panose="02020603050405020304" pitchFamily="18" charset="0"/>
              </a:rPr>
              <a:t>Work together to complete Presidential Challenge</a:t>
            </a:r>
          </a:p>
          <a:p>
            <a:pPr marL="0" indent="0">
              <a:buNone/>
            </a:pPr>
            <a:endParaRPr lang="en-US" dirty="0">
              <a:latin typeface="Times" panose="02020603050405020304" pitchFamily="18" charset="0"/>
              <a:cs typeface="Times" panose="02020603050405020304" pitchFamily="18" charset="0"/>
            </a:endParaRPr>
          </a:p>
        </p:txBody>
      </p:sp>
      <p:pic>
        <p:nvPicPr>
          <p:cNvPr id="1026" name="Picture 2" descr="Joe Biden | Know Your Meme">
            <a:extLst>
              <a:ext uri="{FF2B5EF4-FFF2-40B4-BE49-F238E27FC236}">
                <a16:creationId xmlns:a16="http://schemas.microsoft.com/office/drawing/2014/main" id="{528D668D-A90B-43CB-9B45-8FA471A3E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37887"/>
            <a:ext cx="4448549" cy="249951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607E6323-3721-4BEC-95B7-5A83EE1C7E33}"/>
              </a:ext>
            </a:extLst>
          </p:cNvPr>
          <p:cNvSpPr/>
          <p:nvPr/>
        </p:nvSpPr>
        <p:spPr>
          <a:xfrm>
            <a:off x="5881875" y="2686713"/>
            <a:ext cx="2804925" cy="1066800"/>
          </a:xfrm>
          <a:prstGeom prst="wedgeEllipseCallout">
            <a:avLst>
              <a:gd name="adj1" fmla="val -30986"/>
              <a:gd name="adj2" fmla="val 765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anose="02020603050405020304" pitchFamily="18" charset="0"/>
                <a:cs typeface="Times" panose="02020603050405020304" pitchFamily="18" charset="0"/>
              </a:rPr>
              <a:t>Success in APGOPO!</a:t>
            </a:r>
          </a:p>
        </p:txBody>
      </p:sp>
    </p:spTree>
    <p:extLst>
      <p:ext uri="{BB962C8B-B14F-4D97-AF65-F5344CB8AC3E}">
        <p14:creationId xmlns:p14="http://schemas.microsoft.com/office/powerpoint/2010/main" val="2018093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America’s War on Drugs</a:t>
            </a:r>
          </a:p>
        </p:txBody>
      </p:sp>
      <p:sp>
        <p:nvSpPr>
          <p:cNvPr id="6" name="Content Placeholder 5"/>
          <p:cNvSpPr>
            <a:spLocks noGrp="1"/>
          </p:cNvSpPr>
          <p:nvPr>
            <p:ph idx="1"/>
          </p:nvPr>
        </p:nvSpPr>
        <p:spPr>
          <a:xfrm>
            <a:off x="457200" y="1295401"/>
            <a:ext cx="8229600" cy="4648200"/>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Evaluate the effectiveness of bureaucratic agencies in implementing the laws of the United States </a:t>
            </a:r>
          </a:p>
        </p:txBody>
      </p:sp>
      <p:pic>
        <p:nvPicPr>
          <p:cNvPr id="2" name="Picture 1">
            <a:extLst>
              <a:ext uri="{FF2B5EF4-FFF2-40B4-BE49-F238E27FC236}">
                <a16:creationId xmlns:a16="http://schemas.microsoft.com/office/drawing/2014/main" id="{A184FC4A-A92E-3040-B301-D3D27CD4F533}"/>
              </a:ext>
            </a:extLst>
          </p:cNvPr>
          <p:cNvPicPr>
            <a:picLocks noChangeAspect="1"/>
          </p:cNvPicPr>
          <p:nvPr/>
        </p:nvPicPr>
        <p:blipFill>
          <a:blip r:embed="rId2"/>
          <a:stretch>
            <a:fillRect/>
          </a:stretch>
        </p:blipFill>
        <p:spPr>
          <a:xfrm>
            <a:off x="914399" y="2286000"/>
            <a:ext cx="2581345" cy="4038600"/>
          </a:xfrm>
          <a:prstGeom prst="rect">
            <a:avLst/>
          </a:prstGeom>
        </p:spPr>
      </p:pic>
      <p:sp>
        <p:nvSpPr>
          <p:cNvPr id="3" name="Rectangle 2">
            <a:extLst>
              <a:ext uri="{FF2B5EF4-FFF2-40B4-BE49-F238E27FC236}">
                <a16:creationId xmlns:a16="http://schemas.microsoft.com/office/drawing/2014/main" id="{D2187554-0123-5B40-ABED-185C6251734D}"/>
              </a:ext>
            </a:extLst>
          </p:cNvPr>
          <p:cNvSpPr/>
          <p:nvPr/>
        </p:nvSpPr>
        <p:spPr>
          <a:xfrm>
            <a:off x="3886200" y="2514600"/>
            <a:ext cx="5105400"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Demonstrate how different branches of government and linkage institutions play a role in creating and enforcing the law. </a:t>
            </a:r>
          </a:p>
        </p:txBody>
      </p:sp>
      <p:sp>
        <p:nvSpPr>
          <p:cNvPr id="7" name="Rectangle 6">
            <a:extLst>
              <a:ext uri="{FF2B5EF4-FFF2-40B4-BE49-F238E27FC236}">
                <a16:creationId xmlns:a16="http://schemas.microsoft.com/office/drawing/2014/main" id="{D34738AC-71E2-CF4C-82E2-44B8D152F8D1}"/>
              </a:ext>
            </a:extLst>
          </p:cNvPr>
          <p:cNvSpPr/>
          <p:nvPr/>
        </p:nvSpPr>
        <p:spPr>
          <a:xfrm>
            <a:off x="3886200" y="4449763"/>
            <a:ext cx="5105400"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Determine whether the auxiliary precautions of the Madisonian Model are working effectively to govern the United States in the modern era</a:t>
            </a:r>
          </a:p>
        </p:txBody>
      </p:sp>
    </p:spTree>
    <p:extLst>
      <p:ext uri="{BB962C8B-B14F-4D97-AF65-F5344CB8AC3E}">
        <p14:creationId xmlns:p14="http://schemas.microsoft.com/office/powerpoint/2010/main" val="31161397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2D2E-5CDD-C275-A435-646AEFCA6B43}"/>
              </a:ext>
            </a:extLst>
          </p:cNvPr>
          <p:cNvSpPr>
            <a:spLocks noGrp="1"/>
          </p:cNvSpPr>
          <p:nvPr>
            <p:ph type="title"/>
          </p:nvPr>
        </p:nvSpPr>
        <p:spPr>
          <a:xfrm>
            <a:off x="457200" y="274638"/>
            <a:ext cx="8229600" cy="792162"/>
          </a:xfrm>
          <a:solidFill>
            <a:srgbClr val="002060"/>
          </a:solidFill>
        </p:spPr>
        <p:txBody>
          <a:bodyPr/>
          <a:lstStyle/>
          <a:p>
            <a:r>
              <a:rPr lang="en-US" dirty="0">
                <a:solidFill>
                  <a:schemeClr val="bg1"/>
                </a:solidFill>
                <a:latin typeface="Baskerville Old Face" panose="02020602080505020303" pitchFamily="18" charset="0"/>
              </a:rPr>
              <a:t>Implementation – How To</a:t>
            </a:r>
          </a:p>
        </p:txBody>
      </p:sp>
      <p:sp>
        <p:nvSpPr>
          <p:cNvPr id="3" name="Content Placeholder 2">
            <a:extLst>
              <a:ext uri="{FF2B5EF4-FFF2-40B4-BE49-F238E27FC236}">
                <a16:creationId xmlns:a16="http://schemas.microsoft.com/office/drawing/2014/main" id="{38C027B9-5B10-9579-4A82-308BF46C7A09}"/>
              </a:ext>
            </a:extLst>
          </p:cNvPr>
          <p:cNvSpPr>
            <a:spLocks noGrp="1"/>
          </p:cNvSpPr>
          <p:nvPr>
            <p:ph idx="1"/>
          </p:nvPr>
        </p:nvSpPr>
        <p:spPr>
          <a:xfrm>
            <a:off x="457200" y="1219200"/>
            <a:ext cx="8229600" cy="49069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Design a poster to illustrate how to implement a law </a:t>
            </a:r>
          </a:p>
        </p:txBody>
      </p:sp>
      <p:pic>
        <p:nvPicPr>
          <p:cNvPr id="1026" name="Picture 2" descr="Authentic World War II American Poster - I Make This Pledge by Frederick  Cooper – The Ross Art Group">
            <a:extLst>
              <a:ext uri="{FF2B5EF4-FFF2-40B4-BE49-F238E27FC236}">
                <a16:creationId xmlns:a16="http://schemas.microsoft.com/office/drawing/2014/main" id="{59542FD6-1857-1AA1-AEE0-F216EBA69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590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EED3A4-3D7C-99A9-62A1-D8FA9D06D50B}"/>
              </a:ext>
            </a:extLst>
          </p:cNvPr>
          <p:cNvSpPr/>
          <p:nvPr/>
        </p:nvSpPr>
        <p:spPr>
          <a:xfrm>
            <a:off x="228600" y="1905000"/>
            <a:ext cx="5943600" cy="457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Title: Including the name of the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illustration that represents the assigned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overview of the law and its purpose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list of four agencies or departments that Implement the law with an explanation duplication or overlapping jurisdictions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example of how bureaucratic discretion is utilized to implement the law, as well as why the authority is granted by Congress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Highlight at least TWO Congressional checks and TWO Presidential checks on the bureaucracy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design that illustrates how an iron triangle or issue network influences the implementation of the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605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39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Bureaucratic Terms</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Controlling a Bureaucracy </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Examples Implementation </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I fought the Law – due Tuesday 12/6</a:t>
            </a:r>
          </a:p>
          <a:p>
            <a:pPr marL="571500" lvl="0">
              <a:spcBef>
                <a:spcPts val="0"/>
              </a:spcBef>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Unit IIB Test (Executive &amp; Bureaucracy) Thursday, December 8th</a:t>
            </a:r>
          </a:p>
        </p:txBody>
      </p:sp>
    </p:spTree>
    <p:extLst>
      <p:ext uri="{BB962C8B-B14F-4D97-AF65-F5344CB8AC3E}">
        <p14:creationId xmlns:p14="http://schemas.microsoft.com/office/powerpoint/2010/main" val="301288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351"/>
          </a:xfrm>
          <a:solidFill>
            <a:srgbClr val="C00000"/>
          </a:solidFill>
          <a:ln>
            <a:solidFill>
              <a:srgbClr val="002060"/>
            </a:solidFill>
          </a:ln>
        </p:spPr>
        <p:txBody>
          <a:bodyPr>
            <a:normAutofit fontScale="90000"/>
          </a:bodyPr>
          <a:lstStyle/>
          <a:p>
            <a:r>
              <a:rPr lang="en-US" b="1" dirty="0">
                <a:solidFill>
                  <a:schemeClr val="bg1"/>
                </a:solidFill>
                <a:latin typeface="Baskerville Old Face" pitchFamily="18" charset="0"/>
              </a:rPr>
              <a:t>Informal Government </a:t>
            </a:r>
          </a:p>
        </p:txBody>
      </p:sp>
      <p:sp>
        <p:nvSpPr>
          <p:cNvPr id="3" name="Content Placeholder 2"/>
          <p:cNvSpPr>
            <a:spLocks noGrp="1"/>
          </p:cNvSpPr>
          <p:nvPr>
            <p:ph idx="1"/>
          </p:nvPr>
        </p:nvSpPr>
        <p:spPr>
          <a:xfrm>
            <a:off x="457200" y="1066800"/>
            <a:ext cx="8229600" cy="5059363"/>
          </a:xfrm>
          <a:solidFill>
            <a:schemeClr val="bg1"/>
          </a:solidFill>
          <a:ln>
            <a:solidFill>
              <a:schemeClr val="tx2"/>
            </a:solidFill>
          </a:ln>
        </p:spPr>
        <p:txBody>
          <a:bodyPr>
            <a:normAutofit/>
          </a:bodyPr>
          <a:lstStyle/>
          <a:p>
            <a:pPr marL="0" indent="0">
              <a:buNone/>
            </a:pPr>
            <a:r>
              <a:rPr lang="en-US" sz="2400" dirty="0">
                <a:latin typeface="Times New Roman" pitchFamily="18" charset="0"/>
                <a:cs typeface="Times New Roman" pitchFamily="18" charset="0"/>
              </a:rPr>
              <a:t>Bureaucracy – </a:t>
            </a:r>
            <a:r>
              <a:rPr lang="en-US" sz="2400" b="1" i="1" dirty="0">
                <a:solidFill>
                  <a:srgbClr val="002060"/>
                </a:solidFill>
                <a:latin typeface="Times New Roman" pitchFamily="18" charset="0"/>
                <a:cs typeface="Times New Roman" pitchFamily="18" charset="0"/>
              </a:rPr>
              <a:t>Interpretation of Article II (President Washington)</a:t>
            </a:r>
          </a:p>
          <a:p>
            <a:pPr marL="0" indent="0">
              <a:buNone/>
            </a:pPr>
            <a:endParaRPr lang="en-US" sz="2400" b="1" i="1" dirty="0">
              <a:solidFill>
                <a:srgbClr val="002060"/>
              </a:solidFill>
              <a:latin typeface="Times New Roman" pitchFamily="18" charset="0"/>
              <a:cs typeface="Times New Roman" pitchFamily="18" charset="0"/>
            </a:endParaRPr>
          </a:p>
          <a:p>
            <a:pPr marL="0" indent="0">
              <a:buNone/>
            </a:pPr>
            <a:endParaRPr lang="en-US" sz="2400" b="1" i="1" dirty="0">
              <a:solidFill>
                <a:srgbClr val="002060"/>
              </a:solidFill>
              <a:latin typeface="Times New Roman" pitchFamily="18" charset="0"/>
              <a:cs typeface="Times New Roman" pitchFamily="18" charset="0"/>
            </a:endParaRPr>
          </a:p>
        </p:txBody>
      </p:sp>
      <p:pic>
        <p:nvPicPr>
          <p:cNvPr id="1028" name="Picture 4" descr="Picture">
            <a:extLst>
              <a:ext uri="{FF2B5EF4-FFF2-40B4-BE49-F238E27FC236}">
                <a16:creationId xmlns:a16="http://schemas.microsoft.com/office/drawing/2014/main" id="{D9C4A195-61A8-FD7C-8E79-569F79359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2895600" cy="23812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33E425-2D25-D079-8137-13CE0C34C170}"/>
              </a:ext>
            </a:extLst>
          </p:cNvPr>
          <p:cNvSpPr/>
          <p:nvPr/>
        </p:nvSpPr>
        <p:spPr>
          <a:xfrm>
            <a:off x="3962400" y="1632679"/>
            <a:ext cx="4953000" cy="1828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Constitutional Powers creates a bureaucracy</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Presidential appointment (w/ Senate consent)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Enforcement of law </a:t>
            </a:r>
          </a:p>
        </p:txBody>
      </p:sp>
      <p:pic>
        <p:nvPicPr>
          <p:cNvPr id="6" name="Picture 4" descr="http://www.comicbookreligion.com/img/g/e/George_Washington.jpg">
            <a:extLst>
              <a:ext uri="{FF2B5EF4-FFF2-40B4-BE49-F238E27FC236}">
                <a16:creationId xmlns:a16="http://schemas.microsoft.com/office/drawing/2014/main" id="{8B91E467-2E01-78EB-9312-3A4D87070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91568"/>
            <a:ext cx="1600199" cy="1991794"/>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6F20316-8197-41EB-6AE2-82AFFCF48A5B}"/>
              </a:ext>
            </a:extLst>
          </p:cNvPr>
          <p:cNvSpPr/>
          <p:nvPr/>
        </p:nvSpPr>
        <p:spPr>
          <a:xfrm>
            <a:off x="2057400" y="3809999"/>
            <a:ext cx="2286000" cy="1415321"/>
          </a:xfrm>
          <a:prstGeom prst="cloudCallout">
            <a:avLst>
              <a:gd name="adj1" fmla="val -51541"/>
              <a:gd name="adj2" fmla="val 48881"/>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Expanding the Madisonian Model</a:t>
            </a:r>
          </a:p>
        </p:txBody>
      </p:sp>
      <p:sp>
        <p:nvSpPr>
          <p:cNvPr id="8" name="Rectangle 7">
            <a:extLst>
              <a:ext uri="{FF2B5EF4-FFF2-40B4-BE49-F238E27FC236}">
                <a16:creationId xmlns:a16="http://schemas.microsoft.com/office/drawing/2014/main" id="{02981E0A-DED9-C41D-7848-16481F8E16C7}"/>
              </a:ext>
            </a:extLst>
          </p:cNvPr>
          <p:cNvSpPr/>
          <p:nvPr/>
        </p:nvSpPr>
        <p:spPr>
          <a:xfrm>
            <a:off x="4199744" y="3524250"/>
            <a:ext cx="4953000" cy="1828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Madisonian Model</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Bureaucracy – implement laws </a:t>
            </a:r>
            <a:r>
              <a:rPr lang="en-US" sz="2400" dirty="0">
                <a:latin typeface="Times" panose="02020603050405020304" pitchFamily="18" charset="0"/>
                <a:cs typeface="Times" panose="02020603050405020304" pitchFamily="18" charset="0"/>
              </a:rPr>
              <a:t>(rules for enforcement)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Overlapping jurisdiction (check &amp; balance)</a:t>
            </a:r>
          </a:p>
        </p:txBody>
      </p:sp>
    </p:spTree>
    <p:extLst>
      <p:ext uri="{BB962C8B-B14F-4D97-AF65-F5344CB8AC3E}">
        <p14:creationId xmlns:p14="http://schemas.microsoft.com/office/powerpoint/2010/main" val="2592317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8796-576A-4A41-B416-D550DA71F364}"/>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Perspective of the Bureaucracy</a:t>
            </a:r>
          </a:p>
        </p:txBody>
      </p:sp>
      <p:sp>
        <p:nvSpPr>
          <p:cNvPr id="3" name="Content Placeholder 2">
            <a:extLst>
              <a:ext uri="{FF2B5EF4-FFF2-40B4-BE49-F238E27FC236}">
                <a16:creationId xmlns:a16="http://schemas.microsoft.com/office/drawing/2014/main" id="{EAB29B45-B42F-44D4-A2D0-68BAC70FFEC4}"/>
              </a:ext>
            </a:extLst>
          </p:cNvPr>
          <p:cNvSpPr>
            <a:spLocks noGrp="1"/>
          </p:cNvSpPr>
          <p:nvPr>
            <p:ph idx="1"/>
          </p:nvPr>
        </p:nvSpPr>
        <p:spPr>
          <a:xfrm>
            <a:off x="457200" y="2849562"/>
            <a:ext cx="8229600" cy="3276601"/>
          </a:xfrm>
          <a:solidFill>
            <a:schemeClr val="bg1"/>
          </a:solidFill>
        </p:spPr>
        <p:txBody>
          <a:bodyPr>
            <a:normAutofit/>
          </a:bodyPr>
          <a:lstStyle/>
          <a:p>
            <a:r>
              <a:rPr lang="en-US" sz="2400" dirty="0">
                <a:latin typeface="Times" panose="02020603050405020304" pitchFamily="18" charset="0"/>
                <a:cs typeface="Times" panose="02020603050405020304" pitchFamily="18" charset="0"/>
              </a:rPr>
              <a:t>Bureaucracy viewed as inefficient management &amp; enforcement of the law </a:t>
            </a:r>
          </a:p>
          <a:p>
            <a:r>
              <a:rPr lang="en-US" sz="2400" dirty="0">
                <a:latin typeface="Times" panose="02020603050405020304" pitchFamily="18" charset="0"/>
                <a:cs typeface="Times" panose="02020603050405020304" pitchFamily="18" charset="0"/>
              </a:rPr>
              <a:t>FACTOR – </a:t>
            </a:r>
          </a:p>
          <a:p>
            <a:pPr lvl="1"/>
            <a:r>
              <a:rPr lang="en-US" sz="2000" dirty="0">
                <a:latin typeface="Times" panose="02020603050405020304" pitchFamily="18" charset="0"/>
                <a:cs typeface="Times" panose="02020603050405020304" pitchFamily="18" charset="0"/>
              </a:rPr>
              <a:t>federal Bureaucracy reports to both the President &amp; Congress (</a:t>
            </a:r>
            <a:r>
              <a:rPr lang="en-US" sz="2000" b="1" i="1" u="sng" dirty="0">
                <a:latin typeface="Times" panose="02020603050405020304" pitchFamily="18" charset="0"/>
                <a:cs typeface="Times" panose="02020603050405020304" pitchFamily="18" charset="0"/>
              </a:rPr>
              <a:t>DIVIDED GOVERNMENT)</a:t>
            </a:r>
          </a:p>
          <a:p>
            <a:pPr lvl="1"/>
            <a:r>
              <a:rPr lang="en-US" sz="2000" b="1" i="1" u="sng" dirty="0">
                <a:latin typeface="Times" panose="02020603050405020304" pitchFamily="18" charset="0"/>
                <a:cs typeface="Times" panose="02020603050405020304" pitchFamily="18" charset="0"/>
              </a:rPr>
              <a:t>Duplication</a:t>
            </a:r>
            <a:r>
              <a:rPr lang="en-US" sz="2000" dirty="0">
                <a:latin typeface="Times" panose="02020603050405020304" pitchFamily="18" charset="0"/>
                <a:cs typeface="Times" panose="02020603050405020304" pitchFamily="18" charset="0"/>
              </a:rPr>
              <a:t> – Multiple agencies implementing the same law</a:t>
            </a:r>
          </a:p>
          <a:p>
            <a:pPr lvl="1"/>
            <a:r>
              <a:rPr lang="en-US" sz="2000" dirty="0">
                <a:latin typeface="Times" panose="02020603050405020304" pitchFamily="18" charset="0"/>
                <a:cs typeface="Times" panose="02020603050405020304" pitchFamily="18" charset="0"/>
              </a:rPr>
              <a:t>Inconsistent implementation </a:t>
            </a:r>
          </a:p>
          <a:p>
            <a:pPr lvl="1"/>
            <a:r>
              <a:rPr lang="en-US" sz="2000" dirty="0">
                <a:latin typeface="Times" panose="02020603050405020304" pitchFamily="18" charset="0"/>
                <a:cs typeface="Times" panose="02020603050405020304" pitchFamily="18" charset="0"/>
              </a:rPr>
              <a:t>Low level bureaucrats hesitate to act</a:t>
            </a:r>
          </a:p>
        </p:txBody>
      </p:sp>
      <p:pic>
        <p:nvPicPr>
          <p:cNvPr id="1026" name="Picture 2" descr="federal bureaucracy political cartoon - Clip Art Library">
            <a:extLst>
              <a:ext uri="{FF2B5EF4-FFF2-40B4-BE49-F238E27FC236}">
                <a16:creationId xmlns:a16="http://schemas.microsoft.com/office/drawing/2014/main" id="{A37848C6-F524-4F62-A394-30E72C794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96962"/>
            <a:ext cx="8077200" cy="164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97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8796-576A-4A41-B416-D550DA71F364}"/>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Checks &amp; Balances</a:t>
            </a:r>
          </a:p>
        </p:txBody>
      </p:sp>
      <p:sp>
        <p:nvSpPr>
          <p:cNvPr id="3" name="Content Placeholder 2">
            <a:extLst>
              <a:ext uri="{FF2B5EF4-FFF2-40B4-BE49-F238E27FC236}">
                <a16:creationId xmlns:a16="http://schemas.microsoft.com/office/drawing/2014/main" id="{EAB29B45-B42F-44D4-A2D0-68BAC70FFEC4}"/>
              </a:ext>
            </a:extLst>
          </p:cNvPr>
          <p:cNvSpPr>
            <a:spLocks noGrp="1"/>
          </p:cNvSpPr>
          <p:nvPr>
            <p:ph idx="1"/>
          </p:nvPr>
        </p:nvSpPr>
        <p:spPr>
          <a:xfrm>
            <a:off x="457200" y="1143000"/>
            <a:ext cx="8229600" cy="4983163"/>
          </a:xfrm>
          <a:solidFill>
            <a:schemeClr val="bg1"/>
          </a:solidFill>
        </p:spPr>
        <p:txBody>
          <a:bodyPr>
            <a:normAutofit/>
          </a:bodyPr>
          <a:lstStyle/>
          <a:p>
            <a:pPr marL="0" indent="0">
              <a:buNone/>
            </a:pPr>
            <a:r>
              <a:rPr lang="en-US" sz="2400" b="1" dirty="0">
                <a:solidFill>
                  <a:srgbClr val="FF0000"/>
                </a:solidFill>
                <a:latin typeface="Times" panose="02020603050405020304" pitchFamily="18" charset="0"/>
                <a:cs typeface="Times" panose="02020603050405020304" pitchFamily="18" charset="0"/>
              </a:rPr>
              <a:t>Constitutional Question</a:t>
            </a:r>
            <a:r>
              <a:rPr lang="en-US" sz="2400" dirty="0">
                <a:latin typeface="Times" panose="02020603050405020304" pitchFamily="18" charset="0"/>
                <a:cs typeface="Times" panose="02020603050405020304" pitchFamily="18" charset="0"/>
              </a:rPr>
              <a:t>: Does bureaucratic discretionary authority violate the constitutional principle of separation of powers</a:t>
            </a:r>
          </a:p>
        </p:txBody>
      </p:sp>
      <p:sp>
        <p:nvSpPr>
          <p:cNvPr id="4" name="Rectangle 3">
            <a:extLst>
              <a:ext uri="{FF2B5EF4-FFF2-40B4-BE49-F238E27FC236}">
                <a16:creationId xmlns:a16="http://schemas.microsoft.com/office/drawing/2014/main" id="{C992B41C-46F1-4B6D-8B15-8B41C9DE8BAE}"/>
              </a:ext>
            </a:extLst>
          </p:cNvPr>
          <p:cNvSpPr/>
          <p:nvPr/>
        </p:nvSpPr>
        <p:spPr>
          <a:xfrm>
            <a:off x="273570" y="2514600"/>
            <a:ext cx="4603230" cy="3429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anose="02020603050405020304" pitchFamily="18" charset="0"/>
                <a:cs typeface="Times" panose="02020603050405020304" pitchFamily="18" charset="0"/>
              </a:rPr>
              <a:t>Congressional Checks &amp; Balances </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Oversights &amp; Investigation (congressional committees)</a:t>
            </a:r>
          </a:p>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Ex. what goals have been achieved </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Power of the Purse</a:t>
            </a:r>
          </a:p>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Authorization Bill </a:t>
            </a:r>
          </a:p>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Appropriation Bill </a:t>
            </a:r>
          </a:p>
        </p:txBody>
      </p:sp>
      <p:pic>
        <p:nvPicPr>
          <p:cNvPr id="2050" name="Picture 2" descr="Congress: A Pre-9/11 State of Mind | Hoover Institution Congress: A  Pre-9/11 State of Mind">
            <a:extLst>
              <a:ext uri="{FF2B5EF4-FFF2-40B4-BE49-F238E27FC236}">
                <a16:creationId xmlns:a16="http://schemas.microsoft.com/office/drawing/2014/main" id="{C1B37DCB-5D44-434C-BF3D-CF84DB858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352800" cy="222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66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8796-576A-4A41-B416-D550DA71F364}"/>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Checks &amp; Balances</a:t>
            </a:r>
          </a:p>
        </p:txBody>
      </p:sp>
      <p:sp>
        <p:nvSpPr>
          <p:cNvPr id="3" name="Content Placeholder 2">
            <a:extLst>
              <a:ext uri="{FF2B5EF4-FFF2-40B4-BE49-F238E27FC236}">
                <a16:creationId xmlns:a16="http://schemas.microsoft.com/office/drawing/2014/main" id="{EAB29B45-B42F-44D4-A2D0-68BAC70FFEC4}"/>
              </a:ext>
            </a:extLst>
          </p:cNvPr>
          <p:cNvSpPr>
            <a:spLocks noGrp="1"/>
          </p:cNvSpPr>
          <p:nvPr>
            <p:ph idx="1"/>
          </p:nvPr>
        </p:nvSpPr>
        <p:spPr>
          <a:xfrm>
            <a:off x="457200" y="1143000"/>
            <a:ext cx="8229600" cy="4983163"/>
          </a:xfrm>
          <a:solidFill>
            <a:schemeClr val="bg1"/>
          </a:solidFill>
        </p:spPr>
        <p:txBody>
          <a:bodyPr>
            <a:normAutofit/>
          </a:bodyPr>
          <a:lstStyle/>
          <a:p>
            <a:pPr marL="0" indent="0">
              <a:buNone/>
            </a:pPr>
            <a:r>
              <a:rPr lang="en-US" sz="2400" b="1" dirty="0">
                <a:solidFill>
                  <a:srgbClr val="FF0000"/>
                </a:solidFill>
                <a:latin typeface="Times" panose="02020603050405020304" pitchFamily="18" charset="0"/>
                <a:cs typeface="Times" panose="02020603050405020304" pitchFamily="18" charset="0"/>
              </a:rPr>
              <a:t>Constitutional Question</a:t>
            </a:r>
            <a:r>
              <a:rPr lang="en-US" sz="2400" dirty="0">
                <a:latin typeface="Times" panose="02020603050405020304" pitchFamily="18" charset="0"/>
                <a:cs typeface="Times" panose="02020603050405020304" pitchFamily="18" charset="0"/>
              </a:rPr>
              <a:t>: Does bureaucratic discretionary authority violate the constitutional principle of separation of powers</a:t>
            </a:r>
          </a:p>
        </p:txBody>
      </p:sp>
      <p:sp>
        <p:nvSpPr>
          <p:cNvPr id="4" name="Rectangle 3">
            <a:extLst>
              <a:ext uri="{FF2B5EF4-FFF2-40B4-BE49-F238E27FC236}">
                <a16:creationId xmlns:a16="http://schemas.microsoft.com/office/drawing/2014/main" id="{C992B41C-46F1-4B6D-8B15-8B41C9DE8BAE}"/>
              </a:ext>
            </a:extLst>
          </p:cNvPr>
          <p:cNvSpPr/>
          <p:nvPr/>
        </p:nvSpPr>
        <p:spPr>
          <a:xfrm>
            <a:off x="273570" y="2514600"/>
            <a:ext cx="4603230" cy="3429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anose="02020603050405020304" pitchFamily="18" charset="0"/>
                <a:cs typeface="Times" panose="02020603050405020304" pitchFamily="18" charset="0"/>
              </a:rPr>
              <a:t>President</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Regulatory review process (</a:t>
            </a:r>
            <a:r>
              <a:rPr lang="en-US" sz="2400" i="1" dirty="0">
                <a:solidFill>
                  <a:srgbClr val="FFFF00"/>
                </a:solidFill>
                <a:latin typeface="Times" panose="02020603050405020304" pitchFamily="18" charset="0"/>
                <a:cs typeface="Times" panose="02020603050405020304" pitchFamily="18" charset="0"/>
              </a:rPr>
              <a:t>Office of Information &amp; Regulation</a:t>
            </a:r>
            <a:r>
              <a:rPr lang="en-US" sz="2400" b="1" dirty="0">
                <a:latin typeface="Times" panose="02020603050405020304" pitchFamily="18" charset="0"/>
                <a:cs typeface="Times" panose="02020603050405020304" pitchFamily="18" charset="0"/>
              </a:rPr>
              <a:t>)</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Duplication: </a:t>
            </a:r>
            <a:r>
              <a:rPr lang="en-US" sz="2400" dirty="0">
                <a:latin typeface="Times" panose="02020603050405020304" pitchFamily="18" charset="0"/>
                <a:cs typeface="Times" panose="02020603050405020304" pitchFamily="18" charset="0"/>
              </a:rPr>
              <a:t>no one agency has complete authority of implementing a law </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Appointment</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Executive orders  </a:t>
            </a:r>
          </a:p>
        </p:txBody>
      </p:sp>
      <p:pic>
        <p:nvPicPr>
          <p:cNvPr id="2050" name="Picture 2" descr="Congress: A Pre-9/11 State of Mind | Hoover Institution Congress: A  Pre-9/11 State of Mind">
            <a:extLst>
              <a:ext uri="{FF2B5EF4-FFF2-40B4-BE49-F238E27FC236}">
                <a16:creationId xmlns:a16="http://schemas.microsoft.com/office/drawing/2014/main" id="{C1B37DCB-5D44-434C-BF3D-CF84DB858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352800" cy="222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186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8796-576A-4A41-B416-D550DA71F364}"/>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Constitutional Question</a:t>
            </a:r>
          </a:p>
        </p:txBody>
      </p:sp>
      <p:sp>
        <p:nvSpPr>
          <p:cNvPr id="3" name="Content Placeholder 2">
            <a:extLst>
              <a:ext uri="{FF2B5EF4-FFF2-40B4-BE49-F238E27FC236}">
                <a16:creationId xmlns:a16="http://schemas.microsoft.com/office/drawing/2014/main" id="{EAB29B45-B42F-44D4-A2D0-68BAC70FFEC4}"/>
              </a:ext>
            </a:extLst>
          </p:cNvPr>
          <p:cNvSpPr>
            <a:spLocks noGrp="1"/>
          </p:cNvSpPr>
          <p:nvPr>
            <p:ph idx="1"/>
          </p:nvPr>
        </p:nvSpPr>
        <p:spPr>
          <a:xfrm>
            <a:off x="457200" y="1143000"/>
            <a:ext cx="8229600" cy="4983163"/>
          </a:xfrm>
          <a:solidFill>
            <a:schemeClr val="bg1"/>
          </a:solidFill>
        </p:spPr>
        <p:txBody>
          <a:bodyPr>
            <a:normAutofit/>
          </a:bodyPr>
          <a:lstStyle/>
          <a:p>
            <a:r>
              <a:rPr lang="en-US" sz="2400" b="1" u="sng" dirty="0">
                <a:solidFill>
                  <a:srgbClr val="FF0000"/>
                </a:solidFill>
                <a:latin typeface="Times" panose="02020603050405020304" pitchFamily="18" charset="0"/>
                <a:cs typeface="Times" panose="02020603050405020304" pitchFamily="18" charset="0"/>
              </a:rPr>
              <a:t>Legislative veto</a:t>
            </a:r>
            <a:r>
              <a:rPr lang="en-US" sz="2400" b="1" dirty="0">
                <a:solidFill>
                  <a:srgbClr val="FF0000"/>
                </a:solidFill>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 a requirement where certain agencies actions/decision wait for 30 or 90 days before being enacted</a:t>
            </a:r>
          </a:p>
        </p:txBody>
      </p:sp>
      <p:sp>
        <p:nvSpPr>
          <p:cNvPr id="4" name="Rectangle 3">
            <a:extLst>
              <a:ext uri="{FF2B5EF4-FFF2-40B4-BE49-F238E27FC236}">
                <a16:creationId xmlns:a16="http://schemas.microsoft.com/office/drawing/2014/main" id="{88CB355D-A1BE-4C17-A002-F34283C09C6C}"/>
              </a:ext>
            </a:extLst>
          </p:cNvPr>
          <p:cNvSpPr/>
          <p:nvPr/>
        </p:nvSpPr>
        <p:spPr>
          <a:xfrm>
            <a:off x="3505200" y="2133600"/>
            <a:ext cx="4800600" cy="1828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Allows one house of Congress to reject a decision made by an agency in the enforcement of law</a:t>
            </a:r>
          </a:p>
          <a:p>
            <a:pPr marL="342900" indent="-342900">
              <a:buFont typeface="Arial" panose="020B0604020202020204" pitchFamily="34" charset="0"/>
              <a:buChar char="•"/>
            </a:pPr>
            <a:r>
              <a:rPr lang="en-US" sz="2400" b="1" u="sng" dirty="0">
                <a:solidFill>
                  <a:srgbClr val="FFFF00"/>
                </a:solidFill>
                <a:latin typeface="Times" panose="02020603050405020304" pitchFamily="18" charset="0"/>
                <a:cs typeface="Times" panose="02020603050405020304" pitchFamily="18" charset="0"/>
              </a:rPr>
              <a:t>INS v. Chadha</a:t>
            </a:r>
            <a:r>
              <a:rPr lang="en-US" sz="2400" dirty="0">
                <a:solidFill>
                  <a:schemeClr val="bg1"/>
                </a:solidFill>
                <a:latin typeface="Times" panose="02020603050405020304" pitchFamily="18" charset="0"/>
                <a:cs typeface="Times" panose="02020603050405020304" pitchFamily="18" charset="0"/>
              </a:rPr>
              <a:t>: Legislative Veto declared unconstitutional </a:t>
            </a:r>
          </a:p>
        </p:txBody>
      </p:sp>
      <p:pic>
        <p:nvPicPr>
          <p:cNvPr id="3076" name="Picture 4" descr="Kansas Legislature Could Veto Governor's Regulations If Amendment 1 Passes">
            <a:extLst>
              <a:ext uri="{FF2B5EF4-FFF2-40B4-BE49-F238E27FC236}">
                <a16:creationId xmlns:a16="http://schemas.microsoft.com/office/drawing/2014/main" id="{148EA56C-F7B4-49AD-B185-DC3E742F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28" y="2628900"/>
            <a:ext cx="2857500" cy="3009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8F9C066-0B14-417C-853E-A72533DB497A}"/>
              </a:ext>
            </a:extLst>
          </p:cNvPr>
          <p:cNvSpPr/>
          <p:nvPr/>
        </p:nvSpPr>
        <p:spPr>
          <a:xfrm rot="987309">
            <a:off x="386408" y="3664667"/>
            <a:ext cx="381000" cy="2385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CONGRESS</a:t>
            </a:r>
          </a:p>
        </p:txBody>
      </p:sp>
    </p:spTree>
    <p:extLst>
      <p:ext uri="{BB962C8B-B14F-4D97-AF65-F5344CB8AC3E}">
        <p14:creationId xmlns:p14="http://schemas.microsoft.com/office/powerpoint/2010/main" val="10904706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8796-576A-4A41-B416-D550DA71F364}"/>
              </a:ext>
            </a:extLst>
          </p:cNvPr>
          <p:cNvSpPr>
            <a:spLocks noGrp="1"/>
          </p:cNvSpPr>
          <p:nvPr>
            <p:ph type="title"/>
          </p:nvPr>
        </p:nvSpPr>
        <p:spPr>
          <a:xfrm>
            <a:off x="457200" y="274638"/>
            <a:ext cx="8229600" cy="715962"/>
          </a:xfrm>
          <a:solidFill>
            <a:srgbClr val="002060"/>
          </a:solidFill>
        </p:spPr>
        <p:txBody>
          <a:bodyPr>
            <a:normAutofit fontScale="90000"/>
          </a:bodyPr>
          <a:lstStyle/>
          <a:p>
            <a:r>
              <a:rPr lang="en-US" dirty="0">
                <a:solidFill>
                  <a:schemeClr val="bg1"/>
                </a:solidFill>
                <a:latin typeface="Baskerville Old Face" panose="02020602080505020303" pitchFamily="18" charset="0"/>
              </a:rPr>
              <a:t>Reforming the system</a:t>
            </a:r>
          </a:p>
        </p:txBody>
      </p:sp>
      <p:sp>
        <p:nvSpPr>
          <p:cNvPr id="3" name="Content Placeholder 2">
            <a:extLst>
              <a:ext uri="{FF2B5EF4-FFF2-40B4-BE49-F238E27FC236}">
                <a16:creationId xmlns:a16="http://schemas.microsoft.com/office/drawing/2014/main" id="{EAB29B45-B42F-44D4-A2D0-68BAC70FFEC4}"/>
              </a:ext>
            </a:extLst>
          </p:cNvPr>
          <p:cNvSpPr>
            <a:spLocks noGrp="1"/>
          </p:cNvSpPr>
          <p:nvPr>
            <p:ph idx="1"/>
          </p:nvPr>
        </p:nvSpPr>
        <p:spPr>
          <a:xfrm>
            <a:off x="457200" y="1143000"/>
            <a:ext cx="8229600" cy="4983163"/>
          </a:xfrm>
          <a:solidFill>
            <a:schemeClr val="bg1"/>
          </a:solidFill>
        </p:spPr>
        <p:txBody>
          <a:bodyPr>
            <a:normAutofit/>
          </a:bodyPr>
          <a:lstStyle/>
          <a:p>
            <a:r>
              <a:rPr lang="en-US" sz="2400" dirty="0">
                <a:latin typeface="Times" panose="02020603050405020304" pitchFamily="18" charset="0"/>
                <a:cs typeface="Times" panose="02020603050405020304" pitchFamily="18" charset="0"/>
              </a:rPr>
              <a:t>Fighting corruption</a:t>
            </a:r>
          </a:p>
          <a:p>
            <a:pPr marL="0" indent="0">
              <a:buNone/>
            </a:pP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DB580211-AF26-442B-8EE7-AC21D86A63B5}"/>
              </a:ext>
            </a:extLst>
          </p:cNvPr>
          <p:cNvSpPr/>
          <p:nvPr/>
        </p:nvSpPr>
        <p:spPr>
          <a:xfrm>
            <a:off x="685800" y="1752599"/>
            <a:ext cx="4267200" cy="1121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latin typeface="Times" panose="02020603050405020304" pitchFamily="18" charset="0"/>
                <a:cs typeface="Times" panose="02020603050405020304" pitchFamily="18" charset="0"/>
              </a:rPr>
              <a:t>Pendleton Act </a:t>
            </a:r>
            <a:r>
              <a:rPr lang="en-US" sz="2400" dirty="0">
                <a:solidFill>
                  <a:schemeClr val="bg1"/>
                </a:solidFill>
                <a:latin typeface="Times" panose="02020603050405020304" pitchFamily="18" charset="0"/>
                <a:cs typeface="Times" panose="02020603050405020304" pitchFamily="18" charset="0"/>
              </a:rPr>
              <a:t>– established merit based employment in the civil service</a:t>
            </a:r>
          </a:p>
        </p:txBody>
      </p:sp>
      <p:sp>
        <p:nvSpPr>
          <p:cNvPr id="5" name="Rectangle 4">
            <a:extLst>
              <a:ext uri="{FF2B5EF4-FFF2-40B4-BE49-F238E27FC236}">
                <a16:creationId xmlns:a16="http://schemas.microsoft.com/office/drawing/2014/main" id="{402671FA-2F28-4E16-ABFC-AB9AE4E8586B}"/>
              </a:ext>
            </a:extLst>
          </p:cNvPr>
          <p:cNvSpPr/>
          <p:nvPr/>
        </p:nvSpPr>
        <p:spPr>
          <a:xfrm>
            <a:off x="685800" y="2993036"/>
            <a:ext cx="4267200" cy="1121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latin typeface="Times" panose="02020603050405020304" pitchFamily="18" charset="0"/>
                <a:cs typeface="Times" panose="02020603050405020304" pitchFamily="18" charset="0"/>
              </a:rPr>
              <a:t>Hatch Act </a:t>
            </a:r>
            <a:r>
              <a:rPr lang="en-US" sz="2400" dirty="0">
                <a:solidFill>
                  <a:schemeClr val="bg1"/>
                </a:solidFill>
                <a:latin typeface="Times" panose="02020603050405020304" pitchFamily="18" charset="0"/>
                <a:cs typeface="Times" panose="02020603050405020304" pitchFamily="18" charset="0"/>
              </a:rPr>
              <a:t>– civil servant barred from campaigning for candidates</a:t>
            </a:r>
          </a:p>
        </p:txBody>
      </p:sp>
      <p:sp>
        <p:nvSpPr>
          <p:cNvPr id="6" name="Rectangle 5">
            <a:extLst>
              <a:ext uri="{FF2B5EF4-FFF2-40B4-BE49-F238E27FC236}">
                <a16:creationId xmlns:a16="http://schemas.microsoft.com/office/drawing/2014/main" id="{8170316A-CFEA-4A1F-A7D3-06DF42C8D6A4}"/>
              </a:ext>
            </a:extLst>
          </p:cNvPr>
          <p:cNvSpPr/>
          <p:nvPr/>
        </p:nvSpPr>
        <p:spPr>
          <a:xfrm>
            <a:off x="680802" y="4343399"/>
            <a:ext cx="4267199" cy="19351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latin typeface="Times" panose="02020603050405020304" pitchFamily="18" charset="0"/>
                <a:cs typeface="Times" panose="02020603050405020304" pitchFamily="18" charset="0"/>
              </a:rPr>
              <a:t>Whistleblower Protection Act</a:t>
            </a:r>
            <a:r>
              <a:rPr lang="en-US" sz="2400" dirty="0">
                <a:latin typeface="Times" panose="02020603050405020304" pitchFamily="18" charset="0"/>
                <a:cs typeface="Times" panose="02020603050405020304" pitchFamily="18" charset="0"/>
              </a:rPr>
              <a:t>: prevents a federal agency from retaliating against an employee who reports on potential corruption</a:t>
            </a:r>
          </a:p>
        </p:txBody>
      </p:sp>
      <p:pic>
        <p:nvPicPr>
          <p:cNvPr id="5122" name="Picture 2" descr="Andrew Jackson Riding Pig by Bettmann">
            <a:extLst>
              <a:ext uri="{FF2B5EF4-FFF2-40B4-BE49-F238E27FC236}">
                <a16:creationId xmlns:a16="http://schemas.microsoft.com/office/drawing/2014/main" id="{83368161-8FA8-42DE-8063-286EC49BB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519" y="1530427"/>
            <a:ext cx="3160183"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917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92162"/>
          </a:xfrm>
          <a:solidFill>
            <a:schemeClr val="bg1"/>
          </a:solidFill>
        </p:spPr>
        <p:txBody>
          <a:bodyPr/>
          <a:lstStyle/>
          <a:p>
            <a:r>
              <a:rPr lang="en-US" altLang="en-US" dirty="0">
                <a:solidFill>
                  <a:srgbClr val="C00000"/>
                </a:solidFill>
                <a:latin typeface="Baskerville Old Face" panose="02020602080505020303" pitchFamily="18" charset="0"/>
              </a:rPr>
              <a:t>Reforms of the Bureaucracy</a:t>
            </a:r>
          </a:p>
        </p:txBody>
      </p:sp>
      <p:sp>
        <p:nvSpPr>
          <p:cNvPr id="62467" name="Rectangle 3"/>
          <p:cNvSpPr>
            <a:spLocks noGrp="1" noChangeArrowheads="1"/>
          </p:cNvSpPr>
          <p:nvPr>
            <p:ph type="body" idx="1"/>
          </p:nvPr>
        </p:nvSpPr>
        <p:spPr>
          <a:xfrm>
            <a:off x="457200" y="1447800"/>
            <a:ext cx="8229600" cy="5029200"/>
          </a:xfrm>
          <a:solidFill>
            <a:schemeClr val="bg1">
              <a:alpha val="92000"/>
            </a:schemeClr>
          </a:solidFill>
        </p:spPr>
        <p:txBody>
          <a:bodyPr>
            <a:normAutofit/>
          </a:bodyPr>
          <a:lstStyle/>
          <a:p>
            <a:pPr>
              <a:lnSpc>
                <a:spcPct val="80000"/>
              </a:lnSpc>
            </a:pPr>
            <a:r>
              <a:rPr lang="en-US" altLang="en-US" sz="2000" b="1" dirty="0">
                <a:latin typeface="Times New Roman" panose="02020603050405020304" pitchFamily="18" charset="0"/>
                <a:cs typeface="Times New Roman" panose="02020603050405020304" pitchFamily="18" charset="0"/>
              </a:rPr>
              <a:t>Limiting appointments to 6-12 years</a:t>
            </a:r>
            <a:r>
              <a:rPr lang="en-US" altLang="en-US" sz="2000" dirty="0">
                <a:latin typeface="Times New Roman" panose="02020603050405020304" pitchFamily="18" charset="0"/>
                <a:cs typeface="Times New Roman" panose="02020603050405020304" pitchFamily="18" charset="0"/>
              </a:rPr>
              <a:t>.  After the appointment expires, the bureaucrat would then have to go through reexamination and their performance would be reviewed for possible rehire. </a:t>
            </a:r>
          </a:p>
          <a:p>
            <a:pPr>
              <a:lnSpc>
                <a:spcPct val="80000"/>
              </a:lnSpc>
            </a:pPr>
            <a:r>
              <a:rPr lang="en-US" altLang="en-US" sz="2000" b="1" dirty="0">
                <a:latin typeface="Times New Roman" panose="02020603050405020304" pitchFamily="18" charset="0"/>
                <a:cs typeface="Times New Roman" panose="02020603050405020304" pitchFamily="18" charset="0"/>
              </a:rPr>
              <a:t>Making it easier to fire a bureaucrat.  </a:t>
            </a:r>
            <a:r>
              <a:rPr lang="en-US" altLang="en-US" sz="2000" dirty="0">
                <a:latin typeface="Times New Roman" panose="02020603050405020304" pitchFamily="18" charset="0"/>
                <a:cs typeface="Times New Roman" panose="02020603050405020304" pitchFamily="18" charset="0"/>
              </a:rPr>
              <a:t>Civil service rules that are meant to protect workers from partisan politics have made it difficult to fire anyone for poor performance.  Reformers want to remove those rules. </a:t>
            </a:r>
          </a:p>
          <a:p>
            <a:pPr>
              <a:lnSpc>
                <a:spcPct val="80000"/>
              </a:lnSpc>
            </a:pPr>
            <a:r>
              <a:rPr lang="en-US" altLang="en-US" sz="2000" b="1" dirty="0">
                <a:latin typeface="Times New Roman" panose="02020603050405020304" pitchFamily="18" charset="0"/>
                <a:cs typeface="Times New Roman" panose="02020603050405020304" pitchFamily="18" charset="0"/>
              </a:rPr>
              <a:t>Rotating professionals between agencies and from outside.  </a:t>
            </a:r>
            <a:r>
              <a:rPr lang="en-US" altLang="en-US" sz="2000" dirty="0">
                <a:latin typeface="Times New Roman" panose="02020603050405020304" pitchFamily="18" charset="0"/>
                <a:cs typeface="Times New Roman" panose="02020603050405020304" pitchFamily="18" charset="0"/>
              </a:rPr>
              <a:t>Reformers believe that this practice would bring new blood to agencies and encourage workers to get a broader view of government service. </a:t>
            </a:r>
          </a:p>
          <a:p>
            <a:pPr>
              <a:lnSpc>
                <a:spcPct val="80000"/>
              </a:lnSpc>
            </a:pPr>
            <a:r>
              <a:rPr lang="en-US" altLang="en-US" sz="2000" b="1" dirty="0">
                <a:latin typeface="Times New Roman" panose="02020603050405020304" pitchFamily="18" charset="0"/>
                <a:cs typeface="Times New Roman" panose="02020603050405020304" pitchFamily="18" charset="0"/>
              </a:rPr>
              <a:t>Rewarding employee initiatives and fewer rules.</a:t>
            </a:r>
            <a:r>
              <a:rPr lang="en-US" altLang="en-US" sz="2000" dirty="0">
                <a:latin typeface="Times New Roman" panose="02020603050405020304" pitchFamily="18" charset="0"/>
                <a:cs typeface="Times New Roman" panose="02020603050405020304" pitchFamily="18" charset="0"/>
              </a:rPr>
              <a:t>  The bureaucracy is criticized for having rigid rules that restrict new ideas and individual initiatives.  Reformers suggests that rules be streamlined and modernized, and that suggestions from employees should be encouraged and rewarded. </a:t>
            </a:r>
          </a:p>
          <a:p>
            <a:pPr>
              <a:lnSpc>
                <a:spcPct val="80000"/>
              </a:lnSpc>
            </a:pPr>
            <a:r>
              <a:rPr lang="en-US" altLang="en-US" sz="2000" b="1" dirty="0">
                <a:latin typeface="Times New Roman" panose="02020603050405020304" pitchFamily="18" charset="0"/>
                <a:cs typeface="Times New Roman" panose="02020603050405020304" pitchFamily="18" charset="0"/>
              </a:rPr>
              <a:t>Emphasizing </a:t>
            </a:r>
            <a:r>
              <a:rPr lang="en-US" altLang="en-US" sz="2000" dirty="0">
                <a:latin typeface="Times New Roman" panose="02020603050405020304" pitchFamily="18" charset="0"/>
                <a:cs typeface="Times New Roman" panose="02020603050405020304" pitchFamily="18" charset="0"/>
              </a:rPr>
              <a:t>customer satisfaction.  Government bureaucrats are often criticized for not caring about their customers.  Unlike private businesses, government agencies do not have to compete for customers, so their clients are not given the attention they deserve. </a:t>
            </a:r>
          </a:p>
        </p:txBody>
      </p:sp>
    </p:spTree>
    <p:extLst>
      <p:ext uri="{BB962C8B-B14F-4D97-AF65-F5344CB8AC3E}">
        <p14:creationId xmlns:p14="http://schemas.microsoft.com/office/powerpoint/2010/main" val="30017037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39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Executive Order</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 Fought the Law</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I fought the Law – due Tuesday 12/6</a:t>
            </a:r>
          </a:p>
          <a:p>
            <a:pPr marL="571500" lvl="0">
              <a:spcBef>
                <a:spcPts val="0"/>
              </a:spcBef>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Unit IIB Test (Executive &amp; Bureaucracy) Thursday, December 8</a:t>
            </a:r>
          </a:p>
        </p:txBody>
      </p:sp>
    </p:spTree>
    <p:extLst>
      <p:ext uri="{BB962C8B-B14F-4D97-AF65-F5344CB8AC3E}">
        <p14:creationId xmlns:p14="http://schemas.microsoft.com/office/powerpoint/2010/main" val="3250159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715962"/>
          </a:xfrm>
          <a:solidFill>
            <a:schemeClr val="tx2"/>
          </a:solidFill>
        </p:spPr>
        <p:txBody>
          <a:bodyPr>
            <a:normAutofit/>
          </a:bodyPr>
          <a:lstStyle/>
          <a:p>
            <a:r>
              <a:rPr lang="en-US" altLang="en-US" sz="3200" dirty="0">
                <a:solidFill>
                  <a:schemeClr val="bg1"/>
                </a:solidFill>
                <a:latin typeface="Baskerville Old Face" panose="02020602080505020303" pitchFamily="18" charset="0"/>
              </a:rPr>
              <a:t>Bureaucratic Boom!</a:t>
            </a:r>
          </a:p>
        </p:txBody>
      </p:sp>
      <p:sp>
        <p:nvSpPr>
          <p:cNvPr id="52228" name="Rectangle 6"/>
          <p:cNvSpPr>
            <a:spLocks noGrp="1" noChangeArrowheads="1"/>
          </p:cNvSpPr>
          <p:nvPr>
            <p:ph idx="1"/>
          </p:nvPr>
        </p:nvSpPr>
        <p:spPr>
          <a:xfrm>
            <a:off x="457200" y="1166018"/>
            <a:ext cx="8229600" cy="5158582"/>
          </a:xfrm>
          <a:solidFill>
            <a:schemeClr val="bg1">
              <a:alpha val="76000"/>
            </a:schemeClr>
          </a:solidFill>
        </p:spPr>
        <p:txBody>
          <a:bodyPr>
            <a:normAutofit fontScale="70000" lnSpcReduction="20000"/>
          </a:bodyPr>
          <a:lstStyle/>
          <a:p>
            <a:pPr marL="0" indent="0">
              <a:buNone/>
            </a:pPr>
            <a:r>
              <a:rPr lang="en-US" dirty="0">
                <a:latin typeface="Times" pitchFamily="2" charset="0"/>
              </a:rPr>
              <a:t>The federal bureaucracy as part of the executive branch exercises substantial independence in implementing governmental policies and programs. Most workers in the federal bureaucracy are civil-service employees who are organized under a merit system.</a:t>
            </a:r>
          </a:p>
          <a:p>
            <a:pPr marL="514350" indent="-514350">
              <a:buFont typeface="+mj-lt"/>
              <a:buAutoNum type="alphaUcPeriod"/>
            </a:pPr>
            <a:r>
              <a:rPr lang="en-US" dirty="0">
                <a:latin typeface="Times" pitchFamily="2" charset="0"/>
              </a:rPr>
              <a:t>Describe one key characteristic of the merit system.</a:t>
            </a:r>
          </a:p>
          <a:p>
            <a:pPr marL="514350" indent="-514350">
              <a:buFont typeface="+mj-lt"/>
              <a:buAutoNum type="alphaUcPeriod"/>
            </a:pPr>
            <a:r>
              <a:rPr lang="en-US" dirty="0">
                <a:latin typeface="Times" pitchFamily="2" charset="0"/>
              </a:rPr>
              <a:t>For each of the following, describe one factor that contributes to bureaucratic independence.</a:t>
            </a:r>
          </a:p>
          <a:p>
            <a:pPr marL="1035050" indent="-333375"/>
            <a:r>
              <a:rPr lang="en-US" dirty="0">
                <a:latin typeface="Times" pitchFamily="2" charset="0"/>
              </a:rPr>
              <a:t>The structure of the federal bureaucracy</a:t>
            </a:r>
          </a:p>
          <a:p>
            <a:pPr marL="1035050" indent="-333375"/>
            <a:r>
              <a:rPr lang="en-US" dirty="0">
                <a:latin typeface="Times" pitchFamily="2" charset="0"/>
              </a:rPr>
              <a:t>The complexity of public policy problems</a:t>
            </a:r>
          </a:p>
          <a:p>
            <a:pPr marL="517525" indent="-517525">
              <a:buNone/>
            </a:pPr>
            <a:r>
              <a:rPr lang="en-US" dirty="0">
                <a:latin typeface="Times" pitchFamily="2" charset="0"/>
              </a:rPr>
              <a:t>C.     For each of the following, explain one Constitutional provision that it can use to check the bureaucracy.</a:t>
            </a:r>
          </a:p>
          <a:p>
            <a:pPr marL="1035050" indent="-333375"/>
            <a:r>
              <a:rPr lang="en-US" dirty="0">
                <a:latin typeface="Times" pitchFamily="2" charset="0"/>
              </a:rPr>
              <a:t>Congress</a:t>
            </a:r>
          </a:p>
          <a:p>
            <a:pPr marL="1035050" indent="-333375"/>
            <a:r>
              <a:rPr lang="en-US" dirty="0">
                <a:latin typeface="Times" pitchFamily="2" charset="0"/>
              </a:rPr>
              <a:t>The courts</a:t>
            </a:r>
          </a:p>
          <a:p>
            <a:pPr marL="1035050" indent="-333375"/>
            <a:r>
              <a:rPr lang="en-US" dirty="0">
                <a:latin typeface="Times" pitchFamily="2" charset="0"/>
              </a:rPr>
              <a:t>Interest groups</a:t>
            </a:r>
          </a:p>
          <a:p>
            <a:pPr marL="0" indent="0">
              <a:buNone/>
            </a:pPr>
            <a:endParaRPr lang="en-US" sz="2400" b="1" dirty="0">
              <a:solidFill>
                <a:srgbClr val="7030A0"/>
              </a:solidFill>
              <a:latin typeface="Times" pitchFamily="2" charset="0"/>
            </a:endParaRPr>
          </a:p>
        </p:txBody>
      </p:sp>
    </p:spTree>
    <p:extLst>
      <p:ext uri="{BB962C8B-B14F-4D97-AF65-F5344CB8AC3E}">
        <p14:creationId xmlns:p14="http://schemas.microsoft.com/office/powerpoint/2010/main" val="2458485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39000"/>
            </a:schemeClr>
          </a:solidFill>
        </p:spPr>
        <p:txBody>
          <a:bodyPr>
            <a:normAutofit/>
          </a:bodyPr>
          <a:lstStyle/>
          <a:p>
            <a:pPr marL="0" indent="0">
              <a:spcBef>
                <a:spcPts val="0"/>
              </a:spcBef>
              <a:buNone/>
            </a:pPr>
            <a:r>
              <a:rPr lang="en-US" sz="2000" dirty="0">
                <a:solidFill>
                  <a:schemeClr val="bg1"/>
                </a:solidFill>
                <a:latin typeface="Times New Roman" panose="02020603050405020304" pitchFamily="18" charset="0"/>
                <a:cs typeface="Times New Roman" panose="02020603050405020304" pitchFamily="18" charset="0"/>
              </a:rPr>
              <a:t>5.B.5: Explain how the president ensures that executive branch agencies and departments carry out their responsibilities in concert with the goals of the administration </a:t>
            </a:r>
          </a:p>
          <a:p>
            <a:pPr marL="0" lvl="0" indent="0">
              <a:spcBef>
                <a:spcPts val="0"/>
              </a:spcBef>
              <a:buNone/>
            </a:pPr>
            <a:endParaRPr lang="en-US" sz="2000" b="1" dirty="0">
              <a:solidFill>
                <a:schemeClr val="bg1"/>
              </a:solidFill>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Determine factors that impact the implementation of federal laws</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January 6</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 A Test of Democracy</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 Fought the Law</a:t>
            </a:r>
          </a:p>
          <a:p>
            <a:pPr marL="571500"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Bureaucratic Test</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I fought the Law – due Friday 1/8</a:t>
            </a:r>
          </a:p>
          <a:p>
            <a:pPr marL="571500" lvl="0">
              <a:spcBef>
                <a:spcPts val="0"/>
              </a:spcBef>
              <a:buFont typeface="Wingdings" panose="05000000000000000000" pitchFamily="2" charset="2"/>
              <a:buChar char="Ø"/>
            </a:pPr>
            <a:r>
              <a:rPr lang="en-US" sz="2000" b="1" dirty="0">
                <a:solidFill>
                  <a:srgbClr val="002060"/>
                </a:solidFill>
                <a:latin typeface="Times New Roman" panose="02020603050405020304" pitchFamily="18" charset="0"/>
                <a:cs typeface="Times New Roman" panose="02020603050405020304" pitchFamily="18" charset="0"/>
              </a:rPr>
              <a:t>Unit II B/C - Executive Branch Test (President and Bureaucracy)– 1/12</a:t>
            </a:r>
          </a:p>
        </p:txBody>
      </p:sp>
    </p:spTree>
    <p:extLst>
      <p:ext uri="{BB962C8B-B14F-4D97-AF65-F5344CB8AC3E}">
        <p14:creationId xmlns:p14="http://schemas.microsoft.com/office/powerpoint/2010/main" val="3074914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715962"/>
          </a:xfrm>
          <a:solidFill>
            <a:schemeClr val="tx2"/>
          </a:solidFill>
        </p:spPr>
        <p:txBody>
          <a:bodyPr>
            <a:normAutofit/>
          </a:bodyPr>
          <a:lstStyle/>
          <a:p>
            <a:r>
              <a:rPr lang="en-US" altLang="en-US" sz="3200" dirty="0">
                <a:solidFill>
                  <a:schemeClr val="bg1"/>
                </a:solidFill>
                <a:latin typeface="Baskerville Old Face" panose="02020602080505020303" pitchFamily="18" charset="0"/>
              </a:rPr>
              <a:t>January 6, A Test of American Democracy</a:t>
            </a:r>
          </a:p>
        </p:txBody>
      </p:sp>
      <p:sp>
        <p:nvSpPr>
          <p:cNvPr id="52228" name="Rectangle 6"/>
          <p:cNvSpPr>
            <a:spLocks noGrp="1" noChangeArrowheads="1"/>
          </p:cNvSpPr>
          <p:nvPr>
            <p:ph idx="1"/>
          </p:nvPr>
        </p:nvSpPr>
        <p:spPr>
          <a:xfrm>
            <a:off x="457200" y="1166018"/>
            <a:ext cx="8229600" cy="5539582"/>
          </a:xfrm>
          <a:solidFill>
            <a:schemeClr val="bg1">
              <a:alpha val="76000"/>
            </a:schemeClr>
          </a:solidFill>
        </p:spPr>
        <p:txBody>
          <a:bodyPr>
            <a:normAutofit fontScale="92500" lnSpcReduction="10000"/>
          </a:bodyPr>
          <a:lstStyle/>
          <a:p>
            <a:pPr marL="0" indent="0">
              <a:buNone/>
            </a:pPr>
            <a:r>
              <a:rPr lang="en-US" sz="2400" b="1" dirty="0">
                <a:solidFill>
                  <a:srgbClr val="002060"/>
                </a:solidFill>
                <a:latin typeface="Times" pitchFamily="2" charset="0"/>
              </a:rPr>
              <a:t>The rule of Democracy or Mob Rule?</a:t>
            </a: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endParaRPr lang="en-US" sz="2400" b="1" dirty="0">
              <a:solidFill>
                <a:srgbClr val="002060"/>
              </a:solidFill>
              <a:latin typeface="Times" pitchFamily="2" charset="0"/>
            </a:endParaRPr>
          </a:p>
          <a:p>
            <a:pPr marL="0" indent="0">
              <a:buNone/>
            </a:pPr>
            <a:r>
              <a:rPr lang="en-US" sz="2400" b="1" dirty="0">
                <a:solidFill>
                  <a:srgbClr val="002060"/>
                </a:solidFill>
                <a:latin typeface="Times" pitchFamily="2" charset="0"/>
              </a:rPr>
              <a:t>Rules: </a:t>
            </a:r>
          </a:p>
          <a:p>
            <a:r>
              <a:rPr lang="en-US" sz="2400" b="1" dirty="0">
                <a:solidFill>
                  <a:srgbClr val="002060"/>
                </a:solidFill>
                <a:latin typeface="Times" pitchFamily="2" charset="0"/>
              </a:rPr>
              <a:t>Respect will be maintained – agree to disagree</a:t>
            </a:r>
          </a:p>
          <a:p>
            <a:r>
              <a:rPr lang="en-US" sz="2400" b="1" dirty="0">
                <a:solidFill>
                  <a:srgbClr val="002060"/>
                </a:solidFill>
                <a:latin typeface="Times" pitchFamily="2" charset="0"/>
              </a:rPr>
              <a:t>This discuss of how our Constitutional democracy deals with challenges of modern society </a:t>
            </a:r>
          </a:p>
          <a:p>
            <a:r>
              <a:rPr lang="en-US" sz="2400" b="1" dirty="0">
                <a:solidFill>
                  <a:srgbClr val="002060"/>
                </a:solidFill>
                <a:latin typeface="Times" pitchFamily="2" charset="0"/>
              </a:rPr>
              <a:t>Allow ideas and opinions to be heard, discussed and debated</a:t>
            </a:r>
            <a:endParaRPr lang="en-US" sz="2400" dirty="0">
              <a:solidFill>
                <a:srgbClr val="002060"/>
              </a:solidFill>
              <a:latin typeface="Times" pitchFamily="2" charset="0"/>
            </a:endParaRPr>
          </a:p>
        </p:txBody>
      </p:sp>
      <p:pic>
        <p:nvPicPr>
          <p:cNvPr id="2" name="Picture 1">
            <a:extLst>
              <a:ext uri="{FF2B5EF4-FFF2-40B4-BE49-F238E27FC236}">
                <a16:creationId xmlns:a16="http://schemas.microsoft.com/office/drawing/2014/main" id="{22E5D940-A557-C64F-8057-1667E6CCF4EC}"/>
              </a:ext>
            </a:extLst>
          </p:cNvPr>
          <p:cNvPicPr>
            <a:picLocks noChangeAspect="1"/>
          </p:cNvPicPr>
          <p:nvPr/>
        </p:nvPicPr>
        <p:blipFill>
          <a:blip r:embed="rId2"/>
          <a:stretch>
            <a:fillRect/>
          </a:stretch>
        </p:blipFill>
        <p:spPr>
          <a:xfrm>
            <a:off x="317500" y="1600200"/>
            <a:ext cx="3949700" cy="2057400"/>
          </a:xfrm>
          <a:prstGeom prst="rect">
            <a:avLst/>
          </a:prstGeom>
        </p:spPr>
      </p:pic>
      <p:pic>
        <p:nvPicPr>
          <p:cNvPr id="3" name="Picture 2">
            <a:extLst>
              <a:ext uri="{FF2B5EF4-FFF2-40B4-BE49-F238E27FC236}">
                <a16:creationId xmlns:a16="http://schemas.microsoft.com/office/drawing/2014/main" id="{C2C7E7B2-2FD2-6744-80B1-D97D0A379204}"/>
              </a:ext>
            </a:extLst>
          </p:cNvPr>
          <p:cNvPicPr>
            <a:picLocks noChangeAspect="1"/>
          </p:cNvPicPr>
          <p:nvPr/>
        </p:nvPicPr>
        <p:blipFill>
          <a:blip r:embed="rId3"/>
          <a:stretch>
            <a:fillRect/>
          </a:stretch>
        </p:blipFill>
        <p:spPr>
          <a:xfrm>
            <a:off x="4876802" y="1618005"/>
            <a:ext cx="3949698" cy="1963396"/>
          </a:xfrm>
          <a:prstGeom prst="rect">
            <a:avLst/>
          </a:prstGeom>
        </p:spPr>
      </p:pic>
      <p:sp>
        <p:nvSpPr>
          <p:cNvPr id="4" name="Rectangle 3">
            <a:extLst>
              <a:ext uri="{FF2B5EF4-FFF2-40B4-BE49-F238E27FC236}">
                <a16:creationId xmlns:a16="http://schemas.microsoft.com/office/drawing/2014/main" id="{A6E6E816-04CA-C641-A904-9CC816FAA3FE}"/>
              </a:ext>
            </a:extLst>
          </p:cNvPr>
          <p:cNvSpPr/>
          <p:nvPr/>
        </p:nvSpPr>
        <p:spPr>
          <a:xfrm>
            <a:off x="793748" y="3733800"/>
            <a:ext cx="79883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Evaluate how the Madisonian Model, established by the U.S. Constitution, held up and stemmed the tide of factionalism. </a:t>
            </a:r>
          </a:p>
        </p:txBody>
      </p:sp>
    </p:spTree>
    <p:extLst>
      <p:ext uri="{BB962C8B-B14F-4D97-AF65-F5344CB8AC3E}">
        <p14:creationId xmlns:p14="http://schemas.microsoft.com/office/powerpoint/2010/main" val="48498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Delegated Authority</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304800" y="811228"/>
            <a:ext cx="8534400" cy="5235544"/>
          </a:xfrm>
          <a:solidFill>
            <a:schemeClr val="bg1"/>
          </a:solidFill>
          <a:ln>
            <a:solidFill>
              <a:schemeClr val="accent1"/>
            </a:solidFill>
          </a:ln>
        </p:spPr>
        <p:txBody>
          <a:bodyPr>
            <a:normAutofit/>
          </a:bodyPr>
          <a:lstStyle/>
          <a:p>
            <a:pPr marL="0" indent="0">
              <a:buNone/>
            </a:pPr>
            <a:r>
              <a:rPr lang="en-US" sz="2400" dirty="0">
                <a:latin typeface="Times" pitchFamily="2" charset="0"/>
              </a:rPr>
              <a:t>The power of the bureaucracy: </a:t>
            </a:r>
            <a:r>
              <a:rPr lang="en-US" sz="2400" b="1" u="sng" dirty="0">
                <a:latin typeface="Times" pitchFamily="2" charset="0"/>
              </a:rPr>
              <a:t>Bureaucratic or Administrative discretion</a:t>
            </a:r>
            <a:endParaRPr lang="en-US" sz="2400" dirty="0">
              <a:latin typeface="Times" pitchFamily="2" charset="0"/>
            </a:endParaRPr>
          </a:p>
          <a:p>
            <a:r>
              <a:rPr lang="en-US" sz="2400" dirty="0">
                <a:latin typeface="Times" pitchFamily="2" charset="0"/>
              </a:rPr>
              <a:t>Congress delegates authority to enforce laws (</a:t>
            </a:r>
            <a:r>
              <a:rPr lang="en-US" sz="2400" i="1" dirty="0">
                <a:solidFill>
                  <a:srgbClr val="002060"/>
                </a:solidFill>
                <a:latin typeface="Times" pitchFamily="2" charset="0"/>
              </a:rPr>
              <a:t>agency writes special rule the have the power of law</a:t>
            </a:r>
            <a:r>
              <a:rPr lang="en-US" sz="2400" dirty="0">
                <a:latin typeface="Times" pitchFamily="2" charset="0"/>
              </a:rPr>
              <a:t>)</a:t>
            </a:r>
          </a:p>
          <a:p>
            <a:endParaRPr lang="en-US" sz="2400" dirty="0">
              <a:latin typeface="Times" pitchFamily="2" charset="0"/>
            </a:endParaRPr>
          </a:p>
          <a:p>
            <a:endParaRPr lang="en-US" sz="2400" dirty="0">
              <a:latin typeface="Times" pitchFamily="2" charset="0"/>
            </a:endParaRPr>
          </a:p>
          <a:p>
            <a:endParaRPr lang="en-US" sz="2400" dirty="0">
              <a:latin typeface="Times" pitchFamily="2" charset="0"/>
            </a:endParaRPr>
          </a:p>
          <a:p>
            <a:r>
              <a:rPr lang="en-US" sz="2400" dirty="0">
                <a:latin typeface="Times" pitchFamily="2" charset="0"/>
              </a:rPr>
              <a:t>Bureaucracy can go beyond and above the law with its rules </a:t>
            </a:r>
          </a:p>
        </p:txBody>
      </p:sp>
      <p:sp>
        <p:nvSpPr>
          <p:cNvPr id="4" name="Rectangle 3">
            <a:extLst>
              <a:ext uri="{FF2B5EF4-FFF2-40B4-BE49-F238E27FC236}">
                <a16:creationId xmlns:a16="http://schemas.microsoft.com/office/drawing/2014/main" id="{8F75D534-C6DD-D343-A30D-E5D6A35B7A23}"/>
              </a:ext>
            </a:extLst>
          </p:cNvPr>
          <p:cNvSpPr/>
          <p:nvPr/>
        </p:nvSpPr>
        <p:spPr>
          <a:xfrm>
            <a:off x="1171832" y="2438400"/>
            <a:ext cx="76962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itchFamily="2" charset="0"/>
              </a:rPr>
              <a:t>Clean Air Act</a:t>
            </a:r>
            <a:r>
              <a:rPr lang="en-US" sz="2400" dirty="0">
                <a:latin typeface="Times" pitchFamily="2" charset="0"/>
              </a:rPr>
              <a:t>: granted the Environmental Protection Agency the power to regulate air pollution.  (</a:t>
            </a:r>
            <a:r>
              <a:rPr lang="en-US" sz="2400" i="1" dirty="0">
                <a:latin typeface="Times" pitchFamily="2" charset="0"/>
              </a:rPr>
              <a:t>Congress did not clarify what is “Air Pollution”) </a:t>
            </a:r>
          </a:p>
        </p:txBody>
      </p:sp>
      <p:sp>
        <p:nvSpPr>
          <p:cNvPr id="5" name="Rectangle 4">
            <a:extLst>
              <a:ext uri="{FF2B5EF4-FFF2-40B4-BE49-F238E27FC236}">
                <a16:creationId xmlns:a16="http://schemas.microsoft.com/office/drawing/2014/main" id="{6FE918F9-50FC-BA4B-96B1-17861AA21954}"/>
              </a:ext>
            </a:extLst>
          </p:cNvPr>
          <p:cNvSpPr/>
          <p:nvPr/>
        </p:nvSpPr>
        <p:spPr>
          <a:xfrm>
            <a:off x="123568" y="4166386"/>
            <a:ext cx="7924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pitchFamily="2" charset="0"/>
              </a:rPr>
              <a:t>Evaluate whether bureaucratic discretion expands the imperial Presidency.</a:t>
            </a:r>
          </a:p>
        </p:txBody>
      </p:sp>
      <p:pic>
        <p:nvPicPr>
          <p:cNvPr id="6" name="Picture 5">
            <a:extLst>
              <a:ext uri="{FF2B5EF4-FFF2-40B4-BE49-F238E27FC236}">
                <a16:creationId xmlns:a16="http://schemas.microsoft.com/office/drawing/2014/main" id="{1A3C9AA9-34C6-4947-9ED3-2D3490DDF199}"/>
              </a:ext>
            </a:extLst>
          </p:cNvPr>
          <p:cNvPicPr>
            <a:picLocks noChangeAspect="1"/>
          </p:cNvPicPr>
          <p:nvPr/>
        </p:nvPicPr>
        <p:blipFill>
          <a:blip r:embed="rId2"/>
          <a:stretch>
            <a:fillRect/>
          </a:stretch>
        </p:blipFill>
        <p:spPr>
          <a:xfrm>
            <a:off x="4648200" y="4716463"/>
            <a:ext cx="3276600" cy="2020986"/>
          </a:xfrm>
          <a:prstGeom prst="rect">
            <a:avLst/>
          </a:prstGeom>
          <a:ln>
            <a:solidFill>
              <a:schemeClr val="tx2">
                <a:lumMod val="50000"/>
              </a:schemeClr>
            </a:solidFill>
          </a:ln>
        </p:spPr>
      </p:pic>
    </p:spTree>
    <p:extLst>
      <p:ext uri="{BB962C8B-B14F-4D97-AF65-F5344CB8AC3E}">
        <p14:creationId xmlns:p14="http://schemas.microsoft.com/office/powerpoint/2010/main" val="3529819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41AC-85B2-3442-B2DB-ACB891747B93}"/>
              </a:ext>
            </a:extLst>
          </p:cNvPr>
          <p:cNvSpPr>
            <a:spLocks noGrp="1"/>
          </p:cNvSpPr>
          <p:nvPr>
            <p:ph type="title"/>
          </p:nvPr>
        </p:nvSpPr>
        <p:spPr>
          <a:xfrm>
            <a:off x="457200" y="274638"/>
            <a:ext cx="8229600" cy="639762"/>
          </a:xfrm>
          <a:solidFill>
            <a:srgbClr val="002060"/>
          </a:solidFill>
        </p:spPr>
        <p:txBody>
          <a:bodyPr>
            <a:normAutofit fontScale="90000"/>
          </a:bodyPr>
          <a:lstStyle/>
          <a:p>
            <a:r>
              <a:rPr lang="en-US" dirty="0">
                <a:solidFill>
                  <a:schemeClr val="bg1"/>
                </a:solidFill>
                <a:latin typeface="Baskerville Old Face" panose="02020602080505020303" pitchFamily="18" charset="77"/>
              </a:rPr>
              <a:t>Senate Certification Debate</a:t>
            </a:r>
          </a:p>
        </p:txBody>
      </p:sp>
      <p:sp>
        <p:nvSpPr>
          <p:cNvPr id="3" name="Content Placeholder 2">
            <a:extLst>
              <a:ext uri="{FF2B5EF4-FFF2-40B4-BE49-F238E27FC236}">
                <a16:creationId xmlns:a16="http://schemas.microsoft.com/office/drawing/2014/main" id="{BF815876-BDC7-0047-B13E-25917BF28FDE}"/>
              </a:ext>
            </a:extLst>
          </p:cNvPr>
          <p:cNvSpPr>
            <a:spLocks noGrp="1"/>
          </p:cNvSpPr>
          <p:nvPr>
            <p:ph idx="1"/>
          </p:nvPr>
        </p:nvSpPr>
        <p:spPr>
          <a:xfrm>
            <a:off x="228600" y="1166018"/>
            <a:ext cx="8684741" cy="4525963"/>
          </a:xfrm>
          <a:solidFill>
            <a:schemeClr val="bg1"/>
          </a:solidFill>
          <a:ln>
            <a:solidFill>
              <a:schemeClr val="bg1"/>
            </a:solidFill>
          </a:ln>
        </p:spPr>
        <p:txBody>
          <a:bodyPr>
            <a:normAutofit fontScale="70000" lnSpcReduction="20000"/>
          </a:bodyPr>
          <a:lstStyle/>
          <a:p>
            <a:pPr marL="0" indent="0">
              <a:buNone/>
            </a:pPr>
            <a:r>
              <a:rPr lang="en-US" dirty="0">
                <a:latin typeface="Times" pitchFamily="2" charset="0"/>
              </a:rPr>
              <a:t>THIS MORNING, I PLANNED TO TALK ABOUT THE LESSON OF 1801, BECAUSE I'M KIND OF A HISTORY NERD, AND I WANTED TO CELEBRATE THE GLORIES OF THE PEACEFUL TRANSITION OF POWER ACROSS OUR NATION'S HISTORY. IT FEELS A LITTLE NAIVE NOW TO TALK ABOUT WAYS AMERICAN CIVICS COULD UNITE US AND BRING US BACK TOGETHER. 1801 BLEW EVERYONE'S MIND OVER THE WORLD. JOHN ADAMS LOSES TO THOMAS JEFFERSON AND ADAMS WILLINGLY LEAVES THE EXECUTIVE MANSION AND MOVES BACK TO MASSACHUSETTS AND JEFFERSON PEACEFULLY ASSUMES POWER AND PEOPLE ALL OVER EUROPE SAID THAT MUST BE FAKE NEWS, BAD REPORTS. THERE IS NO WAY ANYONE IN THE EXECUTIVE WOULD LAY OUT THE POWER AND ADAMS IN DEFEAT DID SOMETHING GLORIOUS TO GIVE US A GIFT. </a:t>
            </a:r>
          </a:p>
          <a:p>
            <a:pPr marL="0" indent="0">
              <a:buNone/>
            </a:pPr>
            <a:r>
              <a:rPr lang="en-US" dirty="0">
                <a:latin typeface="Times" pitchFamily="2" charset="0"/>
              </a:rPr>
              <a:t>	- Rep. Senator Ben </a:t>
            </a:r>
            <a:r>
              <a:rPr lang="en-US" dirty="0" err="1">
                <a:latin typeface="Times" pitchFamily="2" charset="0"/>
              </a:rPr>
              <a:t>Sasse</a:t>
            </a:r>
            <a:r>
              <a:rPr lang="en-US" dirty="0">
                <a:latin typeface="Times" pitchFamily="2" charset="0"/>
              </a:rPr>
              <a:t> of Nebraska</a:t>
            </a:r>
          </a:p>
        </p:txBody>
      </p:sp>
      <p:pic>
        <p:nvPicPr>
          <p:cNvPr id="4" name="Picture 3">
            <a:extLst>
              <a:ext uri="{FF2B5EF4-FFF2-40B4-BE49-F238E27FC236}">
                <a16:creationId xmlns:a16="http://schemas.microsoft.com/office/drawing/2014/main" id="{1800EB2A-01AC-004F-8249-A7CBB33EC5F1}"/>
              </a:ext>
            </a:extLst>
          </p:cNvPr>
          <p:cNvPicPr>
            <a:picLocks noChangeAspect="1"/>
          </p:cNvPicPr>
          <p:nvPr/>
        </p:nvPicPr>
        <p:blipFill>
          <a:blip r:embed="rId2"/>
          <a:stretch>
            <a:fillRect/>
          </a:stretch>
        </p:blipFill>
        <p:spPr>
          <a:xfrm>
            <a:off x="5867400" y="5105357"/>
            <a:ext cx="2209800" cy="1422400"/>
          </a:xfrm>
          <a:prstGeom prst="rect">
            <a:avLst/>
          </a:prstGeom>
        </p:spPr>
      </p:pic>
    </p:spTree>
    <p:extLst>
      <p:ext uri="{BB962C8B-B14F-4D97-AF65-F5344CB8AC3E}">
        <p14:creationId xmlns:p14="http://schemas.microsoft.com/office/powerpoint/2010/main" val="27450830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41AC-85B2-3442-B2DB-ACB891747B93}"/>
              </a:ext>
            </a:extLst>
          </p:cNvPr>
          <p:cNvSpPr>
            <a:spLocks noGrp="1"/>
          </p:cNvSpPr>
          <p:nvPr>
            <p:ph type="title"/>
          </p:nvPr>
        </p:nvSpPr>
        <p:spPr>
          <a:xfrm>
            <a:off x="457200" y="274638"/>
            <a:ext cx="8229600" cy="639762"/>
          </a:xfrm>
          <a:solidFill>
            <a:srgbClr val="002060"/>
          </a:solidFill>
        </p:spPr>
        <p:txBody>
          <a:bodyPr>
            <a:normAutofit fontScale="90000"/>
          </a:bodyPr>
          <a:lstStyle/>
          <a:p>
            <a:r>
              <a:rPr lang="en-US" dirty="0">
                <a:solidFill>
                  <a:schemeClr val="bg1"/>
                </a:solidFill>
                <a:latin typeface="Baskerville Old Face" panose="02020602080505020303" pitchFamily="18" charset="77"/>
              </a:rPr>
              <a:t>Senate Certification Debate</a:t>
            </a:r>
          </a:p>
        </p:txBody>
      </p:sp>
      <p:sp>
        <p:nvSpPr>
          <p:cNvPr id="3" name="Content Placeholder 2">
            <a:extLst>
              <a:ext uri="{FF2B5EF4-FFF2-40B4-BE49-F238E27FC236}">
                <a16:creationId xmlns:a16="http://schemas.microsoft.com/office/drawing/2014/main" id="{BF815876-BDC7-0047-B13E-25917BF28FDE}"/>
              </a:ext>
            </a:extLst>
          </p:cNvPr>
          <p:cNvSpPr>
            <a:spLocks noGrp="1"/>
          </p:cNvSpPr>
          <p:nvPr>
            <p:ph idx="1"/>
          </p:nvPr>
        </p:nvSpPr>
        <p:spPr>
          <a:xfrm>
            <a:off x="228600" y="1166018"/>
            <a:ext cx="8684741" cy="4525963"/>
          </a:xfrm>
          <a:solidFill>
            <a:schemeClr val="bg1"/>
          </a:solidFill>
          <a:ln>
            <a:solidFill>
              <a:schemeClr val="bg1"/>
            </a:solidFill>
          </a:ln>
        </p:spPr>
        <p:txBody>
          <a:bodyPr>
            <a:normAutofit fontScale="70000" lnSpcReduction="20000"/>
          </a:bodyPr>
          <a:lstStyle/>
          <a:p>
            <a:pPr marL="0" indent="0">
              <a:buNone/>
            </a:pPr>
            <a:r>
              <a:rPr lang="en-US" dirty="0"/>
              <a:t>TO MY COLLEAGUES THAT WHAT WE ARE DOING HERE TONIGHT IS ACTUALLY VERY IMPORTANT BECAUSE FOR THOSE WHO HAVE CONCERNS ABOUT THE INTEGRITY OF OUR ELECTIONS, THOSE WHO HAVE CONCERNS ABOUT WHAT HAPPENED IN NOVEMBER, THIS IS THE APPROPRIATE MEANS, THIS IS THE LAWFUL PLACE WHERE THOSE OBJECTIONS AND CONCERNS SHOULD BE HEARD. THIS IS THE FORUM THAT THE LAW PROVIDES FOR OUR LAWS, PROVIDES FOR FOR THOSE CONCERNS TO BE REGISTERED. NOT THROUGH VIOLENCE, NOT BY APPEALING FROM BALLOTS TO BULLETS, BUT HERE IN THIS LAWFUL PROCESS. AND TO THOSE WHO SAY THIS IS JUST A FORMALITY TODAY, AN ANTIQUE CEREMONY THAT WE HAVE ENGAGED IN FOR A COUPLE OF HUNDRED YEARS, I CAN'T SAY THAT I AGREE, I CAN'T SAY THAT OUR PRECEDENTS SUGGEST THAT.</a:t>
            </a:r>
            <a:r>
              <a:rPr lang="en-US" dirty="0">
                <a:latin typeface="Times" pitchFamily="2" charset="0"/>
              </a:rPr>
              <a:t>	</a:t>
            </a:r>
          </a:p>
          <a:p>
            <a:pPr marL="0" indent="0">
              <a:buNone/>
            </a:pPr>
            <a:r>
              <a:rPr lang="en-US" dirty="0">
                <a:latin typeface="Times" pitchFamily="2" charset="0"/>
              </a:rPr>
              <a:t>- Rep. Senator Josh Hawley of Missouri</a:t>
            </a:r>
          </a:p>
        </p:txBody>
      </p:sp>
      <p:pic>
        <p:nvPicPr>
          <p:cNvPr id="5" name="Picture 4">
            <a:extLst>
              <a:ext uri="{FF2B5EF4-FFF2-40B4-BE49-F238E27FC236}">
                <a16:creationId xmlns:a16="http://schemas.microsoft.com/office/drawing/2014/main" id="{0A442D15-3D0D-3B43-8F98-142D494B8571}"/>
              </a:ext>
            </a:extLst>
          </p:cNvPr>
          <p:cNvPicPr>
            <a:picLocks noChangeAspect="1"/>
          </p:cNvPicPr>
          <p:nvPr/>
        </p:nvPicPr>
        <p:blipFill>
          <a:blip r:embed="rId2"/>
          <a:stretch>
            <a:fillRect/>
          </a:stretch>
        </p:blipFill>
        <p:spPr>
          <a:xfrm>
            <a:off x="5029200" y="4847280"/>
            <a:ext cx="2590800" cy="1629720"/>
          </a:xfrm>
          <a:prstGeom prst="rect">
            <a:avLst/>
          </a:prstGeom>
        </p:spPr>
      </p:pic>
    </p:spTree>
    <p:extLst>
      <p:ext uri="{BB962C8B-B14F-4D97-AF65-F5344CB8AC3E}">
        <p14:creationId xmlns:p14="http://schemas.microsoft.com/office/powerpoint/2010/main" val="34462520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41AC-85B2-3442-B2DB-ACB891747B93}"/>
              </a:ext>
            </a:extLst>
          </p:cNvPr>
          <p:cNvSpPr>
            <a:spLocks noGrp="1"/>
          </p:cNvSpPr>
          <p:nvPr>
            <p:ph type="title"/>
          </p:nvPr>
        </p:nvSpPr>
        <p:spPr>
          <a:xfrm>
            <a:off x="457200" y="274638"/>
            <a:ext cx="8229600" cy="639762"/>
          </a:xfrm>
          <a:solidFill>
            <a:srgbClr val="002060"/>
          </a:solidFill>
        </p:spPr>
        <p:txBody>
          <a:bodyPr>
            <a:normAutofit fontScale="90000"/>
          </a:bodyPr>
          <a:lstStyle/>
          <a:p>
            <a:r>
              <a:rPr lang="en-US" dirty="0">
                <a:solidFill>
                  <a:schemeClr val="bg1"/>
                </a:solidFill>
                <a:latin typeface="Baskerville Old Face" panose="02020602080505020303" pitchFamily="18" charset="77"/>
              </a:rPr>
              <a:t>Senate Certification Debate</a:t>
            </a:r>
          </a:p>
        </p:txBody>
      </p:sp>
      <p:sp>
        <p:nvSpPr>
          <p:cNvPr id="3" name="Content Placeholder 2">
            <a:extLst>
              <a:ext uri="{FF2B5EF4-FFF2-40B4-BE49-F238E27FC236}">
                <a16:creationId xmlns:a16="http://schemas.microsoft.com/office/drawing/2014/main" id="{BF815876-BDC7-0047-B13E-25917BF28FDE}"/>
              </a:ext>
            </a:extLst>
          </p:cNvPr>
          <p:cNvSpPr>
            <a:spLocks noGrp="1"/>
          </p:cNvSpPr>
          <p:nvPr>
            <p:ph idx="1"/>
          </p:nvPr>
        </p:nvSpPr>
        <p:spPr>
          <a:xfrm>
            <a:off x="228600" y="1166018"/>
            <a:ext cx="8684741" cy="4777582"/>
          </a:xfrm>
          <a:solidFill>
            <a:schemeClr val="bg1"/>
          </a:solidFill>
          <a:ln>
            <a:solidFill>
              <a:schemeClr val="bg1"/>
            </a:solidFill>
          </a:ln>
        </p:spPr>
        <p:txBody>
          <a:bodyPr>
            <a:normAutofit fontScale="77500" lnSpcReduction="20000"/>
          </a:bodyPr>
          <a:lstStyle/>
          <a:p>
            <a:pPr marL="0" indent="0">
              <a:buNone/>
            </a:pPr>
            <a:r>
              <a:rPr lang="en-US" dirty="0"/>
              <a:t>FAIRLY OR NOT, THEY WILL BE REMEMBERED FOR THEIR ROLE IN THIS SHAMEFUL EPISODE IN AMERICAN HISTORY. THAT WILL BE THEIR LEGACY. I SALUTE SENATOR LANKFORD, LOEFFLER, BRAUN, AND DAINES AND I'M SURE OTHERS WHO, IN THE LIGHT OF THE DAY'S OUTRAGE, HAVE WITHDRAWN THEIR OBJECTION. FOR ANY WHO REMAIN INSISTENT ON AN AUDIT IN ORDER TO SATISFY THE MANY PEOPLE WHO BELIEVE THAT THE ELECTION WAS STOLEN, I'D OFFER THIS PERSPECTIVE -- NO CONGRESSIONAL AUDIT IS EVER GOING TO CONVINCE THESE VOTERS, PARTICULARLY WHEN THE PRESIDENT WILL CONTINUE TO SAY THAT THE ELECTION WAS STOLEN. THE BEST WAY WE COULD SHOW RESPECT FOR THE VOTERS WHO WERE UPSET IS BY TELLING THEM THE TRUTH. </a:t>
            </a:r>
            <a:r>
              <a:rPr lang="en-US" dirty="0">
                <a:latin typeface="Times" pitchFamily="2" charset="0"/>
              </a:rPr>
              <a:t>	</a:t>
            </a:r>
          </a:p>
          <a:p>
            <a:pPr marL="0" indent="0">
              <a:buNone/>
            </a:pPr>
            <a:r>
              <a:rPr lang="en-US" dirty="0">
                <a:latin typeface="Times" pitchFamily="2" charset="0"/>
              </a:rPr>
              <a:t>- Rep. Senator Mitt Romney of Utah</a:t>
            </a:r>
          </a:p>
        </p:txBody>
      </p:sp>
      <p:pic>
        <p:nvPicPr>
          <p:cNvPr id="4" name="Picture 3">
            <a:extLst>
              <a:ext uri="{FF2B5EF4-FFF2-40B4-BE49-F238E27FC236}">
                <a16:creationId xmlns:a16="http://schemas.microsoft.com/office/drawing/2014/main" id="{025185D7-8469-7943-8015-CE5C0C26CEDC}"/>
              </a:ext>
            </a:extLst>
          </p:cNvPr>
          <p:cNvPicPr>
            <a:picLocks noChangeAspect="1"/>
          </p:cNvPicPr>
          <p:nvPr/>
        </p:nvPicPr>
        <p:blipFill>
          <a:blip r:embed="rId2"/>
          <a:stretch>
            <a:fillRect/>
          </a:stretch>
        </p:blipFill>
        <p:spPr>
          <a:xfrm>
            <a:off x="5410200" y="5143500"/>
            <a:ext cx="1905000" cy="1600200"/>
          </a:xfrm>
          <a:prstGeom prst="rect">
            <a:avLst/>
          </a:prstGeom>
        </p:spPr>
      </p:pic>
    </p:spTree>
    <p:extLst>
      <p:ext uri="{BB962C8B-B14F-4D97-AF65-F5344CB8AC3E}">
        <p14:creationId xmlns:p14="http://schemas.microsoft.com/office/powerpoint/2010/main" val="33036119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715962"/>
          </a:xfrm>
          <a:solidFill>
            <a:schemeClr val="tx2"/>
          </a:solidFill>
        </p:spPr>
        <p:txBody>
          <a:bodyPr>
            <a:normAutofit/>
          </a:bodyPr>
          <a:lstStyle/>
          <a:p>
            <a:r>
              <a:rPr lang="en-US" altLang="en-US" sz="3200" dirty="0">
                <a:solidFill>
                  <a:schemeClr val="bg1"/>
                </a:solidFill>
                <a:latin typeface="Baskerville Old Face" panose="02020602080505020303" pitchFamily="18" charset="0"/>
              </a:rPr>
              <a:t>I Fought the Law</a:t>
            </a:r>
          </a:p>
        </p:txBody>
      </p:sp>
      <p:sp>
        <p:nvSpPr>
          <p:cNvPr id="52228" name="Rectangle 6"/>
          <p:cNvSpPr>
            <a:spLocks noGrp="1" noChangeArrowheads="1"/>
          </p:cNvSpPr>
          <p:nvPr>
            <p:ph idx="1"/>
          </p:nvPr>
        </p:nvSpPr>
        <p:spPr>
          <a:xfrm>
            <a:off x="457200" y="1166018"/>
            <a:ext cx="8229600" cy="5158582"/>
          </a:xfrm>
          <a:solidFill>
            <a:schemeClr val="bg1">
              <a:alpha val="76000"/>
            </a:schemeClr>
          </a:solidFill>
        </p:spPr>
        <p:txBody>
          <a:bodyPr>
            <a:normAutofit fontScale="47500" lnSpcReduction="20000"/>
          </a:bodyPr>
          <a:lstStyle/>
          <a:p>
            <a:pPr marL="0" indent="0">
              <a:buNone/>
            </a:pPr>
            <a:r>
              <a:rPr lang="en-US" sz="3600" b="1" dirty="0">
                <a:solidFill>
                  <a:srgbClr val="002060"/>
                </a:solidFill>
                <a:latin typeface="Times" pitchFamily="2" charset="0"/>
              </a:rPr>
              <a:t>Trumping Bureaucratic Overreach</a:t>
            </a:r>
            <a:endParaRPr lang="en-US" sz="3600" dirty="0">
              <a:solidFill>
                <a:srgbClr val="002060"/>
              </a:solidFill>
              <a:latin typeface="Times" pitchFamily="2" charset="0"/>
            </a:endParaRPr>
          </a:p>
          <a:p>
            <a:r>
              <a:rPr lang="en-US" sz="3600" dirty="0">
                <a:latin typeface="Times" pitchFamily="2" charset="0"/>
              </a:rPr>
              <a:t>The current President of the U.S. has promised to get rid of two regulation for everyone that is passed by Congress.  You and a part will be completing an implementation assessment of an assigned public policy regulation to determine which could be eliminated and which need to be continuously implemented. </a:t>
            </a:r>
          </a:p>
          <a:p>
            <a:pPr marL="0" indent="0">
              <a:lnSpc>
                <a:spcPct val="80000"/>
              </a:lnSpc>
              <a:buNone/>
            </a:pPr>
            <a:endParaRPr lang="en-US" altLang="en-US" sz="3600" dirty="0">
              <a:latin typeface="Times" pitchFamily="2" charset="0"/>
            </a:endParaRPr>
          </a:p>
          <a:p>
            <a:pPr marL="0" indent="0">
              <a:lnSpc>
                <a:spcPct val="80000"/>
              </a:lnSpc>
              <a:buNone/>
            </a:pPr>
            <a:r>
              <a:rPr lang="en-US" altLang="en-US" sz="3600" dirty="0">
                <a:latin typeface="Times" pitchFamily="2" charset="0"/>
              </a:rPr>
              <a:t>Select ONE of the following public policy to evaluate </a:t>
            </a:r>
          </a:p>
          <a:p>
            <a:pPr marL="0" indent="0">
              <a:lnSpc>
                <a:spcPct val="80000"/>
              </a:lnSpc>
              <a:buNone/>
            </a:pPr>
            <a:endParaRPr lang="en-US" altLang="en-US" sz="2400" dirty="0">
              <a:latin typeface="Times" pitchFamily="2" charset="0"/>
            </a:endParaRPr>
          </a:p>
          <a:p>
            <a:r>
              <a:rPr lang="en-US" sz="3800" b="1" dirty="0">
                <a:solidFill>
                  <a:srgbClr val="7030A0"/>
                </a:solidFill>
                <a:latin typeface="Times" pitchFamily="2" charset="0"/>
              </a:rPr>
              <a:t>Clean Air Act 1970			</a:t>
            </a:r>
          </a:p>
          <a:p>
            <a:r>
              <a:rPr lang="en-US" sz="3800" b="1" dirty="0">
                <a:solidFill>
                  <a:srgbClr val="7030A0"/>
                </a:solidFill>
                <a:latin typeface="Times" pitchFamily="2" charset="0"/>
              </a:rPr>
              <a:t>Elementary and Secondary Education Act 2001	</a:t>
            </a:r>
          </a:p>
          <a:p>
            <a:pPr lvl="0"/>
            <a:r>
              <a:rPr lang="en-US" sz="3800" b="1" dirty="0">
                <a:solidFill>
                  <a:srgbClr val="7030A0"/>
                </a:solidFill>
                <a:latin typeface="Times" pitchFamily="2" charset="0"/>
              </a:rPr>
              <a:t>Civil Rights Act of 1964				</a:t>
            </a:r>
          </a:p>
          <a:p>
            <a:pPr lvl="0"/>
            <a:r>
              <a:rPr lang="en-US" sz="3800" b="1" dirty="0">
                <a:solidFill>
                  <a:srgbClr val="7030A0"/>
                </a:solidFill>
                <a:latin typeface="Times" pitchFamily="2" charset="0"/>
              </a:rPr>
              <a:t>USA Patriot Act 2001</a:t>
            </a:r>
          </a:p>
          <a:p>
            <a:pPr lvl="0"/>
            <a:r>
              <a:rPr lang="en-US" sz="3800" b="1" dirty="0">
                <a:solidFill>
                  <a:srgbClr val="7030A0"/>
                </a:solidFill>
                <a:latin typeface="Times" pitchFamily="2" charset="0"/>
              </a:rPr>
              <a:t>Americans with Disabilities Act 1990			</a:t>
            </a:r>
          </a:p>
          <a:p>
            <a:pPr lvl="0"/>
            <a:r>
              <a:rPr lang="en-US" sz="3800" b="1" dirty="0">
                <a:solidFill>
                  <a:srgbClr val="7030A0"/>
                </a:solidFill>
                <a:latin typeface="Times" pitchFamily="2" charset="0"/>
              </a:rPr>
              <a:t>Voting Rights Act 1965</a:t>
            </a:r>
          </a:p>
          <a:p>
            <a:pPr lvl="0"/>
            <a:r>
              <a:rPr lang="en-US" sz="3800" b="1" dirty="0">
                <a:solidFill>
                  <a:srgbClr val="7030A0"/>
                </a:solidFill>
                <a:latin typeface="Times" pitchFamily="2" charset="0"/>
              </a:rPr>
              <a:t>Federal Election Campaign Act 1972		</a:t>
            </a:r>
          </a:p>
          <a:p>
            <a:pPr lvl="0"/>
            <a:r>
              <a:rPr lang="en-US" sz="3800" b="1" dirty="0">
                <a:solidFill>
                  <a:srgbClr val="7030A0"/>
                </a:solidFill>
                <a:latin typeface="Times" pitchFamily="2" charset="0"/>
              </a:rPr>
              <a:t>Welfare Reform Act 1976</a:t>
            </a:r>
          </a:p>
          <a:p>
            <a:pPr lvl="0"/>
            <a:r>
              <a:rPr lang="en-US" sz="3800" b="1" dirty="0">
                <a:solidFill>
                  <a:srgbClr val="7030A0"/>
                </a:solidFill>
                <a:latin typeface="Times" pitchFamily="2" charset="0"/>
              </a:rPr>
              <a:t>Anti-terrorism &amp; Effective Death Penalty Act 1996	</a:t>
            </a:r>
          </a:p>
          <a:p>
            <a:pPr lvl="0"/>
            <a:r>
              <a:rPr lang="en-US" sz="3800" b="1" dirty="0">
                <a:solidFill>
                  <a:srgbClr val="7030A0"/>
                </a:solidFill>
                <a:latin typeface="Times" pitchFamily="2" charset="0"/>
              </a:rPr>
              <a:t>Control Substance Act 1970</a:t>
            </a:r>
          </a:p>
          <a:p>
            <a:pPr lvl="0"/>
            <a:r>
              <a:rPr lang="en-US" sz="3800" b="1" dirty="0">
                <a:solidFill>
                  <a:srgbClr val="7030A0"/>
                </a:solidFill>
                <a:latin typeface="Times" pitchFamily="2" charset="0"/>
              </a:rPr>
              <a:t>Immigration Act 1990					</a:t>
            </a:r>
          </a:p>
          <a:p>
            <a:pPr lvl="0"/>
            <a:r>
              <a:rPr lang="en-US" sz="3800" b="1" dirty="0">
                <a:solidFill>
                  <a:srgbClr val="7030A0"/>
                </a:solidFill>
                <a:latin typeface="Times" pitchFamily="2" charset="0"/>
              </a:rPr>
              <a:t>Brady Handgun Prevention Act 1993</a:t>
            </a:r>
          </a:p>
        </p:txBody>
      </p:sp>
    </p:spTree>
    <p:extLst>
      <p:ext uri="{BB962C8B-B14F-4D97-AF65-F5344CB8AC3E}">
        <p14:creationId xmlns:p14="http://schemas.microsoft.com/office/powerpoint/2010/main" val="641435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304800"/>
            <a:ext cx="8229600" cy="715962"/>
          </a:xfrm>
          <a:solidFill>
            <a:schemeClr val="tx2"/>
          </a:solidFill>
        </p:spPr>
        <p:txBody>
          <a:bodyPr>
            <a:normAutofit/>
          </a:bodyPr>
          <a:lstStyle/>
          <a:p>
            <a:r>
              <a:rPr lang="en-US" altLang="en-US" sz="3200" dirty="0">
                <a:solidFill>
                  <a:schemeClr val="bg1"/>
                </a:solidFill>
                <a:latin typeface="Baskerville Old Face" panose="02020602080505020303" pitchFamily="18" charset="0"/>
              </a:rPr>
              <a:t>The Madisonian Model STRIKES BACK</a:t>
            </a:r>
          </a:p>
        </p:txBody>
      </p:sp>
      <p:sp>
        <p:nvSpPr>
          <p:cNvPr id="2" name="Rectangle 1">
            <a:extLst>
              <a:ext uri="{FF2B5EF4-FFF2-40B4-BE49-F238E27FC236}">
                <a16:creationId xmlns:a16="http://schemas.microsoft.com/office/drawing/2014/main" id="{A97434B2-2AD9-5C47-B490-B6825CB246F6}"/>
              </a:ext>
            </a:extLst>
          </p:cNvPr>
          <p:cNvSpPr/>
          <p:nvPr/>
        </p:nvSpPr>
        <p:spPr>
          <a:xfrm>
            <a:off x="228600" y="1295400"/>
            <a:ext cx="8686800" cy="2057400"/>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pitchFamily="2" charset="0"/>
              </a:rPr>
              <a:t>A dependence on the people is, no doubt, the primary control on the government; but experience has taught mankind the necessity of auxiliary precautions. This policy of supplying, by opposite and rival interests, the defect of better motives, might be traced through the whole system of human affairs, private as well as public. </a:t>
            </a:r>
          </a:p>
          <a:p>
            <a:r>
              <a:rPr lang="en-US" sz="2000" dirty="0">
                <a:latin typeface="Times" pitchFamily="2" charset="0"/>
              </a:rPr>
              <a:t>	- James Madison, Federalist 51, 1788</a:t>
            </a:r>
          </a:p>
        </p:txBody>
      </p:sp>
      <p:sp>
        <p:nvSpPr>
          <p:cNvPr id="4" name="Rectangle 3">
            <a:extLst>
              <a:ext uri="{FF2B5EF4-FFF2-40B4-BE49-F238E27FC236}">
                <a16:creationId xmlns:a16="http://schemas.microsoft.com/office/drawing/2014/main" id="{8907BA39-CF85-A342-8F28-14B686AE3932}"/>
              </a:ext>
            </a:extLst>
          </p:cNvPr>
          <p:cNvSpPr/>
          <p:nvPr/>
        </p:nvSpPr>
        <p:spPr>
          <a:xfrm>
            <a:off x="228600" y="3886200"/>
            <a:ext cx="8458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UcPeriod"/>
            </a:pPr>
            <a:r>
              <a:rPr lang="en-US" sz="2400" dirty="0">
                <a:solidFill>
                  <a:schemeClr val="tx1"/>
                </a:solidFill>
                <a:latin typeface="Times" pitchFamily="2" charset="0"/>
              </a:rPr>
              <a:t>Explain TWO ways the structure of federal bureaucracy maintains the Madison’s argument for “auxiliary precautions” as the controller of tyrannical power.</a:t>
            </a:r>
          </a:p>
          <a:p>
            <a:pPr marL="457200" indent="-457200">
              <a:buFont typeface="+mj-lt"/>
              <a:buAutoNum type="alphaUcPeriod"/>
            </a:pPr>
            <a:r>
              <a:rPr lang="en-US" sz="2400" dirty="0">
                <a:solidFill>
                  <a:schemeClr val="tx1"/>
                </a:solidFill>
                <a:latin typeface="Times" pitchFamily="2" charset="0"/>
              </a:rPr>
              <a:t>Explain ONE way that federal bureaucracy upholds the idea of an imperial executive branch argued by many Anti-federalists?</a:t>
            </a:r>
          </a:p>
        </p:txBody>
      </p:sp>
      <p:pic>
        <p:nvPicPr>
          <p:cNvPr id="3" name="Content Placeholder 2">
            <a:extLst>
              <a:ext uri="{FF2B5EF4-FFF2-40B4-BE49-F238E27FC236}">
                <a16:creationId xmlns:a16="http://schemas.microsoft.com/office/drawing/2014/main" id="{4887AC22-D12F-B548-B447-3E8DFEE8CE84}"/>
              </a:ext>
            </a:extLst>
          </p:cNvPr>
          <p:cNvPicPr>
            <a:picLocks noGrp="1" noChangeAspect="1"/>
          </p:cNvPicPr>
          <p:nvPr>
            <p:ph idx="1"/>
          </p:nvPr>
        </p:nvPicPr>
        <p:blipFill>
          <a:blip r:embed="rId2"/>
          <a:stretch>
            <a:fillRect/>
          </a:stretch>
        </p:blipFill>
        <p:spPr>
          <a:xfrm>
            <a:off x="6096000" y="2698751"/>
            <a:ext cx="1790700" cy="1492249"/>
          </a:xfrm>
          <a:solidFill>
            <a:schemeClr val="bg1">
              <a:alpha val="76000"/>
            </a:schemeClr>
          </a:solidFill>
          <a:ln>
            <a:solidFill>
              <a:srgbClr val="C00000"/>
            </a:solidFill>
          </a:ln>
        </p:spPr>
      </p:pic>
    </p:spTree>
    <p:extLst>
      <p:ext uri="{BB962C8B-B14F-4D97-AF65-F5344CB8AC3E}">
        <p14:creationId xmlns:p14="http://schemas.microsoft.com/office/powerpoint/2010/main" val="34226971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72000"/>
            </a:schemeClr>
          </a:solidFill>
        </p:spPr>
        <p:txBody>
          <a:bodyPr>
            <a:normAutofit lnSpcReduction="10000"/>
          </a:bodyPr>
          <a:lstStyle/>
          <a:p>
            <a:pPr marL="0" indent="0">
              <a:buNone/>
            </a:pPr>
            <a:r>
              <a:rPr lang="en-US" sz="1400" dirty="0">
                <a:latin typeface="Times New Roman" panose="02020603050405020304" pitchFamily="18" charset="0"/>
                <a:cs typeface="Times New Roman" panose="02020603050405020304" pitchFamily="18" charset="0"/>
              </a:rPr>
              <a:t>Unit IV: Institution of the National Government: Congress, President, Bureaucracy, and Judiciary</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The major formal and informal arrangement of powers</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Relationships among the four branches and varying balances of power </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Linkages between the four branches and the following</a:t>
            </a:r>
          </a:p>
          <a:p>
            <a:pPr marL="1085850" lvl="0">
              <a:spcBef>
                <a:spcPts val="0"/>
              </a:spcBef>
            </a:pPr>
            <a:r>
              <a:rPr lang="en-US" sz="1400" dirty="0">
                <a:latin typeface="Times New Roman" panose="02020603050405020304" pitchFamily="18" charset="0"/>
                <a:cs typeface="Times New Roman" panose="02020603050405020304" pitchFamily="18" charset="0"/>
              </a:rPr>
              <a:t>Public opinion and voters</a:t>
            </a:r>
          </a:p>
          <a:p>
            <a:pPr marL="1085850">
              <a:spcBef>
                <a:spcPts val="0"/>
              </a:spcBef>
            </a:pPr>
            <a:r>
              <a:rPr lang="en-US" sz="1400" dirty="0">
                <a:latin typeface="Times New Roman" panose="02020603050405020304" pitchFamily="18" charset="0"/>
                <a:cs typeface="Times New Roman" panose="02020603050405020304" pitchFamily="18" charset="0"/>
              </a:rPr>
              <a:t>Interest groups</a:t>
            </a:r>
          </a:p>
          <a:p>
            <a:pPr marL="1085850" lvl="0">
              <a:spcBef>
                <a:spcPts val="0"/>
              </a:spcBef>
            </a:pPr>
            <a:r>
              <a:rPr lang="en-US" sz="1400" dirty="0">
                <a:latin typeface="Times New Roman" panose="02020603050405020304" pitchFamily="18" charset="0"/>
                <a:cs typeface="Times New Roman" panose="02020603050405020304" pitchFamily="18" charset="0"/>
              </a:rPr>
              <a:t>Political parties </a:t>
            </a:r>
          </a:p>
          <a:p>
            <a:pPr marL="1085850" lvl="0">
              <a:spcBef>
                <a:spcPts val="0"/>
              </a:spcBef>
            </a:pPr>
            <a:r>
              <a:rPr lang="en-US" sz="1400" dirty="0">
                <a:latin typeface="Times New Roman" panose="02020603050405020304" pitchFamily="18" charset="0"/>
                <a:cs typeface="Times New Roman" panose="02020603050405020304" pitchFamily="18" charset="0"/>
              </a:rPr>
              <a:t>The media</a:t>
            </a:r>
          </a:p>
          <a:p>
            <a:pPr marL="1085850" lvl="0">
              <a:spcBef>
                <a:spcPts val="0"/>
              </a:spcBef>
            </a:pPr>
            <a:r>
              <a:rPr lang="en-US" sz="1400" dirty="0">
                <a:latin typeface="Times New Roman" panose="02020603050405020304" pitchFamily="18" charset="0"/>
                <a:cs typeface="Times New Roman" panose="02020603050405020304" pitchFamily="18" charset="0"/>
              </a:rPr>
              <a:t>State and local government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whether the federal bureaucracy power to regulate undermines the </a:t>
            </a:r>
            <a:r>
              <a:rPr lang="en-US" sz="2000" b="1" i="1" dirty="0" err="1">
                <a:solidFill>
                  <a:srgbClr val="FF0000"/>
                </a:solidFill>
                <a:latin typeface="Times New Roman" panose="02020603050405020304" pitchFamily="18" charset="0"/>
                <a:cs typeface="Times New Roman" panose="02020603050405020304" pitchFamily="18" charset="0"/>
              </a:rPr>
              <a:t>Madisonian</a:t>
            </a:r>
            <a:r>
              <a:rPr lang="en-US" sz="2000" b="1" i="1" dirty="0">
                <a:solidFill>
                  <a:srgbClr val="FF0000"/>
                </a:solidFill>
                <a:latin typeface="Times New Roman" panose="02020603050405020304" pitchFamily="18" charset="0"/>
                <a:cs typeface="Times New Roman" panose="02020603050405020304" pitchFamily="18" charset="0"/>
              </a:rPr>
              <a:t> Model of Government</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r>
              <a:rPr lang="en-US" sz="2000" dirty="0">
                <a:latin typeface="Times New Roman" panose="02020603050405020304" pitchFamily="18" charset="0"/>
                <a:cs typeface="Times New Roman" panose="02020603050405020304" pitchFamily="18" charset="0"/>
              </a:rPr>
              <a:t> </a:t>
            </a:r>
          </a:p>
          <a:p>
            <a:pPr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FRQ Deconstruction</a:t>
            </a:r>
          </a:p>
          <a:p>
            <a:pPr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Implementing Public Policy Project</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I Fought the Law – Due 2/20/19</a:t>
            </a:r>
          </a:p>
          <a:p>
            <a:pPr marL="571500" lvl="0">
              <a:spcBef>
                <a:spcPts val="0"/>
              </a:spcBef>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Executive Branch Test, Wednesday, February 26</a:t>
            </a:r>
          </a:p>
        </p:txBody>
      </p:sp>
    </p:spTree>
    <p:extLst>
      <p:ext uri="{BB962C8B-B14F-4D97-AF65-F5344CB8AC3E}">
        <p14:creationId xmlns:p14="http://schemas.microsoft.com/office/powerpoint/2010/main" val="3745434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solidFill>
                  <a:srgbClr val="C00000"/>
                </a:solidFill>
                <a:latin typeface="Baskerville Old Face" panose="02020602080505020303" pitchFamily="18" charset="0"/>
              </a:rPr>
              <a:t>Deconstruction</a:t>
            </a:r>
          </a:p>
        </p:txBody>
      </p:sp>
      <p:sp>
        <p:nvSpPr>
          <p:cNvPr id="3" name="Content Placeholder 2"/>
          <p:cNvSpPr>
            <a:spLocks noGrp="1"/>
          </p:cNvSpPr>
          <p:nvPr>
            <p:ph idx="1"/>
          </p:nvPr>
        </p:nvSpPr>
        <p:spPr>
          <a:xfrm>
            <a:off x="457200" y="1600200"/>
            <a:ext cx="8229600" cy="4800600"/>
          </a:xfrm>
          <a:solidFill>
            <a:schemeClr val="bg1">
              <a:alpha val="71000"/>
            </a:schemeClr>
          </a:solidFill>
        </p:spPr>
        <p:txBody>
          <a:bodyPr>
            <a:normAutofit fontScale="62500" lnSpcReduction="20000"/>
          </a:bodyPr>
          <a:lstStyle/>
          <a:p>
            <a:pPr marL="0" indent="0">
              <a:buNone/>
            </a:pPr>
            <a:r>
              <a:rPr lang="en-US" sz="2600" dirty="0">
                <a:latin typeface="Times New Roman" panose="02020603050405020304" pitchFamily="18" charset="0"/>
                <a:cs typeface="Times New Roman" panose="02020603050405020304" pitchFamily="18" charset="0"/>
              </a:rPr>
              <a:t>Free Response Question</a:t>
            </a:r>
          </a:p>
          <a:p>
            <a:pPr marL="0" lvl="0" indent="0">
              <a:buNone/>
            </a:pPr>
            <a:r>
              <a:rPr lang="en-US" dirty="0">
                <a:latin typeface="Times New Roman" panose="02020603050405020304" pitchFamily="18" charset="0"/>
                <a:cs typeface="Times New Roman" panose="02020603050405020304" pitchFamily="18" charset="0"/>
              </a:rPr>
              <a:t>The US Congress and the President together have the power to enact federal law. Federal Bureaucracy has the responsibility to execute federal law.  However, in the carrying out of these laws, federal agencies have policy-making discretion:</a:t>
            </a:r>
          </a:p>
          <a:p>
            <a:pPr marL="514350" lvl="0" indent="-514350">
              <a:buFont typeface="+mj-lt"/>
              <a:buAutoNum type="alphaUcPeriod"/>
            </a:pPr>
            <a:r>
              <a:rPr lang="en-US" dirty="0">
                <a:latin typeface="Times New Roman" panose="02020603050405020304" pitchFamily="18" charset="0"/>
                <a:cs typeface="Times New Roman" panose="02020603050405020304" pitchFamily="18" charset="0"/>
              </a:rPr>
              <a:t>Explain two reasons why Congress gives federal agencies policy-making discretion in executing federal laws.</a:t>
            </a:r>
          </a:p>
          <a:p>
            <a:pPr marL="514350" lvl="0" indent="-514350">
              <a:buFont typeface="+mj-lt"/>
              <a:buAutoNum type="alphaUcPeriod"/>
            </a:pPr>
            <a:r>
              <a:rPr lang="en-US" dirty="0">
                <a:latin typeface="Times New Roman" panose="02020603050405020304" pitchFamily="18" charset="0"/>
                <a:cs typeface="Times New Roman" panose="02020603050405020304" pitchFamily="18" charset="0"/>
              </a:rPr>
              <a:t>Choose one of the bureaucratic agencies listed below.  Identify the policy making area over which it exercises policy-making authority, and give one specific example of how it exercise policy-making discretion.</a:t>
            </a:r>
          </a:p>
          <a:p>
            <a:pPr marL="914400"/>
            <a:r>
              <a:rPr lang="en-US" dirty="0">
                <a:latin typeface="Times New Roman" panose="02020603050405020304" pitchFamily="18" charset="0"/>
                <a:cs typeface="Times New Roman" panose="02020603050405020304" pitchFamily="18" charset="0"/>
              </a:rPr>
              <a:t>Environmental Protection Agency (EPA)</a:t>
            </a:r>
          </a:p>
          <a:p>
            <a:pPr marL="914400"/>
            <a:r>
              <a:rPr lang="en-US" dirty="0">
                <a:latin typeface="Times New Roman" panose="02020603050405020304" pitchFamily="18" charset="0"/>
                <a:cs typeface="Times New Roman" panose="02020603050405020304" pitchFamily="18" charset="0"/>
              </a:rPr>
              <a:t>Federal Communication Commission (FCC)</a:t>
            </a:r>
          </a:p>
          <a:p>
            <a:pPr marL="914400"/>
            <a:r>
              <a:rPr lang="en-US" dirty="0">
                <a:latin typeface="Times New Roman" panose="02020603050405020304" pitchFamily="18" charset="0"/>
                <a:cs typeface="Times New Roman" panose="02020603050405020304" pitchFamily="18" charset="0"/>
              </a:rPr>
              <a:t>Federal Reserve Board (Fed.)</a:t>
            </a:r>
          </a:p>
          <a:p>
            <a:pPr marL="0" lvl="0" indent="0">
              <a:buNone/>
            </a:pPr>
            <a:r>
              <a:rPr lang="en-US" dirty="0">
                <a:latin typeface="Times New Roman" panose="02020603050405020304" pitchFamily="18" charset="0"/>
                <a:cs typeface="Times New Roman" panose="02020603050405020304" pitchFamily="18" charset="0"/>
              </a:rPr>
              <a:t>C.     Describe two ways in which Congress federal agencies follow legislative intent.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3379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72000"/>
            </a:schemeClr>
          </a:solidFill>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Unit IV: Institution of the National Government: Congress, President, Bureaucracy, and Judiciary</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The major formal and informal arrangement of powers</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Relationships among the four branches and varying balances of power </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Linkages between the four branches and the following</a:t>
            </a:r>
          </a:p>
          <a:p>
            <a:pPr marL="1085850" lvl="0">
              <a:spcBef>
                <a:spcPts val="0"/>
              </a:spcBef>
            </a:pPr>
            <a:r>
              <a:rPr lang="en-US" sz="1400" dirty="0">
                <a:latin typeface="Times New Roman" panose="02020603050405020304" pitchFamily="18" charset="0"/>
                <a:cs typeface="Times New Roman" panose="02020603050405020304" pitchFamily="18" charset="0"/>
              </a:rPr>
              <a:t>Public opinion and voters</a:t>
            </a:r>
          </a:p>
          <a:p>
            <a:pPr marL="1085850">
              <a:spcBef>
                <a:spcPts val="0"/>
              </a:spcBef>
            </a:pPr>
            <a:r>
              <a:rPr lang="en-US" sz="1400" dirty="0">
                <a:latin typeface="Times New Roman" panose="02020603050405020304" pitchFamily="18" charset="0"/>
                <a:cs typeface="Times New Roman" panose="02020603050405020304" pitchFamily="18" charset="0"/>
              </a:rPr>
              <a:t>Interest groups</a:t>
            </a:r>
          </a:p>
          <a:p>
            <a:pPr marL="1085850" lvl="0">
              <a:spcBef>
                <a:spcPts val="0"/>
              </a:spcBef>
            </a:pPr>
            <a:r>
              <a:rPr lang="en-US" sz="1400" dirty="0">
                <a:latin typeface="Times New Roman" panose="02020603050405020304" pitchFamily="18" charset="0"/>
                <a:cs typeface="Times New Roman" panose="02020603050405020304" pitchFamily="18" charset="0"/>
              </a:rPr>
              <a:t>Political parties </a:t>
            </a:r>
          </a:p>
          <a:p>
            <a:pPr marL="1085850" lvl="0">
              <a:spcBef>
                <a:spcPts val="0"/>
              </a:spcBef>
            </a:pPr>
            <a:r>
              <a:rPr lang="en-US" sz="1400" dirty="0">
                <a:latin typeface="Times New Roman" panose="02020603050405020304" pitchFamily="18" charset="0"/>
                <a:cs typeface="Times New Roman" panose="02020603050405020304" pitchFamily="18" charset="0"/>
              </a:rPr>
              <a:t>The media</a:t>
            </a:r>
          </a:p>
          <a:p>
            <a:pPr marL="1085850" lvl="0">
              <a:spcBef>
                <a:spcPts val="0"/>
              </a:spcBef>
            </a:pPr>
            <a:r>
              <a:rPr lang="en-US" sz="1400" dirty="0">
                <a:latin typeface="Times New Roman" panose="02020603050405020304" pitchFamily="18" charset="0"/>
                <a:cs typeface="Times New Roman" panose="02020603050405020304" pitchFamily="18" charset="0"/>
              </a:rPr>
              <a:t>State and local government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whether the federal bureaucracy power to regulate undermines the </a:t>
            </a:r>
            <a:r>
              <a:rPr lang="en-US" sz="2000" b="1" i="1" dirty="0" err="1">
                <a:solidFill>
                  <a:srgbClr val="FF0000"/>
                </a:solidFill>
                <a:latin typeface="Times New Roman" panose="02020603050405020304" pitchFamily="18" charset="0"/>
                <a:cs typeface="Times New Roman" panose="02020603050405020304" pitchFamily="18" charset="0"/>
              </a:rPr>
              <a:t>Madisonian</a:t>
            </a:r>
            <a:r>
              <a:rPr lang="en-US" sz="2000" b="1" i="1" dirty="0">
                <a:solidFill>
                  <a:srgbClr val="FF0000"/>
                </a:solidFill>
                <a:latin typeface="Times New Roman" panose="02020603050405020304" pitchFamily="18" charset="0"/>
                <a:cs typeface="Times New Roman" panose="02020603050405020304" pitchFamily="18" charset="0"/>
              </a:rPr>
              <a:t> Model of Government</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r>
              <a:rPr lang="en-US" sz="2000" dirty="0">
                <a:latin typeface="Times New Roman" panose="02020603050405020304" pitchFamily="18" charset="0"/>
                <a:cs typeface="Times New Roman" panose="02020603050405020304" pitchFamily="18" charset="0"/>
              </a:rPr>
              <a:t> </a:t>
            </a:r>
          </a:p>
          <a:p>
            <a:pPr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Bureaucratic discretion divide</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Bureaucratic Challenge</a:t>
            </a:r>
            <a:endParaRPr lang="en-US" sz="2000" dirty="0">
              <a:solidFill>
                <a:schemeClr val="bg1"/>
              </a:solidFill>
              <a:latin typeface="Times New Roman" panose="02020603050405020304" pitchFamily="18" charset="0"/>
              <a:cs typeface="Times New Roman" panose="02020603050405020304" pitchFamily="18" charset="0"/>
            </a:endParaRPr>
          </a:p>
          <a:p>
            <a:pPr marL="571500" lvl="0">
              <a:spcBef>
                <a:spcPts val="0"/>
              </a:spcBef>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Executive Branch Test, Wednesday, February 26</a:t>
            </a:r>
          </a:p>
        </p:txBody>
      </p:sp>
    </p:spTree>
    <p:extLst>
      <p:ext uri="{BB962C8B-B14F-4D97-AF65-F5344CB8AC3E}">
        <p14:creationId xmlns:p14="http://schemas.microsoft.com/office/powerpoint/2010/main" val="1709074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a:solidFill>
            <a:schemeClr val="accent1">
              <a:alpha val="72000"/>
            </a:schemeClr>
          </a:solidFill>
        </p:spPr>
        <p:txBody>
          <a:bodyPr>
            <a:normAutofit lnSpcReduction="10000"/>
          </a:bodyPr>
          <a:lstStyle/>
          <a:p>
            <a:pPr marL="0" indent="0">
              <a:buNone/>
            </a:pPr>
            <a:r>
              <a:rPr lang="en-US" sz="1400" dirty="0">
                <a:latin typeface="Times New Roman" panose="02020603050405020304" pitchFamily="18" charset="0"/>
                <a:cs typeface="Times New Roman" panose="02020603050405020304" pitchFamily="18" charset="0"/>
              </a:rPr>
              <a:t>Unit IV: Institution of the National Government: Congress, President, Bureaucracy, and Judiciary</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The major formal and informal arrangement of powers</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Relationships among the four branches and varying balances of power </a:t>
            </a:r>
          </a:p>
          <a:p>
            <a:pPr marL="800100" lvl="0">
              <a:spcBef>
                <a:spcPts val="0"/>
              </a:spcBef>
              <a:buFont typeface="+mj-lt"/>
              <a:buAutoNum type="alphaUcPeriod"/>
            </a:pPr>
            <a:r>
              <a:rPr lang="en-US" sz="1400" dirty="0">
                <a:latin typeface="Times New Roman" panose="02020603050405020304" pitchFamily="18" charset="0"/>
                <a:cs typeface="Times New Roman" panose="02020603050405020304" pitchFamily="18" charset="0"/>
              </a:rPr>
              <a:t>Linkages between the four branches and the following</a:t>
            </a:r>
          </a:p>
          <a:p>
            <a:pPr marL="1085850" lvl="0">
              <a:spcBef>
                <a:spcPts val="0"/>
              </a:spcBef>
            </a:pPr>
            <a:r>
              <a:rPr lang="en-US" sz="1400" dirty="0">
                <a:latin typeface="Times New Roman" panose="02020603050405020304" pitchFamily="18" charset="0"/>
                <a:cs typeface="Times New Roman" panose="02020603050405020304" pitchFamily="18" charset="0"/>
              </a:rPr>
              <a:t>Public opinion and voters</a:t>
            </a:r>
          </a:p>
          <a:p>
            <a:pPr marL="1085850">
              <a:spcBef>
                <a:spcPts val="0"/>
              </a:spcBef>
            </a:pPr>
            <a:r>
              <a:rPr lang="en-US" sz="1400" dirty="0">
                <a:latin typeface="Times New Roman" panose="02020603050405020304" pitchFamily="18" charset="0"/>
                <a:cs typeface="Times New Roman" panose="02020603050405020304" pitchFamily="18" charset="0"/>
              </a:rPr>
              <a:t>Interest groups</a:t>
            </a:r>
          </a:p>
          <a:p>
            <a:pPr marL="1085850" lvl="0">
              <a:spcBef>
                <a:spcPts val="0"/>
              </a:spcBef>
            </a:pPr>
            <a:r>
              <a:rPr lang="en-US" sz="1400" dirty="0">
                <a:latin typeface="Times New Roman" panose="02020603050405020304" pitchFamily="18" charset="0"/>
                <a:cs typeface="Times New Roman" panose="02020603050405020304" pitchFamily="18" charset="0"/>
              </a:rPr>
              <a:t>Political parties </a:t>
            </a:r>
          </a:p>
          <a:p>
            <a:pPr marL="1085850" lvl="0">
              <a:spcBef>
                <a:spcPts val="0"/>
              </a:spcBef>
            </a:pPr>
            <a:r>
              <a:rPr lang="en-US" sz="1400" dirty="0">
                <a:latin typeface="Times New Roman" panose="02020603050405020304" pitchFamily="18" charset="0"/>
                <a:cs typeface="Times New Roman" panose="02020603050405020304" pitchFamily="18" charset="0"/>
              </a:rPr>
              <a:t>The media</a:t>
            </a:r>
          </a:p>
          <a:p>
            <a:pPr marL="1085850" lvl="0">
              <a:spcBef>
                <a:spcPts val="0"/>
              </a:spcBef>
            </a:pPr>
            <a:r>
              <a:rPr lang="en-US" sz="1400" dirty="0">
                <a:latin typeface="Times New Roman" panose="02020603050405020304" pitchFamily="18" charset="0"/>
                <a:cs typeface="Times New Roman" panose="02020603050405020304" pitchFamily="18" charset="0"/>
              </a:rPr>
              <a:t>State and local government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How do the institutions of government articulate democracy and interact with various linkage institutions to carry out republicanism </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Students Can:</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how democratic is a government by proxy</a:t>
            </a:r>
          </a:p>
          <a:p>
            <a:pPr marL="571500" lvl="0">
              <a:spcBef>
                <a:spcPts val="0"/>
              </a:spcBef>
              <a:buFont typeface="Wingdings" panose="05000000000000000000" pitchFamily="2" charset="2"/>
              <a:buChar char="Ø"/>
            </a:pPr>
            <a:r>
              <a:rPr lang="en-US" sz="2000" b="1" i="1" dirty="0">
                <a:solidFill>
                  <a:srgbClr val="FF0000"/>
                </a:solidFill>
                <a:latin typeface="Times New Roman" panose="02020603050405020304" pitchFamily="18" charset="0"/>
                <a:cs typeface="Times New Roman" panose="02020603050405020304" pitchFamily="18" charset="0"/>
              </a:rPr>
              <a:t>Evaluate whether the federal bureaucracy power to regulate undermines the </a:t>
            </a:r>
            <a:r>
              <a:rPr lang="en-US" sz="2000" b="1" i="1" dirty="0" err="1">
                <a:solidFill>
                  <a:srgbClr val="FF0000"/>
                </a:solidFill>
                <a:latin typeface="Times New Roman" panose="02020603050405020304" pitchFamily="18" charset="0"/>
                <a:cs typeface="Times New Roman" panose="02020603050405020304" pitchFamily="18" charset="0"/>
              </a:rPr>
              <a:t>Madisonian</a:t>
            </a:r>
            <a:r>
              <a:rPr lang="en-US" sz="2000" b="1" i="1" dirty="0">
                <a:solidFill>
                  <a:srgbClr val="FF0000"/>
                </a:solidFill>
                <a:latin typeface="Times New Roman" panose="02020603050405020304" pitchFamily="18" charset="0"/>
                <a:cs typeface="Times New Roman" panose="02020603050405020304" pitchFamily="18" charset="0"/>
              </a:rPr>
              <a:t> Model of Government</a:t>
            </a:r>
          </a:p>
          <a:p>
            <a:pPr marL="0" lvl="0" indent="0">
              <a:spcBef>
                <a:spcPts val="0"/>
              </a:spcBef>
              <a:buNone/>
            </a:pPr>
            <a:endParaRPr lang="en-US" sz="2000" dirty="0">
              <a:latin typeface="Times New Roman" panose="02020603050405020304" pitchFamily="18" charset="0"/>
              <a:cs typeface="Times New Roman" panose="02020603050405020304" pitchFamily="18" charset="0"/>
            </a:endParaRP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Agenda:</a:t>
            </a:r>
            <a:r>
              <a:rPr lang="en-US" sz="2000" dirty="0">
                <a:latin typeface="Times New Roman" panose="02020603050405020304" pitchFamily="18" charset="0"/>
                <a:cs typeface="Times New Roman" panose="02020603050405020304" pitchFamily="18" charset="0"/>
              </a:rPr>
              <a:t> </a:t>
            </a:r>
          </a:p>
          <a:p>
            <a:pPr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Limited Government </a:t>
            </a:r>
          </a:p>
          <a:p>
            <a:pPr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Grading LEQ </a:t>
            </a:r>
          </a:p>
          <a:p>
            <a:pPr lvl="0">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Guidelines for a bureaucracy</a:t>
            </a:r>
          </a:p>
          <a:p>
            <a:pPr marL="0" lvl="0" indent="0">
              <a:spcBef>
                <a:spcPts val="0"/>
              </a:spcBef>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571500" lvl="0">
              <a:spcBef>
                <a:spcPts val="0"/>
              </a:spcBef>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Seven Big Cases in 2020</a:t>
            </a:r>
          </a:p>
          <a:p>
            <a:pPr marL="571500" lvl="0">
              <a:spcBef>
                <a:spcPts val="0"/>
              </a:spcBef>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Executive Branch Test, Wednesday, February 26</a:t>
            </a:r>
          </a:p>
        </p:txBody>
      </p:sp>
    </p:spTree>
    <p:extLst>
      <p:ext uri="{BB962C8B-B14F-4D97-AF65-F5344CB8AC3E}">
        <p14:creationId xmlns:p14="http://schemas.microsoft.com/office/powerpoint/2010/main" val="26139155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EFE4-D95A-4498-A3F5-BD0BEF2447F6}"/>
              </a:ext>
            </a:extLst>
          </p:cNvPr>
          <p:cNvSpPr>
            <a:spLocks noGrp="1"/>
          </p:cNvSpPr>
          <p:nvPr>
            <p:ph type="title"/>
          </p:nvPr>
        </p:nvSpPr>
        <p:spPr>
          <a:solidFill>
            <a:schemeClr val="bg1"/>
          </a:solidFill>
        </p:spPr>
        <p:txBody>
          <a:bodyPr/>
          <a:lstStyle/>
          <a:p>
            <a:r>
              <a:rPr lang="en-US" b="1" dirty="0">
                <a:solidFill>
                  <a:srgbClr val="FF0000"/>
                </a:solidFill>
                <a:latin typeface="Baskerville Old Face" panose="02020602080505020303" pitchFamily="18" charset="0"/>
              </a:rPr>
              <a:t>Limited Government</a:t>
            </a:r>
          </a:p>
        </p:txBody>
      </p:sp>
      <p:sp>
        <p:nvSpPr>
          <p:cNvPr id="3" name="Content Placeholder 2">
            <a:extLst>
              <a:ext uri="{FF2B5EF4-FFF2-40B4-BE49-F238E27FC236}">
                <a16:creationId xmlns:a16="http://schemas.microsoft.com/office/drawing/2014/main" id="{9B846FF0-5BF2-4708-9BD6-E03847F6D11D}"/>
              </a:ext>
            </a:extLst>
          </p:cNvPr>
          <p:cNvSpPr>
            <a:spLocks noGrp="1"/>
          </p:cNvSpPr>
          <p:nvPr>
            <p:ph idx="1"/>
          </p:nvPr>
        </p:nvSpPr>
        <p:spPr>
          <a:xfrm>
            <a:off x="457200" y="2049482"/>
            <a:ext cx="8229600" cy="4525963"/>
          </a:xfrm>
          <a:solidFill>
            <a:schemeClr val="bg1"/>
          </a:solidFill>
        </p:spPr>
        <p:txBody>
          <a:bodyPr>
            <a:normAutofit lnSpcReduction="10000"/>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Identify and explain two ways the bureaucracy is limited by a system of checks of balances </a:t>
            </a:r>
          </a:p>
          <a:p>
            <a:r>
              <a:rPr lang="en-US" sz="2400" dirty="0">
                <a:latin typeface="Times New Roman" panose="02020603050405020304" pitchFamily="18" charset="0"/>
                <a:cs typeface="Times New Roman" panose="02020603050405020304" pitchFamily="18" charset="0"/>
              </a:rPr>
              <a:t>Explain how what you identified in part A supports the ideas of Federalist 51</a:t>
            </a:r>
          </a:p>
          <a:p>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E0CCAD5-8904-4571-A490-AF60F0669E67}"/>
              </a:ext>
            </a:extLst>
          </p:cNvPr>
          <p:cNvSpPr/>
          <p:nvPr/>
        </p:nvSpPr>
        <p:spPr>
          <a:xfrm>
            <a:off x="228600" y="1607642"/>
            <a:ext cx="8610600" cy="3040558"/>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Ambition must be made to counteract ambition. The interest of the man, must be connected with the constitutional rights of the place. It may be a reflection on human nature, that such devices should be necessary to control the abuses of government. But what is government itself,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 </a:t>
            </a:r>
          </a:p>
          <a:p>
            <a:r>
              <a:rPr lang="en-US" sz="2000" dirty="0">
                <a:latin typeface="Times New Roman" panose="02020603050405020304" pitchFamily="18" charset="0"/>
                <a:cs typeface="Times New Roman" panose="02020603050405020304" pitchFamily="18" charset="0"/>
              </a:rPr>
              <a:t>	- Publius, Federalist 51, 1788</a:t>
            </a:r>
          </a:p>
        </p:txBody>
      </p:sp>
    </p:spTree>
    <p:extLst>
      <p:ext uri="{BB962C8B-B14F-4D97-AF65-F5344CB8AC3E}">
        <p14:creationId xmlns:p14="http://schemas.microsoft.com/office/powerpoint/2010/main" val="455307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11170</TotalTime>
  <Words>8468</Words>
  <Application>Microsoft Office PowerPoint</Application>
  <PresentationFormat>On-screen Show (4:3)</PresentationFormat>
  <Paragraphs>964</Paragraphs>
  <Slides>115</Slides>
  <Notes>1</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115</vt:i4>
      </vt:variant>
    </vt:vector>
  </HeadingPairs>
  <TitlesOfParts>
    <vt:vector size="124" baseType="lpstr">
      <vt:lpstr>Arial</vt:lpstr>
      <vt:lpstr>Baskerville Old Face</vt:lpstr>
      <vt:lpstr>Calibri</vt:lpstr>
      <vt:lpstr>Georgia Pro Black</vt:lpstr>
      <vt:lpstr>Stencil</vt:lpstr>
      <vt:lpstr>Times</vt:lpstr>
      <vt:lpstr>Times New Roman</vt:lpstr>
      <vt:lpstr>Wingdings</vt:lpstr>
      <vt:lpstr>Office Theme</vt:lpstr>
      <vt:lpstr>PowerPoint Presentation</vt:lpstr>
      <vt:lpstr>PowerPoint Presentation</vt:lpstr>
      <vt:lpstr>PowerPoint Presentation</vt:lpstr>
      <vt:lpstr>A Vision of the Federal Bureaucracy</vt:lpstr>
      <vt:lpstr>The Un-elected</vt:lpstr>
      <vt:lpstr>Government employment </vt:lpstr>
      <vt:lpstr>American Bureaucracy</vt:lpstr>
      <vt:lpstr>Informal Government </vt:lpstr>
      <vt:lpstr>Delegated Authority</vt:lpstr>
      <vt:lpstr>Bureaucratic Design</vt:lpstr>
      <vt:lpstr>A True Bureaucracy </vt:lpstr>
      <vt:lpstr>Constitutional Conflict</vt:lpstr>
      <vt:lpstr>Trending</vt:lpstr>
      <vt:lpstr>PowerPoint Presentation</vt:lpstr>
      <vt:lpstr>Who Gets The JOB</vt:lpstr>
      <vt:lpstr>To the Victor Go the SPOILS</vt:lpstr>
      <vt:lpstr>It’s about the FLOW</vt:lpstr>
      <vt:lpstr>Bureaucrat</vt:lpstr>
      <vt:lpstr>Challenging the Bureaucrat</vt:lpstr>
      <vt:lpstr>Debunking the Myth</vt:lpstr>
      <vt:lpstr>Civil Servants</vt:lpstr>
      <vt:lpstr>Testing the Madisonian Model</vt:lpstr>
      <vt:lpstr>Upholding the Principle of Limited Government</vt:lpstr>
      <vt:lpstr>A Government by Proxy</vt:lpstr>
      <vt:lpstr>PowerPoint Presentation</vt:lpstr>
      <vt:lpstr>The Purpose of the Bureaucracy</vt:lpstr>
      <vt:lpstr>Implementation </vt:lpstr>
      <vt:lpstr>Policy-Making Discretion</vt:lpstr>
      <vt:lpstr>Issues with Implementation </vt:lpstr>
      <vt:lpstr>Public Policy </vt:lpstr>
      <vt:lpstr>The War on Drugs </vt:lpstr>
      <vt:lpstr>Bureaucratic Authority</vt:lpstr>
      <vt:lpstr>I Fought the Law</vt:lpstr>
      <vt:lpstr>PowerPoint Presentation</vt:lpstr>
      <vt:lpstr>To Regulate or Deregulate</vt:lpstr>
      <vt:lpstr>Regulation Debate </vt:lpstr>
      <vt:lpstr>To Regulate or To Deregulate</vt:lpstr>
      <vt:lpstr>Implementation – Regulation Debate</vt:lpstr>
      <vt:lpstr>The Politics of Regulation</vt:lpstr>
      <vt:lpstr>Failures of Regulation</vt:lpstr>
      <vt:lpstr>Evaluating Legitimate Implementation</vt:lpstr>
      <vt:lpstr>Tax Dollars at Work</vt:lpstr>
      <vt:lpstr>The War on Drugs </vt:lpstr>
      <vt:lpstr>Bureaucratic Authority</vt:lpstr>
      <vt:lpstr>PowerPoint Presentation</vt:lpstr>
      <vt:lpstr>Bureaucratic Authority</vt:lpstr>
      <vt:lpstr>Ways to Regulate</vt:lpstr>
      <vt:lpstr>Legislative veto</vt:lpstr>
      <vt:lpstr>Reforming the Bureaucracy</vt:lpstr>
      <vt:lpstr>The War on Drugs </vt:lpstr>
      <vt:lpstr>Bureaucratic Authority</vt:lpstr>
      <vt:lpstr>I Fought the Law</vt:lpstr>
      <vt:lpstr>Wasting Away in Washington DC?</vt:lpstr>
      <vt:lpstr>Regulators </vt:lpstr>
      <vt:lpstr>Issue Advocacy</vt:lpstr>
      <vt:lpstr>PowerPoint Presentation</vt:lpstr>
      <vt:lpstr>Bureaucratic Design</vt:lpstr>
      <vt:lpstr>Structure of the White House</vt:lpstr>
      <vt:lpstr>Office of the White House </vt:lpstr>
      <vt:lpstr>Executive Office of the President</vt:lpstr>
      <vt:lpstr>Cabinet</vt:lpstr>
      <vt:lpstr>Independent Agencies</vt:lpstr>
      <vt:lpstr>Government Corporations</vt:lpstr>
      <vt:lpstr>Implementation</vt:lpstr>
      <vt:lpstr>PowerPoint Presentation</vt:lpstr>
      <vt:lpstr>Playing the Iron Triangle </vt:lpstr>
      <vt:lpstr>Iron Triangles </vt:lpstr>
      <vt:lpstr>Issue Networks</vt:lpstr>
      <vt:lpstr>Madisonian Model </vt:lpstr>
      <vt:lpstr>Draw an Iron Triangle </vt:lpstr>
      <vt:lpstr>PowerPoint Presentation</vt:lpstr>
      <vt:lpstr>Draw an Iron Triangle </vt:lpstr>
      <vt:lpstr>Implementation – How To</vt:lpstr>
      <vt:lpstr>Madisonian Model of Government </vt:lpstr>
      <vt:lpstr>The Linkage Institution Faction</vt:lpstr>
      <vt:lpstr>Presidential Review</vt:lpstr>
      <vt:lpstr>America’s War on Drugs</vt:lpstr>
      <vt:lpstr>Implementation – How To</vt:lpstr>
      <vt:lpstr>PowerPoint Presentation</vt:lpstr>
      <vt:lpstr>Perspective of the Bureaucracy</vt:lpstr>
      <vt:lpstr>Checks &amp; Balances</vt:lpstr>
      <vt:lpstr>Checks &amp; Balances</vt:lpstr>
      <vt:lpstr>Constitutional Question</vt:lpstr>
      <vt:lpstr>Reforming the system</vt:lpstr>
      <vt:lpstr>Reforms of the Bureaucracy</vt:lpstr>
      <vt:lpstr>PowerPoint Presentation</vt:lpstr>
      <vt:lpstr>Bureaucratic Boom!</vt:lpstr>
      <vt:lpstr>PowerPoint Presentation</vt:lpstr>
      <vt:lpstr>January 6, A Test of American Democracy</vt:lpstr>
      <vt:lpstr>Senate Certification Debate</vt:lpstr>
      <vt:lpstr>Senate Certification Debate</vt:lpstr>
      <vt:lpstr>Senate Certification Debate</vt:lpstr>
      <vt:lpstr>I Fought the Law</vt:lpstr>
      <vt:lpstr>The Madisonian Model STRIKES BACK</vt:lpstr>
      <vt:lpstr>PowerPoint Presentation</vt:lpstr>
      <vt:lpstr>Deconstruction</vt:lpstr>
      <vt:lpstr>PowerPoint Presentation</vt:lpstr>
      <vt:lpstr>PowerPoint Presentation</vt:lpstr>
      <vt:lpstr>Limited Government</vt:lpstr>
      <vt:lpstr>Big 7 in 2020</vt:lpstr>
      <vt:lpstr>Grading an Essay</vt:lpstr>
      <vt:lpstr>Executive Lingo</vt:lpstr>
      <vt:lpstr>PowerPoint Presentation</vt:lpstr>
      <vt:lpstr>PowerPoint Presentation</vt:lpstr>
      <vt:lpstr>Implementation – How To</vt:lpstr>
      <vt:lpstr>Challenge Question</vt:lpstr>
      <vt:lpstr>Challenge Question</vt:lpstr>
      <vt:lpstr>Challenge Question</vt:lpstr>
      <vt:lpstr>Challenge Question</vt:lpstr>
      <vt:lpstr>Challenge Question</vt:lpstr>
      <vt:lpstr>Challenge Question</vt:lpstr>
      <vt:lpstr>Challenge Question</vt:lpstr>
      <vt:lpstr>Challenge Question</vt:lpstr>
      <vt:lpstr>Challenge Question</vt:lpstr>
      <vt:lpstr>Challenge Question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Dogma</dc:creator>
  <cp:lastModifiedBy>Hultberg, Andrew P</cp:lastModifiedBy>
  <cp:revision>216</cp:revision>
  <cp:lastPrinted>2021-11-18T20:19:39Z</cp:lastPrinted>
  <dcterms:created xsi:type="dcterms:W3CDTF">2016-02-10T01:14:41Z</dcterms:created>
  <dcterms:modified xsi:type="dcterms:W3CDTF">2023-12-19T21:56:17Z</dcterms:modified>
</cp:coreProperties>
</file>