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gi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0"/>
  </p:notesMasterIdLst>
  <p:sldIdLst>
    <p:sldId id="257" r:id="rId2"/>
    <p:sldId id="364" r:id="rId3"/>
    <p:sldId id="351" r:id="rId4"/>
    <p:sldId id="298" r:id="rId5"/>
    <p:sldId id="395" r:id="rId6"/>
    <p:sldId id="365" r:id="rId7"/>
    <p:sldId id="366" r:id="rId8"/>
    <p:sldId id="368" r:id="rId9"/>
    <p:sldId id="413" r:id="rId10"/>
    <p:sldId id="411" r:id="rId11"/>
    <p:sldId id="414" r:id="rId12"/>
    <p:sldId id="356" r:id="rId13"/>
    <p:sldId id="398" r:id="rId14"/>
    <p:sldId id="397" r:id="rId15"/>
    <p:sldId id="399" r:id="rId16"/>
    <p:sldId id="348" r:id="rId17"/>
    <p:sldId id="387" r:id="rId18"/>
    <p:sldId id="415" r:id="rId19"/>
    <p:sldId id="416" r:id="rId20"/>
    <p:sldId id="417" r:id="rId21"/>
    <p:sldId id="418" r:id="rId22"/>
    <p:sldId id="419" r:id="rId23"/>
    <p:sldId id="420" r:id="rId24"/>
    <p:sldId id="421" r:id="rId25"/>
    <p:sldId id="422" r:id="rId26"/>
    <p:sldId id="423" r:id="rId27"/>
    <p:sldId id="425" r:id="rId28"/>
    <p:sldId id="325" r:id="rId29"/>
    <p:sldId id="326" r:id="rId30"/>
    <p:sldId id="426" r:id="rId31"/>
    <p:sldId id="345" r:id="rId32"/>
    <p:sldId id="358" r:id="rId33"/>
    <p:sldId id="430" r:id="rId34"/>
    <p:sldId id="424" r:id="rId35"/>
    <p:sldId id="406" r:id="rId36"/>
    <p:sldId id="400" r:id="rId37"/>
    <p:sldId id="401" r:id="rId38"/>
    <p:sldId id="377" r:id="rId39"/>
    <p:sldId id="402" r:id="rId40"/>
    <p:sldId id="360" r:id="rId41"/>
    <p:sldId id="403" r:id="rId42"/>
    <p:sldId id="427" r:id="rId43"/>
    <p:sldId id="404" r:id="rId44"/>
    <p:sldId id="428" r:id="rId45"/>
    <p:sldId id="405" r:id="rId46"/>
    <p:sldId id="336" r:id="rId47"/>
    <p:sldId id="407" r:id="rId48"/>
    <p:sldId id="384" r:id="rId49"/>
    <p:sldId id="386" r:id="rId50"/>
    <p:sldId id="359" r:id="rId51"/>
    <p:sldId id="343" r:id="rId52"/>
    <p:sldId id="408" r:id="rId53"/>
    <p:sldId id="383" r:id="rId54"/>
    <p:sldId id="429" r:id="rId55"/>
    <p:sldId id="362" r:id="rId56"/>
    <p:sldId id="409" r:id="rId57"/>
    <p:sldId id="393" r:id="rId58"/>
    <p:sldId id="375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280" autoAdjust="0"/>
  </p:normalViewPr>
  <p:slideViewPr>
    <p:cSldViewPr>
      <p:cViewPr varScale="1">
        <p:scale>
          <a:sx n="70" d="100"/>
          <a:sy n="70" d="100"/>
        </p:scale>
        <p:origin x="-13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94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3132F-8A38-4949-9C36-43E71C1CAAC7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107B9-65C6-4016-930A-ACD3B599A5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35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107B9-65C6-4016-930A-ACD3B599A5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0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107B9-65C6-4016-930A-ACD3B599A5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2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107B9-65C6-4016-930A-ACD3B599A5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36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107B9-65C6-4016-930A-ACD3B599A54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AED832-CEA4-4B36-9873-FBB537CF70DE}" type="slidenum">
              <a:rPr lang="en-US"/>
              <a:pPr/>
              <a:t>28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45620-F3E1-4951-8931-81C2ADA96167}" type="slidenum">
              <a:rPr lang="en-US"/>
              <a:pPr/>
              <a:t>29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107B9-65C6-4016-930A-ACD3B599A54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58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107B9-65C6-4016-930A-ACD3B599A54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32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86A02-3620-4A8A-B425-A395EDD6C8F2}" type="slidenum">
              <a:rPr lang="en-US"/>
              <a:pPr/>
              <a:t>51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“Soak the Rich” Tax</a:t>
            </a:r>
          </a:p>
          <a:p>
            <a:pPr eaLnBrk="1" hangingPunct="1"/>
            <a:r>
              <a:rPr lang="en-US" dirty="0"/>
              <a:t>Increased income, inheritance, gift &amp; excess profits taxes</a:t>
            </a:r>
          </a:p>
          <a:p>
            <a:pPr eaLnBrk="1" hangingPunct="1"/>
            <a:r>
              <a:rPr lang="en-US" dirty="0"/>
              <a:t>Didn’t really redistribute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ABAAF-2D2B-483E-B692-B0636814A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7727-7844-4877-AD19-C8D2E7218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20D98EB-08C7-4981-9CD4-830C8C8EBAB2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F4DEDD9-B687-4957-ADE4-EEB037A22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hyperlink" Target="https://www.youtube.com/watch?v=z9CBpbuV3ok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://www.bing.com/videos/search?q=fireside+chat&amp;FORM=HDRSC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4.jpeg"/><Relationship Id="rId5" Type="http://schemas.openxmlformats.org/officeDocument/2006/relationships/hyperlink" Target="http://www.bing.com/images/search?q=civilian+conservation+corps&amp;view=detailv2&amp;qpvt=civilian+conservation+corps&amp;id=C94A1589EBB8AFA510009661F3C958285A4D05B3&amp;selectedIndex=2&amp;ccid=mzOgQLcb&amp;simid=608023437088719318&amp;thid=OIP.M9b33a040b71b2afa47973589ab041333o0" TargetMode="Externa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4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hyperlink" Target="https://www.youtube.com/watch?v=UNftrsCMiQs" TargetMode="External"/><Relationship Id="rId5" Type="http://schemas.openxmlformats.org/officeDocument/2006/relationships/image" Target="../media/image51.jpg"/><Relationship Id="rId4" Type="http://schemas.openxmlformats.org/officeDocument/2006/relationships/hyperlink" Target="https://www.bing.com/videos/search?q=great+depression+blues&amp;&amp;view=detail&amp;mid=2F9C0FE551E092CDF6FA2F9C0FE551E092CDF6FA&amp;&amp;FORM=VRDGAR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56.gif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hyperlink" Target="https://www.bing.com/videos/search?q=Gone+with+the+Wind+I+shall+never+go+hungry+again&amp;&amp;view=detail&amp;mid=0F24D26AF2B2A4DD252B0F24D26AF2B2A4DD252B&amp;&amp;FORM=VRDGAR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jpg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jpeg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4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4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hyperlink" Target="https://www.youtube.com/watch?v=RJpLMvgUXe8" TargetMode="External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4.png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4.png"/><Relationship Id="rId5" Type="http://schemas.openxmlformats.org/officeDocument/2006/relationships/image" Target="../media/image80.jpg"/><Relationship Id="rId4" Type="http://schemas.openxmlformats.org/officeDocument/2006/relationships/notesSlide" Target="../notesSlides/notesSlide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jpeg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4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51054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Redefined Democracy: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Political Rights 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 Economic</a:t>
            </a:r>
            <a:b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</a:b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Security  Social Justice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11049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Franklin D. Roosevelt</a:t>
            </a:r>
            <a:b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 New Deal</a:t>
            </a:r>
          </a:p>
        </p:txBody>
      </p:sp>
      <p:pic>
        <p:nvPicPr>
          <p:cNvPr id="3076" name="Picture 6" descr="fd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2895600"/>
            <a:ext cx="1982788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F09225-9CE4-4CCB-94D6-3520E98D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Hoover’s Responses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828373-163C-43C6-B99D-DD4A499A50C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5032248" cy="4572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Herbert Hoover Plan for Recovery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C328F33A-D928-4406-85EC-32E54D0AD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844296"/>
            <a:ext cx="2564662" cy="25856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xmlns="" id="{ADA05DAA-82E5-47A7-B0F4-0854BC02F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8" y="3657600"/>
            <a:ext cx="2960104" cy="2854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BE196E-B11F-4D7A-9D17-C3D7C8AA95FB}"/>
              </a:ext>
            </a:extLst>
          </p:cNvPr>
          <p:cNvSpPr/>
          <p:nvPr/>
        </p:nvSpPr>
        <p:spPr>
          <a:xfrm>
            <a:off x="533400" y="2057400"/>
            <a:ext cx="5257800" cy="75895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1638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Volunteerism: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 business to keep employees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DAB0C-4CE4-409D-BAA3-9D2C9380EB62}"/>
              </a:ext>
            </a:extLst>
          </p:cNvPr>
          <p:cNvSpPr/>
          <p:nvPr/>
        </p:nvSpPr>
        <p:spPr>
          <a:xfrm>
            <a:off x="510310" y="2900507"/>
            <a:ext cx="5257800" cy="75895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1638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Hawley Smoot Tariff 1929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(FAILED)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5710D43-E401-4206-9D30-4C4083F73233}"/>
              </a:ext>
            </a:extLst>
          </p:cNvPr>
          <p:cNvSpPr/>
          <p:nvPr/>
        </p:nvSpPr>
        <p:spPr>
          <a:xfrm>
            <a:off x="510310" y="3743614"/>
            <a:ext cx="5257800" cy="197138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1638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Finance Corporation (RFC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grant loans to state &amp; local governments, banks, and railroads (trickle down economics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Mellonism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FAILS</a:t>
            </a:r>
            <a:endParaRPr lang="en-US" sz="24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C089BD5B-BCB8-4CBC-9149-8AE75447E3AD}"/>
              </a:ext>
            </a:extLst>
          </p:cNvPr>
          <p:cNvSpPr/>
          <p:nvPr/>
        </p:nvSpPr>
        <p:spPr>
          <a:xfrm>
            <a:off x="2514600" y="5330952"/>
            <a:ext cx="3048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055C808-7615-4C65-BCC3-64003F1C7E6C}"/>
              </a:ext>
            </a:extLst>
          </p:cNvPr>
          <p:cNvSpPr/>
          <p:nvPr/>
        </p:nvSpPr>
        <p:spPr>
          <a:xfrm>
            <a:off x="505522" y="5811757"/>
            <a:ext cx="5257800" cy="75895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1638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Hoover Dam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(public works program)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8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1932 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sz="2200" b="1" dirty="0" smtClean="0">
                <a:solidFill>
                  <a:srgbClr val="FF0000"/>
                </a:solidFill>
              </a:rPr>
              <a:t>Franklin D. Roosevelt (D) defeats Herbert Hoover (R)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New Deal coalition </a:t>
            </a:r>
            <a:r>
              <a:rPr lang="en-US" sz="2200" dirty="0" smtClean="0"/>
              <a:t>– new supporter of Democrats: </a:t>
            </a:r>
            <a:endParaRPr lang="en-US" sz="2200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35" y="381000"/>
            <a:ext cx="2369185" cy="280035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4198036"/>
            <a:ext cx="4648200" cy="2431363"/>
          </a:xfrm>
          <a:prstGeom prst="rect">
            <a:avLst/>
          </a:prstGeom>
          <a:solidFill>
            <a:srgbClr val="00206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African </a:t>
            </a:r>
            <a:r>
              <a:rPr lang="en-US" sz="2200" dirty="0" smtClean="0"/>
              <a:t>Americans </a:t>
            </a:r>
            <a:endParaRPr lang="en-US" sz="2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blue </a:t>
            </a:r>
            <a:r>
              <a:rPr lang="en-US" sz="2200" dirty="0"/>
              <a:t>collar </a:t>
            </a:r>
            <a:r>
              <a:rPr lang="en-US" sz="2200" dirty="0" smtClean="0"/>
              <a:t>workers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Bankers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Industrialist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farmers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Intellectuals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Southerners</a:t>
            </a:r>
            <a:endParaRPr lang="en-US" sz="2200" dirty="0"/>
          </a:p>
        </p:txBody>
      </p:sp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800600" cy="21907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257800" y="4419600"/>
            <a:ext cx="3637120" cy="1219200"/>
          </a:xfrm>
          <a:prstGeom prst="rect">
            <a:avLst/>
          </a:prstGeom>
          <a:solidFill>
            <a:srgbClr val="00206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20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000" b="1" dirty="0" smtClean="0">
                <a:solidFill>
                  <a:schemeClr val="bg1"/>
                </a:solidFill>
              </a:rPr>
              <a:t> Amendment: </a:t>
            </a:r>
            <a:r>
              <a:rPr lang="en-US" sz="2000" dirty="0" smtClean="0">
                <a:solidFill>
                  <a:schemeClr val="bg1"/>
                </a:solidFill>
              </a:rPr>
              <a:t>Inauguration of President moved to January 20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0"/>
            <a:ext cx="1376362" cy="19097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6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Elections  where the political parties themselves go through significant change themselves </a:t>
            </a:r>
          </a:p>
          <a:p>
            <a:pPr lvl="1"/>
            <a:r>
              <a:rPr lang="en-US" dirty="0"/>
              <a:t>Death of a political party and a new political party forms</a:t>
            </a:r>
          </a:p>
          <a:p>
            <a:pPr lvl="1"/>
            <a:r>
              <a:rPr lang="en-US" dirty="0"/>
              <a:t>A shift in voter preferences and high voter turnout</a:t>
            </a:r>
          </a:p>
          <a:p>
            <a:pPr lvl="1"/>
            <a:r>
              <a:rPr lang="en-US" dirty="0"/>
              <a:t>Usually happens when the US is involved in a national crisis</a:t>
            </a:r>
          </a:p>
          <a:p>
            <a:pPr marL="0" lvl="1" indent="0">
              <a:buNone/>
            </a:pPr>
            <a:r>
              <a:rPr lang="en-US" sz="2400" b="1" dirty="0"/>
              <a:t>Critical Elections in the US</a:t>
            </a:r>
            <a:r>
              <a:rPr lang="en-US" sz="2400" dirty="0"/>
              <a:t>: 1800, 1828, 1860, 1896, 1932 &amp; 1980 (debatable)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50387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69823C-D955-485E-84F2-98E9C354B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Welfare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2B8227-EF6A-4F9A-B38E-AD13FCB6967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Rise of Keynesian Economic theory: </a:t>
            </a:r>
          </a:p>
          <a:p>
            <a:endParaRPr lang="en-US" sz="2400" b="1" dirty="0" smtClean="0">
              <a:solidFill>
                <a:srgbClr val="7030A0"/>
              </a:solidFill>
            </a:endParaRPr>
          </a:p>
          <a:p>
            <a:endParaRPr lang="en-US" sz="2400" b="1" dirty="0">
              <a:solidFill>
                <a:srgbClr val="7030A0"/>
              </a:solidFill>
            </a:endParaRP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200" b="1" dirty="0" smtClean="0">
                <a:solidFill>
                  <a:srgbClr val="002060"/>
                </a:solidFill>
              </a:rPr>
              <a:t>Issue </a:t>
            </a:r>
            <a:r>
              <a:rPr lang="en-US" sz="2200" b="1" dirty="0">
                <a:solidFill>
                  <a:srgbClr val="002060"/>
                </a:solidFill>
              </a:rPr>
              <a:t>with Keynesian </a:t>
            </a:r>
            <a:r>
              <a:rPr lang="en-US" sz="2200" b="1" dirty="0" smtClean="0">
                <a:solidFill>
                  <a:srgbClr val="002060"/>
                </a:solidFill>
              </a:rPr>
              <a:t>Economics</a:t>
            </a:r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7B245FAB-2246-4738-BB8A-3E0BCC7E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10000"/>
            <a:ext cx="4114800" cy="27431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057399"/>
            <a:ext cx="8229600" cy="11162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bg1"/>
                </a:solidFill>
              </a:rPr>
              <a:t>Government should deficit spend to stimulate economic growth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FDR called </a:t>
            </a:r>
            <a:r>
              <a:rPr lang="en-US" sz="2200" b="1" dirty="0" smtClean="0">
                <a:solidFill>
                  <a:schemeClr val="bg1"/>
                </a:solidFill>
              </a:rPr>
              <a:t>PRIME THE PUMP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Creates the “LIMITED WELFARE STATE”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JM Key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940" y="2438400"/>
            <a:ext cx="1140263" cy="14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3733800"/>
            <a:ext cx="4419600" cy="1600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People rely on government programs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Debt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Expands government power</a:t>
            </a:r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7" name="Right Arrow 6"/>
          <p:cNvSpPr/>
          <p:nvPr/>
        </p:nvSpPr>
        <p:spPr>
          <a:xfrm>
            <a:off x="4154606" y="4339988"/>
            <a:ext cx="1143000" cy="609600"/>
          </a:xfrm>
          <a:prstGeom prst="rightArrow">
            <a:avLst/>
          </a:prstGeo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Purposes of the New Deal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371600"/>
            <a:ext cx="8689848" cy="4949952"/>
          </a:xfrm>
        </p:spPr>
        <p:txBody>
          <a:bodyPr>
            <a:noAutofit/>
          </a:bodyPr>
          <a:lstStyle/>
          <a:p>
            <a:pPr>
              <a:spcBef>
                <a:spcPts val="675"/>
              </a:spcBef>
            </a:pPr>
            <a:r>
              <a:rPr lang="en-US" sz="2000" b="1" u="sng" dirty="0">
                <a:solidFill>
                  <a:srgbClr val="7030A0"/>
                </a:solidFill>
              </a:rPr>
              <a:t>Keynesian Economic Theory: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(John M. Keynes) government deficit spends in order to </a:t>
            </a:r>
            <a:r>
              <a:rPr lang="en-US" sz="2000" b="1" dirty="0">
                <a:solidFill>
                  <a:srgbClr val="002060"/>
                </a:solidFill>
              </a:rPr>
              <a:t>“prime the pump” </a:t>
            </a:r>
            <a:r>
              <a:rPr lang="en-US" sz="2000" dirty="0"/>
              <a:t>of the economy</a:t>
            </a:r>
            <a:endParaRPr lang="en-US" sz="2000" u="sng" dirty="0"/>
          </a:p>
          <a:p>
            <a:pPr>
              <a:spcBef>
                <a:spcPts val="675"/>
              </a:spcBef>
            </a:pPr>
            <a:r>
              <a:rPr lang="en-US" sz="2000" b="1" u="sng" dirty="0">
                <a:solidFill>
                  <a:srgbClr val="002060"/>
                </a:solidFill>
              </a:rPr>
              <a:t>Three </a:t>
            </a:r>
            <a:r>
              <a:rPr lang="en-US" sz="2000" b="1" u="sng" dirty="0" err="1">
                <a:solidFill>
                  <a:srgbClr val="002060"/>
                </a:solidFill>
              </a:rPr>
              <a:t>Rs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  <a:r>
              <a:rPr lang="en-US" sz="2000" u="sng" dirty="0"/>
              <a:t>or </a:t>
            </a:r>
            <a:r>
              <a:rPr lang="en-US" sz="2000" b="1" u="sng" dirty="0">
                <a:solidFill>
                  <a:srgbClr val="002060"/>
                </a:solidFill>
              </a:rPr>
              <a:t>Alphabet Soup</a:t>
            </a:r>
          </a:p>
          <a:p>
            <a:pPr>
              <a:spcBef>
                <a:spcPts val="675"/>
              </a:spcBef>
            </a:pPr>
            <a:r>
              <a:rPr lang="en-US" sz="2000" b="1" u="sng" dirty="0">
                <a:solidFill>
                  <a:srgbClr val="002060"/>
                </a:solidFill>
              </a:rPr>
              <a:t>Relief: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  <a:p>
            <a:pPr lvl="1">
              <a:spcBef>
                <a:spcPts val="675"/>
              </a:spcBef>
            </a:pPr>
            <a:r>
              <a:rPr lang="en-US" sz="2000" u="sng" dirty="0">
                <a:solidFill>
                  <a:schemeClr val="tx1"/>
                </a:solidFill>
              </a:rPr>
              <a:t>provide jobs for the unemployed </a:t>
            </a:r>
          </a:p>
          <a:p>
            <a:pPr lvl="1">
              <a:spcBef>
                <a:spcPts val="675"/>
              </a:spcBef>
            </a:pPr>
            <a:r>
              <a:rPr lang="en-US" sz="2000" u="sng" dirty="0">
                <a:solidFill>
                  <a:schemeClr val="tx1"/>
                </a:solidFill>
              </a:rPr>
              <a:t>protect farmers from foreclosure</a:t>
            </a:r>
          </a:p>
          <a:p>
            <a:pPr>
              <a:spcBef>
                <a:spcPts val="675"/>
              </a:spcBef>
            </a:pPr>
            <a:r>
              <a:rPr lang="en-US" sz="2000" b="1" u="sng" dirty="0">
                <a:solidFill>
                  <a:srgbClr val="002060"/>
                </a:solidFill>
              </a:rPr>
              <a:t>Recovery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</a:p>
          <a:p>
            <a:pPr lvl="1">
              <a:spcBef>
                <a:spcPts val="675"/>
              </a:spcBef>
            </a:pPr>
            <a:r>
              <a:rPr lang="en-US" sz="2000" dirty="0">
                <a:solidFill>
                  <a:schemeClr val="tx1"/>
                </a:solidFill>
              </a:rPr>
              <a:t>Get the </a:t>
            </a:r>
            <a:r>
              <a:rPr lang="en-US" sz="2000" u="sng" dirty="0">
                <a:solidFill>
                  <a:schemeClr val="tx1"/>
                </a:solidFill>
              </a:rPr>
              <a:t>economy back into high gear</a:t>
            </a:r>
          </a:p>
          <a:p>
            <a:pPr>
              <a:spcBef>
                <a:spcPts val="675"/>
              </a:spcBef>
            </a:pPr>
            <a:r>
              <a:rPr lang="en-US" sz="2000" b="1" u="sng" dirty="0">
                <a:solidFill>
                  <a:srgbClr val="002060"/>
                </a:solidFill>
              </a:rPr>
              <a:t>Reform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</a:p>
          <a:p>
            <a:pPr lvl="1">
              <a:spcBef>
                <a:spcPts val="675"/>
              </a:spcBef>
            </a:pPr>
            <a:r>
              <a:rPr lang="en-US" sz="2000" u="sng" dirty="0">
                <a:solidFill>
                  <a:schemeClr val="tx1"/>
                </a:solidFill>
              </a:rPr>
              <a:t>regulate banks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spcBef>
                <a:spcPts val="675"/>
              </a:spcBef>
            </a:pPr>
            <a:r>
              <a:rPr lang="en-US" sz="2000" u="sng" dirty="0">
                <a:solidFill>
                  <a:schemeClr val="tx1"/>
                </a:solidFill>
              </a:rPr>
              <a:t>abolish child labor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spcBef>
                <a:spcPts val="675"/>
              </a:spcBef>
            </a:pPr>
            <a:r>
              <a:rPr lang="en-US" sz="2000" u="sng" dirty="0">
                <a:solidFill>
                  <a:schemeClr val="tx1"/>
                </a:solidFill>
              </a:rPr>
              <a:t>conserve farm lands</a:t>
            </a:r>
          </a:p>
          <a:p>
            <a:pPr>
              <a:spcBef>
                <a:spcPts val="675"/>
              </a:spcBef>
            </a:pPr>
            <a:r>
              <a:rPr lang="en-US" sz="2000" u="sng" dirty="0"/>
              <a:t>Overall objective: Use government to save </a:t>
            </a:r>
            <a:r>
              <a:rPr lang="en-US" sz="2000" b="1" u="sng" dirty="0"/>
              <a:t>capitalism</a:t>
            </a:r>
          </a:p>
        </p:txBody>
      </p:sp>
      <p:pic>
        <p:nvPicPr>
          <p:cNvPr id="1026" name="Picture 2" descr="http://www.ushistoryscene.com/wp-content/uploads/2011/11/priming-the-old-pump-hoover-political-carto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3657599" cy="356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8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your know - HIPP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71600"/>
            <a:ext cx="4343400" cy="4276999"/>
          </a:xfrm>
        </p:spPr>
      </p:pic>
      <p:sp>
        <p:nvSpPr>
          <p:cNvPr id="5" name="Rectangle 4"/>
          <p:cNvSpPr/>
          <p:nvPr/>
        </p:nvSpPr>
        <p:spPr>
          <a:xfrm>
            <a:off x="762000" y="5715000"/>
            <a:ext cx="7391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“Just in case they ever wanted to slow down”</a:t>
            </a:r>
          </a:p>
          <a:p>
            <a:pPr algn="ctr"/>
            <a:r>
              <a:rPr lang="en-US" sz="2400" dirty="0"/>
              <a:t>Des Moines Register, March 5, 1936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1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is the real Herbert Hoover?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 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View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4191000" cy="409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4038599" cy="416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51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02060"/>
                </a:solidFill>
              </a:rPr>
              <a:t>Unit 7 – LO.J: Explain the cause of the Great Depression and its effects on the economy</a:t>
            </a:r>
          </a:p>
          <a:p>
            <a:pPr marL="0" indent="0">
              <a:buNone/>
            </a:pPr>
            <a:r>
              <a:rPr lang="en-US" sz="2300" b="1" dirty="0">
                <a:solidFill>
                  <a:srgbClr val="002060"/>
                </a:solidFill>
              </a:rPr>
              <a:t>Unit 7 – LO.K: Explain how the Great Depression and the New Deal impacted American political, social, and economic life </a:t>
            </a:r>
            <a:r>
              <a:rPr lang="en-US" sz="2300" b="1" dirty="0" smtClean="0">
                <a:solidFill>
                  <a:srgbClr val="002060"/>
                </a:solidFill>
              </a:rPr>
              <a:t>overtime</a:t>
            </a:r>
            <a:endParaRPr lang="en-US" sz="2300" dirty="0" smtClean="0"/>
          </a:p>
          <a:p>
            <a:pPr marL="0" indent="0">
              <a:buNone/>
            </a:pPr>
            <a:r>
              <a:rPr lang="en-US" sz="2300" b="1" dirty="0" smtClean="0"/>
              <a:t>Essential </a:t>
            </a:r>
            <a:r>
              <a:rPr lang="en-US" sz="2300" b="1" dirty="0"/>
              <a:t>Question: </a:t>
            </a:r>
            <a:r>
              <a:rPr lang="en-US" sz="2300" dirty="0"/>
              <a:t>How has America’s views been redefined by economic necessities, cultural notions, and national security during the turn of the 20</a:t>
            </a:r>
            <a:r>
              <a:rPr lang="en-US" sz="2300" baseline="30000" dirty="0"/>
              <a:t>th</a:t>
            </a:r>
            <a:r>
              <a:rPr lang="en-US" sz="2300" dirty="0"/>
              <a:t> century? </a:t>
            </a:r>
          </a:p>
          <a:p>
            <a:pPr marL="0" indent="0">
              <a:buNone/>
            </a:pPr>
            <a:r>
              <a:rPr lang="en-US" sz="2300" b="1" dirty="0"/>
              <a:t>Students can:</a:t>
            </a:r>
          </a:p>
          <a:p>
            <a:pPr lvl="0"/>
            <a:r>
              <a:rPr lang="en-US" sz="2300" dirty="0"/>
              <a:t>Decipher how did the evolution of industrial capitalism change American society in the 1890s to 1945 era</a:t>
            </a:r>
          </a:p>
          <a:p>
            <a:pPr lvl="0"/>
            <a:r>
              <a:rPr lang="en-US" sz="2300" dirty="0"/>
              <a:t>Evaluate how politicians and reformers responded to industrial changes, in the course of doing so, fundamentally change the role of government, especially the federal government, in the lives of Americans</a:t>
            </a:r>
          </a:p>
          <a:p>
            <a:pPr marL="0" lv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US" sz="2300" b="1" dirty="0">
                <a:solidFill>
                  <a:srgbClr val="0070C0"/>
                </a:solidFill>
              </a:rPr>
              <a:t>Agenda:</a:t>
            </a:r>
          </a:p>
          <a:p>
            <a:r>
              <a:rPr lang="en-US" sz="2300" dirty="0"/>
              <a:t>Can I get a remedy?</a:t>
            </a:r>
          </a:p>
          <a:p>
            <a:r>
              <a:rPr lang="en-US" sz="2300" dirty="0"/>
              <a:t>Fireside Chat on a New Deal </a:t>
            </a:r>
          </a:p>
          <a:p>
            <a:r>
              <a:rPr lang="en-US" sz="2300" dirty="0"/>
              <a:t>A limited welfare state v. Progressivism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Homework:</a:t>
            </a:r>
          </a:p>
          <a:p>
            <a:r>
              <a:rPr lang="en-US" sz="2400" dirty="0"/>
              <a:t>Read pages 781-792 (</a:t>
            </a:r>
            <a:r>
              <a:rPr lang="en-US" sz="2600" dirty="0"/>
              <a:t>Industry, Labor, Farmer, and Banker)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6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Crash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Demonstrate how the Stock Market Crash of 1929 transformed the United States politically, economically, and socially.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Homework: Read pages 773-781 on New Deal 1 – construct chart on how it was intended to bring the 3Rs – relief, reform, &amp; recovery (explain how)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200400" y="2552700"/>
            <a:ext cx="2971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Stock Market Crash Effect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33800"/>
            <a:ext cx="2590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Political Effect</a:t>
            </a:r>
            <a:r>
              <a:rPr lang="en-US" dirty="0"/>
              <a:t> – government &amp; democracy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477000" y="3733800"/>
            <a:ext cx="2514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Social effect </a:t>
            </a:r>
            <a:r>
              <a:rPr lang="en-US" dirty="0"/>
              <a:t>– people’s norms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314700" y="3722077"/>
            <a:ext cx="2743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Economic effect</a:t>
            </a:r>
            <a:r>
              <a:rPr lang="en-US" dirty="0"/>
              <a:t> – the economy</a:t>
            </a:r>
            <a:endParaRPr lang="en-US" b="1" dirty="0"/>
          </a:p>
        </p:txBody>
      </p:sp>
      <p:sp>
        <p:nvSpPr>
          <p:cNvPr id="8" name="Right Arrow 7"/>
          <p:cNvSpPr/>
          <p:nvPr/>
        </p:nvSpPr>
        <p:spPr>
          <a:xfrm rot="8685762">
            <a:off x="2484030" y="3373698"/>
            <a:ext cx="609600" cy="183960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495800" y="3465678"/>
            <a:ext cx="190500" cy="25098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3017974">
            <a:off x="6307351" y="3306191"/>
            <a:ext cx="533400" cy="1980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Contributing Factors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What factors contributed to the downfall of the US economy in the 1930’s?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438400"/>
            <a:ext cx="43053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ts2.mm.bing.net/th?id=HN.607996404141001120&amp;pid=1.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38400"/>
            <a:ext cx="434340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0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 smtClean="0">
                <a:solidFill>
                  <a:srgbClr val="002060"/>
                </a:solidFill>
              </a:rPr>
              <a:t>Unit 7 – LO.J: Explain the cause of the Great Depression and its effects on the economy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rgbClr val="002060"/>
                </a:solidFill>
              </a:rPr>
              <a:t>Unit 7 – LO.K: Explain how the Great Depression and the New Deal impacted American political, social, and economic life overtime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rgbClr val="002060"/>
                </a:solidFill>
              </a:rPr>
              <a:t>Essential </a:t>
            </a:r>
            <a:r>
              <a:rPr lang="en-US" sz="2300" b="1" dirty="0">
                <a:solidFill>
                  <a:srgbClr val="002060"/>
                </a:solidFill>
              </a:rPr>
              <a:t>Question: </a:t>
            </a:r>
            <a:r>
              <a:rPr lang="en-US" sz="2300" dirty="0"/>
              <a:t>How has America’s views been redefined by economic necessities, cultural notions, and national security during the turn of the 20</a:t>
            </a:r>
            <a:r>
              <a:rPr lang="en-US" sz="2300" baseline="30000" dirty="0"/>
              <a:t>th</a:t>
            </a:r>
            <a:r>
              <a:rPr lang="en-US" sz="2300" dirty="0"/>
              <a:t> century? </a:t>
            </a:r>
          </a:p>
          <a:p>
            <a:pPr marL="0" indent="0">
              <a:buNone/>
            </a:pPr>
            <a:r>
              <a:rPr lang="en-US" sz="2300" b="1" dirty="0">
                <a:solidFill>
                  <a:srgbClr val="002060"/>
                </a:solidFill>
              </a:rPr>
              <a:t>Students can:</a:t>
            </a:r>
          </a:p>
          <a:p>
            <a:pPr lvl="0"/>
            <a:r>
              <a:rPr lang="en-US" sz="2300" dirty="0"/>
              <a:t>Decipher how did the evolution of industrial capitalism change American society in the 1890s to 1945 era</a:t>
            </a:r>
          </a:p>
          <a:p>
            <a:pPr lvl="0"/>
            <a:r>
              <a:rPr lang="en-US" sz="2300" dirty="0"/>
              <a:t>Evaluate how politicians and reformers responded to industrial changes, in the course of doing so, fundamentally change the role of government, especially the federal government, in the lives of Americans</a:t>
            </a:r>
          </a:p>
          <a:p>
            <a:pPr marL="0" lv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US" sz="2300" b="1" dirty="0">
                <a:solidFill>
                  <a:srgbClr val="0070C0"/>
                </a:solidFill>
              </a:rPr>
              <a:t>Agenda:</a:t>
            </a:r>
          </a:p>
          <a:p>
            <a:r>
              <a:rPr lang="en-US" sz="2300" dirty="0"/>
              <a:t>The Great Crash</a:t>
            </a:r>
          </a:p>
          <a:p>
            <a:r>
              <a:rPr lang="en-US" sz="2300" dirty="0"/>
              <a:t>Economic turning point </a:t>
            </a:r>
          </a:p>
          <a:p>
            <a:r>
              <a:rPr lang="en-US" sz="2300" dirty="0"/>
              <a:t>The New Deal Remedy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Homework:</a:t>
            </a:r>
          </a:p>
          <a:p>
            <a:r>
              <a:rPr lang="en-US" b="1" dirty="0"/>
              <a:t>The Three Rs – pages 773-781 Complete chart </a:t>
            </a:r>
            <a:endParaRPr lang="en-US" sz="2400" b="1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Deal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Evaluate the impact of the New Deal under the guidance of President Roosevelt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8077200" cy="405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Deal Remedy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527175"/>
            <a:ext cx="8534400" cy="4572000"/>
          </a:xfrm>
          <a:solidFill>
            <a:srgbClr val="002060"/>
          </a:solidFill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5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FDR’s first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FDR use of Mass Media to restore confidence</a:t>
            </a:r>
          </a:p>
          <a:p>
            <a:pPr lvl="1"/>
            <a:r>
              <a:rPr lang="en-US" sz="2000" dirty="0"/>
              <a:t>Inaugural address: “The only thing we </a:t>
            </a:r>
          </a:p>
          <a:p>
            <a:pPr marL="274320" lvl="1" indent="0">
              <a:buNone/>
            </a:pPr>
            <a:r>
              <a:rPr lang="en-US" sz="2000" dirty="0"/>
              <a:t>    have to fear is fear itself….” </a:t>
            </a:r>
          </a:p>
          <a:p>
            <a:r>
              <a:rPr lang="en-US" sz="2000" b="1" u="sng" dirty="0"/>
              <a:t>Banking holiday</a:t>
            </a:r>
            <a:r>
              <a:rPr lang="en-US" sz="2000" dirty="0"/>
              <a:t>: (stop the bank runs)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Fireside Chat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“power of radio”</a:t>
            </a:r>
          </a:p>
          <a:p>
            <a:pPr marL="274320" lvl="1" indent="0">
              <a:buNone/>
            </a:pPr>
            <a:endParaRPr lang="en-US" sz="2000" dirty="0">
              <a:solidFill>
                <a:schemeClr val="tx1"/>
              </a:solidFill>
              <a:hlinkClick r:id="rId4"/>
            </a:endParaRPr>
          </a:p>
          <a:p>
            <a:pPr marL="274320" lvl="1" indent="0">
              <a:buNone/>
            </a:pPr>
            <a:endParaRPr lang="en-US" sz="2000" dirty="0">
              <a:solidFill>
                <a:schemeClr val="tx1"/>
              </a:solidFill>
              <a:hlinkClick r:id="rId4"/>
            </a:endParaRPr>
          </a:p>
          <a:p>
            <a:pPr marL="274320" lvl="1" indent="0">
              <a:buNone/>
            </a:pPr>
            <a:endParaRPr lang="en-US" sz="2000" dirty="0">
              <a:solidFill>
                <a:schemeClr val="tx1"/>
              </a:solidFill>
              <a:hlinkClick r:id="rId4"/>
            </a:endParaRPr>
          </a:p>
          <a:p>
            <a:pPr marL="274320" lvl="1" indent="0">
              <a:buNone/>
            </a:pPr>
            <a:endParaRPr lang="en-US" sz="2000" dirty="0">
              <a:solidFill>
                <a:schemeClr val="tx1"/>
              </a:solidFill>
              <a:hlinkClick r:id="rId4"/>
            </a:endParaRPr>
          </a:p>
          <a:p>
            <a:pPr marL="274320" lvl="1" indent="0">
              <a:buNone/>
            </a:pPr>
            <a:endParaRPr lang="en-US" sz="2000" dirty="0">
              <a:solidFill>
                <a:schemeClr val="tx1"/>
              </a:solidFill>
              <a:hlinkClick r:id="rId4"/>
            </a:endParaRPr>
          </a:p>
          <a:p>
            <a:pPr marL="274320" lvl="1" indent="0">
              <a:buNone/>
            </a:pPr>
            <a:endParaRPr lang="en-US" sz="2000" dirty="0">
              <a:solidFill>
                <a:schemeClr val="tx1"/>
              </a:solidFill>
              <a:hlinkClick r:id="rId4"/>
            </a:endParaRPr>
          </a:p>
          <a:p>
            <a:pPr marL="274320" lvl="1" indent="0">
              <a:buNone/>
            </a:pPr>
            <a:endParaRPr lang="en-US" sz="2000" dirty="0">
              <a:solidFill>
                <a:schemeClr val="tx1"/>
              </a:solidFill>
              <a:hlinkClick r:id="rId4"/>
            </a:endParaRPr>
          </a:p>
        </p:txBody>
      </p:sp>
      <p:pic>
        <p:nvPicPr>
          <p:cNvPr id="4" name="Picture 8" descr="C:\Documents and Settings\elyssa\Desktop\New Deal\firesidechat.jpe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057400"/>
            <a:ext cx="35052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://www.silverdoctors.com/wp-content/uploads/2013/03/bank-holiday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886200" cy="2209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5562600"/>
            <a:ext cx="38862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Right click on the image to hear a FDR Fireside Chat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9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</a:t>
            </a:r>
            <a:r>
              <a:rPr lang="en-US" dirty="0"/>
              <a:t>of the New Deal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371600"/>
            <a:ext cx="8689848" cy="4949952"/>
          </a:xfrm>
        </p:spPr>
        <p:txBody>
          <a:bodyPr>
            <a:noAutofit/>
          </a:bodyPr>
          <a:lstStyle/>
          <a:p>
            <a:pPr>
              <a:spcBef>
                <a:spcPts val="675"/>
              </a:spcBef>
            </a:pPr>
            <a:r>
              <a:rPr lang="en-US" sz="2000" b="1" u="sng" dirty="0">
                <a:solidFill>
                  <a:srgbClr val="002060"/>
                </a:solidFill>
              </a:rPr>
              <a:t>Keynesian Economic Theory: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dirty="0"/>
              <a:t>(John M. Keynes) government deficit spends in order to “prime the pump” of the economy</a:t>
            </a:r>
            <a:endParaRPr lang="en-US" sz="2000" u="sng" dirty="0"/>
          </a:p>
          <a:p>
            <a:pPr>
              <a:spcBef>
                <a:spcPts val="675"/>
              </a:spcBef>
            </a:pPr>
            <a:r>
              <a:rPr lang="en-US" sz="2000" b="1" u="sng" dirty="0">
                <a:solidFill>
                  <a:srgbClr val="002060"/>
                </a:solidFill>
              </a:rPr>
              <a:t>Three </a:t>
            </a:r>
            <a:r>
              <a:rPr lang="en-US" sz="2000" b="1" u="sng" dirty="0" err="1">
                <a:solidFill>
                  <a:srgbClr val="002060"/>
                </a:solidFill>
              </a:rPr>
              <a:t>Rs</a:t>
            </a:r>
            <a:r>
              <a:rPr lang="en-US" sz="2000" b="1" u="sng" dirty="0">
                <a:solidFill>
                  <a:srgbClr val="002060"/>
                </a:solidFill>
              </a:rPr>
              <a:t> or Alphabet Soup</a:t>
            </a:r>
          </a:p>
          <a:p>
            <a:pPr>
              <a:spcBef>
                <a:spcPts val="675"/>
              </a:spcBef>
            </a:pPr>
            <a:r>
              <a:rPr lang="en-US" sz="2000" b="1" u="sng" dirty="0">
                <a:solidFill>
                  <a:srgbClr val="002060"/>
                </a:solidFill>
              </a:rPr>
              <a:t>Relief: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  <a:p>
            <a:pPr lvl="1">
              <a:spcBef>
                <a:spcPts val="675"/>
              </a:spcBef>
            </a:pPr>
            <a:r>
              <a:rPr lang="en-US" sz="2000" u="sng" dirty="0">
                <a:solidFill>
                  <a:schemeClr val="tx1"/>
                </a:solidFill>
              </a:rPr>
              <a:t>provide jobs for the unemployed </a:t>
            </a:r>
          </a:p>
          <a:p>
            <a:pPr lvl="1">
              <a:spcBef>
                <a:spcPts val="675"/>
              </a:spcBef>
            </a:pPr>
            <a:r>
              <a:rPr lang="en-US" sz="2000" u="sng" dirty="0">
                <a:solidFill>
                  <a:schemeClr val="tx1"/>
                </a:solidFill>
              </a:rPr>
              <a:t>protect farmers from foreclosure</a:t>
            </a:r>
          </a:p>
          <a:p>
            <a:pPr>
              <a:spcBef>
                <a:spcPts val="675"/>
              </a:spcBef>
            </a:pPr>
            <a:r>
              <a:rPr lang="en-US" sz="2000" b="1" u="sng" dirty="0">
                <a:solidFill>
                  <a:srgbClr val="002060"/>
                </a:solidFill>
              </a:rPr>
              <a:t>Recovery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</a:p>
          <a:p>
            <a:pPr lvl="1">
              <a:spcBef>
                <a:spcPts val="675"/>
              </a:spcBef>
            </a:pPr>
            <a:r>
              <a:rPr lang="en-US" sz="2000" dirty="0">
                <a:solidFill>
                  <a:schemeClr val="tx1"/>
                </a:solidFill>
              </a:rPr>
              <a:t>Get the </a:t>
            </a:r>
            <a:r>
              <a:rPr lang="en-US" sz="2000" u="sng" dirty="0">
                <a:solidFill>
                  <a:schemeClr val="tx1"/>
                </a:solidFill>
              </a:rPr>
              <a:t>economy back into high gear</a:t>
            </a:r>
          </a:p>
          <a:p>
            <a:pPr>
              <a:spcBef>
                <a:spcPts val="675"/>
              </a:spcBef>
            </a:pPr>
            <a:r>
              <a:rPr lang="en-US" sz="2000" b="1" u="sng" dirty="0">
                <a:solidFill>
                  <a:srgbClr val="002060"/>
                </a:solidFill>
              </a:rPr>
              <a:t>Reform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</a:p>
          <a:p>
            <a:pPr lvl="1">
              <a:spcBef>
                <a:spcPts val="675"/>
              </a:spcBef>
            </a:pPr>
            <a:r>
              <a:rPr lang="en-US" sz="2000" u="sng" dirty="0">
                <a:solidFill>
                  <a:schemeClr val="tx1"/>
                </a:solidFill>
              </a:rPr>
              <a:t>regulate banks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spcBef>
                <a:spcPts val="675"/>
              </a:spcBef>
            </a:pPr>
            <a:r>
              <a:rPr lang="en-US" sz="2000" u="sng" dirty="0">
                <a:solidFill>
                  <a:schemeClr val="tx1"/>
                </a:solidFill>
              </a:rPr>
              <a:t>abolish child labor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spcBef>
                <a:spcPts val="675"/>
              </a:spcBef>
            </a:pPr>
            <a:r>
              <a:rPr lang="en-US" sz="2000" u="sng" dirty="0">
                <a:solidFill>
                  <a:schemeClr val="tx1"/>
                </a:solidFill>
              </a:rPr>
              <a:t>conserve farm lands</a:t>
            </a:r>
          </a:p>
          <a:p>
            <a:pPr>
              <a:spcBef>
                <a:spcPts val="675"/>
              </a:spcBef>
            </a:pPr>
            <a:r>
              <a:rPr lang="en-US" sz="2000" i="1" u="sng" dirty="0">
                <a:solidFill>
                  <a:srgbClr val="002060"/>
                </a:solidFill>
              </a:rPr>
              <a:t>Overall objective: Use government to save </a:t>
            </a:r>
            <a:r>
              <a:rPr lang="en-US" sz="2000" b="1" u="sng" dirty="0">
                <a:solidFill>
                  <a:srgbClr val="002060"/>
                </a:solidFill>
              </a:rPr>
              <a:t>capitalism</a:t>
            </a:r>
          </a:p>
        </p:txBody>
      </p:sp>
      <p:pic>
        <p:nvPicPr>
          <p:cNvPr id="1026" name="Picture 2" descr="http://www.ushistoryscene.com/wp-content/uploads/2011/11/priming-the-old-pump-hoover-political-carto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3657599" cy="356234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9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R=Relief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Immediate Action:</a:t>
            </a:r>
          </a:p>
          <a:p>
            <a:pPr lvl="1"/>
            <a:r>
              <a:rPr lang="en-US" dirty="0"/>
              <a:t>Bank Runs end: </a:t>
            </a:r>
            <a:r>
              <a:rPr lang="en-US" i="1" dirty="0"/>
              <a:t>Bank Holiday &amp; Emergency Banking Act</a:t>
            </a:r>
          </a:p>
          <a:p>
            <a:pPr lvl="1"/>
            <a:r>
              <a:rPr lang="en-US" dirty="0"/>
              <a:t>Emergency cash: </a:t>
            </a:r>
            <a:r>
              <a:rPr lang="en-US" i="1" dirty="0"/>
              <a:t>Federal Emergency Relief Act</a:t>
            </a:r>
          </a:p>
          <a:p>
            <a:pPr lvl="1"/>
            <a:r>
              <a:rPr lang="en-US" dirty="0"/>
              <a:t>Jobs: </a:t>
            </a:r>
            <a:r>
              <a:rPr lang="en-US" i="1" dirty="0"/>
              <a:t>Civil Works Administration &amp; Civilian </a:t>
            </a:r>
            <a:r>
              <a:rPr lang="en-US" i="1" dirty="0" smtClean="0"/>
              <a:t>Conservation Corps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1905000" cy="1924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://tse1.mm.bing.net/th?&amp;id=OIP.M9b33a040b71b2afa47973589ab041333o0&amp;w=300&amp;h=237&amp;c=0&amp;pid=1.9&amp;rs=0&amp;p=0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92087"/>
            <a:ext cx="2857500" cy="2257426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2.bp.blogspot.com/_DhwcCqGFPe4/TUDp2AOP08I/AAAAAAAAAp8/nO23zfo-CCQ/s1600/USAsocial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3152775" cy="342900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R=Recovery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13648" cy="4572000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“Prime the pump” </a:t>
            </a:r>
            <a:r>
              <a:rPr lang="en-US" sz="2400" dirty="0"/>
              <a:t>– Temporary programs to restart the flow of consumer demand 	</a:t>
            </a:r>
            <a:r>
              <a:rPr lang="en-US" sz="2000" b="1" i="1" u="sng" dirty="0">
                <a:solidFill>
                  <a:schemeClr val="accent6">
                    <a:lumMod val="75000"/>
                  </a:schemeClr>
                </a:solidFill>
              </a:rPr>
              <a:t>Keynesian Economic Theory</a:t>
            </a:r>
          </a:p>
          <a:p>
            <a:r>
              <a:rPr lang="en-US" sz="2000" b="1" i="1" u="sng" dirty="0">
                <a:solidFill>
                  <a:schemeClr val="accent6">
                    <a:lumMod val="75000"/>
                  </a:schemeClr>
                </a:solidFill>
              </a:rPr>
              <a:t>Farmers: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i="1" dirty="0"/>
              <a:t>Agriculture Adjustment Act: </a:t>
            </a:r>
            <a:r>
              <a:rPr lang="en-US" sz="2000" dirty="0"/>
              <a:t>farm subsidies (</a:t>
            </a:r>
            <a:r>
              <a:rPr lang="en-US" sz="2000" i="1" dirty="0">
                <a:solidFill>
                  <a:srgbClr val="002060"/>
                </a:solidFill>
              </a:rPr>
              <a:t>Declared unconstitutional – Butler v. U.S</a:t>
            </a:r>
            <a:r>
              <a:rPr lang="en-US" sz="2000" dirty="0"/>
              <a:t>.)</a:t>
            </a:r>
          </a:p>
          <a:p>
            <a:r>
              <a:rPr lang="en-US" sz="2000" b="1" i="1" u="sng" dirty="0">
                <a:solidFill>
                  <a:schemeClr val="accent6">
                    <a:lumMod val="75000"/>
                  </a:schemeClr>
                </a:solidFill>
              </a:rPr>
              <a:t>Industry: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i="1" dirty="0"/>
              <a:t>National Industrial Recovery Administration: </a:t>
            </a:r>
            <a:r>
              <a:rPr lang="en-US" sz="2000" dirty="0"/>
              <a:t>set new regulations for businesses (</a:t>
            </a:r>
            <a:r>
              <a:rPr lang="en-US" sz="2000" i="1" dirty="0">
                <a:solidFill>
                  <a:srgbClr val="002060"/>
                </a:solidFill>
              </a:rPr>
              <a:t>declared unconstitutional – Schechter Poultry v. U.S.</a:t>
            </a:r>
            <a:r>
              <a:rPr lang="en-US" sz="2000" dirty="0"/>
              <a:t>) </a:t>
            </a:r>
          </a:p>
          <a:p>
            <a:r>
              <a:rPr lang="en-US" sz="2000" b="1" i="1" u="sng" dirty="0">
                <a:solidFill>
                  <a:schemeClr val="accent6">
                    <a:lumMod val="75000"/>
                  </a:schemeClr>
                </a:solidFill>
              </a:rPr>
              <a:t>Common Man:</a:t>
            </a:r>
            <a:r>
              <a:rPr lang="en-US" sz="2000" dirty="0"/>
              <a:t> </a:t>
            </a:r>
            <a:r>
              <a:rPr lang="en-US" sz="2000" i="1" dirty="0"/>
              <a:t>Homer Owners Loan Corps., Works Progress Administration, &amp; Tennessee Valley Authority</a:t>
            </a:r>
            <a:endParaRPr lang="en-US" sz="2000" b="1" i="1" u="sng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000" b="1" i="1" u="sng" dirty="0"/>
          </a:p>
        </p:txBody>
      </p:sp>
      <p:sp>
        <p:nvSpPr>
          <p:cNvPr id="4" name="Right Arrow 3"/>
          <p:cNvSpPr/>
          <p:nvPr/>
        </p:nvSpPr>
        <p:spPr>
          <a:xfrm>
            <a:off x="4267200" y="2057400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b1969d.medialib.glogster.com/media/f27e89e39dbea1fb6ecff6d3cff1f3316f6fe7da3dc41aa704bad5b5401cf62d/ni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9" y="4724401"/>
            <a:ext cx="2022231" cy="19812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3219a2.medialib.glogster.com/media/e9/e98a1b1d96fe3ac31b4a369a0807dda815c5ca44be0d39da684c665693a779a4/farm-3-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4724401"/>
            <a:ext cx="3667125" cy="19002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24363"/>
            <a:ext cx="2200275" cy="22002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R=Reform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Permanent programs to avoid another depression and protect citizens</a:t>
            </a:r>
          </a:p>
          <a:p>
            <a:r>
              <a:rPr lang="en-US" sz="2400" b="1" i="1" u="sng" dirty="0">
                <a:solidFill>
                  <a:schemeClr val="accent6">
                    <a:lumMod val="75000"/>
                  </a:schemeClr>
                </a:solidFill>
              </a:rPr>
              <a:t>Stocks: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2060"/>
                </a:solidFill>
              </a:rPr>
              <a:t>Securities and Exchange Commission</a:t>
            </a:r>
          </a:p>
          <a:p>
            <a:r>
              <a:rPr lang="en-US" sz="2400" b="1" i="1" u="sng" dirty="0">
                <a:solidFill>
                  <a:schemeClr val="accent6">
                    <a:lumMod val="75000"/>
                  </a:schemeClr>
                </a:solidFill>
              </a:rPr>
              <a:t>Trust in Banking: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FDIC</a:t>
            </a:r>
          </a:p>
          <a:p>
            <a:r>
              <a:rPr lang="en-US" sz="2400" b="1" i="1" u="sng" dirty="0">
                <a:solidFill>
                  <a:schemeClr val="accent6">
                    <a:lumMod val="75000"/>
                  </a:schemeClr>
                </a:solidFill>
              </a:rPr>
              <a:t>Retirees: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2060"/>
                </a:solidFill>
              </a:rPr>
              <a:t>Social Security Act</a:t>
            </a:r>
          </a:p>
          <a:p>
            <a:r>
              <a:rPr lang="en-US" sz="2400" b="1" i="1" u="sng" dirty="0">
                <a:solidFill>
                  <a:schemeClr val="accent6">
                    <a:lumMod val="75000"/>
                  </a:schemeClr>
                </a:solidFill>
              </a:rPr>
              <a:t>Labor: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2060"/>
                </a:solidFill>
              </a:rPr>
              <a:t>Wagoner Act (Labor Unions legalized)</a:t>
            </a:r>
          </a:p>
          <a:p>
            <a:r>
              <a:rPr lang="en-US" sz="2400" b="1" i="1" u="sng" dirty="0">
                <a:solidFill>
                  <a:schemeClr val="accent6">
                    <a:lumMod val="75000"/>
                  </a:schemeClr>
                </a:solidFill>
              </a:rPr>
              <a:t>Environment: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2060"/>
                </a:solidFill>
              </a:rPr>
              <a:t>Soil Conservation Act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53887"/>
            <a:ext cx="4495800" cy="1981200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 descr="http://4.bp.blogspot.com/-3mia8k76j6E/UwOTFw7bAwI/AAAAAAAAAEU/9hUWCbcDxhk/s1600/apr27-1-im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46562"/>
            <a:ext cx="2549891" cy="26289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Union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thewagneractof1935.weebly.com/uploads/2/4/8/8/24886515/6234231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562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Second New Deal, 1935:</a:t>
            </a:r>
          </a:p>
        </p:txBody>
      </p:sp>
      <p:pic>
        <p:nvPicPr>
          <p:cNvPr id="15364" name="Picture 6" descr="WPALog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7406640" y="25400"/>
            <a:ext cx="1737360" cy="1737360"/>
          </a:xfrm>
          <a:noFill/>
        </p:spPr>
      </p:pic>
      <p:sp>
        <p:nvSpPr>
          <p:cNvPr id="67588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371600"/>
            <a:ext cx="8686800" cy="51816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Works Progress Administration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Spent $4.8 billion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Employed 8.5 million</a:t>
            </a:r>
          </a:p>
          <a:p>
            <a:pPr lvl="1"/>
            <a:r>
              <a:rPr lang="en-US" sz="2800" u="sng" dirty="0">
                <a:solidFill>
                  <a:schemeClr val="tx1"/>
                </a:solidFill>
              </a:rPr>
              <a:t>put people to work using their existing talents</a:t>
            </a:r>
          </a:p>
          <a:p>
            <a:r>
              <a:rPr lang="en-US" sz="3200" b="1" u="sng" dirty="0"/>
              <a:t>Wagner National Labor Relations Act</a:t>
            </a:r>
          </a:p>
          <a:p>
            <a:pPr lvl="1"/>
            <a:r>
              <a:rPr lang="en-US" sz="2800" u="sng" dirty="0">
                <a:solidFill>
                  <a:schemeClr val="tx1"/>
                </a:solidFill>
              </a:rPr>
              <a:t>Guaranteed unions right to organize &amp; bargain collectively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Est. </a:t>
            </a:r>
            <a:r>
              <a:rPr lang="en-US" sz="2800" b="1" u="sng" dirty="0">
                <a:solidFill>
                  <a:schemeClr val="tx1"/>
                </a:solidFill>
              </a:rPr>
              <a:t>National Labor Relations Board</a:t>
            </a:r>
            <a:r>
              <a:rPr lang="en-US" sz="2800" u="sng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to supervise elections &amp; mediate disputes</a:t>
            </a:r>
          </a:p>
          <a:p>
            <a:pPr eaLnBrk="1" hangingPunct="1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W.P.A. at Work</a:t>
            </a:r>
          </a:p>
        </p:txBody>
      </p:sp>
      <p:pic>
        <p:nvPicPr>
          <p:cNvPr id="16387" name="Picture 3" descr="WPAartist&amp;work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143696"/>
            <a:ext cx="6858000" cy="547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Why did the United States government and reformers respond to economic upheavals of the 1930s, laissez faire capitalism, and the Great Depression by transforming the nation into a limited welfare state?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Deal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Works Program Administration (Federal Art Project) </a:t>
            </a:r>
            <a:r>
              <a:rPr lang="en-US" sz="2400" dirty="0" smtClean="0"/>
              <a:t>– allowed Americans to see the culture of the Great Depression</a:t>
            </a:r>
            <a:endParaRPr lang="en-US" sz="2400" dirty="0"/>
          </a:p>
        </p:txBody>
      </p:sp>
      <p:pic>
        <p:nvPicPr>
          <p:cNvPr id="5124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2819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Jackson Poll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67200"/>
            <a:ext cx="22288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95500" y="5943600"/>
            <a:ext cx="22479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Jackson Pollock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6" name="Picture 6" descr="Image result for dorothea lange photograph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3051888" cy="38100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dorothea lan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22669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81800" y="5943600"/>
            <a:ext cx="22098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Dorothea Lange</a:t>
            </a:r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6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Activity: Recovery, Relief, &amp; Reform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/>
              <a:t>Classify the New Deal programs into FDR’s three goals (Relief, Recovery, and Reform)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344682"/>
              </p:ext>
            </p:extLst>
          </p:nvPr>
        </p:nvGraphicFramePr>
        <p:xfrm>
          <a:off x="457200" y="2209800"/>
          <a:ext cx="80772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Relief: ease the plight of citizens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Recovery: to restore </a:t>
                      </a:r>
                      <a:r>
                        <a:rPr lang="en-US" baseline="0" dirty="0"/>
                        <a:t> economic health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Reform:</a:t>
                      </a:r>
                      <a:r>
                        <a:rPr lang="en-US" baseline="0" dirty="0"/>
                        <a:t> to correct the ills and prevent future economic problems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705025"/>
              </p:ext>
            </p:extLst>
          </p:nvPr>
        </p:nvGraphicFramePr>
        <p:xfrm>
          <a:off x="457200" y="4876800"/>
          <a:ext cx="80772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FDIC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NRLB (Wagoner Act)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Social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Fair Labor Standards 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dirty="0"/>
                        <a:t>US Housing</a:t>
                      </a:r>
                      <a:r>
                        <a:rPr lang="en-US" baseline="0" dirty="0"/>
                        <a:t> Authority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0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b="1" dirty="0"/>
              <a:t>Prompt:</a:t>
            </a:r>
            <a:r>
              <a:rPr lang="en-US" sz="2400" dirty="0"/>
              <a:t> Despite artificial similarities, the domestic programs of the New Deal constituted a fundamental departure from those of the Progressive Era.  Assess the validity of this generalization.</a:t>
            </a:r>
          </a:p>
          <a:p>
            <a:pPr lvl="1"/>
            <a:r>
              <a:rPr lang="en-US" sz="2000" dirty="0"/>
              <a:t>Find comparisons and differences to Progressive Age  </a:t>
            </a:r>
          </a:p>
          <a:p>
            <a:pPr lvl="1"/>
            <a:r>
              <a:rPr lang="en-US" sz="2000" dirty="0"/>
              <a:t>Develop a thesis</a:t>
            </a:r>
          </a:p>
        </p:txBody>
      </p:sp>
      <p:pic>
        <p:nvPicPr>
          <p:cNvPr id="1026" name="Picture 2" descr="Image result for new deal propag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" y="3810001"/>
            <a:ext cx="3122613" cy="263207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4" name="AutoShape 4" descr="Image result for Progressivism"/>
          <p:cNvSpPr>
            <a:spLocks noChangeAspect="1" noChangeArrowheads="1"/>
          </p:cNvSpPr>
          <p:nvPr/>
        </p:nvSpPr>
        <p:spPr bwMode="auto">
          <a:xfrm>
            <a:off x="63500" y="-136525"/>
            <a:ext cx="22383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Progressivism"/>
          <p:cNvSpPr>
            <a:spLocks noChangeAspect="1" noChangeArrowheads="1"/>
          </p:cNvSpPr>
          <p:nvPr/>
        </p:nvSpPr>
        <p:spPr bwMode="auto">
          <a:xfrm>
            <a:off x="215900" y="15875"/>
            <a:ext cx="22383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1"/>
            <a:ext cx="3647040" cy="2632074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4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Parallelism – Complexity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Drawing comparisons between two different time periods (requires one to show a direct comparison between the two eras of time)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28600" y="2286000"/>
            <a:ext cx="8610600" cy="457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</a:rPr>
              <a:t>Western </a:t>
            </a:r>
            <a:r>
              <a:rPr lang="en-US" sz="2000" dirty="0" smtClean="0">
                <a:solidFill>
                  <a:schemeClr val="bg1"/>
                </a:solidFill>
              </a:rPr>
              <a:t>expansion </a:t>
            </a:r>
            <a:r>
              <a:rPr lang="en-US" sz="2000" dirty="0" smtClean="0">
                <a:solidFill>
                  <a:schemeClr val="bg1"/>
                </a:solidFill>
              </a:rPr>
              <a:t>during Manifest </a:t>
            </a:r>
            <a:r>
              <a:rPr lang="en-US" sz="2000" dirty="0" smtClean="0">
                <a:solidFill>
                  <a:schemeClr val="bg1"/>
                </a:solidFill>
              </a:rPr>
              <a:t>Destiny and Imperialism were both motivated by American ethnocentric views. (</a:t>
            </a:r>
            <a:r>
              <a:rPr lang="en-US" sz="2000" dirty="0" smtClean="0">
                <a:solidFill>
                  <a:srgbClr val="FFFF00"/>
                </a:solidFill>
              </a:rPr>
              <a:t>Topic sentence</a:t>
            </a:r>
            <a:r>
              <a:rPr lang="en-US" sz="2000" dirty="0" smtClean="0">
                <a:solidFill>
                  <a:schemeClr val="bg1"/>
                </a:solidFill>
              </a:rPr>
              <a:t>)  The ideal of </a:t>
            </a:r>
            <a:r>
              <a:rPr lang="en-US" sz="2000" dirty="0" smtClean="0">
                <a:solidFill>
                  <a:srgbClr val="FFC000"/>
                </a:solidFill>
              </a:rPr>
              <a:t>Manifest destiny </a:t>
            </a:r>
            <a:r>
              <a:rPr lang="en-US" sz="2000" dirty="0" smtClean="0">
                <a:solidFill>
                  <a:schemeClr val="bg1"/>
                </a:solidFill>
              </a:rPr>
              <a:t>was based on the views of </a:t>
            </a:r>
            <a:r>
              <a:rPr lang="en-US" sz="2000" dirty="0" smtClean="0">
                <a:solidFill>
                  <a:srgbClr val="FFC000"/>
                </a:solidFill>
              </a:rPr>
              <a:t>John L. O’Sullivan </a:t>
            </a:r>
            <a:r>
              <a:rPr lang="en-US" sz="2000" dirty="0" smtClean="0">
                <a:solidFill>
                  <a:schemeClr val="bg1"/>
                </a:solidFill>
              </a:rPr>
              <a:t>in “</a:t>
            </a:r>
            <a:r>
              <a:rPr lang="en-US" sz="2000" dirty="0" smtClean="0">
                <a:solidFill>
                  <a:srgbClr val="FFC000"/>
                </a:solidFill>
              </a:rPr>
              <a:t>The Great Nation of Futurity</a:t>
            </a:r>
            <a:r>
              <a:rPr lang="en-US" sz="2000" dirty="0" smtClean="0">
                <a:solidFill>
                  <a:schemeClr val="bg1"/>
                </a:solidFill>
              </a:rPr>
              <a:t>” in which he argued we were God’s chosen race to dominate the whole of America from sea to shining sea.  This mirrors the argument used during imperialism by </a:t>
            </a:r>
            <a:r>
              <a:rPr lang="en-US" sz="2000" dirty="0" smtClean="0">
                <a:solidFill>
                  <a:srgbClr val="FFC000"/>
                </a:solidFill>
              </a:rPr>
              <a:t>Josiah Strong </a:t>
            </a:r>
            <a:r>
              <a:rPr lang="en-US" sz="2000" dirty="0" smtClean="0">
                <a:solidFill>
                  <a:schemeClr val="bg1"/>
                </a:solidFill>
              </a:rPr>
              <a:t>in “</a:t>
            </a:r>
            <a:r>
              <a:rPr lang="en-US" sz="2000" dirty="0" smtClean="0">
                <a:solidFill>
                  <a:srgbClr val="FFC000"/>
                </a:solidFill>
              </a:rPr>
              <a:t>Our Country</a:t>
            </a:r>
            <a:r>
              <a:rPr lang="en-US" sz="2000" dirty="0" smtClean="0">
                <a:solidFill>
                  <a:schemeClr val="bg1"/>
                </a:solidFill>
              </a:rPr>
              <a:t>” who stated the </a:t>
            </a:r>
            <a:r>
              <a:rPr lang="en-US" sz="2000" dirty="0" smtClean="0">
                <a:solidFill>
                  <a:srgbClr val="FFC000"/>
                </a:solidFill>
              </a:rPr>
              <a:t>protestant Anglo-Saxon </a:t>
            </a:r>
            <a:r>
              <a:rPr lang="en-US" sz="2000" dirty="0" smtClean="0">
                <a:solidFill>
                  <a:schemeClr val="bg1"/>
                </a:solidFill>
              </a:rPr>
              <a:t>race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of </a:t>
            </a:r>
            <a:r>
              <a:rPr lang="en-US" sz="2000" dirty="0" smtClean="0">
                <a:solidFill>
                  <a:schemeClr val="bg1"/>
                </a:solidFill>
              </a:rPr>
              <a:t>America had a duty spread the </a:t>
            </a:r>
            <a:r>
              <a:rPr lang="en-US" sz="2000" dirty="0" smtClean="0">
                <a:solidFill>
                  <a:srgbClr val="FFC000"/>
                </a:solidFill>
              </a:rPr>
              <a:t>gospel </a:t>
            </a:r>
            <a:r>
              <a:rPr lang="en-US" sz="2000" dirty="0" smtClean="0">
                <a:solidFill>
                  <a:schemeClr val="bg1"/>
                </a:solidFill>
              </a:rPr>
              <a:t>beyond the </a:t>
            </a:r>
            <a:r>
              <a:rPr lang="en-US" sz="2000" dirty="0" smtClean="0">
                <a:solidFill>
                  <a:schemeClr val="bg1"/>
                </a:solidFill>
              </a:rPr>
              <a:t>borders </a:t>
            </a:r>
            <a:r>
              <a:rPr lang="en-US" sz="2000" dirty="0" smtClean="0">
                <a:solidFill>
                  <a:schemeClr val="bg1"/>
                </a:solidFill>
              </a:rPr>
              <a:t>of the United States.  In both cases the idea that are race and belief in </a:t>
            </a:r>
            <a:r>
              <a:rPr lang="en-US" sz="2000" dirty="0" smtClean="0">
                <a:solidFill>
                  <a:srgbClr val="FFC000"/>
                </a:solidFill>
              </a:rPr>
              <a:t>Christianity</a:t>
            </a:r>
            <a:r>
              <a:rPr lang="en-US" sz="2000" dirty="0" smtClean="0">
                <a:solidFill>
                  <a:schemeClr val="bg1"/>
                </a:solidFill>
              </a:rPr>
              <a:t> makes us superior to race, such as </a:t>
            </a:r>
            <a:r>
              <a:rPr lang="en-US" sz="2000" dirty="0" smtClean="0">
                <a:solidFill>
                  <a:srgbClr val="FFC000"/>
                </a:solidFill>
              </a:rPr>
              <a:t>Native American</a:t>
            </a:r>
            <a:r>
              <a:rPr lang="en-US" sz="2000" dirty="0" smtClean="0">
                <a:solidFill>
                  <a:schemeClr val="bg1"/>
                </a:solidFill>
              </a:rPr>
              <a:t> tribes of the west, and </a:t>
            </a:r>
            <a:r>
              <a:rPr lang="en-US" sz="2000" dirty="0" smtClean="0">
                <a:solidFill>
                  <a:srgbClr val="FFC000"/>
                </a:solidFill>
              </a:rPr>
              <a:t>Hispanic</a:t>
            </a:r>
            <a:r>
              <a:rPr lang="en-US" sz="2000" dirty="0" smtClean="0">
                <a:solidFill>
                  <a:schemeClr val="bg1"/>
                </a:solidFill>
              </a:rPr>
              <a:t> cultures of </a:t>
            </a:r>
            <a:r>
              <a:rPr lang="en-US" sz="2000" dirty="0" smtClean="0">
                <a:solidFill>
                  <a:srgbClr val="FFC000"/>
                </a:solidFill>
              </a:rPr>
              <a:t>Latin America</a:t>
            </a:r>
            <a:r>
              <a:rPr lang="en-US" sz="2000" dirty="0" smtClean="0">
                <a:solidFill>
                  <a:schemeClr val="bg1"/>
                </a:solidFill>
              </a:rPr>
              <a:t>.   This is further supported by </a:t>
            </a:r>
            <a:r>
              <a:rPr lang="en-US" sz="2000" dirty="0" smtClean="0">
                <a:solidFill>
                  <a:srgbClr val="FFC000"/>
                </a:solidFill>
              </a:rPr>
              <a:t>Social Darwinist </a:t>
            </a:r>
            <a:r>
              <a:rPr lang="en-US" sz="2000" dirty="0" smtClean="0">
                <a:solidFill>
                  <a:schemeClr val="bg1"/>
                </a:solidFill>
              </a:rPr>
              <a:t>views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that America was a developed nation due to its industrial capacity to </a:t>
            </a:r>
            <a:r>
              <a:rPr lang="en-US" sz="2000" dirty="0" smtClean="0">
                <a:solidFill>
                  <a:srgbClr val="FFC000"/>
                </a:solidFill>
              </a:rPr>
              <a:t>mass produce goods</a:t>
            </a:r>
            <a:r>
              <a:rPr lang="en-US" sz="2000" dirty="0" smtClean="0">
                <a:solidFill>
                  <a:schemeClr val="bg1"/>
                </a:solidFill>
              </a:rPr>
              <a:t>.  The Native American culture could only act as </a:t>
            </a:r>
            <a:r>
              <a:rPr lang="en-US" sz="2000" dirty="0" smtClean="0">
                <a:solidFill>
                  <a:srgbClr val="FFC000"/>
                </a:solidFill>
              </a:rPr>
              <a:t>hunter gather societies </a:t>
            </a:r>
            <a:r>
              <a:rPr lang="en-US" sz="2000" dirty="0" smtClean="0">
                <a:solidFill>
                  <a:schemeClr val="bg1"/>
                </a:solidFill>
              </a:rPr>
              <a:t>and South Americans were basic </a:t>
            </a:r>
            <a:r>
              <a:rPr lang="en-US" sz="2000" dirty="0" smtClean="0">
                <a:solidFill>
                  <a:srgbClr val="FFC000"/>
                </a:solidFill>
              </a:rPr>
              <a:t>agricultural societies </a:t>
            </a:r>
            <a:r>
              <a:rPr lang="en-US" sz="2000" dirty="0" smtClean="0">
                <a:solidFill>
                  <a:schemeClr val="bg1"/>
                </a:solidFill>
              </a:rPr>
              <a:t>that could not match or </a:t>
            </a:r>
            <a:r>
              <a:rPr lang="en-US" sz="2000" dirty="0" smtClean="0">
                <a:solidFill>
                  <a:srgbClr val="FFC000"/>
                </a:solidFill>
              </a:rPr>
              <a:t>factory based economy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Fundamental </a:t>
            </a:r>
            <a:r>
              <a:rPr lang="en-US" dirty="0" smtClean="0"/>
              <a:t>Departure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Prompt: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Despite artificial similarities, the domestic programs of the New Deal constituted a fundamental departure from those of the Progressive Era.  Assess the validity of this generalization</a:t>
            </a:r>
            <a:r>
              <a:rPr lang="en-US" dirty="0"/>
              <a:t>. 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8153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81000" y="4610100"/>
            <a:ext cx="838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1000" y="2590800"/>
            <a:ext cx="2590800" cy="53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New Deal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715000" y="2590800"/>
            <a:ext cx="2590800" cy="53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Progressivism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02060"/>
                </a:solidFill>
              </a:rPr>
              <a:t>Unit 7 – LO.J: Explain the cause of the Great Depression and its effects on the economy</a:t>
            </a:r>
          </a:p>
          <a:p>
            <a:pPr marL="0" indent="0">
              <a:buNone/>
            </a:pPr>
            <a:r>
              <a:rPr lang="en-US" sz="2300" b="1" dirty="0">
                <a:solidFill>
                  <a:srgbClr val="002060"/>
                </a:solidFill>
              </a:rPr>
              <a:t>Unit 7 – LO.K: Explain how the Great Depression and the New Deal impacted American political, social, and economic life </a:t>
            </a:r>
            <a:r>
              <a:rPr lang="en-US" sz="2300" b="1" dirty="0" smtClean="0">
                <a:solidFill>
                  <a:srgbClr val="002060"/>
                </a:solidFill>
              </a:rPr>
              <a:t>overtime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rgbClr val="002060"/>
                </a:solidFill>
              </a:rPr>
              <a:t>Essential </a:t>
            </a:r>
            <a:r>
              <a:rPr lang="en-US" sz="2300" b="1" dirty="0">
                <a:solidFill>
                  <a:srgbClr val="002060"/>
                </a:solidFill>
              </a:rPr>
              <a:t>Question: </a:t>
            </a:r>
            <a:r>
              <a:rPr lang="en-US" sz="2300" dirty="0"/>
              <a:t>How has America’s views been redefined by economic necessities, cultural notions, and national security during the turn of the 20</a:t>
            </a:r>
            <a:r>
              <a:rPr lang="en-US" sz="2300" baseline="30000" dirty="0"/>
              <a:t>th</a:t>
            </a:r>
            <a:r>
              <a:rPr lang="en-US" sz="2300" dirty="0"/>
              <a:t> century? </a:t>
            </a:r>
          </a:p>
          <a:p>
            <a:pPr marL="0" indent="0">
              <a:buNone/>
            </a:pPr>
            <a:r>
              <a:rPr lang="en-US" sz="2300" b="1" dirty="0">
                <a:solidFill>
                  <a:srgbClr val="002060"/>
                </a:solidFill>
              </a:rPr>
              <a:t>Students can:</a:t>
            </a:r>
          </a:p>
          <a:p>
            <a:pPr lvl="0"/>
            <a:r>
              <a:rPr lang="en-US" sz="2300" dirty="0"/>
              <a:t>Decipher how did the evolution of industrial capitalism change American society in the 1890s to 1945 era</a:t>
            </a:r>
          </a:p>
          <a:p>
            <a:pPr lvl="0"/>
            <a:r>
              <a:rPr lang="en-US" sz="2300" dirty="0"/>
              <a:t>Evaluate how politicians and reformers responded to industrial changes, in the course of doing so, fundamentally change the role of government, especially the federal government, in the lives of Americans</a:t>
            </a:r>
          </a:p>
          <a:p>
            <a:pPr marL="0" lv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US" sz="2300" b="1" dirty="0">
                <a:solidFill>
                  <a:srgbClr val="0070C0"/>
                </a:solidFill>
              </a:rPr>
              <a:t>Agenda:</a:t>
            </a:r>
          </a:p>
          <a:p>
            <a:r>
              <a:rPr lang="en-US" sz="2300" dirty="0" err="1"/>
              <a:t>Feel’n</a:t>
            </a:r>
            <a:r>
              <a:rPr lang="en-US" sz="2300" dirty="0"/>
              <a:t> the Blues</a:t>
            </a:r>
          </a:p>
          <a:p>
            <a:r>
              <a:rPr lang="en-US" sz="2300" dirty="0" err="1"/>
              <a:t>Hipp’n</a:t>
            </a:r>
            <a:r>
              <a:rPr lang="en-US" sz="2300" dirty="0"/>
              <a:t> out the Dirty 30s</a:t>
            </a:r>
          </a:p>
          <a:p>
            <a:r>
              <a:rPr lang="en-US" sz="2300" dirty="0"/>
              <a:t>The Social Plight of the 1930s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Homework:</a:t>
            </a:r>
          </a:p>
          <a:p>
            <a:r>
              <a:rPr lang="en-US" b="1" dirty="0"/>
              <a:t>pages 792-799: FDR’s declining approval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6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the Blues </a:t>
            </a:r>
          </a:p>
        </p:txBody>
      </p:sp>
      <p:pic>
        <p:nvPicPr>
          <p:cNvPr id="4" name="Content Placeholder 3">
            <a:hlinkClick r:id="rId4"/>
          </p:cNvPr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2" y="1524000"/>
            <a:ext cx="3723976" cy="3578225"/>
          </a:xfrm>
        </p:spPr>
      </p:pic>
      <p:sp>
        <p:nvSpPr>
          <p:cNvPr id="5" name="Rectangle 4"/>
          <p:cNvSpPr/>
          <p:nvPr/>
        </p:nvSpPr>
        <p:spPr>
          <a:xfrm>
            <a:off x="326540" y="5181600"/>
            <a:ext cx="4093060" cy="685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Skip James “Hard Time Killing Floor Blues”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9600" y="2362200"/>
            <a:ext cx="4416552" cy="2286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Blues Music represent the feeling of the Great Depression?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the Blues differ from the 1920s Jazz?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46093" y="1524000"/>
            <a:ext cx="3733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BLUES MUSIC</a:t>
            </a:r>
            <a:r>
              <a:rPr lang="en-US" dirty="0" smtClean="0"/>
              <a:t> - The Sound of the Depression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46093" y="5181600"/>
            <a:ext cx="3990059" cy="838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African American culture influencing America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6540" y="990600"/>
            <a:ext cx="371206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Right click on the link below to hear the BLUES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Feel’n</a:t>
            </a:r>
            <a:r>
              <a:rPr lang="en-US" dirty="0"/>
              <a:t> the Blues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Depression’s social impact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4038600" cy="33528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905000" y="1905000"/>
            <a:ext cx="0" cy="3581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71600" y="1905000"/>
            <a:ext cx="0" cy="3581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83" y="2057400"/>
            <a:ext cx="3973417" cy="335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0" y="5562600"/>
            <a:ext cx="3276600" cy="107594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Birth rates decline = acceptance of </a:t>
            </a:r>
            <a:r>
              <a:rPr lang="en-US" sz="2400" b="1" dirty="0"/>
              <a:t>birth control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836" y="5562600"/>
            <a:ext cx="3598164" cy="10759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Divorce rates increase = “</a:t>
            </a:r>
            <a:r>
              <a:rPr lang="en-US" sz="2400" b="1" dirty="0"/>
              <a:t>poor man’s divorce</a:t>
            </a:r>
            <a:r>
              <a:rPr lang="en-US" sz="2400" dirty="0"/>
              <a:t>” 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172200" y="1905000"/>
            <a:ext cx="0" cy="3581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943600" y="1905000"/>
            <a:ext cx="0" cy="3581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 Bowl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57600" y="1527048"/>
            <a:ext cx="5148072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Environmental disaster in the Midwest</a:t>
            </a:r>
          </a:p>
          <a:p>
            <a:r>
              <a:rPr lang="en-US" sz="2400" dirty="0" smtClean="0"/>
              <a:t>Dry </a:t>
            </a:r>
            <a:r>
              <a:rPr lang="en-US" sz="2400" dirty="0"/>
              <a:t>farming technique created during Manifest Destiny</a:t>
            </a:r>
          </a:p>
          <a:p>
            <a:r>
              <a:rPr lang="en-US" sz="2400" dirty="0"/>
              <a:t>Drought and dry farming technique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5415"/>
            <a:ext cx="3200400" cy="25908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://1.bp.blogspot.com/-3kn2XM2KXOM/UJQdSPEHXVI/AAAAAAAAAKM/1HwRM1_bvzE/s1600/8b32410vforrows+clos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1" y="3886200"/>
            <a:ext cx="3284779" cy="234693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apshop.com/classroom/HISTORY/US-History/32_The_Dust_Bow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86200"/>
            <a:ext cx="5029200" cy="237624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Feel’n</a:t>
            </a:r>
            <a:r>
              <a:rPr lang="en-US" dirty="0"/>
              <a:t> the Blues</a:t>
            </a:r>
          </a:p>
        </p:txBody>
      </p:sp>
      <p:pic>
        <p:nvPicPr>
          <p:cNvPr id="4" name="Picture 2" descr="http://static1.businessinsider.com/image/4f7b2d376bb3f7795a000013/census-map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1040642"/>
            <a:ext cx="5942195" cy="28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5715000"/>
            <a:ext cx="8080043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Dustbowl forces western migration: </a:t>
            </a:r>
            <a:r>
              <a:rPr lang="en-US" sz="2400" b="1" dirty="0"/>
              <a:t>Okies</a:t>
            </a:r>
            <a:r>
              <a:rPr lang="en-US" sz="2400" dirty="0"/>
              <a:t> and </a:t>
            </a:r>
            <a:r>
              <a:rPr lang="en-US" sz="2400" b="1" dirty="0" err="1"/>
              <a:t>Arkies</a:t>
            </a:r>
            <a:r>
              <a:rPr lang="en-US" sz="2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41115" y="1066800"/>
            <a:ext cx="3719570" cy="219235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Voices of the Great Depression Dust Bowl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John Steinbeck: Grapes of Wrath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Woody Guthrie “I </a:t>
            </a:r>
            <a:r>
              <a:rPr lang="en-US" sz="2400" b="1" dirty="0" err="1"/>
              <a:t>Ain’t</a:t>
            </a:r>
            <a:r>
              <a:rPr lang="en-US" sz="2400" b="1" dirty="0"/>
              <a:t> Got No Home”</a:t>
            </a:r>
          </a:p>
        </p:txBody>
      </p:sp>
      <p:pic>
        <p:nvPicPr>
          <p:cNvPr id="8194" name="Picture 2" descr="Image result for the Ok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29000"/>
            <a:ext cx="2790825" cy="19050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6400" y="5105400"/>
            <a:ext cx="25908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California or BUST!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5202008">
            <a:off x="832996" y="3043384"/>
            <a:ext cx="978408" cy="240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Image result for The grapes of Wrea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21" y="3429001"/>
            <a:ext cx="2132179" cy="24384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roadway" pitchFamily="82" charset="0"/>
              </a:rPr>
              <a:t>Herbert Hoover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Defeats Al(</a:t>
            </a:r>
            <a:r>
              <a:rPr lang="en-US" sz="2400" dirty="0" err="1"/>
              <a:t>cohol</a:t>
            </a:r>
            <a:r>
              <a:rPr lang="en-US" sz="2400" dirty="0"/>
              <a:t>) Smith in 1928</a:t>
            </a:r>
          </a:p>
          <a:p>
            <a:r>
              <a:rPr lang="en-US" sz="2400" b="1" dirty="0" err="1">
                <a:solidFill>
                  <a:srgbClr val="002060"/>
                </a:solidFill>
              </a:rPr>
              <a:t>Mellonite</a:t>
            </a:r>
            <a:r>
              <a:rPr lang="en-US" sz="2400" dirty="0"/>
              <a:t> </a:t>
            </a:r>
            <a:r>
              <a:rPr lang="en-US" sz="2400" dirty="0" smtClean="0"/>
              <a:t>– supports laissez faire views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that continued the economic boom</a:t>
            </a:r>
            <a:endParaRPr lang="en-US" sz="2400" dirty="0"/>
          </a:p>
          <a:p>
            <a:r>
              <a:rPr lang="en-US" sz="2400" dirty="0"/>
              <a:t>Belief in </a:t>
            </a:r>
            <a:r>
              <a:rPr lang="en-US" sz="2400" b="1" dirty="0">
                <a:solidFill>
                  <a:srgbClr val="002060"/>
                </a:solidFill>
              </a:rPr>
              <a:t>volunteerism</a:t>
            </a:r>
          </a:p>
          <a:p>
            <a:pPr lvl="1"/>
            <a:r>
              <a:rPr lang="en-US" sz="2400" dirty="0"/>
              <a:t>Encourage corporations to raise wages</a:t>
            </a:r>
          </a:p>
          <a:p>
            <a:pPr marL="393192" lvl="1" indent="0">
              <a:buNone/>
            </a:pPr>
            <a:r>
              <a:rPr lang="en-US" sz="2400" dirty="0"/>
              <a:t>    &amp; market standardization</a:t>
            </a:r>
          </a:p>
          <a:p>
            <a:pPr lvl="1"/>
            <a:r>
              <a:rPr lang="en-US" sz="2400" dirty="0"/>
              <a:t>Self regulation 	     economic growth</a:t>
            </a:r>
          </a:p>
          <a:p>
            <a:endParaRPr lang="en-US" sz="2400" dirty="0"/>
          </a:p>
        </p:txBody>
      </p:sp>
      <p:pic>
        <p:nvPicPr>
          <p:cNvPr id="2052" name="Picture 4" descr="http://1.bp.blogspot.com/-2D4CIW8b55I/UHCvTcD4mzI/AAAAAAAAAVs/yzA-c_6almU/s1600/Herbert+Hoover+with+quo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01337"/>
            <a:ext cx="2618736" cy="36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076433" y="4114800"/>
            <a:ext cx="457200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embaron.files.wordpress.com/2009/12/patrioti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495800"/>
            <a:ext cx="5124450" cy="21621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9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disaster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Impacts</a:t>
            </a:r>
          </a:p>
          <a:p>
            <a:pPr lvl="1"/>
            <a:r>
              <a:rPr lang="en-US" sz="2000" b="1" dirty="0"/>
              <a:t>Resettlement Administration &amp; 2</a:t>
            </a:r>
            <a:r>
              <a:rPr lang="en-US" sz="2000" b="1" baseline="30000" dirty="0"/>
              <a:t>nd</a:t>
            </a:r>
            <a:r>
              <a:rPr lang="en-US" sz="2000" b="1" dirty="0"/>
              <a:t> </a:t>
            </a:r>
            <a:r>
              <a:rPr lang="en-US" sz="2000" b="1" dirty="0" smtClean="0"/>
              <a:t>Agricultural </a:t>
            </a:r>
            <a:r>
              <a:rPr lang="en-US" sz="2000" b="1" dirty="0"/>
              <a:t>Adjustment Act</a:t>
            </a:r>
          </a:p>
          <a:p>
            <a:pPr lvl="1"/>
            <a:r>
              <a:rPr lang="en-US" sz="2000" b="1" dirty="0"/>
              <a:t>Indian Reorganization Act: </a:t>
            </a:r>
            <a:r>
              <a:rPr lang="en-US" sz="2000" dirty="0"/>
              <a:t>preserve Native American culture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3890962" cy="351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billdamon.com/wp-content/uploads/2012/11/dustBowlBuri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382705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Feel’n</a:t>
            </a:r>
            <a:r>
              <a:rPr lang="en-US" dirty="0"/>
              <a:t> the Blues</a:t>
            </a:r>
          </a:p>
        </p:txBody>
      </p:sp>
      <p:pic>
        <p:nvPicPr>
          <p:cNvPr id="4" name="Content Placeholder 3">
            <a:hlinkClick r:id="rId4"/>
          </p:cNvPr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600200"/>
            <a:ext cx="3958167" cy="2968625"/>
          </a:xfrm>
        </p:spPr>
      </p:pic>
      <p:sp>
        <p:nvSpPr>
          <p:cNvPr id="5" name="Rectangle 4"/>
          <p:cNvSpPr/>
          <p:nvPr/>
        </p:nvSpPr>
        <p:spPr>
          <a:xfrm>
            <a:off x="272374" y="4800473"/>
            <a:ext cx="3965448" cy="76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Gone with the Wind 1939</a:t>
            </a:r>
          </a:p>
          <a:p>
            <a:pPr algn="ctr"/>
            <a:r>
              <a:rPr lang="en-US" b="1" dirty="0"/>
              <a:t>- Overcoming adversity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52" y="1600199"/>
            <a:ext cx="3886200" cy="2968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8200" y="4800470"/>
            <a:ext cx="4187952" cy="114312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Frankenstein 1931</a:t>
            </a:r>
          </a:p>
          <a:p>
            <a:r>
              <a:rPr lang="en-US" b="1" dirty="0"/>
              <a:t>- Horror movies: demonstrate our fears of the Great Depression Era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a Drink on Me!!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5810" y="1492724"/>
            <a:ext cx="8503920" cy="4572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End of Prohibition</a:t>
            </a:r>
            <a:endParaRPr lang="en-US" sz="2400" b="1" dirty="0"/>
          </a:p>
        </p:txBody>
      </p:sp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67636"/>
            <a:ext cx="2743199" cy="44196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1925" y="2667000"/>
            <a:ext cx="5715000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Beer &amp; Wine Revenue Act 1933</a:t>
            </a:r>
            <a:r>
              <a:rPr lang="en-US" sz="2200" dirty="0" smtClean="0">
                <a:solidFill>
                  <a:schemeClr val="bg1"/>
                </a:solidFill>
              </a:rPr>
              <a:t>: levied taxes on the federal sales tax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1925" y="3778724"/>
            <a:ext cx="5715000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21</a:t>
            </a:r>
            <a:r>
              <a:rPr lang="en-US" sz="22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2200" b="1" dirty="0" smtClean="0">
                <a:solidFill>
                  <a:schemeClr val="bg1"/>
                </a:solidFill>
              </a:rPr>
              <a:t> Amendment</a:t>
            </a:r>
            <a:r>
              <a:rPr lang="en-US" sz="2200" dirty="0" smtClean="0">
                <a:solidFill>
                  <a:schemeClr val="bg1"/>
                </a:solidFill>
              </a:rPr>
              <a:t>: repeals the 18</a:t>
            </a:r>
            <a:r>
              <a:rPr lang="en-US" sz="2200" baseline="30000" dirty="0" smtClean="0">
                <a:solidFill>
                  <a:schemeClr val="bg1"/>
                </a:solidFill>
              </a:rPr>
              <a:t>th</a:t>
            </a:r>
            <a:r>
              <a:rPr lang="en-US" sz="2200" dirty="0" smtClean="0">
                <a:solidFill>
                  <a:schemeClr val="bg1"/>
                </a:solidFill>
              </a:rPr>
              <a:t> Amendment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6148" name="Picture 4" descr="Image result for FD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00600"/>
            <a:ext cx="16478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800600" y="4995081"/>
            <a:ext cx="4267200" cy="491319"/>
          </a:xfrm>
          <a:prstGeom prst="wedgeRoundRectCallout">
            <a:avLst>
              <a:gd name="adj1" fmla="val -54591"/>
              <a:gd name="adj2" fmla="val 1053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“What America needs now is a drink”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AutoShape 6" descr="Image result for fdr quotes on the end of prohibition"/>
          <p:cNvSpPr>
            <a:spLocks noChangeAspect="1" noChangeArrowheads="1"/>
          </p:cNvSpPr>
          <p:nvPr/>
        </p:nvSpPr>
        <p:spPr bwMode="auto">
          <a:xfrm>
            <a:off x="63500" y="-136525"/>
            <a:ext cx="26479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fdr quotes on the end of prohibition"/>
          <p:cNvSpPr>
            <a:spLocks noChangeAspect="1" noChangeArrowheads="1"/>
          </p:cNvSpPr>
          <p:nvPr/>
        </p:nvSpPr>
        <p:spPr bwMode="auto">
          <a:xfrm>
            <a:off x="215900" y="15875"/>
            <a:ext cx="26479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4" name="Picture 10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4" y="939800"/>
            <a:ext cx="4581525" cy="15748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Comes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1752" y="1524000"/>
            <a:ext cx="4114800" cy="2057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 advancement </a:t>
            </a:r>
          </a:p>
          <a:p>
            <a:pPr lvl="1"/>
            <a:r>
              <a:rPr lang="en-US" b="1" dirty="0"/>
              <a:t>Eleanor Roosevelt:</a:t>
            </a:r>
            <a:r>
              <a:rPr lang="en-US" dirty="0"/>
              <a:t> promoter of the New Deal</a:t>
            </a:r>
          </a:p>
          <a:p>
            <a:pPr lvl="1"/>
            <a:r>
              <a:rPr lang="en-US" dirty="0"/>
              <a:t>Sec. of Labor: </a:t>
            </a:r>
            <a:r>
              <a:rPr lang="en-US" b="1" dirty="0"/>
              <a:t>Francis Perkins</a:t>
            </a:r>
          </a:p>
          <a:p>
            <a:pPr lvl="1"/>
            <a:r>
              <a:rPr lang="en-US" b="1" dirty="0"/>
              <a:t>Mary McLeod Bethune</a:t>
            </a:r>
            <a:r>
              <a:rPr lang="en-US" dirty="0"/>
              <a:t> – African American Affairs office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0" y="3886200"/>
            <a:ext cx="1641566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herstory2.files.wordpress.com/2011/03/frances-perki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1"/>
            <a:ext cx="15453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270c81.medialib.glogster.com/media/d3/d374027bae688d79f236711d48c68c9f22ba440c3517fcde37aca2c7e612efaf/marymcleodbethune1-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86" y="3886200"/>
            <a:ext cx="135853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24000"/>
            <a:ext cx="3018745" cy="2057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95362" y="3855494"/>
            <a:ext cx="3600819" cy="1295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Indian Reorganization Act</a:t>
            </a:r>
            <a:r>
              <a:rPr lang="en-US" sz="2000" dirty="0"/>
              <a:t>: federal government returns tribal designation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Emissary of the Neal Deal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62035"/>
            <a:ext cx="2438400" cy="3168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190" y="1180177"/>
            <a:ext cx="8458200" cy="10475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/>
              <a:t>“Since you get more joy out of giving joy to others, you should put a good deal of thought into the happiness that you are able to give”</a:t>
            </a:r>
          </a:p>
          <a:p>
            <a:pPr marL="628650" indent="-342900">
              <a:buFont typeface="Arial" pitchFamily="34" charset="0"/>
              <a:buChar char="•"/>
            </a:pPr>
            <a:r>
              <a:rPr lang="en-US" sz="2200" dirty="0" smtClean="0"/>
              <a:t>Eleanor Roosevelt</a:t>
            </a:r>
            <a:endParaRPr lang="en-US" sz="2200" dirty="0"/>
          </a:p>
        </p:txBody>
      </p:sp>
      <p:pic>
        <p:nvPicPr>
          <p:cNvPr id="7172" name="Picture 4" descr="Image result for eleanor roosevelt new deal ro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03078"/>
            <a:ext cx="1371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Image result for eleanor roosevelt promoting the New Deal"/>
          <p:cNvSpPr>
            <a:spLocks noChangeAspect="1" noChangeArrowheads="1"/>
          </p:cNvSpPr>
          <p:nvPr/>
        </p:nvSpPr>
        <p:spPr bwMode="auto">
          <a:xfrm>
            <a:off x="63500" y="-136525"/>
            <a:ext cx="22479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62035"/>
            <a:ext cx="2247900" cy="3197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7" name="Picture 9" descr="Image result for eleanor roosevelt promoting the New De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91886"/>
            <a:ext cx="3073590" cy="203835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Change of the Great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How did the New Deal Era change the lives of the following </a:t>
            </a:r>
          </a:p>
          <a:p>
            <a:pPr lvl="1"/>
            <a:r>
              <a:rPr lang="en-US" dirty="0"/>
              <a:t>Women</a:t>
            </a:r>
          </a:p>
          <a:p>
            <a:pPr lvl="1"/>
            <a:r>
              <a:rPr lang="en-US" dirty="0"/>
              <a:t>Labor Unions</a:t>
            </a:r>
          </a:p>
          <a:p>
            <a:pPr lvl="1"/>
            <a:r>
              <a:rPr lang="en-US" dirty="0"/>
              <a:t>Farmers</a:t>
            </a:r>
          </a:p>
          <a:p>
            <a:pPr lvl="1"/>
            <a:r>
              <a:rPr lang="en-US" dirty="0"/>
              <a:t>African Americans</a:t>
            </a:r>
          </a:p>
          <a:p>
            <a:pPr lvl="1"/>
            <a:r>
              <a:rPr lang="en-US" dirty="0"/>
              <a:t>Banks</a:t>
            </a:r>
          </a:p>
          <a:p>
            <a:pPr lvl="1"/>
            <a:r>
              <a:rPr lang="en-US" dirty="0"/>
              <a:t>Elderly</a:t>
            </a:r>
          </a:p>
          <a:p>
            <a:pPr lvl="1"/>
            <a:r>
              <a:rPr lang="en-US" dirty="0"/>
              <a:t>Environment</a:t>
            </a:r>
          </a:p>
          <a:p>
            <a:pPr lvl="1"/>
            <a:r>
              <a:rPr lang="en-US" dirty="0"/>
              <a:t>Veterans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0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a chart, then get into groups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35669767"/>
              </p:ext>
            </p:extLst>
          </p:nvPr>
        </p:nvGraphicFramePr>
        <p:xfrm>
          <a:off x="301625" y="1527176"/>
          <a:ext cx="8504238" cy="4568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47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4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2689">
                <a:tc>
                  <a:txBody>
                    <a:bodyPr/>
                    <a:lstStyle/>
                    <a:p>
                      <a:r>
                        <a:rPr lang="en-US" dirty="0"/>
                        <a:t>Name of group or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Who/What</a:t>
                      </a:r>
                      <a:r>
                        <a:rPr lang="en-US" baseline="0" dirty="0"/>
                        <a:t> were it/they?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 do they matter to the Great Depression?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2689">
                <a:tc>
                  <a:txBody>
                    <a:bodyPr/>
                    <a:lstStyle/>
                    <a:p>
                      <a:r>
                        <a:rPr lang="en-US" dirty="0"/>
                        <a:t>Okies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2689">
                <a:tc>
                  <a:txBody>
                    <a:bodyPr/>
                    <a:lstStyle/>
                    <a:p>
                      <a:r>
                        <a:rPr lang="en-US" dirty="0"/>
                        <a:t>Families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2689">
                <a:tc>
                  <a:txBody>
                    <a:bodyPr/>
                    <a:lstStyle/>
                    <a:p>
                      <a:r>
                        <a:rPr lang="en-US" dirty="0"/>
                        <a:t>Minorities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2689">
                <a:tc>
                  <a:txBody>
                    <a:bodyPr/>
                    <a:lstStyle/>
                    <a:p>
                      <a:r>
                        <a:rPr lang="en-US" dirty="0"/>
                        <a:t>The Bonus Army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2689">
                <a:tc>
                  <a:txBody>
                    <a:bodyPr/>
                    <a:lstStyle/>
                    <a:p>
                      <a:r>
                        <a:rPr lang="en-US" dirty="0"/>
                        <a:t>The Dust Bowl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2689">
                <a:tc>
                  <a:txBody>
                    <a:bodyPr/>
                    <a:lstStyle/>
                    <a:p>
                      <a:r>
                        <a:rPr lang="en-US" dirty="0" err="1"/>
                        <a:t>Hoovervilles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1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002060"/>
                </a:solidFill>
              </a:rPr>
              <a:t>Essential Question: </a:t>
            </a:r>
            <a:r>
              <a:rPr lang="en-US" sz="2300" dirty="0"/>
              <a:t>How has America’s views been redefined by economic necessities, cultural notions, and national security during the turn of the 20</a:t>
            </a:r>
            <a:r>
              <a:rPr lang="en-US" sz="2300" baseline="30000" dirty="0"/>
              <a:t>th</a:t>
            </a:r>
            <a:r>
              <a:rPr lang="en-US" sz="2300" dirty="0"/>
              <a:t> century? </a:t>
            </a:r>
          </a:p>
          <a:p>
            <a:pPr marL="0" indent="0">
              <a:buNone/>
            </a:pPr>
            <a:r>
              <a:rPr lang="en-US" sz="2300" b="1" dirty="0">
                <a:solidFill>
                  <a:srgbClr val="002060"/>
                </a:solidFill>
              </a:rPr>
              <a:t>Students can:</a:t>
            </a:r>
          </a:p>
          <a:p>
            <a:pPr lvl="0"/>
            <a:r>
              <a:rPr lang="en-US" sz="2300" dirty="0"/>
              <a:t>Decipher how did the evolution of industrial capitalism change American society in the 1890s to 1945 era</a:t>
            </a:r>
          </a:p>
          <a:p>
            <a:pPr lvl="0"/>
            <a:r>
              <a:rPr lang="en-US" sz="2300" dirty="0"/>
              <a:t>Evaluate how politicians and reformers responded to industrial changes, in the course of doing so, fundamentally change the role of government, especially the federal government, in the lives of Americans</a:t>
            </a:r>
          </a:p>
          <a:p>
            <a:pPr marL="0" lv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US" sz="2300" b="1" dirty="0">
                <a:solidFill>
                  <a:srgbClr val="0070C0"/>
                </a:solidFill>
              </a:rPr>
              <a:t>Agenda:</a:t>
            </a:r>
          </a:p>
          <a:p>
            <a:r>
              <a:rPr lang="en-US" sz="2300" dirty="0"/>
              <a:t>FDR’s Strikes out</a:t>
            </a:r>
          </a:p>
          <a:p>
            <a:r>
              <a:rPr lang="en-US" sz="2300" dirty="0"/>
              <a:t>The Detractors of the New Deal</a:t>
            </a:r>
          </a:p>
          <a:p>
            <a:r>
              <a:rPr lang="en-US" sz="2300" dirty="0"/>
              <a:t>FDR’s Gets Schooled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Homework:</a:t>
            </a:r>
          </a:p>
          <a:p>
            <a:r>
              <a:rPr lang="en-US" b="1" dirty="0"/>
              <a:t>Reading pgs. 800-820: evaluate America’s belief in isolationism Six Degree of Separation </a:t>
            </a:r>
            <a:r>
              <a:rPr lang="en-US" b="1" dirty="0">
                <a:solidFill>
                  <a:srgbClr val="FF0000"/>
                </a:solidFill>
              </a:rPr>
              <a:t>due Thursday 3/21</a:t>
            </a:r>
          </a:p>
          <a:p>
            <a:r>
              <a:rPr lang="en-US" b="1" dirty="0">
                <a:solidFill>
                  <a:srgbClr val="0070C0"/>
                </a:solidFill>
              </a:rPr>
              <a:t>LEQ rough draft due Wednesday – 3/20</a:t>
            </a:r>
          </a:p>
          <a:p>
            <a:r>
              <a:rPr lang="en-US" b="1" dirty="0">
                <a:solidFill>
                  <a:srgbClr val="0070C0"/>
                </a:solidFill>
              </a:rPr>
              <a:t>Final draft due Monday 3/25</a:t>
            </a:r>
          </a:p>
          <a:p>
            <a:endParaRPr lang="en-US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1936 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34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Image result for FDR for President 1936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" y="3962400"/>
            <a:ext cx="16287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Court Packing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Court Packing</a:t>
            </a:r>
            <a:r>
              <a:rPr lang="en-US" sz="2400" dirty="0"/>
              <a:t>: FDR response to Supreme Court rulings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Four Horsemen </a:t>
            </a:r>
            <a:r>
              <a:rPr lang="en-US" sz="2400" dirty="0"/>
              <a:t>(Conservative Justices)</a:t>
            </a:r>
          </a:p>
          <a:p>
            <a:pPr lvl="1"/>
            <a:r>
              <a:rPr lang="en-US" sz="1900" i="1" dirty="0">
                <a:solidFill>
                  <a:srgbClr val="002060"/>
                </a:solidFill>
              </a:rPr>
              <a:t>Butler v. U.S. (AAA – Unconstitutional)</a:t>
            </a:r>
          </a:p>
          <a:p>
            <a:pPr lvl="1"/>
            <a:r>
              <a:rPr lang="en-US" sz="1900" i="1" dirty="0">
                <a:solidFill>
                  <a:srgbClr val="002060"/>
                </a:solidFill>
              </a:rPr>
              <a:t>Schechter Poultry Co. v. U.S. (NRA – Unconstitutional)</a:t>
            </a:r>
          </a:p>
          <a:p>
            <a:r>
              <a:rPr lang="en-US" sz="2400" dirty="0"/>
              <a:t>Political damages FDR</a:t>
            </a:r>
          </a:p>
        </p:txBody>
      </p:sp>
      <p:pic>
        <p:nvPicPr>
          <p:cNvPr id="11266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44604"/>
            <a:ext cx="2743200" cy="28575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fdr court pac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44604"/>
            <a:ext cx="2647950" cy="28575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7AC0C0-D87B-4941-899F-ED63A292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Tuesday &amp; Thursday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BE9015-5456-4251-82DC-3D24302D5C8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The Great Crash of </a:t>
            </a:r>
            <a:r>
              <a:rPr lang="en-US" sz="2400" b="1" dirty="0" smtClean="0">
                <a:solidFill>
                  <a:srgbClr val="002060"/>
                </a:solidFill>
              </a:rPr>
              <a:t>1929</a:t>
            </a:r>
          </a:p>
          <a:p>
            <a:pPr lvl="1"/>
            <a:r>
              <a:rPr lang="en-US" sz="1900" b="1" dirty="0" smtClean="0">
                <a:solidFill>
                  <a:srgbClr val="002060"/>
                </a:solidFill>
              </a:rPr>
              <a:t>Black Thursday (October 24)</a:t>
            </a:r>
            <a:endParaRPr lang="en-US" sz="19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F96AFB26-7A23-4975-AB9E-836CB3D50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13193"/>
            <a:ext cx="3810000" cy="4352925"/>
          </a:xfrm>
          <a:prstGeom prst="rect">
            <a:avLst/>
          </a:prstGeom>
        </p:spPr>
      </p:pic>
      <p:pic>
        <p:nvPicPr>
          <p:cNvPr id="7" name="Picture 6" descr="A close up of a newspaper&#10;&#10;Description generated with very high confidence">
            <a:hlinkClick r:id="rId6"/>
            <a:extLst>
              <a:ext uri="{FF2B5EF4-FFF2-40B4-BE49-F238E27FC236}">
                <a16:creationId xmlns:a16="http://schemas.microsoft.com/office/drawing/2014/main" xmlns="" id="{E6225EA6-2A32-4FFA-8C3B-1D125B6435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4" y="2590800"/>
            <a:ext cx="4027866" cy="282029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8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FDR’s Presidency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... is an example of a Level 3 cartoon. Respond to the questions be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1"/>
            <a:ext cx="8534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0852" y="5907824"/>
            <a:ext cx="7696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HIPP analysis of the “Trying to Change the Ump”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1752" y="1527048"/>
            <a:ext cx="2212848" cy="454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Deal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752" y="2105433"/>
            <a:ext cx="2212848" cy="454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Court Packing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752" y="2683818"/>
            <a:ext cx="2212848" cy="454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United States v. Butler</a:t>
            </a:r>
          </a:p>
        </p:txBody>
      </p:sp>
      <p:sp>
        <p:nvSpPr>
          <p:cNvPr id="9" name="Rectangle 8"/>
          <p:cNvSpPr/>
          <p:nvPr/>
        </p:nvSpPr>
        <p:spPr>
          <a:xfrm>
            <a:off x="286145" y="3294943"/>
            <a:ext cx="2212848" cy="454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Schechter v. United States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4803" y="3873328"/>
            <a:ext cx="2212848" cy="454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Four Horseman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1752" y="4459663"/>
            <a:ext cx="2212848" cy="454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Conservative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4803" y="5045998"/>
            <a:ext cx="2212848" cy="454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Supreme Court </a:t>
            </a: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Second New Deal (cont.):</a:t>
            </a:r>
          </a:p>
        </p:txBody>
      </p:sp>
      <p:sp>
        <p:nvSpPr>
          <p:cNvPr id="512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sz="quarter" idx="1"/>
          </p:nvPr>
        </p:nvSpPr>
        <p:spPr>
          <a:xfrm>
            <a:off x="152400" y="1447800"/>
            <a:ext cx="8610600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Social Security Act (limited Welfare State)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u="sng" dirty="0">
                <a:solidFill>
                  <a:schemeClr val="tx1"/>
                </a:solidFill>
              </a:rPr>
              <a:t>Social Security Admin.</a:t>
            </a:r>
            <a:r>
              <a:rPr lang="en-US" sz="2000" u="sng" dirty="0">
                <a:solidFill>
                  <a:schemeClr val="tx1"/>
                </a:solidFill>
              </a:rPr>
              <a:t> Provides pensions to elderly &amp; disabled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u="sng" dirty="0">
                <a:solidFill>
                  <a:schemeClr val="tx1"/>
                </a:solidFill>
              </a:rPr>
              <a:t>Financed by flat payroll tax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Aid to Dependent Children</a:t>
            </a:r>
            <a:r>
              <a:rPr lang="en-US" sz="2000" dirty="0">
                <a:solidFill>
                  <a:schemeClr val="tx1"/>
                </a:solidFill>
              </a:rPr>
              <a:t> (later AFDC) was 1</a:t>
            </a:r>
            <a:r>
              <a:rPr lang="en-US" sz="2000" baseline="30000" dirty="0">
                <a:solidFill>
                  <a:schemeClr val="tx1"/>
                </a:solidFill>
              </a:rPr>
              <a:t>st</a:t>
            </a:r>
            <a:r>
              <a:rPr lang="en-US" sz="2000" dirty="0">
                <a:solidFill>
                  <a:schemeClr val="tx1"/>
                </a:solidFill>
              </a:rPr>
              <a:t> federal direct welfare program </a:t>
            </a:r>
          </a:p>
          <a:p>
            <a:pPr marL="274320" lvl="1" indent="0" eaLnBrk="1" hangingPunct="1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Issue businesses cutback in order to pay Social </a:t>
            </a:r>
          </a:p>
          <a:p>
            <a:pPr marL="274320" lvl="1" indent="0" eaLnBrk="1" hangingPunct="1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Security tax leading rise in unemployment in </a:t>
            </a:r>
          </a:p>
          <a:p>
            <a:pPr marL="274320" lvl="1" indent="0" eaLnBrk="1" hangingPunct="1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1937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Republican party revived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Slumping economy: FDR resorts to blame &amp;</a:t>
            </a:r>
          </a:p>
          <a:p>
            <a:pPr marL="274320" lvl="1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    huge government spending (Debt)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971800"/>
            <a:ext cx="3056374" cy="3581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Populist Critics of the New Deal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1" y="1447800"/>
            <a:ext cx="3631270" cy="3581400"/>
          </a:xfrm>
        </p:spPr>
      </p:pic>
      <p:sp>
        <p:nvSpPr>
          <p:cNvPr id="5" name="Rectangle 4"/>
          <p:cNvSpPr/>
          <p:nvPr/>
        </p:nvSpPr>
        <p:spPr>
          <a:xfrm>
            <a:off x="301752" y="4724400"/>
            <a:ext cx="3660649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FDR Steering the Ship to Recovery</a:t>
            </a:r>
          </a:p>
        </p:txBody>
      </p:sp>
      <p:sp>
        <p:nvSpPr>
          <p:cNvPr id="6" name="Rectangle 5"/>
          <p:cNvSpPr/>
          <p:nvPr/>
        </p:nvSpPr>
        <p:spPr>
          <a:xfrm>
            <a:off x="4114800" y="1676400"/>
            <a:ext cx="4495800" cy="457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Populist critics of the New Deal </a:t>
            </a:r>
          </a:p>
        </p:txBody>
      </p:sp>
      <p:pic>
        <p:nvPicPr>
          <p:cNvPr id="7" name="Picture 4" descr="http://ts1.mm.bing.net/th?&amp;id=HN.608007352021683366&amp;w=300&amp;h=300&amp;c=0&amp;pid=1.9&amp;rs=0&amp;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49" y="2438400"/>
            <a:ext cx="758406" cy="10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50" y="3571875"/>
            <a:ext cx="75840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ts1.mm.bing.net/th?&amp;id=HN.608051770573456538&amp;w=300&amp;h=300&amp;c=0&amp;pid=1.9&amp;rs=0&amp;p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49" y="4629151"/>
            <a:ext cx="758406" cy="96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29200" y="2433637"/>
            <a:ext cx="3886200" cy="838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Dr. Francis Townsend</a:t>
            </a:r>
            <a:r>
              <a:rPr lang="en-US" sz="2000" dirty="0">
                <a:solidFill>
                  <a:schemeClr val="bg1"/>
                </a:solidFill>
              </a:rPr>
              <a:t>: $200 per month for people over 60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29200" y="3571874"/>
            <a:ext cx="3886200" cy="838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Father Charles Coughlin</a:t>
            </a:r>
            <a:r>
              <a:rPr lang="en-US" sz="2000" dirty="0">
                <a:solidFill>
                  <a:schemeClr val="bg1"/>
                </a:solidFill>
              </a:rPr>
              <a:t>: Union for Social Justice – nationalize U.S. Industry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59826" y="4684694"/>
            <a:ext cx="3886200" cy="91314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Sen. Huey Long:</a:t>
            </a:r>
            <a:r>
              <a:rPr lang="en-US" sz="2000" dirty="0">
                <a:solidFill>
                  <a:schemeClr val="bg1"/>
                </a:solidFill>
              </a:rPr>
              <a:t> “Share the wealth” – redistribution of wealth $5,000 to every family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8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Approval Change – </a:t>
            </a:r>
            <a:r>
              <a:rPr lang="en-US"/>
              <a:t>1940 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factbook.org/wikipedia/en/media/8/86/electoralcollege1940_la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2296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1977567" cy="250325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Saving FDR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seeds of WWII</a:t>
            </a:r>
          </a:p>
          <a:p>
            <a:r>
              <a:rPr lang="en-US" sz="2400" dirty="0" smtClean="0"/>
              <a:t>Growth in unrest in Europe &amp; Asia yield economic opportunity for the United States (</a:t>
            </a:r>
            <a:r>
              <a:rPr lang="en-US" sz="2400" b="1" dirty="0" smtClean="0">
                <a:solidFill>
                  <a:srgbClr val="002060"/>
                </a:solidFill>
              </a:rPr>
              <a:t>Japanese invasion of Manchuria, Italy’s invasion of Ethiopia, &amp; German Blitzkrieg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90248"/>
            <a:ext cx="4972050" cy="304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28600" y="3810000"/>
            <a:ext cx="4038600" cy="1219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America will become “The Arsenal of Democracy”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WWII mobilization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200" dirty="0"/>
              <a:t>Failed to fix the Great Depression (1937 – new recession)</a:t>
            </a:r>
          </a:p>
          <a:p>
            <a:r>
              <a:rPr lang="en-US" sz="2200" dirty="0"/>
              <a:t>Court packing scheme limited its success</a:t>
            </a:r>
          </a:p>
          <a:p>
            <a:pPr lvl="1"/>
            <a:r>
              <a:rPr lang="en-US" dirty="0"/>
              <a:t>Revival of the Republican Party 1938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Hatch Act </a:t>
            </a:r>
            <a:r>
              <a:rPr lang="en-US" dirty="0"/>
              <a:t>(no political campaigning for bureaucrats </a:t>
            </a:r>
          </a:p>
          <a:p>
            <a:pPr lvl="1"/>
            <a:r>
              <a:rPr lang="en-US" dirty="0"/>
              <a:t>Creation of the welfare state</a:t>
            </a:r>
          </a:p>
          <a:p>
            <a:pPr lvl="1"/>
            <a:r>
              <a:rPr lang="en-US" dirty="0"/>
              <a:t>Arguments against (socialism and bureaucratic meddling)</a:t>
            </a:r>
          </a:p>
          <a:p>
            <a:pPr lvl="1"/>
            <a:r>
              <a:rPr lang="en-US" dirty="0"/>
              <a:t>Debt – deficit spending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Stop the worst of the Great Depression </a:t>
            </a:r>
          </a:p>
          <a:p>
            <a:r>
              <a:rPr lang="en-US" sz="2000" dirty="0"/>
              <a:t>Curbed corrupt practices by capitalists</a:t>
            </a:r>
          </a:p>
          <a:p>
            <a:r>
              <a:rPr lang="en-US" sz="2000" dirty="0"/>
              <a:t>Preserved democracy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Deal Legacy</a:t>
            </a:r>
          </a:p>
        </p:txBody>
      </p:sp>
    </p:spTree>
    <p:extLst>
      <p:ext uri="{BB962C8B-B14F-4D97-AF65-F5344CB8AC3E}">
        <p14:creationId xmlns:p14="http://schemas.microsoft.com/office/powerpoint/2010/main" val="260966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FDR gets Schooled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Evaluate the legacy of the New Deal and its ability to rebuild the U.S. economy from the Great Depression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14600"/>
            <a:ext cx="2362200" cy="3124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00400" y="2485222"/>
            <a:ext cx="5257800" cy="2819400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FDR Report Card</a:t>
            </a:r>
          </a:p>
          <a:p>
            <a:r>
              <a:rPr lang="en-US" sz="2400" dirty="0">
                <a:solidFill>
                  <a:schemeClr val="bg1"/>
                </a:solidFill>
              </a:rPr>
              <a:t>Grade		Class		Reason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___	      Economics</a:t>
            </a:r>
          </a:p>
          <a:p>
            <a:r>
              <a:rPr lang="en-US" sz="2400" dirty="0">
                <a:solidFill>
                  <a:schemeClr val="bg1"/>
                </a:solidFill>
              </a:rPr>
              <a:t>___           Civics</a:t>
            </a:r>
          </a:p>
          <a:p>
            <a:r>
              <a:rPr lang="en-US" sz="2400" dirty="0">
                <a:solidFill>
                  <a:schemeClr val="bg1"/>
                </a:solidFill>
              </a:rPr>
              <a:t>___           History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Deal Impact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Great Depression and the New Deal had tremendous effect on U.S. society.  For your assign group explain how the Great Depression and the New Deal impacted them.</a:t>
            </a:r>
          </a:p>
          <a:p>
            <a:r>
              <a:rPr lang="en-US" sz="2000" dirty="0"/>
              <a:t>Role of Government </a:t>
            </a:r>
          </a:p>
          <a:p>
            <a:r>
              <a:rPr lang="en-US" sz="2000" dirty="0"/>
              <a:t>Elderly</a:t>
            </a:r>
          </a:p>
          <a:p>
            <a:r>
              <a:rPr lang="en-US" sz="2000" dirty="0"/>
              <a:t>African Americans</a:t>
            </a:r>
          </a:p>
          <a:p>
            <a:r>
              <a:rPr lang="en-US" sz="2000" dirty="0"/>
              <a:t>Environment</a:t>
            </a:r>
          </a:p>
          <a:p>
            <a:r>
              <a:rPr lang="en-US" sz="2000" dirty="0"/>
              <a:t>Women</a:t>
            </a:r>
          </a:p>
          <a:p>
            <a:r>
              <a:rPr lang="en-US" sz="2000" dirty="0"/>
              <a:t>Labor</a:t>
            </a:r>
          </a:p>
          <a:p>
            <a:r>
              <a:rPr lang="en-US" sz="2000" dirty="0"/>
              <a:t>Agriculture</a:t>
            </a:r>
          </a:p>
          <a:p>
            <a:r>
              <a:rPr lang="en-US" sz="2000" dirty="0"/>
              <a:t>Banks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667000"/>
            <a:ext cx="4191000" cy="35194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6406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R’s of Alphabet Soup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21169090"/>
              </p:ext>
            </p:extLst>
          </p:nvPr>
        </p:nvGraphicFramePr>
        <p:xfrm>
          <a:off x="301625" y="1527175"/>
          <a:ext cx="8504238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47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4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Relief – immediate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Recovery – prime</a:t>
                      </a:r>
                      <a:r>
                        <a:rPr lang="en-US" sz="2000" baseline="0" dirty="0"/>
                        <a:t> the pump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Reform – prevent future 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Beer Act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Unemployment Relief 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Glass-Stegall</a:t>
                      </a:r>
                      <a:r>
                        <a:rPr lang="en-US" sz="2000" baseline="0" dirty="0"/>
                        <a:t> Act (FDIC)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Emergency Banking 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Agricultural Adjustment Act (AAA)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Security Exchange Commission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Federal Emergency Relief Act (FERA)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National Industry</a:t>
                      </a:r>
                      <a:r>
                        <a:rPr lang="en-US" sz="2000" baseline="0" dirty="0"/>
                        <a:t> Recovery Act (NIRA)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Social Security</a:t>
                      </a:r>
                      <a:r>
                        <a:rPr lang="en-US" sz="2000" baseline="0" dirty="0"/>
                        <a:t> Administration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Civilian Conservation Corps</a:t>
                      </a:r>
                      <a:r>
                        <a:rPr lang="en-US" sz="2000" baseline="0" dirty="0"/>
                        <a:t> (CCC)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Works Progress</a:t>
                      </a:r>
                      <a:r>
                        <a:rPr lang="en-US" sz="2000" baseline="0" dirty="0"/>
                        <a:t> Act (WPA)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National</a:t>
                      </a:r>
                      <a:r>
                        <a:rPr lang="en-US" sz="2000" baseline="0" dirty="0"/>
                        <a:t> Labor Relations Act (NLRB)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Civilian</a:t>
                      </a:r>
                      <a:r>
                        <a:rPr lang="en-US" sz="2000" baseline="0" dirty="0"/>
                        <a:t> Works Administration (CWA)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Tennessee Valley Authority</a:t>
                      </a:r>
                      <a:r>
                        <a:rPr lang="en-US" sz="2000" baseline="0" dirty="0"/>
                        <a:t> (TVA)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Soil Conversation</a:t>
                      </a:r>
                      <a:r>
                        <a:rPr lang="en-US" sz="2000" baseline="0" dirty="0"/>
                        <a:t> Act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56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 Index – the fall of market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magehost.vendio.com/a/905774/view/Feb112014ST1929Fe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1600200"/>
            <a:ext cx="858324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Contributing factors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Laissez Faire policies </a:t>
            </a:r>
          </a:p>
          <a:p>
            <a:pPr marL="0" indent="0">
              <a:buNone/>
            </a:pPr>
            <a:r>
              <a:rPr lang="en-US" sz="2400" dirty="0"/>
              <a:t>   of </a:t>
            </a:r>
            <a:r>
              <a:rPr lang="en-US" sz="2400" b="1" i="1" dirty="0" err="1">
                <a:solidFill>
                  <a:srgbClr val="002060"/>
                </a:solidFill>
              </a:rPr>
              <a:t>Mellonites</a:t>
            </a:r>
            <a:r>
              <a:rPr lang="en-US" sz="2400" dirty="0"/>
              <a:t> – No regulation &amp; Trickle-Down Economics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Debt: </a:t>
            </a:r>
            <a:r>
              <a:rPr lang="en-US" sz="2400" dirty="0"/>
              <a:t>buying on installment &amp; margin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Stock </a:t>
            </a:r>
            <a:r>
              <a:rPr lang="en-US" sz="2400" b="1" dirty="0" smtClean="0">
                <a:solidFill>
                  <a:srgbClr val="0070C0"/>
                </a:solidFill>
              </a:rPr>
              <a:t>speculation – buying on margin</a:t>
            </a:r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Tariffs</a:t>
            </a:r>
            <a:r>
              <a:rPr lang="en-US" sz="2400" dirty="0"/>
              <a:t> – </a:t>
            </a:r>
            <a:r>
              <a:rPr lang="en-US" sz="2400" b="1" i="1" dirty="0">
                <a:solidFill>
                  <a:srgbClr val="002060"/>
                </a:solidFill>
              </a:rPr>
              <a:t>Hawley Smoot Tariff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Surplus</a:t>
            </a:r>
            <a:r>
              <a:rPr lang="en-US" sz="2400" dirty="0"/>
              <a:t>: Mechanization in </a:t>
            </a:r>
          </a:p>
          <a:p>
            <a:pPr marL="0" indent="0">
              <a:buNone/>
            </a:pPr>
            <a:r>
              <a:rPr lang="en-US" sz="2400" dirty="0"/>
              <a:t>   factories &amp; agriculture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52800"/>
            <a:ext cx="3412570" cy="3276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0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 Market Crash – Economic impact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1154" y="1676400"/>
            <a:ext cx="42672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Black Thursday &amp; Tuesday</a:t>
            </a:r>
            <a:r>
              <a:rPr lang="en-US" sz="2000" dirty="0"/>
              <a:t>, October 1929 – Stock losses </a:t>
            </a:r>
            <a:r>
              <a:rPr lang="en-US" sz="2000" b="1" dirty="0"/>
              <a:t>$14 Billion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3279531"/>
            <a:ext cx="29718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2000" dirty="0"/>
              <a:t>Layoffs to save business</a:t>
            </a:r>
          </a:p>
          <a:p>
            <a:r>
              <a:rPr lang="en-US" sz="2000" dirty="0"/>
              <a:t>Unemployment at </a:t>
            </a:r>
            <a:r>
              <a:rPr lang="en-US" sz="2000" b="1" u="sng" dirty="0"/>
              <a:t>25% </a:t>
            </a:r>
            <a:r>
              <a:rPr lang="en-US" sz="2000" dirty="0"/>
              <a:t>by 1933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874776" y="4572000"/>
            <a:ext cx="3127248" cy="993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Consumer spending </a:t>
            </a:r>
            <a:r>
              <a:rPr lang="en-US" sz="2000" dirty="0" smtClean="0"/>
              <a:t>dies off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343400" y="4572000"/>
            <a:ext cx="2971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2000" b="1" dirty="0"/>
              <a:t>Bank Runs</a:t>
            </a:r>
            <a:r>
              <a:rPr lang="en-US" sz="2000" dirty="0"/>
              <a:t>: mass withdraws kills </a:t>
            </a:r>
            <a:r>
              <a:rPr lang="en-US" sz="2000" dirty="0" smtClean="0"/>
              <a:t>banking</a:t>
            </a:r>
          </a:p>
          <a:p>
            <a:r>
              <a:rPr lang="en-US" sz="2000" dirty="0" smtClean="0"/>
              <a:t>Bank CRASH – Money is gone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5829301" y="3320072"/>
            <a:ext cx="31623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2000" b="1" dirty="0">
                <a:solidFill>
                  <a:schemeClr val="bg1"/>
                </a:solidFill>
              </a:rPr>
              <a:t>Hawley Smoot Tariff </a:t>
            </a:r>
            <a:r>
              <a:rPr lang="en-US" sz="2000" dirty="0"/>
              <a:t>stops global trading and ends German reparations</a:t>
            </a:r>
          </a:p>
        </p:txBody>
      </p:sp>
      <p:sp>
        <p:nvSpPr>
          <p:cNvPr id="9" name="Right Arrow 8"/>
          <p:cNvSpPr/>
          <p:nvPr/>
        </p:nvSpPr>
        <p:spPr>
          <a:xfrm rot="7847181">
            <a:off x="1855575" y="2702491"/>
            <a:ext cx="762000" cy="381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714659">
            <a:off x="3046318" y="3354029"/>
            <a:ext cx="1367453" cy="46125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4084408">
            <a:off x="4442147" y="3334791"/>
            <a:ext cx="1458854" cy="4311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3236346">
            <a:off x="6377354" y="2668897"/>
            <a:ext cx="762000" cy="381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39425"/>
            <a:ext cx="1638300" cy="1527574"/>
          </a:xfrm>
          <a:prstGeom prst="rect">
            <a:avLst/>
          </a:prstGeom>
        </p:spPr>
      </p:pic>
      <p:pic>
        <p:nvPicPr>
          <p:cNvPr id="3074" name="Picture 2" descr="http://econhist.econproph.net/wp-content/blogs.dir/2/files/2013/11/black-tuesd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45" y="1139424"/>
            <a:ext cx="2062856" cy="165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639762"/>
          </a:xfrm>
        </p:spPr>
        <p:txBody>
          <a:bodyPr/>
          <a:lstStyle/>
          <a:p>
            <a:pPr eaLnBrk="1" hangingPunct="1"/>
            <a:r>
              <a:rPr lang="en-US" b="1" dirty="0"/>
              <a:t>Bonus Army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200" b="1" dirty="0"/>
              <a:t>World War Compensation Adjustment Act 1924 </a:t>
            </a:r>
          </a:p>
          <a:p>
            <a:pPr eaLnBrk="1" hangingPunct="1"/>
            <a:r>
              <a:rPr lang="en-US" sz="2200" dirty="0"/>
              <a:t>The </a:t>
            </a:r>
            <a:r>
              <a:rPr lang="en-US" sz="2200" b="1" u="sng" dirty="0"/>
              <a:t>Bonus Army</a:t>
            </a:r>
            <a:r>
              <a:rPr lang="en-US" sz="2200" b="1" dirty="0"/>
              <a:t> </a:t>
            </a:r>
            <a:r>
              <a:rPr lang="en-US" sz="2200" dirty="0"/>
              <a:t>– partial payment of benefit</a:t>
            </a:r>
          </a:p>
          <a:p>
            <a:pPr lvl="1"/>
            <a:r>
              <a:rPr lang="en-US" sz="2000" dirty="0"/>
              <a:t>Congress rejects their pleas</a:t>
            </a:r>
          </a:p>
          <a:p>
            <a:pPr lvl="1"/>
            <a:r>
              <a:rPr lang="en-US" sz="1800" dirty="0"/>
              <a:t>General Douglas MacArthur chases </a:t>
            </a:r>
          </a:p>
          <a:p>
            <a:pPr marL="274320" lvl="1" indent="0">
              <a:buNone/>
            </a:pPr>
            <a:r>
              <a:rPr lang="en-US" sz="1800" dirty="0"/>
              <a:t>    the Bonus Army Out of Washington</a:t>
            </a:r>
          </a:p>
          <a:p>
            <a:pPr marL="274320" lvl="1" indent="0">
              <a:buNone/>
            </a:pP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2438400" cy="42672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11063"/>
            <a:ext cx="455712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7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ustom 2">
      <a:dk1>
        <a:sysClr val="windowText" lastClr="000000"/>
      </a:dk1>
      <a:lt1>
        <a:sysClr val="window" lastClr="FFFFFF"/>
      </a:lt1>
      <a:dk2>
        <a:srgbClr val="000000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8582</TotalTime>
  <Words>2787</Words>
  <Application>Microsoft Office PowerPoint</Application>
  <PresentationFormat>On-screen Show (4:3)</PresentationFormat>
  <Paragraphs>431</Paragraphs>
  <Slides>58</Slides>
  <Notes>9</Notes>
  <HiddenSlides>0</HiddenSlides>
  <MMClips>51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Civic</vt:lpstr>
      <vt:lpstr>Franklin D. Roosevelt and the New Deal</vt:lpstr>
      <vt:lpstr>Agenda </vt:lpstr>
      <vt:lpstr>Essential Question</vt:lpstr>
      <vt:lpstr>Herbert Hoover </vt:lpstr>
      <vt:lpstr>Black Tuesday &amp; Thursday</vt:lpstr>
      <vt:lpstr>Stock Index – the fall of market</vt:lpstr>
      <vt:lpstr>Contributing factors </vt:lpstr>
      <vt:lpstr>Stock Market Crash – Economic impact</vt:lpstr>
      <vt:lpstr>Bonus Army</vt:lpstr>
      <vt:lpstr>Hoover’s Responses </vt:lpstr>
      <vt:lpstr>1932 Election</vt:lpstr>
      <vt:lpstr>Critical Elections</vt:lpstr>
      <vt:lpstr>Welfare State</vt:lpstr>
      <vt:lpstr>Purposes of the New Deal</vt:lpstr>
      <vt:lpstr>Test your know - HIPP</vt:lpstr>
      <vt:lpstr>Who is the real Herbert Hoover?</vt:lpstr>
      <vt:lpstr>Agenda </vt:lpstr>
      <vt:lpstr>The Crash Effect</vt:lpstr>
      <vt:lpstr>Contributing Factors </vt:lpstr>
      <vt:lpstr>New Deal Effects</vt:lpstr>
      <vt:lpstr>The New Deal Remedy</vt:lpstr>
      <vt:lpstr>FDR’s first steps</vt:lpstr>
      <vt:lpstr>Purpose of the New Deal</vt:lpstr>
      <vt:lpstr>R=Relief </vt:lpstr>
      <vt:lpstr>R=Recovery</vt:lpstr>
      <vt:lpstr>R=Reform</vt:lpstr>
      <vt:lpstr>Labor Union Membership</vt:lpstr>
      <vt:lpstr>The Second New Deal, 1935:</vt:lpstr>
      <vt:lpstr>The W.P.A. at Work</vt:lpstr>
      <vt:lpstr>A New Deal Culture</vt:lpstr>
      <vt:lpstr>Group Activity: Recovery, Relief, &amp; Reform</vt:lpstr>
      <vt:lpstr>Fundamental Shift</vt:lpstr>
      <vt:lpstr>Historic Parallelism – Complexity Point</vt:lpstr>
      <vt:lpstr>A Fundamental Departure </vt:lpstr>
      <vt:lpstr>Agenda </vt:lpstr>
      <vt:lpstr>Welcome to the Blues </vt:lpstr>
      <vt:lpstr>Feel’n the Blues</vt:lpstr>
      <vt:lpstr>Dust Bowl </vt:lpstr>
      <vt:lpstr>Feel’n the Blues</vt:lpstr>
      <vt:lpstr>Environmental disaster</vt:lpstr>
      <vt:lpstr>Feel’n the Blues</vt:lpstr>
      <vt:lpstr>Have a Drink on Me!!</vt:lpstr>
      <vt:lpstr>Opportunity Comes</vt:lpstr>
      <vt:lpstr>The Emissary of the Neal Deal</vt:lpstr>
      <vt:lpstr>Social Change of the Great Depression</vt:lpstr>
      <vt:lpstr>Make a chart, then get into groups</vt:lpstr>
      <vt:lpstr>Agenda </vt:lpstr>
      <vt:lpstr>1936 Election</vt:lpstr>
      <vt:lpstr>Court Packing</vt:lpstr>
      <vt:lpstr>FDR’s Presidency</vt:lpstr>
      <vt:lpstr>The Second New Deal (cont.):</vt:lpstr>
      <vt:lpstr>Populist Critics of the New Deal</vt:lpstr>
      <vt:lpstr>Approval Change – 1940 Election</vt:lpstr>
      <vt:lpstr>Saving FDR </vt:lpstr>
      <vt:lpstr>New Deal Legacy</vt:lpstr>
      <vt:lpstr>FDR gets Schooled</vt:lpstr>
      <vt:lpstr>New Deal Impact</vt:lpstr>
      <vt:lpstr>Three R’s of Alphabet Soup </vt:lpstr>
    </vt:vector>
  </TitlesOfParts>
  <Company>Guilford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Franklin D. Roosevelt and the New Deal</dc:title>
  <dc:creator>dennyj</dc:creator>
  <cp:lastModifiedBy>Andrew's Dogma</cp:lastModifiedBy>
  <cp:revision>214</cp:revision>
  <dcterms:created xsi:type="dcterms:W3CDTF">2011-02-25T17:44:52Z</dcterms:created>
  <dcterms:modified xsi:type="dcterms:W3CDTF">2020-03-19T19:20:52Z</dcterms:modified>
</cp:coreProperties>
</file>