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6712-3840-44DE-8968-1B589D03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					Happy Friday the 13</a:t>
            </a:r>
            <a:r>
              <a:rPr lang="en-US" sz="1600" baseline="30000" dirty="0">
                <a:solidFill>
                  <a:srgbClr val="FFC000"/>
                </a:solidFill>
              </a:rPr>
              <a:t>th</a:t>
            </a:r>
            <a:br>
              <a:rPr lang="en-US" sz="1600" baseline="30000" dirty="0">
                <a:solidFill>
                  <a:srgbClr val="FFC000"/>
                </a:solidFill>
              </a:rPr>
            </a:br>
            <a:br>
              <a:rPr lang="en-US" sz="1600" baseline="30000" dirty="0">
                <a:solidFill>
                  <a:srgbClr val="FFC000"/>
                </a:solidFill>
              </a:rPr>
            </a:br>
            <a:r>
              <a:rPr lang="en-US" sz="4400" u="sng" baseline="30000" dirty="0"/>
              <a:t>Today’s Plan</a:t>
            </a:r>
            <a:r>
              <a:rPr lang="en-US" sz="4400" u="sng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AA7FF-26B2-427D-BB8F-F12D30E2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5649471" cy="3294576"/>
          </a:xfrm>
        </p:spPr>
        <p:txBody>
          <a:bodyPr/>
          <a:lstStyle/>
          <a:p>
            <a:r>
              <a:rPr lang="en-US" dirty="0"/>
              <a:t>1. new material</a:t>
            </a:r>
            <a:r>
              <a:rPr lang="en-US" dirty="0">
                <a:sym typeface="Wingdings" panose="05000000000000000000" pitchFamily="2" charset="2"/>
              </a:rPr>
              <a:t> Developments in Europe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2. discuss homework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3. class time for maps, OPTIIC, DBQ packet work</a:t>
            </a:r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94D2C79-CE0B-484A-999E-D710DD7DBBB7}"/>
              </a:ext>
            </a:extLst>
          </p:cNvPr>
          <p:cNvSpPr/>
          <p:nvPr/>
        </p:nvSpPr>
        <p:spPr>
          <a:xfrm>
            <a:off x="6779741" y="494270"/>
            <a:ext cx="5412259" cy="54104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rgbClr val="FFFF00"/>
                </a:solidFill>
              </a:rPr>
              <a:t>Coming soon</a:t>
            </a:r>
          </a:p>
          <a:p>
            <a:pPr algn="ctr"/>
            <a:r>
              <a:rPr lang="en-US" dirty="0"/>
              <a:t>* Getting all of your grades entered/fixed</a:t>
            </a:r>
          </a:p>
          <a:p>
            <a:pPr algn="ctr"/>
            <a:r>
              <a:rPr lang="en-US" dirty="0"/>
              <a:t>*Test on Unit 1</a:t>
            </a:r>
          </a:p>
          <a:p>
            <a:pPr algn="ctr"/>
            <a:r>
              <a:rPr lang="en-US" dirty="0"/>
              <a:t>*A debate</a:t>
            </a:r>
          </a:p>
        </p:txBody>
      </p:sp>
    </p:spTree>
    <p:extLst>
      <p:ext uri="{BB962C8B-B14F-4D97-AF65-F5344CB8AC3E}">
        <p14:creationId xmlns:p14="http://schemas.microsoft.com/office/powerpoint/2010/main" val="73008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70C0-C560-4A08-AF8F-70C7EE75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EFDA-CB05-4AD2-8B99-814B1CF16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886" y="886666"/>
            <a:ext cx="9603275" cy="3294576"/>
          </a:xfrm>
        </p:spPr>
        <p:txBody>
          <a:bodyPr/>
          <a:lstStyle/>
          <a:p>
            <a:r>
              <a:rPr lang="en-US" b="1" dirty="0"/>
              <a:t>Manorial System</a:t>
            </a:r>
            <a:r>
              <a:rPr lang="en-US" dirty="0"/>
              <a:t>: an independent, self-sufficient farming village that supplied its own </a:t>
            </a:r>
          </a:p>
          <a:p>
            <a:r>
              <a:rPr lang="en-US" dirty="0"/>
              <a:t> food    	(</a:t>
            </a:r>
            <a:r>
              <a:rPr lang="en-US" b="1" dirty="0"/>
              <a:t>serfs</a:t>
            </a:r>
            <a:r>
              <a:rPr lang="en-US" dirty="0"/>
              <a:t> worked the land &amp; made the goods)</a:t>
            </a:r>
          </a:p>
          <a:p>
            <a:r>
              <a:rPr lang="en-US" dirty="0"/>
              <a:t>Protection	(knights)</a:t>
            </a:r>
          </a:p>
          <a:p>
            <a:r>
              <a:rPr lang="en-US" dirty="0"/>
              <a:t>Church	(clergy/priest)</a:t>
            </a:r>
          </a:p>
          <a:p>
            <a:endParaRPr lang="en-US" dirty="0"/>
          </a:p>
          <a:p>
            <a:r>
              <a:rPr lang="en-US" dirty="0"/>
              <a:t>Three-field System: land divided into 1/3s, with 1/3 fallow (animals graze)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00A2BD3-ACA6-43FE-A549-AF9368643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1" y="4181242"/>
            <a:ext cx="6044119" cy="26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1657-C1CD-4363-BD40-ECBD45DB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7C94-97CF-4E70-9C42-9A290E30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995567"/>
          </a:xfrm>
        </p:spPr>
        <p:txBody>
          <a:bodyPr/>
          <a:lstStyle/>
          <a:p>
            <a:r>
              <a:rPr lang="en-US" sz="2400" b="1" dirty="0"/>
              <a:t>Social Change</a:t>
            </a:r>
          </a:p>
          <a:p>
            <a:pPr marL="0" indent="0">
              <a:buNone/>
            </a:pPr>
            <a:r>
              <a:rPr lang="en-US" sz="2400" dirty="0"/>
              <a:t>Trade slowly returned bringing new cities</a:t>
            </a:r>
          </a:p>
          <a:p>
            <a:pPr marL="0" indent="0">
              <a:buNone/>
            </a:pPr>
            <a:r>
              <a:rPr lang="en-US" sz="2400" dirty="0"/>
              <a:t>“A year and a day”</a:t>
            </a:r>
            <a:r>
              <a:rPr lang="en-US" sz="2400" dirty="0">
                <a:sym typeface="Wingdings" panose="05000000000000000000" pitchFamily="2" charset="2"/>
              </a:rPr>
              <a:t> if a serf could run away to a city and not get caught, he was a freeman</a:t>
            </a:r>
          </a:p>
          <a:p>
            <a:pPr marL="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Urban Growth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Guilds: apprentice/journeyman/master craftsman</a:t>
            </a:r>
            <a:endParaRPr lang="en-US" sz="24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267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3BB1B-4EE2-426E-ACB5-FAD6F4AA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Renaissance   1300-1450…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7A87-D20E-4066-A977-F2BF24D38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long-term effect of the Crusades for Europe was being “plugged back into” the World Trade Network.</a:t>
            </a:r>
          </a:p>
          <a:p>
            <a:endParaRPr lang="en-US" dirty="0"/>
          </a:p>
          <a:p>
            <a:r>
              <a:rPr lang="en-US" dirty="0"/>
              <a:t>New ideas from China and Dar-al-Islam stimulated a new class of thinkers and artists in western Europe, starting in Florence Italy</a:t>
            </a:r>
          </a:p>
        </p:txBody>
      </p:sp>
    </p:spTree>
    <p:extLst>
      <p:ext uri="{BB962C8B-B14F-4D97-AF65-F5344CB8AC3E}">
        <p14:creationId xmlns:p14="http://schemas.microsoft.com/office/powerpoint/2010/main" val="27490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E3B5-DA1A-4719-8000-DD9E6211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58FA5-5E8C-433B-8B9A-A9399A04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3430"/>
            <a:ext cx="7529209" cy="4679004"/>
          </a:xfrm>
        </p:spPr>
        <p:txBody>
          <a:bodyPr/>
          <a:lstStyle/>
          <a:p>
            <a:r>
              <a:rPr lang="en-US" dirty="0"/>
              <a:t>In eastern Europe the Russians, based in Kiev, were growing due to their trade with the Byzantine Empire</a:t>
            </a:r>
          </a:p>
          <a:p>
            <a:endParaRPr lang="en-US" dirty="0"/>
          </a:p>
          <a:p>
            <a:r>
              <a:rPr lang="en-US" dirty="0"/>
              <a:t>By 1450 Russia became the dominant E. European Empire after the fall of Constantinople to the Islamic Turks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9A34F1E-3B9E-4868-B653-7E0732F96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015" y="291464"/>
            <a:ext cx="4020800" cy="5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684E-AEF0-4262-BF61-DC16C8D2F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Developments in Europe    </a:t>
            </a:r>
            <a:r>
              <a:rPr lang="en-US" sz="1800" b="1" dirty="0"/>
              <a:t>U.1 Top 6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507AC-5010-42B8-8C6A-E6A3F6ED3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EQ: How did the beliefs and practices of the predominant religions, agricultural practices, and political decentralization affect European society from c. 1200-c. 150?</a:t>
            </a:r>
          </a:p>
        </p:txBody>
      </p:sp>
    </p:spTree>
    <p:extLst>
      <p:ext uri="{BB962C8B-B14F-4D97-AF65-F5344CB8AC3E}">
        <p14:creationId xmlns:p14="http://schemas.microsoft.com/office/powerpoint/2010/main" val="8547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8187320-9C30-4C59-8D32-6F5970FCC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5249" b="21621"/>
          <a:stretch/>
        </p:blipFill>
        <p:spPr>
          <a:xfrm>
            <a:off x="-2363820" y="-5837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211733-C0C2-45A1-92E9-0BAECCB0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F6103-D1F5-4D37-ABAF-2BBD4148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667" y="917814"/>
            <a:ext cx="1801086" cy="5410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Context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FB00AB-7BB6-4FC4-AF0D-EFA3687C7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40449" b="36435"/>
          <a:stretch/>
        </p:blipFill>
        <p:spPr>
          <a:xfrm>
            <a:off x="4062802" y="798973"/>
            <a:ext cx="6803136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8F6B4-506F-453A-9E62-C42AFBD1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1352145"/>
            <a:ext cx="8018332" cy="468485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FFFE"/>
                </a:solidFill>
              </a:rPr>
              <a:t>The Roman Empire in the west collapsed (476 CE), and was replaced by many small clans of nomads from the eastern Steppes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FFFE"/>
                </a:solidFill>
              </a:rPr>
              <a:t>These included the Franks, the Angles and Saxons, and the Visigoths, who formed Feudal Kingdoms</a:t>
            </a:r>
          </a:p>
          <a:p>
            <a:pPr>
              <a:lnSpc>
                <a:spcPct val="110000"/>
              </a:lnSpc>
            </a:pPr>
            <a:endParaRPr lang="en-US" sz="24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FFFE"/>
                </a:solidFill>
              </a:rPr>
              <a:t>Over time (1000-1200 CE) trade returned and larger kingdoms began to form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FFFE"/>
                </a:solidFill>
              </a:rPr>
              <a:t>In the East, the Byzantine Emperor ruled a powerful empire. Russia was rising north of that (c. 1000 CE) </a:t>
            </a:r>
          </a:p>
        </p:txBody>
      </p:sp>
    </p:spTree>
    <p:extLst>
      <p:ext uri="{BB962C8B-B14F-4D97-AF65-F5344CB8AC3E}">
        <p14:creationId xmlns:p14="http://schemas.microsoft.com/office/powerpoint/2010/main" val="9259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A792-D6A7-4A98-8AA8-BB66A49D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GOV: Feudalism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41C2C-124B-4369-9D00-5329B018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73156"/>
            <a:ext cx="9603275" cy="4328809"/>
          </a:xfrm>
        </p:spPr>
        <p:txBody>
          <a:bodyPr>
            <a:normAutofit/>
          </a:bodyPr>
          <a:lstStyle/>
          <a:p>
            <a:r>
              <a:rPr lang="en-US" u="sng" dirty="0"/>
              <a:t>continuity</a:t>
            </a:r>
            <a:endParaRPr lang="en-US" b="1" dirty="0"/>
          </a:p>
          <a:p>
            <a:r>
              <a:rPr lang="en-US" b="1" dirty="0"/>
              <a:t>Decentralized</a:t>
            </a:r>
            <a:r>
              <a:rPr lang="en-US" dirty="0"/>
              <a:t> is the key idea to describe European govt’s in this era.</a:t>
            </a:r>
          </a:p>
          <a:p>
            <a:r>
              <a:rPr lang="en-US" dirty="0"/>
              <a:t>A king had to give away land (called </a:t>
            </a:r>
            <a:r>
              <a:rPr lang="en-US" b="1" dirty="0"/>
              <a:t>fiefs</a:t>
            </a:r>
            <a:r>
              <a:rPr lang="en-US" dirty="0"/>
              <a:t>) to lords in order to get their loyalty (they became his </a:t>
            </a:r>
            <a:r>
              <a:rPr lang="en-US" b="1" dirty="0"/>
              <a:t>vassal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Knights pledged their loyalty to a lord, and lords provided these knights to the king when asked for</a:t>
            </a:r>
          </a:p>
          <a:p>
            <a:r>
              <a:rPr lang="en-US" b="1" dirty="0"/>
              <a:t>Chivalry</a:t>
            </a:r>
            <a:r>
              <a:rPr lang="en-US" dirty="0"/>
              <a:t>: code of behavior for knights</a:t>
            </a:r>
          </a:p>
        </p:txBody>
      </p:sp>
    </p:spTree>
    <p:extLst>
      <p:ext uri="{BB962C8B-B14F-4D97-AF65-F5344CB8AC3E}">
        <p14:creationId xmlns:p14="http://schemas.microsoft.com/office/powerpoint/2010/main" val="187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13BB-E534-40C3-B474-5427882C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5BCA-1416-45DA-9B1A-91539025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53702"/>
            <a:ext cx="9603275" cy="4357992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Change</a:t>
            </a:r>
          </a:p>
          <a:p>
            <a:r>
              <a:rPr lang="en-US" dirty="0"/>
              <a:t>Some Feudal Kingdoms began to grow strong</a:t>
            </a:r>
          </a:p>
          <a:p>
            <a:pPr marL="0" indent="0">
              <a:buNone/>
            </a:pPr>
            <a:r>
              <a:rPr lang="en-US" b="1" dirty="0"/>
              <a:t>France</a:t>
            </a:r>
          </a:p>
          <a:p>
            <a:pPr marL="0" indent="0">
              <a:buNone/>
            </a:pPr>
            <a:r>
              <a:rPr lang="en-US" dirty="0"/>
              <a:t>Estates—3 levels of society   clergy, nobility, peasants </a:t>
            </a:r>
          </a:p>
          <a:p>
            <a:pPr marL="0" indent="0">
              <a:buNone/>
            </a:pPr>
            <a:r>
              <a:rPr lang="en-US" dirty="0"/>
              <a:t>Estates-General: advisors to the king</a:t>
            </a:r>
          </a:p>
          <a:p>
            <a:pPr marL="0" indent="0">
              <a:buNone/>
            </a:pPr>
            <a:r>
              <a:rPr lang="en-US" b="1" dirty="0"/>
              <a:t>Holy Roman Empire</a:t>
            </a:r>
          </a:p>
          <a:p>
            <a:pPr marL="0" indent="0">
              <a:buNone/>
            </a:pPr>
            <a:r>
              <a:rPr lang="en-US" dirty="0"/>
              <a:t>Pope controlled with king having little power</a:t>
            </a:r>
          </a:p>
          <a:p>
            <a:pPr marL="0" indent="0">
              <a:buNone/>
            </a:pPr>
            <a:r>
              <a:rPr lang="en-US" b="1" dirty="0"/>
              <a:t>England</a:t>
            </a:r>
          </a:p>
          <a:p>
            <a:pPr marL="0" indent="0">
              <a:buNone/>
            </a:pPr>
            <a:r>
              <a:rPr lang="en-US" dirty="0"/>
              <a:t>Magna Carta: limited king’s power as Parliament grew strong</a:t>
            </a:r>
          </a:p>
          <a:p>
            <a:pPr marL="0" indent="0">
              <a:buNone/>
            </a:pPr>
            <a:r>
              <a:rPr lang="en-US" dirty="0"/>
              <a:t>Parliament: legislative advisor to king, made up of nobles</a:t>
            </a:r>
          </a:p>
        </p:txBody>
      </p:sp>
    </p:spTree>
    <p:extLst>
      <p:ext uri="{BB962C8B-B14F-4D97-AF65-F5344CB8AC3E}">
        <p14:creationId xmlns:p14="http://schemas.microsoft.com/office/powerpoint/2010/main" val="35002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7EBA-DCDC-4F46-BD1C-0544908C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5FD5D-5188-467A-89CC-C0556C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10348368" cy="3937201"/>
          </a:xfrm>
        </p:spPr>
        <p:txBody>
          <a:bodyPr/>
          <a:lstStyle/>
          <a:p>
            <a:r>
              <a:rPr lang="en-US" sz="2800" dirty="0"/>
              <a:t>Roman Catholic Church</a:t>
            </a:r>
          </a:p>
          <a:p>
            <a:r>
              <a:rPr lang="en-US" sz="2400" dirty="0"/>
              <a:t>Pope was the leader of a “Kingdom of Christians” </a:t>
            </a:r>
            <a:r>
              <a:rPr lang="en-US" sz="2400" b="1" dirty="0"/>
              <a:t>(Christendom)</a:t>
            </a:r>
          </a:p>
          <a:p>
            <a:pPr marL="0" indent="0">
              <a:buNone/>
            </a:pPr>
            <a:r>
              <a:rPr lang="en-US" sz="2400" dirty="0"/>
              <a:t>--so a Christian living in France saw the pope as more powerful than the French king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Crusades</a:t>
            </a:r>
            <a:r>
              <a:rPr lang="en-US" sz="2400" dirty="0"/>
              <a:t>: for 150 years Christian knights and merchants attacked the Abbasid Empire, trying to take over the Holy Land (Jerusalem)</a:t>
            </a:r>
          </a:p>
        </p:txBody>
      </p:sp>
    </p:spTree>
    <p:extLst>
      <p:ext uri="{BB962C8B-B14F-4D97-AF65-F5344CB8AC3E}">
        <p14:creationId xmlns:p14="http://schemas.microsoft.com/office/powerpoint/2010/main" val="30180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F8F8-01BC-4286-8C69-030D5B55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 Discuss, Review, Submit</a:t>
            </a:r>
          </a:p>
        </p:txBody>
      </p:sp>
      <p:pic>
        <p:nvPicPr>
          <p:cNvPr id="1026" name="Picture 2" descr="https://d1585zepmkopsv.cloudfront.net/slides/hod5dsj.jpg">
            <a:extLst>
              <a:ext uri="{FF2B5EF4-FFF2-40B4-BE49-F238E27FC236}">
                <a16:creationId xmlns:a16="http://schemas.microsoft.com/office/drawing/2014/main" id="{6B536B4C-B682-43E7-B2C0-EE6C3EA985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8" y="1498060"/>
            <a:ext cx="8268511" cy="48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1889-A75E-4003-8FD6-728C485C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d1585zepmkopsv.cloudfront.net/slides/casycng1.jpg">
            <a:extLst>
              <a:ext uri="{FF2B5EF4-FFF2-40B4-BE49-F238E27FC236}">
                <a16:creationId xmlns:a16="http://schemas.microsoft.com/office/drawing/2014/main" id="{5275EF3F-7ABA-4535-8D68-DD1BF90FF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96"/>
            <a:ext cx="5885234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1585zepmkopsv.cloudfront.net/slides/8nsmosh.jpg">
            <a:extLst>
              <a:ext uri="{FF2B5EF4-FFF2-40B4-BE49-F238E27FC236}">
                <a16:creationId xmlns:a16="http://schemas.microsoft.com/office/drawing/2014/main" id="{E400BDB2-CE3F-4D97-9221-AE5AF982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34" y="0"/>
            <a:ext cx="6306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43D0-12C5-4EB2-B9DA-B5A24E0D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953324"/>
            <a:ext cx="2819160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Classwork</a:t>
            </a:r>
            <a:r>
              <a:rPr lang="en-US" dirty="0">
                <a:sym typeface="Wingdings" panose="05000000000000000000" pitchFamily="2" charset="2"/>
              </a:rPr>
              <a:t> Due Today by bell…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8E5D4-8E14-4A55-89BB-D5BDFCC07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237361"/>
            <a:ext cx="2731611" cy="3228983"/>
          </a:xfrm>
        </p:spPr>
        <p:txBody>
          <a:bodyPr/>
          <a:lstStyle/>
          <a:p>
            <a:r>
              <a:rPr lang="en-US" dirty="0"/>
              <a:t>1. Map</a:t>
            </a:r>
          </a:p>
          <a:p>
            <a:r>
              <a:rPr lang="en-US" dirty="0"/>
              <a:t>2. OPTIIC 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38F9D-E609-490D-9D16-DD3A9FF697D9}"/>
              </a:ext>
            </a:extLst>
          </p:cNvPr>
          <p:cNvSpPr/>
          <p:nvPr/>
        </p:nvSpPr>
        <p:spPr>
          <a:xfrm>
            <a:off x="5674183" y="345988"/>
            <a:ext cx="4572000" cy="2388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DBQ Training Packet</a:t>
            </a:r>
          </a:p>
          <a:p>
            <a:pPr algn="ctr"/>
            <a:r>
              <a:rPr lang="en-US" dirty="0"/>
              <a:t>Continue to use the 5 questions to analyze the 6 documents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NOT due today</a:t>
            </a:r>
          </a:p>
        </p:txBody>
      </p:sp>
      <p:pic>
        <p:nvPicPr>
          <p:cNvPr id="6" name="Picture 5" descr="A tree in a forest&#10;&#10;Description automatically generated">
            <a:extLst>
              <a:ext uri="{FF2B5EF4-FFF2-40B4-BE49-F238E27FC236}">
                <a16:creationId xmlns:a16="http://schemas.microsoft.com/office/drawing/2014/main" id="{947071E7-0BFC-422A-A5D7-609094E2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1" y="4212452"/>
            <a:ext cx="6466702" cy="1847850"/>
          </a:xfrm>
          <a:prstGeom prst="rect">
            <a:avLst/>
          </a:prstGeom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9A0DA521-E704-4E75-802C-34A379354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761" y="3107552"/>
            <a:ext cx="44577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3098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536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Gallery</vt:lpstr>
      <vt:lpstr>     Happy Friday the 13th  Today’s Plan </vt:lpstr>
      <vt:lpstr>Developments in Europe    U.1 Top 6 </vt:lpstr>
      <vt:lpstr>Context</vt:lpstr>
      <vt:lpstr>GOV: Feudalism</vt:lpstr>
      <vt:lpstr>Gov, continued</vt:lpstr>
      <vt:lpstr>GOV, continued</vt:lpstr>
      <vt:lpstr>Homework   Discuss, Review, Submit</vt:lpstr>
      <vt:lpstr>PowerPoint Presentation</vt:lpstr>
      <vt:lpstr>Classwork Due Today by bell…</vt:lpstr>
      <vt:lpstr>ECON</vt:lpstr>
      <vt:lpstr>SOC</vt:lpstr>
      <vt:lpstr>Renaissance   1300-1450…</vt:lpstr>
      <vt:lpstr>Russia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in Europe    U.1 Top 6 </dc:title>
  <dc:creator>Hill, Joseph F</dc:creator>
  <cp:lastModifiedBy>Hill, Joseph F</cp:lastModifiedBy>
  <cp:revision>5</cp:revision>
  <dcterms:created xsi:type="dcterms:W3CDTF">2019-09-13T12:06:42Z</dcterms:created>
  <dcterms:modified xsi:type="dcterms:W3CDTF">2019-09-13T12:41:17Z</dcterms:modified>
</cp:coreProperties>
</file>