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256" r:id="rId2"/>
    <p:sldId id="257" r:id="rId3"/>
    <p:sldId id="264" r:id="rId4"/>
    <p:sldId id="269" r:id="rId5"/>
    <p:sldId id="263" r:id="rId6"/>
    <p:sldId id="300" r:id="rId7"/>
    <p:sldId id="301" r:id="rId8"/>
    <p:sldId id="273" r:id="rId9"/>
    <p:sldId id="281" r:id="rId10"/>
    <p:sldId id="289" r:id="rId11"/>
    <p:sldId id="288" r:id="rId12"/>
    <p:sldId id="290" r:id="rId13"/>
    <p:sldId id="259" r:id="rId14"/>
    <p:sldId id="260" r:id="rId15"/>
    <p:sldId id="261" r:id="rId16"/>
    <p:sldId id="293" r:id="rId17"/>
    <p:sldId id="270" r:id="rId18"/>
    <p:sldId id="302" r:id="rId19"/>
    <p:sldId id="303" r:id="rId20"/>
    <p:sldId id="305" r:id="rId21"/>
    <p:sldId id="304" r:id="rId22"/>
    <p:sldId id="292" r:id="rId23"/>
    <p:sldId id="291" r:id="rId24"/>
    <p:sldId id="294" r:id="rId25"/>
    <p:sldId id="267" r:id="rId26"/>
    <p:sldId id="262" r:id="rId27"/>
    <p:sldId id="306" r:id="rId28"/>
    <p:sldId id="268" r:id="rId29"/>
    <p:sldId id="308" r:id="rId30"/>
    <p:sldId id="295" r:id="rId31"/>
    <p:sldId id="296" r:id="rId32"/>
    <p:sldId id="265" r:id="rId33"/>
    <p:sldId id="350" r:id="rId34"/>
    <p:sldId id="355" r:id="rId35"/>
    <p:sldId id="354" r:id="rId36"/>
    <p:sldId id="356" r:id="rId37"/>
    <p:sldId id="297" r:id="rId38"/>
    <p:sldId id="351" r:id="rId39"/>
    <p:sldId id="353" r:id="rId40"/>
    <p:sldId id="357" r:id="rId41"/>
    <p:sldId id="358" r:id="rId42"/>
    <p:sldId id="361" r:id="rId43"/>
    <p:sldId id="298" r:id="rId44"/>
    <p:sldId id="352" r:id="rId45"/>
    <p:sldId id="359" r:id="rId46"/>
    <p:sldId id="363" r:id="rId47"/>
    <p:sldId id="364" r:id="rId48"/>
    <p:sldId id="362" r:id="rId49"/>
    <p:sldId id="372" r:id="rId50"/>
    <p:sldId id="309" r:id="rId51"/>
    <p:sldId id="348" r:id="rId52"/>
    <p:sldId id="347" r:id="rId53"/>
    <p:sldId id="373" r:id="rId54"/>
    <p:sldId id="299" r:id="rId55"/>
    <p:sldId id="374" r:id="rId56"/>
    <p:sldId id="365" r:id="rId57"/>
    <p:sldId id="349" r:id="rId58"/>
    <p:sldId id="375" r:id="rId59"/>
    <p:sldId id="345" r:id="rId60"/>
    <p:sldId id="312" r:id="rId61"/>
    <p:sldId id="367" r:id="rId62"/>
    <p:sldId id="311" r:id="rId63"/>
    <p:sldId id="344" r:id="rId64"/>
    <p:sldId id="366" r:id="rId65"/>
    <p:sldId id="310" r:id="rId66"/>
    <p:sldId id="346" r:id="rId67"/>
    <p:sldId id="376" r:id="rId68"/>
    <p:sldId id="368" r:id="rId69"/>
    <p:sldId id="360" r:id="rId70"/>
    <p:sldId id="370" r:id="rId71"/>
    <p:sldId id="369" r:id="rId72"/>
    <p:sldId id="377" r:id="rId73"/>
    <p:sldId id="371" r:id="rId74"/>
    <p:sldId id="378" r:id="rId75"/>
    <p:sldId id="379" r:id="rId76"/>
    <p:sldId id="380" r:id="rId77"/>
    <p:sldId id="381" r:id="rId78"/>
    <p:sldId id="382" r:id="rId79"/>
    <p:sldId id="383" r:id="rId80"/>
    <p:sldId id="384" r:id="rId81"/>
    <p:sldId id="386" r:id="rId82"/>
    <p:sldId id="402" r:id="rId83"/>
    <p:sldId id="385" r:id="rId84"/>
    <p:sldId id="406" r:id="rId85"/>
    <p:sldId id="403" r:id="rId86"/>
    <p:sldId id="412" r:id="rId87"/>
    <p:sldId id="411" r:id="rId88"/>
    <p:sldId id="407" r:id="rId89"/>
    <p:sldId id="387" r:id="rId90"/>
    <p:sldId id="405" r:id="rId91"/>
    <p:sldId id="404" r:id="rId92"/>
    <p:sldId id="408" r:id="rId93"/>
    <p:sldId id="410" r:id="rId94"/>
    <p:sldId id="413" r:id="rId95"/>
    <p:sldId id="414" r:id="rId96"/>
    <p:sldId id="415" r:id="rId97"/>
    <p:sldId id="417" r:id="rId98"/>
    <p:sldId id="418" r:id="rId99"/>
    <p:sldId id="40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4"/>
  </p:normalViewPr>
  <p:slideViewPr>
    <p:cSldViewPr snapToGrid="0" snapToObjects="1">
      <p:cViewPr varScale="1">
        <p:scale>
          <a:sx n="64" d="100"/>
          <a:sy n="64" d="100"/>
        </p:scale>
        <p:origin x="8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990A8-CEE6-5045-93E3-D448F5BCD737}"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74B3B-3AA1-3943-AE80-7831923665EB}" type="slidenum">
              <a:rPr lang="en-US" smtClean="0"/>
              <a:t>‹#›</a:t>
            </a:fld>
            <a:endParaRPr lang="en-US"/>
          </a:p>
        </p:txBody>
      </p:sp>
    </p:spTree>
    <p:extLst>
      <p:ext uri="{BB962C8B-B14F-4D97-AF65-F5344CB8AC3E}">
        <p14:creationId xmlns:p14="http://schemas.microsoft.com/office/powerpoint/2010/main" val="135377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4B3B-3AA1-3943-AE80-7831923665EB}" type="slidenum">
              <a:rPr lang="en-US" smtClean="0"/>
              <a:t>51</a:t>
            </a:fld>
            <a:endParaRPr lang="en-US"/>
          </a:p>
        </p:txBody>
      </p:sp>
    </p:spTree>
    <p:extLst>
      <p:ext uri="{BB962C8B-B14F-4D97-AF65-F5344CB8AC3E}">
        <p14:creationId xmlns:p14="http://schemas.microsoft.com/office/powerpoint/2010/main" val="364495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4B3B-3AA1-3943-AE80-7831923665EB}" type="slidenum">
              <a:rPr lang="en-US" smtClean="0"/>
              <a:t>55</a:t>
            </a:fld>
            <a:endParaRPr lang="en-US"/>
          </a:p>
        </p:txBody>
      </p:sp>
    </p:spTree>
    <p:extLst>
      <p:ext uri="{BB962C8B-B14F-4D97-AF65-F5344CB8AC3E}">
        <p14:creationId xmlns:p14="http://schemas.microsoft.com/office/powerpoint/2010/main" val="288792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4B3B-3AA1-3943-AE80-7831923665EB}" type="slidenum">
              <a:rPr lang="en-US" smtClean="0"/>
              <a:t>61</a:t>
            </a:fld>
            <a:endParaRPr lang="en-US"/>
          </a:p>
        </p:txBody>
      </p:sp>
    </p:spTree>
    <p:extLst>
      <p:ext uri="{BB962C8B-B14F-4D97-AF65-F5344CB8AC3E}">
        <p14:creationId xmlns:p14="http://schemas.microsoft.com/office/powerpoint/2010/main" val="289297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4B3B-3AA1-3943-AE80-7831923665EB}" type="slidenum">
              <a:rPr lang="en-US" smtClean="0"/>
              <a:t>67</a:t>
            </a:fld>
            <a:endParaRPr lang="en-US"/>
          </a:p>
        </p:txBody>
      </p:sp>
    </p:spTree>
    <p:extLst>
      <p:ext uri="{BB962C8B-B14F-4D97-AF65-F5344CB8AC3E}">
        <p14:creationId xmlns:p14="http://schemas.microsoft.com/office/powerpoint/2010/main" val="2066313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5DD35-B1A9-9E4E-9DED-BCBBF80BAE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8AC5-3DC4-AB42-955E-6AD7B699A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CC7A1-53FF-8741-B3BA-B96D08822D63}"/>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5" name="Footer Placeholder 4">
            <a:extLst>
              <a:ext uri="{FF2B5EF4-FFF2-40B4-BE49-F238E27FC236}">
                <a16:creationId xmlns:a16="http://schemas.microsoft.com/office/drawing/2014/main" id="{FA931888-469D-7940-9EBC-B5048DD04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C09E6-E918-7E4D-8053-5792FF03A807}"/>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71005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89C7E-EA41-E644-9021-12A57FEE1F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68953-976D-614A-96C9-CB6294BD94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FC229-88E5-BA4E-92BC-E7A0AB6B54EC}"/>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5" name="Footer Placeholder 4">
            <a:extLst>
              <a:ext uri="{FF2B5EF4-FFF2-40B4-BE49-F238E27FC236}">
                <a16:creationId xmlns:a16="http://schemas.microsoft.com/office/drawing/2014/main" id="{8146C7A4-0530-F043-96CE-8519E09A6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552EE-EE2C-4E4B-9135-E768579C99C0}"/>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410397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067E88-5D19-C14D-A9FE-93245C04CE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E0A871-D23F-0E4C-81F2-9B6246F0ED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CE8A-2F49-F24C-A0C0-D97E87C4A552}"/>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5" name="Footer Placeholder 4">
            <a:extLst>
              <a:ext uri="{FF2B5EF4-FFF2-40B4-BE49-F238E27FC236}">
                <a16:creationId xmlns:a16="http://schemas.microsoft.com/office/drawing/2014/main" id="{FEEE595B-CA67-2747-B53B-FDBF9EB0B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3C4F2-E746-BC46-87C2-5296B77BE978}"/>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62915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72F1-70ED-E548-8AA6-28E9E85B68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C4BFC-5921-9947-8BC3-4850A8BA64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0240A-433E-0348-AA61-881E7F21FB99}"/>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5" name="Footer Placeholder 4">
            <a:extLst>
              <a:ext uri="{FF2B5EF4-FFF2-40B4-BE49-F238E27FC236}">
                <a16:creationId xmlns:a16="http://schemas.microsoft.com/office/drawing/2014/main" id="{E866F8A1-FE4C-914E-BFBF-8F19C33A6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DA200-70A6-024C-B474-DCDB75AB3A27}"/>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103312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A87F-9F64-4C41-B651-27A50CAB75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A33BFC-8B67-C140-8323-2230F942AC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A83957-B63B-E446-8A71-4947737DDC66}"/>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5" name="Footer Placeholder 4">
            <a:extLst>
              <a:ext uri="{FF2B5EF4-FFF2-40B4-BE49-F238E27FC236}">
                <a16:creationId xmlns:a16="http://schemas.microsoft.com/office/drawing/2014/main" id="{659C3694-2BCC-754E-9B0B-2CC63BEF2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ADFCC-1141-834E-AF4D-70C2796CB66C}"/>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25414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3B25-5AC9-A64E-9FE9-DE1BBF03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C3F901-E4C2-D141-922D-BE0022A426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5786F-A700-244F-92DA-E3E5CB3B21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324F80-DFA7-C44D-A01F-3FD48BBB2FA8}"/>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6" name="Footer Placeholder 5">
            <a:extLst>
              <a:ext uri="{FF2B5EF4-FFF2-40B4-BE49-F238E27FC236}">
                <a16:creationId xmlns:a16="http://schemas.microsoft.com/office/drawing/2014/main" id="{AA5E3416-36D9-DC40-9FC7-72AC52231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0DCA9-54E0-ED4C-9875-96F1A67F7329}"/>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427420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3246-0B38-B742-AFE1-D33BF7641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997C48-B503-1D4D-AF45-37B906827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15DB92-4EA3-F542-B405-39B6335B33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A0D9F9-463F-8847-B757-C84033A00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CF6F62-98FA-7E40-8BBA-4F47BE01A7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6DAAEA-6B39-8549-A1D5-9336F54D7325}"/>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8" name="Footer Placeholder 7">
            <a:extLst>
              <a:ext uri="{FF2B5EF4-FFF2-40B4-BE49-F238E27FC236}">
                <a16:creationId xmlns:a16="http://schemas.microsoft.com/office/drawing/2014/main" id="{161BC212-064E-8F46-970E-0E584DF1DB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4797D2-BBB9-E444-954E-D41D3602977D}"/>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313833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7A2C-3E77-0C44-90D8-43142447FF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02BB45-31FC-A74B-B713-FE8B7A6C1C45}"/>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4" name="Footer Placeholder 3">
            <a:extLst>
              <a:ext uri="{FF2B5EF4-FFF2-40B4-BE49-F238E27FC236}">
                <a16:creationId xmlns:a16="http://schemas.microsoft.com/office/drawing/2014/main" id="{8247B5E0-1827-B245-93D2-0696B4A9DB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EF2C63-ED2F-AD48-A935-4C4350951BAE}"/>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5114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B1705-DC4D-F64E-8A4B-23979D5A67BD}"/>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3" name="Footer Placeholder 2">
            <a:extLst>
              <a:ext uri="{FF2B5EF4-FFF2-40B4-BE49-F238E27FC236}">
                <a16:creationId xmlns:a16="http://schemas.microsoft.com/office/drawing/2014/main" id="{D25100EB-985E-584F-A203-6A7881661D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FB6268-E19F-8C4E-AD7B-5544AC3C70FC}"/>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846601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1B08-C821-2D4E-A6A1-74CD2419B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9B3EB-2A37-CE4F-BF57-24709FE15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C2B6F-3EB2-5A4F-BCF7-1A183245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E5CA7-839E-664E-A78E-721BDAB0EF4A}"/>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6" name="Footer Placeholder 5">
            <a:extLst>
              <a:ext uri="{FF2B5EF4-FFF2-40B4-BE49-F238E27FC236}">
                <a16:creationId xmlns:a16="http://schemas.microsoft.com/office/drawing/2014/main" id="{1E8E7C0D-D480-5D47-A30B-72633F205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4D53C-FF55-354F-8FFA-7EA2D5905EC9}"/>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203492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198C-AE99-1A47-8890-590FA6939D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0EF730-D587-B046-B564-BA5EE8B9FD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0815A1-BABF-AD43-A8B3-34CE29467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C1E00-B20A-1447-AD65-8D05297D4B29}"/>
              </a:ext>
            </a:extLst>
          </p:cNvPr>
          <p:cNvSpPr>
            <a:spLocks noGrp="1"/>
          </p:cNvSpPr>
          <p:nvPr>
            <p:ph type="dt" sz="half" idx="10"/>
          </p:nvPr>
        </p:nvSpPr>
        <p:spPr/>
        <p:txBody>
          <a:bodyPr/>
          <a:lstStyle/>
          <a:p>
            <a:fld id="{62506A5B-F204-D241-A215-0F8581F5658E}" type="datetimeFigureOut">
              <a:rPr lang="en-US" smtClean="0"/>
              <a:t>9/16/2021</a:t>
            </a:fld>
            <a:endParaRPr lang="en-US"/>
          </a:p>
        </p:txBody>
      </p:sp>
      <p:sp>
        <p:nvSpPr>
          <p:cNvPr id="6" name="Footer Placeholder 5">
            <a:extLst>
              <a:ext uri="{FF2B5EF4-FFF2-40B4-BE49-F238E27FC236}">
                <a16:creationId xmlns:a16="http://schemas.microsoft.com/office/drawing/2014/main" id="{0A886E9B-ED68-0D4A-B4B6-E233E3600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C59F6-1759-AB48-B4CA-D178BF25D11A}"/>
              </a:ext>
            </a:extLst>
          </p:cNvPr>
          <p:cNvSpPr>
            <a:spLocks noGrp="1"/>
          </p:cNvSpPr>
          <p:nvPr>
            <p:ph type="sldNum" sz="quarter" idx="12"/>
          </p:nvPr>
        </p:nvSpPr>
        <p:spPr/>
        <p:txBody>
          <a:bodyPr/>
          <a:lstStyle/>
          <a:p>
            <a:fld id="{F65486DB-3777-0347-BDBF-BC35F983F727}" type="slidenum">
              <a:rPr lang="en-US" smtClean="0"/>
              <a:t>‹#›</a:t>
            </a:fld>
            <a:endParaRPr lang="en-US"/>
          </a:p>
        </p:txBody>
      </p:sp>
    </p:spTree>
    <p:extLst>
      <p:ext uri="{BB962C8B-B14F-4D97-AF65-F5344CB8AC3E}">
        <p14:creationId xmlns:p14="http://schemas.microsoft.com/office/powerpoint/2010/main" val="132482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3000"/>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32B5AC-780B-A04B-B9A1-5692AA998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DD2E7-FB38-5343-ABC4-D602326D8F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36C3C-F92B-7341-B4ED-D4B75EEBE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06A5B-F204-D241-A215-0F8581F5658E}" type="datetimeFigureOut">
              <a:rPr lang="en-US" smtClean="0"/>
              <a:t>9/16/2021</a:t>
            </a:fld>
            <a:endParaRPr lang="en-US"/>
          </a:p>
        </p:txBody>
      </p:sp>
      <p:sp>
        <p:nvSpPr>
          <p:cNvPr id="5" name="Footer Placeholder 4">
            <a:extLst>
              <a:ext uri="{FF2B5EF4-FFF2-40B4-BE49-F238E27FC236}">
                <a16:creationId xmlns:a16="http://schemas.microsoft.com/office/drawing/2014/main" id="{A2034D01-791C-894E-AFCD-C05B0A985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DE345-021E-5A4F-9DAA-6BEA45F97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486DB-3777-0347-BDBF-BC35F983F727}" type="slidenum">
              <a:rPr lang="en-US" smtClean="0"/>
              <a:t>‹#›</a:t>
            </a:fld>
            <a:endParaRPr lang="en-US"/>
          </a:p>
        </p:txBody>
      </p:sp>
    </p:spTree>
    <p:extLst>
      <p:ext uri="{BB962C8B-B14F-4D97-AF65-F5344CB8AC3E}">
        <p14:creationId xmlns:p14="http://schemas.microsoft.com/office/powerpoint/2010/main" val="1475624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file:////var/folders/1n/xks6n8wj5rsgklfscv_r8zgm0000gn/T/com.microsoft.Word/WebArchiveCopyPasteTempFiles/National%2520Turnout%2520Series.png"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file:////var/folders/1n/xks6n8wj5rsgklfscv_r8zgm0000gn/T/com.microsoft.Word/WebArchiveCopyPasteTempFiles/Q2-2019Pie.png" TargetMode="Externa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www.cnn.com/videos/tv/2020/12/05/smerconish-dont-know-much-about-history.cnn"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billofrightsinstitute.org/videos/plessy-v-ferguson-homework-hel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usatoday.com/story/news/nation/2021/09/09/unforgettable-photos-9-11/5747379001/"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MwPTI03pTmY" TargetMode="External"/><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69.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2.xml"/><Relationship Id="rId5" Type="http://schemas.openxmlformats.org/officeDocument/2006/relationships/image" Target="../media/image78.tiff"/><Relationship Id="rId4" Type="http://schemas.openxmlformats.org/officeDocument/2006/relationships/image" Target="../media/image77.tiff"/></Relationships>
</file>

<file path=ppt/slides/_rels/slide71.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59BC-C3BA-6749-A060-D222B68C9707}"/>
              </a:ext>
            </a:extLst>
          </p:cNvPr>
          <p:cNvSpPr>
            <a:spLocks noGrp="1"/>
          </p:cNvSpPr>
          <p:nvPr>
            <p:ph type="ctrTitle"/>
          </p:nvPr>
        </p:nvSpPr>
        <p:spPr>
          <a:xfrm>
            <a:off x="1524000" y="1122363"/>
            <a:ext cx="9144000" cy="1392237"/>
          </a:xfrm>
          <a:solidFill>
            <a:schemeClr val="accent5">
              <a:lumMod val="50000"/>
            </a:schemeClr>
          </a:solidFill>
          <a:ln>
            <a:solidFill>
              <a:schemeClr val="tx1">
                <a:lumMod val="75000"/>
                <a:lumOff val="25000"/>
              </a:schemeClr>
            </a:solidFill>
          </a:ln>
        </p:spPr>
        <p:txBody>
          <a:bodyPr>
            <a:normAutofit fontScale="90000"/>
          </a:bodyPr>
          <a:lstStyle/>
          <a:p>
            <a:r>
              <a:rPr lang="en-US" dirty="0">
                <a:solidFill>
                  <a:schemeClr val="bg1"/>
                </a:solidFill>
                <a:latin typeface="Castellar" panose="020A0402060406010301" pitchFamily="18" charset="77"/>
              </a:rPr>
              <a:t>American Citizenry</a:t>
            </a:r>
          </a:p>
        </p:txBody>
      </p:sp>
      <p:sp>
        <p:nvSpPr>
          <p:cNvPr id="3" name="Subtitle 2">
            <a:extLst>
              <a:ext uri="{FF2B5EF4-FFF2-40B4-BE49-F238E27FC236}">
                <a16:creationId xmlns:a16="http://schemas.microsoft.com/office/drawing/2014/main" id="{7DF0B943-F36F-0042-8C10-05E8A966C816}"/>
              </a:ext>
            </a:extLst>
          </p:cNvPr>
          <p:cNvSpPr>
            <a:spLocks noGrp="1"/>
          </p:cNvSpPr>
          <p:nvPr>
            <p:ph type="subTitle" idx="1"/>
          </p:nvPr>
        </p:nvSpPr>
        <p:spPr>
          <a:xfrm>
            <a:off x="1524000" y="2687639"/>
            <a:ext cx="9144000" cy="1084261"/>
          </a:xfrm>
          <a:solidFill>
            <a:schemeClr val="accent5">
              <a:lumMod val="50000"/>
            </a:schemeClr>
          </a:solidFill>
          <a:ln>
            <a:solidFill>
              <a:schemeClr val="tx1">
                <a:lumMod val="75000"/>
                <a:lumOff val="25000"/>
              </a:schemeClr>
            </a:solidFill>
          </a:ln>
        </p:spPr>
        <p:txBody>
          <a:bodyPr>
            <a:normAutofit/>
          </a:bodyPr>
          <a:lstStyle/>
          <a:p>
            <a:r>
              <a:rPr lang="en-US" sz="4400" b="1" dirty="0">
                <a:solidFill>
                  <a:schemeClr val="bg1"/>
                </a:solidFill>
                <a:latin typeface="Castellar" panose="020A0402060406010301" pitchFamily="18" charset="77"/>
              </a:rPr>
              <a:t>Unit 7 – Civic Literacy</a:t>
            </a:r>
          </a:p>
        </p:txBody>
      </p:sp>
      <p:pic>
        <p:nvPicPr>
          <p:cNvPr id="6" name="Picture 5">
            <a:extLst>
              <a:ext uri="{FF2B5EF4-FFF2-40B4-BE49-F238E27FC236}">
                <a16:creationId xmlns:a16="http://schemas.microsoft.com/office/drawing/2014/main" id="{17D714C2-D9A3-4F4E-A408-4FECFF4E3993}"/>
              </a:ext>
            </a:extLst>
          </p:cNvPr>
          <p:cNvPicPr>
            <a:picLocks noChangeAspect="1"/>
          </p:cNvPicPr>
          <p:nvPr/>
        </p:nvPicPr>
        <p:blipFill>
          <a:blip r:embed="rId2"/>
          <a:stretch>
            <a:fillRect/>
          </a:stretch>
        </p:blipFill>
        <p:spPr>
          <a:xfrm>
            <a:off x="1968500" y="4544715"/>
            <a:ext cx="1770743" cy="2097385"/>
          </a:xfrm>
          <a:prstGeom prst="rect">
            <a:avLst/>
          </a:prstGeom>
        </p:spPr>
      </p:pic>
      <p:sp>
        <p:nvSpPr>
          <p:cNvPr id="5" name="Rounded Rectangular Callout 4">
            <a:extLst>
              <a:ext uri="{FF2B5EF4-FFF2-40B4-BE49-F238E27FC236}">
                <a16:creationId xmlns:a16="http://schemas.microsoft.com/office/drawing/2014/main" id="{AFD41C19-9770-6045-91A8-E708F3AA3C6C}"/>
              </a:ext>
            </a:extLst>
          </p:cNvPr>
          <p:cNvSpPr/>
          <p:nvPr/>
        </p:nvSpPr>
        <p:spPr>
          <a:xfrm>
            <a:off x="3294743" y="3944939"/>
            <a:ext cx="6792686" cy="902832"/>
          </a:xfrm>
          <a:prstGeom prst="wedgeRoundRectCallout">
            <a:avLst>
              <a:gd name="adj1" fmla="val -49252"/>
              <a:gd name="adj2" fmla="val 10048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pitchFamily="2" charset="0"/>
              </a:rPr>
              <a:t>“Democracy is not a state. It is an act…”</a:t>
            </a:r>
          </a:p>
          <a:p>
            <a:r>
              <a:rPr lang="en-US" sz="2400" b="1" dirty="0">
                <a:solidFill>
                  <a:srgbClr val="002060"/>
                </a:solidFill>
                <a:latin typeface="Times" pitchFamily="2" charset="0"/>
              </a:rPr>
              <a:t>	- Rep. John Lewis</a:t>
            </a:r>
          </a:p>
        </p:txBody>
      </p:sp>
    </p:spTree>
    <p:extLst>
      <p:ext uri="{BB962C8B-B14F-4D97-AF65-F5344CB8AC3E}">
        <p14:creationId xmlns:p14="http://schemas.microsoft.com/office/powerpoint/2010/main" val="2334368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241300" y="365125"/>
            <a:ext cx="11112500" cy="866775"/>
          </a:xfrm>
          <a:solidFill>
            <a:schemeClr val="tx1"/>
          </a:solidFill>
        </p:spPr>
        <p:txBody>
          <a:bodyPr>
            <a:normAutofit fontScale="90000"/>
          </a:bodyPr>
          <a:lstStyle/>
          <a:p>
            <a:r>
              <a:rPr lang="en-US" dirty="0">
                <a:solidFill>
                  <a:schemeClr val="bg1"/>
                </a:solidFill>
                <a:latin typeface="Castellar" panose="020A0402060406010301" pitchFamily="18" charset="77"/>
              </a:rPr>
              <a:t>Challenges of American Citizens</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11150" y="1407318"/>
            <a:ext cx="10972800" cy="4678363"/>
          </a:xfrm>
          <a:solidFill>
            <a:schemeClr val="bg1"/>
          </a:solidFill>
          <a:ln>
            <a:solidFill>
              <a:srgbClr val="002060"/>
            </a:solidFill>
          </a:ln>
        </p:spPr>
        <p:txBody>
          <a:bodyPr>
            <a:normAutofit/>
          </a:bodyPr>
          <a:lstStyle/>
          <a:p>
            <a:r>
              <a:rPr lang="en-US" sz="2400" dirty="0">
                <a:latin typeface="Times" pitchFamily="2" charset="0"/>
              </a:rPr>
              <a:t>Analyze the graph below </a:t>
            </a:r>
          </a:p>
        </p:txBody>
      </p:sp>
      <p:sp>
        <p:nvSpPr>
          <p:cNvPr id="6" name="Rectangle 6">
            <a:extLst>
              <a:ext uri="{FF2B5EF4-FFF2-40B4-BE49-F238E27FC236}">
                <a16:creationId xmlns:a16="http://schemas.microsoft.com/office/drawing/2014/main" id="{6D1CAB41-1DB4-874B-9252-E3AD7229AD57}"/>
              </a:ext>
            </a:extLst>
          </p:cNvPr>
          <p:cNvSpPr>
            <a:spLocks noChangeArrowheads="1"/>
          </p:cNvSpPr>
          <p:nvPr/>
        </p:nvSpPr>
        <p:spPr bwMode="auto">
          <a:xfrm>
            <a:off x="609600" y="1993900"/>
            <a:ext cx="101219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21568346-16DA-5149-8E77-40817B86CD17}"/>
              </a:ext>
            </a:extLst>
          </p:cNvPr>
          <p:cNvPicPr>
            <a:picLocks noChangeAspect="1"/>
          </p:cNvPicPr>
          <p:nvPr/>
        </p:nvPicPr>
        <p:blipFill>
          <a:blip r:embed="rId2"/>
          <a:stretch>
            <a:fillRect/>
          </a:stretch>
        </p:blipFill>
        <p:spPr>
          <a:xfrm>
            <a:off x="807356" y="1993900"/>
            <a:ext cx="10775043" cy="3048000"/>
          </a:xfrm>
          <a:prstGeom prst="rect">
            <a:avLst/>
          </a:prstGeom>
          <a:solidFill>
            <a:srgbClr val="002060"/>
          </a:solidFill>
        </p:spPr>
      </p:pic>
      <p:sp>
        <p:nvSpPr>
          <p:cNvPr id="8" name="Rectangle 7">
            <a:extLst>
              <a:ext uri="{FF2B5EF4-FFF2-40B4-BE49-F238E27FC236}">
                <a16:creationId xmlns:a16="http://schemas.microsoft.com/office/drawing/2014/main" id="{856FE32B-9AEF-FE49-A06F-44332879C796}"/>
              </a:ext>
            </a:extLst>
          </p:cNvPr>
          <p:cNvSpPr/>
          <p:nvPr/>
        </p:nvSpPr>
        <p:spPr>
          <a:xfrm>
            <a:off x="1003300" y="5207000"/>
            <a:ext cx="10731500" cy="12065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pitchFamily="2" charset="0"/>
              </a:rPr>
              <a:t>What are some contributing factors to the trend depicted in the graph above?</a:t>
            </a:r>
          </a:p>
          <a:p>
            <a:pPr marL="457200" indent="-457200">
              <a:buFont typeface="+mj-lt"/>
              <a:buAutoNum type="arabicPeriod"/>
            </a:pPr>
            <a:r>
              <a:rPr lang="en-US" sz="2400" dirty="0">
                <a:latin typeface="Times" pitchFamily="2" charset="0"/>
              </a:rPr>
              <a:t>Why is the trend illustrated in the graph above a bad sign for American democracy?</a:t>
            </a:r>
          </a:p>
        </p:txBody>
      </p:sp>
    </p:spTree>
    <p:extLst>
      <p:ext uri="{BB962C8B-B14F-4D97-AF65-F5344CB8AC3E}">
        <p14:creationId xmlns:p14="http://schemas.microsoft.com/office/powerpoint/2010/main" val="2388322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1135750" cy="872832"/>
          </a:xfrm>
          <a:solidFill>
            <a:schemeClr val="tx1"/>
          </a:solidFill>
          <a:ln>
            <a:solidFill>
              <a:srgbClr val="002060"/>
            </a:solidFill>
          </a:ln>
        </p:spPr>
        <p:txBody>
          <a:bodyPr>
            <a:normAutofit/>
          </a:bodyPr>
          <a:lstStyle/>
          <a:p>
            <a:r>
              <a:rPr lang="en-US" sz="3200" dirty="0">
                <a:solidFill>
                  <a:schemeClr val="bg1"/>
                </a:solidFill>
                <a:latin typeface="Castellar" panose="020A0402060406010301" pitchFamily="18" charset="0"/>
              </a:rPr>
              <a:t>Duty or Responsibility of Citizenship</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445797"/>
            <a:ext cx="11288150" cy="4983138"/>
          </a:xfrm>
          <a:solidFill>
            <a:schemeClr val="bg1"/>
          </a:solidFill>
          <a:ln>
            <a:solidFill>
              <a:srgbClr val="002060"/>
            </a:solidFill>
          </a:ln>
        </p:spPr>
        <p:txBody>
          <a:bodyPr>
            <a:normAutofit/>
          </a:bodyPr>
          <a:lstStyle/>
          <a:p>
            <a:pPr marL="0" indent="0">
              <a:buNone/>
              <a:defRPr/>
            </a:pPr>
            <a:r>
              <a:rPr lang="en-US" sz="2400" dirty="0">
                <a:latin typeface="Times" pitchFamily="2" charset="0"/>
              </a:rPr>
              <a:t>Identify if the following examples are responsibilities or duties: </a:t>
            </a:r>
            <a:r>
              <a:rPr lang="en-US" sz="2400" b="1" dirty="0">
                <a:solidFill>
                  <a:srgbClr val="002060"/>
                </a:solidFill>
                <a:latin typeface="Times" pitchFamily="2" charset="0"/>
              </a:rPr>
              <a:t>(D) Duty </a:t>
            </a:r>
            <a:r>
              <a:rPr lang="en-US" sz="2400" dirty="0">
                <a:latin typeface="Times" pitchFamily="2" charset="0"/>
              </a:rPr>
              <a:t>or </a:t>
            </a:r>
            <a:r>
              <a:rPr lang="en-US" sz="2400" b="1" dirty="0">
                <a:solidFill>
                  <a:srgbClr val="FF0000"/>
                </a:solidFill>
                <a:latin typeface="Times" pitchFamily="2" charset="0"/>
              </a:rPr>
              <a:t>(R) Responsibility</a:t>
            </a:r>
          </a:p>
          <a:p>
            <a:pPr marL="971550" lvl="1" indent="-514350">
              <a:buFont typeface="Wingdings" panose="05000000000000000000" pitchFamily="2" charset="2"/>
              <a:buAutoNum type="arabicPeriod"/>
              <a:defRPr/>
            </a:pPr>
            <a:r>
              <a:rPr lang="en-US" dirty="0">
                <a:latin typeface="Times" pitchFamily="2" charset="0"/>
              </a:rPr>
              <a:t>Register for the draft </a:t>
            </a:r>
          </a:p>
          <a:p>
            <a:pPr marL="971550" lvl="1" indent="-514350">
              <a:buFont typeface="Wingdings" panose="05000000000000000000" pitchFamily="2" charset="2"/>
              <a:buAutoNum type="arabicPeriod"/>
              <a:defRPr/>
            </a:pPr>
            <a:r>
              <a:rPr lang="en-US" dirty="0">
                <a:latin typeface="Times" pitchFamily="2" charset="0"/>
              </a:rPr>
              <a:t>Pay taxes</a:t>
            </a:r>
          </a:p>
          <a:p>
            <a:pPr marL="971550" lvl="1" indent="-514350">
              <a:buFont typeface="Wingdings" panose="05000000000000000000" pitchFamily="2" charset="2"/>
              <a:buAutoNum type="arabicPeriod"/>
              <a:defRPr/>
            </a:pPr>
            <a:r>
              <a:rPr lang="en-US" dirty="0">
                <a:latin typeface="Times" pitchFamily="2" charset="0"/>
              </a:rPr>
              <a:t>Attending school until the age of 16</a:t>
            </a:r>
          </a:p>
          <a:p>
            <a:pPr marL="971550" lvl="1" indent="-514350">
              <a:buFont typeface="Wingdings" panose="05000000000000000000" pitchFamily="2" charset="2"/>
              <a:buAutoNum type="arabicPeriod"/>
              <a:defRPr/>
            </a:pPr>
            <a:r>
              <a:rPr lang="en-US" dirty="0">
                <a:latin typeface="Times" pitchFamily="2" charset="0"/>
              </a:rPr>
              <a:t>Be able to recite the Pledge of Allegiance</a:t>
            </a:r>
          </a:p>
          <a:p>
            <a:pPr marL="971550" lvl="1" indent="-514350">
              <a:buFont typeface="Wingdings" panose="05000000000000000000" pitchFamily="2" charset="2"/>
              <a:buAutoNum type="arabicPeriod"/>
              <a:defRPr/>
            </a:pPr>
            <a:r>
              <a:rPr lang="en-US" dirty="0">
                <a:latin typeface="Times" pitchFamily="2" charset="0"/>
              </a:rPr>
              <a:t>Serving on a jury</a:t>
            </a:r>
          </a:p>
          <a:p>
            <a:pPr marL="971550" lvl="1" indent="-514350">
              <a:buFont typeface="Wingdings" panose="05000000000000000000" pitchFamily="2" charset="2"/>
              <a:buAutoNum type="arabicPeriod"/>
              <a:defRPr/>
            </a:pPr>
            <a:r>
              <a:rPr lang="en-US" dirty="0">
                <a:latin typeface="Times" pitchFamily="2" charset="0"/>
              </a:rPr>
              <a:t>Respect other’s rights</a:t>
            </a:r>
          </a:p>
          <a:p>
            <a:pPr marL="971550" lvl="1" indent="-514350">
              <a:buFont typeface="Wingdings" panose="05000000000000000000" pitchFamily="2" charset="2"/>
              <a:buAutoNum type="arabicPeriod"/>
              <a:defRPr/>
            </a:pPr>
            <a:r>
              <a:rPr lang="en-US" dirty="0">
                <a:latin typeface="Times" pitchFamily="2" charset="0"/>
              </a:rPr>
              <a:t>Removing your hat during the Pledge of Allegiance </a:t>
            </a:r>
          </a:p>
          <a:p>
            <a:pPr marL="971550" lvl="1" indent="-514350">
              <a:buFont typeface="Wingdings" panose="05000000000000000000" pitchFamily="2" charset="2"/>
              <a:buAutoNum type="arabicPeriod"/>
              <a:defRPr/>
            </a:pPr>
            <a:r>
              <a:rPr lang="en-US" dirty="0">
                <a:latin typeface="Times" pitchFamily="2" charset="0"/>
              </a:rPr>
              <a:t>Running for elected office</a:t>
            </a:r>
          </a:p>
          <a:p>
            <a:pPr marL="971550" lvl="1" indent="-514350">
              <a:buFont typeface="Wingdings" panose="05000000000000000000" pitchFamily="2" charset="2"/>
              <a:buAutoNum type="arabicPeriod"/>
              <a:defRPr/>
            </a:pPr>
            <a:r>
              <a:rPr lang="en-US" dirty="0">
                <a:latin typeface="Times" pitchFamily="2" charset="0"/>
              </a:rPr>
              <a:t>Volunteering </a:t>
            </a:r>
          </a:p>
          <a:p>
            <a:pPr marL="971550" lvl="1" indent="-514350">
              <a:buFont typeface="Wingdings" panose="05000000000000000000" pitchFamily="2" charset="2"/>
              <a:buAutoNum type="arabicPeriod"/>
              <a:defRPr/>
            </a:pPr>
            <a:r>
              <a:rPr lang="en-US" dirty="0">
                <a:latin typeface="Times" pitchFamily="2" charset="0"/>
              </a:rPr>
              <a:t>Obeying the law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117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lnSpcReduction="1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 The New Colossus</a:t>
            </a:r>
          </a:p>
          <a:p>
            <a:pPr>
              <a:buFont typeface="Wingdings" pitchFamily="2" charset="2"/>
              <a:buChar char="Ø"/>
            </a:pPr>
            <a:r>
              <a:rPr lang="en-US" sz="2000" dirty="0">
                <a:latin typeface="Times" pitchFamily="2" charset="0"/>
              </a:rPr>
              <a:t> A Test of Citizenship</a:t>
            </a:r>
          </a:p>
          <a:p>
            <a:pPr>
              <a:buFont typeface="Wingdings" pitchFamily="2" charset="2"/>
              <a:buChar char="Ø"/>
            </a:pPr>
            <a:r>
              <a:rPr lang="en-US" sz="2000" dirty="0">
                <a:latin typeface="Times" pitchFamily="2" charset="0"/>
              </a:rPr>
              <a:t> Establishing a Standard</a:t>
            </a:r>
          </a:p>
          <a:p>
            <a:pPr marL="0" indent="0">
              <a:buNone/>
            </a:pPr>
            <a:endParaRPr lang="en-US" sz="2000" dirty="0">
              <a:latin typeface="Times" pitchFamily="2" charset="0"/>
            </a:endParaRPr>
          </a:p>
          <a:p>
            <a:pPr marL="0" indent="0">
              <a:buNone/>
            </a:pPr>
            <a:r>
              <a:rPr lang="en-US" sz="2000" dirty="0">
                <a:latin typeface="Times" pitchFamily="2" charset="0"/>
              </a:rPr>
              <a:t>HOMEWORK:</a:t>
            </a:r>
          </a:p>
          <a:p>
            <a:endParaRPr lang="en-US" dirty="0"/>
          </a:p>
        </p:txBody>
      </p:sp>
    </p:spTree>
    <p:extLst>
      <p:ext uri="{BB962C8B-B14F-4D97-AF65-F5344CB8AC3E}">
        <p14:creationId xmlns:p14="http://schemas.microsoft.com/office/powerpoint/2010/main" val="3385046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A Nation of Immigrants?</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6096000" y="1437920"/>
            <a:ext cx="5523913" cy="3643531"/>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The United States is founded by immigrants</a:t>
            </a:r>
          </a:p>
        </p:txBody>
      </p:sp>
      <p:pic>
        <p:nvPicPr>
          <p:cNvPr id="2052" name="Picture 4" descr="alexandre afonso on Twitter: &quot;Foreign-born population in the United States,  1850-2010.… &quot;">
            <a:extLst>
              <a:ext uri="{FF2B5EF4-FFF2-40B4-BE49-F238E27FC236}">
                <a16:creationId xmlns:a16="http://schemas.microsoft.com/office/drawing/2014/main" id="{FD5EC2D8-0900-413D-9766-5722A58CC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556" y="2269421"/>
            <a:ext cx="5523914" cy="404697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A4112D5-57C6-4316-B54B-06CBC9ABE645}"/>
              </a:ext>
            </a:extLst>
          </p:cNvPr>
          <p:cNvSpPr/>
          <p:nvPr/>
        </p:nvSpPr>
        <p:spPr>
          <a:xfrm>
            <a:off x="112543" y="1412800"/>
            <a:ext cx="5753685" cy="386861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“From her beacon-hand </a:t>
            </a:r>
          </a:p>
          <a:p>
            <a:r>
              <a:rPr lang="en-US" sz="2000" dirty="0">
                <a:latin typeface="Times New Roman" panose="02020603050405020304" pitchFamily="18" charset="0"/>
                <a:cs typeface="Times New Roman" panose="02020603050405020304" pitchFamily="18" charset="0"/>
              </a:rPr>
              <a:t>Glows world-wide welcome; her mild eyes command</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 air-bridged harbor that twin cities frame.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"Keep, ancient lands, your storied pomp!" cries she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With silent lips. "Give me your tired, your poor,</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Your huddled masses yearning to breathe free,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The wretched refuse of your teeming shore.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Send these, the homeless, tempest-</a:t>
            </a:r>
            <a:r>
              <a:rPr lang="en-US" sz="2000" dirty="0" err="1">
                <a:latin typeface="Times New Roman" panose="02020603050405020304" pitchFamily="18" charset="0"/>
                <a:cs typeface="Times New Roman" panose="02020603050405020304" pitchFamily="18" charset="0"/>
              </a:rPr>
              <a:t>tost</a:t>
            </a:r>
            <a:r>
              <a:rPr lang="en-US" sz="2000" dirty="0">
                <a:latin typeface="Times New Roman" panose="02020603050405020304" pitchFamily="18" charset="0"/>
                <a:cs typeface="Times New Roman" panose="02020603050405020304" pitchFamily="18" charset="0"/>
              </a:rPr>
              <a:t> to me,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 lift my lamp beside the golden door!“</a:t>
            </a:r>
          </a:p>
          <a:p>
            <a:r>
              <a:rPr lang="en-US" sz="2000" i="1" dirty="0">
                <a:latin typeface="Times New Roman" panose="02020603050405020304" pitchFamily="18" charset="0"/>
                <a:cs typeface="Times New Roman" panose="02020603050405020304" pitchFamily="18" charset="0"/>
              </a:rPr>
              <a:t>	- </a:t>
            </a:r>
            <a:r>
              <a:rPr lang="en-US" sz="2000" dirty="0">
                <a:latin typeface="Times New Roman" panose="02020603050405020304" pitchFamily="18" charset="0"/>
                <a:cs typeface="Times New Roman" panose="02020603050405020304" pitchFamily="18" charset="0"/>
              </a:rPr>
              <a:t>Emma Lazarus, Nov. 2, 1883 (Statue of 	Liberty)</a:t>
            </a:r>
          </a:p>
        </p:txBody>
      </p:sp>
      <p:pic>
        <p:nvPicPr>
          <p:cNvPr id="2054" name="Picture 6" descr="10 things you might not know about the Statue of Liberty - Lonely Planet">
            <a:extLst>
              <a:ext uri="{FF2B5EF4-FFF2-40B4-BE49-F238E27FC236}">
                <a16:creationId xmlns:a16="http://schemas.microsoft.com/office/drawing/2014/main" id="{93F5B191-EDAA-4156-B4A3-66F7C21C1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024" y="4870304"/>
            <a:ext cx="3124419"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21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American Culture</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22031" y="1433315"/>
            <a:ext cx="11288150" cy="49831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TWO IDEAS OF AMERICAN CULTURE</a:t>
            </a:r>
          </a:p>
        </p:txBody>
      </p:sp>
      <p:sp>
        <p:nvSpPr>
          <p:cNvPr id="4" name="Rectangle 3">
            <a:extLst>
              <a:ext uri="{FF2B5EF4-FFF2-40B4-BE49-F238E27FC236}">
                <a16:creationId xmlns:a16="http://schemas.microsoft.com/office/drawing/2014/main" id="{F2C59BA0-CAEB-4BA1-BB99-050792582CF1}"/>
              </a:ext>
            </a:extLst>
          </p:cNvPr>
          <p:cNvSpPr/>
          <p:nvPr/>
        </p:nvSpPr>
        <p:spPr>
          <a:xfrm>
            <a:off x="422031" y="1875911"/>
            <a:ext cx="4459458" cy="689317"/>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MELTING POT THEORY</a:t>
            </a:r>
          </a:p>
        </p:txBody>
      </p:sp>
      <p:sp>
        <p:nvSpPr>
          <p:cNvPr id="5" name="Rectangle 4">
            <a:extLst>
              <a:ext uri="{FF2B5EF4-FFF2-40B4-BE49-F238E27FC236}">
                <a16:creationId xmlns:a16="http://schemas.microsoft.com/office/drawing/2014/main" id="{8B285F06-B3E3-46D9-9D7B-F5499C13BDDE}"/>
              </a:ext>
            </a:extLst>
          </p:cNvPr>
          <p:cNvSpPr/>
          <p:nvPr/>
        </p:nvSpPr>
        <p:spPr>
          <a:xfrm>
            <a:off x="6651674" y="1875911"/>
            <a:ext cx="4459458" cy="689317"/>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MULTI-CULTURAL THEORY</a:t>
            </a:r>
          </a:p>
        </p:txBody>
      </p:sp>
      <p:sp>
        <p:nvSpPr>
          <p:cNvPr id="6" name="Rectangle 5">
            <a:extLst>
              <a:ext uri="{FF2B5EF4-FFF2-40B4-BE49-F238E27FC236}">
                <a16:creationId xmlns:a16="http://schemas.microsoft.com/office/drawing/2014/main" id="{AACCC514-B1A1-4D8F-BC44-190BEECA3C7F}"/>
              </a:ext>
            </a:extLst>
          </p:cNvPr>
          <p:cNvSpPr/>
          <p:nvPr/>
        </p:nvSpPr>
        <p:spPr>
          <a:xfrm>
            <a:off x="182880" y="2729131"/>
            <a:ext cx="4937760" cy="2391506"/>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American culture melts different cultures into being an American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Everyone, including Native Americans, are </a:t>
            </a:r>
            <a:r>
              <a:rPr lang="en-US" sz="2400" b="1" u="sng" dirty="0">
                <a:latin typeface="Times New Roman" panose="02020603050405020304" pitchFamily="18" charset="0"/>
                <a:cs typeface="Times New Roman" panose="02020603050405020304" pitchFamily="18" charset="0"/>
              </a:rPr>
              <a:t>immigrants: </a:t>
            </a:r>
            <a:r>
              <a:rPr lang="en-US" sz="2400" u="sng" dirty="0">
                <a:latin typeface="Times New Roman" panose="02020603050405020304" pitchFamily="18" charset="0"/>
                <a:cs typeface="Times New Roman" panose="02020603050405020304" pitchFamily="18" charset="0"/>
              </a:rPr>
              <a:t>people moving from one place to settle in another</a:t>
            </a: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75DB3FD-F1BB-4E80-8EC7-44B5FE7A7D1D}"/>
              </a:ext>
            </a:extLst>
          </p:cNvPr>
          <p:cNvSpPr/>
          <p:nvPr/>
        </p:nvSpPr>
        <p:spPr>
          <a:xfrm>
            <a:off x="6412523" y="2729131"/>
            <a:ext cx="4937760" cy="2391506"/>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Despite many cultures coming to America we remain separate in our own cultural ways</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a:latin typeface="Times New Roman" panose="02020603050405020304" pitchFamily="18" charset="0"/>
                <a:cs typeface="Times New Roman" panose="02020603050405020304" pitchFamily="18" charset="0"/>
              </a:rPr>
              <a:t>Ex. – Chinatown or Little Italy (Latino-American, Asian American, or African American)</a:t>
            </a:r>
          </a:p>
          <a:p>
            <a:pPr marL="342900" indent="-342900">
              <a:buFontTx/>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D1EA5AF7-9C03-42FE-A350-2E09C21FF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023" y="4791574"/>
            <a:ext cx="2854774" cy="19657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www.newgourmetrecipes.com/wp-content/uploads/2011/03/tossed-salad.jpg">
            <a:extLst>
              <a:ext uri="{FF2B5EF4-FFF2-40B4-BE49-F238E27FC236}">
                <a16:creationId xmlns:a16="http://schemas.microsoft.com/office/drawing/2014/main" id="{9A26FA89-4140-4009-AF8F-C1DAA7727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377" y="4703942"/>
            <a:ext cx="2471225" cy="196570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A7D634F-7C55-4B29-A20A-E56D55AABBFC}"/>
              </a:ext>
            </a:extLst>
          </p:cNvPr>
          <p:cNvSpPr/>
          <p:nvPr/>
        </p:nvSpPr>
        <p:spPr>
          <a:xfrm>
            <a:off x="6651674" y="5560198"/>
            <a:ext cx="3364523" cy="4748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Toss-Salad Theory</a:t>
            </a:r>
          </a:p>
        </p:txBody>
      </p:sp>
    </p:spTree>
    <p:extLst>
      <p:ext uri="{BB962C8B-B14F-4D97-AF65-F5344CB8AC3E}">
        <p14:creationId xmlns:p14="http://schemas.microsoft.com/office/powerpoint/2010/main" val="335925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Becoming American</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445797"/>
            <a:ext cx="11288150" cy="4983138"/>
          </a:xfrm>
          <a:solidFill>
            <a:schemeClr val="bg1"/>
          </a:solidFill>
          <a:ln>
            <a:solidFill>
              <a:srgbClr val="002060"/>
            </a:solidFill>
          </a:ln>
        </p:spPr>
        <p:txBody>
          <a:bodyPr>
            <a:normAutofit/>
          </a:bodyPr>
          <a:lstStyle/>
          <a:p>
            <a:r>
              <a:rPr lang="en-US" sz="2400" b="1" u="sng" dirty="0">
                <a:solidFill>
                  <a:srgbClr val="002060"/>
                </a:solidFill>
                <a:latin typeface="Times New Roman" panose="02020603050405020304" pitchFamily="18" charset="0"/>
                <a:cs typeface="Times New Roman" panose="02020603050405020304" pitchFamily="18" charset="0"/>
              </a:rPr>
              <a:t>Naturalization</a:t>
            </a:r>
            <a:r>
              <a:rPr lang="en-US" sz="2400" dirty="0">
                <a:latin typeface="Times New Roman" panose="02020603050405020304" pitchFamily="18" charset="0"/>
                <a:cs typeface="Times New Roman" panose="02020603050405020304" pitchFamily="18" charset="0"/>
              </a:rPr>
              <a:t>: the process to gain American citizenship </a:t>
            </a:r>
          </a:p>
        </p:txBody>
      </p:sp>
      <p:sp>
        <p:nvSpPr>
          <p:cNvPr id="4" name="Rectangle 3">
            <a:extLst>
              <a:ext uri="{FF2B5EF4-FFF2-40B4-BE49-F238E27FC236}">
                <a16:creationId xmlns:a16="http://schemas.microsoft.com/office/drawing/2014/main" id="{BDFC1F61-44D8-4B89-A299-6501206713F3}"/>
              </a:ext>
            </a:extLst>
          </p:cNvPr>
          <p:cNvSpPr/>
          <p:nvPr/>
        </p:nvSpPr>
        <p:spPr>
          <a:xfrm>
            <a:off x="281354" y="2096086"/>
            <a:ext cx="4895557" cy="4220308"/>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Regulatory Agency </a:t>
            </a:r>
            <a:r>
              <a:rPr lang="en-US" sz="2400" b="1"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U.S. Citizenship &amp; Immigration Service</a:t>
            </a:r>
          </a:p>
          <a:p>
            <a:r>
              <a:rPr lang="en-US" sz="2400" b="1" dirty="0">
                <a:latin typeface="Times New Roman" panose="02020603050405020304" pitchFamily="18" charset="0"/>
                <a:cs typeface="Times New Roman" panose="02020603050405020304" pitchFamily="18" charset="0"/>
              </a:rPr>
              <a:t> </a:t>
            </a:r>
          </a:p>
          <a:p>
            <a:pPr algn="ctr"/>
            <a:r>
              <a:rPr lang="en-US" sz="2400" b="1" dirty="0">
                <a:latin typeface="Times New Roman" panose="02020603050405020304" pitchFamily="18" charset="0"/>
                <a:cs typeface="Times New Roman" panose="02020603050405020304" pitchFamily="18" charset="0"/>
              </a:rPr>
              <a:t>Status of Immigration</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Alien</a:t>
            </a:r>
            <a:r>
              <a:rPr lang="en-US" sz="2400" dirty="0">
                <a:latin typeface="Times New Roman" panose="02020603050405020304" pitchFamily="18" charset="0"/>
                <a:cs typeface="Times New Roman" panose="02020603050405020304" pitchFamily="18" charset="0"/>
              </a:rPr>
              <a:t>: a non-citizen of the U.S. (hold citizenship in another country)</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Come here for work, study, or to visit</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Immigrant</a:t>
            </a:r>
            <a:r>
              <a:rPr lang="en-US" sz="2400" dirty="0">
                <a:latin typeface="Times New Roman" panose="02020603050405020304" pitchFamily="18" charset="0"/>
                <a:cs typeface="Times New Roman" panose="02020603050405020304" pitchFamily="18" charset="0"/>
              </a:rPr>
              <a:t>: a person who has permanently moved to the U.S.</a:t>
            </a:r>
          </a:p>
        </p:txBody>
      </p:sp>
      <p:pic>
        <p:nvPicPr>
          <p:cNvPr id="3076" name="Picture 4" descr="Illegal immigration from Mexico: What we know | Pew Research Center">
            <a:extLst>
              <a:ext uri="{FF2B5EF4-FFF2-40B4-BE49-F238E27FC236}">
                <a16:creationId xmlns:a16="http://schemas.microsoft.com/office/drawing/2014/main" id="{3C605B13-D162-4EF0-A894-083D54D4E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76508"/>
            <a:ext cx="4689232" cy="422030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94BCD50-6180-4ADC-9211-AB7B784E9B35}"/>
              </a:ext>
            </a:extLst>
          </p:cNvPr>
          <p:cNvSpPr/>
          <p:nvPr/>
        </p:nvSpPr>
        <p:spPr>
          <a:xfrm>
            <a:off x="7709095" y="2560320"/>
            <a:ext cx="3882683" cy="52050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Legal Aliens - documented</a:t>
            </a:r>
          </a:p>
        </p:txBody>
      </p:sp>
      <p:sp>
        <p:nvSpPr>
          <p:cNvPr id="8" name="Rectangle 7">
            <a:extLst>
              <a:ext uri="{FF2B5EF4-FFF2-40B4-BE49-F238E27FC236}">
                <a16:creationId xmlns:a16="http://schemas.microsoft.com/office/drawing/2014/main" id="{43D1D0A9-6F73-4A00-8BFE-58E0989DA726}"/>
              </a:ext>
            </a:extLst>
          </p:cNvPr>
          <p:cNvSpPr/>
          <p:nvPr/>
        </p:nvSpPr>
        <p:spPr>
          <a:xfrm>
            <a:off x="7441810" y="5529774"/>
            <a:ext cx="4304714" cy="52050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Illegal Aliens - Undocumented</a:t>
            </a:r>
          </a:p>
        </p:txBody>
      </p:sp>
    </p:spTree>
    <p:extLst>
      <p:ext uri="{BB962C8B-B14F-4D97-AF65-F5344CB8AC3E}">
        <p14:creationId xmlns:p14="http://schemas.microsoft.com/office/powerpoint/2010/main" val="198963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Citizenship</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445797"/>
            <a:ext cx="11288150" cy="49831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Citizenship status </a:t>
            </a:r>
          </a:p>
          <a:p>
            <a:r>
              <a:rPr lang="en-US" sz="2400" dirty="0">
                <a:latin typeface="Times New Roman" panose="02020603050405020304" pitchFamily="18" charset="0"/>
                <a:cs typeface="Times New Roman" panose="02020603050405020304" pitchFamily="18" charset="0"/>
              </a:rPr>
              <a:t>American citizenship status is permanent (unless you choose </a:t>
            </a:r>
            <a:r>
              <a:rPr lang="en-US" sz="2400" b="1" u="sng" dirty="0">
                <a:solidFill>
                  <a:srgbClr val="002060"/>
                </a:solidFill>
                <a:latin typeface="Times New Roman" panose="02020603050405020304" pitchFamily="18" charset="0"/>
                <a:cs typeface="Times New Roman" panose="02020603050405020304" pitchFamily="18" charset="0"/>
              </a:rPr>
              <a:t>expatriation</a:t>
            </a:r>
            <a:r>
              <a:rPr lang="en-US" sz="24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4092CF60-561D-4F8C-A66D-87CBE166CCD0}"/>
              </a:ext>
            </a:extLst>
          </p:cNvPr>
          <p:cNvSpPr/>
          <p:nvPr/>
        </p:nvSpPr>
        <p:spPr>
          <a:xfrm>
            <a:off x="801858" y="3066756"/>
            <a:ext cx="3699804" cy="25197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Hold jobs &amp; own property</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Must pay taxes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Full Constitutional protections of rights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Vote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Run for elected office</a:t>
            </a:r>
          </a:p>
        </p:txBody>
      </p:sp>
      <p:sp>
        <p:nvSpPr>
          <p:cNvPr id="5" name="Rectangle 4">
            <a:extLst>
              <a:ext uri="{FF2B5EF4-FFF2-40B4-BE49-F238E27FC236}">
                <a16:creationId xmlns:a16="http://schemas.microsoft.com/office/drawing/2014/main" id="{E25DAEA9-31C7-4052-8F6D-B4D421DA9C29}"/>
              </a:ext>
            </a:extLst>
          </p:cNvPr>
          <p:cNvSpPr/>
          <p:nvPr/>
        </p:nvSpPr>
        <p:spPr>
          <a:xfrm>
            <a:off x="787791" y="2377440"/>
            <a:ext cx="3615397" cy="5767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Citizens Can</a:t>
            </a:r>
          </a:p>
        </p:txBody>
      </p:sp>
      <p:sp>
        <p:nvSpPr>
          <p:cNvPr id="6" name="Rectangle 5">
            <a:extLst>
              <a:ext uri="{FF2B5EF4-FFF2-40B4-BE49-F238E27FC236}">
                <a16:creationId xmlns:a16="http://schemas.microsoft.com/office/drawing/2014/main" id="{3502A107-F826-47C9-977D-551530831DAD}"/>
              </a:ext>
            </a:extLst>
          </p:cNvPr>
          <p:cNvSpPr/>
          <p:nvPr/>
        </p:nvSpPr>
        <p:spPr>
          <a:xfrm>
            <a:off x="7690340" y="2363372"/>
            <a:ext cx="3615397" cy="5767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Aliens Cans &amp; </a:t>
            </a:r>
            <a:r>
              <a:rPr lang="en-US" sz="2400" dirty="0" err="1">
                <a:solidFill>
                  <a:schemeClr val="bg1"/>
                </a:solidFill>
                <a:latin typeface="Times New Roman" panose="02020603050405020304" pitchFamily="18" charset="0"/>
                <a:cs typeface="Times New Roman" panose="02020603050405020304" pitchFamily="18" charset="0"/>
              </a:rPr>
              <a:t>Can’ts</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403D6ED-3E1C-4D46-B9AB-7D29E8798008}"/>
              </a:ext>
            </a:extLst>
          </p:cNvPr>
          <p:cNvSpPr/>
          <p:nvPr/>
        </p:nvSpPr>
        <p:spPr>
          <a:xfrm>
            <a:off x="7690340" y="3038622"/>
            <a:ext cx="3699804" cy="25478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Can own property &amp; hold a job</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Must pay taxes</a:t>
            </a:r>
          </a:p>
          <a:p>
            <a:r>
              <a:rPr lang="en-US" sz="2400" b="1" u="sng" dirty="0">
                <a:latin typeface="Times New Roman" panose="02020603050405020304" pitchFamily="18" charset="0"/>
                <a:cs typeface="Times New Roman" panose="02020603050405020304" pitchFamily="18" charset="0"/>
              </a:rPr>
              <a:t>CANNOT</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Vote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Run for elected office</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6146" name="Picture 2" descr="Editorial: The meaning of U.S. citizenship - Los Angeles Times">
            <a:extLst>
              <a:ext uri="{FF2B5EF4-FFF2-40B4-BE49-F238E27FC236}">
                <a16:creationId xmlns:a16="http://schemas.microsoft.com/office/drawing/2014/main" id="{22DEB723-00B7-4657-9F09-328C3BD0D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488" y="2377440"/>
            <a:ext cx="2867025" cy="347471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85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87A1-A1E4-4040-AE78-5A2DF5FE3044}"/>
              </a:ext>
            </a:extLst>
          </p:cNvPr>
          <p:cNvSpPr>
            <a:spLocks noGrp="1"/>
          </p:cNvSpPr>
          <p:nvPr>
            <p:ph type="title"/>
          </p:nvPr>
        </p:nvSpPr>
        <p:spPr>
          <a:xfrm>
            <a:off x="838200" y="365126"/>
            <a:ext cx="10515600" cy="760290"/>
          </a:xfrm>
          <a:solidFill>
            <a:schemeClr val="tx1">
              <a:lumMod val="95000"/>
              <a:lumOff val="5000"/>
            </a:schemeClr>
          </a:solidFill>
          <a:ln>
            <a:solidFill>
              <a:srgbClr val="002060"/>
            </a:solidFill>
          </a:ln>
        </p:spPr>
        <p:txBody>
          <a:bodyPr/>
          <a:lstStyle/>
          <a:p>
            <a:pPr algn="ctr"/>
            <a:r>
              <a:rPr lang="en-US" dirty="0">
                <a:solidFill>
                  <a:schemeClr val="bg1"/>
                </a:solidFill>
                <a:latin typeface="Castellar" panose="020A0402060406010301" pitchFamily="18" charset="0"/>
              </a:rPr>
              <a:t>Building American Culture</a:t>
            </a:r>
          </a:p>
        </p:txBody>
      </p:sp>
      <p:sp>
        <p:nvSpPr>
          <p:cNvPr id="3" name="Content Placeholder 2">
            <a:extLst>
              <a:ext uri="{FF2B5EF4-FFF2-40B4-BE49-F238E27FC236}">
                <a16:creationId xmlns:a16="http://schemas.microsoft.com/office/drawing/2014/main" id="{2BA473D5-1E8E-4DA7-8C1B-A68E0FD1FB05}"/>
              </a:ext>
            </a:extLst>
          </p:cNvPr>
          <p:cNvSpPr>
            <a:spLocks noGrp="1"/>
          </p:cNvSpPr>
          <p:nvPr>
            <p:ph idx="1"/>
          </p:nvPr>
        </p:nvSpPr>
        <p:spPr>
          <a:xfrm>
            <a:off x="562707" y="3608997"/>
            <a:ext cx="11183815" cy="288387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United States has been shaped by immigration even before the discovery of the new world.  Demonstrate how different culture immigrated here over the long history of America by completing a timeline of immigration.</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0B11182-F958-4816-812E-3B2B7E36EB33}"/>
              </a:ext>
            </a:extLst>
          </p:cNvPr>
          <p:cNvSpPr/>
          <p:nvPr/>
        </p:nvSpPr>
        <p:spPr>
          <a:xfrm>
            <a:off x="562708" y="1378634"/>
            <a:ext cx="11183815" cy="197714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 interaction of disparate cultures, the vehemence of the ideals that led the immigrants here, the opportunity offered by a new life, all gave America a flavor and a character that make it as unmistakable and as remarkable to people today as it was to Alexis de Tocqueville in the early part of the nineteenth century.”</a:t>
            </a:r>
          </a:p>
          <a:p>
            <a:r>
              <a:rPr lang="en-US" sz="2400" dirty="0">
                <a:latin typeface="Times New Roman" panose="02020603050405020304" pitchFamily="18" charset="0"/>
                <a:cs typeface="Times New Roman" panose="02020603050405020304" pitchFamily="18" charset="0"/>
              </a:rPr>
              <a:t>	- John F. Kennedy, “A Nation of Immigrants”, 1963</a:t>
            </a:r>
          </a:p>
        </p:txBody>
      </p:sp>
      <p:sp>
        <p:nvSpPr>
          <p:cNvPr id="5" name="Rectangle 4">
            <a:extLst>
              <a:ext uri="{FF2B5EF4-FFF2-40B4-BE49-F238E27FC236}">
                <a16:creationId xmlns:a16="http://schemas.microsoft.com/office/drawing/2014/main" id="{AC9E54D1-941C-44BD-B162-96276BCB4A38}"/>
              </a:ext>
            </a:extLst>
          </p:cNvPr>
          <p:cNvSpPr/>
          <p:nvPr/>
        </p:nvSpPr>
        <p:spPr>
          <a:xfrm>
            <a:off x="731520" y="4772782"/>
            <a:ext cx="11324492" cy="984739"/>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Consider how your own family has been impacted by immigration and the culture ideas and traditions that your family cherishes.</a:t>
            </a:r>
          </a:p>
        </p:txBody>
      </p:sp>
      <p:pic>
        <p:nvPicPr>
          <p:cNvPr id="1026" name="Picture 2" descr="Ellis Island Immigration Museum">
            <a:extLst>
              <a:ext uri="{FF2B5EF4-FFF2-40B4-BE49-F238E27FC236}">
                <a16:creationId xmlns:a16="http://schemas.microsoft.com/office/drawing/2014/main" id="{0C64AAB7-1E0E-458C-A483-80AA22404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614" y="5265151"/>
            <a:ext cx="4733780" cy="15144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01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lnSpcReduction="1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 Civic engagement </a:t>
            </a:r>
          </a:p>
          <a:p>
            <a:pPr>
              <a:buFont typeface="Wingdings" pitchFamily="2" charset="2"/>
              <a:buChar char="Ø"/>
            </a:pPr>
            <a:r>
              <a:rPr lang="en-US" sz="2000" dirty="0">
                <a:latin typeface="Times" pitchFamily="2" charset="0"/>
              </a:rPr>
              <a:t> A Test of Citizenship</a:t>
            </a:r>
          </a:p>
          <a:p>
            <a:pPr>
              <a:buFont typeface="Wingdings" pitchFamily="2" charset="2"/>
              <a:buChar char="Ø"/>
            </a:pPr>
            <a:r>
              <a:rPr lang="en-US" sz="2000" dirty="0">
                <a:latin typeface="Times" pitchFamily="2" charset="0"/>
              </a:rPr>
              <a:t> Mandating Americans be informed </a:t>
            </a:r>
          </a:p>
          <a:p>
            <a:pPr marL="0" indent="0">
              <a:buNone/>
            </a:pPr>
            <a:endParaRPr lang="en-US" sz="2000" dirty="0">
              <a:latin typeface="Times" pitchFamily="2" charset="0"/>
            </a:endParaRPr>
          </a:p>
          <a:p>
            <a:pPr marL="0" indent="0">
              <a:buNone/>
            </a:pPr>
            <a:r>
              <a:rPr lang="en-US" sz="2000" dirty="0">
                <a:latin typeface="Times" pitchFamily="2" charset="0"/>
              </a:rPr>
              <a:t>HOMEWORK:</a:t>
            </a:r>
          </a:p>
          <a:p>
            <a:pPr marL="344488">
              <a:buFont typeface="Wingdings" panose="05000000000000000000" pitchFamily="2" charset="2"/>
              <a:buChar char="Ø"/>
            </a:pPr>
            <a:r>
              <a:rPr lang="en-US" sz="2000" dirty="0">
                <a:latin typeface="Times" pitchFamily="2" charset="0"/>
              </a:rPr>
              <a:t> Complete your response to mandating Americans be informed</a:t>
            </a:r>
          </a:p>
          <a:p>
            <a:endParaRPr lang="en-US" dirty="0"/>
          </a:p>
        </p:txBody>
      </p:sp>
    </p:spTree>
    <p:extLst>
      <p:ext uri="{BB962C8B-B14F-4D97-AF65-F5344CB8AC3E}">
        <p14:creationId xmlns:p14="http://schemas.microsoft.com/office/powerpoint/2010/main" val="3657162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241300" y="365125"/>
            <a:ext cx="11112500" cy="866775"/>
          </a:xfrm>
          <a:solidFill>
            <a:schemeClr val="tx1"/>
          </a:solidFill>
        </p:spPr>
        <p:txBody>
          <a:bodyPr>
            <a:normAutofit fontScale="90000"/>
          </a:bodyPr>
          <a:lstStyle/>
          <a:p>
            <a:r>
              <a:rPr lang="en-US" dirty="0">
                <a:solidFill>
                  <a:schemeClr val="bg1"/>
                </a:solidFill>
                <a:latin typeface="Castellar" panose="020A0402060406010301" pitchFamily="18" charset="77"/>
              </a:rPr>
              <a:t>Challenges of American Citizens</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11150" y="1407318"/>
            <a:ext cx="10972800" cy="4678363"/>
          </a:xfrm>
          <a:solidFill>
            <a:schemeClr val="bg1"/>
          </a:solidFill>
          <a:ln>
            <a:solidFill>
              <a:srgbClr val="002060"/>
            </a:solidFill>
          </a:ln>
        </p:spPr>
        <p:txBody>
          <a:bodyPr>
            <a:normAutofit/>
          </a:bodyPr>
          <a:lstStyle/>
          <a:p>
            <a:r>
              <a:rPr lang="en-US" sz="2400" dirty="0">
                <a:latin typeface="Times" pitchFamily="2" charset="0"/>
              </a:rPr>
              <a:t>Analyze the graph below </a:t>
            </a:r>
          </a:p>
        </p:txBody>
      </p:sp>
      <p:sp>
        <p:nvSpPr>
          <p:cNvPr id="6" name="Rectangle 6">
            <a:extLst>
              <a:ext uri="{FF2B5EF4-FFF2-40B4-BE49-F238E27FC236}">
                <a16:creationId xmlns:a16="http://schemas.microsoft.com/office/drawing/2014/main" id="{6D1CAB41-1DB4-874B-9252-E3AD7229AD57}"/>
              </a:ext>
            </a:extLst>
          </p:cNvPr>
          <p:cNvSpPr>
            <a:spLocks noChangeArrowheads="1"/>
          </p:cNvSpPr>
          <p:nvPr/>
        </p:nvSpPr>
        <p:spPr bwMode="auto">
          <a:xfrm>
            <a:off x="609600" y="1993900"/>
            <a:ext cx="101219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21568346-16DA-5149-8E77-40817B86CD17}"/>
              </a:ext>
            </a:extLst>
          </p:cNvPr>
          <p:cNvPicPr>
            <a:picLocks noChangeAspect="1"/>
          </p:cNvPicPr>
          <p:nvPr/>
        </p:nvPicPr>
        <p:blipFill>
          <a:blip r:embed="rId2"/>
          <a:stretch>
            <a:fillRect/>
          </a:stretch>
        </p:blipFill>
        <p:spPr>
          <a:xfrm>
            <a:off x="807356" y="1993900"/>
            <a:ext cx="10775043" cy="2668041"/>
          </a:xfrm>
          <a:prstGeom prst="rect">
            <a:avLst/>
          </a:prstGeom>
          <a:solidFill>
            <a:srgbClr val="002060"/>
          </a:solidFill>
        </p:spPr>
      </p:pic>
      <p:sp>
        <p:nvSpPr>
          <p:cNvPr id="8" name="Rectangle 7">
            <a:extLst>
              <a:ext uri="{FF2B5EF4-FFF2-40B4-BE49-F238E27FC236}">
                <a16:creationId xmlns:a16="http://schemas.microsoft.com/office/drawing/2014/main" id="{856FE32B-9AEF-FE49-A06F-44332879C796}"/>
              </a:ext>
            </a:extLst>
          </p:cNvPr>
          <p:cNvSpPr/>
          <p:nvPr/>
        </p:nvSpPr>
        <p:spPr>
          <a:xfrm>
            <a:off x="750206" y="4645748"/>
            <a:ext cx="10731500" cy="12065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pitchFamily="2" charset="0"/>
              </a:rPr>
              <a:t>What are some contributing factors to the trend depicted in the graph above?</a:t>
            </a:r>
          </a:p>
          <a:p>
            <a:pPr marL="457200" indent="-457200">
              <a:buFont typeface="+mj-lt"/>
              <a:buAutoNum type="arabicPeriod"/>
            </a:pPr>
            <a:r>
              <a:rPr lang="en-US" sz="2400" dirty="0">
                <a:latin typeface="Times" pitchFamily="2" charset="0"/>
              </a:rPr>
              <a:t>Why is the trend illustrated in the graph above a bad sign for American democracy?</a:t>
            </a:r>
          </a:p>
        </p:txBody>
      </p:sp>
      <p:sp>
        <p:nvSpPr>
          <p:cNvPr id="4" name="Rectangle 3">
            <a:extLst>
              <a:ext uri="{FF2B5EF4-FFF2-40B4-BE49-F238E27FC236}">
                <a16:creationId xmlns:a16="http://schemas.microsoft.com/office/drawing/2014/main" id="{986149A3-59B9-4854-B857-AEB843459597}"/>
              </a:ext>
            </a:extLst>
          </p:cNvPr>
          <p:cNvSpPr/>
          <p:nvPr/>
        </p:nvSpPr>
        <p:spPr>
          <a:xfrm>
            <a:off x="1259174" y="5918834"/>
            <a:ext cx="9608695"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Terms – Citizenship, civic responsibilities, democracy, civic engagement, and government </a:t>
            </a:r>
          </a:p>
        </p:txBody>
      </p:sp>
    </p:spTree>
    <p:extLst>
      <p:ext uri="{BB962C8B-B14F-4D97-AF65-F5344CB8AC3E}">
        <p14:creationId xmlns:p14="http://schemas.microsoft.com/office/powerpoint/2010/main" val="324716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10000"/>
          </a:bodyPr>
          <a:lstStyle/>
          <a:p>
            <a:pPr marL="0" indent="0">
              <a:buNone/>
            </a:pPr>
            <a:r>
              <a:rPr lang="en-US" sz="1800" b="1" dirty="0">
                <a:latin typeface="Times" pitchFamily="2" charset="0"/>
              </a:rPr>
              <a:t>UNIT 7 - CITIZENSHIP</a:t>
            </a:r>
          </a:p>
          <a:p>
            <a:r>
              <a:rPr lang="en-US" sz="1800" b="1" dirty="0">
                <a:latin typeface="Times" pitchFamily="2" charset="0"/>
              </a:rPr>
              <a:t>CL.B.1.4</a:t>
            </a:r>
            <a:r>
              <a:rPr lang="en-US" sz="1800" dirty="0">
                <a:latin typeface="Times" pitchFamily="2" charset="0"/>
              </a:rPr>
              <a:t> Explain how individual values and societal norms contribute to institutional discrimination and the marginalization of minority groups living under the American system of government</a:t>
            </a:r>
          </a:p>
          <a:p>
            <a:r>
              <a:rPr lang="en-US" sz="1800" b="1" dirty="0">
                <a:latin typeface="Times" pitchFamily="2" charset="0"/>
              </a:rPr>
              <a:t>CL.C&amp;G.3.1</a:t>
            </a:r>
            <a:r>
              <a:rPr lang="en-US" sz="1800" dirty="0">
                <a:latin typeface="Times" pitchFamily="2" charset="0"/>
              </a:rPr>
              <a:t> Differentiate citizenship and civic participation in terms of responsibilities, duties, and privileges of citizens</a:t>
            </a:r>
          </a:p>
          <a:p>
            <a:r>
              <a:rPr lang="en-US" sz="1800" b="1" dirty="0">
                <a:latin typeface="Times" pitchFamily="2" charset="0"/>
              </a:rPr>
              <a:t>CL.G.1.2</a:t>
            </a:r>
            <a:r>
              <a:rPr lang="en-US" sz="1800" dirty="0">
                <a:latin typeface="Times" pitchFamily="2" charset="0"/>
              </a:rPr>
              <a:t> Explain geopolitical and environmental factors which affect civic participation and voting in various regions of the United States</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lnSpc>
                <a:spcPct val="100000"/>
              </a:lnSpc>
              <a:spcBef>
                <a:spcPts val="0"/>
              </a:spcBef>
            </a:pPr>
            <a:r>
              <a:rPr lang="en-US" sz="2000" dirty="0">
                <a:latin typeface="Times" pitchFamily="2" charset="0"/>
              </a:rPr>
              <a:t>Define who is a citizen of the United States</a:t>
            </a:r>
          </a:p>
          <a:p>
            <a:pPr marL="690563" lvl="0" indent="-225425">
              <a:lnSpc>
                <a:spcPct val="100000"/>
              </a:lnSpc>
              <a:spcBef>
                <a:spcPts val="0"/>
              </a:spcBef>
            </a:pPr>
            <a:r>
              <a:rPr lang="en-US" sz="2000" dirty="0">
                <a:latin typeface="Times" pitchFamily="2" charset="0"/>
              </a:rPr>
              <a:t>Decipher differences between privileges, responsibilities, and duties of citizenship</a:t>
            </a:r>
          </a:p>
          <a:p>
            <a:pPr marL="690563" lvl="0" indent="-225425">
              <a:lnSpc>
                <a:spcPct val="100000"/>
              </a:lnSpc>
              <a:spcBef>
                <a:spcPts val="0"/>
              </a:spcBef>
            </a:pPr>
            <a:r>
              <a:rPr lang="en-US" sz="2000" dirty="0">
                <a:latin typeface="Times" pitchFamily="2" charset="0"/>
              </a:rPr>
              <a:t>Evaluate the legitimacy of barriers to American citizenship</a:t>
            </a:r>
            <a:endParaRPr lang="en-US" sz="2000" b="1" dirty="0">
              <a:solidFill>
                <a:srgbClr val="002060"/>
              </a:solidFill>
              <a:latin typeface="Times" pitchFamily="2" charset="0"/>
            </a:endParaRP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A Purposeful Citizen</a:t>
            </a:r>
          </a:p>
          <a:p>
            <a:pPr>
              <a:buFont typeface="Wingdings" pitchFamily="2" charset="2"/>
              <a:buChar char="Ø"/>
            </a:pPr>
            <a:r>
              <a:rPr lang="en-US" sz="2000" dirty="0">
                <a:latin typeface="Times" pitchFamily="2" charset="0"/>
              </a:rPr>
              <a:t>It’s a privilege, duty and a responsibility</a:t>
            </a:r>
          </a:p>
          <a:p>
            <a:pPr>
              <a:buFont typeface="Wingdings" pitchFamily="2" charset="2"/>
              <a:buChar char="Ø"/>
            </a:pPr>
            <a:r>
              <a:rPr lang="en-US" sz="2000" dirty="0">
                <a:latin typeface="Times" pitchFamily="2" charset="0"/>
              </a:rPr>
              <a:t>Citizenship summary</a:t>
            </a:r>
          </a:p>
          <a:p>
            <a:pPr marL="0" indent="0">
              <a:buNone/>
            </a:pPr>
            <a:endParaRPr lang="en-US" sz="2000" dirty="0">
              <a:latin typeface="Times" pitchFamily="2" charset="0"/>
            </a:endParaRPr>
          </a:p>
          <a:p>
            <a:pPr marL="0" indent="0">
              <a:buNone/>
            </a:pPr>
            <a:r>
              <a:rPr lang="en-US" sz="2000" dirty="0">
                <a:latin typeface="Times" pitchFamily="2" charset="0"/>
              </a:rPr>
              <a:t>HOMEWORK:</a:t>
            </a:r>
          </a:p>
          <a:p>
            <a:endParaRPr lang="en-US" dirty="0"/>
          </a:p>
        </p:txBody>
      </p:sp>
    </p:spTree>
    <p:extLst>
      <p:ext uri="{BB962C8B-B14F-4D97-AF65-F5344CB8AC3E}">
        <p14:creationId xmlns:p14="http://schemas.microsoft.com/office/powerpoint/2010/main" val="2114872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The Process of becoming </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145631"/>
            <a:ext cx="11288150" cy="5065124"/>
          </a:xfrm>
          <a:solidFill>
            <a:schemeClr val="bg1"/>
          </a:solidFill>
          <a:ln>
            <a:solidFill>
              <a:srgbClr val="002060"/>
            </a:solidFill>
          </a:ln>
        </p:spPr>
        <p:txBody>
          <a:bodyPr>
            <a:normAutofit/>
          </a:bodyPr>
          <a:lstStyle/>
          <a:p>
            <a:r>
              <a:rPr lang="en-US" sz="2400" b="1" u="sng" dirty="0">
                <a:latin typeface="Times New Roman" panose="02020603050405020304" pitchFamily="18" charset="0"/>
                <a:cs typeface="Times New Roman" panose="02020603050405020304" pitchFamily="18" charset="0"/>
              </a:rPr>
              <a:t>Naturalization process  </a:t>
            </a:r>
          </a:p>
        </p:txBody>
      </p:sp>
      <p:pic>
        <p:nvPicPr>
          <p:cNvPr id="7172" name="Picture 4" descr="Naturalization Trends in the United States | migrationpolicy.org">
            <a:extLst>
              <a:ext uri="{FF2B5EF4-FFF2-40B4-BE49-F238E27FC236}">
                <a16:creationId xmlns:a16="http://schemas.microsoft.com/office/drawing/2014/main" id="{EDCA07F7-2DB2-4E74-A1AE-C6AFFF779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882" y="1839257"/>
            <a:ext cx="5795157" cy="3179485"/>
          </a:xfrm>
          <a:prstGeom prst="rect">
            <a:avLst/>
          </a:prstGeom>
          <a:solidFill>
            <a:schemeClr val="bg1"/>
          </a:solidFill>
          <a:ln>
            <a:solidFill>
              <a:srgbClr val="002060"/>
            </a:solidFill>
          </a:ln>
        </p:spPr>
      </p:pic>
      <p:sp>
        <p:nvSpPr>
          <p:cNvPr id="4" name="Rectangle 3">
            <a:extLst>
              <a:ext uri="{FF2B5EF4-FFF2-40B4-BE49-F238E27FC236}">
                <a16:creationId xmlns:a16="http://schemas.microsoft.com/office/drawing/2014/main" id="{0D1D4267-765C-4BEA-B383-672003135812}"/>
              </a:ext>
            </a:extLst>
          </p:cNvPr>
          <p:cNvSpPr/>
          <p:nvPr/>
        </p:nvSpPr>
        <p:spPr>
          <a:xfrm>
            <a:off x="294396" y="1599546"/>
            <a:ext cx="5795157" cy="87283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Step 1</a:t>
            </a:r>
            <a:r>
              <a:rPr lang="en-US" sz="2400" dirty="0">
                <a:solidFill>
                  <a:schemeClr val="bg1"/>
                </a:solidFill>
                <a:latin typeface="Times New Roman" panose="02020603050405020304" pitchFamily="18" charset="0"/>
                <a:cs typeface="Times New Roman" panose="02020603050405020304" pitchFamily="18" charset="0"/>
              </a:rPr>
              <a:t>: File a </a:t>
            </a:r>
            <a:r>
              <a:rPr lang="en-US" sz="2400" b="1" u="sng" dirty="0">
                <a:solidFill>
                  <a:schemeClr val="bg1"/>
                </a:solidFill>
                <a:latin typeface="Times New Roman" panose="02020603050405020304" pitchFamily="18" charset="0"/>
                <a:cs typeface="Times New Roman" panose="02020603050405020304" pitchFamily="18" charset="0"/>
              </a:rPr>
              <a:t>Declaration of Intent </a:t>
            </a:r>
            <a:r>
              <a:rPr lang="en-US" sz="2400" dirty="0">
                <a:solidFill>
                  <a:schemeClr val="bg1"/>
                </a:solidFill>
                <a:latin typeface="Times New Roman" panose="02020603050405020304" pitchFamily="18" charset="0"/>
                <a:cs typeface="Times New Roman" panose="02020603050405020304" pitchFamily="18" charset="0"/>
              </a:rPr>
              <a:t>with the USCIS</a:t>
            </a:r>
          </a:p>
        </p:txBody>
      </p:sp>
      <p:sp>
        <p:nvSpPr>
          <p:cNvPr id="7" name="Rectangle 6">
            <a:extLst>
              <a:ext uri="{FF2B5EF4-FFF2-40B4-BE49-F238E27FC236}">
                <a16:creationId xmlns:a16="http://schemas.microsoft.com/office/drawing/2014/main" id="{5BC6B6BE-0D34-402C-8677-81E103D316D4}"/>
              </a:ext>
            </a:extLst>
          </p:cNvPr>
          <p:cNvSpPr/>
          <p:nvPr/>
        </p:nvSpPr>
        <p:spPr>
          <a:xfrm>
            <a:off x="279592" y="2550555"/>
            <a:ext cx="5809961" cy="112763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Step 2: Residency </a:t>
            </a:r>
            <a:r>
              <a:rPr lang="en-US" sz="2400" dirty="0">
                <a:solidFill>
                  <a:schemeClr val="bg1"/>
                </a:solidFill>
                <a:latin typeface="Times New Roman" panose="02020603050405020304" pitchFamily="18" charset="0"/>
                <a:cs typeface="Times New Roman" panose="02020603050405020304" pitchFamily="18" charset="0"/>
              </a:rPr>
              <a:t>Live in the U.S. for 5 years (3 years if married to American Citizen)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Take U.S. Citizenship Exam</a:t>
            </a:r>
          </a:p>
        </p:txBody>
      </p:sp>
      <p:sp>
        <p:nvSpPr>
          <p:cNvPr id="8" name="Rectangle 7">
            <a:extLst>
              <a:ext uri="{FF2B5EF4-FFF2-40B4-BE49-F238E27FC236}">
                <a16:creationId xmlns:a16="http://schemas.microsoft.com/office/drawing/2014/main" id="{0205A98D-F7B7-4AEE-BA84-83A26A367E3F}"/>
              </a:ext>
            </a:extLst>
          </p:cNvPr>
          <p:cNvSpPr/>
          <p:nvPr/>
        </p:nvSpPr>
        <p:spPr>
          <a:xfrm>
            <a:off x="294396" y="3738301"/>
            <a:ext cx="5795157" cy="52300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Step 3: </a:t>
            </a:r>
            <a:r>
              <a:rPr lang="en-US" sz="2400" dirty="0">
                <a:solidFill>
                  <a:schemeClr val="bg1"/>
                </a:solidFill>
                <a:latin typeface="Times New Roman" panose="02020603050405020304" pitchFamily="18" charset="0"/>
                <a:cs typeface="Times New Roman" panose="02020603050405020304" pitchFamily="18" charset="0"/>
              </a:rPr>
              <a:t>File for Citizenship</a:t>
            </a:r>
          </a:p>
        </p:txBody>
      </p:sp>
      <p:sp>
        <p:nvSpPr>
          <p:cNvPr id="9" name="Rectangle 8">
            <a:extLst>
              <a:ext uri="{FF2B5EF4-FFF2-40B4-BE49-F238E27FC236}">
                <a16:creationId xmlns:a16="http://schemas.microsoft.com/office/drawing/2014/main" id="{6412AA0E-778E-4B3A-B7DE-0AF13BB8514D}"/>
              </a:ext>
            </a:extLst>
          </p:cNvPr>
          <p:cNvSpPr/>
          <p:nvPr/>
        </p:nvSpPr>
        <p:spPr>
          <a:xfrm>
            <a:off x="294396" y="4321417"/>
            <a:ext cx="5795157" cy="102434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Step 4: </a:t>
            </a:r>
            <a:r>
              <a:rPr lang="en-US" sz="2400" dirty="0">
                <a:solidFill>
                  <a:schemeClr val="bg1"/>
                </a:solidFill>
                <a:latin typeface="Times New Roman" panose="02020603050405020304" pitchFamily="18" charset="0"/>
                <a:cs typeface="Times New Roman" panose="02020603050405020304" pitchFamily="18" charset="0"/>
              </a:rPr>
              <a:t>Interview with the USCIS official</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Moral character</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Do you qualify</a:t>
            </a:r>
          </a:p>
        </p:txBody>
      </p:sp>
      <p:sp>
        <p:nvSpPr>
          <p:cNvPr id="10" name="Rectangle 9">
            <a:extLst>
              <a:ext uri="{FF2B5EF4-FFF2-40B4-BE49-F238E27FC236}">
                <a16:creationId xmlns:a16="http://schemas.microsoft.com/office/drawing/2014/main" id="{B36F7BD7-19A2-4871-A6D0-64CFDED515B1}"/>
              </a:ext>
            </a:extLst>
          </p:cNvPr>
          <p:cNvSpPr/>
          <p:nvPr/>
        </p:nvSpPr>
        <p:spPr>
          <a:xfrm>
            <a:off x="279591" y="5405870"/>
            <a:ext cx="5795157" cy="140636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Step 5: </a:t>
            </a:r>
            <a:r>
              <a:rPr lang="en-US" sz="2400" dirty="0">
                <a:solidFill>
                  <a:schemeClr val="bg1"/>
                </a:solidFill>
                <a:latin typeface="Times New Roman" panose="02020603050405020304" pitchFamily="18" charset="0"/>
                <a:cs typeface="Times New Roman" panose="02020603050405020304" pitchFamily="18" charset="0"/>
              </a:rPr>
              <a:t>Take the </a:t>
            </a:r>
            <a:r>
              <a:rPr lang="en-US" sz="2400" b="1" u="sng" dirty="0">
                <a:solidFill>
                  <a:schemeClr val="bg1"/>
                </a:solidFill>
                <a:latin typeface="Times New Roman" panose="02020603050405020304" pitchFamily="18" charset="0"/>
                <a:cs typeface="Times New Roman" panose="02020603050405020304" pitchFamily="18" charset="0"/>
              </a:rPr>
              <a:t>Oath of Loyalty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Must be able to read and speak English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Must have knowledge of the history of our country</a:t>
            </a:r>
          </a:p>
        </p:txBody>
      </p:sp>
    </p:spTree>
    <p:extLst>
      <p:ext uri="{BB962C8B-B14F-4D97-AF65-F5344CB8AC3E}">
        <p14:creationId xmlns:p14="http://schemas.microsoft.com/office/powerpoint/2010/main" val="401317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8267-FDF4-44A7-8DFA-19A0BDB6CF0F}"/>
              </a:ext>
            </a:extLst>
          </p:cNvPr>
          <p:cNvSpPr>
            <a:spLocks noGrp="1"/>
          </p:cNvSpPr>
          <p:nvPr>
            <p:ph type="title"/>
          </p:nvPr>
        </p:nvSpPr>
        <p:spPr>
          <a:xfrm>
            <a:off x="838200" y="365125"/>
            <a:ext cx="10515600" cy="879059"/>
          </a:xfrm>
          <a:solidFill>
            <a:schemeClr val="tx1"/>
          </a:solidFill>
        </p:spPr>
        <p:txBody>
          <a:bodyPr/>
          <a:lstStyle/>
          <a:p>
            <a:r>
              <a:rPr lang="en-US" b="1" dirty="0">
                <a:solidFill>
                  <a:schemeClr val="bg1"/>
                </a:solidFill>
                <a:latin typeface="Castellar" panose="020A0402060406010301" pitchFamily="18" charset="0"/>
              </a:rPr>
              <a:t>Qualifying for Citizenship</a:t>
            </a:r>
          </a:p>
        </p:txBody>
      </p:sp>
      <p:sp>
        <p:nvSpPr>
          <p:cNvPr id="3" name="Content Placeholder 2">
            <a:extLst>
              <a:ext uri="{FF2B5EF4-FFF2-40B4-BE49-F238E27FC236}">
                <a16:creationId xmlns:a16="http://schemas.microsoft.com/office/drawing/2014/main" id="{8509BD57-14EE-492C-A49D-083232FABB35}"/>
              </a:ext>
            </a:extLst>
          </p:cNvPr>
          <p:cNvSpPr>
            <a:spLocks noGrp="1"/>
          </p:cNvSpPr>
          <p:nvPr>
            <p:ph idx="1"/>
          </p:nvPr>
        </p:nvSpPr>
        <p:spPr>
          <a:xfrm>
            <a:off x="374754" y="1558977"/>
            <a:ext cx="10979046" cy="4617986"/>
          </a:xfrm>
          <a:solidFill>
            <a:schemeClr val="bg1"/>
          </a:solidFill>
        </p:spPr>
        <p:txBody>
          <a:bodyPr/>
          <a:lstStyle/>
          <a:p>
            <a:r>
              <a:rPr lang="en-US" dirty="0">
                <a:latin typeface="Times" panose="02020603050405020304" pitchFamily="18" charset="0"/>
                <a:cs typeface="Times" panose="02020603050405020304" pitchFamily="18" charset="0"/>
              </a:rPr>
              <a:t>U.S. Citizenship Exam – Passing score – 60%</a:t>
            </a:r>
          </a:p>
          <a:p>
            <a:pPr marL="0" indent="0">
              <a:buNone/>
            </a:pPr>
            <a:endParaRPr lang="en-US" dirty="0">
              <a:latin typeface="Times" panose="02020603050405020304" pitchFamily="18" charset="0"/>
              <a:cs typeface="Times" panose="02020603050405020304" pitchFamily="18" charset="0"/>
            </a:endParaRPr>
          </a:p>
        </p:txBody>
      </p:sp>
      <p:pic>
        <p:nvPicPr>
          <p:cNvPr id="1028" name="Picture 4" descr="Chart: Only One State Can Pass the U.S. Citizenship Test | Statista">
            <a:extLst>
              <a:ext uri="{FF2B5EF4-FFF2-40B4-BE49-F238E27FC236}">
                <a16:creationId xmlns:a16="http://schemas.microsoft.com/office/drawing/2014/main" id="{EEE1668B-BCC5-4411-976F-C273B58E2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5868" y="2124667"/>
            <a:ext cx="5521377" cy="375241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C331732-B70F-4344-803F-CFE6A4E816A4}"/>
              </a:ext>
            </a:extLst>
          </p:cNvPr>
          <p:cNvSpPr/>
          <p:nvPr/>
        </p:nvSpPr>
        <p:spPr>
          <a:xfrm>
            <a:off x="614597" y="1994200"/>
            <a:ext cx="5521377" cy="187377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In 2018 only 36% of 1000 American adults passed a sample test</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Immigrants are asked 10 out of 100 questions.  They must get 6 out 10.</a:t>
            </a:r>
          </a:p>
        </p:txBody>
      </p:sp>
      <p:pic>
        <p:nvPicPr>
          <p:cNvPr id="1026" name="Picture 2" descr="Key findings about U.S. immigrants | Pew Research Center">
            <a:extLst>
              <a:ext uri="{FF2B5EF4-FFF2-40B4-BE49-F238E27FC236}">
                <a16:creationId xmlns:a16="http://schemas.microsoft.com/office/drawing/2014/main" id="{4C91E5EB-EF1F-4328-A96F-383F7A422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738485"/>
            <a:ext cx="5057933" cy="2753271"/>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7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152400" y="365125"/>
            <a:ext cx="11861800" cy="866775"/>
          </a:xfrm>
          <a:solidFill>
            <a:schemeClr val="tx1"/>
          </a:solidFill>
        </p:spPr>
        <p:txBody>
          <a:bodyPr>
            <a:normAutofit fontScale="90000"/>
          </a:bodyPr>
          <a:lstStyle/>
          <a:p>
            <a:r>
              <a:rPr lang="en-US" dirty="0">
                <a:solidFill>
                  <a:schemeClr val="bg1"/>
                </a:solidFill>
                <a:latin typeface="Castellar" panose="020A0402060406010301" pitchFamily="18" charset="77"/>
              </a:rPr>
              <a:t>Being Good Stewarts of Citizenship</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508000" y="1485900"/>
            <a:ext cx="11226800" cy="5156200"/>
          </a:xfrm>
          <a:solidFill>
            <a:schemeClr val="bg1"/>
          </a:solidFill>
          <a:ln>
            <a:solidFill>
              <a:srgbClr val="002060"/>
            </a:solidFill>
          </a:ln>
        </p:spPr>
        <p:txBody>
          <a:bodyPr>
            <a:normAutofit/>
          </a:bodyPr>
          <a:lstStyle/>
          <a:p>
            <a:r>
              <a:rPr lang="en-US" sz="2400" dirty="0">
                <a:latin typeface="Times" pitchFamily="2" charset="0"/>
              </a:rPr>
              <a:t>Civic Engagement in the United States </a:t>
            </a:r>
          </a:p>
        </p:txBody>
      </p:sp>
      <p:sp>
        <p:nvSpPr>
          <p:cNvPr id="5" name="Rectangle 4">
            <a:extLst>
              <a:ext uri="{FF2B5EF4-FFF2-40B4-BE49-F238E27FC236}">
                <a16:creationId xmlns:a16="http://schemas.microsoft.com/office/drawing/2014/main" id="{2E22296C-7DD7-9F46-AD3C-761769D38E70}"/>
              </a:ext>
            </a:extLst>
          </p:cNvPr>
          <p:cNvSpPr>
            <a:spLocks noChangeArrowheads="1"/>
          </p:cNvSpPr>
          <p:nvPr/>
        </p:nvSpPr>
        <p:spPr bwMode="auto">
          <a:xfrm>
            <a:off x="152400" y="2025650"/>
            <a:ext cx="11964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1" name="Picture 1" descr="Chart, line chart&#10;&#10;Description automatically generated">
            <a:extLst>
              <a:ext uri="{FF2B5EF4-FFF2-40B4-BE49-F238E27FC236}">
                <a16:creationId xmlns:a16="http://schemas.microsoft.com/office/drawing/2014/main" id="{0A2929CA-A375-0F4C-B247-ABA40CBCBA0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400" y="2025650"/>
            <a:ext cx="6393543" cy="40703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3" descr="Chart&#10;&#10;Description automatically generated">
            <a:extLst>
              <a:ext uri="{FF2B5EF4-FFF2-40B4-BE49-F238E27FC236}">
                <a16:creationId xmlns:a16="http://schemas.microsoft.com/office/drawing/2014/main" id="{8BE1E432-EF2B-BE41-9EDC-BC0C19D892B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901542" y="1866900"/>
            <a:ext cx="4998357" cy="42291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ECF891D-11CD-204F-80F4-8C736CEE44E7}"/>
              </a:ext>
            </a:extLst>
          </p:cNvPr>
          <p:cNvSpPr/>
          <p:nvPr/>
        </p:nvSpPr>
        <p:spPr>
          <a:xfrm>
            <a:off x="825500" y="5972175"/>
            <a:ext cx="5461000" cy="5207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Voter Turnout Rights </a:t>
            </a:r>
          </a:p>
        </p:txBody>
      </p:sp>
      <p:sp>
        <p:nvSpPr>
          <p:cNvPr id="11" name="Rectangle 10">
            <a:extLst>
              <a:ext uri="{FF2B5EF4-FFF2-40B4-BE49-F238E27FC236}">
                <a16:creationId xmlns:a16="http://schemas.microsoft.com/office/drawing/2014/main" id="{63DEF99B-4352-5F4D-9AE8-ED7F6F36202B}"/>
              </a:ext>
            </a:extLst>
          </p:cNvPr>
          <p:cNvSpPr/>
          <p:nvPr/>
        </p:nvSpPr>
        <p:spPr>
          <a:xfrm>
            <a:off x="7068003" y="5994399"/>
            <a:ext cx="4404180" cy="5207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Civic Knowledge of Americans</a:t>
            </a:r>
          </a:p>
        </p:txBody>
      </p:sp>
    </p:spTree>
    <p:extLst>
      <p:ext uri="{BB962C8B-B14F-4D97-AF65-F5344CB8AC3E}">
        <p14:creationId xmlns:p14="http://schemas.microsoft.com/office/powerpoint/2010/main" val="478444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365125"/>
            <a:ext cx="10515600" cy="866775"/>
          </a:xfrm>
          <a:solidFill>
            <a:schemeClr val="tx1"/>
          </a:solidFill>
        </p:spPr>
        <p:txBody>
          <a:bodyPr/>
          <a:lstStyle/>
          <a:p>
            <a:r>
              <a:rPr lang="en-US" dirty="0">
                <a:solidFill>
                  <a:schemeClr val="bg1"/>
                </a:solidFill>
                <a:latin typeface="Castellar" panose="020A0402060406010301" pitchFamily="18" charset="77"/>
              </a:rPr>
              <a:t>Mandatory testing?</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482600" y="1574800"/>
            <a:ext cx="11176000" cy="4918075"/>
          </a:xfrm>
          <a:solidFill>
            <a:schemeClr val="bg1"/>
          </a:solidFill>
          <a:ln>
            <a:solidFill>
              <a:srgbClr val="002060"/>
            </a:solidFill>
          </a:ln>
        </p:spPr>
        <p:txBody>
          <a:bodyPr>
            <a:normAutofit/>
          </a:bodyPr>
          <a:lstStyle/>
          <a:p>
            <a:r>
              <a:rPr lang="en-US" sz="2400" dirty="0">
                <a:latin typeface="Times" pitchFamily="2" charset="0"/>
              </a:rPr>
              <a:t>Debating whether the Citizenship Test should be mandatory for natural born citizens</a:t>
            </a:r>
          </a:p>
        </p:txBody>
      </p:sp>
      <p:pic>
        <p:nvPicPr>
          <p:cNvPr id="4" name="Picture 3">
            <a:extLst>
              <a:ext uri="{FF2B5EF4-FFF2-40B4-BE49-F238E27FC236}">
                <a16:creationId xmlns:a16="http://schemas.microsoft.com/office/drawing/2014/main" id="{038C9E2C-4262-CE45-B918-52E525D65E6F}"/>
              </a:ext>
            </a:extLst>
          </p:cNvPr>
          <p:cNvPicPr>
            <a:picLocks noChangeAspect="1"/>
          </p:cNvPicPr>
          <p:nvPr/>
        </p:nvPicPr>
        <p:blipFill>
          <a:blip r:embed="rId2"/>
          <a:stretch>
            <a:fillRect/>
          </a:stretch>
        </p:blipFill>
        <p:spPr>
          <a:xfrm>
            <a:off x="1485900" y="2190749"/>
            <a:ext cx="6250214" cy="2266951"/>
          </a:xfrm>
          <a:prstGeom prst="rect">
            <a:avLst/>
          </a:prstGeom>
        </p:spPr>
      </p:pic>
      <p:sp>
        <p:nvSpPr>
          <p:cNvPr id="5" name="Rectangle 4">
            <a:extLst>
              <a:ext uri="{FF2B5EF4-FFF2-40B4-BE49-F238E27FC236}">
                <a16:creationId xmlns:a16="http://schemas.microsoft.com/office/drawing/2014/main" id="{BBB4FE08-39D1-AA4D-817B-F4574D567F82}"/>
              </a:ext>
            </a:extLst>
          </p:cNvPr>
          <p:cNvSpPr/>
          <p:nvPr/>
        </p:nvSpPr>
        <p:spPr>
          <a:xfrm>
            <a:off x="972457" y="4583540"/>
            <a:ext cx="10914743" cy="210391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panose="02020603050405020304" pitchFamily="18" charset="0"/>
                <a:cs typeface="Times" panose="02020603050405020304" pitchFamily="18" charset="0"/>
              </a:rPr>
              <a:t>Evaluate whether the United States should require all high school students to pass a citizenship test as a graduation requirement in order to encourage civic engagement. </a:t>
            </a:r>
          </a:p>
          <a:p>
            <a:pPr marL="342900" indent="-342900">
              <a:buFont typeface="Arial" panose="020B0604020202020204" pitchFamily="34" charset="0"/>
              <a:buChar char="•"/>
            </a:pPr>
            <a:r>
              <a:rPr lang="en-US" sz="2400" dirty="0">
                <a:latin typeface="Times" pitchFamily="2" charset="0"/>
              </a:rPr>
              <a:t>Consider the graphs at the beginning of class</a:t>
            </a:r>
          </a:p>
          <a:p>
            <a:pPr marL="342900" indent="-342900">
              <a:buFont typeface="Arial" panose="020B0604020202020204" pitchFamily="34" charset="0"/>
              <a:buChar char="•"/>
            </a:pPr>
            <a:r>
              <a:rPr lang="en-US" sz="2400" dirty="0">
                <a:latin typeface="Times" pitchFamily="2" charset="0"/>
              </a:rPr>
              <a:t>Use terms and ideas from what we have learned this week in your response</a:t>
            </a:r>
          </a:p>
        </p:txBody>
      </p:sp>
      <p:sp>
        <p:nvSpPr>
          <p:cNvPr id="6" name="Rectangle 5">
            <a:extLst>
              <a:ext uri="{FF2B5EF4-FFF2-40B4-BE49-F238E27FC236}">
                <a16:creationId xmlns:a16="http://schemas.microsoft.com/office/drawing/2014/main" id="{A9801788-EA90-104A-BCFB-B26CB6102EC8}"/>
              </a:ext>
            </a:extLst>
          </p:cNvPr>
          <p:cNvSpPr/>
          <p:nvPr/>
        </p:nvSpPr>
        <p:spPr>
          <a:xfrm>
            <a:off x="7975600" y="3683000"/>
            <a:ext cx="4114800" cy="7747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hlinkClick r:id="rId3">
                  <a:extLst>
                    <a:ext uri="{A12FA001-AC4F-418D-AE19-62706E023703}">
                      <ahyp:hlinkClr xmlns:ahyp="http://schemas.microsoft.com/office/drawing/2018/hyperlinkcolor" val="tx"/>
                    </a:ext>
                  </a:extLst>
                </a:hlinkClick>
              </a:rPr>
              <a:t>Citizenship Standard</a:t>
            </a:r>
            <a:endParaRPr lang="en-US" sz="2400" dirty="0">
              <a:solidFill>
                <a:schemeClr val="bg1"/>
              </a:solidFill>
              <a:latin typeface="Times" pitchFamily="2" charset="0"/>
            </a:endParaRPr>
          </a:p>
        </p:txBody>
      </p:sp>
      <p:pic>
        <p:nvPicPr>
          <p:cNvPr id="7" name="Picture 6">
            <a:extLst>
              <a:ext uri="{FF2B5EF4-FFF2-40B4-BE49-F238E27FC236}">
                <a16:creationId xmlns:a16="http://schemas.microsoft.com/office/drawing/2014/main" id="{AC504EF8-586F-0940-B6C7-AA80C6B43EAD}"/>
              </a:ext>
            </a:extLst>
          </p:cNvPr>
          <p:cNvPicPr>
            <a:picLocks noChangeAspect="1"/>
          </p:cNvPicPr>
          <p:nvPr/>
        </p:nvPicPr>
        <p:blipFill>
          <a:blip r:embed="rId4"/>
          <a:stretch>
            <a:fillRect/>
          </a:stretch>
        </p:blipFill>
        <p:spPr>
          <a:xfrm>
            <a:off x="9023350" y="1769382"/>
            <a:ext cx="1578102" cy="2076450"/>
          </a:xfrm>
          <a:prstGeom prst="rect">
            <a:avLst/>
          </a:prstGeom>
        </p:spPr>
      </p:pic>
    </p:spTree>
    <p:extLst>
      <p:ext uri="{BB962C8B-B14F-4D97-AF65-F5344CB8AC3E}">
        <p14:creationId xmlns:p14="http://schemas.microsoft.com/office/powerpoint/2010/main" val="2198214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2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Who gets in</a:t>
            </a:r>
          </a:p>
          <a:p>
            <a:pPr>
              <a:buFont typeface="Wingdings" pitchFamily="2" charset="2"/>
              <a:buChar char="Ø"/>
            </a:pPr>
            <a:r>
              <a:rPr lang="en-US" sz="2000" dirty="0">
                <a:latin typeface="Times" pitchFamily="2" charset="0"/>
              </a:rPr>
              <a:t>American Immigrant Song – A battle of POV</a:t>
            </a:r>
          </a:p>
          <a:p>
            <a:pPr>
              <a:buFont typeface="Wingdings" pitchFamily="2" charset="2"/>
              <a:buChar char="Ø"/>
            </a:pPr>
            <a:r>
              <a:rPr lang="en-US" sz="2000" dirty="0">
                <a:latin typeface="Times" pitchFamily="2" charset="0"/>
              </a:rPr>
              <a:t>One Barred Out</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000" b="1" dirty="0">
                <a:solidFill>
                  <a:srgbClr val="FF0000"/>
                </a:solidFill>
                <a:latin typeface="Times" pitchFamily="2" charset="0"/>
              </a:rPr>
              <a:t>American Immigrant Song</a:t>
            </a:r>
          </a:p>
          <a:p>
            <a:pPr>
              <a:buFont typeface="Wingdings" pitchFamily="2" charset="2"/>
              <a:buChar char="Ø"/>
            </a:pPr>
            <a:r>
              <a:rPr lang="en-US" sz="2000" b="1" dirty="0">
                <a:latin typeface="Times" pitchFamily="2" charset="0"/>
              </a:rPr>
              <a:t>Quiz on citizenship and immigration – Friday, September 3</a:t>
            </a:r>
          </a:p>
          <a:p>
            <a:endParaRPr lang="en-US" dirty="0"/>
          </a:p>
        </p:txBody>
      </p:sp>
    </p:spTree>
    <p:extLst>
      <p:ext uri="{BB962C8B-B14F-4D97-AF65-F5344CB8AC3E}">
        <p14:creationId xmlns:p14="http://schemas.microsoft.com/office/powerpoint/2010/main" val="963483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Who Gets In?</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445797"/>
            <a:ext cx="11288150" cy="49831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Evaluate the candidates who wish to immigrate to the United States and determine who would be accepted.  Rank them 1-10 using each number once.  (1 definite accepted to 10 definitely denied)</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6" name="Picture 2" descr="Becoming American: &quot;When We Leave Here Today, We Are Free&quot; | The Heritage  Foundation">
            <a:extLst>
              <a:ext uri="{FF2B5EF4-FFF2-40B4-BE49-F238E27FC236}">
                <a16:creationId xmlns:a16="http://schemas.microsoft.com/office/drawing/2014/main" id="{D782A9FB-7DB3-4DF5-8391-7FB0E0A7B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779322"/>
            <a:ext cx="4221808" cy="228616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New USCIS policy: Errors can lead to application denials - FileRight">
            <a:extLst>
              <a:ext uri="{FF2B5EF4-FFF2-40B4-BE49-F238E27FC236}">
                <a16:creationId xmlns:a16="http://schemas.microsoft.com/office/drawing/2014/main" id="{08354071-4954-4336-924B-7067277D7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686" y="2779322"/>
            <a:ext cx="3672114" cy="228616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Arrow: Left-Right 4">
            <a:extLst>
              <a:ext uri="{FF2B5EF4-FFF2-40B4-BE49-F238E27FC236}">
                <a16:creationId xmlns:a16="http://schemas.microsoft.com/office/drawing/2014/main" id="{E878FE4B-F27B-492A-90CD-784F8143B472}"/>
              </a:ext>
            </a:extLst>
          </p:cNvPr>
          <p:cNvSpPr/>
          <p:nvPr/>
        </p:nvSpPr>
        <p:spPr>
          <a:xfrm>
            <a:off x="5069585" y="3429000"/>
            <a:ext cx="2602523" cy="882747"/>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266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Who is allowed in?</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445797"/>
            <a:ext cx="11288150" cy="49831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United States current guidelines for legal immigration to the United States </a:t>
            </a:r>
          </a:p>
        </p:txBody>
      </p:sp>
      <p:sp>
        <p:nvSpPr>
          <p:cNvPr id="4" name="Rectangle 3">
            <a:extLst>
              <a:ext uri="{FF2B5EF4-FFF2-40B4-BE49-F238E27FC236}">
                <a16:creationId xmlns:a16="http://schemas.microsoft.com/office/drawing/2014/main" id="{523160AD-AC87-4CE3-8978-19E8E59581A6}"/>
              </a:ext>
            </a:extLst>
          </p:cNvPr>
          <p:cNvSpPr/>
          <p:nvPr/>
        </p:nvSpPr>
        <p:spPr>
          <a:xfrm>
            <a:off x="576775" y="1983545"/>
            <a:ext cx="6485206" cy="87283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Restriction</a:t>
            </a:r>
            <a:r>
              <a:rPr lang="en-US" sz="2400" dirty="0">
                <a:latin typeface="Times New Roman" panose="02020603050405020304" pitchFamily="18" charset="0"/>
                <a:cs typeface="Times New Roman" panose="02020603050405020304" pitchFamily="18" charset="0"/>
              </a:rPr>
              <a:t>: currently only 675,000 immigrants allowed into the U.S. per year</a:t>
            </a:r>
          </a:p>
        </p:txBody>
      </p:sp>
      <p:sp>
        <p:nvSpPr>
          <p:cNvPr id="5" name="Rectangle 4">
            <a:extLst>
              <a:ext uri="{FF2B5EF4-FFF2-40B4-BE49-F238E27FC236}">
                <a16:creationId xmlns:a16="http://schemas.microsoft.com/office/drawing/2014/main" id="{A83A905F-9147-481D-A0C2-4CBEFF5F7559}"/>
              </a:ext>
            </a:extLst>
          </p:cNvPr>
          <p:cNvSpPr/>
          <p:nvPr/>
        </p:nvSpPr>
        <p:spPr>
          <a:xfrm>
            <a:off x="576775" y="2992583"/>
            <a:ext cx="5519225" cy="1452807"/>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Priority status:</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Immigrants with family in the U.S.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Immigrants with special skills (benefit U.S. economy)</a:t>
            </a:r>
          </a:p>
        </p:txBody>
      </p:sp>
      <p:pic>
        <p:nvPicPr>
          <p:cNvPr id="4098" name="Picture 2" descr="The American Dream: Bradford Political Cartoon">
            <a:extLst>
              <a:ext uri="{FF2B5EF4-FFF2-40B4-BE49-F238E27FC236}">
                <a16:creationId xmlns:a16="http://schemas.microsoft.com/office/drawing/2014/main" id="{CF8DF05E-861A-4A9D-8D27-BA9F1BD46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2824" y="1892445"/>
            <a:ext cx="3671667" cy="39034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97FD0D6-0F94-4417-9276-7AFCDC057F93}"/>
              </a:ext>
            </a:extLst>
          </p:cNvPr>
          <p:cNvSpPr/>
          <p:nvPr/>
        </p:nvSpPr>
        <p:spPr>
          <a:xfrm>
            <a:off x="703385" y="4842461"/>
            <a:ext cx="6485206" cy="145280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Current Debate: </a:t>
            </a:r>
            <a:r>
              <a:rPr lang="en-US" sz="2400" b="1" u="sng" dirty="0">
                <a:latin typeface="Times New Roman" panose="02020603050405020304" pitchFamily="18" charset="0"/>
                <a:cs typeface="Times New Roman" panose="02020603050405020304" pitchFamily="18" charset="0"/>
              </a:rPr>
              <a:t>Dreamers</a:t>
            </a:r>
            <a:r>
              <a:rPr lang="en-US" sz="2400" dirty="0">
                <a:latin typeface="Times New Roman" panose="02020603050405020304" pitchFamily="18" charset="0"/>
                <a:cs typeface="Times New Roman" panose="02020603050405020304" pitchFamily="18" charset="0"/>
              </a:rPr>
              <a:t> – children brought illegally to the U.S., who have never lived in their country of origin (</a:t>
            </a:r>
            <a:r>
              <a:rPr lang="en-US" sz="2400" b="1" u="sng" dirty="0">
                <a:latin typeface="Times New Roman" panose="02020603050405020304" pitchFamily="18" charset="0"/>
                <a:cs typeface="Times New Roman" panose="02020603050405020304" pitchFamily="18" charset="0"/>
              </a:rPr>
              <a:t>Dream Act</a:t>
            </a:r>
            <a:r>
              <a:rPr lang="en-US" sz="2400" dirty="0">
                <a:latin typeface="Times New Roman" panose="02020603050405020304" pitchFamily="18" charset="0"/>
                <a:cs typeface="Times New Roman" panose="02020603050405020304" pitchFamily="18" charset="0"/>
              </a:rPr>
              <a:t> – don’t deport if they are law abiding taxpaying people)</a:t>
            </a:r>
          </a:p>
        </p:txBody>
      </p:sp>
    </p:spTree>
    <p:extLst>
      <p:ext uri="{BB962C8B-B14F-4D97-AF65-F5344CB8AC3E}">
        <p14:creationId xmlns:p14="http://schemas.microsoft.com/office/powerpoint/2010/main" val="3920924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History of Barriers</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445797"/>
            <a:ext cx="11288150" cy="49831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Immigration restriction legislation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7" name="Left-Right Arrow 6">
            <a:extLst>
              <a:ext uri="{FF2B5EF4-FFF2-40B4-BE49-F238E27FC236}">
                <a16:creationId xmlns:a16="http://schemas.microsoft.com/office/drawing/2014/main" id="{57DD3A35-41F0-A044-8B5C-3AF1FD32DB3E}"/>
              </a:ext>
            </a:extLst>
          </p:cNvPr>
          <p:cNvSpPr/>
          <p:nvPr/>
        </p:nvSpPr>
        <p:spPr>
          <a:xfrm>
            <a:off x="332350" y="2057400"/>
            <a:ext cx="11567550" cy="5969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D68B0E-0BC1-3243-972A-9157A22403AA}"/>
              </a:ext>
            </a:extLst>
          </p:cNvPr>
          <p:cNvSpPr/>
          <p:nvPr/>
        </p:nvSpPr>
        <p:spPr>
          <a:xfrm>
            <a:off x="129150" y="2820595"/>
            <a:ext cx="2956950" cy="114734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1882 – </a:t>
            </a:r>
            <a:r>
              <a:rPr lang="en-US" sz="2400" b="1" dirty="0">
                <a:solidFill>
                  <a:schemeClr val="bg1"/>
                </a:solidFill>
                <a:latin typeface="Times" pitchFamily="2" charset="0"/>
              </a:rPr>
              <a:t>Chinese Exclusion Act </a:t>
            </a:r>
            <a:r>
              <a:rPr lang="en-US" sz="2400" dirty="0">
                <a:solidFill>
                  <a:schemeClr val="bg1"/>
                </a:solidFill>
                <a:latin typeface="Times" pitchFamily="2" charset="0"/>
              </a:rPr>
              <a:t>– 1</a:t>
            </a:r>
            <a:r>
              <a:rPr lang="en-US" sz="2400" baseline="30000" dirty="0">
                <a:solidFill>
                  <a:schemeClr val="bg1"/>
                </a:solidFill>
                <a:latin typeface="Times" pitchFamily="2" charset="0"/>
              </a:rPr>
              <a:t>st</a:t>
            </a:r>
            <a:r>
              <a:rPr lang="en-US" sz="2400" dirty="0">
                <a:solidFill>
                  <a:schemeClr val="bg1"/>
                </a:solidFill>
                <a:latin typeface="Times" pitchFamily="2" charset="0"/>
              </a:rPr>
              <a:t> Anti-immigration Law</a:t>
            </a:r>
          </a:p>
        </p:txBody>
      </p:sp>
      <p:sp>
        <p:nvSpPr>
          <p:cNvPr id="10" name="Rectangle 9">
            <a:extLst>
              <a:ext uri="{FF2B5EF4-FFF2-40B4-BE49-F238E27FC236}">
                <a16:creationId xmlns:a16="http://schemas.microsoft.com/office/drawing/2014/main" id="{11E65509-F40E-FB4D-9AE6-08691B2CDFB8}"/>
              </a:ext>
            </a:extLst>
          </p:cNvPr>
          <p:cNvSpPr/>
          <p:nvPr/>
        </p:nvSpPr>
        <p:spPr>
          <a:xfrm>
            <a:off x="1945250" y="4134238"/>
            <a:ext cx="2956950" cy="114734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1921 – </a:t>
            </a:r>
            <a:r>
              <a:rPr lang="en-US" sz="2400" b="1" dirty="0">
                <a:solidFill>
                  <a:schemeClr val="bg1"/>
                </a:solidFill>
                <a:latin typeface="Times" pitchFamily="2" charset="0"/>
              </a:rPr>
              <a:t>Emergency Quota Act  - </a:t>
            </a:r>
            <a:r>
              <a:rPr lang="en-US" sz="2400" dirty="0">
                <a:solidFill>
                  <a:schemeClr val="bg1"/>
                </a:solidFill>
                <a:latin typeface="Times" pitchFamily="2" charset="0"/>
              </a:rPr>
              <a:t>limit the number of immigrants</a:t>
            </a:r>
          </a:p>
        </p:txBody>
      </p:sp>
      <p:sp>
        <p:nvSpPr>
          <p:cNvPr id="11" name="Rectangle 10">
            <a:extLst>
              <a:ext uri="{FF2B5EF4-FFF2-40B4-BE49-F238E27FC236}">
                <a16:creationId xmlns:a16="http://schemas.microsoft.com/office/drawing/2014/main" id="{09B7A98C-2EA5-4F4C-AC61-9D2475D2B65B}"/>
              </a:ext>
            </a:extLst>
          </p:cNvPr>
          <p:cNvSpPr/>
          <p:nvPr/>
        </p:nvSpPr>
        <p:spPr>
          <a:xfrm>
            <a:off x="3748650" y="2855326"/>
            <a:ext cx="2956950" cy="114734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1924 – </a:t>
            </a:r>
            <a:r>
              <a:rPr lang="en-US" sz="2400" b="1" dirty="0">
                <a:solidFill>
                  <a:schemeClr val="bg1"/>
                </a:solidFill>
                <a:latin typeface="Times" pitchFamily="2" charset="0"/>
              </a:rPr>
              <a:t>National Origins Act (</a:t>
            </a:r>
            <a:r>
              <a:rPr lang="en-US" sz="2400" i="1" dirty="0">
                <a:solidFill>
                  <a:schemeClr val="bg1"/>
                </a:solidFill>
                <a:latin typeface="Times" pitchFamily="2" charset="0"/>
              </a:rPr>
              <a:t>stricter Quotas</a:t>
            </a:r>
            <a:r>
              <a:rPr lang="en-US" sz="2400" b="1" dirty="0">
                <a:solidFill>
                  <a:schemeClr val="bg1"/>
                </a:solidFill>
                <a:latin typeface="Times" pitchFamily="2" charset="0"/>
              </a:rPr>
              <a:t>)</a:t>
            </a:r>
            <a:endParaRPr lang="en-US" sz="2400" dirty="0">
              <a:solidFill>
                <a:schemeClr val="bg1"/>
              </a:solidFill>
              <a:latin typeface="Times" pitchFamily="2" charset="0"/>
            </a:endParaRPr>
          </a:p>
        </p:txBody>
      </p:sp>
      <p:sp>
        <p:nvSpPr>
          <p:cNvPr id="12" name="Rectangle 11">
            <a:extLst>
              <a:ext uri="{FF2B5EF4-FFF2-40B4-BE49-F238E27FC236}">
                <a16:creationId xmlns:a16="http://schemas.microsoft.com/office/drawing/2014/main" id="{FC0B08BA-08A8-0C4E-BD76-909ED1C245E1}"/>
              </a:ext>
            </a:extLst>
          </p:cNvPr>
          <p:cNvSpPr/>
          <p:nvPr/>
        </p:nvSpPr>
        <p:spPr>
          <a:xfrm>
            <a:off x="5532023" y="4324601"/>
            <a:ext cx="2956950" cy="14791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1966 – </a:t>
            </a:r>
            <a:r>
              <a:rPr lang="en-US" sz="2400" b="1" dirty="0">
                <a:solidFill>
                  <a:schemeClr val="bg1"/>
                </a:solidFill>
                <a:latin typeface="Times" pitchFamily="2" charset="0"/>
              </a:rPr>
              <a:t>Cuban Adjustment Act </a:t>
            </a:r>
            <a:r>
              <a:rPr lang="en-US" sz="2400" dirty="0">
                <a:solidFill>
                  <a:schemeClr val="bg1"/>
                </a:solidFill>
                <a:latin typeface="Times" pitchFamily="2" charset="0"/>
              </a:rPr>
              <a:t>(Allows Cubans to apply for citizenship)</a:t>
            </a:r>
          </a:p>
        </p:txBody>
      </p:sp>
      <p:sp>
        <p:nvSpPr>
          <p:cNvPr id="15" name="Rectangle 14">
            <a:extLst>
              <a:ext uri="{FF2B5EF4-FFF2-40B4-BE49-F238E27FC236}">
                <a16:creationId xmlns:a16="http://schemas.microsoft.com/office/drawing/2014/main" id="{80685DC3-D9EB-D646-8CE9-76D9534A2B1E}"/>
              </a:ext>
            </a:extLst>
          </p:cNvPr>
          <p:cNvSpPr/>
          <p:nvPr/>
        </p:nvSpPr>
        <p:spPr>
          <a:xfrm>
            <a:off x="7368150" y="2820595"/>
            <a:ext cx="2956950" cy="138310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1995 – </a:t>
            </a:r>
            <a:r>
              <a:rPr lang="en-US" sz="2400" b="1" dirty="0">
                <a:solidFill>
                  <a:schemeClr val="bg1"/>
                </a:solidFill>
                <a:latin typeface="Times" pitchFamily="2" charset="0"/>
              </a:rPr>
              <a:t>Wet Foot, Dry Foot Policy  - </a:t>
            </a:r>
            <a:r>
              <a:rPr lang="en-US" sz="2400" dirty="0">
                <a:solidFill>
                  <a:schemeClr val="bg1"/>
                </a:solidFill>
                <a:latin typeface="Times" pitchFamily="2" charset="0"/>
              </a:rPr>
              <a:t>Cubans can stay if they make to land</a:t>
            </a:r>
          </a:p>
        </p:txBody>
      </p:sp>
      <p:sp>
        <p:nvSpPr>
          <p:cNvPr id="16" name="Rectangle 15">
            <a:extLst>
              <a:ext uri="{FF2B5EF4-FFF2-40B4-BE49-F238E27FC236}">
                <a16:creationId xmlns:a16="http://schemas.microsoft.com/office/drawing/2014/main" id="{2B203E84-028C-7248-8ABC-424BCA2AD29C}"/>
              </a:ext>
            </a:extLst>
          </p:cNvPr>
          <p:cNvSpPr/>
          <p:nvPr/>
        </p:nvSpPr>
        <p:spPr>
          <a:xfrm>
            <a:off x="9118796" y="4331018"/>
            <a:ext cx="2956950" cy="14791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2012 – </a:t>
            </a:r>
            <a:r>
              <a:rPr lang="en-US" sz="2400" b="1" dirty="0">
                <a:solidFill>
                  <a:schemeClr val="bg1"/>
                </a:solidFill>
                <a:latin typeface="Times" pitchFamily="2" charset="0"/>
              </a:rPr>
              <a:t>Deferred Action for Childhood Arrivals </a:t>
            </a:r>
            <a:endParaRPr lang="en-US" sz="2400" dirty="0">
              <a:solidFill>
                <a:schemeClr val="bg1"/>
              </a:solidFill>
              <a:latin typeface="Times" pitchFamily="2" charset="0"/>
            </a:endParaRPr>
          </a:p>
        </p:txBody>
      </p:sp>
      <p:cxnSp>
        <p:nvCxnSpPr>
          <p:cNvPr id="13" name="Straight Connector 12">
            <a:extLst>
              <a:ext uri="{FF2B5EF4-FFF2-40B4-BE49-F238E27FC236}">
                <a16:creationId xmlns:a16="http://schemas.microsoft.com/office/drawing/2014/main" id="{420F2990-9E69-FD42-96C2-A57015F0B0AD}"/>
              </a:ext>
            </a:extLst>
          </p:cNvPr>
          <p:cNvCxnSpPr/>
          <p:nvPr/>
        </p:nvCxnSpPr>
        <p:spPr>
          <a:xfrm>
            <a:off x="1485900" y="2015232"/>
            <a:ext cx="0" cy="840094"/>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EE0FEF-E447-BF4D-9241-A51BFD08B196}"/>
              </a:ext>
            </a:extLst>
          </p:cNvPr>
          <p:cNvCxnSpPr>
            <a:cxnSpLocks/>
            <a:endCxn id="10" idx="0"/>
          </p:cNvCxnSpPr>
          <p:nvPr/>
        </p:nvCxnSpPr>
        <p:spPr>
          <a:xfrm>
            <a:off x="3411025" y="2057400"/>
            <a:ext cx="12700" cy="2076838"/>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C5DCDA1D-2F67-F843-B3D9-2716B2039088}"/>
              </a:ext>
            </a:extLst>
          </p:cNvPr>
          <p:cNvCxnSpPr/>
          <p:nvPr/>
        </p:nvCxnSpPr>
        <p:spPr>
          <a:xfrm>
            <a:off x="5067300" y="2057400"/>
            <a:ext cx="0" cy="840094"/>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EBDB72E-EE9F-2B42-B794-94C370089ADC}"/>
              </a:ext>
            </a:extLst>
          </p:cNvPr>
          <p:cNvCxnSpPr>
            <a:cxnSpLocks/>
            <a:endCxn id="12" idx="0"/>
          </p:cNvCxnSpPr>
          <p:nvPr/>
        </p:nvCxnSpPr>
        <p:spPr>
          <a:xfrm>
            <a:off x="7010498" y="2046982"/>
            <a:ext cx="0" cy="2277619"/>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0ABB605-7C62-E844-9079-3E0D7ACA215E}"/>
              </a:ext>
            </a:extLst>
          </p:cNvPr>
          <p:cNvCxnSpPr/>
          <p:nvPr/>
        </p:nvCxnSpPr>
        <p:spPr>
          <a:xfrm>
            <a:off x="8846625" y="2015232"/>
            <a:ext cx="0" cy="840094"/>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7C4EB6C-8CD7-AA40-898B-D8CBDDFC4FBE}"/>
              </a:ext>
            </a:extLst>
          </p:cNvPr>
          <p:cNvCxnSpPr>
            <a:cxnSpLocks/>
          </p:cNvCxnSpPr>
          <p:nvPr/>
        </p:nvCxnSpPr>
        <p:spPr>
          <a:xfrm>
            <a:off x="10820400" y="2046982"/>
            <a:ext cx="0" cy="2284036"/>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3566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Controlling Immigration</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45477" y="1228082"/>
            <a:ext cx="11288150" cy="49831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Immigration and Customs Enforcement (ICE) &amp; Border Patrol </a:t>
            </a:r>
          </a:p>
        </p:txBody>
      </p:sp>
      <p:sp>
        <p:nvSpPr>
          <p:cNvPr id="4" name="Rectangle 3">
            <a:extLst>
              <a:ext uri="{FF2B5EF4-FFF2-40B4-BE49-F238E27FC236}">
                <a16:creationId xmlns:a16="http://schemas.microsoft.com/office/drawing/2014/main" id="{9242BC26-3BC7-4130-887A-8DE513E1E559}"/>
              </a:ext>
            </a:extLst>
          </p:cNvPr>
          <p:cNvSpPr/>
          <p:nvPr/>
        </p:nvSpPr>
        <p:spPr>
          <a:xfrm>
            <a:off x="787791" y="1913206"/>
            <a:ext cx="5308209" cy="206795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Restricting Access to the United States</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Quotas</a:t>
            </a:r>
            <a:r>
              <a:rPr lang="en-US" sz="2400" dirty="0">
                <a:solidFill>
                  <a:schemeClr val="bg1"/>
                </a:solidFill>
                <a:latin typeface="Times New Roman" panose="02020603050405020304" pitchFamily="18" charset="0"/>
                <a:cs typeface="Times New Roman" panose="02020603050405020304" pitchFamily="18" charset="0"/>
              </a:rPr>
              <a:t> – limit the number immigrants allowed into the U.S.</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Border Patrol</a:t>
            </a:r>
          </a:p>
        </p:txBody>
      </p:sp>
      <p:pic>
        <p:nvPicPr>
          <p:cNvPr id="8194" name="Picture 2" descr="Threats to Wildlife Persist Even as US Halts Border Wall Construction |  Voice of America - English">
            <a:extLst>
              <a:ext uri="{FF2B5EF4-FFF2-40B4-BE49-F238E27FC236}">
                <a16:creationId xmlns:a16="http://schemas.microsoft.com/office/drawing/2014/main" id="{AB66337A-2293-4803-8893-C86B1FB32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706" y="4091786"/>
            <a:ext cx="4520293" cy="25313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2FE2E6-533A-40B3-8C4A-18C5A9F55330}"/>
              </a:ext>
            </a:extLst>
          </p:cNvPr>
          <p:cNvSpPr/>
          <p:nvPr/>
        </p:nvSpPr>
        <p:spPr>
          <a:xfrm>
            <a:off x="6341570" y="1863358"/>
            <a:ext cx="5558971" cy="8728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LIFE ACT 2000 – Quota 675,000</a:t>
            </a:r>
          </a:p>
        </p:txBody>
      </p:sp>
      <p:sp>
        <p:nvSpPr>
          <p:cNvPr id="6" name="Rectangle 5">
            <a:extLst>
              <a:ext uri="{FF2B5EF4-FFF2-40B4-BE49-F238E27FC236}">
                <a16:creationId xmlns:a16="http://schemas.microsoft.com/office/drawing/2014/main" id="{12D44791-24C2-460A-BAE7-8B5385860D65}"/>
              </a:ext>
            </a:extLst>
          </p:cNvPr>
          <p:cNvSpPr/>
          <p:nvPr/>
        </p:nvSpPr>
        <p:spPr>
          <a:xfrm>
            <a:off x="6341570" y="3147645"/>
            <a:ext cx="5558971" cy="152282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Factors for restricting immigration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National Security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Economic – job competition </a:t>
            </a:r>
          </a:p>
        </p:txBody>
      </p:sp>
      <p:sp>
        <p:nvSpPr>
          <p:cNvPr id="7" name="Arrow: Down 6">
            <a:extLst>
              <a:ext uri="{FF2B5EF4-FFF2-40B4-BE49-F238E27FC236}">
                <a16:creationId xmlns:a16="http://schemas.microsoft.com/office/drawing/2014/main" id="{ADB975E4-4835-451A-A401-D1CEE930F28C}"/>
              </a:ext>
            </a:extLst>
          </p:cNvPr>
          <p:cNvSpPr/>
          <p:nvPr/>
        </p:nvSpPr>
        <p:spPr>
          <a:xfrm>
            <a:off x="8102990" y="2588230"/>
            <a:ext cx="1364567" cy="619203"/>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8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444500" y="247649"/>
            <a:ext cx="10515600" cy="866775"/>
          </a:xfrm>
          <a:solidFill>
            <a:schemeClr val="tx1"/>
          </a:solidFill>
        </p:spPr>
        <p:txBody>
          <a:bodyPr>
            <a:normAutofit fontScale="90000"/>
          </a:bodyPr>
          <a:lstStyle/>
          <a:p>
            <a:r>
              <a:rPr lang="en-US" dirty="0">
                <a:solidFill>
                  <a:schemeClr val="bg1"/>
                </a:solidFill>
                <a:latin typeface="Castellar" panose="020A0402060406010301" pitchFamily="18" charset="77"/>
              </a:rPr>
              <a:t>Point of View on immigration</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838200" y="1422400"/>
            <a:ext cx="10515600" cy="4754563"/>
          </a:xfrm>
          <a:solidFill>
            <a:schemeClr val="bg1"/>
          </a:solidFill>
          <a:ln>
            <a:solidFill>
              <a:srgbClr val="002060"/>
            </a:solidFill>
          </a:ln>
        </p:spPr>
        <p:txBody>
          <a:bodyPr>
            <a:normAutofit/>
          </a:bodyPr>
          <a:lstStyle/>
          <a:p>
            <a:r>
              <a:rPr lang="en-US" sz="2400" dirty="0">
                <a:latin typeface="Times" pitchFamily="2" charset="0"/>
              </a:rPr>
              <a:t>The Great Debate: How should the United States view immigration to the United States? </a:t>
            </a:r>
          </a:p>
        </p:txBody>
      </p:sp>
      <p:sp>
        <p:nvSpPr>
          <p:cNvPr id="4" name="Rectangle 3">
            <a:extLst>
              <a:ext uri="{FF2B5EF4-FFF2-40B4-BE49-F238E27FC236}">
                <a16:creationId xmlns:a16="http://schemas.microsoft.com/office/drawing/2014/main" id="{137BF591-C0BB-E949-A3BC-658B19ED6EAD}"/>
              </a:ext>
            </a:extLst>
          </p:cNvPr>
          <p:cNvSpPr/>
          <p:nvPr/>
        </p:nvSpPr>
        <p:spPr>
          <a:xfrm>
            <a:off x="444500" y="2209800"/>
            <a:ext cx="4330700" cy="660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Side 1: ________________</a:t>
            </a:r>
          </a:p>
        </p:txBody>
      </p:sp>
      <p:sp>
        <p:nvSpPr>
          <p:cNvPr id="5" name="Rectangle 4">
            <a:extLst>
              <a:ext uri="{FF2B5EF4-FFF2-40B4-BE49-F238E27FC236}">
                <a16:creationId xmlns:a16="http://schemas.microsoft.com/office/drawing/2014/main" id="{A8A7B2E8-FAA7-C14D-97E6-FCBFAFDB7D50}"/>
              </a:ext>
            </a:extLst>
          </p:cNvPr>
          <p:cNvSpPr/>
          <p:nvPr/>
        </p:nvSpPr>
        <p:spPr>
          <a:xfrm>
            <a:off x="7175500" y="2209800"/>
            <a:ext cx="4330700" cy="660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Side 2: ________________</a:t>
            </a:r>
          </a:p>
        </p:txBody>
      </p:sp>
      <p:cxnSp>
        <p:nvCxnSpPr>
          <p:cNvPr id="7" name="Straight Connector 6">
            <a:extLst>
              <a:ext uri="{FF2B5EF4-FFF2-40B4-BE49-F238E27FC236}">
                <a16:creationId xmlns:a16="http://schemas.microsoft.com/office/drawing/2014/main" id="{9DB56356-6D9D-1245-9B44-5F1F5F432719}"/>
              </a:ext>
            </a:extLst>
          </p:cNvPr>
          <p:cNvCxnSpPr/>
          <p:nvPr/>
        </p:nvCxnSpPr>
        <p:spPr>
          <a:xfrm>
            <a:off x="6096000" y="2082800"/>
            <a:ext cx="0" cy="430530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36999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355600" y="144463"/>
            <a:ext cx="10515600" cy="866775"/>
          </a:xfrm>
          <a:solidFill>
            <a:schemeClr val="tx1"/>
          </a:solidFill>
        </p:spPr>
        <p:txBody>
          <a:bodyPr/>
          <a:lstStyle/>
          <a:p>
            <a:r>
              <a:rPr lang="en-US" dirty="0">
                <a:solidFill>
                  <a:schemeClr val="bg1"/>
                </a:solidFill>
                <a:latin typeface="Castellar" panose="020A0402060406010301" pitchFamily="18" charset="77"/>
              </a:rPr>
              <a:t>The Purpose Citizenship</a:t>
            </a:r>
          </a:p>
        </p:txBody>
      </p:sp>
      <p:sp>
        <p:nvSpPr>
          <p:cNvPr id="4" name="Rectangle 3">
            <a:extLst>
              <a:ext uri="{FF2B5EF4-FFF2-40B4-BE49-F238E27FC236}">
                <a16:creationId xmlns:a16="http://schemas.microsoft.com/office/drawing/2014/main" id="{8779AE45-AF00-8143-9CCF-B44D372DF848}"/>
              </a:ext>
            </a:extLst>
          </p:cNvPr>
          <p:cNvSpPr/>
          <p:nvPr/>
        </p:nvSpPr>
        <p:spPr>
          <a:xfrm>
            <a:off x="355600" y="1121570"/>
            <a:ext cx="9791700" cy="11747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a:latin typeface="Times" pitchFamily="2" charset="0"/>
              </a:rPr>
              <a:t>“And so, my fellow Americans: Ask not what your country can do for you - ask what you can do for your country.”</a:t>
            </a:r>
          </a:p>
          <a:p>
            <a:r>
              <a:rPr lang="en-US" sz="2200" i="1" dirty="0">
                <a:latin typeface="Times" pitchFamily="2" charset="0"/>
              </a:rPr>
              <a:t>	- President John F. Kennedy, 1961</a:t>
            </a:r>
            <a:endParaRPr lang="en-US" sz="2200" dirty="0">
              <a:latin typeface="Times" pitchFamily="2" charset="0"/>
            </a:endParaRPr>
          </a:p>
        </p:txBody>
      </p:sp>
      <p:sp>
        <p:nvSpPr>
          <p:cNvPr id="5" name="Rectangle 4">
            <a:extLst>
              <a:ext uri="{FF2B5EF4-FFF2-40B4-BE49-F238E27FC236}">
                <a16:creationId xmlns:a16="http://schemas.microsoft.com/office/drawing/2014/main" id="{384F5F6D-157E-9845-825E-1DEAF4DF029A}"/>
              </a:ext>
            </a:extLst>
          </p:cNvPr>
          <p:cNvSpPr/>
          <p:nvPr/>
        </p:nvSpPr>
        <p:spPr>
          <a:xfrm>
            <a:off x="539750" y="2533650"/>
            <a:ext cx="11112500" cy="17335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a:latin typeface="Times" pitchFamily="2" charset="0"/>
              </a:rPr>
              <a:t>“When you see something that is not right, not just, not fair, you have a moral obligation to say something. To do something. Our children and their children will ask us, ‘What did you do? What did you say?’ For some, this vote may be hard. But we have a mission and a mandate to be on the right side of history.”</a:t>
            </a:r>
          </a:p>
          <a:p>
            <a:r>
              <a:rPr lang="en-US" sz="2200" i="1" dirty="0">
                <a:latin typeface="Times" pitchFamily="2" charset="0"/>
              </a:rPr>
              <a:t>	- Representative John Lewis, 2019  </a:t>
            </a:r>
          </a:p>
        </p:txBody>
      </p:sp>
      <p:sp>
        <p:nvSpPr>
          <p:cNvPr id="8" name="Content Placeholder 7">
            <a:extLst>
              <a:ext uri="{FF2B5EF4-FFF2-40B4-BE49-F238E27FC236}">
                <a16:creationId xmlns:a16="http://schemas.microsoft.com/office/drawing/2014/main" id="{2CDE90F5-D1D2-254A-BCAD-9178F2E75847}"/>
              </a:ext>
            </a:extLst>
          </p:cNvPr>
          <p:cNvSpPr>
            <a:spLocks noGrp="1"/>
          </p:cNvSpPr>
          <p:nvPr>
            <p:ph idx="1"/>
          </p:nvPr>
        </p:nvSpPr>
        <p:spPr>
          <a:xfrm>
            <a:off x="838200" y="4443411"/>
            <a:ext cx="10515600" cy="2239964"/>
          </a:xfrm>
          <a:solidFill>
            <a:schemeClr val="bg1"/>
          </a:solidFill>
          <a:ln>
            <a:solidFill>
              <a:srgbClr val="002060"/>
            </a:solidFill>
          </a:ln>
        </p:spPr>
        <p:txBody>
          <a:bodyPr>
            <a:normAutofit lnSpcReduction="10000"/>
          </a:bodyPr>
          <a:lstStyle/>
          <a:p>
            <a:pPr marL="0" indent="0">
              <a:buNone/>
            </a:pPr>
            <a:r>
              <a:rPr lang="en-US" sz="2400" dirty="0">
                <a:latin typeface="Times" pitchFamily="2" charset="0"/>
              </a:rPr>
              <a:t>Perspective on American Citizenship</a:t>
            </a:r>
          </a:p>
          <a:p>
            <a:pPr marL="457200" indent="-457200">
              <a:buFont typeface="+mj-lt"/>
              <a:buAutoNum type="arabicPeriod"/>
            </a:pPr>
            <a:r>
              <a:rPr lang="en-US" sz="2400" dirty="0">
                <a:latin typeface="Times" pitchFamily="2" charset="0"/>
              </a:rPr>
              <a:t>Define what it means to be a citizen of the United States in your own words.</a:t>
            </a:r>
          </a:p>
          <a:p>
            <a:pPr marL="457200" indent="-457200">
              <a:buFont typeface="+mj-lt"/>
              <a:buAutoNum type="arabicPeriod"/>
            </a:pPr>
            <a:r>
              <a:rPr lang="en-US" sz="2400" dirty="0">
                <a:latin typeface="Times" pitchFamily="2" charset="0"/>
              </a:rPr>
              <a:t>Compare the quote by President Kennedy and Representative John Lewis</a:t>
            </a:r>
          </a:p>
          <a:p>
            <a:pPr marL="628650" indent="-227013"/>
            <a:r>
              <a:rPr lang="en-US" sz="2400" dirty="0">
                <a:latin typeface="Times" pitchFamily="2" charset="0"/>
              </a:rPr>
              <a:t>What are some similarities in their views of citizenship?</a:t>
            </a:r>
          </a:p>
          <a:p>
            <a:pPr marL="628650" indent="-227013"/>
            <a:r>
              <a:rPr lang="en-US" sz="2400" dirty="0">
                <a:latin typeface="Times" pitchFamily="2" charset="0"/>
              </a:rPr>
              <a:t>What is a reason that their views of citizenship would be different?</a:t>
            </a:r>
          </a:p>
        </p:txBody>
      </p:sp>
      <p:pic>
        <p:nvPicPr>
          <p:cNvPr id="9" name="Picture 8">
            <a:extLst>
              <a:ext uri="{FF2B5EF4-FFF2-40B4-BE49-F238E27FC236}">
                <a16:creationId xmlns:a16="http://schemas.microsoft.com/office/drawing/2014/main" id="{E3A5075B-1251-2045-A56F-D85FBA07A572}"/>
              </a:ext>
            </a:extLst>
          </p:cNvPr>
          <p:cNvPicPr>
            <a:picLocks noChangeAspect="1"/>
          </p:cNvPicPr>
          <p:nvPr/>
        </p:nvPicPr>
        <p:blipFill>
          <a:blip r:embed="rId2"/>
          <a:stretch>
            <a:fillRect/>
          </a:stretch>
        </p:blipFill>
        <p:spPr>
          <a:xfrm>
            <a:off x="6572250" y="3644900"/>
            <a:ext cx="1892300" cy="1181100"/>
          </a:xfrm>
          <a:prstGeom prst="rect">
            <a:avLst/>
          </a:prstGeom>
          <a:ln>
            <a:solidFill>
              <a:schemeClr val="tx1"/>
            </a:solidFill>
          </a:ln>
        </p:spPr>
      </p:pic>
      <p:pic>
        <p:nvPicPr>
          <p:cNvPr id="10" name="Picture 9">
            <a:extLst>
              <a:ext uri="{FF2B5EF4-FFF2-40B4-BE49-F238E27FC236}">
                <a16:creationId xmlns:a16="http://schemas.microsoft.com/office/drawing/2014/main" id="{B9F3B57D-8306-1346-A050-FCCD42183CD5}"/>
              </a:ext>
            </a:extLst>
          </p:cNvPr>
          <p:cNvPicPr>
            <a:picLocks noChangeAspect="1"/>
          </p:cNvPicPr>
          <p:nvPr/>
        </p:nvPicPr>
        <p:blipFill>
          <a:blip r:embed="rId3"/>
          <a:stretch>
            <a:fillRect/>
          </a:stretch>
        </p:blipFill>
        <p:spPr>
          <a:xfrm>
            <a:off x="10293350" y="1092995"/>
            <a:ext cx="1638300" cy="1231900"/>
          </a:xfrm>
          <a:prstGeom prst="rect">
            <a:avLst/>
          </a:prstGeom>
          <a:ln>
            <a:solidFill>
              <a:schemeClr val="tx1"/>
            </a:solidFill>
          </a:ln>
        </p:spPr>
      </p:pic>
    </p:spTree>
    <p:extLst>
      <p:ext uri="{BB962C8B-B14F-4D97-AF65-F5344CB8AC3E}">
        <p14:creationId xmlns:p14="http://schemas.microsoft.com/office/powerpoint/2010/main" val="784337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365125"/>
            <a:ext cx="10515600" cy="866775"/>
          </a:xfrm>
          <a:solidFill>
            <a:schemeClr val="tx1"/>
          </a:solidFill>
        </p:spPr>
        <p:txBody>
          <a:bodyPr>
            <a:normAutofit fontScale="90000"/>
          </a:bodyPr>
          <a:lstStyle/>
          <a:p>
            <a:r>
              <a:rPr lang="en-US" dirty="0">
                <a:solidFill>
                  <a:schemeClr val="bg1"/>
                </a:solidFill>
                <a:latin typeface="Castellar" panose="020A0402060406010301" pitchFamily="18" charset="77"/>
              </a:rPr>
              <a:t>Understanding Point of View</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838200" y="1712686"/>
            <a:ext cx="10515600" cy="4464277"/>
          </a:xfrm>
          <a:solidFill>
            <a:schemeClr val="bg1"/>
          </a:solidFill>
          <a:ln>
            <a:solidFill>
              <a:srgbClr val="002060"/>
            </a:solidFill>
          </a:ln>
        </p:spPr>
        <p:txBody>
          <a:bodyPr>
            <a:normAutofit/>
          </a:bodyPr>
          <a:lstStyle/>
          <a:p>
            <a:r>
              <a:rPr lang="en-US" sz="2400" dirty="0">
                <a:latin typeface="Times" pitchFamily="2" charset="0"/>
              </a:rPr>
              <a:t>Primary Source Analysis: </a:t>
            </a:r>
          </a:p>
        </p:txBody>
      </p:sp>
      <p:pic>
        <p:nvPicPr>
          <p:cNvPr id="4" name="Picture 3">
            <a:extLst>
              <a:ext uri="{FF2B5EF4-FFF2-40B4-BE49-F238E27FC236}">
                <a16:creationId xmlns:a16="http://schemas.microsoft.com/office/drawing/2014/main" id="{D2DF857A-EFA2-B241-ACBC-64C0D9F8C1EA}"/>
              </a:ext>
            </a:extLst>
          </p:cNvPr>
          <p:cNvPicPr>
            <a:picLocks noChangeAspect="1"/>
          </p:cNvPicPr>
          <p:nvPr/>
        </p:nvPicPr>
        <p:blipFill>
          <a:blip r:embed="rId2"/>
          <a:stretch>
            <a:fillRect/>
          </a:stretch>
        </p:blipFill>
        <p:spPr>
          <a:xfrm>
            <a:off x="5544003" y="1473200"/>
            <a:ext cx="6336394" cy="4703763"/>
          </a:xfrm>
          <a:prstGeom prst="rect">
            <a:avLst/>
          </a:prstGeom>
          <a:solidFill>
            <a:srgbClr val="002060"/>
          </a:solidFill>
          <a:ln>
            <a:solidFill>
              <a:srgbClr val="FF0000"/>
            </a:solidFill>
          </a:ln>
        </p:spPr>
      </p:pic>
      <p:sp>
        <p:nvSpPr>
          <p:cNvPr id="5" name="Rectangle 4">
            <a:extLst>
              <a:ext uri="{FF2B5EF4-FFF2-40B4-BE49-F238E27FC236}">
                <a16:creationId xmlns:a16="http://schemas.microsoft.com/office/drawing/2014/main" id="{17203F64-FA00-9F49-906C-6EEA8E15E85B}"/>
              </a:ext>
            </a:extLst>
          </p:cNvPr>
          <p:cNvSpPr/>
          <p:nvPr/>
        </p:nvSpPr>
        <p:spPr>
          <a:xfrm>
            <a:off x="4974999" y="5802766"/>
            <a:ext cx="6642100" cy="100426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itchFamily="2" charset="0"/>
              </a:rPr>
              <a:t>The Only One Barred Out.</a:t>
            </a:r>
          </a:p>
          <a:p>
            <a:pPr algn="ctr"/>
            <a:r>
              <a:rPr lang="en-US" sz="2000" dirty="0">
                <a:latin typeface="Times" pitchFamily="2" charset="0"/>
              </a:rPr>
              <a:t>Enlightened American Statesmen, - “We must draw the line somewhere, you know”</a:t>
            </a:r>
          </a:p>
        </p:txBody>
      </p:sp>
      <p:sp>
        <p:nvSpPr>
          <p:cNvPr id="7" name="Rectangle 6">
            <a:extLst>
              <a:ext uri="{FF2B5EF4-FFF2-40B4-BE49-F238E27FC236}">
                <a16:creationId xmlns:a16="http://schemas.microsoft.com/office/drawing/2014/main" id="{B972E38D-5AF0-C841-8705-A591AEF0F15C}"/>
              </a:ext>
            </a:extLst>
          </p:cNvPr>
          <p:cNvSpPr/>
          <p:nvPr/>
        </p:nvSpPr>
        <p:spPr>
          <a:xfrm>
            <a:off x="228600" y="2091874"/>
            <a:ext cx="3721100" cy="9779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Historic Contexts: </a:t>
            </a:r>
            <a:r>
              <a:rPr lang="en-US" sz="2400" dirty="0">
                <a:latin typeface="Times" pitchFamily="2" charset="0"/>
              </a:rPr>
              <a:t>When was the cartoon created?</a:t>
            </a:r>
          </a:p>
        </p:txBody>
      </p:sp>
      <p:sp>
        <p:nvSpPr>
          <p:cNvPr id="9" name="Rectangle 8">
            <a:extLst>
              <a:ext uri="{FF2B5EF4-FFF2-40B4-BE49-F238E27FC236}">
                <a16:creationId xmlns:a16="http://schemas.microsoft.com/office/drawing/2014/main" id="{6E51E1AD-FA1E-BD46-8805-F2F206D0EF9F}"/>
              </a:ext>
            </a:extLst>
          </p:cNvPr>
          <p:cNvSpPr/>
          <p:nvPr/>
        </p:nvSpPr>
        <p:spPr>
          <a:xfrm>
            <a:off x="228600" y="3147787"/>
            <a:ext cx="3721100" cy="10795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Intended Audience: </a:t>
            </a:r>
            <a:r>
              <a:rPr lang="en-US" sz="2400" dirty="0">
                <a:latin typeface="Times" pitchFamily="2" charset="0"/>
              </a:rPr>
              <a:t>Who was the political cartoon created for?</a:t>
            </a:r>
          </a:p>
        </p:txBody>
      </p:sp>
      <p:sp>
        <p:nvSpPr>
          <p:cNvPr id="12" name="Rectangle 11">
            <a:extLst>
              <a:ext uri="{FF2B5EF4-FFF2-40B4-BE49-F238E27FC236}">
                <a16:creationId xmlns:a16="http://schemas.microsoft.com/office/drawing/2014/main" id="{47A1F7FF-7B55-2D4B-A996-6803FD5DD682}"/>
              </a:ext>
            </a:extLst>
          </p:cNvPr>
          <p:cNvSpPr/>
          <p:nvPr/>
        </p:nvSpPr>
        <p:spPr>
          <a:xfrm>
            <a:off x="228600" y="4305300"/>
            <a:ext cx="3721100" cy="9779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Purpose: </a:t>
            </a:r>
            <a:r>
              <a:rPr lang="en-US" sz="2400" dirty="0">
                <a:latin typeface="Times" pitchFamily="2" charset="0"/>
              </a:rPr>
              <a:t>What is the message of the political cartoon?</a:t>
            </a:r>
          </a:p>
        </p:txBody>
      </p:sp>
      <p:sp>
        <p:nvSpPr>
          <p:cNvPr id="13" name="Rectangle 12">
            <a:extLst>
              <a:ext uri="{FF2B5EF4-FFF2-40B4-BE49-F238E27FC236}">
                <a16:creationId xmlns:a16="http://schemas.microsoft.com/office/drawing/2014/main" id="{CCB1D89F-339B-C84B-9162-E5AD0077E215}"/>
              </a:ext>
            </a:extLst>
          </p:cNvPr>
          <p:cNvSpPr/>
          <p:nvPr/>
        </p:nvSpPr>
        <p:spPr>
          <a:xfrm>
            <a:off x="228600" y="5361213"/>
            <a:ext cx="3721100" cy="117747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POV: </a:t>
            </a:r>
            <a:r>
              <a:rPr lang="en-US" sz="2400" dirty="0">
                <a:latin typeface="Times" pitchFamily="2" charset="0"/>
              </a:rPr>
              <a:t>Who created the document and why is significant?</a:t>
            </a:r>
          </a:p>
        </p:txBody>
      </p:sp>
      <p:sp>
        <p:nvSpPr>
          <p:cNvPr id="14" name="Rectangle 13">
            <a:extLst>
              <a:ext uri="{FF2B5EF4-FFF2-40B4-BE49-F238E27FC236}">
                <a16:creationId xmlns:a16="http://schemas.microsoft.com/office/drawing/2014/main" id="{8220EB07-C473-544A-BBC8-EEE7F6E424EA}"/>
              </a:ext>
            </a:extLst>
          </p:cNvPr>
          <p:cNvSpPr/>
          <p:nvPr/>
        </p:nvSpPr>
        <p:spPr>
          <a:xfrm>
            <a:off x="8051800" y="910630"/>
            <a:ext cx="3670300" cy="66417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Frank Leslie Illustrated Newspaper, 1882</a:t>
            </a:r>
          </a:p>
        </p:txBody>
      </p:sp>
    </p:spTree>
    <p:extLst>
      <p:ext uri="{BB962C8B-B14F-4D97-AF65-F5344CB8AC3E}">
        <p14:creationId xmlns:p14="http://schemas.microsoft.com/office/powerpoint/2010/main" val="3464466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2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Push &amp; Pull Factors of Immigration</a:t>
            </a:r>
          </a:p>
          <a:p>
            <a:pPr>
              <a:buFont typeface="Wingdings" pitchFamily="2" charset="2"/>
              <a:buChar char="Ø"/>
            </a:pPr>
            <a:r>
              <a:rPr lang="en-US" sz="2000" dirty="0">
                <a:latin typeface="Times" pitchFamily="2" charset="0"/>
              </a:rPr>
              <a:t>Analytical Reading</a:t>
            </a:r>
          </a:p>
          <a:p>
            <a:pPr>
              <a:buFont typeface="Wingdings" pitchFamily="2" charset="2"/>
              <a:buChar char="Ø"/>
            </a:pPr>
            <a:r>
              <a:rPr lang="en-US" sz="2000" dirty="0">
                <a:latin typeface="Times" pitchFamily="2" charset="0"/>
              </a:rPr>
              <a:t>DACA Deconstruction </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000" dirty="0">
                <a:latin typeface="Times" pitchFamily="2" charset="0"/>
              </a:rPr>
              <a:t> </a:t>
            </a:r>
            <a:r>
              <a:rPr lang="en-US" sz="2000" b="1" dirty="0">
                <a:solidFill>
                  <a:srgbClr val="FF0000"/>
                </a:solidFill>
                <a:latin typeface="Times" pitchFamily="2" charset="0"/>
              </a:rPr>
              <a:t>Current Events Journal#1 Due Thursday, September 2</a:t>
            </a:r>
          </a:p>
          <a:p>
            <a:pPr>
              <a:buFont typeface="Wingdings" pitchFamily="2" charset="2"/>
              <a:buChar char="Ø"/>
            </a:pPr>
            <a:r>
              <a:rPr lang="en-US" sz="2000" b="1" dirty="0">
                <a:solidFill>
                  <a:srgbClr val="002060"/>
                </a:solidFill>
                <a:latin typeface="Times" pitchFamily="2" charset="0"/>
              </a:rPr>
              <a:t>Quiz on immigration and citizenship – Friday September 3</a:t>
            </a:r>
          </a:p>
          <a:p>
            <a:endParaRPr lang="en-US" dirty="0"/>
          </a:p>
        </p:txBody>
      </p:sp>
    </p:spTree>
    <p:extLst>
      <p:ext uri="{BB962C8B-B14F-4D97-AF65-F5344CB8AC3E}">
        <p14:creationId xmlns:p14="http://schemas.microsoft.com/office/powerpoint/2010/main" val="1501679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365125"/>
            <a:ext cx="10515600" cy="866775"/>
          </a:xfrm>
          <a:solidFill>
            <a:schemeClr val="tx1"/>
          </a:solidFill>
        </p:spPr>
        <p:txBody>
          <a:bodyPr>
            <a:normAutofit fontScale="90000"/>
          </a:bodyPr>
          <a:lstStyle/>
          <a:p>
            <a:r>
              <a:rPr lang="en-US" dirty="0">
                <a:solidFill>
                  <a:schemeClr val="bg1"/>
                </a:solidFill>
                <a:latin typeface="Castellar" panose="020A0402060406010301" pitchFamily="18" charset="77"/>
              </a:rPr>
              <a:t>Understanding Point of View </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520700" y="1435100"/>
            <a:ext cx="10833100" cy="5156200"/>
          </a:xfrm>
          <a:solidFill>
            <a:schemeClr val="bg1"/>
          </a:solidFill>
          <a:ln>
            <a:solidFill>
              <a:srgbClr val="002060"/>
            </a:solidFill>
          </a:ln>
        </p:spPr>
        <p:txBody>
          <a:bodyPr>
            <a:normAutofit/>
          </a:bodyPr>
          <a:lstStyle/>
          <a:p>
            <a:r>
              <a:rPr lang="en-US" sz="2400" dirty="0">
                <a:latin typeface="Times" pitchFamily="2" charset="0"/>
              </a:rPr>
              <a:t>Evaluate the perspective of the political cartoon using HIPP analysis</a:t>
            </a:r>
          </a:p>
          <a:p>
            <a:endParaRPr lang="en-US" sz="2400" dirty="0">
              <a:latin typeface="Times" pitchFamily="2" charset="0"/>
            </a:endParaRPr>
          </a:p>
        </p:txBody>
      </p:sp>
      <p:pic>
        <p:nvPicPr>
          <p:cNvPr id="2050" name="Picture 2" descr="Trump goes all in on immigration: Political Cartoons – Orange County  Register">
            <a:extLst>
              <a:ext uri="{FF2B5EF4-FFF2-40B4-BE49-F238E27FC236}">
                <a16:creationId xmlns:a16="http://schemas.microsoft.com/office/drawing/2014/main" id="{53E622C0-D6DB-F549-AEE0-27F6021F4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800" y="1833337"/>
            <a:ext cx="7620000" cy="4300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C8AC0CA-A644-994A-A698-3AE100C825E4}"/>
              </a:ext>
            </a:extLst>
          </p:cNvPr>
          <p:cNvSpPr/>
          <p:nvPr/>
        </p:nvSpPr>
        <p:spPr>
          <a:xfrm>
            <a:off x="228600" y="2017487"/>
            <a:ext cx="3721100" cy="9779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Historic Contexts: </a:t>
            </a:r>
            <a:r>
              <a:rPr lang="en-US" sz="2400" dirty="0">
                <a:latin typeface="Times" pitchFamily="2" charset="0"/>
              </a:rPr>
              <a:t>When was the cartoon created?</a:t>
            </a:r>
          </a:p>
        </p:txBody>
      </p:sp>
      <p:sp>
        <p:nvSpPr>
          <p:cNvPr id="6" name="Rectangle 5">
            <a:extLst>
              <a:ext uri="{FF2B5EF4-FFF2-40B4-BE49-F238E27FC236}">
                <a16:creationId xmlns:a16="http://schemas.microsoft.com/office/drawing/2014/main" id="{1B6C914A-747A-CC46-96F1-882D54C10969}"/>
              </a:ext>
            </a:extLst>
          </p:cNvPr>
          <p:cNvSpPr/>
          <p:nvPr/>
        </p:nvSpPr>
        <p:spPr>
          <a:xfrm>
            <a:off x="228600" y="3096987"/>
            <a:ext cx="3721100" cy="10795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Intended Audience: </a:t>
            </a:r>
            <a:r>
              <a:rPr lang="en-US" sz="2400" dirty="0">
                <a:latin typeface="Times" pitchFamily="2" charset="0"/>
              </a:rPr>
              <a:t>Who was the political cartoon created for?</a:t>
            </a:r>
          </a:p>
        </p:txBody>
      </p:sp>
      <p:sp>
        <p:nvSpPr>
          <p:cNvPr id="7" name="Rectangle 6">
            <a:extLst>
              <a:ext uri="{FF2B5EF4-FFF2-40B4-BE49-F238E27FC236}">
                <a16:creationId xmlns:a16="http://schemas.microsoft.com/office/drawing/2014/main" id="{298A60E1-CF47-074A-95F0-E93D9CB963DD}"/>
              </a:ext>
            </a:extLst>
          </p:cNvPr>
          <p:cNvSpPr/>
          <p:nvPr/>
        </p:nvSpPr>
        <p:spPr>
          <a:xfrm>
            <a:off x="228600" y="4278087"/>
            <a:ext cx="3721100" cy="10795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Purpose: </a:t>
            </a:r>
            <a:r>
              <a:rPr lang="en-US" sz="2400" dirty="0">
                <a:latin typeface="Times" pitchFamily="2" charset="0"/>
              </a:rPr>
              <a:t>What is the message of the political cartoon?</a:t>
            </a:r>
          </a:p>
        </p:txBody>
      </p:sp>
      <p:sp>
        <p:nvSpPr>
          <p:cNvPr id="8" name="Rectangle 7">
            <a:extLst>
              <a:ext uri="{FF2B5EF4-FFF2-40B4-BE49-F238E27FC236}">
                <a16:creationId xmlns:a16="http://schemas.microsoft.com/office/drawing/2014/main" id="{162B31F2-CC3E-D240-A29F-09386B3BEDC1}"/>
              </a:ext>
            </a:extLst>
          </p:cNvPr>
          <p:cNvSpPr/>
          <p:nvPr/>
        </p:nvSpPr>
        <p:spPr>
          <a:xfrm>
            <a:off x="228600" y="5459187"/>
            <a:ext cx="3721100" cy="10795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POV: </a:t>
            </a:r>
            <a:r>
              <a:rPr lang="en-US" sz="2400" dirty="0">
                <a:latin typeface="Times" pitchFamily="2" charset="0"/>
              </a:rPr>
              <a:t>Who created the document and why is significant?</a:t>
            </a:r>
          </a:p>
        </p:txBody>
      </p:sp>
      <p:sp>
        <p:nvSpPr>
          <p:cNvPr id="5" name="Rectangle 4">
            <a:extLst>
              <a:ext uri="{FF2B5EF4-FFF2-40B4-BE49-F238E27FC236}">
                <a16:creationId xmlns:a16="http://schemas.microsoft.com/office/drawing/2014/main" id="{7136D0C5-A424-BF45-AEBD-90C0AF653C8A}"/>
              </a:ext>
            </a:extLst>
          </p:cNvPr>
          <p:cNvSpPr/>
          <p:nvPr/>
        </p:nvSpPr>
        <p:spPr>
          <a:xfrm>
            <a:off x="4229100" y="6299200"/>
            <a:ext cx="7442200" cy="4953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Jeff </a:t>
            </a:r>
            <a:r>
              <a:rPr lang="en-US" dirty="0" err="1">
                <a:solidFill>
                  <a:schemeClr val="bg1"/>
                </a:solidFill>
                <a:latin typeface="Times" pitchFamily="2" charset="0"/>
              </a:rPr>
              <a:t>Koterba</a:t>
            </a:r>
            <a:r>
              <a:rPr lang="en-US" dirty="0">
                <a:solidFill>
                  <a:schemeClr val="bg1"/>
                </a:solidFill>
                <a:latin typeface="Times" pitchFamily="2" charset="0"/>
              </a:rPr>
              <a:t>, Omaha Herald, 2018</a:t>
            </a:r>
          </a:p>
        </p:txBody>
      </p:sp>
    </p:spTree>
    <p:extLst>
      <p:ext uri="{BB962C8B-B14F-4D97-AF65-F5344CB8AC3E}">
        <p14:creationId xmlns:p14="http://schemas.microsoft.com/office/powerpoint/2010/main" val="171357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169082"/>
            <a:ext cx="10515600" cy="823912"/>
          </a:xfrm>
          <a:solidFill>
            <a:schemeClr val="tx1"/>
          </a:solidFill>
        </p:spPr>
        <p:txBody>
          <a:bodyPr>
            <a:normAutofit/>
          </a:bodyPr>
          <a:lstStyle/>
          <a:p>
            <a:r>
              <a:rPr lang="en-US" dirty="0">
                <a:solidFill>
                  <a:schemeClr val="bg1"/>
                </a:solidFill>
                <a:latin typeface="Castellar" panose="020A0402060406010301" pitchFamily="18" charset="77"/>
              </a:rPr>
              <a:t>Immigration Factors </a:t>
            </a:r>
          </a:p>
        </p:txBody>
      </p:sp>
      <p:sp>
        <p:nvSpPr>
          <p:cNvPr id="11" name="Content Placeholder 10">
            <a:extLst>
              <a:ext uri="{FF2B5EF4-FFF2-40B4-BE49-F238E27FC236}">
                <a16:creationId xmlns:a16="http://schemas.microsoft.com/office/drawing/2014/main" id="{18A4515D-61EB-4488-B85F-1A5BDFF536BE}"/>
              </a:ext>
            </a:extLst>
          </p:cNvPr>
          <p:cNvSpPr>
            <a:spLocks noGrp="1"/>
          </p:cNvSpPr>
          <p:nvPr>
            <p:ph sz="half" idx="2"/>
          </p:nvPr>
        </p:nvSpPr>
        <p:spPr>
          <a:xfrm>
            <a:off x="262408" y="4991725"/>
            <a:ext cx="5157787" cy="1707604"/>
          </a:xfrm>
          <a:solidFill>
            <a:schemeClr val="bg1"/>
          </a:solidFill>
          <a:ln>
            <a:solidFill>
              <a:srgbClr val="002060"/>
            </a:solidFill>
          </a:ln>
        </p:spPr>
        <p:txBody>
          <a:bodyPr/>
          <a:lstStyle/>
          <a:p>
            <a:endParaRPr lang="en-US" dirty="0"/>
          </a:p>
        </p:txBody>
      </p:sp>
      <p:sp>
        <p:nvSpPr>
          <p:cNvPr id="13" name="Content Placeholder 12">
            <a:extLst>
              <a:ext uri="{FF2B5EF4-FFF2-40B4-BE49-F238E27FC236}">
                <a16:creationId xmlns:a16="http://schemas.microsoft.com/office/drawing/2014/main" id="{2A55418E-6642-4959-B798-2DDE1C276854}"/>
              </a:ext>
            </a:extLst>
          </p:cNvPr>
          <p:cNvSpPr>
            <a:spLocks noGrp="1"/>
          </p:cNvSpPr>
          <p:nvPr>
            <p:ph sz="quarter" idx="4"/>
          </p:nvPr>
        </p:nvSpPr>
        <p:spPr>
          <a:xfrm>
            <a:off x="6599163" y="4991725"/>
            <a:ext cx="5183188" cy="1754292"/>
          </a:xfrm>
          <a:solidFill>
            <a:schemeClr val="bg1"/>
          </a:solidFill>
          <a:ln>
            <a:solidFill>
              <a:srgbClr val="C00000"/>
            </a:solidFill>
          </a:ln>
        </p:spPr>
        <p:txBody>
          <a:bodyPr/>
          <a:lstStyle/>
          <a:p>
            <a:endParaRPr lang="en-US" dirty="0"/>
          </a:p>
        </p:txBody>
      </p:sp>
      <p:pic>
        <p:nvPicPr>
          <p:cNvPr id="1028" name="Picture 4" descr="Chart: U.S. Immigrant Population Hit Record 43.7 Million In 2016 | Statista">
            <a:extLst>
              <a:ext uri="{FF2B5EF4-FFF2-40B4-BE49-F238E27FC236}">
                <a16:creationId xmlns:a16="http://schemas.microsoft.com/office/drawing/2014/main" id="{EAA65620-5635-409D-ACCB-2DFE85279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987" y="1074480"/>
            <a:ext cx="9104026" cy="34410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D83EE093-7D90-4421-8C0E-47B6C762A2EB}"/>
              </a:ext>
            </a:extLst>
          </p:cNvPr>
          <p:cNvSpPr>
            <a:spLocks noGrp="1"/>
          </p:cNvSpPr>
          <p:nvPr>
            <p:ph type="body" sz="quarter" idx="3"/>
          </p:nvPr>
        </p:nvSpPr>
        <p:spPr>
          <a:xfrm>
            <a:off x="6599163" y="4257749"/>
            <a:ext cx="5183188" cy="633543"/>
          </a:xfrm>
          <a:solidFill>
            <a:srgbClr val="C00000"/>
          </a:solidFill>
          <a:ln>
            <a:solidFill>
              <a:srgbClr val="002060"/>
            </a:solidFill>
          </a:ln>
        </p:spPr>
        <p:txBody>
          <a:bodyPr>
            <a:normAutofit/>
          </a:bodyPr>
          <a:lstStyle/>
          <a:p>
            <a:r>
              <a:rPr lang="en-US" dirty="0">
                <a:solidFill>
                  <a:schemeClr val="bg1"/>
                </a:solidFill>
                <a:latin typeface="Times" panose="02020603050405020304" pitchFamily="18" charset="0"/>
                <a:cs typeface="Times" panose="02020603050405020304" pitchFamily="18" charset="0"/>
              </a:rPr>
              <a:t>Push Factors – push you away</a:t>
            </a:r>
          </a:p>
        </p:txBody>
      </p:sp>
      <p:sp>
        <p:nvSpPr>
          <p:cNvPr id="10" name="Text Placeholder 9">
            <a:extLst>
              <a:ext uri="{FF2B5EF4-FFF2-40B4-BE49-F238E27FC236}">
                <a16:creationId xmlns:a16="http://schemas.microsoft.com/office/drawing/2014/main" id="{B6E54E3F-AC2D-4FE4-A62F-798EFEB01299}"/>
              </a:ext>
            </a:extLst>
          </p:cNvPr>
          <p:cNvSpPr>
            <a:spLocks noGrp="1"/>
          </p:cNvSpPr>
          <p:nvPr>
            <p:ph type="body" idx="1"/>
          </p:nvPr>
        </p:nvSpPr>
        <p:spPr>
          <a:xfrm>
            <a:off x="262408" y="4276696"/>
            <a:ext cx="5157787" cy="633543"/>
          </a:xfrm>
          <a:solidFill>
            <a:srgbClr val="002060"/>
          </a:solidFill>
          <a:ln>
            <a:solidFill>
              <a:srgbClr val="FF0000"/>
            </a:solidFill>
          </a:ln>
        </p:spPr>
        <p:txBody>
          <a:bodyPr>
            <a:normAutofit/>
          </a:bodyPr>
          <a:lstStyle/>
          <a:p>
            <a:r>
              <a:rPr lang="en-US" dirty="0">
                <a:solidFill>
                  <a:schemeClr val="bg1"/>
                </a:solidFill>
                <a:latin typeface="Times" panose="02020603050405020304" pitchFamily="18" charset="0"/>
                <a:cs typeface="Times" panose="02020603050405020304" pitchFamily="18" charset="0"/>
              </a:rPr>
              <a:t>Pull Factors – pull you towards</a:t>
            </a:r>
          </a:p>
        </p:txBody>
      </p:sp>
      <p:sp>
        <p:nvSpPr>
          <p:cNvPr id="14" name="Rectangle 13">
            <a:extLst>
              <a:ext uri="{FF2B5EF4-FFF2-40B4-BE49-F238E27FC236}">
                <a16:creationId xmlns:a16="http://schemas.microsoft.com/office/drawing/2014/main" id="{41FE7F8D-4E40-4362-95F3-5B0969877D8C}"/>
              </a:ext>
            </a:extLst>
          </p:cNvPr>
          <p:cNvSpPr/>
          <p:nvPr/>
        </p:nvSpPr>
        <p:spPr>
          <a:xfrm>
            <a:off x="2502151" y="1532456"/>
            <a:ext cx="6970426" cy="400224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Identify the following as push or pull factor of immigration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War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Employment opportunity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Environmental or natural disaster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Authoritarian government (dictator)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Protection of civil liberties (rights)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Gender inequality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Adequate healthcare and education </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cxnSp>
        <p:nvCxnSpPr>
          <p:cNvPr id="16" name="Straight Connector 15">
            <a:extLst>
              <a:ext uri="{FF2B5EF4-FFF2-40B4-BE49-F238E27FC236}">
                <a16:creationId xmlns:a16="http://schemas.microsoft.com/office/drawing/2014/main" id="{9B118E23-E9C1-4FD8-AB31-9C2DF5A2E075}"/>
              </a:ext>
            </a:extLst>
          </p:cNvPr>
          <p:cNvCxnSpPr/>
          <p:nvPr/>
        </p:nvCxnSpPr>
        <p:spPr>
          <a:xfrm>
            <a:off x="6096000" y="4323384"/>
            <a:ext cx="0" cy="2422633"/>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35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188711"/>
            <a:ext cx="10515600" cy="866775"/>
          </a:xfrm>
          <a:solidFill>
            <a:schemeClr val="tx1"/>
          </a:solidFill>
        </p:spPr>
        <p:txBody>
          <a:bodyPr/>
          <a:lstStyle/>
          <a:p>
            <a:r>
              <a:rPr lang="en-US" dirty="0">
                <a:solidFill>
                  <a:schemeClr val="bg1"/>
                </a:solidFill>
                <a:latin typeface="Castellar" panose="020A0402060406010301" pitchFamily="18" charset="77"/>
              </a:rPr>
              <a:t>Current Events Journal</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55600" y="1231900"/>
            <a:ext cx="10998200" cy="4945063"/>
          </a:xfrm>
          <a:solidFill>
            <a:schemeClr val="bg1"/>
          </a:solidFill>
          <a:ln>
            <a:solidFill>
              <a:srgbClr val="002060"/>
            </a:solidFill>
          </a:ln>
        </p:spPr>
        <p:txBody>
          <a:bodyPr>
            <a:normAutofit/>
          </a:bodyPr>
          <a:lstStyle/>
          <a:p>
            <a:r>
              <a:rPr lang="en-US" sz="2400" dirty="0">
                <a:latin typeface="Times" pitchFamily="2" charset="0"/>
              </a:rPr>
              <a:t>Summarizing articles – Identifying important elements </a:t>
            </a:r>
          </a:p>
        </p:txBody>
      </p:sp>
      <p:sp>
        <p:nvSpPr>
          <p:cNvPr id="4" name="Rectangle 3">
            <a:extLst>
              <a:ext uri="{FF2B5EF4-FFF2-40B4-BE49-F238E27FC236}">
                <a16:creationId xmlns:a16="http://schemas.microsoft.com/office/drawing/2014/main" id="{75937D73-A40C-2C4D-B674-644B28B131EF}"/>
              </a:ext>
            </a:extLst>
          </p:cNvPr>
          <p:cNvSpPr/>
          <p:nvPr/>
        </p:nvSpPr>
        <p:spPr>
          <a:xfrm>
            <a:off x="647700" y="1747441"/>
            <a:ext cx="6273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Article Title, Author, and Source</a:t>
            </a:r>
          </a:p>
        </p:txBody>
      </p:sp>
      <p:sp>
        <p:nvSpPr>
          <p:cNvPr id="5" name="Rectangle 4">
            <a:extLst>
              <a:ext uri="{FF2B5EF4-FFF2-40B4-BE49-F238E27FC236}">
                <a16:creationId xmlns:a16="http://schemas.microsoft.com/office/drawing/2014/main" id="{0F9C9FC0-D0ED-E745-8230-BFEEACE9C9D7}"/>
              </a:ext>
            </a:extLst>
          </p:cNvPr>
          <p:cNvSpPr/>
          <p:nvPr/>
        </p:nvSpPr>
        <p:spPr>
          <a:xfrm>
            <a:off x="2197100" y="2635055"/>
            <a:ext cx="6273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Article’s Main Idea or Argument</a:t>
            </a:r>
          </a:p>
        </p:txBody>
      </p:sp>
      <p:sp>
        <p:nvSpPr>
          <p:cNvPr id="7" name="Rectangle 6">
            <a:extLst>
              <a:ext uri="{FF2B5EF4-FFF2-40B4-BE49-F238E27FC236}">
                <a16:creationId xmlns:a16="http://schemas.microsoft.com/office/drawing/2014/main" id="{C810230B-106A-5242-9026-0BC58593F608}"/>
              </a:ext>
            </a:extLst>
          </p:cNvPr>
          <p:cNvSpPr/>
          <p:nvPr/>
        </p:nvSpPr>
        <p:spPr>
          <a:xfrm>
            <a:off x="266700" y="3601052"/>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Who, When, &amp; Where is the issue taking place?</a:t>
            </a:r>
          </a:p>
        </p:txBody>
      </p:sp>
      <p:sp>
        <p:nvSpPr>
          <p:cNvPr id="10" name="Rectangle 9">
            <a:extLst>
              <a:ext uri="{FF2B5EF4-FFF2-40B4-BE49-F238E27FC236}">
                <a16:creationId xmlns:a16="http://schemas.microsoft.com/office/drawing/2014/main" id="{FA728C4E-3CBC-A044-8B38-AE28CA4CF439}"/>
              </a:ext>
            </a:extLst>
          </p:cNvPr>
          <p:cNvSpPr/>
          <p:nvPr/>
        </p:nvSpPr>
        <p:spPr>
          <a:xfrm>
            <a:off x="266700" y="5896870"/>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What is the societal impact of this event or issue? </a:t>
            </a:r>
          </a:p>
        </p:txBody>
      </p:sp>
      <p:sp>
        <p:nvSpPr>
          <p:cNvPr id="11" name="Rectangle 10">
            <a:extLst>
              <a:ext uri="{FF2B5EF4-FFF2-40B4-BE49-F238E27FC236}">
                <a16:creationId xmlns:a16="http://schemas.microsoft.com/office/drawing/2014/main" id="{357FDD0B-3507-D540-8422-D04F7CAC4C42}"/>
              </a:ext>
            </a:extLst>
          </p:cNvPr>
          <p:cNvSpPr/>
          <p:nvPr/>
        </p:nvSpPr>
        <p:spPr>
          <a:xfrm>
            <a:off x="203200" y="4741863"/>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How is the event or issue impacting the place? </a:t>
            </a:r>
          </a:p>
        </p:txBody>
      </p:sp>
      <p:sp>
        <p:nvSpPr>
          <p:cNvPr id="12" name="Rectangle 11">
            <a:extLst>
              <a:ext uri="{FF2B5EF4-FFF2-40B4-BE49-F238E27FC236}">
                <a16:creationId xmlns:a16="http://schemas.microsoft.com/office/drawing/2014/main" id="{5A493A47-01FE-D641-A6AE-F25C8861A642}"/>
              </a:ext>
            </a:extLst>
          </p:cNvPr>
          <p:cNvSpPr/>
          <p:nvPr/>
        </p:nvSpPr>
        <p:spPr>
          <a:xfrm>
            <a:off x="6476446" y="4637604"/>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Why is this event or issue important?</a:t>
            </a:r>
          </a:p>
        </p:txBody>
      </p:sp>
      <p:sp>
        <p:nvSpPr>
          <p:cNvPr id="13" name="Down Arrow 12">
            <a:extLst>
              <a:ext uri="{FF2B5EF4-FFF2-40B4-BE49-F238E27FC236}">
                <a16:creationId xmlns:a16="http://schemas.microsoft.com/office/drawing/2014/main" id="{17308075-7BF7-C64C-A5A4-F279D35F31C0}"/>
              </a:ext>
            </a:extLst>
          </p:cNvPr>
          <p:cNvSpPr/>
          <p:nvPr/>
        </p:nvSpPr>
        <p:spPr>
          <a:xfrm>
            <a:off x="2476500" y="3091077"/>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6E48D82D-3BC4-3442-BCA2-A0732CA1BA9F}"/>
              </a:ext>
            </a:extLst>
          </p:cNvPr>
          <p:cNvSpPr/>
          <p:nvPr/>
        </p:nvSpPr>
        <p:spPr>
          <a:xfrm>
            <a:off x="2476500" y="4292507"/>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3920C252-6BE6-2243-8ECE-CEDC566FD9DD}"/>
              </a:ext>
            </a:extLst>
          </p:cNvPr>
          <p:cNvSpPr/>
          <p:nvPr/>
        </p:nvSpPr>
        <p:spPr>
          <a:xfrm>
            <a:off x="2489200" y="5427769"/>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a:extLst>
              <a:ext uri="{FF2B5EF4-FFF2-40B4-BE49-F238E27FC236}">
                <a16:creationId xmlns:a16="http://schemas.microsoft.com/office/drawing/2014/main" id="{A1E32B4C-9EED-2B48-8244-F5035F8DD9C8}"/>
              </a:ext>
            </a:extLst>
          </p:cNvPr>
          <p:cNvSpPr/>
          <p:nvPr/>
        </p:nvSpPr>
        <p:spPr>
          <a:xfrm>
            <a:off x="5715000" y="4726331"/>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riped Right Arrow 17">
            <a:extLst>
              <a:ext uri="{FF2B5EF4-FFF2-40B4-BE49-F238E27FC236}">
                <a16:creationId xmlns:a16="http://schemas.microsoft.com/office/drawing/2014/main" id="{CF5AA715-C72A-274A-8D9D-EEA4C3F32583}"/>
              </a:ext>
            </a:extLst>
          </p:cNvPr>
          <p:cNvSpPr/>
          <p:nvPr/>
        </p:nvSpPr>
        <p:spPr>
          <a:xfrm rot="2472751">
            <a:off x="5746750" y="3804256"/>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riped Right Arrow 18">
            <a:extLst>
              <a:ext uri="{FF2B5EF4-FFF2-40B4-BE49-F238E27FC236}">
                <a16:creationId xmlns:a16="http://schemas.microsoft.com/office/drawing/2014/main" id="{E6A15EDA-823E-6F47-9C64-4E7F3B4331AB}"/>
              </a:ext>
            </a:extLst>
          </p:cNvPr>
          <p:cNvSpPr/>
          <p:nvPr/>
        </p:nvSpPr>
        <p:spPr>
          <a:xfrm rot="19892685">
            <a:off x="5740401" y="5560237"/>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689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2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Editorial Comments</a:t>
            </a:r>
          </a:p>
          <a:p>
            <a:pPr>
              <a:buFont typeface="Wingdings" pitchFamily="2" charset="2"/>
              <a:buChar char="Ø"/>
            </a:pPr>
            <a:r>
              <a:rPr lang="en-US" sz="2000" dirty="0">
                <a:latin typeface="Times" pitchFamily="2" charset="0"/>
              </a:rPr>
              <a:t>Op-ed writing</a:t>
            </a:r>
          </a:p>
          <a:p>
            <a:pPr>
              <a:buFont typeface="Wingdings" pitchFamily="2" charset="2"/>
              <a:buChar char="Ø"/>
            </a:pPr>
            <a:r>
              <a:rPr lang="en-US" sz="2000" dirty="0">
                <a:latin typeface="Times" pitchFamily="2" charset="0"/>
              </a:rPr>
              <a:t>Citizen &amp; Immigration Review</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000" dirty="0">
                <a:latin typeface="Times" pitchFamily="2" charset="0"/>
              </a:rPr>
              <a:t> </a:t>
            </a:r>
            <a:r>
              <a:rPr lang="en-US" sz="2000" b="1" dirty="0">
                <a:solidFill>
                  <a:srgbClr val="FF0000"/>
                </a:solidFill>
                <a:latin typeface="Times" pitchFamily="2" charset="0"/>
              </a:rPr>
              <a:t>Current Events Journal#1 Due Friday, September 3</a:t>
            </a:r>
          </a:p>
          <a:p>
            <a:pPr>
              <a:buFont typeface="Wingdings" pitchFamily="2" charset="2"/>
              <a:buChar char="Ø"/>
            </a:pPr>
            <a:r>
              <a:rPr lang="en-US" sz="2000" b="1" dirty="0">
                <a:solidFill>
                  <a:srgbClr val="002060"/>
                </a:solidFill>
                <a:latin typeface="Times" pitchFamily="2" charset="0"/>
              </a:rPr>
              <a:t>Quiz on immigration and citizenship – Friday September 3</a:t>
            </a:r>
          </a:p>
          <a:p>
            <a:endParaRPr lang="en-US" dirty="0"/>
          </a:p>
        </p:txBody>
      </p:sp>
    </p:spTree>
    <p:extLst>
      <p:ext uri="{BB962C8B-B14F-4D97-AF65-F5344CB8AC3E}">
        <p14:creationId xmlns:p14="http://schemas.microsoft.com/office/powerpoint/2010/main" val="4176904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4331-CC54-442F-8823-48996020B409}"/>
              </a:ext>
            </a:extLst>
          </p:cNvPr>
          <p:cNvSpPr>
            <a:spLocks noGrp="1"/>
          </p:cNvSpPr>
          <p:nvPr>
            <p:ph type="title"/>
          </p:nvPr>
        </p:nvSpPr>
        <p:spPr>
          <a:xfrm>
            <a:off x="838200" y="365126"/>
            <a:ext cx="10515600" cy="819098"/>
          </a:xfrm>
          <a:solidFill>
            <a:schemeClr val="tx1"/>
          </a:solidFill>
        </p:spPr>
        <p:txBody>
          <a:bodyPr/>
          <a:lstStyle/>
          <a:p>
            <a:r>
              <a:rPr lang="en-US" dirty="0">
                <a:solidFill>
                  <a:schemeClr val="bg1"/>
                </a:solidFill>
                <a:latin typeface="Castellar" panose="020A0402060406010301" pitchFamily="18" charset="0"/>
              </a:rPr>
              <a:t>Understanding the Article</a:t>
            </a:r>
          </a:p>
        </p:txBody>
      </p:sp>
      <p:sp>
        <p:nvSpPr>
          <p:cNvPr id="3" name="Content Placeholder 2">
            <a:extLst>
              <a:ext uri="{FF2B5EF4-FFF2-40B4-BE49-F238E27FC236}">
                <a16:creationId xmlns:a16="http://schemas.microsoft.com/office/drawing/2014/main" id="{D135C0B9-2489-4D27-9031-3239E07B783F}"/>
              </a:ext>
            </a:extLst>
          </p:cNvPr>
          <p:cNvSpPr>
            <a:spLocks noGrp="1"/>
          </p:cNvSpPr>
          <p:nvPr>
            <p:ph idx="1"/>
          </p:nvPr>
        </p:nvSpPr>
        <p:spPr>
          <a:xfrm>
            <a:off x="838200" y="1454046"/>
            <a:ext cx="10515600" cy="4722917"/>
          </a:xfrm>
          <a:solidFill>
            <a:schemeClr val="bg1"/>
          </a:solidFill>
        </p:spPr>
        <p:txBody>
          <a:bodyPr>
            <a:normAutofit/>
          </a:bodyPr>
          <a:lstStyle/>
          <a:p>
            <a:pPr marL="457200" indent="-457200">
              <a:buFont typeface="+mj-lt"/>
              <a:buAutoNum type="arabicPeriod"/>
            </a:pPr>
            <a:r>
              <a:rPr lang="en-US" sz="2400" dirty="0">
                <a:latin typeface="Times" panose="02020603050405020304" pitchFamily="18" charset="0"/>
                <a:cs typeface="Times" panose="02020603050405020304" pitchFamily="18" charset="0"/>
              </a:rPr>
              <a:t>What is the main idea of the article?</a:t>
            </a:r>
          </a:p>
        </p:txBody>
      </p:sp>
      <p:sp>
        <p:nvSpPr>
          <p:cNvPr id="4" name="Rectangle 3">
            <a:extLst>
              <a:ext uri="{FF2B5EF4-FFF2-40B4-BE49-F238E27FC236}">
                <a16:creationId xmlns:a16="http://schemas.microsoft.com/office/drawing/2014/main" id="{07CA81F9-DFEB-4605-96B9-8EA15E1466E1}"/>
              </a:ext>
            </a:extLst>
          </p:cNvPr>
          <p:cNvSpPr/>
          <p:nvPr/>
        </p:nvSpPr>
        <p:spPr>
          <a:xfrm>
            <a:off x="554636" y="2038662"/>
            <a:ext cx="11002780" cy="819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2. What is DACA?</a:t>
            </a:r>
          </a:p>
        </p:txBody>
      </p:sp>
      <p:sp>
        <p:nvSpPr>
          <p:cNvPr id="5" name="Rectangle 4">
            <a:extLst>
              <a:ext uri="{FF2B5EF4-FFF2-40B4-BE49-F238E27FC236}">
                <a16:creationId xmlns:a16="http://schemas.microsoft.com/office/drawing/2014/main" id="{5221E9AD-0BDA-4D8A-B111-994DC5244486}"/>
              </a:ext>
            </a:extLst>
          </p:cNvPr>
          <p:cNvSpPr/>
          <p:nvPr/>
        </p:nvSpPr>
        <p:spPr>
          <a:xfrm>
            <a:off x="554636" y="3090107"/>
            <a:ext cx="11002780" cy="819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3. What are the guidelines for handling immigration under DACA</a:t>
            </a:r>
          </a:p>
        </p:txBody>
      </p:sp>
      <p:sp>
        <p:nvSpPr>
          <p:cNvPr id="6" name="Rectangle 5">
            <a:extLst>
              <a:ext uri="{FF2B5EF4-FFF2-40B4-BE49-F238E27FC236}">
                <a16:creationId xmlns:a16="http://schemas.microsoft.com/office/drawing/2014/main" id="{C64614C1-7CEF-4844-9CE4-E2E67F744825}"/>
              </a:ext>
            </a:extLst>
          </p:cNvPr>
          <p:cNvSpPr/>
          <p:nvPr/>
        </p:nvSpPr>
        <p:spPr>
          <a:xfrm>
            <a:off x="554636" y="4091584"/>
            <a:ext cx="11002780" cy="819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4. What does President Biden want to do with people who are protect by DACA?</a:t>
            </a:r>
          </a:p>
        </p:txBody>
      </p:sp>
      <p:sp>
        <p:nvSpPr>
          <p:cNvPr id="7" name="Rectangle 6">
            <a:extLst>
              <a:ext uri="{FF2B5EF4-FFF2-40B4-BE49-F238E27FC236}">
                <a16:creationId xmlns:a16="http://schemas.microsoft.com/office/drawing/2014/main" id="{E3F868D2-A6ED-4B6B-84CC-E5E3454C6457}"/>
              </a:ext>
            </a:extLst>
          </p:cNvPr>
          <p:cNvSpPr/>
          <p:nvPr/>
        </p:nvSpPr>
        <p:spPr>
          <a:xfrm>
            <a:off x="554636" y="5064490"/>
            <a:ext cx="11002780" cy="819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5. What is the debate over DACA?</a:t>
            </a:r>
          </a:p>
        </p:txBody>
      </p:sp>
    </p:spTree>
    <p:extLst>
      <p:ext uri="{BB962C8B-B14F-4D97-AF65-F5344CB8AC3E}">
        <p14:creationId xmlns:p14="http://schemas.microsoft.com/office/powerpoint/2010/main" val="27449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188711"/>
            <a:ext cx="10515600" cy="866775"/>
          </a:xfrm>
          <a:solidFill>
            <a:schemeClr val="tx1"/>
          </a:solidFill>
        </p:spPr>
        <p:txBody>
          <a:bodyPr/>
          <a:lstStyle/>
          <a:p>
            <a:r>
              <a:rPr lang="en-US" dirty="0">
                <a:solidFill>
                  <a:schemeClr val="bg1"/>
                </a:solidFill>
                <a:latin typeface="Castellar" panose="020A0402060406010301" pitchFamily="18" charset="77"/>
              </a:rPr>
              <a:t>Revisions</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55600" y="1231900"/>
            <a:ext cx="10998200" cy="4945063"/>
          </a:xfrm>
          <a:solidFill>
            <a:schemeClr val="bg1"/>
          </a:solidFill>
          <a:ln>
            <a:solidFill>
              <a:srgbClr val="002060"/>
            </a:solidFill>
          </a:ln>
        </p:spPr>
        <p:txBody>
          <a:bodyPr>
            <a:normAutofit/>
          </a:bodyPr>
          <a:lstStyle/>
          <a:p>
            <a:r>
              <a:rPr lang="en-US" sz="2400" dirty="0">
                <a:latin typeface="Times" pitchFamily="2" charset="0"/>
              </a:rPr>
              <a:t>Summarizing articles – Identifying important elements </a:t>
            </a:r>
          </a:p>
        </p:txBody>
      </p:sp>
      <p:sp>
        <p:nvSpPr>
          <p:cNvPr id="4" name="Rectangle 3">
            <a:extLst>
              <a:ext uri="{FF2B5EF4-FFF2-40B4-BE49-F238E27FC236}">
                <a16:creationId xmlns:a16="http://schemas.microsoft.com/office/drawing/2014/main" id="{75937D73-A40C-2C4D-B674-644B28B131EF}"/>
              </a:ext>
            </a:extLst>
          </p:cNvPr>
          <p:cNvSpPr/>
          <p:nvPr/>
        </p:nvSpPr>
        <p:spPr>
          <a:xfrm>
            <a:off x="99310" y="1687232"/>
            <a:ext cx="6273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Article Title, Author, and Source</a:t>
            </a:r>
          </a:p>
        </p:txBody>
      </p:sp>
      <p:sp>
        <p:nvSpPr>
          <p:cNvPr id="5" name="Rectangle 4">
            <a:extLst>
              <a:ext uri="{FF2B5EF4-FFF2-40B4-BE49-F238E27FC236}">
                <a16:creationId xmlns:a16="http://schemas.microsoft.com/office/drawing/2014/main" id="{0F9C9FC0-D0ED-E745-8230-BFEEACE9C9D7}"/>
              </a:ext>
            </a:extLst>
          </p:cNvPr>
          <p:cNvSpPr/>
          <p:nvPr/>
        </p:nvSpPr>
        <p:spPr>
          <a:xfrm>
            <a:off x="203200" y="2545748"/>
            <a:ext cx="6273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Article’s Main Idea or Argument</a:t>
            </a:r>
          </a:p>
        </p:txBody>
      </p:sp>
      <p:sp>
        <p:nvSpPr>
          <p:cNvPr id="7" name="Rectangle 6">
            <a:extLst>
              <a:ext uri="{FF2B5EF4-FFF2-40B4-BE49-F238E27FC236}">
                <a16:creationId xmlns:a16="http://schemas.microsoft.com/office/drawing/2014/main" id="{C810230B-106A-5242-9026-0BC58593F608}"/>
              </a:ext>
            </a:extLst>
          </p:cNvPr>
          <p:cNvSpPr/>
          <p:nvPr/>
        </p:nvSpPr>
        <p:spPr>
          <a:xfrm>
            <a:off x="266700" y="3601052"/>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Who, When, Where &amp; Why is the issue taking place?</a:t>
            </a:r>
          </a:p>
        </p:txBody>
      </p:sp>
      <p:sp>
        <p:nvSpPr>
          <p:cNvPr id="10" name="Rectangle 9">
            <a:extLst>
              <a:ext uri="{FF2B5EF4-FFF2-40B4-BE49-F238E27FC236}">
                <a16:creationId xmlns:a16="http://schemas.microsoft.com/office/drawing/2014/main" id="{FA728C4E-3CBC-A044-8B38-AE28CA4CF439}"/>
              </a:ext>
            </a:extLst>
          </p:cNvPr>
          <p:cNvSpPr/>
          <p:nvPr/>
        </p:nvSpPr>
        <p:spPr>
          <a:xfrm>
            <a:off x="266700" y="5896870"/>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What is the societal impact of this event or issue? </a:t>
            </a:r>
          </a:p>
        </p:txBody>
      </p:sp>
      <p:sp>
        <p:nvSpPr>
          <p:cNvPr id="11" name="Rectangle 10">
            <a:extLst>
              <a:ext uri="{FF2B5EF4-FFF2-40B4-BE49-F238E27FC236}">
                <a16:creationId xmlns:a16="http://schemas.microsoft.com/office/drawing/2014/main" id="{357FDD0B-3507-D540-8422-D04F7CAC4C42}"/>
              </a:ext>
            </a:extLst>
          </p:cNvPr>
          <p:cNvSpPr/>
          <p:nvPr/>
        </p:nvSpPr>
        <p:spPr>
          <a:xfrm>
            <a:off x="203200" y="4741863"/>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How is the event or issue impacting the place? </a:t>
            </a:r>
          </a:p>
        </p:txBody>
      </p:sp>
      <p:sp>
        <p:nvSpPr>
          <p:cNvPr id="12" name="Rectangle 11">
            <a:extLst>
              <a:ext uri="{FF2B5EF4-FFF2-40B4-BE49-F238E27FC236}">
                <a16:creationId xmlns:a16="http://schemas.microsoft.com/office/drawing/2014/main" id="{5A493A47-01FE-D641-A6AE-F25C8861A642}"/>
              </a:ext>
            </a:extLst>
          </p:cNvPr>
          <p:cNvSpPr/>
          <p:nvPr/>
        </p:nvSpPr>
        <p:spPr>
          <a:xfrm>
            <a:off x="6476446" y="4637604"/>
            <a:ext cx="5511800" cy="71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Why is this event or issue important?</a:t>
            </a:r>
          </a:p>
        </p:txBody>
      </p:sp>
      <p:sp>
        <p:nvSpPr>
          <p:cNvPr id="13" name="Down Arrow 12">
            <a:extLst>
              <a:ext uri="{FF2B5EF4-FFF2-40B4-BE49-F238E27FC236}">
                <a16:creationId xmlns:a16="http://schemas.microsoft.com/office/drawing/2014/main" id="{17308075-7BF7-C64C-A5A4-F279D35F31C0}"/>
              </a:ext>
            </a:extLst>
          </p:cNvPr>
          <p:cNvSpPr/>
          <p:nvPr/>
        </p:nvSpPr>
        <p:spPr>
          <a:xfrm>
            <a:off x="2476500" y="3091077"/>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6E48D82D-3BC4-3442-BCA2-A0732CA1BA9F}"/>
              </a:ext>
            </a:extLst>
          </p:cNvPr>
          <p:cNvSpPr/>
          <p:nvPr/>
        </p:nvSpPr>
        <p:spPr>
          <a:xfrm>
            <a:off x="2476500" y="4292507"/>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3920C252-6BE6-2243-8ECE-CEDC566FD9DD}"/>
              </a:ext>
            </a:extLst>
          </p:cNvPr>
          <p:cNvSpPr/>
          <p:nvPr/>
        </p:nvSpPr>
        <p:spPr>
          <a:xfrm>
            <a:off x="2489200" y="5427769"/>
            <a:ext cx="482600" cy="4691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a:extLst>
              <a:ext uri="{FF2B5EF4-FFF2-40B4-BE49-F238E27FC236}">
                <a16:creationId xmlns:a16="http://schemas.microsoft.com/office/drawing/2014/main" id="{A1E32B4C-9EED-2B48-8244-F5035F8DD9C8}"/>
              </a:ext>
            </a:extLst>
          </p:cNvPr>
          <p:cNvSpPr/>
          <p:nvPr/>
        </p:nvSpPr>
        <p:spPr>
          <a:xfrm>
            <a:off x="5715000" y="4726331"/>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riped Right Arrow 17">
            <a:extLst>
              <a:ext uri="{FF2B5EF4-FFF2-40B4-BE49-F238E27FC236}">
                <a16:creationId xmlns:a16="http://schemas.microsoft.com/office/drawing/2014/main" id="{CF5AA715-C72A-274A-8D9D-EEA4C3F32583}"/>
              </a:ext>
            </a:extLst>
          </p:cNvPr>
          <p:cNvSpPr/>
          <p:nvPr/>
        </p:nvSpPr>
        <p:spPr>
          <a:xfrm rot="2472751">
            <a:off x="5746750" y="3804256"/>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riped Right Arrow 18">
            <a:extLst>
              <a:ext uri="{FF2B5EF4-FFF2-40B4-BE49-F238E27FC236}">
                <a16:creationId xmlns:a16="http://schemas.microsoft.com/office/drawing/2014/main" id="{E6A15EDA-823E-6F47-9C64-4E7F3B4331AB}"/>
              </a:ext>
            </a:extLst>
          </p:cNvPr>
          <p:cNvSpPr/>
          <p:nvPr/>
        </p:nvSpPr>
        <p:spPr>
          <a:xfrm rot="19892685">
            <a:off x="5740401" y="5560237"/>
            <a:ext cx="774700" cy="711200"/>
          </a:xfrm>
          <a:prstGeom prst="striped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91BEC1-E5CB-4D45-BBD5-50B834AD7F86}"/>
              </a:ext>
            </a:extLst>
          </p:cNvPr>
          <p:cNvSpPr/>
          <p:nvPr/>
        </p:nvSpPr>
        <p:spPr>
          <a:xfrm>
            <a:off x="6939581" y="1678396"/>
            <a:ext cx="4732520" cy="26987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Things to look for:</a:t>
            </a:r>
          </a:p>
          <a:p>
            <a:pPr marL="342900" indent="-342900">
              <a:buFontTx/>
              <a:buChar char="-"/>
            </a:pPr>
            <a:r>
              <a:rPr lang="en-US" sz="2400" dirty="0">
                <a:latin typeface="Times" panose="02020603050405020304" pitchFamily="18" charset="0"/>
                <a:cs typeface="Times" panose="02020603050405020304" pitchFamily="18" charset="0"/>
              </a:rPr>
              <a:t>Can you find the Who, When, Where, and Why</a:t>
            </a:r>
          </a:p>
          <a:p>
            <a:pPr marL="342900" indent="-342900">
              <a:buFontTx/>
              <a:buChar char="-"/>
            </a:pPr>
            <a:r>
              <a:rPr lang="en-US" sz="2400" dirty="0">
                <a:latin typeface="Times" panose="02020603050405020304" pitchFamily="18" charset="0"/>
                <a:cs typeface="Times" panose="02020603050405020304" pitchFamily="18" charset="0"/>
              </a:rPr>
              <a:t>Are there facts from the story </a:t>
            </a:r>
          </a:p>
          <a:p>
            <a:pPr marL="342900" indent="-342900">
              <a:buFontTx/>
              <a:buChar char="-"/>
            </a:pPr>
            <a:r>
              <a:rPr lang="en-US" sz="2400" dirty="0">
                <a:latin typeface="Times" panose="02020603050405020304" pitchFamily="18" charset="0"/>
                <a:cs typeface="Times" panose="02020603050405020304" pitchFamily="18" charset="0"/>
              </a:rPr>
              <a:t>Do sentences make sense (spelling, word choice, punctation, etc. . . )</a:t>
            </a:r>
          </a:p>
        </p:txBody>
      </p:sp>
    </p:spTree>
    <p:extLst>
      <p:ext uri="{BB962C8B-B14F-4D97-AF65-F5344CB8AC3E}">
        <p14:creationId xmlns:p14="http://schemas.microsoft.com/office/powerpoint/2010/main" val="891486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188711"/>
            <a:ext cx="10515600" cy="866775"/>
          </a:xfrm>
          <a:solidFill>
            <a:schemeClr val="tx1"/>
          </a:solidFill>
        </p:spPr>
        <p:txBody>
          <a:bodyPr/>
          <a:lstStyle/>
          <a:p>
            <a:r>
              <a:rPr lang="en-US" dirty="0">
                <a:solidFill>
                  <a:schemeClr val="bg1"/>
                </a:solidFill>
                <a:latin typeface="Castellar" panose="020A0402060406010301" pitchFamily="18" charset="77"/>
              </a:rPr>
              <a:t>Op-Ed Writing</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355600" y="1231900"/>
            <a:ext cx="10998200" cy="4945063"/>
          </a:xfrm>
          <a:solidFill>
            <a:schemeClr val="bg1"/>
          </a:solidFill>
          <a:ln>
            <a:solidFill>
              <a:srgbClr val="002060"/>
            </a:solidFill>
          </a:ln>
        </p:spPr>
        <p:txBody>
          <a:bodyPr>
            <a:normAutofit/>
          </a:bodyPr>
          <a:lstStyle/>
          <a:p>
            <a:r>
              <a:rPr lang="en-US" sz="2400" dirty="0">
                <a:latin typeface="Times" pitchFamily="2" charset="0"/>
              </a:rPr>
              <a:t>Op-ed – writing and exploring your opinion on current events</a:t>
            </a:r>
          </a:p>
        </p:txBody>
      </p:sp>
      <p:sp>
        <p:nvSpPr>
          <p:cNvPr id="6" name="Rectangle 5">
            <a:extLst>
              <a:ext uri="{FF2B5EF4-FFF2-40B4-BE49-F238E27FC236}">
                <a16:creationId xmlns:a16="http://schemas.microsoft.com/office/drawing/2014/main" id="{11F9229E-870E-4A17-BF82-9A19D8613394}"/>
              </a:ext>
            </a:extLst>
          </p:cNvPr>
          <p:cNvSpPr/>
          <p:nvPr/>
        </p:nvSpPr>
        <p:spPr>
          <a:xfrm>
            <a:off x="179883" y="1812076"/>
            <a:ext cx="9923488" cy="161519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Understand what you think about a topic.</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How does the topic impact or potentially impact your life?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Are your thoughts positive or negative towards the topic?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Explain why your thoughts positive or negative towards the topic.</a:t>
            </a:r>
          </a:p>
        </p:txBody>
      </p:sp>
      <p:sp>
        <p:nvSpPr>
          <p:cNvPr id="20" name="Rectangle 19">
            <a:extLst>
              <a:ext uri="{FF2B5EF4-FFF2-40B4-BE49-F238E27FC236}">
                <a16:creationId xmlns:a16="http://schemas.microsoft.com/office/drawing/2014/main" id="{E1CE9D0B-6290-4BEF-A7E4-1FE4F1714785}"/>
              </a:ext>
            </a:extLst>
          </p:cNvPr>
          <p:cNvSpPr/>
          <p:nvPr/>
        </p:nvSpPr>
        <p:spPr>
          <a:xfrm>
            <a:off x="179883" y="3603680"/>
            <a:ext cx="9923488" cy="161519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A Civic Connection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How does the topic and article connect to what we are exploring in civics?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Identify terms or concepts that we have covered that relate to the topic</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Explain their relevance to the topic of the current event </a:t>
            </a:r>
          </a:p>
        </p:txBody>
      </p:sp>
      <p:pic>
        <p:nvPicPr>
          <p:cNvPr id="2050" name="Picture 2" descr="Wile E. Coyote Thinking - DesiComments.com">
            <a:extLst>
              <a:ext uri="{FF2B5EF4-FFF2-40B4-BE49-F238E27FC236}">
                <a16:creationId xmlns:a16="http://schemas.microsoft.com/office/drawing/2014/main" id="{212AE947-93E5-403C-968F-1054E702F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275" y="2109270"/>
            <a:ext cx="2016125" cy="456001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C183EFA0-FE0E-45D0-B2E1-90DD027DE32F}"/>
              </a:ext>
            </a:extLst>
          </p:cNvPr>
          <p:cNvSpPr/>
          <p:nvPr/>
        </p:nvSpPr>
        <p:spPr>
          <a:xfrm>
            <a:off x="9998439" y="739574"/>
            <a:ext cx="1837961" cy="1880097"/>
          </a:xfrm>
          <a:prstGeom prst="cloud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4" name="Picture 6" descr="Light bulb ideas - Free Stock Photo by Merelize on Stockvault.net">
            <a:extLst>
              <a:ext uri="{FF2B5EF4-FFF2-40B4-BE49-F238E27FC236}">
                <a16:creationId xmlns:a16="http://schemas.microsoft.com/office/drawing/2014/main" id="{FF4DE9BB-89C2-4B6B-9030-58BC3789F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1240" y="1150558"/>
            <a:ext cx="1054193" cy="108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68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DACA Challenge</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85900"/>
            <a:ext cx="10909300" cy="4691063"/>
          </a:xfrm>
          <a:solidFill>
            <a:schemeClr val="bg1"/>
          </a:solidFill>
        </p:spPr>
        <p:txBody>
          <a:bodyPr/>
          <a:lstStyle/>
          <a:p>
            <a:pPr marL="0" indent="0">
              <a:buNone/>
            </a:pPr>
            <a:r>
              <a:rPr lang="en-US" dirty="0">
                <a:latin typeface="Times" pitchFamily="2" charset="0"/>
              </a:rPr>
              <a:t>Making connections</a:t>
            </a:r>
          </a:p>
        </p:txBody>
      </p:sp>
      <p:pic>
        <p:nvPicPr>
          <p:cNvPr id="3074" name="Picture 2" descr="How to Be a Genius - Altucher Confidential - JamesAltucher.com">
            <a:extLst>
              <a:ext uri="{FF2B5EF4-FFF2-40B4-BE49-F238E27FC236}">
                <a16:creationId xmlns:a16="http://schemas.microsoft.com/office/drawing/2014/main" id="{2F8A40FE-2CA3-489B-A732-5E0D182AE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00" y="1021797"/>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EAB87B7-EC8D-4930-89B8-AE4CD7164508}"/>
              </a:ext>
            </a:extLst>
          </p:cNvPr>
          <p:cNvSpPr/>
          <p:nvPr/>
        </p:nvSpPr>
        <p:spPr>
          <a:xfrm>
            <a:off x="229120" y="4425846"/>
            <a:ext cx="11340057" cy="94625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panose="02020603050405020304" pitchFamily="18" charset="0"/>
                <a:cs typeface="Times" panose="02020603050405020304" pitchFamily="18" charset="0"/>
              </a:rPr>
              <a:t>What terms or concepts we have learned about are connected to the article?</a:t>
            </a:r>
          </a:p>
        </p:txBody>
      </p:sp>
      <p:sp>
        <p:nvSpPr>
          <p:cNvPr id="6" name="Rectangle 5">
            <a:extLst>
              <a:ext uri="{FF2B5EF4-FFF2-40B4-BE49-F238E27FC236}">
                <a16:creationId xmlns:a16="http://schemas.microsoft.com/office/drawing/2014/main" id="{94E23F4B-95CF-4752-BB74-1A6F684E03A9}"/>
              </a:ext>
            </a:extLst>
          </p:cNvPr>
          <p:cNvSpPr/>
          <p:nvPr/>
        </p:nvSpPr>
        <p:spPr>
          <a:xfrm>
            <a:off x="229121" y="5560751"/>
            <a:ext cx="11340057" cy="94625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panose="02020603050405020304" pitchFamily="18" charset="0"/>
                <a:cs typeface="Times" panose="02020603050405020304" pitchFamily="18" charset="0"/>
              </a:rPr>
              <a:t>Utilize ideas and concepts from the class and the article to explain your opinion</a:t>
            </a:r>
          </a:p>
        </p:txBody>
      </p:sp>
      <p:sp>
        <p:nvSpPr>
          <p:cNvPr id="7" name="Rectangle 6">
            <a:extLst>
              <a:ext uri="{FF2B5EF4-FFF2-40B4-BE49-F238E27FC236}">
                <a16:creationId xmlns:a16="http://schemas.microsoft.com/office/drawing/2014/main" id="{F80AB58A-1202-4F99-98CA-0BAC683884A8}"/>
              </a:ext>
            </a:extLst>
          </p:cNvPr>
          <p:cNvSpPr/>
          <p:nvPr/>
        </p:nvSpPr>
        <p:spPr>
          <a:xfrm>
            <a:off x="194872" y="2914097"/>
            <a:ext cx="11340057" cy="13904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panose="02020603050405020304" pitchFamily="18" charset="0"/>
                <a:cs typeface="Times" panose="02020603050405020304" pitchFamily="18" charset="0"/>
              </a:rPr>
              <a:t>Start with a statement that describes your opinion – Avoid the following phrases – I believe and I think (Replace with – The decision by President Biden to continue DACA is (right or wrong)</a:t>
            </a:r>
          </a:p>
        </p:txBody>
      </p:sp>
    </p:spTree>
    <p:extLst>
      <p:ext uri="{BB962C8B-B14F-4D97-AF65-F5344CB8AC3E}">
        <p14:creationId xmlns:p14="http://schemas.microsoft.com/office/powerpoint/2010/main" val="2957601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E Pluribus Unum</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341437"/>
            <a:ext cx="11288150" cy="5087498"/>
          </a:xfrm>
          <a:solidFill>
            <a:schemeClr val="bg1"/>
          </a:solidFill>
          <a:ln>
            <a:solidFill>
              <a:srgbClr val="002060"/>
            </a:solidFill>
          </a:ln>
        </p:spPr>
        <p:txBody>
          <a:bodyPr>
            <a:normAutofit/>
          </a:bodyPr>
          <a:lstStyle/>
          <a:p>
            <a:pPr marL="0" indent="0">
              <a:buNone/>
            </a:pPr>
            <a:r>
              <a:rPr lang="en-US" sz="2400" b="1" u="sng" dirty="0">
                <a:solidFill>
                  <a:srgbClr val="002060"/>
                </a:solidFill>
                <a:latin typeface="Times New Roman" panose="02020603050405020304" pitchFamily="18" charset="0"/>
                <a:cs typeface="Times New Roman" panose="02020603050405020304" pitchFamily="18" charset="0"/>
              </a:rPr>
              <a:t>E Pluribus Unum </a:t>
            </a:r>
            <a:r>
              <a:rPr lang="en-US" sz="2400" dirty="0">
                <a:latin typeface="Times New Roman" panose="02020603050405020304" pitchFamily="18" charset="0"/>
                <a:cs typeface="Times New Roman" panose="02020603050405020304" pitchFamily="18" charset="0"/>
              </a:rPr>
              <a:t>– “Out of many, one”</a:t>
            </a:r>
          </a:p>
        </p:txBody>
      </p:sp>
      <p:pic>
        <p:nvPicPr>
          <p:cNvPr id="9218" name="Picture 2" descr="Diversity: American opportunity, not minority problem">
            <a:extLst>
              <a:ext uri="{FF2B5EF4-FFF2-40B4-BE49-F238E27FC236}">
                <a16:creationId xmlns:a16="http://schemas.microsoft.com/office/drawing/2014/main" id="{7C52BBAF-AA11-49D6-A4B2-D071DA577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361" y="2286814"/>
            <a:ext cx="5355771" cy="335433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14C5AF-8643-4AD6-91BF-1FFCCC8474F0}"/>
              </a:ext>
            </a:extLst>
          </p:cNvPr>
          <p:cNvSpPr/>
          <p:nvPr/>
        </p:nvSpPr>
        <p:spPr>
          <a:xfrm>
            <a:off x="703385" y="1820837"/>
            <a:ext cx="4811150" cy="1012874"/>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The United State has one of the most diverse populations </a:t>
            </a:r>
          </a:p>
        </p:txBody>
      </p:sp>
      <p:sp>
        <p:nvSpPr>
          <p:cNvPr id="6" name="Rectangle 5">
            <a:extLst>
              <a:ext uri="{FF2B5EF4-FFF2-40B4-BE49-F238E27FC236}">
                <a16:creationId xmlns:a16="http://schemas.microsoft.com/office/drawing/2014/main" id="{7D3FA64A-83F7-46BE-B05D-14C234DAD525}"/>
              </a:ext>
            </a:extLst>
          </p:cNvPr>
          <p:cNvSpPr/>
          <p:nvPr/>
        </p:nvSpPr>
        <p:spPr>
          <a:xfrm>
            <a:off x="703385" y="2890909"/>
            <a:ext cx="4811150" cy="1012874"/>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We have a shared </a:t>
            </a:r>
            <a:r>
              <a:rPr lang="en-US" sz="2400" b="1" u="sng" dirty="0">
                <a:solidFill>
                  <a:schemeClr val="bg1"/>
                </a:solidFill>
                <a:latin typeface="Times New Roman" panose="02020603050405020304" pitchFamily="18" charset="0"/>
                <a:cs typeface="Times New Roman" panose="02020603050405020304" pitchFamily="18" charset="0"/>
              </a:rPr>
              <a:t>political culture</a:t>
            </a:r>
            <a:r>
              <a:rPr lang="en-US" sz="2400" dirty="0">
                <a:solidFill>
                  <a:schemeClr val="bg1"/>
                </a:solidFill>
                <a:latin typeface="Times New Roman" panose="02020603050405020304" pitchFamily="18" charset="0"/>
                <a:cs typeface="Times New Roman" panose="02020603050405020304" pitchFamily="18" charset="0"/>
              </a:rPr>
              <a:t> &amp; history</a:t>
            </a:r>
          </a:p>
        </p:txBody>
      </p:sp>
      <p:sp>
        <p:nvSpPr>
          <p:cNvPr id="5" name="Rectangle 4">
            <a:extLst>
              <a:ext uri="{FF2B5EF4-FFF2-40B4-BE49-F238E27FC236}">
                <a16:creationId xmlns:a16="http://schemas.microsoft.com/office/drawing/2014/main" id="{930B683C-852B-4870-8A6B-01A3920AA1A6}"/>
              </a:ext>
            </a:extLst>
          </p:cNvPr>
          <p:cNvSpPr/>
          <p:nvPr/>
        </p:nvSpPr>
        <p:spPr>
          <a:xfrm>
            <a:off x="1104425" y="3818277"/>
            <a:ext cx="2004535" cy="6189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Liberty</a:t>
            </a:r>
          </a:p>
        </p:txBody>
      </p:sp>
      <p:sp>
        <p:nvSpPr>
          <p:cNvPr id="8" name="Rectangle 7">
            <a:extLst>
              <a:ext uri="{FF2B5EF4-FFF2-40B4-BE49-F238E27FC236}">
                <a16:creationId xmlns:a16="http://schemas.microsoft.com/office/drawing/2014/main" id="{FCFE1651-5F71-41D5-9B43-E6759E846A4F}"/>
              </a:ext>
            </a:extLst>
          </p:cNvPr>
          <p:cNvSpPr/>
          <p:nvPr/>
        </p:nvSpPr>
        <p:spPr>
          <a:xfrm>
            <a:off x="3638565" y="3826262"/>
            <a:ext cx="2004535" cy="6189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Equality</a:t>
            </a:r>
          </a:p>
        </p:txBody>
      </p:sp>
      <p:sp>
        <p:nvSpPr>
          <p:cNvPr id="9" name="Rectangle 8">
            <a:extLst>
              <a:ext uri="{FF2B5EF4-FFF2-40B4-BE49-F238E27FC236}">
                <a16:creationId xmlns:a16="http://schemas.microsoft.com/office/drawing/2014/main" id="{0F58CF1B-7A6B-4BAC-9369-DAB89D608AB3}"/>
              </a:ext>
            </a:extLst>
          </p:cNvPr>
          <p:cNvSpPr/>
          <p:nvPr/>
        </p:nvSpPr>
        <p:spPr>
          <a:xfrm>
            <a:off x="3652518" y="4661240"/>
            <a:ext cx="2067840" cy="6189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Individualism</a:t>
            </a:r>
          </a:p>
        </p:txBody>
      </p:sp>
      <p:sp>
        <p:nvSpPr>
          <p:cNvPr id="10" name="Rectangle 9">
            <a:extLst>
              <a:ext uri="{FF2B5EF4-FFF2-40B4-BE49-F238E27FC236}">
                <a16:creationId xmlns:a16="http://schemas.microsoft.com/office/drawing/2014/main" id="{1AAFD12D-1B99-47DB-874E-D2E6B834317F}"/>
              </a:ext>
            </a:extLst>
          </p:cNvPr>
          <p:cNvSpPr/>
          <p:nvPr/>
        </p:nvSpPr>
        <p:spPr>
          <a:xfrm>
            <a:off x="2324739" y="5520172"/>
            <a:ext cx="2067840" cy="6189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Laissez Faire</a:t>
            </a:r>
          </a:p>
        </p:txBody>
      </p:sp>
      <p:sp>
        <p:nvSpPr>
          <p:cNvPr id="11" name="Rectangle 10">
            <a:extLst>
              <a:ext uri="{FF2B5EF4-FFF2-40B4-BE49-F238E27FC236}">
                <a16:creationId xmlns:a16="http://schemas.microsoft.com/office/drawing/2014/main" id="{6438371B-0157-4313-B6B7-EDBA7C6965D8}"/>
              </a:ext>
            </a:extLst>
          </p:cNvPr>
          <p:cNvSpPr/>
          <p:nvPr/>
        </p:nvSpPr>
        <p:spPr>
          <a:xfrm>
            <a:off x="1104424" y="4661240"/>
            <a:ext cx="2004535" cy="6189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Populism</a:t>
            </a:r>
          </a:p>
        </p:txBody>
      </p:sp>
      <p:cxnSp>
        <p:nvCxnSpPr>
          <p:cNvPr id="12" name="Straight Connector 11">
            <a:extLst>
              <a:ext uri="{FF2B5EF4-FFF2-40B4-BE49-F238E27FC236}">
                <a16:creationId xmlns:a16="http://schemas.microsoft.com/office/drawing/2014/main" id="{6EDB9FC8-B43E-4D41-B4E2-CE323ADBAA83}"/>
              </a:ext>
            </a:extLst>
          </p:cNvPr>
          <p:cNvCxnSpPr>
            <a:cxnSpLocks/>
          </p:cNvCxnSpPr>
          <p:nvPr/>
        </p:nvCxnSpPr>
        <p:spPr>
          <a:xfrm flipH="1">
            <a:off x="3356064" y="3399655"/>
            <a:ext cx="2595" cy="224149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0D568F-D6ED-4F81-8453-F22C7CF7F3FD}"/>
              </a:ext>
            </a:extLst>
          </p:cNvPr>
          <p:cNvCxnSpPr>
            <a:cxnSpLocks/>
          </p:cNvCxnSpPr>
          <p:nvPr/>
        </p:nvCxnSpPr>
        <p:spPr>
          <a:xfrm>
            <a:off x="2969007" y="4123775"/>
            <a:ext cx="66955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7E0618-3373-4463-89AE-EB39BE1A360B}"/>
              </a:ext>
            </a:extLst>
          </p:cNvPr>
          <p:cNvCxnSpPr>
            <a:cxnSpLocks/>
            <a:endCxn id="9" idx="1"/>
          </p:cNvCxnSpPr>
          <p:nvPr/>
        </p:nvCxnSpPr>
        <p:spPr>
          <a:xfrm>
            <a:off x="3059610" y="4970729"/>
            <a:ext cx="592908" cy="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B888A29-78C8-4B9F-A360-276AF58464CA}"/>
              </a:ext>
            </a:extLst>
          </p:cNvPr>
          <p:cNvSpPr/>
          <p:nvPr/>
        </p:nvSpPr>
        <p:spPr>
          <a:xfrm>
            <a:off x="6096000" y="1477108"/>
            <a:ext cx="5805268" cy="685124"/>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Citizen</a:t>
            </a:r>
            <a:r>
              <a:rPr lang="en-US" sz="2400" dirty="0">
                <a:solidFill>
                  <a:schemeClr val="bg1"/>
                </a:solidFill>
                <a:latin typeface="Times New Roman" panose="02020603050405020304" pitchFamily="18" charset="0"/>
                <a:cs typeface="Times New Roman" panose="02020603050405020304" pitchFamily="18" charset="0"/>
              </a:rPr>
              <a:t> – a legally recognize member of a nation</a:t>
            </a:r>
          </a:p>
        </p:txBody>
      </p:sp>
    </p:spTree>
    <p:extLst>
      <p:ext uri="{BB962C8B-B14F-4D97-AF65-F5344CB8AC3E}">
        <p14:creationId xmlns:p14="http://schemas.microsoft.com/office/powerpoint/2010/main" val="48208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6108700"/>
          </a:xfrm>
          <a:solidFill>
            <a:schemeClr val="bg1"/>
          </a:solidFill>
          <a:ln>
            <a:solidFill>
              <a:schemeClr val="tx1">
                <a:lumMod val="75000"/>
                <a:lumOff val="25000"/>
              </a:schemeClr>
            </a:solidFill>
          </a:ln>
        </p:spPr>
        <p:txBody>
          <a:bodyPr>
            <a:normAutofit fontScale="47500" lnSpcReduction="20000"/>
          </a:bodyPr>
          <a:lstStyle/>
          <a:p>
            <a:pPr marL="0" indent="0">
              <a:buNone/>
            </a:pPr>
            <a:r>
              <a:rPr lang="en-US" sz="2900" b="1" dirty="0">
                <a:latin typeface="Times" pitchFamily="2" charset="0"/>
              </a:rPr>
              <a:t>UNIT 7 - CITIZENSHIP</a:t>
            </a:r>
          </a:p>
          <a:p>
            <a:pPr>
              <a:lnSpc>
                <a:spcPct val="120000"/>
              </a:lnSpc>
              <a:spcBef>
                <a:spcPts val="0"/>
              </a:spcBef>
            </a:pPr>
            <a:r>
              <a:rPr lang="en-US" sz="2900" b="1" dirty="0">
                <a:latin typeface="Times" pitchFamily="2" charset="0"/>
              </a:rPr>
              <a:t>CL.G.1.2 </a:t>
            </a:r>
            <a:r>
              <a:rPr lang="en-US" sz="2900" dirty="0">
                <a:latin typeface="Times" pitchFamily="2" charset="0"/>
              </a:rPr>
              <a:t>Explain geopolitical and environmental factors which affect civic participation and voting in various regions of the United States </a:t>
            </a:r>
          </a:p>
          <a:p>
            <a:pPr>
              <a:lnSpc>
                <a:spcPct val="120000"/>
              </a:lnSpc>
              <a:spcBef>
                <a:spcPts val="0"/>
              </a:spcBef>
            </a:pPr>
            <a:r>
              <a:rPr lang="en-US" sz="2900" b="1" dirty="0">
                <a:latin typeface="Times" pitchFamily="2" charset="0"/>
              </a:rPr>
              <a:t>CL.H.1.5 </a:t>
            </a:r>
            <a:r>
              <a:rPr lang="en-US" sz="2900" dirty="0">
                <a:latin typeface="Times" pitchFamily="2" charset="0"/>
              </a:rPr>
              <a:t>Explain how the experiences and achievements of minorities and marginalized peoples have contributed to the protection of individual rights and “equality and justice for all” over time </a:t>
            </a:r>
          </a:p>
          <a:p>
            <a:pPr>
              <a:lnSpc>
                <a:spcPct val="120000"/>
              </a:lnSpc>
              <a:spcBef>
                <a:spcPts val="0"/>
              </a:spcBef>
            </a:pPr>
            <a:r>
              <a:rPr lang="en-US" sz="2900" b="1" dirty="0">
                <a:latin typeface="Times" pitchFamily="2" charset="0"/>
              </a:rPr>
              <a:t>CL.H.1.6 </a:t>
            </a:r>
            <a:r>
              <a:rPr lang="en-US" sz="2900" dirty="0">
                <a:latin typeface="Times" pitchFamily="2" charset="0"/>
              </a:rPr>
              <a:t>Exemplify ways individuals have demonstrated resistance and resilience to inequities, injustice, and discrimination within the American system of government over time </a:t>
            </a:r>
          </a:p>
          <a:p>
            <a:endParaRPr lang="en-US" sz="2900" dirty="0">
              <a:latin typeface="Times" pitchFamily="2" charset="0"/>
            </a:endParaRPr>
          </a:p>
          <a:p>
            <a:pPr marL="0" indent="0">
              <a:buNone/>
            </a:pPr>
            <a:r>
              <a:rPr lang="en-US" sz="3400" b="1" dirty="0">
                <a:solidFill>
                  <a:srgbClr val="C00000"/>
                </a:solidFill>
                <a:latin typeface="Times" pitchFamily="2" charset="0"/>
              </a:rPr>
              <a:t>ESSENTIAL QUESTION: </a:t>
            </a:r>
            <a:r>
              <a:rPr lang="en-US" sz="3400" dirty="0">
                <a:latin typeface="Times" pitchFamily="2" charset="0"/>
              </a:rPr>
              <a:t>How do citizens of the United States engage in civic participation and combat errors within American democracy?</a:t>
            </a:r>
            <a:r>
              <a:rPr lang="en-US" sz="3400" b="1" i="1" dirty="0">
                <a:latin typeface="Times" pitchFamily="2" charset="0"/>
              </a:rPr>
              <a:t> </a:t>
            </a:r>
            <a:endParaRPr lang="en-US" sz="3400" dirty="0">
              <a:latin typeface="Times" pitchFamily="2" charset="0"/>
            </a:endParaRPr>
          </a:p>
          <a:p>
            <a:pPr marL="0" indent="0">
              <a:buNone/>
            </a:pPr>
            <a:r>
              <a:rPr lang="en-US" sz="3400" b="1" dirty="0">
                <a:solidFill>
                  <a:srgbClr val="002060"/>
                </a:solidFill>
                <a:latin typeface="Times" pitchFamily="2" charset="0"/>
              </a:rPr>
              <a:t>STUDENTS CAN:</a:t>
            </a:r>
          </a:p>
          <a:p>
            <a:pPr marL="690563" lvl="0" indent="-225425"/>
            <a:r>
              <a:rPr lang="en-US" sz="3400" dirty="0">
                <a:latin typeface="Times" pitchFamily="2" charset="0"/>
              </a:rPr>
              <a:t>Demonstrate how the debate over equality has been a major factor impacting American citizenship</a:t>
            </a:r>
          </a:p>
          <a:p>
            <a:pPr marL="690563" lvl="0" indent="-225425"/>
            <a:r>
              <a:rPr lang="en-US" sz="3400" dirty="0">
                <a:latin typeface="Times" pitchFamily="2" charset="0"/>
              </a:rPr>
              <a:t>Explain how different groups have utilize tactics to influence equality in public policy </a:t>
            </a:r>
          </a:p>
          <a:p>
            <a:pPr marL="690563" lvl="0" indent="-225425"/>
            <a:r>
              <a:rPr lang="en-US" sz="3400" dirty="0">
                <a:latin typeface="Times" pitchFamily="2" charset="0"/>
              </a:rPr>
              <a:t>Explain how the federal government has attempted to rectify issues of equality through executive, legislative, and judicial authority</a:t>
            </a:r>
          </a:p>
          <a:p>
            <a:pPr marL="0" indent="0">
              <a:buNone/>
            </a:pPr>
            <a:r>
              <a:rPr lang="en-US" sz="3400" b="1" dirty="0">
                <a:solidFill>
                  <a:srgbClr val="C00000"/>
                </a:solidFill>
                <a:latin typeface="Times" pitchFamily="2" charset="0"/>
              </a:rPr>
              <a:t>AGENDA:</a:t>
            </a:r>
          </a:p>
          <a:p>
            <a:pPr>
              <a:buFont typeface="Wingdings" pitchFamily="2" charset="2"/>
              <a:buChar char="Ø"/>
            </a:pPr>
            <a:r>
              <a:rPr lang="en-US" sz="4200" dirty="0">
                <a:latin typeface="Times" pitchFamily="2" charset="0"/>
              </a:rPr>
              <a:t>Quiz Review/Citizenship and Immigration Quiz</a:t>
            </a:r>
          </a:p>
          <a:p>
            <a:pPr>
              <a:buFont typeface="Wingdings" pitchFamily="2" charset="2"/>
              <a:buChar char="Ø"/>
            </a:pPr>
            <a:r>
              <a:rPr lang="en-US" sz="4200" dirty="0">
                <a:latin typeface="Times" pitchFamily="2" charset="0"/>
              </a:rPr>
              <a:t>Content Connections</a:t>
            </a:r>
          </a:p>
          <a:p>
            <a:pPr>
              <a:buFont typeface="Wingdings" pitchFamily="2" charset="2"/>
              <a:buChar char="Ø"/>
            </a:pPr>
            <a:r>
              <a:rPr lang="en-US" sz="4200" dirty="0">
                <a:latin typeface="Times" pitchFamily="2" charset="0"/>
              </a:rPr>
              <a:t>Baseline for Civil Rights</a:t>
            </a:r>
          </a:p>
          <a:p>
            <a:pPr marL="0" indent="0">
              <a:buNone/>
            </a:pPr>
            <a:endParaRPr lang="en-US" sz="2900" dirty="0">
              <a:latin typeface="Times" pitchFamily="2" charset="0"/>
            </a:endParaRPr>
          </a:p>
          <a:p>
            <a:pPr marL="0" indent="0">
              <a:buNone/>
            </a:pPr>
            <a:r>
              <a:rPr lang="en-US" sz="3400" b="1" dirty="0">
                <a:latin typeface="Times" pitchFamily="2" charset="0"/>
              </a:rPr>
              <a:t>HOMEWORK:</a:t>
            </a:r>
          </a:p>
          <a:p>
            <a:pPr>
              <a:buFont typeface="Wingdings" pitchFamily="2" charset="2"/>
              <a:buChar char="Ø"/>
            </a:pPr>
            <a:r>
              <a:rPr lang="en-US" sz="4200" b="1" dirty="0">
                <a:solidFill>
                  <a:srgbClr val="FF0000"/>
                </a:solidFill>
                <a:latin typeface="Times" pitchFamily="2" charset="0"/>
              </a:rPr>
              <a:t> Current Events Journal#1 due Tuesday, September 7</a:t>
            </a:r>
          </a:p>
          <a:p>
            <a:pPr>
              <a:buFont typeface="Wingdings" pitchFamily="2" charset="2"/>
              <a:buChar char="Ø"/>
            </a:pPr>
            <a:endParaRPr lang="en-US" dirty="0"/>
          </a:p>
        </p:txBody>
      </p:sp>
    </p:spTree>
    <p:extLst>
      <p:ext uri="{BB962C8B-B14F-4D97-AF65-F5344CB8AC3E}">
        <p14:creationId xmlns:p14="http://schemas.microsoft.com/office/powerpoint/2010/main" val="4139926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Content Connections</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85900"/>
            <a:ext cx="10909300" cy="4691063"/>
          </a:xfrm>
          <a:solidFill>
            <a:schemeClr val="bg1"/>
          </a:solidFill>
        </p:spPr>
        <p:txBody>
          <a:bodyPr/>
          <a:lstStyle/>
          <a:p>
            <a:pPr marL="0" indent="0">
              <a:buNone/>
            </a:pPr>
            <a:r>
              <a:rPr lang="en-US" dirty="0">
                <a:latin typeface="Times" pitchFamily="2" charset="0"/>
              </a:rPr>
              <a:t>Making connections in writing with content</a:t>
            </a:r>
          </a:p>
        </p:txBody>
      </p:sp>
      <p:pic>
        <p:nvPicPr>
          <p:cNvPr id="1028" name="Picture 4" descr="How to Write a Proper Paper According to Calvin | Calvin and hobbes, Calvin  and hobbes quotes, Calvin and hobbes comics">
            <a:extLst>
              <a:ext uri="{FF2B5EF4-FFF2-40B4-BE49-F238E27FC236}">
                <a16:creationId xmlns:a16="http://schemas.microsoft.com/office/drawing/2014/main" id="{531B6D1D-7958-4381-8B3D-8FE183473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6563" y="2361186"/>
            <a:ext cx="3176119" cy="350559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D4F8D0-1026-415A-AA8F-5D83CD352D1E}"/>
              </a:ext>
            </a:extLst>
          </p:cNvPr>
          <p:cNvSpPr/>
          <p:nvPr/>
        </p:nvSpPr>
        <p:spPr>
          <a:xfrm>
            <a:off x="7300210" y="1579706"/>
            <a:ext cx="4452079" cy="687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Calvin’s big mistake</a:t>
            </a:r>
          </a:p>
        </p:txBody>
      </p:sp>
      <p:sp>
        <p:nvSpPr>
          <p:cNvPr id="8" name="Rectangle 7">
            <a:extLst>
              <a:ext uri="{FF2B5EF4-FFF2-40B4-BE49-F238E27FC236}">
                <a16:creationId xmlns:a16="http://schemas.microsoft.com/office/drawing/2014/main" id="{133EC785-FE8E-4547-AED5-B7D389D6EB1D}"/>
              </a:ext>
            </a:extLst>
          </p:cNvPr>
          <p:cNvSpPr/>
          <p:nvPr/>
        </p:nvSpPr>
        <p:spPr>
          <a:xfrm>
            <a:off x="814464" y="1978118"/>
            <a:ext cx="6485745" cy="216970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panose="02020603050405020304" pitchFamily="18" charset="0"/>
                <a:cs typeface="Times" panose="02020603050405020304" pitchFamily="18" charset="0"/>
              </a:rPr>
              <a:t>Vocabulary &amp; Concept connections to DACA </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Identify terms connected to DACA</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Explain their connections</a:t>
            </a: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871388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6108700"/>
          </a:xfrm>
          <a:solidFill>
            <a:schemeClr val="bg1"/>
          </a:solidFill>
          <a:ln>
            <a:solidFill>
              <a:schemeClr val="tx1">
                <a:lumMod val="75000"/>
                <a:lumOff val="25000"/>
              </a:schemeClr>
            </a:solidFill>
          </a:ln>
        </p:spPr>
        <p:txBody>
          <a:bodyPr>
            <a:normAutofit fontScale="47500" lnSpcReduction="20000"/>
          </a:bodyPr>
          <a:lstStyle/>
          <a:p>
            <a:pPr marL="0" indent="0">
              <a:buNone/>
            </a:pPr>
            <a:r>
              <a:rPr lang="en-US" sz="2900" b="1" dirty="0">
                <a:latin typeface="Times" pitchFamily="2" charset="0"/>
              </a:rPr>
              <a:t>UNIT 7 - CITIZENSHIP</a:t>
            </a:r>
          </a:p>
          <a:p>
            <a:pPr>
              <a:lnSpc>
                <a:spcPct val="120000"/>
              </a:lnSpc>
              <a:spcBef>
                <a:spcPts val="0"/>
              </a:spcBef>
            </a:pPr>
            <a:r>
              <a:rPr lang="en-US" sz="2900" b="1" dirty="0">
                <a:latin typeface="Times" pitchFamily="2" charset="0"/>
              </a:rPr>
              <a:t>CL.G.1.2 </a:t>
            </a:r>
            <a:r>
              <a:rPr lang="en-US" sz="2900" dirty="0">
                <a:latin typeface="Times" pitchFamily="2" charset="0"/>
              </a:rPr>
              <a:t>Explain geopolitical and environmental factors which affect civic participation and voting in various regions of the United States </a:t>
            </a:r>
          </a:p>
          <a:p>
            <a:pPr>
              <a:lnSpc>
                <a:spcPct val="120000"/>
              </a:lnSpc>
              <a:spcBef>
                <a:spcPts val="0"/>
              </a:spcBef>
            </a:pPr>
            <a:r>
              <a:rPr lang="en-US" sz="2900" b="1" dirty="0">
                <a:latin typeface="Times" pitchFamily="2" charset="0"/>
              </a:rPr>
              <a:t>CL.H.1.5 </a:t>
            </a:r>
            <a:r>
              <a:rPr lang="en-US" sz="2900" dirty="0">
                <a:latin typeface="Times" pitchFamily="2" charset="0"/>
              </a:rPr>
              <a:t>Explain how the experiences and achievements of minorities and marginalized peoples have contributed to the protection of individual rights and “equality and justice for all” over time </a:t>
            </a:r>
          </a:p>
          <a:p>
            <a:pPr>
              <a:lnSpc>
                <a:spcPct val="120000"/>
              </a:lnSpc>
              <a:spcBef>
                <a:spcPts val="0"/>
              </a:spcBef>
            </a:pPr>
            <a:r>
              <a:rPr lang="en-US" sz="2900" b="1" dirty="0">
                <a:latin typeface="Times" pitchFamily="2" charset="0"/>
              </a:rPr>
              <a:t>CL.H.1.6 </a:t>
            </a:r>
            <a:r>
              <a:rPr lang="en-US" sz="2900" dirty="0">
                <a:latin typeface="Times" pitchFamily="2" charset="0"/>
              </a:rPr>
              <a:t>Exemplify ways individuals have demonstrated resistance and resilience to inequities, injustice, and discrimination within the American system of government over time </a:t>
            </a:r>
          </a:p>
          <a:p>
            <a:endParaRPr lang="en-US" sz="2900" dirty="0">
              <a:latin typeface="Times" pitchFamily="2" charset="0"/>
            </a:endParaRPr>
          </a:p>
          <a:p>
            <a:pPr marL="0" indent="0">
              <a:buNone/>
            </a:pPr>
            <a:r>
              <a:rPr lang="en-US" sz="3400" b="1" dirty="0">
                <a:solidFill>
                  <a:srgbClr val="C00000"/>
                </a:solidFill>
                <a:latin typeface="Times" pitchFamily="2" charset="0"/>
              </a:rPr>
              <a:t>ESSENTIAL QUESTION: </a:t>
            </a:r>
            <a:r>
              <a:rPr lang="en-US" sz="3400" dirty="0">
                <a:latin typeface="Times" pitchFamily="2" charset="0"/>
              </a:rPr>
              <a:t>How do citizens of the United States engage in civic participation and combat errors within American democracy?</a:t>
            </a:r>
            <a:r>
              <a:rPr lang="en-US" sz="3400" b="1" i="1" dirty="0">
                <a:latin typeface="Times" pitchFamily="2" charset="0"/>
              </a:rPr>
              <a:t> </a:t>
            </a:r>
            <a:endParaRPr lang="en-US" sz="3400" dirty="0">
              <a:latin typeface="Times" pitchFamily="2" charset="0"/>
            </a:endParaRPr>
          </a:p>
          <a:p>
            <a:pPr marL="0" indent="0">
              <a:buNone/>
            </a:pPr>
            <a:r>
              <a:rPr lang="en-US" sz="3400" b="1" dirty="0">
                <a:solidFill>
                  <a:srgbClr val="002060"/>
                </a:solidFill>
                <a:latin typeface="Times" pitchFamily="2" charset="0"/>
              </a:rPr>
              <a:t>STUDENTS CAN:</a:t>
            </a:r>
          </a:p>
          <a:p>
            <a:pPr marL="690563" lvl="0" indent="-225425"/>
            <a:r>
              <a:rPr lang="en-US" sz="3400" dirty="0">
                <a:latin typeface="Times" pitchFamily="2" charset="0"/>
              </a:rPr>
              <a:t>Demonstrate how the debate over equality has been a major factor impacting American citizenship</a:t>
            </a:r>
          </a:p>
          <a:p>
            <a:pPr marL="690563" lvl="0" indent="-225425"/>
            <a:r>
              <a:rPr lang="en-US" sz="3400" dirty="0">
                <a:latin typeface="Times" pitchFamily="2" charset="0"/>
              </a:rPr>
              <a:t>Explain how different groups have utilize tactics to influence equality in public policy </a:t>
            </a:r>
          </a:p>
          <a:p>
            <a:pPr marL="690563" lvl="0" indent="-225425"/>
            <a:r>
              <a:rPr lang="en-US" sz="3400" dirty="0">
                <a:latin typeface="Times" pitchFamily="2" charset="0"/>
              </a:rPr>
              <a:t>Explain how the federal government has attempted to rectify issues of equality through executive, legislative, and judicial authority</a:t>
            </a:r>
          </a:p>
          <a:p>
            <a:pPr marL="0" indent="0">
              <a:buNone/>
            </a:pPr>
            <a:r>
              <a:rPr lang="en-US" sz="3400" b="1" dirty="0">
                <a:solidFill>
                  <a:srgbClr val="C00000"/>
                </a:solidFill>
                <a:latin typeface="Times" pitchFamily="2" charset="0"/>
              </a:rPr>
              <a:t>AGENDA:</a:t>
            </a:r>
          </a:p>
          <a:p>
            <a:pPr>
              <a:buFont typeface="Wingdings" pitchFamily="2" charset="2"/>
              <a:buChar char="Ø"/>
            </a:pPr>
            <a:r>
              <a:rPr lang="en-US" sz="4200" dirty="0">
                <a:latin typeface="Times" pitchFamily="2" charset="0"/>
              </a:rPr>
              <a:t>Establishing a core value</a:t>
            </a:r>
          </a:p>
          <a:p>
            <a:pPr>
              <a:buFont typeface="Wingdings" pitchFamily="2" charset="2"/>
              <a:buChar char="Ø"/>
            </a:pPr>
            <a:r>
              <a:rPr lang="en-US" sz="4200" dirty="0">
                <a:latin typeface="Times" pitchFamily="2" charset="0"/>
              </a:rPr>
              <a:t>Baseline for Civil Rights</a:t>
            </a:r>
          </a:p>
          <a:p>
            <a:pPr>
              <a:buFont typeface="Wingdings" pitchFamily="2" charset="2"/>
              <a:buChar char="Ø"/>
            </a:pPr>
            <a:r>
              <a:rPr lang="en-US" sz="4200" dirty="0">
                <a:latin typeface="Times" pitchFamily="2" charset="0"/>
              </a:rPr>
              <a:t>Stand &amp; Deliver</a:t>
            </a:r>
          </a:p>
          <a:p>
            <a:pPr marL="0" indent="0">
              <a:buNone/>
            </a:pPr>
            <a:endParaRPr lang="en-US" sz="2900" dirty="0">
              <a:latin typeface="Times" pitchFamily="2" charset="0"/>
            </a:endParaRPr>
          </a:p>
          <a:p>
            <a:pPr marL="0" indent="0">
              <a:buNone/>
            </a:pPr>
            <a:r>
              <a:rPr lang="en-US" sz="3400" b="1" dirty="0">
                <a:latin typeface="Times" pitchFamily="2" charset="0"/>
              </a:rPr>
              <a:t>HOMEWORK:</a:t>
            </a:r>
          </a:p>
          <a:p>
            <a:pPr>
              <a:buFont typeface="Wingdings" pitchFamily="2" charset="2"/>
              <a:buChar char="Ø"/>
            </a:pPr>
            <a:r>
              <a:rPr lang="en-US" sz="4200" b="1" dirty="0">
                <a:solidFill>
                  <a:srgbClr val="FF0000"/>
                </a:solidFill>
                <a:latin typeface="Times" pitchFamily="2" charset="0"/>
              </a:rPr>
              <a:t> Stand and Deliver</a:t>
            </a:r>
          </a:p>
          <a:p>
            <a:pPr>
              <a:buFont typeface="Wingdings" pitchFamily="2" charset="2"/>
              <a:buChar char="Ø"/>
            </a:pPr>
            <a:endParaRPr lang="en-US" dirty="0"/>
          </a:p>
        </p:txBody>
      </p:sp>
    </p:spTree>
    <p:extLst>
      <p:ext uri="{BB962C8B-B14F-4D97-AF65-F5344CB8AC3E}">
        <p14:creationId xmlns:p14="http://schemas.microsoft.com/office/powerpoint/2010/main" val="2061003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365125"/>
            <a:ext cx="10515600" cy="866775"/>
          </a:xfrm>
          <a:solidFill>
            <a:schemeClr val="tx1"/>
          </a:solidFill>
        </p:spPr>
        <p:txBody>
          <a:bodyPr/>
          <a:lstStyle/>
          <a:p>
            <a:r>
              <a:rPr lang="en-US" dirty="0">
                <a:solidFill>
                  <a:schemeClr val="bg1"/>
                </a:solidFill>
                <a:latin typeface="Castellar" panose="020A0402060406010301" pitchFamily="18" charset="77"/>
              </a:rPr>
              <a:t>Citizenship Test </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476250" y="4102100"/>
            <a:ext cx="7708900" cy="2273299"/>
          </a:xfrm>
          <a:solidFill>
            <a:schemeClr val="bg1"/>
          </a:solidFill>
          <a:ln>
            <a:solidFill>
              <a:srgbClr val="002060"/>
            </a:solidFill>
          </a:ln>
        </p:spPr>
        <p:txBody>
          <a:bodyPr>
            <a:normAutofit/>
          </a:bodyPr>
          <a:lstStyle/>
          <a:p>
            <a:r>
              <a:rPr lang="en-US" sz="2400" dirty="0">
                <a:latin typeface="Times" pitchFamily="2" charset="0"/>
              </a:rPr>
              <a:t>Define in your own words what it means to be an “equal” as a citizen of the United States</a:t>
            </a:r>
          </a:p>
          <a:p>
            <a:r>
              <a:rPr lang="en-US" sz="2400" dirty="0">
                <a:latin typeface="Times" pitchFamily="2" charset="0"/>
              </a:rPr>
              <a:t>Consider what privileges granted to all citizens </a:t>
            </a:r>
          </a:p>
        </p:txBody>
      </p:sp>
      <p:sp>
        <p:nvSpPr>
          <p:cNvPr id="4" name="Rectangle 3">
            <a:extLst>
              <a:ext uri="{FF2B5EF4-FFF2-40B4-BE49-F238E27FC236}">
                <a16:creationId xmlns:a16="http://schemas.microsoft.com/office/drawing/2014/main" id="{105123EF-0544-564B-AA74-5F0CA98B5293}"/>
              </a:ext>
            </a:extLst>
          </p:cNvPr>
          <p:cNvSpPr/>
          <p:nvPr/>
        </p:nvSpPr>
        <p:spPr>
          <a:xfrm>
            <a:off x="196850" y="1358900"/>
            <a:ext cx="11798300" cy="25019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“We hold these truths to be self-evident, that all men are created equal, that they are endowed by their Creator with certain unalienable Rights, that among these are Life, Liberty and the pursuit of Happiness. That to secure these rights, Governments are instituted among Men, deriving their just powers from the consent of the governed.”</a:t>
            </a:r>
          </a:p>
          <a:p>
            <a:r>
              <a:rPr lang="en-US" sz="2400" dirty="0">
                <a:latin typeface="Times" pitchFamily="2" charset="0"/>
              </a:rPr>
              <a:t>	- Thomas Jefferson, “Declaration of Independence”, 1776 </a:t>
            </a:r>
          </a:p>
        </p:txBody>
      </p:sp>
      <p:pic>
        <p:nvPicPr>
          <p:cNvPr id="7" name="Picture 6">
            <a:extLst>
              <a:ext uri="{FF2B5EF4-FFF2-40B4-BE49-F238E27FC236}">
                <a16:creationId xmlns:a16="http://schemas.microsoft.com/office/drawing/2014/main" id="{76EEA2C7-7513-BB4F-88A2-C4ECEB8904EF}"/>
              </a:ext>
            </a:extLst>
          </p:cNvPr>
          <p:cNvPicPr>
            <a:picLocks noChangeAspect="1"/>
          </p:cNvPicPr>
          <p:nvPr/>
        </p:nvPicPr>
        <p:blipFill>
          <a:blip r:embed="rId2"/>
          <a:stretch>
            <a:fillRect/>
          </a:stretch>
        </p:blipFill>
        <p:spPr>
          <a:xfrm>
            <a:off x="8432800" y="2928540"/>
            <a:ext cx="3314700" cy="1864519"/>
          </a:xfrm>
          <a:prstGeom prst="rect">
            <a:avLst/>
          </a:prstGeom>
        </p:spPr>
      </p:pic>
    </p:spTree>
    <p:extLst>
      <p:ext uri="{BB962C8B-B14F-4D97-AF65-F5344CB8AC3E}">
        <p14:creationId xmlns:p14="http://schemas.microsoft.com/office/powerpoint/2010/main" val="1258099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Let’s Be Civil </a:t>
            </a:r>
          </a:p>
        </p:txBody>
      </p:sp>
      <p:sp>
        <p:nvSpPr>
          <p:cNvPr id="4" name="Rectangle 3">
            <a:extLst>
              <a:ext uri="{FF2B5EF4-FFF2-40B4-BE49-F238E27FC236}">
                <a16:creationId xmlns:a16="http://schemas.microsoft.com/office/drawing/2014/main" id="{E8A20D52-C757-46C6-98DC-7B221E44A491}"/>
              </a:ext>
            </a:extLst>
          </p:cNvPr>
          <p:cNvSpPr/>
          <p:nvPr/>
        </p:nvSpPr>
        <p:spPr>
          <a:xfrm>
            <a:off x="444500" y="1364105"/>
            <a:ext cx="11292798" cy="14540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“Freedom is not a gift bestowed upon us by other men, but a right that belongs to us by the laws of God and nature.”</a:t>
            </a:r>
          </a:p>
          <a:p>
            <a:r>
              <a:rPr lang="en-US" sz="2400" dirty="0">
                <a:latin typeface="Times" panose="02020603050405020304" pitchFamily="18" charset="0"/>
                <a:cs typeface="Times" panose="02020603050405020304" pitchFamily="18" charset="0"/>
              </a:rPr>
              <a:t>	- Ben Franklin</a:t>
            </a:r>
          </a:p>
        </p:txBody>
      </p:sp>
      <p:sp>
        <p:nvSpPr>
          <p:cNvPr id="5" name="Rectangle 4">
            <a:extLst>
              <a:ext uri="{FF2B5EF4-FFF2-40B4-BE49-F238E27FC236}">
                <a16:creationId xmlns:a16="http://schemas.microsoft.com/office/drawing/2014/main" id="{367FAFCC-ACE5-414F-AD59-390779FFF784}"/>
              </a:ext>
            </a:extLst>
          </p:cNvPr>
          <p:cNvSpPr/>
          <p:nvPr/>
        </p:nvSpPr>
        <p:spPr>
          <a:xfrm>
            <a:off x="444500" y="3275349"/>
            <a:ext cx="4468318" cy="1873771"/>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002060"/>
                </a:solidFill>
                <a:latin typeface="Times" panose="02020603050405020304" pitchFamily="18" charset="0"/>
                <a:cs typeface="Times" panose="02020603050405020304" pitchFamily="18" charset="0"/>
              </a:rPr>
              <a:t>Civil Liberties</a:t>
            </a:r>
            <a:endParaRPr lang="en-US" sz="2400" dirty="0">
              <a:solidFill>
                <a:srgbClr val="00206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Rights guaranteed to the people</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Limit placed on government power</a:t>
            </a:r>
          </a:p>
        </p:txBody>
      </p:sp>
      <p:sp>
        <p:nvSpPr>
          <p:cNvPr id="7" name="Rectangle 6">
            <a:extLst>
              <a:ext uri="{FF2B5EF4-FFF2-40B4-BE49-F238E27FC236}">
                <a16:creationId xmlns:a16="http://schemas.microsoft.com/office/drawing/2014/main" id="{FC2D7605-0041-45F7-92EE-E05D99DD7F3E}"/>
              </a:ext>
            </a:extLst>
          </p:cNvPr>
          <p:cNvSpPr/>
          <p:nvPr/>
        </p:nvSpPr>
        <p:spPr>
          <a:xfrm>
            <a:off x="5440180" y="3291357"/>
            <a:ext cx="4468318" cy="2869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0000"/>
                </a:solidFill>
                <a:latin typeface="Times" panose="02020603050405020304" pitchFamily="18" charset="0"/>
                <a:cs typeface="Times" panose="02020603050405020304" pitchFamily="18" charset="0"/>
              </a:rPr>
              <a:t>Civil Rights</a:t>
            </a:r>
            <a:endParaRPr lang="en-US" sz="2400" dirty="0">
              <a:solidFill>
                <a:srgbClr val="FF000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Guarantees of social opportunity and protection under the law, regardless of race, ethnicity, gender, or religion </a:t>
            </a:r>
          </a:p>
        </p:txBody>
      </p:sp>
      <p:pic>
        <p:nvPicPr>
          <p:cNvPr id="2050" name="Picture 2" descr="When Ben Franklin Died, He Created Two Trust Funds That Gathered Interest  Over 200 Years... | Celebrity Net Worth">
            <a:extLst>
              <a:ext uri="{FF2B5EF4-FFF2-40B4-BE49-F238E27FC236}">
                <a16:creationId xmlns:a16="http://schemas.microsoft.com/office/drawing/2014/main" id="{FC9A30F6-6966-461F-9F9B-4BEBD02A3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6296" y="2121106"/>
            <a:ext cx="1897504"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16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14</a:t>
            </a:r>
            <a:r>
              <a:rPr lang="en-US" baseline="30000" dirty="0">
                <a:solidFill>
                  <a:schemeClr val="bg1"/>
                </a:solidFill>
                <a:latin typeface="Castellar" panose="020A0402060406010301" pitchFamily="18" charset="77"/>
              </a:rPr>
              <a:t>th</a:t>
            </a:r>
            <a:r>
              <a:rPr lang="en-US" dirty="0">
                <a:solidFill>
                  <a:schemeClr val="bg1"/>
                </a:solidFill>
                <a:latin typeface="Castellar" panose="020A0402060406010301" pitchFamily="18" charset="77"/>
              </a:rPr>
              <a:t> = Equality</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499" y="3977807"/>
            <a:ext cx="11502661" cy="2199156"/>
          </a:xfrm>
          <a:solidFill>
            <a:schemeClr val="bg1"/>
          </a:solidFill>
        </p:spPr>
        <p:txBody>
          <a:bodyPr/>
          <a:lstStyle/>
          <a:p>
            <a:pPr marL="0" indent="0">
              <a:buNone/>
            </a:pPr>
            <a:r>
              <a:rPr lang="en-US" b="1" u="sng" dirty="0">
                <a:latin typeface="Times" pitchFamily="2" charset="0"/>
              </a:rPr>
              <a:t>14</a:t>
            </a:r>
            <a:r>
              <a:rPr lang="en-US" b="1" u="sng" baseline="30000" dirty="0">
                <a:latin typeface="Times" pitchFamily="2" charset="0"/>
              </a:rPr>
              <a:t>th</a:t>
            </a:r>
            <a:r>
              <a:rPr lang="en-US" b="1" u="sng" dirty="0">
                <a:latin typeface="Times" pitchFamily="2" charset="0"/>
              </a:rPr>
              <a:t> Amendment</a:t>
            </a:r>
            <a:endParaRPr lang="en-US" dirty="0">
              <a:latin typeface="Times" pitchFamily="2" charset="0"/>
            </a:endParaRPr>
          </a:p>
          <a:p>
            <a:r>
              <a:rPr lang="en-US" b="1" i="1" u="sng" dirty="0">
                <a:solidFill>
                  <a:srgbClr val="FF0000"/>
                </a:solidFill>
                <a:latin typeface="Times" pitchFamily="2" charset="0"/>
              </a:rPr>
              <a:t>Equal protection clause</a:t>
            </a:r>
            <a:r>
              <a:rPr lang="en-US" b="1" dirty="0">
                <a:solidFill>
                  <a:srgbClr val="FF0000"/>
                </a:solidFill>
                <a:latin typeface="Times" pitchFamily="2" charset="0"/>
              </a:rPr>
              <a:t> </a:t>
            </a:r>
            <a:r>
              <a:rPr lang="en-US" dirty="0">
                <a:latin typeface="Times" pitchFamily="2" charset="0"/>
              </a:rPr>
              <a:t>– states cannot deny privileges</a:t>
            </a:r>
          </a:p>
          <a:p>
            <a:r>
              <a:rPr lang="en-US" b="1" i="1" u="sng" dirty="0">
                <a:solidFill>
                  <a:srgbClr val="002060"/>
                </a:solidFill>
                <a:latin typeface="Times" pitchFamily="2" charset="0"/>
              </a:rPr>
              <a:t>Due process clause</a:t>
            </a:r>
            <a:r>
              <a:rPr lang="en-US" b="1" i="1" dirty="0">
                <a:solidFill>
                  <a:srgbClr val="002060"/>
                </a:solidFill>
                <a:latin typeface="Times" pitchFamily="2" charset="0"/>
              </a:rPr>
              <a:t> </a:t>
            </a:r>
            <a:r>
              <a:rPr lang="en-US" dirty="0">
                <a:latin typeface="Times" pitchFamily="2" charset="0"/>
              </a:rPr>
              <a:t>– states cannot deny life, liberty, or property without due process</a:t>
            </a:r>
          </a:p>
        </p:txBody>
      </p:sp>
      <p:sp>
        <p:nvSpPr>
          <p:cNvPr id="5" name="Rectangle 4">
            <a:extLst>
              <a:ext uri="{FF2B5EF4-FFF2-40B4-BE49-F238E27FC236}">
                <a16:creationId xmlns:a16="http://schemas.microsoft.com/office/drawing/2014/main" id="{2C5AE49D-ADFB-4B6E-8FFE-311207B47FFE}"/>
              </a:ext>
            </a:extLst>
          </p:cNvPr>
          <p:cNvSpPr/>
          <p:nvPr/>
        </p:nvSpPr>
        <p:spPr>
          <a:xfrm>
            <a:off x="444500" y="1334125"/>
            <a:ext cx="11262818" cy="250335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All persons born or naturalized in the United States and subject to the jurisdiction thereof, are citizens of the United States and of the State wherein they reside. </a:t>
            </a:r>
            <a:r>
              <a:rPr lang="en-US" sz="2400" b="1" u="sng" dirty="0">
                <a:solidFill>
                  <a:srgbClr val="FFFF00"/>
                </a:solidFill>
                <a:latin typeface="Times" panose="02020603050405020304" pitchFamily="18" charset="0"/>
                <a:cs typeface="Times" panose="02020603050405020304" pitchFamily="18" charset="0"/>
              </a:rPr>
              <a:t>No State shall make or enforce any law which shall abridge the privileges or immunities of citizens of the United States</a:t>
            </a:r>
            <a:r>
              <a:rPr lang="en-US" sz="2400" dirty="0">
                <a:latin typeface="Times" panose="02020603050405020304" pitchFamily="18" charset="0"/>
                <a:cs typeface="Times" panose="02020603050405020304" pitchFamily="18" charset="0"/>
              </a:rPr>
              <a:t>; </a:t>
            </a:r>
            <a:r>
              <a:rPr lang="en-US" sz="2400" b="1" u="sng" dirty="0">
                <a:solidFill>
                  <a:srgbClr val="00FFFF"/>
                </a:solidFill>
                <a:latin typeface="Times" panose="02020603050405020304" pitchFamily="18" charset="0"/>
                <a:cs typeface="Times" panose="02020603050405020304" pitchFamily="18" charset="0"/>
              </a:rPr>
              <a:t>nor shall any State deprive any person of life, liberty, or property, without due process of law; nor deny to any person within its jurisdiction the equal protection of the laws.</a:t>
            </a:r>
          </a:p>
          <a:p>
            <a:r>
              <a:rPr lang="en-US" sz="2400" dirty="0">
                <a:latin typeface="Times" panose="02020603050405020304" pitchFamily="18" charset="0"/>
                <a:cs typeface="Times" panose="02020603050405020304" pitchFamily="18" charset="0"/>
              </a:rPr>
              <a:t>	- 14</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U.S. Constitution</a:t>
            </a:r>
          </a:p>
        </p:txBody>
      </p:sp>
    </p:spTree>
    <p:extLst>
      <p:ext uri="{BB962C8B-B14F-4D97-AF65-F5344CB8AC3E}">
        <p14:creationId xmlns:p14="http://schemas.microsoft.com/office/powerpoint/2010/main" val="3394118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9FA60C1C-F207-D146-9256-C049D4F9EC94}"/>
              </a:ext>
            </a:extLst>
          </p:cNvPr>
          <p:cNvSpPr>
            <a:spLocks noGrp="1" noChangeArrowheads="1"/>
          </p:cNvSpPr>
          <p:nvPr>
            <p:ph type="title"/>
          </p:nvPr>
        </p:nvSpPr>
        <p:spPr>
          <a:xfrm>
            <a:off x="508000" y="122832"/>
            <a:ext cx="10350500" cy="806450"/>
          </a:xfrm>
          <a:solidFill>
            <a:schemeClr val="tx1"/>
          </a:solidFill>
        </p:spPr>
        <p:txBody>
          <a:bodyPr/>
          <a:lstStyle/>
          <a:p>
            <a:pPr>
              <a:defRPr/>
            </a:pPr>
            <a:r>
              <a:rPr lang="en-US" altLang="en-US" b="1" dirty="0">
                <a:solidFill>
                  <a:schemeClr val="bg1"/>
                </a:solidFill>
                <a:latin typeface="Castellar" panose="020A0402060406010301" pitchFamily="18" charset="77"/>
              </a:rPr>
              <a:t>Equality???? </a:t>
            </a:r>
          </a:p>
        </p:txBody>
      </p:sp>
      <p:sp>
        <p:nvSpPr>
          <p:cNvPr id="6147" name="Rectangle 5">
            <a:extLst>
              <a:ext uri="{FF2B5EF4-FFF2-40B4-BE49-F238E27FC236}">
                <a16:creationId xmlns:a16="http://schemas.microsoft.com/office/drawing/2014/main" id="{218A1D01-B05E-C945-8855-04FEC8745AFA}"/>
              </a:ext>
            </a:extLst>
          </p:cNvPr>
          <p:cNvSpPr>
            <a:spLocks noGrp="1" noChangeArrowheads="1"/>
          </p:cNvSpPr>
          <p:nvPr>
            <p:ph type="body" idx="4294967295"/>
          </p:nvPr>
        </p:nvSpPr>
        <p:spPr>
          <a:xfrm>
            <a:off x="508000" y="1039214"/>
            <a:ext cx="10744200" cy="5564785"/>
          </a:xfrm>
          <a:solidFill>
            <a:schemeClr val="bg1"/>
          </a:solidFill>
        </p:spPr>
        <p:txBody>
          <a:bodyPr rtlCol="0">
            <a:normAutofit/>
          </a:bodyPr>
          <a:lstStyle/>
          <a:p>
            <a:pPr marL="0" indent="0">
              <a:spcBef>
                <a:spcPts val="0"/>
              </a:spcBef>
              <a:buNone/>
              <a:defRPr/>
            </a:pPr>
            <a:r>
              <a:rPr lang="en-US" altLang="en-US" sz="2400" b="1" u="sng" dirty="0">
                <a:solidFill>
                  <a:srgbClr val="002060"/>
                </a:solidFill>
                <a:latin typeface="Times New Roman" panose="02020603050405020304" pitchFamily="18" charset="0"/>
                <a:cs typeface="Times New Roman" panose="02020603050405020304" pitchFamily="18" charset="0"/>
              </a:rPr>
              <a:t>A Complicated Debate</a:t>
            </a:r>
            <a:br>
              <a:rPr lang="en-US" sz="2400" dirty="0">
                <a:latin typeface="Times New Roman" panose="02020603050405020304" pitchFamily="18" charset="0"/>
                <a:cs typeface="Times New Roman" panose="02020603050405020304" pitchFamily="18" charset="0"/>
              </a:rPr>
            </a:br>
            <a:br>
              <a:rPr lang="en-US" b="0" dirty="0"/>
            </a:br>
            <a:br>
              <a:rPr lang="en-US" sz="2400" dirty="0"/>
            </a:br>
            <a:endParaRPr lang="en-US" altLang="en-US" sz="2400" dirty="0">
              <a:latin typeface="Times New Roman" panose="02020603050405020304" pitchFamily="18" charset="0"/>
              <a:cs typeface="Times New Roman" panose="02020603050405020304" pitchFamily="18" charset="0"/>
            </a:endParaRPr>
          </a:p>
          <a:p>
            <a:pPr marL="0" indent="0">
              <a:spcBef>
                <a:spcPts val="0"/>
              </a:spcBef>
              <a:defRPr/>
            </a:pPr>
            <a:endParaRPr lang="en-US" altLang="en-US" sz="2400" dirty="0">
              <a:latin typeface="Times New Roman" panose="02020603050405020304" pitchFamily="18" charset="0"/>
              <a:cs typeface="Times New Roman" panose="02020603050405020304" pitchFamily="18" charset="0"/>
            </a:endParaRPr>
          </a:p>
          <a:p>
            <a:pPr marL="0" indent="0">
              <a:spcBef>
                <a:spcPts val="0"/>
              </a:spcBef>
              <a:defRPr/>
            </a:pPr>
            <a:endParaRPr lang="en-US" altLang="en-US" sz="2400" dirty="0">
              <a:latin typeface="Times New Roman" panose="02020603050405020304" pitchFamily="18" charset="0"/>
              <a:cs typeface="Times New Roman" panose="02020603050405020304" pitchFamily="18" charset="0"/>
            </a:endParaRPr>
          </a:p>
          <a:p>
            <a:pPr marL="0" indent="0">
              <a:spcBef>
                <a:spcPts val="0"/>
              </a:spcBef>
              <a:defRPr/>
            </a:pPr>
            <a:endParaRPr lang="en-US" altLang="en-US" sz="2400" dirty="0">
              <a:latin typeface="Times New Roman" panose="02020603050405020304" pitchFamily="18" charset="0"/>
              <a:cs typeface="Times New Roman" panose="02020603050405020304" pitchFamily="18" charset="0"/>
            </a:endParaRPr>
          </a:p>
          <a:p>
            <a:pPr marL="0" indent="0">
              <a:spcBef>
                <a:spcPts val="0"/>
              </a:spcBef>
              <a:buNone/>
              <a:defRPr/>
            </a:pPr>
            <a:endParaRPr lang="en-US" altLang="en-US" sz="2400" dirty="0">
              <a:latin typeface="Times New Roman" panose="02020603050405020304" pitchFamily="18" charset="0"/>
              <a:cs typeface="Times New Roman" panose="02020603050405020304" pitchFamily="18" charset="0"/>
            </a:endParaRPr>
          </a:p>
          <a:p>
            <a:pPr marL="0" indent="0">
              <a:spcBef>
                <a:spcPts val="0"/>
              </a:spcBef>
              <a:buNone/>
              <a:defRPr/>
            </a:pPr>
            <a:endParaRPr lang="en-US" altLang="en-US" sz="2400" dirty="0">
              <a:latin typeface="Times New Roman" panose="02020603050405020304" pitchFamily="18" charset="0"/>
              <a:cs typeface="Times New Roman" panose="02020603050405020304" pitchFamily="18" charset="0"/>
            </a:endParaRPr>
          </a:p>
          <a:p>
            <a:pPr marL="0" indent="0">
              <a:spcBef>
                <a:spcPts val="0"/>
              </a:spcBef>
              <a:buNone/>
              <a:defRPr/>
            </a:pPr>
            <a:r>
              <a:rPr lang="en-US" altLang="en-US" sz="2400" dirty="0">
                <a:latin typeface="Times New Roman" panose="02020603050405020304" pitchFamily="18" charset="0"/>
                <a:cs typeface="Times New Roman" panose="02020603050405020304" pitchFamily="18" charset="0"/>
              </a:rPr>
              <a:t>4 ways to view</a:t>
            </a:r>
          </a:p>
        </p:txBody>
      </p:sp>
      <p:pic>
        <p:nvPicPr>
          <p:cNvPr id="14340" name="Picture 2">
            <a:extLst>
              <a:ext uri="{FF2B5EF4-FFF2-40B4-BE49-F238E27FC236}">
                <a16:creationId xmlns:a16="http://schemas.microsoft.com/office/drawing/2014/main" id="{79FE8EC8-98C7-7549-BFD4-A41C0E1941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0" y="2736798"/>
            <a:ext cx="3759200" cy="16636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192D86-3B25-1D47-9906-67B326001F7E}"/>
              </a:ext>
            </a:extLst>
          </p:cNvPr>
          <p:cNvSpPr/>
          <p:nvPr/>
        </p:nvSpPr>
        <p:spPr>
          <a:xfrm>
            <a:off x="844550" y="4511578"/>
            <a:ext cx="10839450" cy="19050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defRPr/>
            </a:pPr>
            <a:r>
              <a:rPr lang="en-US" altLang="en-US" sz="2400" b="1" u="sng" dirty="0">
                <a:solidFill>
                  <a:srgbClr val="FFC000"/>
                </a:solidFill>
                <a:latin typeface="Times New Roman" panose="02020603050405020304" pitchFamily="18" charset="0"/>
                <a:cs typeface="Times New Roman" panose="02020603050405020304" pitchFamily="18" charset="0"/>
              </a:rPr>
              <a:t>Equality of opportunity</a:t>
            </a:r>
            <a:r>
              <a:rPr lang="en-US" altLang="en-US" sz="2400" b="1" dirty="0">
                <a:solidFill>
                  <a:srgbClr val="FFC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everyone has an equal chance</a:t>
            </a:r>
          </a:p>
          <a:p>
            <a:pPr>
              <a:spcBef>
                <a:spcPts val="0"/>
              </a:spcBef>
              <a:defRPr/>
            </a:pPr>
            <a:r>
              <a:rPr lang="en-US" altLang="en-US" sz="2400" b="1" u="sng" dirty="0">
                <a:solidFill>
                  <a:srgbClr val="FFC000"/>
                </a:solidFill>
                <a:latin typeface="Times New Roman" panose="02020603050405020304" pitchFamily="18" charset="0"/>
                <a:cs typeface="Times New Roman" panose="02020603050405020304" pitchFamily="18" charset="0"/>
              </a:rPr>
              <a:t>Equal starting points</a:t>
            </a:r>
            <a:r>
              <a:rPr lang="en-US" altLang="en-US" sz="2400" b="1" dirty="0">
                <a:solidFill>
                  <a:srgbClr val="FFC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hard to achieve due to difference in economic level</a:t>
            </a:r>
          </a:p>
          <a:p>
            <a:pPr>
              <a:spcBef>
                <a:spcPts val="0"/>
              </a:spcBef>
              <a:defRPr/>
            </a:pPr>
            <a:r>
              <a:rPr lang="en-US" altLang="en-US" sz="2400" b="1" u="sng" dirty="0">
                <a:solidFill>
                  <a:srgbClr val="FFC000"/>
                </a:solidFill>
                <a:latin typeface="Times New Roman" panose="02020603050405020304" pitchFamily="18" charset="0"/>
                <a:cs typeface="Times New Roman" panose="02020603050405020304" pitchFamily="18" charset="0"/>
              </a:rPr>
              <a:t>Equality between groups</a:t>
            </a:r>
            <a:r>
              <a:rPr lang="en-US" altLang="en-US" sz="2400" b="1" dirty="0">
                <a:solidFill>
                  <a:srgbClr val="FFC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differences between wealthy and poor </a:t>
            </a:r>
          </a:p>
          <a:p>
            <a:pPr>
              <a:spcBef>
                <a:spcPts val="0"/>
              </a:spcBef>
              <a:defRPr/>
            </a:pPr>
            <a:r>
              <a:rPr lang="en-US" altLang="en-US" sz="2400" b="1" u="sng" dirty="0">
                <a:solidFill>
                  <a:srgbClr val="FFC000"/>
                </a:solidFill>
                <a:latin typeface="Times New Roman" panose="02020603050405020304" pitchFamily="18" charset="0"/>
                <a:cs typeface="Times New Roman" panose="02020603050405020304" pitchFamily="18" charset="0"/>
              </a:rPr>
              <a:t>Equality of result</a:t>
            </a:r>
            <a:r>
              <a:rPr lang="en-US" altLang="en-US" sz="2400" b="1" dirty="0">
                <a:solidFill>
                  <a:srgbClr val="FFC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 minimum floor everyone reaches</a:t>
            </a:r>
          </a:p>
        </p:txBody>
      </p:sp>
      <p:sp>
        <p:nvSpPr>
          <p:cNvPr id="3" name="Rectangle 2">
            <a:extLst>
              <a:ext uri="{FF2B5EF4-FFF2-40B4-BE49-F238E27FC236}">
                <a16:creationId xmlns:a16="http://schemas.microsoft.com/office/drawing/2014/main" id="{13AE4286-DAA8-E343-AD90-2513ECDB4DE5}"/>
              </a:ext>
            </a:extLst>
          </p:cNvPr>
          <p:cNvSpPr/>
          <p:nvPr/>
        </p:nvSpPr>
        <p:spPr>
          <a:xfrm>
            <a:off x="7327900" y="3109516"/>
            <a:ext cx="4813300" cy="11077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How should our government create policy policy to deal with equality?</a:t>
            </a:r>
          </a:p>
        </p:txBody>
      </p:sp>
      <p:sp>
        <p:nvSpPr>
          <p:cNvPr id="4" name="Rectangle 3">
            <a:extLst>
              <a:ext uri="{FF2B5EF4-FFF2-40B4-BE49-F238E27FC236}">
                <a16:creationId xmlns:a16="http://schemas.microsoft.com/office/drawing/2014/main" id="{E0B3A16B-4727-854F-8D7F-49521906B787}"/>
              </a:ext>
            </a:extLst>
          </p:cNvPr>
          <p:cNvSpPr/>
          <p:nvPr/>
        </p:nvSpPr>
        <p:spPr>
          <a:xfrm>
            <a:off x="673100" y="1508025"/>
            <a:ext cx="3860800" cy="113268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en-US" sz="2400" b="1" u="sng" dirty="0">
                <a:solidFill>
                  <a:schemeClr val="bg1"/>
                </a:solidFill>
                <a:latin typeface="Times New Roman" panose="02020603050405020304" pitchFamily="18" charset="0"/>
                <a:cs typeface="Times New Roman" panose="02020603050405020304" pitchFamily="18" charset="0"/>
              </a:rPr>
              <a:t>Equality</a:t>
            </a:r>
            <a:r>
              <a:rPr lang="en-US" altLang="en-US" sz="2400" dirty="0">
                <a:solidFill>
                  <a:schemeClr val="bg1"/>
                </a:solidFill>
                <a:latin typeface="Times New Roman" panose="02020603050405020304" pitchFamily="18" charset="0"/>
                <a:cs typeface="Times New Roman" panose="02020603050405020304" pitchFamily="18" charset="0"/>
              </a:rPr>
              <a:t>: everyone at the same level</a:t>
            </a:r>
          </a:p>
        </p:txBody>
      </p:sp>
      <p:sp>
        <p:nvSpPr>
          <p:cNvPr id="8" name="Rectangle 7">
            <a:extLst>
              <a:ext uri="{FF2B5EF4-FFF2-40B4-BE49-F238E27FC236}">
                <a16:creationId xmlns:a16="http://schemas.microsoft.com/office/drawing/2014/main" id="{E9DD17C4-A066-F643-BCCD-B6A98266866C}"/>
              </a:ext>
            </a:extLst>
          </p:cNvPr>
          <p:cNvSpPr/>
          <p:nvPr/>
        </p:nvSpPr>
        <p:spPr>
          <a:xfrm>
            <a:off x="6997702" y="1508025"/>
            <a:ext cx="3860800" cy="113268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en-US" sz="2400" b="1" u="sng" dirty="0">
                <a:solidFill>
                  <a:schemeClr val="bg1"/>
                </a:solidFill>
                <a:latin typeface="Times New Roman" panose="02020603050405020304" pitchFamily="18" charset="0"/>
                <a:cs typeface="Times New Roman" panose="02020603050405020304" pitchFamily="18" charset="0"/>
              </a:rPr>
              <a:t>Equity</a:t>
            </a:r>
            <a:r>
              <a:rPr lang="en-US" altLang="en-US"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qualities of justness, fairness, impartiality and even handedness</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8988F7A-C17E-804E-9224-F863F37010F8}"/>
              </a:ext>
            </a:extLst>
          </p:cNvPr>
          <p:cNvSpPr/>
          <p:nvPr/>
        </p:nvSpPr>
        <p:spPr>
          <a:xfrm>
            <a:off x="5092700" y="1577329"/>
            <a:ext cx="1346200" cy="865187"/>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itchFamily="2" charset="0"/>
              </a:rPr>
              <a:t>VS</a:t>
            </a:r>
            <a:r>
              <a:rPr lang="en-US" dirty="0"/>
              <a:t>.</a:t>
            </a:r>
          </a:p>
        </p:txBody>
      </p:sp>
    </p:spTree>
    <p:extLst>
      <p:ext uri="{BB962C8B-B14F-4D97-AF65-F5344CB8AC3E}">
        <p14:creationId xmlns:p14="http://schemas.microsoft.com/office/powerpoint/2010/main" val="55572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Stand &amp; Deliver</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sz="2400" dirty="0">
                <a:latin typeface="Times" pitchFamily="2" charset="0"/>
              </a:rPr>
              <a:t>Prompt: Evaluate whether the fight against inequality in the United States has led to a more inclusive society.</a:t>
            </a:r>
          </a:p>
          <a:p>
            <a:r>
              <a:rPr lang="en-US" sz="2400" dirty="0">
                <a:latin typeface="Times" pitchFamily="2" charset="0"/>
              </a:rPr>
              <a:t>Develop a placard of a defender of equality in American history</a:t>
            </a:r>
          </a:p>
          <a:p>
            <a:r>
              <a:rPr lang="en-US" sz="2400" dirty="0">
                <a:latin typeface="Times" pitchFamily="2" charset="0"/>
              </a:rPr>
              <a:t>Demonstrate how civil rights has incorporated multiple issues in throughout the United States </a:t>
            </a:r>
          </a:p>
          <a:p>
            <a:r>
              <a:rPr lang="en-US" sz="2400" dirty="0">
                <a:latin typeface="Times" pitchFamily="2" charset="0"/>
              </a:rPr>
              <a:t>Evaluate how successful various civil rights movements have been at achieving greater inclusivity in the United States </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67207" y="779461"/>
            <a:ext cx="1917700" cy="1920195"/>
          </a:xfrm>
          <a:prstGeom prst="rect">
            <a:avLst/>
          </a:prstGeom>
          <a:ln>
            <a:solidFill>
              <a:schemeClr val="bg1"/>
            </a:solidFill>
          </a:ln>
        </p:spPr>
      </p:pic>
    </p:spTree>
    <p:extLst>
      <p:ext uri="{BB962C8B-B14F-4D97-AF65-F5344CB8AC3E}">
        <p14:creationId xmlns:p14="http://schemas.microsoft.com/office/powerpoint/2010/main" val="3112622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Debating Equality</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499" y="1473200"/>
            <a:ext cx="11502661" cy="4703763"/>
          </a:xfrm>
          <a:solidFill>
            <a:schemeClr val="bg1"/>
          </a:solidFill>
        </p:spPr>
        <p:txBody>
          <a:bodyPr/>
          <a:lstStyle/>
          <a:p>
            <a:pPr marL="0" indent="0">
              <a:buNone/>
            </a:pPr>
            <a:r>
              <a:rPr lang="en-US" dirty="0">
                <a:latin typeface="Times" pitchFamily="2" charset="0"/>
              </a:rPr>
              <a:t>Evaluate whether the United States should pass an amendment to the U.S. Constitution that mandates equality for all citizens of the United States? </a:t>
            </a:r>
          </a:p>
        </p:txBody>
      </p:sp>
      <p:pic>
        <p:nvPicPr>
          <p:cNvPr id="4" name="Picture 3">
            <a:extLst>
              <a:ext uri="{FF2B5EF4-FFF2-40B4-BE49-F238E27FC236}">
                <a16:creationId xmlns:a16="http://schemas.microsoft.com/office/drawing/2014/main" id="{6FB0B589-6C6F-6D4C-A41C-A80020D702C5}"/>
              </a:ext>
            </a:extLst>
          </p:cNvPr>
          <p:cNvPicPr>
            <a:picLocks noChangeAspect="1"/>
          </p:cNvPicPr>
          <p:nvPr/>
        </p:nvPicPr>
        <p:blipFill>
          <a:blip r:embed="rId2"/>
          <a:stretch>
            <a:fillRect/>
          </a:stretch>
        </p:blipFill>
        <p:spPr>
          <a:xfrm>
            <a:off x="1572986" y="2380343"/>
            <a:ext cx="9588500" cy="3403600"/>
          </a:xfrm>
          <a:prstGeom prst="rect">
            <a:avLst/>
          </a:prstGeom>
          <a:ln>
            <a:solidFill>
              <a:srgbClr val="002060"/>
            </a:solidFill>
          </a:ln>
        </p:spPr>
      </p:pic>
    </p:spTree>
    <p:extLst>
      <p:ext uri="{BB962C8B-B14F-4D97-AF65-F5344CB8AC3E}">
        <p14:creationId xmlns:p14="http://schemas.microsoft.com/office/powerpoint/2010/main" val="2896962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Issue &amp; Region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499" y="1473199"/>
            <a:ext cx="11502661" cy="4703763"/>
          </a:xfrm>
          <a:solidFill>
            <a:schemeClr val="bg1"/>
          </a:solidFill>
        </p:spPr>
        <p:txBody>
          <a:bodyPr/>
          <a:lstStyle/>
          <a:p>
            <a:pPr marL="0" indent="0">
              <a:buNone/>
            </a:pPr>
            <a:r>
              <a:rPr lang="en-US" dirty="0">
                <a:latin typeface="Times" pitchFamily="2" charset="0"/>
              </a:rPr>
              <a:t>For your assigned defender of equality identify the following:</a:t>
            </a:r>
          </a:p>
          <a:p>
            <a:pPr marL="514350" indent="-514350">
              <a:buFont typeface="+mj-lt"/>
              <a:buAutoNum type="arabicPeriod"/>
            </a:pPr>
            <a:r>
              <a:rPr lang="en-US" dirty="0">
                <a:latin typeface="Times" pitchFamily="2" charset="0"/>
              </a:rPr>
              <a:t>What issue(s) is your person or group working on to bring about greater equality in the United States?</a:t>
            </a:r>
          </a:p>
          <a:p>
            <a:pPr marL="514350" indent="-514350">
              <a:buFont typeface="+mj-lt"/>
              <a:buAutoNum type="arabicPeriod"/>
            </a:pPr>
            <a:r>
              <a:rPr lang="en-US" dirty="0">
                <a:latin typeface="Times" pitchFamily="2" charset="0"/>
              </a:rPr>
              <a:t>What region of the country is the person or group working to support civil rights?</a:t>
            </a:r>
          </a:p>
        </p:txBody>
      </p:sp>
      <p:pic>
        <p:nvPicPr>
          <p:cNvPr id="1026" name="Picture 2" descr="Welcome Home | Defend Civil Rights">
            <a:extLst>
              <a:ext uri="{FF2B5EF4-FFF2-40B4-BE49-F238E27FC236}">
                <a16:creationId xmlns:a16="http://schemas.microsoft.com/office/drawing/2014/main" id="{523AED8B-3AA9-48A8-9C1E-5A4D1494E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997" y="3834462"/>
            <a:ext cx="3909042" cy="205224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Civil Rights, Social Action, and Advocacy">
            <a:extLst>
              <a:ext uri="{FF2B5EF4-FFF2-40B4-BE49-F238E27FC236}">
                <a16:creationId xmlns:a16="http://schemas.microsoft.com/office/drawing/2014/main" id="{B65F2080-9854-4E1C-8B94-06F63A432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476" y="3825081"/>
            <a:ext cx="3705225" cy="205224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100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American Citizens </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384792" y="1416353"/>
            <a:ext cx="11288150" cy="49831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American Citizens (</a:t>
            </a:r>
            <a:r>
              <a:rPr lang="en-US" sz="2400" i="1" dirty="0">
                <a:latin typeface="Times New Roman" panose="02020603050405020304" pitchFamily="18" charset="0"/>
                <a:cs typeface="Times New Roman" panose="02020603050405020304" pitchFamily="18" charset="0"/>
              </a:rPr>
              <a:t>Two types</a:t>
            </a:r>
            <a:r>
              <a:rPr lang="en-US" sz="2400"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C1912A35-6669-48B8-BFAF-924876C48515}"/>
              </a:ext>
            </a:extLst>
          </p:cNvPr>
          <p:cNvSpPr/>
          <p:nvPr/>
        </p:nvSpPr>
        <p:spPr>
          <a:xfrm>
            <a:off x="918798" y="4236267"/>
            <a:ext cx="4670474" cy="805718"/>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Born an American Citizen</a:t>
            </a:r>
          </a:p>
        </p:txBody>
      </p:sp>
      <p:sp>
        <p:nvSpPr>
          <p:cNvPr id="5" name="Rectangle 4">
            <a:extLst>
              <a:ext uri="{FF2B5EF4-FFF2-40B4-BE49-F238E27FC236}">
                <a16:creationId xmlns:a16="http://schemas.microsoft.com/office/drawing/2014/main" id="{7F038AB3-B31C-4F7E-8416-30C9FB14E723}"/>
              </a:ext>
            </a:extLst>
          </p:cNvPr>
          <p:cNvSpPr/>
          <p:nvPr/>
        </p:nvSpPr>
        <p:spPr>
          <a:xfrm>
            <a:off x="6196859" y="4236266"/>
            <a:ext cx="4670474" cy="1531488"/>
          </a:xfrm>
          <a:prstGeom prst="rect">
            <a:avLst/>
          </a:prstGeom>
          <a:solidFill>
            <a:schemeClr val="tx1">
              <a:lumMod val="95000"/>
              <a:lumOff val="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Naturalization</a:t>
            </a:r>
            <a:r>
              <a:rPr lang="en-US" sz="2400" dirty="0">
                <a:latin typeface="Times New Roman" panose="02020603050405020304" pitchFamily="18" charset="0"/>
                <a:cs typeface="Times New Roman" panose="02020603050405020304" pitchFamily="18" charset="0"/>
              </a:rPr>
              <a:t>: become an American citizen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Cannot be President or Vice President</a:t>
            </a:r>
          </a:p>
        </p:txBody>
      </p:sp>
      <p:sp>
        <p:nvSpPr>
          <p:cNvPr id="6" name="Rectangle 5">
            <a:extLst>
              <a:ext uri="{FF2B5EF4-FFF2-40B4-BE49-F238E27FC236}">
                <a16:creationId xmlns:a16="http://schemas.microsoft.com/office/drawing/2014/main" id="{4E795405-CED7-42B4-B409-148CC9BD05E1}"/>
              </a:ext>
            </a:extLst>
          </p:cNvPr>
          <p:cNvSpPr/>
          <p:nvPr/>
        </p:nvSpPr>
        <p:spPr>
          <a:xfrm>
            <a:off x="731520" y="1927273"/>
            <a:ext cx="11254154" cy="1980649"/>
          </a:xfrm>
          <a:prstGeom prst="rect">
            <a:avLst/>
          </a:prstGeom>
          <a:solidFill>
            <a:schemeClr val="accent5">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a:t>
            </a:r>
            <a:r>
              <a:rPr lang="en-US" sz="2000" b="1" u="sng" dirty="0">
                <a:latin typeface="Times New Roman" panose="02020603050405020304" pitchFamily="18" charset="0"/>
                <a:cs typeface="Times New Roman" panose="02020603050405020304" pitchFamily="18" charset="0"/>
              </a:rPr>
              <a:t>All persons born or naturalized in the United States </a:t>
            </a:r>
            <a:r>
              <a:rPr lang="en-US" sz="2000" dirty="0">
                <a:latin typeface="Times New Roman" panose="02020603050405020304" pitchFamily="18" charset="0"/>
                <a:cs typeface="Times New Roman" panose="02020603050405020304" pitchFamily="18" charset="0"/>
              </a:rPr>
              <a:t>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p>
          <a:p>
            <a:r>
              <a:rPr lang="en-US" sz="2000" dirty="0">
                <a:latin typeface="Times New Roman" panose="02020603050405020304" pitchFamily="18" charset="0"/>
                <a:cs typeface="Times New Roman" panose="02020603050405020304" pitchFamily="18" charset="0"/>
              </a:rPr>
              <a:t>	- </a:t>
            </a:r>
            <a:r>
              <a:rPr lang="en-US" sz="2000" b="1" dirty="0">
                <a:latin typeface="Times New Roman" panose="02020603050405020304" pitchFamily="18" charset="0"/>
                <a:cs typeface="Times New Roman" panose="02020603050405020304" pitchFamily="18" charset="0"/>
              </a:rPr>
              <a:t>14</a:t>
            </a:r>
            <a:r>
              <a:rPr lang="en-US" sz="2000" b="1" baseline="30000" dirty="0">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Amendment, U.S. Constitution</a:t>
            </a:r>
          </a:p>
        </p:txBody>
      </p:sp>
      <p:pic>
        <p:nvPicPr>
          <p:cNvPr id="5122" name="Picture 2" descr="Twenty-Eight Receive U.S. Citizenship at Naturalization Ceremony - News |  Stockton University">
            <a:extLst>
              <a:ext uri="{FF2B5EF4-FFF2-40B4-BE49-F238E27FC236}">
                <a16:creationId xmlns:a16="http://schemas.microsoft.com/office/drawing/2014/main" id="{3DCC59E8-B8E6-4CC7-8008-0858554F1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219" y="4867421"/>
            <a:ext cx="4243648" cy="1745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7374A5E-E8CE-4ED3-B347-A77AD34909E1}"/>
              </a:ext>
            </a:extLst>
          </p:cNvPr>
          <p:cNvSpPr/>
          <p:nvPr/>
        </p:nvSpPr>
        <p:spPr>
          <a:xfrm>
            <a:off x="6096000" y="1202465"/>
            <a:ext cx="5805268" cy="685124"/>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Citizen</a:t>
            </a:r>
            <a:r>
              <a:rPr lang="en-US" sz="2400" dirty="0">
                <a:solidFill>
                  <a:schemeClr val="bg1"/>
                </a:solidFill>
                <a:latin typeface="Times New Roman" panose="02020603050405020304" pitchFamily="18" charset="0"/>
                <a:cs typeface="Times New Roman" panose="02020603050405020304" pitchFamily="18" charset="0"/>
              </a:rPr>
              <a:t> – a legally recognize member of a nation</a:t>
            </a:r>
          </a:p>
        </p:txBody>
      </p:sp>
    </p:spTree>
    <p:extLst>
      <p:ext uri="{BB962C8B-B14F-4D97-AF65-F5344CB8AC3E}">
        <p14:creationId xmlns:p14="http://schemas.microsoft.com/office/powerpoint/2010/main" val="1492020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6108700"/>
          </a:xfrm>
          <a:solidFill>
            <a:schemeClr val="bg1"/>
          </a:solidFill>
          <a:ln>
            <a:solidFill>
              <a:schemeClr val="tx1">
                <a:lumMod val="75000"/>
                <a:lumOff val="25000"/>
              </a:schemeClr>
            </a:solidFill>
          </a:ln>
        </p:spPr>
        <p:txBody>
          <a:bodyPr>
            <a:normAutofit fontScale="47500" lnSpcReduction="20000"/>
          </a:bodyPr>
          <a:lstStyle/>
          <a:p>
            <a:pPr marL="0" indent="0">
              <a:buNone/>
            </a:pPr>
            <a:r>
              <a:rPr lang="en-US" sz="2900" b="1" dirty="0">
                <a:latin typeface="Times" pitchFamily="2" charset="0"/>
              </a:rPr>
              <a:t>UNIT 7 - CITIZENSHIP</a:t>
            </a:r>
          </a:p>
          <a:p>
            <a:pPr>
              <a:lnSpc>
                <a:spcPct val="120000"/>
              </a:lnSpc>
              <a:spcBef>
                <a:spcPts val="0"/>
              </a:spcBef>
            </a:pPr>
            <a:r>
              <a:rPr lang="en-US" sz="2900" b="1" dirty="0">
                <a:latin typeface="Times" pitchFamily="2" charset="0"/>
              </a:rPr>
              <a:t>CL.G.1.2 </a:t>
            </a:r>
            <a:r>
              <a:rPr lang="en-US" sz="2900" dirty="0">
                <a:latin typeface="Times" pitchFamily="2" charset="0"/>
              </a:rPr>
              <a:t>Explain geopolitical and environmental factors which affect civic participation and voting in various regions of the United States </a:t>
            </a:r>
          </a:p>
          <a:p>
            <a:pPr>
              <a:lnSpc>
                <a:spcPct val="120000"/>
              </a:lnSpc>
              <a:spcBef>
                <a:spcPts val="0"/>
              </a:spcBef>
            </a:pPr>
            <a:r>
              <a:rPr lang="en-US" sz="2900" b="1" dirty="0">
                <a:latin typeface="Times" pitchFamily="2" charset="0"/>
              </a:rPr>
              <a:t>CL.H.1.5 </a:t>
            </a:r>
            <a:r>
              <a:rPr lang="en-US" sz="2900" dirty="0">
                <a:latin typeface="Times" pitchFamily="2" charset="0"/>
              </a:rPr>
              <a:t>Explain how the experiences and achievements of minorities and marginalized peoples have contributed to the protection of individual rights and “equality and justice for all” over time </a:t>
            </a:r>
          </a:p>
          <a:p>
            <a:pPr>
              <a:lnSpc>
                <a:spcPct val="120000"/>
              </a:lnSpc>
              <a:spcBef>
                <a:spcPts val="0"/>
              </a:spcBef>
            </a:pPr>
            <a:r>
              <a:rPr lang="en-US" sz="2900" b="1" dirty="0">
                <a:latin typeface="Times" pitchFamily="2" charset="0"/>
              </a:rPr>
              <a:t>CL.H.1.6 </a:t>
            </a:r>
            <a:r>
              <a:rPr lang="en-US" sz="2900" dirty="0">
                <a:latin typeface="Times" pitchFamily="2" charset="0"/>
              </a:rPr>
              <a:t>Exemplify ways individuals have demonstrated resistance and resilience to inequities, injustice, and discrimination within the American system of government over time </a:t>
            </a:r>
          </a:p>
          <a:p>
            <a:endParaRPr lang="en-US" sz="2900" dirty="0">
              <a:latin typeface="Times" pitchFamily="2" charset="0"/>
            </a:endParaRPr>
          </a:p>
          <a:p>
            <a:pPr marL="0" indent="0">
              <a:buNone/>
            </a:pPr>
            <a:r>
              <a:rPr lang="en-US" sz="3400" b="1" dirty="0">
                <a:solidFill>
                  <a:srgbClr val="C00000"/>
                </a:solidFill>
                <a:latin typeface="Times" pitchFamily="2" charset="0"/>
              </a:rPr>
              <a:t>ESSENTIAL QUESTION: </a:t>
            </a:r>
            <a:r>
              <a:rPr lang="en-US" sz="3400" dirty="0">
                <a:latin typeface="Times" pitchFamily="2" charset="0"/>
              </a:rPr>
              <a:t>How do citizens of the United States engage in civic participation and combat errors within American democracy?</a:t>
            </a:r>
            <a:r>
              <a:rPr lang="en-US" sz="3400" b="1" i="1" dirty="0">
                <a:latin typeface="Times" pitchFamily="2" charset="0"/>
              </a:rPr>
              <a:t> </a:t>
            </a:r>
            <a:endParaRPr lang="en-US" sz="3400" dirty="0">
              <a:latin typeface="Times" pitchFamily="2" charset="0"/>
            </a:endParaRPr>
          </a:p>
          <a:p>
            <a:pPr marL="0" indent="0">
              <a:buNone/>
            </a:pPr>
            <a:r>
              <a:rPr lang="en-US" sz="3400" b="1" dirty="0">
                <a:solidFill>
                  <a:srgbClr val="002060"/>
                </a:solidFill>
                <a:latin typeface="Times" pitchFamily="2" charset="0"/>
              </a:rPr>
              <a:t>STUDENTS CAN:</a:t>
            </a:r>
          </a:p>
          <a:p>
            <a:pPr marL="690563" lvl="0" indent="-225425"/>
            <a:r>
              <a:rPr lang="en-US" sz="3400" dirty="0">
                <a:latin typeface="Times" pitchFamily="2" charset="0"/>
              </a:rPr>
              <a:t>Demonstrate how the debate over equality has been a major factor impacting American citizenship</a:t>
            </a:r>
          </a:p>
          <a:p>
            <a:pPr marL="690563" lvl="0" indent="-225425"/>
            <a:r>
              <a:rPr lang="en-US" sz="3400" dirty="0">
                <a:latin typeface="Times" pitchFamily="2" charset="0"/>
              </a:rPr>
              <a:t>Explain how different groups have utilize tactics to influence equality in public policy </a:t>
            </a:r>
          </a:p>
          <a:p>
            <a:pPr marL="690563" lvl="0" indent="-225425"/>
            <a:r>
              <a:rPr lang="en-US" sz="3400" dirty="0">
                <a:latin typeface="Times" pitchFamily="2" charset="0"/>
              </a:rPr>
              <a:t>Explain how the federal government has attempted to rectify issues of equality through executive, legislative, and judicial authority</a:t>
            </a:r>
          </a:p>
          <a:p>
            <a:pPr marL="0" indent="0">
              <a:buNone/>
            </a:pPr>
            <a:r>
              <a:rPr lang="en-US" sz="3400" b="1" dirty="0">
                <a:solidFill>
                  <a:srgbClr val="C00000"/>
                </a:solidFill>
                <a:latin typeface="Times" pitchFamily="2" charset="0"/>
              </a:rPr>
              <a:t>AGENDA:</a:t>
            </a:r>
          </a:p>
          <a:p>
            <a:pPr>
              <a:buFont typeface="Wingdings" pitchFamily="2" charset="2"/>
              <a:buChar char="Ø"/>
            </a:pPr>
            <a:r>
              <a:rPr lang="en-US" sz="4200" dirty="0">
                <a:latin typeface="Times" pitchFamily="2" charset="0"/>
              </a:rPr>
              <a:t>A Constitutional Challenge to the Equal Protection Clause</a:t>
            </a:r>
          </a:p>
          <a:p>
            <a:pPr>
              <a:buFont typeface="Wingdings" pitchFamily="2" charset="2"/>
              <a:buChar char="Ø"/>
            </a:pPr>
            <a:r>
              <a:rPr lang="en-US" sz="4200" dirty="0">
                <a:latin typeface="Times" pitchFamily="2" charset="0"/>
              </a:rPr>
              <a:t>Clarifying Equal Protection Under the Law </a:t>
            </a:r>
          </a:p>
          <a:p>
            <a:pPr>
              <a:buFont typeface="Wingdings" pitchFamily="2" charset="2"/>
              <a:buChar char="Ø"/>
            </a:pPr>
            <a:r>
              <a:rPr lang="en-US" sz="4200" dirty="0">
                <a:latin typeface="Times" pitchFamily="2" charset="0"/>
              </a:rPr>
              <a:t>Stand &amp; Deliver</a:t>
            </a:r>
          </a:p>
          <a:p>
            <a:pPr marL="0" indent="0">
              <a:buNone/>
            </a:pPr>
            <a:endParaRPr lang="en-US" sz="2900" dirty="0">
              <a:latin typeface="Times" pitchFamily="2" charset="0"/>
            </a:endParaRPr>
          </a:p>
          <a:p>
            <a:pPr marL="0" indent="0">
              <a:buNone/>
            </a:pPr>
            <a:r>
              <a:rPr lang="en-US" sz="3400" b="1" dirty="0">
                <a:latin typeface="Times" pitchFamily="2" charset="0"/>
              </a:rPr>
              <a:t>HOMEWORK:</a:t>
            </a:r>
          </a:p>
          <a:p>
            <a:pPr>
              <a:buFont typeface="Wingdings" pitchFamily="2" charset="2"/>
              <a:buChar char="Ø"/>
            </a:pPr>
            <a:r>
              <a:rPr lang="en-US" sz="3400" dirty="0">
                <a:latin typeface="Times" pitchFamily="2" charset="0"/>
              </a:rPr>
              <a:t> </a:t>
            </a:r>
            <a:r>
              <a:rPr lang="en-US" sz="4200" b="1" dirty="0">
                <a:solidFill>
                  <a:srgbClr val="C00000"/>
                </a:solidFill>
                <a:latin typeface="Times" pitchFamily="2" charset="0"/>
              </a:rPr>
              <a:t>Stand &amp; Deliver – Due: September 13th</a:t>
            </a:r>
          </a:p>
          <a:p>
            <a:endParaRPr lang="en-US" dirty="0"/>
          </a:p>
        </p:txBody>
      </p:sp>
    </p:spTree>
    <p:extLst>
      <p:ext uri="{BB962C8B-B14F-4D97-AF65-F5344CB8AC3E}">
        <p14:creationId xmlns:p14="http://schemas.microsoft.com/office/powerpoint/2010/main" val="40021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Constitutional Challenges</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329680" y="3620175"/>
            <a:ext cx="11532640" cy="2390881"/>
          </a:xfrm>
          <a:solidFill>
            <a:schemeClr val="bg1"/>
          </a:solidFill>
          <a:ln>
            <a:solidFill>
              <a:schemeClr val="tx1"/>
            </a:solidFill>
          </a:ln>
        </p:spPr>
        <p:txBody>
          <a:bodyPr/>
          <a:lstStyle/>
          <a:p>
            <a:pPr marL="0" indent="0">
              <a:buNone/>
            </a:pPr>
            <a:r>
              <a:rPr lang="en-US" b="1" dirty="0">
                <a:latin typeface="Times" pitchFamily="2" charset="0"/>
                <a:hlinkClick r:id="rId3">
                  <a:extLst>
                    <a:ext uri="{A12FA001-AC4F-418D-AE19-62706E023703}">
                      <ahyp:hlinkClr xmlns:ahyp="http://schemas.microsoft.com/office/drawing/2018/hyperlinkcolor" val="tx"/>
                    </a:ext>
                  </a:extLst>
                </a:hlinkClick>
              </a:rPr>
              <a:t>Plessy v. Ferguson 1896</a:t>
            </a:r>
            <a:endParaRPr lang="en-US" b="1" dirty="0">
              <a:latin typeface="Times" pitchFamily="2" charset="0"/>
            </a:endParaRPr>
          </a:p>
          <a:p>
            <a:pPr marL="0" indent="0">
              <a:buNone/>
            </a:pPr>
            <a:endParaRPr lang="en-US" b="1" dirty="0">
              <a:latin typeface="Times" pitchFamily="2" charset="0"/>
            </a:endParaRPr>
          </a:p>
        </p:txBody>
      </p:sp>
      <p:sp>
        <p:nvSpPr>
          <p:cNvPr id="6" name="Rectangle 5">
            <a:extLst>
              <a:ext uri="{FF2B5EF4-FFF2-40B4-BE49-F238E27FC236}">
                <a16:creationId xmlns:a16="http://schemas.microsoft.com/office/drawing/2014/main" id="{C90A2FEE-8685-46E1-BC8E-AAB0869AE8C4}"/>
              </a:ext>
            </a:extLst>
          </p:cNvPr>
          <p:cNvSpPr/>
          <p:nvPr/>
        </p:nvSpPr>
        <p:spPr>
          <a:xfrm>
            <a:off x="284813" y="1334125"/>
            <a:ext cx="11692327" cy="208464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All persons born or naturalized in the United States and subject to the jurisdiction thereof, are citizens of the United States and of the State wherein they reside. </a:t>
            </a:r>
            <a:r>
              <a:rPr lang="en-US" sz="2200" b="1" u="sng" dirty="0">
                <a:solidFill>
                  <a:srgbClr val="FFFF00"/>
                </a:solidFill>
                <a:latin typeface="Times" panose="02020603050405020304" pitchFamily="18" charset="0"/>
                <a:cs typeface="Times" panose="02020603050405020304" pitchFamily="18" charset="0"/>
              </a:rPr>
              <a:t>No State shall make or enforce any law which shall abridge the privileges or immunities of citizens of the United States</a:t>
            </a:r>
            <a:r>
              <a:rPr lang="en-US" sz="2200" dirty="0">
                <a:latin typeface="Times" panose="02020603050405020304" pitchFamily="18" charset="0"/>
                <a:cs typeface="Times" panose="02020603050405020304" pitchFamily="18" charset="0"/>
              </a:rPr>
              <a:t>; </a:t>
            </a:r>
            <a:r>
              <a:rPr lang="en-US" sz="2200" b="1" u="sng" dirty="0">
                <a:solidFill>
                  <a:srgbClr val="00FFFF"/>
                </a:solidFill>
                <a:latin typeface="Times" panose="02020603050405020304" pitchFamily="18" charset="0"/>
                <a:cs typeface="Times" panose="02020603050405020304" pitchFamily="18" charset="0"/>
              </a:rPr>
              <a:t>nor shall any State deprive any person of life, liberty, or property, without due process of law; nor deny to any person within its jurisdiction the equal protection of the laws.</a:t>
            </a:r>
          </a:p>
          <a:p>
            <a:r>
              <a:rPr lang="en-US" sz="2200" dirty="0">
                <a:latin typeface="Times" panose="02020603050405020304" pitchFamily="18" charset="0"/>
                <a:cs typeface="Times" panose="02020603050405020304" pitchFamily="18" charset="0"/>
              </a:rPr>
              <a:t>	- 14</a:t>
            </a:r>
            <a:r>
              <a:rPr lang="en-US" sz="2200" baseline="30000" dirty="0">
                <a:latin typeface="Times" panose="02020603050405020304" pitchFamily="18" charset="0"/>
                <a:cs typeface="Times" panose="02020603050405020304" pitchFamily="18" charset="0"/>
              </a:rPr>
              <a:t>th</a:t>
            </a:r>
            <a:r>
              <a:rPr lang="en-US" sz="2200" dirty="0">
                <a:latin typeface="Times" panose="02020603050405020304" pitchFamily="18" charset="0"/>
                <a:cs typeface="Times" panose="02020603050405020304" pitchFamily="18" charset="0"/>
              </a:rPr>
              <a:t> Amendment, U.S. Constitution</a:t>
            </a:r>
          </a:p>
        </p:txBody>
      </p:sp>
      <p:pic>
        <p:nvPicPr>
          <p:cNvPr id="2052" name="Picture 4" descr="In the News — The Plessy &amp; Ferguson Foundation">
            <a:extLst>
              <a:ext uri="{FF2B5EF4-FFF2-40B4-BE49-F238E27FC236}">
                <a16:creationId xmlns:a16="http://schemas.microsoft.com/office/drawing/2014/main" id="{F352B9C2-6069-42EB-AEAF-790E3B4CF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094" y="4252807"/>
            <a:ext cx="2143125" cy="23908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6C0670E-FD32-46DE-9CFE-64A8FF92A62B}"/>
              </a:ext>
            </a:extLst>
          </p:cNvPr>
          <p:cNvSpPr/>
          <p:nvPr/>
        </p:nvSpPr>
        <p:spPr>
          <a:xfrm>
            <a:off x="2053652" y="6011056"/>
            <a:ext cx="2098623" cy="512815"/>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Homer Plessy</a:t>
            </a:r>
          </a:p>
        </p:txBody>
      </p:sp>
      <p:sp>
        <p:nvSpPr>
          <p:cNvPr id="8" name="Rectangle 7">
            <a:extLst>
              <a:ext uri="{FF2B5EF4-FFF2-40B4-BE49-F238E27FC236}">
                <a16:creationId xmlns:a16="http://schemas.microsoft.com/office/drawing/2014/main" id="{0A7513C4-8BB0-4A28-BB49-B6E98185503E}"/>
              </a:ext>
            </a:extLst>
          </p:cNvPr>
          <p:cNvSpPr/>
          <p:nvPr/>
        </p:nvSpPr>
        <p:spPr>
          <a:xfrm>
            <a:off x="3289092" y="4092315"/>
            <a:ext cx="8064708" cy="121420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Question before the court: </a:t>
            </a:r>
            <a:r>
              <a:rPr lang="en-US" sz="2400" dirty="0">
                <a:solidFill>
                  <a:schemeClr val="bg1"/>
                </a:solidFill>
                <a:latin typeface="Times" panose="02020603050405020304" pitchFamily="18" charset="0"/>
                <a:cs typeface="Times" panose="02020603050405020304" pitchFamily="18" charset="0"/>
              </a:rPr>
              <a:t>Does the Louisiana's Separate Cars Act violate the 14</a:t>
            </a:r>
            <a:r>
              <a:rPr lang="en-US" sz="2400" baseline="30000" dirty="0">
                <a:solidFill>
                  <a:schemeClr val="bg1"/>
                </a:solidFill>
                <a:latin typeface="Times" panose="02020603050405020304" pitchFamily="18" charset="0"/>
                <a:cs typeface="Times" panose="02020603050405020304" pitchFamily="18" charset="0"/>
              </a:rPr>
              <a:t>th</a:t>
            </a:r>
            <a:r>
              <a:rPr lang="en-US" sz="2400" dirty="0">
                <a:solidFill>
                  <a:schemeClr val="bg1"/>
                </a:solidFill>
                <a:latin typeface="Times" panose="02020603050405020304" pitchFamily="18" charset="0"/>
                <a:cs typeface="Times" panose="02020603050405020304" pitchFamily="18" charset="0"/>
              </a:rPr>
              <a:t> Amendment equal protection clause? </a:t>
            </a:r>
          </a:p>
        </p:txBody>
      </p:sp>
      <p:sp>
        <p:nvSpPr>
          <p:cNvPr id="9" name="Rectangle 8">
            <a:extLst>
              <a:ext uri="{FF2B5EF4-FFF2-40B4-BE49-F238E27FC236}">
                <a16:creationId xmlns:a16="http://schemas.microsoft.com/office/drawing/2014/main" id="{A34E0D57-E518-4785-9754-CA6649817959}"/>
              </a:ext>
            </a:extLst>
          </p:cNvPr>
          <p:cNvSpPr/>
          <p:nvPr/>
        </p:nvSpPr>
        <p:spPr>
          <a:xfrm>
            <a:off x="4616970" y="5414492"/>
            <a:ext cx="6895476" cy="1214204"/>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Answer: No law grants equal access to all races therefore no race is seen as inferior – Establishes the doctrine of </a:t>
            </a:r>
            <a:r>
              <a:rPr lang="en-US" sz="2400" b="1" i="1" dirty="0">
                <a:solidFill>
                  <a:schemeClr val="bg1"/>
                </a:solidFill>
                <a:latin typeface="Times" panose="02020603050405020304" pitchFamily="18" charset="0"/>
                <a:cs typeface="Times" panose="02020603050405020304" pitchFamily="18" charset="0"/>
              </a:rPr>
              <a:t>“separate but equal”</a:t>
            </a:r>
          </a:p>
        </p:txBody>
      </p:sp>
    </p:spTree>
    <p:extLst>
      <p:ext uri="{BB962C8B-B14F-4D97-AF65-F5344CB8AC3E}">
        <p14:creationId xmlns:p14="http://schemas.microsoft.com/office/powerpoint/2010/main" val="185559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Issues of Inequality</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54046"/>
            <a:ext cx="10909300" cy="4722917"/>
          </a:xfrm>
          <a:solidFill>
            <a:schemeClr val="bg1"/>
          </a:solidFill>
          <a:ln>
            <a:solidFill>
              <a:srgbClr val="C00000"/>
            </a:solidFill>
          </a:ln>
        </p:spPr>
        <p:txBody>
          <a:bodyPr>
            <a:normAutofit/>
          </a:bodyPr>
          <a:lstStyle/>
          <a:p>
            <a:pPr marL="0" indent="0">
              <a:buNone/>
            </a:pPr>
            <a:r>
              <a:rPr lang="en-US" sz="2400" dirty="0">
                <a:latin typeface="Times" pitchFamily="2" charset="0"/>
              </a:rPr>
              <a:t>Civil Rights Movement</a:t>
            </a:r>
          </a:p>
        </p:txBody>
      </p:sp>
      <p:sp>
        <p:nvSpPr>
          <p:cNvPr id="4" name="Rectangle 3">
            <a:extLst>
              <a:ext uri="{FF2B5EF4-FFF2-40B4-BE49-F238E27FC236}">
                <a16:creationId xmlns:a16="http://schemas.microsoft.com/office/drawing/2014/main" id="{A6B957FB-31DC-4183-B171-3F6EA3F041BF}"/>
              </a:ext>
            </a:extLst>
          </p:cNvPr>
          <p:cNvSpPr/>
          <p:nvPr/>
        </p:nvSpPr>
        <p:spPr>
          <a:xfrm>
            <a:off x="681348" y="2112479"/>
            <a:ext cx="4497050" cy="435471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panose="02020603050405020304" pitchFamily="18" charset="0"/>
                <a:cs typeface="Times" panose="02020603050405020304" pitchFamily="18" charset="0"/>
              </a:rPr>
              <a:t>Factors of Inequality</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Suffrage = voting rights</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Wealth</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Employment</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Education</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Housing</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Gender</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Marriage</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Athletics</a:t>
            </a:r>
          </a:p>
          <a:p>
            <a:pPr marL="342900" indent="-342900">
              <a:buFont typeface="Arial" panose="020B0604020202020204" pitchFamily="34" charset="0"/>
              <a:buChar char="•"/>
            </a:pPr>
            <a:r>
              <a:rPr lang="en-US" sz="2800" dirty="0">
                <a:latin typeface="Times" panose="02020603050405020304" pitchFamily="18" charset="0"/>
                <a:cs typeface="Times" panose="02020603050405020304" pitchFamily="18" charset="0"/>
              </a:rPr>
              <a:t>Due process of law</a:t>
            </a:r>
          </a:p>
        </p:txBody>
      </p:sp>
      <p:pic>
        <p:nvPicPr>
          <p:cNvPr id="3074" name="Picture 2" descr="Americans Care About Economic Inequality - Center for American Progress">
            <a:extLst>
              <a:ext uri="{FF2B5EF4-FFF2-40B4-BE49-F238E27FC236}">
                <a16:creationId xmlns:a16="http://schemas.microsoft.com/office/drawing/2014/main" id="{F52781F7-136C-4D6C-A4C4-D82A21D56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499" y="1013632"/>
            <a:ext cx="2867025" cy="5479243"/>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3076" name="Picture 4" descr="NEW POLL: 7 In 10 Voters Support the Equality Act - HRC">
            <a:extLst>
              <a:ext uri="{FF2B5EF4-FFF2-40B4-BE49-F238E27FC236}">
                <a16:creationId xmlns:a16="http://schemas.microsoft.com/office/drawing/2014/main" id="{D8CBB6E5-9482-4609-8563-3D8A387DF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625" y="1013632"/>
            <a:ext cx="3333516" cy="547924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95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726A8-9716-4CA6-9AE4-72C5E791A237}"/>
              </a:ext>
            </a:extLst>
          </p:cNvPr>
          <p:cNvSpPr>
            <a:spLocks noGrp="1"/>
          </p:cNvSpPr>
          <p:nvPr>
            <p:ph type="title"/>
          </p:nvPr>
        </p:nvSpPr>
        <p:spPr>
          <a:xfrm>
            <a:off x="838200" y="365126"/>
            <a:ext cx="10074639" cy="760290"/>
          </a:xfrm>
          <a:solidFill>
            <a:schemeClr val="tx1"/>
          </a:solidFill>
          <a:ln>
            <a:solidFill>
              <a:schemeClr val="tx1"/>
            </a:solidFill>
          </a:ln>
        </p:spPr>
        <p:txBody>
          <a:bodyPr>
            <a:normAutofit/>
          </a:bodyPr>
          <a:lstStyle/>
          <a:p>
            <a:r>
              <a:rPr lang="en-US" b="1" dirty="0">
                <a:solidFill>
                  <a:schemeClr val="bg1"/>
                </a:solidFill>
                <a:latin typeface="Castellar" panose="020A0402060406010301" pitchFamily="18" charset="0"/>
                <a:cs typeface="Angsana New" panose="02020603050405020304" pitchFamily="18" charset="-34"/>
              </a:rPr>
              <a:t>Are in equality????? </a:t>
            </a:r>
          </a:p>
        </p:txBody>
      </p:sp>
      <p:sp>
        <p:nvSpPr>
          <p:cNvPr id="3" name="Content Placeholder 2">
            <a:extLst>
              <a:ext uri="{FF2B5EF4-FFF2-40B4-BE49-F238E27FC236}">
                <a16:creationId xmlns:a16="http://schemas.microsoft.com/office/drawing/2014/main" id="{77DC382C-8065-41C1-9FE3-D157339CD377}"/>
              </a:ext>
            </a:extLst>
          </p:cNvPr>
          <p:cNvSpPr>
            <a:spLocks noGrp="1"/>
          </p:cNvSpPr>
          <p:nvPr>
            <p:ph idx="1"/>
          </p:nvPr>
        </p:nvSpPr>
        <p:spPr>
          <a:xfrm>
            <a:off x="838200" y="1336431"/>
            <a:ext cx="11063514" cy="4840532"/>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Two types of segregation </a:t>
            </a:r>
          </a:p>
        </p:txBody>
      </p:sp>
      <p:pic>
        <p:nvPicPr>
          <p:cNvPr id="6" name="Picture 5" descr="A group of people holding a sign&#10;&#10;Description automatically generated">
            <a:extLst>
              <a:ext uri="{FF2B5EF4-FFF2-40B4-BE49-F238E27FC236}">
                <a16:creationId xmlns:a16="http://schemas.microsoft.com/office/drawing/2014/main" id="{4C73A87A-E5C8-4DEF-B7CC-8458067CA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3" y="1787071"/>
            <a:ext cx="3817257" cy="3283857"/>
          </a:xfrm>
          <a:prstGeom prst="rect">
            <a:avLst/>
          </a:prstGeom>
          <a:ln>
            <a:solidFill>
              <a:schemeClr val="tx1"/>
            </a:solidFill>
          </a:ln>
        </p:spPr>
      </p:pic>
      <p:sp>
        <p:nvSpPr>
          <p:cNvPr id="7" name="Rectangle 6">
            <a:extLst>
              <a:ext uri="{FF2B5EF4-FFF2-40B4-BE49-F238E27FC236}">
                <a16:creationId xmlns:a16="http://schemas.microsoft.com/office/drawing/2014/main" id="{1C0543E2-72F9-4E38-8054-A72CD2291EDD}"/>
              </a:ext>
            </a:extLst>
          </p:cNvPr>
          <p:cNvSpPr/>
          <p:nvPr/>
        </p:nvSpPr>
        <p:spPr>
          <a:xfrm>
            <a:off x="1547446" y="4839286"/>
            <a:ext cx="4684542" cy="165358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De Jure Segregation: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Segregation by law</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t>
            </a:r>
            <a:r>
              <a:rPr lang="en-US" sz="2400" b="1" u="sng" dirty="0">
                <a:solidFill>
                  <a:schemeClr val="bg1"/>
                </a:solidFill>
                <a:latin typeface="Times New Roman" panose="02020603050405020304" pitchFamily="18" charset="0"/>
                <a:cs typeface="Times New Roman" panose="02020603050405020304" pitchFamily="18" charset="0"/>
              </a:rPr>
              <a:t>Jim Crow</a:t>
            </a:r>
            <a:r>
              <a:rPr lang="en-US" sz="2400" dirty="0">
                <a:solidFill>
                  <a:schemeClr val="bg1"/>
                </a:solidFill>
                <a:latin typeface="Times New Roman" panose="02020603050405020304" pitchFamily="18" charset="0"/>
                <a:cs typeface="Times New Roman" panose="02020603050405020304" pitchFamily="18" charset="0"/>
              </a:rPr>
              <a:t>”, black codes, &amp; slave codes</a:t>
            </a:r>
          </a:p>
        </p:txBody>
      </p:sp>
      <p:pic>
        <p:nvPicPr>
          <p:cNvPr id="9" name="Picture 8" descr="A close up of a map&#10;&#10;Description automatically generated">
            <a:extLst>
              <a:ext uri="{FF2B5EF4-FFF2-40B4-BE49-F238E27FC236}">
                <a16:creationId xmlns:a16="http://schemas.microsoft.com/office/drawing/2014/main" id="{B30A828A-F5F9-41B3-BF44-CE6FD6BA0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270" y="1717356"/>
            <a:ext cx="4105284" cy="3172265"/>
          </a:xfrm>
          <a:prstGeom prst="rect">
            <a:avLst/>
          </a:prstGeom>
          <a:solidFill>
            <a:schemeClr val="tx1"/>
          </a:solidFill>
        </p:spPr>
      </p:pic>
      <p:sp>
        <p:nvSpPr>
          <p:cNvPr id="10" name="Rectangle 9">
            <a:extLst>
              <a:ext uri="{FF2B5EF4-FFF2-40B4-BE49-F238E27FC236}">
                <a16:creationId xmlns:a16="http://schemas.microsoft.com/office/drawing/2014/main" id="{B01BA15A-4D2E-465F-A5B3-9179E70C8B29}"/>
              </a:ext>
            </a:extLst>
          </p:cNvPr>
          <p:cNvSpPr/>
          <p:nvPr/>
        </p:nvSpPr>
        <p:spPr>
          <a:xfrm>
            <a:off x="7197971" y="4744160"/>
            <a:ext cx="4684542" cy="181372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De Facto Segregation: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Segregation established by tradition &amp; upheld by society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Different races living in different neighborhoods</a:t>
            </a:r>
          </a:p>
        </p:txBody>
      </p:sp>
    </p:spTree>
    <p:extLst>
      <p:ext uri="{BB962C8B-B14F-4D97-AF65-F5344CB8AC3E}">
        <p14:creationId xmlns:p14="http://schemas.microsoft.com/office/powerpoint/2010/main" val="4038745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298554" y="365125"/>
            <a:ext cx="11328400" cy="714167"/>
          </a:xfrm>
          <a:solidFill>
            <a:schemeClr val="tx1"/>
          </a:solidFill>
        </p:spPr>
        <p:txBody>
          <a:bodyPr>
            <a:normAutofit fontScale="90000"/>
          </a:bodyPr>
          <a:lstStyle/>
          <a:p>
            <a:r>
              <a:rPr lang="en-US" dirty="0">
                <a:solidFill>
                  <a:schemeClr val="bg1"/>
                </a:solidFill>
                <a:latin typeface="Castellar" panose="020A0402060406010301" pitchFamily="18" charset="77"/>
              </a:rPr>
              <a:t>Guidelines for Equal Protection </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431800" y="1244142"/>
            <a:ext cx="11328400" cy="5188731"/>
          </a:xfrm>
          <a:solidFill>
            <a:schemeClr val="bg1"/>
          </a:solidFill>
          <a:ln>
            <a:solidFill>
              <a:srgbClr val="002060"/>
            </a:solidFill>
          </a:ln>
        </p:spPr>
        <p:txBody>
          <a:bodyPr>
            <a:normAutofit/>
          </a:bodyPr>
          <a:lstStyle/>
          <a:p>
            <a:r>
              <a:rPr lang="en-US" dirty="0">
                <a:latin typeface="Times" pitchFamily="2" charset="0"/>
              </a:rPr>
              <a:t>U.S. Supreme Court guidelines for evaluating equal protection under the law</a:t>
            </a:r>
          </a:p>
        </p:txBody>
      </p:sp>
      <p:sp>
        <p:nvSpPr>
          <p:cNvPr id="10" name="Rectangle 9">
            <a:extLst>
              <a:ext uri="{FF2B5EF4-FFF2-40B4-BE49-F238E27FC236}">
                <a16:creationId xmlns:a16="http://schemas.microsoft.com/office/drawing/2014/main" id="{F2EE4C94-00D6-44CD-8124-D0DA78501791}"/>
              </a:ext>
            </a:extLst>
          </p:cNvPr>
          <p:cNvSpPr/>
          <p:nvPr/>
        </p:nvSpPr>
        <p:spPr>
          <a:xfrm>
            <a:off x="344566" y="2021745"/>
            <a:ext cx="6026254" cy="829993"/>
          </a:xfrm>
          <a:prstGeom prst="rect">
            <a:avLst/>
          </a:prstGeom>
          <a:solidFill>
            <a:schemeClr val="tx1">
              <a:lumMod val="75000"/>
              <a:lumOff val="2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Suspect Classification</a:t>
            </a:r>
            <a:r>
              <a:rPr lang="en-US" sz="2400" dirty="0">
                <a:solidFill>
                  <a:schemeClr val="bg1"/>
                </a:solidFill>
                <a:latin typeface="Times New Roman" panose="02020603050405020304" pitchFamily="18" charset="0"/>
                <a:cs typeface="Times New Roman" panose="02020603050405020304" pitchFamily="18" charset="0"/>
              </a:rPr>
              <a:t>: Race, National Origin, &amp; Religion</a:t>
            </a:r>
          </a:p>
        </p:txBody>
      </p:sp>
      <p:sp>
        <p:nvSpPr>
          <p:cNvPr id="11" name="Rectangle 10">
            <a:extLst>
              <a:ext uri="{FF2B5EF4-FFF2-40B4-BE49-F238E27FC236}">
                <a16:creationId xmlns:a16="http://schemas.microsoft.com/office/drawing/2014/main" id="{6D779134-F8BC-4A54-B98B-0B39CF8A0513}"/>
              </a:ext>
            </a:extLst>
          </p:cNvPr>
          <p:cNvSpPr/>
          <p:nvPr/>
        </p:nvSpPr>
        <p:spPr>
          <a:xfrm>
            <a:off x="344566" y="3052450"/>
            <a:ext cx="6026254" cy="1144796"/>
          </a:xfrm>
          <a:prstGeom prst="rect">
            <a:avLst/>
          </a:prstGeom>
          <a:solidFill>
            <a:schemeClr val="tx1">
              <a:lumMod val="75000"/>
              <a:lumOff val="2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Rational Bases</a:t>
            </a:r>
            <a:r>
              <a:rPr lang="en-US" sz="2400" b="1" dirty="0">
                <a:solidFill>
                  <a:srgbClr val="FFFF00"/>
                </a:solidFill>
                <a:latin typeface="Times New Roman" panose="02020603050405020304" pitchFamily="18" charset="0"/>
                <a:cs typeface="Times New Roman" panose="02020603050405020304" pitchFamily="18" charset="0"/>
              </a:rPr>
              <a:t>:</a:t>
            </a:r>
            <a:r>
              <a:rPr lang="en-US" sz="2400" b="1" dirty="0">
                <a:solidFill>
                  <a:srgbClr val="FFC0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“A Compelling Reason” – example physical differences between genders</a:t>
            </a:r>
          </a:p>
        </p:txBody>
      </p:sp>
      <p:sp>
        <p:nvSpPr>
          <p:cNvPr id="13" name="Rectangle 12">
            <a:extLst>
              <a:ext uri="{FF2B5EF4-FFF2-40B4-BE49-F238E27FC236}">
                <a16:creationId xmlns:a16="http://schemas.microsoft.com/office/drawing/2014/main" id="{0F711DAB-FFBE-4C21-9E95-9F43E10F8B7E}"/>
              </a:ext>
            </a:extLst>
          </p:cNvPr>
          <p:cNvSpPr/>
          <p:nvPr/>
        </p:nvSpPr>
        <p:spPr>
          <a:xfrm>
            <a:off x="344566" y="4346493"/>
            <a:ext cx="6026254" cy="1499671"/>
          </a:xfrm>
          <a:prstGeom prst="rect">
            <a:avLst/>
          </a:prstGeom>
          <a:solidFill>
            <a:schemeClr val="tx1">
              <a:lumMod val="75000"/>
              <a:lumOff val="2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Fundamental Right</a:t>
            </a:r>
            <a:r>
              <a:rPr lang="en-US" sz="2400" dirty="0">
                <a:solidFill>
                  <a:schemeClr val="bg1"/>
                </a:solidFill>
                <a:latin typeface="Times New Roman" panose="02020603050405020304" pitchFamily="18" charset="0"/>
                <a:cs typeface="Times New Roman" panose="02020603050405020304" pitchFamily="18" charset="0"/>
              </a:rPr>
              <a:t>: specific rights recognized by SCOTUS as needing extra protection from government power (ex. Marriage &amp; Voting)</a:t>
            </a:r>
          </a:p>
        </p:txBody>
      </p:sp>
      <p:pic>
        <p:nvPicPr>
          <p:cNvPr id="3074" name="Picture 2" descr="An alarmist take on the Supreme Court's agenda - SCOTUSblog">
            <a:extLst>
              <a:ext uri="{FF2B5EF4-FFF2-40B4-BE49-F238E27FC236}">
                <a16:creationId xmlns:a16="http://schemas.microsoft.com/office/drawing/2014/main" id="{4B796ACA-F3DD-466C-A5A9-7416FE2E2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360" y="1938923"/>
            <a:ext cx="4255410" cy="26428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Justices">
            <a:extLst>
              <a:ext uri="{FF2B5EF4-FFF2-40B4-BE49-F238E27FC236}">
                <a16:creationId xmlns:a16="http://schemas.microsoft.com/office/drawing/2014/main" id="{33D0E352-4E27-4E9C-A17B-83389693A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348" y="4197246"/>
            <a:ext cx="3747541" cy="23976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81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169993" y="187562"/>
            <a:ext cx="11692327" cy="828675"/>
          </a:xfrm>
          <a:solidFill>
            <a:schemeClr val="tx1"/>
          </a:solidFill>
        </p:spPr>
        <p:txBody>
          <a:bodyPr>
            <a:normAutofit fontScale="90000"/>
          </a:bodyPr>
          <a:lstStyle/>
          <a:p>
            <a:r>
              <a:rPr lang="en-US" dirty="0">
                <a:solidFill>
                  <a:schemeClr val="bg1"/>
                </a:solidFill>
                <a:latin typeface="Castellar" panose="020A0402060406010301" pitchFamily="18" charset="77"/>
              </a:rPr>
              <a:t>The Doctrine of Separate But Equal </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329680" y="3620175"/>
            <a:ext cx="11532640" cy="2390881"/>
          </a:xfrm>
          <a:solidFill>
            <a:schemeClr val="bg1"/>
          </a:solidFill>
          <a:ln>
            <a:solidFill>
              <a:schemeClr val="tx1"/>
            </a:solidFill>
          </a:ln>
        </p:spPr>
        <p:txBody>
          <a:bodyPr/>
          <a:lstStyle/>
          <a:p>
            <a:pPr marL="0" indent="0">
              <a:buNone/>
            </a:pPr>
            <a:r>
              <a:rPr lang="en-US" b="1" dirty="0">
                <a:latin typeface="Times" pitchFamily="2" charset="0"/>
              </a:rPr>
              <a:t>Brown v. Board of Education I 1954</a:t>
            </a:r>
          </a:p>
        </p:txBody>
      </p:sp>
      <p:sp>
        <p:nvSpPr>
          <p:cNvPr id="8" name="Rectangle 7">
            <a:extLst>
              <a:ext uri="{FF2B5EF4-FFF2-40B4-BE49-F238E27FC236}">
                <a16:creationId xmlns:a16="http://schemas.microsoft.com/office/drawing/2014/main" id="{0A7513C4-8BB0-4A28-BB49-B6E98185503E}"/>
              </a:ext>
            </a:extLst>
          </p:cNvPr>
          <p:cNvSpPr/>
          <p:nvPr/>
        </p:nvSpPr>
        <p:spPr>
          <a:xfrm>
            <a:off x="3289092" y="4092315"/>
            <a:ext cx="8064708" cy="121420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Question before the court: </a:t>
            </a:r>
            <a:r>
              <a:rPr lang="en-US" sz="2400" dirty="0">
                <a:latin typeface="Times" panose="02020603050405020304" pitchFamily="18" charset="0"/>
                <a:cs typeface="Times" panose="02020603050405020304" pitchFamily="18" charset="0"/>
              </a:rPr>
              <a:t>Does the segregation of public education based solely on race violate the Equal Protection Clause of the Fourteenth Amendment?</a:t>
            </a:r>
            <a:endParaRPr lang="en-US" sz="2400" dirty="0">
              <a:solidFill>
                <a:schemeClr val="bg1"/>
              </a:solidFill>
              <a:latin typeface="Times" panose="02020603050405020304" pitchFamily="18" charset="0"/>
              <a:cs typeface="Times" panose="02020603050405020304" pitchFamily="18" charset="0"/>
            </a:endParaRPr>
          </a:p>
        </p:txBody>
      </p:sp>
      <p:sp>
        <p:nvSpPr>
          <p:cNvPr id="9" name="Rectangle 8">
            <a:extLst>
              <a:ext uri="{FF2B5EF4-FFF2-40B4-BE49-F238E27FC236}">
                <a16:creationId xmlns:a16="http://schemas.microsoft.com/office/drawing/2014/main" id="{A34E0D57-E518-4785-9754-CA6649817959}"/>
              </a:ext>
            </a:extLst>
          </p:cNvPr>
          <p:cNvSpPr/>
          <p:nvPr/>
        </p:nvSpPr>
        <p:spPr>
          <a:xfrm>
            <a:off x="4616970" y="5414492"/>
            <a:ext cx="6895476" cy="1214204"/>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Answer: </a:t>
            </a:r>
            <a:r>
              <a:rPr lang="en-US" sz="2400" dirty="0">
                <a:latin typeface="Times" panose="02020603050405020304" pitchFamily="18" charset="0"/>
                <a:cs typeface="Times" panose="02020603050405020304" pitchFamily="18" charset="0"/>
              </a:rPr>
              <a:t>“separate but equal” facilities are inherently unequal and violate the protections of the Equal Protection Clause of the Fourteenth Amendment.</a:t>
            </a:r>
            <a:endParaRPr lang="en-US" sz="2400" b="1" i="1" dirty="0">
              <a:solidFill>
                <a:schemeClr val="bg1"/>
              </a:solidFill>
              <a:latin typeface="Times" panose="02020603050405020304" pitchFamily="18" charset="0"/>
              <a:cs typeface="Times" panose="02020603050405020304" pitchFamily="18" charset="0"/>
            </a:endParaRPr>
          </a:p>
        </p:txBody>
      </p:sp>
      <p:pic>
        <p:nvPicPr>
          <p:cNvPr id="4100" name="Picture 4">
            <a:extLst>
              <a:ext uri="{FF2B5EF4-FFF2-40B4-BE49-F238E27FC236}">
                <a16:creationId xmlns:a16="http://schemas.microsoft.com/office/drawing/2014/main" id="{6A4908E7-7D1B-404F-9D3D-F138CD4D7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45" y="1123276"/>
            <a:ext cx="3864625" cy="24263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Separate but Equal” in Photographs – Education Updates">
            <a:extLst>
              <a:ext uri="{FF2B5EF4-FFF2-40B4-BE49-F238E27FC236}">
                <a16:creationId xmlns:a16="http://schemas.microsoft.com/office/drawing/2014/main" id="{E5B84BDC-7D54-4930-93F5-189C9247A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415" y="1123276"/>
            <a:ext cx="6802905" cy="238892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028" name="Picture 4" descr="Who Was Thurgood Marshall?">
            <a:extLst>
              <a:ext uri="{FF2B5EF4-FFF2-40B4-BE49-F238E27FC236}">
                <a16:creationId xmlns:a16="http://schemas.microsoft.com/office/drawing/2014/main" id="{E75A1D92-C6C9-4032-804A-C040CE174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799" y="4165911"/>
            <a:ext cx="2543175" cy="246278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2D7956-5F13-4A3D-8274-1B7BB6FB3707}"/>
              </a:ext>
            </a:extLst>
          </p:cNvPr>
          <p:cNvSpPr/>
          <p:nvPr/>
        </p:nvSpPr>
        <p:spPr>
          <a:xfrm>
            <a:off x="1379095" y="6355831"/>
            <a:ext cx="2713220" cy="42716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Thurgood Marshall</a:t>
            </a:r>
          </a:p>
        </p:txBody>
      </p:sp>
    </p:spTree>
    <p:extLst>
      <p:ext uri="{BB962C8B-B14F-4D97-AF65-F5344CB8AC3E}">
        <p14:creationId xmlns:p14="http://schemas.microsoft.com/office/powerpoint/2010/main" val="380216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Stand &amp; Deliver</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sz="2400" dirty="0">
                <a:latin typeface="Times" pitchFamily="2" charset="0"/>
              </a:rPr>
              <a:t>Prompt: Evaluate whether the fight against inequality in the United States has led to a more inclusive society.</a:t>
            </a:r>
          </a:p>
          <a:p>
            <a:r>
              <a:rPr lang="en-US" sz="2400" dirty="0">
                <a:latin typeface="Times" pitchFamily="2" charset="0"/>
              </a:rPr>
              <a:t>Develop a placard of a defender of equality in American history</a:t>
            </a:r>
          </a:p>
          <a:p>
            <a:r>
              <a:rPr lang="en-US" sz="2400" dirty="0">
                <a:latin typeface="Times" pitchFamily="2" charset="0"/>
              </a:rPr>
              <a:t>Demonstrate how civil rights has incorporated multiple issues in throughout the United States </a:t>
            </a:r>
          </a:p>
          <a:p>
            <a:r>
              <a:rPr lang="en-US" sz="2400" dirty="0">
                <a:latin typeface="Times" pitchFamily="2" charset="0"/>
              </a:rPr>
              <a:t>Evaluate how successful various civil rights movements have been at achieving greater inclusivity in the United States </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67207" y="779461"/>
            <a:ext cx="1917700" cy="1920195"/>
          </a:xfrm>
          <a:prstGeom prst="rect">
            <a:avLst/>
          </a:prstGeom>
          <a:ln>
            <a:solidFill>
              <a:schemeClr val="bg1"/>
            </a:solidFill>
          </a:ln>
        </p:spPr>
      </p:pic>
    </p:spTree>
    <p:extLst>
      <p:ext uri="{BB962C8B-B14F-4D97-AF65-F5344CB8AC3E}">
        <p14:creationId xmlns:p14="http://schemas.microsoft.com/office/powerpoint/2010/main" val="2162676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6108700"/>
          </a:xfrm>
          <a:solidFill>
            <a:schemeClr val="bg1"/>
          </a:solidFill>
          <a:ln>
            <a:solidFill>
              <a:schemeClr val="tx1">
                <a:lumMod val="75000"/>
                <a:lumOff val="25000"/>
              </a:schemeClr>
            </a:solidFill>
          </a:ln>
        </p:spPr>
        <p:txBody>
          <a:bodyPr>
            <a:normAutofit fontScale="47500" lnSpcReduction="20000"/>
          </a:bodyPr>
          <a:lstStyle/>
          <a:p>
            <a:pPr marL="0" indent="0">
              <a:buNone/>
            </a:pPr>
            <a:r>
              <a:rPr lang="en-US" sz="2900" b="1" dirty="0">
                <a:latin typeface="Times" pitchFamily="2" charset="0"/>
              </a:rPr>
              <a:t>UNIT 7 - CITIZENSHIP</a:t>
            </a:r>
          </a:p>
          <a:p>
            <a:pPr>
              <a:lnSpc>
                <a:spcPct val="120000"/>
              </a:lnSpc>
              <a:spcBef>
                <a:spcPts val="0"/>
              </a:spcBef>
            </a:pPr>
            <a:r>
              <a:rPr lang="en-US" sz="2900" b="1" dirty="0">
                <a:latin typeface="Times" pitchFamily="2" charset="0"/>
              </a:rPr>
              <a:t>CL.G.1.2 </a:t>
            </a:r>
            <a:r>
              <a:rPr lang="en-US" sz="2900" dirty="0">
                <a:latin typeface="Times" pitchFamily="2" charset="0"/>
              </a:rPr>
              <a:t>Explain geopolitical and environmental factors which affect civic participation and voting in various regions of the United States </a:t>
            </a:r>
          </a:p>
          <a:p>
            <a:pPr>
              <a:lnSpc>
                <a:spcPct val="120000"/>
              </a:lnSpc>
              <a:spcBef>
                <a:spcPts val="0"/>
              </a:spcBef>
            </a:pPr>
            <a:r>
              <a:rPr lang="en-US" sz="2900" b="1" dirty="0">
                <a:latin typeface="Times" pitchFamily="2" charset="0"/>
              </a:rPr>
              <a:t>CL.H.1.5 </a:t>
            </a:r>
            <a:r>
              <a:rPr lang="en-US" sz="2900" dirty="0">
                <a:latin typeface="Times" pitchFamily="2" charset="0"/>
              </a:rPr>
              <a:t>Explain how the experiences and achievements of minorities and marginalized peoples have contributed to the protection of individual rights and “equality and justice for all” over time </a:t>
            </a:r>
          </a:p>
          <a:p>
            <a:pPr>
              <a:lnSpc>
                <a:spcPct val="120000"/>
              </a:lnSpc>
              <a:spcBef>
                <a:spcPts val="0"/>
              </a:spcBef>
            </a:pPr>
            <a:r>
              <a:rPr lang="en-US" sz="2900" b="1" dirty="0">
                <a:latin typeface="Times" pitchFamily="2" charset="0"/>
              </a:rPr>
              <a:t>CL.H.1.6 </a:t>
            </a:r>
            <a:r>
              <a:rPr lang="en-US" sz="2900" dirty="0">
                <a:latin typeface="Times" pitchFamily="2" charset="0"/>
              </a:rPr>
              <a:t>Exemplify ways individuals have demonstrated resistance and resilience to inequities, injustice, and discrimination within the American system of government over time </a:t>
            </a:r>
          </a:p>
          <a:p>
            <a:endParaRPr lang="en-US" sz="2900" dirty="0">
              <a:latin typeface="Times" pitchFamily="2" charset="0"/>
            </a:endParaRPr>
          </a:p>
          <a:p>
            <a:pPr marL="0" indent="0">
              <a:buNone/>
            </a:pPr>
            <a:r>
              <a:rPr lang="en-US" sz="3400" b="1" dirty="0">
                <a:solidFill>
                  <a:srgbClr val="C00000"/>
                </a:solidFill>
                <a:latin typeface="Times" pitchFamily="2" charset="0"/>
              </a:rPr>
              <a:t>ESSENTIAL QUESTION: </a:t>
            </a:r>
            <a:r>
              <a:rPr lang="en-US" sz="3400" dirty="0">
                <a:latin typeface="Times" pitchFamily="2" charset="0"/>
              </a:rPr>
              <a:t>How do citizens of the United States engage in civic participation and combat errors within American democracy?</a:t>
            </a:r>
            <a:r>
              <a:rPr lang="en-US" sz="3400" b="1" i="1" dirty="0">
                <a:latin typeface="Times" pitchFamily="2" charset="0"/>
              </a:rPr>
              <a:t> </a:t>
            </a:r>
            <a:endParaRPr lang="en-US" sz="3400" dirty="0">
              <a:latin typeface="Times" pitchFamily="2" charset="0"/>
            </a:endParaRPr>
          </a:p>
          <a:p>
            <a:pPr marL="0" indent="0">
              <a:buNone/>
            </a:pPr>
            <a:r>
              <a:rPr lang="en-US" sz="3400" b="1" dirty="0">
                <a:solidFill>
                  <a:srgbClr val="002060"/>
                </a:solidFill>
                <a:latin typeface="Times" pitchFamily="2" charset="0"/>
              </a:rPr>
              <a:t>STUDENTS CAN:</a:t>
            </a:r>
          </a:p>
          <a:p>
            <a:pPr marL="690563" lvl="0" indent="-225425"/>
            <a:r>
              <a:rPr lang="en-US" sz="3400" dirty="0">
                <a:latin typeface="Times" pitchFamily="2" charset="0"/>
              </a:rPr>
              <a:t>Demonstrate how the debate over equality has been a major factor impacting American citizenship</a:t>
            </a:r>
          </a:p>
          <a:p>
            <a:pPr marL="690563" lvl="0" indent="-225425"/>
            <a:r>
              <a:rPr lang="en-US" sz="3400" dirty="0">
                <a:latin typeface="Times" pitchFamily="2" charset="0"/>
              </a:rPr>
              <a:t>Explain how different groups have utilize tactics to influence equality in public policy </a:t>
            </a:r>
          </a:p>
          <a:p>
            <a:pPr marL="690563" lvl="0" indent="-225425"/>
            <a:r>
              <a:rPr lang="en-US" sz="3400" dirty="0">
                <a:latin typeface="Times" pitchFamily="2" charset="0"/>
              </a:rPr>
              <a:t>Explain how the federal government has attempted to rectify issues of equality through executive, legislative, and judicial authority</a:t>
            </a:r>
          </a:p>
          <a:p>
            <a:pPr marL="0" indent="0">
              <a:buNone/>
            </a:pPr>
            <a:r>
              <a:rPr lang="en-US" sz="3400" b="1" dirty="0">
                <a:solidFill>
                  <a:srgbClr val="C00000"/>
                </a:solidFill>
                <a:latin typeface="Times" pitchFamily="2" charset="0"/>
              </a:rPr>
              <a:t>AGENDA:</a:t>
            </a:r>
          </a:p>
          <a:p>
            <a:pPr>
              <a:buFont typeface="Wingdings" pitchFamily="2" charset="2"/>
              <a:buChar char="Ø"/>
            </a:pPr>
            <a:r>
              <a:rPr lang="en-US" sz="4200" dirty="0">
                <a:latin typeface="Times" pitchFamily="2" charset="0"/>
              </a:rPr>
              <a:t>Legal Lines of Jim Crow</a:t>
            </a:r>
          </a:p>
          <a:p>
            <a:pPr>
              <a:buFont typeface="Wingdings" pitchFamily="2" charset="2"/>
              <a:buChar char="Ø"/>
            </a:pPr>
            <a:r>
              <a:rPr lang="en-US" sz="4200" dirty="0">
                <a:latin typeface="Times" pitchFamily="2" charset="0"/>
              </a:rPr>
              <a:t>Perspective of a Civil Rights Movement </a:t>
            </a:r>
          </a:p>
          <a:p>
            <a:pPr>
              <a:buFont typeface="Wingdings" pitchFamily="2" charset="2"/>
              <a:buChar char="Ø"/>
            </a:pPr>
            <a:r>
              <a:rPr lang="en-US" sz="4200" dirty="0">
                <a:latin typeface="Times" pitchFamily="2" charset="0"/>
              </a:rPr>
              <a:t>The Fight for American Equality</a:t>
            </a:r>
          </a:p>
          <a:p>
            <a:pPr marL="0" indent="0">
              <a:buNone/>
            </a:pPr>
            <a:endParaRPr lang="en-US" sz="2900" dirty="0">
              <a:latin typeface="Times" pitchFamily="2" charset="0"/>
            </a:endParaRPr>
          </a:p>
          <a:p>
            <a:pPr marL="0" indent="0">
              <a:buNone/>
            </a:pPr>
            <a:r>
              <a:rPr lang="en-US" sz="3400" b="1" dirty="0">
                <a:latin typeface="Times" pitchFamily="2" charset="0"/>
              </a:rPr>
              <a:t>HOMEWORK:</a:t>
            </a:r>
          </a:p>
          <a:p>
            <a:pPr>
              <a:buFont typeface="Wingdings" pitchFamily="2" charset="2"/>
              <a:buChar char="Ø"/>
            </a:pPr>
            <a:r>
              <a:rPr lang="en-US" sz="4200" dirty="0">
                <a:latin typeface="Times" pitchFamily="2" charset="0"/>
              </a:rPr>
              <a:t> Stand and Deliver due, Monday, Sept. 13</a:t>
            </a:r>
          </a:p>
          <a:p>
            <a:pPr>
              <a:buFont typeface="Wingdings" pitchFamily="2" charset="2"/>
              <a:buChar char="Ø"/>
            </a:pPr>
            <a:r>
              <a:rPr lang="en-US" sz="4200" dirty="0">
                <a:latin typeface="Times" pitchFamily="2" charset="0"/>
              </a:rPr>
              <a:t>Unit I Test, September 17</a:t>
            </a:r>
          </a:p>
          <a:p>
            <a:endParaRPr lang="en-US" dirty="0"/>
          </a:p>
        </p:txBody>
      </p:sp>
    </p:spTree>
    <p:extLst>
      <p:ext uri="{BB962C8B-B14F-4D97-AF65-F5344CB8AC3E}">
        <p14:creationId xmlns:p14="http://schemas.microsoft.com/office/powerpoint/2010/main" val="1394163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91562-551B-41A2-88B2-05EADE9597F4}"/>
              </a:ext>
            </a:extLst>
          </p:cNvPr>
          <p:cNvSpPr>
            <a:spLocks noGrp="1"/>
          </p:cNvSpPr>
          <p:nvPr>
            <p:ph type="title"/>
          </p:nvPr>
        </p:nvSpPr>
        <p:spPr>
          <a:xfrm>
            <a:off x="838200" y="263993"/>
            <a:ext cx="10515600" cy="834088"/>
          </a:xfrm>
          <a:solidFill>
            <a:schemeClr val="tx1"/>
          </a:solidFill>
        </p:spPr>
        <p:txBody>
          <a:bodyPr/>
          <a:lstStyle/>
          <a:p>
            <a:r>
              <a:rPr lang="en-US" dirty="0">
                <a:solidFill>
                  <a:schemeClr val="bg1"/>
                </a:solidFill>
                <a:latin typeface="Castellar" panose="020A0402060406010301" pitchFamily="18" charset="0"/>
              </a:rPr>
              <a:t>Perspectives of Jim Crow</a:t>
            </a:r>
          </a:p>
        </p:txBody>
      </p:sp>
      <p:sp>
        <p:nvSpPr>
          <p:cNvPr id="3" name="Content Placeholder 2">
            <a:extLst>
              <a:ext uri="{FF2B5EF4-FFF2-40B4-BE49-F238E27FC236}">
                <a16:creationId xmlns:a16="http://schemas.microsoft.com/office/drawing/2014/main" id="{9D7F20DF-2679-4A23-AB98-1C787E813BC4}"/>
              </a:ext>
            </a:extLst>
          </p:cNvPr>
          <p:cNvSpPr>
            <a:spLocks noGrp="1"/>
          </p:cNvSpPr>
          <p:nvPr>
            <p:ph idx="1"/>
          </p:nvPr>
        </p:nvSpPr>
        <p:spPr>
          <a:xfrm>
            <a:off x="838200" y="1379095"/>
            <a:ext cx="10515600" cy="4797868"/>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Compare the two experts and evaluate how they impact the civil rights of American citizens in the united States </a:t>
            </a:r>
          </a:p>
        </p:txBody>
      </p:sp>
      <p:sp>
        <p:nvSpPr>
          <p:cNvPr id="4" name="Rectangle 3">
            <a:extLst>
              <a:ext uri="{FF2B5EF4-FFF2-40B4-BE49-F238E27FC236}">
                <a16:creationId xmlns:a16="http://schemas.microsoft.com/office/drawing/2014/main" id="{FE9FAF49-9FF7-468C-BE96-F4852E9A9092}"/>
              </a:ext>
            </a:extLst>
          </p:cNvPr>
          <p:cNvSpPr/>
          <p:nvPr/>
        </p:nvSpPr>
        <p:spPr>
          <a:xfrm>
            <a:off x="152401" y="5232023"/>
            <a:ext cx="11779770" cy="1544495"/>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“No person of any race other than white Caucasian race shall own, use or occupy any building or any lot, except that this covenant shall not prevent occupancy by domestic servants of a different race domiciled (living) with an owner or tenant.”</a:t>
            </a:r>
          </a:p>
          <a:p>
            <a:r>
              <a:rPr lang="en-US" sz="2400" dirty="0">
                <a:latin typeface="Times" panose="02020603050405020304" pitchFamily="18" charset="0"/>
                <a:cs typeface="Times" panose="02020603050405020304" pitchFamily="18" charset="0"/>
              </a:rPr>
              <a:t>	- </a:t>
            </a:r>
            <a:r>
              <a:rPr lang="en-US" sz="2400" b="1" dirty="0">
                <a:latin typeface="Times" panose="02020603050405020304" pitchFamily="18" charset="0"/>
                <a:cs typeface="Times" panose="02020603050405020304" pitchFamily="18" charset="0"/>
              </a:rPr>
              <a:t>Columbia Forrest, Covenant of Arlington County, Virginia, 1942</a:t>
            </a:r>
          </a:p>
        </p:txBody>
      </p:sp>
      <p:sp>
        <p:nvSpPr>
          <p:cNvPr id="5" name="Rectangle 4">
            <a:extLst>
              <a:ext uri="{FF2B5EF4-FFF2-40B4-BE49-F238E27FC236}">
                <a16:creationId xmlns:a16="http://schemas.microsoft.com/office/drawing/2014/main" id="{1707A44A-6015-4700-88DE-4929413E8B11}"/>
              </a:ext>
            </a:extLst>
          </p:cNvPr>
          <p:cNvSpPr/>
          <p:nvPr/>
        </p:nvSpPr>
        <p:spPr>
          <a:xfrm>
            <a:off x="152400" y="2200263"/>
            <a:ext cx="11779770" cy="298679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All freedmen, free negroes and mulattoes in this State, over the age of eighteen years, found on the second Monday in January, 1866, or thereafter, with no lawful employment or business, or found unlawfully assembling themselves together, either in the day or night time, and all white persons so assembling themselves with freedmen, free negroes or mulattoes, or usually associating with freedmen, free negroes or mulattoes, on terms of equality, or living in adultery or fornication with a freed woman, free negro or mulatto, shall be deemed vagrants, and on conviction thereof shall be fined in a sum not exceeding, in the case of a freedman, free negro or mulatto, fifty dollars, and a white man two hundred dollars, and imprisoned at the discretion of the court, the free negro not exceeding ten days, and the white man not exceeding six months.... </a:t>
            </a:r>
          </a:p>
          <a:p>
            <a:pPr marL="6286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Mississippi Black Codes, 1866 (Vagrancy Laws)</a:t>
            </a:r>
          </a:p>
        </p:txBody>
      </p:sp>
    </p:spTree>
    <p:extLst>
      <p:ext uri="{BB962C8B-B14F-4D97-AF65-F5344CB8AC3E}">
        <p14:creationId xmlns:p14="http://schemas.microsoft.com/office/powerpoint/2010/main" val="2769073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Voice of the people</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4709098"/>
            <a:ext cx="11226800" cy="1783778"/>
          </a:xfrm>
          <a:solidFill>
            <a:schemeClr val="bg1"/>
          </a:solidFill>
          <a:ln>
            <a:solidFill>
              <a:srgbClr val="002060"/>
            </a:solidFill>
          </a:ln>
        </p:spPr>
        <p:txBody>
          <a:bodyPr>
            <a:normAutofit lnSpcReduction="10000"/>
          </a:bodyPr>
          <a:lstStyle/>
          <a:p>
            <a:pPr marL="0" indent="0">
              <a:buNone/>
            </a:pPr>
            <a:r>
              <a:rPr lang="en-US" b="1" u="sng" dirty="0">
                <a:solidFill>
                  <a:srgbClr val="002060"/>
                </a:solidFill>
                <a:latin typeface="Times" pitchFamily="2" charset="0"/>
              </a:rPr>
              <a:t>Popular sovereignty</a:t>
            </a:r>
            <a:r>
              <a:rPr lang="en-US" b="1" dirty="0">
                <a:solidFill>
                  <a:srgbClr val="002060"/>
                </a:solidFill>
                <a:latin typeface="Times" pitchFamily="2" charset="0"/>
              </a:rPr>
              <a:t> </a:t>
            </a:r>
            <a:r>
              <a:rPr lang="en-US" dirty="0">
                <a:latin typeface="Times" pitchFamily="2" charset="0"/>
              </a:rPr>
              <a:t>= government of the people</a:t>
            </a:r>
          </a:p>
          <a:p>
            <a:r>
              <a:rPr lang="en-US" b="1" u="sng" dirty="0">
                <a:solidFill>
                  <a:srgbClr val="002060"/>
                </a:solidFill>
                <a:latin typeface="Times" pitchFamily="2" charset="0"/>
              </a:rPr>
              <a:t>Suffrage</a:t>
            </a:r>
            <a:r>
              <a:rPr lang="en-US" dirty="0">
                <a:latin typeface="Times" pitchFamily="2" charset="0"/>
              </a:rPr>
              <a:t> = right to vote </a:t>
            </a:r>
          </a:p>
          <a:p>
            <a:r>
              <a:rPr lang="en-US" b="1" u="sng" dirty="0">
                <a:solidFill>
                  <a:srgbClr val="002060"/>
                </a:solidFill>
                <a:latin typeface="Times" pitchFamily="2" charset="0"/>
              </a:rPr>
              <a:t>Disenfranchisement</a:t>
            </a:r>
            <a:r>
              <a:rPr lang="en-US" dirty="0">
                <a:latin typeface="Times" pitchFamily="2" charset="0"/>
              </a:rPr>
              <a:t> = denying the right to vote or representation in government </a:t>
            </a:r>
          </a:p>
        </p:txBody>
      </p:sp>
      <p:sp>
        <p:nvSpPr>
          <p:cNvPr id="7" name="Rectangle 6">
            <a:extLst>
              <a:ext uri="{FF2B5EF4-FFF2-40B4-BE49-F238E27FC236}">
                <a16:creationId xmlns:a16="http://schemas.microsoft.com/office/drawing/2014/main" id="{22F0F402-29F7-D048-A4AC-58FA1F04ED82}"/>
              </a:ext>
            </a:extLst>
          </p:cNvPr>
          <p:cNvSpPr/>
          <p:nvPr/>
        </p:nvSpPr>
        <p:spPr>
          <a:xfrm>
            <a:off x="635000" y="1358900"/>
            <a:ext cx="10566400" cy="1168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“The true way and the easiest way to make our government entirely consistent with itself, and give every loyal citizen the elective franchise”</a:t>
            </a:r>
          </a:p>
          <a:p>
            <a:r>
              <a:rPr lang="en-US" sz="2400" dirty="0">
                <a:latin typeface="Times" pitchFamily="2" charset="0"/>
              </a:rPr>
              <a:t>	- Frederick Douglass</a:t>
            </a:r>
          </a:p>
        </p:txBody>
      </p:sp>
      <p:pic>
        <p:nvPicPr>
          <p:cNvPr id="8" name="Picture 7">
            <a:extLst>
              <a:ext uri="{FF2B5EF4-FFF2-40B4-BE49-F238E27FC236}">
                <a16:creationId xmlns:a16="http://schemas.microsoft.com/office/drawing/2014/main" id="{BB31AB30-47DF-5542-AC99-435F6217838F}"/>
              </a:ext>
            </a:extLst>
          </p:cNvPr>
          <p:cNvPicPr>
            <a:picLocks noChangeAspect="1"/>
          </p:cNvPicPr>
          <p:nvPr/>
        </p:nvPicPr>
        <p:blipFill>
          <a:blip r:embed="rId2"/>
          <a:stretch>
            <a:fillRect/>
          </a:stretch>
        </p:blipFill>
        <p:spPr>
          <a:xfrm>
            <a:off x="7931150" y="1793197"/>
            <a:ext cx="2622550" cy="1112147"/>
          </a:xfrm>
          <a:prstGeom prst="rect">
            <a:avLst/>
          </a:prstGeom>
          <a:ln>
            <a:solidFill>
              <a:schemeClr val="bg1"/>
            </a:solidFill>
          </a:ln>
        </p:spPr>
      </p:pic>
      <p:sp>
        <p:nvSpPr>
          <p:cNvPr id="9" name="Rectangle 8">
            <a:extLst>
              <a:ext uri="{FF2B5EF4-FFF2-40B4-BE49-F238E27FC236}">
                <a16:creationId xmlns:a16="http://schemas.microsoft.com/office/drawing/2014/main" id="{26F14992-14CD-F84F-8C15-5343AD4E1E93}"/>
              </a:ext>
            </a:extLst>
          </p:cNvPr>
          <p:cNvSpPr/>
          <p:nvPr/>
        </p:nvSpPr>
        <p:spPr>
          <a:xfrm>
            <a:off x="635000" y="2961597"/>
            <a:ext cx="10566400" cy="15058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“Everybody counts in applying democracy.  And there will never be a true democracy until every responsible and law-abiding adult in it, without regard to race, sex, color or creed has his or inalienable and unpurchasable voice in government. </a:t>
            </a:r>
          </a:p>
          <a:p>
            <a:r>
              <a:rPr lang="en-US" sz="2400" dirty="0">
                <a:latin typeface="Times" pitchFamily="2" charset="0"/>
              </a:rPr>
              <a:t>	- Elizabeth Cady Stanton</a:t>
            </a:r>
          </a:p>
        </p:txBody>
      </p:sp>
      <p:pic>
        <p:nvPicPr>
          <p:cNvPr id="10" name="Picture 9">
            <a:extLst>
              <a:ext uri="{FF2B5EF4-FFF2-40B4-BE49-F238E27FC236}">
                <a16:creationId xmlns:a16="http://schemas.microsoft.com/office/drawing/2014/main" id="{E0E7F7B8-4621-3A43-9735-F28DC9EC2238}"/>
              </a:ext>
            </a:extLst>
          </p:cNvPr>
          <p:cNvPicPr>
            <a:picLocks noChangeAspect="1"/>
          </p:cNvPicPr>
          <p:nvPr/>
        </p:nvPicPr>
        <p:blipFill>
          <a:blip r:embed="rId3"/>
          <a:stretch>
            <a:fillRect/>
          </a:stretch>
        </p:blipFill>
        <p:spPr>
          <a:xfrm>
            <a:off x="8264525" y="4095162"/>
            <a:ext cx="1955800" cy="1505825"/>
          </a:xfrm>
          <a:prstGeom prst="rect">
            <a:avLst/>
          </a:prstGeom>
          <a:ln>
            <a:solidFill>
              <a:schemeClr val="bg1"/>
            </a:solidFill>
          </a:ln>
        </p:spPr>
      </p:pic>
    </p:spTree>
    <p:extLst>
      <p:ext uri="{BB962C8B-B14F-4D97-AF65-F5344CB8AC3E}">
        <p14:creationId xmlns:p14="http://schemas.microsoft.com/office/powerpoint/2010/main" val="190896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10000"/>
          </a:bodyPr>
          <a:lstStyle/>
          <a:p>
            <a:pPr marL="0" indent="0">
              <a:buNone/>
            </a:pPr>
            <a:r>
              <a:rPr lang="en-US" sz="1800" b="1" dirty="0">
                <a:latin typeface="Times" pitchFamily="2" charset="0"/>
              </a:rPr>
              <a:t>UNIT 7 - CITIZENSHIP</a:t>
            </a:r>
          </a:p>
          <a:p>
            <a:r>
              <a:rPr lang="en-US" sz="1800" b="1" dirty="0">
                <a:latin typeface="Times" pitchFamily="2" charset="0"/>
              </a:rPr>
              <a:t>CL.B.1.4</a:t>
            </a:r>
            <a:r>
              <a:rPr lang="en-US" sz="1800" dirty="0">
                <a:latin typeface="Times" pitchFamily="2" charset="0"/>
              </a:rPr>
              <a:t> Explain how individual values and societal norms contribute to institutional discrimination and the marginalization of minority groups living under the American system of government</a:t>
            </a:r>
          </a:p>
          <a:p>
            <a:r>
              <a:rPr lang="en-US" sz="1800" b="1" dirty="0">
                <a:latin typeface="Times" pitchFamily="2" charset="0"/>
              </a:rPr>
              <a:t>CL.C&amp;G.3.1</a:t>
            </a:r>
            <a:r>
              <a:rPr lang="en-US" sz="1800" dirty="0">
                <a:latin typeface="Times" pitchFamily="2" charset="0"/>
              </a:rPr>
              <a:t> Differentiate citizenship and civic participation in terms of responsibilities, duties, and privileges of citizens</a:t>
            </a:r>
          </a:p>
          <a:p>
            <a:r>
              <a:rPr lang="en-US" sz="1800" b="1" dirty="0">
                <a:latin typeface="Times" pitchFamily="2" charset="0"/>
              </a:rPr>
              <a:t>CL.G.1.2</a:t>
            </a:r>
            <a:r>
              <a:rPr lang="en-US" sz="1800" dirty="0">
                <a:latin typeface="Times" pitchFamily="2" charset="0"/>
              </a:rPr>
              <a:t> Explain geopolitical and environmental factors which affect civic participation and voting in various regions of the United States</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lnSpc>
                <a:spcPct val="100000"/>
              </a:lnSpc>
              <a:spcBef>
                <a:spcPts val="0"/>
              </a:spcBef>
            </a:pPr>
            <a:r>
              <a:rPr lang="en-US" sz="2000" dirty="0">
                <a:latin typeface="Times" pitchFamily="2" charset="0"/>
              </a:rPr>
              <a:t>Define who is a citizen of the United States</a:t>
            </a:r>
          </a:p>
          <a:p>
            <a:pPr marL="690563" lvl="0" indent="-225425">
              <a:lnSpc>
                <a:spcPct val="100000"/>
              </a:lnSpc>
              <a:spcBef>
                <a:spcPts val="0"/>
              </a:spcBef>
            </a:pPr>
            <a:r>
              <a:rPr lang="en-US" sz="2000" dirty="0">
                <a:latin typeface="Times" pitchFamily="2" charset="0"/>
              </a:rPr>
              <a:t>Decipher differences between privileges, responsibilities, and duties of citizenship</a:t>
            </a:r>
          </a:p>
          <a:p>
            <a:pPr marL="690563" lvl="0" indent="-225425">
              <a:lnSpc>
                <a:spcPct val="100000"/>
              </a:lnSpc>
              <a:spcBef>
                <a:spcPts val="0"/>
              </a:spcBef>
            </a:pPr>
            <a:r>
              <a:rPr lang="en-US" sz="2000" dirty="0">
                <a:latin typeface="Times" pitchFamily="2" charset="0"/>
              </a:rPr>
              <a:t>Evaluate the legitimacy of barriers to American citizenship</a:t>
            </a:r>
            <a:endParaRPr lang="en-US" sz="2000" b="1" dirty="0">
              <a:solidFill>
                <a:srgbClr val="002060"/>
              </a:solidFill>
              <a:latin typeface="Times" pitchFamily="2" charset="0"/>
            </a:endParaRP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Citizenship Test</a:t>
            </a:r>
          </a:p>
          <a:p>
            <a:pPr>
              <a:buFont typeface="Wingdings" pitchFamily="2" charset="2"/>
              <a:buChar char="Ø"/>
            </a:pPr>
            <a:r>
              <a:rPr lang="en-US" sz="2000" dirty="0">
                <a:latin typeface="Times" pitchFamily="2" charset="0"/>
              </a:rPr>
              <a:t>It’s a privilege, duty and a responsibility</a:t>
            </a:r>
          </a:p>
          <a:p>
            <a:pPr>
              <a:buFont typeface="Wingdings" pitchFamily="2" charset="2"/>
              <a:buChar char="Ø"/>
            </a:pPr>
            <a:r>
              <a:rPr lang="en-US" sz="2000" dirty="0">
                <a:latin typeface="Times" pitchFamily="2" charset="0"/>
              </a:rPr>
              <a:t>Citizenship summary</a:t>
            </a:r>
          </a:p>
          <a:p>
            <a:pPr marL="0" indent="0">
              <a:buNone/>
            </a:pPr>
            <a:endParaRPr lang="en-US" sz="2000" dirty="0">
              <a:latin typeface="Times" pitchFamily="2" charset="0"/>
            </a:endParaRPr>
          </a:p>
          <a:p>
            <a:pPr marL="0" indent="0">
              <a:buNone/>
            </a:pPr>
            <a:r>
              <a:rPr lang="en-US" sz="2000" dirty="0">
                <a:latin typeface="Times" pitchFamily="2" charset="0"/>
              </a:rPr>
              <a:t>HOMEWORK:</a:t>
            </a:r>
          </a:p>
          <a:p>
            <a:endParaRPr lang="en-US" dirty="0"/>
          </a:p>
        </p:txBody>
      </p:sp>
    </p:spTree>
    <p:extLst>
      <p:ext uri="{BB962C8B-B14F-4D97-AF65-F5344CB8AC3E}">
        <p14:creationId xmlns:p14="http://schemas.microsoft.com/office/powerpoint/2010/main" val="3367193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365125"/>
            <a:ext cx="10515600" cy="866775"/>
          </a:xfrm>
          <a:solidFill>
            <a:schemeClr val="tx1"/>
          </a:solidFill>
        </p:spPr>
        <p:txBody>
          <a:bodyPr>
            <a:normAutofit/>
          </a:bodyPr>
          <a:lstStyle/>
          <a:p>
            <a:r>
              <a:rPr lang="en-US" dirty="0">
                <a:solidFill>
                  <a:schemeClr val="bg1"/>
                </a:solidFill>
                <a:latin typeface="Castellar" panose="020A0402060406010301" pitchFamily="18" charset="77"/>
              </a:rPr>
              <a:t>Limiting Voice of the People</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457200" y="1422400"/>
            <a:ext cx="11252200" cy="5070475"/>
          </a:xfrm>
          <a:solidFill>
            <a:schemeClr val="bg1"/>
          </a:solidFill>
          <a:ln>
            <a:solidFill>
              <a:srgbClr val="002060"/>
            </a:solidFill>
          </a:ln>
        </p:spPr>
        <p:txBody>
          <a:bodyPr>
            <a:normAutofit/>
          </a:bodyPr>
          <a:lstStyle/>
          <a:p>
            <a:r>
              <a:rPr lang="en-US" sz="2400" dirty="0">
                <a:latin typeface="Times" pitchFamily="2" charset="0"/>
              </a:rPr>
              <a:t>Disenfranchising Citizens</a:t>
            </a:r>
          </a:p>
        </p:txBody>
      </p:sp>
      <p:pic>
        <p:nvPicPr>
          <p:cNvPr id="4" name="Picture 3">
            <a:extLst>
              <a:ext uri="{FF2B5EF4-FFF2-40B4-BE49-F238E27FC236}">
                <a16:creationId xmlns:a16="http://schemas.microsoft.com/office/drawing/2014/main" id="{E5F99065-0EF8-384B-AD82-E95AFB1B8A26}"/>
              </a:ext>
            </a:extLst>
          </p:cNvPr>
          <p:cNvPicPr>
            <a:picLocks noChangeAspect="1"/>
          </p:cNvPicPr>
          <p:nvPr/>
        </p:nvPicPr>
        <p:blipFill>
          <a:blip r:embed="rId2"/>
          <a:stretch>
            <a:fillRect/>
          </a:stretch>
        </p:blipFill>
        <p:spPr>
          <a:xfrm>
            <a:off x="5068958" y="1295399"/>
            <a:ext cx="2830442" cy="2601841"/>
          </a:xfrm>
          <a:prstGeom prst="rect">
            <a:avLst/>
          </a:prstGeom>
          <a:ln>
            <a:solidFill>
              <a:srgbClr val="002060"/>
            </a:solidFill>
          </a:ln>
        </p:spPr>
      </p:pic>
      <p:pic>
        <p:nvPicPr>
          <p:cNvPr id="5" name="Picture 4">
            <a:extLst>
              <a:ext uri="{FF2B5EF4-FFF2-40B4-BE49-F238E27FC236}">
                <a16:creationId xmlns:a16="http://schemas.microsoft.com/office/drawing/2014/main" id="{984769BF-8E7E-614C-A02E-F1803F93648A}"/>
              </a:ext>
            </a:extLst>
          </p:cNvPr>
          <p:cNvPicPr>
            <a:picLocks noChangeAspect="1"/>
          </p:cNvPicPr>
          <p:nvPr/>
        </p:nvPicPr>
        <p:blipFill>
          <a:blip r:embed="rId3"/>
          <a:stretch>
            <a:fillRect/>
          </a:stretch>
        </p:blipFill>
        <p:spPr>
          <a:xfrm>
            <a:off x="8390680" y="1276803"/>
            <a:ext cx="2364828" cy="2620437"/>
          </a:xfrm>
          <a:prstGeom prst="rect">
            <a:avLst/>
          </a:prstGeom>
          <a:ln>
            <a:solidFill>
              <a:srgbClr val="002060"/>
            </a:solidFill>
          </a:ln>
        </p:spPr>
      </p:pic>
      <p:sp>
        <p:nvSpPr>
          <p:cNvPr id="6" name="Rectangle 5">
            <a:extLst>
              <a:ext uri="{FF2B5EF4-FFF2-40B4-BE49-F238E27FC236}">
                <a16:creationId xmlns:a16="http://schemas.microsoft.com/office/drawing/2014/main" id="{CF9EA16E-BF0E-1E4A-BE8D-3758D3DDDE94}"/>
              </a:ext>
            </a:extLst>
          </p:cNvPr>
          <p:cNvSpPr/>
          <p:nvPr/>
        </p:nvSpPr>
        <p:spPr>
          <a:xfrm>
            <a:off x="609600" y="1848304"/>
            <a:ext cx="4002314" cy="729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itchFamily="2" charset="0"/>
              </a:rPr>
              <a:t>Black Codes/</a:t>
            </a:r>
            <a:r>
              <a:rPr lang="en-US" sz="2400" b="1" u="sng" dirty="0">
                <a:latin typeface="Times" pitchFamily="2" charset="0"/>
              </a:rPr>
              <a:t>Jim Crow Laws</a:t>
            </a:r>
          </a:p>
          <a:p>
            <a:pPr algn="ctr"/>
            <a:r>
              <a:rPr lang="en-US" sz="2400" dirty="0">
                <a:latin typeface="Times" pitchFamily="2" charset="0"/>
              </a:rPr>
              <a:t>(Segregation)</a:t>
            </a:r>
          </a:p>
        </p:txBody>
      </p:sp>
      <p:sp>
        <p:nvSpPr>
          <p:cNvPr id="7" name="Rectangle 6">
            <a:extLst>
              <a:ext uri="{FF2B5EF4-FFF2-40B4-BE49-F238E27FC236}">
                <a16:creationId xmlns:a16="http://schemas.microsoft.com/office/drawing/2014/main" id="{E45023B1-5A67-B247-B9DA-4712E1F3E8BA}"/>
              </a:ext>
            </a:extLst>
          </p:cNvPr>
          <p:cNvSpPr/>
          <p:nvPr/>
        </p:nvSpPr>
        <p:spPr>
          <a:xfrm>
            <a:off x="609600" y="2717800"/>
            <a:ext cx="4002314" cy="729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u="sng" dirty="0">
                <a:latin typeface="Times" pitchFamily="2" charset="0"/>
              </a:rPr>
              <a:t>Literacy Test</a:t>
            </a:r>
          </a:p>
        </p:txBody>
      </p:sp>
      <p:sp>
        <p:nvSpPr>
          <p:cNvPr id="8" name="Rectangle 7">
            <a:extLst>
              <a:ext uri="{FF2B5EF4-FFF2-40B4-BE49-F238E27FC236}">
                <a16:creationId xmlns:a16="http://schemas.microsoft.com/office/drawing/2014/main" id="{159C58D2-D703-9E42-BF43-D6DC8AECA956}"/>
              </a:ext>
            </a:extLst>
          </p:cNvPr>
          <p:cNvSpPr/>
          <p:nvPr/>
        </p:nvSpPr>
        <p:spPr>
          <a:xfrm>
            <a:off x="609600" y="3592739"/>
            <a:ext cx="4002314" cy="729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u="sng" dirty="0">
                <a:latin typeface="Times" pitchFamily="2" charset="0"/>
              </a:rPr>
              <a:t>Poll Taxes</a:t>
            </a:r>
          </a:p>
        </p:txBody>
      </p:sp>
      <p:sp>
        <p:nvSpPr>
          <p:cNvPr id="9" name="Rectangle 8">
            <a:extLst>
              <a:ext uri="{FF2B5EF4-FFF2-40B4-BE49-F238E27FC236}">
                <a16:creationId xmlns:a16="http://schemas.microsoft.com/office/drawing/2014/main" id="{0D64B8E4-F7BD-3A4C-9404-85243E05334C}"/>
              </a:ext>
            </a:extLst>
          </p:cNvPr>
          <p:cNvSpPr/>
          <p:nvPr/>
        </p:nvSpPr>
        <p:spPr>
          <a:xfrm>
            <a:off x="604659" y="4470401"/>
            <a:ext cx="4002314" cy="7297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u="sng" dirty="0">
                <a:latin typeface="Times" pitchFamily="2" charset="0"/>
              </a:rPr>
              <a:t>Grandfather Clause</a:t>
            </a:r>
          </a:p>
        </p:txBody>
      </p:sp>
      <p:pic>
        <p:nvPicPr>
          <p:cNvPr id="10" name="Picture 9">
            <a:extLst>
              <a:ext uri="{FF2B5EF4-FFF2-40B4-BE49-F238E27FC236}">
                <a16:creationId xmlns:a16="http://schemas.microsoft.com/office/drawing/2014/main" id="{1B191759-E294-8A42-85B2-6C276F618F02}"/>
              </a:ext>
            </a:extLst>
          </p:cNvPr>
          <p:cNvPicPr>
            <a:picLocks noChangeAspect="1"/>
          </p:cNvPicPr>
          <p:nvPr/>
        </p:nvPicPr>
        <p:blipFill>
          <a:blip r:embed="rId4"/>
          <a:stretch>
            <a:fillRect/>
          </a:stretch>
        </p:blipFill>
        <p:spPr>
          <a:xfrm>
            <a:off x="5364767" y="3999746"/>
            <a:ext cx="4430642" cy="2015063"/>
          </a:xfrm>
          <a:prstGeom prst="rect">
            <a:avLst/>
          </a:prstGeom>
          <a:ln>
            <a:solidFill>
              <a:srgbClr val="002060"/>
            </a:solidFill>
          </a:ln>
        </p:spPr>
      </p:pic>
    </p:spTree>
    <p:extLst>
      <p:ext uri="{BB962C8B-B14F-4D97-AF65-F5344CB8AC3E}">
        <p14:creationId xmlns:p14="http://schemas.microsoft.com/office/powerpoint/2010/main" val="2335250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Protecting suffrage rights</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752600"/>
            <a:ext cx="11417300" cy="4424364"/>
          </a:xfrm>
          <a:solidFill>
            <a:schemeClr val="bg1"/>
          </a:solidFill>
          <a:ln>
            <a:solidFill>
              <a:srgbClr val="C00000"/>
            </a:solidFill>
          </a:ln>
        </p:spPr>
        <p:txBody>
          <a:bodyPr>
            <a:normAutofit/>
          </a:bodyPr>
          <a:lstStyle/>
          <a:p>
            <a:pPr marL="0" indent="0">
              <a:buNone/>
            </a:pPr>
            <a:r>
              <a:rPr lang="en-US" sz="2400" dirty="0">
                <a:latin typeface="Times" pitchFamily="2" charset="0"/>
              </a:rPr>
              <a:t>Most later constitutional amendments deal with expanding suffrage rights</a:t>
            </a: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13912239-466B-DF4A-981A-9A79FDCC2D0A}"/>
              </a:ext>
            </a:extLst>
          </p:cNvPr>
          <p:cNvSpPr/>
          <p:nvPr/>
        </p:nvSpPr>
        <p:spPr>
          <a:xfrm>
            <a:off x="330200" y="2184400"/>
            <a:ext cx="4064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itchFamily="2" charset="0"/>
              </a:rPr>
              <a:t>15</a:t>
            </a:r>
            <a:r>
              <a:rPr lang="en-US" sz="2400" b="1" u="sng" baseline="30000" dirty="0">
                <a:latin typeface="Times" pitchFamily="2" charset="0"/>
              </a:rPr>
              <a:t>th</a:t>
            </a:r>
            <a:r>
              <a:rPr lang="en-US" sz="2400" b="1" u="sng" dirty="0">
                <a:latin typeface="Times" pitchFamily="2" charset="0"/>
              </a:rPr>
              <a:t> Amendment</a:t>
            </a:r>
            <a:r>
              <a:rPr lang="en-US" sz="2400" dirty="0">
                <a:latin typeface="Times" pitchFamily="2" charset="0"/>
              </a:rPr>
              <a:t>: African American Suffrage</a:t>
            </a:r>
          </a:p>
        </p:txBody>
      </p:sp>
      <p:sp>
        <p:nvSpPr>
          <p:cNvPr id="5" name="Rectangle 4">
            <a:extLst>
              <a:ext uri="{FF2B5EF4-FFF2-40B4-BE49-F238E27FC236}">
                <a16:creationId xmlns:a16="http://schemas.microsoft.com/office/drawing/2014/main" id="{C15D6CB0-CCE2-0B41-BDA5-3E7BFDB5D881}"/>
              </a:ext>
            </a:extLst>
          </p:cNvPr>
          <p:cNvSpPr/>
          <p:nvPr/>
        </p:nvSpPr>
        <p:spPr>
          <a:xfrm>
            <a:off x="330200" y="3063082"/>
            <a:ext cx="4064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itchFamily="2" charset="0"/>
              </a:rPr>
              <a:t>19</a:t>
            </a:r>
            <a:r>
              <a:rPr lang="en-US" sz="2400" b="1" u="sng" baseline="30000" dirty="0">
                <a:latin typeface="Times" pitchFamily="2" charset="0"/>
              </a:rPr>
              <a:t>th</a:t>
            </a:r>
            <a:r>
              <a:rPr lang="en-US" sz="2400" b="1" u="sng" dirty="0">
                <a:latin typeface="Times" pitchFamily="2" charset="0"/>
              </a:rPr>
              <a:t> Amendment</a:t>
            </a:r>
            <a:r>
              <a:rPr lang="en-US" sz="2400" dirty="0">
                <a:latin typeface="Times" pitchFamily="2" charset="0"/>
              </a:rPr>
              <a:t>: Women Suffrage</a:t>
            </a:r>
          </a:p>
        </p:txBody>
      </p:sp>
      <p:sp>
        <p:nvSpPr>
          <p:cNvPr id="6" name="Rectangle 5">
            <a:extLst>
              <a:ext uri="{FF2B5EF4-FFF2-40B4-BE49-F238E27FC236}">
                <a16:creationId xmlns:a16="http://schemas.microsoft.com/office/drawing/2014/main" id="{A3B8C270-9FA6-DC42-B89E-04A399780BCE}"/>
              </a:ext>
            </a:extLst>
          </p:cNvPr>
          <p:cNvSpPr/>
          <p:nvPr/>
        </p:nvSpPr>
        <p:spPr>
          <a:xfrm>
            <a:off x="342900" y="3941764"/>
            <a:ext cx="4064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itchFamily="2" charset="0"/>
              </a:rPr>
              <a:t>23rd Amendment</a:t>
            </a:r>
            <a:r>
              <a:rPr lang="en-US" sz="2400" dirty="0">
                <a:latin typeface="Times" pitchFamily="2" charset="0"/>
              </a:rPr>
              <a:t>: Washington D.C. Suffrage</a:t>
            </a:r>
          </a:p>
        </p:txBody>
      </p:sp>
      <p:sp>
        <p:nvSpPr>
          <p:cNvPr id="7" name="Rectangle 6">
            <a:extLst>
              <a:ext uri="{FF2B5EF4-FFF2-40B4-BE49-F238E27FC236}">
                <a16:creationId xmlns:a16="http://schemas.microsoft.com/office/drawing/2014/main" id="{69A10BE1-A5B2-534B-BC24-F2D41E155794}"/>
              </a:ext>
            </a:extLst>
          </p:cNvPr>
          <p:cNvSpPr/>
          <p:nvPr/>
        </p:nvSpPr>
        <p:spPr>
          <a:xfrm>
            <a:off x="342900" y="4799810"/>
            <a:ext cx="4064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itchFamily="2" charset="0"/>
              </a:rPr>
              <a:t>26</a:t>
            </a:r>
            <a:r>
              <a:rPr lang="en-US" sz="2400" b="1" u="sng" baseline="30000" dirty="0">
                <a:latin typeface="Times" pitchFamily="2" charset="0"/>
              </a:rPr>
              <a:t>th</a:t>
            </a:r>
            <a:r>
              <a:rPr lang="en-US" sz="2400" b="1" u="sng" dirty="0">
                <a:latin typeface="Times" pitchFamily="2" charset="0"/>
              </a:rPr>
              <a:t> Amendment</a:t>
            </a:r>
            <a:r>
              <a:rPr lang="en-US" sz="2400" dirty="0">
                <a:latin typeface="Times" pitchFamily="2" charset="0"/>
              </a:rPr>
              <a:t>: 18-year-old Suffrage</a:t>
            </a:r>
          </a:p>
        </p:txBody>
      </p:sp>
      <p:sp>
        <p:nvSpPr>
          <p:cNvPr id="8" name="Rectangle 7">
            <a:extLst>
              <a:ext uri="{FF2B5EF4-FFF2-40B4-BE49-F238E27FC236}">
                <a16:creationId xmlns:a16="http://schemas.microsoft.com/office/drawing/2014/main" id="{0817CE4A-0B44-D44B-846D-2421EF6AB197}"/>
              </a:ext>
            </a:extLst>
          </p:cNvPr>
          <p:cNvSpPr/>
          <p:nvPr/>
        </p:nvSpPr>
        <p:spPr>
          <a:xfrm>
            <a:off x="342900" y="5699128"/>
            <a:ext cx="4064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err="1">
                <a:latin typeface="Times" pitchFamily="2" charset="0"/>
              </a:rPr>
              <a:t>Synder</a:t>
            </a:r>
            <a:r>
              <a:rPr lang="en-US" sz="2400" b="1" u="sng" dirty="0">
                <a:latin typeface="Times" pitchFamily="2" charset="0"/>
              </a:rPr>
              <a:t> Act</a:t>
            </a:r>
            <a:r>
              <a:rPr lang="en-US" sz="2400" dirty="0">
                <a:latin typeface="Times" pitchFamily="2" charset="0"/>
              </a:rPr>
              <a:t>: Native American suffrage</a:t>
            </a:r>
          </a:p>
        </p:txBody>
      </p:sp>
      <p:pic>
        <p:nvPicPr>
          <p:cNvPr id="10" name="Picture 9">
            <a:extLst>
              <a:ext uri="{FF2B5EF4-FFF2-40B4-BE49-F238E27FC236}">
                <a16:creationId xmlns:a16="http://schemas.microsoft.com/office/drawing/2014/main" id="{68238CDC-2846-D54A-9FBC-BC52EF318F1D}"/>
              </a:ext>
            </a:extLst>
          </p:cNvPr>
          <p:cNvPicPr>
            <a:picLocks noChangeAspect="1"/>
          </p:cNvPicPr>
          <p:nvPr/>
        </p:nvPicPr>
        <p:blipFill>
          <a:blip r:embed="rId3"/>
          <a:stretch>
            <a:fillRect/>
          </a:stretch>
        </p:blipFill>
        <p:spPr>
          <a:xfrm>
            <a:off x="4864100" y="3880645"/>
            <a:ext cx="2184400" cy="2612229"/>
          </a:xfrm>
          <a:prstGeom prst="rect">
            <a:avLst/>
          </a:prstGeom>
          <a:ln>
            <a:solidFill>
              <a:srgbClr val="002060"/>
            </a:solidFill>
          </a:ln>
        </p:spPr>
      </p:pic>
      <p:sp>
        <p:nvSpPr>
          <p:cNvPr id="9" name="Rounded Rectangular Callout 8">
            <a:extLst>
              <a:ext uri="{FF2B5EF4-FFF2-40B4-BE49-F238E27FC236}">
                <a16:creationId xmlns:a16="http://schemas.microsoft.com/office/drawing/2014/main" id="{8FB67DDD-E239-074C-8F7C-0F039E4F82BF}"/>
              </a:ext>
            </a:extLst>
          </p:cNvPr>
          <p:cNvSpPr/>
          <p:nvPr/>
        </p:nvSpPr>
        <p:spPr>
          <a:xfrm>
            <a:off x="6438900" y="2374900"/>
            <a:ext cx="5664200" cy="1450182"/>
          </a:xfrm>
          <a:prstGeom prst="wedgeRoundRectCallout">
            <a:avLst>
              <a:gd name="adj1" fmla="val -52447"/>
              <a:gd name="adj2" fmla="val 15089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latin typeface="Times" pitchFamily="2" charset="0"/>
              </a:rPr>
              <a:t>“The right to vote is the most powerful instrument devised by man for breaking down injustice and destroying walls which imprison men because they are different from other men”</a:t>
            </a:r>
          </a:p>
        </p:txBody>
      </p:sp>
    </p:spTree>
    <p:extLst>
      <p:ext uri="{BB962C8B-B14F-4D97-AF65-F5344CB8AC3E}">
        <p14:creationId xmlns:p14="http://schemas.microsoft.com/office/powerpoint/2010/main" val="3269368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365125"/>
            <a:ext cx="10515600" cy="866775"/>
          </a:xfrm>
          <a:solidFill>
            <a:schemeClr val="tx1"/>
          </a:solidFill>
        </p:spPr>
        <p:txBody>
          <a:bodyPr/>
          <a:lstStyle/>
          <a:p>
            <a:r>
              <a:rPr lang="en-US" dirty="0">
                <a:solidFill>
                  <a:schemeClr val="bg1"/>
                </a:solidFill>
                <a:latin typeface="Castellar" panose="020A0402060406010301" pitchFamily="18" charset="77"/>
              </a:rPr>
              <a:t>Diversity in America</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838200" y="1536700"/>
            <a:ext cx="10515600" cy="4956175"/>
          </a:xfrm>
          <a:solidFill>
            <a:schemeClr val="bg1"/>
          </a:solidFill>
          <a:ln>
            <a:solidFill>
              <a:srgbClr val="002060"/>
            </a:solidFill>
          </a:ln>
        </p:spPr>
        <p:txBody>
          <a:bodyPr>
            <a:normAutofit/>
          </a:bodyPr>
          <a:lstStyle/>
          <a:p>
            <a:r>
              <a:rPr lang="en-US" sz="2400" dirty="0">
                <a:latin typeface="Times" pitchFamily="2" charset="0"/>
              </a:rPr>
              <a:t>Diversity in the U.S.</a:t>
            </a:r>
          </a:p>
        </p:txBody>
      </p:sp>
      <p:pic>
        <p:nvPicPr>
          <p:cNvPr id="7" name="Picture 6">
            <a:extLst>
              <a:ext uri="{FF2B5EF4-FFF2-40B4-BE49-F238E27FC236}">
                <a16:creationId xmlns:a16="http://schemas.microsoft.com/office/drawing/2014/main" id="{45CF3A71-5C48-6E4E-B067-E9FC0326D594}"/>
              </a:ext>
            </a:extLst>
          </p:cNvPr>
          <p:cNvPicPr>
            <a:picLocks noChangeAspect="1"/>
          </p:cNvPicPr>
          <p:nvPr/>
        </p:nvPicPr>
        <p:blipFill>
          <a:blip r:embed="rId2"/>
          <a:stretch>
            <a:fillRect/>
          </a:stretch>
        </p:blipFill>
        <p:spPr>
          <a:xfrm>
            <a:off x="1205036" y="1943100"/>
            <a:ext cx="9577264" cy="4343400"/>
          </a:xfrm>
          <a:prstGeom prst="rect">
            <a:avLst/>
          </a:prstGeom>
          <a:solidFill>
            <a:schemeClr val="tx1"/>
          </a:solidFill>
          <a:ln>
            <a:solidFill>
              <a:schemeClr val="tx1"/>
            </a:solidFill>
          </a:ln>
        </p:spPr>
      </p:pic>
      <p:sp>
        <p:nvSpPr>
          <p:cNvPr id="8" name="Rectangle 7">
            <a:extLst>
              <a:ext uri="{FF2B5EF4-FFF2-40B4-BE49-F238E27FC236}">
                <a16:creationId xmlns:a16="http://schemas.microsoft.com/office/drawing/2014/main" id="{6546C7BD-2FF1-1146-958F-BEEDAF860DF3}"/>
              </a:ext>
            </a:extLst>
          </p:cNvPr>
          <p:cNvSpPr/>
          <p:nvPr/>
        </p:nvSpPr>
        <p:spPr>
          <a:xfrm>
            <a:off x="633536" y="5588000"/>
            <a:ext cx="10720264" cy="1079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U.S. Census</a:t>
            </a:r>
            <a:r>
              <a:rPr lang="en-US" sz="2400" b="1" dirty="0">
                <a:latin typeface="Times" pitchFamily="2" charset="0"/>
              </a:rPr>
              <a:t> </a:t>
            </a:r>
            <a:r>
              <a:rPr lang="en-US" sz="2400" dirty="0">
                <a:latin typeface="Times" pitchFamily="2" charset="0"/>
              </a:rPr>
              <a:t>- counts the population every 10 years</a:t>
            </a:r>
          </a:p>
          <a:p>
            <a:pPr marL="342900" indent="-342900">
              <a:buFont typeface="Arial" panose="020B0604020202020204" pitchFamily="34" charset="0"/>
              <a:buChar char="•"/>
            </a:pPr>
            <a:r>
              <a:rPr lang="en-US" sz="2400" dirty="0">
                <a:latin typeface="Times" pitchFamily="2" charset="0"/>
              </a:rPr>
              <a:t>Used in for representation and distribution aid to states from the federal government </a:t>
            </a:r>
          </a:p>
        </p:txBody>
      </p:sp>
    </p:spTree>
    <p:extLst>
      <p:ext uri="{BB962C8B-B14F-4D97-AF65-F5344CB8AC3E}">
        <p14:creationId xmlns:p14="http://schemas.microsoft.com/office/powerpoint/2010/main" val="3925513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9A7B-1A09-4632-B105-B09566DA5137}"/>
              </a:ext>
            </a:extLst>
          </p:cNvPr>
          <p:cNvSpPr>
            <a:spLocks noGrp="1"/>
          </p:cNvSpPr>
          <p:nvPr>
            <p:ph type="title"/>
          </p:nvPr>
        </p:nvSpPr>
        <p:spPr>
          <a:xfrm>
            <a:off x="254000" y="152718"/>
            <a:ext cx="10033000" cy="579118"/>
          </a:xfrm>
          <a:solidFill>
            <a:schemeClr val="tx1"/>
          </a:solidFill>
        </p:spPr>
        <p:txBody>
          <a:bodyPr>
            <a:normAutofit/>
          </a:bodyPr>
          <a:lstStyle/>
          <a:p>
            <a:r>
              <a:rPr lang="en-US" sz="2800" b="1" dirty="0">
                <a:solidFill>
                  <a:schemeClr val="bg1"/>
                </a:solidFill>
                <a:latin typeface="Castellar" panose="020A0402060406010301" pitchFamily="18" charset="77"/>
              </a:rPr>
              <a:t>Barriers to voice in Government </a:t>
            </a:r>
          </a:p>
        </p:txBody>
      </p:sp>
      <p:sp>
        <p:nvSpPr>
          <p:cNvPr id="3" name="Content Placeholder 2">
            <a:extLst>
              <a:ext uri="{FF2B5EF4-FFF2-40B4-BE49-F238E27FC236}">
                <a16:creationId xmlns:a16="http://schemas.microsoft.com/office/drawing/2014/main" id="{E1895E2B-064F-48CF-85B1-D4131020929B}"/>
              </a:ext>
            </a:extLst>
          </p:cNvPr>
          <p:cNvSpPr>
            <a:spLocks noGrp="1"/>
          </p:cNvSpPr>
          <p:nvPr>
            <p:ph idx="1"/>
          </p:nvPr>
        </p:nvSpPr>
        <p:spPr>
          <a:xfrm>
            <a:off x="355600" y="1202584"/>
            <a:ext cx="10782300" cy="4923580"/>
          </a:xfrm>
          <a:solidFill>
            <a:schemeClr val="bg1"/>
          </a:solidFill>
        </p:spPr>
        <p:txBody>
          <a:bodyPr>
            <a:normAutofit/>
          </a:bodyPr>
          <a:lstStyle/>
          <a:p>
            <a:r>
              <a:rPr lang="en-US" sz="2400" b="1" u="sng" dirty="0">
                <a:solidFill>
                  <a:srgbClr val="002060"/>
                </a:solidFill>
                <a:latin typeface="Times New Roman" panose="02020603050405020304" pitchFamily="18" charset="0"/>
                <a:cs typeface="Times New Roman" panose="02020603050405020304" pitchFamily="18" charset="0"/>
              </a:rPr>
              <a:t>Gerrymandering</a:t>
            </a:r>
            <a:r>
              <a:rPr lang="en-US" sz="2400" dirty="0">
                <a:latin typeface="Times New Roman" panose="02020603050405020304" pitchFamily="18" charset="0"/>
                <a:cs typeface="Times New Roman" panose="02020603050405020304" pitchFamily="18" charset="0"/>
              </a:rPr>
              <a:t>: drawing voter districts to grant one group greater political voice then another in the House of Representatives (Denies the principle of </a:t>
            </a:r>
            <a:r>
              <a:rPr lang="en-US" sz="2400" b="1" i="1" u="sng" dirty="0">
                <a:solidFill>
                  <a:srgbClr val="002060"/>
                </a:solidFill>
                <a:latin typeface="Times New Roman" panose="02020603050405020304" pitchFamily="18" charset="0"/>
                <a:cs typeface="Times New Roman" panose="02020603050405020304" pitchFamily="18" charset="0"/>
              </a:rPr>
              <a:t>one man one vote</a:t>
            </a:r>
            <a:r>
              <a:rPr lang="en-US" sz="2400" dirty="0">
                <a:latin typeface="Times New Roman" panose="02020603050405020304" pitchFamily="18" charset="0"/>
                <a:cs typeface="Times New Roman" panose="02020603050405020304" pitchFamily="18" charset="0"/>
              </a:rPr>
              <a:t> – </a:t>
            </a:r>
            <a:r>
              <a:rPr lang="en-US" sz="2400" b="1" i="1" dirty="0">
                <a:solidFill>
                  <a:srgbClr val="C00000"/>
                </a:solidFill>
                <a:latin typeface="Times New Roman" panose="02020603050405020304" pitchFamily="18" charset="0"/>
                <a:cs typeface="Times New Roman" panose="02020603050405020304" pitchFamily="18" charset="0"/>
              </a:rPr>
              <a:t>Baker v. </a:t>
            </a:r>
            <a:r>
              <a:rPr lang="en-US" sz="2400" b="1" i="1" dirty="0" err="1">
                <a:solidFill>
                  <a:srgbClr val="C00000"/>
                </a:solidFill>
                <a:latin typeface="Times New Roman" panose="02020603050405020304" pitchFamily="18" charset="0"/>
                <a:cs typeface="Times New Roman" panose="02020603050405020304" pitchFamily="18" charset="0"/>
              </a:rPr>
              <a:t>Carr</a:t>
            </a:r>
            <a:r>
              <a:rPr lang="en-US" sz="2400" b="1" i="1" dirty="0">
                <a:solidFill>
                  <a:srgbClr val="C00000"/>
                </a:solidFill>
                <a:latin typeface="Times New Roman" panose="02020603050405020304" pitchFamily="18" charset="0"/>
                <a:cs typeface="Times New Roman" panose="02020603050405020304" pitchFamily="18" charset="0"/>
              </a:rPr>
              <a:t> 1962</a:t>
            </a:r>
            <a:r>
              <a:rPr lang="en-US" sz="2400" dirty="0">
                <a:latin typeface="Times New Roman" panose="02020603050405020304" pitchFamily="18" charset="0"/>
                <a:cs typeface="Times New Roman" panose="02020603050405020304" pitchFamily="18" charset="0"/>
              </a:rPr>
              <a:t>)</a:t>
            </a:r>
          </a:p>
        </p:txBody>
      </p:sp>
      <p:pic>
        <p:nvPicPr>
          <p:cNvPr id="8" name="Content Placeholder 2">
            <a:extLst>
              <a:ext uri="{FF2B5EF4-FFF2-40B4-BE49-F238E27FC236}">
                <a16:creationId xmlns:a16="http://schemas.microsoft.com/office/drawing/2014/main" id="{EF4199A8-4C7E-9245-AD58-AA92AF04DA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616200"/>
            <a:ext cx="3025554" cy="3980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http://pjmedia-new.pjmedia.netdna-cdn.com/zombie/user-content/28/files/2010/11/nc12.jpg">
            <a:extLst>
              <a:ext uri="{FF2B5EF4-FFF2-40B4-BE49-F238E27FC236}">
                <a16:creationId xmlns:a16="http://schemas.microsoft.com/office/drawing/2014/main" id="{44D05BB0-6ADF-4746-99F1-51C05E76C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748" y="2616200"/>
            <a:ext cx="2922366" cy="39807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A close up of a map&#10;&#10;Description automatically generated">
            <a:extLst>
              <a:ext uri="{FF2B5EF4-FFF2-40B4-BE49-F238E27FC236}">
                <a16:creationId xmlns:a16="http://schemas.microsoft.com/office/drawing/2014/main" id="{8C70E392-C254-A94D-8B01-EE76034C6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465" y="2616200"/>
            <a:ext cx="4673070" cy="3980712"/>
          </a:xfrm>
          <a:prstGeom prst="rect">
            <a:avLst/>
          </a:prstGeom>
          <a:ln>
            <a:solidFill>
              <a:schemeClr val="tx2"/>
            </a:solidFill>
          </a:ln>
        </p:spPr>
      </p:pic>
    </p:spTree>
    <p:extLst>
      <p:ext uri="{BB962C8B-B14F-4D97-AF65-F5344CB8AC3E}">
        <p14:creationId xmlns:p14="http://schemas.microsoft.com/office/powerpoint/2010/main" val="3169499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Stand &amp; Deliver</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sz="2400" dirty="0">
                <a:latin typeface="Times" pitchFamily="2" charset="0"/>
              </a:rPr>
              <a:t>Prompt: Evaluate whether the fight against inequality in the United States has led to a more inclusive society.</a:t>
            </a:r>
          </a:p>
          <a:p>
            <a:r>
              <a:rPr lang="en-US" sz="2400" dirty="0">
                <a:latin typeface="Times" pitchFamily="2" charset="0"/>
              </a:rPr>
              <a:t>Develop a placard of a defender of equality in American history</a:t>
            </a:r>
          </a:p>
          <a:p>
            <a:r>
              <a:rPr lang="en-US" sz="2400" dirty="0">
                <a:latin typeface="Times" pitchFamily="2" charset="0"/>
              </a:rPr>
              <a:t>Demonstrate how civil rights has incorporated multiple issues in throughout the United States </a:t>
            </a:r>
          </a:p>
          <a:p>
            <a:r>
              <a:rPr lang="en-US" sz="2400" dirty="0">
                <a:latin typeface="Times" pitchFamily="2" charset="0"/>
              </a:rPr>
              <a:t>Evaluate how successful various civil rights movements have been at achieving greater inclusivity in the United States </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67207" y="779461"/>
            <a:ext cx="1917700" cy="1920195"/>
          </a:xfrm>
          <a:prstGeom prst="rect">
            <a:avLst/>
          </a:prstGeom>
          <a:ln>
            <a:solidFill>
              <a:schemeClr val="bg1"/>
            </a:solidFill>
          </a:ln>
        </p:spPr>
      </p:pic>
    </p:spTree>
    <p:extLst>
      <p:ext uri="{BB962C8B-B14F-4D97-AF65-F5344CB8AC3E}">
        <p14:creationId xmlns:p14="http://schemas.microsoft.com/office/powerpoint/2010/main" val="1358999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838200" y="365125"/>
            <a:ext cx="10515600" cy="866775"/>
          </a:xfrm>
          <a:solidFill>
            <a:schemeClr val="tx1"/>
          </a:solidFill>
        </p:spPr>
        <p:txBody>
          <a:bodyPr/>
          <a:lstStyle/>
          <a:p>
            <a:r>
              <a:rPr lang="en-US" dirty="0">
                <a:solidFill>
                  <a:schemeClr val="bg1"/>
                </a:solidFill>
                <a:latin typeface="Castellar" panose="020A0402060406010301" pitchFamily="18" charset="77"/>
              </a:rPr>
              <a:t>Current Debate</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508000" y="1536700"/>
            <a:ext cx="11341100" cy="4956175"/>
          </a:xfrm>
          <a:solidFill>
            <a:schemeClr val="bg1"/>
          </a:solidFill>
          <a:ln>
            <a:solidFill>
              <a:srgbClr val="002060"/>
            </a:solidFill>
          </a:ln>
        </p:spPr>
        <p:txBody>
          <a:bodyPr>
            <a:normAutofit/>
          </a:bodyPr>
          <a:lstStyle/>
          <a:p>
            <a:r>
              <a:rPr lang="en-US" sz="2400" dirty="0">
                <a:latin typeface="Times" pitchFamily="2" charset="0"/>
              </a:rPr>
              <a:t>Do state or business vaccine and mask mandates create inequality issues?????????</a:t>
            </a:r>
          </a:p>
        </p:txBody>
      </p:sp>
      <p:pic>
        <p:nvPicPr>
          <p:cNvPr id="4" name="Picture 3">
            <a:extLst>
              <a:ext uri="{FF2B5EF4-FFF2-40B4-BE49-F238E27FC236}">
                <a16:creationId xmlns:a16="http://schemas.microsoft.com/office/drawing/2014/main" id="{B8FB7B63-185C-2D41-9CC9-00CB7AF08E28}"/>
              </a:ext>
            </a:extLst>
          </p:cNvPr>
          <p:cNvPicPr>
            <a:picLocks noChangeAspect="1"/>
          </p:cNvPicPr>
          <p:nvPr/>
        </p:nvPicPr>
        <p:blipFill>
          <a:blip r:embed="rId2"/>
          <a:stretch>
            <a:fillRect/>
          </a:stretch>
        </p:blipFill>
        <p:spPr>
          <a:xfrm>
            <a:off x="2686050" y="2033587"/>
            <a:ext cx="6299200" cy="3962400"/>
          </a:xfrm>
          <a:prstGeom prst="rect">
            <a:avLst/>
          </a:prstGeom>
          <a:ln>
            <a:solidFill>
              <a:srgbClr val="002060"/>
            </a:solidFill>
          </a:ln>
        </p:spPr>
      </p:pic>
      <p:pic>
        <p:nvPicPr>
          <p:cNvPr id="6" name="Picture 5">
            <a:extLst>
              <a:ext uri="{FF2B5EF4-FFF2-40B4-BE49-F238E27FC236}">
                <a16:creationId xmlns:a16="http://schemas.microsoft.com/office/drawing/2014/main" id="{104965B4-829B-394D-9297-8D3E451DD9FB}"/>
              </a:ext>
            </a:extLst>
          </p:cNvPr>
          <p:cNvPicPr>
            <a:picLocks noChangeAspect="1"/>
          </p:cNvPicPr>
          <p:nvPr/>
        </p:nvPicPr>
        <p:blipFill>
          <a:blip r:embed="rId3"/>
          <a:stretch>
            <a:fillRect/>
          </a:stretch>
        </p:blipFill>
        <p:spPr>
          <a:xfrm>
            <a:off x="8439150" y="3302000"/>
            <a:ext cx="1765300" cy="2324100"/>
          </a:xfrm>
          <a:prstGeom prst="rect">
            <a:avLst/>
          </a:prstGeom>
        </p:spPr>
      </p:pic>
      <p:sp>
        <p:nvSpPr>
          <p:cNvPr id="7" name="Rounded Rectangular Callout 6">
            <a:extLst>
              <a:ext uri="{FF2B5EF4-FFF2-40B4-BE49-F238E27FC236}">
                <a16:creationId xmlns:a16="http://schemas.microsoft.com/office/drawing/2014/main" id="{9FF35710-9916-4242-88BB-FB1FC680709A}"/>
              </a:ext>
            </a:extLst>
          </p:cNvPr>
          <p:cNvSpPr/>
          <p:nvPr/>
        </p:nvSpPr>
        <p:spPr>
          <a:xfrm>
            <a:off x="9505950" y="2311400"/>
            <a:ext cx="2603500" cy="1371600"/>
          </a:xfrm>
          <a:prstGeom prst="wedgeRoundRectCallout">
            <a:avLst>
              <a:gd name="adj1" fmla="val -45711"/>
              <a:gd name="adj2" fmla="val 7083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“People should be allowed to make decisions about masking and vaccines for themselves”</a:t>
            </a:r>
          </a:p>
        </p:txBody>
      </p:sp>
      <p:pic>
        <p:nvPicPr>
          <p:cNvPr id="8" name="Picture 7">
            <a:extLst>
              <a:ext uri="{FF2B5EF4-FFF2-40B4-BE49-F238E27FC236}">
                <a16:creationId xmlns:a16="http://schemas.microsoft.com/office/drawing/2014/main" id="{68E7098D-86DE-2D4E-9AA5-B704F34BC400}"/>
              </a:ext>
            </a:extLst>
          </p:cNvPr>
          <p:cNvPicPr>
            <a:picLocks noChangeAspect="1"/>
          </p:cNvPicPr>
          <p:nvPr/>
        </p:nvPicPr>
        <p:blipFill>
          <a:blip r:embed="rId4"/>
          <a:stretch>
            <a:fillRect/>
          </a:stretch>
        </p:blipFill>
        <p:spPr>
          <a:xfrm>
            <a:off x="1117600" y="3299619"/>
            <a:ext cx="1739900" cy="2324100"/>
          </a:xfrm>
          <a:prstGeom prst="rect">
            <a:avLst/>
          </a:prstGeom>
        </p:spPr>
      </p:pic>
      <p:sp>
        <p:nvSpPr>
          <p:cNvPr id="9" name="Rounded Rectangular Callout 8">
            <a:extLst>
              <a:ext uri="{FF2B5EF4-FFF2-40B4-BE49-F238E27FC236}">
                <a16:creationId xmlns:a16="http://schemas.microsoft.com/office/drawing/2014/main" id="{99D1F67C-D5BF-F64A-B48F-9BDDDADB50D8}"/>
              </a:ext>
            </a:extLst>
          </p:cNvPr>
          <p:cNvSpPr/>
          <p:nvPr/>
        </p:nvSpPr>
        <p:spPr>
          <a:xfrm>
            <a:off x="165100" y="2116931"/>
            <a:ext cx="2603500" cy="1371600"/>
          </a:xfrm>
          <a:prstGeom prst="wedgeRoundRectCallout">
            <a:avLst>
              <a:gd name="adj1" fmla="val -3272"/>
              <a:gd name="adj2" fmla="val 8750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“Masking &amp; getting vaccines protects the American public”</a:t>
            </a:r>
          </a:p>
        </p:txBody>
      </p:sp>
    </p:spTree>
    <p:extLst>
      <p:ext uri="{BB962C8B-B14F-4D97-AF65-F5344CB8AC3E}">
        <p14:creationId xmlns:p14="http://schemas.microsoft.com/office/powerpoint/2010/main" val="2200461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lnSpcReduction="1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Never forget</a:t>
            </a:r>
          </a:p>
          <a:p>
            <a:pPr>
              <a:buFont typeface="Wingdings" pitchFamily="2" charset="2"/>
              <a:buChar char="Ø"/>
            </a:pPr>
            <a:r>
              <a:rPr lang="en-US" sz="2000" dirty="0">
                <a:latin typeface="Times" pitchFamily="2" charset="0"/>
              </a:rPr>
              <a:t>A Tactic of Change</a:t>
            </a:r>
          </a:p>
          <a:p>
            <a:pPr>
              <a:buFont typeface="Wingdings" pitchFamily="2" charset="2"/>
              <a:buChar char="Ø"/>
            </a:pPr>
            <a:r>
              <a:rPr lang="en-US" sz="2000" dirty="0">
                <a:latin typeface="Times" pitchFamily="2" charset="0"/>
              </a:rPr>
              <a:t>A Letter from a Birmingham Jail</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000" dirty="0">
                <a:latin typeface="Times" pitchFamily="2" charset="0"/>
              </a:rPr>
              <a:t> Stand &amp; Deliver</a:t>
            </a:r>
          </a:p>
          <a:p>
            <a:endParaRPr lang="en-US" dirty="0"/>
          </a:p>
        </p:txBody>
      </p:sp>
    </p:spTree>
    <p:extLst>
      <p:ext uri="{BB962C8B-B14F-4D97-AF65-F5344CB8AC3E}">
        <p14:creationId xmlns:p14="http://schemas.microsoft.com/office/powerpoint/2010/main" val="3330750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A Day of Reflection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379096"/>
            <a:ext cx="10909300" cy="4797868"/>
          </a:xfrm>
          <a:solidFill>
            <a:schemeClr val="bg1"/>
          </a:solidFill>
          <a:ln>
            <a:solidFill>
              <a:srgbClr val="C00000"/>
            </a:solidFill>
          </a:ln>
        </p:spPr>
        <p:txBody>
          <a:bodyPr>
            <a:normAutofit/>
          </a:bodyPr>
          <a:lstStyle/>
          <a:p>
            <a:pPr marL="0" indent="0">
              <a:buNone/>
            </a:pPr>
            <a:r>
              <a:rPr lang="en-US" sz="2400" dirty="0">
                <a:latin typeface="Times" pitchFamily="2" charset="0"/>
              </a:rPr>
              <a:t>Tomorrow is the 20</a:t>
            </a:r>
            <a:r>
              <a:rPr lang="en-US" sz="2400" baseline="30000" dirty="0">
                <a:latin typeface="Times" pitchFamily="2" charset="0"/>
              </a:rPr>
              <a:t>th</a:t>
            </a:r>
            <a:r>
              <a:rPr lang="en-US" sz="2400" dirty="0">
                <a:latin typeface="Times" pitchFamily="2" charset="0"/>
              </a:rPr>
              <a:t> Anniversary of 9/11 – take a moment to remember those the lost their lives so tragically</a:t>
            </a:r>
          </a:p>
        </p:txBody>
      </p:sp>
      <p:pic>
        <p:nvPicPr>
          <p:cNvPr id="1028" name="Picture 4" descr="Indianapolis 9/11 Memorial | Coldspring">
            <a:extLst>
              <a:ext uri="{FF2B5EF4-FFF2-40B4-BE49-F238E27FC236}">
                <a16:creationId xmlns:a16="http://schemas.microsoft.com/office/drawing/2014/main" id="{EC972073-7601-4E49-A652-E6FAB2F2F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299" y="2032496"/>
            <a:ext cx="4207785" cy="349106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Ground Zero Flag&amp;quot; returns home - YouTube">
            <a:extLst>
              <a:ext uri="{FF2B5EF4-FFF2-40B4-BE49-F238E27FC236}">
                <a16:creationId xmlns:a16="http://schemas.microsoft.com/office/drawing/2014/main" id="{08FCD52D-89C2-4E12-9F79-B565EDD1C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187" y="1987837"/>
            <a:ext cx="3191110" cy="344640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Biden signs executive order calling for declassification review of 9/11  documents - POLITICO">
            <a:extLst>
              <a:ext uri="{FF2B5EF4-FFF2-40B4-BE49-F238E27FC236}">
                <a16:creationId xmlns:a16="http://schemas.microsoft.com/office/drawing/2014/main" id="{95D6A76B-02BE-44F5-BE3B-9A306832D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121147"/>
            <a:ext cx="2619375" cy="437172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ADB261C-7767-482B-A98A-335AF2F7E522}"/>
              </a:ext>
            </a:extLst>
          </p:cNvPr>
          <p:cNvSpPr/>
          <p:nvPr/>
        </p:nvSpPr>
        <p:spPr>
          <a:xfrm>
            <a:off x="4676931" y="5762912"/>
            <a:ext cx="6115987" cy="6916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stellar" panose="020A0402060406010301" pitchFamily="18" charset="0"/>
                <a:hlinkClick r:id="rId6">
                  <a:extLst>
                    <a:ext uri="{A12FA001-AC4F-418D-AE19-62706E023703}">
                      <ahyp:hlinkClr xmlns:ahyp="http://schemas.microsoft.com/office/drawing/2018/hyperlinkcolor" val="tx"/>
                    </a:ext>
                  </a:extLst>
                </a:hlinkClick>
              </a:rPr>
              <a:t>NEVER FORGET</a:t>
            </a:r>
            <a:endParaRPr lang="en-US" sz="3200" dirty="0">
              <a:solidFill>
                <a:srgbClr val="FF0000"/>
              </a:solidFill>
              <a:latin typeface="Castellar" panose="020A0402060406010301" pitchFamily="18" charset="0"/>
            </a:endParaRPr>
          </a:p>
        </p:txBody>
      </p:sp>
    </p:spTree>
    <p:extLst>
      <p:ext uri="{BB962C8B-B14F-4D97-AF65-F5344CB8AC3E}">
        <p14:creationId xmlns:p14="http://schemas.microsoft.com/office/powerpoint/2010/main" val="1825307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The March of Civil Rights</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379096"/>
            <a:ext cx="10909300" cy="4797868"/>
          </a:xfrm>
          <a:solidFill>
            <a:schemeClr val="bg1"/>
          </a:solidFill>
          <a:ln>
            <a:solidFill>
              <a:srgbClr val="C00000"/>
            </a:solidFill>
          </a:ln>
        </p:spPr>
        <p:txBody>
          <a:bodyPr>
            <a:normAutofit/>
          </a:bodyPr>
          <a:lstStyle/>
          <a:p>
            <a:pPr marL="0" indent="0">
              <a:buNone/>
            </a:pPr>
            <a:r>
              <a:rPr lang="en-US" sz="2400" dirty="0">
                <a:latin typeface="Times" pitchFamily="2" charset="0"/>
              </a:rPr>
              <a:t>Evaluate why the Civil Rights Movement used civil disobedience to bring about social change in the United States</a:t>
            </a:r>
          </a:p>
        </p:txBody>
      </p:sp>
      <p:pic>
        <p:nvPicPr>
          <p:cNvPr id="4" name="Picture 3">
            <a:extLst>
              <a:ext uri="{FF2B5EF4-FFF2-40B4-BE49-F238E27FC236}">
                <a16:creationId xmlns:a16="http://schemas.microsoft.com/office/drawing/2014/main" id="{8CE1601D-ED19-AA4F-8086-7C8A0F1A7BF0}"/>
              </a:ext>
            </a:extLst>
          </p:cNvPr>
          <p:cNvPicPr>
            <a:picLocks noChangeAspect="1"/>
          </p:cNvPicPr>
          <p:nvPr/>
        </p:nvPicPr>
        <p:blipFill>
          <a:blip r:embed="rId2"/>
          <a:stretch>
            <a:fillRect/>
          </a:stretch>
        </p:blipFill>
        <p:spPr>
          <a:xfrm>
            <a:off x="1181100" y="2330450"/>
            <a:ext cx="3581400" cy="2940050"/>
          </a:xfrm>
          <a:prstGeom prst="rect">
            <a:avLst/>
          </a:prstGeom>
        </p:spPr>
      </p:pic>
      <p:sp>
        <p:nvSpPr>
          <p:cNvPr id="5" name="Rectangle 4">
            <a:extLst>
              <a:ext uri="{FF2B5EF4-FFF2-40B4-BE49-F238E27FC236}">
                <a16:creationId xmlns:a16="http://schemas.microsoft.com/office/drawing/2014/main" id="{3C0F8786-3262-1B4C-AA02-792DAD177530}"/>
              </a:ext>
            </a:extLst>
          </p:cNvPr>
          <p:cNvSpPr/>
          <p:nvPr/>
        </p:nvSpPr>
        <p:spPr>
          <a:xfrm>
            <a:off x="3454400" y="4965700"/>
            <a:ext cx="4991100" cy="72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hlinkClick r:id="rId3">
                  <a:extLst>
                    <a:ext uri="{A12FA001-AC4F-418D-AE19-62706E023703}">
                      <ahyp:hlinkClr xmlns:ahyp="http://schemas.microsoft.com/office/drawing/2018/hyperlinkcolor" val="tx"/>
                    </a:ext>
                  </a:extLst>
                </a:hlinkClick>
              </a:rPr>
              <a:t>Reverend C.T. Vivian on Civil Disobedience</a:t>
            </a:r>
            <a:endParaRPr lang="en-US" sz="2400" dirty="0">
              <a:solidFill>
                <a:schemeClr val="bg1"/>
              </a:solidFill>
              <a:latin typeface="Times" pitchFamily="2" charset="0"/>
            </a:endParaRPr>
          </a:p>
        </p:txBody>
      </p:sp>
      <p:pic>
        <p:nvPicPr>
          <p:cNvPr id="6" name="Picture 5">
            <a:extLst>
              <a:ext uri="{FF2B5EF4-FFF2-40B4-BE49-F238E27FC236}">
                <a16:creationId xmlns:a16="http://schemas.microsoft.com/office/drawing/2014/main" id="{21BF7CD2-0213-A645-A090-44EE163E5F6C}"/>
              </a:ext>
            </a:extLst>
          </p:cNvPr>
          <p:cNvPicPr>
            <a:picLocks noChangeAspect="1"/>
          </p:cNvPicPr>
          <p:nvPr/>
        </p:nvPicPr>
        <p:blipFill>
          <a:blip r:embed="rId4"/>
          <a:stretch>
            <a:fillRect/>
          </a:stretch>
        </p:blipFill>
        <p:spPr>
          <a:xfrm>
            <a:off x="5499100" y="1892300"/>
            <a:ext cx="4673600" cy="2586036"/>
          </a:xfrm>
          <a:prstGeom prst="rect">
            <a:avLst/>
          </a:prstGeom>
        </p:spPr>
      </p:pic>
    </p:spTree>
    <p:extLst>
      <p:ext uri="{BB962C8B-B14F-4D97-AF65-F5344CB8AC3E}">
        <p14:creationId xmlns:p14="http://schemas.microsoft.com/office/powerpoint/2010/main" val="2295503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Tactics of Civil Rights</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379096"/>
            <a:ext cx="10909300" cy="4797868"/>
          </a:xfrm>
          <a:solidFill>
            <a:schemeClr val="bg1"/>
          </a:solidFill>
          <a:ln>
            <a:solidFill>
              <a:srgbClr val="C00000"/>
            </a:solidFill>
          </a:ln>
        </p:spPr>
        <p:txBody>
          <a:bodyPr>
            <a:normAutofit/>
          </a:bodyPr>
          <a:lstStyle/>
          <a:p>
            <a:pPr marL="0" indent="0">
              <a:buNone/>
            </a:pPr>
            <a:r>
              <a:rPr lang="en-US" sz="2400" dirty="0">
                <a:latin typeface="Times" pitchFamily="2" charset="0"/>
              </a:rPr>
              <a:t>Bring change through peaceful methods</a:t>
            </a:r>
          </a:p>
        </p:txBody>
      </p:sp>
      <p:pic>
        <p:nvPicPr>
          <p:cNvPr id="5" name="Picture 4">
            <a:extLst>
              <a:ext uri="{FF2B5EF4-FFF2-40B4-BE49-F238E27FC236}">
                <a16:creationId xmlns:a16="http://schemas.microsoft.com/office/drawing/2014/main" id="{24711FD7-4AA4-EC4B-9692-3EADECD2CD1C}"/>
              </a:ext>
            </a:extLst>
          </p:cNvPr>
          <p:cNvPicPr>
            <a:picLocks noChangeAspect="1"/>
          </p:cNvPicPr>
          <p:nvPr/>
        </p:nvPicPr>
        <p:blipFill>
          <a:blip r:embed="rId2"/>
          <a:stretch>
            <a:fillRect/>
          </a:stretch>
        </p:blipFill>
        <p:spPr>
          <a:xfrm>
            <a:off x="120650" y="2450880"/>
            <a:ext cx="2095500" cy="2857500"/>
          </a:xfrm>
          <a:prstGeom prst="rect">
            <a:avLst/>
          </a:prstGeom>
          <a:ln>
            <a:solidFill>
              <a:srgbClr val="002060"/>
            </a:solidFill>
          </a:ln>
        </p:spPr>
      </p:pic>
      <p:sp>
        <p:nvSpPr>
          <p:cNvPr id="6" name="Rounded Rectangular Callout 5">
            <a:extLst>
              <a:ext uri="{FF2B5EF4-FFF2-40B4-BE49-F238E27FC236}">
                <a16:creationId xmlns:a16="http://schemas.microsoft.com/office/drawing/2014/main" id="{0423355D-9338-4A44-90F6-EB81CC4C3FBF}"/>
              </a:ext>
            </a:extLst>
          </p:cNvPr>
          <p:cNvSpPr/>
          <p:nvPr/>
        </p:nvSpPr>
        <p:spPr>
          <a:xfrm>
            <a:off x="2012950" y="1873030"/>
            <a:ext cx="4425950" cy="2006600"/>
          </a:xfrm>
          <a:prstGeom prst="wedgeRoundRectCallout">
            <a:avLst>
              <a:gd name="adj1" fmla="val -56767"/>
              <a:gd name="adj2" fmla="val 6667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pitchFamily="2" charset="0"/>
              </a:rPr>
              <a:t>“Civil disobedience becomes a sacred duty when a state becomes lawless or corrupt.  And a citizen who barters with such a state shares with its corruption and lawlessness”</a:t>
            </a:r>
          </a:p>
          <a:p>
            <a:r>
              <a:rPr lang="en-US" sz="2000" dirty="0">
                <a:solidFill>
                  <a:schemeClr val="tx1"/>
                </a:solidFill>
                <a:latin typeface="Times" pitchFamily="2" charset="0"/>
              </a:rPr>
              <a:t>	- Mahatma </a:t>
            </a:r>
            <a:r>
              <a:rPr lang="en-US" sz="2000" dirty="0" err="1">
                <a:solidFill>
                  <a:schemeClr val="tx1"/>
                </a:solidFill>
                <a:latin typeface="Times" pitchFamily="2" charset="0"/>
              </a:rPr>
              <a:t>Ghandi</a:t>
            </a:r>
            <a:endParaRPr lang="en-US" sz="2000" dirty="0">
              <a:solidFill>
                <a:schemeClr val="tx1"/>
              </a:solidFill>
              <a:latin typeface="Times" pitchFamily="2" charset="0"/>
            </a:endParaRPr>
          </a:p>
        </p:txBody>
      </p:sp>
      <p:sp>
        <p:nvSpPr>
          <p:cNvPr id="7" name="Rectangle 6">
            <a:extLst>
              <a:ext uri="{FF2B5EF4-FFF2-40B4-BE49-F238E27FC236}">
                <a16:creationId xmlns:a16="http://schemas.microsoft.com/office/drawing/2014/main" id="{A535DD9F-B220-3148-A169-8E3708133EC2}"/>
              </a:ext>
            </a:extLst>
          </p:cNvPr>
          <p:cNvSpPr/>
          <p:nvPr/>
        </p:nvSpPr>
        <p:spPr>
          <a:xfrm>
            <a:off x="2794000" y="4064926"/>
            <a:ext cx="8559800" cy="2297334"/>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Civil disobedience</a:t>
            </a:r>
            <a:r>
              <a:rPr lang="en-US" sz="2400" dirty="0">
                <a:latin typeface="Times" pitchFamily="2" charset="0"/>
              </a:rPr>
              <a:t>: using non-violent protest to promote change against injustice </a:t>
            </a:r>
          </a:p>
          <a:p>
            <a:pPr marL="342900" indent="-342900">
              <a:buFont typeface="Arial" panose="020B0604020202020204" pitchFamily="34" charset="0"/>
              <a:buChar char="•"/>
            </a:pPr>
            <a:r>
              <a:rPr lang="en-US" sz="2400" dirty="0">
                <a:latin typeface="Times" pitchFamily="2" charset="0"/>
              </a:rPr>
              <a:t>Sit-ins</a:t>
            </a:r>
          </a:p>
          <a:p>
            <a:pPr marL="342900" indent="-342900">
              <a:buFont typeface="Arial" panose="020B0604020202020204" pitchFamily="34" charset="0"/>
              <a:buChar char="•"/>
            </a:pPr>
            <a:r>
              <a:rPr lang="en-US" sz="2400" dirty="0">
                <a:latin typeface="Times" pitchFamily="2" charset="0"/>
              </a:rPr>
              <a:t>Protest marches</a:t>
            </a:r>
          </a:p>
          <a:p>
            <a:pPr marL="342900" indent="-342900">
              <a:buFont typeface="Arial" panose="020B0604020202020204" pitchFamily="34" charset="0"/>
              <a:buChar char="•"/>
            </a:pPr>
            <a:r>
              <a:rPr lang="en-US" sz="2400" dirty="0">
                <a:latin typeface="Times" pitchFamily="2" charset="0"/>
              </a:rPr>
              <a:t>Boycotts</a:t>
            </a:r>
          </a:p>
          <a:p>
            <a:pPr marL="342900" indent="-342900">
              <a:buFont typeface="Arial" panose="020B0604020202020204" pitchFamily="34" charset="0"/>
              <a:buChar char="•"/>
            </a:pPr>
            <a:r>
              <a:rPr lang="en-US" sz="2400" dirty="0">
                <a:latin typeface="Times" pitchFamily="2" charset="0"/>
              </a:rPr>
              <a:t>Hunger strikes </a:t>
            </a:r>
          </a:p>
        </p:txBody>
      </p:sp>
      <p:pic>
        <p:nvPicPr>
          <p:cNvPr id="8" name="Picture 7">
            <a:extLst>
              <a:ext uri="{FF2B5EF4-FFF2-40B4-BE49-F238E27FC236}">
                <a16:creationId xmlns:a16="http://schemas.microsoft.com/office/drawing/2014/main" id="{E605654E-FD45-A74B-85FB-66834BB904F3}"/>
              </a:ext>
            </a:extLst>
          </p:cNvPr>
          <p:cNvPicPr>
            <a:picLocks noChangeAspect="1"/>
          </p:cNvPicPr>
          <p:nvPr/>
        </p:nvPicPr>
        <p:blipFill>
          <a:blip r:embed="rId3"/>
          <a:stretch>
            <a:fillRect/>
          </a:stretch>
        </p:blipFill>
        <p:spPr>
          <a:xfrm>
            <a:off x="6718300" y="1582296"/>
            <a:ext cx="2489200" cy="2297334"/>
          </a:xfrm>
          <a:prstGeom prst="rect">
            <a:avLst/>
          </a:prstGeom>
        </p:spPr>
      </p:pic>
      <p:sp>
        <p:nvSpPr>
          <p:cNvPr id="9" name="Rounded Rectangular Callout 8">
            <a:extLst>
              <a:ext uri="{FF2B5EF4-FFF2-40B4-BE49-F238E27FC236}">
                <a16:creationId xmlns:a16="http://schemas.microsoft.com/office/drawing/2014/main" id="{28F92825-3A63-EF42-B115-1C0F1F095513}"/>
              </a:ext>
            </a:extLst>
          </p:cNvPr>
          <p:cNvSpPr/>
          <p:nvPr/>
        </p:nvSpPr>
        <p:spPr>
          <a:xfrm>
            <a:off x="8407400" y="1193800"/>
            <a:ext cx="3225800" cy="1346200"/>
          </a:xfrm>
          <a:prstGeom prst="wedgeRoundRectCallout">
            <a:avLst>
              <a:gd name="adj1" fmla="val -58235"/>
              <a:gd name="adj2" fmla="val 672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pitchFamily="2" charset="0"/>
              </a:rPr>
              <a:t>“One has a moral responsibility to disobey an unjust law!”</a:t>
            </a:r>
          </a:p>
        </p:txBody>
      </p:sp>
    </p:spTree>
    <p:extLst>
      <p:ext uri="{BB962C8B-B14F-4D97-AF65-F5344CB8AC3E}">
        <p14:creationId xmlns:p14="http://schemas.microsoft.com/office/powerpoint/2010/main" val="331374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EB2-B134-2F43-AFD2-B44DE135896D}"/>
              </a:ext>
            </a:extLst>
          </p:cNvPr>
          <p:cNvSpPr>
            <a:spLocks noGrp="1"/>
          </p:cNvSpPr>
          <p:nvPr>
            <p:ph type="title"/>
          </p:nvPr>
        </p:nvSpPr>
        <p:spPr>
          <a:xfrm>
            <a:off x="241300" y="365125"/>
            <a:ext cx="11112500" cy="866775"/>
          </a:xfrm>
          <a:solidFill>
            <a:schemeClr val="tx1"/>
          </a:solidFill>
        </p:spPr>
        <p:txBody>
          <a:bodyPr>
            <a:normAutofit/>
          </a:bodyPr>
          <a:lstStyle/>
          <a:p>
            <a:r>
              <a:rPr lang="en-US" dirty="0">
                <a:solidFill>
                  <a:schemeClr val="bg1"/>
                </a:solidFill>
                <a:latin typeface="Castellar" panose="020A0402060406010301" pitchFamily="18" charset="77"/>
              </a:rPr>
              <a:t>Citizens of E Pluribus Unum</a:t>
            </a:r>
          </a:p>
        </p:txBody>
      </p:sp>
      <p:sp>
        <p:nvSpPr>
          <p:cNvPr id="3" name="Content Placeholder 2">
            <a:extLst>
              <a:ext uri="{FF2B5EF4-FFF2-40B4-BE49-F238E27FC236}">
                <a16:creationId xmlns:a16="http://schemas.microsoft.com/office/drawing/2014/main" id="{3B816183-F381-544C-A04E-74A51616D7E9}"/>
              </a:ext>
            </a:extLst>
          </p:cNvPr>
          <p:cNvSpPr>
            <a:spLocks noGrp="1"/>
          </p:cNvSpPr>
          <p:nvPr>
            <p:ph idx="1"/>
          </p:nvPr>
        </p:nvSpPr>
        <p:spPr>
          <a:xfrm>
            <a:off x="241300" y="1407317"/>
            <a:ext cx="10972800" cy="4678363"/>
          </a:xfrm>
          <a:solidFill>
            <a:schemeClr val="bg1"/>
          </a:solidFill>
          <a:ln>
            <a:solidFill>
              <a:srgbClr val="002060"/>
            </a:solidFill>
          </a:ln>
        </p:spPr>
        <p:txBody>
          <a:bodyPr>
            <a:normAutofit/>
          </a:bodyPr>
          <a:lstStyle/>
          <a:p>
            <a:pPr marL="457200" indent="-457200">
              <a:buAutoNum type="arabicPeriod"/>
            </a:pPr>
            <a:r>
              <a:rPr lang="en-US" sz="2400" dirty="0">
                <a:latin typeface="Times" pitchFamily="2" charset="0"/>
              </a:rPr>
              <a:t>Which Constitutional Amendment defines who is a citizen of the United States?</a:t>
            </a:r>
          </a:p>
          <a:p>
            <a:pPr marL="457200" indent="-457200">
              <a:buAutoNum type="arabicPeriod"/>
            </a:pPr>
            <a:r>
              <a:rPr lang="en-US" sz="2400" dirty="0">
                <a:latin typeface="Times" pitchFamily="2" charset="0"/>
              </a:rPr>
              <a:t>What are two ways a person can become an American citizen?</a:t>
            </a:r>
          </a:p>
          <a:p>
            <a:pPr marL="457200" indent="-457200">
              <a:buAutoNum type="arabicPeriod"/>
            </a:pPr>
            <a:r>
              <a:rPr lang="en-US" sz="2400" dirty="0">
                <a:latin typeface="Times" pitchFamily="2" charset="0"/>
              </a:rPr>
              <a:t>What are the fives values that all Americans believe in as a citizen?</a:t>
            </a:r>
          </a:p>
        </p:txBody>
      </p:sp>
      <p:sp>
        <p:nvSpPr>
          <p:cNvPr id="6" name="Rectangle 6">
            <a:extLst>
              <a:ext uri="{FF2B5EF4-FFF2-40B4-BE49-F238E27FC236}">
                <a16:creationId xmlns:a16="http://schemas.microsoft.com/office/drawing/2014/main" id="{6D1CAB41-1DB4-874B-9252-E3AD7229AD57}"/>
              </a:ext>
            </a:extLst>
          </p:cNvPr>
          <p:cNvSpPr>
            <a:spLocks noChangeArrowheads="1"/>
          </p:cNvSpPr>
          <p:nvPr/>
        </p:nvSpPr>
        <p:spPr bwMode="auto">
          <a:xfrm>
            <a:off x="609600" y="1993900"/>
            <a:ext cx="101219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0" name="Picture 6" descr="E Pluribus Unum - Pittsburgh Quarterly">
            <a:extLst>
              <a:ext uri="{FF2B5EF4-FFF2-40B4-BE49-F238E27FC236}">
                <a16:creationId xmlns:a16="http://schemas.microsoft.com/office/drawing/2014/main" id="{FFF3B976-C6EA-4811-BDB7-3579B9475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505" y="2891019"/>
            <a:ext cx="3666344" cy="36018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700BAB-7BFB-4494-A03D-B1BF28184931}"/>
              </a:ext>
            </a:extLst>
          </p:cNvPr>
          <p:cNvSpPr/>
          <p:nvPr/>
        </p:nvSpPr>
        <p:spPr>
          <a:xfrm>
            <a:off x="443251" y="2755729"/>
            <a:ext cx="6305654" cy="294053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“Our citizenship in the United States is our national character.  Our citizenship in any particular  state is only our local distinction.  By the latter we our known at home, by the former we are known to the world. Our great title is AMERICANS - our inferior one varies with the place.</a:t>
            </a:r>
          </a:p>
          <a:p>
            <a:r>
              <a:rPr lang="en-US" sz="2400" dirty="0">
                <a:solidFill>
                  <a:schemeClr val="bg1"/>
                </a:solidFill>
                <a:latin typeface="Times" panose="02020603050405020304" pitchFamily="18" charset="0"/>
                <a:cs typeface="Times" panose="02020603050405020304" pitchFamily="18" charset="0"/>
              </a:rPr>
              <a:t>	- Thomas Paine </a:t>
            </a:r>
          </a:p>
        </p:txBody>
      </p:sp>
      <p:pic>
        <p:nvPicPr>
          <p:cNvPr id="1032" name="Picture 8" descr="Forgotten Founders: Thomas Paine, Part 1 - Bauman Rare Books">
            <a:extLst>
              <a:ext uri="{FF2B5EF4-FFF2-40B4-BE49-F238E27FC236}">
                <a16:creationId xmlns:a16="http://schemas.microsoft.com/office/drawing/2014/main" id="{25EE4704-00C3-4ED2-9E20-B9678F23A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539" y="5105399"/>
            <a:ext cx="1662871" cy="14073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067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normAutofit/>
          </a:bodyPr>
          <a:lstStyle/>
          <a:p>
            <a:r>
              <a:rPr lang="en-US" dirty="0">
                <a:solidFill>
                  <a:schemeClr val="bg1"/>
                </a:solidFill>
                <a:latin typeface="Castellar" panose="020A0402060406010301" pitchFamily="18" charset="77"/>
              </a:rPr>
              <a:t>Image of Civil Disobedience </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379096"/>
            <a:ext cx="10909300" cy="4797868"/>
          </a:xfrm>
          <a:solidFill>
            <a:schemeClr val="bg1"/>
          </a:solidFill>
          <a:ln>
            <a:solidFill>
              <a:srgbClr val="C00000"/>
            </a:solidFill>
          </a:ln>
        </p:spPr>
        <p:txBody>
          <a:bodyPr>
            <a:normAutofit/>
          </a:bodyPr>
          <a:lstStyle/>
          <a:p>
            <a:pPr marL="0" indent="0">
              <a:buNone/>
            </a:pPr>
            <a:r>
              <a:rPr lang="en-US" sz="2400" dirty="0">
                <a:latin typeface="Times" pitchFamily="2" charset="0"/>
              </a:rPr>
              <a:t>The stand against injustice </a:t>
            </a:r>
          </a:p>
        </p:txBody>
      </p:sp>
      <p:pic>
        <p:nvPicPr>
          <p:cNvPr id="4" name="Picture 3">
            <a:extLst>
              <a:ext uri="{FF2B5EF4-FFF2-40B4-BE49-F238E27FC236}">
                <a16:creationId xmlns:a16="http://schemas.microsoft.com/office/drawing/2014/main" id="{2FC87790-F9DA-914E-9E8E-EE4BD7EB3CDE}"/>
              </a:ext>
            </a:extLst>
          </p:cNvPr>
          <p:cNvPicPr>
            <a:picLocks noChangeAspect="1"/>
          </p:cNvPicPr>
          <p:nvPr/>
        </p:nvPicPr>
        <p:blipFill>
          <a:blip r:embed="rId2"/>
          <a:stretch>
            <a:fillRect/>
          </a:stretch>
        </p:blipFill>
        <p:spPr>
          <a:xfrm>
            <a:off x="6769102" y="3778030"/>
            <a:ext cx="3886198" cy="2241770"/>
          </a:xfrm>
          <a:prstGeom prst="rect">
            <a:avLst/>
          </a:prstGeom>
        </p:spPr>
      </p:pic>
      <p:pic>
        <p:nvPicPr>
          <p:cNvPr id="5" name="Picture 4">
            <a:extLst>
              <a:ext uri="{FF2B5EF4-FFF2-40B4-BE49-F238E27FC236}">
                <a16:creationId xmlns:a16="http://schemas.microsoft.com/office/drawing/2014/main" id="{148F0D9F-1D27-E94C-BCEE-89F1F2E9FA0E}"/>
              </a:ext>
            </a:extLst>
          </p:cNvPr>
          <p:cNvPicPr>
            <a:picLocks noChangeAspect="1"/>
          </p:cNvPicPr>
          <p:nvPr/>
        </p:nvPicPr>
        <p:blipFill>
          <a:blip r:embed="rId3"/>
          <a:stretch>
            <a:fillRect/>
          </a:stretch>
        </p:blipFill>
        <p:spPr>
          <a:xfrm>
            <a:off x="838200" y="4298666"/>
            <a:ext cx="4394200" cy="2051843"/>
          </a:xfrm>
          <a:prstGeom prst="rect">
            <a:avLst/>
          </a:prstGeom>
        </p:spPr>
      </p:pic>
      <p:pic>
        <p:nvPicPr>
          <p:cNvPr id="6" name="Picture 5">
            <a:extLst>
              <a:ext uri="{FF2B5EF4-FFF2-40B4-BE49-F238E27FC236}">
                <a16:creationId xmlns:a16="http://schemas.microsoft.com/office/drawing/2014/main" id="{BBA8F23E-E1D9-BA46-9188-45B87BF5C529}"/>
              </a:ext>
            </a:extLst>
          </p:cNvPr>
          <p:cNvPicPr>
            <a:picLocks noChangeAspect="1"/>
          </p:cNvPicPr>
          <p:nvPr/>
        </p:nvPicPr>
        <p:blipFill>
          <a:blip r:embed="rId4"/>
          <a:stretch>
            <a:fillRect/>
          </a:stretch>
        </p:blipFill>
        <p:spPr>
          <a:xfrm>
            <a:off x="6769102" y="1320569"/>
            <a:ext cx="4800598" cy="2081289"/>
          </a:xfrm>
          <a:prstGeom prst="rect">
            <a:avLst/>
          </a:prstGeom>
        </p:spPr>
      </p:pic>
      <p:pic>
        <p:nvPicPr>
          <p:cNvPr id="7" name="Picture 6">
            <a:extLst>
              <a:ext uri="{FF2B5EF4-FFF2-40B4-BE49-F238E27FC236}">
                <a16:creationId xmlns:a16="http://schemas.microsoft.com/office/drawing/2014/main" id="{0C13145F-154D-E945-973E-98F079C0AA54}"/>
              </a:ext>
            </a:extLst>
          </p:cNvPr>
          <p:cNvPicPr>
            <a:picLocks noChangeAspect="1"/>
          </p:cNvPicPr>
          <p:nvPr/>
        </p:nvPicPr>
        <p:blipFill>
          <a:blip r:embed="rId5"/>
          <a:stretch>
            <a:fillRect/>
          </a:stretch>
        </p:blipFill>
        <p:spPr>
          <a:xfrm>
            <a:off x="825500" y="1797050"/>
            <a:ext cx="4406900" cy="1980980"/>
          </a:xfrm>
          <a:prstGeom prst="rect">
            <a:avLst/>
          </a:prstGeom>
        </p:spPr>
      </p:pic>
      <p:sp>
        <p:nvSpPr>
          <p:cNvPr id="8" name="Rectangle 7">
            <a:extLst>
              <a:ext uri="{FF2B5EF4-FFF2-40B4-BE49-F238E27FC236}">
                <a16:creationId xmlns:a16="http://schemas.microsoft.com/office/drawing/2014/main" id="{23C75091-6B4E-EC44-817E-F45FF3378293}"/>
              </a:ext>
            </a:extLst>
          </p:cNvPr>
          <p:cNvSpPr/>
          <p:nvPr/>
        </p:nvSpPr>
        <p:spPr>
          <a:xfrm>
            <a:off x="1536700" y="3429000"/>
            <a:ext cx="3886199" cy="67973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Freedom Riders</a:t>
            </a:r>
          </a:p>
        </p:txBody>
      </p:sp>
      <p:sp>
        <p:nvSpPr>
          <p:cNvPr id="9" name="Rectangle 8">
            <a:extLst>
              <a:ext uri="{FF2B5EF4-FFF2-40B4-BE49-F238E27FC236}">
                <a16:creationId xmlns:a16="http://schemas.microsoft.com/office/drawing/2014/main" id="{D5E6A1A8-C6C4-3A4C-8C30-8BA3DC71A628}"/>
              </a:ext>
            </a:extLst>
          </p:cNvPr>
          <p:cNvSpPr/>
          <p:nvPr/>
        </p:nvSpPr>
        <p:spPr>
          <a:xfrm>
            <a:off x="1739901" y="5873397"/>
            <a:ext cx="3886199" cy="67973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Greensboro Four - Sit-ins</a:t>
            </a:r>
          </a:p>
        </p:txBody>
      </p:sp>
      <p:sp>
        <p:nvSpPr>
          <p:cNvPr id="10" name="Rectangle 9">
            <a:extLst>
              <a:ext uri="{FF2B5EF4-FFF2-40B4-BE49-F238E27FC236}">
                <a16:creationId xmlns:a16="http://schemas.microsoft.com/office/drawing/2014/main" id="{0F6C477E-3F1C-7440-9556-F0B2DA3A688F}"/>
              </a:ext>
            </a:extLst>
          </p:cNvPr>
          <p:cNvSpPr/>
          <p:nvPr/>
        </p:nvSpPr>
        <p:spPr>
          <a:xfrm>
            <a:off x="6292853" y="5670770"/>
            <a:ext cx="3886199" cy="67973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Rosa Parks</a:t>
            </a:r>
          </a:p>
        </p:txBody>
      </p:sp>
      <p:sp>
        <p:nvSpPr>
          <p:cNvPr id="11" name="Rectangle 10">
            <a:extLst>
              <a:ext uri="{FF2B5EF4-FFF2-40B4-BE49-F238E27FC236}">
                <a16:creationId xmlns:a16="http://schemas.microsoft.com/office/drawing/2014/main" id="{1A836FE6-E0CE-7B43-B5F0-FF1DBED3A801}"/>
              </a:ext>
            </a:extLst>
          </p:cNvPr>
          <p:cNvSpPr/>
          <p:nvPr/>
        </p:nvSpPr>
        <p:spPr>
          <a:xfrm>
            <a:off x="6134099" y="2944380"/>
            <a:ext cx="3886199" cy="67973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Montgomery Bus Boycott</a:t>
            </a:r>
          </a:p>
        </p:txBody>
      </p:sp>
    </p:spTree>
    <p:extLst>
      <p:ext uri="{BB962C8B-B14F-4D97-AF65-F5344CB8AC3E}">
        <p14:creationId xmlns:p14="http://schemas.microsoft.com/office/powerpoint/2010/main" val="875749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Impact of Civil Disobedience </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379096"/>
            <a:ext cx="10909300" cy="4797868"/>
          </a:xfrm>
          <a:solidFill>
            <a:schemeClr val="bg1"/>
          </a:solidFill>
          <a:ln>
            <a:solidFill>
              <a:srgbClr val="C00000"/>
            </a:solidFill>
          </a:ln>
        </p:spPr>
        <p:txBody>
          <a:bodyPr>
            <a:normAutofit/>
          </a:bodyPr>
          <a:lstStyle/>
          <a:p>
            <a:pPr marL="0" indent="0">
              <a:buNone/>
            </a:pPr>
            <a:r>
              <a:rPr lang="en-US" sz="2400" dirty="0">
                <a:latin typeface="Times" pitchFamily="2" charset="0"/>
              </a:rPr>
              <a:t>Laws and actions the change American society </a:t>
            </a:r>
          </a:p>
        </p:txBody>
      </p:sp>
      <p:sp>
        <p:nvSpPr>
          <p:cNvPr id="4" name="Rectangle 3">
            <a:extLst>
              <a:ext uri="{FF2B5EF4-FFF2-40B4-BE49-F238E27FC236}">
                <a16:creationId xmlns:a16="http://schemas.microsoft.com/office/drawing/2014/main" id="{7F164CD2-4A6B-D044-B612-F971657625F4}"/>
              </a:ext>
            </a:extLst>
          </p:cNvPr>
          <p:cNvSpPr/>
          <p:nvPr/>
        </p:nvSpPr>
        <p:spPr>
          <a:xfrm>
            <a:off x="803796" y="1738951"/>
            <a:ext cx="5599659" cy="49657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600" b="1" u="sng" dirty="0">
                <a:latin typeface="Times" pitchFamily="2" charset="0"/>
              </a:rPr>
              <a:t>Brown v. Board I (1954) &amp; Brown v. Board II (1957)</a:t>
            </a:r>
            <a:r>
              <a:rPr lang="en-US" sz="2600" b="1" dirty="0">
                <a:latin typeface="Times" pitchFamily="2" charset="0"/>
              </a:rPr>
              <a:t> </a:t>
            </a:r>
            <a:r>
              <a:rPr lang="en-US" sz="2600" dirty="0">
                <a:latin typeface="Times" pitchFamily="2" charset="0"/>
              </a:rPr>
              <a:t>– ended segregated schools</a:t>
            </a:r>
          </a:p>
          <a:p>
            <a:pPr marL="285750" indent="-285750">
              <a:buFont typeface="Arial" panose="020B0604020202020204" pitchFamily="34" charset="0"/>
              <a:buChar char="•"/>
            </a:pPr>
            <a:r>
              <a:rPr lang="en-US" sz="2600" b="1" u="sng" dirty="0">
                <a:latin typeface="Times" pitchFamily="2" charset="0"/>
              </a:rPr>
              <a:t>Civil Rights Act of 1964</a:t>
            </a:r>
            <a:r>
              <a:rPr lang="en-US" sz="2600" b="1" dirty="0">
                <a:latin typeface="Times" pitchFamily="2" charset="0"/>
              </a:rPr>
              <a:t> </a:t>
            </a:r>
            <a:r>
              <a:rPr lang="en-US" sz="2600" dirty="0">
                <a:latin typeface="Times" pitchFamily="2" charset="0"/>
              </a:rPr>
              <a:t>– banned segregation in public places and discrimination in hiring</a:t>
            </a:r>
          </a:p>
          <a:p>
            <a:pPr marL="285750" indent="-285750">
              <a:buFont typeface="Arial" panose="020B0604020202020204" pitchFamily="34" charset="0"/>
              <a:buChar char="•"/>
            </a:pPr>
            <a:r>
              <a:rPr lang="en-US" sz="2600" b="1" u="sng" dirty="0">
                <a:latin typeface="Times" pitchFamily="2" charset="0"/>
              </a:rPr>
              <a:t>Voting Rights Act of 1965</a:t>
            </a:r>
            <a:r>
              <a:rPr lang="en-US" sz="2600" b="1" dirty="0">
                <a:latin typeface="Times" pitchFamily="2" charset="0"/>
              </a:rPr>
              <a:t> </a:t>
            </a:r>
            <a:r>
              <a:rPr lang="en-US" sz="2600" dirty="0">
                <a:latin typeface="Times" pitchFamily="2" charset="0"/>
              </a:rPr>
              <a:t>– allowed the federal government to intervene and end voting discrimination </a:t>
            </a:r>
          </a:p>
          <a:p>
            <a:pPr marL="285750" indent="-285750">
              <a:buFont typeface="Arial" panose="020B0604020202020204" pitchFamily="34" charset="0"/>
              <a:buChar char="•"/>
            </a:pPr>
            <a:r>
              <a:rPr lang="en-US" sz="2600" b="1" u="sng" dirty="0">
                <a:latin typeface="Times" pitchFamily="2" charset="0"/>
              </a:rPr>
              <a:t>24</a:t>
            </a:r>
            <a:r>
              <a:rPr lang="en-US" sz="2600" b="1" u="sng" baseline="30000" dirty="0">
                <a:latin typeface="Times" pitchFamily="2" charset="0"/>
              </a:rPr>
              <a:t>th</a:t>
            </a:r>
            <a:r>
              <a:rPr lang="en-US" sz="2600" b="1" u="sng" dirty="0">
                <a:latin typeface="Times" pitchFamily="2" charset="0"/>
              </a:rPr>
              <a:t> Amendment</a:t>
            </a:r>
            <a:r>
              <a:rPr lang="en-US" sz="2600" dirty="0">
                <a:latin typeface="Times" pitchFamily="2" charset="0"/>
              </a:rPr>
              <a:t>: outlawed poll tax</a:t>
            </a:r>
            <a:endParaRPr lang="en-US" sz="2600" b="1" u="sng" dirty="0">
              <a:latin typeface="Times" pitchFamily="2" charset="0"/>
            </a:endParaRPr>
          </a:p>
          <a:p>
            <a:pPr marL="285750" indent="-285750">
              <a:buFont typeface="Arial" panose="020B0604020202020204" pitchFamily="34" charset="0"/>
              <a:buChar char="•"/>
            </a:pPr>
            <a:r>
              <a:rPr lang="en-US" sz="2600" b="1" u="sng" dirty="0">
                <a:latin typeface="Times" pitchFamily="2" charset="0"/>
              </a:rPr>
              <a:t>Title IX</a:t>
            </a:r>
            <a:r>
              <a:rPr lang="en-US" sz="2600" b="1" dirty="0">
                <a:latin typeface="Times" pitchFamily="2" charset="0"/>
              </a:rPr>
              <a:t> </a:t>
            </a:r>
            <a:r>
              <a:rPr lang="en-US" sz="2600" dirty="0">
                <a:latin typeface="Times" pitchFamily="2" charset="0"/>
              </a:rPr>
              <a:t>– ends gender inequality in education and sports</a:t>
            </a:r>
          </a:p>
        </p:txBody>
      </p:sp>
      <p:pic>
        <p:nvPicPr>
          <p:cNvPr id="5" name="Picture 4">
            <a:extLst>
              <a:ext uri="{FF2B5EF4-FFF2-40B4-BE49-F238E27FC236}">
                <a16:creationId xmlns:a16="http://schemas.microsoft.com/office/drawing/2014/main" id="{733AD9C3-9166-BB4D-8376-F58DC77B0372}"/>
              </a:ext>
            </a:extLst>
          </p:cNvPr>
          <p:cNvPicPr>
            <a:picLocks noChangeAspect="1"/>
          </p:cNvPicPr>
          <p:nvPr/>
        </p:nvPicPr>
        <p:blipFill>
          <a:blip r:embed="rId2"/>
          <a:stretch>
            <a:fillRect/>
          </a:stretch>
        </p:blipFill>
        <p:spPr>
          <a:xfrm>
            <a:off x="6762750" y="1998572"/>
            <a:ext cx="3829050" cy="4671218"/>
          </a:xfrm>
          <a:prstGeom prst="rect">
            <a:avLst/>
          </a:prstGeom>
          <a:ln>
            <a:solidFill>
              <a:srgbClr val="C00000"/>
            </a:solidFill>
          </a:ln>
        </p:spPr>
      </p:pic>
    </p:spTree>
    <p:extLst>
      <p:ext uri="{BB962C8B-B14F-4D97-AF65-F5344CB8AC3E}">
        <p14:creationId xmlns:p14="http://schemas.microsoft.com/office/powerpoint/2010/main" val="3333521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normAutofit fontScale="90000"/>
          </a:bodyPr>
          <a:lstStyle/>
          <a:p>
            <a:r>
              <a:rPr lang="en-US" dirty="0">
                <a:solidFill>
                  <a:schemeClr val="bg1"/>
                </a:solidFill>
                <a:latin typeface="Castellar" panose="020A0402060406010301" pitchFamily="18" charset="77"/>
              </a:rPr>
              <a:t>Letter from a Birmingham Jail</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4020214"/>
            <a:ext cx="10909300" cy="2156749"/>
          </a:xfrm>
          <a:solidFill>
            <a:schemeClr val="bg1"/>
          </a:solidFill>
          <a:ln>
            <a:solidFill>
              <a:srgbClr val="C00000"/>
            </a:solidFill>
          </a:ln>
        </p:spPr>
        <p:txBody>
          <a:bodyPr>
            <a:normAutofit/>
          </a:bodyPr>
          <a:lstStyle/>
          <a:p>
            <a:r>
              <a:rPr lang="en-US" dirty="0">
                <a:latin typeface="Times" panose="02020603050405020304" pitchFamily="18" charset="0"/>
                <a:cs typeface="Times" panose="02020603050405020304" pitchFamily="18" charset="0"/>
              </a:rPr>
              <a:t>Explain and summarize how A Letter from a Birmingham Jail defines and argues Dr. Martin Luther King “Injustice anywhere is a threat to justice everywhere.”</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632296" y="1739558"/>
            <a:ext cx="1917700" cy="1920195"/>
          </a:xfrm>
          <a:prstGeom prst="rect">
            <a:avLst/>
          </a:prstGeom>
          <a:ln>
            <a:solidFill>
              <a:schemeClr val="bg1"/>
            </a:solidFill>
          </a:ln>
        </p:spPr>
      </p:pic>
    </p:spTree>
    <p:extLst>
      <p:ext uri="{BB962C8B-B14F-4D97-AF65-F5344CB8AC3E}">
        <p14:creationId xmlns:p14="http://schemas.microsoft.com/office/powerpoint/2010/main" val="3476439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Stand &amp; Deliver</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sz="2400" dirty="0">
                <a:latin typeface="Times" pitchFamily="2" charset="0"/>
              </a:rPr>
              <a:t>Samples:</a:t>
            </a:r>
          </a:p>
          <a:p>
            <a:pPr>
              <a:buFontTx/>
              <a:buChar char="-"/>
            </a:pPr>
            <a:r>
              <a:rPr lang="en-US" sz="2400" dirty="0">
                <a:latin typeface="Times" pitchFamily="2" charset="0"/>
              </a:rPr>
              <a:t>Use specific facts to demonstrate parts</a:t>
            </a:r>
          </a:p>
          <a:p>
            <a:pPr>
              <a:buFontTx/>
              <a:buChar char="-"/>
            </a:pPr>
            <a:r>
              <a:rPr lang="en-US" sz="2400" dirty="0">
                <a:latin typeface="Times" pitchFamily="2" charset="0"/>
              </a:rPr>
              <a:t>Crazy Horse lead a revolt to stop western expansion (lacks specific details)</a:t>
            </a:r>
          </a:p>
          <a:p>
            <a:pPr>
              <a:buFontTx/>
              <a:buChar char="-"/>
            </a:pPr>
            <a:r>
              <a:rPr lang="en-US" sz="2400" dirty="0">
                <a:latin typeface="Times" pitchFamily="2" charset="0"/>
              </a:rPr>
              <a:t>Crazy Horse fought against the U.S. military at the Battle of Little Bighorn 1876 by unifying plains Indians.  His efforts was an attempt to stop the westward expansion movement of Manifest Destiny in which Native Americans were losing their tribal lands </a:t>
            </a:r>
            <a:r>
              <a:rPr lang="en-US" sz="2400">
                <a:latin typeface="Times" pitchFamily="2" charset="0"/>
              </a:rPr>
              <a:t>to white settlement </a:t>
            </a:r>
            <a:r>
              <a:rPr lang="en-US" sz="2400" dirty="0">
                <a:latin typeface="Times" pitchFamily="2" charset="0"/>
              </a:rPr>
              <a:t>and the development of railroads. </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67207" y="779461"/>
            <a:ext cx="1917700" cy="1920195"/>
          </a:xfrm>
          <a:prstGeom prst="rect">
            <a:avLst/>
          </a:prstGeom>
          <a:ln>
            <a:solidFill>
              <a:schemeClr val="bg1"/>
            </a:solidFill>
          </a:ln>
        </p:spPr>
      </p:pic>
    </p:spTree>
    <p:extLst>
      <p:ext uri="{BB962C8B-B14F-4D97-AF65-F5344CB8AC3E}">
        <p14:creationId xmlns:p14="http://schemas.microsoft.com/office/powerpoint/2010/main" val="24213525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2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Recalling the Civil Rights</a:t>
            </a:r>
          </a:p>
          <a:p>
            <a:pPr>
              <a:buFont typeface="Wingdings" pitchFamily="2" charset="2"/>
              <a:buChar char="Ø"/>
            </a:pPr>
            <a:r>
              <a:rPr lang="en-US" sz="2000" dirty="0">
                <a:latin typeface="Times" pitchFamily="2" charset="0"/>
              </a:rPr>
              <a:t>Stand and Deliver Round Robin</a:t>
            </a:r>
          </a:p>
          <a:p>
            <a:pPr>
              <a:buFont typeface="Wingdings" pitchFamily="2" charset="2"/>
              <a:buChar char="Ø"/>
            </a:pPr>
            <a:r>
              <a:rPr lang="en-US" sz="2000" dirty="0">
                <a:latin typeface="Times" pitchFamily="2" charset="0"/>
              </a:rPr>
              <a:t>Civil Rights Commonalities</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000" b="1" dirty="0">
                <a:solidFill>
                  <a:srgbClr val="002060"/>
                </a:solidFill>
                <a:latin typeface="Times" pitchFamily="2" charset="0"/>
              </a:rPr>
              <a:t>Unit Study Guide </a:t>
            </a:r>
          </a:p>
          <a:p>
            <a:pPr>
              <a:buFont typeface="Wingdings" pitchFamily="2" charset="2"/>
              <a:buChar char="Ø"/>
            </a:pPr>
            <a:r>
              <a:rPr lang="en-US" sz="2000" b="1" dirty="0">
                <a:solidFill>
                  <a:srgbClr val="FF0000"/>
                </a:solidFill>
                <a:latin typeface="Times" pitchFamily="2" charset="0"/>
              </a:rPr>
              <a:t>Unit Test – Friday, Sept. 17</a:t>
            </a:r>
          </a:p>
          <a:p>
            <a:endParaRPr lang="en-US" dirty="0"/>
          </a:p>
        </p:txBody>
      </p:sp>
    </p:spTree>
    <p:extLst>
      <p:ext uri="{BB962C8B-B14F-4D97-AF65-F5344CB8AC3E}">
        <p14:creationId xmlns:p14="http://schemas.microsoft.com/office/powerpoint/2010/main" val="13555214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normAutofit/>
          </a:bodyPr>
          <a:lstStyle/>
          <a:p>
            <a:r>
              <a:rPr lang="en-US" dirty="0">
                <a:solidFill>
                  <a:schemeClr val="bg1"/>
                </a:solidFill>
                <a:latin typeface="Castellar" panose="020A0402060406010301" pitchFamily="18" charset="77"/>
              </a:rPr>
              <a:t>Civil Rights recall </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3951514"/>
            <a:ext cx="10909300" cy="2541361"/>
          </a:xfrm>
          <a:solidFill>
            <a:schemeClr val="bg1"/>
          </a:solidFill>
          <a:ln>
            <a:solidFill>
              <a:srgbClr val="C00000"/>
            </a:solidFill>
          </a:ln>
        </p:spPr>
        <p:txBody>
          <a:bodyPr>
            <a:normAutofit lnSpcReduction="10000"/>
          </a:bodyPr>
          <a:lstStyle/>
          <a:p>
            <a:pPr marL="0" indent="0">
              <a:buNone/>
            </a:pPr>
            <a:r>
              <a:rPr lang="en-US" dirty="0">
                <a:latin typeface="Times" panose="02020603050405020304" pitchFamily="18" charset="0"/>
                <a:cs typeface="Times" panose="02020603050405020304" pitchFamily="18" charset="0"/>
              </a:rPr>
              <a:t>1. Identify two specific ways that civil rights have been denied to African Americans during the era of Jim Crow south (1870-1970)? (</a:t>
            </a:r>
            <a:r>
              <a:rPr lang="en-US" b="1" dirty="0"/>
              <a:t>CL.G.1.2</a:t>
            </a:r>
            <a:r>
              <a:rPr lang="en-US" dirty="0"/>
              <a:t> )</a:t>
            </a:r>
          </a:p>
          <a:p>
            <a:pPr marL="0" indent="0">
              <a:buNone/>
            </a:pPr>
            <a:r>
              <a:rPr lang="en-US" dirty="0">
                <a:latin typeface="Times" panose="02020603050405020304" pitchFamily="18" charset="0"/>
                <a:cs typeface="Times" panose="02020603050405020304" pitchFamily="18" charset="0"/>
              </a:rPr>
              <a:t>2. Which part of the U.S. Constitution is supposed to prevent states from denying equality to U.S. citizens? (</a:t>
            </a:r>
            <a:r>
              <a:rPr lang="en-US" b="1" dirty="0"/>
              <a:t>CL.H.1.6</a:t>
            </a:r>
            <a:r>
              <a:rPr lang="en-US" dirty="0"/>
              <a:t>)</a:t>
            </a:r>
          </a:p>
          <a:p>
            <a:pPr marL="0" indent="0">
              <a:buNone/>
            </a:pPr>
            <a:r>
              <a:rPr lang="en-US" dirty="0">
                <a:latin typeface="Times" panose="02020603050405020304" pitchFamily="18" charset="0"/>
                <a:cs typeface="Times" panose="02020603050405020304" pitchFamily="18" charset="0"/>
              </a:rPr>
              <a:t>3. Identify two ways the federal laws or constitutional amendment that have protected people from inequality? (</a:t>
            </a:r>
            <a:r>
              <a:rPr lang="en-US" b="1" dirty="0"/>
              <a:t>CL.H.1.6</a:t>
            </a:r>
            <a:r>
              <a:rPr lang="en-US" dirty="0"/>
              <a:t>)</a:t>
            </a:r>
            <a:endParaRPr lang="en-US" dirty="0">
              <a:latin typeface="Times" panose="02020603050405020304" pitchFamily="18" charset="0"/>
              <a:cs typeface="Times" panose="02020603050405020304" pitchFamily="18" charset="0"/>
            </a:endParaRPr>
          </a:p>
        </p:txBody>
      </p:sp>
      <p:pic>
        <p:nvPicPr>
          <p:cNvPr id="6" name="Picture 5">
            <a:extLst>
              <a:ext uri="{FF2B5EF4-FFF2-40B4-BE49-F238E27FC236}">
                <a16:creationId xmlns:a16="http://schemas.microsoft.com/office/drawing/2014/main" id="{ABB23E4B-EF10-CD4B-B3B2-D61AEE4BB92C}"/>
              </a:ext>
            </a:extLst>
          </p:cNvPr>
          <p:cNvPicPr>
            <a:picLocks noChangeAspect="1"/>
          </p:cNvPicPr>
          <p:nvPr/>
        </p:nvPicPr>
        <p:blipFill>
          <a:blip r:embed="rId2"/>
          <a:stretch>
            <a:fillRect/>
          </a:stretch>
        </p:blipFill>
        <p:spPr>
          <a:xfrm>
            <a:off x="1973943" y="1340757"/>
            <a:ext cx="7924799" cy="2463800"/>
          </a:xfrm>
          <a:prstGeom prst="rect">
            <a:avLst/>
          </a:prstGeom>
        </p:spPr>
      </p:pic>
    </p:spTree>
    <p:extLst>
      <p:ext uri="{BB962C8B-B14F-4D97-AF65-F5344CB8AC3E}">
        <p14:creationId xmlns:p14="http://schemas.microsoft.com/office/powerpoint/2010/main" val="3626084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210457" y="311602"/>
            <a:ext cx="10515600" cy="828675"/>
          </a:xfrm>
          <a:solidFill>
            <a:schemeClr val="tx1"/>
          </a:solidFill>
        </p:spPr>
        <p:txBody>
          <a:bodyPr/>
          <a:lstStyle/>
          <a:p>
            <a:r>
              <a:rPr lang="en-US" dirty="0">
                <a:solidFill>
                  <a:schemeClr val="bg1"/>
                </a:solidFill>
                <a:latin typeface="Castellar" panose="020A0402060406010301" pitchFamily="18" charset="77"/>
              </a:rPr>
              <a:t>Stand &amp; Deliver Round Robin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sz="2400" dirty="0">
                <a:latin typeface="Times" pitchFamily="2" charset="0"/>
              </a:rPr>
              <a:t>Round Robin </a:t>
            </a:r>
          </a:p>
          <a:p>
            <a:r>
              <a:rPr lang="en-US" sz="2400" dirty="0">
                <a:latin typeface="Times" pitchFamily="2" charset="0"/>
              </a:rPr>
              <a:t>If you are a ONE you will stay in your seats </a:t>
            </a:r>
          </a:p>
          <a:p>
            <a:r>
              <a:rPr lang="en-US" sz="2400" dirty="0">
                <a:latin typeface="Times" pitchFamily="2" charset="0"/>
              </a:rPr>
              <a:t>If you are a TWO you will rotate to left after four minutes</a:t>
            </a:r>
          </a:p>
          <a:p>
            <a:r>
              <a:rPr lang="en-US" sz="2400" dirty="0">
                <a:latin typeface="Times" pitchFamily="2" charset="0"/>
              </a:rPr>
              <a:t>Share the following </a:t>
            </a:r>
          </a:p>
          <a:p>
            <a:pPr lvl="1"/>
            <a:r>
              <a:rPr lang="en-US" dirty="0">
                <a:latin typeface="Times" pitchFamily="2" charset="0"/>
              </a:rPr>
              <a:t>Issue(s) of equality that your person or group worked to end </a:t>
            </a:r>
          </a:p>
          <a:p>
            <a:pPr lvl="1"/>
            <a:r>
              <a:rPr lang="en-US" dirty="0">
                <a:latin typeface="Times" pitchFamily="2" charset="0"/>
              </a:rPr>
              <a:t>Tactic(s) used to fight against inequality</a:t>
            </a:r>
          </a:p>
          <a:p>
            <a:pPr lvl="1"/>
            <a:r>
              <a:rPr lang="en-US" dirty="0">
                <a:latin typeface="Times" pitchFamily="2" charset="0"/>
              </a:rPr>
              <a:t>Change - how did the person or group help to end inequality or why was change not achieved</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67207" y="1247673"/>
            <a:ext cx="1917700" cy="1920195"/>
          </a:xfrm>
          <a:prstGeom prst="rect">
            <a:avLst/>
          </a:prstGeom>
          <a:ln>
            <a:solidFill>
              <a:schemeClr val="bg1"/>
            </a:solidFill>
          </a:ln>
        </p:spPr>
      </p:pic>
    </p:spTree>
    <p:extLst>
      <p:ext uri="{BB962C8B-B14F-4D97-AF65-F5344CB8AC3E}">
        <p14:creationId xmlns:p14="http://schemas.microsoft.com/office/powerpoint/2010/main" val="1689334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Stand &amp; Deliver in Common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dirty="0">
                <a:latin typeface="Times" pitchFamily="2" charset="0"/>
              </a:rPr>
              <a:t>Use the chart to examine the following:</a:t>
            </a:r>
          </a:p>
          <a:p>
            <a:pPr marL="514350" indent="-514350">
              <a:buAutoNum type="arabicPeriod"/>
            </a:pPr>
            <a:r>
              <a:rPr lang="en-US" dirty="0">
                <a:latin typeface="Times" pitchFamily="2" charset="0"/>
              </a:rPr>
              <a:t>What tactics do different rights movements have in common?</a:t>
            </a:r>
          </a:p>
          <a:p>
            <a:pPr marL="514350" indent="-514350">
              <a:buAutoNum type="arabicPeriod"/>
            </a:pPr>
            <a:r>
              <a:rPr lang="en-US" dirty="0">
                <a:latin typeface="Times" pitchFamily="2" charset="0"/>
              </a:rPr>
              <a:t>What civil rights issues are common between different equality movements </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03707" y="1547138"/>
            <a:ext cx="1917700" cy="1920195"/>
          </a:xfrm>
          <a:prstGeom prst="rect">
            <a:avLst/>
          </a:prstGeom>
          <a:ln>
            <a:solidFill>
              <a:schemeClr val="bg1"/>
            </a:solidFill>
          </a:ln>
        </p:spPr>
      </p:pic>
    </p:spTree>
    <p:extLst>
      <p:ext uri="{BB962C8B-B14F-4D97-AF65-F5344CB8AC3E}">
        <p14:creationId xmlns:p14="http://schemas.microsoft.com/office/powerpoint/2010/main" val="14187269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2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Stand and Deliver Round Robin</a:t>
            </a:r>
          </a:p>
          <a:p>
            <a:pPr>
              <a:buFont typeface="Wingdings" pitchFamily="2" charset="2"/>
              <a:buChar char="Ø"/>
            </a:pPr>
            <a:r>
              <a:rPr lang="en-US" sz="2000" dirty="0">
                <a:latin typeface="Times" pitchFamily="2" charset="0"/>
              </a:rPr>
              <a:t>Civil Rights Commonalities</a:t>
            </a:r>
          </a:p>
          <a:p>
            <a:pPr>
              <a:buFont typeface="Wingdings" pitchFamily="2" charset="2"/>
              <a:buChar char="Ø"/>
            </a:pPr>
            <a:r>
              <a:rPr lang="en-US" sz="2000" dirty="0">
                <a:latin typeface="Times" pitchFamily="2" charset="0"/>
              </a:rPr>
              <a:t>Free Response Writing </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200" dirty="0">
                <a:latin typeface="Times" pitchFamily="2" charset="0"/>
              </a:rPr>
              <a:t>Free Response Plan</a:t>
            </a:r>
          </a:p>
          <a:p>
            <a:pPr>
              <a:buFont typeface="Wingdings" pitchFamily="2" charset="2"/>
              <a:buChar char="Ø"/>
            </a:pPr>
            <a:r>
              <a:rPr lang="en-US" sz="2000" dirty="0">
                <a:latin typeface="Times" pitchFamily="2" charset="0"/>
              </a:rPr>
              <a:t> Unit Test – Friday, Sept. 17</a:t>
            </a:r>
          </a:p>
          <a:p>
            <a:endParaRPr lang="en-US" dirty="0"/>
          </a:p>
        </p:txBody>
      </p:sp>
    </p:spTree>
    <p:extLst>
      <p:ext uri="{BB962C8B-B14F-4D97-AF65-F5344CB8AC3E}">
        <p14:creationId xmlns:p14="http://schemas.microsoft.com/office/powerpoint/2010/main" val="33743461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210457" y="311602"/>
            <a:ext cx="10515600" cy="828675"/>
          </a:xfrm>
          <a:solidFill>
            <a:schemeClr val="tx1"/>
          </a:solidFill>
        </p:spPr>
        <p:txBody>
          <a:bodyPr/>
          <a:lstStyle/>
          <a:p>
            <a:r>
              <a:rPr lang="en-US" dirty="0">
                <a:solidFill>
                  <a:schemeClr val="bg1"/>
                </a:solidFill>
                <a:latin typeface="Castellar" panose="020A0402060406010301" pitchFamily="18" charset="77"/>
              </a:rPr>
              <a:t>Stand &amp; Deliver Round Robin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sz="2400" dirty="0">
                <a:latin typeface="Times" pitchFamily="2" charset="0"/>
              </a:rPr>
              <a:t>Round Robin </a:t>
            </a:r>
          </a:p>
          <a:p>
            <a:r>
              <a:rPr lang="en-US" sz="2400" dirty="0">
                <a:latin typeface="Times" pitchFamily="2" charset="0"/>
              </a:rPr>
              <a:t>If you are a ONE you will stay in your seats </a:t>
            </a:r>
          </a:p>
          <a:p>
            <a:r>
              <a:rPr lang="en-US" sz="2400" dirty="0">
                <a:latin typeface="Times" pitchFamily="2" charset="0"/>
              </a:rPr>
              <a:t>If you are a TWO you will rotate to left after four minutes</a:t>
            </a:r>
          </a:p>
          <a:p>
            <a:r>
              <a:rPr lang="en-US" sz="2400" dirty="0">
                <a:latin typeface="Times" pitchFamily="2" charset="0"/>
              </a:rPr>
              <a:t>Share the following </a:t>
            </a:r>
          </a:p>
          <a:p>
            <a:pPr lvl="1"/>
            <a:r>
              <a:rPr lang="en-US" dirty="0">
                <a:latin typeface="Times" pitchFamily="2" charset="0"/>
              </a:rPr>
              <a:t>Issue(s) of equality that your person or group worked to end </a:t>
            </a:r>
          </a:p>
          <a:p>
            <a:pPr lvl="1"/>
            <a:r>
              <a:rPr lang="en-US" dirty="0">
                <a:latin typeface="Times" pitchFamily="2" charset="0"/>
              </a:rPr>
              <a:t>Tactic(s) used to fight against inequality</a:t>
            </a:r>
          </a:p>
          <a:p>
            <a:pPr lvl="1"/>
            <a:r>
              <a:rPr lang="en-US" dirty="0">
                <a:latin typeface="Times" pitchFamily="2" charset="0"/>
              </a:rPr>
              <a:t>Change - how did the person or group help to end inequality or why was change not achieved</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67207" y="1247673"/>
            <a:ext cx="1917700" cy="1920195"/>
          </a:xfrm>
          <a:prstGeom prst="rect">
            <a:avLst/>
          </a:prstGeom>
          <a:ln>
            <a:solidFill>
              <a:schemeClr val="bg1"/>
            </a:solidFill>
          </a:ln>
        </p:spPr>
      </p:pic>
    </p:spTree>
    <p:extLst>
      <p:ext uri="{BB962C8B-B14F-4D97-AF65-F5344CB8AC3E}">
        <p14:creationId xmlns:p14="http://schemas.microsoft.com/office/powerpoint/2010/main" val="3666358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Demonstrating Citizenship</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398585" y="3455182"/>
            <a:ext cx="11288150" cy="3169920"/>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Building the Values of America</a:t>
            </a:r>
          </a:p>
        </p:txBody>
      </p:sp>
      <p:sp>
        <p:nvSpPr>
          <p:cNvPr id="4" name="Rectangle 3">
            <a:extLst>
              <a:ext uri="{FF2B5EF4-FFF2-40B4-BE49-F238E27FC236}">
                <a16:creationId xmlns:a16="http://schemas.microsoft.com/office/drawing/2014/main" id="{8505787E-209C-E146-9415-1675ED462E92}"/>
              </a:ext>
            </a:extLst>
          </p:cNvPr>
          <p:cNvSpPr/>
          <p:nvPr/>
        </p:nvSpPr>
        <p:spPr>
          <a:xfrm>
            <a:off x="0" y="1219199"/>
            <a:ext cx="11793415" cy="203981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latin typeface="Times" pitchFamily="2" charset="0"/>
              </a:rPr>
              <a:t>We hold these truths to be self-evident, that all men are created equal, that they are endowed by their creator with certain unalienable rights, that among these are life, liberty and the pursuit of happiness. That to secure these rights, Governments are instituted among men, deriving their just powers from the consent of the governed.</a:t>
            </a:r>
          </a:p>
          <a:p>
            <a:r>
              <a:rPr lang="en-US" sz="2400" i="1" dirty="0">
                <a:latin typeface="Times" pitchFamily="2" charset="0"/>
              </a:rPr>
              <a:t>	- </a:t>
            </a:r>
            <a:r>
              <a:rPr lang="en-US" sz="2400" b="1" i="1" dirty="0">
                <a:latin typeface="Times" pitchFamily="2" charset="0"/>
              </a:rPr>
              <a:t>Thomas Jefferson, Declaration of Independence, 1776 </a:t>
            </a:r>
            <a:endParaRPr lang="en-US" sz="2400" b="1" dirty="0">
              <a:latin typeface="Times" pitchFamily="2" charset="0"/>
            </a:endParaRPr>
          </a:p>
        </p:txBody>
      </p:sp>
      <p:pic>
        <p:nvPicPr>
          <p:cNvPr id="6" name="Picture 5">
            <a:extLst>
              <a:ext uri="{FF2B5EF4-FFF2-40B4-BE49-F238E27FC236}">
                <a16:creationId xmlns:a16="http://schemas.microsoft.com/office/drawing/2014/main" id="{CF9BEDED-9743-DA45-BE9D-BE3FACE840AD}"/>
              </a:ext>
            </a:extLst>
          </p:cNvPr>
          <p:cNvPicPr>
            <a:picLocks noChangeAspect="1"/>
          </p:cNvPicPr>
          <p:nvPr/>
        </p:nvPicPr>
        <p:blipFill>
          <a:blip r:embed="rId2"/>
          <a:stretch>
            <a:fillRect/>
          </a:stretch>
        </p:blipFill>
        <p:spPr>
          <a:xfrm>
            <a:off x="7330005" y="3429000"/>
            <a:ext cx="2287815" cy="2761692"/>
          </a:xfrm>
          <a:prstGeom prst="rect">
            <a:avLst/>
          </a:prstGeom>
        </p:spPr>
      </p:pic>
      <p:sp>
        <p:nvSpPr>
          <p:cNvPr id="7" name="Cloud Callout 6">
            <a:extLst>
              <a:ext uri="{FF2B5EF4-FFF2-40B4-BE49-F238E27FC236}">
                <a16:creationId xmlns:a16="http://schemas.microsoft.com/office/drawing/2014/main" id="{8A32155A-917C-FA4F-AD56-9949A113D08E}"/>
              </a:ext>
            </a:extLst>
          </p:cNvPr>
          <p:cNvSpPr/>
          <p:nvPr/>
        </p:nvSpPr>
        <p:spPr>
          <a:xfrm>
            <a:off x="9248448" y="2321168"/>
            <a:ext cx="2278742" cy="1628949"/>
          </a:xfrm>
          <a:prstGeom prst="cloudCallout">
            <a:avLst>
              <a:gd name="adj1" fmla="val -68163"/>
              <a:gd name="adj2" fmla="val 405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Democracy requires active participation </a:t>
            </a:r>
          </a:p>
        </p:txBody>
      </p:sp>
      <p:sp>
        <p:nvSpPr>
          <p:cNvPr id="8" name="Rectangle 7">
            <a:extLst>
              <a:ext uri="{FF2B5EF4-FFF2-40B4-BE49-F238E27FC236}">
                <a16:creationId xmlns:a16="http://schemas.microsoft.com/office/drawing/2014/main" id="{18A89DF5-37CA-9540-89E2-4CC5D4EE4987}"/>
              </a:ext>
            </a:extLst>
          </p:cNvPr>
          <p:cNvSpPr/>
          <p:nvPr/>
        </p:nvSpPr>
        <p:spPr>
          <a:xfrm>
            <a:off x="750277" y="3950117"/>
            <a:ext cx="5556738" cy="22405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itchFamily="2" charset="0"/>
              </a:rPr>
              <a:t>Liberty </a:t>
            </a:r>
          </a:p>
          <a:p>
            <a:pPr marL="342900" indent="-342900">
              <a:buFont typeface="Arial" panose="020B0604020202020204" pitchFamily="34" charset="0"/>
              <a:buChar char="•"/>
            </a:pPr>
            <a:r>
              <a:rPr lang="en-US" sz="2400" dirty="0">
                <a:latin typeface="Times" pitchFamily="2" charset="0"/>
              </a:rPr>
              <a:t>Equality </a:t>
            </a:r>
          </a:p>
          <a:p>
            <a:pPr marL="342900" indent="-342900">
              <a:buFont typeface="Arial" panose="020B0604020202020204" pitchFamily="34" charset="0"/>
              <a:buChar char="•"/>
            </a:pPr>
            <a:r>
              <a:rPr lang="en-US" sz="2400" dirty="0">
                <a:latin typeface="Times" pitchFamily="2" charset="0"/>
              </a:rPr>
              <a:t>Popular sovereignty</a:t>
            </a:r>
          </a:p>
          <a:p>
            <a:pPr marL="342900" indent="-342900">
              <a:buFont typeface="Arial" panose="020B0604020202020204" pitchFamily="34" charset="0"/>
              <a:buChar char="•"/>
            </a:pPr>
            <a:r>
              <a:rPr lang="en-US" sz="2400" dirty="0">
                <a:latin typeface="Times" pitchFamily="2" charset="0"/>
              </a:rPr>
              <a:t>Individualism </a:t>
            </a:r>
          </a:p>
          <a:p>
            <a:pPr marL="342900" indent="-342900">
              <a:buFont typeface="Arial" panose="020B0604020202020204" pitchFamily="34" charset="0"/>
              <a:buChar char="•"/>
            </a:pPr>
            <a:r>
              <a:rPr lang="en-US" sz="2400" dirty="0">
                <a:latin typeface="Times" pitchFamily="2" charset="0"/>
              </a:rPr>
              <a:t>Laissez faire </a:t>
            </a:r>
          </a:p>
        </p:txBody>
      </p:sp>
      <p:pic>
        <p:nvPicPr>
          <p:cNvPr id="9" name="Picture 8">
            <a:extLst>
              <a:ext uri="{FF2B5EF4-FFF2-40B4-BE49-F238E27FC236}">
                <a16:creationId xmlns:a16="http://schemas.microsoft.com/office/drawing/2014/main" id="{603F8E7A-7659-9541-B7FC-0EB189FDEBD1}"/>
              </a:ext>
            </a:extLst>
          </p:cNvPr>
          <p:cNvPicPr>
            <a:picLocks noChangeAspect="1"/>
          </p:cNvPicPr>
          <p:nvPr/>
        </p:nvPicPr>
        <p:blipFill>
          <a:blip r:embed="rId3"/>
          <a:stretch>
            <a:fillRect/>
          </a:stretch>
        </p:blipFill>
        <p:spPr>
          <a:xfrm>
            <a:off x="4398694" y="3822492"/>
            <a:ext cx="1697305" cy="2585075"/>
          </a:xfrm>
          <a:prstGeom prst="rect">
            <a:avLst/>
          </a:prstGeom>
          <a:ln>
            <a:solidFill>
              <a:srgbClr val="FF0000"/>
            </a:solidFill>
          </a:ln>
        </p:spPr>
      </p:pic>
      <p:sp>
        <p:nvSpPr>
          <p:cNvPr id="10" name="Right Arrow 9">
            <a:extLst>
              <a:ext uri="{FF2B5EF4-FFF2-40B4-BE49-F238E27FC236}">
                <a16:creationId xmlns:a16="http://schemas.microsoft.com/office/drawing/2014/main" id="{502505B5-9FBD-E34F-8056-4A48D431EB54}"/>
              </a:ext>
            </a:extLst>
          </p:cNvPr>
          <p:cNvSpPr/>
          <p:nvPr/>
        </p:nvSpPr>
        <p:spPr>
          <a:xfrm>
            <a:off x="2743200" y="4166992"/>
            <a:ext cx="867508" cy="299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85D5708A-0D0E-DA43-882F-3A833722BC08}"/>
              </a:ext>
            </a:extLst>
          </p:cNvPr>
          <p:cNvSpPr/>
          <p:nvPr/>
        </p:nvSpPr>
        <p:spPr>
          <a:xfrm>
            <a:off x="2743200" y="4533947"/>
            <a:ext cx="867508" cy="299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4647667E-FAE8-764D-9FE4-18E19EF77AC8}"/>
              </a:ext>
            </a:extLst>
          </p:cNvPr>
          <p:cNvSpPr/>
          <p:nvPr/>
        </p:nvSpPr>
        <p:spPr>
          <a:xfrm>
            <a:off x="2996787" y="5339301"/>
            <a:ext cx="867508" cy="299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7E6C4A19-A980-E241-8335-977E56FECC48}"/>
              </a:ext>
            </a:extLst>
          </p:cNvPr>
          <p:cNvSpPr/>
          <p:nvPr/>
        </p:nvSpPr>
        <p:spPr>
          <a:xfrm>
            <a:off x="2985064" y="5711836"/>
            <a:ext cx="867508" cy="299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0F70A34-9AB1-8D49-9AEB-C9ECB380E778}"/>
              </a:ext>
            </a:extLst>
          </p:cNvPr>
          <p:cNvSpPr/>
          <p:nvPr/>
        </p:nvSpPr>
        <p:spPr>
          <a:xfrm>
            <a:off x="3752840" y="4833447"/>
            <a:ext cx="598420" cy="3433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5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Stand &amp; Deliver in Common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2806700"/>
            <a:ext cx="10909300" cy="3370264"/>
          </a:xfrm>
          <a:solidFill>
            <a:schemeClr val="bg1"/>
          </a:solidFill>
          <a:ln>
            <a:solidFill>
              <a:srgbClr val="C00000"/>
            </a:solidFill>
          </a:ln>
        </p:spPr>
        <p:txBody>
          <a:bodyPr>
            <a:normAutofit/>
          </a:bodyPr>
          <a:lstStyle/>
          <a:p>
            <a:pPr marL="0" indent="0">
              <a:buNone/>
            </a:pPr>
            <a:r>
              <a:rPr lang="en-US" dirty="0">
                <a:latin typeface="Times" pitchFamily="2" charset="0"/>
              </a:rPr>
              <a:t>Use the chart to examine the following:</a:t>
            </a:r>
          </a:p>
          <a:p>
            <a:pPr marL="514350" indent="-514350">
              <a:buAutoNum type="arabicPeriod"/>
            </a:pPr>
            <a:r>
              <a:rPr lang="en-US" dirty="0">
                <a:latin typeface="Times" pitchFamily="2" charset="0"/>
              </a:rPr>
              <a:t>What tactics do different rights movements have in common?</a:t>
            </a:r>
          </a:p>
          <a:p>
            <a:pPr marL="514350" indent="-514350">
              <a:buAutoNum type="arabicPeriod"/>
            </a:pPr>
            <a:r>
              <a:rPr lang="en-US" dirty="0">
                <a:latin typeface="Times" pitchFamily="2" charset="0"/>
              </a:rPr>
              <a:t>What civil rights issues are common between different equality movements </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703707" y="1547138"/>
            <a:ext cx="1917700" cy="1920195"/>
          </a:xfrm>
          <a:prstGeom prst="rect">
            <a:avLst/>
          </a:prstGeom>
          <a:ln>
            <a:solidFill>
              <a:schemeClr val="bg1"/>
            </a:solidFill>
          </a:ln>
        </p:spPr>
      </p:pic>
    </p:spTree>
    <p:extLst>
      <p:ext uri="{BB962C8B-B14F-4D97-AF65-F5344CB8AC3E}">
        <p14:creationId xmlns:p14="http://schemas.microsoft.com/office/powerpoint/2010/main" val="18980007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Task Verb</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73200"/>
            <a:ext cx="10909300" cy="4703764"/>
          </a:xfrm>
          <a:solidFill>
            <a:schemeClr val="bg1"/>
          </a:solidFill>
          <a:ln>
            <a:solidFill>
              <a:srgbClr val="C00000"/>
            </a:solidFill>
          </a:ln>
        </p:spPr>
        <p:txBody>
          <a:bodyPr>
            <a:normAutofit/>
          </a:bodyPr>
          <a:lstStyle/>
          <a:p>
            <a:pPr marL="0" indent="0">
              <a:buNone/>
            </a:pPr>
            <a:r>
              <a:rPr lang="en-US" dirty="0">
                <a:latin typeface="Times" pitchFamily="2" charset="0"/>
              </a:rPr>
              <a:t>Writing free response question success – pay attention to the task verbs</a:t>
            </a:r>
          </a:p>
          <a:p>
            <a:pPr marL="0" indent="0">
              <a:buNone/>
            </a:pPr>
            <a:endParaRPr lang="en-US" sz="1200" dirty="0">
              <a:latin typeface="Times" pitchFamily="2" charset="0"/>
            </a:endParaRPr>
          </a:p>
          <a:p>
            <a:pPr marL="0" indent="0">
              <a:buNone/>
            </a:pPr>
            <a:r>
              <a:rPr lang="en-US" sz="2400" dirty="0">
                <a:latin typeface="Times" pitchFamily="2" charset="0"/>
              </a:rPr>
              <a:t>The following are task verbs that are commonly used in free-response questions.</a:t>
            </a:r>
          </a:p>
          <a:p>
            <a:r>
              <a:rPr lang="en-US" sz="2400" b="1" dirty="0">
                <a:latin typeface="Times" pitchFamily="2" charset="0"/>
              </a:rPr>
              <a:t>Compare: </a:t>
            </a:r>
            <a:r>
              <a:rPr lang="en-US" sz="2400" dirty="0">
                <a:latin typeface="Times" pitchFamily="2" charset="0"/>
              </a:rPr>
              <a:t>provide a description or explanation of similarities and/or differences</a:t>
            </a:r>
          </a:p>
          <a:p>
            <a:r>
              <a:rPr lang="en-US" sz="2400" b="1" dirty="0">
                <a:latin typeface="Times" pitchFamily="2" charset="0"/>
              </a:rPr>
              <a:t>Define:</a:t>
            </a:r>
            <a:r>
              <a:rPr lang="en-US" sz="2400" dirty="0">
                <a:latin typeface="Times" pitchFamily="2" charset="0"/>
              </a:rPr>
              <a:t> provide a specific meaning for a word or concept</a:t>
            </a:r>
          </a:p>
          <a:p>
            <a:r>
              <a:rPr lang="en-US" sz="2400" b="1" dirty="0">
                <a:latin typeface="Times" pitchFamily="2" charset="0"/>
              </a:rPr>
              <a:t>Describe</a:t>
            </a:r>
            <a:r>
              <a:rPr lang="en-US" sz="2400" dirty="0">
                <a:latin typeface="Times" pitchFamily="2" charset="0"/>
              </a:rPr>
              <a:t>: provide the relevant characteristics of a specified topic</a:t>
            </a:r>
          </a:p>
          <a:p>
            <a:r>
              <a:rPr lang="en-US" sz="2400" b="1" dirty="0">
                <a:latin typeface="Times" pitchFamily="2" charset="0"/>
              </a:rPr>
              <a:t>Explain: </a:t>
            </a:r>
            <a:r>
              <a:rPr lang="en-US" sz="2400" dirty="0">
                <a:latin typeface="Times" pitchFamily="2" charset="0"/>
              </a:rPr>
              <a:t>provide information about how or why a relationship, process, pattern, position, or outcome occurs using reasoning/evidence.</a:t>
            </a:r>
          </a:p>
          <a:p>
            <a:r>
              <a:rPr lang="en-US" sz="2400" b="1" dirty="0">
                <a:latin typeface="Times" pitchFamily="2" charset="0"/>
              </a:rPr>
              <a:t>Identify:</a:t>
            </a:r>
            <a:r>
              <a:rPr lang="en-US" sz="2400" dirty="0">
                <a:latin typeface="Times" pitchFamily="2" charset="0"/>
              </a:rPr>
              <a:t> indicate or provide information about a specified topic without elaboration or explanation. </a:t>
            </a:r>
          </a:p>
          <a:p>
            <a:pPr marL="0" indent="0">
              <a:buNone/>
            </a:pPr>
            <a:endParaRPr lang="en-US" dirty="0">
              <a:latin typeface="Times" pitchFamily="2" charset="0"/>
            </a:endParaRPr>
          </a:p>
        </p:txBody>
      </p:sp>
    </p:spTree>
    <p:extLst>
      <p:ext uri="{BB962C8B-B14F-4D97-AF65-F5344CB8AC3E}">
        <p14:creationId xmlns:p14="http://schemas.microsoft.com/office/powerpoint/2010/main" val="31497397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3C760A58-BA13-8345-B90A-95AE58FA1889}"/>
              </a:ext>
            </a:extLst>
          </p:cNvPr>
          <p:cNvSpPr>
            <a:spLocks noGrp="1"/>
          </p:cNvSpPr>
          <p:nvPr>
            <p:ph type="title"/>
          </p:nvPr>
        </p:nvSpPr>
        <p:spPr>
          <a:xfrm>
            <a:off x="1041400" y="274638"/>
            <a:ext cx="9169400" cy="639762"/>
          </a:xfrm>
          <a:solidFill>
            <a:schemeClr val="tx1"/>
          </a:solidFill>
        </p:spPr>
        <p:txBody>
          <a:bodyPr>
            <a:normAutofit fontScale="90000"/>
          </a:bodyPr>
          <a:lstStyle/>
          <a:p>
            <a:r>
              <a:rPr lang="en-US" altLang="en-US" dirty="0">
                <a:solidFill>
                  <a:schemeClr val="bg1"/>
                </a:solidFill>
                <a:latin typeface="Baskerville Old Face" panose="02020602080505020303" pitchFamily="18" charset="77"/>
              </a:rPr>
              <a:t>FRQ - Steps to Success </a:t>
            </a:r>
          </a:p>
        </p:txBody>
      </p:sp>
      <p:sp>
        <p:nvSpPr>
          <p:cNvPr id="3" name="Content Placeholder 2">
            <a:extLst>
              <a:ext uri="{FF2B5EF4-FFF2-40B4-BE49-F238E27FC236}">
                <a16:creationId xmlns:a16="http://schemas.microsoft.com/office/drawing/2014/main" id="{E1275063-D59B-4489-9232-E50506A24713}"/>
              </a:ext>
            </a:extLst>
          </p:cNvPr>
          <p:cNvSpPr>
            <a:spLocks noGrp="1"/>
          </p:cNvSpPr>
          <p:nvPr>
            <p:ph idx="1"/>
          </p:nvPr>
        </p:nvSpPr>
        <p:spPr>
          <a:xfrm>
            <a:off x="520700" y="1066800"/>
            <a:ext cx="11264900" cy="5651500"/>
          </a:xfrm>
          <a:solidFill>
            <a:schemeClr val="bg1"/>
          </a:solidFill>
        </p:spPr>
        <p:txBody>
          <a:bodyPr>
            <a:noAutofit/>
          </a:bodyPr>
          <a:lstStyle/>
          <a:p>
            <a:pPr marL="0" indent="0">
              <a:buNone/>
              <a:defRPr/>
            </a:pPr>
            <a:r>
              <a:rPr lang="en-US" sz="2400" b="1" dirty="0">
                <a:latin typeface="Times" pitchFamily="2" charset="0"/>
              </a:rPr>
              <a:t>Step 1 – Analysis</a:t>
            </a:r>
          </a:p>
          <a:p>
            <a:pPr>
              <a:defRPr/>
            </a:pPr>
            <a:r>
              <a:rPr lang="en-US" sz="2400" dirty="0">
                <a:latin typeface="Times" pitchFamily="2" charset="0"/>
              </a:rPr>
              <a:t>The first three FRQs will have a stimulus which critical to respond understanding what is being asked.  (Strip the stimulus for important clues</a:t>
            </a:r>
          </a:p>
          <a:p>
            <a:pPr>
              <a:defRPr/>
            </a:pPr>
            <a:r>
              <a:rPr lang="en-US" sz="2400" dirty="0">
                <a:latin typeface="Times" pitchFamily="2" charset="0"/>
              </a:rPr>
              <a:t>The Question - highlight key words within the question and simplify what the question is asking</a:t>
            </a:r>
          </a:p>
          <a:p>
            <a:pPr>
              <a:defRPr/>
            </a:pPr>
            <a:r>
              <a:rPr lang="en-US" sz="2400" dirty="0">
                <a:latin typeface="Times" pitchFamily="2" charset="0"/>
              </a:rPr>
              <a:t>Task Verbs (Qualify): identify, describe, explain, and analyze</a:t>
            </a:r>
          </a:p>
          <a:p>
            <a:pPr marL="0" indent="0">
              <a:buNone/>
              <a:defRPr/>
            </a:pPr>
            <a:r>
              <a:rPr lang="en-US" sz="2400" b="1" dirty="0">
                <a:latin typeface="Times" pitchFamily="2" charset="0"/>
              </a:rPr>
              <a:t>Step 2 – Plan</a:t>
            </a:r>
          </a:p>
          <a:p>
            <a:pPr>
              <a:defRPr/>
            </a:pPr>
            <a:r>
              <a:rPr lang="en-US" sz="2400" dirty="0">
                <a:latin typeface="Times" pitchFamily="2" charset="0"/>
              </a:rPr>
              <a:t>Quick plan each part (A, B, C, </a:t>
            </a:r>
            <a:r>
              <a:rPr lang="en-US" sz="2400" dirty="0" err="1">
                <a:latin typeface="Times" pitchFamily="2" charset="0"/>
              </a:rPr>
              <a:t>etc</a:t>
            </a:r>
            <a:r>
              <a:rPr lang="en-US" sz="2400" dirty="0">
                <a:latin typeface="Times" pitchFamily="2" charset="0"/>
              </a:rPr>
              <a:t> . . .) – NO REPEATING IDEAS – one time only</a:t>
            </a:r>
          </a:p>
          <a:p>
            <a:pPr>
              <a:defRPr/>
            </a:pPr>
            <a:r>
              <a:rPr lang="en-US" sz="2400" dirty="0">
                <a:latin typeface="Times" pitchFamily="2" charset="0"/>
              </a:rPr>
              <a:t>Bulleted examples (be factual – Great Compromise, 1st Amendment</a:t>
            </a:r>
          </a:p>
          <a:p>
            <a:pPr marL="0" indent="0">
              <a:buNone/>
              <a:defRPr/>
            </a:pPr>
            <a:r>
              <a:rPr lang="en-US" sz="2400" b="1" dirty="0">
                <a:latin typeface="Times" pitchFamily="2" charset="0"/>
              </a:rPr>
              <a:t>Step 3 – Write </a:t>
            </a:r>
            <a:r>
              <a:rPr lang="en-US" sz="2400" dirty="0">
                <a:latin typeface="Times" pitchFamily="2" charset="0"/>
              </a:rPr>
              <a:t>– use complete sentences and paragraphs (bulleted points or outlines DO NOT earn points)</a:t>
            </a:r>
          </a:p>
          <a:p>
            <a:pPr marL="0" indent="0">
              <a:buNone/>
              <a:defRPr/>
            </a:pPr>
            <a:r>
              <a:rPr lang="en-US" sz="2400" b="1" dirty="0">
                <a:latin typeface="Times" pitchFamily="2" charset="0"/>
              </a:rPr>
              <a:t>Step 4 – Proofread </a:t>
            </a:r>
            <a:r>
              <a:rPr lang="en-US" sz="2400" dirty="0">
                <a:latin typeface="Times" pitchFamily="2" charset="0"/>
              </a:rPr>
              <a:t>– make sure you have no glaring errors (correct if you do – don’t re-write the whole thing), and you have met the guidelines of the action verbs with an example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Task Verb Challenge</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73200"/>
            <a:ext cx="10909300" cy="4703764"/>
          </a:xfrm>
          <a:solidFill>
            <a:schemeClr val="bg1"/>
          </a:solidFill>
          <a:ln>
            <a:solidFill>
              <a:srgbClr val="C00000"/>
            </a:solidFill>
          </a:ln>
        </p:spPr>
        <p:txBody>
          <a:bodyPr>
            <a:normAutofit/>
          </a:bodyPr>
          <a:lstStyle/>
          <a:p>
            <a:pPr marL="0" indent="0">
              <a:buNone/>
            </a:pPr>
            <a:r>
              <a:rPr lang="en-US" dirty="0">
                <a:latin typeface="Times" pitchFamily="2" charset="0"/>
              </a:rPr>
              <a:t>Answer these questions about ice cream.</a:t>
            </a:r>
          </a:p>
          <a:p>
            <a:pPr marL="514350" indent="-514350">
              <a:buFont typeface="+mj-lt"/>
              <a:buAutoNum type="arabicPeriod"/>
            </a:pPr>
            <a:r>
              <a:rPr lang="en-US" dirty="0">
                <a:latin typeface="Times" pitchFamily="2" charset="0"/>
              </a:rPr>
              <a:t>Define Ice Cream.</a:t>
            </a:r>
          </a:p>
          <a:p>
            <a:pPr marL="514350" indent="-514350">
              <a:buFont typeface="+mj-lt"/>
              <a:buAutoNum type="arabicPeriod"/>
            </a:pPr>
            <a:r>
              <a:rPr lang="en-US" dirty="0">
                <a:latin typeface="Times" pitchFamily="2" charset="0"/>
              </a:rPr>
              <a:t>Describe your favorite ice cream.</a:t>
            </a:r>
          </a:p>
          <a:p>
            <a:pPr marL="514350" indent="-514350">
              <a:buFont typeface="+mj-lt"/>
              <a:buAutoNum type="arabicPeriod"/>
            </a:pPr>
            <a:r>
              <a:rPr lang="en-US" dirty="0">
                <a:latin typeface="Times" pitchFamily="2" charset="0"/>
              </a:rPr>
              <a:t>Compare ice cream to other types of desert.</a:t>
            </a:r>
          </a:p>
          <a:p>
            <a:pPr marL="514350" indent="-514350">
              <a:buFont typeface="+mj-lt"/>
              <a:buAutoNum type="arabicPeriod"/>
            </a:pPr>
            <a:r>
              <a:rPr lang="en-US" dirty="0">
                <a:latin typeface="Times" pitchFamily="2" charset="0"/>
              </a:rPr>
              <a:t>Identify an example of ice cream.</a:t>
            </a:r>
          </a:p>
          <a:p>
            <a:pPr marL="514350" indent="-514350">
              <a:buFont typeface="+mj-lt"/>
              <a:buAutoNum type="arabicPeriod"/>
            </a:pPr>
            <a:r>
              <a:rPr lang="en-US" dirty="0">
                <a:latin typeface="Times" pitchFamily="2" charset="0"/>
              </a:rPr>
              <a:t>Identify a second example of ice cream.</a:t>
            </a:r>
          </a:p>
          <a:p>
            <a:pPr marL="514350" indent="-514350">
              <a:buFont typeface="+mj-lt"/>
              <a:buAutoNum type="arabicPeriod"/>
            </a:pPr>
            <a:r>
              <a:rPr lang="en-US" dirty="0">
                <a:latin typeface="Times" pitchFamily="2" charset="0"/>
              </a:rPr>
              <a:t>Explain how ice cream changes over time.</a:t>
            </a:r>
          </a:p>
          <a:p>
            <a:pPr marL="514350" indent="-514350">
              <a:buFont typeface="+mj-lt"/>
              <a:buAutoNum type="arabicPeriod"/>
            </a:pPr>
            <a:r>
              <a:rPr lang="en-US" dirty="0">
                <a:latin typeface="Times" pitchFamily="2" charset="0"/>
              </a:rPr>
              <a:t>Explain criticisms of ice cream. </a:t>
            </a:r>
          </a:p>
          <a:p>
            <a:pPr marL="0" indent="0">
              <a:buNone/>
            </a:pPr>
            <a:endParaRPr lang="en-US" dirty="0">
              <a:latin typeface="Times" pitchFamily="2" charset="0"/>
            </a:endParaRPr>
          </a:p>
        </p:txBody>
      </p:sp>
      <p:pic>
        <p:nvPicPr>
          <p:cNvPr id="6" name="Picture 5">
            <a:extLst>
              <a:ext uri="{FF2B5EF4-FFF2-40B4-BE49-F238E27FC236}">
                <a16:creationId xmlns:a16="http://schemas.microsoft.com/office/drawing/2014/main" id="{551627CE-F782-6D4F-B7C3-B364FF1B4D4D}"/>
              </a:ext>
            </a:extLst>
          </p:cNvPr>
          <p:cNvPicPr>
            <a:picLocks noChangeAspect="1"/>
          </p:cNvPicPr>
          <p:nvPr/>
        </p:nvPicPr>
        <p:blipFill>
          <a:blip r:embed="rId2"/>
          <a:stretch>
            <a:fillRect/>
          </a:stretch>
        </p:blipFill>
        <p:spPr>
          <a:xfrm>
            <a:off x="7744278" y="2000250"/>
            <a:ext cx="2857500" cy="2857500"/>
          </a:xfrm>
          <a:prstGeom prst="rect">
            <a:avLst/>
          </a:prstGeom>
        </p:spPr>
      </p:pic>
    </p:spTree>
    <p:extLst>
      <p:ext uri="{BB962C8B-B14F-4D97-AF65-F5344CB8AC3E}">
        <p14:creationId xmlns:p14="http://schemas.microsoft.com/office/powerpoint/2010/main" val="2340927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Free Response Question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73200"/>
            <a:ext cx="10909300" cy="4703764"/>
          </a:xfrm>
          <a:solidFill>
            <a:schemeClr val="bg1"/>
          </a:solidFill>
          <a:ln>
            <a:solidFill>
              <a:srgbClr val="C00000"/>
            </a:solidFill>
          </a:ln>
        </p:spPr>
        <p:txBody>
          <a:bodyPr>
            <a:normAutofit fontScale="92500" lnSpcReduction="10000"/>
          </a:bodyPr>
          <a:lstStyle/>
          <a:p>
            <a:pPr marL="0" indent="0">
              <a:buNone/>
            </a:pPr>
            <a:r>
              <a:rPr lang="en-US" sz="2600" dirty="0">
                <a:latin typeface="Times" pitchFamily="2" charset="0"/>
              </a:rPr>
              <a:t>We hold these truths to be self-evident, that all men are created equal, that they are endowed by their Creator with certain unalienable Rights, that among these are Life, Liberty and the pursuit of Happiness. That to secure these rights, Governments are instituted among Men, deriving their just powers from the consent of the governed. </a:t>
            </a:r>
          </a:p>
          <a:p>
            <a:pPr lvl="0"/>
            <a:r>
              <a:rPr lang="en-US" sz="2600" dirty="0">
                <a:latin typeface="Times" pitchFamily="2" charset="0"/>
              </a:rPr>
              <a:t>Declaration of Independence, July 4</a:t>
            </a:r>
            <a:r>
              <a:rPr lang="en-US" sz="2600" baseline="30000" dirty="0">
                <a:latin typeface="Times" pitchFamily="2" charset="0"/>
              </a:rPr>
              <a:t>th</a:t>
            </a:r>
            <a:r>
              <a:rPr lang="en-US" sz="2600" dirty="0">
                <a:latin typeface="Times" pitchFamily="2" charset="0"/>
              </a:rPr>
              <a:t>, 1776</a:t>
            </a:r>
          </a:p>
          <a:p>
            <a:pPr marL="0" lvl="0" indent="0">
              <a:buNone/>
            </a:pPr>
            <a:r>
              <a:rPr lang="en-US" sz="2600" dirty="0">
                <a:latin typeface="Times" pitchFamily="2" charset="0"/>
              </a:rPr>
              <a:t>1. The United States has expanded the meaning of equality first defined by the excerpts from the Declaration of Independence above.</a:t>
            </a:r>
          </a:p>
          <a:p>
            <a:pPr marL="866775" lvl="2" indent="-465138">
              <a:buFont typeface="+mj-lt"/>
              <a:buAutoNum type="alphaUcPeriod"/>
            </a:pPr>
            <a:r>
              <a:rPr lang="en-US" sz="2600" dirty="0">
                <a:latin typeface="Times" pitchFamily="2" charset="0"/>
              </a:rPr>
              <a:t>Describe the difference between civil rights and civil liberties.</a:t>
            </a:r>
          </a:p>
          <a:p>
            <a:pPr marL="866775" lvl="2" indent="-465138">
              <a:buFont typeface="+mj-lt"/>
              <a:buAutoNum type="alphaUcPeriod"/>
            </a:pPr>
            <a:r>
              <a:rPr lang="en-US" sz="2600" dirty="0">
                <a:latin typeface="Times" pitchFamily="2" charset="0"/>
              </a:rPr>
              <a:t>Identify the primary clause of the Fourteenth Amendment that is used to extend civil rights. </a:t>
            </a:r>
          </a:p>
          <a:p>
            <a:pPr marL="866775" lvl="2" indent="-465138">
              <a:buFont typeface="+mj-lt"/>
              <a:buAutoNum type="alphaUcPeriod"/>
            </a:pPr>
            <a:r>
              <a:rPr lang="en-US" sz="2600" dirty="0">
                <a:latin typeface="Times" pitchFamily="2" charset="0"/>
              </a:rPr>
              <a:t>Identify and explain how TWO of the following have been denied civil rights within the United States.</a:t>
            </a:r>
          </a:p>
          <a:p>
            <a:pPr marL="866775" lvl="2" indent="-465138">
              <a:buFont typeface="+mj-lt"/>
              <a:buAutoNum type="alphaUcPeriod"/>
            </a:pPr>
            <a:r>
              <a:rPr lang="en-US" sz="2600" dirty="0">
                <a:latin typeface="Times" pitchFamily="2" charset="0"/>
              </a:rPr>
              <a:t>Describe a specific legislative action or court ruling has extended civil rights to more Americans. </a:t>
            </a:r>
          </a:p>
          <a:p>
            <a:pPr marL="0" indent="0">
              <a:buNone/>
            </a:pPr>
            <a:endParaRPr lang="en-US" dirty="0">
              <a:latin typeface="Times" pitchFamily="2" charset="0"/>
            </a:endParaRPr>
          </a:p>
        </p:txBody>
      </p:sp>
    </p:spTree>
    <p:extLst>
      <p:ext uri="{BB962C8B-B14F-4D97-AF65-F5344CB8AC3E}">
        <p14:creationId xmlns:p14="http://schemas.microsoft.com/office/powerpoint/2010/main" val="8439731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2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FRQ Writing</a:t>
            </a:r>
          </a:p>
          <a:p>
            <a:pPr>
              <a:buFont typeface="Wingdings" pitchFamily="2" charset="2"/>
              <a:buChar char="Ø"/>
            </a:pPr>
            <a:r>
              <a:rPr lang="en-US" sz="2000" dirty="0">
                <a:latin typeface="Times" pitchFamily="2" charset="0"/>
              </a:rPr>
              <a:t>Letter From A Birmingham Jail</a:t>
            </a:r>
          </a:p>
          <a:p>
            <a:pPr>
              <a:buFont typeface="Wingdings" pitchFamily="2" charset="2"/>
              <a:buChar char="Ø"/>
            </a:pPr>
            <a:r>
              <a:rPr lang="en-US" sz="2000" dirty="0">
                <a:latin typeface="Times" pitchFamily="2" charset="0"/>
              </a:rPr>
              <a:t>Equal Rights Amendment </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000" dirty="0">
                <a:latin typeface="Times" pitchFamily="2" charset="0"/>
              </a:rPr>
              <a:t>Equal Rights Amendment Argument</a:t>
            </a:r>
          </a:p>
          <a:p>
            <a:pPr>
              <a:buFont typeface="Wingdings" pitchFamily="2" charset="2"/>
              <a:buChar char="Ø"/>
            </a:pPr>
            <a:r>
              <a:rPr lang="en-US" sz="2000" dirty="0">
                <a:latin typeface="Times" pitchFamily="2" charset="0"/>
              </a:rPr>
              <a:t>Unit Test – Friday, Sept. 17</a:t>
            </a:r>
          </a:p>
          <a:p>
            <a:endParaRPr lang="en-US" dirty="0"/>
          </a:p>
        </p:txBody>
      </p:sp>
    </p:spTree>
    <p:extLst>
      <p:ext uri="{BB962C8B-B14F-4D97-AF65-F5344CB8AC3E}">
        <p14:creationId xmlns:p14="http://schemas.microsoft.com/office/powerpoint/2010/main" val="2050200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Task Verb Challenge</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73200"/>
            <a:ext cx="10909300" cy="4703764"/>
          </a:xfrm>
          <a:solidFill>
            <a:schemeClr val="bg1"/>
          </a:solidFill>
          <a:ln>
            <a:solidFill>
              <a:srgbClr val="C00000"/>
            </a:solidFill>
          </a:ln>
        </p:spPr>
        <p:txBody>
          <a:bodyPr>
            <a:normAutofit/>
          </a:bodyPr>
          <a:lstStyle/>
          <a:p>
            <a:pPr marL="0" indent="0">
              <a:buNone/>
            </a:pPr>
            <a:r>
              <a:rPr lang="en-US" dirty="0">
                <a:latin typeface="Times" pitchFamily="2" charset="0"/>
              </a:rPr>
              <a:t>Answer these questions about ice cream.</a:t>
            </a:r>
          </a:p>
          <a:p>
            <a:pPr marL="514350" indent="-514350">
              <a:buFont typeface="+mj-lt"/>
              <a:buAutoNum type="arabicPeriod"/>
            </a:pPr>
            <a:r>
              <a:rPr lang="en-US" dirty="0">
                <a:latin typeface="Times" pitchFamily="2" charset="0"/>
              </a:rPr>
              <a:t>Define Ice Cream.</a:t>
            </a:r>
          </a:p>
          <a:p>
            <a:pPr marL="514350" indent="-514350">
              <a:buFont typeface="+mj-lt"/>
              <a:buAutoNum type="arabicPeriod"/>
            </a:pPr>
            <a:r>
              <a:rPr lang="en-US" dirty="0">
                <a:latin typeface="Times" pitchFamily="2" charset="0"/>
              </a:rPr>
              <a:t>Describe your favorite ice cream.</a:t>
            </a:r>
          </a:p>
          <a:p>
            <a:pPr marL="514350" indent="-514350">
              <a:buFont typeface="+mj-lt"/>
              <a:buAutoNum type="arabicPeriod"/>
            </a:pPr>
            <a:r>
              <a:rPr lang="en-US" dirty="0">
                <a:latin typeface="Times" pitchFamily="2" charset="0"/>
              </a:rPr>
              <a:t>Compare ice cream to other types of desert.</a:t>
            </a:r>
          </a:p>
          <a:p>
            <a:pPr marL="514350" indent="-514350">
              <a:buFont typeface="+mj-lt"/>
              <a:buAutoNum type="arabicPeriod"/>
            </a:pPr>
            <a:r>
              <a:rPr lang="en-US" dirty="0">
                <a:latin typeface="Times" pitchFamily="2" charset="0"/>
              </a:rPr>
              <a:t>Identify an example of ice cream.</a:t>
            </a:r>
          </a:p>
          <a:p>
            <a:pPr marL="514350" indent="-514350">
              <a:buFont typeface="+mj-lt"/>
              <a:buAutoNum type="arabicPeriod"/>
            </a:pPr>
            <a:r>
              <a:rPr lang="en-US" dirty="0">
                <a:latin typeface="Times" pitchFamily="2" charset="0"/>
              </a:rPr>
              <a:t>Identify a second example of ice cream.</a:t>
            </a:r>
          </a:p>
          <a:p>
            <a:pPr marL="514350" indent="-514350">
              <a:buFont typeface="+mj-lt"/>
              <a:buAutoNum type="arabicPeriod"/>
            </a:pPr>
            <a:r>
              <a:rPr lang="en-US" dirty="0">
                <a:latin typeface="Times" pitchFamily="2" charset="0"/>
              </a:rPr>
              <a:t>Explain how ice cream changes over time.</a:t>
            </a:r>
          </a:p>
          <a:p>
            <a:pPr marL="514350" indent="-514350">
              <a:buFont typeface="+mj-lt"/>
              <a:buAutoNum type="arabicPeriod"/>
            </a:pPr>
            <a:r>
              <a:rPr lang="en-US" dirty="0">
                <a:latin typeface="Times" pitchFamily="2" charset="0"/>
              </a:rPr>
              <a:t>Explain criticisms of ice cream. </a:t>
            </a:r>
          </a:p>
          <a:p>
            <a:pPr marL="0" indent="0">
              <a:buNone/>
            </a:pPr>
            <a:endParaRPr lang="en-US" dirty="0">
              <a:latin typeface="Times" pitchFamily="2" charset="0"/>
            </a:endParaRPr>
          </a:p>
        </p:txBody>
      </p:sp>
      <p:pic>
        <p:nvPicPr>
          <p:cNvPr id="6" name="Picture 5">
            <a:extLst>
              <a:ext uri="{FF2B5EF4-FFF2-40B4-BE49-F238E27FC236}">
                <a16:creationId xmlns:a16="http://schemas.microsoft.com/office/drawing/2014/main" id="{551627CE-F782-6D4F-B7C3-B364FF1B4D4D}"/>
              </a:ext>
            </a:extLst>
          </p:cNvPr>
          <p:cNvPicPr>
            <a:picLocks noChangeAspect="1"/>
          </p:cNvPicPr>
          <p:nvPr/>
        </p:nvPicPr>
        <p:blipFill>
          <a:blip r:embed="rId2"/>
          <a:stretch>
            <a:fillRect/>
          </a:stretch>
        </p:blipFill>
        <p:spPr>
          <a:xfrm>
            <a:off x="7744278" y="2000250"/>
            <a:ext cx="2857500" cy="2857500"/>
          </a:xfrm>
          <a:prstGeom prst="rect">
            <a:avLst/>
          </a:prstGeom>
        </p:spPr>
      </p:pic>
    </p:spTree>
    <p:extLst>
      <p:ext uri="{BB962C8B-B14F-4D97-AF65-F5344CB8AC3E}">
        <p14:creationId xmlns:p14="http://schemas.microsoft.com/office/powerpoint/2010/main" val="2567484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3C760A58-BA13-8345-B90A-95AE58FA1889}"/>
              </a:ext>
            </a:extLst>
          </p:cNvPr>
          <p:cNvSpPr>
            <a:spLocks noGrp="1"/>
          </p:cNvSpPr>
          <p:nvPr>
            <p:ph type="title"/>
          </p:nvPr>
        </p:nvSpPr>
        <p:spPr>
          <a:xfrm>
            <a:off x="1041400" y="274638"/>
            <a:ext cx="9169400" cy="639762"/>
          </a:xfrm>
          <a:solidFill>
            <a:schemeClr val="tx1"/>
          </a:solidFill>
        </p:spPr>
        <p:txBody>
          <a:bodyPr>
            <a:normAutofit fontScale="90000"/>
          </a:bodyPr>
          <a:lstStyle/>
          <a:p>
            <a:r>
              <a:rPr lang="en-US" altLang="en-US" dirty="0">
                <a:solidFill>
                  <a:schemeClr val="bg1"/>
                </a:solidFill>
                <a:latin typeface="Baskerville Old Face" panose="02020602080505020303" pitchFamily="18" charset="77"/>
              </a:rPr>
              <a:t>FRQ - Steps to Success </a:t>
            </a:r>
          </a:p>
        </p:txBody>
      </p:sp>
      <p:sp>
        <p:nvSpPr>
          <p:cNvPr id="3" name="Content Placeholder 2">
            <a:extLst>
              <a:ext uri="{FF2B5EF4-FFF2-40B4-BE49-F238E27FC236}">
                <a16:creationId xmlns:a16="http://schemas.microsoft.com/office/drawing/2014/main" id="{E1275063-D59B-4489-9232-E50506A24713}"/>
              </a:ext>
            </a:extLst>
          </p:cNvPr>
          <p:cNvSpPr>
            <a:spLocks noGrp="1"/>
          </p:cNvSpPr>
          <p:nvPr>
            <p:ph idx="1"/>
          </p:nvPr>
        </p:nvSpPr>
        <p:spPr>
          <a:xfrm>
            <a:off x="520700" y="1066800"/>
            <a:ext cx="11264900" cy="5651500"/>
          </a:xfrm>
          <a:solidFill>
            <a:schemeClr val="bg1"/>
          </a:solidFill>
        </p:spPr>
        <p:txBody>
          <a:bodyPr>
            <a:noAutofit/>
          </a:bodyPr>
          <a:lstStyle/>
          <a:p>
            <a:pPr marL="0" indent="0">
              <a:buNone/>
              <a:defRPr/>
            </a:pPr>
            <a:r>
              <a:rPr lang="en-US" sz="2400" b="1" dirty="0">
                <a:latin typeface="Times" pitchFamily="2" charset="0"/>
              </a:rPr>
              <a:t>Step 1 – Analysis</a:t>
            </a:r>
          </a:p>
          <a:p>
            <a:pPr>
              <a:defRPr/>
            </a:pPr>
            <a:r>
              <a:rPr lang="en-US" sz="2400" dirty="0">
                <a:latin typeface="Times" pitchFamily="2" charset="0"/>
              </a:rPr>
              <a:t>The first three FRQs will have a stimulus which critical to respond understanding what is being asked.  (Strip the stimulus for important clues</a:t>
            </a:r>
          </a:p>
          <a:p>
            <a:pPr>
              <a:defRPr/>
            </a:pPr>
            <a:r>
              <a:rPr lang="en-US" sz="2400" dirty="0">
                <a:latin typeface="Times" pitchFamily="2" charset="0"/>
              </a:rPr>
              <a:t>The Question - highlight key words within the question and simplify what the question is asking</a:t>
            </a:r>
          </a:p>
          <a:p>
            <a:pPr>
              <a:defRPr/>
            </a:pPr>
            <a:r>
              <a:rPr lang="en-US" sz="2400" dirty="0">
                <a:latin typeface="Times" pitchFamily="2" charset="0"/>
              </a:rPr>
              <a:t>Task Verbs (Qualify): identify, describe, explain, and analyze</a:t>
            </a:r>
          </a:p>
          <a:p>
            <a:pPr marL="0" indent="0">
              <a:buNone/>
              <a:defRPr/>
            </a:pPr>
            <a:r>
              <a:rPr lang="en-US" sz="2400" b="1" dirty="0">
                <a:latin typeface="Times" pitchFamily="2" charset="0"/>
              </a:rPr>
              <a:t>Step 2 – Plan</a:t>
            </a:r>
          </a:p>
          <a:p>
            <a:pPr>
              <a:defRPr/>
            </a:pPr>
            <a:r>
              <a:rPr lang="en-US" sz="2400" dirty="0">
                <a:latin typeface="Times" pitchFamily="2" charset="0"/>
              </a:rPr>
              <a:t>Quick plan each part (A, B, C, </a:t>
            </a:r>
            <a:r>
              <a:rPr lang="en-US" sz="2400" dirty="0" err="1">
                <a:latin typeface="Times" pitchFamily="2" charset="0"/>
              </a:rPr>
              <a:t>etc</a:t>
            </a:r>
            <a:r>
              <a:rPr lang="en-US" sz="2400" dirty="0">
                <a:latin typeface="Times" pitchFamily="2" charset="0"/>
              </a:rPr>
              <a:t> . . .) – NO REPEATING IDEAS – one time only</a:t>
            </a:r>
          </a:p>
          <a:p>
            <a:pPr>
              <a:defRPr/>
            </a:pPr>
            <a:r>
              <a:rPr lang="en-US" sz="2400" dirty="0">
                <a:latin typeface="Times" pitchFamily="2" charset="0"/>
              </a:rPr>
              <a:t>Bulleted examples (be factual – Great Compromise, 1st Amendment</a:t>
            </a:r>
          </a:p>
          <a:p>
            <a:pPr marL="0" indent="0">
              <a:buNone/>
              <a:defRPr/>
            </a:pPr>
            <a:r>
              <a:rPr lang="en-US" sz="2400" b="1" dirty="0">
                <a:latin typeface="Times" pitchFamily="2" charset="0"/>
              </a:rPr>
              <a:t>Step 3 – Write </a:t>
            </a:r>
            <a:r>
              <a:rPr lang="en-US" sz="2400" dirty="0">
                <a:latin typeface="Times" pitchFamily="2" charset="0"/>
              </a:rPr>
              <a:t>– use complete sentences and paragraphs (bulleted points or outlines DO NOT earn points)</a:t>
            </a:r>
          </a:p>
          <a:p>
            <a:pPr marL="0" indent="0">
              <a:buNone/>
              <a:defRPr/>
            </a:pPr>
            <a:r>
              <a:rPr lang="en-US" sz="2400" b="1" dirty="0">
                <a:latin typeface="Times" pitchFamily="2" charset="0"/>
              </a:rPr>
              <a:t>Step 4 – Proofread </a:t>
            </a:r>
            <a:r>
              <a:rPr lang="en-US" sz="2400" dirty="0">
                <a:latin typeface="Times" pitchFamily="2" charset="0"/>
              </a:rPr>
              <a:t>– make sure you have no glaring errors (correct if you do – don’t re-write the whole thing), and you have met the guidelines of the action verbs with an example</a:t>
            </a:r>
          </a:p>
        </p:txBody>
      </p:sp>
    </p:spTree>
    <p:extLst>
      <p:ext uri="{BB962C8B-B14F-4D97-AF65-F5344CB8AC3E}">
        <p14:creationId xmlns:p14="http://schemas.microsoft.com/office/powerpoint/2010/main" val="41981879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Free Response Question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73199"/>
            <a:ext cx="10909300" cy="5019675"/>
          </a:xfrm>
          <a:solidFill>
            <a:schemeClr val="bg1"/>
          </a:solidFill>
          <a:ln>
            <a:solidFill>
              <a:srgbClr val="C00000"/>
            </a:solidFill>
          </a:ln>
        </p:spPr>
        <p:txBody>
          <a:bodyPr>
            <a:normAutofit fontScale="85000" lnSpcReduction="20000"/>
          </a:bodyPr>
          <a:lstStyle/>
          <a:p>
            <a:pPr marL="0" indent="0">
              <a:buNone/>
            </a:pPr>
            <a:r>
              <a:rPr lang="en-US" sz="2600" dirty="0">
                <a:latin typeface="Times" pitchFamily="2" charset="0"/>
              </a:rPr>
              <a:t>We hold these truths to be self-evident, that all men are created equal, that they are endowed by their Creator with certain unalienable Rights, that among these are Life, Liberty and the pursuit of Happiness. That to secure these rights, Governments are instituted among Men, deriving their just powers from the consent of the governed. </a:t>
            </a:r>
          </a:p>
          <a:p>
            <a:pPr lvl="0"/>
            <a:r>
              <a:rPr lang="en-US" sz="2600" dirty="0">
                <a:latin typeface="Times" pitchFamily="2" charset="0"/>
              </a:rPr>
              <a:t>Declaration of Independence, July 4</a:t>
            </a:r>
            <a:r>
              <a:rPr lang="en-US" sz="2600" baseline="30000" dirty="0">
                <a:latin typeface="Times" pitchFamily="2" charset="0"/>
              </a:rPr>
              <a:t>th</a:t>
            </a:r>
            <a:r>
              <a:rPr lang="en-US" sz="2600" dirty="0">
                <a:latin typeface="Times" pitchFamily="2" charset="0"/>
              </a:rPr>
              <a:t>, 1776</a:t>
            </a:r>
          </a:p>
          <a:p>
            <a:pPr marL="0" lvl="0" indent="0">
              <a:buNone/>
            </a:pPr>
            <a:r>
              <a:rPr lang="en-US" sz="2600" dirty="0">
                <a:latin typeface="Times" pitchFamily="2" charset="0"/>
              </a:rPr>
              <a:t>1. The United States has expanded the meaning of equality first defined by the excerpts from the Declaration of Independence above.</a:t>
            </a:r>
          </a:p>
          <a:p>
            <a:pPr marL="866775" lvl="2" indent="-465138">
              <a:buFont typeface="+mj-lt"/>
              <a:buAutoNum type="alphaUcPeriod"/>
            </a:pPr>
            <a:r>
              <a:rPr lang="en-US" sz="2600" dirty="0">
                <a:latin typeface="Times" pitchFamily="2" charset="0"/>
              </a:rPr>
              <a:t>Describe the difference between civil rights and civil liberties.</a:t>
            </a:r>
          </a:p>
          <a:p>
            <a:pPr marL="866775" lvl="2" indent="-465138">
              <a:buFont typeface="+mj-lt"/>
              <a:buAutoNum type="alphaUcPeriod"/>
            </a:pPr>
            <a:r>
              <a:rPr lang="en-US" sz="2600" dirty="0">
                <a:latin typeface="Times" pitchFamily="2" charset="0"/>
              </a:rPr>
              <a:t>Identify the primary clause of the Fourteenth Amendment that is used to extend civil rights. </a:t>
            </a:r>
          </a:p>
          <a:p>
            <a:pPr marL="866775" lvl="2" indent="-465138">
              <a:buFont typeface="+mj-lt"/>
              <a:buAutoNum type="alphaUcPeriod"/>
            </a:pPr>
            <a:r>
              <a:rPr lang="en-US" sz="2600" dirty="0">
                <a:latin typeface="Times" pitchFamily="2" charset="0"/>
              </a:rPr>
              <a:t>Identify and explain how TWO of the following have been denied civil rights within the United States.</a:t>
            </a:r>
          </a:p>
          <a:p>
            <a:pPr marL="1544638" lvl="2" indent="-457200"/>
            <a:r>
              <a:rPr lang="en-US" sz="2600" dirty="0">
                <a:latin typeface="Times" pitchFamily="2" charset="0"/>
              </a:rPr>
              <a:t>Suffrage</a:t>
            </a:r>
          </a:p>
          <a:p>
            <a:pPr marL="1544638" lvl="2" indent="-457200"/>
            <a:r>
              <a:rPr lang="en-US" sz="2600" dirty="0">
                <a:latin typeface="Times" pitchFamily="2" charset="0"/>
              </a:rPr>
              <a:t>Education</a:t>
            </a:r>
          </a:p>
          <a:p>
            <a:pPr marL="1544638" lvl="2" indent="-457200"/>
            <a:r>
              <a:rPr lang="en-US" sz="2600" dirty="0">
                <a:latin typeface="Times" pitchFamily="2" charset="0"/>
              </a:rPr>
              <a:t>Economic opportunity</a:t>
            </a:r>
          </a:p>
          <a:p>
            <a:pPr marL="404813" lvl="2" indent="0">
              <a:buNone/>
            </a:pPr>
            <a:r>
              <a:rPr lang="en-US" sz="2600" dirty="0">
                <a:latin typeface="Times" pitchFamily="2" charset="0"/>
              </a:rPr>
              <a:t>D. Describe a specific legislative action or court ruling has extended civil rights to more Americans. </a:t>
            </a:r>
          </a:p>
          <a:p>
            <a:pPr marL="0" indent="0">
              <a:buNone/>
            </a:pPr>
            <a:endParaRPr lang="en-US" dirty="0">
              <a:latin typeface="Times" pitchFamily="2" charset="0"/>
            </a:endParaRPr>
          </a:p>
        </p:txBody>
      </p:sp>
    </p:spTree>
    <p:extLst>
      <p:ext uri="{BB962C8B-B14F-4D97-AF65-F5344CB8AC3E}">
        <p14:creationId xmlns:p14="http://schemas.microsoft.com/office/powerpoint/2010/main" val="6786892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lstStyle/>
          <a:p>
            <a:r>
              <a:rPr lang="en-US" dirty="0">
                <a:solidFill>
                  <a:schemeClr val="bg1"/>
                </a:solidFill>
                <a:latin typeface="Castellar" panose="020A0402060406010301" pitchFamily="18" charset="77"/>
              </a:rPr>
              <a:t>FRQ</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1473200"/>
            <a:ext cx="10909300" cy="4703764"/>
          </a:xfrm>
          <a:solidFill>
            <a:schemeClr val="bg1"/>
          </a:solidFill>
          <a:ln>
            <a:solidFill>
              <a:srgbClr val="C00000"/>
            </a:solidFill>
          </a:ln>
        </p:spPr>
        <p:txBody>
          <a:bodyPr>
            <a:normAutofit fontScale="62500" lnSpcReduction="20000"/>
          </a:bodyPr>
          <a:lstStyle/>
          <a:p>
            <a:pPr marL="0" indent="0">
              <a:buNone/>
            </a:pPr>
            <a:r>
              <a:rPr lang="en-US" dirty="0">
                <a:latin typeface="Times" pitchFamily="2" charset="0"/>
              </a:rPr>
              <a:t>Question A: Answer must show the difference between Civil Rights and Civil Liberties (must have both) = 1 pt.</a:t>
            </a:r>
          </a:p>
          <a:p>
            <a:pPr marL="0" indent="0">
              <a:buNone/>
            </a:pPr>
            <a:r>
              <a:rPr lang="en-US" dirty="0">
                <a:latin typeface="Times" pitchFamily="2" charset="0"/>
              </a:rPr>
              <a:t>Question B: Must identify the exact clause of the 14</a:t>
            </a:r>
            <a:r>
              <a:rPr lang="en-US" baseline="30000" dirty="0">
                <a:latin typeface="Times" pitchFamily="2" charset="0"/>
              </a:rPr>
              <a:t>th</a:t>
            </a:r>
            <a:r>
              <a:rPr lang="en-US" dirty="0">
                <a:latin typeface="Times" pitchFamily="2" charset="0"/>
              </a:rPr>
              <a:t> Amendment = 1pt.</a:t>
            </a:r>
          </a:p>
          <a:p>
            <a:pPr marL="0" indent="0">
              <a:buNone/>
            </a:pPr>
            <a:r>
              <a:rPr lang="en-US" dirty="0">
                <a:latin typeface="Times" pitchFamily="2" charset="0"/>
              </a:rPr>
              <a:t>Question C: Must have two of the following = 1 pt. </a:t>
            </a:r>
          </a:p>
          <a:p>
            <a:r>
              <a:rPr lang="en-US" dirty="0">
                <a:latin typeface="Times" pitchFamily="2" charset="0"/>
              </a:rPr>
              <a:t>Jim Crow Laws</a:t>
            </a:r>
          </a:p>
          <a:p>
            <a:r>
              <a:rPr lang="en-US" dirty="0">
                <a:latin typeface="Times" pitchFamily="2" charset="0"/>
              </a:rPr>
              <a:t>Literacy Test </a:t>
            </a:r>
          </a:p>
          <a:p>
            <a:r>
              <a:rPr lang="en-US" dirty="0">
                <a:latin typeface="Times" pitchFamily="2" charset="0"/>
              </a:rPr>
              <a:t>Poll Taxes</a:t>
            </a:r>
          </a:p>
          <a:p>
            <a:r>
              <a:rPr lang="en-US" dirty="0">
                <a:latin typeface="Times" pitchFamily="2" charset="0"/>
              </a:rPr>
              <a:t>Intimidation</a:t>
            </a:r>
          </a:p>
          <a:p>
            <a:pPr marL="0" indent="0">
              <a:buNone/>
            </a:pPr>
            <a:r>
              <a:rPr lang="en-US" dirty="0">
                <a:latin typeface="Times" pitchFamily="2" charset="0"/>
              </a:rPr>
              <a:t>Question D: 1 pt. </a:t>
            </a:r>
          </a:p>
          <a:p>
            <a:r>
              <a:rPr lang="en-US" dirty="0">
                <a:latin typeface="Times" pitchFamily="2" charset="0"/>
              </a:rPr>
              <a:t>24</a:t>
            </a:r>
            <a:r>
              <a:rPr lang="en-US" baseline="30000" dirty="0">
                <a:latin typeface="Times" pitchFamily="2" charset="0"/>
              </a:rPr>
              <a:t>th</a:t>
            </a:r>
            <a:r>
              <a:rPr lang="en-US" dirty="0">
                <a:latin typeface="Times" pitchFamily="2" charset="0"/>
              </a:rPr>
              <a:t> Amendment</a:t>
            </a:r>
          </a:p>
          <a:p>
            <a:r>
              <a:rPr lang="en-US" dirty="0">
                <a:latin typeface="Times" pitchFamily="2" charset="0"/>
              </a:rPr>
              <a:t>Any Amendment extends suffrage</a:t>
            </a:r>
          </a:p>
          <a:p>
            <a:r>
              <a:rPr lang="en-US" dirty="0">
                <a:latin typeface="Times" pitchFamily="2" charset="0"/>
              </a:rPr>
              <a:t>Civil Rights Act of 1964</a:t>
            </a:r>
          </a:p>
          <a:p>
            <a:r>
              <a:rPr lang="en-US" dirty="0">
                <a:latin typeface="Times" pitchFamily="2" charset="0"/>
              </a:rPr>
              <a:t>Voting Rights Acts of 1965</a:t>
            </a:r>
          </a:p>
          <a:p>
            <a:r>
              <a:rPr lang="en-US" dirty="0">
                <a:latin typeface="Times" pitchFamily="2" charset="0"/>
              </a:rPr>
              <a:t>Title IX</a:t>
            </a:r>
          </a:p>
          <a:p>
            <a:r>
              <a:rPr lang="en-US" dirty="0">
                <a:latin typeface="Times" pitchFamily="2" charset="0"/>
              </a:rPr>
              <a:t>Brown v. Board </a:t>
            </a:r>
          </a:p>
        </p:txBody>
      </p:sp>
    </p:spTree>
    <p:extLst>
      <p:ext uri="{BB962C8B-B14F-4D97-AF65-F5344CB8AC3E}">
        <p14:creationId xmlns:p14="http://schemas.microsoft.com/office/powerpoint/2010/main" val="189670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1245-1D8E-4919-BFF6-9BB880E70C96}"/>
              </a:ext>
            </a:extLst>
          </p:cNvPr>
          <p:cNvSpPr>
            <a:spLocks noGrp="1"/>
          </p:cNvSpPr>
          <p:nvPr>
            <p:ph type="title"/>
          </p:nvPr>
        </p:nvSpPr>
        <p:spPr>
          <a:xfrm>
            <a:off x="458373" y="244621"/>
            <a:ext cx="10515600" cy="872832"/>
          </a:xfrm>
          <a:solidFill>
            <a:schemeClr val="tx1"/>
          </a:solidFill>
          <a:ln>
            <a:solidFill>
              <a:srgbClr val="002060"/>
            </a:solidFill>
          </a:ln>
        </p:spPr>
        <p:txBody>
          <a:bodyPr/>
          <a:lstStyle/>
          <a:p>
            <a:r>
              <a:rPr lang="en-US" dirty="0">
                <a:solidFill>
                  <a:schemeClr val="bg1"/>
                </a:solidFill>
                <a:latin typeface="Castellar" panose="020A0402060406010301" pitchFamily="18" charset="0"/>
              </a:rPr>
              <a:t>Actions of Citizens</a:t>
            </a:r>
          </a:p>
        </p:txBody>
      </p:sp>
      <p:sp>
        <p:nvSpPr>
          <p:cNvPr id="3" name="Content Placeholder 2">
            <a:extLst>
              <a:ext uri="{FF2B5EF4-FFF2-40B4-BE49-F238E27FC236}">
                <a16:creationId xmlns:a16="http://schemas.microsoft.com/office/drawing/2014/main" id="{953456FE-EDA3-460E-97E9-96FFF5C149BB}"/>
              </a:ext>
            </a:extLst>
          </p:cNvPr>
          <p:cNvSpPr>
            <a:spLocks noGrp="1"/>
          </p:cNvSpPr>
          <p:nvPr>
            <p:ph idx="1"/>
          </p:nvPr>
        </p:nvSpPr>
        <p:spPr>
          <a:xfrm>
            <a:off x="458373" y="1445797"/>
            <a:ext cx="11288150" cy="49831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Three classifications </a:t>
            </a:r>
          </a:p>
        </p:txBody>
      </p:sp>
      <p:pic>
        <p:nvPicPr>
          <p:cNvPr id="4" name="Content Placeholder 4" descr="captain_america.jpg">
            <a:extLst>
              <a:ext uri="{FF2B5EF4-FFF2-40B4-BE49-F238E27FC236}">
                <a16:creationId xmlns:a16="http://schemas.microsoft.com/office/drawing/2014/main" id="{5ECDF13D-A512-BB47-B929-A2BCEE3D84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381500" y="1205864"/>
            <a:ext cx="3429000" cy="5463003"/>
          </a:xfrm>
          <a:prstGeom prst="rect">
            <a:avLst/>
          </a:prstGeom>
        </p:spPr>
      </p:pic>
      <p:sp>
        <p:nvSpPr>
          <p:cNvPr id="5" name="Rectangle 4">
            <a:extLst>
              <a:ext uri="{FF2B5EF4-FFF2-40B4-BE49-F238E27FC236}">
                <a16:creationId xmlns:a16="http://schemas.microsoft.com/office/drawing/2014/main" id="{2230CF83-E905-9743-A610-1677A775DCE4}"/>
              </a:ext>
            </a:extLst>
          </p:cNvPr>
          <p:cNvSpPr/>
          <p:nvPr/>
        </p:nvSpPr>
        <p:spPr>
          <a:xfrm>
            <a:off x="200548" y="1979385"/>
            <a:ext cx="3889828" cy="171882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latin typeface="Times" pitchFamily="2" charset="0"/>
            </a:endParaRPr>
          </a:p>
          <a:p>
            <a:r>
              <a:rPr lang="en-US" sz="2400" b="1" u="sng" dirty="0">
                <a:latin typeface="Times" pitchFamily="2" charset="0"/>
              </a:rPr>
              <a:t>DUTIES:</a:t>
            </a:r>
            <a:r>
              <a:rPr lang="en-US" sz="2400" dirty="0">
                <a:latin typeface="Times" pitchFamily="2" charset="0"/>
              </a:rPr>
              <a:t> </a:t>
            </a:r>
            <a:r>
              <a:rPr lang="en-US" altLang="en-US" sz="2400" dirty="0">
                <a:latin typeface="Times" pitchFamily="2" charset="0"/>
              </a:rPr>
              <a:t>These are </a:t>
            </a:r>
            <a:r>
              <a:rPr lang="en-US" altLang="en-US" sz="2400" u="sng" dirty="0">
                <a:latin typeface="Times" pitchFamily="2" charset="0"/>
              </a:rPr>
              <a:t>actions, a citizen MUST do </a:t>
            </a:r>
            <a:r>
              <a:rPr lang="en-US" altLang="en-US" sz="2400" dirty="0">
                <a:latin typeface="Times" pitchFamily="2" charset="0"/>
              </a:rPr>
              <a:t>to stay within the law.</a:t>
            </a:r>
          </a:p>
          <a:p>
            <a:endParaRPr lang="en-US" sz="2400" b="1" u="sng" dirty="0">
              <a:latin typeface="Times" pitchFamily="2" charset="0"/>
            </a:endParaRPr>
          </a:p>
        </p:txBody>
      </p:sp>
      <p:sp>
        <p:nvSpPr>
          <p:cNvPr id="6" name="Rectangle 5">
            <a:extLst>
              <a:ext uri="{FF2B5EF4-FFF2-40B4-BE49-F238E27FC236}">
                <a16:creationId xmlns:a16="http://schemas.microsoft.com/office/drawing/2014/main" id="{656F6450-272E-884C-90B4-7F09755988DC}"/>
              </a:ext>
            </a:extLst>
          </p:cNvPr>
          <p:cNvSpPr/>
          <p:nvPr/>
        </p:nvSpPr>
        <p:spPr>
          <a:xfrm>
            <a:off x="8055429" y="1973942"/>
            <a:ext cx="3889828" cy="171882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latin typeface="Times" pitchFamily="2" charset="0"/>
            </a:endParaRPr>
          </a:p>
          <a:p>
            <a:r>
              <a:rPr lang="en-US" sz="2400" b="1" u="sng" dirty="0">
                <a:latin typeface="Times" pitchFamily="2" charset="0"/>
              </a:rPr>
              <a:t>RESPONSIBILITIES:</a:t>
            </a:r>
            <a:r>
              <a:rPr lang="en-US" sz="2400" dirty="0">
                <a:latin typeface="Times" pitchFamily="2" charset="0"/>
              </a:rPr>
              <a:t> </a:t>
            </a:r>
            <a:r>
              <a:rPr lang="en-US" altLang="en-US" sz="2400" dirty="0">
                <a:latin typeface="Times" pitchFamily="2" charset="0"/>
              </a:rPr>
              <a:t>These are </a:t>
            </a:r>
            <a:r>
              <a:rPr lang="en-US" altLang="en-US" sz="2400" u="sng" dirty="0">
                <a:latin typeface="Times" pitchFamily="2" charset="0"/>
              </a:rPr>
              <a:t>actions a citizen </a:t>
            </a:r>
            <a:r>
              <a:rPr lang="en-US" altLang="en-US" sz="2400" b="1" u="sng" dirty="0">
                <a:latin typeface="Times" pitchFamily="2" charset="0"/>
              </a:rPr>
              <a:t>should</a:t>
            </a:r>
            <a:r>
              <a:rPr lang="en-US" altLang="en-US" sz="2400" u="sng" dirty="0">
                <a:latin typeface="Times" pitchFamily="2" charset="0"/>
              </a:rPr>
              <a:t> </a:t>
            </a:r>
            <a:r>
              <a:rPr lang="en-US" altLang="en-US" sz="2400" dirty="0">
                <a:latin typeface="Times" pitchFamily="2" charset="0"/>
              </a:rPr>
              <a:t>do on a voluntary basis to be a good citizen.</a:t>
            </a:r>
          </a:p>
          <a:p>
            <a:endParaRPr lang="en-US" sz="2400" b="1" u="sng" dirty="0">
              <a:latin typeface="Times" pitchFamily="2" charset="0"/>
            </a:endParaRPr>
          </a:p>
        </p:txBody>
      </p:sp>
      <p:sp>
        <p:nvSpPr>
          <p:cNvPr id="7" name="Rectangle 6">
            <a:extLst>
              <a:ext uri="{FF2B5EF4-FFF2-40B4-BE49-F238E27FC236}">
                <a16:creationId xmlns:a16="http://schemas.microsoft.com/office/drawing/2014/main" id="{E9A12D0B-0B40-0C4C-AA6C-2E9F93D9B133}"/>
              </a:ext>
            </a:extLst>
          </p:cNvPr>
          <p:cNvSpPr/>
          <p:nvPr/>
        </p:nvSpPr>
        <p:spPr>
          <a:xfrm>
            <a:off x="6892471" y="4868203"/>
            <a:ext cx="4254500" cy="107153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What are examples of duties, responsibilities, and privileges of citizenship? </a:t>
            </a:r>
          </a:p>
        </p:txBody>
      </p:sp>
      <p:sp>
        <p:nvSpPr>
          <p:cNvPr id="8" name="Rectangle 7">
            <a:extLst>
              <a:ext uri="{FF2B5EF4-FFF2-40B4-BE49-F238E27FC236}">
                <a16:creationId xmlns:a16="http://schemas.microsoft.com/office/drawing/2014/main" id="{2A069A37-CDBC-CC4A-B159-0F49B0A792E4}"/>
              </a:ext>
            </a:extLst>
          </p:cNvPr>
          <p:cNvSpPr/>
          <p:nvPr/>
        </p:nvSpPr>
        <p:spPr>
          <a:xfrm>
            <a:off x="200548" y="4220915"/>
            <a:ext cx="3889828" cy="171882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latin typeface="Times" pitchFamily="2" charset="0"/>
            </a:endParaRPr>
          </a:p>
          <a:p>
            <a:r>
              <a:rPr lang="en-US" sz="2400" b="1" u="sng" dirty="0">
                <a:latin typeface="Times" pitchFamily="2" charset="0"/>
              </a:rPr>
              <a:t>Privileges:</a:t>
            </a:r>
            <a:r>
              <a:rPr lang="en-US" sz="2400" dirty="0">
                <a:latin typeface="Times" pitchFamily="2" charset="0"/>
              </a:rPr>
              <a:t> </a:t>
            </a:r>
            <a:r>
              <a:rPr lang="en-US" altLang="en-US" sz="2400" dirty="0">
                <a:latin typeface="Times" pitchFamily="2" charset="0"/>
              </a:rPr>
              <a:t>These are </a:t>
            </a:r>
            <a:r>
              <a:rPr lang="en-US" altLang="en-US" sz="2400" u="sng" dirty="0">
                <a:latin typeface="Times" pitchFamily="2" charset="0"/>
              </a:rPr>
              <a:t>actions, a citizen is allowed to do</a:t>
            </a:r>
            <a:r>
              <a:rPr lang="en-US" altLang="en-US" sz="2400" dirty="0">
                <a:latin typeface="Times" pitchFamily="2" charset="0"/>
              </a:rPr>
              <a:t> in recognition of being a good citizen (they can be denied)</a:t>
            </a:r>
          </a:p>
          <a:p>
            <a:endParaRPr lang="en-US" sz="2400" b="1" u="sng" dirty="0">
              <a:latin typeface="Times" pitchFamily="2" charset="0"/>
            </a:endParaRPr>
          </a:p>
        </p:txBody>
      </p:sp>
    </p:spTree>
    <p:extLst>
      <p:ext uri="{BB962C8B-B14F-4D97-AF65-F5344CB8AC3E}">
        <p14:creationId xmlns:p14="http://schemas.microsoft.com/office/powerpoint/2010/main" val="21507235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838200" y="365125"/>
            <a:ext cx="10515600" cy="828675"/>
          </a:xfrm>
          <a:solidFill>
            <a:schemeClr val="tx1"/>
          </a:solidFill>
        </p:spPr>
        <p:txBody>
          <a:bodyPr>
            <a:normAutofit fontScale="90000"/>
          </a:bodyPr>
          <a:lstStyle/>
          <a:p>
            <a:r>
              <a:rPr lang="en-US" dirty="0">
                <a:solidFill>
                  <a:schemeClr val="bg1"/>
                </a:solidFill>
                <a:latin typeface="Castellar" panose="020A0402060406010301" pitchFamily="18" charset="77"/>
              </a:rPr>
              <a:t>Letter from a Birmingham Jail</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4020214"/>
            <a:ext cx="10909300" cy="2156749"/>
          </a:xfrm>
          <a:solidFill>
            <a:schemeClr val="bg1"/>
          </a:solidFill>
          <a:ln>
            <a:solidFill>
              <a:srgbClr val="C00000"/>
            </a:solidFill>
          </a:ln>
        </p:spPr>
        <p:txBody>
          <a:bodyPr>
            <a:normAutofit/>
          </a:bodyPr>
          <a:lstStyle/>
          <a:p>
            <a:r>
              <a:rPr lang="en-US" dirty="0">
                <a:latin typeface="Times" panose="02020603050405020304" pitchFamily="18" charset="0"/>
                <a:cs typeface="Times" panose="02020603050405020304" pitchFamily="18" charset="0"/>
              </a:rPr>
              <a:t>Explain and summarize how A Letter from a Birmingham Jail defines and argues Dr. Martin Luther King “Injustice anywhere is a threat to justice everywhere.”</a:t>
            </a:r>
          </a:p>
        </p:txBody>
      </p:sp>
      <p:sp>
        <p:nvSpPr>
          <p:cNvPr id="4" name="Rectangle 3">
            <a:extLst>
              <a:ext uri="{FF2B5EF4-FFF2-40B4-BE49-F238E27FC236}">
                <a16:creationId xmlns:a16="http://schemas.microsoft.com/office/drawing/2014/main" id="{9AA4460B-B575-304D-8F02-C945735778C3}"/>
              </a:ext>
            </a:extLst>
          </p:cNvPr>
          <p:cNvSpPr/>
          <p:nvPr/>
        </p:nvSpPr>
        <p:spPr>
          <a:xfrm>
            <a:off x="139700" y="1379096"/>
            <a:ext cx="9956800" cy="8286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pitchFamily="2" charset="0"/>
              </a:rPr>
              <a:t>”Injustice anywhere is a threat to justice everywhere.”</a:t>
            </a:r>
          </a:p>
        </p:txBody>
      </p:sp>
      <p:pic>
        <p:nvPicPr>
          <p:cNvPr id="5" name="Picture 4">
            <a:extLst>
              <a:ext uri="{FF2B5EF4-FFF2-40B4-BE49-F238E27FC236}">
                <a16:creationId xmlns:a16="http://schemas.microsoft.com/office/drawing/2014/main" id="{3B95E45F-E93A-FC47-AE92-162920B34BA1}"/>
              </a:ext>
            </a:extLst>
          </p:cNvPr>
          <p:cNvPicPr>
            <a:picLocks noChangeAspect="1"/>
          </p:cNvPicPr>
          <p:nvPr/>
        </p:nvPicPr>
        <p:blipFill>
          <a:blip r:embed="rId2"/>
          <a:stretch>
            <a:fillRect/>
          </a:stretch>
        </p:blipFill>
        <p:spPr>
          <a:xfrm>
            <a:off x="9632296" y="1739558"/>
            <a:ext cx="1917700" cy="1920195"/>
          </a:xfrm>
          <a:prstGeom prst="rect">
            <a:avLst/>
          </a:prstGeom>
          <a:ln>
            <a:solidFill>
              <a:schemeClr val="bg1"/>
            </a:solidFill>
          </a:ln>
        </p:spPr>
      </p:pic>
    </p:spTree>
    <p:extLst>
      <p:ext uri="{BB962C8B-B14F-4D97-AF65-F5344CB8AC3E}">
        <p14:creationId xmlns:p14="http://schemas.microsoft.com/office/powerpoint/2010/main" val="2601111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342900" y="365125"/>
            <a:ext cx="11010900" cy="828675"/>
          </a:xfrm>
          <a:solidFill>
            <a:schemeClr val="tx1"/>
          </a:solidFill>
        </p:spPr>
        <p:txBody>
          <a:bodyPr>
            <a:normAutofit fontScale="90000"/>
          </a:bodyPr>
          <a:lstStyle/>
          <a:p>
            <a:r>
              <a:rPr lang="en-US" dirty="0">
                <a:solidFill>
                  <a:schemeClr val="bg1"/>
                </a:solidFill>
                <a:latin typeface="Castellar" panose="020A0402060406010301" pitchFamily="18" charset="77"/>
              </a:rPr>
              <a:t>Amendment to the Constitution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4330699"/>
            <a:ext cx="10909300" cy="2339923"/>
          </a:xfrm>
          <a:solidFill>
            <a:schemeClr val="bg1"/>
          </a:solidFill>
          <a:ln>
            <a:solidFill>
              <a:srgbClr val="C00000"/>
            </a:solidFill>
          </a:ln>
        </p:spPr>
        <p:txBody>
          <a:bodyPr>
            <a:normAutofit/>
          </a:bodyPr>
          <a:lstStyle/>
          <a:p>
            <a:pPr marL="0" indent="0">
              <a:buNone/>
            </a:pPr>
            <a:r>
              <a:rPr lang="en-US" sz="2400" b="1" dirty="0">
                <a:latin typeface="Times" pitchFamily="2" charset="0"/>
              </a:rPr>
              <a:t>Prompt: </a:t>
            </a:r>
            <a:r>
              <a:rPr lang="en-US" sz="2400" dirty="0">
                <a:latin typeface="Times" pitchFamily="2" charset="0"/>
              </a:rPr>
              <a:t>Evaluate whether the United States should pass an amendment to the U.S. Constitution that mandates equality for all citizens of the United States? </a:t>
            </a:r>
          </a:p>
          <a:p>
            <a:pPr>
              <a:buFontTx/>
              <a:buChar char="-"/>
            </a:pPr>
            <a:r>
              <a:rPr lang="en-US" sz="2400" dirty="0">
                <a:latin typeface="Times" pitchFamily="2" charset="0"/>
              </a:rPr>
              <a:t>What is the bases of why this is potentially needed</a:t>
            </a:r>
          </a:p>
          <a:p>
            <a:pPr>
              <a:buFontTx/>
              <a:buChar char="-"/>
            </a:pPr>
            <a:r>
              <a:rPr lang="en-US" sz="2400" dirty="0">
                <a:latin typeface="Times" pitchFamily="2" charset="0"/>
              </a:rPr>
              <a:t>Identify the pros of an equal rights amendment</a:t>
            </a:r>
          </a:p>
          <a:p>
            <a:pPr>
              <a:buFontTx/>
              <a:buChar char="-"/>
            </a:pPr>
            <a:r>
              <a:rPr lang="en-US" sz="2400" dirty="0">
                <a:latin typeface="Times" pitchFamily="2" charset="0"/>
              </a:rPr>
              <a:t>Identify the cons of an equal rights amendment </a:t>
            </a:r>
          </a:p>
          <a:p>
            <a:pPr marL="0" indent="0">
              <a:buNone/>
            </a:pPr>
            <a:endParaRPr lang="en-US" dirty="0">
              <a:latin typeface="Times" pitchFamily="2" charset="0"/>
            </a:endParaRPr>
          </a:p>
        </p:txBody>
      </p:sp>
      <p:pic>
        <p:nvPicPr>
          <p:cNvPr id="4" name="Picture 3">
            <a:extLst>
              <a:ext uri="{FF2B5EF4-FFF2-40B4-BE49-F238E27FC236}">
                <a16:creationId xmlns:a16="http://schemas.microsoft.com/office/drawing/2014/main" id="{9FCC41A7-E6B3-F64B-AD0E-1918BF6F5173}"/>
              </a:ext>
            </a:extLst>
          </p:cNvPr>
          <p:cNvPicPr>
            <a:picLocks noChangeAspect="1"/>
          </p:cNvPicPr>
          <p:nvPr/>
        </p:nvPicPr>
        <p:blipFill>
          <a:blip r:embed="rId2"/>
          <a:stretch>
            <a:fillRect/>
          </a:stretch>
        </p:blipFill>
        <p:spPr>
          <a:xfrm>
            <a:off x="604156" y="1326242"/>
            <a:ext cx="4577443" cy="2839358"/>
          </a:xfrm>
          <a:prstGeom prst="rect">
            <a:avLst/>
          </a:prstGeom>
          <a:ln>
            <a:solidFill>
              <a:srgbClr val="C00000"/>
            </a:solidFill>
          </a:ln>
        </p:spPr>
      </p:pic>
      <p:sp>
        <p:nvSpPr>
          <p:cNvPr id="5" name="Rectangle 4">
            <a:extLst>
              <a:ext uri="{FF2B5EF4-FFF2-40B4-BE49-F238E27FC236}">
                <a16:creationId xmlns:a16="http://schemas.microsoft.com/office/drawing/2014/main" id="{D6EB21AA-527E-D44B-B669-A09012D70B43}"/>
              </a:ext>
            </a:extLst>
          </p:cNvPr>
          <p:cNvSpPr/>
          <p:nvPr/>
        </p:nvSpPr>
        <p:spPr>
          <a:xfrm>
            <a:off x="5562600" y="1354931"/>
            <a:ext cx="4368800" cy="7239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Ratification Process: Article V – U.S. Constitution</a:t>
            </a:r>
            <a:endParaRPr lang="en-US" b="1" dirty="0"/>
          </a:p>
        </p:txBody>
      </p:sp>
      <p:sp>
        <p:nvSpPr>
          <p:cNvPr id="6" name="Rectangle 5">
            <a:extLst>
              <a:ext uri="{FF2B5EF4-FFF2-40B4-BE49-F238E27FC236}">
                <a16:creationId xmlns:a16="http://schemas.microsoft.com/office/drawing/2014/main" id="{E86E4DD5-C759-3C46-A809-D4F0183A6EF2}"/>
              </a:ext>
            </a:extLst>
          </p:cNvPr>
          <p:cNvSpPr/>
          <p:nvPr/>
        </p:nvSpPr>
        <p:spPr>
          <a:xfrm>
            <a:off x="5562600" y="2239963"/>
            <a:ext cx="5791200" cy="82867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Proposal</a:t>
            </a:r>
            <a:r>
              <a:rPr lang="en-US" sz="2400" dirty="0">
                <a:latin typeface="Times" pitchFamily="2" charset="0"/>
              </a:rPr>
              <a:t> – 2/3</a:t>
            </a:r>
            <a:r>
              <a:rPr lang="en-US" sz="2400" baseline="30000" dirty="0">
                <a:latin typeface="Times" pitchFamily="2" charset="0"/>
              </a:rPr>
              <a:t>rd</a:t>
            </a:r>
            <a:r>
              <a:rPr lang="en-US" sz="2400" dirty="0">
                <a:latin typeface="Times" pitchFamily="2" charset="0"/>
              </a:rPr>
              <a:t> vote in both houses of Congress</a:t>
            </a:r>
            <a:endParaRPr lang="en-US" dirty="0"/>
          </a:p>
        </p:txBody>
      </p:sp>
      <p:sp>
        <p:nvSpPr>
          <p:cNvPr id="7" name="Rectangle 6">
            <a:extLst>
              <a:ext uri="{FF2B5EF4-FFF2-40B4-BE49-F238E27FC236}">
                <a16:creationId xmlns:a16="http://schemas.microsoft.com/office/drawing/2014/main" id="{8E60A599-8F2D-084C-9571-3F4DB7673BE8}"/>
              </a:ext>
            </a:extLst>
          </p:cNvPr>
          <p:cNvSpPr/>
          <p:nvPr/>
        </p:nvSpPr>
        <p:spPr>
          <a:xfrm>
            <a:off x="5562600" y="3192462"/>
            <a:ext cx="5791200" cy="82867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Ratification</a:t>
            </a:r>
            <a:r>
              <a:rPr lang="en-US" sz="2400" dirty="0">
                <a:latin typeface="Times" pitchFamily="2" charset="0"/>
              </a:rPr>
              <a:t> – 3/4th vote of state legislature</a:t>
            </a:r>
            <a:endParaRPr lang="en-US" dirty="0"/>
          </a:p>
        </p:txBody>
      </p:sp>
    </p:spTree>
    <p:extLst>
      <p:ext uri="{BB962C8B-B14F-4D97-AF65-F5344CB8AC3E}">
        <p14:creationId xmlns:p14="http://schemas.microsoft.com/office/powerpoint/2010/main" val="3437013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fontScale="92500" lnSpcReduction="20000"/>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Debating a Constitutional Amendment </a:t>
            </a:r>
          </a:p>
          <a:p>
            <a:pPr>
              <a:buFont typeface="Wingdings" pitchFamily="2" charset="2"/>
              <a:buChar char="Ø"/>
            </a:pPr>
            <a:r>
              <a:rPr lang="en-US" sz="2000" dirty="0">
                <a:latin typeface="Times" pitchFamily="2" charset="0"/>
              </a:rPr>
              <a:t>Unit Review </a:t>
            </a:r>
          </a:p>
          <a:p>
            <a:pPr>
              <a:buFont typeface="Wingdings" pitchFamily="2" charset="2"/>
              <a:buChar char="Ø"/>
            </a:pPr>
            <a:r>
              <a:rPr lang="en-US" sz="2000" dirty="0">
                <a:latin typeface="Times" pitchFamily="2" charset="0"/>
              </a:rPr>
              <a:t>Quick Fire Questions</a:t>
            </a:r>
          </a:p>
          <a:p>
            <a:pPr marL="0" indent="0">
              <a:buNone/>
            </a:pPr>
            <a:endParaRPr lang="en-US" sz="2000" dirty="0">
              <a:latin typeface="Times" pitchFamily="2" charset="0"/>
            </a:endParaRPr>
          </a:p>
          <a:p>
            <a:pPr marL="0" indent="0">
              <a:buNone/>
            </a:pPr>
            <a:r>
              <a:rPr lang="en-US" sz="2000" dirty="0">
                <a:latin typeface="Times" pitchFamily="2" charset="0"/>
              </a:rPr>
              <a:t>HOMEWORK:</a:t>
            </a:r>
          </a:p>
          <a:p>
            <a:pPr>
              <a:buFont typeface="Wingdings" pitchFamily="2" charset="2"/>
              <a:buChar char="Ø"/>
            </a:pPr>
            <a:r>
              <a:rPr lang="en-US" sz="2000" dirty="0">
                <a:latin typeface="Times" pitchFamily="2" charset="0"/>
              </a:rPr>
              <a:t>Study for Unit Test – Citizenship and Civic Engagement </a:t>
            </a:r>
          </a:p>
          <a:p>
            <a:pPr>
              <a:buFont typeface="Wingdings" pitchFamily="2" charset="2"/>
              <a:buChar char="Ø"/>
            </a:pPr>
            <a:r>
              <a:rPr lang="en-US" sz="2000" dirty="0">
                <a:latin typeface="Times" pitchFamily="2" charset="0"/>
              </a:rPr>
              <a:t>Unit Test – Friday, Sept. 17</a:t>
            </a:r>
          </a:p>
          <a:p>
            <a:endParaRPr lang="en-US" dirty="0"/>
          </a:p>
        </p:txBody>
      </p:sp>
    </p:spTree>
    <p:extLst>
      <p:ext uri="{BB962C8B-B14F-4D97-AF65-F5344CB8AC3E}">
        <p14:creationId xmlns:p14="http://schemas.microsoft.com/office/powerpoint/2010/main" val="34516421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E2E9-59DF-944C-9C84-FB14F1442272}"/>
              </a:ext>
            </a:extLst>
          </p:cNvPr>
          <p:cNvSpPr>
            <a:spLocks noGrp="1"/>
          </p:cNvSpPr>
          <p:nvPr>
            <p:ph type="title"/>
          </p:nvPr>
        </p:nvSpPr>
        <p:spPr>
          <a:xfrm>
            <a:off x="342900" y="365125"/>
            <a:ext cx="11010900" cy="828675"/>
          </a:xfrm>
          <a:solidFill>
            <a:schemeClr val="tx1"/>
          </a:solidFill>
        </p:spPr>
        <p:txBody>
          <a:bodyPr>
            <a:normAutofit fontScale="90000"/>
          </a:bodyPr>
          <a:lstStyle/>
          <a:p>
            <a:r>
              <a:rPr lang="en-US" dirty="0">
                <a:solidFill>
                  <a:schemeClr val="bg1"/>
                </a:solidFill>
                <a:latin typeface="Castellar" panose="020A0402060406010301" pitchFamily="18" charset="77"/>
              </a:rPr>
              <a:t>Amendment to the Constitution</a:t>
            </a:r>
          </a:p>
        </p:txBody>
      </p:sp>
      <p:sp>
        <p:nvSpPr>
          <p:cNvPr id="3" name="Content Placeholder 2">
            <a:extLst>
              <a:ext uri="{FF2B5EF4-FFF2-40B4-BE49-F238E27FC236}">
                <a16:creationId xmlns:a16="http://schemas.microsoft.com/office/drawing/2014/main" id="{D9D5F484-03BA-894E-8B3D-4FE824509042}"/>
              </a:ext>
            </a:extLst>
          </p:cNvPr>
          <p:cNvSpPr>
            <a:spLocks noGrp="1"/>
          </p:cNvSpPr>
          <p:nvPr>
            <p:ph idx="1"/>
          </p:nvPr>
        </p:nvSpPr>
        <p:spPr>
          <a:xfrm>
            <a:off x="444500" y="4330700"/>
            <a:ext cx="10909300" cy="1846264"/>
          </a:xfrm>
          <a:solidFill>
            <a:schemeClr val="bg1"/>
          </a:solidFill>
          <a:ln>
            <a:solidFill>
              <a:srgbClr val="C00000"/>
            </a:solidFill>
          </a:ln>
        </p:spPr>
        <p:txBody>
          <a:bodyPr>
            <a:normAutofit/>
          </a:bodyPr>
          <a:lstStyle/>
          <a:p>
            <a:pPr marL="0" indent="0">
              <a:buNone/>
            </a:pPr>
            <a:r>
              <a:rPr lang="en-US" sz="2400" b="1" dirty="0">
                <a:latin typeface="Times" pitchFamily="2" charset="0"/>
              </a:rPr>
              <a:t>Prompt: </a:t>
            </a:r>
            <a:r>
              <a:rPr lang="en-US" sz="2400" dirty="0">
                <a:latin typeface="Times" pitchFamily="2" charset="0"/>
              </a:rPr>
              <a:t>Evaluate whether the United States should pass an amendment to the U.S. Constitution that mandates equality for all citizens of the United States? </a:t>
            </a:r>
          </a:p>
          <a:p>
            <a:pPr marL="0" indent="0">
              <a:buNone/>
            </a:pPr>
            <a:endParaRPr lang="en-US" dirty="0">
              <a:latin typeface="Times" pitchFamily="2" charset="0"/>
            </a:endParaRPr>
          </a:p>
        </p:txBody>
      </p:sp>
      <p:pic>
        <p:nvPicPr>
          <p:cNvPr id="4" name="Picture 3">
            <a:extLst>
              <a:ext uri="{FF2B5EF4-FFF2-40B4-BE49-F238E27FC236}">
                <a16:creationId xmlns:a16="http://schemas.microsoft.com/office/drawing/2014/main" id="{9FCC41A7-E6B3-F64B-AD0E-1918BF6F5173}"/>
              </a:ext>
            </a:extLst>
          </p:cNvPr>
          <p:cNvPicPr>
            <a:picLocks noChangeAspect="1"/>
          </p:cNvPicPr>
          <p:nvPr/>
        </p:nvPicPr>
        <p:blipFill>
          <a:blip r:embed="rId2"/>
          <a:stretch>
            <a:fillRect/>
          </a:stretch>
        </p:blipFill>
        <p:spPr>
          <a:xfrm>
            <a:off x="604156" y="1326242"/>
            <a:ext cx="4577443" cy="2839358"/>
          </a:xfrm>
          <a:prstGeom prst="rect">
            <a:avLst/>
          </a:prstGeom>
          <a:ln>
            <a:solidFill>
              <a:srgbClr val="C00000"/>
            </a:solidFill>
          </a:ln>
        </p:spPr>
      </p:pic>
      <p:sp>
        <p:nvSpPr>
          <p:cNvPr id="5" name="Rectangle 4">
            <a:extLst>
              <a:ext uri="{FF2B5EF4-FFF2-40B4-BE49-F238E27FC236}">
                <a16:creationId xmlns:a16="http://schemas.microsoft.com/office/drawing/2014/main" id="{D6EB21AA-527E-D44B-B669-A09012D70B43}"/>
              </a:ext>
            </a:extLst>
          </p:cNvPr>
          <p:cNvSpPr/>
          <p:nvPr/>
        </p:nvSpPr>
        <p:spPr>
          <a:xfrm>
            <a:off x="5562600" y="1354931"/>
            <a:ext cx="4368800" cy="7239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Ratification Process: Article V – U.S. Constitution</a:t>
            </a:r>
            <a:endParaRPr lang="en-US" b="1" dirty="0"/>
          </a:p>
        </p:txBody>
      </p:sp>
      <p:sp>
        <p:nvSpPr>
          <p:cNvPr id="6" name="Rectangle 5">
            <a:extLst>
              <a:ext uri="{FF2B5EF4-FFF2-40B4-BE49-F238E27FC236}">
                <a16:creationId xmlns:a16="http://schemas.microsoft.com/office/drawing/2014/main" id="{E86E4DD5-C759-3C46-A809-D4F0183A6EF2}"/>
              </a:ext>
            </a:extLst>
          </p:cNvPr>
          <p:cNvSpPr/>
          <p:nvPr/>
        </p:nvSpPr>
        <p:spPr>
          <a:xfrm>
            <a:off x="5562600" y="2239963"/>
            <a:ext cx="5791200" cy="82867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Proposal</a:t>
            </a:r>
            <a:r>
              <a:rPr lang="en-US" sz="2400" dirty="0">
                <a:latin typeface="Times" pitchFamily="2" charset="0"/>
              </a:rPr>
              <a:t> – 2/3</a:t>
            </a:r>
            <a:r>
              <a:rPr lang="en-US" sz="2400" baseline="30000" dirty="0">
                <a:latin typeface="Times" pitchFamily="2" charset="0"/>
              </a:rPr>
              <a:t>rd</a:t>
            </a:r>
            <a:r>
              <a:rPr lang="en-US" sz="2400" dirty="0">
                <a:latin typeface="Times" pitchFamily="2" charset="0"/>
              </a:rPr>
              <a:t> vote in both houses of Congress</a:t>
            </a:r>
            <a:endParaRPr lang="en-US" dirty="0"/>
          </a:p>
        </p:txBody>
      </p:sp>
      <p:sp>
        <p:nvSpPr>
          <p:cNvPr id="7" name="Rectangle 6">
            <a:extLst>
              <a:ext uri="{FF2B5EF4-FFF2-40B4-BE49-F238E27FC236}">
                <a16:creationId xmlns:a16="http://schemas.microsoft.com/office/drawing/2014/main" id="{8E60A599-8F2D-084C-9571-3F4DB7673BE8}"/>
              </a:ext>
            </a:extLst>
          </p:cNvPr>
          <p:cNvSpPr/>
          <p:nvPr/>
        </p:nvSpPr>
        <p:spPr>
          <a:xfrm>
            <a:off x="5562600" y="3192462"/>
            <a:ext cx="5791200" cy="82867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2" charset="0"/>
              </a:rPr>
              <a:t>Ratification</a:t>
            </a:r>
            <a:r>
              <a:rPr lang="en-US" sz="2400" dirty="0">
                <a:latin typeface="Times" pitchFamily="2" charset="0"/>
              </a:rPr>
              <a:t> – 3/4th vote of state legislature</a:t>
            </a:r>
            <a:endParaRPr lang="en-US" dirty="0"/>
          </a:p>
        </p:txBody>
      </p:sp>
    </p:spTree>
    <p:extLst>
      <p:ext uri="{BB962C8B-B14F-4D97-AF65-F5344CB8AC3E}">
        <p14:creationId xmlns:p14="http://schemas.microsoft.com/office/powerpoint/2010/main" val="42010290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9E6B-3E94-4C5A-A8D7-55F855A069D9}"/>
              </a:ext>
            </a:extLst>
          </p:cNvPr>
          <p:cNvSpPr>
            <a:spLocks noGrp="1"/>
          </p:cNvSpPr>
          <p:nvPr>
            <p:ph type="title"/>
          </p:nvPr>
        </p:nvSpPr>
        <p:spPr>
          <a:xfrm>
            <a:off x="838200" y="365125"/>
            <a:ext cx="10515600" cy="909039"/>
          </a:xfrm>
          <a:solidFill>
            <a:schemeClr val="tx1"/>
          </a:solidFill>
        </p:spPr>
        <p:txBody>
          <a:bodyPr/>
          <a:lstStyle/>
          <a:p>
            <a:r>
              <a:rPr lang="en-US" b="1" dirty="0">
                <a:solidFill>
                  <a:schemeClr val="bg1"/>
                </a:solidFill>
                <a:latin typeface="Castellar" panose="020A0402060406010301" pitchFamily="18" charset="0"/>
              </a:rPr>
              <a:t>Challenge Questions</a:t>
            </a:r>
          </a:p>
        </p:txBody>
      </p:sp>
      <p:sp>
        <p:nvSpPr>
          <p:cNvPr id="3" name="Content Placeholder 2">
            <a:extLst>
              <a:ext uri="{FF2B5EF4-FFF2-40B4-BE49-F238E27FC236}">
                <a16:creationId xmlns:a16="http://schemas.microsoft.com/office/drawing/2014/main" id="{2EE2EF23-33D2-4A78-9390-D8353B9B7C43}"/>
              </a:ext>
            </a:extLst>
          </p:cNvPr>
          <p:cNvSpPr>
            <a:spLocks noGrp="1"/>
          </p:cNvSpPr>
          <p:nvPr>
            <p:ph idx="1"/>
          </p:nvPr>
        </p:nvSpPr>
        <p:spPr>
          <a:xfrm>
            <a:off x="434715" y="1469036"/>
            <a:ext cx="11392524" cy="5141626"/>
          </a:xfrm>
          <a:solidFill>
            <a:schemeClr val="bg1"/>
          </a:solidFill>
          <a:ln>
            <a:solidFill>
              <a:srgbClr val="002060"/>
            </a:solidFill>
          </a:ln>
        </p:spPr>
        <p:txBody>
          <a:bodyPr>
            <a:normAutofit fontScale="92500" lnSpcReduction="20000"/>
          </a:bodyPr>
          <a:lstStyle/>
          <a:p>
            <a:pPr marL="0" indent="0">
              <a:buNone/>
            </a:pPr>
            <a:r>
              <a:rPr lang="en-US" dirty="0">
                <a:latin typeface="Times" panose="02020603050405020304" pitchFamily="18" charset="0"/>
                <a:cs typeface="Times" panose="02020603050405020304" pitchFamily="18" charset="0"/>
              </a:rPr>
              <a:t>The first requisite of a good citizen in this republic of ours is that he shall be able and willing to pull his own weight. </a:t>
            </a:r>
          </a:p>
          <a:p>
            <a:pPr marL="0" indent="0">
              <a:buNone/>
            </a:pPr>
            <a:r>
              <a:rPr lang="en-US" dirty="0">
                <a:latin typeface="Times" panose="02020603050405020304" pitchFamily="18" charset="0"/>
                <a:cs typeface="Times" panose="02020603050405020304" pitchFamily="18" charset="0"/>
              </a:rPr>
              <a:t>	- Theodore Roosevelt</a:t>
            </a:r>
          </a:p>
          <a:p>
            <a:pPr marL="0" indent="0">
              <a:buNone/>
            </a:pPr>
            <a:endParaRPr lang="en-US" dirty="0">
              <a:latin typeface="Times" panose="02020603050405020304" pitchFamily="18" charset="0"/>
              <a:cs typeface="Times" panose="02020603050405020304" pitchFamily="18" charset="0"/>
            </a:endParaRPr>
          </a:p>
          <a:p>
            <a:pPr marL="514350" indent="-514350">
              <a:buAutoNum type="arabicPeriod"/>
            </a:pPr>
            <a:r>
              <a:rPr lang="en-US" dirty="0">
                <a:latin typeface="Times" panose="02020603050405020304" pitchFamily="18" charset="0"/>
                <a:cs typeface="Times" panose="02020603050405020304" pitchFamily="18" charset="0"/>
              </a:rPr>
              <a:t>According to the quote how should citizens of the United States view their role in our republican form of government?</a:t>
            </a:r>
          </a:p>
          <a:p>
            <a:pPr marL="514350" indent="-514350">
              <a:buFont typeface="+mj-lt"/>
              <a:buAutoNum type="alphaUcPeriod"/>
            </a:pPr>
            <a:r>
              <a:rPr lang="en-US" dirty="0">
                <a:latin typeface="Times" panose="02020603050405020304" pitchFamily="18" charset="0"/>
                <a:cs typeface="Times" panose="02020603050405020304" pitchFamily="18" charset="0"/>
              </a:rPr>
              <a:t>A citizen should be active in their country through service and participation in our democracy</a:t>
            </a:r>
          </a:p>
          <a:p>
            <a:pPr marL="514350" indent="-514350">
              <a:buFont typeface="+mj-lt"/>
              <a:buAutoNum type="alphaUcPeriod"/>
            </a:pPr>
            <a:r>
              <a:rPr lang="en-US" dirty="0">
                <a:latin typeface="Times" panose="02020603050405020304" pitchFamily="18" charset="0"/>
                <a:cs typeface="Times" panose="02020603050405020304" pitchFamily="18" charset="0"/>
              </a:rPr>
              <a:t>Citizens should just enjoy the privileges granted them by the U.S. Constitution </a:t>
            </a:r>
          </a:p>
          <a:p>
            <a:pPr marL="514350" indent="-514350">
              <a:buFont typeface="+mj-lt"/>
              <a:buAutoNum type="alphaUcPeriod"/>
            </a:pPr>
            <a:r>
              <a:rPr lang="en-US" dirty="0">
                <a:latin typeface="Times" panose="02020603050405020304" pitchFamily="18" charset="0"/>
                <a:cs typeface="Times" panose="02020603050405020304" pitchFamily="18" charset="0"/>
              </a:rPr>
              <a:t>Citizens should have a very limited role and expect to have no say in government </a:t>
            </a:r>
          </a:p>
          <a:p>
            <a:pPr marL="514350" indent="-514350">
              <a:buFont typeface="+mj-lt"/>
              <a:buAutoNum type="alphaUcPeriod"/>
            </a:pPr>
            <a:r>
              <a:rPr lang="en-US" dirty="0">
                <a:latin typeface="Times" panose="02020603050405020304" pitchFamily="18" charset="0"/>
                <a:cs typeface="Times" panose="02020603050405020304" pitchFamily="18" charset="0"/>
              </a:rPr>
              <a:t>The government should provide social welfare programs for its citizenry and represent their wishes </a:t>
            </a:r>
            <a:br>
              <a:rPr lang="en-US" dirty="0">
                <a:latin typeface="Times" panose="02020603050405020304" pitchFamily="18" charset="0"/>
                <a:cs typeface="Times" panose="02020603050405020304" pitchFamily="18" charset="0"/>
              </a:rPr>
            </a:br>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656851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9E6B-3E94-4C5A-A8D7-55F855A069D9}"/>
              </a:ext>
            </a:extLst>
          </p:cNvPr>
          <p:cNvSpPr>
            <a:spLocks noGrp="1"/>
          </p:cNvSpPr>
          <p:nvPr>
            <p:ph type="title"/>
          </p:nvPr>
        </p:nvSpPr>
        <p:spPr>
          <a:xfrm>
            <a:off x="838200" y="81901"/>
            <a:ext cx="10515600" cy="909039"/>
          </a:xfrm>
          <a:solidFill>
            <a:schemeClr val="tx1"/>
          </a:solidFill>
        </p:spPr>
        <p:txBody>
          <a:bodyPr/>
          <a:lstStyle/>
          <a:p>
            <a:r>
              <a:rPr lang="en-US" b="1" dirty="0">
                <a:solidFill>
                  <a:schemeClr val="bg1"/>
                </a:solidFill>
                <a:latin typeface="Castellar" panose="020A0402060406010301" pitchFamily="18" charset="0"/>
              </a:rPr>
              <a:t>Challenge Questions</a:t>
            </a:r>
          </a:p>
        </p:txBody>
      </p:sp>
      <p:sp>
        <p:nvSpPr>
          <p:cNvPr id="3" name="Content Placeholder 2">
            <a:extLst>
              <a:ext uri="{FF2B5EF4-FFF2-40B4-BE49-F238E27FC236}">
                <a16:creationId xmlns:a16="http://schemas.microsoft.com/office/drawing/2014/main" id="{2EE2EF23-33D2-4A78-9390-D8353B9B7C43}"/>
              </a:ext>
            </a:extLst>
          </p:cNvPr>
          <p:cNvSpPr>
            <a:spLocks noGrp="1"/>
          </p:cNvSpPr>
          <p:nvPr>
            <p:ph idx="1"/>
          </p:nvPr>
        </p:nvSpPr>
        <p:spPr>
          <a:xfrm>
            <a:off x="434715" y="4087500"/>
            <a:ext cx="11392524" cy="2523162"/>
          </a:xfrm>
          <a:solidFill>
            <a:schemeClr val="bg1"/>
          </a:solidFill>
          <a:ln>
            <a:solidFill>
              <a:srgbClr val="002060"/>
            </a:solidFill>
          </a:ln>
        </p:spPr>
        <p:txBody>
          <a:bodyPr>
            <a:normAutofit fontScale="85000" lnSpcReduction="20000"/>
          </a:bodyPr>
          <a:lstStyle/>
          <a:p>
            <a:pPr marL="0" indent="0">
              <a:buNone/>
            </a:pPr>
            <a:r>
              <a:rPr lang="en-US" dirty="0">
                <a:latin typeface="Times" panose="02020603050405020304" pitchFamily="18" charset="0"/>
                <a:cs typeface="Times" panose="02020603050405020304" pitchFamily="18" charset="0"/>
              </a:rPr>
              <a:t>2. Which of the following represents a pull factor for immigration? </a:t>
            </a:r>
          </a:p>
          <a:p>
            <a:pPr marL="514350" indent="-514350">
              <a:buFont typeface="+mj-lt"/>
              <a:buAutoNum type="alphaUcPeriod"/>
            </a:pPr>
            <a:r>
              <a:rPr lang="en-US" dirty="0">
                <a:latin typeface="Times" panose="02020603050405020304" pitchFamily="18" charset="0"/>
                <a:cs typeface="Times" panose="02020603050405020304" pitchFamily="18" charset="0"/>
              </a:rPr>
              <a:t>Immigrants desire to escape war torn countries in which their lives are threaten</a:t>
            </a:r>
          </a:p>
          <a:p>
            <a:pPr marL="514350" indent="-514350">
              <a:buFont typeface="+mj-lt"/>
              <a:buAutoNum type="alphaUcPeriod"/>
            </a:pPr>
            <a:r>
              <a:rPr lang="en-US" dirty="0">
                <a:latin typeface="Times" panose="02020603050405020304" pitchFamily="18" charset="0"/>
                <a:cs typeface="Times" panose="02020603050405020304" pitchFamily="18" charset="0"/>
              </a:rPr>
              <a:t>Many third world countries have high rates of poverty and immigrants struggle to survive</a:t>
            </a:r>
          </a:p>
          <a:p>
            <a:pPr marL="514350" indent="-514350">
              <a:buFont typeface="+mj-lt"/>
              <a:buAutoNum type="alphaUcPeriod"/>
            </a:pPr>
            <a:r>
              <a:rPr lang="en-US" dirty="0">
                <a:latin typeface="Times" panose="02020603050405020304" pitchFamily="18" charset="0"/>
                <a:cs typeface="Times" panose="02020603050405020304" pitchFamily="18" charset="0"/>
              </a:rPr>
              <a:t>Immigrants desire to have freedoms preserved by the U.S. Constitution </a:t>
            </a:r>
          </a:p>
          <a:p>
            <a:pPr marL="514350" indent="-514350">
              <a:buFont typeface="+mj-lt"/>
              <a:buAutoNum type="alphaUcPeriod"/>
            </a:pPr>
            <a:r>
              <a:rPr lang="en-US" dirty="0">
                <a:latin typeface="Times" panose="02020603050405020304" pitchFamily="18" charset="0"/>
                <a:cs typeface="Times" panose="02020603050405020304" pitchFamily="18" charset="0"/>
              </a:rPr>
              <a:t>Natural disasters, such as earthquakes have destroyed their home country</a:t>
            </a:r>
            <a:br>
              <a:rPr lang="en-US" dirty="0">
                <a:latin typeface="Times" panose="02020603050405020304" pitchFamily="18" charset="0"/>
                <a:cs typeface="Times" panose="02020603050405020304" pitchFamily="18" charset="0"/>
              </a:rPr>
            </a:br>
            <a:endParaRPr lang="en-US" dirty="0">
              <a:latin typeface="Times" panose="02020603050405020304" pitchFamily="18" charset="0"/>
              <a:cs typeface="Times" panose="02020603050405020304" pitchFamily="18" charset="0"/>
            </a:endParaRPr>
          </a:p>
        </p:txBody>
      </p:sp>
      <p:pic>
        <p:nvPicPr>
          <p:cNvPr id="1026" name="Picture 2" descr="Here&amp;#39;s Everyone Who&amp;#39;s Immigrated to the U.S. Since 1820 - Metrocosm">
            <a:extLst>
              <a:ext uri="{FF2B5EF4-FFF2-40B4-BE49-F238E27FC236}">
                <a16:creationId xmlns:a16="http://schemas.microsoft.com/office/drawing/2014/main" id="{355C8FEF-2BF2-4D6C-B80B-0D2010AE2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45" y="1115232"/>
            <a:ext cx="10807909" cy="28479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346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9E6B-3E94-4C5A-A8D7-55F855A069D9}"/>
              </a:ext>
            </a:extLst>
          </p:cNvPr>
          <p:cNvSpPr>
            <a:spLocks noGrp="1"/>
          </p:cNvSpPr>
          <p:nvPr>
            <p:ph type="title"/>
          </p:nvPr>
        </p:nvSpPr>
        <p:spPr>
          <a:xfrm>
            <a:off x="838200" y="365125"/>
            <a:ext cx="10515600" cy="909039"/>
          </a:xfrm>
          <a:solidFill>
            <a:schemeClr val="tx1"/>
          </a:solidFill>
        </p:spPr>
        <p:txBody>
          <a:bodyPr/>
          <a:lstStyle/>
          <a:p>
            <a:r>
              <a:rPr lang="en-US" b="1" dirty="0">
                <a:solidFill>
                  <a:schemeClr val="bg1"/>
                </a:solidFill>
                <a:latin typeface="Castellar" panose="020A0402060406010301" pitchFamily="18" charset="0"/>
              </a:rPr>
              <a:t>Challenge Questions</a:t>
            </a:r>
          </a:p>
        </p:txBody>
      </p:sp>
      <p:sp>
        <p:nvSpPr>
          <p:cNvPr id="3" name="Content Placeholder 2">
            <a:extLst>
              <a:ext uri="{FF2B5EF4-FFF2-40B4-BE49-F238E27FC236}">
                <a16:creationId xmlns:a16="http://schemas.microsoft.com/office/drawing/2014/main" id="{2EE2EF23-33D2-4A78-9390-D8353B9B7C43}"/>
              </a:ext>
            </a:extLst>
          </p:cNvPr>
          <p:cNvSpPr>
            <a:spLocks noGrp="1"/>
          </p:cNvSpPr>
          <p:nvPr>
            <p:ph idx="1"/>
          </p:nvPr>
        </p:nvSpPr>
        <p:spPr>
          <a:xfrm>
            <a:off x="434715" y="1469036"/>
            <a:ext cx="11392524" cy="5141626"/>
          </a:xfrm>
          <a:solidFill>
            <a:schemeClr val="bg1"/>
          </a:solidFill>
          <a:ln>
            <a:solidFill>
              <a:srgbClr val="002060"/>
            </a:solidFill>
          </a:ln>
        </p:spPr>
        <p:txBody>
          <a:bodyPr>
            <a:normAutofit fontScale="92500"/>
          </a:bodyPr>
          <a:lstStyle/>
          <a:p>
            <a:pPr marL="0" indent="0">
              <a:buNone/>
            </a:pPr>
            <a:r>
              <a:rPr lang="en-US" i="1" dirty="0">
                <a:latin typeface="Times" panose="02020603050405020304" pitchFamily="18" charset="0"/>
                <a:cs typeface="Times" panose="02020603050405020304" pitchFamily="18" charset="0"/>
              </a:rPr>
              <a:t>“To refuse to qualified women and colored men the right of suffrage and still count them in the basis of representation is to add insult to injury as it is unreasonable.”</a:t>
            </a:r>
          </a:p>
          <a:p>
            <a:pPr marL="0" indent="0">
              <a:buNone/>
            </a:pPr>
            <a:r>
              <a:rPr lang="en-US" dirty="0">
                <a:latin typeface="Times" panose="02020603050405020304" pitchFamily="18" charset="0"/>
                <a:cs typeface="Times" panose="02020603050405020304" pitchFamily="18" charset="0"/>
              </a:rPr>
              <a:t>	- Susan B. Anthony</a:t>
            </a:r>
          </a:p>
          <a:p>
            <a:pPr marL="0" indent="0">
              <a:buNone/>
            </a:pPr>
            <a:r>
              <a:rPr lang="en-US" dirty="0">
                <a:latin typeface="Times" panose="02020603050405020304" pitchFamily="18" charset="0"/>
                <a:cs typeface="Times" panose="02020603050405020304" pitchFamily="18" charset="0"/>
              </a:rPr>
              <a:t>3. How has the United States repaired the “insult to injury” reference in Susan B. Anthony’s quote?</a:t>
            </a:r>
          </a:p>
          <a:p>
            <a:pPr marL="514350" indent="-514350">
              <a:buFont typeface="+mj-lt"/>
              <a:buAutoNum type="alphaUcPeriod"/>
            </a:pPr>
            <a:r>
              <a:rPr lang="en-US" dirty="0">
                <a:latin typeface="Times" panose="02020603050405020304" pitchFamily="18" charset="0"/>
                <a:cs typeface="Times" panose="02020603050405020304" pitchFamily="18" charset="0"/>
              </a:rPr>
              <a:t>Through the passage of Title IX legislation </a:t>
            </a:r>
          </a:p>
          <a:p>
            <a:pPr marL="514350" indent="-514350">
              <a:buFont typeface="+mj-lt"/>
              <a:buAutoNum type="alphaUcPeriod"/>
            </a:pPr>
            <a:r>
              <a:rPr lang="en-US" dirty="0">
                <a:latin typeface="Times" panose="02020603050405020304" pitchFamily="18" charset="0"/>
                <a:cs typeface="Times" panose="02020603050405020304" pitchFamily="18" charset="0"/>
              </a:rPr>
              <a:t>Supreme Court ruling in cases, such as Brown v. Board</a:t>
            </a:r>
          </a:p>
          <a:p>
            <a:pPr marL="514350" indent="-514350">
              <a:buFont typeface="+mj-lt"/>
              <a:buAutoNum type="alphaUcPeriod"/>
            </a:pPr>
            <a:r>
              <a:rPr lang="en-US" dirty="0">
                <a:latin typeface="Times" panose="02020603050405020304" pitchFamily="18" charset="0"/>
                <a:cs typeface="Times" panose="02020603050405020304" pitchFamily="18" charset="0"/>
              </a:rPr>
              <a:t>The development of federal agency such as the Federal Election Commission</a:t>
            </a:r>
          </a:p>
          <a:p>
            <a:pPr marL="514350" indent="-514350">
              <a:buFont typeface="+mj-lt"/>
              <a:buAutoNum type="alphaUcPeriod"/>
            </a:pPr>
            <a:r>
              <a:rPr lang="en-US" dirty="0">
                <a:latin typeface="Times" panose="02020603050405020304" pitchFamily="18" charset="0"/>
                <a:cs typeface="Times" panose="02020603050405020304" pitchFamily="18" charset="0"/>
              </a:rPr>
              <a:t>The passages of Constitutional Amendments, such as the 15</a:t>
            </a:r>
            <a:r>
              <a:rPr lang="en-US" baseline="30000" dirty="0">
                <a:latin typeface="Times" panose="02020603050405020304" pitchFamily="18" charset="0"/>
                <a:cs typeface="Times" panose="02020603050405020304" pitchFamily="18" charset="0"/>
              </a:rPr>
              <a:t>th</a:t>
            </a:r>
            <a:r>
              <a:rPr lang="en-US" dirty="0">
                <a:latin typeface="Times" panose="02020603050405020304" pitchFamily="18" charset="0"/>
                <a:cs typeface="Times" panose="02020603050405020304" pitchFamily="18" charset="0"/>
              </a:rPr>
              <a:t> and 19</a:t>
            </a:r>
            <a:r>
              <a:rPr lang="en-US" baseline="30000" dirty="0">
                <a:latin typeface="Times" panose="02020603050405020304" pitchFamily="18" charset="0"/>
                <a:cs typeface="Times" panose="02020603050405020304" pitchFamily="18" charset="0"/>
              </a:rPr>
              <a:t>th</a:t>
            </a:r>
            <a:r>
              <a:rPr lang="en-US" dirty="0">
                <a:latin typeface="Times" panose="02020603050405020304" pitchFamily="18" charset="0"/>
                <a:cs typeface="Times" panose="02020603050405020304" pitchFamily="18" charset="0"/>
              </a:rPr>
              <a:t> Amendment. </a:t>
            </a:r>
            <a:br>
              <a:rPr lang="en-US" dirty="0">
                <a:latin typeface="Times" panose="02020603050405020304" pitchFamily="18" charset="0"/>
                <a:cs typeface="Times" panose="02020603050405020304" pitchFamily="18" charset="0"/>
              </a:rPr>
            </a:br>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8201401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9E6B-3E94-4C5A-A8D7-55F855A069D9}"/>
              </a:ext>
            </a:extLst>
          </p:cNvPr>
          <p:cNvSpPr>
            <a:spLocks noGrp="1"/>
          </p:cNvSpPr>
          <p:nvPr>
            <p:ph type="title"/>
          </p:nvPr>
        </p:nvSpPr>
        <p:spPr>
          <a:xfrm>
            <a:off x="838200" y="365125"/>
            <a:ext cx="10515600" cy="909039"/>
          </a:xfrm>
          <a:solidFill>
            <a:schemeClr val="tx1"/>
          </a:solidFill>
        </p:spPr>
        <p:txBody>
          <a:bodyPr/>
          <a:lstStyle/>
          <a:p>
            <a:r>
              <a:rPr lang="en-US" b="1" dirty="0">
                <a:solidFill>
                  <a:schemeClr val="bg1"/>
                </a:solidFill>
                <a:latin typeface="Castellar" panose="020A0402060406010301" pitchFamily="18" charset="0"/>
              </a:rPr>
              <a:t>Challenge Questions</a:t>
            </a:r>
          </a:p>
        </p:txBody>
      </p:sp>
      <p:sp>
        <p:nvSpPr>
          <p:cNvPr id="3" name="Content Placeholder 2">
            <a:extLst>
              <a:ext uri="{FF2B5EF4-FFF2-40B4-BE49-F238E27FC236}">
                <a16:creationId xmlns:a16="http://schemas.microsoft.com/office/drawing/2014/main" id="{2EE2EF23-33D2-4A78-9390-D8353B9B7C43}"/>
              </a:ext>
            </a:extLst>
          </p:cNvPr>
          <p:cNvSpPr>
            <a:spLocks noGrp="1"/>
          </p:cNvSpPr>
          <p:nvPr>
            <p:ph idx="1"/>
          </p:nvPr>
        </p:nvSpPr>
        <p:spPr>
          <a:xfrm>
            <a:off x="434715" y="1469036"/>
            <a:ext cx="11392524" cy="5141626"/>
          </a:xfrm>
          <a:solidFill>
            <a:schemeClr val="bg1"/>
          </a:solidFill>
          <a:ln>
            <a:solidFill>
              <a:srgbClr val="002060"/>
            </a:solidFill>
          </a:ln>
        </p:spPr>
        <p:txBody>
          <a:bodyPr>
            <a:normAutofit/>
          </a:bodyPr>
          <a:lstStyle/>
          <a:p>
            <a:pPr marL="0" indent="0">
              <a:buNone/>
            </a:pPr>
            <a:r>
              <a:rPr lang="en-US" dirty="0">
                <a:latin typeface="Times" panose="02020603050405020304" pitchFamily="18" charset="0"/>
                <a:cs typeface="Times" panose="02020603050405020304" pitchFamily="18" charset="0"/>
              </a:rPr>
              <a:t>4. The grandfather clause and literacy test were similar in that both were designed to __________________.  </a:t>
            </a:r>
          </a:p>
          <a:p>
            <a:pPr marL="514350" indent="-514350">
              <a:buFont typeface="+mj-lt"/>
              <a:buAutoNum type="alphaUcPeriod"/>
            </a:pPr>
            <a:r>
              <a:rPr lang="en-US" dirty="0">
                <a:latin typeface="Times" panose="02020603050405020304" pitchFamily="18" charset="0"/>
                <a:cs typeface="Times" panose="02020603050405020304" pitchFamily="18" charset="0"/>
              </a:rPr>
              <a:t>drive the carpetbaggers permanently from the South </a:t>
            </a:r>
          </a:p>
          <a:p>
            <a:pPr marL="514350" indent="-514350">
              <a:buFont typeface="+mj-lt"/>
              <a:buAutoNum type="alphaUcPeriod"/>
            </a:pPr>
            <a:r>
              <a:rPr lang="en-US" dirty="0">
                <a:latin typeface="Times" panose="02020603050405020304" pitchFamily="18" charset="0"/>
                <a:cs typeface="Times" panose="02020603050405020304" pitchFamily="18" charset="0"/>
              </a:rPr>
              <a:t>force southern leaders to agree to Northern leaders views on Reconstruction </a:t>
            </a:r>
          </a:p>
          <a:p>
            <a:pPr marL="514350" indent="-514350">
              <a:buFont typeface="+mj-lt"/>
              <a:buAutoNum type="alphaUcPeriod"/>
            </a:pPr>
            <a:r>
              <a:rPr lang="en-US" dirty="0">
                <a:latin typeface="Times" panose="02020603050405020304" pitchFamily="18" charset="0"/>
                <a:cs typeface="Times" panose="02020603050405020304" pitchFamily="18" charset="0"/>
              </a:rPr>
              <a:t>Prevent African Americans in the South from voting</a:t>
            </a:r>
          </a:p>
          <a:p>
            <a:pPr marL="514350" indent="-514350">
              <a:buFont typeface="+mj-lt"/>
              <a:buAutoNum type="alphaUcPeriod"/>
            </a:pPr>
            <a:r>
              <a:rPr lang="en-US" dirty="0">
                <a:latin typeface="Times" panose="02020603050405020304" pitchFamily="18" charset="0"/>
                <a:cs typeface="Times" panose="02020603050405020304" pitchFamily="18" charset="0"/>
              </a:rPr>
              <a:t>Stop former slaves from obtaining an education </a:t>
            </a:r>
            <a:br>
              <a:rPr lang="en-US" dirty="0">
                <a:latin typeface="Times" panose="02020603050405020304" pitchFamily="18" charset="0"/>
                <a:cs typeface="Times" panose="02020603050405020304" pitchFamily="18" charset="0"/>
              </a:rPr>
            </a:br>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423520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9E6B-3E94-4C5A-A8D7-55F855A069D9}"/>
              </a:ext>
            </a:extLst>
          </p:cNvPr>
          <p:cNvSpPr>
            <a:spLocks noGrp="1"/>
          </p:cNvSpPr>
          <p:nvPr>
            <p:ph type="title"/>
          </p:nvPr>
        </p:nvSpPr>
        <p:spPr>
          <a:xfrm>
            <a:off x="838200" y="365125"/>
            <a:ext cx="10515600" cy="909039"/>
          </a:xfrm>
          <a:solidFill>
            <a:schemeClr val="tx1"/>
          </a:solidFill>
        </p:spPr>
        <p:txBody>
          <a:bodyPr/>
          <a:lstStyle/>
          <a:p>
            <a:r>
              <a:rPr lang="en-US" b="1" dirty="0">
                <a:solidFill>
                  <a:schemeClr val="bg1"/>
                </a:solidFill>
                <a:latin typeface="Castellar" panose="020A0402060406010301" pitchFamily="18" charset="0"/>
              </a:rPr>
              <a:t>Challenge Questions</a:t>
            </a:r>
          </a:p>
        </p:txBody>
      </p:sp>
      <p:sp>
        <p:nvSpPr>
          <p:cNvPr id="3" name="Content Placeholder 2">
            <a:extLst>
              <a:ext uri="{FF2B5EF4-FFF2-40B4-BE49-F238E27FC236}">
                <a16:creationId xmlns:a16="http://schemas.microsoft.com/office/drawing/2014/main" id="{2EE2EF23-33D2-4A78-9390-D8353B9B7C43}"/>
              </a:ext>
            </a:extLst>
          </p:cNvPr>
          <p:cNvSpPr>
            <a:spLocks noGrp="1"/>
          </p:cNvSpPr>
          <p:nvPr>
            <p:ph idx="1"/>
          </p:nvPr>
        </p:nvSpPr>
        <p:spPr>
          <a:xfrm>
            <a:off x="434715" y="1469036"/>
            <a:ext cx="11392524" cy="5141626"/>
          </a:xfrm>
          <a:solidFill>
            <a:schemeClr val="bg1"/>
          </a:solidFill>
          <a:ln>
            <a:solidFill>
              <a:srgbClr val="002060"/>
            </a:solidFill>
          </a:ln>
        </p:spPr>
        <p:txBody>
          <a:bodyPr>
            <a:normAutofit fontScale="92500" lnSpcReduction="10000"/>
          </a:bodyPr>
          <a:lstStyle/>
          <a:p>
            <a:pPr marL="0" indent="0">
              <a:buNone/>
            </a:pPr>
            <a:r>
              <a:rPr lang="en-US" dirty="0">
                <a:latin typeface="Times" panose="02020603050405020304" pitchFamily="18" charset="0"/>
                <a:cs typeface="Times" panose="02020603050405020304" pitchFamily="18" charset="0"/>
              </a:rPr>
              <a:t>The quotations below are from two United States Supreme Court decisions</a:t>
            </a:r>
          </a:p>
          <a:p>
            <a:pPr marL="571500" indent="-571500">
              <a:buAutoNum type="romanUcPeriod"/>
            </a:pPr>
            <a:r>
              <a:rPr lang="en-US" dirty="0">
                <a:latin typeface="Times" panose="02020603050405020304" pitchFamily="18" charset="0"/>
                <a:cs typeface="Times" panose="02020603050405020304" pitchFamily="18" charset="0"/>
              </a:rPr>
              <a:t>“Separation of the races does not place a badge of inferiority upon one group over another, thus it is not a violation of the 14</a:t>
            </a:r>
            <a:r>
              <a:rPr lang="en-US" baseline="30000" dirty="0">
                <a:latin typeface="Times" panose="02020603050405020304" pitchFamily="18" charset="0"/>
                <a:cs typeface="Times" panose="02020603050405020304" pitchFamily="18" charset="0"/>
              </a:rPr>
              <a:t>th</a:t>
            </a:r>
            <a:r>
              <a:rPr lang="en-US" dirty="0">
                <a:latin typeface="Times" panose="02020603050405020304" pitchFamily="18" charset="0"/>
                <a:cs typeface="Times" panose="02020603050405020304" pitchFamily="18" charset="0"/>
              </a:rPr>
              <a:t> amendment.” (1896)</a:t>
            </a:r>
          </a:p>
          <a:p>
            <a:pPr marL="571500" indent="-571500">
              <a:buAutoNum type="romanUcPeriod"/>
            </a:pPr>
            <a:r>
              <a:rPr lang="en-US" dirty="0">
                <a:latin typeface="Times" panose="02020603050405020304" pitchFamily="18" charset="0"/>
                <a:cs typeface="Times" panose="02020603050405020304" pitchFamily="18" charset="0"/>
              </a:rPr>
              <a:t>“To separate children in grade school and high school from other of similar age and qualifications solely because of their races generates a feeling of inferiority as to their status. .  . That may effect their lives and minds in a way unlikely ever undone.” (1954)</a:t>
            </a:r>
          </a:p>
          <a:p>
            <a:pPr marL="0" indent="0">
              <a:buNone/>
            </a:pPr>
            <a:r>
              <a:rPr lang="en-US" dirty="0">
                <a:latin typeface="Times" panose="02020603050405020304" pitchFamily="18" charset="0"/>
                <a:cs typeface="Times" panose="02020603050405020304" pitchFamily="18" charset="0"/>
              </a:rPr>
              <a:t>5. The difference in opinion between the rulings best shows ___________.</a:t>
            </a:r>
          </a:p>
          <a:p>
            <a:pPr marL="514350" indent="-514350">
              <a:buAutoNum type="alphaUcPeriod"/>
            </a:pPr>
            <a:r>
              <a:rPr lang="en-US" dirty="0">
                <a:latin typeface="Times" panose="02020603050405020304" pitchFamily="18" charset="0"/>
                <a:cs typeface="Times" panose="02020603050405020304" pitchFamily="18" charset="0"/>
              </a:rPr>
              <a:t>A change in judicial philosophy and public attitudes</a:t>
            </a:r>
          </a:p>
          <a:p>
            <a:pPr marL="514350" indent="-514350">
              <a:buAutoNum type="alphaUcPeriod"/>
            </a:pPr>
            <a:r>
              <a:rPr lang="en-US" dirty="0">
                <a:latin typeface="Times" panose="02020603050405020304" pitchFamily="18" charset="0"/>
                <a:cs typeface="Times" panose="02020603050405020304" pitchFamily="18" charset="0"/>
              </a:rPr>
              <a:t>The persistent efforts of the major political parties to increase equal opportunity</a:t>
            </a:r>
          </a:p>
          <a:p>
            <a:pPr marL="514350" indent="-514350">
              <a:buAutoNum type="alphaUcPeriod"/>
            </a:pPr>
            <a:r>
              <a:rPr lang="en-US" dirty="0">
                <a:latin typeface="Times" panose="02020603050405020304" pitchFamily="18" charset="0"/>
                <a:cs typeface="Times" panose="02020603050405020304" pitchFamily="18" charset="0"/>
              </a:rPr>
              <a:t>A recognition that democracy depends on economic equality for all citizens</a:t>
            </a:r>
          </a:p>
          <a:p>
            <a:pPr marL="514350" indent="-514350">
              <a:buAutoNum type="alphaUcPeriod"/>
            </a:pPr>
            <a:r>
              <a:rPr lang="en-US" dirty="0">
                <a:latin typeface="Times" panose="02020603050405020304" pitchFamily="18" charset="0"/>
                <a:cs typeface="Times" panose="02020603050405020304" pitchFamily="18" charset="0"/>
              </a:rPr>
              <a:t>The refusal of the Supreme Court to deal with controversial issues</a:t>
            </a:r>
          </a:p>
        </p:txBody>
      </p:sp>
    </p:spTree>
    <p:extLst>
      <p:ext uri="{BB962C8B-B14F-4D97-AF65-F5344CB8AC3E}">
        <p14:creationId xmlns:p14="http://schemas.microsoft.com/office/powerpoint/2010/main" val="1355855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03EBB-16DB-0143-A117-124EAB300802}"/>
              </a:ext>
            </a:extLst>
          </p:cNvPr>
          <p:cNvSpPr>
            <a:spLocks noGrp="1"/>
          </p:cNvSpPr>
          <p:nvPr>
            <p:ph idx="1"/>
          </p:nvPr>
        </p:nvSpPr>
        <p:spPr>
          <a:xfrm>
            <a:off x="533400" y="622300"/>
            <a:ext cx="11074400" cy="5816600"/>
          </a:xfrm>
          <a:solidFill>
            <a:schemeClr val="bg1"/>
          </a:solidFill>
          <a:ln>
            <a:solidFill>
              <a:schemeClr val="tx1">
                <a:lumMod val="75000"/>
                <a:lumOff val="25000"/>
              </a:schemeClr>
            </a:solidFill>
          </a:ln>
        </p:spPr>
        <p:txBody>
          <a:bodyPr>
            <a:normAutofit/>
          </a:bodyPr>
          <a:lstStyle/>
          <a:p>
            <a:pPr marL="0" indent="0">
              <a:buNone/>
            </a:pPr>
            <a:r>
              <a:rPr lang="en-US" sz="1800" b="1" dirty="0">
                <a:latin typeface="Times" pitchFamily="2" charset="0"/>
              </a:rPr>
              <a:t>UNIT 7 - CITIZENSHIP</a:t>
            </a:r>
          </a:p>
          <a:p>
            <a:pPr lvl="0"/>
            <a:r>
              <a:rPr lang="en-US" sz="1800" b="1" dirty="0">
                <a:latin typeface="Times" pitchFamily="2" charset="0"/>
              </a:rPr>
              <a:t>CL.C&amp;G.3.3</a:t>
            </a:r>
            <a:r>
              <a:rPr lang="en-US" sz="1800" dirty="0">
                <a:latin typeface="Times" pitchFamily="2" charset="0"/>
              </a:rPr>
              <a:t> Summarize the changes in process, perception, and the interpretation of United States citizenship and naturalization</a:t>
            </a:r>
          </a:p>
          <a:p>
            <a:pPr lvl="0"/>
            <a:r>
              <a:rPr lang="en-US" sz="1800" b="1" dirty="0">
                <a:latin typeface="Times" pitchFamily="2" charset="0"/>
              </a:rPr>
              <a:t>CL.G.1.1</a:t>
            </a:r>
            <a:r>
              <a:rPr lang="en-US" sz="1800" dirty="0">
                <a:latin typeface="Times" pitchFamily="2" charset="0"/>
              </a:rPr>
              <a:t> Explain how views on freedom and equality influence legislation and public policy on issues of immigration, migration and the environment</a:t>
            </a:r>
          </a:p>
          <a:p>
            <a:pPr marL="0" indent="0">
              <a:buNone/>
            </a:pPr>
            <a:r>
              <a:rPr lang="en-US" sz="2000" b="1" dirty="0">
                <a:solidFill>
                  <a:srgbClr val="C00000"/>
                </a:solidFill>
                <a:latin typeface="Times" pitchFamily="2" charset="0"/>
              </a:rPr>
              <a:t>ESSENTIAL QUESTION: </a:t>
            </a:r>
            <a:r>
              <a:rPr lang="en-US" sz="2000" dirty="0">
                <a:latin typeface="Times" pitchFamily="2" charset="0"/>
              </a:rPr>
              <a:t>How do citizens of the United States engage in civic participation and combat errors within American democracy?</a:t>
            </a:r>
            <a:r>
              <a:rPr lang="en-US" sz="2000" b="1" i="1" dirty="0">
                <a:latin typeface="Times" pitchFamily="2" charset="0"/>
              </a:rPr>
              <a:t> </a:t>
            </a:r>
            <a:endParaRPr lang="en-US" sz="2000" dirty="0">
              <a:latin typeface="Times" pitchFamily="2" charset="0"/>
            </a:endParaRPr>
          </a:p>
          <a:p>
            <a:pPr marL="0" indent="0">
              <a:buNone/>
            </a:pPr>
            <a:r>
              <a:rPr lang="en-US" sz="2000" b="1" dirty="0">
                <a:solidFill>
                  <a:srgbClr val="002060"/>
                </a:solidFill>
                <a:latin typeface="Times" pitchFamily="2" charset="0"/>
              </a:rPr>
              <a:t>STUDENTS CAN:</a:t>
            </a:r>
          </a:p>
          <a:p>
            <a:pPr marL="690563" lvl="0" indent="-225425"/>
            <a:r>
              <a:rPr lang="en-US" sz="2000" dirty="0">
                <a:latin typeface="Times" pitchFamily="2" charset="0"/>
              </a:rPr>
              <a:t>Explain historic factors that have impacted immigration to the United States </a:t>
            </a:r>
          </a:p>
          <a:p>
            <a:pPr marL="690563" lvl="0" indent="-225425"/>
            <a:r>
              <a:rPr lang="en-US" sz="2000" dirty="0">
                <a:latin typeface="Times" pitchFamily="2" charset="0"/>
              </a:rPr>
              <a:t>Evaluate the legitimacy of barriers to American citizenship</a:t>
            </a:r>
          </a:p>
          <a:p>
            <a:pPr marL="0" indent="0">
              <a:buNone/>
            </a:pPr>
            <a:r>
              <a:rPr lang="en-US" sz="2000" b="1" dirty="0">
                <a:solidFill>
                  <a:srgbClr val="C00000"/>
                </a:solidFill>
                <a:latin typeface="Times" pitchFamily="2" charset="0"/>
              </a:rPr>
              <a:t>AGENDA:</a:t>
            </a:r>
          </a:p>
          <a:p>
            <a:pPr>
              <a:buFont typeface="Wingdings" pitchFamily="2" charset="2"/>
              <a:buChar char="Ø"/>
            </a:pPr>
            <a:r>
              <a:rPr lang="en-US" sz="2000" dirty="0">
                <a:latin typeface="Times" pitchFamily="2" charset="0"/>
              </a:rPr>
              <a:t>Challenge questions </a:t>
            </a:r>
          </a:p>
          <a:p>
            <a:pPr>
              <a:buFont typeface="Wingdings" pitchFamily="2" charset="2"/>
              <a:buChar char="Ø"/>
            </a:pPr>
            <a:r>
              <a:rPr lang="en-US" sz="2000" dirty="0">
                <a:latin typeface="Times" pitchFamily="2" charset="0"/>
              </a:rPr>
              <a:t>Unit Test – Citizenship and Civic Engagement </a:t>
            </a:r>
          </a:p>
          <a:p>
            <a:pPr marL="0" indent="0">
              <a:buNone/>
            </a:pPr>
            <a:endParaRPr lang="en-US" sz="2000" dirty="0">
              <a:latin typeface="Times" pitchFamily="2" charset="0"/>
            </a:endParaRPr>
          </a:p>
          <a:p>
            <a:pPr marL="0" indent="0">
              <a:buNone/>
            </a:pPr>
            <a:r>
              <a:rPr lang="en-US" sz="2000" dirty="0">
                <a:latin typeface="Times" pitchFamily="2" charset="0"/>
              </a:rPr>
              <a:t>HOMEWORK:</a:t>
            </a:r>
          </a:p>
          <a:p>
            <a:endParaRPr lang="en-US" dirty="0"/>
          </a:p>
        </p:txBody>
      </p:sp>
    </p:spTree>
    <p:extLst>
      <p:ext uri="{BB962C8B-B14F-4D97-AF65-F5344CB8AC3E}">
        <p14:creationId xmlns:p14="http://schemas.microsoft.com/office/powerpoint/2010/main" val="2810376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7231</TotalTime>
  <Words>8064</Words>
  <Application>Microsoft Office PowerPoint</Application>
  <PresentationFormat>Widescreen</PresentationFormat>
  <Paragraphs>859</Paragraphs>
  <Slides>99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Arial</vt:lpstr>
      <vt:lpstr>Baskerville Old Face</vt:lpstr>
      <vt:lpstr>Calibri</vt:lpstr>
      <vt:lpstr>Calibri Light</vt:lpstr>
      <vt:lpstr>Castellar</vt:lpstr>
      <vt:lpstr>Times</vt:lpstr>
      <vt:lpstr>Times New Roman</vt:lpstr>
      <vt:lpstr>Wingdings</vt:lpstr>
      <vt:lpstr>Office Theme</vt:lpstr>
      <vt:lpstr>American Citizenry</vt:lpstr>
      <vt:lpstr>PowerPoint Presentation</vt:lpstr>
      <vt:lpstr>The Purpose Citizenship</vt:lpstr>
      <vt:lpstr>E Pluribus Unum</vt:lpstr>
      <vt:lpstr>American Citizens </vt:lpstr>
      <vt:lpstr>PowerPoint Presentation</vt:lpstr>
      <vt:lpstr>Citizens of E Pluribus Unum</vt:lpstr>
      <vt:lpstr>Demonstrating Citizenship</vt:lpstr>
      <vt:lpstr>Actions of Citizens</vt:lpstr>
      <vt:lpstr>Challenges of American Citizens</vt:lpstr>
      <vt:lpstr>Duty or Responsibility of Citizenship</vt:lpstr>
      <vt:lpstr>PowerPoint Presentation</vt:lpstr>
      <vt:lpstr>A Nation of Immigrants?</vt:lpstr>
      <vt:lpstr>American Culture</vt:lpstr>
      <vt:lpstr>Becoming American</vt:lpstr>
      <vt:lpstr>Citizenship</vt:lpstr>
      <vt:lpstr>Building American Culture</vt:lpstr>
      <vt:lpstr>PowerPoint Presentation</vt:lpstr>
      <vt:lpstr>Challenges of American Citizens</vt:lpstr>
      <vt:lpstr>The Process of becoming </vt:lpstr>
      <vt:lpstr>Qualifying for Citizenship</vt:lpstr>
      <vt:lpstr>Being Good Stewarts of Citizenship</vt:lpstr>
      <vt:lpstr>Mandatory testing?</vt:lpstr>
      <vt:lpstr>PowerPoint Presentation</vt:lpstr>
      <vt:lpstr>Who Gets In?</vt:lpstr>
      <vt:lpstr>Who is allowed in?</vt:lpstr>
      <vt:lpstr>History of Barriers</vt:lpstr>
      <vt:lpstr>Controlling Immigration</vt:lpstr>
      <vt:lpstr>Point of View on immigration</vt:lpstr>
      <vt:lpstr>Understanding Point of View</vt:lpstr>
      <vt:lpstr>PowerPoint Presentation</vt:lpstr>
      <vt:lpstr>Understanding Point of View </vt:lpstr>
      <vt:lpstr>Immigration Factors </vt:lpstr>
      <vt:lpstr>Current Events Journal</vt:lpstr>
      <vt:lpstr>PowerPoint Presentation</vt:lpstr>
      <vt:lpstr>Understanding the Article</vt:lpstr>
      <vt:lpstr>Revisions</vt:lpstr>
      <vt:lpstr>Op-Ed Writing</vt:lpstr>
      <vt:lpstr>DACA Challenge</vt:lpstr>
      <vt:lpstr>PowerPoint Presentation</vt:lpstr>
      <vt:lpstr>Content Connections</vt:lpstr>
      <vt:lpstr>PowerPoint Presentation</vt:lpstr>
      <vt:lpstr>Citizenship Test </vt:lpstr>
      <vt:lpstr>Let’s Be Civil </vt:lpstr>
      <vt:lpstr>14th = Equality</vt:lpstr>
      <vt:lpstr>Equality???? </vt:lpstr>
      <vt:lpstr>Stand &amp; Deliver</vt:lpstr>
      <vt:lpstr>Debating Equality</vt:lpstr>
      <vt:lpstr>Issue &amp; Region</vt:lpstr>
      <vt:lpstr>PowerPoint Presentation</vt:lpstr>
      <vt:lpstr>Constitutional Challenges</vt:lpstr>
      <vt:lpstr>Issues of Inequality</vt:lpstr>
      <vt:lpstr>Are in equality????? </vt:lpstr>
      <vt:lpstr>Guidelines for Equal Protection </vt:lpstr>
      <vt:lpstr>The Doctrine of Separate But Equal </vt:lpstr>
      <vt:lpstr>Stand &amp; Deliver</vt:lpstr>
      <vt:lpstr>PowerPoint Presentation</vt:lpstr>
      <vt:lpstr>Perspectives of Jim Crow</vt:lpstr>
      <vt:lpstr>Voice of the people</vt:lpstr>
      <vt:lpstr>Limiting Voice of the People</vt:lpstr>
      <vt:lpstr>Protecting suffrage rights</vt:lpstr>
      <vt:lpstr>Diversity in America</vt:lpstr>
      <vt:lpstr>Barriers to voice in Government </vt:lpstr>
      <vt:lpstr>Stand &amp; Deliver</vt:lpstr>
      <vt:lpstr>Current Debate</vt:lpstr>
      <vt:lpstr>PowerPoint Presentation</vt:lpstr>
      <vt:lpstr>A Day of Reflection</vt:lpstr>
      <vt:lpstr>The March of Civil Rights</vt:lpstr>
      <vt:lpstr>Tactics of Civil Rights</vt:lpstr>
      <vt:lpstr>Image of Civil Disobedience </vt:lpstr>
      <vt:lpstr>Impact of Civil Disobedience </vt:lpstr>
      <vt:lpstr>Letter from a Birmingham Jail</vt:lpstr>
      <vt:lpstr>Stand &amp; Deliver</vt:lpstr>
      <vt:lpstr>PowerPoint Presentation</vt:lpstr>
      <vt:lpstr>Civil Rights recall </vt:lpstr>
      <vt:lpstr>Stand &amp; Deliver Round Robin</vt:lpstr>
      <vt:lpstr>Stand &amp; Deliver in Common</vt:lpstr>
      <vt:lpstr>PowerPoint Presentation</vt:lpstr>
      <vt:lpstr>Stand &amp; Deliver Round Robin</vt:lpstr>
      <vt:lpstr>Stand &amp; Deliver in Common</vt:lpstr>
      <vt:lpstr>Task Verb</vt:lpstr>
      <vt:lpstr>FRQ - Steps to Success </vt:lpstr>
      <vt:lpstr>Task Verb Challenge</vt:lpstr>
      <vt:lpstr>Free Response Question</vt:lpstr>
      <vt:lpstr>PowerPoint Presentation</vt:lpstr>
      <vt:lpstr>Task Verb Challenge</vt:lpstr>
      <vt:lpstr>FRQ - Steps to Success </vt:lpstr>
      <vt:lpstr>Free Response Question</vt:lpstr>
      <vt:lpstr>FRQ</vt:lpstr>
      <vt:lpstr>Letter from a Birmingham Jail</vt:lpstr>
      <vt:lpstr>Amendment to the Constitution</vt:lpstr>
      <vt:lpstr>PowerPoint Presentation</vt:lpstr>
      <vt:lpstr>Amendment to the Constitution</vt:lpstr>
      <vt:lpstr>Challenge Questions</vt:lpstr>
      <vt:lpstr>Challenge Questions</vt:lpstr>
      <vt:lpstr>Challenge Questions</vt:lpstr>
      <vt:lpstr>Challenge Questions</vt:lpstr>
      <vt:lpstr>Challenge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Citizenry</dc:title>
  <dc:creator>Andrew Hultberg</dc:creator>
  <cp:lastModifiedBy>Hultberg, Andrew P</cp:lastModifiedBy>
  <cp:revision>83</cp:revision>
  <dcterms:created xsi:type="dcterms:W3CDTF">2021-08-22T17:39:34Z</dcterms:created>
  <dcterms:modified xsi:type="dcterms:W3CDTF">2021-09-16T14:37:10Z</dcterms:modified>
</cp:coreProperties>
</file>