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66" r:id="rId3"/>
    <p:sldId id="368" r:id="rId4"/>
    <p:sldId id="366" r:id="rId5"/>
    <p:sldId id="398" r:id="rId6"/>
    <p:sldId id="384" r:id="rId7"/>
    <p:sldId id="397" r:id="rId8"/>
    <p:sldId id="387" r:id="rId9"/>
    <p:sldId id="386" r:id="rId10"/>
    <p:sldId id="261" r:id="rId11"/>
    <p:sldId id="369" r:id="rId12"/>
    <p:sldId id="257" r:id="rId13"/>
    <p:sldId id="258" r:id="rId14"/>
    <p:sldId id="259" r:id="rId15"/>
    <p:sldId id="263" r:id="rId16"/>
    <p:sldId id="262" r:id="rId17"/>
    <p:sldId id="260" r:id="rId18"/>
    <p:sldId id="370" r:id="rId19"/>
    <p:sldId id="371" r:id="rId20"/>
    <p:sldId id="264" r:id="rId21"/>
    <p:sldId id="372" r:id="rId22"/>
    <p:sldId id="399" r:id="rId23"/>
    <p:sldId id="400" r:id="rId24"/>
    <p:sldId id="401" r:id="rId25"/>
    <p:sldId id="375" r:id="rId26"/>
    <p:sldId id="376" r:id="rId27"/>
    <p:sldId id="373" r:id="rId28"/>
    <p:sldId id="265" r:id="rId29"/>
    <p:sldId id="374" r:id="rId30"/>
    <p:sldId id="377" r:id="rId31"/>
    <p:sldId id="378" r:id="rId32"/>
    <p:sldId id="380" r:id="rId33"/>
    <p:sldId id="382" r:id="rId34"/>
    <p:sldId id="392" r:id="rId35"/>
    <p:sldId id="379" r:id="rId36"/>
    <p:sldId id="381" r:id="rId37"/>
    <p:sldId id="383" r:id="rId38"/>
    <p:sldId id="385" r:id="rId39"/>
    <p:sldId id="393" r:id="rId40"/>
    <p:sldId id="354" r:id="rId41"/>
    <p:sldId id="388" r:id="rId42"/>
    <p:sldId id="389" r:id="rId43"/>
    <p:sldId id="402" r:id="rId44"/>
    <p:sldId id="395" r:id="rId45"/>
    <p:sldId id="396" r:id="rId46"/>
    <p:sldId id="403" r:id="rId47"/>
    <p:sldId id="404" r:id="rId48"/>
    <p:sldId id="405" r:id="rId49"/>
    <p:sldId id="407" r:id="rId50"/>
    <p:sldId id="406" r:id="rId51"/>
    <p:sldId id="40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188" autoAdjust="0"/>
  </p:normalViewPr>
  <p:slideViewPr>
    <p:cSldViewPr snapToGrid="0">
      <p:cViewPr varScale="1">
        <p:scale>
          <a:sx n="60" d="100"/>
          <a:sy n="60" d="100"/>
        </p:scale>
        <p:origin x="105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A952E-A6EB-4367-BD14-AA55BC114EB8}"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8D202-B86A-4064-8D6A-45609C4EF36F}" type="slidenum">
              <a:rPr lang="en-US" smtClean="0"/>
              <a:t>‹#›</a:t>
            </a:fld>
            <a:endParaRPr lang="en-US"/>
          </a:p>
        </p:txBody>
      </p:sp>
    </p:spTree>
    <p:extLst>
      <p:ext uri="{BB962C8B-B14F-4D97-AF65-F5344CB8AC3E}">
        <p14:creationId xmlns:p14="http://schemas.microsoft.com/office/powerpoint/2010/main" val="175327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6</a:t>
            </a:fld>
            <a:endParaRPr lang="en-US"/>
          </a:p>
        </p:txBody>
      </p:sp>
    </p:spTree>
    <p:extLst>
      <p:ext uri="{BB962C8B-B14F-4D97-AF65-F5344CB8AC3E}">
        <p14:creationId xmlns:p14="http://schemas.microsoft.com/office/powerpoint/2010/main" val="223971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35</a:t>
            </a:fld>
            <a:endParaRPr lang="en-US"/>
          </a:p>
        </p:txBody>
      </p:sp>
    </p:spTree>
    <p:extLst>
      <p:ext uri="{BB962C8B-B14F-4D97-AF65-F5344CB8AC3E}">
        <p14:creationId xmlns:p14="http://schemas.microsoft.com/office/powerpoint/2010/main" val="132639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36</a:t>
            </a:fld>
            <a:endParaRPr lang="en-US"/>
          </a:p>
        </p:txBody>
      </p:sp>
    </p:spTree>
    <p:extLst>
      <p:ext uri="{BB962C8B-B14F-4D97-AF65-F5344CB8AC3E}">
        <p14:creationId xmlns:p14="http://schemas.microsoft.com/office/powerpoint/2010/main" val="171270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37</a:t>
            </a:fld>
            <a:endParaRPr lang="en-US"/>
          </a:p>
        </p:txBody>
      </p:sp>
    </p:spTree>
    <p:extLst>
      <p:ext uri="{BB962C8B-B14F-4D97-AF65-F5344CB8AC3E}">
        <p14:creationId xmlns:p14="http://schemas.microsoft.com/office/powerpoint/2010/main" val="267456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38</a:t>
            </a:fld>
            <a:endParaRPr lang="en-US"/>
          </a:p>
        </p:txBody>
      </p:sp>
    </p:spTree>
    <p:extLst>
      <p:ext uri="{BB962C8B-B14F-4D97-AF65-F5344CB8AC3E}">
        <p14:creationId xmlns:p14="http://schemas.microsoft.com/office/powerpoint/2010/main" val="263773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41</a:t>
            </a:fld>
            <a:endParaRPr lang="en-US"/>
          </a:p>
        </p:txBody>
      </p:sp>
    </p:spTree>
    <p:extLst>
      <p:ext uri="{BB962C8B-B14F-4D97-AF65-F5344CB8AC3E}">
        <p14:creationId xmlns:p14="http://schemas.microsoft.com/office/powerpoint/2010/main" val="290839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42</a:t>
            </a:fld>
            <a:endParaRPr lang="en-US"/>
          </a:p>
        </p:txBody>
      </p:sp>
    </p:spTree>
    <p:extLst>
      <p:ext uri="{BB962C8B-B14F-4D97-AF65-F5344CB8AC3E}">
        <p14:creationId xmlns:p14="http://schemas.microsoft.com/office/powerpoint/2010/main" val="164637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49</a:t>
            </a:fld>
            <a:endParaRPr lang="en-US"/>
          </a:p>
        </p:txBody>
      </p:sp>
    </p:spTree>
    <p:extLst>
      <p:ext uri="{BB962C8B-B14F-4D97-AF65-F5344CB8AC3E}">
        <p14:creationId xmlns:p14="http://schemas.microsoft.com/office/powerpoint/2010/main" val="241589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8</a:t>
            </a:fld>
            <a:endParaRPr lang="en-US"/>
          </a:p>
        </p:txBody>
      </p:sp>
    </p:spTree>
    <p:extLst>
      <p:ext uri="{BB962C8B-B14F-4D97-AF65-F5344CB8AC3E}">
        <p14:creationId xmlns:p14="http://schemas.microsoft.com/office/powerpoint/2010/main" val="268576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13</a:t>
            </a:fld>
            <a:endParaRPr lang="en-US"/>
          </a:p>
        </p:txBody>
      </p:sp>
    </p:spTree>
    <p:extLst>
      <p:ext uri="{BB962C8B-B14F-4D97-AF65-F5344CB8AC3E}">
        <p14:creationId xmlns:p14="http://schemas.microsoft.com/office/powerpoint/2010/main" val="102358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25</a:t>
            </a:fld>
            <a:endParaRPr lang="en-US"/>
          </a:p>
        </p:txBody>
      </p:sp>
    </p:spTree>
    <p:extLst>
      <p:ext uri="{BB962C8B-B14F-4D97-AF65-F5344CB8AC3E}">
        <p14:creationId xmlns:p14="http://schemas.microsoft.com/office/powerpoint/2010/main" val="44717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29</a:t>
            </a:fld>
            <a:endParaRPr lang="en-US"/>
          </a:p>
        </p:txBody>
      </p:sp>
    </p:spTree>
    <p:extLst>
      <p:ext uri="{BB962C8B-B14F-4D97-AF65-F5344CB8AC3E}">
        <p14:creationId xmlns:p14="http://schemas.microsoft.com/office/powerpoint/2010/main" val="37640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30</a:t>
            </a:fld>
            <a:endParaRPr lang="en-US"/>
          </a:p>
        </p:txBody>
      </p:sp>
    </p:spTree>
    <p:extLst>
      <p:ext uri="{BB962C8B-B14F-4D97-AF65-F5344CB8AC3E}">
        <p14:creationId xmlns:p14="http://schemas.microsoft.com/office/powerpoint/2010/main" val="29894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32</a:t>
            </a:fld>
            <a:endParaRPr lang="en-US"/>
          </a:p>
        </p:txBody>
      </p:sp>
    </p:spTree>
    <p:extLst>
      <p:ext uri="{BB962C8B-B14F-4D97-AF65-F5344CB8AC3E}">
        <p14:creationId xmlns:p14="http://schemas.microsoft.com/office/powerpoint/2010/main" val="38913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33</a:t>
            </a:fld>
            <a:endParaRPr lang="en-US"/>
          </a:p>
        </p:txBody>
      </p:sp>
    </p:spTree>
    <p:extLst>
      <p:ext uri="{BB962C8B-B14F-4D97-AF65-F5344CB8AC3E}">
        <p14:creationId xmlns:p14="http://schemas.microsoft.com/office/powerpoint/2010/main" val="336967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8D202-B86A-4064-8D6A-45609C4EF36F}" type="slidenum">
              <a:rPr lang="en-US" smtClean="0"/>
              <a:t>34</a:t>
            </a:fld>
            <a:endParaRPr lang="en-US"/>
          </a:p>
        </p:txBody>
      </p:sp>
    </p:spTree>
    <p:extLst>
      <p:ext uri="{BB962C8B-B14F-4D97-AF65-F5344CB8AC3E}">
        <p14:creationId xmlns:p14="http://schemas.microsoft.com/office/powerpoint/2010/main" val="572863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F62FB91-26AF-41EF-9237-ABAA2CC5F9AF}" type="datetimeFigureOut">
              <a:rPr lang="en-US" smtClean="0"/>
              <a:t>11/25/2024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394608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62FB91-26AF-41EF-9237-ABAA2CC5F9AF}"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69591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F62FB91-26AF-41EF-9237-ABAA2CC5F9A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412210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F62FB91-26AF-41EF-9237-ABAA2CC5F9A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2249545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2FB91-26AF-41EF-9237-ABAA2CC5F9A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1557930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F62FB91-26AF-41EF-9237-ABAA2CC5F9AF}"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3036580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F62FB91-26AF-41EF-9237-ABAA2CC5F9AF}" type="datetimeFigureOut">
              <a:rPr lang="en-US" smtClean="0"/>
              <a:t>11/25/2024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335453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F62FB91-26AF-41EF-9237-ABAA2CC5F9A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745293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F62FB91-26AF-41EF-9237-ABAA2CC5F9A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152751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2FB91-26AF-41EF-9237-ABAA2CC5F9A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14116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2FB91-26AF-41EF-9237-ABAA2CC5F9A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16883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62FB91-26AF-41EF-9237-ABAA2CC5F9AF}"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226768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2FB91-26AF-41EF-9237-ABAA2CC5F9AF}"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154062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62FB91-26AF-41EF-9237-ABAA2CC5F9AF}"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32346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2FB91-26AF-41EF-9237-ABAA2CC5F9AF}"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86052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62FB91-26AF-41EF-9237-ABAA2CC5F9AF}"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104107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62FB91-26AF-41EF-9237-ABAA2CC5F9AF}"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E005F9-06C4-40E4-8C42-AB5270F4BF43}" type="slidenum">
              <a:rPr lang="en-US" smtClean="0"/>
              <a:t>‹#›</a:t>
            </a:fld>
            <a:endParaRPr lang="en-US"/>
          </a:p>
        </p:txBody>
      </p:sp>
    </p:spTree>
    <p:extLst>
      <p:ext uri="{BB962C8B-B14F-4D97-AF65-F5344CB8AC3E}">
        <p14:creationId xmlns:p14="http://schemas.microsoft.com/office/powerpoint/2010/main" val="4736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F62FB91-26AF-41EF-9237-ABAA2CC5F9AF}" type="datetimeFigureOut">
              <a:rPr lang="en-US" smtClean="0"/>
              <a:t>11/25/2024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8E005F9-06C4-40E4-8C42-AB5270F4BF43}" type="slidenum">
              <a:rPr lang="en-US" smtClean="0"/>
              <a:t>‹#›</a:t>
            </a:fld>
            <a:endParaRPr lang="en-US"/>
          </a:p>
        </p:txBody>
      </p:sp>
    </p:spTree>
    <p:extLst>
      <p:ext uri="{BB962C8B-B14F-4D97-AF65-F5344CB8AC3E}">
        <p14:creationId xmlns:p14="http://schemas.microsoft.com/office/powerpoint/2010/main" val="2499630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12AF6-3266-6E8F-81FB-C7523D06EF7B}"/>
              </a:ext>
            </a:extLst>
          </p:cNvPr>
          <p:cNvSpPr>
            <a:spLocks noGrp="1"/>
          </p:cNvSpPr>
          <p:nvPr>
            <p:ph type="ctrTitle"/>
          </p:nvPr>
        </p:nvSpPr>
        <p:spPr>
          <a:xfrm>
            <a:off x="1154955" y="1772529"/>
            <a:ext cx="8825658" cy="1791904"/>
          </a:xfrm>
        </p:spPr>
        <p:txBody>
          <a:bodyPr/>
          <a:lstStyle/>
          <a:p>
            <a:pPr algn="ctr"/>
            <a:r>
              <a:rPr lang="en-US" dirty="0">
                <a:latin typeface="Georgia Pro Black" panose="02040A02050405020203" pitchFamily="18" charset="0"/>
              </a:rPr>
              <a:t>The Ferment of Reform &amp; Culture</a:t>
            </a:r>
          </a:p>
        </p:txBody>
      </p:sp>
      <p:sp>
        <p:nvSpPr>
          <p:cNvPr id="3" name="Subtitle 2">
            <a:extLst>
              <a:ext uri="{FF2B5EF4-FFF2-40B4-BE49-F238E27FC236}">
                <a16:creationId xmlns:a16="http://schemas.microsoft.com/office/drawing/2014/main" id="{35B98804-AB2C-C566-BF45-E1DC9AB8F2E2}"/>
              </a:ext>
            </a:extLst>
          </p:cNvPr>
          <p:cNvSpPr>
            <a:spLocks noGrp="1"/>
          </p:cNvSpPr>
          <p:nvPr>
            <p:ph type="subTitle" idx="1"/>
          </p:nvPr>
        </p:nvSpPr>
        <p:spPr>
          <a:xfrm>
            <a:off x="866197" y="3750686"/>
            <a:ext cx="8825658" cy="861420"/>
          </a:xfrm>
        </p:spPr>
        <p:txBody>
          <a:bodyPr>
            <a:normAutofit/>
          </a:bodyPr>
          <a:lstStyle/>
          <a:p>
            <a:r>
              <a:rPr lang="en-US" sz="3600" b="1" dirty="0">
                <a:solidFill>
                  <a:schemeClr val="bg1"/>
                </a:solidFill>
              </a:rPr>
              <a:t>Age of Reform 1790 - 1850</a:t>
            </a:r>
          </a:p>
        </p:txBody>
      </p:sp>
      <p:pic>
        <p:nvPicPr>
          <p:cNvPr id="2050" name="Picture 2" descr="Second Great Awakening, Summary, Facts ...">
            <a:extLst>
              <a:ext uri="{FF2B5EF4-FFF2-40B4-BE49-F238E27FC236}">
                <a16:creationId xmlns:a16="http://schemas.microsoft.com/office/drawing/2014/main" id="{A61AEF3F-DDB0-4A1D-F9A1-EB62C1236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096" y="3564433"/>
            <a:ext cx="2321760" cy="2194683"/>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62BB67A1-1A11-AF71-DFE4-25A3C432E627}"/>
              </a:ext>
            </a:extLst>
          </p:cNvPr>
          <p:cNvSpPr/>
          <p:nvPr/>
        </p:nvSpPr>
        <p:spPr>
          <a:xfrm>
            <a:off x="8931106" y="2837025"/>
            <a:ext cx="2715463" cy="1398091"/>
          </a:xfrm>
          <a:prstGeom prst="wedgeEllipseCallout">
            <a:avLst>
              <a:gd name="adj1" fmla="val -36757"/>
              <a:gd name="adj2" fmla="val 8418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What is this sin I see before me!</a:t>
            </a:r>
          </a:p>
        </p:txBody>
      </p:sp>
    </p:spTree>
    <p:extLst>
      <p:ext uri="{BB962C8B-B14F-4D97-AF65-F5344CB8AC3E}">
        <p14:creationId xmlns:p14="http://schemas.microsoft.com/office/powerpoint/2010/main" val="25827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066800"/>
          </a:xfrm>
          <a:solidFill>
            <a:schemeClr val="accent6">
              <a:lumMod val="50000"/>
            </a:schemeClr>
          </a:solidFill>
          <a:ln>
            <a:solidFill>
              <a:srgbClr val="FFC000"/>
            </a:solidFill>
          </a:ln>
        </p:spPr>
        <p:txBody>
          <a:bodyPr/>
          <a:lstStyle/>
          <a:p>
            <a:r>
              <a:rPr lang="en-US" dirty="0">
                <a:latin typeface="Georgia Pro Black" panose="02040A02050405020203" pitchFamily="18" charset="0"/>
              </a:rPr>
              <a:t>Essential Question</a:t>
            </a:r>
          </a:p>
        </p:txBody>
      </p:sp>
      <p:sp>
        <p:nvSpPr>
          <p:cNvPr id="3" name="Content Placeholder 2"/>
          <p:cNvSpPr>
            <a:spLocks noGrp="1"/>
          </p:cNvSpPr>
          <p:nvPr>
            <p:ph idx="1"/>
          </p:nvPr>
        </p:nvSpPr>
        <p:spPr>
          <a:xfrm>
            <a:off x="633046" y="2067951"/>
            <a:ext cx="11085342" cy="3951849"/>
          </a:xfrm>
          <a:solidFill>
            <a:schemeClr val="bg1"/>
          </a:solidFill>
        </p:spPr>
        <p:txBody>
          <a:bodyPr>
            <a:normAutofit/>
          </a:bodyPr>
          <a:lstStyle/>
          <a:p>
            <a:r>
              <a:rPr lang="en-US" sz="2400" dirty="0">
                <a:latin typeface="Times New Roman" panose="02020603050405020304" pitchFamily="18" charset="0"/>
                <a:cs typeface="Times New Roman" panose="02020603050405020304" pitchFamily="18" charset="0"/>
              </a:rPr>
              <a:t>How did revivalism challenge and impact the Antebellum period of the early 19</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United States?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46" y="2968283"/>
            <a:ext cx="5462954" cy="3372802"/>
          </a:xfrm>
          <a:prstGeom prst="rect">
            <a:avLst/>
          </a:prstGeom>
        </p:spPr>
      </p:pic>
      <p:sp>
        <p:nvSpPr>
          <p:cNvPr id="7" name="Rectangle 6"/>
          <p:cNvSpPr/>
          <p:nvPr/>
        </p:nvSpPr>
        <p:spPr>
          <a:xfrm>
            <a:off x="6252503" y="3321050"/>
            <a:ext cx="4953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“Away this religion of resolutions! It is a snare of death, away with this effort to make the life holy while the heart has not in it the love of God.  Oh! That men would learn to look directly at Christ through the Gospel.”</a:t>
            </a:r>
          </a:p>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Charles Grandison Finney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2359" y="4711309"/>
            <a:ext cx="1486469" cy="1421130"/>
          </a:xfrm>
          <a:prstGeom prst="rect">
            <a:avLst/>
          </a:prstGeom>
        </p:spPr>
      </p:pic>
    </p:spTree>
    <p:extLst>
      <p:ext uri="{BB962C8B-B14F-4D97-AF65-F5344CB8AC3E}">
        <p14:creationId xmlns:p14="http://schemas.microsoft.com/office/powerpoint/2010/main" val="312967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3DB2-1831-45C9-8DB9-739960617EE7}"/>
              </a:ext>
            </a:extLst>
          </p:cNvPr>
          <p:cNvSpPr>
            <a:spLocks noGrp="1"/>
          </p:cNvSpPr>
          <p:nvPr>
            <p:ph type="title"/>
          </p:nvPr>
        </p:nvSpPr>
        <p:spPr>
          <a:xfrm>
            <a:off x="1954481" y="685800"/>
            <a:ext cx="8229600" cy="838200"/>
          </a:xfrm>
          <a:solidFill>
            <a:schemeClr val="accent6">
              <a:lumMod val="50000"/>
            </a:schemeClr>
          </a:solidFill>
          <a:ln>
            <a:solidFill>
              <a:srgbClr val="FFC000"/>
            </a:solidFill>
          </a:ln>
        </p:spPr>
        <p:txBody>
          <a:bodyPr/>
          <a:lstStyle/>
          <a:p>
            <a:r>
              <a:rPr lang="en-US" dirty="0">
                <a:solidFill>
                  <a:schemeClr val="bg1"/>
                </a:solidFill>
                <a:latin typeface="Georgia Pro Black" panose="02040A02050405020203" pitchFamily="18" charset="0"/>
              </a:rPr>
              <a:t>A National Development</a:t>
            </a:r>
          </a:p>
        </p:txBody>
      </p:sp>
      <p:sp>
        <p:nvSpPr>
          <p:cNvPr id="3" name="Content Placeholder 2">
            <a:extLst>
              <a:ext uri="{FF2B5EF4-FFF2-40B4-BE49-F238E27FC236}">
                <a16:creationId xmlns:a16="http://schemas.microsoft.com/office/drawing/2014/main" id="{3C70BDDE-8546-418D-BB14-3C8D02B79DAE}"/>
              </a:ext>
            </a:extLst>
          </p:cNvPr>
          <p:cNvSpPr>
            <a:spLocks noGrp="1"/>
          </p:cNvSpPr>
          <p:nvPr>
            <p:ph idx="1"/>
          </p:nvPr>
        </p:nvSpPr>
        <p:spPr>
          <a:xfrm>
            <a:off x="647114" y="1828800"/>
            <a:ext cx="10860258" cy="4745736"/>
          </a:xfrm>
          <a:solidFill>
            <a:schemeClr val="bg1"/>
          </a:solidFill>
        </p:spPr>
        <p:txBody>
          <a:bodyPr>
            <a:normAutofit/>
          </a:bodyPr>
          <a:lstStyle/>
          <a:p>
            <a:pPr marL="109728" indent="0">
              <a:buNone/>
            </a:pPr>
            <a:r>
              <a:rPr lang="en-US" sz="2400" dirty="0">
                <a:solidFill>
                  <a:schemeClr val="tx1"/>
                </a:solidFill>
                <a:latin typeface="Times New Roman" panose="02020603050405020304" pitchFamily="18" charset="0"/>
                <a:cs typeface="Times New Roman" panose="02020603050405020304" pitchFamily="18" charset="0"/>
              </a:rPr>
              <a:t>Predict how the transformation of the national economy and the focus of American Democracy will cause the following quote.</a:t>
            </a:r>
          </a:p>
        </p:txBody>
      </p:sp>
      <p:pic>
        <p:nvPicPr>
          <p:cNvPr id="2050" name="Picture 2" descr="Rev. Lyman Beecher — First Presbyterian Church of East Hampton">
            <a:extLst>
              <a:ext uri="{FF2B5EF4-FFF2-40B4-BE49-F238E27FC236}">
                <a16:creationId xmlns:a16="http://schemas.microsoft.com/office/drawing/2014/main" id="{A6C4D119-D6AD-EE8B-7FCF-957EDBD34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97" y="2718216"/>
            <a:ext cx="3223552" cy="355597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4">
            <a:extLst>
              <a:ext uri="{FF2B5EF4-FFF2-40B4-BE49-F238E27FC236}">
                <a16:creationId xmlns:a16="http://schemas.microsoft.com/office/drawing/2014/main" id="{D5486BEF-79A4-4230-C955-42E960648D10}"/>
              </a:ext>
            </a:extLst>
          </p:cNvPr>
          <p:cNvSpPr/>
          <p:nvPr/>
        </p:nvSpPr>
        <p:spPr>
          <a:xfrm>
            <a:off x="3953022" y="2996418"/>
            <a:ext cx="6231059" cy="1871004"/>
          </a:xfrm>
          <a:prstGeom prst="wedgeRectCallout">
            <a:avLst>
              <a:gd name="adj1" fmla="val -67793"/>
              <a:gd name="adj2" fmla="val 3016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“The aim of the Second Great Awakening was to remedy the evils of society and create a better world.”</a:t>
            </a:r>
          </a:p>
        </p:txBody>
      </p:sp>
    </p:spTree>
    <p:extLst>
      <p:ext uri="{BB962C8B-B14F-4D97-AF65-F5344CB8AC3E}">
        <p14:creationId xmlns:p14="http://schemas.microsoft.com/office/powerpoint/2010/main" val="1296682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1187076" y="678247"/>
            <a:ext cx="8761413" cy="706964"/>
          </a:xfrm>
          <a:ln>
            <a:solidFill>
              <a:srgbClr val="FFC000"/>
            </a:solidFill>
          </a:ln>
        </p:spPr>
        <p:txBody>
          <a:bodyPr/>
          <a:lstStyle/>
          <a:p>
            <a:r>
              <a:rPr lang="en-US" dirty="0">
                <a:solidFill>
                  <a:schemeClr val="bg1"/>
                </a:solidFill>
                <a:latin typeface="Georgia Pro Black" panose="02040A02050405020203" pitchFamily="18" charset="0"/>
              </a:rPr>
              <a:t>A New Awakening</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253218" y="1512863"/>
            <a:ext cx="11451102" cy="4359812"/>
          </a:xfrm>
          <a:solidFill>
            <a:schemeClr val="bg1"/>
          </a:solidFill>
        </p:spPr>
        <p:txBody>
          <a:bodyPr>
            <a:normAutofit/>
          </a:bodyPr>
          <a:lstStyle/>
          <a:p>
            <a:pPr marL="0" indent="0">
              <a:buNone/>
            </a:pPr>
            <a:r>
              <a:rPr lang="en-US" sz="2400" b="1" i="1" u="sng" dirty="0">
                <a:solidFill>
                  <a:schemeClr val="accent6">
                    <a:lumMod val="50000"/>
                  </a:schemeClr>
                </a:solidFill>
                <a:latin typeface="Times New Roman" panose="02020603050405020304" pitchFamily="18" charset="0"/>
                <a:cs typeface="Times New Roman" panose="02020603050405020304" pitchFamily="18" charset="0"/>
              </a:rPr>
              <a:t>Second Great Awakening</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(Late 18</a:t>
            </a:r>
            <a:r>
              <a:rPr lang="en-US" sz="2400" baseline="30000" dirty="0">
                <a:solidFill>
                  <a:schemeClr val="tx1"/>
                </a:solidFill>
                <a:latin typeface="Times New Roman" panose="02020603050405020304" pitchFamily="18" charset="0"/>
                <a:cs typeface="Times New Roman" panose="02020603050405020304" pitchFamily="18" charset="0"/>
              </a:rPr>
              <a:t>th</a:t>
            </a:r>
            <a:r>
              <a:rPr lang="en-US" sz="2400" dirty="0">
                <a:solidFill>
                  <a:schemeClr val="tx1"/>
                </a:solidFill>
                <a:latin typeface="Times New Roman" panose="02020603050405020304" pitchFamily="18" charset="0"/>
                <a:cs typeface="Times New Roman" panose="02020603050405020304" pitchFamily="18" charset="0"/>
              </a:rPr>
              <a:t> Century – Early19th Century)</a:t>
            </a:r>
          </a:p>
          <a:p>
            <a:r>
              <a:rPr lang="en-US" sz="2400" b="1" i="1" u="sng" dirty="0">
                <a:solidFill>
                  <a:schemeClr val="accent6">
                    <a:lumMod val="50000"/>
                  </a:schemeClr>
                </a:solidFill>
                <a:latin typeface="Times New Roman" panose="02020603050405020304" pitchFamily="18" charset="0"/>
                <a:cs typeface="Times New Roman" panose="02020603050405020304" pitchFamily="18" charset="0"/>
              </a:rPr>
              <a:t>Revival Movement</a:t>
            </a:r>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based on the reassertion of traditional Calvinist (Puritan) views on predestination &amp; original sin </a:t>
            </a:r>
          </a:p>
        </p:txBody>
      </p:sp>
      <p:pic>
        <p:nvPicPr>
          <p:cNvPr id="1028" name="Picture 4" descr="Reverend Lyman Beecher -- Presbyterian Heritage Center">
            <a:extLst>
              <a:ext uri="{FF2B5EF4-FFF2-40B4-BE49-F238E27FC236}">
                <a16:creationId xmlns:a16="http://schemas.microsoft.com/office/drawing/2014/main" id="{902ABB06-FAC5-5E65-6E4F-79F821E08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8" y="3429000"/>
            <a:ext cx="1952625" cy="234315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C4652BED-75BF-580D-3A43-63407D08352B}"/>
              </a:ext>
            </a:extLst>
          </p:cNvPr>
          <p:cNvSpPr/>
          <p:nvPr/>
        </p:nvSpPr>
        <p:spPr>
          <a:xfrm>
            <a:off x="1786597" y="2968283"/>
            <a:ext cx="3179298" cy="1448972"/>
          </a:xfrm>
          <a:prstGeom prst="wedgeRoundRectCallout">
            <a:avLst>
              <a:gd name="adj1" fmla="val -54098"/>
              <a:gd name="adj2" fmla="val 56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“The aim of the 2</a:t>
            </a:r>
            <a:r>
              <a:rPr lang="en-US" b="1" baseline="30000" dirty="0">
                <a:solidFill>
                  <a:schemeClr val="bg1"/>
                </a:solidFill>
              </a:rPr>
              <a:t>nd</a:t>
            </a:r>
            <a:r>
              <a:rPr lang="en-US" b="1" dirty="0">
                <a:solidFill>
                  <a:schemeClr val="bg1"/>
                </a:solidFill>
              </a:rPr>
              <a:t> Great Awakening is to remedy the evils of society and creation of a better world!” (</a:t>
            </a:r>
            <a:r>
              <a:rPr lang="en-US" b="1" i="1" u="sng" dirty="0">
                <a:solidFill>
                  <a:schemeClr val="bg1"/>
                </a:solidFill>
              </a:rPr>
              <a:t>Utopian Society</a:t>
            </a:r>
            <a:r>
              <a:rPr lang="en-US" b="1" dirty="0">
                <a:solidFill>
                  <a:schemeClr val="bg1"/>
                </a:solidFill>
              </a:rPr>
              <a:t>)</a:t>
            </a:r>
          </a:p>
        </p:txBody>
      </p:sp>
      <p:sp>
        <p:nvSpPr>
          <p:cNvPr id="6" name="Rectangle 5">
            <a:extLst>
              <a:ext uri="{FF2B5EF4-FFF2-40B4-BE49-F238E27FC236}">
                <a16:creationId xmlns:a16="http://schemas.microsoft.com/office/drawing/2014/main" id="{729F9823-3DE1-6404-6400-0DF6B7BD8AAC}"/>
              </a:ext>
            </a:extLst>
          </p:cNvPr>
          <p:cNvSpPr/>
          <p:nvPr/>
        </p:nvSpPr>
        <p:spPr>
          <a:xfrm>
            <a:off x="6941231" y="2484400"/>
            <a:ext cx="2865120" cy="520504"/>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Causation</a:t>
            </a:r>
          </a:p>
        </p:txBody>
      </p:sp>
      <p:sp>
        <p:nvSpPr>
          <p:cNvPr id="7" name="Rectangle 6">
            <a:extLst>
              <a:ext uri="{FF2B5EF4-FFF2-40B4-BE49-F238E27FC236}">
                <a16:creationId xmlns:a16="http://schemas.microsoft.com/office/drawing/2014/main" id="{6EEBA91F-DB7A-5241-2F13-7397E854C000}"/>
              </a:ext>
            </a:extLst>
          </p:cNvPr>
          <p:cNvSpPr/>
          <p:nvPr/>
        </p:nvSpPr>
        <p:spPr>
          <a:xfrm>
            <a:off x="5229727" y="3121394"/>
            <a:ext cx="6474594" cy="858130"/>
          </a:xfrm>
          <a:prstGeom prst="rect">
            <a:avLst/>
          </a:prstGeom>
          <a:solidFill>
            <a:srgbClr val="40062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Growing emphasis of democracy and the individual (</a:t>
            </a:r>
            <a:r>
              <a:rPr lang="en-US" sz="2400" b="1" i="1" u="sng" dirty="0">
                <a:latin typeface="Times New Roman" panose="02020603050405020304" pitchFamily="18" charset="0"/>
                <a:cs typeface="Times New Roman" panose="02020603050405020304" pitchFamily="18" charset="0"/>
              </a:rPr>
              <a:t>Common Man</a:t>
            </a:r>
            <a:r>
              <a:rPr lang="en-US" sz="2400" dirty="0">
                <a:latin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9A910B70-4EBD-05B8-9AA7-900DC16D7D71}"/>
              </a:ext>
            </a:extLst>
          </p:cNvPr>
          <p:cNvSpPr/>
          <p:nvPr/>
        </p:nvSpPr>
        <p:spPr>
          <a:xfrm>
            <a:off x="5229727" y="4055868"/>
            <a:ext cx="6474594" cy="858130"/>
          </a:xfrm>
          <a:prstGeom prst="rect">
            <a:avLst/>
          </a:prstGeom>
          <a:solidFill>
            <a:srgbClr val="40062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Backlash against rationalism       Preaching relied on </a:t>
            </a:r>
            <a:r>
              <a:rPr lang="en-US" sz="2400" b="1" i="1" u="sng" dirty="0">
                <a:latin typeface="Times New Roman" panose="02020603050405020304" pitchFamily="18" charset="0"/>
                <a:cs typeface="Times New Roman" panose="02020603050405020304" pitchFamily="18" charset="0"/>
              </a:rPr>
              <a:t>emotionalism</a:t>
            </a:r>
            <a:r>
              <a:rPr lang="en-US" sz="2400" dirty="0">
                <a:latin typeface="Times New Roman" panose="02020603050405020304" pitchFamily="18" charset="0"/>
                <a:cs typeface="Times New Roman" panose="02020603050405020304" pitchFamily="18" charset="0"/>
              </a:rPr>
              <a:t> </a:t>
            </a:r>
          </a:p>
        </p:txBody>
      </p:sp>
      <p:sp>
        <p:nvSpPr>
          <p:cNvPr id="9" name="Arrow: Right 8">
            <a:extLst>
              <a:ext uri="{FF2B5EF4-FFF2-40B4-BE49-F238E27FC236}">
                <a16:creationId xmlns:a16="http://schemas.microsoft.com/office/drawing/2014/main" id="{CFB470FA-EDD4-3DB0-AEDC-702FAF6DFD06}"/>
              </a:ext>
            </a:extLst>
          </p:cNvPr>
          <p:cNvSpPr/>
          <p:nvPr/>
        </p:nvSpPr>
        <p:spPr>
          <a:xfrm>
            <a:off x="8878380" y="4152491"/>
            <a:ext cx="463060" cy="35065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7C53C2-EC5E-3F10-D19F-868765629512}"/>
              </a:ext>
            </a:extLst>
          </p:cNvPr>
          <p:cNvSpPr/>
          <p:nvPr/>
        </p:nvSpPr>
        <p:spPr>
          <a:xfrm>
            <a:off x="5229727" y="4990342"/>
            <a:ext cx="6474594" cy="858130"/>
          </a:xfrm>
          <a:prstGeom prst="rect">
            <a:avLst/>
          </a:prstGeom>
          <a:solidFill>
            <a:srgbClr val="40062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Market Revolution         </a:t>
            </a:r>
            <a:r>
              <a:rPr lang="en-US" sz="2400" dirty="0">
                <a:latin typeface="Times New Roman" panose="02020603050405020304" pitchFamily="18" charset="0"/>
                <a:cs typeface="Times New Roman" panose="02020603050405020304" pitchFamily="18" charset="0"/>
              </a:rPr>
              <a:t>People feared greed &amp; sin</a:t>
            </a:r>
          </a:p>
        </p:txBody>
      </p:sp>
      <p:sp>
        <p:nvSpPr>
          <p:cNvPr id="11" name="Arrow: Right 10">
            <a:extLst>
              <a:ext uri="{FF2B5EF4-FFF2-40B4-BE49-F238E27FC236}">
                <a16:creationId xmlns:a16="http://schemas.microsoft.com/office/drawing/2014/main" id="{CEB8B272-5A6D-4C49-B5D8-CAEDC2088729}"/>
              </a:ext>
            </a:extLst>
          </p:cNvPr>
          <p:cNvSpPr/>
          <p:nvPr/>
        </p:nvSpPr>
        <p:spPr>
          <a:xfrm>
            <a:off x="8003963" y="5049465"/>
            <a:ext cx="463060" cy="35065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60ECA0-F6CB-6EA5-6A15-914CD6E93F11}"/>
              </a:ext>
            </a:extLst>
          </p:cNvPr>
          <p:cNvSpPr/>
          <p:nvPr/>
        </p:nvSpPr>
        <p:spPr>
          <a:xfrm>
            <a:off x="5229726" y="5924816"/>
            <a:ext cx="6474594" cy="858130"/>
          </a:xfrm>
          <a:prstGeom prst="rect">
            <a:avLst/>
          </a:prstGeom>
          <a:solidFill>
            <a:srgbClr val="40062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a:latin typeface="Times New Roman" panose="02020603050405020304" pitchFamily="18" charset="0"/>
                <a:cs typeface="Times New Roman" panose="02020603050405020304" pitchFamily="18" charset="0"/>
              </a:rPr>
              <a:t>Escapism</a:t>
            </a:r>
            <a:r>
              <a:rPr lang="en-US" sz="2400" dirty="0">
                <a:latin typeface="Times New Roman" panose="02020603050405020304" pitchFamily="18" charset="0"/>
                <a:cs typeface="Times New Roman" panose="02020603050405020304" pitchFamily="18" charset="0"/>
              </a:rPr>
              <a:t>        Getting way from urban and manufacturing setting (Transportation Revolution)</a:t>
            </a:r>
          </a:p>
        </p:txBody>
      </p:sp>
      <p:sp>
        <p:nvSpPr>
          <p:cNvPr id="14" name="Arrow: Right 13">
            <a:extLst>
              <a:ext uri="{FF2B5EF4-FFF2-40B4-BE49-F238E27FC236}">
                <a16:creationId xmlns:a16="http://schemas.microsoft.com/office/drawing/2014/main" id="{B94F24FC-FDC8-8827-5C5E-225FE1777A4D}"/>
              </a:ext>
            </a:extLst>
          </p:cNvPr>
          <p:cNvSpPr/>
          <p:nvPr/>
        </p:nvSpPr>
        <p:spPr>
          <a:xfrm>
            <a:off x="6709701" y="6019913"/>
            <a:ext cx="364867" cy="34880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54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1187076" y="678246"/>
            <a:ext cx="8761413" cy="706964"/>
          </a:xfrm>
          <a:ln>
            <a:solidFill>
              <a:srgbClr val="FFC000"/>
            </a:solidFill>
          </a:ln>
        </p:spPr>
        <p:txBody>
          <a:bodyPr/>
          <a:lstStyle/>
          <a:p>
            <a:r>
              <a:rPr lang="en-US" dirty="0">
                <a:solidFill>
                  <a:schemeClr val="bg1"/>
                </a:solidFill>
                <a:latin typeface="Georgia Pro Black" panose="02040A02050405020203" pitchFamily="18" charset="0"/>
              </a:rPr>
              <a:t>Revival Movement</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445480" y="1720004"/>
            <a:ext cx="9460108" cy="4331677"/>
          </a:xfrm>
          <a:solidFill>
            <a:schemeClr val="bg1"/>
          </a:solidFill>
        </p:spPr>
        <p:txBody>
          <a:bodyPr>
            <a:normAutofit/>
          </a:bodyPr>
          <a:lstStyle/>
          <a:p>
            <a:r>
              <a:rPr lang="en-US" sz="2400" b="1" u="sng" dirty="0">
                <a:latin typeface="Times New Roman" panose="02020603050405020304" pitchFamily="18" charset="0"/>
                <a:cs typeface="Times New Roman" panose="02020603050405020304" pitchFamily="18" charset="0"/>
              </a:rPr>
              <a:t>Tent Revival</a:t>
            </a:r>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Take religion to the masses in less formal settings  </a:t>
            </a:r>
          </a:p>
        </p:txBody>
      </p:sp>
      <p:pic>
        <p:nvPicPr>
          <p:cNvPr id="2050" name="Picture 2" descr="apushcanvas [licensed for non-commercial use only] / Religion and Reform">
            <a:extLst>
              <a:ext uri="{FF2B5EF4-FFF2-40B4-BE49-F238E27FC236}">
                <a16:creationId xmlns:a16="http://schemas.microsoft.com/office/drawing/2014/main" id="{A72CE08E-20AA-2CA0-E9B2-DD1BF6A85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92" y="2136237"/>
            <a:ext cx="3271481" cy="30610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F1A3E54-C86A-BF87-0189-CA1ECAD2579C}"/>
              </a:ext>
            </a:extLst>
          </p:cNvPr>
          <p:cNvSpPr/>
          <p:nvPr/>
        </p:nvSpPr>
        <p:spPr>
          <a:xfrm>
            <a:off x="520506" y="2264898"/>
            <a:ext cx="6893168" cy="1164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Goal</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itchFamily="18" charset="0"/>
                <a:cs typeface="Times New Roman" pitchFamily="18" charset="0"/>
              </a:rPr>
              <a:t>counter the perversions of religion, </a:t>
            </a:r>
            <a:r>
              <a:rPr lang="en-US" sz="2400" b="1" u="sng" dirty="0">
                <a:latin typeface="Times New Roman" pitchFamily="18" charset="0"/>
                <a:cs typeface="Times New Roman" pitchFamily="18" charset="0"/>
              </a:rPr>
              <a:t>promote the creation of a perfect society (Utopian Society)</a:t>
            </a:r>
            <a:r>
              <a:rPr lang="en-US" sz="2400" dirty="0">
                <a:latin typeface="Times New Roman" pitchFamily="18" charset="0"/>
                <a:cs typeface="Times New Roman" pitchFamily="18" charset="0"/>
              </a:rPr>
              <a:t>, &amp; end sin (</a:t>
            </a:r>
            <a:r>
              <a:rPr lang="en-US" sz="2400" b="1" u="sng" dirty="0">
                <a:solidFill>
                  <a:srgbClr val="FFFF00"/>
                </a:solidFill>
                <a:latin typeface="Times New Roman" pitchFamily="18" charset="0"/>
                <a:cs typeface="Times New Roman" pitchFamily="18" charset="0"/>
              </a:rPr>
              <a:t>Revival Movement</a:t>
            </a:r>
            <a:r>
              <a:rPr lang="en-US" sz="2400" dirty="0">
                <a:latin typeface="Times New Roman" pitchFamily="18" charset="0"/>
                <a:cs typeface="Times New Roman"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2054" name="Picture 6" descr="Peter Cartwright: The Work of an Evangelist">
            <a:extLst>
              <a:ext uri="{FF2B5EF4-FFF2-40B4-BE49-F238E27FC236}">
                <a16:creationId xmlns:a16="http://schemas.microsoft.com/office/drawing/2014/main" id="{4562F2B7-8AE8-9498-4625-C6FA91B3B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893" y="3612452"/>
            <a:ext cx="1420197" cy="1768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4DBEC7-6AE3-7B6A-7B32-8D968B6CB071}"/>
              </a:ext>
            </a:extLst>
          </p:cNvPr>
          <p:cNvSpPr/>
          <p:nvPr/>
        </p:nvSpPr>
        <p:spPr>
          <a:xfrm>
            <a:off x="2211386" y="5532349"/>
            <a:ext cx="2070709" cy="519332"/>
          </a:xfrm>
          <a:prstGeom prst="rect">
            <a:avLst/>
          </a:prstGeom>
          <a:solidFill>
            <a:schemeClr val="accent6">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Peter Cartwright</a:t>
            </a:r>
          </a:p>
          <a:p>
            <a:pPr algn="ctr"/>
            <a:r>
              <a:rPr lang="en-US" sz="2000" b="1" dirty="0">
                <a:solidFill>
                  <a:schemeClr val="bg1"/>
                </a:solidFill>
                <a:latin typeface="Times New Roman" panose="02020603050405020304" pitchFamily="18" charset="0"/>
                <a:cs typeface="Times New Roman" panose="02020603050405020304" pitchFamily="18" charset="0"/>
              </a:rPr>
              <a:t>(Methodist)</a:t>
            </a:r>
          </a:p>
        </p:txBody>
      </p:sp>
      <p:pic>
        <p:nvPicPr>
          <p:cNvPr id="2056" name="Picture 8" descr="Lyman Beecher - Wikisource, the free online library">
            <a:extLst>
              <a:ext uri="{FF2B5EF4-FFF2-40B4-BE49-F238E27FC236}">
                <a16:creationId xmlns:a16="http://schemas.microsoft.com/office/drawing/2014/main" id="{A1A91B2F-9229-1EED-6D6B-E32F52852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541" y="3626905"/>
            <a:ext cx="1420197" cy="17685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8FF50C8-C958-02D3-08DB-50FC63D21D1C}"/>
              </a:ext>
            </a:extLst>
          </p:cNvPr>
          <p:cNvSpPr/>
          <p:nvPr/>
        </p:nvSpPr>
        <p:spPr>
          <a:xfrm>
            <a:off x="4489286" y="5532349"/>
            <a:ext cx="2070709" cy="519332"/>
          </a:xfrm>
          <a:prstGeom prst="rect">
            <a:avLst/>
          </a:prstGeom>
          <a:solidFill>
            <a:schemeClr val="accent6">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Times New Roman" panose="02020603050405020304" pitchFamily="18" charset="0"/>
              <a:cs typeface="Times New Roman" panose="02020603050405020304" pitchFamily="18" charset="0"/>
            </a:endParaRPr>
          </a:p>
          <a:p>
            <a:pPr algn="ctr"/>
            <a:r>
              <a:rPr lang="en-US" sz="2000" b="1" dirty="0">
                <a:solidFill>
                  <a:schemeClr val="bg1"/>
                </a:solidFill>
                <a:latin typeface="Times New Roman" panose="02020603050405020304" pitchFamily="18" charset="0"/>
                <a:cs typeface="Times New Roman" panose="02020603050405020304" pitchFamily="18" charset="0"/>
              </a:rPr>
              <a:t>Lyman Beecher</a:t>
            </a:r>
          </a:p>
          <a:p>
            <a:pPr algn="ct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2058" name="Picture 10" descr="Timothy Dwight V - Wikipedia">
            <a:extLst>
              <a:ext uri="{FF2B5EF4-FFF2-40B4-BE49-F238E27FC236}">
                <a16:creationId xmlns:a16="http://schemas.microsoft.com/office/drawing/2014/main" id="{0065FA92-27B1-3B89-2354-5B48F43547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226" y="3612452"/>
            <a:ext cx="1420197" cy="17685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7B885A8-CCF0-D9DD-7464-684464D57645}"/>
              </a:ext>
            </a:extLst>
          </p:cNvPr>
          <p:cNvSpPr/>
          <p:nvPr/>
        </p:nvSpPr>
        <p:spPr>
          <a:xfrm>
            <a:off x="37081" y="5532105"/>
            <a:ext cx="2070709" cy="519332"/>
          </a:xfrm>
          <a:prstGeom prst="rect">
            <a:avLst/>
          </a:prstGeom>
          <a:solidFill>
            <a:schemeClr val="accent6">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Times New Roman" panose="02020603050405020304" pitchFamily="18" charset="0"/>
              <a:cs typeface="Times New Roman" panose="02020603050405020304" pitchFamily="18" charset="0"/>
            </a:endParaRPr>
          </a:p>
          <a:p>
            <a:pPr algn="ctr"/>
            <a:r>
              <a:rPr lang="en-US" sz="2000" b="1" dirty="0">
                <a:solidFill>
                  <a:schemeClr val="bg1"/>
                </a:solidFill>
                <a:latin typeface="Times New Roman" panose="02020603050405020304" pitchFamily="18" charset="0"/>
                <a:cs typeface="Times New Roman" panose="02020603050405020304" pitchFamily="18" charset="0"/>
              </a:rPr>
              <a:t>Timothy Dwight</a:t>
            </a:r>
          </a:p>
          <a:p>
            <a:pPr algn="ct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2060" name="Picture 12" descr="Roots of Evangelical Worship: Charles G. Finney | Religious Affections  Ministries: Conservative Christianity, Worship, Culture, Aesthetics,  Classical Education, Homeschooling, Family">
            <a:extLst>
              <a:ext uri="{FF2B5EF4-FFF2-40B4-BE49-F238E27FC236}">
                <a16:creationId xmlns:a16="http://schemas.microsoft.com/office/drawing/2014/main" id="{4709BA9F-5242-FE74-CB43-4F0E679E7D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2119" y="3612451"/>
            <a:ext cx="1434032" cy="17685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C564BA-14AB-E268-B513-571460CBDF7E}"/>
              </a:ext>
            </a:extLst>
          </p:cNvPr>
          <p:cNvSpPr/>
          <p:nvPr/>
        </p:nvSpPr>
        <p:spPr>
          <a:xfrm>
            <a:off x="6767186" y="5532105"/>
            <a:ext cx="2348679" cy="519332"/>
          </a:xfrm>
          <a:prstGeom prst="rect">
            <a:avLst/>
          </a:prstGeom>
          <a:solidFill>
            <a:schemeClr val="accent6">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Times New Roman" panose="02020603050405020304" pitchFamily="18" charset="0"/>
              <a:cs typeface="Times New Roman" panose="02020603050405020304" pitchFamily="18" charset="0"/>
            </a:endParaRPr>
          </a:p>
          <a:p>
            <a:pPr algn="ctr"/>
            <a:r>
              <a:rPr lang="en-US" sz="2000" b="1" dirty="0">
                <a:solidFill>
                  <a:schemeClr val="bg1"/>
                </a:solidFill>
                <a:latin typeface="Times New Roman" panose="02020603050405020304" pitchFamily="18" charset="0"/>
                <a:cs typeface="Times New Roman" panose="02020603050405020304" pitchFamily="18" charset="0"/>
              </a:rPr>
              <a:t>Charles Grandison Finney </a:t>
            </a:r>
          </a:p>
          <a:p>
            <a:pPr algn="ct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242658B-DA3F-D342-50E5-6279EEF3647D}"/>
              </a:ext>
            </a:extLst>
          </p:cNvPr>
          <p:cNvSpPr/>
          <p:nvPr/>
        </p:nvSpPr>
        <p:spPr>
          <a:xfrm>
            <a:off x="1187076" y="6231988"/>
            <a:ext cx="7028456" cy="3715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Preachers of the Revival Movement</a:t>
            </a:r>
          </a:p>
        </p:txBody>
      </p:sp>
      <p:sp>
        <p:nvSpPr>
          <p:cNvPr id="10" name="Rectangle 9">
            <a:extLst>
              <a:ext uri="{FF2B5EF4-FFF2-40B4-BE49-F238E27FC236}">
                <a16:creationId xmlns:a16="http://schemas.microsoft.com/office/drawing/2014/main" id="{9FD59EF2-71BF-9E0E-D835-9BC883C4115B}"/>
              </a:ext>
            </a:extLst>
          </p:cNvPr>
          <p:cNvSpPr/>
          <p:nvPr/>
        </p:nvSpPr>
        <p:spPr>
          <a:xfrm>
            <a:off x="8820442" y="4898912"/>
            <a:ext cx="3151163" cy="5193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Camp Meetings</a:t>
            </a:r>
          </a:p>
        </p:txBody>
      </p:sp>
    </p:spTree>
    <p:extLst>
      <p:ext uri="{BB962C8B-B14F-4D97-AF65-F5344CB8AC3E}">
        <p14:creationId xmlns:p14="http://schemas.microsoft.com/office/powerpoint/2010/main" val="2192987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803262" y="636043"/>
            <a:ext cx="8761413" cy="706964"/>
          </a:xfrm>
          <a:ln>
            <a:solidFill>
              <a:srgbClr val="FFC000"/>
            </a:solidFill>
          </a:ln>
        </p:spPr>
        <p:txBody>
          <a:bodyPr/>
          <a:lstStyle/>
          <a:p>
            <a:r>
              <a:rPr lang="en-US" dirty="0">
                <a:solidFill>
                  <a:schemeClr val="bg1"/>
                </a:solidFill>
                <a:latin typeface="Georgia Pro Black" panose="02040A02050405020203" pitchFamily="18" charset="0"/>
              </a:rPr>
              <a:t>Growth of Religion 1780 - 1860</a:t>
            </a:r>
          </a:p>
        </p:txBody>
      </p:sp>
      <p:pic>
        <p:nvPicPr>
          <p:cNvPr id="3074" name="Picture 2" descr="apushcanvas [licensed for non-commercial use only] / Religion and Reform">
            <a:extLst>
              <a:ext uri="{FF2B5EF4-FFF2-40B4-BE49-F238E27FC236}">
                <a16:creationId xmlns:a16="http://schemas.microsoft.com/office/drawing/2014/main" id="{0C6B0656-D76B-A604-441C-141BE00C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49" y="1617785"/>
            <a:ext cx="10902461" cy="5021708"/>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37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803262" y="636043"/>
            <a:ext cx="8761413" cy="706964"/>
          </a:xfrm>
          <a:ln>
            <a:solidFill>
              <a:srgbClr val="FFC000"/>
            </a:solidFill>
          </a:ln>
        </p:spPr>
        <p:txBody>
          <a:bodyPr/>
          <a:lstStyle/>
          <a:p>
            <a:r>
              <a:rPr lang="en-US" dirty="0">
                <a:solidFill>
                  <a:schemeClr val="bg1"/>
                </a:solidFill>
                <a:latin typeface="Georgia Pro Black" panose="02040A02050405020203" pitchFamily="18" charset="0"/>
              </a:rPr>
              <a:t>Religion to the MASSES</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798359" y="1561514"/>
            <a:ext cx="10402596" cy="4402015"/>
          </a:xfrm>
          <a:solidFill>
            <a:schemeClr val="bg1"/>
          </a:solidFill>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Revivalism in the Frontier </a:t>
            </a:r>
          </a:p>
          <a:p>
            <a:r>
              <a:rPr lang="en-US" sz="2400" b="1" u="sng" dirty="0">
                <a:solidFill>
                  <a:schemeClr val="accent6">
                    <a:lumMod val="50000"/>
                  </a:schemeClr>
                </a:solidFill>
                <a:latin typeface="Times New Roman" panose="02020603050405020304" pitchFamily="18" charset="0"/>
                <a:cs typeface="Times New Roman" panose="02020603050405020304" pitchFamily="18" charset="0"/>
              </a:rPr>
              <a:t>Burned over district </a:t>
            </a:r>
            <a:r>
              <a:rPr lang="en-US" sz="2400" dirty="0">
                <a:latin typeface="Times New Roman" panose="02020603050405020304" pitchFamily="18" charset="0"/>
                <a:cs typeface="Times New Roman" panose="02020603050405020304" pitchFamily="18" charset="0"/>
              </a:rPr>
              <a:t>(Hell &amp; Brimstone Revivals) – Western NY</a:t>
            </a:r>
          </a:p>
        </p:txBody>
      </p:sp>
      <p:pic>
        <p:nvPicPr>
          <p:cNvPr id="4" name="Picture 2">
            <a:extLst>
              <a:ext uri="{FF2B5EF4-FFF2-40B4-BE49-F238E27FC236}">
                <a16:creationId xmlns:a16="http://schemas.microsoft.com/office/drawing/2014/main" id="{04D5982E-A4F1-3D93-7465-E75E48CBC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05" y="2516126"/>
            <a:ext cx="4179205" cy="34474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Arrow: Down 4">
            <a:extLst>
              <a:ext uri="{FF2B5EF4-FFF2-40B4-BE49-F238E27FC236}">
                <a16:creationId xmlns:a16="http://schemas.microsoft.com/office/drawing/2014/main" id="{644E8CD8-EE55-2277-76BB-BE0FDF55ADBA}"/>
              </a:ext>
            </a:extLst>
          </p:cNvPr>
          <p:cNvSpPr/>
          <p:nvPr/>
        </p:nvSpPr>
        <p:spPr>
          <a:xfrm>
            <a:off x="2302215" y="2516126"/>
            <a:ext cx="703384" cy="457657"/>
          </a:xfrm>
          <a:prstGeom prst="down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1040B5-B1DB-E7EA-6D35-E3D2BE468A61}"/>
              </a:ext>
            </a:extLst>
          </p:cNvPr>
          <p:cNvSpPr/>
          <p:nvPr/>
        </p:nvSpPr>
        <p:spPr>
          <a:xfrm>
            <a:off x="5183968" y="2616591"/>
            <a:ext cx="6132355" cy="2940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pushcanvas [licensed for non-commercial use only] / Religion and Reform">
            <a:extLst>
              <a:ext uri="{FF2B5EF4-FFF2-40B4-BE49-F238E27FC236}">
                <a16:creationId xmlns:a16="http://schemas.microsoft.com/office/drawing/2014/main" id="{166681B0-2039-0196-7953-D9F96B3E9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671" y="2744954"/>
            <a:ext cx="5387926" cy="30610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8E3D56E-9CD6-8841-37C9-1AA2AF774B21}"/>
              </a:ext>
            </a:extLst>
          </p:cNvPr>
          <p:cNvSpPr/>
          <p:nvPr/>
        </p:nvSpPr>
        <p:spPr>
          <a:xfrm>
            <a:off x="6552847" y="5522948"/>
            <a:ext cx="5387926" cy="5193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Camp Meetings by Charles Grandison Finney </a:t>
            </a:r>
          </a:p>
        </p:txBody>
      </p:sp>
    </p:spTree>
    <p:extLst>
      <p:ext uri="{BB962C8B-B14F-4D97-AF65-F5344CB8AC3E}">
        <p14:creationId xmlns:p14="http://schemas.microsoft.com/office/powerpoint/2010/main" val="121989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803262" y="636043"/>
            <a:ext cx="8761413" cy="706964"/>
          </a:xfrm>
          <a:ln>
            <a:solidFill>
              <a:srgbClr val="FFC000"/>
            </a:solidFill>
          </a:ln>
        </p:spPr>
        <p:txBody>
          <a:bodyPr/>
          <a:lstStyle/>
          <a:p>
            <a:r>
              <a:rPr lang="en-US" dirty="0">
                <a:solidFill>
                  <a:schemeClr val="bg1"/>
                </a:solidFill>
                <a:latin typeface="Georgia Pro Black" panose="02040A02050405020203" pitchFamily="18" charset="0"/>
              </a:rPr>
              <a:t>Growth of New Denominations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739016" y="1561514"/>
            <a:ext cx="10402596" cy="4402015"/>
          </a:xfrm>
          <a:solidFill>
            <a:schemeClr val="bg1"/>
          </a:solidFill>
        </p:spPr>
        <p:txBody>
          <a:bodyPr>
            <a:normAutofit/>
          </a:bodyPr>
          <a:lstStyle/>
          <a:p>
            <a:pPr marL="0" indent="0">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New Denominations</a:t>
            </a:r>
          </a:p>
          <a:p>
            <a:pPr>
              <a:buFont typeface="Wingdings" panose="05000000000000000000" pitchFamily="2" charset="2"/>
              <a:buChar char="Ø"/>
            </a:pPr>
            <a:r>
              <a:rPr lang="en-US" sz="2400" b="1" i="1" u="sng" dirty="0">
                <a:solidFill>
                  <a:schemeClr val="accent6">
                    <a:lumMod val="50000"/>
                  </a:schemeClr>
                </a:solidFill>
                <a:latin typeface="Times New Roman" panose="02020603050405020304" pitchFamily="18" charset="0"/>
                <a:cs typeface="Times New Roman" panose="02020603050405020304" pitchFamily="18" charset="0"/>
              </a:rPr>
              <a:t>Millerites</a:t>
            </a:r>
            <a:r>
              <a:rPr lang="en-US" sz="2400" dirty="0">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End of the world &amp; 2</a:t>
            </a:r>
            <a:r>
              <a:rPr 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nd</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coming of Jesus (Seventh Day Adventist)</a:t>
            </a:r>
          </a:p>
        </p:txBody>
      </p:sp>
      <p:pic>
        <p:nvPicPr>
          <p:cNvPr id="4" name="Picture 2">
            <a:extLst>
              <a:ext uri="{FF2B5EF4-FFF2-40B4-BE49-F238E27FC236}">
                <a16:creationId xmlns:a16="http://schemas.microsoft.com/office/drawing/2014/main" id="{55C2762B-FEF0-1CB0-6E5A-AED85C9F6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909" y="2643040"/>
            <a:ext cx="4410075" cy="372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5990C07-4257-1E55-C1C2-149DDF06BF3F}"/>
              </a:ext>
            </a:extLst>
          </p:cNvPr>
          <p:cNvSpPr/>
          <p:nvPr/>
        </p:nvSpPr>
        <p:spPr>
          <a:xfrm>
            <a:off x="555820" y="2643040"/>
            <a:ext cx="6330462" cy="197116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a:solidFill>
                  <a:schemeClr val="bg1"/>
                </a:solidFill>
                <a:latin typeface="Times New Roman" panose="02020603050405020304" pitchFamily="18" charset="0"/>
                <a:cs typeface="Times New Roman" panose="02020603050405020304" pitchFamily="18" charset="0"/>
              </a:rPr>
              <a:t>Mormons</a:t>
            </a:r>
            <a:r>
              <a:rPr lang="en-US" sz="2400" dirty="0">
                <a:solidFill>
                  <a:schemeClr val="bg1"/>
                </a:solidFill>
                <a:latin typeface="Times New Roman" panose="02020603050405020304" pitchFamily="18" charset="0"/>
                <a:cs typeface="Times New Roman" panose="02020603050405020304" pitchFamily="18" charset="0"/>
              </a:rPr>
              <a:t> (Church of Later Day Saints)</a:t>
            </a:r>
          </a:p>
          <a:p>
            <a:pPr marL="342900" indent="-342900">
              <a:buFont typeface="Arial" panose="020B0604020202020204" pitchFamily="34" charset="0"/>
              <a:buChar char="•"/>
            </a:pPr>
            <a:r>
              <a:rPr lang="en-US" sz="2400" dirty="0">
                <a:latin typeface="Times New Roman" pitchFamily="18" charset="0"/>
                <a:cs typeface="Times New Roman" pitchFamily="18" charset="0"/>
              </a:rPr>
              <a:t>Founder: </a:t>
            </a:r>
            <a:r>
              <a:rPr lang="en-US" sz="2400" b="1" i="1" u="sng" dirty="0">
                <a:solidFill>
                  <a:srgbClr val="FFFF00"/>
                </a:solidFill>
                <a:latin typeface="Times New Roman" pitchFamily="18" charset="0"/>
                <a:cs typeface="Times New Roman" pitchFamily="18" charset="0"/>
              </a:rPr>
              <a:t>Joseph Smith</a:t>
            </a:r>
          </a:p>
          <a:p>
            <a:pPr marL="342900" indent="-342900">
              <a:buFont typeface="Arial" panose="020B0604020202020204" pitchFamily="34" charset="0"/>
              <a:buChar char="•"/>
            </a:pPr>
            <a:r>
              <a:rPr lang="en-US" sz="2400" dirty="0">
                <a:solidFill>
                  <a:srgbClr val="FFFF00"/>
                </a:solidFill>
                <a:latin typeface="Times New Roman" pitchFamily="18" charset="0"/>
                <a:cs typeface="Times New Roman" pitchFamily="18" charset="0"/>
              </a:rPr>
              <a:t>Major issue: </a:t>
            </a:r>
            <a:r>
              <a:rPr lang="en-US" sz="2400" b="1" i="1" u="sng" dirty="0">
                <a:solidFill>
                  <a:schemeClr val="bg1"/>
                </a:solidFill>
                <a:latin typeface="Times New Roman" pitchFamily="18" charset="0"/>
                <a:cs typeface="Times New Roman" pitchFamily="18" charset="0"/>
              </a:rPr>
              <a:t>belief in polygamy</a:t>
            </a:r>
          </a:p>
          <a:p>
            <a:pPr marL="342900" indent="-342900">
              <a:buFont typeface="Arial" panose="020B0604020202020204" pitchFamily="34" charset="0"/>
              <a:buChar char="•"/>
            </a:pPr>
            <a:r>
              <a:rPr lang="en-US" sz="2400" b="1" i="1" u="sng" dirty="0">
                <a:solidFill>
                  <a:srgbClr val="FFFF00"/>
                </a:solidFill>
                <a:latin typeface="Times New Roman" pitchFamily="18" charset="0"/>
                <a:cs typeface="Times New Roman" pitchFamily="18" charset="0"/>
              </a:rPr>
              <a:t>Brigham Young </a:t>
            </a:r>
            <a:r>
              <a:rPr lang="en-US" sz="2400" b="1" dirty="0">
                <a:solidFill>
                  <a:srgbClr val="FFFF00"/>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Mormon Trail to Utah </a:t>
            </a:r>
            <a:r>
              <a:rPr lang="en-US" sz="2400" b="1" dirty="0">
                <a:solidFill>
                  <a:schemeClr val="bg1"/>
                </a:solidFill>
                <a:latin typeface="Times New Roman" pitchFamily="18" charset="0"/>
                <a:cs typeface="Times New Roman" pitchFamily="18" charset="0"/>
              </a:rPr>
              <a:t>(</a:t>
            </a:r>
            <a:r>
              <a:rPr lang="en-US" sz="2400" b="1" i="1" u="sng" dirty="0">
                <a:solidFill>
                  <a:srgbClr val="FFFF00"/>
                </a:solidFill>
                <a:latin typeface="Times New Roman" pitchFamily="18" charset="0"/>
                <a:cs typeface="Times New Roman" pitchFamily="18" charset="0"/>
              </a:rPr>
              <a:t>New Zion </a:t>
            </a:r>
            <a:r>
              <a:rPr lang="en-US" sz="2400" b="1" dirty="0">
                <a:solidFill>
                  <a:srgbClr val="FFFF00"/>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westward expansion</a:t>
            </a:r>
            <a:r>
              <a:rPr lang="en-US" sz="2400" b="1" dirty="0">
                <a:solidFill>
                  <a:schemeClr val="bg1"/>
                </a:solidFill>
                <a:latin typeface="Times New Roman" pitchFamily="18" charset="0"/>
                <a:cs typeface="Times New Roman"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4098" name="Picture 2" descr="Joseph Smith - Wikipedia">
            <a:extLst>
              <a:ext uri="{FF2B5EF4-FFF2-40B4-BE49-F238E27FC236}">
                <a16:creationId xmlns:a16="http://schemas.microsoft.com/office/drawing/2014/main" id="{72B63701-73A7-EA30-845D-9634FA198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61" y="4811076"/>
            <a:ext cx="1897735" cy="17693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righam Young: Prophet and Teacher">
            <a:extLst>
              <a:ext uri="{FF2B5EF4-FFF2-40B4-BE49-F238E27FC236}">
                <a16:creationId xmlns:a16="http://schemas.microsoft.com/office/drawing/2014/main" id="{12257119-90F4-10A3-6C66-B8CB603CE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051" y="4811075"/>
            <a:ext cx="1897735" cy="17693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4082130-16A3-B883-0D7B-1CB23A2C5EAD}"/>
              </a:ext>
            </a:extLst>
          </p:cNvPr>
          <p:cNvSpPr/>
          <p:nvPr/>
        </p:nvSpPr>
        <p:spPr>
          <a:xfrm>
            <a:off x="1252025" y="6372665"/>
            <a:ext cx="2236763" cy="40458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Times New Roman" panose="02020603050405020304" pitchFamily="18" charset="0"/>
                <a:cs typeface="Times New Roman" panose="02020603050405020304" pitchFamily="18" charset="0"/>
              </a:rPr>
              <a:t>Joseph Smith</a:t>
            </a:r>
          </a:p>
        </p:txBody>
      </p:sp>
      <p:sp>
        <p:nvSpPr>
          <p:cNvPr id="7" name="Rectangle 6">
            <a:extLst>
              <a:ext uri="{FF2B5EF4-FFF2-40B4-BE49-F238E27FC236}">
                <a16:creationId xmlns:a16="http://schemas.microsoft.com/office/drawing/2014/main" id="{19F6A48B-5B09-B05D-D363-FD848BA7A1F5}"/>
              </a:ext>
            </a:extLst>
          </p:cNvPr>
          <p:cNvSpPr/>
          <p:nvPr/>
        </p:nvSpPr>
        <p:spPr>
          <a:xfrm>
            <a:off x="4508843" y="6372663"/>
            <a:ext cx="2236763" cy="40458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Times New Roman" panose="02020603050405020304" pitchFamily="18" charset="0"/>
                <a:cs typeface="Times New Roman" panose="02020603050405020304" pitchFamily="18" charset="0"/>
              </a:rPr>
              <a:t>Brigham Young</a:t>
            </a:r>
          </a:p>
        </p:txBody>
      </p:sp>
      <p:sp>
        <p:nvSpPr>
          <p:cNvPr id="8" name="Rectangle 7">
            <a:extLst>
              <a:ext uri="{FF2B5EF4-FFF2-40B4-BE49-F238E27FC236}">
                <a16:creationId xmlns:a16="http://schemas.microsoft.com/office/drawing/2014/main" id="{C381054D-6B52-094D-708A-439036561B48}"/>
              </a:ext>
            </a:extLst>
          </p:cNvPr>
          <p:cNvSpPr/>
          <p:nvPr/>
        </p:nvSpPr>
        <p:spPr>
          <a:xfrm>
            <a:off x="8707902" y="5416062"/>
            <a:ext cx="3207433" cy="547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Mormon Trail – New Zion</a:t>
            </a:r>
          </a:p>
        </p:txBody>
      </p:sp>
    </p:spTree>
    <p:extLst>
      <p:ext uri="{BB962C8B-B14F-4D97-AF65-F5344CB8AC3E}">
        <p14:creationId xmlns:p14="http://schemas.microsoft.com/office/powerpoint/2010/main" val="266752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676652" y="664179"/>
            <a:ext cx="8761413" cy="706964"/>
          </a:xfrm>
          <a:ln>
            <a:solidFill>
              <a:srgbClr val="FFC000"/>
            </a:solidFill>
          </a:ln>
        </p:spPr>
        <p:txBody>
          <a:bodyPr/>
          <a:lstStyle/>
          <a:p>
            <a:r>
              <a:rPr lang="en-US" dirty="0">
                <a:solidFill>
                  <a:schemeClr val="bg1"/>
                </a:solidFill>
                <a:latin typeface="Georgia Pro Black" panose="02040A02050405020203" pitchFamily="18" charset="0"/>
              </a:rPr>
              <a:t>Effects of Revivalism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676652" y="1589649"/>
            <a:ext cx="11365293" cy="4839286"/>
          </a:xfrm>
          <a:solidFill>
            <a:schemeClr val="bg1"/>
          </a:solidFill>
        </p:spPr>
        <p:txBody>
          <a:bodyPr>
            <a:normAutofit/>
          </a:bodyPr>
          <a:lstStyle/>
          <a:p>
            <a:pPr marL="0" indent="0">
              <a:buNone/>
            </a:pPr>
            <a:r>
              <a:rPr lang="en-US" sz="2400" b="1" i="1" u="sng" dirty="0">
                <a:solidFill>
                  <a:schemeClr val="accent6">
                    <a:lumMod val="50000"/>
                  </a:schemeClr>
                </a:solidFill>
                <a:latin typeface="Times New Roman" panose="02020603050405020304" pitchFamily="18" charset="0"/>
                <a:cs typeface="Times New Roman" panose="02020603050405020304" pitchFamily="18" charset="0"/>
              </a:rPr>
              <a:t>Rise of perfectionism</a:t>
            </a:r>
            <a:r>
              <a:rPr lang="en-US" sz="2400" dirty="0">
                <a:latin typeface="Times New Roman" panose="02020603050405020304" pitchFamily="18" charset="0"/>
                <a:cs typeface="Times New Roman" panose="02020603050405020304" pitchFamily="18" charset="0"/>
              </a:rPr>
              <a:t>: saw both individuals and society at large as capable of indefinite improvement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Emerging </a:t>
            </a:r>
            <a:r>
              <a:rPr lang="en-US" sz="2400" b="1" dirty="0">
                <a:solidFill>
                  <a:srgbClr val="7030A0"/>
                </a:solidFill>
                <a:latin typeface="Times New Roman" panose="02020603050405020304" pitchFamily="18" charset="0"/>
                <a:cs typeface="Times New Roman" panose="02020603050405020304" pitchFamily="18" charset="0"/>
              </a:rPr>
              <a:t>middle class </a:t>
            </a:r>
            <a:r>
              <a:rPr lang="en-US" sz="2400" dirty="0">
                <a:latin typeface="Times New Roman" panose="02020603050405020304" pitchFamily="18" charset="0"/>
                <a:cs typeface="Times New Roman" panose="02020603050405020304" pitchFamily="18" charset="0"/>
              </a:rPr>
              <a:t>– reform is a badge of honor</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11D1760-EB9D-CDA6-5FA2-C722375E64AF}"/>
              </a:ext>
            </a:extLst>
          </p:cNvPr>
          <p:cNvSpPr/>
          <p:nvPr/>
        </p:nvSpPr>
        <p:spPr>
          <a:xfrm>
            <a:off x="298938" y="2440861"/>
            <a:ext cx="4230859" cy="3172148"/>
          </a:xfrm>
          <a:prstGeom prst="rect">
            <a:avLst/>
          </a:prstGeom>
          <a:solidFill>
            <a:srgbClr val="4006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a:solidFill>
                  <a:srgbClr val="FFFF00"/>
                </a:solidFill>
                <a:latin typeface="Times New Roman" panose="02020603050405020304" pitchFamily="18" charset="0"/>
                <a:cs typeface="Times New Roman" panose="02020603050405020304" pitchFamily="18" charset="0"/>
              </a:rPr>
              <a:t>Age of Reform</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Reforms become radicalized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Suffrage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Abolitionism</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Prohibition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Public Education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Asylum &amp; Penitentiary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Utopian Societies  </a:t>
            </a:r>
          </a:p>
        </p:txBody>
      </p:sp>
      <p:pic>
        <p:nvPicPr>
          <p:cNvPr id="5" name="Picture 4" descr="A close up of a map&#10;&#10;Description automatically generated">
            <a:extLst>
              <a:ext uri="{FF2B5EF4-FFF2-40B4-BE49-F238E27FC236}">
                <a16:creationId xmlns:a16="http://schemas.microsoft.com/office/drawing/2014/main" id="{BC91E28D-9E34-81C2-A560-A1CB41AD4A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8090" y="2827849"/>
            <a:ext cx="7167258" cy="3003666"/>
          </a:xfrm>
          <a:prstGeom prst="rect">
            <a:avLst/>
          </a:prstGeom>
          <a:ln>
            <a:solidFill>
              <a:schemeClr val="accent1"/>
            </a:solidFill>
          </a:ln>
        </p:spPr>
      </p:pic>
    </p:spTree>
    <p:extLst>
      <p:ext uri="{BB962C8B-B14F-4D97-AF65-F5344CB8AC3E}">
        <p14:creationId xmlns:p14="http://schemas.microsoft.com/office/powerpoint/2010/main" val="11217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CD901E-0074-C410-BD39-44E17A281D8C}"/>
              </a:ext>
            </a:extLst>
          </p:cNvPr>
          <p:cNvSpPr>
            <a:spLocks noGrp="1"/>
          </p:cNvSpPr>
          <p:nvPr>
            <p:ph idx="1"/>
          </p:nvPr>
        </p:nvSpPr>
        <p:spPr>
          <a:xfrm>
            <a:off x="351692" y="745588"/>
            <a:ext cx="11605846" cy="5274212"/>
          </a:xfrm>
          <a:solidFill>
            <a:schemeClr val="bg1"/>
          </a:solidFill>
          <a:ln>
            <a:solidFill>
              <a:srgbClr val="002060"/>
            </a:solidFill>
          </a:ln>
        </p:spPr>
        <p:txBody>
          <a:bodyPr>
            <a:normAutofit/>
          </a:bodyPr>
          <a:lstStyle/>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Essential Question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How did revivalism challenge and impact the Antebellum period of the early 19</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 United States? </a:t>
            </a:r>
          </a:p>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Students can:</a:t>
            </a:r>
          </a:p>
          <a:p>
            <a:pPr marL="633413" lvl="0"/>
            <a:r>
              <a:rPr lang="en-US" sz="2000" dirty="0">
                <a:solidFill>
                  <a:schemeClr val="tx1"/>
                </a:solidFill>
                <a:latin typeface="Times New Roman" panose="02020603050405020304" pitchFamily="18" charset="0"/>
                <a:cs typeface="Times New Roman" panose="02020603050405020304" pitchFamily="18" charset="0"/>
              </a:rPr>
              <a:t>Explain how American culture reflected themes of the nation from 1800 to 1850</a:t>
            </a:r>
          </a:p>
          <a:p>
            <a:pPr marL="633413" lvl="0"/>
            <a:r>
              <a:rPr lang="en-US" sz="2000" dirty="0">
                <a:solidFill>
                  <a:schemeClr val="tx1"/>
                </a:solidFill>
                <a:latin typeface="Times New Roman" panose="02020603050405020304" pitchFamily="18" charset="0"/>
                <a:cs typeface="Times New Roman" panose="02020603050405020304" pitchFamily="18" charset="0"/>
              </a:rPr>
              <a:t>Evaluate factors that caused the desire amongst Americans to reform society during the Antebellum period</a:t>
            </a:r>
          </a:p>
          <a:p>
            <a:pPr marL="0" indent="0">
              <a:buNone/>
            </a:pPr>
            <a:r>
              <a:rPr lang="en-US" sz="2400" b="1" dirty="0">
                <a:latin typeface="Georgia Pro Black" panose="02040A02050405020203" pitchFamily="18" charset="0"/>
              </a:rPr>
              <a:t>Agenda</a:t>
            </a:r>
          </a:p>
          <a:p>
            <a:pPr>
              <a:buFont typeface="Wingdings" panose="05000000000000000000" pitchFamily="2" charset="2"/>
              <a:buChar char="Ø"/>
            </a:pPr>
            <a:r>
              <a:rPr lang="en-US" sz="2400" b="1" dirty="0">
                <a:latin typeface="Georgia Pro Black" panose="02040A02050405020203" pitchFamily="18" charset="0"/>
              </a:rPr>
              <a:t>Objective 9 Reading Question </a:t>
            </a:r>
          </a:p>
          <a:p>
            <a:pPr>
              <a:buFont typeface="Wingdings" panose="05000000000000000000" pitchFamily="2" charset="2"/>
              <a:buChar char="Ø"/>
            </a:pPr>
            <a:r>
              <a:rPr lang="en-US" sz="2400" b="1" dirty="0">
                <a:latin typeface="Georgia Pro Black" panose="02040A02050405020203" pitchFamily="18" charset="0"/>
              </a:rPr>
              <a:t>Rise of Reform </a:t>
            </a:r>
          </a:p>
          <a:p>
            <a:pPr>
              <a:buFont typeface="Wingdings" panose="05000000000000000000" pitchFamily="2" charset="2"/>
              <a:buChar char="Ø"/>
            </a:pPr>
            <a:r>
              <a:rPr lang="en-US" sz="2400" b="1" dirty="0">
                <a:latin typeface="Georgia Pro Black" panose="02040A02050405020203" pitchFamily="18" charset="0"/>
              </a:rPr>
              <a:t>Reformers Speed Dating</a:t>
            </a:r>
          </a:p>
          <a:p>
            <a:pPr marL="0" indent="0">
              <a:buNone/>
            </a:pPr>
            <a:r>
              <a:rPr lang="en-US" sz="2400" b="1" dirty="0">
                <a:latin typeface="Georgia Pro Black" panose="02040A02050405020203" pitchFamily="18" charset="0"/>
              </a:rPr>
              <a:t>Homework: </a:t>
            </a:r>
          </a:p>
          <a:p>
            <a:pPr>
              <a:buFont typeface="Wingdings" panose="05000000000000000000" pitchFamily="2" charset="2"/>
              <a:buChar char="Ø"/>
            </a:pPr>
            <a:r>
              <a:rPr lang="en-US" sz="2400" b="1" dirty="0">
                <a:solidFill>
                  <a:schemeClr val="accent6">
                    <a:lumMod val="50000"/>
                  </a:schemeClr>
                </a:solidFill>
                <a:latin typeface="Georgia Pro Black" panose="02040A02050405020203" pitchFamily="18" charset="0"/>
              </a:rPr>
              <a:t>Reformers Speed Dating due 11/22</a:t>
            </a:r>
          </a:p>
        </p:txBody>
      </p:sp>
    </p:spTree>
    <p:extLst>
      <p:ext uri="{BB962C8B-B14F-4D97-AF65-F5344CB8AC3E}">
        <p14:creationId xmlns:p14="http://schemas.microsoft.com/office/powerpoint/2010/main" val="1228585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634449" y="347397"/>
            <a:ext cx="8761413" cy="706964"/>
          </a:xfrm>
          <a:ln>
            <a:solidFill>
              <a:srgbClr val="FFC000"/>
            </a:solidFill>
          </a:ln>
        </p:spPr>
        <p:txBody>
          <a:bodyPr/>
          <a:lstStyle/>
          <a:p>
            <a:r>
              <a:rPr lang="en-US" dirty="0">
                <a:solidFill>
                  <a:schemeClr val="bg1"/>
                </a:solidFill>
                <a:latin typeface="Georgia Pro Black" panose="02040A02050405020203" pitchFamily="18" charset="0"/>
              </a:rPr>
              <a:t>Rise of a Great Awakening</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53512" y="1238156"/>
            <a:ext cx="11380763" cy="4753509"/>
          </a:xfrm>
          <a:solidFill>
            <a:schemeClr val="bg1"/>
          </a:solidFill>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Historic Parallel </a:t>
            </a:r>
          </a:p>
        </p:txBody>
      </p:sp>
      <p:sp>
        <p:nvSpPr>
          <p:cNvPr id="4" name="Rectangle 3">
            <a:extLst>
              <a:ext uri="{FF2B5EF4-FFF2-40B4-BE49-F238E27FC236}">
                <a16:creationId xmlns:a16="http://schemas.microsoft.com/office/drawing/2014/main" id="{686670F5-5E4C-BC2B-A40E-8EEAA049DF7B}"/>
              </a:ext>
            </a:extLst>
          </p:cNvPr>
          <p:cNvSpPr/>
          <p:nvPr/>
        </p:nvSpPr>
        <p:spPr>
          <a:xfrm>
            <a:off x="365760" y="1729156"/>
            <a:ext cx="10818055" cy="1026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400" dirty="0">
                <a:latin typeface="Times" panose="02020603050405020304" pitchFamily="18" charset="0"/>
                <a:cs typeface="Times" panose="02020603050405020304" pitchFamily="18" charset="0"/>
              </a:rPr>
              <a:t>What factors lead to the rise of the First Great Awakening (1730)?</a:t>
            </a:r>
          </a:p>
          <a:p>
            <a:pPr marL="457200" indent="-457200">
              <a:buFont typeface="+mj-lt"/>
              <a:buAutoNum type="arabicPeriod"/>
            </a:pPr>
            <a:r>
              <a:rPr lang="en-US" sz="2400" dirty="0">
                <a:latin typeface="Times" panose="02020603050405020304" pitchFamily="18" charset="0"/>
                <a:cs typeface="Times" panose="02020603050405020304" pitchFamily="18" charset="0"/>
              </a:rPr>
              <a:t>How is the Second Great Awakening (1840) similar to the First Great Awakening?</a:t>
            </a:r>
          </a:p>
          <a:p>
            <a:pPr marL="457200" indent="-457200">
              <a:buFont typeface="+mj-lt"/>
              <a:buAutoNum type="arabicPeriod"/>
            </a:pPr>
            <a:r>
              <a:rPr lang="en-US" sz="2400" dirty="0">
                <a:latin typeface="Times" panose="02020603050405020304" pitchFamily="18" charset="0"/>
                <a:cs typeface="Times" panose="02020603050405020304" pitchFamily="18" charset="0"/>
              </a:rPr>
              <a:t>How is the Second Great Awakening different than the First Great Awakening   </a:t>
            </a:r>
          </a:p>
        </p:txBody>
      </p:sp>
      <p:pic>
        <p:nvPicPr>
          <p:cNvPr id="1026" name="Picture 2" descr="The First Great Awakening: Lesson Plan">
            <a:extLst>
              <a:ext uri="{FF2B5EF4-FFF2-40B4-BE49-F238E27FC236}">
                <a16:creationId xmlns:a16="http://schemas.microsoft.com/office/drawing/2014/main" id="{510C3FA3-3107-F8FF-0316-DF0E2AEFF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64" y="3428999"/>
            <a:ext cx="3213442" cy="2865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cond Great Awakening Paintings for Sale - Pixels">
            <a:extLst>
              <a:ext uri="{FF2B5EF4-FFF2-40B4-BE49-F238E27FC236}">
                <a16:creationId xmlns:a16="http://schemas.microsoft.com/office/drawing/2014/main" id="{EA4E496E-50FA-9A2E-84BC-1149AA687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093" y="3419364"/>
            <a:ext cx="3585722" cy="28752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6D8F738-AAA4-7ECF-A9A2-F2D2A5FE1343}"/>
              </a:ext>
            </a:extLst>
          </p:cNvPr>
          <p:cNvSpPr/>
          <p:nvPr/>
        </p:nvSpPr>
        <p:spPr>
          <a:xfrm>
            <a:off x="757725" y="2926179"/>
            <a:ext cx="4728675" cy="324928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panose="02020603050405020304" pitchFamily="18" charset="0"/>
                <a:cs typeface="Times" panose="02020603050405020304" pitchFamily="18" charset="0"/>
              </a:rPr>
              <a:t>Similarities</a:t>
            </a:r>
            <a:r>
              <a:rPr lang="en-US" sz="2400" dirty="0">
                <a:solidFill>
                  <a:schemeClr val="bg1"/>
                </a:solidFill>
                <a:latin typeface="Times" panose="02020603050405020304" pitchFamily="18" charset="0"/>
                <a:cs typeface="Times" panose="02020603050405020304" pitchFamily="18" charset="0"/>
              </a:rPr>
              <a:t>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Both were a call back to religion (liberal ideas infiltrating traditional practices</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Both had heavily resonated with those in the frontier</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Less effective with well educated &amp; prosperous congregations </a:t>
            </a:r>
          </a:p>
        </p:txBody>
      </p:sp>
      <p:sp>
        <p:nvSpPr>
          <p:cNvPr id="6" name="Rectangle 5">
            <a:extLst>
              <a:ext uri="{FF2B5EF4-FFF2-40B4-BE49-F238E27FC236}">
                <a16:creationId xmlns:a16="http://schemas.microsoft.com/office/drawing/2014/main" id="{87458637-4F88-B022-995E-0D562E57D5E1}"/>
              </a:ext>
            </a:extLst>
          </p:cNvPr>
          <p:cNvSpPr/>
          <p:nvPr/>
        </p:nvSpPr>
        <p:spPr>
          <a:xfrm>
            <a:off x="6096000" y="2926179"/>
            <a:ext cx="4728675" cy="3249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panose="02020603050405020304" pitchFamily="18" charset="0"/>
                <a:cs typeface="Times" panose="02020603050405020304" pitchFamily="18" charset="0"/>
              </a:rPr>
              <a:t>Differences</a:t>
            </a:r>
            <a:r>
              <a:rPr lang="en-US" sz="2400" dirty="0">
                <a:solidFill>
                  <a:schemeClr val="bg1"/>
                </a:solidFill>
                <a:latin typeface="Times" panose="02020603050405020304" pitchFamily="18" charset="0"/>
                <a:cs typeface="Times" panose="02020603050405020304" pitchFamily="18" charset="0"/>
              </a:rPr>
              <a:t>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a:t>
            </a:r>
            <a:r>
              <a:rPr lang="en-US" sz="2400" b="1" dirty="0">
                <a:solidFill>
                  <a:schemeClr val="bg1"/>
                </a:solidFill>
                <a:latin typeface="Times" panose="02020603050405020304" pitchFamily="18" charset="0"/>
                <a:cs typeface="Times" panose="02020603050405020304" pitchFamily="18" charset="0"/>
              </a:rPr>
              <a:t>1</a:t>
            </a:r>
            <a:r>
              <a:rPr lang="en-US" sz="2400" b="1" baseline="30000" dirty="0">
                <a:solidFill>
                  <a:schemeClr val="bg1"/>
                </a:solidFill>
                <a:latin typeface="Times" panose="02020603050405020304" pitchFamily="18" charset="0"/>
                <a:cs typeface="Times" panose="02020603050405020304" pitchFamily="18" charset="0"/>
              </a:rPr>
              <a:t>st</a:t>
            </a:r>
            <a:r>
              <a:rPr lang="en-US" sz="2400" b="1" dirty="0">
                <a:solidFill>
                  <a:schemeClr val="bg1"/>
                </a:solidFill>
                <a:latin typeface="Times" panose="02020603050405020304" pitchFamily="18" charset="0"/>
                <a:cs typeface="Times" panose="02020603050405020304" pitchFamily="18" charset="0"/>
              </a:rPr>
              <a:t> Great Awakening</a:t>
            </a:r>
            <a:r>
              <a:rPr lang="en-US" sz="2400" dirty="0">
                <a:solidFill>
                  <a:schemeClr val="bg1"/>
                </a:solidFill>
                <a:latin typeface="Times" panose="02020603050405020304" pitchFamily="18" charset="0"/>
                <a:cs typeface="Times" panose="02020603050405020304" pitchFamily="18" charset="0"/>
              </a:rPr>
              <a:t>) – God’s grace was the only way to earn salvation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a:t>
            </a:r>
            <a:r>
              <a:rPr lang="en-US" sz="2400" b="1" dirty="0">
                <a:solidFill>
                  <a:schemeClr val="bg1"/>
                </a:solidFill>
                <a:latin typeface="Times" panose="02020603050405020304" pitchFamily="18" charset="0"/>
                <a:cs typeface="Times" panose="02020603050405020304" pitchFamily="18" charset="0"/>
              </a:rPr>
              <a:t>2</a:t>
            </a:r>
            <a:r>
              <a:rPr lang="en-US" sz="2400" b="1" baseline="30000" dirty="0">
                <a:solidFill>
                  <a:schemeClr val="bg1"/>
                </a:solidFill>
                <a:latin typeface="Times" panose="02020603050405020304" pitchFamily="18" charset="0"/>
                <a:cs typeface="Times" panose="02020603050405020304" pitchFamily="18" charset="0"/>
              </a:rPr>
              <a:t>nd</a:t>
            </a:r>
            <a:r>
              <a:rPr lang="en-US" sz="2400" b="1" dirty="0">
                <a:solidFill>
                  <a:schemeClr val="bg1"/>
                </a:solidFill>
                <a:latin typeface="Times" panose="02020603050405020304" pitchFamily="18" charset="0"/>
                <a:cs typeface="Times" panose="02020603050405020304" pitchFamily="18" charset="0"/>
              </a:rPr>
              <a:t> Great Awakening</a:t>
            </a:r>
            <a:r>
              <a:rPr lang="en-US" sz="2400" dirty="0">
                <a:solidFill>
                  <a:schemeClr val="bg1"/>
                </a:solidFill>
                <a:latin typeface="Times" panose="02020603050405020304" pitchFamily="18" charset="0"/>
                <a:cs typeface="Times" panose="02020603050405020304" pitchFamily="18" charset="0"/>
              </a:rPr>
              <a:t>) - Salvation could be achieved through good work and make better the world a better place</a:t>
            </a:r>
          </a:p>
          <a:p>
            <a:pPr marL="342900" indent="-342900">
              <a:buFont typeface="Arial" panose="020B0604020202020204" pitchFamily="34" charset="0"/>
              <a:buChar char="•"/>
            </a:pPr>
            <a:endParaRPr lang="en-US" sz="2400"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60364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CD901E-0074-C410-BD39-44E17A281D8C}"/>
              </a:ext>
            </a:extLst>
          </p:cNvPr>
          <p:cNvSpPr>
            <a:spLocks noGrp="1"/>
          </p:cNvSpPr>
          <p:nvPr>
            <p:ph idx="1"/>
          </p:nvPr>
        </p:nvSpPr>
        <p:spPr>
          <a:xfrm>
            <a:off x="351692" y="304801"/>
            <a:ext cx="11605846" cy="6272462"/>
          </a:xfrm>
          <a:solidFill>
            <a:schemeClr val="bg1"/>
          </a:solidFill>
          <a:ln>
            <a:solidFill>
              <a:srgbClr val="002060"/>
            </a:solidFill>
          </a:ln>
        </p:spPr>
        <p:txBody>
          <a:bodyPr>
            <a:normAutofit/>
          </a:bodyPr>
          <a:lstStyle/>
          <a:p>
            <a:pPr marL="109728" indent="0">
              <a:buNone/>
            </a:pPr>
            <a:r>
              <a:rPr lang="en-US" sz="2200" b="1" i="1" dirty="0">
                <a:solidFill>
                  <a:schemeClr val="accent6">
                    <a:lumMod val="50000"/>
                  </a:schemeClr>
                </a:solidFill>
                <a:latin typeface="Times New Roman" panose="02020603050405020304" pitchFamily="18" charset="0"/>
                <a:cs typeface="Times New Roman" panose="02020603050405020304" pitchFamily="18" charset="0"/>
              </a:rPr>
              <a:t>Essential Question</a:t>
            </a:r>
            <a:r>
              <a:rPr lang="en-US" sz="2200" i="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How did revivalism challenge and impact the Antebellum period of the early 19</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century United States? </a:t>
            </a:r>
          </a:p>
          <a:p>
            <a:pPr marL="109728" indent="0">
              <a:buNone/>
            </a:pPr>
            <a:r>
              <a:rPr lang="en-US" sz="2200" b="1" i="1" dirty="0">
                <a:solidFill>
                  <a:schemeClr val="accent6">
                    <a:lumMod val="50000"/>
                  </a:schemeClr>
                </a:solidFill>
                <a:latin typeface="Times New Roman" panose="02020603050405020304" pitchFamily="18" charset="0"/>
                <a:cs typeface="Times New Roman" panose="02020603050405020304" pitchFamily="18" charset="0"/>
              </a:rPr>
              <a:t>Students can:</a:t>
            </a:r>
          </a:p>
          <a:p>
            <a:pPr marL="633413" lvl="0"/>
            <a:r>
              <a:rPr lang="en-US" sz="2200" dirty="0">
                <a:solidFill>
                  <a:schemeClr val="tx1"/>
                </a:solidFill>
                <a:latin typeface="Times New Roman" panose="02020603050405020304" pitchFamily="18" charset="0"/>
                <a:cs typeface="Times New Roman" panose="02020603050405020304" pitchFamily="18" charset="0"/>
              </a:rPr>
              <a:t>Explain how American culture reflected themes of the nation from 1800 to 1850</a:t>
            </a:r>
          </a:p>
          <a:p>
            <a:pPr marL="633413" lvl="0"/>
            <a:r>
              <a:rPr lang="en-US" sz="2200" dirty="0">
                <a:solidFill>
                  <a:schemeClr val="tx1"/>
                </a:solidFill>
                <a:latin typeface="Times New Roman" panose="02020603050405020304" pitchFamily="18" charset="0"/>
                <a:cs typeface="Times New Roman" panose="02020603050405020304" pitchFamily="18" charset="0"/>
              </a:rPr>
              <a:t>Evaluate factors that caused the desire amongst Americans to reform society during the Antebellum period</a:t>
            </a:r>
          </a:p>
          <a:p>
            <a:pPr marL="0" indent="0">
              <a:buNone/>
            </a:pPr>
            <a:r>
              <a:rPr lang="en-US" sz="2400" b="1" dirty="0">
                <a:latin typeface="Georgia Pro Black" panose="02040A02050405020203" pitchFamily="18" charset="0"/>
              </a:rPr>
              <a:t>Agenda</a:t>
            </a:r>
          </a:p>
          <a:p>
            <a:pPr>
              <a:buFont typeface="Wingdings" panose="05000000000000000000" pitchFamily="2" charset="2"/>
              <a:buChar char="Ø"/>
            </a:pPr>
            <a:r>
              <a:rPr lang="en-US" sz="2400" b="1" dirty="0">
                <a:latin typeface="Georgia Pro Black" panose="02040A02050405020203" pitchFamily="18" charset="0"/>
              </a:rPr>
              <a:t>The TWO Views of America</a:t>
            </a:r>
          </a:p>
          <a:p>
            <a:pPr>
              <a:buFont typeface="Wingdings" panose="05000000000000000000" pitchFamily="2" charset="2"/>
              <a:buChar char="Ø"/>
            </a:pPr>
            <a:r>
              <a:rPr lang="en-US" sz="2400" b="1" dirty="0">
                <a:latin typeface="Georgia Pro Black" panose="02040A02050405020203" pitchFamily="18" charset="0"/>
              </a:rPr>
              <a:t>An Awakening of American Culture </a:t>
            </a:r>
          </a:p>
          <a:p>
            <a:pPr>
              <a:buFont typeface="Wingdings" panose="05000000000000000000" pitchFamily="2" charset="2"/>
              <a:buChar char="Ø"/>
            </a:pPr>
            <a:r>
              <a:rPr lang="en-US" sz="2400" b="1" dirty="0">
                <a:latin typeface="Georgia Pro Black" panose="02040A02050405020203" pitchFamily="18" charset="0"/>
              </a:rPr>
              <a:t>Age of Reform Speed Dating </a:t>
            </a:r>
          </a:p>
          <a:p>
            <a:pPr marL="0" indent="0">
              <a:buNone/>
            </a:pPr>
            <a:r>
              <a:rPr lang="en-US" sz="2400" b="1" dirty="0">
                <a:latin typeface="Georgia Pro Black" panose="02040A02050405020203" pitchFamily="18" charset="0"/>
              </a:rPr>
              <a:t>Homework: </a:t>
            </a:r>
          </a:p>
          <a:p>
            <a:pPr>
              <a:buFont typeface="Wingdings" panose="05000000000000000000" pitchFamily="2" charset="2"/>
              <a:buChar char="Ø"/>
            </a:pPr>
            <a:r>
              <a:rPr lang="en-US" sz="2400" b="1" dirty="0">
                <a:solidFill>
                  <a:schemeClr val="accent6">
                    <a:lumMod val="50000"/>
                  </a:schemeClr>
                </a:solidFill>
                <a:latin typeface="Georgia Pro Black" panose="02040A02050405020203" pitchFamily="18" charset="0"/>
              </a:rPr>
              <a:t>Reading Objective 9 Questions due 11/21</a:t>
            </a:r>
          </a:p>
          <a:p>
            <a:pPr>
              <a:buFont typeface="Wingdings" panose="05000000000000000000" pitchFamily="2" charset="2"/>
              <a:buChar char="Ø"/>
            </a:pPr>
            <a:r>
              <a:rPr lang="en-US" sz="2400" b="1" dirty="0">
                <a:solidFill>
                  <a:schemeClr val="accent6">
                    <a:lumMod val="50000"/>
                  </a:schemeClr>
                </a:solidFill>
                <a:latin typeface="Georgia Pro Black" panose="02040A02050405020203" pitchFamily="18" charset="0"/>
              </a:rPr>
              <a:t>Age of Reform Speed Dating Profile – Due 11/22</a:t>
            </a:r>
            <a:endParaRPr lang="en-US" sz="2400" b="1" dirty="0">
              <a:latin typeface="Georgia Pro Black" panose="02040A02050405020203" pitchFamily="18" charset="0"/>
            </a:endParaRPr>
          </a:p>
        </p:txBody>
      </p:sp>
    </p:spTree>
    <p:extLst>
      <p:ext uri="{BB962C8B-B14F-4D97-AF65-F5344CB8AC3E}">
        <p14:creationId xmlns:p14="http://schemas.microsoft.com/office/powerpoint/2010/main" val="2985901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676652" y="664179"/>
            <a:ext cx="8761413" cy="706964"/>
          </a:xfrm>
          <a:ln>
            <a:solidFill>
              <a:srgbClr val="FFC000"/>
            </a:solidFill>
          </a:ln>
        </p:spPr>
        <p:txBody>
          <a:bodyPr/>
          <a:lstStyle/>
          <a:p>
            <a:r>
              <a:rPr lang="en-US" dirty="0">
                <a:solidFill>
                  <a:schemeClr val="bg1"/>
                </a:solidFill>
                <a:latin typeface="Georgia Pro Black" panose="02040A02050405020203" pitchFamily="18" charset="0"/>
              </a:rPr>
              <a:t>Rise of Reform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384517" y="1460109"/>
            <a:ext cx="11422965" cy="4430151"/>
          </a:xfrm>
          <a:solidFill>
            <a:schemeClr val="bg1"/>
          </a:solidFill>
        </p:spPr>
        <p:txBody>
          <a:bodyPr>
            <a:normAutofit/>
          </a:bodyPr>
          <a:lstStyle/>
          <a:p>
            <a:pPr marL="0" indent="0">
              <a:buNone/>
            </a:pPr>
            <a:r>
              <a:rPr lang="en-US" sz="2400" b="1" i="1" u="sng" dirty="0">
                <a:solidFill>
                  <a:schemeClr val="accent6">
                    <a:lumMod val="50000"/>
                  </a:schemeClr>
                </a:solidFill>
                <a:latin typeface="Times New Roman" panose="02020603050405020304" pitchFamily="18" charset="0"/>
                <a:cs typeface="Times New Roman" panose="02020603050405020304" pitchFamily="18" charset="0"/>
              </a:rPr>
              <a:t>Antebellum Period</a:t>
            </a:r>
            <a:r>
              <a:rPr lang="en-US" sz="2400" dirty="0">
                <a:latin typeface="Times New Roman" panose="02020603050405020304" pitchFamily="18" charset="0"/>
                <a:cs typeface="Times New Roman" panose="02020603050405020304" pitchFamily="18" charset="0"/>
              </a:rPr>
              <a:t>:1820 -1861</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A53F846-AFEC-73D1-2080-8BC18A4429C6}"/>
              </a:ext>
            </a:extLst>
          </p:cNvPr>
          <p:cNvSpPr/>
          <p:nvPr/>
        </p:nvSpPr>
        <p:spPr>
          <a:xfrm>
            <a:off x="3698447" y="2653878"/>
            <a:ext cx="3826412" cy="492370"/>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Cause of the Age of Reform</a:t>
            </a:r>
          </a:p>
        </p:txBody>
      </p:sp>
      <p:sp>
        <p:nvSpPr>
          <p:cNvPr id="5" name="Rectangle 4">
            <a:extLst>
              <a:ext uri="{FF2B5EF4-FFF2-40B4-BE49-F238E27FC236}">
                <a16:creationId xmlns:a16="http://schemas.microsoft.com/office/drawing/2014/main" id="{75A97A69-A373-6EB0-9FD5-091C3FA026DB}"/>
              </a:ext>
            </a:extLst>
          </p:cNvPr>
          <p:cNvSpPr/>
          <p:nvPr/>
        </p:nvSpPr>
        <p:spPr>
          <a:xfrm>
            <a:off x="7524859" y="1672495"/>
            <a:ext cx="3826412" cy="492370"/>
          </a:xfrm>
          <a:prstGeom prst="rect">
            <a:avLst/>
          </a:prstGeom>
          <a:solidFill>
            <a:schemeClr val="accent6">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Market Revolution </a:t>
            </a:r>
          </a:p>
        </p:txBody>
      </p:sp>
      <p:sp>
        <p:nvSpPr>
          <p:cNvPr id="6" name="Rectangle 5">
            <a:extLst>
              <a:ext uri="{FF2B5EF4-FFF2-40B4-BE49-F238E27FC236}">
                <a16:creationId xmlns:a16="http://schemas.microsoft.com/office/drawing/2014/main" id="{3B913208-AFEA-85C7-1CA4-930CA597D97E}"/>
              </a:ext>
            </a:extLst>
          </p:cNvPr>
          <p:cNvSpPr/>
          <p:nvPr/>
        </p:nvSpPr>
        <p:spPr>
          <a:xfrm>
            <a:off x="7981070" y="2335497"/>
            <a:ext cx="3826412" cy="492370"/>
          </a:xfrm>
          <a:prstGeom prst="rect">
            <a:avLst/>
          </a:prstGeom>
          <a:solidFill>
            <a:schemeClr val="accent6">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Jacksonian Democracy</a:t>
            </a:r>
          </a:p>
        </p:txBody>
      </p:sp>
      <p:sp>
        <p:nvSpPr>
          <p:cNvPr id="7" name="Rectangle 6">
            <a:extLst>
              <a:ext uri="{FF2B5EF4-FFF2-40B4-BE49-F238E27FC236}">
                <a16:creationId xmlns:a16="http://schemas.microsoft.com/office/drawing/2014/main" id="{F9176789-2DF6-D46D-72C0-099EA43D97CC}"/>
              </a:ext>
            </a:extLst>
          </p:cNvPr>
          <p:cNvSpPr/>
          <p:nvPr/>
        </p:nvSpPr>
        <p:spPr>
          <a:xfrm>
            <a:off x="7981070" y="2981729"/>
            <a:ext cx="3826412" cy="492370"/>
          </a:xfrm>
          <a:prstGeom prst="rect">
            <a:avLst/>
          </a:prstGeom>
          <a:solidFill>
            <a:schemeClr val="accent6">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2</a:t>
            </a:r>
            <a:r>
              <a:rPr lang="en-US" sz="2400" b="1" baseline="30000" dirty="0">
                <a:latin typeface="Times" panose="02020603050405020304" pitchFamily="18" charset="0"/>
                <a:cs typeface="Times" panose="02020603050405020304" pitchFamily="18" charset="0"/>
              </a:rPr>
              <a:t>nd</a:t>
            </a:r>
            <a:r>
              <a:rPr lang="en-US" sz="2400" b="1" dirty="0">
                <a:latin typeface="Times" panose="02020603050405020304" pitchFamily="18" charset="0"/>
                <a:cs typeface="Times" panose="02020603050405020304" pitchFamily="18" charset="0"/>
              </a:rPr>
              <a:t> Great Awakening </a:t>
            </a:r>
          </a:p>
        </p:txBody>
      </p:sp>
      <p:sp>
        <p:nvSpPr>
          <p:cNvPr id="8" name="Rectangle 7">
            <a:extLst>
              <a:ext uri="{FF2B5EF4-FFF2-40B4-BE49-F238E27FC236}">
                <a16:creationId xmlns:a16="http://schemas.microsoft.com/office/drawing/2014/main" id="{934AB5FC-45C4-11D6-68E8-10481836AB79}"/>
              </a:ext>
            </a:extLst>
          </p:cNvPr>
          <p:cNvSpPr/>
          <p:nvPr/>
        </p:nvSpPr>
        <p:spPr>
          <a:xfrm>
            <a:off x="7524859" y="3563065"/>
            <a:ext cx="3826412" cy="676751"/>
          </a:xfrm>
          <a:prstGeom prst="rect">
            <a:avLst/>
          </a:prstGeom>
          <a:solidFill>
            <a:schemeClr val="accent6">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Enlightenment &amp; Liberalism</a:t>
            </a:r>
          </a:p>
        </p:txBody>
      </p:sp>
      <p:pic>
        <p:nvPicPr>
          <p:cNvPr id="1026" name="Picture 2" descr="Dorothea Dix - Prison Reform, Accomplishments &amp; Facts">
            <a:extLst>
              <a:ext uri="{FF2B5EF4-FFF2-40B4-BE49-F238E27FC236}">
                <a16:creationId xmlns:a16="http://schemas.microsoft.com/office/drawing/2014/main" id="{3B3207F6-69BE-08B7-91C6-D24B3EE91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52" y="3530015"/>
            <a:ext cx="1658585" cy="2663806"/>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8">
            <a:extLst>
              <a:ext uri="{FF2B5EF4-FFF2-40B4-BE49-F238E27FC236}">
                <a16:creationId xmlns:a16="http://schemas.microsoft.com/office/drawing/2014/main" id="{93870F02-1FB0-983F-0968-580B5EF1A5C1}"/>
              </a:ext>
            </a:extLst>
          </p:cNvPr>
          <p:cNvSpPr/>
          <p:nvPr/>
        </p:nvSpPr>
        <p:spPr>
          <a:xfrm>
            <a:off x="2587777" y="3509402"/>
            <a:ext cx="4305392" cy="1585710"/>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Times" panose="02020603050405020304" pitchFamily="18" charset="0"/>
                <a:cs typeface="Times" panose="02020603050405020304" pitchFamily="18" charset="0"/>
              </a:rPr>
              <a:t>“In a world where there is so much to be done, I felt strongly impressed that there must be something for me to do.”</a:t>
            </a:r>
          </a:p>
          <a:p>
            <a:r>
              <a:rPr lang="en-US" sz="2000" dirty="0">
                <a:latin typeface="Times" panose="02020603050405020304" pitchFamily="18" charset="0"/>
                <a:cs typeface="Times" panose="02020603050405020304" pitchFamily="18" charset="0"/>
              </a:rPr>
              <a:t>- </a:t>
            </a:r>
            <a:r>
              <a:rPr lang="en-US" sz="2000" b="1" dirty="0">
                <a:latin typeface="Times" panose="02020603050405020304" pitchFamily="18" charset="0"/>
                <a:cs typeface="Times" panose="02020603050405020304" pitchFamily="18" charset="0"/>
              </a:rPr>
              <a:t>Dorothea Dix </a:t>
            </a:r>
          </a:p>
        </p:txBody>
      </p:sp>
      <p:sp>
        <p:nvSpPr>
          <p:cNvPr id="10" name="Arrow: Right 9">
            <a:extLst>
              <a:ext uri="{FF2B5EF4-FFF2-40B4-BE49-F238E27FC236}">
                <a16:creationId xmlns:a16="http://schemas.microsoft.com/office/drawing/2014/main" id="{F3A47F74-22BE-BC00-FA65-974AD06C7BAD}"/>
              </a:ext>
            </a:extLst>
          </p:cNvPr>
          <p:cNvSpPr/>
          <p:nvPr/>
        </p:nvSpPr>
        <p:spPr>
          <a:xfrm>
            <a:off x="7524859" y="2377251"/>
            <a:ext cx="456211" cy="2766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ECACCC4-03B8-19CB-13B7-41904508067A}"/>
              </a:ext>
            </a:extLst>
          </p:cNvPr>
          <p:cNvSpPr/>
          <p:nvPr/>
        </p:nvSpPr>
        <p:spPr>
          <a:xfrm>
            <a:off x="7524859" y="3064159"/>
            <a:ext cx="456211" cy="2766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F032259-83EF-1EF5-3128-C5CE6D426009}"/>
              </a:ext>
            </a:extLst>
          </p:cNvPr>
          <p:cNvSpPr/>
          <p:nvPr/>
        </p:nvSpPr>
        <p:spPr>
          <a:xfrm rot="18327058">
            <a:off x="7044213" y="2132744"/>
            <a:ext cx="456211" cy="2766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DE57F36A-EED3-0880-5B72-ECC57A2DE3F7}"/>
              </a:ext>
            </a:extLst>
          </p:cNvPr>
          <p:cNvSpPr/>
          <p:nvPr/>
        </p:nvSpPr>
        <p:spPr>
          <a:xfrm rot="2580779">
            <a:off x="7101685" y="3358948"/>
            <a:ext cx="456211" cy="2766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94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667723" y="422507"/>
            <a:ext cx="8761413" cy="706964"/>
          </a:xfrm>
          <a:ln>
            <a:solidFill>
              <a:srgbClr val="FFC000"/>
            </a:solidFill>
          </a:ln>
        </p:spPr>
        <p:txBody>
          <a:bodyPr/>
          <a:lstStyle/>
          <a:p>
            <a:r>
              <a:rPr lang="en-US" dirty="0">
                <a:solidFill>
                  <a:schemeClr val="bg1"/>
                </a:solidFill>
                <a:latin typeface="Georgia Pro Black" panose="02040A02050405020203" pitchFamily="18" charset="0"/>
              </a:rPr>
              <a:t>Rise of Reform </a:t>
            </a:r>
          </a:p>
        </p:txBody>
      </p:sp>
      <p:sp>
        <p:nvSpPr>
          <p:cNvPr id="4" name="Content Placeholder 2">
            <a:extLst>
              <a:ext uri="{FF2B5EF4-FFF2-40B4-BE49-F238E27FC236}">
                <a16:creationId xmlns:a16="http://schemas.microsoft.com/office/drawing/2014/main" id="{A3EC42F6-3F3E-8DD4-03CB-987BE0E03706}"/>
              </a:ext>
            </a:extLst>
          </p:cNvPr>
          <p:cNvSpPr>
            <a:spLocks noGrp="1"/>
          </p:cNvSpPr>
          <p:nvPr>
            <p:ph idx="1"/>
          </p:nvPr>
        </p:nvSpPr>
        <p:spPr>
          <a:xfrm>
            <a:off x="676652" y="1219200"/>
            <a:ext cx="10774450" cy="5378288"/>
          </a:xfrm>
          <a:solidFill>
            <a:schemeClr val="bg1"/>
          </a:solidFill>
        </p:spPr>
        <p:txBody>
          <a:bodyPr>
            <a:normAutofit/>
          </a:bodyPr>
          <a:lstStyle/>
          <a:p>
            <a:pPr marL="109728" indent="0" algn="ctr">
              <a:buNone/>
            </a:pPr>
            <a:r>
              <a:rPr lang="en-US" sz="2400" b="1" i="1" dirty="0">
                <a:solidFill>
                  <a:schemeClr val="accent6">
                    <a:lumMod val="50000"/>
                  </a:schemeClr>
                </a:solidFill>
              </a:rPr>
              <a:t>“Spiritual Reform From Within”</a:t>
            </a:r>
          </a:p>
          <a:p>
            <a:pPr marL="109728" indent="0" algn="ctr">
              <a:buNone/>
            </a:pPr>
            <a:r>
              <a:rPr lang="en-US" sz="2400" b="1" i="1" dirty="0">
                <a:solidFill>
                  <a:schemeClr val="accent6">
                    <a:lumMod val="50000"/>
                  </a:schemeClr>
                </a:solidFill>
              </a:rPr>
              <a:t>[Religious Revivalism]</a:t>
            </a:r>
          </a:p>
          <a:p>
            <a:pPr marL="109728" indent="0" algn="ctr">
              <a:buNone/>
            </a:pPr>
            <a:endParaRPr lang="en-US" sz="2400" b="1" i="1" dirty="0">
              <a:solidFill>
                <a:srgbClr val="FFC000"/>
              </a:solidFill>
            </a:endParaRPr>
          </a:p>
          <a:p>
            <a:pPr marL="109728" indent="0" algn="ctr">
              <a:buNone/>
            </a:pPr>
            <a:r>
              <a:rPr lang="en-US" sz="2400" b="1" dirty="0"/>
              <a:t>Social Reforms &amp; Redefining the Ideal </a:t>
            </a:r>
          </a:p>
          <a:p>
            <a:pPr marL="109728" indent="0" algn="ctr">
              <a:buNone/>
            </a:pPr>
            <a:r>
              <a:rPr lang="en-US" sz="2400" b="1" dirty="0"/>
              <a:t>of Equality</a:t>
            </a:r>
          </a:p>
        </p:txBody>
      </p:sp>
      <p:sp>
        <p:nvSpPr>
          <p:cNvPr id="5" name="Oval 4">
            <a:extLst>
              <a:ext uri="{FF2B5EF4-FFF2-40B4-BE49-F238E27FC236}">
                <a16:creationId xmlns:a16="http://schemas.microsoft.com/office/drawing/2014/main" id="{1CFAEC22-7F0C-1810-D2D4-70EF8AA219B3}"/>
              </a:ext>
            </a:extLst>
          </p:cNvPr>
          <p:cNvSpPr/>
          <p:nvPr/>
        </p:nvSpPr>
        <p:spPr>
          <a:xfrm>
            <a:off x="299959" y="2985358"/>
            <a:ext cx="3582723" cy="887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a:p>
            <a:pPr algn="ctr"/>
            <a:r>
              <a:rPr lang="en-US" sz="2000" b="1" dirty="0"/>
              <a:t>Transcendentalism</a:t>
            </a:r>
            <a:r>
              <a:rPr lang="en-US" sz="1600" b="1" dirty="0"/>
              <a:t> </a:t>
            </a:r>
          </a:p>
          <a:p>
            <a:pPr algn="ctr"/>
            <a:endParaRPr lang="en-US" dirty="0"/>
          </a:p>
        </p:txBody>
      </p:sp>
      <p:sp>
        <p:nvSpPr>
          <p:cNvPr id="6" name="Oval 5">
            <a:extLst>
              <a:ext uri="{FF2B5EF4-FFF2-40B4-BE49-F238E27FC236}">
                <a16:creationId xmlns:a16="http://schemas.microsoft.com/office/drawing/2014/main" id="{57434FDE-8209-E0D3-4CBC-1F0D8A902ABE}"/>
              </a:ext>
            </a:extLst>
          </p:cNvPr>
          <p:cNvSpPr/>
          <p:nvPr/>
        </p:nvSpPr>
        <p:spPr>
          <a:xfrm>
            <a:off x="676652" y="4077904"/>
            <a:ext cx="3262066" cy="1019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sz="2000" b="1" dirty="0"/>
              <a:t>Women’s Rights</a:t>
            </a:r>
          </a:p>
          <a:p>
            <a:pPr algn="ctr"/>
            <a:endParaRPr lang="en-US" dirty="0"/>
          </a:p>
        </p:txBody>
      </p:sp>
      <p:sp>
        <p:nvSpPr>
          <p:cNvPr id="7" name="Oval 6">
            <a:extLst>
              <a:ext uri="{FF2B5EF4-FFF2-40B4-BE49-F238E27FC236}">
                <a16:creationId xmlns:a16="http://schemas.microsoft.com/office/drawing/2014/main" id="{D50F7A62-D1DA-825B-BBDA-4A91634C5D46}"/>
              </a:ext>
            </a:extLst>
          </p:cNvPr>
          <p:cNvSpPr/>
          <p:nvPr/>
        </p:nvSpPr>
        <p:spPr>
          <a:xfrm>
            <a:off x="1380037" y="5299774"/>
            <a:ext cx="2854338" cy="825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sz="2000" b="1" dirty="0"/>
              <a:t>Education</a:t>
            </a:r>
          </a:p>
          <a:p>
            <a:pPr algn="ctr"/>
            <a:endParaRPr lang="en-US" dirty="0"/>
          </a:p>
        </p:txBody>
      </p:sp>
      <p:sp>
        <p:nvSpPr>
          <p:cNvPr id="8" name="Oval 7">
            <a:extLst>
              <a:ext uri="{FF2B5EF4-FFF2-40B4-BE49-F238E27FC236}">
                <a16:creationId xmlns:a16="http://schemas.microsoft.com/office/drawing/2014/main" id="{ED81AE29-191A-470D-3896-C9B506A3ADCD}"/>
              </a:ext>
            </a:extLst>
          </p:cNvPr>
          <p:cNvSpPr/>
          <p:nvPr/>
        </p:nvSpPr>
        <p:spPr>
          <a:xfrm>
            <a:off x="4844677" y="4400739"/>
            <a:ext cx="2438400" cy="825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Abolitionism</a:t>
            </a:r>
            <a:endParaRPr lang="en-US" dirty="0"/>
          </a:p>
          <a:p>
            <a:pPr algn="ctr"/>
            <a:endParaRPr lang="en-US" dirty="0"/>
          </a:p>
        </p:txBody>
      </p:sp>
      <p:sp>
        <p:nvSpPr>
          <p:cNvPr id="9" name="Oval 8">
            <a:extLst>
              <a:ext uri="{FF2B5EF4-FFF2-40B4-BE49-F238E27FC236}">
                <a16:creationId xmlns:a16="http://schemas.microsoft.com/office/drawing/2014/main" id="{9FC453D8-21AF-5B8C-1A81-76B14818804F}"/>
              </a:ext>
            </a:extLst>
          </p:cNvPr>
          <p:cNvSpPr/>
          <p:nvPr/>
        </p:nvSpPr>
        <p:spPr>
          <a:xfrm>
            <a:off x="8309319" y="3040103"/>
            <a:ext cx="3277772" cy="75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sz="2000" b="1" dirty="0"/>
              <a:t>Utopian Societies</a:t>
            </a:r>
          </a:p>
          <a:p>
            <a:pPr algn="ctr"/>
            <a:endParaRPr lang="en-US" dirty="0"/>
          </a:p>
        </p:txBody>
      </p:sp>
      <p:sp>
        <p:nvSpPr>
          <p:cNvPr id="10" name="Oval 9">
            <a:extLst>
              <a:ext uri="{FF2B5EF4-FFF2-40B4-BE49-F238E27FC236}">
                <a16:creationId xmlns:a16="http://schemas.microsoft.com/office/drawing/2014/main" id="{A0FCB07C-DA97-6E08-B37C-09D2A45D713D}"/>
              </a:ext>
            </a:extLst>
          </p:cNvPr>
          <p:cNvSpPr/>
          <p:nvPr/>
        </p:nvSpPr>
        <p:spPr>
          <a:xfrm>
            <a:off x="8189036" y="4021220"/>
            <a:ext cx="3115763" cy="75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sz="2000" b="1" dirty="0"/>
              <a:t>Temperance</a:t>
            </a:r>
          </a:p>
          <a:p>
            <a:pPr algn="ctr"/>
            <a:endParaRPr lang="en-US" dirty="0"/>
          </a:p>
        </p:txBody>
      </p:sp>
      <p:sp>
        <p:nvSpPr>
          <p:cNvPr id="11" name="Oval 10">
            <a:extLst>
              <a:ext uri="{FF2B5EF4-FFF2-40B4-BE49-F238E27FC236}">
                <a16:creationId xmlns:a16="http://schemas.microsoft.com/office/drawing/2014/main" id="{C81710B5-5091-C692-C51D-AC03EBC5A616}"/>
              </a:ext>
            </a:extLst>
          </p:cNvPr>
          <p:cNvSpPr/>
          <p:nvPr/>
        </p:nvSpPr>
        <p:spPr>
          <a:xfrm>
            <a:off x="7518596" y="5060693"/>
            <a:ext cx="3996751"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sz="2000" b="1" dirty="0"/>
              <a:t>Asylum &amp; Penal Reform</a:t>
            </a:r>
          </a:p>
          <a:p>
            <a:pPr algn="ctr"/>
            <a:endParaRPr lang="en-US" dirty="0"/>
          </a:p>
        </p:txBody>
      </p:sp>
      <p:sp>
        <p:nvSpPr>
          <p:cNvPr id="12" name="Down Arrow 4">
            <a:extLst>
              <a:ext uri="{FF2B5EF4-FFF2-40B4-BE49-F238E27FC236}">
                <a16:creationId xmlns:a16="http://schemas.microsoft.com/office/drawing/2014/main" id="{775D68C7-8A7A-E237-978B-E1C34CF4EF3D}"/>
              </a:ext>
            </a:extLst>
          </p:cNvPr>
          <p:cNvSpPr/>
          <p:nvPr/>
        </p:nvSpPr>
        <p:spPr>
          <a:xfrm>
            <a:off x="5943599" y="2238469"/>
            <a:ext cx="330592" cy="5469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4">
            <a:extLst>
              <a:ext uri="{FF2B5EF4-FFF2-40B4-BE49-F238E27FC236}">
                <a16:creationId xmlns:a16="http://schemas.microsoft.com/office/drawing/2014/main" id="{E2FB31E1-77EC-CC4E-6D1A-5E673EE677CD}"/>
              </a:ext>
            </a:extLst>
          </p:cNvPr>
          <p:cNvSpPr/>
          <p:nvPr/>
        </p:nvSpPr>
        <p:spPr>
          <a:xfrm>
            <a:off x="5957667" y="3658585"/>
            <a:ext cx="330592" cy="54693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4">
            <a:extLst>
              <a:ext uri="{FF2B5EF4-FFF2-40B4-BE49-F238E27FC236}">
                <a16:creationId xmlns:a16="http://schemas.microsoft.com/office/drawing/2014/main" id="{24E7A72D-9AFA-CCD0-2DA2-F596215AB182}"/>
              </a:ext>
            </a:extLst>
          </p:cNvPr>
          <p:cNvSpPr/>
          <p:nvPr/>
        </p:nvSpPr>
        <p:spPr>
          <a:xfrm rot="4604765">
            <a:off x="4478934" y="2905389"/>
            <a:ext cx="284671" cy="8106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4">
            <a:extLst>
              <a:ext uri="{FF2B5EF4-FFF2-40B4-BE49-F238E27FC236}">
                <a16:creationId xmlns:a16="http://schemas.microsoft.com/office/drawing/2014/main" id="{BD3DA41C-F01B-CAE5-0974-6C0F5B971981}"/>
              </a:ext>
            </a:extLst>
          </p:cNvPr>
          <p:cNvSpPr/>
          <p:nvPr/>
        </p:nvSpPr>
        <p:spPr>
          <a:xfrm rot="3634700">
            <a:off x="4518288" y="3481339"/>
            <a:ext cx="271598" cy="92020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4">
            <a:extLst>
              <a:ext uri="{FF2B5EF4-FFF2-40B4-BE49-F238E27FC236}">
                <a16:creationId xmlns:a16="http://schemas.microsoft.com/office/drawing/2014/main" id="{A75F6FDC-D3A9-3873-596C-771DFF389D77}"/>
              </a:ext>
            </a:extLst>
          </p:cNvPr>
          <p:cNvSpPr/>
          <p:nvPr/>
        </p:nvSpPr>
        <p:spPr>
          <a:xfrm rot="2839837">
            <a:off x="4531457" y="4035721"/>
            <a:ext cx="280958" cy="116977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4">
            <a:extLst>
              <a:ext uri="{FF2B5EF4-FFF2-40B4-BE49-F238E27FC236}">
                <a16:creationId xmlns:a16="http://schemas.microsoft.com/office/drawing/2014/main" id="{23223A41-C803-04F6-BA2D-305C71199F33}"/>
              </a:ext>
            </a:extLst>
          </p:cNvPr>
          <p:cNvSpPr/>
          <p:nvPr/>
        </p:nvSpPr>
        <p:spPr>
          <a:xfrm rot="16985671">
            <a:off x="7481267" y="2867202"/>
            <a:ext cx="250154" cy="8762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4">
            <a:extLst>
              <a:ext uri="{FF2B5EF4-FFF2-40B4-BE49-F238E27FC236}">
                <a16:creationId xmlns:a16="http://schemas.microsoft.com/office/drawing/2014/main" id="{67DB2FF0-1975-0101-3D50-967A9F768D04}"/>
              </a:ext>
            </a:extLst>
          </p:cNvPr>
          <p:cNvSpPr/>
          <p:nvPr/>
        </p:nvSpPr>
        <p:spPr>
          <a:xfrm rot="18380449">
            <a:off x="7255615" y="3406261"/>
            <a:ext cx="270916" cy="90930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4">
            <a:extLst>
              <a:ext uri="{FF2B5EF4-FFF2-40B4-BE49-F238E27FC236}">
                <a16:creationId xmlns:a16="http://schemas.microsoft.com/office/drawing/2014/main" id="{7D4D6991-6DEF-650F-FC05-6782E2A86F88}"/>
              </a:ext>
            </a:extLst>
          </p:cNvPr>
          <p:cNvSpPr/>
          <p:nvPr/>
        </p:nvSpPr>
        <p:spPr>
          <a:xfrm rot="19101310">
            <a:off x="7318332" y="4052691"/>
            <a:ext cx="280958" cy="116977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947C5BC-EE9B-5771-2AA8-26CDC60493BB}"/>
              </a:ext>
            </a:extLst>
          </p:cNvPr>
          <p:cNvSpPr/>
          <p:nvPr/>
        </p:nvSpPr>
        <p:spPr>
          <a:xfrm>
            <a:off x="4186614" y="6177080"/>
            <a:ext cx="7264488" cy="48660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panose="02020603050405020304" pitchFamily="18" charset="0"/>
                <a:cs typeface="Times" panose="02020603050405020304" pitchFamily="18" charset="0"/>
              </a:rPr>
              <a:t>Move from persuasion to political action </a:t>
            </a:r>
          </a:p>
        </p:txBody>
      </p:sp>
    </p:spTree>
    <p:extLst>
      <p:ext uri="{BB962C8B-B14F-4D97-AF65-F5344CB8AC3E}">
        <p14:creationId xmlns:p14="http://schemas.microsoft.com/office/powerpoint/2010/main" val="878239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429B-DDAA-5EB0-4589-13B5B8B2598F}"/>
              </a:ext>
            </a:extLst>
          </p:cNvPr>
          <p:cNvSpPr>
            <a:spLocks noGrp="1"/>
          </p:cNvSpPr>
          <p:nvPr>
            <p:ph type="title"/>
          </p:nvPr>
        </p:nvSpPr>
        <p:spPr>
          <a:xfrm>
            <a:off x="625565" y="652825"/>
            <a:ext cx="8761413" cy="706964"/>
          </a:xfrm>
          <a:ln>
            <a:solidFill>
              <a:srgbClr val="FFC000"/>
            </a:solidFill>
          </a:ln>
        </p:spPr>
        <p:txBody>
          <a:bodyPr/>
          <a:lstStyle/>
          <a:p>
            <a:r>
              <a:rPr lang="en-US" dirty="0">
                <a:solidFill>
                  <a:schemeClr val="bg1"/>
                </a:solidFill>
                <a:latin typeface="Amasis MT Pro Black" panose="02040A04050005020304" pitchFamily="18" charset="0"/>
              </a:rPr>
              <a:t>Reform Movement Goals</a:t>
            </a:r>
          </a:p>
        </p:txBody>
      </p:sp>
      <p:sp>
        <p:nvSpPr>
          <p:cNvPr id="3" name="Content Placeholder 2">
            <a:extLst>
              <a:ext uri="{FF2B5EF4-FFF2-40B4-BE49-F238E27FC236}">
                <a16:creationId xmlns:a16="http://schemas.microsoft.com/office/drawing/2014/main" id="{B566D6F1-AA5C-00F8-8158-0A0C0855DE7E}"/>
              </a:ext>
            </a:extLst>
          </p:cNvPr>
          <p:cNvSpPr>
            <a:spLocks noGrp="1"/>
          </p:cNvSpPr>
          <p:nvPr>
            <p:ph idx="1"/>
          </p:nvPr>
        </p:nvSpPr>
        <p:spPr>
          <a:xfrm>
            <a:off x="288758" y="1620253"/>
            <a:ext cx="11101137" cy="4399547"/>
          </a:xfrm>
          <a:solidFill>
            <a:schemeClr val="bg1"/>
          </a:solidFill>
          <a:ln>
            <a:solidFill>
              <a:srgbClr val="FFC000"/>
            </a:solidFill>
          </a:ln>
        </p:spPr>
        <p:txBody>
          <a:bodyPr>
            <a:normAutofit/>
          </a:bodyPr>
          <a:lstStyle/>
          <a:p>
            <a:pPr marL="0" indent="0">
              <a:buNone/>
            </a:pPr>
            <a:r>
              <a:rPr lang="en-US" sz="2400" dirty="0">
                <a:solidFill>
                  <a:schemeClr val="tx1">
                    <a:lumMod val="95000"/>
                    <a:lumOff val="5000"/>
                  </a:schemeClr>
                </a:solidFill>
                <a:latin typeface="Times" panose="02020603050405020304" pitchFamily="18" charset="0"/>
                <a:cs typeface="Times" panose="02020603050405020304" pitchFamily="18" charset="0"/>
              </a:rPr>
              <a:t>Reform Movements = Jeremiad Sermons on immortality in America</a:t>
            </a:r>
          </a:p>
          <a:p>
            <a:pPr marL="0" indent="0">
              <a:buNone/>
            </a:pPr>
            <a:endParaRPr lang="en-US" sz="2400" dirty="0">
              <a:solidFill>
                <a:schemeClr val="tx1">
                  <a:lumMod val="95000"/>
                  <a:lumOff val="5000"/>
                </a:schemeClr>
              </a:solidFill>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E7FD57F9-4462-5898-C72E-90B29F4413D9}"/>
              </a:ext>
            </a:extLst>
          </p:cNvPr>
          <p:cNvSpPr/>
          <p:nvPr/>
        </p:nvSpPr>
        <p:spPr>
          <a:xfrm>
            <a:off x="625565" y="2133600"/>
            <a:ext cx="10218898" cy="2486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u="sng" dirty="0">
                <a:latin typeface="Times" panose="02020603050405020304" pitchFamily="18" charset="0"/>
                <a:cs typeface="Times" panose="02020603050405020304" pitchFamily="18" charset="0"/>
              </a:rPr>
              <a:t>Temperance Movement</a:t>
            </a:r>
            <a:r>
              <a:rPr lang="en-US" sz="2400" b="1"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 Goal ban the production, sale, and use of alcohol (</a:t>
            </a:r>
            <a:r>
              <a:rPr lang="en-US" sz="2400" b="1" u="sng" dirty="0">
                <a:latin typeface="Times" panose="02020603050405020304" pitchFamily="18" charset="0"/>
                <a:cs typeface="Times" panose="02020603050405020304" pitchFamily="18" charset="0"/>
              </a:rPr>
              <a:t>The Old Deluder</a:t>
            </a:r>
            <a:r>
              <a:rPr lang="en-US" sz="2400" dirty="0">
                <a:latin typeface="Times" panose="02020603050405020304" pitchFamily="18" charset="0"/>
                <a:cs typeface="Times" panose="02020603050405020304" pitchFamily="18" charset="0"/>
              </a:rPr>
              <a:t>) </a:t>
            </a:r>
          </a:p>
          <a:p>
            <a:pPr marL="342900" indent="-342900">
              <a:buFont typeface="Arial" panose="020B0604020202020204" pitchFamily="34" charset="0"/>
              <a:buChar char="•"/>
            </a:pPr>
            <a:r>
              <a:rPr lang="en-US" sz="2400" b="1" u="sng" dirty="0">
                <a:latin typeface="Times" panose="02020603050405020304" pitchFamily="18" charset="0"/>
                <a:cs typeface="Times" panose="02020603050405020304" pitchFamily="18" charset="0"/>
              </a:rPr>
              <a:t>Public Education Movement </a:t>
            </a:r>
            <a:r>
              <a:rPr lang="en-US" sz="2400" dirty="0">
                <a:latin typeface="Times" panose="02020603050405020304" pitchFamily="18" charset="0"/>
                <a:cs typeface="Times" panose="02020603050405020304" pitchFamily="18" charset="0"/>
              </a:rPr>
              <a:t>– establish public schools for children to educate the common as a moral to prepare for voting</a:t>
            </a:r>
          </a:p>
          <a:p>
            <a:pPr marL="342900" indent="-342900">
              <a:buFont typeface="Arial" panose="020B0604020202020204" pitchFamily="34" charset="0"/>
              <a:buChar char="•"/>
            </a:pPr>
            <a:r>
              <a:rPr lang="en-US" sz="2400" b="1" u="sng" dirty="0">
                <a:latin typeface="Times" panose="02020603050405020304" pitchFamily="18" charset="0"/>
                <a:cs typeface="Times" panose="02020603050405020304" pitchFamily="18" charset="0"/>
              </a:rPr>
              <a:t>Asylum  &amp; Penitentiary Movement</a:t>
            </a:r>
            <a:r>
              <a:rPr lang="en-US" sz="2400" b="1"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 raise up the mentally disabled to the level of common man by removing them from prisons. </a:t>
            </a:r>
          </a:p>
        </p:txBody>
      </p:sp>
      <p:pic>
        <p:nvPicPr>
          <p:cNvPr id="1026" name="Picture 2" descr="Temperance movement - Wikipedia">
            <a:extLst>
              <a:ext uri="{FF2B5EF4-FFF2-40B4-BE49-F238E27FC236}">
                <a16:creationId xmlns:a16="http://schemas.microsoft.com/office/drawing/2014/main" id="{EA94D1C2-4242-EDCC-98B3-3A16C4A93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29" y="4802605"/>
            <a:ext cx="3059613" cy="191703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descr="Education Reform in the 1800s - Screen ...">
            <a:extLst>
              <a:ext uri="{FF2B5EF4-FFF2-40B4-BE49-F238E27FC236}">
                <a16:creationId xmlns:a16="http://schemas.microsoft.com/office/drawing/2014/main" id="{562E6457-E678-2D9B-6644-48371C9E2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914" y="4813413"/>
            <a:ext cx="3124200" cy="1917031"/>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5" name="Picture 4" descr="Reform Movements: America's Era of Good Feeling">
            <a:extLst>
              <a:ext uri="{FF2B5EF4-FFF2-40B4-BE49-F238E27FC236}">
                <a16:creationId xmlns:a16="http://schemas.microsoft.com/office/drawing/2014/main" id="{51B708E6-E038-77F5-0F16-63B36DA53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7317" y="4170947"/>
            <a:ext cx="1933575" cy="2548690"/>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2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F45C0-E86A-B78A-40FD-A3563089B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8C1B9-08D6-D7AE-D10F-F796ADD9E842}"/>
              </a:ext>
            </a:extLst>
          </p:cNvPr>
          <p:cNvSpPr>
            <a:spLocks noGrp="1"/>
          </p:cNvSpPr>
          <p:nvPr>
            <p:ph type="title"/>
          </p:nvPr>
        </p:nvSpPr>
        <p:spPr>
          <a:xfrm>
            <a:off x="625565" y="652825"/>
            <a:ext cx="8761413" cy="706964"/>
          </a:xfrm>
          <a:ln>
            <a:solidFill>
              <a:srgbClr val="FFC000"/>
            </a:solidFill>
          </a:ln>
        </p:spPr>
        <p:txBody>
          <a:bodyPr/>
          <a:lstStyle/>
          <a:p>
            <a:r>
              <a:rPr lang="en-US" dirty="0">
                <a:solidFill>
                  <a:schemeClr val="bg1"/>
                </a:solidFill>
                <a:latin typeface="Amasis MT Pro Black" panose="02040A04050005020304" pitchFamily="18" charset="0"/>
              </a:rPr>
              <a:t>Reform Movement Goals</a:t>
            </a:r>
          </a:p>
        </p:txBody>
      </p:sp>
      <p:sp>
        <p:nvSpPr>
          <p:cNvPr id="3" name="Content Placeholder 2">
            <a:extLst>
              <a:ext uri="{FF2B5EF4-FFF2-40B4-BE49-F238E27FC236}">
                <a16:creationId xmlns:a16="http://schemas.microsoft.com/office/drawing/2014/main" id="{6155D0BA-E5DC-4B25-15C1-FBAEA14F6ECD}"/>
              </a:ext>
            </a:extLst>
          </p:cNvPr>
          <p:cNvSpPr>
            <a:spLocks noGrp="1"/>
          </p:cNvSpPr>
          <p:nvPr>
            <p:ph idx="1"/>
          </p:nvPr>
        </p:nvSpPr>
        <p:spPr>
          <a:xfrm>
            <a:off x="288758" y="1620253"/>
            <a:ext cx="11101137" cy="4399547"/>
          </a:xfrm>
          <a:solidFill>
            <a:schemeClr val="bg1"/>
          </a:solidFill>
          <a:ln>
            <a:solidFill>
              <a:srgbClr val="FFC000"/>
            </a:solidFill>
          </a:ln>
        </p:spPr>
        <p:txBody>
          <a:bodyPr>
            <a:normAutofit/>
          </a:bodyPr>
          <a:lstStyle/>
          <a:p>
            <a:pPr marL="0" indent="0">
              <a:buNone/>
            </a:pPr>
            <a:r>
              <a:rPr lang="en-US" sz="2400" dirty="0">
                <a:solidFill>
                  <a:schemeClr val="tx1">
                    <a:lumMod val="95000"/>
                    <a:lumOff val="5000"/>
                  </a:schemeClr>
                </a:solidFill>
                <a:latin typeface="Times" panose="02020603050405020304" pitchFamily="18" charset="0"/>
                <a:cs typeface="Times" panose="02020603050405020304" pitchFamily="18" charset="0"/>
              </a:rPr>
              <a:t>Reform Movements = Jeremiad Sermons on immortality in America</a:t>
            </a:r>
          </a:p>
          <a:p>
            <a:pPr marL="0" indent="0">
              <a:buNone/>
            </a:pPr>
            <a:endParaRPr lang="en-US" sz="2400" dirty="0">
              <a:solidFill>
                <a:schemeClr val="tx1">
                  <a:lumMod val="95000"/>
                  <a:lumOff val="5000"/>
                </a:schemeClr>
              </a:solidFill>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6C3C399E-885C-ED57-58A2-CE30493A01E3}"/>
              </a:ext>
            </a:extLst>
          </p:cNvPr>
          <p:cNvSpPr/>
          <p:nvPr/>
        </p:nvSpPr>
        <p:spPr>
          <a:xfrm>
            <a:off x="625565" y="2133600"/>
            <a:ext cx="10218898" cy="24865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u="sng" dirty="0">
                <a:latin typeface="Times" panose="02020603050405020304" pitchFamily="18" charset="0"/>
                <a:cs typeface="Times" panose="02020603050405020304" pitchFamily="18" charset="0"/>
              </a:rPr>
              <a:t>Women Rights Movement</a:t>
            </a:r>
            <a:r>
              <a:rPr lang="en-US" sz="2400" b="1" dirty="0">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 gain the right of suffrage and equal treatment under the law </a:t>
            </a:r>
          </a:p>
          <a:p>
            <a:pPr marL="342900" indent="-342900">
              <a:buFont typeface="Arial" panose="020B0604020202020204" pitchFamily="34" charset="0"/>
              <a:buChar char="•"/>
            </a:pPr>
            <a:r>
              <a:rPr lang="en-US" sz="2400" b="1" u="sng" dirty="0">
                <a:latin typeface="Times" panose="02020603050405020304" pitchFamily="18" charset="0"/>
                <a:cs typeface="Times" panose="02020603050405020304" pitchFamily="18" charset="0"/>
              </a:rPr>
              <a:t>Utopian Societies </a:t>
            </a:r>
            <a:r>
              <a:rPr lang="en-US" sz="2400" dirty="0">
                <a:latin typeface="Times" panose="02020603050405020304" pitchFamily="18" charset="0"/>
                <a:cs typeface="Times" panose="02020603050405020304" pitchFamily="18" charset="0"/>
              </a:rPr>
              <a:t>– To establish perfect societies and escape the brutalities of the Market Revolution </a:t>
            </a:r>
          </a:p>
          <a:p>
            <a:pPr marL="342900" indent="-342900">
              <a:buFont typeface="Arial" panose="020B0604020202020204" pitchFamily="34" charset="0"/>
              <a:buChar char="•"/>
            </a:pPr>
            <a:r>
              <a:rPr lang="en-US" sz="2400" b="1" u="sng" dirty="0">
                <a:latin typeface="Times" panose="02020603050405020304" pitchFamily="18" charset="0"/>
                <a:cs typeface="Times" panose="02020603050405020304" pitchFamily="18" charset="0"/>
              </a:rPr>
              <a:t>Abolitionism </a:t>
            </a:r>
            <a:r>
              <a:rPr lang="en-US" sz="2400" dirty="0">
                <a:latin typeface="Times" panose="02020603050405020304" pitchFamily="18" charset="0"/>
                <a:cs typeface="Times" panose="02020603050405020304" pitchFamily="18" charset="0"/>
              </a:rPr>
              <a:t>– end the brutality of slavery and free African Americans from bondage that did not fit within a Constitutional republic</a:t>
            </a:r>
          </a:p>
        </p:txBody>
      </p:sp>
      <p:pic>
        <p:nvPicPr>
          <p:cNvPr id="3074" name="Picture 2" descr="Seneca Falls Historic Dinner - The ...">
            <a:extLst>
              <a:ext uri="{FF2B5EF4-FFF2-40B4-BE49-F238E27FC236}">
                <a16:creationId xmlns:a16="http://schemas.microsoft.com/office/drawing/2014/main" id="{A0400647-2ECA-A319-2E8D-789D591C2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65" y="4802606"/>
            <a:ext cx="3057525" cy="1917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neida Utopia by Anthony Wonderley ...">
            <a:extLst>
              <a:ext uri="{FF2B5EF4-FFF2-40B4-BE49-F238E27FC236}">
                <a16:creationId xmlns:a16="http://schemas.microsoft.com/office/drawing/2014/main" id="{E2B9A4B7-4F5B-2D0D-410C-894FD246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430" y="4198519"/>
            <a:ext cx="2224261" cy="24810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bolitionism in the United Kingdom ...">
            <a:extLst>
              <a:ext uri="{FF2B5EF4-FFF2-40B4-BE49-F238E27FC236}">
                <a16:creationId xmlns:a16="http://schemas.microsoft.com/office/drawing/2014/main" id="{B225E462-23E4-84BA-F2A1-5C5045044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133" y="4576512"/>
            <a:ext cx="3057525" cy="214312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753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8086-E378-75B3-4163-112EC12D1E79}"/>
              </a:ext>
            </a:extLst>
          </p:cNvPr>
          <p:cNvSpPr>
            <a:spLocks noGrp="1"/>
          </p:cNvSpPr>
          <p:nvPr>
            <p:ph type="title"/>
          </p:nvPr>
        </p:nvSpPr>
        <p:spPr>
          <a:xfrm>
            <a:off x="705775" y="484718"/>
            <a:ext cx="8761413" cy="706964"/>
          </a:xfrm>
          <a:ln>
            <a:solidFill>
              <a:srgbClr val="FFC000"/>
            </a:solidFill>
          </a:ln>
        </p:spPr>
        <p:txBody>
          <a:bodyPr/>
          <a:lstStyle/>
          <a:p>
            <a:r>
              <a:rPr lang="en-US" dirty="0">
                <a:solidFill>
                  <a:schemeClr val="bg1"/>
                </a:solidFill>
                <a:latin typeface="Amasis MT Pro Black" panose="02040A04050005020304" pitchFamily="18" charset="0"/>
              </a:rPr>
              <a:t>In Defense of Slavery</a:t>
            </a:r>
          </a:p>
        </p:txBody>
      </p:sp>
      <p:sp>
        <p:nvSpPr>
          <p:cNvPr id="3" name="Content Placeholder 2">
            <a:extLst>
              <a:ext uri="{FF2B5EF4-FFF2-40B4-BE49-F238E27FC236}">
                <a16:creationId xmlns:a16="http://schemas.microsoft.com/office/drawing/2014/main" id="{9ADB98E3-8172-5E5D-A426-67A6AD118C9E}"/>
              </a:ext>
            </a:extLst>
          </p:cNvPr>
          <p:cNvSpPr>
            <a:spLocks noGrp="1"/>
          </p:cNvSpPr>
          <p:nvPr>
            <p:ph idx="1"/>
          </p:nvPr>
        </p:nvSpPr>
        <p:spPr>
          <a:xfrm>
            <a:off x="705775" y="4952446"/>
            <a:ext cx="10988919" cy="1688986"/>
          </a:xfrm>
          <a:solidFill>
            <a:schemeClr val="bg1"/>
          </a:solidFill>
          <a:ln>
            <a:solidFill>
              <a:srgbClr val="FFC000"/>
            </a:solidFill>
          </a:ln>
        </p:spPr>
        <p:txBody>
          <a:bodyPr>
            <a:normAutofit/>
          </a:bodyPr>
          <a:lstStyle/>
          <a:p>
            <a:pPr marL="0" indent="0">
              <a:buNone/>
            </a:pPr>
            <a:r>
              <a:rPr lang="en-US" sz="2400" dirty="0">
                <a:solidFill>
                  <a:schemeClr val="tx1"/>
                </a:solidFill>
                <a:latin typeface="Times" panose="02020603050405020304" pitchFamily="18" charset="0"/>
                <a:cs typeface="Times" panose="02020603050405020304" pitchFamily="18" charset="0"/>
              </a:rPr>
              <a:t>Southern Attitudes defending the institution of slavery</a:t>
            </a:r>
          </a:p>
          <a:p>
            <a:pPr>
              <a:buFont typeface="Arial" panose="020B0604020202020204" pitchFamily="34" charset="0"/>
              <a:buChar char="•"/>
            </a:pPr>
            <a:r>
              <a:rPr lang="en-US" sz="2400" dirty="0">
                <a:solidFill>
                  <a:schemeClr val="tx1"/>
                </a:solidFill>
                <a:latin typeface="Times" panose="02020603050405020304" pitchFamily="18" charset="0"/>
                <a:cs typeface="Times" panose="02020603050405020304" pitchFamily="18" charset="0"/>
              </a:rPr>
              <a:t>Biblical defense: Earning conversion for their labor </a:t>
            </a:r>
          </a:p>
          <a:p>
            <a:pPr>
              <a:buFont typeface="Arial" panose="020B0604020202020204" pitchFamily="34" charset="0"/>
              <a:buChar char="•"/>
            </a:pPr>
            <a:r>
              <a:rPr lang="en-US" sz="2400" dirty="0">
                <a:solidFill>
                  <a:schemeClr val="tx1"/>
                </a:solidFill>
                <a:latin typeface="Times" panose="02020603050405020304" pitchFamily="18" charset="0"/>
                <a:cs typeface="Times" panose="02020603050405020304" pitchFamily="18" charset="0"/>
              </a:rPr>
              <a:t>Slave labor treated better than wage labor </a:t>
            </a:r>
          </a:p>
        </p:txBody>
      </p:sp>
      <p:sp>
        <p:nvSpPr>
          <p:cNvPr id="4" name="Rectangle 3">
            <a:extLst>
              <a:ext uri="{FF2B5EF4-FFF2-40B4-BE49-F238E27FC236}">
                <a16:creationId xmlns:a16="http://schemas.microsoft.com/office/drawing/2014/main" id="{12B8275B-2255-2CFE-F562-3DA184EF542B}"/>
              </a:ext>
            </a:extLst>
          </p:cNvPr>
          <p:cNvSpPr/>
          <p:nvPr/>
        </p:nvSpPr>
        <p:spPr>
          <a:xfrm>
            <a:off x="902289" y="1363580"/>
            <a:ext cx="10595890" cy="3416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0" i="0" dirty="0">
                <a:solidFill>
                  <a:schemeClr val="bg1"/>
                </a:solidFill>
                <a:effectLst/>
                <a:latin typeface="Times" panose="02020603050405020304" pitchFamily="18" charset="0"/>
                <a:cs typeface="Times" panose="02020603050405020304" pitchFamily="18" charset="0"/>
              </a:rPr>
              <a:t>“A large portion of the Northern States believed slavery to be a sin, and would consider it as an obligation of conscience to abolish it ….  where two races of different origin, and distinguished by color, and other physical differences, as well as intellectual, are brought together, the relation now existing in the slaveholding States between the two, is, instead of an evil, a good–a positive good. . . . compare his condition with the tenants of the poor houses in the more civilized portions of Europe–look at the sick, and the old and infirm slave, on one hand, in the midst of his family and friends, under the kind superintending care of his master and mistress, and compare it with the forlorn and wretched condition of the pauper in the poorhouse.”</a:t>
            </a:r>
          </a:p>
          <a:p>
            <a:r>
              <a:rPr lang="en-US" sz="2200" dirty="0">
                <a:solidFill>
                  <a:schemeClr val="bg1"/>
                </a:solidFill>
                <a:latin typeface="Times" panose="02020603050405020304" pitchFamily="18" charset="0"/>
                <a:cs typeface="Times" panose="02020603050405020304" pitchFamily="18" charset="0"/>
              </a:rPr>
              <a:t>	- </a:t>
            </a:r>
            <a:r>
              <a:rPr lang="en-US" sz="2200" b="1" u="sng" dirty="0">
                <a:solidFill>
                  <a:srgbClr val="FFFF00"/>
                </a:solidFill>
                <a:latin typeface="Times" panose="02020603050405020304" pitchFamily="18" charset="0"/>
                <a:cs typeface="Times" panose="02020603050405020304" pitchFamily="18" charset="0"/>
              </a:rPr>
              <a:t>Slavery a Positive Good, John C. Calhoun, 1837</a:t>
            </a:r>
          </a:p>
        </p:txBody>
      </p:sp>
      <p:pic>
        <p:nvPicPr>
          <p:cNvPr id="4098" name="Picture 2" descr="John C. Calhoun | Biography ...">
            <a:extLst>
              <a:ext uri="{FF2B5EF4-FFF2-40B4-BE49-F238E27FC236}">
                <a16:creationId xmlns:a16="http://schemas.microsoft.com/office/drawing/2014/main" id="{B2355275-9DFF-6358-AC9B-54699D93D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938" y="3896782"/>
            <a:ext cx="18478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676652" y="664179"/>
            <a:ext cx="8761413" cy="706964"/>
          </a:xfrm>
          <a:ln>
            <a:solidFill>
              <a:srgbClr val="FFC000"/>
            </a:solidFill>
          </a:ln>
        </p:spPr>
        <p:txBody>
          <a:bodyPr/>
          <a:lstStyle/>
          <a:p>
            <a:r>
              <a:rPr lang="en-US" dirty="0">
                <a:solidFill>
                  <a:schemeClr val="bg1"/>
                </a:solidFill>
                <a:latin typeface="Georgia Pro Black" panose="02040A02050405020203" pitchFamily="18" charset="0"/>
              </a:rPr>
              <a:t>Public Education Movement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452203" y="1603948"/>
            <a:ext cx="11287593" cy="4415852"/>
          </a:xfrm>
          <a:solidFill>
            <a:schemeClr val="bg1"/>
          </a:solidFill>
        </p:spPr>
        <p:txBody>
          <a:bodyPr>
            <a:normAutofit/>
          </a:bodyPr>
          <a:lstStyle/>
          <a:p>
            <a:pPr marL="0" indent="0">
              <a:buNone/>
            </a:pPr>
            <a:r>
              <a:rPr lang="en-US" sz="2400" dirty="0">
                <a:solidFill>
                  <a:schemeClr val="tx1"/>
                </a:solidFill>
                <a:latin typeface="Times New Roman" panose="02020603050405020304" pitchFamily="18" charset="0"/>
                <a:cs typeface="Times New Roman" panose="02020603050405020304" pitchFamily="18" charset="0"/>
              </a:rPr>
              <a:t>Modern Public Schools - creating a system of tax supported schools – education key to democracy and economic growth  </a:t>
            </a:r>
          </a:p>
        </p:txBody>
      </p:sp>
      <p:pic>
        <p:nvPicPr>
          <p:cNvPr id="3074" name="Picture 2" descr="Horace Mann - Wikipedia">
            <a:extLst>
              <a:ext uri="{FF2B5EF4-FFF2-40B4-BE49-F238E27FC236}">
                <a16:creationId xmlns:a16="http://schemas.microsoft.com/office/drawing/2014/main" id="{AA3CDDB5-33A0-4832-E9FC-866723656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60" y="2884201"/>
            <a:ext cx="1424065" cy="18553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cGuffey's First Eclectic Reader... by McGuffey, William Holmes">
            <a:extLst>
              <a:ext uri="{FF2B5EF4-FFF2-40B4-BE49-F238E27FC236}">
                <a16:creationId xmlns:a16="http://schemas.microsoft.com/office/drawing/2014/main" id="{D00D2842-B802-D433-6DA0-7A0EC5AA3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504" y="4348475"/>
            <a:ext cx="1285367" cy="20623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Original Blue Back Speller by Webster, Noah">
            <a:extLst>
              <a:ext uri="{FF2B5EF4-FFF2-40B4-BE49-F238E27FC236}">
                <a16:creationId xmlns:a16="http://schemas.microsoft.com/office/drawing/2014/main" id="{00891042-ECAC-B93A-5761-92C505F3CF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911" y="2457481"/>
            <a:ext cx="1424065" cy="1554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7328EBB-07C4-E2A9-5638-8F915AF22B36}"/>
              </a:ext>
            </a:extLst>
          </p:cNvPr>
          <p:cNvSpPr/>
          <p:nvPr/>
        </p:nvSpPr>
        <p:spPr>
          <a:xfrm>
            <a:off x="3642360" y="2423160"/>
            <a:ext cx="6492240" cy="1219200"/>
          </a:xfrm>
          <a:prstGeom prst="rect">
            <a:avLst/>
          </a:prstGeom>
          <a:solidFill>
            <a:srgbClr val="4006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Horace Mann </a:t>
            </a:r>
            <a:r>
              <a:rPr lang="en-US" sz="2400" dirty="0">
                <a:latin typeface="Times" panose="02020603050405020304" pitchFamily="18" charset="0"/>
                <a:cs typeface="Times" panose="02020603050405020304" pitchFamily="18" charset="0"/>
              </a:rPr>
              <a:t>(</a:t>
            </a:r>
            <a:r>
              <a:rPr lang="en-US" sz="2400" i="1" dirty="0">
                <a:solidFill>
                  <a:srgbClr val="FFFF00"/>
                </a:solidFill>
                <a:latin typeface="Times" panose="02020603050405020304" pitchFamily="18" charset="0"/>
                <a:cs typeface="Times" panose="02020603050405020304" pitchFamily="18" charset="0"/>
              </a:rPr>
              <a:t>Sec. of Ed. Massachusetts</a:t>
            </a:r>
            <a:r>
              <a:rPr lang="en-US" sz="2400" dirty="0">
                <a:latin typeface="Times" panose="02020603050405020304" pitchFamily="18" charset="0"/>
                <a:cs typeface="Times" panose="02020603050405020304" pitchFamily="18" charset="0"/>
              </a:rPr>
              <a:t>)</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Compulsory attendance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Teacher training</a:t>
            </a:r>
          </a:p>
        </p:txBody>
      </p:sp>
      <p:sp>
        <p:nvSpPr>
          <p:cNvPr id="5" name="Rectangle 4">
            <a:extLst>
              <a:ext uri="{FF2B5EF4-FFF2-40B4-BE49-F238E27FC236}">
                <a16:creationId xmlns:a16="http://schemas.microsoft.com/office/drawing/2014/main" id="{33B98843-8744-7ADB-ACEB-588D91ACAC0F}"/>
              </a:ext>
            </a:extLst>
          </p:cNvPr>
          <p:cNvSpPr/>
          <p:nvPr/>
        </p:nvSpPr>
        <p:spPr>
          <a:xfrm>
            <a:off x="3520081" y="3845461"/>
            <a:ext cx="5471160" cy="220094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latin typeface="Times" panose="02020603050405020304" pitchFamily="18" charset="0"/>
                <a:cs typeface="Times" panose="02020603050405020304" pitchFamily="18" charset="0"/>
              </a:rPr>
              <a:t>Public schools' curriculum</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Reading, Writing, Arithmetic, &amp; </a:t>
            </a:r>
            <a:r>
              <a:rPr lang="en-US" sz="2400" b="1" i="1" u="sng" dirty="0">
                <a:latin typeface="Times" panose="02020603050405020304" pitchFamily="18" charset="0"/>
                <a:cs typeface="Times" panose="02020603050405020304" pitchFamily="18" charset="0"/>
              </a:rPr>
              <a:t>Morality</a:t>
            </a:r>
            <a:r>
              <a:rPr lang="en-US" sz="2400" dirty="0">
                <a:latin typeface="Times" panose="02020603050405020304" pitchFamily="18" charset="0"/>
                <a:cs typeface="Times" panose="02020603050405020304" pitchFamily="18" charset="0"/>
              </a:rPr>
              <a:t> </a:t>
            </a:r>
          </a:p>
          <a:p>
            <a:pPr marL="342900" indent="-342900">
              <a:buFont typeface="Arial" panose="020B0604020202020204" pitchFamily="34" charset="0"/>
              <a:buChar char="•"/>
            </a:pPr>
            <a:r>
              <a:rPr lang="en-US" sz="2400" b="1" i="1" u="sng" dirty="0">
                <a:latin typeface="Times" panose="02020603050405020304" pitchFamily="18" charset="0"/>
                <a:cs typeface="Times" panose="02020603050405020304" pitchFamily="18" charset="0"/>
              </a:rPr>
              <a:t>Noah Websters’ “Blue Back Spellers”</a:t>
            </a:r>
            <a:r>
              <a:rPr lang="en-US" sz="2400" dirty="0">
                <a:latin typeface="Times" panose="02020603050405020304" pitchFamily="18" charset="0"/>
                <a:cs typeface="Times" panose="02020603050405020304" pitchFamily="18" charset="0"/>
              </a:rPr>
              <a:t> &amp; </a:t>
            </a:r>
            <a:r>
              <a:rPr lang="en-US" sz="2400" b="1" i="1" u="sng" dirty="0">
                <a:latin typeface="Times" panose="02020603050405020304" pitchFamily="18" charset="0"/>
                <a:cs typeface="Times" panose="02020603050405020304" pitchFamily="18" charset="0"/>
              </a:rPr>
              <a:t>William McGuffey’s “McGuffey Readers</a:t>
            </a:r>
            <a:r>
              <a:rPr lang="en-US" sz="2400" b="1" i="1" dirty="0">
                <a:latin typeface="Times" panose="02020603050405020304" pitchFamily="18" charset="0"/>
                <a:cs typeface="Times" panose="02020603050405020304" pitchFamily="18" charset="0"/>
              </a:rPr>
              <a:t>” </a:t>
            </a:r>
          </a:p>
        </p:txBody>
      </p:sp>
    </p:spTree>
    <p:extLst>
      <p:ext uri="{BB962C8B-B14F-4D97-AF65-F5344CB8AC3E}">
        <p14:creationId xmlns:p14="http://schemas.microsoft.com/office/powerpoint/2010/main" val="1935824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676652" y="664179"/>
            <a:ext cx="8761413" cy="706964"/>
          </a:xfrm>
          <a:ln>
            <a:solidFill>
              <a:srgbClr val="FFC000"/>
            </a:solidFill>
          </a:ln>
        </p:spPr>
        <p:txBody>
          <a:bodyPr/>
          <a:lstStyle/>
          <a:p>
            <a:r>
              <a:rPr lang="en-US" dirty="0">
                <a:solidFill>
                  <a:schemeClr val="bg1"/>
                </a:solidFill>
                <a:latin typeface="Georgia Pro Black" panose="02040A02050405020203" pitchFamily="18" charset="0"/>
              </a:rPr>
              <a:t>Expansion of Education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676652" y="1670538"/>
            <a:ext cx="11317228" cy="4120662"/>
          </a:xfrm>
          <a:solidFill>
            <a:schemeClr val="bg1"/>
          </a:solidFill>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Secondary Education </a:t>
            </a:r>
          </a:p>
        </p:txBody>
      </p:sp>
      <p:sp>
        <p:nvSpPr>
          <p:cNvPr id="4" name="Rectangle 3">
            <a:extLst>
              <a:ext uri="{FF2B5EF4-FFF2-40B4-BE49-F238E27FC236}">
                <a16:creationId xmlns:a16="http://schemas.microsoft.com/office/drawing/2014/main" id="{318646E1-4640-5D47-F4EB-8A6B5F348268}"/>
              </a:ext>
            </a:extLst>
          </p:cNvPr>
          <p:cNvSpPr/>
          <p:nvPr/>
        </p:nvSpPr>
        <p:spPr>
          <a:xfrm>
            <a:off x="396240" y="2186940"/>
            <a:ext cx="6080760" cy="2484120"/>
          </a:xfrm>
          <a:prstGeom prst="rect">
            <a:avLst/>
          </a:prstGeom>
          <a:solidFill>
            <a:srgbClr val="4006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panose="02020603050405020304" pitchFamily="18" charset="0"/>
                <a:cs typeface="Times" panose="02020603050405020304" pitchFamily="18" charset="0"/>
              </a:rPr>
              <a:t>Universal public education: (UNC &amp; UVA)</a:t>
            </a:r>
          </a:p>
          <a:p>
            <a:pPr marL="285750" indent="-285750">
              <a:buFont typeface="Arial" panose="020B0604020202020204" pitchFamily="34" charset="0"/>
              <a:buChar char="•"/>
            </a:pPr>
            <a:r>
              <a:rPr lang="en-US" sz="2400" dirty="0">
                <a:latin typeface="Times" panose="02020603050405020304" pitchFamily="18" charset="0"/>
                <a:cs typeface="Times" panose="02020603050405020304" pitchFamily="18" charset="0"/>
              </a:rPr>
              <a:t>By 1860 every state offered free public education to whites.</a:t>
            </a:r>
          </a:p>
          <a:p>
            <a:pPr marL="285750" indent="-285750">
              <a:buFont typeface="Arial" panose="020B0604020202020204" pitchFamily="34" charset="0"/>
              <a:buChar char="•"/>
            </a:pPr>
            <a:r>
              <a:rPr lang="en-US" sz="2400" dirty="0">
                <a:latin typeface="Times" panose="02020603050405020304" pitchFamily="18" charset="0"/>
                <a:cs typeface="Times" panose="02020603050405020304" pitchFamily="18" charset="0"/>
              </a:rPr>
              <a:t>US had one of the highest literacy rates in the world (80%).</a:t>
            </a:r>
          </a:p>
          <a:p>
            <a:pPr marL="285750" indent="-285750">
              <a:buFont typeface="Arial" panose="020B0604020202020204" pitchFamily="34" charset="0"/>
              <a:buChar char="•"/>
            </a:pPr>
            <a:r>
              <a:rPr lang="en-US" sz="2400" b="1" dirty="0">
                <a:solidFill>
                  <a:srgbClr val="FFFF00"/>
                </a:solidFill>
                <a:latin typeface="Times" panose="02020603050405020304" pitchFamily="18" charset="0"/>
                <a:cs typeface="Times" panose="02020603050405020304" pitchFamily="18" charset="0"/>
              </a:rPr>
              <a:t>Women colleges (Troy Female Seminary)</a:t>
            </a:r>
          </a:p>
        </p:txBody>
      </p:sp>
      <p:pic>
        <p:nvPicPr>
          <p:cNvPr id="4098" name="Picture 2" descr="Accolades: Ranking Touts UVA as 'Best Value' in Virginia and One of the  Best in America | UVA Today">
            <a:extLst>
              <a:ext uri="{FF2B5EF4-FFF2-40B4-BE49-F238E27FC236}">
                <a16:creationId xmlns:a16="http://schemas.microsoft.com/office/drawing/2014/main" id="{0777C29C-5197-B5F9-DE92-45792012A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558" y="4048125"/>
            <a:ext cx="4326642" cy="21456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University of North Carolina at Chapel Hill">
            <a:extLst>
              <a:ext uri="{FF2B5EF4-FFF2-40B4-BE49-F238E27FC236}">
                <a16:creationId xmlns:a16="http://schemas.microsoft.com/office/drawing/2014/main" id="{B804F5AD-99D7-DE1D-F568-8F34A423E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598" y="1969104"/>
            <a:ext cx="4387602"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mma Hart was born on... - Boston Women's Heritage Trail | Facebook">
            <a:extLst>
              <a:ext uri="{FF2B5EF4-FFF2-40B4-BE49-F238E27FC236}">
                <a16:creationId xmlns:a16="http://schemas.microsoft.com/office/drawing/2014/main" id="{0303E363-5394-98E6-E2A1-EDB1EFC7E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430" y="4601241"/>
            <a:ext cx="5389250" cy="20057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80A029D-8791-C92F-4C22-6424E12A78E5}"/>
              </a:ext>
            </a:extLst>
          </p:cNvPr>
          <p:cNvSpPr/>
          <p:nvPr/>
        </p:nvSpPr>
        <p:spPr>
          <a:xfrm>
            <a:off x="2042160" y="6216162"/>
            <a:ext cx="3520440" cy="518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latin typeface="Times" panose="02020603050405020304" pitchFamily="18" charset="0"/>
                <a:cs typeface="Times" panose="02020603050405020304" pitchFamily="18" charset="0"/>
              </a:rPr>
              <a:t>Troy Seminar – Emma Willard</a:t>
            </a:r>
          </a:p>
        </p:txBody>
      </p:sp>
      <p:sp>
        <p:nvSpPr>
          <p:cNvPr id="6" name="Rectangle 5">
            <a:extLst>
              <a:ext uri="{FF2B5EF4-FFF2-40B4-BE49-F238E27FC236}">
                <a16:creationId xmlns:a16="http://schemas.microsoft.com/office/drawing/2014/main" id="{67ADCF71-2433-996B-24B1-234419B1C2C3}"/>
              </a:ext>
            </a:extLst>
          </p:cNvPr>
          <p:cNvSpPr/>
          <p:nvPr/>
        </p:nvSpPr>
        <p:spPr>
          <a:xfrm>
            <a:off x="8200638" y="5877300"/>
            <a:ext cx="3520440" cy="518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latin typeface="Times" panose="02020603050405020304" pitchFamily="18" charset="0"/>
                <a:cs typeface="Times" panose="02020603050405020304" pitchFamily="18" charset="0"/>
              </a:rPr>
              <a:t>University of Virginia</a:t>
            </a:r>
          </a:p>
        </p:txBody>
      </p:sp>
      <p:sp>
        <p:nvSpPr>
          <p:cNvPr id="7" name="Rectangle 6">
            <a:extLst>
              <a:ext uri="{FF2B5EF4-FFF2-40B4-BE49-F238E27FC236}">
                <a16:creationId xmlns:a16="http://schemas.microsoft.com/office/drawing/2014/main" id="{B45DF957-1194-EFF2-6A18-5D75DE3929AC}"/>
              </a:ext>
            </a:extLst>
          </p:cNvPr>
          <p:cNvSpPr/>
          <p:nvPr/>
        </p:nvSpPr>
        <p:spPr>
          <a:xfrm>
            <a:off x="8193018" y="3271702"/>
            <a:ext cx="3520440" cy="518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latin typeface="Times" panose="02020603050405020304" pitchFamily="18" charset="0"/>
                <a:cs typeface="Times" panose="02020603050405020304" pitchFamily="18" charset="0"/>
              </a:rPr>
              <a:t>University of Chapel Hill</a:t>
            </a:r>
          </a:p>
        </p:txBody>
      </p:sp>
    </p:spTree>
    <p:extLst>
      <p:ext uri="{BB962C8B-B14F-4D97-AF65-F5344CB8AC3E}">
        <p14:creationId xmlns:p14="http://schemas.microsoft.com/office/powerpoint/2010/main" val="3080524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676652" y="664179"/>
            <a:ext cx="8761413" cy="706964"/>
          </a:xfrm>
          <a:ln>
            <a:solidFill>
              <a:srgbClr val="FFC000"/>
            </a:solidFill>
          </a:ln>
        </p:spPr>
        <p:txBody>
          <a:bodyPr/>
          <a:lstStyle/>
          <a:p>
            <a:r>
              <a:rPr lang="en-US" dirty="0">
                <a:solidFill>
                  <a:schemeClr val="bg1"/>
                </a:solidFill>
                <a:latin typeface="Georgia Pro Black" panose="02040A02050405020203" pitchFamily="18" charset="0"/>
              </a:rPr>
              <a:t>Rise of Reform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254833" y="1589649"/>
            <a:ext cx="11674569" cy="4430151"/>
          </a:xfrm>
          <a:solidFill>
            <a:schemeClr val="bg1"/>
          </a:solidFill>
        </p:spPr>
        <p:txBody>
          <a:bodyPr>
            <a:normAutofit/>
          </a:bodyPr>
          <a:lstStyle/>
          <a:p>
            <a:r>
              <a:rPr lang="en-US" sz="2400" dirty="0">
                <a:solidFill>
                  <a:schemeClr val="tx1"/>
                </a:solidFill>
                <a:latin typeface="Times" panose="02020603050405020304" pitchFamily="18" charset="0"/>
                <a:cs typeface="Times" panose="02020603050405020304" pitchFamily="18" charset="0"/>
              </a:rPr>
              <a:t>A Christian reform movement to end the power of the Demon Rum – “</a:t>
            </a:r>
            <a:r>
              <a:rPr lang="en-US" sz="2400" b="1" u="sng" dirty="0">
                <a:solidFill>
                  <a:schemeClr val="tx1"/>
                </a:solidFill>
                <a:latin typeface="Times" panose="02020603050405020304" pitchFamily="18" charset="0"/>
                <a:cs typeface="Times" panose="02020603050405020304" pitchFamily="18" charset="0"/>
              </a:rPr>
              <a:t>The Old Deluder</a:t>
            </a:r>
            <a:r>
              <a:rPr lang="en-US" sz="2400" dirty="0">
                <a:solidFill>
                  <a:schemeClr val="tx1"/>
                </a:solidFill>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a:t>
            </a:r>
            <a:r>
              <a:rPr lang="en-US" sz="2400" b="1" i="1" u="sng" dirty="0">
                <a:solidFill>
                  <a:srgbClr val="7030A0"/>
                </a:solidFill>
                <a:latin typeface="Times" panose="02020603050405020304" pitchFamily="18" charset="0"/>
                <a:cs typeface="Times" panose="02020603050405020304" pitchFamily="18" charset="0"/>
              </a:rPr>
              <a:t>American Temperance Society</a:t>
            </a:r>
            <a:r>
              <a:rPr lang="en-US" sz="2400" b="1" dirty="0">
                <a:solidFill>
                  <a:srgbClr val="7030A0"/>
                </a:solidFill>
                <a:latin typeface="Times" panose="02020603050405020304" pitchFamily="18" charset="0"/>
                <a:cs typeface="Times" panose="02020603050405020304" pitchFamily="18" charset="0"/>
              </a:rPr>
              <a:t> – 1826</a:t>
            </a:r>
            <a:r>
              <a:rPr lang="en-US" sz="2400" dirty="0">
                <a:latin typeface="Times" panose="02020603050405020304" pitchFamily="18" charset="0"/>
                <a:cs typeface="Times" panose="02020603050405020304" pitchFamily="18" charset="0"/>
              </a:rPr>
              <a:t>)</a:t>
            </a:r>
          </a:p>
          <a:p>
            <a:r>
              <a:rPr lang="en-US" sz="2400" b="1" i="1" u="sng" dirty="0">
                <a:solidFill>
                  <a:schemeClr val="accent6">
                    <a:lumMod val="50000"/>
                  </a:schemeClr>
                </a:solidFill>
                <a:latin typeface="Times" panose="02020603050405020304" pitchFamily="18" charset="0"/>
                <a:cs typeface="Times" panose="02020603050405020304" pitchFamily="18" charset="0"/>
              </a:rPr>
              <a:t>Washingtonians</a:t>
            </a:r>
            <a:r>
              <a:rPr lang="en-US" sz="2400" dirty="0">
                <a:latin typeface="Times" panose="02020603050405020304" pitchFamily="18" charset="0"/>
                <a:cs typeface="Times" panose="02020603050405020304" pitchFamily="18" charset="0"/>
              </a:rPr>
              <a:t> – </a:t>
            </a:r>
            <a:r>
              <a:rPr lang="en-US" sz="2400" dirty="0">
                <a:solidFill>
                  <a:schemeClr val="tx1"/>
                </a:solidFill>
                <a:latin typeface="Times" panose="02020603050405020304" pitchFamily="18" charset="0"/>
                <a:cs typeface="Times" panose="02020603050405020304" pitchFamily="18" charset="0"/>
              </a:rPr>
              <a:t>recovering alcoholics arguing for temperance</a:t>
            </a:r>
          </a:p>
          <a:p>
            <a:r>
              <a:rPr lang="en-US" sz="2400" dirty="0">
                <a:solidFill>
                  <a:schemeClr val="tx1"/>
                </a:solidFill>
                <a:latin typeface="Times" panose="02020603050405020304" pitchFamily="18" charset="0"/>
                <a:cs typeface="Times" panose="02020603050405020304" pitchFamily="18" charset="0"/>
              </a:rPr>
              <a:t>Impact</a:t>
            </a:r>
            <a:r>
              <a:rPr lang="en-US" sz="2400" dirty="0">
                <a:latin typeface="Times" panose="02020603050405020304" pitchFamily="18" charset="0"/>
                <a:cs typeface="Times" panose="02020603050405020304" pitchFamily="18" charset="0"/>
              </a:rPr>
              <a:t> – </a:t>
            </a:r>
            <a:r>
              <a:rPr lang="en-US" sz="2400" b="1" dirty="0">
                <a:solidFill>
                  <a:schemeClr val="tx1"/>
                </a:solidFill>
                <a:latin typeface="Times" panose="02020603050405020304" pitchFamily="18" charset="0"/>
                <a:cs typeface="Times" panose="02020603050405020304" pitchFamily="18" charset="0"/>
              </a:rPr>
              <a:t>Neal Dow’s </a:t>
            </a:r>
            <a:r>
              <a:rPr lang="en-US" sz="2400" b="1" i="1" u="sng" dirty="0">
                <a:solidFill>
                  <a:srgbClr val="7030A0"/>
                </a:solidFill>
                <a:latin typeface="Times" panose="02020603050405020304" pitchFamily="18" charset="0"/>
                <a:cs typeface="Times" panose="02020603050405020304" pitchFamily="18" charset="0"/>
              </a:rPr>
              <a:t>Maine Law </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62CBC179-0A1B-59FE-A05D-F7EAE57DA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11" y="3429000"/>
            <a:ext cx="873301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13BD148F-FEE3-355D-BBD3-79FDED0FDA86}"/>
              </a:ext>
            </a:extLst>
          </p:cNvPr>
          <p:cNvSpPr/>
          <p:nvPr/>
        </p:nvSpPr>
        <p:spPr>
          <a:xfrm>
            <a:off x="6700602" y="6019800"/>
            <a:ext cx="5381469" cy="689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Georgia Pro Black" panose="02040A02050405020203" pitchFamily="18" charset="0"/>
                <a:cs typeface="Times" panose="02020603050405020304" pitchFamily="18" charset="0"/>
              </a:rPr>
              <a:t>Drunkard’s Progress 1846</a:t>
            </a:r>
          </a:p>
          <a:p>
            <a:pPr algn="ctr"/>
            <a:r>
              <a:rPr lang="en-US" sz="2000" i="1" dirty="0">
                <a:solidFill>
                  <a:schemeClr val="bg1"/>
                </a:solidFill>
                <a:latin typeface="Georgia Pro Black" panose="02040A02050405020203" pitchFamily="18" charset="0"/>
                <a:cs typeface="Times" panose="02020603050405020304" pitchFamily="18" charset="0"/>
              </a:rPr>
              <a:t>“From the first glass to the grave</a:t>
            </a:r>
          </a:p>
        </p:txBody>
      </p:sp>
    </p:spTree>
    <p:extLst>
      <p:ext uri="{BB962C8B-B14F-4D97-AF65-F5344CB8AC3E}">
        <p14:creationId xmlns:p14="http://schemas.microsoft.com/office/powerpoint/2010/main" val="22186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676652" y="664179"/>
            <a:ext cx="8761413" cy="706964"/>
          </a:xfrm>
          <a:ln>
            <a:solidFill>
              <a:srgbClr val="FFC000"/>
            </a:solidFill>
          </a:ln>
        </p:spPr>
        <p:txBody>
          <a:bodyPr/>
          <a:lstStyle/>
          <a:p>
            <a:r>
              <a:rPr lang="en-US" dirty="0">
                <a:solidFill>
                  <a:schemeClr val="bg1"/>
                </a:solidFill>
                <a:latin typeface="Georgia Pro Black" panose="02040A02050405020203" pitchFamily="18" charset="0"/>
              </a:rPr>
              <a:t>The Temperance Transformation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359764" y="1648919"/>
            <a:ext cx="11832236" cy="4370882"/>
          </a:xfrm>
          <a:solidFill>
            <a:schemeClr val="bg1"/>
          </a:solidFill>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87E350E5-1FE9-40D9-AAD5-5DB6F6723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14" y="2055129"/>
            <a:ext cx="6727458" cy="463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15CDCF4D-D845-46D8-4F8D-E3B9A6E93D4D}"/>
              </a:ext>
            </a:extLst>
          </p:cNvPr>
          <p:cNvSpPr/>
          <p:nvPr/>
        </p:nvSpPr>
        <p:spPr>
          <a:xfrm>
            <a:off x="676652" y="1828800"/>
            <a:ext cx="3940318" cy="8694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solidFill>
                  <a:schemeClr val="bg1"/>
                </a:solidFill>
                <a:latin typeface="Times" panose="02020603050405020304" pitchFamily="18" charset="0"/>
                <a:cs typeface="Times" panose="02020603050405020304" pitchFamily="18" charset="0"/>
              </a:rPr>
              <a:t>Per Capita Consumption of Alcohol, 1800-1860</a:t>
            </a:r>
          </a:p>
        </p:txBody>
      </p:sp>
    </p:spTree>
    <p:extLst>
      <p:ext uri="{BB962C8B-B14F-4D97-AF65-F5344CB8AC3E}">
        <p14:creationId xmlns:p14="http://schemas.microsoft.com/office/powerpoint/2010/main" val="1333274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676652" y="664179"/>
            <a:ext cx="8761413" cy="706964"/>
          </a:xfrm>
          <a:ln>
            <a:solidFill>
              <a:srgbClr val="FFC000"/>
            </a:solidFill>
          </a:ln>
        </p:spPr>
        <p:txBody>
          <a:bodyPr/>
          <a:lstStyle/>
          <a:p>
            <a:r>
              <a:rPr lang="en-US" dirty="0">
                <a:solidFill>
                  <a:schemeClr val="bg1"/>
                </a:solidFill>
                <a:latin typeface="Georgia Pro Black" panose="02040A02050405020203" pitchFamily="18" charset="0"/>
              </a:rPr>
              <a:t>Penitentiary &amp; Asylum Reform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239843" y="1629315"/>
            <a:ext cx="11827239" cy="4120662"/>
          </a:xfrm>
          <a:solidFill>
            <a:schemeClr val="bg1"/>
          </a:solidFill>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Growth of the Prison Population </a:t>
            </a:r>
            <a:r>
              <a:rPr lang="en-US" sz="2400" dirty="0">
                <a:solidFill>
                  <a:schemeClr val="tx1"/>
                </a:solidFill>
                <a:latin typeface="Times New Roman" panose="02020603050405020304" pitchFamily="18" charset="0"/>
                <a:cs typeface="Times New Roman" panose="02020603050405020304" pitchFamily="18" charset="0"/>
              </a:rPr>
              <a:t>(Mental Disabled &amp; Paupers)</a:t>
            </a:r>
          </a:p>
        </p:txBody>
      </p:sp>
      <p:pic>
        <p:nvPicPr>
          <p:cNvPr id="2050" name="Picture 2" descr="19th Century Prison Reform Collection | Cornell University Library Digital  Collections">
            <a:extLst>
              <a:ext uri="{FF2B5EF4-FFF2-40B4-BE49-F238E27FC236}">
                <a16:creationId xmlns:a16="http://schemas.microsoft.com/office/drawing/2014/main" id="{99D5652F-835B-7994-07BA-BB9709DA1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0" y="3646550"/>
            <a:ext cx="3456716" cy="26733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form Movements: America's Era of Good Feeling">
            <a:extLst>
              <a:ext uri="{FF2B5EF4-FFF2-40B4-BE49-F238E27FC236}">
                <a16:creationId xmlns:a16="http://schemas.microsoft.com/office/drawing/2014/main" id="{43698A89-9631-007D-547F-C1076FADF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643" y="2866485"/>
            <a:ext cx="1933575" cy="2362200"/>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24737F5-D9DF-1FD8-7D6C-7B1B61A5A6EF}"/>
              </a:ext>
            </a:extLst>
          </p:cNvPr>
          <p:cNvSpPr/>
          <p:nvPr/>
        </p:nvSpPr>
        <p:spPr>
          <a:xfrm>
            <a:off x="5372490" y="2247900"/>
            <a:ext cx="6504716" cy="2673366"/>
          </a:xfrm>
          <a:prstGeom prst="rect">
            <a:avLst/>
          </a:prstGeom>
          <a:solidFill>
            <a:srgbClr val="4006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latin typeface="Times" panose="02020603050405020304" pitchFamily="18" charset="0"/>
              <a:cs typeface="Times" panose="02020603050405020304" pitchFamily="18" charset="0"/>
            </a:endParaRPr>
          </a:p>
          <a:p>
            <a:r>
              <a:rPr lang="en-US" sz="2400" dirty="0">
                <a:latin typeface="Times" panose="02020603050405020304" pitchFamily="18" charset="0"/>
                <a:cs typeface="Times" panose="02020603050405020304" pitchFamily="18" charset="0"/>
              </a:rPr>
              <a:t>Mentally insane treatment – </a:t>
            </a:r>
            <a:r>
              <a:rPr lang="en-US" sz="2400" b="1" u="sng" dirty="0">
                <a:solidFill>
                  <a:srgbClr val="FFFF00"/>
                </a:solidFill>
                <a:latin typeface="Times" panose="02020603050405020304" pitchFamily="18" charset="0"/>
                <a:cs typeface="Times" panose="02020603050405020304" pitchFamily="18" charset="0"/>
              </a:rPr>
              <a:t>Dorothea Dix</a:t>
            </a:r>
            <a:r>
              <a:rPr lang="en-US" sz="2400" b="1" dirty="0">
                <a:solidFill>
                  <a:srgbClr val="FFFF00"/>
                </a:solidFill>
                <a:latin typeface="Times" panose="02020603050405020304" pitchFamily="18" charset="0"/>
                <a:cs typeface="Times" panose="02020603050405020304" pitchFamily="18" charset="0"/>
              </a:rPr>
              <a:t> </a:t>
            </a:r>
            <a:r>
              <a:rPr lang="en-US" sz="2400" b="1" i="1" dirty="0">
                <a:solidFill>
                  <a:srgbClr val="FFFF00"/>
                </a:solidFill>
                <a:latin typeface="Times" panose="02020603050405020304" pitchFamily="18" charset="0"/>
                <a:cs typeface="Times" panose="02020603050405020304" pitchFamily="18" charset="0"/>
              </a:rPr>
              <a:t>(create the benevolent empire)</a:t>
            </a:r>
          </a:p>
          <a:p>
            <a:pPr marL="342900" indent="-342900">
              <a:buFont typeface="Arial" panose="020B0604020202020204" pitchFamily="34" charset="0"/>
              <a:buChar char="•"/>
            </a:pPr>
            <a:r>
              <a:rPr lang="en-US" sz="2400" b="1" dirty="0">
                <a:solidFill>
                  <a:schemeClr val="bg1"/>
                </a:solidFill>
                <a:latin typeface="Times" panose="02020603050405020304" pitchFamily="18" charset="0"/>
                <a:cs typeface="Times" panose="02020603050405020304" pitchFamily="18" charset="0"/>
              </a:rPr>
              <a:t>Institutions for treatment of mentally disabled</a:t>
            </a:r>
          </a:p>
          <a:p>
            <a:pPr marL="342900" indent="-342900">
              <a:buFont typeface="Arial" panose="020B0604020202020204" pitchFamily="34" charset="0"/>
              <a:buChar char="•"/>
            </a:pPr>
            <a:r>
              <a:rPr lang="en-US" sz="2400" b="1" dirty="0">
                <a:solidFill>
                  <a:schemeClr val="bg1"/>
                </a:solidFill>
                <a:latin typeface="Times" panose="02020603050405020304" pitchFamily="18" charset="0"/>
                <a:cs typeface="Times" panose="02020603050405020304" pitchFamily="18" charset="0"/>
              </a:rPr>
              <a:t>School for the Deaf – Thomas Gallaudet</a:t>
            </a:r>
          </a:p>
          <a:p>
            <a:pPr marL="342900" indent="-342900">
              <a:buFont typeface="Arial" panose="020B0604020202020204" pitchFamily="34" charset="0"/>
              <a:buChar char="•"/>
            </a:pPr>
            <a:r>
              <a:rPr lang="en-US" sz="2400" b="1" dirty="0">
                <a:solidFill>
                  <a:schemeClr val="bg1"/>
                </a:solidFill>
                <a:latin typeface="Times" panose="02020603050405020304" pitchFamily="18" charset="0"/>
                <a:cs typeface="Times" panose="02020603050405020304" pitchFamily="18" charset="0"/>
              </a:rPr>
              <a:t>School of the Blind – Dr. Samuel Gridley Howe</a:t>
            </a:r>
          </a:p>
          <a:p>
            <a:endParaRPr lang="en-US" sz="2400" dirty="0">
              <a:solidFill>
                <a:schemeClr val="bg1"/>
              </a:solidFill>
              <a:latin typeface="Times" panose="02020603050405020304" pitchFamily="18" charset="0"/>
              <a:cs typeface="Times" panose="02020603050405020304" pitchFamily="18" charset="0"/>
            </a:endParaRPr>
          </a:p>
        </p:txBody>
      </p:sp>
      <p:sp>
        <p:nvSpPr>
          <p:cNvPr id="5" name="Rectangle 4">
            <a:extLst>
              <a:ext uri="{FF2B5EF4-FFF2-40B4-BE49-F238E27FC236}">
                <a16:creationId xmlns:a16="http://schemas.microsoft.com/office/drawing/2014/main" id="{2BB8CF9D-C022-526B-BFED-74E7A270D802}"/>
              </a:ext>
            </a:extLst>
          </p:cNvPr>
          <p:cNvSpPr/>
          <p:nvPr/>
        </p:nvSpPr>
        <p:spPr>
          <a:xfrm>
            <a:off x="4182763" y="5127885"/>
            <a:ext cx="7524047" cy="12441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End debtors’ prison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Asylum movement &amp; Auburn system: use structure and discipline to bring about morality</a:t>
            </a:r>
          </a:p>
        </p:txBody>
      </p:sp>
      <p:pic>
        <p:nvPicPr>
          <p:cNvPr id="2054" name="Picture 6" descr="Dix, Dorothea (1802-1887) | Harvard Square Library">
            <a:extLst>
              <a:ext uri="{FF2B5EF4-FFF2-40B4-BE49-F238E27FC236}">
                <a16:creationId xmlns:a16="http://schemas.microsoft.com/office/drawing/2014/main" id="{A625330D-AECA-FD8D-FDD8-EC6C349C4F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94" y="2214532"/>
            <a:ext cx="1812359" cy="1945989"/>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8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3DB2-1831-45C9-8DB9-739960617EE7}"/>
              </a:ext>
            </a:extLst>
          </p:cNvPr>
          <p:cNvSpPr>
            <a:spLocks noGrp="1"/>
          </p:cNvSpPr>
          <p:nvPr>
            <p:ph type="title"/>
          </p:nvPr>
        </p:nvSpPr>
        <p:spPr>
          <a:xfrm>
            <a:off x="1954481" y="685800"/>
            <a:ext cx="8229600" cy="838200"/>
          </a:xfrm>
          <a:solidFill>
            <a:schemeClr val="accent6">
              <a:lumMod val="50000"/>
            </a:schemeClr>
          </a:solidFill>
          <a:ln>
            <a:solidFill>
              <a:srgbClr val="FFC000"/>
            </a:solidFill>
          </a:ln>
        </p:spPr>
        <p:txBody>
          <a:bodyPr/>
          <a:lstStyle/>
          <a:p>
            <a:r>
              <a:rPr lang="en-US" dirty="0">
                <a:solidFill>
                  <a:schemeClr val="bg1"/>
                </a:solidFill>
                <a:latin typeface="Georgia Pro Black" panose="02040A02050405020203" pitchFamily="18" charset="0"/>
              </a:rPr>
              <a:t>A National Development</a:t>
            </a:r>
          </a:p>
        </p:txBody>
      </p:sp>
      <p:sp>
        <p:nvSpPr>
          <p:cNvPr id="3" name="Content Placeholder 2">
            <a:extLst>
              <a:ext uri="{FF2B5EF4-FFF2-40B4-BE49-F238E27FC236}">
                <a16:creationId xmlns:a16="http://schemas.microsoft.com/office/drawing/2014/main" id="{3C70BDDE-8546-418D-BB14-3C8D02B79DAE}"/>
              </a:ext>
            </a:extLst>
          </p:cNvPr>
          <p:cNvSpPr>
            <a:spLocks noGrp="1"/>
          </p:cNvSpPr>
          <p:nvPr>
            <p:ph idx="1"/>
          </p:nvPr>
        </p:nvSpPr>
        <p:spPr>
          <a:xfrm>
            <a:off x="647114" y="1828800"/>
            <a:ext cx="10860258" cy="4745736"/>
          </a:xfrm>
          <a:solidFill>
            <a:schemeClr val="bg1"/>
          </a:solidFill>
        </p:spPr>
        <p:txBody>
          <a:bodyPr>
            <a:normAutofit/>
          </a:bodyPr>
          <a:lstStyle/>
          <a:p>
            <a:pPr marL="109728" indent="0">
              <a:buNone/>
            </a:pPr>
            <a:r>
              <a:rPr lang="en-US" sz="2400" dirty="0">
                <a:latin typeface="Times New Roman" panose="02020603050405020304" pitchFamily="18" charset="0"/>
                <a:cs typeface="Times New Roman" panose="02020603050405020304" pitchFamily="18" charset="0"/>
              </a:rPr>
              <a:t>Market Revolution 1820 – 1850 </a:t>
            </a:r>
          </a:p>
          <a:p>
            <a:pPr marL="452628"/>
            <a:r>
              <a:rPr lang="en-US" sz="2400" dirty="0">
                <a:latin typeface="Times New Roman" panose="02020603050405020304" pitchFamily="18" charset="0"/>
                <a:cs typeface="Times New Roman" panose="02020603050405020304" pitchFamily="18" charset="0"/>
              </a:rPr>
              <a:t>How did events under President Jackson, Van Buren, Harrison and Tyler influence the Market Revolution and your assigned region’s economy and cultural issues? </a:t>
            </a:r>
          </a:p>
        </p:txBody>
      </p:sp>
      <p:pic>
        <p:nvPicPr>
          <p:cNvPr id="1026" name="Picture 2" descr="Andrew Jackson - Presidency, Facts &amp; Children">
            <a:extLst>
              <a:ext uri="{FF2B5EF4-FFF2-40B4-BE49-F238E27FC236}">
                <a16:creationId xmlns:a16="http://schemas.microsoft.com/office/drawing/2014/main" id="{6B4901E6-FADF-39ED-944D-9F4658808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026"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tin Van Buren | The White House">
            <a:extLst>
              <a:ext uri="{FF2B5EF4-FFF2-40B4-BE49-F238E27FC236}">
                <a16:creationId xmlns:a16="http://schemas.microsoft.com/office/drawing/2014/main" id="{9769C96F-499B-C6B9-A03C-ED7E2F169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lliam Henry Harrison: The Brief Presidency with a Lasting Legacy | by A  Small Part of History | Medium">
            <a:extLst>
              <a:ext uri="{FF2B5EF4-FFF2-40B4-BE49-F238E27FC236}">
                <a16:creationId xmlns:a16="http://schemas.microsoft.com/office/drawing/2014/main" id="{15E874FA-14C8-5E54-FF0B-94AC94E25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724" y="342899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ohn Tyler | History Today">
            <a:extLst>
              <a:ext uri="{FF2B5EF4-FFF2-40B4-BE49-F238E27FC236}">
                <a16:creationId xmlns:a16="http://schemas.microsoft.com/office/drawing/2014/main" id="{1FA1D557-A1DD-07CB-7027-AE894BB6A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2573" y="34289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1413D3A-A91D-DFC1-4929-584BA95D396C}"/>
              </a:ext>
            </a:extLst>
          </p:cNvPr>
          <p:cNvSpPr/>
          <p:nvPr/>
        </p:nvSpPr>
        <p:spPr>
          <a:xfrm>
            <a:off x="745440" y="5689600"/>
            <a:ext cx="2377588" cy="482600"/>
          </a:xfrm>
          <a:prstGeom prst="rect">
            <a:avLst/>
          </a:prstGeom>
          <a:solidFill>
            <a:schemeClr val="accent5">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Andrew Jackson</a:t>
            </a:r>
          </a:p>
        </p:txBody>
      </p:sp>
      <p:sp>
        <p:nvSpPr>
          <p:cNvPr id="6" name="Rectangle 5">
            <a:extLst>
              <a:ext uri="{FF2B5EF4-FFF2-40B4-BE49-F238E27FC236}">
                <a16:creationId xmlns:a16="http://schemas.microsoft.com/office/drawing/2014/main" id="{70AF3A27-7F31-76DF-9D6F-4EB7C753251B}"/>
              </a:ext>
            </a:extLst>
          </p:cNvPr>
          <p:cNvSpPr/>
          <p:nvPr/>
        </p:nvSpPr>
        <p:spPr>
          <a:xfrm>
            <a:off x="3643086" y="5689600"/>
            <a:ext cx="2452914" cy="482600"/>
          </a:xfrm>
          <a:prstGeom prst="rect">
            <a:avLst/>
          </a:prstGeom>
          <a:solidFill>
            <a:schemeClr val="accent5">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Martin Van Buren</a:t>
            </a:r>
          </a:p>
        </p:txBody>
      </p:sp>
      <p:sp>
        <p:nvSpPr>
          <p:cNvPr id="7" name="Rectangle 6">
            <a:extLst>
              <a:ext uri="{FF2B5EF4-FFF2-40B4-BE49-F238E27FC236}">
                <a16:creationId xmlns:a16="http://schemas.microsoft.com/office/drawing/2014/main" id="{6A0FC36F-7714-582C-8D1B-DA0BDFE7E67B}"/>
              </a:ext>
            </a:extLst>
          </p:cNvPr>
          <p:cNvSpPr/>
          <p:nvPr/>
        </p:nvSpPr>
        <p:spPr>
          <a:xfrm>
            <a:off x="6552829" y="5689600"/>
            <a:ext cx="2452914" cy="697132"/>
          </a:xfrm>
          <a:prstGeom prst="rect">
            <a:avLst/>
          </a:prstGeom>
          <a:solidFill>
            <a:schemeClr val="accent5">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William Harry Harrison</a:t>
            </a:r>
          </a:p>
        </p:txBody>
      </p:sp>
      <p:sp>
        <p:nvSpPr>
          <p:cNvPr id="8" name="Rectangle 7">
            <a:extLst>
              <a:ext uri="{FF2B5EF4-FFF2-40B4-BE49-F238E27FC236}">
                <a16:creationId xmlns:a16="http://schemas.microsoft.com/office/drawing/2014/main" id="{2723C605-F6F5-EF9C-68FF-C68858DB7B85}"/>
              </a:ext>
            </a:extLst>
          </p:cNvPr>
          <p:cNvSpPr/>
          <p:nvPr/>
        </p:nvSpPr>
        <p:spPr>
          <a:xfrm>
            <a:off x="9462572" y="5686229"/>
            <a:ext cx="2452914" cy="482600"/>
          </a:xfrm>
          <a:prstGeom prst="rect">
            <a:avLst/>
          </a:prstGeom>
          <a:solidFill>
            <a:schemeClr val="accent5">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John Tyler</a:t>
            </a:r>
          </a:p>
        </p:txBody>
      </p:sp>
    </p:spTree>
    <p:extLst>
      <p:ext uri="{BB962C8B-B14F-4D97-AF65-F5344CB8AC3E}">
        <p14:creationId xmlns:p14="http://schemas.microsoft.com/office/powerpoint/2010/main" val="3007378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533400" y="664179"/>
            <a:ext cx="11247120" cy="706964"/>
          </a:xfrm>
          <a:ln>
            <a:solidFill>
              <a:srgbClr val="FFC000"/>
            </a:solidFill>
          </a:ln>
        </p:spPr>
        <p:txBody>
          <a:bodyPr/>
          <a:lstStyle/>
          <a:p>
            <a:r>
              <a:rPr lang="en-US" dirty="0">
                <a:solidFill>
                  <a:schemeClr val="bg1"/>
                </a:solidFill>
                <a:latin typeface="Georgia Pro Black" panose="02040A02050405020203" pitchFamily="18" charset="0"/>
              </a:rPr>
              <a:t>Transformation of Republican Motherhood</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137160" y="1554480"/>
            <a:ext cx="11643360" cy="4465320"/>
          </a:xfrm>
          <a:solidFill>
            <a:schemeClr val="bg1"/>
          </a:solidFill>
        </p:spPr>
        <p:txBody>
          <a:bodyPr>
            <a:normAutofit/>
          </a:bodyPr>
          <a:lstStyle/>
          <a:p>
            <a:pPr marL="0" indent="0">
              <a:buNone/>
            </a:pPr>
            <a:r>
              <a:rPr lang="en-US" sz="2400" b="1" i="1" u="sng" dirty="0">
                <a:solidFill>
                  <a:srgbClr val="7030A0"/>
                </a:solidFill>
                <a:latin typeface="Times" panose="02020603050405020304" pitchFamily="18" charset="0"/>
                <a:cs typeface="Times" panose="02020603050405020304" pitchFamily="18" charset="0"/>
              </a:rPr>
              <a:t>Duty of Women</a:t>
            </a:r>
            <a:r>
              <a:rPr lang="en-US" sz="2400" dirty="0">
                <a:latin typeface="Times" panose="02020603050405020304" pitchFamily="18" charset="0"/>
                <a:cs typeface="Times" panose="02020603050405020304" pitchFamily="18" charset="0"/>
              </a:rPr>
              <a:t>: </a:t>
            </a:r>
            <a:r>
              <a:rPr lang="en-US" sz="2400" dirty="0">
                <a:solidFill>
                  <a:schemeClr val="tx1"/>
                </a:solidFill>
                <a:latin typeface="Times" panose="02020603050405020304" pitchFamily="18" charset="0"/>
                <a:cs typeface="Times" panose="02020603050405020304" pitchFamily="18" charset="0"/>
              </a:rPr>
              <a:t>to civilize men and raise the family with an understanding morality and democracy </a:t>
            </a:r>
          </a:p>
          <a:p>
            <a:r>
              <a:rPr lang="en-US" sz="2400" dirty="0">
                <a:solidFill>
                  <a:schemeClr val="tx1"/>
                </a:solidFill>
                <a:latin typeface="Times" panose="02020603050405020304" pitchFamily="18" charset="0"/>
                <a:cs typeface="Times" panose="02020603050405020304" pitchFamily="18" charset="0"/>
              </a:rPr>
              <a:t>2</a:t>
            </a:r>
            <a:r>
              <a:rPr lang="en-US" sz="2400" baseline="30000" dirty="0">
                <a:solidFill>
                  <a:schemeClr val="tx1"/>
                </a:solidFill>
                <a:latin typeface="Times" panose="02020603050405020304" pitchFamily="18" charset="0"/>
                <a:cs typeface="Times" panose="02020603050405020304" pitchFamily="18" charset="0"/>
              </a:rPr>
              <a:t>nd</a:t>
            </a:r>
            <a:r>
              <a:rPr lang="en-US" sz="2400" dirty="0">
                <a:solidFill>
                  <a:schemeClr val="tx1"/>
                </a:solidFill>
                <a:latin typeface="Times" panose="02020603050405020304" pitchFamily="18" charset="0"/>
                <a:cs typeface="Times" panose="02020603050405020304" pitchFamily="18" charset="0"/>
              </a:rPr>
              <a:t> Great Awakening: </a:t>
            </a:r>
            <a:r>
              <a:rPr lang="en-US" sz="2400" b="1" i="1" dirty="0">
                <a:solidFill>
                  <a:schemeClr val="accent5">
                    <a:lumMod val="50000"/>
                  </a:schemeClr>
                </a:solidFill>
                <a:latin typeface="Times" panose="02020603050405020304" pitchFamily="18" charset="0"/>
                <a:cs typeface="Times" panose="02020603050405020304" pitchFamily="18" charset="0"/>
              </a:rPr>
              <a:t>Women largest converts Reform Movement (Domestic Feminism)</a:t>
            </a:r>
          </a:p>
          <a:p>
            <a:r>
              <a:rPr lang="en-US" sz="2400" b="1" dirty="0">
                <a:solidFill>
                  <a:schemeClr val="tx1"/>
                </a:solidFill>
                <a:latin typeface="Times" panose="02020603050405020304" pitchFamily="18" charset="0"/>
                <a:cs typeface="Times" panose="02020603050405020304" pitchFamily="18" charset="0"/>
              </a:rPr>
              <a:t>Women Reformers</a:t>
            </a:r>
          </a:p>
          <a:p>
            <a:pPr lvl="1"/>
            <a:r>
              <a:rPr lang="en-US" sz="2200" b="1" dirty="0">
                <a:solidFill>
                  <a:schemeClr val="tx1"/>
                </a:solidFill>
                <a:latin typeface="Times" panose="02020603050405020304" pitchFamily="18" charset="0"/>
                <a:cs typeface="Times" panose="02020603050405020304" pitchFamily="18" charset="0"/>
              </a:rPr>
              <a:t>Catherine Beecher – Teaching</a:t>
            </a:r>
          </a:p>
          <a:p>
            <a:pPr lvl="1"/>
            <a:r>
              <a:rPr lang="en-US" sz="2200" b="1" dirty="0">
                <a:solidFill>
                  <a:schemeClr val="tx1"/>
                </a:solidFill>
                <a:latin typeface="Times" panose="02020603050405020304" pitchFamily="18" charset="0"/>
                <a:cs typeface="Times" panose="02020603050405020304" pitchFamily="18" charset="0"/>
              </a:rPr>
              <a:t>Suffragist: Lucretia Mott, Elizabeth Cady Stanton, Susan B. Anthony</a:t>
            </a:r>
          </a:p>
          <a:p>
            <a:pPr lvl="1"/>
            <a:r>
              <a:rPr lang="en-US" sz="2200" b="1" dirty="0">
                <a:solidFill>
                  <a:schemeClr val="tx1"/>
                </a:solidFill>
                <a:latin typeface="Times" panose="02020603050405020304" pitchFamily="18" charset="0"/>
                <a:cs typeface="Times" panose="02020603050405020304" pitchFamily="18" charset="0"/>
              </a:rPr>
              <a:t>Abolitionism: Grimke Sisters</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AB9FB122-BCAB-2929-8C87-59AC6D452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702" y="4404360"/>
            <a:ext cx="2578418"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http://tse1.mm.bing.net/th?&amp;id=OIP.M0347062f889fcd5a51a166718309ca0eH0&amp;w=300&amp;h=300&amp;c=0&amp;pid=1.9&amp;rs=0&amp;p=0">
            <a:extLst>
              <a:ext uri="{FF2B5EF4-FFF2-40B4-BE49-F238E27FC236}">
                <a16:creationId xmlns:a16="http://schemas.microsoft.com/office/drawing/2014/main" id="{EC09F0B6-65A0-C66C-916F-529263BF4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 y="4800600"/>
            <a:ext cx="2057400" cy="17754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se1.mm.bing.net/th?&amp;id=OIP.M35865a86c4d257fb39c0e264f6215455H0&amp;w=300&amp;h=300&amp;c=0&amp;pid=1.9&amp;rs=0&amp;p=0">
            <a:extLst>
              <a:ext uri="{FF2B5EF4-FFF2-40B4-BE49-F238E27FC236}">
                <a16:creationId xmlns:a16="http://schemas.microsoft.com/office/drawing/2014/main" id="{F3C088F1-30E5-5584-FF7D-9AFBE366B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9160" y="4404360"/>
            <a:ext cx="242316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250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452626" y="664179"/>
            <a:ext cx="11286748" cy="706964"/>
          </a:xfrm>
          <a:ln>
            <a:solidFill>
              <a:srgbClr val="FFC000"/>
            </a:solidFill>
          </a:ln>
        </p:spPr>
        <p:txBody>
          <a:bodyPr/>
          <a:lstStyle/>
          <a:p>
            <a:r>
              <a:rPr lang="en-US" dirty="0">
                <a:solidFill>
                  <a:schemeClr val="bg1"/>
                </a:solidFill>
                <a:latin typeface="Georgia Pro Black" panose="02040A02050405020203" pitchFamily="18" charset="0"/>
              </a:rPr>
              <a:t>The Jeremiah Sermon on Women’s Equality</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286274" y="4023360"/>
            <a:ext cx="5078206" cy="2170461"/>
          </a:xfrm>
          <a:solidFill>
            <a:schemeClr val="bg1"/>
          </a:solidFill>
        </p:spPr>
        <p:txBody>
          <a:bodyPr>
            <a:normAutofit lnSpcReduction="10000"/>
          </a:bodyPr>
          <a:lstStyle/>
          <a:p>
            <a:pPr marL="0" indent="0">
              <a:buNone/>
            </a:pPr>
            <a:r>
              <a:rPr lang="en-US" sz="2400" b="1" i="1" dirty="0">
                <a:solidFill>
                  <a:schemeClr val="accent6">
                    <a:lumMod val="50000"/>
                  </a:schemeClr>
                </a:solidFill>
                <a:latin typeface="Times New Roman" panose="02020603050405020304" pitchFamily="18" charset="0"/>
                <a:cs typeface="Times New Roman" panose="02020603050405020304" pitchFamily="18" charset="0"/>
              </a:rPr>
              <a:t>Seneca Falls, 1848</a:t>
            </a:r>
          </a:p>
          <a:p>
            <a:r>
              <a:rPr lang="en-US" sz="2400" dirty="0">
                <a:solidFill>
                  <a:schemeClr val="tx1"/>
                </a:solidFill>
                <a:latin typeface="Times" panose="02020603050405020304" pitchFamily="18" charset="0"/>
                <a:cs typeface="Times" panose="02020603050405020304" pitchFamily="18" charset="0"/>
              </a:rPr>
              <a:t>Birth of Women’s Equality Movement </a:t>
            </a:r>
          </a:p>
          <a:p>
            <a:r>
              <a:rPr lang="en-US" sz="2400" b="1" i="1" u="sng" dirty="0">
                <a:solidFill>
                  <a:schemeClr val="accent6">
                    <a:lumMod val="50000"/>
                  </a:schemeClr>
                </a:solidFill>
                <a:latin typeface="Times" panose="02020603050405020304" pitchFamily="18" charset="0"/>
                <a:cs typeface="Times" panose="02020603050405020304" pitchFamily="18" charset="0"/>
              </a:rPr>
              <a:t>Declaration of Sentiment </a:t>
            </a:r>
            <a:r>
              <a:rPr lang="en-US" sz="2400" dirty="0">
                <a:solidFill>
                  <a:schemeClr val="tx1"/>
                </a:solidFill>
                <a:latin typeface="Times" panose="02020603050405020304" pitchFamily="18" charset="0"/>
                <a:cs typeface="Times" panose="02020603050405020304" pitchFamily="18" charset="0"/>
              </a:rPr>
              <a:t>– equality &amp; suffrage </a:t>
            </a:r>
          </a:p>
          <a:p>
            <a:pPr marL="0" indent="0">
              <a:buNone/>
            </a:pPr>
            <a:endParaRPr lang="en-US" sz="2400" b="1"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555B820-15D8-E42F-2F2A-17CA21556B88}"/>
              </a:ext>
            </a:extLst>
          </p:cNvPr>
          <p:cNvSpPr/>
          <p:nvPr/>
        </p:nvSpPr>
        <p:spPr>
          <a:xfrm>
            <a:off x="640080" y="1600199"/>
            <a:ext cx="11286748" cy="21488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0" i="0" dirty="0">
                <a:solidFill>
                  <a:schemeClr val="bg1"/>
                </a:solidFill>
                <a:effectLst/>
                <a:latin typeface="Times" panose="02020603050405020304" pitchFamily="18" charset="0"/>
                <a:cs typeface="Times" panose="02020603050405020304" pitchFamily="18" charset="0"/>
              </a:rPr>
              <a:t>We hold these truths to be self-evident; that all men and women are created equal; that they are endowed by their Creator with certain inalienable rights; that among these are life, liberty, and the pursuit of happiness; that to secure these rights governments are instituted, deriving their just powers from the consent of the governed. Whenever any form of Government becomes destructive of these ends, it is the right of those who suffer from it to refuse allegiance to it, and to insist upon the institution of a new government, laying its foundation on such principles, and organizing its powers in such form as to them shall seem most likely to effect their safety and happiness. </a:t>
            </a:r>
          </a:p>
          <a:p>
            <a:r>
              <a:rPr lang="en-US" dirty="0">
                <a:solidFill>
                  <a:schemeClr val="bg1"/>
                </a:solidFill>
                <a:latin typeface="Times" panose="02020603050405020304" pitchFamily="18" charset="0"/>
                <a:cs typeface="Times" panose="02020603050405020304" pitchFamily="18" charset="0"/>
              </a:rPr>
              <a:t>	- </a:t>
            </a:r>
            <a:r>
              <a:rPr lang="en-US" b="1" dirty="0">
                <a:solidFill>
                  <a:schemeClr val="bg1"/>
                </a:solidFill>
                <a:latin typeface="Times" panose="02020603050405020304" pitchFamily="18" charset="0"/>
                <a:cs typeface="Times" panose="02020603050405020304" pitchFamily="18" charset="0"/>
              </a:rPr>
              <a:t>Declaration of Sentiment, 1848</a:t>
            </a:r>
          </a:p>
        </p:txBody>
      </p:sp>
      <p:pic>
        <p:nvPicPr>
          <p:cNvPr id="5" name="Picture 4" descr="http://www.chicagonow.com/my-kind-of-old-town/files/2013/02/image001-300x214.jpg">
            <a:extLst>
              <a:ext uri="{FF2B5EF4-FFF2-40B4-BE49-F238E27FC236}">
                <a16:creationId xmlns:a16="http://schemas.microsoft.com/office/drawing/2014/main" id="{513AC7BC-3F32-D10F-0AAD-865D81F8D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228" y="3329940"/>
            <a:ext cx="4419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eneca Falls Convention - Wikipedia">
            <a:extLst>
              <a:ext uri="{FF2B5EF4-FFF2-40B4-BE49-F238E27FC236}">
                <a16:creationId xmlns:a16="http://schemas.microsoft.com/office/drawing/2014/main" id="{E37BD37A-E258-03F2-66ED-FCC9B778B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241" y="3493149"/>
            <a:ext cx="1985199" cy="270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060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533400" y="664179"/>
            <a:ext cx="10454640" cy="706964"/>
          </a:xfrm>
          <a:ln>
            <a:solidFill>
              <a:srgbClr val="FFC000"/>
            </a:solidFill>
          </a:ln>
        </p:spPr>
        <p:txBody>
          <a:bodyPr/>
          <a:lstStyle/>
          <a:p>
            <a:r>
              <a:rPr lang="en-US" dirty="0">
                <a:solidFill>
                  <a:schemeClr val="bg1"/>
                </a:solidFill>
                <a:latin typeface="Georgia Pro Black" panose="02040A02050405020203" pitchFamily="18" charset="0"/>
              </a:rPr>
              <a:t>Distribution of Slave Population </a:t>
            </a:r>
          </a:p>
        </p:txBody>
      </p:sp>
      <p:pic>
        <p:nvPicPr>
          <p:cNvPr id="4" name="Picture 2">
            <a:extLst>
              <a:ext uri="{FF2B5EF4-FFF2-40B4-BE49-F238E27FC236}">
                <a16:creationId xmlns:a16="http://schemas.microsoft.com/office/drawing/2014/main" id="{EC9A09DC-4ED5-5EAD-8FF6-DEC6A0217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 y="1615440"/>
            <a:ext cx="11216640" cy="48006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90295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533400" y="499958"/>
            <a:ext cx="10454640" cy="706964"/>
          </a:xfrm>
          <a:ln>
            <a:solidFill>
              <a:srgbClr val="FFC000"/>
            </a:solidFill>
          </a:ln>
        </p:spPr>
        <p:txBody>
          <a:bodyPr/>
          <a:lstStyle/>
          <a:p>
            <a:r>
              <a:rPr lang="en-US" dirty="0">
                <a:solidFill>
                  <a:schemeClr val="bg1"/>
                </a:solidFill>
                <a:latin typeface="Georgia Pro Black" panose="02040A02050405020203" pitchFamily="18" charset="0"/>
              </a:rPr>
              <a:t>Questioning Slavery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274320" y="1313143"/>
            <a:ext cx="11643360" cy="4648200"/>
          </a:xfrm>
          <a:solidFill>
            <a:schemeClr val="bg1"/>
          </a:solidFill>
        </p:spPr>
        <p:txBody>
          <a:bodyPr>
            <a:normAutofit/>
          </a:bodyPr>
          <a:lstStyle/>
          <a:p>
            <a:pPr marL="0" indent="0">
              <a:buNone/>
            </a:pPr>
            <a:r>
              <a:rPr lang="en-US" sz="2400" b="1" i="1" u="sng" dirty="0">
                <a:solidFill>
                  <a:schemeClr val="tx1"/>
                </a:solidFill>
                <a:latin typeface="Times New Roman" panose="02020603050405020304" pitchFamily="18" charset="0"/>
                <a:cs typeface="Times New Roman" panose="02020603050405020304" pitchFamily="18" charset="0"/>
              </a:rPr>
              <a:t>Abolitionism</a:t>
            </a:r>
            <a:r>
              <a:rPr lang="en-US" sz="2400" dirty="0">
                <a:solidFill>
                  <a:schemeClr val="tx1"/>
                </a:solidFill>
                <a:latin typeface="Times New Roman" panose="02020603050405020304" pitchFamily="18" charset="0"/>
                <a:cs typeface="Times New Roman" panose="02020603050405020304" pitchFamily="18" charset="0"/>
              </a:rPr>
              <a:t> – Quaker belief of equality</a:t>
            </a:r>
          </a:p>
        </p:txBody>
      </p:sp>
      <p:sp>
        <p:nvSpPr>
          <p:cNvPr id="4" name="Rectangle 3">
            <a:extLst>
              <a:ext uri="{FF2B5EF4-FFF2-40B4-BE49-F238E27FC236}">
                <a16:creationId xmlns:a16="http://schemas.microsoft.com/office/drawing/2014/main" id="{72D0EE69-E8BC-A1C3-4CEC-48D2FBA67A39}"/>
              </a:ext>
            </a:extLst>
          </p:cNvPr>
          <p:cNvSpPr/>
          <p:nvPr/>
        </p:nvSpPr>
        <p:spPr>
          <a:xfrm>
            <a:off x="167640" y="1828341"/>
            <a:ext cx="7482840" cy="20772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400" dirty="0">
              <a:solidFill>
                <a:schemeClr val="bg1"/>
              </a:solidFill>
              <a:latin typeface="Times" panose="02020603050405020304" pitchFamily="18" charset="0"/>
              <a:cs typeface="Times" panose="02020603050405020304" pitchFamily="18" charset="0"/>
            </a:endParaRPr>
          </a:p>
          <a:p>
            <a:r>
              <a:rPr lang="en-US" sz="2400" dirty="0">
                <a:solidFill>
                  <a:schemeClr val="bg1"/>
                </a:solidFill>
                <a:latin typeface="Times" panose="02020603050405020304" pitchFamily="18" charset="0"/>
                <a:cs typeface="Times" panose="02020603050405020304" pitchFamily="18" charset="0"/>
              </a:rPr>
              <a:t>Achieving an end to slavery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Gradual emancipation </a:t>
            </a:r>
          </a:p>
          <a:p>
            <a:pPr marL="342900" indent="-342900">
              <a:buFont typeface="Arial" panose="020B0604020202020204" pitchFamily="34" charset="0"/>
              <a:buChar char="•"/>
            </a:pPr>
            <a:r>
              <a:rPr lang="en-US" sz="2400" b="1" dirty="0">
                <a:solidFill>
                  <a:srgbClr val="FFFF00"/>
                </a:solidFill>
                <a:latin typeface="Times" panose="02020603050405020304" pitchFamily="18" charset="0"/>
                <a:cs typeface="Times" panose="02020603050405020304" pitchFamily="18" charset="0"/>
              </a:rPr>
              <a:t>American Colonization Society 1816</a:t>
            </a:r>
            <a:r>
              <a:rPr lang="en-US" sz="2400" dirty="0">
                <a:solidFill>
                  <a:srgbClr val="FFFF00"/>
                </a:solidFill>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(Back to Africa – Liberia)</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Radical Abolitionism – for equality</a:t>
            </a:r>
          </a:p>
          <a:p>
            <a:pPr marL="342900" indent="-342900">
              <a:buFont typeface="Arial" panose="020B0604020202020204" pitchFamily="34" charset="0"/>
              <a:buChar char="•"/>
            </a:pPr>
            <a:endParaRPr lang="en-US" sz="2400" dirty="0">
              <a:solidFill>
                <a:schemeClr val="bg1"/>
              </a:solidFill>
              <a:latin typeface="Times" panose="02020603050405020304" pitchFamily="18" charset="0"/>
              <a:cs typeface="Times" panose="02020603050405020304" pitchFamily="18" charset="0"/>
            </a:endParaRPr>
          </a:p>
        </p:txBody>
      </p:sp>
      <p:sp>
        <p:nvSpPr>
          <p:cNvPr id="5" name="Rectangle 4">
            <a:extLst>
              <a:ext uri="{FF2B5EF4-FFF2-40B4-BE49-F238E27FC236}">
                <a16:creationId xmlns:a16="http://schemas.microsoft.com/office/drawing/2014/main" id="{F6E802BF-EA22-FF0A-22E4-3DE59672B425}"/>
              </a:ext>
            </a:extLst>
          </p:cNvPr>
          <p:cNvSpPr/>
          <p:nvPr/>
        </p:nvSpPr>
        <p:spPr>
          <a:xfrm>
            <a:off x="4541520" y="5072968"/>
            <a:ext cx="7482840" cy="1545621"/>
          </a:xfrm>
          <a:prstGeom prst="rect">
            <a:avLst/>
          </a:prstGeom>
          <a:solidFill>
            <a:srgbClr val="4006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latin typeface="Times" panose="02020603050405020304" pitchFamily="18" charset="0"/>
              <a:cs typeface="Times" panose="02020603050405020304" pitchFamily="18" charset="0"/>
            </a:endParaRPr>
          </a:p>
          <a:p>
            <a:r>
              <a:rPr lang="en-US" sz="2400" dirty="0">
                <a:latin typeface="Times" panose="02020603050405020304" pitchFamily="18" charset="0"/>
                <a:cs typeface="Times" panose="02020603050405020304" pitchFamily="18" charset="0"/>
              </a:rPr>
              <a:t>2</a:t>
            </a:r>
            <a:r>
              <a:rPr lang="en-US" sz="2400" baseline="30000" dirty="0">
                <a:latin typeface="Times" panose="02020603050405020304" pitchFamily="18" charset="0"/>
                <a:cs typeface="Times" panose="02020603050405020304" pitchFamily="18" charset="0"/>
              </a:rPr>
              <a:t>nd</a:t>
            </a:r>
            <a:r>
              <a:rPr lang="en-US" sz="2400" dirty="0">
                <a:latin typeface="Times" panose="02020603050405020304" pitchFamily="18" charset="0"/>
                <a:cs typeface="Times" panose="02020603050405020304" pitchFamily="18" charset="0"/>
              </a:rPr>
              <a:t> Great Awakening 		</a:t>
            </a:r>
            <a:r>
              <a:rPr lang="en-US" sz="2400" b="1" i="1" u="sng" dirty="0">
                <a:solidFill>
                  <a:srgbClr val="FFFF00"/>
                </a:solidFill>
                <a:latin typeface="Times" panose="02020603050405020304" pitchFamily="18" charset="0"/>
                <a:cs typeface="Times" panose="02020603050405020304" pitchFamily="18" charset="0"/>
              </a:rPr>
              <a:t>Abolitionism</a:t>
            </a:r>
          </a:p>
          <a:p>
            <a:pPr marL="342900" indent="-342900">
              <a:buFont typeface="Arial" panose="020B0604020202020204" pitchFamily="34" charset="0"/>
              <a:buChar char="•"/>
            </a:pPr>
            <a:r>
              <a:rPr lang="en-US" sz="2400" b="1" i="1" u="sng" dirty="0">
                <a:solidFill>
                  <a:srgbClr val="FFFF00"/>
                </a:solidFill>
                <a:latin typeface="Times" panose="02020603050405020304" pitchFamily="18" charset="0"/>
                <a:cs typeface="Times" panose="02020603050405020304" pitchFamily="18" charset="0"/>
              </a:rPr>
              <a:t>Theodore Dwight Weld</a:t>
            </a:r>
            <a:r>
              <a:rPr lang="en-US" sz="2400" dirty="0">
                <a:solidFill>
                  <a:srgbClr val="FFFF00"/>
                </a:solidFill>
                <a:latin typeface="Times" panose="02020603050405020304" pitchFamily="18" charset="0"/>
                <a:cs typeface="Times" panose="02020603050405020304" pitchFamily="18" charset="0"/>
              </a:rPr>
              <a:t> – </a:t>
            </a:r>
            <a:r>
              <a:rPr lang="en-US" sz="2400" dirty="0">
                <a:solidFill>
                  <a:schemeClr val="bg1"/>
                </a:solidFill>
                <a:latin typeface="Times" panose="02020603050405020304" pitchFamily="18" charset="0"/>
                <a:cs typeface="Times" panose="02020603050405020304" pitchFamily="18" charset="0"/>
              </a:rPr>
              <a:t>“American Slavery as it is”</a:t>
            </a:r>
          </a:p>
          <a:p>
            <a:pPr lvl="1"/>
            <a:r>
              <a:rPr lang="en-US" sz="2400" dirty="0">
                <a:solidFill>
                  <a:schemeClr val="bg1"/>
                </a:solidFill>
                <a:latin typeface="Times" panose="02020603050405020304" pitchFamily="18" charset="0"/>
                <a:cs typeface="Times" panose="02020603050405020304" pitchFamily="18" charset="0"/>
              </a:rPr>
              <a:t>Lane Seminary (</a:t>
            </a:r>
            <a:r>
              <a:rPr lang="en-US" sz="2400" b="1" i="1" u="sng" dirty="0">
                <a:solidFill>
                  <a:srgbClr val="FFFF00"/>
                </a:solidFill>
                <a:latin typeface="Times" panose="02020603050405020304" pitchFamily="18" charset="0"/>
                <a:cs typeface="Times" panose="02020603050405020304" pitchFamily="18" charset="0"/>
              </a:rPr>
              <a:t>Lane Rebels</a:t>
            </a:r>
            <a:r>
              <a:rPr lang="en-US" sz="2400" dirty="0">
                <a:solidFill>
                  <a:schemeClr val="bg1"/>
                </a:solidFill>
                <a:latin typeface="Times" panose="02020603050405020304" pitchFamily="18" charset="0"/>
                <a:cs typeface="Times" panose="02020603050405020304" pitchFamily="18" charset="0"/>
              </a:rPr>
              <a:t>) – Theodore </a:t>
            </a:r>
            <a:r>
              <a:rPr lang="en-US" sz="2400" dirty="0">
                <a:latin typeface="Times" panose="02020603050405020304" pitchFamily="18" charset="0"/>
                <a:cs typeface="Times" panose="02020603050405020304" pitchFamily="18" charset="0"/>
              </a:rPr>
              <a:t>Weld, Catherine, Harriet, &amp; Henry Ward Beecher  </a:t>
            </a:r>
          </a:p>
          <a:p>
            <a:endParaRPr lang="en-US" sz="2400" dirty="0">
              <a:latin typeface="Times" panose="02020603050405020304" pitchFamily="18" charset="0"/>
              <a:cs typeface="Times" panose="02020603050405020304" pitchFamily="18" charset="0"/>
            </a:endParaRPr>
          </a:p>
        </p:txBody>
      </p:sp>
      <p:pic>
        <p:nvPicPr>
          <p:cNvPr id="6148" name="Picture 4" descr="A Free, Happy and Prosperous People”">
            <a:extLst>
              <a:ext uri="{FF2B5EF4-FFF2-40B4-BE49-F238E27FC236}">
                <a16:creationId xmlns:a16="http://schemas.microsoft.com/office/drawing/2014/main" id="{4887D4C3-81AA-C538-0CB1-D645C9356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45058"/>
            <a:ext cx="3398520" cy="243148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merican Slavery As It Was In 1839: Testimony of a Thousand Witnesses:  Weld, Theodore D., Badgley, C. Stephen: 9780615764405: Amazon.com: Books">
            <a:extLst>
              <a:ext uri="{FF2B5EF4-FFF2-40B4-BE49-F238E27FC236}">
                <a16:creationId xmlns:a16="http://schemas.microsoft.com/office/drawing/2014/main" id="{5627DE96-91AC-7FF3-772D-5C4C3D6CD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664" y="1569720"/>
            <a:ext cx="3000376" cy="3397027"/>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361759B4-7DA9-F4F2-9534-20B49301FBE3}"/>
              </a:ext>
            </a:extLst>
          </p:cNvPr>
          <p:cNvSpPr/>
          <p:nvPr/>
        </p:nvSpPr>
        <p:spPr>
          <a:xfrm>
            <a:off x="7320366" y="5092829"/>
            <a:ext cx="402956" cy="3359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63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533400" y="664179"/>
            <a:ext cx="10454640" cy="706964"/>
          </a:xfrm>
          <a:ln>
            <a:solidFill>
              <a:srgbClr val="FFC000"/>
            </a:solidFill>
          </a:ln>
        </p:spPr>
        <p:txBody>
          <a:bodyPr/>
          <a:lstStyle/>
          <a:p>
            <a:r>
              <a:rPr lang="en-US" dirty="0">
                <a:solidFill>
                  <a:schemeClr val="bg1"/>
                </a:solidFill>
                <a:latin typeface="Georgia Pro Black" panose="02040A02050405020203" pitchFamily="18" charset="0"/>
              </a:rPr>
              <a:t>Reaction to Abolitionism </a:t>
            </a:r>
          </a:p>
        </p:txBody>
      </p:sp>
      <p:sp>
        <p:nvSpPr>
          <p:cNvPr id="4" name="Rectangle 3">
            <a:extLst>
              <a:ext uri="{FF2B5EF4-FFF2-40B4-BE49-F238E27FC236}">
                <a16:creationId xmlns:a16="http://schemas.microsoft.com/office/drawing/2014/main" id="{4A5BB06F-711F-FAFD-2F10-1BE7E873A809}"/>
              </a:ext>
            </a:extLst>
          </p:cNvPr>
          <p:cNvSpPr/>
          <p:nvPr/>
        </p:nvSpPr>
        <p:spPr>
          <a:xfrm>
            <a:off x="533400" y="1518832"/>
            <a:ext cx="4069597" cy="526943"/>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Southerner Defense of Slavery </a:t>
            </a:r>
          </a:p>
        </p:txBody>
      </p:sp>
      <p:sp>
        <p:nvSpPr>
          <p:cNvPr id="5" name="Rectangle 4">
            <a:extLst>
              <a:ext uri="{FF2B5EF4-FFF2-40B4-BE49-F238E27FC236}">
                <a16:creationId xmlns:a16="http://schemas.microsoft.com/office/drawing/2014/main" id="{C6D6C31D-A1F4-CDC0-6980-2A4C7A414EE5}"/>
              </a:ext>
            </a:extLst>
          </p:cNvPr>
          <p:cNvSpPr/>
          <p:nvPr/>
        </p:nvSpPr>
        <p:spPr>
          <a:xfrm>
            <a:off x="309966" y="2193465"/>
            <a:ext cx="4959458" cy="31457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John C. Calhoun’s </a:t>
            </a:r>
            <a:r>
              <a:rPr lang="en-US" sz="2400" b="1" u="sng" dirty="0">
                <a:solidFill>
                  <a:srgbClr val="FFFF00"/>
                </a:solidFill>
                <a:latin typeface="Times" panose="02020603050405020304" pitchFamily="18" charset="0"/>
                <a:cs typeface="Times" panose="02020603050405020304" pitchFamily="18" charset="0"/>
              </a:rPr>
              <a:t>“Slavery as a Positive Good</a:t>
            </a:r>
            <a:r>
              <a:rPr lang="en-US" sz="2400" dirty="0">
                <a:solidFill>
                  <a:schemeClr val="bg1"/>
                </a:solidFill>
                <a:latin typeface="Times" panose="02020603050405020304" pitchFamily="18" charset="0"/>
                <a:cs typeface="Times" panose="02020603050405020304" pitchFamily="18" charset="0"/>
              </a:rPr>
              <a:t>” (1837)</a:t>
            </a:r>
          </a:p>
          <a:p>
            <a:pPr marL="800100" lvl="1"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Biblical support of slavery</a:t>
            </a:r>
          </a:p>
          <a:p>
            <a:pPr marL="800100" lvl="1"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Slave masters encourage Christianity</a:t>
            </a:r>
          </a:p>
          <a:p>
            <a:pPr marL="800100" lvl="1"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Better than wage slavery in Northern factories </a:t>
            </a:r>
          </a:p>
          <a:p>
            <a:endParaRPr lang="en-US" sz="2400" dirty="0">
              <a:solidFill>
                <a:schemeClr val="bg1"/>
              </a:solidFill>
              <a:latin typeface="Times" panose="02020603050405020304" pitchFamily="18" charset="0"/>
              <a:cs typeface="Times" panose="02020603050405020304" pitchFamily="18" charset="0"/>
            </a:endParaRPr>
          </a:p>
        </p:txBody>
      </p:sp>
      <p:pic>
        <p:nvPicPr>
          <p:cNvPr id="4100" name="Picture 4" descr="John C. Calhoun">
            <a:extLst>
              <a:ext uri="{FF2B5EF4-FFF2-40B4-BE49-F238E27FC236}">
                <a16:creationId xmlns:a16="http://schemas.microsoft.com/office/drawing/2014/main" id="{83D14CEF-FA62-1A40-DEB6-C48F66C62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220" y="1518831"/>
            <a:ext cx="1456843" cy="21852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9954299-282E-68A7-AC32-91A48C43DFB7}"/>
              </a:ext>
            </a:extLst>
          </p:cNvPr>
          <p:cNvSpPr/>
          <p:nvPr/>
        </p:nvSpPr>
        <p:spPr>
          <a:xfrm>
            <a:off x="309966" y="5796368"/>
            <a:ext cx="5331417" cy="9884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buFont typeface="Arial" panose="020B0604020202020204" pitchFamily="34" charset="0"/>
              <a:buChar char="•"/>
            </a:pPr>
            <a:r>
              <a:rPr lang="en-US" sz="2400" dirty="0">
                <a:latin typeface="Times" panose="02020603050405020304" pitchFamily="18" charset="0"/>
                <a:cs typeface="Times" panose="02020603050405020304" pitchFamily="18" charset="0"/>
              </a:rPr>
              <a:t>Nat Turner Rebellion (1831)     </a:t>
            </a:r>
          </a:p>
          <a:p>
            <a:pPr marL="742950" lvl="1" indent="-285750">
              <a:buFont typeface="Arial" panose="020B0604020202020204" pitchFamily="34" charset="0"/>
              <a:buChar char="•"/>
            </a:pPr>
            <a:r>
              <a:rPr lang="en-US" sz="2400" dirty="0">
                <a:latin typeface="Times" panose="02020603050405020304" pitchFamily="18" charset="0"/>
                <a:cs typeface="Times" panose="02020603050405020304" pitchFamily="18" charset="0"/>
              </a:rPr>
              <a:t>Stricter slave codes </a:t>
            </a:r>
          </a:p>
          <a:p>
            <a:pPr marL="742950" lvl="1" indent="-285750">
              <a:buFont typeface="Arial" panose="020B0604020202020204" pitchFamily="34" charset="0"/>
              <a:buChar char="•"/>
            </a:pPr>
            <a:r>
              <a:rPr lang="en-US" sz="2400" dirty="0">
                <a:latin typeface="Times" panose="02020603050405020304" pitchFamily="18" charset="0"/>
                <a:cs typeface="Times" panose="02020603050405020304" pitchFamily="18" charset="0"/>
              </a:rPr>
              <a:t>Gag Rule</a:t>
            </a:r>
          </a:p>
        </p:txBody>
      </p:sp>
      <p:sp>
        <p:nvSpPr>
          <p:cNvPr id="7" name="Rectangle 6">
            <a:extLst>
              <a:ext uri="{FF2B5EF4-FFF2-40B4-BE49-F238E27FC236}">
                <a16:creationId xmlns:a16="http://schemas.microsoft.com/office/drawing/2014/main" id="{965F6CC0-FAF3-C899-4054-DD85E551EFDF}"/>
              </a:ext>
            </a:extLst>
          </p:cNvPr>
          <p:cNvSpPr/>
          <p:nvPr/>
        </p:nvSpPr>
        <p:spPr>
          <a:xfrm>
            <a:off x="533400" y="5060198"/>
            <a:ext cx="4463512" cy="55793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panose="02020603050405020304" pitchFamily="18" charset="0"/>
                <a:cs typeface="Times" panose="02020603050405020304" pitchFamily="18" charset="0"/>
              </a:rPr>
              <a:t>Slavery &amp; the South under attack </a:t>
            </a:r>
          </a:p>
        </p:txBody>
      </p:sp>
      <p:sp>
        <p:nvSpPr>
          <p:cNvPr id="8" name="Arrow: Right 7">
            <a:extLst>
              <a:ext uri="{FF2B5EF4-FFF2-40B4-BE49-F238E27FC236}">
                <a16:creationId xmlns:a16="http://schemas.microsoft.com/office/drawing/2014/main" id="{3FCE9F95-3B96-295A-8EC5-E58ED5D1A2BB}"/>
              </a:ext>
            </a:extLst>
          </p:cNvPr>
          <p:cNvSpPr/>
          <p:nvPr/>
        </p:nvSpPr>
        <p:spPr>
          <a:xfrm rot="16200000">
            <a:off x="2381572" y="4769604"/>
            <a:ext cx="325464" cy="441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C504311-75CE-736B-3FC7-E00DC71EB302}"/>
              </a:ext>
            </a:extLst>
          </p:cNvPr>
          <p:cNvSpPr/>
          <p:nvPr/>
        </p:nvSpPr>
        <p:spPr>
          <a:xfrm rot="5400000">
            <a:off x="2381571" y="5447657"/>
            <a:ext cx="325464" cy="441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C2702A-E9DC-7466-030A-BBF6DF4CC847}"/>
              </a:ext>
            </a:extLst>
          </p:cNvPr>
          <p:cNvSpPr/>
          <p:nvPr/>
        </p:nvSpPr>
        <p:spPr>
          <a:xfrm>
            <a:off x="7066452" y="1518831"/>
            <a:ext cx="4758755" cy="526943"/>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Northern Rejection of Abolitionism</a:t>
            </a:r>
          </a:p>
        </p:txBody>
      </p:sp>
      <p:sp>
        <p:nvSpPr>
          <p:cNvPr id="11" name="Rectangle 10">
            <a:extLst>
              <a:ext uri="{FF2B5EF4-FFF2-40B4-BE49-F238E27FC236}">
                <a16:creationId xmlns:a16="http://schemas.microsoft.com/office/drawing/2014/main" id="{6F8A2475-CED3-511B-E3BE-CB5EE1563161}"/>
              </a:ext>
            </a:extLst>
          </p:cNvPr>
          <p:cNvSpPr/>
          <p:nvPr/>
        </p:nvSpPr>
        <p:spPr>
          <a:xfrm>
            <a:off x="6695268" y="2193465"/>
            <a:ext cx="5186766" cy="2185264"/>
          </a:xfrm>
          <a:prstGeom prst="rect">
            <a:avLst/>
          </a:prstGeom>
          <a:solidFill>
            <a:srgbClr val="40062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Extremist views of radical abolitionist unpopular</a:t>
            </a:r>
          </a:p>
          <a:p>
            <a:pPr marL="800100" lvl="1" indent="-342900">
              <a:buFont typeface="Arial" panose="020B0604020202020204" pitchFamily="34" charset="0"/>
              <a:buChar char="•"/>
            </a:pPr>
            <a:r>
              <a:rPr lang="en-US" sz="2400" b="1" u="sng" dirty="0">
                <a:latin typeface="Times" panose="02020603050405020304" pitchFamily="18" charset="0"/>
                <a:cs typeface="Times" panose="02020603050405020304" pitchFamily="18" charset="0"/>
              </a:rPr>
              <a:t>Rev. Elijah Lovejoy </a:t>
            </a:r>
            <a:r>
              <a:rPr lang="en-US" sz="2400" dirty="0">
                <a:latin typeface="Times" panose="02020603050405020304" pitchFamily="18" charset="0"/>
                <a:cs typeface="Times" panose="02020603050405020304" pitchFamily="18" charset="0"/>
              </a:rPr>
              <a:t>– killed </a:t>
            </a:r>
          </a:p>
          <a:p>
            <a:pPr marL="800100" lvl="1" indent="-342900">
              <a:buFont typeface="Arial" panose="020B0604020202020204" pitchFamily="34" charset="0"/>
              <a:buChar char="•"/>
            </a:pPr>
            <a:r>
              <a:rPr lang="en-US" sz="2400" b="1" u="sng" dirty="0">
                <a:latin typeface="Times" panose="02020603050405020304" pitchFamily="18" charset="0"/>
                <a:cs typeface="Times" panose="02020603050405020304" pitchFamily="18" charset="0"/>
              </a:rPr>
              <a:t>William Lloyd Garrison </a:t>
            </a:r>
            <a:r>
              <a:rPr lang="en-US" sz="2400" dirty="0">
                <a:latin typeface="Times" panose="02020603050405020304" pitchFamily="18" charset="0"/>
                <a:cs typeface="Times" panose="02020603050405020304" pitchFamily="18" charset="0"/>
              </a:rPr>
              <a:t>- beaten up </a:t>
            </a:r>
          </a:p>
        </p:txBody>
      </p:sp>
      <p:pic>
        <p:nvPicPr>
          <p:cNvPr id="12" name="Picture 2">
            <a:extLst>
              <a:ext uri="{FF2B5EF4-FFF2-40B4-BE49-F238E27FC236}">
                <a16:creationId xmlns:a16="http://schemas.microsoft.com/office/drawing/2014/main" id="{C743E9EF-7611-DC4B-977D-4E2BDC243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773" y="4060921"/>
            <a:ext cx="3652434" cy="255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62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533400" y="664179"/>
            <a:ext cx="10454640" cy="706964"/>
          </a:xfrm>
          <a:ln>
            <a:solidFill>
              <a:srgbClr val="FFC000"/>
            </a:solidFill>
          </a:ln>
        </p:spPr>
        <p:txBody>
          <a:bodyPr/>
          <a:lstStyle/>
          <a:p>
            <a:r>
              <a:rPr lang="en-US" dirty="0">
                <a:solidFill>
                  <a:schemeClr val="bg1"/>
                </a:solidFill>
                <a:latin typeface="Georgia Pro Black" panose="02040A02050405020203" pitchFamily="18" charset="0"/>
              </a:rPr>
              <a:t>Radical Abolitionism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137160" y="1496872"/>
            <a:ext cx="11643360" cy="4465320"/>
          </a:xfrm>
          <a:solidFill>
            <a:schemeClr val="bg1"/>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Radical Abolition Movement </a:t>
            </a:r>
            <a:r>
              <a:rPr lang="en-US" sz="2400" i="1" dirty="0">
                <a:solidFill>
                  <a:srgbClr val="C00000"/>
                </a:solidFill>
                <a:latin typeface="Times New Roman" panose="02020603050405020304" pitchFamily="18" charset="0"/>
                <a:cs typeface="Times New Roman" panose="02020603050405020304" pitchFamily="18" charset="0"/>
              </a:rPr>
              <a:t>(</a:t>
            </a:r>
            <a:r>
              <a:rPr lang="en-US" sz="2400" b="1" i="1" dirty="0">
                <a:solidFill>
                  <a:srgbClr val="C00000"/>
                </a:solidFill>
                <a:latin typeface="Times New Roman" panose="02020603050405020304" pitchFamily="18" charset="0"/>
                <a:cs typeface="Times New Roman" panose="02020603050405020304" pitchFamily="18" charset="0"/>
              </a:rPr>
              <a:t>Beacon Upon A Hill</a:t>
            </a:r>
            <a:r>
              <a:rPr lang="en-US" sz="2400" i="1" dirty="0">
                <a:solidFill>
                  <a:srgbClr val="C00000"/>
                </a:solidFill>
                <a:latin typeface="Times New Roman" panose="02020603050405020304" pitchFamily="18" charset="0"/>
                <a:cs typeface="Times New Roman" panose="02020603050405020304" pitchFamily="18" charset="0"/>
              </a:rPr>
              <a:t>)</a:t>
            </a:r>
          </a:p>
          <a:p>
            <a:pPr marL="396875" lvl="1"/>
            <a:r>
              <a:rPr lang="en-US" sz="2400" b="1" dirty="0">
                <a:solidFill>
                  <a:srgbClr val="FF0000"/>
                </a:solidFill>
                <a:latin typeface="Times New Roman" panose="02020603050405020304" pitchFamily="18" charset="0"/>
                <a:cs typeface="Times New Roman" panose="02020603050405020304" pitchFamily="18" charset="0"/>
              </a:rPr>
              <a:t>William Lloyd Garrison </a:t>
            </a:r>
            <a:r>
              <a:rPr lang="en-US" sz="2400" dirty="0">
                <a:latin typeface="Times New Roman" panose="02020603050405020304" pitchFamily="18" charset="0"/>
                <a:cs typeface="Times New Roman" panose="02020603050405020304" pitchFamily="18" charset="0"/>
              </a:rPr>
              <a:t>– </a:t>
            </a:r>
            <a:r>
              <a:rPr lang="en-US" sz="2400" b="1" u="sng" dirty="0">
                <a:solidFill>
                  <a:schemeClr val="tx1"/>
                </a:solidFill>
                <a:latin typeface="Times New Roman" panose="02020603050405020304" pitchFamily="18" charset="0"/>
                <a:cs typeface="Times New Roman" panose="02020603050405020304" pitchFamily="18" charset="0"/>
              </a:rPr>
              <a:t>Liberator 1831</a:t>
            </a:r>
            <a:r>
              <a:rPr lang="en-US" sz="2400" dirty="0">
                <a:latin typeface="Times New Roman" panose="02020603050405020304" pitchFamily="18" charset="0"/>
                <a:cs typeface="Times New Roman" panose="02020603050405020304" pitchFamily="18" charset="0"/>
              </a:rPr>
              <a:t> </a:t>
            </a:r>
            <a:r>
              <a:rPr lang="en-US" sz="2400" b="1" u="sng" dirty="0">
                <a:solidFill>
                  <a:srgbClr val="C00000"/>
                </a:solidFill>
                <a:latin typeface="Times New Roman" panose="02020603050405020304" pitchFamily="18" charset="0"/>
                <a:cs typeface="Times New Roman" panose="02020603050405020304" pitchFamily="18" charset="0"/>
              </a:rPr>
              <a:t>(Nat Turner Revolt)</a:t>
            </a:r>
          </a:p>
          <a:p>
            <a:pPr marL="396875" lvl="1"/>
            <a:r>
              <a:rPr lang="en-US" sz="2400" b="1" dirty="0">
                <a:solidFill>
                  <a:srgbClr val="7030A0"/>
                </a:solidFill>
                <a:latin typeface="Times New Roman" panose="02020603050405020304" pitchFamily="18" charset="0"/>
                <a:cs typeface="Times New Roman" panose="02020603050405020304" pitchFamily="18" charset="0"/>
              </a:rPr>
              <a:t>American Anti-slavery Society 1833 - </a:t>
            </a:r>
            <a:r>
              <a:rPr lang="en-US" sz="2400" dirty="0">
                <a:solidFill>
                  <a:schemeClr val="tx1"/>
                </a:solidFill>
                <a:latin typeface="Times New Roman" panose="02020603050405020304" pitchFamily="18" charset="0"/>
                <a:cs typeface="Times New Roman" panose="02020603050405020304" pitchFamily="18" charset="0"/>
              </a:rPr>
              <a:t>Wendell Phillips (The Abolition Golden Trumpet), </a:t>
            </a:r>
          </a:p>
          <a:p>
            <a:pPr marL="704088" lvl="2" indent="0">
              <a:buNone/>
            </a:pPr>
            <a:r>
              <a:rPr lang="en-US" sz="2400" dirty="0">
                <a:solidFill>
                  <a:schemeClr val="tx1"/>
                </a:solidFill>
                <a:latin typeface="Times New Roman" panose="02020603050405020304" pitchFamily="18" charset="0"/>
                <a:cs typeface="Times New Roman" panose="02020603050405020304" pitchFamily="18" charset="0"/>
              </a:rPr>
              <a:t>    David Walker, Sojourner Truth, and Frederick Douglas </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7170" name="Picture 2" descr="The Liberator | Boston Public Library">
            <a:extLst>
              <a:ext uri="{FF2B5EF4-FFF2-40B4-BE49-F238E27FC236}">
                <a16:creationId xmlns:a16="http://schemas.microsoft.com/office/drawing/2014/main" id="{EE1BFF3A-E497-5FA3-9FBC-372F07649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54729"/>
            <a:ext cx="3947160" cy="30137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8193E66-436A-88CC-221D-FFDC52A0B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606" y="3429000"/>
            <a:ext cx="1385034" cy="1611259"/>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id="{315786DF-8E61-57D6-A13D-C35C002B3524}"/>
              </a:ext>
            </a:extLst>
          </p:cNvPr>
          <p:cNvSpPr/>
          <p:nvPr/>
        </p:nvSpPr>
        <p:spPr>
          <a:xfrm>
            <a:off x="6156960" y="3429000"/>
            <a:ext cx="550164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Political impact: </a:t>
            </a:r>
            <a:r>
              <a:rPr lang="en-US" sz="2400" b="1" dirty="0">
                <a:latin typeface="Times New Roman" panose="02020603050405020304" pitchFamily="18" charset="0"/>
                <a:cs typeface="Times New Roman" panose="02020603050405020304" pitchFamily="18" charset="0"/>
              </a:rPr>
              <a:t>Liberty Party 1840, Free </a:t>
            </a:r>
            <a:r>
              <a:rPr lang="en-US" sz="2400" b="1" dirty="0" err="1">
                <a:latin typeface="Times New Roman" panose="02020603050405020304" pitchFamily="18" charset="0"/>
                <a:cs typeface="Times New Roman" panose="02020603050405020304" pitchFamily="18" charset="0"/>
              </a:rPr>
              <a:t>Soilers</a:t>
            </a:r>
            <a:r>
              <a:rPr lang="en-US" sz="2400" b="1" dirty="0">
                <a:latin typeface="Times New Roman" panose="02020603050405020304" pitchFamily="18" charset="0"/>
                <a:cs typeface="Times New Roman" panose="02020603050405020304" pitchFamily="18" charset="0"/>
              </a:rPr>
              <a:t> 1848, &amp; Republican Party 1850</a:t>
            </a:r>
          </a:p>
        </p:txBody>
      </p:sp>
      <p:pic>
        <p:nvPicPr>
          <p:cNvPr id="7172" name="Picture 4" descr="Frederick Douglass - Marina Amaral">
            <a:extLst>
              <a:ext uri="{FF2B5EF4-FFF2-40B4-BE49-F238E27FC236}">
                <a16:creationId xmlns:a16="http://schemas.microsoft.com/office/drawing/2014/main" id="{BB996867-30EC-4569-6901-861A2B1F9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1" y="4674499"/>
            <a:ext cx="1737360" cy="189394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rederick Douglass' Newspapers">
            <a:extLst>
              <a:ext uri="{FF2B5EF4-FFF2-40B4-BE49-F238E27FC236}">
                <a16:creationId xmlns:a16="http://schemas.microsoft.com/office/drawing/2014/main" id="{1F3A01E8-17E8-4B6C-AC6C-B68A6CCB6E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9917" y="4449894"/>
            <a:ext cx="3895725" cy="161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03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533400" y="664179"/>
            <a:ext cx="10454640" cy="706964"/>
          </a:xfrm>
          <a:ln>
            <a:solidFill>
              <a:srgbClr val="FFC000"/>
            </a:solidFill>
          </a:ln>
        </p:spPr>
        <p:txBody>
          <a:bodyPr/>
          <a:lstStyle/>
          <a:p>
            <a:r>
              <a:rPr lang="en-US" dirty="0">
                <a:solidFill>
                  <a:schemeClr val="bg1"/>
                </a:solidFill>
                <a:latin typeface="Georgia Pro Black" panose="02040A02050405020203" pitchFamily="18" charset="0"/>
              </a:rPr>
              <a:t>Rise of the underground railroad</a:t>
            </a:r>
          </a:p>
        </p:txBody>
      </p:sp>
      <p:pic>
        <p:nvPicPr>
          <p:cNvPr id="6" name="Picture 2">
            <a:extLst>
              <a:ext uri="{FF2B5EF4-FFF2-40B4-BE49-F238E27FC236}">
                <a16:creationId xmlns:a16="http://schemas.microsoft.com/office/drawing/2014/main" id="{B7F8CA34-287E-074A-A023-A18EE47CD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 y="1493521"/>
            <a:ext cx="7772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How Cape May's Harriet Tubman Museum Came to Be | New Jersey Monthly">
            <a:extLst>
              <a:ext uri="{FF2B5EF4-FFF2-40B4-BE49-F238E27FC236}">
                <a16:creationId xmlns:a16="http://schemas.microsoft.com/office/drawing/2014/main" id="{763FAEC3-4787-0DB9-E160-0B96D9297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178" y="1965960"/>
            <a:ext cx="2176462" cy="25908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85E73F9-8F28-493D-E02E-C3D27FF3EFD6}"/>
              </a:ext>
            </a:extLst>
          </p:cNvPr>
          <p:cNvSpPr/>
          <p:nvPr/>
        </p:nvSpPr>
        <p:spPr>
          <a:xfrm>
            <a:off x="7917180" y="4244340"/>
            <a:ext cx="3185160" cy="624839"/>
          </a:xfrm>
          <a:prstGeom prst="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Conductor – Harriet Tubman</a:t>
            </a:r>
          </a:p>
        </p:txBody>
      </p:sp>
      <p:sp>
        <p:nvSpPr>
          <p:cNvPr id="3" name="Rectangle 2">
            <a:extLst>
              <a:ext uri="{FF2B5EF4-FFF2-40B4-BE49-F238E27FC236}">
                <a16:creationId xmlns:a16="http://schemas.microsoft.com/office/drawing/2014/main" id="{804E45F1-8281-35D9-3C5A-C1B72B439D40}"/>
              </a:ext>
            </a:extLst>
          </p:cNvPr>
          <p:cNvSpPr/>
          <p:nvPr/>
        </p:nvSpPr>
        <p:spPr>
          <a:xfrm>
            <a:off x="2417736" y="4869179"/>
            <a:ext cx="8012623" cy="19659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Northern Support of Abolitionism</a:t>
            </a:r>
          </a:p>
          <a:p>
            <a:pPr marL="342900" indent="-342900">
              <a:buFont typeface="Arial" panose="020B0604020202020204" pitchFamily="34" charset="0"/>
              <a:buChar char="•"/>
            </a:pPr>
            <a:r>
              <a:rPr lang="en-US" sz="2400" b="1" i="1" u="sng" dirty="0">
                <a:solidFill>
                  <a:srgbClr val="FFFF00"/>
                </a:solidFill>
                <a:latin typeface="Times" panose="02020603050405020304" pitchFamily="18" charset="0"/>
                <a:cs typeface="Times" panose="02020603050405020304" pitchFamily="18" charset="0"/>
              </a:rPr>
              <a:t>Underground Railroad</a:t>
            </a:r>
          </a:p>
          <a:p>
            <a:pPr marL="342900" indent="-342900">
              <a:buFont typeface="Arial" panose="020B0604020202020204" pitchFamily="34" charset="0"/>
              <a:buChar char="•"/>
            </a:pPr>
            <a:r>
              <a:rPr lang="en-US" sz="2400" b="1" i="1" u="sng" dirty="0">
                <a:solidFill>
                  <a:srgbClr val="FFFF00"/>
                </a:solidFill>
                <a:latin typeface="Times" panose="02020603050405020304" pitchFamily="18" charset="0"/>
                <a:cs typeface="Times" panose="02020603050405020304" pitchFamily="18" charset="0"/>
              </a:rPr>
              <a:t>Free </a:t>
            </a:r>
            <a:r>
              <a:rPr lang="en-US" sz="2400" b="1" i="1" u="sng" dirty="0" err="1">
                <a:solidFill>
                  <a:srgbClr val="FFFF00"/>
                </a:solidFill>
                <a:latin typeface="Times" panose="02020603050405020304" pitchFamily="18" charset="0"/>
                <a:cs typeface="Times" panose="02020603050405020304" pitchFamily="18" charset="0"/>
              </a:rPr>
              <a:t>Soiler</a:t>
            </a:r>
            <a:r>
              <a:rPr lang="en-US" sz="2400" b="1" i="1" u="sng" dirty="0">
                <a:solidFill>
                  <a:srgbClr val="FFFF00"/>
                </a:solidFill>
                <a:latin typeface="Times" panose="02020603050405020304" pitchFamily="18" charset="0"/>
                <a:cs typeface="Times" panose="02020603050405020304" pitchFamily="18" charset="0"/>
              </a:rPr>
              <a:t> Party </a:t>
            </a:r>
          </a:p>
          <a:p>
            <a:pPr marL="342900" indent="-342900">
              <a:buFont typeface="Arial" panose="020B0604020202020204" pitchFamily="34" charset="0"/>
              <a:buChar char="•"/>
            </a:pPr>
            <a:r>
              <a:rPr lang="en-US" sz="2400" b="1" i="1" dirty="0" err="1">
                <a:solidFill>
                  <a:srgbClr val="FFFF00"/>
                </a:solidFill>
                <a:latin typeface="Times" panose="02020603050405020304" pitchFamily="18" charset="0"/>
                <a:cs typeface="Times" panose="02020603050405020304" pitchFamily="18" charset="0"/>
              </a:rPr>
              <a:t>Priggs</a:t>
            </a:r>
            <a:r>
              <a:rPr lang="en-US" sz="2400" b="1" i="1" dirty="0">
                <a:solidFill>
                  <a:srgbClr val="FFFF00"/>
                </a:solidFill>
                <a:latin typeface="Times" panose="02020603050405020304" pitchFamily="18" charset="0"/>
                <a:cs typeface="Times" panose="02020603050405020304" pitchFamily="18" charset="0"/>
              </a:rPr>
              <a:t> v. Pennsylvania (1842) </a:t>
            </a:r>
            <a:r>
              <a:rPr lang="en-US" sz="2400" dirty="0">
                <a:latin typeface="Times" panose="02020603050405020304" pitchFamily="18" charset="0"/>
                <a:cs typeface="Times" panose="02020603050405020304" pitchFamily="18" charset="0"/>
              </a:rPr>
              <a:t>– Fed gov. in charge of enforcing Fugitive Slave Act 		</a:t>
            </a:r>
            <a:r>
              <a:rPr lang="en-US" sz="2400" b="1" u="sng" dirty="0">
                <a:solidFill>
                  <a:srgbClr val="FFFF00"/>
                </a:solidFill>
                <a:latin typeface="Times" panose="02020603050405020304" pitchFamily="18" charset="0"/>
                <a:cs typeface="Times" panose="02020603050405020304" pitchFamily="18" charset="0"/>
              </a:rPr>
              <a:t>Liberty Laws</a:t>
            </a:r>
          </a:p>
        </p:txBody>
      </p:sp>
      <p:sp>
        <p:nvSpPr>
          <p:cNvPr id="4" name="Arrow: Right 3">
            <a:extLst>
              <a:ext uri="{FF2B5EF4-FFF2-40B4-BE49-F238E27FC236}">
                <a16:creationId xmlns:a16="http://schemas.microsoft.com/office/drawing/2014/main" id="{90F5DA1D-7594-F73B-5E31-5FCCE6D5389B}"/>
              </a:ext>
            </a:extLst>
          </p:cNvPr>
          <p:cNvSpPr/>
          <p:nvPr/>
        </p:nvSpPr>
        <p:spPr>
          <a:xfrm>
            <a:off x="6555783" y="6478292"/>
            <a:ext cx="433953" cy="19682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43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533400" y="664179"/>
            <a:ext cx="10454640" cy="706964"/>
          </a:xfrm>
          <a:ln>
            <a:solidFill>
              <a:srgbClr val="FFC000"/>
            </a:solidFill>
          </a:ln>
        </p:spPr>
        <p:txBody>
          <a:bodyPr/>
          <a:lstStyle/>
          <a:p>
            <a:r>
              <a:rPr lang="en-US" dirty="0">
                <a:solidFill>
                  <a:schemeClr val="bg1"/>
                </a:solidFill>
                <a:latin typeface="Georgia Pro Black" panose="02040A02050405020203" pitchFamily="18" charset="0"/>
              </a:rPr>
              <a:t>A Southern Defense of Slavery</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137160" y="1554480"/>
            <a:ext cx="11643360" cy="4465320"/>
          </a:xfrm>
          <a:solidFill>
            <a:schemeClr val="bg1"/>
          </a:solidFill>
        </p:spPr>
        <p:txBody>
          <a:bodyPr>
            <a:normAutofit/>
          </a:bodyPr>
          <a:lstStyle/>
          <a:p>
            <a:pPr marL="0" indent="0">
              <a:buNone/>
            </a:pPr>
            <a:r>
              <a:rPr lang="en-US" sz="2400" b="1" dirty="0">
                <a:solidFill>
                  <a:schemeClr val="tx1"/>
                </a:solidFill>
                <a:latin typeface="Times New Roman" panose="02020603050405020304" pitchFamily="18" charset="0"/>
                <a:cs typeface="Times New Roman" panose="02020603050405020304" pitchFamily="18" charset="0"/>
              </a:rPr>
              <a:t>Paying their dues for salvation </a:t>
            </a:r>
          </a:p>
        </p:txBody>
      </p:sp>
      <p:sp>
        <p:nvSpPr>
          <p:cNvPr id="4" name="TextBox 3">
            <a:extLst>
              <a:ext uri="{FF2B5EF4-FFF2-40B4-BE49-F238E27FC236}">
                <a16:creationId xmlns:a16="http://schemas.microsoft.com/office/drawing/2014/main" id="{CB86E744-36CF-5672-60D4-CB5C464F4AF6}"/>
              </a:ext>
            </a:extLst>
          </p:cNvPr>
          <p:cNvSpPr txBox="1"/>
          <p:nvPr/>
        </p:nvSpPr>
        <p:spPr>
          <a:xfrm>
            <a:off x="6477000" y="1595021"/>
            <a:ext cx="4831080" cy="5262979"/>
          </a:xfrm>
          <a:prstGeom prst="rect">
            <a:avLst/>
          </a:prstGeom>
          <a:noFill/>
          <a:ln>
            <a:solidFill>
              <a:srgbClr val="002060"/>
            </a:solidFill>
          </a:ln>
        </p:spPr>
        <p:txBody>
          <a:bodyPr wrap="square" rtlCol="0">
            <a:spAutoFit/>
          </a:bodyPr>
          <a:lstStyle/>
          <a:p>
            <a:r>
              <a:rPr lang="en-US" sz="2400" b="1" i="1" dirty="0">
                <a:latin typeface="Times" panose="02020603050405020304" pitchFamily="18" charset="0"/>
                <a:cs typeface="Times" panose="02020603050405020304" pitchFamily="18" charset="0"/>
              </a:rPr>
              <a:t> John C. Calhoun, "Slavery a Positive Good,"</a:t>
            </a:r>
            <a:r>
              <a:rPr lang="en-US" sz="2400" dirty="0">
                <a:latin typeface="Times" panose="02020603050405020304" pitchFamily="18" charset="0"/>
                <a:cs typeface="Times" panose="02020603050405020304" pitchFamily="18" charset="0"/>
              </a:rPr>
              <a:t>  Delivered in a Speech in the U. S. Senate, February 6, 1837  </a:t>
            </a:r>
          </a:p>
          <a:p>
            <a:r>
              <a:rPr lang="en-US" sz="2400" dirty="0">
                <a:latin typeface="Times" panose="02020603050405020304" pitchFamily="18" charset="0"/>
                <a:cs typeface="Times" panose="02020603050405020304" pitchFamily="18" charset="0"/>
              </a:rPr>
              <a:t> </a:t>
            </a:r>
          </a:p>
          <a:p>
            <a:r>
              <a:rPr lang="en-US" sz="2400" dirty="0">
                <a:latin typeface="Times" panose="02020603050405020304" pitchFamily="18" charset="0"/>
                <a:cs typeface="Times" panose="02020603050405020304" pitchFamily="18" charset="0"/>
              </a:rPr>
              <a:t>I hold that in the present state of civilization, where two races of different origin, and  distinguished by color, and other physical differences, as well as intellectual, are  brought together, the relation now existing in the slaveholding States between the  two, is, instead of an evil, a good. a positive good . . .  </a:t>
            </a:r>
          </a:p>
        </p:txBody>
      </p:sp>
      <p:sp>
        <p:nvSpPr>
          <p:cNvPr id="5" name="Rectangle 4">
            <a:extLst>
              <a:ext uri="{FF2B5EF4-FFF2-40B4-BE49-F238E27FC236}">
                <a16:creationId xmlns:a16="http://schemas.microsoft.com/office/drawing/2014/main" id="{8CCA7EC2-A941-F9B7-67C5-E0184AA26BF0}"/>
              </a:ext>
            </a:extLst>
          </p:cNvPr>
          <p:cNvSpPr/>
          <p:nvPr/>
        </p:nvSpPr>
        <p:spPr>
          <a:xfrm>
            <a:off x="289560" y="2194560"/>
            <a:ext cx="6035040" cy="23317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C00000"/>
                </a:solidFill>
                <a:latin typeface="Times New Roman" panose="02020603050405020304" pitchFamily="18" charset="0"/>
                <a:cs typeface="Times New Roman" panose="02020603050405020304" pitchFamily="18" charset="0"/>
              </a:rPr>
              <a:t>Southern Response: John C. Calhoun’s “Slavery a Positive Good”</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Justify slavery via the Bible</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Contrast it to factory laborers</a:t>
            </a:r>
          </a:p>
          <a:p>
            <a:pPr marL="342900" indent="-342900">
              <a:buFont typeface="Arial" panose="020B0604020202020204" pitchFamily="34" charset="0"/>
              <a:buChar char="•"/>
            </a:pPr>
            <a:r>
              <a:rPr lang="en-US" sz="2400" b="1" dirty="0">
                <a:solidFill>
                  <a:srgbClr val="C00000"/>
                </a:solidFill>
                <a:latin typeface="Times New Roman" panose="02020603050405020304" pitchFamily="18" charset="0"/>
                <a:cs typeface="Times New Roman" panose="02020603050405020304" pitchFamily="18" charset="0"/>
              </a:rPr>
              <a:t>Gag rule </a:t>
            </a:r>
            <a:r>
              <a:rPr lang="en-US" sz="2400" dirty="0">
                <a:solidFill>
                  <a:schemeClr val="tx1"/>
                </a:solidFill>
                <a:latin typeface="Times New Roman" panose="02020603050405020304" pitchFamily="18" charset="0"/>
                <a:cs typeface="Times New Roman" panose="02020603050405020304" pitchFamily="18" charset="0"/>
              </a:rPr>
              <a:t>(Free speech &amp; press)</a:t>
            </a:r>
          </a:p>
          <a:p>
            <a:r>
              <a:rPr lang="en-US" sz="2400" dirty="0">
                <a:solidFill>
                  <a:schemeClr val="tx1"/>
                </a:solidFill>
                <a:latin typeface="Times New Roman" panose="02020603050405020304" pitchFamily="18" charset="0"/>
                <a:cs typeface="Times New Roman" panose="02020603050405020304" pitchFamily="18" charset="0"/>
              </a:rPr>
              <a:t>Growing disunion</a:t>
            </a:r>
          </a:p>
        </p:txBody>
      </p:sp>
      <p:pic>
        <p:nvPicPr>
          <p:cNvPr id="6" name="Picture 5">
            <a:extLst>
              <a:ext uri="{FF2B5EF4-FFF2-40B4-BE49-F238E27FC236}">
                <a16:creationId xmlns:a16="http://schemas.microsoft.com/office/drawing/2014/main" id="{A718945C-6212-F8CC-0A64-6F94DD53E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819" y="4180790"/>
            <a:ext cx="3101341" cy="2479090"/>
          </a:xfrm>
          <a:prstGeom prst="rect">
            <a:avLst/>
          </a:prstGeom>
        </p:spPr>
      </p:pic>
    </p:spTree>
    <p:extLst>
      <p:ext uri="{BB962C8B-B14F-4D97-AF65-F5344CB8AC3E}">
        <p14:creationId xmlns:p14="http://schemas.microsoft.com/office/powerpoint/2010/main" val="2804456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533400" y="664179"/>
            <a:ext cx="10454640" cy="706964"/>
          </a:xfrm>
          <a:ln>
            <a:solidFill>
              <a:srgbClr val="FFC000"/>
            </a:solidFill>
          </a:ln>
        </p:spPr>
        <p:txBody>
          <a:bodyPr/>
          <a:lstStyle/>
          <a:p>
            <a:r>
              <a:rPr lang="en-US" dirty="0">
                <a:solidFill>
                  <a:schemeClr val="bg1"/>
                </a:solidFill>
                <a:latin typeface="Georgia Pro Black" panose="02040A02050405020203" pitchFamily="18" charset="0"/>
              </a:rPr>
              <a:t>Educating the North</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137160" y="1554480"/>
            <a:ext cx="11643360" cy="4465320"/>
          </a:xfrm>
          <a:solidFill>
            <a:schemeClr val="bg1"/>
          </a:solidFill>
        </p:spPr>
        <p:txBody>
          <a:bodyPr>
            <a:normAutofit/>
          </a:bodyPr>
          <a:lstStyle/>
          <a:p>
            <a:pPr marL="0" indent="0">
              <a:buNone/>
            </a:pPr>
            <a:r>
              <a:rPr lang="en-US" sz="2400" b="1" dirty="0">
                <a:solidFill>
                  <a:schemeClr val="tx1"/>
                </a:solidFill>
                <a:latin typeface="Times New Roman" panose="02020603050405020304" pitchFamily="18" charset="0"/>
                <a:cs typeface="Times New Roman" panose="02020603050405020304" pitchFamily="18" charset="0"/>
              </a:rPr>
              <a:t>Harriet Beecher Stowe’s </a:t>
            </a:r>
            <a:r>
              <a:rPr lang="en-US" sz="2400" b="1" u="sng" dirty="0">
                <a:solidFill>
                  <a:schemeClr val="accent6">
                    <a:lumMod val="50000"/>
                  </a:schemeClr>
                </a:solidFill>
                <a:latin typeface="Times New Roman" panose="02020603050405020304" pitchFamily="18" charset="0"/>
                <a:cs typeface="Times New Roman" panose="02020603050405020304" pitchFamily="18" charset="0"/>
              </a:rPr>
              <a:t>“Uncle Tom’s Cabin”</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(1852)</a:t>
            </a:r>
          </a:p>
        </p:txBody>
      </p:sp>
      <p:pic>
        <p:nvPicPr>
          <p:cNvPr id="9218" name="Picture 2" descr="Uncle Tom's Cabin - Women &amp; the American Story">
            <a:extLst>
              <a:ext uri="{FF2B5EF4-FFF2-40B4-BE49-F238E27FC236}">
                <a16:creationId xmlns:a16="http://schemas.microsoft.com/office/drawing/2014/main" id="{BD9B6F8A-EF0F-6F05-FA10-AAF4D984E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2148840"/>
            <a:ext cx="3694429" cy="387096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arriet Beecher Stowe Biography: Writer, Reformer">
            <a:extLst>
              <a:ext uri="{FF2B5EF4-FFF2-40B4-BE49-F238E27FC236}">
                <a16:creationId xmlns:a16="http://schemas.microsoft.com/office/drawing/2014/main" id="{851A7485-BAFC-B9FE-B1CE-2976027D23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512" y="291560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52305DB-321A-F9BD-D868-5D30C2488F4F}"/>
              </a:ext>
            </a:extLst>
          </p:cNvPr>
          <p:cNvSpPr/>
          <p:nvPr/>
        </p:nvSpPr>
        <p:spPr>
          <a:xfrm>
            <a:off x="6593205" y="2316480"/>
            <a:ext cx="513588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“So, you are the little lady who wrote the book that started this great war”</a:t>
            </a:r>
          </a:p>
          <a:p>
            <a:r>
              <a:rPr lang="en-US" sz="2400" dirty="0">
                <a:latin typeface="Times" panose="02020603050405020304" pitchFamily="18" charset="0"/>
                <a:cs typeface="Times" panose="02020603050405020304" pitchFamily="18" charset="0"/>
              </a:rPr>
              <a:t>- </a:t>
            </a:r>
            <a:r>
              <a:rPr lang="en-US" sz="2400" b="1" dirty="0">
                <a:latin typeface="Times" panose="02020603050405020304" pitchFamily="18" charset="0"/>
                <a:cs typeface="Times" panose="02020603050405020304" pitchFamily="18" charset="0"/>
              </a:rPr>
              <a:t>Abraham Lincoln</a:t>
            </a:r>
          </a:p>
        </p:txBody>
      </p:sp>
      <p:sp>
        <p:nvSpPr>
          <p:cNvPr id="5" name="Rectangle 4">
            <a:extLst>
              <a:ext uri="{FF2B5EF4-FFF2-40B4-BE49-F238E27FC236}">
                <a16:creationId xmlns:a16="http://schemas.microsoft.com/office/drawing/2014/main" id="{74C72A70-755B-5E98-6ECB-D271981E30D0}"/>
              </a:ext>
            </a:extLst>
          </p:cNvPr>
          <p:cNvSpPr/>
          <p:nvPr/>
        </p:nvSpPr>
        <p:spPr>
          <a:xfrm>
            <a:off x="5958840" y="4059555"/>
            <a:ext cx="6096000" cy="2585085"/>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b="0" i="0" dirty="0">
                <a:solidFill>
                  <a:srgbClr val="000000"/>
                </a:solidFill>
                <a:effectLst/>
                <a:latin typeface="Merriweather" panose="00000500000000000000" pitchFamily="2" charset="0"/>
              </a:rPr>
              <a:t>“You ought to be ashamed, John! Poor, homeless, houseless creatures! It’s a shameful, wicked, abominable law, and I’ll break it, for one, the first time I get a chance; and I hope I </a:t>
            </a:r>
            <a:r>
              <a:rPr lang="en-US" b="0" i="1" dirty="0">
                <a:solidFill>
                  <a:srgbClr val="000000"/>
                </a:solidFill>
                <a:effectLst/>
                <a:latin typeface="Merriweather" panose="00000500000000000000" pitchFamily="2" charset="0"/>
              </a:rPr>
              <a:t>shall</a:t>
            </a:r>
            <a:r>
              <a:rPr lang="en-US" b="0" i="0" dirty="0">
                <a:solidFill>
                  <a:srgbClr val="000000"/>
                </a:solidFill>
                <a:effectLst/>
                <a:latin typeface="Merriweather" panose="00000500000000000000" pitchFamily="2" charset="0"/>
              </a:rPr>
              <a:t> have a chance, I do! Things have got to a pretty pass, if a woman can’t give a warm supper and a bed to poor, starving creatures, just because they are slaves, and have been abused and oppressed all their lives, poor things!”</a:t>
            </a:r>
            <a:endParaRPr lang="en-US" dirty="0"/>
          </a:p>
        </p:txBody>
      </p:sp>
    </p:spTree>
    <p:extLst>
      <p:ext uri="{BB962C8B-B14F-4D97-AF65-F5344CB8AC3E}">
        <p14:creationId xmlns:p14="http://schemas.microsoft.com/office/powerpoint/2010/main" val="3574728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CD901E-0074-C410-BD39-44E17A281D8C}"/>
              </a:ext>
            </a:extLst>
          </p:cNvPr>
          <p:cNvSpPr>
            <a:spLocks noGrp="1"/>
          </p:cNvSpPr>
          <p:nvPr>
            <p:ph idx="1"/>
          </p:nvPr>
        </p:nvSpPr>
        <p:spPr>
          <a:xfrm>
            <a:off x="351692" y="745588"/>
            <a:ext cx="11605846" cy="5274212"/>
          </a:xfrm>
          <a:solidFill>
            <a:schemeClr val="bg1"/>
          </a:solidFill>
          <a:ln>
            <a:solidFill>
              <a:srgbClr val="002060"/>
            </a:solidFill>
          </a:ln>
        </p:spPr>
        <p:txBody>
          <a:bodyPr>
            <a:normAutofit fontScale="92500"/>
          </a:bodyPr>
          <a:lstStyle/>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Essential Question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How did revivalism challenge and impact the Antebellum period of the early 19</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 United States? </a:t>
            </a:r>
          </a:p>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Students can:</a:t>
            </a:r>
          </a:p>
          <a:p>
            <a:pPr marL="633413" lvl="0"/>
            <a:r>
              <a:rPr lang="en-US" sz="2000" dirty="0">
                <a:latin typeface="Times New Roman" panose="02020603050405020304" pitchFamily="18" charset="0"/>
                <a:cs typeface="Times New Roman" panose="02020603050405020304" pitchFamily="18" charset="0"/>
              </a:rPr>
              <a:t>Evaluate factors that caused the desire amongst Americans to reform society during the Antebellum period</a:t>
            </a:r>
          </a:p>
          <a:p>
            <a:pPr marL="633413" lvl="0"/>
            <a:r>
              <a:rPr lang="en-US" sz="2000" dirty="0">
                <a:latin typeface="Times New Roman" panose="02020603050405020304" pitchFamily="18" charset="0"/>
                <a:cs typeface="Times New Roman" panose="02020603050405020304" pitchFamily="18" charset="0"/>
              </a:rPr>
              <a:t>Decipher impacts of social reform movements within the United States </a:t>
            </a:r>
          </a:p>
          <a:p>
            <a:pPr marL="0" indent="0">
              <a:buNone/>
            </a:pPr>
            <a:r>
              <a:rPr lang="en-US" sz="2400" b="1" dirty="0">
                <a:latin typeface="Georgia Pro Black" panose="02040A02050405020203" pitchFamily="18" charset="0"/>
              </a:rPr>
              <a:t>Agenda</a:t>
            </a:r>
          </a:p>
          <a:p>
            <a:pPr>
              <a:buFont typeface="Wingdings" panose="05000000000000000000" pitchFamily="2" charset="2"/>
              <a:buChar char="Ø"/>
            </a:pPr>
            <a:r>
              <a:rPr lang="en-US" sz="2400" b="1" dirty="0">
                <a:latin typeface="Georgia Pro Black" panose="02040A02050405020203" pitchFamily="18" charset="0"/>
              </a:rPr>
              <a:t>Goal of Reform</a:t>
            </a:r>
          </a:p>
          <a:p>
            <a:pPr>
              <a:buFont typeface="Wingdings" panose="05000000000000000000" pitchFamily="2" charset="2"/>
              <a:buChar char="Ø"/>
            </a:pPr>
            <a:r>
              <a:rPr lang="en-US" sz="2400" b="1" dirty="0">
                <a:latin typeface="Georgia Pro Black" panose="02040A02050405020203" pitchFamily="18" charset="0"/>
              </a:rPr>
              <a:t>Rise of Reform </a:t>
            </a:r>
          </a:p>
          <a:p>
            <a:pPr>
              <a:buFont typeface="Wingdings" panose="05000000000000000000" pitchFamily="2" charset="2"/>
              <a:buChar char="Ø"/>
            </a:pPr>
            <a:r>
              <a:rPr lang="en-US" sz="2400" b="1" dirty="0">
                <a:latin typeface="Georgia Pro Black" panose="02040A02050405020203" pitchFamily="18" charset="0"/>
              </a:rPr>
              <a:t>Reformers Speed Dating</a:t>
            </a:r>
          </a:p>
          <a:p>
            <a:pPr marL="0" indent="0">
              <a:buNone/>
            </a:pPr>
            <a:r>
              <a:rPr lang="en-US" sz="2400" b="1" dirty="0">
                <a:latin typeface="Georgia Pro Black" panose="02040A02050405020203" pitchFamily="18" charset="0"/>
              </a:rPr>
              <a:t>Homework: </a:t>
            </a:r>
          </a:p>
          <a:p>
            <a:pPr>
              <a:buFont typeface="Wingdings" panose="05000000000000000000" pitchFamily="2" charset="2"/>
              <a:buChar char="Ø"/>
            </a:pPr>
            <a:r>
              <a:rPr lang="en-US" sz="2400" b="1" dirty="0">
                <a:solidFill>
                  <a:schemeClr val="accent6">
                    <a:lumMod val="50000"/>
                  </a:schemeClr>
                </a:solidFill>
                <a:latin typeface="Georgia Pro Black" panose="02040A02050405020203" pitchFamily="18" charset="0"/>
              </a:rPr>
              <a:t>Reformers Speed Dating due 12/7</a:t>
            </a:r>
          </a:p>
          <a:p>
            <a:pPr>
              <a:buFont typeface="Wingdings" panose="05000000000000000000" pitchFamily="2" charset="2"/>
              <a:buChar char="Ø"/>
            </a:pPr>
            <a:r>
              <a:rPr lang="en-US" sz="2400" b="1" dirty="0">
                <a:latin typeface="Georgia Pro Black" panose="02040A02050405020203" pitchFamily="18" charset="0"/>
              </a:rPr>
              <a:t>Unit IV Test – 12/12</a:t>
            </a:r>
          </a:p>
        </p:txBody>
      </p:sp>
    </p:spTree>
    <p:extLst>
      <p:ext uri="{BB962C8B-B14F-4D97-AF65-F5344CB8AC3E}">
        <p14:creationId xmlns:p14="http://schemas.microsoft.com/office/powerpoint/2010/main" val="347505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3DB2-1831-45C9-8DB9-739960617EE7}"/>
              </a:ext>
            </a:extLst>
          </p:cNvPr>
          <p:cNvSpPr>
            <a:spLocks noGrp="1"/>
          </p:cNvSpPr>
          <p:nvPr>
            <p:ph type="title"/>
          </p:nvPr>
        </p:nvSpPr>
        <p:spPr>
          <a:xfrm>
            <a:off x="1954481" y="685800"/>
            <a:ext cx="8229600" cy="838200"/>
          </a:xfrm>
          <a:solidFill>
            <a:schemeClr val="accent6">
              <a:lumMod val="50000"/>
            </a:schemeClr>
          </a:solidFill>
          <a:ln>
            <a:solidFill>
              <a:srgbClr val="FFC000"/>
            </a:solidFill>
          </a:ln>
        </p:spPr>
        <p:txBody>
          <a:bodyPr/>
          <a:lstStyle/>
          <a:p>
            <a:r>
              <a:rPr lang="en-US" dirty="0">
                <a:solidFill>
                  <a:schemeClr val="bg1"/>
                </a:solidFill>
                <a:latin typeface="Georgia Pro Black" panose="02040A02050405020203" pitchFamily="18" charset="0"/>
              </a:rPr>
              <a:t>A National Development</a:t>
            </a:r>
          </a:p>
        </p:txBody>
      </p:sp>
      <p:sp>
        <p:nvSpPr>
          <p:cNvPr id="3" name="Content Placeholder 2">
            <a:extLst>
              <a:ext uri="{FF2B5EF4-FFF2-40B4-BE49-F238E27FC236}">
                <a16:creationId xmlns:a16="http://schemas.microsoft.com/office/drawing/2014/main" id="{3C70BDDE-8546-418D-BB14-3C8D02B79DAE}"/>
              </a:ext>
            </a:extLst>
          </p:cNvPr>
          <p:cNvSpPr>
            <a:spLocks noGrp="1"/>
          </p:cNvSpPr>
          <p:nvPr>
            <p:ph idx="1"/>
          </p:nvPr>
        </p:nvSpPr>
        <p:spPr>
          <a:xfrm>
            <a:off x="647114" y="1828800"/>
            <a:ext cx="10860258" cy="4745736"/>
          </a:xfrm>
          <a:solidFill>
            <a:schemeClr val="bg1"/>
          </a:solidFill>
        </p:spPr>
        <p:txBody>
          <a:bodyPr>
            <a:normAutofit/>
          </a:bodyPr>
          <a:lstStyle/>
          <a:p>
            <a:pPr marL="109728" indent="0">
              <a:buNone/>
            </a:pPr>
            <a:r>
              <a:rPr lang="en-US" sz="2400" b="1" dirty="0"/>
              <a:t>Prompt: </a:t>
            </a:r>
            <a:r>
              <a:rPr lang="en-US" sz="2400" dirty="0">
                <a:latin typeface="Times New Roman" panose="02020603050405020304" pitchFamily="18" charset="0"/>
                <a:cs typeface="Times New Roman" panose="02020603050405020304" pitchFamily="18" charset="0"/>
              </a:rPr>
              <a:t>Analyze the impact of the market revolution (1815-1860) on the economies of TWO of the following regions.</a:t>
            </a:r>
          </a:p>
          <a:p>
            <a:r>
              <a:rPr lang="en-US" sz="2400" dirty="0">
                <a:latin typeface="Times New Roman" panose="02020603050405020304" pitchFamily="18" charset="0"/>
                <a:cs typeface="Times New Roman" panose="02020603050405020304" pitchFamily="18" charset="0"/>
              </a:rPr>
              <a:t>Northeast</a:t>
            </a:r>
          </a:p>
          <a:p>
            <a:r>
              <a:rPr lang="en-US" sz="2400" dirty="0">
                <a:latin typeface="Times New Roman" panose="02020603050405020304" pitchFamily="18" charset="0"/>
                <a:cs typeface="Times New Roman" panose="02020603050405020304" pitchFamily="18" charset="0"/>
              </a:rPr>
              <a:t>Midwest</a:t>
            </a:r>
          </a:p>
          <a:p>
            <a:r>
              <a:rPr lang="en-US" sz="2400" dirty="0">
                <a:latin typeface="Times New Roman" panose="02020603050405020304" pitchFamily="18" charset="0"/>
                <a:cs typeface="Times New Roman" panose="02020603050405020304" pitchFamily="18" charset="0"/>
              </a:rPr>
              <a:t>South</a:t>
            </a:r>
          </a:p>
        </p:txBody>
      </p:sp>
      <p:sp>
        <p:nvSpPr>
          <p:cNvPr id="4" name="Rectangle 3">
            <a:extLst>
              <a:ext uri="{FF2B5EF4-FFF2-40B4-BE49-F238E27FC236}">
                <a16:creationId xmlns:a16="http://schemas.microsoft.com/office/drawing/2014/main" id="{2ECA635D-3AAF-45FF-988C-EA96AC8A8169}"/>
              </a:ext>
            </a:extLst>
          </p:cNvPr>
          <p:cNvSpPr/>
          <p:nvPr/>
        </p:nvSpPr>
        <p:spPr>
          <a:xfrm>
            <a:off x="2630658" y="2691618"/>
            <a:ext cx="8914228" cy="331528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Historical Context: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Causation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Immediate impact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Long term cause</a:t>
            </a:r>
          </a:p>
          <a:p>
            <a:r>
              <a:rPr lang="en-US" sz="2400" dirty="0">
                <a:latin typeface="Times New Roman" panose="02020603050405020304" pitchFamily="18" charset="0"/>
                <a:cs typeface="Times New Roman" panose="02020603050405020304" pitchFamily="18" charset="0"/>
              </a:rPr>
              <a:t>Transformation impacts: (Can be bulleted)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Identify and explain and use factual knowledge to support</a:t>
            </a:r>
          </a:p>
          <a:p>
            <a:r>
              <a:rPr lang="en-US" sz="2400" dirty="0">
                <a:latin typeface="Times New Roman" panose="02020603050405020304" pitchFamily="18" charset="0"/>
                <a:cs typeface="Times New Roman" panose="02020603050405020304" pitchFamily="18" charset="0"/>
              </a:rPr>
              <a:t>Short Answer Question: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Answer on the back (must answer in complete sentences) </a:t>
            </a:r>
          </a:p>
        </p:txBody>
      </p:sp>
    </p:spTree>
    <p:extLst>
      <p:ext uri="{BB962C8B-B14F-4D97-AF65-F5344CB8AC3E}">
        <p14:creationId xmlns:p14="http://schemas.microsoft.com/office/powerpoint/2010/main" val="981696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590" y="1673817"/>
            <a:ext cx="10786820" cy="4885221"/>
          </a:xfrm>
          <a:solidFill>
            <a:schemeClr val="bg1"/>
          </a:solidFill>
        </p:spPr>
        <p:txBody>
          <a:bodyPr>
            <a:normAutofit/>
          </a:bodyPr>
          <a:lstStyle/>
          <a:p>
            <a:pPr marL="109728" indent="0">
              <a:buNone/>
            </a:pPr>
            <a:r>
              <a:rPr lang="en-US" sz="2400" dirty="0">
                <a:latin typeface="Times New Roman" panose="02020603050405020304" pitchFamily="18" charset="0"/>
                <a:cs typeface="Times New Roman" panose="02020603050405020304" pitchFamily="18" charset="0"/>
              </a:rPr>
              <a:t>A. Select ONE of the following factors and explain how it contributed to the rise of the </a:t>
            </a:r>
            <a:r>
              <a:rPr lang="en-US" sz="2400" b="1" dirty="0">
                <a:solidFill>
                  <a:srgbClr val="FF0000"/>
                </a:solidFill>
                <a:latin typeface="Times New Roman" panose="02020603050405020304" pitchFamily="18" charset="0"/>
                <a:cs typeface="Times New Roman" panose="02020603050405020304" pitchFamily="18" charset="0"/>
              </a:rPr>
              <a:t>Second Great Awakening</a:t>
            </a:r>
          </a:p>
          <a:p>
            <a:pPr lvl="1"/>
            <a:r>
              <a:rPr lang="en-US" sz="2400" dirty="0">
                <a:latin typeface="Times New Roman" panose="02020603050405020304" pitchFamily="18" charset="0"/>
                <a:cs typeface="Times New Roman" panose="02020603050405020304" pitchFamily="18" charset="0"/>
              </a:rPr>
              <a:t>Democratic growth of the U.S.</a:t>
            </a:r>
          </a:p>
          <a:p>
            <a:pPr lvl="1"/>
            <a:r>
              <a:rPr lang="en-US" sz="2400" dirty="0">
                <a:latin typeface="Times New Roman" panose="02020603050405020304" pitchFamily="18" charset="0"/>
                <a:cs typeface="Times New Roman" panose="02020603050405020304" pitchFamily="18" charset="0"/>
              </a:rPr>
              <a:t>Mechanization </a:t>
            </a:r>
          </a:p>
          <a:p>
            <a:pPr lvl="1"/>
            <a:r>
              <a:rPr lang="en-US" sz="2400" dirty="0">
                <a:latin typeface="Times New Roman" panose="02020603050405020304" pitchFamily="18" charset="0"/>
                <a:cs typeface="Times New Roman" panose="02020603050405020304" pitchFamily="18" charset="0"/>
              </a:rPr>
              <a:t>Challenges to Christianity </a:t>
            </a:r>
          </a:p>
          <a:p>
            <a:pPr lvl="1"/>
            <a:r>
              <a:rPr lang="en-US" sz="2400" dirty="0">
                <a:latin typeface="Times New Roman" panose="02020603050405020304" pitchFamily="18" charset="0"/>
                <a:cs typeface="Times New Roman" panose="02020603050405020304" pitchFamily="18" charset="0"/>
              </a:rPr>
              <a:t>Rugged individualism </a:t>
            </a:r>
          </a:p>
          <a:p>
            <a:pPr marL="109728" indent="0">
              <a:buNone/>
            </a:pPr>
            <a:r>
              <a:rPr lang="en-US" sz="2400" dirty="0">
                <a:latin typeface="Times New Roman" panose="02020603050405020304" pitchFamily="18" charset="0"/>
                <a:cs typeface="Times New Roman" panose="02020603050405020304" pitchFamily="18" charset="0"/>
              </a:rPr>
              <a:t>B. Identify and explain ONE reform movement that supports the topic you selected in part A</a:t>
            </a:r>
          </a:p>
          <a:p>
            <a:pPr marL="109728" indent="0">
              <a:buNone/>
            </a:pPr>
            <a:r>
              <a:rPr lang="en-US" sz="2400" dirty="0">
                <a:latin typeface="Times New Roman" panose="02020603050405020304" pitchFamily="18" charset="0"/>
                <a:cs typeface="Times New Roman" panose="02020603050405020304" pitchFamily="18" charset="0"/>
              </a:rPr>
              <a:t>C. Explain ONE factor that will limit the ability of social reform to achieve its goal during the Antebellum Reform Movement. </a:t>
            </a:r>
          </a:p>
          <a:p>
            <a:endParaRPr lang="en-US" dirty="0"/>
          </a:p>
        </p:txBody>
      </p:sp>
      <p:sp>
        <p:nvSpPr>
          <p:cNvPr id="2" name="Title 1">
            <a:extLst>
              <a:ext uri="{FF2B5EF4-FFF2-40B4-BE49-F238E27FC236}">
                <a16:creationId xmlns:a16="http://schemas.microsoft.com/office/drawing/2014/main" id="{284C8568-0112-D777-C17D-CC2DAB239640}"/>
              </a:ext>
            </a:extLst>
          </p:cNvPr>
          <p:cNvSpPr>
            <a:spLocks noGrp="1"/>
          </p:cNvSpPr>
          <p:nvPr>
            <p:ph type="title"/>
          </p:nvPr>
        </p:nvSpPr>
        <p:spPr>
          <a:xfrm>
            <a:off x="628011" y="632705"/>
            <a:ext cx="8761413" cy="706964"/>
          </a:xfrm>
          <a:ln>
            <a:solidFill>
              <a:srgbClr val="FFFF00"/>
            </a:solidFill>
          </a:ln>
        </p:spPr>
        <p:txBody>
          <a:bodyPr/>
          <a:lstStyle/>
          <a:p>
            <a:r>
              <a:rPr lang="en-US" dirty="0">
                <a:solidFill>
                  <a:schemeClr val="bg1"/>
                </a:solidFill>
                <a:latin typeface="Georgia Pro Black" panose="02040A02050405020203" pitchFamily="18" charset="0"/>
              </a:rPr>
              <a:t>Awaken From Sin</a:t>
            </a:r>
          </a:p>
        </p:txBody>
      </p:sp>
    </p:spTree>
    <p:extLst>
      <p:ext uri="{BB962C8B-B14F-4D97-AF65-F5344CB8AC3E}">
        <p14:creationId xmlns:p14="http://schemas.microsoft.com/office/powerpoint/2010/main" val="1364470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548899" y="531092"/>
            <a:ext cx="10454640" cy="706964"/>
          </a:xfrm>
          <a:ln>
            <a:solidFill>
              <a:srgbClr val="FFC000"/>
            </a:solidFill>
          </a:ln>
        </p:spPr>
        <p:txBody>
          <a:bodyPr/>
          <a:lstStyle/>
          <a:p>
            <a:r>
              <a:rPr lang="en-US" dirty="0">
                <a:solidFill>
                  <a:schemeClr val="bg1"/>
                </a:solidFill>
                <a:latin typeface="Georgia Pro Black" panose="02040A02050405020203" pitchFamily="18" charset="0"/>
              </a:rPr>
              <a:t>Utopian Societies</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137160" y="1363851"/>
            <a:ext cx="11643360" cy="4655949"/>
          </a:xfrm>
          <a:solidFill>
            <a:schemeClr val="bg1"/>
          </a:solidFill>
        </p:spPr>
        <p:txBody>
          <a:bodyPr>
            <a:normAutofit/>
          </a:bodyPr>
          <a:lstStyle/>
          <a:p>
            <a:pPr marL="0" indent="0">
              <a:buNone/>
            </a:pPr>
            <a:r>
              <a:rPr lang="en-US" sz="2400" b="1" u="sng" dirty="0">
                <a:solidFill>
                  <a:srgbClr val="7030A0"/>
                </a:solidFill>
                <a:latin typeface="Times New Roman" panose="02020603050405020304" pitchFamily="18" charset="0"/>
                <a:cs typeface="Times New Roman" panose="02020603050405020304" pitchFamily="18" charset="0"/>
              </a:rPr>
              <a:t>Utopian Society Movement</a:t>
            </a:r>
            <a:r>
              <a:rPr lang="en-US" sz="2400" dirty="0">
                <a:latin typeface="Times New Roman" panose="02020603050405020304" pitchFamily="18" charset="0"/>
                <a:cs typeface="Times New Roman" panose="02020603050405020304" pitchFamily="18" charset="0"/>
              </a:rPr>
              <a:t>: the practice of perfectionism </a:t>
            </a:r>
          </a:p>
        </p:txBody>
      </p:sp>
      <p:pic>
        <p:nvPicPr>
          <p:cNvPr id="4" name="Picture 2">
            <a:extLst>
              <a:ext uri="{FF2B5EF4-FFF2-40B4-BE49-F238E27FC236}">
                <a16:creationId xmlns:a16="http://schemas.microsoft.com/office/drawing/2014/main" id="{10683CCD-8F10-7CE5-EADA-9D33AAB66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636" y="1849318"/>
            <a:ext cx="3891883" cy="4465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752D17B8-6477-95BD-1E98-E1E8D27E2E22}"/>
              </a:ext>
            </a:extLst>
          </p:cNvPr>
          <p:cNvSpPr/>
          <p:nvPr/>
        </p:nvSpPr>
        <p:spPr>
          <a:xfrm>
            <a:off x="205853" y="1896799"/>
            <a:ext cx="7465808" cy="2969670"/>
          </a:xfrm>
          <a:prstGeom prst="rect">
            <a:avLst/>
          </a:prstGeom>
          <a:solidFill>
            <a:srgbClr val="4006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Shakers</a:t>
            </a:r>
            <a:r>
              <a:rPr lang="en-US" sz="2400" dirty="0">
                <a:latin typeface="Times" panose="02020603050405020304" pitchFamily="18" charset="0"/>
                <a:cs typeface="Times" panose="02020603050405020304" pitchFamily="18" charset="0"/>
              </a:rPr>
              <a:t> (simplicity of life) </a:t>
            </a:r>
            <a:r>
              <a:rPr lang="en-US" sz="2400" dirty="0">
                <a:solidFill>
                  <a:srgbClr val="FFFF00"/>
                </a:solidFill>
                <a:latin typeface="Times" panose="02020603050405020304" pitchFamily="18" charset="0"/>
                <a:cs typeface="Times" panose="02020603050405020304" pitchFamily="18" charset="0"/>
              </a:rPr>
              <a:t>Mother Ann Lee – separation of the sexes</a:t>
            </a:r>
          </a:p>
          <a:p>
            <a:pPr marL="800100" lvl="1"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Brook Farm </a:t>
            </a:r>
            <a:r>
              <a:rPr lang="en-US" sz="2400" dirty="0">
                <a:latin typeface="Times" panose="02020603050405020304" pitchFamily="18" charset="0"/>
                <a:cs typeface="Times" panose="02020603050405020304" pitchFamily="18" charset="0"/>
              </a:rPr>
              <a:t>(Transcendentalists)</a:t>
            </a:r>
          </a:p>
          <a:p>
            <a:pPr marL="800100" lvl="1"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Oneida Community</a:t>
            </a:r>
            <a:r>
              <a:rPr lang="en-US" sz="2400" dirty="0">
                <a:latin typeface="Times" panose="02020603050405020304" pitchFamily="18" charset="0"/>
                <a:cs typeface="Times" panose="02020603050405020304" pitchFamily="18" charset="0"/>
              </a:rPr>
              <a:t>: (United community of perfectionism – Jesus Millennial Kingdom </a:t>
            </a:r>
          </a:p>
          <a:p>
            <a:pPr marL="800100" lvl="1"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New Harmony </a:t>
            </a:r>
            <a:r>
              <a:rPr lang="en-US" sz="2400" dirty="0">
                <a:latin typeface="Times" panose="02020603050405020304" pitchFamily="18" charset="0"/>
                <a:cs typeface="Times" panose="02020603050405020304" pitchFamily="18" charset="0"/>
              </a:rPr>
              <a:t>- </a:t>
            </a:r>
            <a:r>
              <a:rPr lang="en-US" sz="2400" dirty="0">
                <a:solidFill>
                  <a:srgbClr val="FFFF00"/>
                </a:solidFill>
                <a:latin typeface="Times" panose="02020603050405020304" pitchFamily="18" charset="0"/>
                <a:cs typeface="Times" panose="02020603050405020304" pitchFamily="18" charset="0"/>
              </a:rPr>
              <a:t>Robert Owen </a:t>
            </a:r>
            <a:r>
              <a:rPr lang="en-US" sz="2400" dirty="0">
                <a:latin typeface="Times" panose="02020603050405020304" pitchFamily="18" charset="0"/>
                <a:cs typeface="Times" panose="02020603050405020304" pitchFamily="18" charset="0"/>
              </a:rPr>
              <a:t>(</a:t>
            </a:r>
            <a:r>
              <a:rPr lang="en-US" sz="2400" dirty="0">
                <a:solidFill>
                  <a:srgbClr val="FFFF00"/>
                </a:solidFill>
                <a:latin typeface="Times" panose="02020603050405020304" pitchFamily="18" charset="0"/>
                <a:cs typeface="Times" panose="02020603050405020304" pitchFamily="18" charset="0"/>
              </a:rPr>
              <a:t>Transcendentalist intellectuals</a:t>
            </a:r>
            <a:r>
              <a:rPr lang="en-US" sz="2400" dirty="0">
                <a:latin typeface="Times" panose="02020603050405020304" pitchFamily="18" charset="0"/>
                <a:cs typeface="Times" panose="02020603050405020304" pitchFamily="18" charset="0"/>
              </a:rPr>
              <a:t>)</a:t>
            </a:r>
          </a:p>
          <a:p>
            <a:pPr marL="1257300" lvl="2"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Margaret Fuller</a:t>
            </a:r>
          </a:p>
        </p:txBody>
      </p:sp>
      <p:pic>
        <p:nvPicPr>
          <p:cNvPr id="6" name="Picture 2">
            <a:extLst>
              <a:ext uri="{FF2B5EF4-FFF2-40B4-BE49-F238E27FC236}">
                <a16:creationId xmlns:a16="http://schemas.microsoft.com/office/drawing/2014/main" id="{8865C8EB-4882-49C5-A523-4B86E766E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 y="5019544"/>
            <a:ext cx="3232809" cy="1660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descr="The Polyamorous Christian Socialist Utopia That Made Silverware for Proper  Americans | Collectors Weekly">
            <a:extLst>
              <a:ext uri="{FF2B5EF4-FFF2-40B4-BE49-F238E27FC236}">
                <a16:creationId xmlns:a16="http://schemas.microsoft.com/office/drawing/2014/main" id="{CBD7CF8D-C796-7DEE-CF26-5EF68B5972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757" y="4500160"/>
            <a:ext cx="3438436" cy="1885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80A3A2D-20BD-9550-3F0D-A5CCD61F25CD}"/>
              </a:ext>
            </a:extLst>
          </p:cNvPr>
          <p:cNvSpPr/>
          <p:nvPr/>
        </p:nvSpPr>
        <p:spPr>
          <a:xfrm>
            <a:off x="1527023" y="6300207"/>
            <a:ext cx="1588136" cy="532637"/>
          </a:xfrm>
          <a:prstGeom prst="rect">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panose="02020603050405020304" pitchFamily="18" charset="0"/>
                <a:cs typeface="Times" panose="02020603050405020304" pitchFamily="18" charset="0"/>
              </a:rPr>
              <a:t>Shakers</a:t>
            </a:r>
          </a:p>
        </p:txBody>
      </p:sp>
      <p:sp>
        <p:nvSpPr>
          <p:cNvPr id="8" name="Rectangle 7">
            <a:extLst>
              <a:ext uri="{FF2B5EF4-FFF2-40B4-BE49-F238E27FC236}">
                <a16:creationId xmlns:a16="http://schemas.microsoft.com/office/drawing/2014/main" id="{995DACF5-8C79-9F1D-4D37-322C83BB933B}"/>
              </a:ext>
            </a:extLst>
          </p:cNvPr>
          <p:cNvSpPr/>
          <p:nvPr/>
        </p:nvSpPr>
        <p:spPr>
          <a:xfrm>
            <a:off x="4230702" y="6243526"/>
            <a:ext cx="1588136" cy="532637"/>
          </a:xfrm>
          <a:prstGeom prst="rect">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panose="02020603050405020304" pitchFamily="18" charset="0"/>
                <a:cs typeface="Times" panose="02020603050405020304" pitchFamily="18" charset="0"/>
              </a:rPr>
              <a:t>Oneidas</a:t>
            </a:r>
          </a:p>
        </p:txBody>
      </p:sp>
    </p:spTree>
    <p:extLst>
      <p:ext uri="{BB962C8B-B14F-4D97-AF65-F5344CB8AC3E}">
        <p14:creationId xmlns:p14="http://schemas.microsoft.com/office/powerpoint/2010/main" val="400497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533400" y="664179"/>
            <a:ext cx="10454640" cy="706964"/>
          </a:xfrm>
          <a:ln>
            <a:solidFill>
              <a:srgbClr val="FFC000"/>
            </a:solidFill>
          </a:ln>
        </p:spPr>
        <p:txBody>
          <a:bodyPr/>
          <a:lstStyle/>
          <a:p>
            <a:r>
              <a:rPr lang="en-US" dirty="0">
                <a:solidFill>
                  <a:schemeClr val="bg1"/>
                </a:solidFill>
                <a:latin typeface="Georgia Pro Black" panose="02040A02050405020203" pitchFamily="18" charset="0"/>
              </a:rPr>
              <a:t>Rise of Romanticism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137160" y="1554480"/>
            <a:ext cx="11643360" cy="4465320"/>
          </a:xfrm>
          <a:solidFill>
            <a:schemeClr val="bg1"/>
          </a:solidFill>
        </p:spPr>
        <p:txBody>
          <a:bodyPr>
            <a:normAutofit/>
          </a:bodyPr>
          <a:lstStyle/>
          <a:p>
            <a:pPr marL="0" indent="0">
              <a:buNone/>
            </a:pPr>
            <a:r>
              <a:rPr lang="en-US" sz="2400" b="1" u="sng" dirty="0">
                <a:solidFill>
                  <a:srgbClr val="400624"/>
                </a:solidFill>
                <a:latin typeface="Times New Roman" panose="02020603050405020304" pitchFamily="18" charset="0"/>
                <a:cs typeface="Times New Roman" panose="02020603050405020304" pitchFamily="18" charset="0"/>
              </a:rPr>
              <a:t>Romanticism</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reaction to the Market Revolution and a celebration of American victory in the War of 1812 &amp; Western Expansion</a:t>
            </a: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81DCD62-E1BD-5F68-95F7-A0020E77C825}"/>
              </a:ext>
            </a:extLst>
          </p:cNvPr>
          <p:cNvSpPr/>
          <p:nvPr/>
        </p:nvSpPr>
        <p:spPr>
          <a:xfrm>
            <a:off x="137160" y="2386738"/>
            <a:ext cx="5393410" cy="4122550"/>
          </a:xfrm>
          <a:prstGeom prst="rect">
            <a:avLst/>
          </a:prstGeom>
          <a:solidFill>
            <a:srgbClr val="4006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panose="02020603050405020304" pitchFamily="18" charset="0"/>
                <a:cs typeface="Times" panose="02020603050405020304" pitchFamily="18" charset="0"/>
              </a:rPr>
              <a:t>Romantic Period Writers</a:t>
            </a:r>
          </a:p>
          <a:p>
            <a:pPr marL="342900" indent="-342900">
              <a:buFont typeface="Arial" panose="020B0604020202020204" pitchFamily="34" charset="0"/>
              <a:buChar char="•"/>
            </a:pPr>
            <a:r>
              <a:rPr lang="en-US" sz="2400" b="1" dirty="0">
                <a:solidFill>
                  <a:srgbClr val="FFFF00"/>
                </a:solidFill>
                <a:latin typeface="Times" panose="02020603050405020304" pitchFamily="18" charset="0"/>
                <a:cs typeface="Times" panose="02020603050405020304" pitchFamily="18" charset="0"/>
              </a:rPr>
              <a:t>Washington Irving </a:t>
            </a:r>
            <a:r>
              <a:rPr lang="en-US" sz="2400" b="1" dirty="0">
                <a:solidFill>
                  <a:schemeClr val="bg1"/>
                </a:solidFill>
                <a:latin typeface="Times" panose="02020603050405020304" pitchFamily="18" charset="0"/>
                <a:cs typeface="Times" panose="02020603050405020304" pitchFamily="18" charset="0"/>
              </a:rPr>
              <a:t>– </a:t>
            </a:r>
            <a:r>
              <a:rPr lang="en-US" sz="2400" b="1" i="1" u="sng" dirty="0">
                <a:solidFill>
                  <a:schemeClr val="bg1"/>
                </a:solidFill>
                <a:latin typeface="Times" panose="02020603050405020304" pitchFamily="18" charset="0"/>
                <a:cs typeface="Times" panose="02020603050405020304" pitchFamily="18" charset="0"/>
              </a:rPr>
              <a:t>“Legend of Sleepy Hollow”</a:t>
            </a:r>
          </a:p>
          <a:p>
            <a:pPr marL="342900" indent="-342900">
              <a:buFont typeface="Arial" panose="020B0604020202020204" pitchFamily="34" charset="0"/>
              <a:buChar char="•"/>
            </a:pPr>
            <a:r>
              <a:rPr lang="en-US" sz="2400" b="1" dirty="0">
                <a:solidFill>
                  <a:srgbClr val="FFFF00"/>
                </a:solidFill>
                <a:latin typeface="Times" panose="02020603050405020304" pitchFamily="18" charset="0"/>
                <a:cs typeface="Times" panose="02020603050405020304" pitchFamily="18" charset="0"/>
              </a:rPr>
              <a:t>James Fenimore Cooper </a:t>
            </a:r>
            <a:r>
              <a:rPr lang="en-US" sz="2400" b="1" dirty="0">
                <a:solidFill>
                  <a:schemeClr val="bg1"/>
                </a:solidFill>
                <a:latin typeface="Times" panose="02020603050405020304" pitchFamily="18" charset="0"/>
                <a:cs typeface="Times" panose="02020603050405020304" pitchFamily="18" charset="0"/>
              </a:rPr>
              <a:t>– </a:t>
            </a:r>
            <a:r>
              <a:rPr lang="en-US" sz="2400" b="1" i="1" u="sng" dirty="0">
                <a:solidFill>
                  <a:schemeClr val="bg1"/>
                </a:solidFill>
                <a:latin typeface="Times" panose="02020603050405020304" pitchFamily="18" charset="0"/>
                <a:cs typeface="Times" panose="02020603050405020304" pitchFamily="18" charset="0"/>
              </a:rPr>
              <a:t>“The Leatherstocking Tales”</a:t>
            </a:r>
            <a:r>
              <a:rPr lang="en-US" sz="2400" b="1" dirty="0">
                <a:solidFill>
                  <a:schemeClr val="bg1"/>
                </a:solidFill>
                <a:latin typeface="Times" panose="02020603050405020304" pitchFamily="18" charset="0"/>
                <a:cs typeface="Times" panose="02020603050405020304" pitchFamily="18" charset="0"/>
              </a:rPr>
              <a:t> (celebration of the frontier</a:t>
            </a:r>
          </a:p>
          <a:p>
            <a:pPr marL="342900" indent="-342900">
              <a:buFont typeface="Arial" panose="020B0604020202020204" pitchFamily="34" charset="0"/>
              <a:buChar char="•"/>
            </a:pPr>
            <a:r>
              <a:rPr lang="en-US" sz="2400" b="1" dirty="0">
                <a:solidFill>
                  <a:srgbClr val="FFFF00"/>
                </a:solidFill>
                <a:latin typeface="Times" panose="02020603050405020304" pitchFamily="18" charset="0"/>
                <a:cs typeface="Times" panose="02020603050405020304" pitchFamily="18" charset="0"/>
              </a:rPr>
              <a:t>Edgar Allen Poe </a:t>
            </a:r>
            <a:r>
              <a:rPr lang="en-US" sz="2400" b="1" dirty="0">
                <a:solidFill>
                  <a:schemeClr val="bg1"/>
                </a:solidFill>
                <a:latin typeface="Times" panose="02020603050405020304" pitchFamily="18" charset="0"/>
                <a:cs typeface="Times" panose="02020603050405020304" pitchFamily="18" charset="0"/>
              </a:rPr>
              <a:t>– </a:t>
            </a:r>
            <a:r>
              <a:rPr lang="en-US" sz="2400" b="1" i="1" u="sng" dirty="0">
                <a:solidFill>
                  <a:schemeClr val="bg1"/>
                </a:solidFill>
                <a:latin typeface="Times" panose="02020603050405020304" pitchFamily="18" charset="0"/>
                <a:cs typeface="Times" panose="02020603050405020304" pitchFamily="18" charset="0"/>
              </a:rPr>
              <a:t>“The Raven” </a:t>
            </a:r>
            <a:r>
              <a:rPr lang="en-US" sz="2400" b="1" dirty="0">
                <a:solidFill>
                  <a:schemeClr val="bg1"/>
                </a:solidFill>
                <a:latin typeface="Times" panose="02020603050405020304" pitchFamily="18" charset="0"/>
                <a:cs typeface="Times" panose="02020603050405020304" pitchFamily="18" charset="0"/>
              </a:rPr>
              <a:t>(individual experiences)</a:t>
            </a:r>
          </a:p>
          <a:p>
            <a:pPr marL="342900" indent="-342900">
              <a:buFont typeface="Arial" panose="020B0604020202020204" pitchFamily="34" charset="0"/>
              <a:buChar char="•"/>
            </a:pPr>
            <a:r>
              <a:rPr lang="en-US" sz="2400" b="1" dirty="0">
                <a:solidFill>
                  <a:srgbClr val="FFFF00"/>
                </a:solidFill>
                <a:latin typeface="Times" panose="02020603050405020304" pitchFamily="18" charset="0"/>
                <a:cs typeface="Times" panose="02020603050405020304" pitchFamily="18" charset="0"/>
              </a:rPr>
              <a:t>Herman Melville</a:t>
            </a:r>
            <a:r>
              <a:rPr lang="en-US" sz="2400" b="1" dirty="0">
                <a:solidFill>
                  <a:schemeClr val="bg1"/>
                </a:solidFill>
                <a:latin typeface="Times" panose="02020603050405020304" pitchFamily="18" charset="0"/>
                <a:cs typeface="Times" panose="02020603050405020304" pitchFamily="18" charset="0"/>
              </a:rPr>
              <a:t> – </a:t>
            </a:r>
            <a:r>
              <a:rPr lang="en-US" sz="2400" b="1" i="1" u="sng" dirty="0">
                <a:solidFill>
                  <a:schemeClr val="bg1"/>
                </a:solidFill>
                <a:latin typeface="Times" panose="02020603050405020304" pitchFamily="18" charset="0"/>
                <a:cs typeface="Times" panose="02020603050405020304" pitchFamily="18" charset="0"/>
              </a:rPr>
              <a:t>“Moby Dick” </a:t>
            </a:r>
            <a:r>
              <a:rPr lang="en-US" sz="2400" b="1" dirty="0">
                <a:solidFill>
                  <a:schemeClr val="bg1"/>
                </a:solidFill>
                <a:latin typeface="Times" panose="02020603050405020304" pitchFamily="18" charset="0"/>
                <a:cs typeface="Times" panose="02020603050405020304" pitchFamily="18" charset="0"/>
              </a:rPr>
              <a:t>(clash cultural conflicts)</a:t>
            </a:r>
          </a:p>
          <a:p>
            <a:pPr marL="342900" indent="-342900">
              <a:buFont typeface="Arial" panose="020B0604020202020204" pitchFamily="34" charset="0"/>
              <a:buChar char="•"/>
            </a:pPr>
            <a:endParaRPr lang="en-US" sz="2400" b="1" dirty="0">
              <a:solidFill>
                <a:schemeClr val="bg1"/>
              </a:solidFill>
              <a:latin typeface="Times" panose="02020603050405020304" pitchFamily="18" charset="0"/>
              <a:cs typeface="Times" panose="02020603050405020304" pitchFamily="18" charset="0"/>
            </a:endParaRPr>
          </a:p>
        </p:txBody>
      </p:sp>
      <p:pic>
        <p:nvPicPr>
          <p:cNvPr id="5" name="Picture 4" descr="http://img2.imagesbn.com/p/2940013662445_p0_v1_s260x420.JPG">
            <a:extLst>
              <a:ext uri="{FF2B5EF4-FFF2-40B4-BE49-F238E27FC236}">
                <a16:creationId xmlns:a16="http://schemas.microsoft.com/office/drawing/2014/main" id="{A47AC475-77FC-677B-1C85-D6DD356AC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461" y="2159976"/>
            <a:ext cx="2174412" cy="271498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Legend of Sleepy Hollow and Other Stories by Washington Irving:  9780143107538 | PenguinRandomHouse.com: Books">
            <a:extLst>
              <a:ext uri="{FF2B5EF4-FFF2-40B4-BE49-F238E27FC236}">
                <a16:creationId xmlns:a16="http://schemas.microsoft.com/office/drawing/2014/main" id="{C86E7449-A285-830F-9B90-5CCDA4353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992" y="2071507"/>
            <a:ext cx="1939613" cy="27149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Raven: Edgar Allan Poe | Anderson Design Group">
            <a:extLst>
              <a:ext uri="{FF2B5EF4-FFF2-40B4-BE49-F238E27FC236}">
                <a16:creationId xmlns:a16="http://schemas.microsoft.com/office/drawing/2014/main" id="{99C6B9F0-670C-971E-4021-218B910959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6258" y="3886317"/>
            <a:ext cx="2043153" cy="273897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oby-Dick by Herman Melville: 9780143105954 | PenguinRandomHouse.com: Books">
            <a:extLst>
              <a:ext uri="{FF2B5EF4-FFF2-40B4-BE49-F238E27FC236}">
                <a16:creationId xmlns:a16="http://schemas.microsoft.com/office/drawing/2014/main" id="{9B6F1582-1F9D-F7B4-30F7-92C15E6064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9496" y="4005921"/>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77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E9F21-7A2C-47DE-4267-AF7ABA3A28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1FD53-2A07-0965-7A65-8D2A86D92033}"/>
              </a:ext>
            </a:extLst>
          </p:cNvPr>
          <p:cNvSpPr>
            <a:spLocks noGrp="1"/>
          </p:cNvSpPr>
          <p:nvPr>
            <p:ph idx="1"/>
          </p:nvPr>
        </p:nvSpPr>
        <p:spPr>
          <a:xfrm>
            <a:off x="351692" y="745588"/>
            <a:ext cx="11605846" cy="5274212"/>
          </a:xfrm>
          <a:solidFill>
            <a:schemeClr val="bg1"/>
          </a:solidFill>
          <a:ln>
            <a:solidFill>
              <a:srgbClr val="002060"/>
            </a:solidFill>
          </a:ln>
        </p:spPr>
        <p:txBody>
          <a:bodyPr>
            <a:normAutofit/>
          </a:bodyPr>
          <a:lstStyle/>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Essential Question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How did revivalism challenge and impact the Antebellum period of the early 19</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 United States? </a:t>
            </a:r>
          </a:p>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Students can:</a:t>
            </a:r>
          </a:p>
          <a:p>
            <a:pPr marL="633413" lvl="0"/>
            <a:r>
              <a:rPr lang="en-US" sz="2000" dirty="0">
                <a:solidFill>
                  <a:schemeClr val="tx1"/>
                </a:solidFill>
                <a:latin typeface="Times New Roman" panose="02020603050405020304" pitchFamily="18" charset="0"/>
                <a:cs typeface="Times New Roman" panose="02020603050405020304" pitchFamily="18" charset="0"/>
              </a:rPr>
              <a:t>Explain how American culture reflected themes of the nation from 1800 to 1850</a:t>
            </a:r>
          </a:p>
          <a:p>
            <a:pPr marL="633413" lvl="0"/>
            <a:r>
              <a:rPr lang="en-US" sz="2000" dirty="0">
                <a:solidFill>
                  <a:schemeClr val="tx1"/>
                </a:solidFill>
                <a:latin typeface="Times New Roman" panose="02020603050405020304" pitchFamily="18" charset="0"/>
                <a:cs typeface="Times New Roman" panose="02020603050405020304" pitchFamily="18" charset="0"/>
              </a:rPr>
              <a:t>Evaluate factors that caused the desire amongst Americans to reform society during the Antebellum period</a:t>
            </a:r>
          </a:p>
          <a:p>
            <a:pPr marL="0" indent="0">
              <a:buNone/>
            </a:pPr>
            <a:r>
              <a:rPr lang="en-US" sz="2400" b="1" dirty="0">
                <a:latin typeface="Georgia Pro Black" panose="02040A02050405020203" pitchFamily="18" charset="0"/>
              </a:rPr>
              <a:t>Agenda</a:t>
            </a:r>
          </a:p>
          <a:p>
            <a:pPr>
              <a:buFont typeface="Wingdings" panose="05000000000000000000" pitchFamily="2" charset="2"/>
              <a:buChar char="Ø"/>
            </a:pPr>
            <a:r>
              <a:rPr lang="en-US" sz="2400" b="1" dirty="0">
                <a:latin typeface="Georgia Pro Black" panose="02040A02050405020203" pitchFamily="18" charset="0"/>
              </a:rPr>
              <a:t>Reformers Speed Dating</a:t>
            </a:r>
          </a:p>
          <a:p>
            <a:pPr>
              <a:buFont typeface="Wingdings" panose="05000000000000000000" pitchFamily="2" charset="2"/>
              <a:buChar char="Ø"/>
            </a:pPr>
            <a:r>
              <a:rPr lang="en-US" sz="2400" b="1" dirty="0">
                <a:latin typeface="Georgia Pro Black" panose="02040A02050405020203" pitchFamily="18" charset="0"/>
              </a:rPr>
              <a:t>Matching Reformers to Movements</a:t>
            </a:r>
          </a:p>
          <a:p>
            <a:pPr marL="0" indent="0">
              <a:buNone/>
            </a:pPr>
            <a:r>
              <a:rPr lang="en-US" sz="2400" b="1" dirty="0">
                <a:latin typeface="Georgia Pro Black" panose="02040A02050405020203" pitchFamily="18" charset="0"/>
              </a:rPr>
              <a:t>Homework: </a:t>
            </a:r>
          </a:p>
          <a:p>
            <a:pPr>
              <a:buFont typeface="Wingdings" panose="05000000000000000000" pitchFamily="2" charset="2"/>
              <a:buChar char="Ø"/>
            </a:pPr>
            <a:r>
              <a:rPr lang="en-US" sz="2400" b="1" dirty="0">
                <a:solidFill>
                  <a:schemeClr val="accent6">
                    <a:lumMod val="50000"/>
                  </a:schemeClr>
                </a:solidFill>
                <a:latin typeface="Georgia Pro Black" panose="02040A02050405020203" pitchFamily="18" charset="0"/>
              </a:rPr>
              <a:t>Review Unit IV for DBQ Monday</a:t>
            </a:r>
          </a:p>
        </p:txBody>
      </p:sp>
    </p:spTree>
    <p:extLst>
      <p:ext uri="{BB962C8B-B14F-4D97-AF65-F5344CB8AC3E}">
        <p14:creationId xmlns:p14="http://schemas.microsoft.com/office/powerpoint/2010/main" val="501275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B376-ADC5-376D-0107-FC3111A840DF}"/>
              </a:ext>
            </a:extLst>
          </p:cNvPr>
          <p:cNvSpPr>
            <a:spLocks noGrp="1"/>
          </p:cNvSpPr>
          <p:nvPr>
            <p:ph type="title"/>
          </p:nvPr>
        </p:nvSpPr>
        <p:spPr>
          <a:xfrm>
            <a:off x="1061964" y="663702"/>
            <a:ext cx="8761413" cy="706964"/>
          </a:xfrm>
          <a:ln>
            <a:solidFill>
              <a:srgbClr val="FFC000"/>
            </a:solidFill>
          </a:ln>
        </p:spPr>
        <p:txBody>
          <a:bodyPr/>
          <a:lstStyle/>
          <a:p>
            <a:r>
              <a:rPr lang="en-US" b="1" dirty="0">
                <a:solidFill>
                  <a:schemeClr val="bg1"/>
                </a:solidFill>
                <a:latin typeface="Georgia Pro Black" panose="02040A02050405020203" pitchFamily="18" charset="0"/>
              </a:rPr>
              <a:t>Speed Dating</a:t>
            </a:r>
          </a:p>
        </p:txBody>
      </p:sp>
      <p:sp>
        <p:nvSpPr>
          <p:cNvPr id="3" name="Content Placeholder 2">
            <a:extLst>
              <a:ext uri="{FF2B5EF4-FFF2-40B4-BE49-F238E27FC236}">
                <a16:creationId xmlns:a16="http://schemas.microsoft.com/office/drawing/2014/main" id="{63FFFF9A-65C0-8789-7F17-425087DC16C0}"/>
              </a:ext>
            </a:extLst>
          </p:cNvPr>
          <p:cNvSpPr>
            <a:spLocks noGrp="1"/>
          </p:cNvSpPr>
          <p:nvPr>
            <p:ph idx="1"/>
          </p:nvPr>
        </p:nvSpPr>
        <p:spPr>
          <a:xfrm>
            <a:off x="557940" y="1596326"/>
            <a:ext cx="11344758" cy="4324028"/>
          </a:xfrm>
          <a:solidFill>
            <a:schemeClr val="bg1"/>
          </a:solidFill>
        </p:spPr>
        <p:txBody>
          <a:bodyPr>
            <a:normAutofit/>
          </a:bodyPr>
          <a:lstStyle/>
          <a:p>
            <a:pPr marL="0" indent="0">
              <a:buNone/>
            </a:pPr>
            <a:r>
              <a:rPr lang="en-US" sz="2400" dirty="0">
                <a:solidFill>
                  <a:schemeClr val="tx1"/>
                </a:solidFill>
                <a:latin typeface="Times" panose="02020603050405020304" pitchFamily="18" charset="0"/>
                <a:cs typeface="Times" panose="02020603050405020304" pitchFamily="18" charset="0"/>
              </a:rPr>
              <a:t>Today you meet a variety of reformers from the Age of Reform</a:t>
            </a:r>
          </a:p>
          <a:p>
            <a:r>
              <a:rPr lang="en-US" sz="2400" dirty="0">
                <a:solidFill>
                  <a:schemeClr val="tx1"/>
                </a:solidFill>
                <a:latin typeface="Times" panose="02020603050405020304" pitchFamily="18" charset="0"/>
                <a:cs typeface="Times" panose="02020603050405020304" pitchFamily="18" charset="0"/>
              </a:rPr>
              <a:t>Select a question you wish to discuss during your 4 minutes (2 minutes each) time period</a:t>
            </a:r>
          </a:p>
          <a:p>
            <a:r>
              <a:rPr lang="en-US" sz="2400" dirty="0">
                <a:solidFill>
                  <a:schemeClr val="tx1"/>
                </a:solidFill>
                <a:latin typeface="Times" panose="02020603050405020304" pitchFamily="18" charset="0"/>
                <a:cs typeface="Times" panose="02020603050405020304" pitchFamily="18" charset="0"/>
              </a:rPr>
              <a:t>Complete the chart for each reformer you meet</a:t>
            </a:r>
          </a:p>
          <a:p>
            <a:pPr lvl="1"/>
            <a:r>
              <a:rPr lang="en-US" sz="2200" dirty="0">
                <a:solidFill>
                  <a:schemeClr val="tx1"/>
                </a:solidFill>
                <a:latin typeface="Times" panose="02020603050405020304" pitchFamily="18" charset="0"/>
                <a:cs typeface="Times" panose="02020603050405020304" pitchFamily="18" charset="0"/>
              </a:rPr>
              <a:t>Name of Reformer</a:t>
            </a:r>
          </a:p>
          <a:p>
            <a:pPr lvl="1"/>
            <a:r>
              <a:rPr lang="en-US" sz="2200" dirty="0">
                <a:solidFill>
                  <a:schemeClr val="tx1"/>
                </a:solidFill>
                <a:latin typeface="Times" panose="02020603050405020304" pitchFamily="18" charset="0"/>
                <a:cs typeface="Times" panose="02020603050405020304" pitchFamily="18" charset="0"/>
              </a:rPr>
              <a:t>Reform Movement </a:t>
            </a:r>
          </a:p>
          <a:p>
            <a:pPr lvl="1"/>
            <a:r>
              <a:rPr lang="en-US" sz="2200" dirty="0">
                <a:solidFill>
                  <a:schemeClr val="tx1"/>
                </a:solidFill>
                <a:latin typeface="Times" panose="02020603050405020304" pitchFamily="18" charset="0"/>
                <a:cs typeface="Times" panose="02020603050405020304" pitchFamily="18" charset="0"/>
              </a:rPr>
              <a:t>Major contributions </a:t>
            </a:r>
          </a:p>
          <a:p>
            <a:r>
              <a:rPr lang="en-US" sz="2400" dirty="0">
                <a:solidFill>
                  <a:schemeClr val="tx1"/>
                </a:solidFill>
                <a:latin typeface="Times" panose="02020603050405020304" pitchFamily="18" charset="0"/>
                <a:cs typeface="Times" panose="02020603050405020304" pitchFamily="18" charset="0"/>
              </a:rPr>
              <a:t>When you hear the music rotate to your left on seat if you face the back wall </a:t>
            </a:r>
          </a:p>
        </p:txBody>
      </p:sp>
    </p:spTree>
    <p:extLst>
      <p:ext uri="{BB962C8B-B14F-4D97-AF65-F5344CB8AC3E}">
        <p14:creationId xmlns:p14="http://schemas.microsoft.com/office/powerpoint/2010/main" val="3291399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B376-ADC5-376D-0107-FC3111A840DF}"/>
              </a:ext>
            </a:extLst>
          </p:cNvPr>
          <p:cNvSpPr>
            <a:spLocks noGrp="1"/>
          </p:cNvSpPr>
          <p:nvPr>
            <p:ph type="title"/>
          </p:nvPr>
        </p:nvSpPr>
        <p:spPr>
          <a:xfrm>
            <a:off x="1061964" y="663702"/>
            <a:ext cx="10158809" cy="706964"/>
          </a:xfrm>
          <a:ln>
            <a:solidFill>
              <a:srgbClr val="FFC000"/>
            </a:solidFill>
          </a:ln>
        </p:spPr>
        <p:txBody>
          <a:bodyPr/>
          <a:lstStyle/>
          <a:p>
            <a:r>
              <a:rPr lang="en-US" b="1" dirty="0">
                <a:solidFill>
                  <a:schemeClr val="bg1"/>
                </a:solidFill>
                <a:latin typeface="Georgia Pro Black" panose="02040A02050405020203" pitchFamily="18" charset="0"/>
              </a:rPr>
              <a:t>Match the Reformer to the movement</a:t>
            </a:r>
          </a:p>
        </p:txBody>
      </p:sp>
      <p:sp>
        <p:nvSpPr>
          <p:cNvPr id="3" name="Content Placeholder 2">
            <a:extLst>
              <a:ext uri="{FF2B5EF4-FFF2-40B4-BE49-F238E27FC236}">
                <a16:creationId xmlns:a16="http://schemas.microsoft.com/office/drawing/2014/main" id="{63FFFF9A-65C0-8789-7F17-425087DC16C0}"/>
              </a:ext>
            </a:extLst>
          </p:cNvPr>
          <p:cNvSpPr>
            <a:spLocks noGrp="1"/>
          </p:cNvSpPr>
          <p:nvPr>
            <p:ph idx="1"/>
          </p:nvPr>
        </p:nvSpPr>
        <p:spPr>
          <a:xfrm>
            <a:off x="340963" y="1596326"/>
            <a:ext cx="11561735" cy="4711484"/>
          </a:xfrm>
          <a:solidFill>
            <a:schemeClr val="bg1"/>
          </a:solidFill>
        </p:spPr>
        <p:txBody>
          <a:bodyPr>
            <a:normAutofit fontScale="92500"/>
          </a:bodyPr>
          <a:lstStyle/>
          <a:p>
            <a:pPr marL="0" indent="0">
              <a:buNone/>
            </a:pPr>
            <a:r>
              <a:rPr lang="en-US" sz="2400" b="1" dirty="0">
                <a:solidFill>
                  <a:schemeClr val="tx1"/>
                </a:solidFill>
                <a:latin typeface="Times" panose="02020603050405020304" pitchFamily="18" charset="0"/>
                <a:cs typeface="Times" panose="02020603050405020304" pitchFamily="18" charset="0"/>
              </a:rPr>
              <a:t>Reform Movements</a:t>
            </a:r>
          </a:p>
          <a:p>
            <a:pPr>
              <a:buFontTx/>
              <a:buChar char="-"/>
            </a:pPr>
            <a:r>
              <a:rPr lang="en-US" sz="2400" b="1" dirty="0">
                <a:solidFill>
                  <a:schemeClr val="tx1"/>
                </a:solidFill>
                <a:latin typeface="Times" panose="02020603050405020304" pitchFamily="18" charset="0"/>
                <a:cs typeface="Times" panose="02020603050405020304" pitchFamily="18" charset="0"/>
              </a:rPr>
              <a:t>Abolitionism		- Asylum/Penal Reform		- Public Education 	- Temperance </a:t>
            </a:r>
          </a:p>
          <a:p>
            <a:pPr>
              <a:buFontTx/>
              <a:buChar char="-"/>
            </a:pPr>
            <a:r>
              <a:rPr lang="en-US" sz="2400" b="1" dirty="0">
                <a:solidFill>
                  <a:schemeClr val="tx1"/>
                </a:solidFill>
                <a:latin typeface="Times" panose="02020603050405020304" pitchFamily="18" charset="0"/>
                <a:cs typeface="Times" panose="02020603050405020304" pitchFamily="18" charset="0"/>
              </a:rPr>
              <a:t>Utopian Societies	- Transcendentalism 			- Women’s Rights</a:t>
            </a:r>
          </a:p>
          <a:p>
            <a:pPr marL="457200" indent="-457200">
              <a:buAutoNum type="arabicPeriod"/>
            </a:pPr>
            <a:r>
              <a:rPr lang="en-US" sz="2400" dirty="0">
                <a:solidFill>
                  <a:schemeClr val="tx1"/>
                </a:solidFill>
                <a:latin typeface="Times" panose="02020603050405020304" pitchFamily="18" charset="0"/>
                <a:cs typeface="Times" panose="02020603050405020304" pitchFamily="18" charset="0"/>
              </a:rPr>
              <a:t>Neal Dow and Maine Law							- Lucretia Mott &amp; Seneca Falls</a:t>
            </a:r>
          </a:p>
          <a:p>
            <a:pPr marL="457200" indent="-457200">
              <a:buAutoNum type="arabicPeriod"/>
            </a:pPr>
            <a:r>
              <a:rPr lang="en-US" sz="2400" dirty="0">
                <a:solidFill>
                  <a:schemeClr val="tx1"/>
                </a:solidFill>
                <a:latin typeface="Times" panose="02020603050405020304" pitchFamily="18" charset="0"/>
                <a:cs typeface="Times" panose="02020603050405020304" pitchFamily="18" charset="0"/>
              </a:rPr>
              <a:t>John Humphrey Noyes &amp; Oneida 					- Frederick Douglass &amp; The North Star</a:t>
            </a:r>
          </a:p>
          <a:p>
            <a:pPr marL="457200" indent="-457200">
              <a:buAutoNum type="arabicPeriod"/>
            </a:pPr>
            <a:r>
              <a:rPr lang="en-US" sz="2400" dirty="0">
                <a:solidFill>
                  <a:schemeClr val="tx1"/>
                </a:solidFill>
                <a:latin typeface="Times" panose="02020603050405020304" pitchFamily="18" charset="0"/>
                <a:cs typeface="Times" panose="02020603050405020304" pitchFamily="18" charset="0"/>
              </a:rPr>
              <a:t>Ralph Waldo Emerson &amp; Henry David Thoreau 		- Brook Farm &amp; John Owens </a:t>
            </a:r>
          </a:p>
          <a:p>
            <a:pPr marL="457200" indent="-457200">
              <a:buAutoNum type="arabicPeriod"/>
            </a:pPr>
            <a:r>
              <a:rPr lang="en-US" sz="2400" dirty="0">
                <a:solidFill>
                  <a:schemeClr val="tx1"/>
                </a:solidFill>
                <a:latin typeface="Times" panose="02020603050405020304" pitchFamily="18" charset="0"/>
                <a:cs typeface="Times" panose="02020603050405020304" pitchFamily="18" charset="0"/>
              </a:rPr>
              <a:t>Elizabeth Cady Stanton &amp; Declaration of Sentiment 	- The Old Deluder &amp; American Temperance</a:t>
            </a:r>
          </a:p>
          <a:p>
            <a:pPr marL="457200" indent="-457200">
              <a:buAutoNum type="arabicPeriod"/>
            </a:pPr>
            <a:r>
              <a:rPr lang="en-US" sz="2400" dirty="0">
                <a:solidFill>
                  <a:schemeClr val="tx1"/>
                </a:solidFill>
                <a:latin typeface="Times" panose="02020603050405020304" pitchFamily="18" charset="0"/>
                <a:cs typeface="Times" panose="02020603050405020304" pitchFamily="18" charset="0"/>
              </a:rPr>
              <a:t>Horace Mann, Troy Seminary </a:t>
            </a:r>
          </a:p>
          <a:p>
            <a:pPr marL="457200" indent="-457200">
              <a:buAutoNum type="arabicPeriod"/>
            </a:pPr>
            <a:r>
              <a:rPr lang="en-US" sz="2400" dirty="0">
                <a:solidFill>
                  <a:schemeClr val="tx1"/>
                </a:solidFill>
                <a:latin typeface="Times" panose="02020603050405020304" pitchFamily="18" charset="0"/>
                <a:cs typeface="Times" panose="02020603050405020304" pitchFamily="18" charset="0"/>
              </a:rPr>
              <a:t>Dorothea Dix </a:t>
            </a:r>
          </a:p>
          <a:p>
            <a:pPr marL="457200" indent="-457200">
              <a:buAutoNum type="arabicPeriod"/>
            </a:pPr>
            <a:r>
              <a:rPr lang="en-US" sz="2400" dirty="0">
                <a:solidFill>
                  <a:schemeClr val="tx1"/>
                </a:solidFill>
                <a:latin typeface="Times" panose="02020603050405020304" pitchFamily="18" charset="0"/>
                <a:cs typeface="Times" panose="02020603050405020304" pitchFamily="18" charset="0"/>
              </a:rPr>
              <a:t>William Lloyd Garrison &amp; The Liberator		</a:t>
            </a:r>
          </a:p>
        </p:txBody>
      </p:sp>
    </p:spTree>
    <p:extLst>
      <p:ext uri="{BB962C8B-B14F-4D97-AF65-F5344CB8AC3E}">
        <p14:creationId xmlns:p14="http://schemas.microsoft.com/office/powerpoint/2010/main" val="501483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54833-4D93-BDC5-91E9-E081A701E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F72EC-1CC0-EA9E-607A-E4BD4D259750}"/>
              </a:ext>
            </a:extLst>
          </p:cNvPr>
          <p:cNvSpPr>
            <a:spLocks noGrp="1"/>
          </p:cNvSpPr>
          <p:nvPr>
            <p:ph type="title"/>
          </p:nvPr>
        </p:nvSpPr>
        <p:spPr>
          <a:xfrm>
            <a:off x="1061964" y="663702"/>
            <a:ext cx="8761413" cy="706964"/>
          </a:xfrm>
          <a:ln>
            <a:solidFill>
              <a:srgbClr val="FFC000"/>
            </a:solidFill>
          </a:ln>
        </p:spPr>
        <p:txBody>
          <a:bodyPr/>
          <a:lstStyle/>
          <a:p>
            <a:r>
              <a:rPr lang="en-US" b="1" dirty="0">
                <a:solidFill>
                  <a:schemeClr val="bg1"/>
                </a:solidFill>
                <a:latin typeface="Georgia Pro Black" panose="02040A02050405020203" pitchFamily="18" charset="0"/>
              </a:rPr>
              <a:t>Speed Dating</a:t>
            </a:r>
          </a:p>
        </p:txBody>
      </p:sp>
      <p:sp>
        <p:nvSpPr>
          <p:cNvPr id="3" name="Content Placeholder 2">
            <a:extLst>
              <a:ext uri="{FF2B5EF4-FFF2-40B4-BE49-F238E27FC236}">
                <a16:creationId xmlns:a16="http://schemas.microsoft.com/office/drawing/2014/main" id="{4BCEBE0A-B32E-FBC3-1701-CFC5AD9CC209}"/>
              </a:ext>
            </a:extLst>
          </p:cNvPr>
          <p:cNvSpPr>
            <a:spLocks noGrp="1"/>
          </p:cNvSpPr>
          <p:nvPr>
            <p:ph idx="1"/>
          </p:nvPr>
        </p:nvSpPr>
        <p:spPr>
          <a:xfrm>
            <a:off x="557940" y="1596326"/>
            <a:ext cx="11344758" cy="4324028"/>
          </a:xfrm>
          <a:solidFill>
            <a:schemeClr val="bg1"/>
          </a:solidFill>
        </p:spPr>
        <p:txBody>
          <a:bodyPr>
            <a:normAutofit/>
          </a:bodyPr>
          <a:lstStyle/>
          <a:p>
            <a:pPr marL="457200" indent="-457200">
              <a:buAutoNum type="arabicPeriod"/>
            </a:pPr>
            <a:r>
              <a:rPr lang="en-US" sz="2400" dirty="0">
                <a:solidFill>
                  <a:schemeClr val="tx1"/>
                </a:solidFill>
                <a:latin typeface="Times" panose="02020603050405020304" pitchFamily="18" charset="0"/>
                <a:cs typeface="Times" panose="02020603050405020304" pitchFamily="18" charset="0"/>
              </a:rPr>
              <a:t>Explain TWO major factors that led to the rise of the Age of Reform from 1820 – 1860.</a:t>
            </a:r>
          </a:p>
          <a:p>
            <a:pPr marL="457200" indent="-457200">
              <a:buAutoNum type="arabicPeriod"/>
            </a:pPr>
            <a:r>
              <a:rPr lang="en-US" sz="2400" dirty="0">
                <a:solidFill>
                  <a:schemeClr val="tx1"/>
                </a:solidFill>
                <a:latin typeface="Times" panose="02020603050405020304" pitchFamily="18" charset="0"/>
                <a:cs typeface="Times" panose="02020603050405020304" pitchFamily="18" charset="0"/>
              </a:rPr>
              <a:t>Evaluate the goal(s) and the success of the following movements during the Age of Reform from 1820 to 1850.</a:t>
            </a:r>
          </a:p>
          <a:p>
            <a:pPr marL="914400"/>
            <a:r>
              <a:rPr lang="en-US" sz="2400" dirty="0">
                <a:solidFill>
                  <a:schemeClr val="tx1"/>
                </a:solidFill>
                <a:latin typeface="Times" panose="02020603050405020304" pitchFamily="18" charset="0"/>
                <a:cs typeface="Times" panose="02020603050405020304" pitchFamily="18" charset="0"/>
              </a:rPr>
              <a:t>Women’s Reform Movement </a:t>
            </a:r>
          </a:p>
          <a:p>
            <a:pPr marL="914400"/>
            <a:r>
              <a:rPr lang="en-US" sz="2400" dirty="0">
                <a:solidFill>
                  <a:schemeClr val="tx1"/>
                </a:solidFill>
                <a:latin typeface="Times" panose="02020603050405020304" pitchFamily="18" charset="0"/>
                <a:cs typeface="Times" panose="02020603050405020304" pitchFamily="18" charset="0"/>
              </a:rPr>
              <a:t>Abolitionism</a:t>
            </a:r>
          </a:p>
        </p:txBody>
      </p:sp>
    </p:spTree>
    <p:extLst>
      <p:ext uri="{BB962C8B-B14F-4D97-AF65-F5344CB8AC3E}">
        <p14:creationId xmlns:p14="http://schemas.microsoft.com/office/powerpoint/2010/main" val="1533272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9A5F8-9B46-C486-4B10-EA5DFC85FD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1C56F0-957F-5266-35A4-6E9FFFBFDA06}"/>
              </a:ext>
            </a:extLst>
          </p:cNvPr>
          <p:cNvSpPr>
            <a:spLocks noGrp="1"/>
          </p:cNvSpPr>
          <p:nvPr>
            <p:ph idx="1"/>
          </p:nvPr>
        </p:nvSpPr>
        <p:spPr>
          <a:xfrm>
            <a:off x="351692" y="745588"/>
            <a:ext cx="11605846" cy="5274212"/>
          </a:xfrm>
          <a:solidFill>
            <a:schemeClr val="bg1"/>
          </a:solidFill>
          <a:ln>
            <a:solidFill>
              <a:srgbClr val="002060"/>
            </a:solidFill>
          </a:ln>
        </p:spPr>
        <p:txBody>
          <a:bodyPr>
            <a:normAutofit/>
          </a:bodyPr>
          <a:lstStyle/>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Essential Question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How did revivalism challenge and impact the Antebellum period of the early 19</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 United States? </a:t>
            </a:r>
          </a:p>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Students can:</a:t>
            </a:r>
          </a:p>
          <a:p>
            <a:pPr marL="633413" lvl="0"/>
            <a:r>
              <a:rPr lang="en-US" sz="2000" dirty="0">
                <a:latin typeface="Times New Roman" panose="02020603050405020304" pitchFamily="18" charset="0"/>
                <a:cs typeface="Times New Roman" panose="02020603050405020304" pitchFamily="18" charset="0"/>
              </a:rPr>
              <a:t>Evaluate factors that caused the desire amongst Americans to reform society during the Antebellum period</a:t>
            </a:r>
          </a:p>
          <a:p>
            <a:pPr marL="633413" lvl="0"/>
            <a:r>
              <a:rPr lang="en-US" sz="2000" dirty="0">
                <a:latin typeface="Times New Roman" panose="02020603050405020304" pitchFamily="18" charset="0"/>
                <a:cs typeface="Times New Roman" panose="02020603050405020304" pitchFamily="18" charset="0"/>
              </a:rPr>
              <a:t>Decipher impacts of social reform movements within the United States </a:t>
            </a:r>
          </a:p>
          <a:p>
            <a:pPr marL="0" indent="0">
              <a:buNone/>
            </a:pPr>
            <a:r>
              <a:rPr lang="en-US" sz="2400" b="1" dirty="0">
                <a:latin typeface="Georgia Pro Black" panose="02040A02050405020203" pitchFamily="18" charset="0"/>
              </a:rPr>
              <a:t>Agenda</a:t>
            </a:r>
          </a:p>
          <a:p>
            <a:pPr>
              <a:buFont typeface="Wingdings" panose="05000000000000000000" pitchFamily="2" charset="2"/>
              <a:buChar char="Ø"/>
            </a:pPr>
            <a:r>
              <a:rPr lang="en-US" sz="2400" b="1" dirty="0">
                <a:latin typeface="Georgia Pro Black" panose="02040A02050405020203" pitchFamily="18" charset="0"/>
              </a:rPr>
              <a:t>DBQ breakdown</a:t>
            </a:r>
          </a:p>
          <a:p>
            <a:pPr>
              <a:buFont typeface="Wingdings" panose="05000000000000000000" pitchFamily="2" charset="2"/>
              <a:buChar char="Ø"/>
            </a:pPr>
            <a:r>
              <a:rPr lang="en-US" sz="2400" b="1" dirty="0">
                <a:latin typeface="Georgia Pro Black" panose="02040A02050405020203" pitchFamily="18" charset="0"/>
              </a:rPr>
              <a:t>Document analysis </a:t>
            </a:r>
          </a:p>
          <a:p>
            <a:pPr>
              <a:buFont typeface="Wingdings" panose="05000000000000000000" pitchFamily="2" charset="2"/>
              <a:buChar char="Ø"/>
            </a:pPr>
            <a:r>
              <a:rPr lang="en-US" sz="2400" b="1" dirty="0">
                <a:latin typeface="Georgia Pro Black" panose="02040A02050405020203" pitchFamily="18" charset="0"/>
              </a:rPr>
              <a:t>Thesis and Historical Contextualization </a:t>
            </a:r>
          </a:p>
          <a:p>
            <a:pPr marL="0" indent="0">
              <a:buNone/>
            </a:pPr>
            <a:r>
              <a:rPr lang="en-US" sz="2400" b="1" dirty="0">
                <a:latin typeface="Georgia Pro Black" panose="02040A02050405020203" pitchFamily="18" charset="0"/>
              </a:rPr>
              <a:t>Homework: </a:t>
            </a:r>
          </a:p>
          <a:p>
            <a:pPr>
              <a:buFont typeface="Wingdings" panose="05000000000000000000" pitchFamily="2" charset="2"/>
              <a:buChar char="Ø"/>
            </a:pPr>
            <a:r>
              <a:rPr lang="en-US" sz="2400" b="1" dirty="0">
                <a:solidFill>
                  <a:schemeClr val="accent6">
                    <a:lumMod val="50000"/>
                  </a:schemeClr>
                </a:solidFill>
                <a:latin typeface="Georgia Pro Black" panose="02040A02050405020203" pitchFamily="18" charset="0"/>
              </a:rPr>
              <a:t>DBQ Writing – complete planner </a:t>
            </a:r>
            <a:endParaRPr lang="en-US" sz="2400" b="1" dirty="0">
              <a:latin typeface="Georgia Pro Black" panose="02040A02050405020203" pitchFamily="18" charset="0"/>
            </a:endParaRPr>
          </a:p>
        </p:txBody>
      </p:sp>
    </p:spTree>
    <p:extLst>
      <p:ext uri="{BB962C8B-B14F-4D97-AF65-F5344CB8AC3E}">
        <p14:creationId xmlns:p14="http://schemas.microsoft.com/office/powerpoint/2010/main" val="2039412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4DC52-B69B-CF51-695E-6950108DE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1CD99-26FB-1A9E-38E2-A9884F47DD4B}"/>
              </a:ext>
            </a:extLst>
          </p:cNvPr>
          <p:cNvSpPr>
            <a:spLocks noGrp="1"/>
          </p:cNvSpPr>
          <p:nvPr>
            <p:ph type="title"/>
          </p:nvPr>
        </p:nvSpPr>
        <p:spPr>
          <a:xfrm>
            <a:off x="1061964" y="663702"/>
            <a:ext cx="8761413" cy="706964"/>
          </a:xfrm>
          <a:ln>
            <a:solidFill>
              <a:srgbClr val="FFC000"/>
            </a:solidFill>
          </a:ln>
        </p:spPr>
        <p:txBody>
          <a:bodyPr/>
          <a:lstStyle/>
          <a:p>
            <a:r>
              <a:rPr lang="en-US" b="1" dirty="0">
                <a:solidFill>
                  <a:schemeClr val="bg1"/>
                </a:solidFill>
                <a:latin typeface="Georgia Pro Black" panose="02040A02050405020203" pitchFamily="18" charset="0"/>
              </a:rPr>
              <a:t>Unit IV DBQ</a:t>
            </a:r>
          </a:p>
        </p:txBody>
      </p:sp>
      <p:sp>
        <p:nvSpPr>
          <p:cNvPr id="3" name="Content Placeholder 2">
            <a:extLst>
              <a:ext uri="{FF2B5EF4-FFF2-40B4-BE49-F238E27FC236}">
                <a16:creationId xmlns:a16="http://schemas.microsoft.com/office/drawing/2014/main" id="{D0AC9DF5-B852-5AF1-A7E8-84CC533F77DB}"/>
              </a:ext>
            </a:extLst>
          </p:cNvPr>
          <p:cNvSpPr>
            <a:spLocks noGrp="1"/>
          </p:cNvSpPr>
          <p:nvPr>
            <p:ph idx="1"/>
          </p:nvPr>
        </p:nvSpPr>
        <p:spPr>
          <a:xfrm>
            <a:off x="423621" y="1596325"/>
            <a:ext cx="11344758" cy="4324028"/>
          </a:xfrm>
          <a:solidFill>
            <a:schemeClr val="bg1"/>
          </a:solidFill>
        </p:spPr>
        <p:txBody>
          <a:bodyPr>
            <a:normAutofit/>
          </a:bodyPr>
          <a:lstStyle/>
          <a:p>
            <a:pPr marL="0" indent="0">
              <a:buNone/>
            </a:pPr>
            <a:r>
              <a:rPr lang="en-US" sz="2400" dirty="0">
                <a:solidFill>
                  <a:schemeClr val="tx1"/>
                </a:solidFill>
                <a:latin typeface="Times" panose="02020603050405020304" pitchFamily="18" charset="0"/>
                <a:cs typeface="Times" panose="02020603050405020304" pitchFamily="18" charset="0"/>
              </a:rPr>
              <a:t>Prompt: Evaluate to the extent to which the United States developed a national identity from 1800 -1855.</a:t>
            </a:r>
          </a:p>
        </p:txBody>
      </p:sp>
      <p:sp>
        <p:nvSpPr>
          <p:cNvPr id="4" name="Rectangle 3">
            <a:extLst>
              <a:ext uri="{FF2B5EF4-FFF2-40B4-BE49-F238E27FC236}">
                <a16:creationId xmlns:a16="http://schemas.microsoft.com/office/drawing/2014/main" id="{E64F6E41-C8AF-91CF-88B9-11300EDCD809}"/>
              </a:ext>
            </a:extLst>
          </p:cNvPr>
          <p:cNvSpPr/>
          <p:nvPr/>
        </p:nvSpPr>
        <p:spPr>
          <a:xfrm>
            <a:off x="891929" y="2346157"/>
            <a:ext cx="10408141" cy="1937085"/>
          </a:xfrm>
          <a:prstGeom prst="rect">
            <a:avLst/>
          </a:prstGeom>
          <a:solidFill>
            <a:schemeClr val="accent1">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800" dirty="0">
                <a:solidFill>
                  <a:schemeClr val="bg1"/>
                </a:solidFill>
                <a:latin typeface="Times" panose="02020603050405020304" pitchFamily="18" charset="0"/>
                <a:cs typeface="Times" panose="02020603050405020304" pitchFamily="18" charset="0"/>
              </a:rPr>
              <a:t>Historical Thinking Skill</a:t>
            </a:r>
          </a:p>
          <a:p>
            <a:pPr marL="342900" indent="-342900">
              <a:buFont typeface="Arial" panose="020B0604020202020204" pitchFamily="34" charset="0"/>
              <a:buChar char="•"/>
            </a:pPr>
            <a:r>
              <a:rPr lang="en-US" sz="2800" dirty="0">
                <a:solidFill>
                  <a:schemeClr val="bg1"/>
                </a:solidFill>
                <a:latin typeface="Times" panose="02020603050405020304" pitchFamily="18" charset="0"/>
                <a:cs typeface="Times" panose="02020603050405020304" pitchFamily="18" charset="0"/>
              </a:rPr>
              <a:t>Categories</a:t>
            </a:r>
          </a:p>
          <a:p>
            <a:pPr marL="342900" indent="-342900">
              <a:buFont typeface="Arial" panose="020B0604020202020204" pitchFamily="34" charset="0"/>
              <a:buChar char="•"/>
            </a:pPr>
            <a:r>
              <a:rPr lang="en-US" sz="2800" dirty="0">
                <a:solidFill>
                  <a:schemeClr val="bg1"/>
                </a:solidFill>
                <a:latin typeface="Times" panose="02020603050405020304" pitchFamily="18" charset="0"/>
                <a:cs typeface="Times" panose="02020603050405020304" pitchFamily="18" charset="0"/>
              </a:rPr>
              <a:t>Time period</a:t>
            </a:r>
          </a:p>
          <a:p>
            <a:pPr marL="342900" indent="-342900">
              <a:buFont typeface="Arial" panose="020B0604020202020204" pitchFamily="34" charset="0"/>
              <a:buChar char="•"/>
            </a:pPr>
            <a:r>
              <a:rPr lang="en-US" sz="2800" dirty="0">
                <a:solidFill>
                  <a:schemeClr val="bg1"/>
                </a:solidFill>
                <a:latin typeface="Times" panose="02020603050405020304" pitchFamily="18" charset="0"/>
                <a:cs typeface="Times" panose="02020603050405020304" pitchFamily="18" charset="0"/>
              </a:rPr>
              <a:t>Brainstorm – Recall important ideas and factors from the time period </a:t>
            </a:r>
          </a:p>
        </p:txBody>
      </p:sp>
      <p:sp>
        <p:nvSpPr>
          <p:cNvPr id="5" name="Rectangle 4">
            <a:extLst>
              <a:ext uri="{FF2B5EF4-FFF2-40B4-BE49-F238E27FC236}">
                <a16:creationId xmlns:a16="http://schemas.microsoft.com/office/drawing/2014/main" id="{908622B1-6E56-FD00-9696-8141D9FDDEBC}"/>
              </a:ext>
            </a:extLst>
          </p:cNvPr>
          <p:cNvSpPr/>
          <p:nvPr/>
        </p:nvSpPr>
        <p:spPr>
          <a:xfrm>
            <a:off x="891928" y="4504500"/>
            <a:ext cx="10408141" cy="2165685"/>
          </a:xfrm>
          <a:prstGeom prst="rect">
            <a:avLst/>
          </a:prstGeom>
          <a:solidFill>
            <a:schemeClr val="accent1">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Times" panose="02020603050405020304" pitchFamily="18" charset="0"/>
                <a:cs typeface="Times" panose="02020603050405020304" pitchFamily="18" charset="0"/>
              </a:rPr>
              <a:t>Document analysis</a:t>
            </a:r>
          </a:p>
          <a:p>
            <a:pPr marL="342900" indent="-342900">
              <a:buFont typeface="Arial" panose="020B0604020202020204" pitchFamily="34" charset="0"/>
              <a:buChar char="•"/>
            </a:pPr>
            <a:r>
              <a:rPr lang="en-US" sz="2800" dirty="0">
                <a:solidFill>
                  <a:schemeClr val="bg1"/>
                </a:solidFill>
                <a:latin typeface="Times" panose="02020603050405020304" pitchFamily="18" charset="0"/>
                <a:cs typeface="Times" panose="02020603050405020304" pitchFamily="18" charset="0"/>
              </a:rPr>
              <a:t>Tone of the document – positive or negative?</a:t>
            </a:r>
          </a:p>
          <a:p>
            <a:pPr marL="342900" indent="-342900">
              <a:buFont typeface="Arial" panose="020B0604020202020204" pitchFamily="34" charset="0"/>
              <a:buChar char="•"/>
            </a:pPr>
            <a:r>
              <a:rPr lang="en-US" sz="2800" dirty="0">
                <a:solidFill>
                  <a:schemeClr val="bg1"/>
                </a:solidFill>
                <a:latin typeface="Times" panose="02020603050405020304" pitchFamily="18" charset="0"/>
                <a:cs typeface="Times" panose="02020603050405020304" pitchFamily="18" charset="0"/>
              </a:rPr>
              <a:t>Main idea of the Document</a:t>
            </a:r>
          </a:p>
          <a:p>
            <a:pPr marL="342900" indent="-342900">
              <a:buFont typeface="Arial" panose="020B0604020202020204" pitchFamily="34" charset="0"/>
              <a:buChar char="•"/>
            </a:pPr>
            <a:r>
              <a:rPr lang="en-US" sz="2800" dirty="0">
                <a:solidFill>
                  <a:schemeClr val="bg1"/>
                </a:solidFill>
                <a:latin typeface="Times" panose="02020603050405020304" pitchFamily="18" charset="0"/>
                <a:cs typeface="Times" panose="02020603050405020304" pitchFamily="18" charset="0"/>
              </a:rPr>
              <a:t>HIPP Analysis – include facts in and implied in the document  </a:t>
            </a:r>
          </a:p>
        </p:txBody>
      </p:sp>
    </p:spTree>
    <p:extLst>
      <p:ext uri="{BB962C8B-B14F-4D97-AF65-F5344CB8AC3E}">
        <p14:creationId xmlns:p14="http://schemas.microsoft.com/office/powerpoint/2010/main" val="3486779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5E04B-BFB0-9DF9-3EC4-8E4843F48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79601-9CCE-AA49-2C55-937EAF4055AB}"/>
              </a:ext>
            </a:extLst>
          </p:cNvPr>
          <p:cNvSpPr>
            <a:spLocks noGrp="1"/>
          </p:cNvSpPr>
          <p:nvPr>
            <p:ph type="title"/>
          </p:nvPr>
        </p:nvSpPr>
        <p:spPr>
          <a:xfrm>
            <a:off x="1061964" y="663702"/>
            <a:ext cx="8761413" cy="706964"/>
          </a:xfrm>
          <a:ln>
            <a:solidFill>
              <a:srgbClr val="FFC000"/>
            </a:solidFill>
          </a:ln>
        </p:spPr>
        <p:txBody>
          <a:bodyPr/>
          <a:lstStyle/>
          <a:p>
            <a:r>
              <a:rPr lang="en-US" b="1" dirty="0">
                <a:solidFill>
                  <a:schemeClr val="bg1"/>
                </a:solidFill>
                <a:latin typeface="Georgia Pro Black" panose="02040A02050405020203" pitchFamily="18" charset="0"/>
              </a:rPr>
              <a:t>Unit IV DBQ</a:t>
            </a:r>
          </a:p>
        </p:txBody>
      </p:sp>
      <p:sp>
        <p:nvSpPr>
          <p:cNvPr id="3" name="Content Placeholder 2">
            <a:extLst>
              <a:ext uri="{FF2B5EF4-FFF2-40B4-BE49-F238E27FC236}">
                <a16:creationId xmlns:a16="http://schemas.microsoft.com/office/drawing/2014/main" id="{0E402FDB-2A2E-1313-AA88-A28486E42864}"/>
              </a:ext>
            </a:extLst>
          </p:cNvPr>
          <p:cNvSpPr>
            <a:spLocks noGrp="1"/>
          </p:cNvSpPr>
          <p:nvPr>
            <p:ph idx="1"/>
          </p:nvPr>
        </p:nvSpPr>
        <p:spPr>
          <a:xfrm>
            <a:off x="423621" y="1596325"/>
            <a:ext cx="11344758" cy="4324028"/>
          </a:xfrm>
          <a:solidFill>
            <a:schemeClr val="bg1"/>
          </a:solidFill>
        </p:spPr>
        <p:txBody>
          <a:bodyPr>
            <a:normAutofit/>
          </a:bodyPr>
          <a:lstStyle/>
          <a:p>
            <a:pPr marL="0" indent="0">
              <a:buNone/>
            </a:pPr>
            <a:r>
              <a:rPr lang="en-US" sz="2400" dirty="0">
                <a:solidFill>
                  <a:schemeClr val="tx1"/>
                </a:solidFill>
                <a:latin typeface="Times" panose="02020603050405020304" pitchFamily="18" charset="0"/>
                <a:cs typeface="Times" panose="02020603050405020304" pitchFamily="18" charset="0"/>
              </a:rPr>
              <a:t>Prompt: Evaluate to the extent to which the United States developed a national identity from 1800 -1855.</a:t>
            </a:r>
          </a:p>
        </p:txBody>
      </p:sp>
      <p:sp>
        <p:nvSpPr>
          <p:cNvPr id="8" name="Rectangle 7">
            <a:extLst>
              <a:ext uri="{FF2B5EF4-FFF2-40B4-BE49-F238E27FC236}">
                <a16:creationId xmlns:a16="http://schemas.microsoft.com/office/drawing/2014/main" id="{A17B55ED-346C-113C-D1EB-4240D0EBB05D}"/>
              </a:ext>
            </a:extLst>
          </p:cNvPr>
          <p:cNvSpPr/>
          <p:nvPr/>
        </p:nvSpPr>
        <p:spPr>
          <a:xfrm>
            <a:off x="577516" y="2582779"/>
            <a:ext cx="2727158" cy="59355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Category 1</a:t>
            </a:r>
          </a:p>
        </p:txBody>
      </p:sp>
      <p:sp>
        <p:nvSpPr>
          <p:cNvPr id="9" name="Rectangle 8">
            <a:extLst>
              <a:ext uri="{FF2B5EF4-FFF2-40B4-BE49-F238E27FC236}">
                <a16:creationId xmlns:a16="http://schemas.microsoft.com/office/drawing/2014/main" id="{5C22303A-035C-16AC-F629-FB4A2553DED1}"/>
              </a:ext>
            </a:extLst>
          </p:cNvPr>
          <p:cNvSpPr/>
          <p:nvPr/>
        </p:nvSpPr>
        <p:spPr>
          <a:xfrm>
            <a:off x="4079091" y="2582779"/>
            <a:ext cx="2727158" cy="59355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Category 2</a:t>
            </a:r>
          </a:p>
        </p:txBody>
      </p:sp>
      <p:sp>
        <p:nvSpPr>
          <p:cNvPr id="10" name="Rectangle 9">
            <a:extLst>
              <a:ext uri="{FF2B5EF4-FFF2-40B4-BE49-F238E27FC236}">
                <a16:creationId xmlns:a16="http://schemas.microsoft.com/office/drawing/2014/main" id="{26845DEF-6311-5B41-0990-CB04AE4879A1}"/>
              </a:ext>
            </a:extLst>
          </p:cNvPr>
          <p:cNvSpPr/>
          <p:nvPr/>
        </p:nvSpPr>
        <p:spPr>
          <a:xfrm>
            <a:off x="7507526" y="2582779"/>
            <a:ext cx="2727158" cy="59355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Category 3</a:t>
            </a:r>
          </a:p>
        </p:txBody>
      </p:sp>
      <p:sp>
        <p:nvSpPr>
          <p:cNvPr id="11" name="Rectangle 10">
            <a:extLst>
              <a:ext uri="{FF2B5EF4-FFF2-40B4-BE49-F238E27FC236}">
                <a16:creationId xmlns:a16="http://schemas.microsoft.com/office/drawing/2014/main" id="{0190E1D8-2F52-31D5-C8CC-FBEB82B462E9}"/>
              </a:ext>
            </a:extLst>
          </p:cNvPr>
          <p:cNvSpPr/>
          <p:nvPr/>
        </p:nvSpPr>
        <p:spPr>
          <a:xfrm>
            <a:off x="423621" y="3428999"/>
            <a:ext cx="3089599" cy="1319463"/>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Documents</a:t>
            </a:r>
          </a:p>
          <a:p>
            <a:pPr algn="ctr"/>
            <a:endParaRPr lang="en-US" sz="2400" b="1" dirty="0">
              <a:latin typeface="Times" panose="02020603050405020304" pitchFamily="18" charset="0"/>
              <a:cs typeface="Times" panose="02020603050405020304" pitchFamily="18" charset="0"/>
            </a:endParaRPr>
          </a:p>
          <a:p>
            <a:pPr algn="ctr"/>
            <a:endParaRPr lang="en-US" sz="2400" b="1" dirty="0">
              <a:latin typeface="Times" panose="02020603050405020304" pitchFamily="18" charset="0"/>
              <a:cs typeface="Times" panose="02020603050405020304" pitchFamily="18" charset="0"/>
            </a:endParaRPr>
          </a:p>
        </p:txBody>
      </p:sp>
      <p:sp>
        <p:nvSpPr>
          <p:cNvPr id="12" name="Rectangle 11">
            <a:extLst>
              <a:ext uri="{FF2B5EF4-FFF2-40B4-BE49-F238E27FC236}">
                <a16:creationId xmlns:a16="http://schemas.microsoft.com/office/drawing/2014/main" id="{93C9EA7C-2E9B-0C58-FA26-5199266FD079}"/>
              </a:ext>
            </a:extLst>
          </p:cNvPr>
          <p:cNvSpPr/>
          <p:nvPr/>
        </p:nvSpPr>
        <p:spPr>
          <a:xfrm>
            <a:off x="3897870" y="3428998"/>
            <a:ext cx="3089599" cy="1319463"/>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Documents</a:t>
            </a:r>
          </a:p>
          <a:p>
            <a:pPr algn="ctr"/>
            <a:endParaRPr lang="en-US" sz="2400" b="1" dirty="0">
              <a:latin typeface="Times" panose="02020603050405020304" pitchFamily="18" charset="0"/>
              <a:cs typeface="Times" panose="02020603050405020304" pitchFamily="18" charset="0"/>
            </a:endParaRPr>
          </a:p>
          <a:p>
            <a:pPr algn="ctr"/>
            <a:endParaRPr lang="en-US" sz="2400" b="1" dirty="0">
              <a:latin typeface="Times" panose="02020603050405020304" pitchFamily="18" charset="0"/>
              <a:cs typeface="Times" panose="02020603050405020304" pitchFamily="18" charset="0"/>
            </a:endParaRPr>
          </a:p>
        </p:txBody>
      </p:sp>
      <p:sp>
        <p:nvSpPr>
          <p:cNvPr id="13" name="Rectangle 12">
            <a:extLst>
              <a:ext uri="{FF2B5EF4-FFF2-40B4-BE49-F238E27FC236}">
                <a16:creationId xmlns:a16="http://schemas.microsoft.com/office/drawing/2014/main" id="{43A1419E-3F47-E331-50B8-62E06D5D33CF}"/>
              </a:ext>
            </a:extLst>
          </p:cNvPr>
          <p:cNvSpPr/>
          <p:nvPr/>
        </p:nvSpPr>
        <p:spPr>
          <a:xfrm>
            <a:off x="7326306" y="3428998"/>
            <a:ext cx="3089599" cy="1319463"/>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Documents</a:t>
            </a:r>
          </a:p>
          <a:p>
            <a:pPr algn="ctr"/>
            <a:endParaRPr lang="en-US" sz="2400" b="1" dirty="0">
              <a:latin typeface="Times" panose="02020603050405020304" pitchFamily="18" charset="0"/>
              <a:cs typeface="Times" panose="02020603050405020304" pitchFamily="18" charset="0"/>
            </a:endParaRPr>
          </a:p>
          <a:p>
            <a:pPr algn="ctr"/>
            <a:endParaRPr lang="en-US" sz="2400" b="1" dirty="0">
              <a:latin typeface="Times" panose="02020603050405020304" pitchFamily="18" charset="0"/>
              <a:cs typeface="Times" panose="02020603050405020304" pitchFamily="18" charset="0"/>
            </a:endParaRPr>
          </a:p>
        </p:txBody>
      </p:sp>
      <p:sp>
        <p:nvSpPr>
          <p:cNvPr id="14" name="Rectangle 13">
            <a:extLst>
              <a:ext uri="{FF2B5EF4-FFF2-40B4-BE49-F238E27FC236}">
                <a16:creationId xmlns:a16="http://schemas.microsoft.com/office/drawing/2014/main" id="{089AAA63-222B-BC55-A9A1-8843A6F2E518}"/>
              </a:ext>
            </a:extLst>
          </p:cNvPr>
          <p:cNvSpPr/>
          <p:nvPr/>
        </p:nvSpPr>
        <p:spPr>
          <a:xfrm>
            <a:off x="423621" y="5261675"/>
            <a:ext cx="10408141" cy="1007322"/>
          </a:xfrm>
          <a:prstGeom prst="rect">
            <a:avLst/>
          </a:prstGeom>
          <a:solidFill>
            <a:schemeClr val="accent1">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Times" panose="02020603050405020304" pitchFamily="18" charset="0"/>
                <a:cs typeface="Times" panose="02020603050405020304" pitchFamily="18" charset="0"/>
              </a:rPr>
              <a:t>Thesis – Although X, A + B claim y</a:t>
            </a:r>
          </a:p>
        </p:txBody>
      </p:sp>
    </p:spTree>
    <p:extLst>
      <p:ext uri="{BB962C8B-B14F-4D97-AF65-F5344CB8AC3E}">
        <p14:creationId xmlns:p14="http://schemas.microsoft.com/office/powerpoint/2010/main" val="109200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ABB1-FEC6-DF7C-1C08-AA185EAADF24}"/>
              </a:ext>
            </a:extLst>
          </p:cNvPr>
          <p:cNvSpPr>
            <a:spLocks noGrp="1"/>
          </p:cNvSpPr>
          <p:nvPr>
            <p:ph type="title"/>
          </p:nvPr>
        </p:nvSpPr>
        <p:spPr>
          <a:xfrm>
            <a:off x="561396" y="604700"/>
            <a:ext cx="8761413" cy="706964"/>
          </a:xfrm>
          <a:solidFill>
            <a:schemeClr val="accent6">
              <a:lumMod val="50000"/>
            </a:schemeClr>
          </a:solidFill>
          <a:ln>
            <a:solidFill>
              <a:srgbClr val="FFC000"/>
            </a:solidFill>
          </a:ln>
        </p:spPr>
        <p:txBody>
          <a:bodyPr/>
          <a:lstStyle/>
          <a:p>
            <a:r>
              <a:rPr lang="en-US" dirty="0">
                <a:solidFill>
                  <a:schemeClr val="bg1"/>
                </a:solidFill>
                <a:latin typeface="Georgia Pro Black" panose="02040A02050405020203" pitchFamily="18" charset="0"/>
              </a:rPr>
              <a:t>Defining American 1800-1850</a:t>
            </a:r>
          </a:p>
        </p:txBody>
      </p:sp>
      <p:sp>
        <p:nvSpPr>
          <p:cNvPr id="3" name="Content Placeholder 2">
            <a:extLst>
              <a:ext uri="{FF2B5EF4-FFF2-40B4-BE49-F238E27FC236}">
                <a16:creationId xmlns:a16="http://schemas.microsoft.com/office/drawing/2014/main" id="{5B6848F3-C254-A587-5F7F-7BC58197BB98}"/>
              </a:ext>
            </a:extLst>
          </p:cNvPr>
          <p:cNvSpPr>
            <a:spLocks noGrp="1"/>
          </p:cNvSpPr>
          <p:nvPr>
            <p:ph idx="1"/>
          </p:nvPr>
        </p:nvSpPr>
        <p:spPr>
          <a:xfrm>
            <a:off x="272716" y="1491917"/>
            <a:ext cx="11550316" cy="4527884"/>
          </a:xfrm>
          <a:solidFill>
            <a:schemeClr val="bg1"/>
          </a:solidFill>
          <a:ln>
            <a:solidFill>
              <a:schemeClr val="accent6">
                <a:lumMod val="50000"/>
              </a:schemeClr>
            </a:solidFill>
          </a:ln>
        </p:spPr>
        <p:txBody>
          <a:bodyPr>
            <a:normAutofit/>
          </a:bodyPr>
          <a:lstStyle/>
          <a:p>
            <a:r>
              <a:rPr lang="en-US" sz="2400" dirty="0">
                <a:solidFill>
                  <a:schemeClr val="tx1"/>
                </a:solidFill>
                <a:latin typeface="Times" panose="02020603050405020304" pitchFamily="18" charset="0"/>
                <a:cs typeface="Times" panose="02020603050405020304" pitchFamily="18" charset="0"/>
              </a:rPr>
              <a:t>Demonstrate how the United States from 1800 to 1850 represented to different distinct ideas; unity and division.</a:t>
            </a:r>
          </a:p>
        </p:txBody>
      </p:sp>
      <p:cxnSp>
        <p:nvCxnSpPr>
          <p:cNvPr id="5" name="Straight Connector 4">
            <a:extLst>
              <a:ext uri="{FF2B5EF4-FFF2-40B4-BE49-F238E27FC236}">
                <a16:creationId xmlns:a16="http://schemas.microsoft.com/office/drawing/2014/main" id="{322BC3DC-15BB-BD49-3544-F26AF202E71F}"/>
              </a:ext>
            </a:extLst>
          </p:cNvPr>
          <p:cNvCxnSpPr/>
          <p:nvPr/>
        </p:nvCxnSpPr>
        <p:spPr>
          <a:xfrm>
            <a:off x="6096000" y="2390274"/>
            <a:ext cx="0" cy="335280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8ED36CA-AE59-ED21-D6B2-BF4753B5C15E}"/>
              </a:ext>
            </a:extLst>
          </p:cNvPr>
          <p:cNvSpPr/>
          <p:nvPr/>
        </p:nvSpPr>
        <p:spPr>
          <a:xfrm>
            <a:off x="561397" y="2390274"/>
            <a:ext cx="2791404" cy="529389"/>
          </a:xfrm>
          <a:prstGeom prst="rect">
            <a:avLst/>
          </a:prstGeom>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Unity </a:t>
            </a:r>
          </a:p>
        </p:txBody>
      </p:sp>
      <p:sp>
        <p:nvSpPr>
          <p:cNvPr id="7" name="Rectangle 6">
            <a:extLst>
              <a:ext uri="{FF2B5EF4-FFF2-40B4-BE49-F238E27FC236}">
                <a16:creationId xmlns:a16="http://schemas.microsoft.com/office/drawing/2014/main" id="{C582FEAD-45CE-FE02-B72F-4DAC171DC615}"/>
              </a:ext>
            </a:extLst>
          </p:cNvPr>
          <p:cNvSpPr/>
          <p:nvPr/>
        </p:nvSpPr>
        <p:spPr>
          <a:xfrm>
            <a:off x="7050429" y="2390274"/>
            <a:ext cx="2791404" cy="529389"/>
          </a:xfrm>
          <a:prstGeom prst="rect">
            <a:avLst/>
          </a:prstGeom>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Division </a:t>
            </a:r>
          </a:p>
        </p:txBody>
      </p:sp>
    </p:spTree>
    <p:extLst>
      <p:ext uri="{BB962C8B-B14F-4D97-AF65-F5344CB8AC3E}">
        <p14:creationId xmlns:p14="http://schemas.microsoft.com/office/powerpoint/2010/main" val="1604728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D2D14-D0A4-BB30-7E0E-62CE4CF18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3371E-6BF9-8FAD-BD2F-C935C896C4DE}"/>
              </a:ext>
            </a:extLst>
          </p:cNvPr>
          <p:cNvSpPr>
            <a:spLocks noGrp="1"/>
          </p:cNvSpPr>
          <p:nvPr>
            <p:ph type="title"/>
          </p:nvPr>
        </p:nvSpPr>
        <p:spPr>
          <a:xfrm>
            <a:off x="1061964" y="663702"/>
            <a:ext cx="8761413" cy="706964"/>
          </a:xfrm>
          <a:ln>
            <a:solidFill>
              <a:srgbClr val="FFC000"/>
            </a:solidFill>
          </a:ln>
        </p:spPr>
        <p:txBody>
          <a:bodyPr/>
          <a:lstStyle/>
          <a:p>
            <a:r>
              <a:rPr lang="en-US" b="1" dirty="0">
                <a:solidFill>
                  <a:schemeClr val="bg1"/>
                </a:solidFill>
                <a:latin typeface="Georgia Pro Black" panose="02040A02050405020203" pitchFamily="18" charset="0"/>
              </a:rPr>
              <a:t>Unit IV DBQ</a:t>
            </a:r>
          </a:p>
        </p:txBody>
      </p:sp>
      <p:sp>
        <p:nvSpPr>
          <p:cNvPr id="3" name="Content Placeholder 2">
            <a:extLst>
              <a:ext uri="{FF2B5EF4-FFF2-40B4-BE49-F238E27FC236}">
                <a16:creationId xmlns:a16="http://schemas.microsoft.com/office/drawing/2014/main" id="{4531181B-38A4-BDE9-E084-08C5E01EA847}"/>
              </a:ext>
            </a:extLst>
          </p:cNvPr>
          <p:cNvSpPr>
            <a:spLocks noGrp="1"/>
          </p:cNvSpPr>
          <p:nvPr>
            <p:ph idx="1"/>
          </p:nvPr>
        </p:nvSpPr>
        <p:spPr>
          <a:xfrm>
            <a:off x="423621" y="1596325"/>
            <a:ext cx="11344758" cy="4324028"/>
          </a:xfrm>
          <a:solidFill>
            <a:schemeClr val="bg1"/>
          </a:solidFill>
        </p:spPr>
        <p:txBody>
          <a:bodyPr>
            <a:normAutofit/>
          </a:bodyPr>
          <a:lstStyle/>
          <a:p>
            <a:pPr marL="0" indent="0">
              <a:buNone/>
            </a:pPr>
            <a:r>
              <a:rPr lang="en-US" sz="2400" dirty="0">
                <a:solidFill>
                  <a:schemeClr val="tx1"/>
                </a:solidFill>
                <a:latin typeface="Times" panose="02020603050405020304" pitchFamily="18" charset="0"/>
                <a:cs typeface="Times" panose="02020603050405020304" pitchFamily="18" charset="0"/>
              </a:rPr>
              <a:t>Prompt: Evaluate to the extent to which the United States developed a national identity from 1800 -1855.</a:t>
            </a:r>
          </a:p>
        </p:txBody>
      </p:sp>
      <p:sp>
        <p:nvSpPr>
          <p:cNvPr id="4" name="Rectangle 3">
            <a:extLst>
              <a:ext uri="{FF2B5EF4-FFF2-40B4-BE49-F238E27FC236}">
                <a16:creationId xmlns:a16="http://schemas.microsoft.com/office/drawing/2014/main" id="{B697F3D4-873C-AB11-FCDE-DA1DA9420F96}"/>
              </a:ext>
            </a:extLst>
          </p:cNvPr>
          <p:cNvSpPr/>
          <p:nvPr/>
        </p:nvSpPr>
        <p:spPr>
          <a:xfrm>
            <a:off x="891929" y="2346157"/>
            <a:ext cx="10408141" cy="3108159"/>
          </a:xfrm>
          <a:prstGeom prst="rect">
            <a:avLst/>
          </a:prstGeom>
          <a:solidFill>
            <a:schemeClr val="accent1">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Times" panose="02020603050405020304" pitchFamily="18" charset="0"/>
                <a:cs typeface="Times" panose="02020603050405020304" pitchFamily="18" charset="0"/>
              </a:rPr>
              <a:t>Historical Contextualization </a:t>
            </a:r>
          </a:p>
          <a:p>
            <a:pPr marL="342900" indent="-342900">
              <a:buFont typeface="Arial" panose="020B0604020202020204" pitchFamily="34" charset="0"/>
              <a:buChar char="•"/>
            </a:pPr>
            <a:r>
              <a:rPr lang="en-US" sz="2800" dirty="0">
                <a:solidFill>
                  <a:schemeClr val="bg1"/>
                </a:solidFill>
                <a:latin typeface="Times" panose="02020603050405020304" pitchFamily="18" charset="0"/>
                <a:cs typeface="Times" panose="02020603050405020304" pitchFamily="18" charset="0"/>
              </a:rPr>
              <a:t>Causation factor – Must before 1800 and relate to the ideas in your thesis </a:t>
            </a:r>
          </a:p>
          <a:p>
            <a:pPr marL="342900" indent="-342900">
              <a:buFont typeface="Arial" panose="020B0604020202020204" pitchFamily="34" charset="0"/>
              <a:buChar char="•"/>
            </a:pPr>
            <a:r>
              <a:rPr lang="en-US" sz="2800" dirty="0">
                <a:solidFill>
                  <a:schemeClr val="bg1"/>
                </a:solidFill>
                <a:latin typeface="Times" panose="02020603050405020304" pitchFamily="18" charset="0"/>
                <a:cs typeface="Times" panose="02020603050405020304" pitchFamily="18" charset="0"/>
              </a:rPr>
              <a:t>Theme?  (remember to center this around a theme and your ism or </a:t>
            </a:r>
            <a:r>
              <a:rPr lang="en-US" sz="2800" dirty="0" err="1">
                <a:solidFill>
                  <a:schemeClr val="bg1"/>
                </a:solidFill>
                <a:latin typeface="Times" panose="02020603050405020304" pitchFamily="18" charset="0"/>
                <a:cs typeface="Times" panose="02020603050405020304" pitchFamily="18" charset="0"/>
              </a:rPr>
              <a:t>ation</a:t>
            </a:r>
            <a:r>
              <a:rPr lang="en-US" sz="2800" dirty="0">
                <a:solidFill>
                  <a:schemeClr val="bg1"/>
                </a:solidFill>
                <a:latin typeface="Times" panose="02020603050405020304" pitchFamily="18" charset="0"/>
                <a:cs typeface="Times" panose="02020603050405020304" pitchFamily="18" charset="0"/>
              </a:rPr>
              <a:t> words </a:t>
            </a:r>
          </a:p>
          <a:p>
            <a:pPr marL="342900" indent="-342900">
              <a:buFont typeface="Arial" panose="020B0604020202020204" pitchFamily="34" charset="0"/>
              <a:buChar char="•"/>
            </a:pPr>
            <a:r>
              <a:rPr lang="en-US" sz="2800" dirty="0">
                <a:solidFill>
                  <a:schemeClr val="bg1"/>
                </a:solidFill>
                <a:latin typeface="Times" panose="02020603050405020304" pitchFamily="18" charset="0"/>
                <a:cs typeface="Times" panose="02020603050405020304" pitchFamily="18" charset="0"/>
              </a:rPr>
              <a:t>Immediate fact – CANNOT be anything relating to what you will write in the body paragraphs </a:t>
            </a:r>
          </a:p>
        </p:txBody>
      </p:sp>
    </p:spTree>
    <p:extLst>
      <p:ext uri="{BB962C8B-B14F-4D97-AF65-F5344CB8AC3E}">
        <p14:creationId xmlns:p14="http://schemas.microsoft.com/office/powerpoint/2010/main" val="2559241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A871A-D1B5-6082-4F5F-B04BE9DE9A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2B1468-ECCA-6966-B0ED-4E8C93687D2E}"/>
              </a:ext>
            </a:extLst>
          </p:cNvPr>
          <p:cNvSpPr>
            <a:spLocks noGrp="1"/>
          </p:cNvSpPr>
          <p:nvPr>
            <p:ph idx="1"/>
          </p:nvPr>
        </p:nvSpPr>
        <p:spPr>
          <a:xfrm>
            <a:off x="351692" y="745588"/>
            <a:ext cx="11605846" cy="5274212"/>
          </a:xfrm>
          <a:solidFill>
            <a:schemeClr val="bg1"/>
          </a:solidFill>
          <a:ln>
            <a:solidFill>
              <a:srgbClr val="002060"/>
            </a:solidFill>
          </a:ln>
        </p:spPr>
        <p:txBody>
          <a:bodyPr>
            <a:normAutofit/>
          </a:bodyPr>
          <a:lstStyle/>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Essential Question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How did revivalism challenge and impact the Antebellum period of the early 19</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 United States? </a:t>
            </a:r>
          </a:p>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Students can:</a:t>
            </a:r>
          </a:p>
          <a:p>
            <a:pPr marL="633413" lvl="0"/>
            <a:r>
              <a:rPr lang="en-US" sz="2000" dirty="0">
                <a:latin typeface="Times New Roman" panose="02020603050405020304" pitchFamily="18" charset="0"/>
                <a:cs typeface="Times New Roman" panose="02020603050405020304" pitchFamily="18" charset="0"/>
              </a:rPr>
              <a:t>Evaluate factors that caused the desire amongst Americans to reform society during the Antebellum period</a:t>
            </a:r>
          </a:p>
          <a:p>
            <a:pPr marL="633413" lvl="0"/>
            <a:r>
              <a:rPr lang="en-US" sz="2000" dirty="0">
                <a:latin typeface="Times New Roman" panose="02020603050405020304" pitchFamily="18" charset="0"/>
                <a:cs typeface="Times New Roman" panose="02020603050405020304" pitchFamily="18" charset="0"/>
              </a:rPr>
              <a:t>Decipher impacts of social reform movements within the United States </a:t>
            </a:r>
          </a:p>
          <a:p>
            <a:pPr marL="0" indent="0">
              <a:buNone/>
            </a:pPr>
            <a:r>
              <a:rPr lang="en-US" sz="2400" b="1" dirty="0">
                <a:latin typeface="Georgia Pro Black" panose="02040A02050405020203" pitchFamily="18" charset="0"/>
              </a:rPr>
              <a:t>Agenda</a:t>
            </a:r>
          </a:p>
          <a:p>
            <a:pPr>
              <a:buFont typeface="Wingdings" panose="05000000000000000000" pitchFamily="2" charset="2"/>
              <a:buChar char="Ø"/>
            </a:pPr>
            <a:r>
              <a:rPr lang="en-US" sz="2400" b="1" dirty="0">
                <a:latin typeface="Georgia Pro Black" panose="02040A02050405020203" pitchFamily="18" charset="0"/>
              </a:rPr>
              <a:t>DBQ Writing</a:t>
            </a:r>
          </a:p>
          <a:p>
            <a:pPr marL="0" indent="0">
              <a:buNone/>
            </a:pPr>
            <a:r>
              <a:rPr lang="en-US" sz="2400" b="1" dirty="0">
                <a:latin typeface="Georgia Pro Black" panose="02040A02050405020203" pitchFamily="18" charset="0"/>
              </a:rPr>
              <a:t>Homework: </a:t>
            </a:r>
          </a:p>
          <a:p>
            <a:pPr>
              <a:buFont typeface="Wingdings" panose="05000000000000000000" pitchFamily="2" charset="2"/>
              <a:buChar char="Ø"/>
            </a:pPr>
            <a:r>
              <a:rPr lang="en-US" sz="2400" b="1" dirty="0">
                <a:solidFill>
                  <a:schemeClr val="accent6">
                    <a:lumMod val="50000"/>
                  </a:schemeClr>
                </a:solidFill>
                <a:latin typeface="Georgia Pro Black" panose="02040A02050405020203" pitchFamily="18" charset="0"/>
              </a:rPr>
              <a:t>No Homework – </a:t>
            </a:r>
            <a:r>
              <a:rPr lang="en-US" sz="2400" b="1">
                <a:solidFill>
                  <a:schemeClr val="accent6">
                    <a:lumMod val="50000"/>
                  </a:schemeClr>
                </a:solidFill>
                <a:latin typeface="Georgia Pro Black" panose="02040A02050405020203" pitchFamily="18" charset="0"/>
              </a:rPr>
              <a:t>Thanksgiving Holiday </a:t>
            </a:r>
            <a:endParaRPr lang="en-US" sz="2400" b="1" dirty="0">
              <a:latin typeface="Georgia Pro Black" panose="02040A02050405020203" pitchFamily="18" charset="0"/>
            </a:endParaRPr>
          </a:p>
        </p:txBody>
      </p:sp>
    </p:spTree>
    <p:extLst>
      <p:ext uri="{BB962C8B-B14F-4D97-AF65-F5344CB8AC3E}">
        <p14:creationId xmlns:p14="http://schemas.microsoft.com/office/powerpoint/2010/main" val="92045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533400" y="664179"/>
            <a:ext cx="10454640" cy="706964"/>
          </a:xfrm>
          <a:ln>
            <a:solidFill>
              <a:srgbClr val="FFC000"/>
            </a:solidFill>
          </a:ln>
        </p:spPr>
        <p:txBody>
          <a:bodyPr/>
          <a:lstStyle/>
          <a:p>
            <a:r>
              <a:rPr lang="en-US" dirty="0">
                <a:solidFill>
                  <a:schemeClr val="bg1"/>
                </a:solidFill>
                <a:latin typeface="Georgia Pro Black" panose="02040A02050405020203" pitchFamily="18" charset="0"/>
              </a:rPr>
              <a:t>Celebrating America</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320040" y="1462182"/>
            <a:ext cx="11643360" cy="4465320"/>
          </a:xfrm>
          <a:solidFill>
            <a:schemeClr val="bg1"/>
          </a:solidFill>
        </p:spPr>
        <p:txBody>
          <a:bodyPr>
            <a:normAutofit/>
          </a:bodyPr>
          <a:lstStyle/>
          <a:p>
            <a:pPr marL="0" indent="0">
              <a:buNone/>
            </a:pPr>
            <a:r>
              <a:rPr lang="en-US" sz="2400" b="1" dirty="0">
                <a:solidFill>
                  <a:schemeClr val="tx1"/>
                </a:solidFill>
                <a:latin typeface="Times New Roman" panose="02020603050405020304" pitchFamily="18" charset="0"/>
                <a:cs typeface="Times New Roman" panose="02020603050405020304" pitchFamily="18" charset="0"/>
              </a:rPr>
              <a:t>Cultural Nationalism: </a:t>
            </a:r>
            <a:r>
              <a:rPr lang="en-US" sz="2400" dirty="0">
                <a:solidFill>
                  <a:schemeClr val="tx1"/>
                </a:solidFill>
                <a:latin typeface="Times New Roman" panose="02020603050405020304" pitchFamily="18" charset="0"/>
                <a:cs typeface="Times New Roman" panose="02020603050405020304" pitchFamily="18" charset="0"/>
              </a:rPr>
              <a:t>themes of western expansion and pride in America (</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fervent nationalism</a:t>
            </a:r>
            <a:r>
              <a:rPr lang="en-US" sz="2400"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The Hudson River School: American Art and Early Environmentalism">
            <a:extLst>
              <a:ext uri="{FF2B5EF4-FFF2-40B4-BE49-F238E27FC236}">
                <a16:creationId xmlns:a16="http://schemas.microsoft.com/office/drawing/2014/main" id="{B888A50E-5F41-2BD3-76A4-0D424D073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2406014"/>
            <a:ext cx="3703320" cy="2303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dson River School | History, Characteristics, Artists | Sotheby's">
            <a:extLst>
              <a:ext uri="{FF2B5EF4-FFF2-40B4-BE49-F238E27FC236}">
                <a16:creationId xmlns:a16="http://schemas.microsoft.com/office/drawing/2014/main" id="{F882C51D-9BF1-ECB8-F3A8-DB4068C7B2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380" y="4233528"/>
            <a:ext cx="3375660" cy="23031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D8AEF1-6E23-15D3-FBB7-2595C9320EEC}"/>
              </a:ext>
            </a:extLst>
          </p:cNvPr>
          <p:cNvSpPr/>
          <p:nvPr/>
        </p:nvSpPr>
        <p:spPr>
          <a:xfrm>
            <a:off x="533400" y="5661184"/>
            <a:ext cx="3703320" cy="532637"/>
          </a:xfrm>
          <a:prstGeom prst="rect">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Hudson River School</a:t>
            </a:r>
          </a:p>
        </p:txBody>
      </p:sp>
      <p:sp>
        <p:nvSpPr>
          <p:cNvPr id="5" name="Rectangle 4">
            <a:extLst>
              <a:ext uri="{FF2B5EF4-FFF2-40B4-BE49-F238E27FC236}">
                <a16:creationId xmlns:a16="http://schemas.microsoft.com/office/drawing/2014/main" id="{BDB3A418-89D2-4147-46B3-6B41EDD9090E}"/>
              </a:ext>
            </a:extLst>
          </p:cNvPr>
          <p:cNvSpPr/>
          <p:nvPr/>
        </p:nvSpPr>
        <p:spPr>
          <a:xfrm>
            <a:off x="5013960" y="2011680"/>
            <a:ext cx="6606542" cy="3124200"/>
          </a:xfrm>
          <a:prstGeom prst="rect">
            <a:avLst/>
          </a:prstGeom>
          <a:solidFill>
            <a:srgbClr val="4006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a:latin typeface="Times" panose="02020603050405020304" pitchFamily="18" charset="0"/>
                <a:cs typeface="Times" panose="02020603050405020304" pitchFamily="18" charset="0"/>
              </a:rPr>
              <a:t>Artist &amp; Writers</a:t>
            </a:r>
            <a:r>
              <a:rPr lang="en-US" sz="2400" dirty="0">
                <a:latin typeface="Times" panose="02020603050405020304" pitchFamily="18" charset="0"/>
                <a:cs typeface="Times" panose="02020603050405020304" pitchFamily="18" charset="0"/>
              </a:rPr>
              <a:t>: focused on intuition, feelings, individual acts of heroism, &amp; the study of nature</a:t>
            </a:r>
          </a:p>
          <a:p>
            <a:r>
              <a:rPr lang="en-US" sz="2400" dirty="0">
                <a:latin typeface="Times" panose="02020603050405020304" pitchFamily="18" charset="0"/>
                <a:cs typeface="Times" panose="02020603050405020304" pitchFamily="18" charset="0"/>
              </a:rPr>
              <a:t>Literary Movements</a:t>
            </a:r>
          </a:p>
          <a:p>
            <a:pPr marL="342900" indent="-342900">
              <a:buFont typeface="Arial" panose="020B0604020202020204" pitchFamily="34" charset="0"/>
              <a:buChar char="•"/>
            </a:pPr>
            <a:r>
              <a:rPr lang="en-US" sz="2400" b="1" i="1" u="sng" dirty="0">
                <a:solidFill>
                  <a:srgbClr val="FFFF00"/>
                </a:solidFill>
                <a:latin typeface="Times" panose="02020603050405020304" pitchFamily="18" charset="0"/>
                <a:cs typeface="Times" panose="02020603050405020304" pitchFamily="18" charset="0"/>
              </a:rPr>
              <a:t>Transcendentalism</a:t>
            </a:r>
            <a:r>
              <a:rPr lang="en-US" sz="2400" dirty="0">
                <a:solidFill>
                  <a:srgbClr val="FFFF00"/>
                </a:solidFill>
                <a:latin typeface="Times" panose="02020603050405020304" pitchFamily="18" charset="0"/>
                <a:cs typeface="Times" panose="02020603050405020304" pitchFamily="18" charset="0"/>
              </a:rPr>
              <a:t> – idealistic system of thought based on unity of all creations, innate goodness of humanity, supremacy of insight &amp; experience</a:t>
            </a:r>
            <a:endParaRPr lang="en-US" sz="2400" b="1" i="1" u="sng" dirty="0">
              <a:solidFill>
                <a:srgbClr val="FFFF00"/>
              </a:solidFill>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en-US" sz="2400" b="1" i="1" u="sng" dirty="0">
                <a:solidFill>
                  <a:srgbClr val="FFFF00"/>
                </a:solidFill>
                <a:latin typeface="Times" panose="02020603050405020304" pitchFamily="18" charset="0"/>
                <a:cs typeface="Times" panose="02020603050405020304" pitchFamily="18" charset="0"/>
              </a:rPr>
              <a:t>Romanticism</a:t>
            </a:r>
            <a:r>
              <a:rPr lang="en-US" sz="2400" dirty="0">
                <a:solidFill>
                  <a:srgbClr val="FFFF00"/>
                </a:solidFill>
                <a:latin typeface="Times" panose="02020603050405020304" pitchFamily="18" charset="0"/>
                <a:cs typeface="Times" panose="02020603050405020304" pitchFamily="18" charset="0"/>
              </a:rPr>
              <a:t> </a:t>
            </a:r>
            <a:r>
              <a:rPr lang="en-US" sz="2400" dirty="0">
                <a:solidFill>
                  <a:schemeClr val="bg1"/>
                </a:solidFill>
                <a:latin typeface="Times" panose="02020603050405020304" pitchFamily="18" charset="0"/>
                <a:cs typeface="Times" panose="02020603050405020304" pitchFamily="18" charset="0"/>
              </a:rPr>
              <a:t>(inspiration, subjectivity, and the primacy of the individual)</a:t>
            </a:r>
            <a:endParaRPr lang="en-US" sz="2400" b="1" i="1" u="sng" dirty="0">
              <a:solidFill>
                <a:srgbClr val="FFFF00"/>
              </a:solidFill>
              <a:latin typeface="Times" panose="02020603050405020304" pitchFamily="18" charset="0"/>
              <a:cs typeface="Times" panose="02020603050405020304" pitchFamily="18" charset="0"/>
            </a:endParaRPr>
          </a:p>
        </p:txBody>
      </p:sp>
      <p:pic>
        <p:nvPicPr>
          <p:cNvPr id="1030" name="Picture 6" descr="Why Do Americans 'Color' But the British 'Colour?' Thank Noah Webster">
            <a:extLst>
              <a:ext uri="{FF2B5EF4-FFF2-40B4-BE49-F238E27FC236}">
                <a16:creationId xmlns:a16="http://schemas.microsoft.com/office/drawing/2014/main" id="{512CFD45-C387-7678-A0F7-1DBD02D42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060" y="5102637"/>
            <a:ext cx="2847975" cy="16002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32" name="Picture 8" descr="The Leatherstocking Tales: A Library of America Boxed Set | ThatSweetGift">
            <a:extLst>
              <a:ext uri="{FF2B5EF4-FFF2-40B4-BE49-F238E27FC236}">
                <a16:creationId xmlns:a16="http://schemas.microsoft.com/office/drawing/2014/main" id="{1F52AFD0-1BE7-284D-91FC-8A90A1820E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0666" y="4709160"/>
            <a:ext cx="1964054" cy="199367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731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58" y="91282"/>
            <a:ext cx="9617242" cy="792162"/>
          </a:xfrm>
          <a:solidFill>
            <a:schemeClr val="accent6">
              <a:lumMod val="50000"/>
            </a:schemeClr>
          </a:solidFill>
          <a:ln>
            <a:solidFill>
              <a:srgbClr val="FFC000"/>
            </a:solidFill>
          </a:ln>
        </p:spPr>
        <p:txBody>
          <a:bodyPr/>
          <a:lstStyle/>
          <a:p>
            <a:r>
              <a:rPr lang="en-US" dirty="0">
                <a:solidFill>
                  <a:schemeClr val="bg1"/>
                </a:solidFill>
                <a:latin typeface="Georgia Pro Black" panose="02040A02050405020203" pitchFamily="18" charset="0"/>
                <a:cs typeface="Times New Roman" panose="02020603050405020304" pitchFamily="18" charset="0"/>
              </a:rPr>
              <a:t>Cultural Impact – American Voice</a:t>
            </a:r>
          </a:p>
        </p:txBody>
      </p:sp>
      <p:sp>
        <p:nvSpPr>
          <p:cNvPr id="3" name="Content Placeholder 2"/>
          <p:cNvSpPr>
            <a:spLocks noGrp="1"/>
          </p:cNvSpPr>
          <p:nvPr>
            <p:ph idx="1"/>
          </p:nvPr>
        </p:nvSpPr>
        <p:spPr>
          <a:xfrm>
            <a:off x="256674" y="975517"/>
            <a:ext cx="6444823" cy="5601745"/>
          </a:xfrm>
          <a:solidFill>
            <a:schemeClr val="bg1"/>
          </a:solidFill>
          <a:ln>
            <a:solidFill>
              <a:schemeClr val="accent1"/>
            </a:solidFill>
          </a:ln>
        </p:spPr>
        <p:txBody>
          <a:bodyPr>
            <a:normAutofit lnSpcReduction="10000"/>
          </a:bodyPr>
          <a:lstStyle/>
          <a:p>
            <a:pPr marL="0" indent="0">
              <a:buNone/>
            </a:pPr>
            <a:r>
              <a:rPr lang="en-US" sz="2400" dirty="0">
                <a:solidFill>
                  <a:schemeClr val="tx1"/>
                </a:solidFill>
                <a:latin typeface="Times New Roman" panose="02020603050405020304" pitchFamily="18" charset="0"/>
                <a:cs typeface="Times New Roman" panose="02020603050405020304" pitchFamily="18" charset="0"/>
              </a:rPr>
              <a:t>Voices of Cultural Nationalism </a:t>
            </a:r>
          </a:p>
          <a:p>
            <a:r>
              <a:rPr lang="en-US" sz="2400" b="1" i="1" u="sng" dirty="0">
                <a:solidFill>
                  <a:srgbClr val="002060"/>
                </a:solidFill>
                <a:latin typeface="Times New Roman" panose="02020603050405020304" pitchFamily="18" charset="0"/>
                <a:cs typeface="Times New Roman" panose="02020603050405020304" pitchFamily="18" charset="0"/>
              </a:rPr>
              <a:t>Hudson River School</a:t>
            </a:r>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landscape painters (frontier spirit)</a:t>
            </a:r>
          </a:p>
          <a:p>
            <a:r>
              <a:rPr lang="en-US" sz="2400" b="1" i="1" dirty="0">
                <a:solidFill>
                  <a:srgbClr val="FF0000"/>
                </a:solidFill>
                <a:latin typeface="Times New Roman" panose="02020603050405020304" pitchFamily="18" charset="0"/>
                <a:cs typeface="Times New Roman" panose="02020603050405020304" pitchFamily="18" charset="0"/>
              </a:rPr>
              <a:t>Romanticism Writers</a:t>
            </a:r>
          </a:p>
          <a:p>
            <a:pPr lvl="1"/>
            <a:r>
              <a:rPr lang="en-US" sz="2400" b="1" i="1" dirty="0">
                <a:solidFill>
                  <a:srgbClr val="002060"/>
                </a:solidFill>
                <a:latin typeface="Times New Roman" panose="02020603050405020304" pitchFamily="18" charset="0"/>
                <a:cs typeface="Times New Roman" panose="02020603050405020304" pitchFamily="18" charset="0"/>
              </a:rPr>
              <a:t>Knickerbocker Society</a:t>
            </a:r>
          </a:p>
          <a:p>
            <a:pPr lvl="1"/>
            <a:r>
              <a:rPr lang="en-US" sz="2400" b="1" i="1" dirty="0">
                <a:solidFill>
                  <a:srgbClr val="002060"/>
                </a:solidFill>
                <a:latin typeface="Times New Roman" panose="02020603050405020304" pitchFamily="18" charset="0"/>
                <a:cs typeface="Times New Roman" panose="02020603050405020304" pitchFamily="18" charset="0"/>
              </a:rPr>
              <a:t>James Fenimore Cooper: Leatherstocking Tales</a:t>
            </a:r>
          </a:p>
          <a:p>
            <a:pPr lvl="1"/>
            <a:r>
              <a:rPr lang="en-US" sz="2400" b="1" i="1" dirty="0">
                <a:solidFill>
                  <a:srgbClr val="002060"/>
                </a:solidFill>
                <a:latin typeface="Times New Roman" panose="02020603050405020304" pitchFamily="18" charset="0"/>
                <a:cs typeface="Times New Roman" panose="02020603050405020304" pitchFamily="18" charset="0"/>
              </a:rPr>
              <a:t>Washington Irving: The Legend of Sleepy Hollow</a:t>
            </a:r>
          </a:p>
          <a:p>
            <a:pPr lvl="1"/>
            <a:r>
              <a:rPr lang="en-US" sz="2400" b="1" i="1" dirty="0">
                <a:solidFill>
                  <a:srgbClr val="002060"/>
                </a:solidFill>
                <a:latin typeface="Times New Roman" panose="02020603050405020304" pitchFamily="18" charset="0"/>
                <a:cs typeface="Times New Roman" panose="02020603050405020304" pitchFamily="18" charset="0"/>
              </a:rPr>
              <a:t>Edgar Allen Poe </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a:solidFill>
                  <a:schemeClr val="tx1"/>
                </a:solidFill>
                <a:latin typeface="Times New Roman" panose="02020603050405020304" pitchFamily="18" charset="0"/>
                <a:cs typeface="Times New Roman" panose="02020603050405020304" pitchFamily="18" charset="0"/>
              </a:rPr>
              <a:t>anti-nationalism</a:t>
            </a:r>
            <a:r>
              <a:rPr lang="en-US" sz="2400" b="1" i="1" dirty="0">
                <a:solidFill>
                  <a:srgbClr val="FF0000"/>
                </a:solidFill>
                <a:latin typeface="Times New Roman" panose="02020603050405020304" pitchFamily="18" charset="0"/>
                <a:cs typeface="Times New Roman" panose="02020603050405020304" pitchFamily="18" charset="0"/>
              </a:rPr>
              <a:t>)</a:t>
            </a:r>
          </a:p>
          <a:p>
            <a:pPr marL="342900" lvl="1" indent="-342900">
              <a:buFont typeface="Arial" panose="020B0604020202020204" pitchFamily="34" charset="0"/>
              <a:buChar char="•"/>
            </a:pPr>
            <a:r>
              <a:rPr lang="en-US" sz="2400" b="1" i="1" u="sng" dirty="0">
                <a:solidFill>
                  <a:srgbClr val="FF0000"/>
                </a:solidFill>
                <a:latin typeface="Times New Roman" panose="02020603050405020304" pitchFamily="18" charset="0"/>
                <a:cs typeface="Times New Roman" panose="02020603050405020304" pitchFamily="18" charset="0"/>
              </a:rPr>
              <a:t>North American Review </a:t>
            </a:r>
            <a:r>
              <a:rPr lang="en-US" sz="2400" b="1" i="1" dirty="0">
                <a:solidFill>
                  <a:srgbClr val="FF0000"/>
                </a:solidFill>
                <a:latin typeface="Times New Roman" panose="02020603050405020304" pitchFamily="18" charset="0"/>
                <a:cs typeface="Times New Roman" panose="02020603050405020304" pitchFamily="18" charset="0"/>
              </a:rPr>
              <a:t>(magazine)</a:t>
            </a:r>
          </a:p>
          <a:p>
            <a:pPr marL="342900" lvl="1" indent="-342900">
              <a:buFont typeface="Arial" panose="020B0604020202020204" pitchFamily="34" charset="0"/>
              <a:buChar char="•"/>
            </a:pPr>
            <a:r>
              <a:rPr lang="en-US" sz="2400" b="1" i="1" u="sng" dirty="0">
                <a:solidFill>
                  <a:srgbClr val="FF0000"/>
                </a:solidFill>
                <a:latin typeface="Times New Roman" panose="02020603050405020304" pitchFamily="18" charset="0"/>
                <a:cs typeface="Times New Roman" panose="02020603050405020304" pitchFamily="18" charset="0"/>
              </a:rPr>
              <a:t>Blueback Spellers </a:t>
            </a:r>
            <a:r>
              <a:rPr lang="en-US" sz="2400" b="1" i="1" dirty="0">
                <a:solidFill>
                  <a:srgbClr val="FF0000"/>
                </a:solidFill>
                <a:latin typeface="Times New Roman" panose="02020603050405020304" pitchFamily="18" charset="0"/>
                <a:cs typeface="Times New Roman" panose="02020603050405020304" pitchFamily="18" charset="0"/>
              </a:rPr>
              <a:t>&amp; </a:t>
            </a:r>
            <a:r>
              <a:rPr lang="en-US" sz="2400" b="1" i="1" u="sng" dirty="0">
                <a:solidFill>
                  <a:srgbClr val="FF0000"/>
                </a:solidFill>
                <a:latin typeface="Times New Roman" panose="02020603050405020304" pitchFamily="18" charset="0"/>
                <a:cs typeface="Times New Roman" panose="02020603050405020304" pitchFamily="18" charset="0"/>
              </a:rPr>
              <a:t>McGuffey Readers </a:t>
            </a:r>
            <a:r>
              <a:rPr lang="en-US" sz="2400" b="1" i="1" dirty="0">
                <a:solidFill>
                  <a:srgbClr val="FF0000"/>
                </a:solidFill>
                <a:latin typeface="Times New Roman" panose="02020603050405020304" pitchFamily="18" charset="0"/>
                <a:cs typeface="Times New Roman" panose="02020603050405020304" pitchFamily="18" charset="0"/>
              </a:rPr>
              <a:t>(school textbooks)</a:t>
            </a:r>
          </a:p>
        </p:txBody>
      </p:sp>
      <p:pic>
        <p:nvPicPr>
          <p:cNvPr id="4"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1618" y="3853560"/>
            <a:ext cx="5433707" cy="2586034"/>
          </a:xfrm>
          <a:prstGeom prst="rect">
            <a:avLst/>
          </a:prstGeom>
        </p:spPr>
      </p:pic>
      <p:pic>
        <p:nvPicPr>
          <p:cNvPr id="2050" name="Picture 2" descr="http://tse1.mm.bing.net/th?&amp;id=OIP.M904dd136e885617882b35b6fcf945767H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0610" y="682357"/>
            <a:ext cx="1748790" cy="25503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2.imagesbn.com/p/2940013662445_p0_v1_s260x4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619" y="1075485"/>
            <a:ext cx="1948668" cy="25860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Tell-Tale Heart and Other Writings - Poe, Edgar Allan: 9780780708198 -  AbeBooks">
            <a:extLst>
              <a:ext uri="{FF2B5EF4-FFF2-40B4-BE49-F238E27FC236}">
                <a16:creationId xmlns:a16="http://schemas.microsoft.com/office/drawing/2014/main" id="{1708AEFB-5AAA-36C4-3154-5E7B2B6657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9723" y="487363"/>
            <a:ext cx="1255602" cy="258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71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ED32-7C5B-F69F-1BE7-3088B76DCD35}"/>
              </a:ext>
            </a:extLst>
          </p:cNvPr>
          <p:cNvSpPr>
            <a:spLocks noGrp="1"/>
          </p:cNvSpPr>
          <p:nvPr>
            <p:ph type="title"/>
          </p:nvPr>
        </p:nvSpPr>
        <p:spPr>
          <a:xfrm>
            <a:off x="609600" y="494034"/>
            <a:ext cx="10454640" cy="706964"/>
          </a:xfrm>
          <a:ln>
            <a:solidFill>
              <a:srgbClr val="FFC000"/>
            </a:solidFill>
          </a:ln>
        </p:spPr>
        <p:txBody>
          <a:bodyPr/>
          <a:lstStyle/>
          <a:p>
            <a:r>
              <a:rPr lang="en-US" dirty="0">
                <a:solidFill>
                  <a:schemeClr val="bg1"/>
                </a:solidFill>
                <a:latin typeface="Georgia Pro Black" panose="02040A02050405020203" pitchFamily="18" charset="0"/>
              </a:rPr>
              <a:t>Transcendentalism </a:t>
            </a:r>
          </a:p>
        </p:txBody>
      </p:sp>
      <p:sp>
        <p:nvSpPr>
          <p:cNvPr id="3" name="Content Placeholder 2">
            <a:extLst>
              <a:ext uri="{FF2B5EF4-FFF2-40B4-BE49-F238E27FC236}">
                <a16:creationId xmlns:a16="http://schemas.microsoft.com/office/drawing/2014/main" id="{5332DABF-F732-C647-481B-82F9F18EB9B1}"/>
              </a:ext>
            </a:extLst>
          </p:cNvPr>
          <p:cNvSpPr>
            <a:spLocks noGrp="1"/>
          </p:cNvSpPr>
          <p:nvPr>
            <p:ph idx="1"/>
          </p:nvPr>
        </p:nvSpPr>
        <p:spPr>
          <a:xfrm>
            <a:off x="137160" y="1258148"/>
            <a:ext cx="11643360" cy="4709160"/>
          </a:xfrm>
          <a:solidFill>
            <a:schemeClr val="bg1"/>
          </a:solidFill>
        </p:spPr>
        <p:txBody>
          <a:bodyPr>
            <a:normAutofit/>
          </a:bodyPr>
          <a:lstStyle/>
          <a:p>
            <a:pPr marL="0" indent="0">
              <a:buNone/>
            </a:pPr>
            <a:r>
              <a:rPr lang="en-US" sz="2400" b="1" u="sng" dirty="0">
                <a:solidFill>
                  <a:schemeClr val="tx1"/>
                </a:solidFill>
                <a:latin typeface="Times New Roman" panose="02020603050405020304" pitchFamily="18" charset="0"/>
                <a:cs typeface="Times New Roman" panose="02020603050405020304" pitchFamily="18" charset="0"/>
              </a:rPr>
              <a:t>Transcendentalism</a:t>
            </a:r>
            <a:r>
              <a:rPr lang="en-US" sz="2400" dirty="0">
                <a:solidFill>
                  <a:schemeClr val="tx1"/>
                </a:solidFill>
                <a:latin typeface="Times New Roman" panose="02020603050405020304" pitchFamily="18" charset="0"/>
                <a:cs typeface="Times New Roman" panose="02020603050405020304" pitchFamily="18" charset="0"/>
              </a:rPr>
              <a:t> focuses on </a:t>
            </a:r>
            <a:r>
              <a:rPr lang="en-US" sz="2400" b="1" u="sng" dirty="0">
                <a:solidFill>
                  <a:srgbClr val="7030A0"/>
                </a:solidFill>
                <a:latin typeface="Times New Roman" panose="02020603050405020304" pitchFamily="18" charset="0"/>
                <a:cs typeface="Times New Roman" panose="02020603050405020304" pitchFamily="18" charset="0"/>
              </a:rPr>
              <a:t>self-reliance</a:t>
            </a:r>
            <a:r>
              <a:rPr lang="en-US" sz="2400" dirty="0">
                <a:solidFill>
                  <a:srgbClr val="7030A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(Rugged individualism)</a:t>
            </a:r>
          </a:p>
          <a:p>
            <a:r>
              <a:rPr lang="en-US" sz="2400" b="1" u="sng" dirty="0">
                <a:solidFill>
                  <a:srgbClr val="002060"/>
                </a:solidFill>
                <a:latin typeface="Times New Roman" panose="02020603050405020304" pitchFamily="18" charset="0"/>
                <a:cs typeface="Times New Roman" panose="02020603050405020304" pitchFamily="18" charset="0"/>
              </a:rPr>
              <a:t>Ralph Waldo Emerson</a:t>
            </a:r>
            <a:r>
              <a:rPr lang="en-US" sz="2400" dirty="0">
                <a:solidFill>
                  <a:srgbClr val="002060"/>
                </a:solidFill>
                <a:latin typeface="Times New Roman" panose="02020603050405020304" pitchFamily="18" charset="0"/>
                <a:cs typeface="Times New Roman" panose="02020603050405020304" pitchFamily="18" charset="0"/>
              </a:rPr>
              <a:t> (founder): writer, unitary minister, &amp; lyceum lecturer </a:t>
            </a:r>
            <a:endParaRPr lang="en-US" sz="2400" b="1" u="sng"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QUOTES: Wisdom &amp; wit – Ralph Waldo Emerson – The Long Victorian">
            <a:extLst>
              <a:ext uri="{FF2B5EF4-FFF2-40B4-BE49-F238E27FC236}">
                <a16:creationId xmlns:a16="http://schemas.microsoft.com/office/drawing/2014/main" id="{ECAD8A3A-2AA0-A8EF-824B-8D488495C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3975735"/>
            <a:ext cx="21336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51BE40C8-2F2B-BF0C-BFF9-53CD796D9A9C}"/>
              </a:ext>
            </a:extLst>
          </p:cNvPr>
          <p:cNvSpPr/>
          <p:nvPr/>
        </p:nvSpPr>
        <p:spPr>
          <a:xfrm>
            <a:off x="411480" y="2423159"/>
            <a:ext cx="4389120" cy="1552575"/>
          </a:xfrm>
          <a:prstGeom prst="cloudCallout">
            <a:avLst>
              <a:gd name="adj1" fmla="val -20915"/>
              <a:gd name="adj2" fmla="val 74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only person you are destined to become, is the  person you decide to be.</a:t>
            </a:r>
          </a:p>
        </p:txBody>
      </p:sp>
      <p:sp>
        <p:nvSpPr>
          <p:cNvPr id="5" name="Rectangle 4">
            <a:extLst>
              <a:ext uri="{FF2B5EF4-FFF2-40B4-BE49-F238E27FC236}">
                <a16:creationId xmlns:a16="http://schemas.microsoft.com/office/drawing/2014/main" id="{A89DE94D-E768-4432-9C0F-4A8780EFD94E}"/>
              </a:ext>
            </a:extLst>
          </p:cNvPr>
          <p:cNvSpPr/>
          <p:nvPr/>
        </p:nvSpPr>
        <p:spPr>
          <a:xfrm>
            <a:off x="5059426" y="2278380"/>
            <a:ext cx="6979920" cy="2301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Transcendentalist Writers:</a:t>
            </a:r>
          </a:p>
          <a:p>
            <a:pPr marL="342900" indent="-342900">
              <a:buFont typeface="Arial" panose="020B0604020202020204" pitchFamily="34" charset="0"/>
              <a:buChar char="•"/>
            </a:pPr>
            <a:r>
              <a:rPr lang="en-US" sz="2400" b="1" u="sng" dirty="0">
                <a:solidFill>
                  <a:srgbClr val="FFFF00"/>
                </a:solidFill>
                <a:latin typeface="Times" panose="02020603050405020304" pitchFamily="18" charset="0"/>
                <a:cs typeface="Times" panose="02020603050405020304" pitchFamily="18" charset="0"/>
              </a:rPr>
              <a:t>Henry David Thoreau: </a:t>
            </a:r>
          </a:p>
          <a:p>
            <a:pPr marL="800100" lvl="1"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a:t>
            </a:r>
            <a:r>
              <a:rPr lang="en-US" sz="2400" i="1" u="sng" dirty="0">
                <a:solidFill>
                  <a:srgbClr val="FFFF00"/>
                </a:solidFill>
                <a:latin typeface="Times" panose="02020603050405020304" pitchFamily="18" charset="0"/>
                <a:cs typeface="Times" panose="02020603050405020304" pitchFamily="18" charset="0"/>
              </a:rPr>
              <a:t>Resistance of Civil Disobedience</a:t>
            </a:r>
            <a:r>
              <a:rPr lang="en-US" sz="2400" dirty="0">
                <a:latin typeface="Times" panose="02020603050405020304" pitchFamily="18" charset="0"/>
                <a:cs typeface="Times" panose="02020603050405020304" pitchFamily="18" charset="0"/>
              </a:rPr>
              <a:t>” (1839) </a:t>
            </a:r>
          </a:p>
          <a:p>
            <a:pPr marL="800100" lvl="1"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Walden (1854) </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Walt Whitman: </a:t>
            </a:r>
          </a:p>
          <a:p>
            <a:pPr marL="800100" lvl="1"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Leaves in the Grass</a:t>
            </a:r>
          </a:p>
        </p:txBody>
      </p:sp>
      <p:pic>
        <p:nvPicPr>
          <p:cNvPr id="6" name="Picture 5" descr="http://tse1.mm.bing.net/th?&amp;id=OIP.M1f2d1de8979871a82ac3061c63932949H2&amp;w=300&amp;h=300&amp;c=0&amp;pid=1.9&amp;rs=0&amp;p=0">
            <a:extLst>
              <a:ext uri="{FF2B5EF4-FFF2-40B4-BE49-F238E27FC236}">
                <a16:creationId xmlns:a16="http://schemas.microsoft.com/office/drawing/2014/main" id="{11993878-E772-B7B2-E3D3-465150D65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440" y="4494726"/>
            <a:ext cx="1790700" cy="20984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bout Henry David Thoreau - Poem Analysis">
            <a:extLst>
              <a:ext uri="{FF2B5EF4-FFF2-40B4-BE49-F238E27FC236}">
                <a16:creationId xmlns:a16="http://schemas.microsoft.com/office/drawing/2014/main" id="{99007326-7FDE-23EC-668A-189D7F8B8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9386" y="3657920"/>
            <a:ext cx="2143125" cy="3003232"/>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758A1F4A-3244-4B44-3EB1-C5E82A660427}"/>
              </a:ext>
            </a:extLst>
          </p:cNvPr>
          <p:cNvSpPr/>
          <p:nvPr/>
        </p:nvSpPr>
        <p:spPr>
          <a:xfrm>
            <a:off x="9949946" y="3612728"/>
            <a:ext cx="2143125" cy="969523"/>
          </a:xfrm>
          <a:prstGeom prst="wedgeEllipseCallout">
            <a:avLst>
              <a:gd name="adj1" fmla="val -43974"/>
              <a:gd name="adj2" fmla="val 86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Resist unjust laws!</a:t>
            </a:r>
          </a:p>
        </p:txBody>
      </p:sp>
    </p:spTree>
    <p:extLst>
      <p:ext uri="{BB962C8B-B14F-4D97-AF65-F5344CB8AC3E}">
        <p14:creationId xmlns:p14="http://schemas.microsoft.com/office/powerpoint/2010/main" val="143429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CD901E-0074-C410-BD39-44E17A281D8C}"/>
              </a:ext>
            </a:extLst>
          </p:cNvPr>
          <p:cNvSpPr>
            <a:spLocks noGrp="1"/>
          </p:cNvSpPr>
          <p:nvPr>
            <p:ph idx="1"/>
          </p:nvPr>
        </p:nvSpPr>
        <p:spPr>
          <a:xfrm>
            <a:off x="351692" y="745588"/>
            <a:ext cx="11605846" cy="5274212"/>
          </a:xfrm>
          <a:solidFill>
            <a:schemeClr val="bg1"/>
          </a:solidFill>
          <a:ln>
            <a:solidFill>
              <a:srgbClr val="002060"/>
            </a:solidFill>
          </a:ln>
        </p:spPr>
        <p:txBody>
          <a:bodyPr>
            <a:normAutofit fontScale="92500"/>
          </a:bodyPr>
          <a:lstStyle/>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Essential Question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How did revivalism challenge and impact the Antebellum period of the early 19</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 United States? </a:t>
            </a:r>
          </a:p>
          <a:p>
            <a:pPr marL="109728" indent="0">
              <a:buNone/>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Students can:</a:t>
            </a:r>
          </a:p>
          <a:p>
            <a:pPr marL="633413" lvl="0"/>
            <a:r>
              <a:rPr lang="en-US" sz="2000" dirty="0">
                <a:latin typeface="Times New Roman" panose="02020603050405020304" pitchFamily="18" charset="0"/>
                <a:cs typeface="Times New Roman" panose="02020603050405020304" pitchFamily="18" charset="0"/>
              </a:rPr>
              <a:t>Evaluate factors that caused the desire amongst Americans to reform society during the Antebellum period</a:t>
            </a:r>
          </a:p>
          <a:p>
            <a:pPr marL="633413" lvl="0"/>
            <a:r>
              <a:rPr lang="en-US" sz="2000" dirty="0">
                <a:latin typeface="Times New Roman" panose="02020603050405020304" pitchFamily="18" charset="0"/>
                <a:cs typeface="Times New Roman" panose="02020603050405020304" pitchFamily="18" charset="0"/>
              </a:rPr>
              <a:t>Decipher impacts of social reform movements within the United States </a:t>
            </a:r>
          </a:p>
          <a:p>
            <a:pPr marL="0" indent="0">
              <a:buNone/>
            </a:pPr>
            <a:r>
              <a:rPr lang="en-US" sz="2400" b="1" dirty="0">
                <a:latin typeface="Georgia Pro Black" panose="02040A02050405020203" pitchFamily="18" charset="0"/>
              </a:rPr>
              <a:t>Agenda</a:t>
            </a:r>
          </a:p>
          <a:p>
            <a:pPr>
              <a:buFont typeface="Wingdings" panose="05000000000000000000" pitchFamily="2" charset="2"/>
              <a:buChar char="Ø"/>
            </a:pPr>
            <a:r>
              <a:rPr lang="en-US" sz="2400" b="1" dirty="0">
                <a:latin typeface="Georgia Pro Black" panose="02040A02050405020203" pitchFamily="18" charset="0"/>
              </a:rPr>
              <a:t>Historic Parallels</a:t>
            </a:r>
          </a:p>
          <a:p>
            <a:pPr>
              <a:buFont typeface="Wingdings" panose="05000000000000000000" pitchFamily="2" charset="2"/>
              <a:buChar char="Ø"/>
            </a:pPr>
            <a:r>
              <a:rPr lang="en-US" sz="2400" b="1" dirty="0">
                <a:latin typeface="Georgia Pro Black" panose="02040A02050405020203" pitchFamily="18" charset="0"/>
              </a:rPr>
              <a:t>A Revivalist Movement</a:t>
            </a:r>
          </a:p>
          <a:p>
            <a:pPr>
              <a:buFont typeface="Wingdings" panose="05000000000000000000" pitchFamily="2" charset="2"/>
              <a:buChar char="Ø"/>
            </a:pPr>
            <a:r>
              <a:rPr lang="en-US" sz="2400" b="1" dirty="0">
                <a:latin typeface="Georgia Pro Black" panose="02040A02050405020203" pitchFamily="18" charset="0"/>
              </a:rPr>
              <a:t>Age of Reform Speed Dating</a:t>
            </a:r>
          </a:p>
          <a:p>
            <a:pPr marL="0" indent="0">
              <a:buNone/>
            </a:pPr>
            <a:r>
              <a:rPr lang="en-US" sz="2400" b="1" dirty="0">
                <a:latin typeface="Georgia Pro Black" panose="02040A02050405020203" pitchFamily="18" charset="0"/>
              </a:rPr>
              <a:t>Homework: </a:t>
            </a:r>
          </a:p>
          <a:p>
            <a:pPr>
              <a:buFont typeface="Wingdings" panose="05000000000000000000" pitchFamily="2" charset="2"/>
              <a:buChar char="Ø"/>
            </a:pPr>
            <a:r>
              <a:rPr lang="en-US" sz="2400" b="1" dirty="0">
                <a:solidFill>
                  <a:schemeClr val="accent6">
                    <a:lumMod val="50000"/>
                  </a:schemeClr>
                </a:solidFill>
                <a:latin typeface="Georgia Pro Black" panose="02040A02050405020203" pitchFamily="18" charset="0"/>
              </a:rPr>
              <a:t>Research Your Reform Movement</a:t>
            </a:r>
          </a:p>
          <a:p>
            <a:pPr>
              <a:buFont typeface="Wingdings" panose="05000000000000000000" pitchFamily="2" charset="2"/>
              <a:buChar char="Ø"/>
            </a:pPr>
            <a:r>
              <a:rPr lang="en-US" sz="2400" b="1" dirty="0">
                <a:latin typeface="Georgia Pro Black" panose="02040A02050405020203" pitchFamily="18" charset="0"/>
              </a:rPr>
              <a:t>Unit IV Test – 12/11</a:t>
            </a:r>
          </a:p>
        </p:txBody>
      </p:sp>
    </p:spTree>
    <p:extLst>
      <p:ext uri="{BB962C8B-B14F-4D97-AF65-F5344CB8AC3E}">
        <p14:creationId xmlns:p14="http://schemas.microsoft.com/office/powerpoint/2010/main" val="104517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2239</TotalTime>
  <Words>3407</Words>
  <Application>Microsoft Office PowerPoint</Application>
  <PresentationFormat>Widescreen</PresentationFormat>
  <Paragraphs>433</Paragraphs>
  <Slides>51</Slides>
  <Notes>16</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Amasis MT Pro Black</vt:lpstr>
      <vt:lpstr>Arial</vt:lpstr>
      <vt:lpstr>Calibri</vt:lpstr>
      <vt:lpstr>Century Gothic</vt:lpstr>
      <vt:lpstr>Georgia Pro Black</vt:lpstr>
      <vt:lpstr>Merriweather</vt:lpstr>
      <vt:lpstr>Times</vt:lpstr>
      <vt:lpstr>Times New Roman</vt:lpstr>
      <vt:lpstr>Wingdings</vt:lpstr>
      <vt:lpstr>Wingdings 3</vt:lpstr>
      <vt:lpstr>Ion Boardroom</vt:lpstr>
      <vt:lpstr>The Ferment of Reform &amp; Culture</vt:lpstr>
      <vt:lpstr>PowerPoint Presentation</vt:lpstr>
      <vt:lpstr>A National Development</vt:lpstr>
      <vt:lpstr>A National Development</vt:lpstr>
      <vt:lpstr>Defining American 1800-1850</vt:lpstr>
      <vt:lpstr>Celebrating America</vt:lpstr>
      <vt:lpstr>Cultural Impact – American Voice</vt:lpstr>
      <vt:lpstr>Transcendentalism </vt:lpstr>
      <vt:lpstr>PowerPoint Presentation</vt:lpstr>
      <vt:lpstr>Essential Question</vt:lpstr>
      <vt:lpstr>A National Development</vt:lpstr>
      <vt:lpstr>A New Awakening</vt:lpstr>
      <vt:lpstr>Revival Movement</vt:lpstr>
      <vt:lpstr>Growth of Religion 1780 - 1860</vt:lpstr>
      <vt:lpstr>Religion to the MASSES</vt:lpstr>
      <vt:lpstr>Growth of New Denominations </vt:lpstr>
      <vt:lpstr>Effects of Revivalism </vt:lpstr>
      <vt:lpstr>PowerPoint Presentation</vt:lpstr>
      <vt:lpstr>Rise of a Great Awakening</vt:lpstr>
      <vt:lpstr>Rise of Reform </vt:lpstr>
      <vt:lpstr>Rise of Reform </vt:lpstr>
      <vt:lpstr>Reform Movement Goals</vt:lpstr>
      <vt:lpstr>Reform Movement Goals</vt:lpstr>
      <vt:lpstr>In Defense of Slavery</vt:lpstr>
      <vt:lpstr>Public Education Movement </vt:lpstr>
      <vt:lpstr>Expansion of Education </vt:lpstr>
      <vt:lpstr>Rise of Reform </vt:lpstr>
      <vt:lpstr>The Temperance Transformation </vt:lpstr>
      <vt:lpstr>Penitentiary &amp; Asylum Reform </vt:lpstr>
      <vt:lpstr>Transformation of Republican Motherhood</vt:lpstr>
      <vt:lpstr>The Jeremiah Sermon on Women’s Equality</vt:lpstr>
      <vt:lpstr>Distribution of Slave Population </vt:lpstr>
      <vt:lpstr>Questioning Slavery </vt:lpstr>
      <vt:lpstr>Reaction to Abolitionism </vt:lpstr>
      <vt:lpstr>Radical Abolitionism </vt:lpstr>
      <vt:lpstr>Rise of the underground railroad</vt:lpstr>
      <vt:lpstr>A Southern Defense of Slavery</vt:lpstr>
      <vt:lpstr>Educating the North</vt:lpstr>
      <vt:lpstr>PowerPoint Presentation</vt:lpstr>
      <vt:lpstr>Awaken From Sin</vt:lpstr>
      <vt:lpstr>Utopian Societies</vt:lpstr>
      <vt:lpstr>Rise of Romanticism </vt:lpstr>
      <vt:lpstr>PowerPoint Presentation</vt:lpstr>
      <vt:lpstr>Speed Dating</vt:lpstr>
      <vt:lpstr>Match the Reformer to the movement</vt:lpstr>
      <vt:lpstr>Speed Dating</vt:lpstr>
      <vt:lpstr>PowerPoint Presentation</vt:lpstr>
      <vt:lpstr>Unit IV DBQ</vt:lpstr>
      <vt:lpstr>Unit IV DBQ</vt:lpstr>
      <vt:lpstr>Unit IV DBQ</vt:lpstr>
      <vt:lpstr>PowerPoint Presentation</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Ferment of Reform &amp; Culture</dc:title>
  <dc:creator>Hultberg, Andrew P</dc:creator>
  <cp:lastModifiedBy>Hultberg, Andrew P</cp:lastModifiedBy>
  <cp:revision>24</cp:revision>
  <dcterms:created xsi:type="dcterms:W3CDTF">2023-11-30T20:37:52Z</dcterms:created>
  <dcterms:modified xsi:type="dcterms:W3CDTF">2024-11-25T21:00:26Z</dcterms:modified>
</cp:coreProperties>
</file>