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6"/>
  </p:notesMasterIdLst>
  <p:sldIdLst>
    <p:sldId id="256" r:id="rId2"/>
    <p:sldId id="365" r:id="rId3"/>
    <p:sldId id="317" r:id="rId4"/>
    <p:sldId id="353" r:id="rId5"/>
    <p:sldId id="258" r:id="rId6"/>
    <p:sldId id="375" r:id="rId7"/>
    <p:sldId id="307" r:id="rId8"/>
    <p:sldId id="404" r:id="rId9"/>
    <p:sldId id="311" r:id="rId10"/>
    <p:sldId id="376" r:id="rId11"/>
    <p:sldId id="377" r:id="rId12"/>
    <p:sldId id="380" r:id="rId13"/>
    <p:sldId id="378" r:id="rId14"/>
    <p:sldId id="308" r:id="rId15"/>
    <p:sldId id="410" r:id="rId16"/>
    <p:sldId id="411" r:id="rId17"/>
    <p:sldId id="364" r:id="rId18"/>
    <p:sldId id="386" r:id="rId19"/>
    <p:sldId id="387" r:id="rId20"/>
    <p:sldId id="388" r:id="rId21"/>
    <p:sldId id="312" r:id="rId22"/>
    <p:sldId id="412" r:id="rId23"/>
    <p:sldId id="414" r:id="rId24"/>
    <p:sldId id="406" r:id="rId25"/>
    <p:sldId id="405" r:id="rId26"/>
    <p:sldId id="407" r:id="rId27"/>
    <p:sldId id="390" r:id="rId28"/>
    <p:sldId id="408" r:id="rId29"/>
    <p:sldId id="409" r:id="rId30"/>
    <p:sldId id="413" r:id="rId31"/>
    <p:sldId id="383" r:id="rId32"/>
    <p:sldId id="315" r:id="rId33"/>
    <p:sldId id="314" r:id="rId34"/>
    <p:sldId id="354" r:id="rId35"/>
    <p:sldId id="337" r:id="rId36"/>
    <p:sldId id="396" r:id="rId37"/>
    <p:sldId id="398" r:id="rId38"/>
    <p:sldId id="397" r:id="rId39"/>
    <p:sldId id="356" r:id="rId40"/>
    <p:sldId id="415" r:id="rId41"/>
    <p:sldId id="381" r:id="rId42"/>
    <p:sldId id="384" r:id="rId43"/>
    <p:sldId id="318" r:id="rId44"/>
    <p:sldId id="324" r:id="rId45"/>
    <p:sldId id="369" r:id="rId46"/>
    <p:sldId id="325" r:id="rId47"/>
    <p:sldId id="416" r:id="rId48"/>
    <p:sldId id="382" r:id="rId49"/>
    <p:sldId id="370" r:id="rId50"/>
    <p:sldId id="391" r:id="rId51"/>
    <p:sldId id="358" r:id="rId52"/>
    <p:sldId id="359" r:id="rId53"/>
    <p:sldId id="323" r:id="rId54"/>
    <p:sldId id="372" r:id="rId55"/>
    <p:sldId id="326" r:id="rId56"/>
    <p:sldId id="320" r:id="rId57"/>
    <p:sldId id="321" r:id="rId58"/>
    <p:sldId id="322" r:id="rId59"/>
    <p:sldId id="374" r:id="rId60"/>
    <p:sldId id="371" r:id="rId61"/>
    <p:sldId id="327" r:id="rId62"/>
    <p:sldId id="392" r:id="rId63"/>
    <p:sldId id="393" r:id="rId64"/>
    <p:sldId id="385" r:id="rId65"/>
    <p:sldId id="360" r:id="rId66"/>
    <p:sldId id="394" r:id="rId67"/>
    <p:sldId id="350" r:id="rId68"/>
    <p:sldId id="349" r:id="rId69"/>
    <p:sldId id="395" r:id="rId70"/>
    <p:sldId id="329" r:id="rId71"/>
    <p:sldId id="403" r:id="rId72"/>
    <p:sldId id="373" r:id="rId73"/>
    <p:sldId id="355" r:id="rId74"/>
    <p:sldId id="399" r:id="rId75"/>
    <p:sldId id="400" r:id="rId76"/>
    <p:sldId id="401" r:id="rId77"/>
    <p:sldId id="402" r:id="rId78"/>
    <p:sldId id="361" r:id="rId79"/>
    <p:sldId id="362" r:id="rId80"/>
    <p:sldId id="344" r:id="rId81"/>
    <p:sldId id="338" r:id="rId82"/>
    <p:sldId id="352" r:id="rId83"/>
    <p:sldId id="345" r:id="rId84"/>
    <p:sldId id="346" r:id="rId8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00"/>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73"/>
  </p:normalViewPr>
  <p:slideViewPr>
    <p:cSldViewPr>
      <p:cViewPr varScale="1">
        <p:scale>
          <a:sx n="64" d="100"/>
          <a:sy n="64" d="100"/>
        </p:scale>
        <p:origin x="1482"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ableStyles" Target="tableStyle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AB4C43-4D05-4C74-BA2E-984A7E398CF3}" type="datetimeFigureOut">
              <a:rPr lang="en-US" smtClean="0"/>
              <a:t>1/5/2024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021484-1AA2-452D-9D6A-A4A1353B5712}" type="slidenum">
              <a:rPr lang="en-US" smtClean="0"/>
              <a:t>‹#›</a:t>
            </a:fld>
            <a:endParaRPr lang="en-US"/>
          </a:p>
        </p:txBody>
      </p:sp>
    </p:spTree>
    <p:extLst>
      <p:ext uri="{BB962C8B-B14F-4D97-AF65-F5344CB8AC3E}">
        <p14:creationId xmlns:p14="http://schemas.microsoft.com/office/powerpoint/2010/main" val="13679258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021484-1AA2-452D-9D6A-A4A1353B5712}" type="slidenum">
              <a:rPr lang="en-US" smtClean="0"/>
              <a:t>12</a:t>
            </a:fld>
            <a:endParaRPr lang="en-US"/>
          </a:p>
        </p:txBody>
      </p:sp>
    </p:spTree>
    <p:extLst>
      <p:ext uri="{BB962C8B-B14F-4D97-AF65-F5344CB8AC3E}">
        <p14:creationId xmlns:p14="http://schemas.microsoft.com/office/powerpoint/2010/main" val="18395265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021484-1AA2-452D-9D6A-A4A1353B5712}" type="slidenum">
              <a:rPr lang="en-US" smtClean="0"/>
              <a:t>13</a:t>
            </a:fld>
            <a:endParaRPr lang="en-US"/>
          </a:p>
        </p:txBody>
      </p:sp>
    </p:spTree>
    <p:extLst>
      <p:ext uri="{BB962C8B-B14F-4D97-AF65-F5344CB8AC3E}">
        <p14:creationId xmlns:p14="http://schemas.microsoft.com/office/powerpoint/2010/main" val="28499313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021484-1AA2-452D-9D6A-A4A1353B5712}" type="slidenum">
              <a:rPr lang="en-US" smtClean="0"/>
              <a:t>74</a:t>
            </a:fld>
            <a:endParaRPr lang="en-US"/>
          </a:p>
        </p:txBody>
      </p:sp>
    </p:spTree>
    <p:extLst>
      <p:ext uri="{BB962C8B-B14F-4D97-AF65-F5344CB8AC3E}">
        <p14:creationId xmlns:p14="http://schemas.microsoft.com/office/powerpoint/2010/main" val="28642924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CAA215D-2925-449B-A13F-021BE85A8569}" type="datetimeFigureOut">
              <a:rPr lang="en-US" smtClean="0"/>
              <a:t>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5A9383-3DDA-4013-8341-7C0226F9DCEA}" type="slidenum">
              <a:rPr lang="en-US" smtClean="0"/>
              <a:t>‹#›</a:t>
            </a:fld>
            <a:endParaRPr lang="en-US"/>
          </a:p>
        </p:txBody>
      </p:sp>
    </p:spTree>
    <p:extLst>
      <p:ext uri="{BB962C8B-B14F-4D97-AF65-F5344CB8AC3E}">
        <p14:creationId xmlns:p14="http://schemas.microsoft.com/office/powerpoint/2010/main" val="24869011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AA215D-2925-449B-A13F-021BE85A8569}" type="datetimeFigureOut">
              <a:rPr lang="en-US" smtClean="0"/>
              <a:t>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5A9383-3DDA-4013-8341-7C0226F9DCEA}" type="slidenum">
              <a:rPr lang="en-US" smtClean="0"/>
              <a:t>‹#›</a:t>
            </a:fld>
            <a:endParaRPr lang="en-US"/>
          </a:p>
        </p:txBody>
      </p:sp>
    </p:spTree>
    <p:extLst>
      <p:ext uri="{BB962C8B-B14F-4D97-AF65-F5344CB8AC3E}">
        <p14:creationId xmlns:p14="http://schemas.microsoft.com/office/powerpoint/2010/main" val="8317217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AA215D-2925-449B-A13F-021BE85A8569}" type="datetimeFigureOut">
              <a:rPr lang="en-US" smtClean="0"/>
              <a:t>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5A9383-3DDA-4013-8341-7C0226F9DCEA}" type="slidenum">
              <a:rPr lang="en-US" smtClean="0"/>
              <a:t>‹#›</a:t>
            </a:fld>
            <a:endParaRPr lang="en-US"/>
          </a:p>
        </p:txBody>
      </p:sp>
    </p:spTree>
    <p:extLst>
      <p:ext uri="{BB962C8B-B14F-4D97-AF65-F5344CB8AC3E}">
        <p14:creationId xmlns:p14="http://schemas.microsoft.com/office/powerpoint/2010/main" val="29257065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AA215D-2925-449B-A13F-021BE85A8569}" type="datetimeFigureOut">
              <a:rPr lang="en-US" smtClean="0"/>
              <a:t>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5A9383-3DDA-4013-8341-7C0226F9DCEA}" type="slidenum">
              <a:rPr lang="en-US" smtClean="0"/>
              <a:t>‹#›</a:t>
            </a:fld>
            <a:endParaRPr lang="en-US"/>
          </a:p>
        </p:txBody>
      </p:sp>
    </p:spTree>
    <p:extLst>
      <p:ext uri="{BB962C8B-B14F-4D97-AF65-F5344CB8AC3E}">
        <p14:creationId xmlns:p14="http://schemas.microsoft.com/office/powerpoint/2010/main" val="3202198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CAA215D-2925-449B-A13F-021BE85A8569}" type="datetimeFigureOut">
              <a:rPr lang="en-US" smtClean="0"/>
              <a:t>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5A9383-3DDA-4013-8341-7C0226F9DCEA}" type="slidenum">
              <a:rPr lang="en-US" smtClean="0"/>
              <a:t>‹#›</a:t>
            </a:fld>
            <a:endParaRPr lang="en-US"/>
          </a:p>
        </p:txBody>
      </p:sp>
    </p:spTree>
    <p:extLst>
      <p:ext uri="{BB962C8B-B14F-4D97-AF65-F5344CB8AC3E}">
        <p14:creationId xmlns:p14="http://schemas.microsoft.com/office/powerpoint/2010/main" val="19304271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CAA215D-2925-449B-A13F-021BE85A8569}" type="datetimeFigureOut">
              <a:rPr lang="en-US" smtClean="0"/>
              <a:t>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5A9383-3DDA-4013-8341-7C0226F9DCEA}" type="slidenum">
              <a:rPr lang="en-US" smtClean="0"/>
              <a:t>‹#›</a:t>
            </a:fld>
            <a:endParaRPr lang="en-US"/>
          </a:p>
        </p:txBody>
      </p:sp>
    </p:spTree>
    <p:extLst>
      <p:ext uri="{BB962C8B-B14F-4D97-AF65-F5344CB8AC3E}">
        <p14:creationId xmlns:p14="http://schemas.microsoft.com/office/powerpoint/2010/main" val="16449743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CAA215D-2925-449B-A13F-021BE85A8569}" type="datetimeFigureOut">
              <a:rPr lang="en-US" smtClean="0"/>
              <a:t>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5A9383-3DDA-4013-8341-7C0226F9DCEA}" type="slidenum">
              <a:rPr lang="en-US" smtClean="0"/>
              <a:t>‹#›</a:t>
            </a:fld>
            <a:endParaRPr lang="en-US"/>
          </a:p>
        </p:txBody>
      </p:sp>
    </p:spTree>
    <p:extLst>
      <p:ext uri="{BB962C8B-B14F-4D97-AF65-F5344CB8AC3E}">
        <p14:creationId xmlns:p14="http://schemas.microsoft.com/office/powerpoint/2010/main" val="24863868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CAA215D-2925-449B-A13F-021BE85A8569}" type="datetimeFigureOut">
              <a:rPr lang="en-US" smtClean="0"/>
              <a:t>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5A9383-3DDA-4013-8341-7C0226F9DCEA}" type="slidenum">
              <a:rPr lang="en-US" smtClean="0"/>
              <a:t>‹#›</a:t>
            </a:fld>
            <a:endParaRPr lang="en-US"/>
          </a:p>
        </p:txBody>
      </p:sp>
    </p:spTree>
    <p:extLst>
      <p:ext uri="{BB962C8B-B14F-4D97-AF65-F5344CB8AC3E}">
        <p14:creationId xmlns:p14="http://schemas.microsoft.com/office/powerpoint/2010/main" val="5373298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AA215D-2925-449B-A13F-021BE85A8569}" type="datetimeFigureOut">
              <a:rPr lang="en-US" smtClean="0"/>
              <a:t>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35A9383-3DDA-4013-8341-7C0226F9DCEA}" type="slidenum">
              <a:rPr lang="en-US" smtClean="0"/>
              <a:t>‹#›</a:t>
            </a:fld>
            <a:endParaRPr lang="en-US"/>
          </a:p>
        </p:txBody>
      </p:sp>
    </p:spTree>
    <p:extLst>
      <p:ext uri="{BB962C8B-B14F-4D97-AF65-F5344CB8AC3E}">
        <p14:creationId xmlns:p14="http://schemas.microsoft.com/office/powerpoint/2010/main" val="21460645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CAA215D-2925-449B-A13F-021BE85A8569}" type="datetimeFigureOut">
              <a:rPr lang="en-US" smtClean="0"/>
              <a:t>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5A9383-3DDA-4013-8341-7C0226F9DCEA}" type="slidenum">
              <a:rPr lang="en-US" smtClean="0"/>
              <a:t>‹#›</a:t>
            </a:fld>
            <a:endParaRPr lang="en-US"/>
          </a:p>
        </p:txBody>
      </p:sp>
    </p:spTree>
    <p:extLst>
      <p:ext uri="{BB962C8B-B14F-4D97-AF65-F5344CB8AC3E}">
        <p14:creationId xmlns:p14="http://schemas.microsoft.com/office/powerpoint/2010/main" val="7150068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CAA215D-2925-449B-A13F-021BE85A8569}" type="datetimeFigureOut">
              <a:rPr lang="en-US" smtClean="0"/>
              <a:t>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5A9383-3DDA-4013-8341-7C0226F9DCEA}" type="slidenum">
              <a:rPr lang="en-US" smtClean="0"/>
              <a:t>‹#›</a:t>
            </a:fld>
            <a:endParaRPr lang="en-US"/>
          </a:p>
        </p:txBody>
      </p:sp>
    </p:spTree>
    <p:extLst>
      <p:ext uri="{BB962C8B-B14F-4D97-AF65-F5344CB8AC3E}">
        <p14:creationId xmlns:p14="http://schemas.microsoft.com/office/powerpoint/2010/main" val="37980017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7000"/>
            <a:lum/>
          </a:blip>
          <a:srcRect/>
          <a:stretch>
            <a:fillRect l="-7000" r="-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AA215D-2925-449B-A13F-021BE85A8569}" type="datetimeFigureOut">
              <a:rPr lang="en-US" smtClean="0"/>
              <a:t>1/5/2024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5A9383-3DDA-4013-8341-7C0226F9DCEA}" type="slidenum">
              <a:rPr lang="en-US" smtClean="0"/>
              <a:t>‹#›</a:t>
            </a:fld>
            <a:endParaRPr lang="en-US"/>
          </a:p>
        </p:txBody>
      </p:sp>
    </p:spTree>
    <p:extLst>
      <p:ext uri="{BB962C8B-B14F-4D97-AF65-F5344CB8AC3E}">
        <p14:creationId xmlns:p14="http://schemas.microsoft.com/office/powerpoint/2010/main" val="22712973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5.jpg"/><Relationship Id="rId4" Type="http://schemas.openxmlformats.org/officeDocument/2006/relationships/image" Target="../media/image14.jpg"/></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7.gi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3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4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45.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41.jpe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jpeg"/></Relationships>
</file>

<file path=ppt/slides/_rels/slide4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microsoft.com/office/2007/relationships/hdphoto" Target="../media/hdphoto2.wdp"/></Relationships>
</file>

<file path=ppt/slides/_rels/slide5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8.jpg"/><Relationship Id="rId1" Type="http://schemas.openxmlformats.org/officeDocument/2006/relationships/slideLayout" Target="../slideLayouts/slideLayout2.xml"/><Relationship Id="rId4" Type="http://schemas.microsoft.com/office/2007/relationships/hdphoto" Target="../media/hdphoto2.wdp"/></Relationships>
</file>

<file path=ppt/slides/_rels/slide5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jpg"/></Relationships>
</file>

<file path=ppt/slides/_rels/slide5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 Id="rId5" Type="http://schemas.openxmlformats.org/officeDocument/2006/relationships/image" Target="../media/image67.jpeg"/><Relationship Id="rId4" Type="http://schemas.openxmlformats.org/officeDocument/2006/relationships/image" Target="../media/image66.jpeg"/></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g"/><Relationship Id="rId1" Type="http://schemas.openxmlformats.org/officeDocument/2006/relationships/slideLayout" Target="../slideLayouts/slideLayout2.xml"/><Relationship Id="rId4" Type="http://schemas.openxmlformats.org/officeDocument/2006/relationships/image" Target="../media/image73.jpeg"/></Relationships>
</file>

<file path=ppt/slides/_rels/slide7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74.jpeg"/><Relationship Id="rId1" Type="http://schemas.openxmlformats.org/officeDocument/2006/relationships/slideLayout" Target="../slideLayouts/slideLayout4.xml"/><Relationship Id="rId4" Type="http://schemas.microsoft.com/office/2007/relationships/hdphoto" Target="../media/hdphoto2.wdp"/></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US" dirty="0">
                <a:solidFill>
                  <a:schemeClr val="tx1"/>
                </a:solidFill>
                <a:latin typeface="Congenial Black" panose="02000503040000020004" pitchFamily="2" charset="0"/>
              </a:rPr>
              <a:t>Rebuilding America Post-Civil War (1865-1877)</a:t>
            </a:r>
          </a:p>
        </p:txBody>
      </p:sp>
      <p:sp>
        <p:nvSpPr>
          <p:cNvPr id="4" name="Rectangle 3"/>
          <p:cNvSpPr/>
          <p:nvPr/>
        </p:nvSpPr>
        <p:spPr>
          <a:xfrm>
            <a:off x="1161100" y="2505670"/>
            <a:ext cx="6821804"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Reconstruction Era</a:t>
            </a:r>
          </a:p>
        </p:txBody>
      </p:sp>
    </p:spTree>
    <p:extLst>
      <p:ext uri="{BB962C8B-B14F-4D97-AF65-F5344CB8AC3E}">
        <p14:creationId xmlns:p14="http://schemas.microsoft.com/office/powerpoint/2010/main" val="21970269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67D9A-8EB6-4E5B-A711-BB43F2D9AEB1}"/>
              </a:ext>
            </a:extLst>
          </p:cNvPr>
          <p:cNvSpPr>
            <a:spLocks noGrp="1"/>
          </p:cNvSpPr>
          <p:nvPr>
            <p:ph type="title"/>
          </p:nvPr>
        </p:nvSpPr>
        <p:spPr>
          <a:xfrm>
            <a:off x="228600" y="274638"/>
            <a:ext cx="8458200" cy="868362"/>
          </a:xfrm>
          <a:solidFill>
            <a:schemeClr val="bg2"/>
          </a:solidFill>
          <a:ln>
            <a:solidFill>
              <a:srgbClr val="C00000"/>
            </a:solidFill>
          </a:ln>
        </p:spPr>
        <p:txBody>
          <a:bodyPr>
            <a:normAutofit fontScale="90000"/>
          </a:bodyPr>
          <a:lstStyle/>
          <a:p>
            <a:r>
              <a:rPr lang="en-US" sz="3600" dirty="0">
                <a:solidFill>
                  <a:schemeClr val="accent1">
                    <a:lumMod val="50000"/>
                  </a:schemeClr>
                </a:solidFill>
                <a:latin typeface="Congenial Black" panose="02000503040000020004" pitchFamily="2" charset="0"/>
              </a:rPr>
              <a:t>Civil War Promotes an Industrial Economy</a:t>
            </a:r>
          </a:p>
        </p:txBody>
      </p:sp>
      <p:pic>
        <p:nvPicPr>
          <p:cNvPr id="5" name="Content Placeholder 4" descr="A screenshot of a cell phone&#10;&#10;Description automatically generated">
            <a:extLst>
              <a:ext uri="{FF2B5EF4-FFF2-40B4-BE49-F238E27FC236}">
                <a16:creationId xmlns:a16="http://schemas.microsoft.com/office/drawing/2014/main" id="{14013235-BAC2-4993-A4C3-CDA48C4D4A9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29150" y="1524000"/>
            <a:ext cx="4286250" cy="2800350"/>
          </a:xfrm>
        </p:spPr>
      </p:pic>
      <p:sp>
        <p:nvSpPr>
          <p:cNvPr id="6" name="Rectangle 5">
            <a:extLst>
              <a:ext uri="{FF2B5EF4-FFF2-40B4-BE49-F238E27FC236}">
                <a16:creationId xmlns:a16="http://schemas.microsoft.com/office/drawing/2014/main" id="{BEF1905D-CEA7-4538-B95D-ECC6031E4EE2}"/>
              </a:ext>
            </a:extLst>
          </p:cNvPr>
          <p:cNvSpPr/>
          <p:nvPr/>
        </p:nvSpPr>
        <p:spPr>
          <a:xfrm>
            <a:off x="228600" y="1371600"/>
            <a:ext cx="4343400" cy="4572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latin typeface="Times New Roman" panose="02020603050405020304" pitchFamily="18" charset="0"/>
                <a:cs typeface="Times New Roman" panose="02020603050405020304" pitchFamily="18" charset="0"/>
              </a:rPr>
              <a:t>REPUBLICAN ADVANTAGE</a:t>
            </a:r>
          </a:p>
          <a:p>
            <a:r>
              <a:rPr lang="en-US" sz="2400" dirty="0">
                <a:latin typeface="Times New Roman" panose="02020603050405020304" pitchFamily="18" charset="0"/>
                <a:cs typeface="Times New Roman" panose="02020603050405020304" pitchFamily="18" charset="0"/>
              </a:rPr>
              <a:t>Growth of Wealth in the Industrial North</a:t>
            </a:r>
          </a:p>
          <a:p>
            <a:pPr marL="342900" indent="-342900">
              <a:buFont typeface="Arial" panose="020B0604020202020204" pitchFamily="34" charset="0"/>
              <a:buChar char="•"/>
            </a:pPr>
            <a:r>
              <a:rPr lang="en-US" sz="2400" b="1" dirty="0">
                <a:latin typeface="Times New Roman" panose="02020603050405020304" pitchFamily="18" charset="0"/>
                <a:cs typeface="Times New Roman" panose="02020603050405020304" pitchFamily="18" charset="0"/>
              </a:rPr>
              <a:t>Market Revolution </a:t>
            </a:r>
            <a:r>
              <a:rPr lang="en-US" sz="2400" dirty="0">
                <a:latin typeface="Times New Roman" panose="02020603050405020304" pitchFamily="18" charset="0"/>
                <a:cs typeface="Times New Roman" panose="02020603050405020304" pitchFamily="18" charset="0"/>
              </a:rPr>
              <a:t>a major factor Union victory</a:t>
            </a:r>
          </a:p>
          <a:p>
            <a:pPr marL="342900" indent="-342900">
              <a:buFont typeface="Arial" panose="020B0604020202020204" pitchFamily="34" charset="0"/>
              <a:buChar char="•"/>
            </a:pPr>
            <a:r>
              <a:rPr lang="en-US" sz="2400" b="1" dirty="0">
                <a:latin typeface="Times New Roman" panose="02020603050405020304" pitchFamily="18" charset="0"/>
                <a:cs typeface="Times New Roman" panose="02020603050405020304" pitchFamily="18" charset="0"/>
              </a:rPr>
              <a:t>War profiteering </a:t>
            </a:r>
            <a:r>
              <a:rPr lang="en-US" sz="2400" dirty="0">
                <a:latin typeface="Times New Roman" panose="02020603050405020304" pitchFamily="18" charset="0"/>
                <a:cs typeface="Times New Roman" panose="02020603050405020304" pitchFamily="18" charset="0"/>
              </a:rPr>
              <a:t>funds new industrial growth </a:t>
            </a:r>
          </a:p>
          <a:p>
            <a:pPr marL="342900" indent="-342900">
              <a:buFont typeface="Arial" panose="020B0604020202020204" pitchFamily="34" charset="0"/>
              <a:buChar char="•"/>
            </a:pPr>
            <a:r>
              <a:rPr lang="en-US" sz="2400" b="1" dirty="0">
                <a:latin typeface="Times New Roman" panose="02020603050405020304" pitchFamily="18" charset="0"/>
                <a:cs typeface="Times New Roman" panose="02020603050405020304" pitchFamily="18" charset="0"/>
              </a:rPr>
              <a:t>Morrill Tariff 1861</a:t>
            </a:r>
          </a:p>
          <a:p>
            <a:pPr marL="342900" indent="-342900">
              <a:buFont typeface="Arial" panose="020B0604020202020204" pitchFamily="34" charset="0"/>
              <a:buChar char="•"/>
            </a:pPr>
            <a:r>
              <a:rPr lang="en-US" sz="2400" b="1" dirty="0">
                <a:latin typeface="Times New Roman" panose="02020603050405020304" pitchFamily="18" charset="0"/>
                <a:cs typeface="Times New Roman" panose="02020603050405020304" pitchFamily="18" charset="0"/>
              </a:rPr>
              <a:t>Westward expansion</a:t>
            </a:r>
          </a:p>
          <a:p>
            <a:pPr marL="800100" lvl="1"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Transcontinental RR</a:t>
            </a:r>
          </a:p>
          <a:p>
            <a:pPr marL="800100" lvl="1"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Homestead Act</a:t>
            </a:r>
          </a:p>
        </p:txBody>
      </p:sp>
      <p:sp>
        <p:nvSpPr>
          <p:cNvPr id="7" name="Rectangle 6">
            <a:extLst>
              <a:ext uri="{FF2B5EF4-FFF2-40B4-BE49-F238E27FC236}">
                <a16:creationId xmlns:a16="http://schemas.microsoft.com/office/drawing/2014/main" id="{C5EB88A9-6B07-42B9-AD68-47C747B1B9F7}"/>
              </a:ext>
            </a:extLst>
          </p:cNvPr>
          <p:cNvSpPr/>
          <p:nvPr/>
        </p:nvSpPr>
        <p:spPr>
          <a:xfrm>
            <a:off x="4953000" y="4724400"/>
            <a:ext cx="3962400" cy="10668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accent1">
                    <a:lumMod val="50000"/>
                  </a:schemeClr>
                </a:solidFill>
                <a:latin typeface="Times New Roman" panose="02020603050405020304" pitchFamily="18" charset="0"/>
                <a:cs typeface="Times New Roman" panose="02020603050405020304" pitchFamily="18" charset="0"/>
              </a:rPr>
              <a:t>Southerner cash crop economy pays the price </a:t>
            </a:r>
          </a:p>
        </p:txBody>
      </p:sp>
    </p:spTree>
    <p:extLst>
      <p:ext uri="{BB962C8B-B14F-4D97-AF65-F5344CB8AC3E}">
        <p14:creationId xmlns:p14="http://schemas.microsoft.com/office/powerpoint/2010/main" val="36432802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67D9A-8EB6-4E5B-A711-BB43F2D9AEB1}"/>
              </a:ext>
            </a:extLst>
          </p:cNvPr>
          <p:cNvSpPr>
            <a:spLocks noGrp="1"/>
          </p:cNvSpPr>
          <p:nvPr>
            <p:ph type="title"/>
          </p:nvPr>
        </p:nvSpPr>
        <p:spPr>
          <a:xfrm>
            <a:off x="457200" y="274638"/>
            <a:ext cx="8229600" cy="868362"/>
          </a:xfrm>
          <a:solidFill>
            <a:schemeClr val="bg2"/>
          </a:solidFill>
          <a:ln>
            <a:solidFill>
              <a:srgbClr val="C00000"/>
            </a:solidFill>
          </a:ln>
        </p:spPr>
        <p:txBody>
          <a:bodyPr>
            <a:normAutofit/>
          </a:bodyPr>
          <a:lstStyle/>
          <a:p>
            <a:r>
              <a:rPr lang="en-US" sz="3600" dirty="0">
                <a:solidFill>
                  <a:schemeClr val="accent1">
                    <a:lumMod val="50000"/>
                  </a:schemeClr>
                </a:solidFill>
                <a:latin typeface="Congenial Black" panose="02000503040000020004" pitchFamily="2" charset="0"/>
              </a:rPr>
              <a:t>Rise of the Radical Republicans </a:t>
            </a:r>
          </a:p>
        </p:txBody>
      </p:sp>
      <p:sp>
        <p:nvSpPr>
          <p:cNvPr id="4" name="Content Placeholder 3">
            <a:extLst>
              <a:ext uri="{FF2B5EF4-FFF2-40B4-BE49-F238E27FC236}">
                <a16:creationId xmlns:a16="http://schemas.microsoft.com/office/drawing/2014/main" id="{A9777F6D-045A-409B-B6BA-AF19E4AAA327}"/>
              </a:ext>
            </a:extLst>
          </p:cNvPr>
          <p:cNvSpPr>
            <a:spLocks noGrp="1"/>
          </p:cNvSpPr>
          <p:nvPr>
            <p:ph idx="1"/>
          </p:nvPr>
        </p:nvSpPr>
        <p:spPr>
          <a:solidFill>
            <a:schemeClr val="bg1"/>
          </a:solidFill>
        </p:spPr>
        <p:txBody>
          <a:bodyPr>
            <a:normAutofit/>
          </a:bodyPr>
          <a:lstStyle/>
          <a:p>
            <a:endParaRPr lang="en-US" sz="2400" dirty="0">
              <a:latin typeface="Times New Roman" panose="02020603050405020304" pitchFamily="18" charset="0"/>
              <a:cs typeface="Times New Roman" panose="02020603050405020304" pitchFamily="18" charset="0"/>
            </a:endParaRPr>
          </a:p>
        </p:txBody>
      </p:sp>
      <p:pic>
        <p:nvPicPr>
          <p:cNvPr id="9" name="Picture 8" descr="A person wearing a suit and tie&#10;&#10;Description automatically generated">
            <a:extLst>
              <a:ext uri="{FF2B5EF4-FFF2-40B4-BE49-F238E27FC236}">
                <a16:creationId xmlns:a16="http://schemas.microsoft.com/office/drawing/2014/main" id="{23E877BC-6866-494A-9803-1A85BC6F7E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2848768"/>
            <a:ext cx="1905000" cy="2561432"/>
          </a:xfrm>
          <a:prstGeom prst="rect">
            <a:avLst/>
          </a:prstGeom>
          <a:solidFill>
            <a:srgbClr val="FFC000"/>
          </a:solidFill>
          <a:ln>
            <a:solidFill>
              <a:srgbClr val="FFC000"/>
            </a:solidFill>
          </a:ln>
        </p:spPr>
      </p:pic>
      <p:pic>
        <p:nvPicPr>
          <p:cNvPr id="11" name="Picture 10" descr="A person wearing a suit and tie&#10;&#10;Description automatically generated">
            <a:extLst>
              <a:ext uri="{FF2B5EF4-FFF2-40B4-BE49-F238E27FC236}">
                <a16:creationId xmlns:a16="http://schemas.microsoft.com/office/drawing/2014/main" id="{148B9411-7804-4749-9C9D-6DD5136CC4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0" y="2848769"/>
            <a:ext cx="1905000" cy="2561431"/>
          </a:xfrm>
          <a:prstGeom prst="rect">
            <a:avLst/>
          </a:prstGeom>
          <a:ln>
            <a:solidFill>
              <a:srgbClr val="FFC000"/>
            </a:solidFill>
          </a:ln>
        </p:spPr>
      </p:pic>
      <p:pic>
        <p:nvPicPr>
          <p:cNvPr id="13" name="Picture 12" descr="A person wearing a suit and tie&#10;&#10;Description automatically generated">
            <a:extLst>
              <a:ext uri="{FF2B5EF4-FFF2-40B4-BE49-F238E27FC236}">
                <a16:creationId xmlns:a16="http://schemas.microsoft.com/office/drawing/2014/main" id="{7A78A7FC-0FC5-49AE-B851-A225B564D9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21036" y="2827986"/>
            <a:ext cx="1905000" cy="2561431"/>
          </a:xfrm>
          <a:prstGeom prst="rect">
            <a:avLst/>
          </a:prstGeom>
          <a:ln>
            <a:solidFill>
              <a:srgbClr val="FFC000"/>
            </a:solidFill>
          </a:ln>
        </p:spPr>
      </p:pic>
      <p:sp>
        <p:nvSpPr>
          <p:cNvPr id="14" name="Rectangle 13">
            <a:extLst>
              <a:ext uri="{FF2B5EF4-FFF2-40B4-BE49-F238E27FC236}">
                <a16:creationId xmlns:a16="http://schemas.microsoft.com/office/drawing/2014/main" id="{B24C917B-EA03-4008-B8BC-E2C6CD327172}"/>
              </a:ext>
            </a:extLst>
          </p:cNvPr>
          <p:cNvSpPr/>
          <p:nvPr/>
        </p:nvSpPr>
        <p:spPr>
          <a:xfrm>
            <a:off x="381000" y="5334000"/>
            <a:ext cx="2286000" cy="685800"/>
          </a:xfrm>
          <a:prstGeom prst="rect">
            <a:avLst/>
          </a:prstGeom>
          <a:solidFill>
            <a:srgbClr val="00206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Thaddeus Stevens</a:t>
            </a:r>
          </a:p>
        </p:txBody>
      </p:sp>
      <p:sp>
        <p:nvSpPr>
          <p:cNvPr id="15" name="Rectangle 14">
            <a:extLst>
              <a:ext uri="{FF2B5EF4-FFF2-40B4-BE49-F238E27FC236}">
                <a16:creationId xmlns:a16="http://schemas.microsoft.com/office/drawing/2014/main" id="{34ABF7BC-F4F0-4C27-B1DA-7428C57B061D}"/>
              </a:ext>
            </a:extLst>
          </p:cNvPr>
          <p:cNvSpPr/>
          <p:nvPr/>
        </p:nvSpPr>
        <p:spPr>
          <a:xfrm>
            <a:off x="2819400" y="5310249"/>
            <a:ext cx="2286000" cy="685800"/>
          </a:xfrm>
          <a:prstGeom prst="rect">
            <a:avLst/>
          </a:prstGeom>
          <a:solidFill>
            <a:srgbClr val="00206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Charles Sumner</a:t>
            </a:r>
          </a:p>
        </p:txBody>
      </p:sp>
      <p:sp>
        <p:nvSpPr>
          <p:cNvPr id="16" name="Rectangle 15">
            <a:extLst>
              <a:ext uri="{FF2B5EF4-FFF2-40B4-BE49-F238E27FC236}">
                <a16:creationId xmlns:a16="http://schemas.microsoft.com/office/drawing/2014/main" id="{1151BA21-3B14-444E-B9D6-6E0EE1AB3989}"/>
              </a:ext>
            </a:extLst>
          </p:cNvPr>
          <p:cNvSpPr/>
          <p:nvPr/>
        </p:nvSpPr>
        <p:spPr>
          <a:xfrm>
            <a:off x="5334000" y="5311238"/>
            <a:ext cx="2286000" cy="685800"/>
          </a:xfrm>
          <a:prstGeom prst="rect">
            <a:avLst/>
          </a:prstGeom>
          <a:solidFill>
            <a:srgbClr val="00206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Benjamin Wade</a:t>
            </a:r>
          </a:p>
        </p:txBody>
      </p:sp>
      <p:sp>
        <p:nvSpPr>
          <p:cNvPr id="17" name="Rectangle 16">
            <a:extLst>
              <a:ext uri="{FF2B5EF4-FFF2-40B4-BE49-F238E27FC236}">
                <a16:creationId xmlns:a16="http://schemas.microsoft.com/office/drawing/2014/main" id="{F176BB55-D1EB-4BE1-8C91-B00DF75A50C3}"/>
              </a:ext>
            </a:extLst>
          </p:cNvPr>
          <p:cNvSpPr/>
          <p:nvPr/>
        </p:nvSpPr>
        <p:spPr>
          <a:xfrm>
            <a:off x="228600" y="1447800"/>
            <a:ext cx="8839200" cy="1143000"/>
          </a:xfrm>
          <a:prstGeom prst="rect">
            <a:avLst/>
          </a:prstGeom>
          <a:solidFill>
            <a:srgbClr val="00206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New Roman" panose="02020603050405020304" pitchFamily="18" charset="0"/>
                <a:cs typeface="Times New Roman" panose="02020603050405020304" pitchFamily="18" charset="0"/>
              </a:rPr>
              <a:t>Goal: the immediate and complete eradication of slavery</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BLAMED the SOUTH for CIVIL WAR</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Support industrial northern economy </a:t>
            </a:r>
          </a:p>
        </p:txBody>
      </p:sp>
    </p:spTree>
    <p:extLst>
      <p:ext uri="{BB962C8B-B14F-4D97-AF65-F5344CB8AC3E}">
        <p14:creationId xmlns:p14="http://schemas.microsoft.com/office/powerpoint/2010/main" val="34881004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67D9A-8EB6-4E5B-A711-BB43F2D9AEB1}"/>
              </a:ext>
            </a:extLst>
          </p:cNvPr>
          <p:cNvSpPr>
            <a:spLocks noGrp="1"/>
          </p:cNvSpPr>
          <p:nvPr>
            <p:ph type="title"/>
          </p:nvPr>
        </p:nvSpPr>
        <p:spPr>
          <a:xfrm>
            <a:off x="457200" y="274638"/>
            <a:ext cx="8229600" cy="868362"/>
          </a:xfrm>
          <a:solidFill>
            <a:schemeClr val="bg2"/>
          </a:solidFill>
          <a:ln>
            <a:solidFill>
              <a:srgbClr val="C00000"/>
            </a:solidFill>
          </a:ln>
        </p:spPr>
        <p:txBody>
          <a:bodyPr>
            <a:normAutofit/>
          </a:bodyPr>
          <a:lstStyle/>
          <a:p>
            <a:r>
              <a:rPr lang="en-US" sz="3600" dirty="0">
                <a:solidFill>
                  <a:schemeClr val="accent1">
                    <a:lumMod val="50000"/>
                  </a:schemeClr>
                </a:solidFill>
                <a:latin typeface="Congenial Black" panose="02000503040000020004" pitchFamily="2" charset="0"/>
              </a:rPr>
              <a:t>Education of Freedmen </a:t>
            </a:r>
          </a:p>
        </p:txBody>
      </p:sp>
      <p:sp>
        <p:nvSpPr>
          <p:cNvPr id="4" name="Content Placeholder 3">
            <a:extLst>
              <a:ext uri="{FF2B5EF4-FFF2-40B4-BE49-F238E27FC236}">
                <a16:creationId xmlns:a16="http://schemas.microsoft.com/office/drawing/2014/main" id="{A9777F6D-045A-409B-B6BA-AF19E4AAA327}"/>
              </a:ext>
            </a:extLst>
          </p:cNvPr>
          <p:cNvSpPr>
            <a:spLocks noGrp="1"/>
          </p:cNvSpPr>
          <p:nvPr>
            <p:ph idx="1"/>
          </p:nvPr>
        </p:nvSpPr>
        <p:spPr>
          <a:xfrm>
            <a:off x="304800" y="1371600"/>
            <a:ext cx="8229600" cy="4754563"/>
          </a:xfrm>
          <a:solidFill>
            <a:schemeClr val="bg1"/>
          </a:solidFill>
        </p:spPr>
        <p:txBody>
          <a:bodyPr>
            <a:normAutofit/>
          </a:bodyPr>
          <a:lstStyle/>
          <a:p>
            <a:r>
              <a:rPr lang="en-US" sz="2400" dirty="0">
                <a:latin typeface="Times New Roman" panose="02020603050405020304" pitchFamily="18" charset="0"/>
                <a:cs typeface="Times New Roman" panose="02020603050405020304" pitchFamily="18" charset="0"/>
              </a:rPr>
              <a:t>13</a:t>
            </a:r>
            <a:r>
              <a:rPr lang="en-US" sz="2400" baseline="30000" dirty="0">
                <a:latin typeface="Times New Roman" panose="02020603050405020304" pitchFamily="18" charset="0"/>
                <a:cs typeface="Times New Roman" panose="02020603050405020304" pitchFamily="18" charset="0"/>
              </a:rPr>
              <a:t>th</a:t>
            </a:r>
            <a:r>
              <a:rPr lang="en-US" sz="2400" dirty="0">
                <a:latin typeface="Times New Roman" panose="02020603050405020304" pitchFamily="18" charset="0"/>
                <a:cs typeface="Times New Roman" panose="02020603050405020304" pitchFamily="18" charset="0"/>
              </a:rPr>
              <a:t> Amendment freed – 3,950,546 slaves </a:t>
            </a:r>
          </a:p>
        </p:txBody>
      </p:sp>
      <p:sp>
        <p:nvSpPr>
          <p:cNvPr id="8" name="Rectangle 7">
            <a:extLst>
              <a:ext uri="{FF2B5EF4-FFF2-40B4-BE49-F238E27FC236}">
                <a16:creationId xmlns:a16="http://schemas.microsoft.com/office/drawing/2014/main" id="{C7585079-211A-4591-88E0-3015150D5385}"/>
              </a:ext>
            </a:extLst>
          </p:cNvPr>
          <p:cNvSpPr/>
          <p:nvPr/>
        </p:nvSpPr>
        <p:spPr>
          <a:xfrm>
            <a:off x="609600" y="4917157"/>
            <a:ext cx="8229600" cy="1666205"/>
          </a:xfrm>
          <a:prstGeom prst="rect">
            <a:avLst/>
          </a:prstGeom>
          <a:solidFill>
            <a:srgbClr val="00206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bg1"/>
                </a:solidFill>
                <a:latin typeface="Times New Roman" panose="02020603050405020304" pitchFamily="18" charset="0"/>
                <a:cs typeface="Times New Roman" panose="02020603050405020304" pitchFamily="18" charset="0"/>
              </a:rPr>
              <a:t>Freedmen’s Bureau 1865</a:t>
            </a:r>
          </a:p>
          <a:p>
            <a:pPr marL="342900" indent="-34290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Provides food, clothing, and medical assistance to freedmen &amp; poor whites </a:t>
            </a:r>
          </a:p>
          <a:p>
            <a:pPr marL="342900" indent="-34290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Establishes public schools in the South </a:t>
            </a:r>
          </a:p>
        </p:txBody>
      </p:sp>
      <p:pic>
        <p:nvPicPr>
          <p:cNvPr id="6" name="Picture 5" descr="A close up of a map&#10;&#10;Description automatically generated">
            <a:extLst>
              <a:ext uri="{FF2B5EF4-FFF2-40B4-BE49-F238E27FC236}">
                <a16:creationId xmlns:a16="http://schemas.microsoft.com/office/drawing/2014/main" id="{92A9912D-C8A4-433F-B922-B394A793F2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931" y="1894805"/>
            <a:ext cx="3244231" cy="2763590"/>
          </a:xfrm>
          <a:prstGeom prst="rect">
            <a:avLst/>
          </a:prstGeom>
          <a:ln>
            <a:solidFill>
              <a:srgbClr val="FF0000"/>
            </a:solidFill>
          </a:ln>
        </p:spPr>
      </p:pic>
      <p:pic>
        <p:nvPicPr>
          <p:cNvPr id="12" name="Picture 11" descr="A group of people posing for a photo&#10;&#10;Description automatically generated">
            <a:extLst>
              <a:ext uri="{FF2B5EF4-FFF2-40B4-BE49-F238E27FC236}">
                <a16:creationId xmlns:a16="http://schemas.microsoft.com/office/drawing/2014/main" id="{0AD96668-8392-41E6-ABD7-A15EAE3FD8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43009" y="1894805"/>
            <a:ext cx="3161661" cy="2763590"/>
          </a:xfrm>
          <a:prstGeom prst="rect">
            <a:avLst/>
          </a:prstGeom>
        </p:spPr>
      </p:pic>
      <p:pic>
        <p:nvPicPr>
          <p:cNvPr id="5" name="Picture 4" descr="A person posing for the camera&#10;&#10;Description automatically generated">
            <a:extLst>
              <a:ext uri="{FF2B5EF4-FFF2-40B4-BE49-F238E27FC236}">
                <a16:creationId xmlns:a16="http://schemas.microsoft.com/office/drawing/2014/main" id="{0FF025EA-5065-4D14-802A-465BD2E0D9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73243" y="1371600"/>
            <a:ext cx="1384004" cy="1981200"/>
          </a:xfrm>
          <a:prstGeom prst="rect">
            <a:avLst/>
          </a:prstGeom>
        </p:spPr>
      </p:pic>
      <p:sp>
        <p:nvSpPr>
          <p:cNvPr id="7" name="Rectangle 6">
            <a:extLst>
              <a:ext uri="{FF2B5EF4-FFF2-40B4-BE49-F238E27FC236}">
                <a16:creationId xmlns:a16="http://schemas.microsoft.com/office/drawing/2014/main" id="{70319E05-BD3B-41DE-965D-FDFA96A88390}"/>
              </a:ext>
            </a:extLst>
          </p:cNvPr>
          <p:cNvSpPr/>
          <p:nvPr/>
        </p:nvSpPr>
        <p:spPr>
          <a:xfrm>
            <a:off x="6629400" y="2971800"/>
            <a:ext cx="2362200" cy="8683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anose="02020603050405020304" pitchFamily="18" charset="0"/>
                <a:cs typeface="Times New Roman" panose="02020603050405020304" pitchFamily="18" charset="0"/>
              </a:rPr>
              <a:t>Who is this famous graduate of a freedmen’s school?</a:t>
            </a:r>
          </a:p>
        </p:txBody>
      </p:sp>
    </p:spTree>
    <p:extLst>
      <p:ext uri="{BB962C8B-B14F-4D97-AF65-F5344CB8AC3E}">
        <p14:creationId xmlns:p14="http://schemas.microsoft.com/office/powerpoint/2010/main" val="23237498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67D9A-8EB6-4E5B-A711-BB43F2D9AEB1}"/>
              </a:ext>
            </a:extLst>
          </p:cNvPr>
          <p:cNvSpPr>
            <a:spLocks noGrp="1"/>
          </p:cNvSpPr>
          <p:nvPr>
            <p:ph type="title"/>
          </p:nvPr>
        </p:nvSpPr>
        <p:spPr>
          <a:xfrm>
            <a:off x="457200" y="274638"/>
            <a:ext cx="8229600" cy="868362"/>
          </a:xfrm>
          <a:solidFill>
            <a:schemeClr val="bg2"/>
          </a:solidFill>
          <a:ln>
            <a:solidFill>
              <a:srgbClr val="C00000"/>
            </a:solidFill>
          </a:ln>
        </p:spPr>
        <p:txBody>
          <a:bodyPr>
            <a:normAutofit/>
          </a:bodyPr>
          <a:lstStyle/>
          <a:p>
            <a:r>
              <a:rPr lang="en-US" sz="3600" dirty="0">
                <a:solidFill>
                  <a:schemeClr val="accent1">
                    <a:lumMod val="50000"/>
                  </a:schemeClr>
                </a:solidFill>
                <a:latin typeface="Congenial Black" panose="02000503040000020004" pitchFamily="2" charset="0"/>
              </a:rPr>
              <a:t>The South in the Aftermath of WAR</a:t>
            </a:r>
          </a:p>
        </p:txBody>
      </p:sp>
      <p:sp>
        <p:nvSpPr>
          <p:cNvPr id="4" name="Content Placeholder 3">
            <a:extLst>
              <a:ext uri="{FF2B5EF4-FFF2-40B4-BE49-F238E27FC236}">
                <a16:creationId xmlns:a16="http://schemas.microsoft.com/office/drawing/2014/main" id="{A9777F6D-045A-409B-B6BA-AF19E4AAA327}"/>
              </a:ext>
            </a:extLst>
          </p:cNvPr>
          <p:cNvSpPr>
            <a:spLocks noGrp="1"/>
          </p:cNvSpPr>
          <p:nvPr>
            <p:ph idx="1"/>
          </p:nvPr>
        </p:nvSpPr>
        <p:spPr>
          <a:solidFill>
            <a:schemeClr val="bg1"/>
          </a:solidFill>
        </p:spPr>
        <p:txBody>
          <a:bodyPr>
            <a:normAutofit/>
          </a:bodyPr>
          <a:lstStyle/>
          <a:p>
            <a:r>
              <a:rPr lang="en-US" sz="2400" dirty="0">
                <a:latin typeface="Times New Roman" panose="02020603050405020304" pitchFamily="18" charset="0"/>
                <a:cs typeface="Times New Roman" panose="02020603050405020304" pitchFamily="18" charset="0"/>
              </a:rPr>
              <a:t>Civil War Destroys the South economically </a:t>
            </a:r>
          </a:p>
        </p:txBody>
      </p:sp>
      <p:pic>
        <p:nvPicPr>
          <p:cNvPr id="5" name="Picture 4" descr="A black and white photo of an old building&#10;&#10;Description automatically generated">
            <a:extLst>
              <a:ext uri="{FF2B5EF4-FFF2-40B4-BE49-F238E27FC236}">
                <a16:creationId xmlns:a16="http://schemas.microsoft.com/office/drawing/2014/main" id="{07D27C3A-07ED-41C8-9A8E-6315F3787B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209800"/>
            <a:ext cx="3276600" cy="2819400"/>
          </a:xfrm>
          <a:prstGeom prst="rect">
            <a:avLst/>
          </a:prstGeom>
          <a:ln>
            <a:solidFill>
              <a:srgbClr val="FF0000"/>
            </a:solidFill>
          </a:ln>
        </p:spPr>
      </p:pic>
      <p:pic>
        <p:nvPicPr>
          <p:cNvPr id="7" name="Picture 6" descr="A picture containing table, man&#10;&#10;Description automatically generated">
            <a:extLst>
              <a:ext uri="{FF2B5EF4-FFF2-40B4-BE49-F238E27FC236}">
                <a16:creationId xmlns:a16="http://schemas.microsoft.com/office/drawing/2014/main" id="{B6A11CE6-45D1-48B8-ACC4-5FE702195E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01935" y="2209801"/>
            <a:ext cx="4572000" cy="2819399"/>
          </a:xfrm>
          <a:prstGeom prst="rect">
            <a:avLst/>
          </a:prstGeom>
          <a:ln>
            <a:solidFill>
              <a:srgbClr val="FF0000"/>
            </a:solidFill>
          </a:ln>
        </p:spPr>
      </p:pic>
      <p:sp>
        <p:nvSpPr>
          <p:cNvPr id="8" name="Rectangle 7">
            <a:extLst>
              <a:ext uri="{FF2B5EF4-FFF2-40B4-BE49-F238E27FC236}">
                <a16:creationId xmlns:a16="http://schemas.microsoft.com/office/drawing/2014/main" id="{C7585079-211A-4591-88E0-3015150D5385}"/>
              </a:ext>
            </a:extLst>
          </p:cNvPr>
          <p:cNvSpPr/>
          <p:nvPr/>
        </p:nvSpPr>
        <p:spPr>
          <a:xfrm>
            <a:off x="609600" y="5334000"/>
            <a:ext cx="8229600" cy="1249362"/>
          </a:xfrm>
          <a:prstGeom prst="rect">
            <a:avLst/>
          </a:prstGeom>
          <a:solidFill>
            <a:srgbClr val="00206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bg1"/>
                </a:solidFill>
                <a:latin typeface="Times New Roman" panose="02020603050405020304" pitchFamily="18" charset="0"/>
                <a:cs typeface="Times New Roman" panose="02020603050405020304" pitchFamily="18" charset="0"/>
              </a:rPr>
              <a:t>Southern economy</a:t>
            </a:r>
          </a:p>
          <a:p>
            <a:pPr marL="342900" indent="-34290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Total war and Union blockade destroys the South</a:t>
            </a:r>
          </a:p>
          <a:p>
            <a:pPr marL="342900" indent="-34290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13</a:t>
            </a:r>
            <a:r>
              <a:rPr lang="en-US" sz="2400" baseline="30000" dirty="0">
                <a:solidFill>
                  <a:schemeClr val="bg1"/>
                </a:solidFill>
                <a:latin typeface="Times New Roman" panose="02020603050405020304" pitchFamily="18" charset="0"/>
                <a:cs typeface="Times New Roman" panose="02020603050405020304" pitchFamily="18" charset="0"/>
              </a:rPr>
              <a:t>th</a:t>
            </a:r>
            <a:r>
              <a:rPr lang="en-US" sz="2400" dirty="0">
                <a:solidFill>
                  <a:schemeClr val="bg1"/>
                </a:solidFill>
                <a:latin typeface="Times New Roman" panose="02020603050405020304" pitchFamily="18" charset="0"/>
                <a:cs typeface="Times New Roman" panose="02020603050405020304" pitchFamily="18" charset="0"/>
              </a:rPr>
              <a:t> Amendment end slavery (Freedmen still seen as inferior) </a:t>
            </a:r>
          </a:p>
        </p:txBody>
      </p:sp>
    </p:spTree>
    <p:extLst>
      <p:ext uri="{BB962C8B-B14F-4D97-AF65-F5344CB8AC3E}">
        <p14:creationId xmlns:p14="http://schemas.microsoft.com/office/powerpoint/2010/main" val="8259347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a:solidFill>
            <a:schemeClr val="bg1"/>
          </a:solidFill>
          <a:ln>
            <a:solidFill>
              <a:srgbClr val="C00000"/>
            </a:solidFill>
          </a:ln>
        </p:spPr>
        <p:txBody>
          <a:bodyPr/>
          <a:lstStyle/>
          <a:p>
            <a:r>
              <a:rPr lang="en-US" dirty="0">
                <a:solidFill>
                  <a:srgbClr val="002060"/>
                </a:solidFill>
                <a:latin typeface="Congenial Black" panose="02000503040000020004" pitchFamily="2" charset="0"/>
              </a:rPr>
              <a:t>Stages of Reconstruction</a:t>
            </a:r>
          </a:p>
        </p:txBody>
      </p:sp>
      <p:sp>
        <p:nvSpPr>
          <p:cNvPr id="3" name="Content Placeholder 2"/>
          <p:cNvSpPr>
            <a:spLocks noGrp="1"/>
          </p:cNvSpPr>
          <p:nvPr>
            <p:ph idx="1"/>
          </p:nvPr>
        </p:nvSpPr>
        <p:spPr>
          <a:solidFill>
            <a:schemeClr val="bg1"/>
          </a:solidFill>
          <a:ln>
            <a:solidFill>
              <a:srgbClr val="C00000"/>
            </a:solidFill>
          </a:ln>
        </p:spPr>
        <p:txBody>
          <a:bodyPr/>
          <a:lstStyle/>
          <a:p>
            <a:r>
              <a:rPr lang="en-US" b="1" dirty="0">
                <a:solidFill>
                  <a:schemeClr val="accent1">
                    <a:lumMod val="50000"/>
                  </a:schemeClr>
                </a:solidFill>
                <a:latin typeface="Times New Roman" panose="02020603050405020304" pitchFamily="18" charset="0"/>
                <a:cs typeface="Times New Roman" panose="02020603050405020304" pitchFamily="18" charset="0"/>
              </a:rPr>
              <a:t>1. Presidential Reconstruction </a:t>
            </a:r>
            <a:r>
              <a:rPr lang="en-US" dirty="0">
                <a:latin typeface="Times New Roman" panose="02020603050405020304" pitchFamily="18" charset="0"/>
                <a:cs typeface="Times New Roman" panose="02020603050405020304" pitchFamily="18" charset="0"/>
              </a:rPr>
              <a:t>(1863-1866)</a:t>
            </a:r>
          </a:p>
          <a:p>
            <a:r>
              <a:rPr lang="en-US" b="1" dirty="0">
                <a:solidFill>
                  <a:schemeClr val="accent6">
                    <a:lumMod val="75000"/>
                  </a:schemeClr>
                </a:solidFill>
                <a:latin typeface="Times New Roman" panose="02020603050405020304" pitchFamily="18" charset="0"/>
                <a:cs typeface="Times New Roman" panose="02020603050405020304" pitchFamily="18" charset="0"/>
              </a:rPr>
              <a:t>2. Congressional (</a:t>
            </a:r>
            <a:r>
              <a:rPr lang="en-US" dirty="0">
                <a:solidFill>
                  <a:schemeClr val="accent6">
                    <a:lumMod val="75000"/>
                  </a:schemeClr>
                </a:solidFill>
                <a:latin typeface="Times New Roman" panose="02020603050405020304" pitchFamily="18" charset="0"/>
                <a:cs typeface="Times New Roman" panose="02020603050405020304" pitchFamily="18" charset="0"/>
              </a:rPr>
              <a:t>or </a:t>
            </a:r>
            <a:r>
              <a:rPr lang="en-US" b="1" dirty="0">
                <a:solidFill>
                  <a:schemeClr val="accent6">
                    <a:lumMod val="75000"/>
                  </a:schemeClr>
                </a:solidFill>
                <a:latin typeface="Times New Roman" panose="02020603050405020304" pitchFamily="18" charset="0"/>
                <a:cs typeface="Times New Roman" panose="02020603050405020304" pitchFamily="18" charset="0"/>
              </a:rPr>
              <a:t>Radical) Reconstruction </a:t>
            </a:r>
            <a:r>
              <a:rPr lang="en-US" dirty="0">
                <a:latin typeface="Times New Roman" panose="02020603050405020304" pitchFamily="18" charset="0"/>
                <a:cs typeface="Times New Roman" panose="02020603050405020304" pitchFamily="18" charset="0"/>
              </a:rPr>
              <a:t>(1867-1877)</a:t>
            </a:r>
          </a:p>
          <a:p>
            <a:r>
              <a:rPr lang="en-US" b="1" dirty="0">
                <a:solidFill>
                  <a:srgbClr val="FF0000"/>
                </a:solidFill>
                <a:latin typeface="Times New Roman" panose="02020603050405020304" pitchFamily="18" charset="0"/>
                <a:cs typeface="Times New Roman" panose="02020603050405020304" pitchFamily="18" charset="0"/>
              </a:rPr>
              <a:t>3. Redemption </a:t>
            </a:r>
            <a:r>
              <a:rPr lang="en-US" dirty="0">
                <a:latin typeface="Times New Roman" panose="02020603050405020304" pitchFamily="18" charset="0"/>
                <a:cs typeface="Times New Roman" panose="02020603050405020304" pitchFamily="18" charset="0"/>
              </a:rPr>
              <a:t>(1877-1900)</a:t>
            </a:r>
          </a:p>
          <a:p>
            <a:pPr lvl="1"/>
            <a:r>
              <a:rPr lang="en-US" dirty="0">
                <a:latin typeface="Times New Roman" panose="02020603050405020304" pitchFamily="18" charset="0"/>
                <a:cs typeface="Times New Roman" panose="02020603050405020304" pitchFamily="18" charset="0"/>
              </a:rPr>
              <a:t>(creation of the “New South”)</a:t>
            </a:r>
          </a:p>
        </p:txBody>
      </p:sp>
    </p:spTree>
    <p:extLst>
      <p:ext uri="{BB962C8B-B14F-4D97-AF65-F5344CB8AC3E}">
        <p14:creationId xmlns:p14="http://schemas.microsoft.com/office/powerpoint/2010/main" val="28693178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a:solidFill>
            <a:schemeClr val="bg1"/>
          </a:solidFill>
          <a:ln>
            <a:solidFill>
              <a:srgbClr val="C00000"/>
            </a:solidFill>
          </a:ln>
        </p:spPr>
        <p:txBody>
          <a:bodyPr/>
          <a:lstStyle/>
          <a:p>
            <a:r>
              <a:rPr lang="en-US" dirty="0">
                <a:solidFill>
                  <a:srgbClr val="002060"/>
                </a:solidFill>
                <a:latin typeface="Congenial Black" panose="02000503040000020004" pitchFamily="2" charset="0"/>
              </a:rPr>
              <a:t>Plans for Reconstruction </a:t>
            </a:r>
          </a:p>
        </p:txBody>
      </p:sp>
      <p:sp>
        <p:nvSpPr>
          <p:cNvPr id="3" name="Content Placeholder 2"/>
          <p:cNvSpPr>
            <a:spLocks noGrp="1"/>
          </p:cNvSpPr>
          <p:nvPr>
            <p:ph idx="1"/>
          </p:nvPr>
        </p:nvSpPr>
        <p:spPr>
          <a:xfrm>
            <a:off x="457200" y="1371600"/>
            <a:ext cx="8229600" cy="4754563"/>
          </a:xfrm>
          <a:solidFill>
            <a:schemeClr val="bg1"/>
          </a:solidFill>
          <a:ln>
            <a:solidFill>
              <a:srgbClr val="C00000"/>
            </a:solidFill>
          </a:ln>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Compare the three plans for reconstruction to determine how they answered the 4 main questions of reconstruction</a:t>
            </a:r>
          </a:p>
        </p:txBody>
      </p:sp>
      <p:sp>
        <p:nvSpPr>
          <p:cNvPr id="4" name="Rectangle 3">
            <a:extLst>
              <a:ext uri="{FF2B5EF4-FFF2-40B4-BE49-F238E27FC236}">
                <a16:creationId xmlns:a16="http://schemas.microsoft.com/office/drawing/2014/main" id="{F40763A1-690D-7F45-0012-6871076FFA46}"/>
              </a:ext>
            </a:extLst>
          </p:cNvPr>
          <p:cNvSpPr/>
          <p:nvPr/>
        </p:nvSpPr>
        <p:spPr>
          <a:xfrm>
            <a:off x="914400" y="2297606"/>
            <a:ext cx="7924800" cy="1798638"/>
          </a:xfrm>
          <a:prstGeom prst="rect">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mj-lt"/>
              <a:buAutoNum type="arabicPeriod"/>
            </a:pPr>
            <a:r>
              <a:rPr lang="en-US" sz="2400" dirty="0">
                <a:latin typeface="Times" panose="02020603050405020304" pitchFamily="18" charset="0"/>
                <a:cs typeface="Times" panose="02020603050405020304" pitchFamily="18" charset="0"/>
              </a:rPr>
              <a:t>How should the South re-enter the Union?</a:t>
            </a:r>
          </a:p>
          <a:p>
            <a:pPr marL="457200" indent="-457200">
              <a:buFont typeface="+mj-lt"/>
              <a:buAutoNum type="arabicPeriod"/>
            </a:pPr>
            <a:r>
              <a:rPr lang="en-US" sz="2400" dirty="0">
                <a:latin typeface="Times" panose="02020603050405020304" pitchFamily="18" charset="0"/>
                <a:cs typeface="Times" panose="02020603050405020304" pitchFamily="18" charset="0"/>
              </a:rPr>
              <a:t>How should the South be rebuilt after the Civil War</a:t>
            </a:r>
          </a:p>
          <a:p>
            <a:pPr marL="457200" indent="-457200">
              <a:buFont typeface="+mj-lt"/>
              <a:buAutoNum type="arabicPeriod"/>
            </a:pPr>
            <a:r>
              <a:rPr lang="en-US" sz="2400" dirty="0">
                <a:latin typeface="Times" panose="02020603050405020304" pitchFamily="18" charset="0"/>
                <a:cs typeface="Times" panose="02020603050405020304" pitchFamily="18" charset="0"/>
              </a:rPr>
              <a:t>How should freedmen be integrated into society?</a:t>
            </a:r>
          </a:p>
          <a:p>
            <a:pPr marL="457200" indent="-457200">
              <a:buFont typeface="+mj-lt"/>
              <a:buAutoNum type="arabicPeriod"/>
            </a:pPr>
            <a:r>
              <a:rPr lang="en-US" sz="2400" dirty="0">
                <a:latin typeface="Times" panose="02020603050405020304" pitchFamily="18" charset="0"/>
                <a:cs typeface="Times" panose="02020603050405020304" pitchFamily="18" charset="0"/>
              </a:rPr>
              <a:t>What branch had the authority to regulate reconstruction </a:t>
            </a:r>
          </a:p>
        </p:txBody>
      </p:sp>
      <p:pic>
        <p:nvPicPr>
          <p:cNvPr id="2050" name="Picture 2" descr="Abraham Lincoln - Wikipedia">
            <a:extLst>
              <a:ext uri="{FF2B5EF4-FFF2-40B4-BE49-F238E27FC236}">
                <a16:creationId xmlns:a16="http://schemas.microsoft.com/office/drawing/2014/main" id="{C78A59F7-5209-3C9E-6E30-790EE61EEB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531" y="4337935"/>
            <a:ext cx="1885950" cy="242887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AC64C84-BC93-2EFA-E630-8F9B99A4B575}"/>
              </a:ext>
            </a:extLst>
          </p:cNvPr>
          <p:cNvSpPr/>
          <p:nvPr/>
        </p:nvSpPr>
        <p:spPr>
          <a:xfrm>
            <a:off x="492177" y="5943600"/>
            <a:ext cx="2362200" cy="731994"/>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panose="02020603050405020304" pitchFamily="18" charset="0"/>
                <a:cs typeface="Times" panose="02020603050405020304" pitchFamily="18" charset="0"/>
              </a:rPr>
              <a:t>Lincoln’s 10% Plan</a:t>
            </a:r>
          </a:p>
        </p:txBody>
      </p:sp>
      <p:pic>
        <p:nvPicPr>
          <p:cNvPr id="2052" name="Picture 4" descr="Andrew Johnson - Wikipedia">
            <a:extLst>
              <a:ext uri="{FF2B5EF4-FFF2-40B4-BE49-F238E27FC236}">
                <a16:creationId xmlns:a16="http://schemas.microsoft.com/office/drawing/2014/main" id="{073E6260-929E-33A1-0C10-8D561A3464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3023" y="4337935"/>
            <a:ext cx="1885950" cy="242887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4708EF8E-A709-7E75-0236-AAA0CB962740}"/>
              </a:ext>
            </a:extLst>
          </p:cNvPr>
          <p:cNvSpPr/>
          <p:nvPr/>
        </p:nvSpPr>
        <p:spPr>
          <a:xfrm>
            <a:off x="3390900" y="5938786"/>
            <a:ext cx="2362200" cy="731994"/>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panose="02020603050405020304" pitchFamily="18" charset="0"/>
                <a:cs typeface="Times" panose="02020603050405020304" pitchFamily="18" charset="0"/>
              </a:rPr>
              <a:t>Johnson’s Plan</a:t>
            </a:r>
          </a:p>
        </p:txBody>
      </p:sp>
      <p:pic>
        <p:nvPicPr>
          <p:cNvPr id="2054" name="Picture 6" descr="Radical Republicans - Wikipedia">
            <a:extLst>
              <a:ext uri="{FF2B5EF4-FFF2-40B4-BE49-F238E27FC236}">
                <a16:creationId xmlns:a16="http://schemas.microsoft.com/office/drawing/2014/main" id="{A9954274-D349-991B-CF17-BAAE016684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4075" y="4337935"/>
            <a:ext cx="1885950" cy="241935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2509499E-A290-3AD4-FF20-0399EDE53D58}"/>
              </a:ext>
            </a:extLst>
          </p:cNvPr>
          <p:cNvSpPr/>
          <p:nvPr/>
        </p:nvSpPr>
        <p:spPr>
          <a:xfrm>
            <a:off x="6248400" y="5938786"/>
            <a:ext cx="2403423" cy="731994"/>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panose="02020603050405020304" pitchFamily="18" charset="0"/>
                <a:cs typeface="Times" panose="02020603050405020304" pitchFamily="18" charset="0"/>
              </a:rPr>
              <a:t>Radical Republicans’ Plan</a:t>
            </a:r>
          </a:p>
        </p:txBody>
      </p:sp>
    </p:spTree>
    <p:extLst>
      <p:ext uri="{BB962C8B-B14F-4D97-AF65-F5344CB8AC3E}">
        <p14:creationId xmlns:p14="http://schemas.microsoft.com/office/powerpoint/2010/main" val="40473626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a:solidFill>
            <a:schemeClr val="bg1"/>
          </a:solidFill>
          <a:ln>
            <a:solidFill>
              <a:srgbClr val="C00000"/>
            </a:solidFill>
          </a:ln>
        </p:spPr>
        <p:txBody>
          <a:bodyPr/>
          <a:lstStyle/>
          <a:p>
            <a:r>
              <a:rPr lang="en-US" dirty="0">
                <a:solidFill>
                  <a:srgbClr val="002060"/>
                </a:solidFill>
                <a:latin typeface="Congenial Black" panose="02000503040000020004" pitchFamily="2" charset="0"/>
              </a:rPr>
              <a:t>DBQ Re-Write</a:t>
            </a:r>
          </a:p>
        </p:txBody>
      </p:sp>
      <p:sp>
        <p:nvSpPr>
          <p:cNvPr id="3" name="Content Placeholder 2"/>
          <p:cNvSpPr>
            <a:spLocks noGrp="1"/>
          </p:cNvSpPr>
          <p:nvPr>
            <p:ph idx="1"/>
          </p:nvPr>
        </p:nvSpPr>
        <p:spPr>
          <a:xfrm>
            <a:off x="457200" y="1371600"/>
            <a:ext cx="8229600" cy="5105400"/>
          </a:xfrm>
          <a:solidFill>
            <a:schemeClr val="bg1"/>
          </a:solidFill>
          <a:ln>
            <a:solidFill>
              <a:srgbClr val="C00000"/>
            </a:solidFill>
          </a:ln>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Two Paragraphs </a:t>
            </a:r>
          </a:p>
          <a:p>
            <a:pPr lvl="1">
              <a:buFontTx/>
              <a:buChar char="-"/>
            </a:pPr>
            <a:r>
              <a:rPr lang="en-US" sz="2400" dirty="0">
                <a:latin typeface="Times New Roman" panose="02020603050405020304" pitchFamily="18" charset="0"/>
                <a:cs typeface="Times New Roman" panose="02020603050405020304" pitchFamily="18" charset="0"/>
              </a:rPr>
              <a:t>Introduction: </a:t>
            </a:r>
          </a:p>
          <a:p>
            <a:pPr lvl="1">
              <a:buFontTx/>
              <a:buChar char="-"/>
            </a:pPr>
            <a:r>
              <a:rPr lang="en-US" sz="2400" dirty="0">
                <a:latin typeface="Times New Roman" panose="02020603050405020304" pitchFamily="18" charset="0"/>
                <a:cs typeface="Times New Roman" panose="02020603050405020304" pitchFamily="18" charset="0"/>
              </a:rPr>
              <a:t>Must have a valid historic contextualization centered around a theme that supports your thesis </a:t>
            </a:r>
          </a:p>
          <a:p>
            <a:pPr lvl="1">
              <a:buFontTx/>
              <a:buChar char="-"/>
            </a:pPr>
            <a:r>
              <a:rPr lang="en-US" sz="2400" dirty="0">
                <a:latin typeface="Times New Roman" panose="02020603050405020304" pitchFamily="18" charset="0"/>
                <a:cs typeface="Times New Roman" panose="02020603050405020304" pitchFamily="18" charset="0"/>
              </a:rPr>
              <a:t>Must have causation, immediate effect, and long-term effect</a:t>
            </a:r>
          </a:p>
          <a:p>
            <a:pPr lvl="1">
              <a:buFontTx/>
              <a:buChar char="-"/>
            </a:pPr>
            <a:r>
              <a:rPr lang="en-US" sz="2400" dirty="0">
                <a:latin typeface="Times New Roman" panose="02020603050405020304" pitchFamily="18" charset="0"/>
                <a:cs typeface="Times New Roman" panose="02020603050405020304" pitchFamily="18" charset="0"/>
              </a:rPr>
              <a:t>Defense paragraph</a:t>
            </a:r>
          </a:p>
          <a:p>
            <a:pPr marL="0" lvl="1" indent="457200">
              <a:buFontTx/>
              <a:buChar char="-"/>
            </a:pPr>
            <a:r>
              <a:rPr lang="en-US" sz="2400" dirty="0">
                <a:latin typeface="Times New Roman" panose="02020603050405020304" pitchFamily="18" charset="0"/>
                <a:cs typeface="Times New Roman" panose="02020603050405020304" pitchFamily="18" charset="0"/>
              </a:rPr>
              <a:t>Must defend a bases of your thesis</a:t>
            </a:r>
          </a:p>
          <a:p>
            <a:pPr lvl="1">
              <a:buFontTx/>
              <a:buChar char="-"/>
            </a:pPr>
            <a:r>
              <a:rPr lang="en-US" sz="2400" dirty="0">
                <a:latin typeface="Times New Roman" panose="02020603050405020304" pitchFamily="18" charset="0"/>
                <a:cs typeface="Times New Roman" panose="02020603050405020304" pitchFamily="18" charset="0"/>
              </a:rPr>
              <a:t>Must demonstrate proper use of two documents (HIPP level) and defend the argument of your thesis</a:t>
            </a:r>
          </a:p>
          <a:p>
            <a:pPr lvl="1">
              <a:buFontTx/>
              <a:buChar char="-"/>
            </a:pPr>
            <a:r>
              <a:rPr lang="en-US" sz="2400" dirty="0">
                <a:latin typeface="Times New Roman" panose="02020603050405020304" pitchFamily="18" charset="0"/>
                <a:cs typeface="Times New Roman" panose="02020603050405020304" pitchFamily="18" charset="0"/>
              </a:rPr>
              <a:t>Must include three to four facts per documents </a:t>
            </a:r>
          </a:p>
          <a:p>
            <a:pPr marL="0" lvl="1" indent="0">
              <a:buNone/>
            </a:pPr>
            <a:r>
              <a:rPr lang="en-US" sz="2400" b="1" dirty="0">
                <a:latin typeface="Times New Roman" panose="02020603050405020304" pitchFamily="18" charset="0"/>
                <a:cs typeface="Times New Roman" panose="02020603050405020304" pitchFamily="18" charset="0"/>
              </a:rPr>
              <a:t>Due Tuesday, Jan 9 (NO LATES ACCEPTED) </a:t>
            </a:r>
          </a:p>
        </p:txBody>
      </p:sp>
    </p:spTree>
    <p:extLst>
      <p:ext uri="{BB962C8B-B14F-4D97-AF65-F5344CB8AC3E}">
        <p14:creationId xmlns:p14="http://schemas.microsoft.com/office/powerpoint/2010/main" val="6590694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229600" cy="762000"/>
          </a:xfrm>
          <a:solidFill>
            <a:srgbClr val="FFC000"/>
          </a:solidFill>
          <a:ln>
            <a:solidFill>
              <a:schemeClr val="accent1"/>
            </a:solidFill>
          </a:ln>
        </p:spPr>
        <p:txBody>
          <a:bodyPr/>
          <a:lstStyle/>
          <a:p>
            <a:r>
              <a:rPr lang="en-US" dirty="0">
                <a:latin typeface="Algerian" pitchFamily="82" charset="0"/>
              </a:rPr>
              <a:t>The McPherson Test</a:t>
            </a:r>
          </a:p>
        </p:txBody>
      </p:sp>
      <p:sp>
        <p:nvSpPr>
          <p:cNvPr id="3" name="Content Placeholder 2"/>
          <p:cNvSpPr>
            <a:spLocks noGrp="1"/>
          </p:cNvSpPr>
          <p:nvPr>
            <p:ph idx="1"/>
          </p:nvPr>
        </p:nvSpPr>
        <p:spPr>
          <a:xfrm>
            <a:off x="457200" y="1295400"/>
            <a:ext cx="8458200" cy="4830763"/>
          </a:xfrm>
        </p:spPr>
        <p:txBody>
          <a:bodyPr>
            <a:normAutofit/>
          </a:bodyPr>
          <a:lstStyle/>
          <a:p>
            <a:pPr marL="0" indent="0">
              <a:buNone/>
            </a:pPr>
            <a:r>
              <a:rPr lang="en-US" sz="2000" dirty="0">
                <a:latin typeface="Times New Roman" pitchFamily="18" charset="0"/>
                <a:cs typeface="Times New Roman" pitchFamily="18" charset="0"/>
              </a:rPr>
              <a:t>“[In the Civil War,] great issues were at stake, issues about which Americans were willing to fight and die, issues whose resolutions profoundly transformed and redefined the United States.  The Civil War was a total war in three senses: it mobilized the total human and material resources of both sides, it ended not in negotiated peace but in total victory by one side and unconditional surrender by the other, it destroyed the economy and social system of the loser and established those of the winner as the norm for the future . . . The North went to war to preserve the Union; it ended by creating a nation.”</a:t>
            </a:r>
          </a:p>
          <a:p>
            <a:pPr lvl="0"/>
            <a:r>
              <a:rPr lang="en-US" sz="2000" dirty="0">
                <a:latin typeface="Times New Roman" pitchFamily="18" charset="0"/>
                <a:cs typeface="Times New Roman" pitchFamily="18" charset="0"/>
              </a:rPr>
              <a:t>James McPherson, historian, “A War That Never Goes Away,” American Heritage, March 1990</a:t>
            </a:r>
          </a:p>
          <a:p>
            <a:pPr marL="0" indent="0">
              <a:buNone/>
            </a:pPr>
            <a:r>
              <a:rPr lang="en-US" sz="2400" dirty="0">
                <a:latin typeface="Times New Roman" pitchFamily="18" charset="0"/>
                <a:cs typeface="Times New Roman" pitchFamily="18" charset="0"/>
              </a:rPr>
              <a:t>1. What must Reconstruction achieve in order to support McPherson’s belief in the excerpt above? (Cite two examples)</a:t>
            </a:r>
          </a:p>
        </p:txBody>
      </p:sp>
    </p:spTree>
    <p:extLst>
      <p:ext uri="{BB962C8B-B14F-4D97-AF65-F5344CB8AC3E}">
        <p14:creationId xmlns:p14="http://schemas.microsoft.com/office/powerpoint/2010/main" val="20728554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820CD-535A-4F85-8409-C0364755F29F}"/>
              </a:ext>
            </a:extLst>
          </p:cNvPr>
          <p:cNvSpPr>
            <a:spLocks noGrp="1"/>
          </p:cNvSpPr>
          <p:nvPr>
            <p:ph type="title"/>
          </p:nvPr>
        </p:nvSpPr>
        <p:spPr>
          <a:xfrm>
            <a:off x="457200" y="274638"/>
            <a:ext cx="8229600" cy="792162"/>
          </a:xfrm>
          <a:solidFill>
            <a:schemeClr val="bg1"/>
          </a:solidFill>
          <a:ln>
            <a:solidFill>
              <a:srgbClr val="FF0000"/>
            </a:solidFill>
          </a:ln>
        </p:spPr>
        <p:txBody>
          <a:bodyPr/>
          <a:lstStyle/>
          <a:p>
            <a:r>
              <a:rPr lang="en-US" b="1" dirty="0">
                <a:solidFill>
                  <a:srgbClr val="002060"/>
                </a:solidFill>
                <a:latin typeface="Algerian" panose="04020705040A02060702" pitchFamily="82" charset="0"/>
              </a:rPr>
              <a:t>DBQ - prompt</a:t>
            </a:r>
          </a:p>
        </p:txBody>
      </p:sp>
      <p:sp>
        <p:nvSpPr>
          <p:cNvPr id="3" name="Content Placeholder 2">
            <a:extLst>
              <a:ext uri="{FF2B5EF4-FFF2-40B4-BE49-F238E27FC236}">
                <a16:creationId xmlns:a16="http://schemas.microsoft.com/office/drawing/2014/main" id="{3C1152AD-4212-4E73-A1C4-149B5BCF1408}"/>
              </a:ext>
            </a:extLst>
          </p:cNvPr>
          <p:cNvSpPr>
            <a:spLocks noGrp="1"/>
          </p:cNvSpPr>
          <p:nvPr>
            <p:ph idx="1"/>
          </p:nvPr>
        </p:nvSpPr>
        <p:spPr>
          <a:xfrm>
            <a:off x="457200" y="1447800"/>
            <a:ext cx="8229600" cy="4678363"/>
          </a:xfrm>
          <a:solidFill>
            <a:schemeClr val="bg1"/>
          </a:solidFill>
          <a:ln>
            <a:solidFill>
              <a:srgbClr val="FF0000"/>
            </a:solidFill>
          </a:ln>
        </p:spPr>
        <p:txBody>
          <a:bodyPr>
            <a:normAutofit/>
          </a:bodyPr>
          <a:lstStyle/>
          <a:p>
            <a:pPr marL="0" indent="0">
              <a:buNone/>
            </a:pPr>
            <a:r>
              <a:rPr lang="en-US" sz="2800" b="1" dirty="0">
                <a:latin typeface="Times" panose="02020603050405020304" pitchFamily="18" charset="0"/>
                <a:cs typeface="Times" panose="02020603050405020304" pitchFamily="18" charset="0"/>
              </a:rPr>
              <a:t>Prompt: </a:t>
            </a:r>
            <a:r>
              <a:rPr lang="en-US" sz="2800" dirty="0">
                <a:latin typeface="Times" panose="02020603050405020304" pitchFamily="18" charset="0"/>
                <a:cs typeface="Times" panose="02020603050405020304" pitchFamily="18" charset="0"/>
              </a:rPr>
              <a:t>Civil War and it’s cost in lives was supposed to bring about a rebirth of the United States fomented by Reconstruction.  Evaluate the degree in which historians’ assessment that Reconstruction was a failed revolution is the correct view of the time period from 1865 to 1877?</a:t>
            </a:r>
          </a:p>
          <a:p>
            <a:pPr marL="0" indent="0">
              <a:buNone/>
            </a:pPr>
            <a:endParaRPr lang="en-US" sz="2800" dirty="0">
              <a:latin typeface="Times" panose="02020603050405020304" pitchFamily="18" charset="0"/>
              <a:cs typeface="Times" panose="02020603050405020304" pitchFamily="18" charset="0"/>
            </a:endParaRPr>
          </a:p>
          <a:p>
            <a:r>
              <a:rPr lang="en-US" sz="2800" dirty="0">
                <a:latin typeface="Times" panose="02020603050405020304" pitchFamily="18" charset="0"/>
                <a:cs typeface="Times" panose="02020603050405020304" pitchFamily="18" charset="0"/>
              </a:rPr>
              <a:t>You must use all FOUR documents </a:t>
            </a:r>
          </a:p>
          <a:p>
            <a:pPr marL="0" indent="0">
              <a:buNone/>
            </a:pPr>
            <a:endParaRPr lang="en-US" sz="2800" dirty="0">
              <a:latin typeface="Times" panose="02020603050405020304" pitchFamily="18" charset="0"/>
              <a:cs typeface="Times" panose="02020603050405020304" pitchFamily="18" charset="0"/>
            </a:endParaRPr>
          </a:p>
          <a:p>
            <a:pPr marL="0" indent="0">
              <a:buNone/>
            </a:pPr>
            <a:endParaRPr lang="en-US" sz="2400" dirty="0">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38714825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820CD-535A-4F85-8409-C0364755F29F}"/>
              </a:ext>
            </a:extLst>
          </p:cNvPr>
          <p:cNvSpPr>
            <a:spLocks noGrp="1"/>
          </p:cNvSpPr>
          <p:nvPr>
            <p:ph type="title"/>
          </p:nvPr>
        </p:nvSpPr>
        <p:spPr>
          <a:xfrm>
            <a:off x="457200" y="274638"/>
            <a:ext cx="8229600" cy="792162"/>
          </a:xfrm>
          <a:solidFill>
            <a:schemeClr val="bg1"/>
          </a:solidFill>
          <a:ln>
            <a:solidFill>
              <a:srgbClr val="FF0000"/>
            </a:solidFill>
          </a:ln>
        </p:spPr>
        <p:txBody>
          <a:bodyPr/>
          <a:lstStyle/>
          <a:p>
            <a:r>
              <a:rPr lang="en-US" b="1" dirty="0">
                <a:solidFill>
                  <a:srgbClr val="002060"/>
                </a:solidFill>
                <a:latin typeface="Algerian" panose="04020705040A02060702" pitchFamily="82" charset="0"/>
              </a:rPr>
              <a:t>HIPPY STATEMENTS</a:t>
            </a:r>
          </a:p>
        </p:txBody>
      </p:sp>
      <p:sp>
        <p:nvSpPr>
          <p:cNvPr id="3" name="Content Placeholder 2">
            <a:extLst>
              <a:ext uri="{FF2B5EF4-FFF2-40B4-BE49-F238E27FC236}">
                <a16:creationId xmlns:a16="http://schemas.microsoft.com/office/drawing/2014/main" id="{3C1152AD-4212-4E73-A1C4-149B5BCF1408}"/>
              </a:ext>
            </a:extLst>
          </p:cNvPr>
          <p:cNvSpPr>
            <a:spLocks noGrp="1"/>
          </p:cNvSpPr>
          <p:nvPr>
            <p:ph idx="1"/>
          </p:nvPr>
        </p:nvSpPr>
        <p:spPr>
          <a:xfrm>
            <a:off x="419100" y="1173163"/>
            <a:ext cx="8229600" cy="4678363"/>
          </a:xfrm>
          <a:solidFill>
            <a:schemeClr val="bg1"/>
          </a:solidFill>
          <a:ln>
            <a:solidFill>
              <a:srgbClr val="FF0000"/>
            </a:solidFill>
          </a:ln>
        </p:spPr>
        <p:txBody>
          <a:bodyPr>
            <a:normAutofit/>
          </a:bodyPr>
          <a:lstStyle/>
          <a:p>
            <a:pPr marL="0" indent="0">
              <a:buNone/>
            </a:pPr>
            <a:r>
              <a:rPr lang="en-US" sz="2400" dirty="0">
                <a:latin typeface="Times" panose="02020603050405020304" pitchFamily="18" charset="0"/>
                <a:cs typeface="Times" panose="02020603050405020304" pitchFamily="18" charset="0"/>
              </a:rPr>
              <a:t>Break down the four documents </a:t>
            </a:r>
          </a:p>
          <a:p>
            <a:r>
              <a:rPr lang="en-US" sz="2400" dirty="0">
                <a:latin typeface="Times" panose="02020603050405020304" pitchFamily="18" charset="0"/>
                <a:cs typeface="Times" panose="02020603050405020304" pitchFamily="18" charset="0"/>
              </a:rPr>
              <a:t>Be sure to explain purpose and make to connections in the documents and inferred by the documents </a:t>
            </a:r>
          </a:p>
          <a:p>
            <a:pPr marL="0" indent="0">
              <a:buNone/>
            </a:pPr>
            <a:endParaRPr lang="en-US" sz="2400" dirty="0">
              <a:latin typeface="Times" panose="02020603050405020304" pitchFamily="18" charset="0"/>
              <a:cs typeface="Times" panose="02020603050405020304" pitchFamily="18" charset="0"/>
            </a:endParaRPr>
          </a:p>
        </p:txBody>
      </p:sp>
      <p:sp>
        <p:nvSpPr>
          <p:cNvPr id="4" name="Rectangle 3">
            <a:extLst>
              <a:ext uri="{FF2B5EF4-FFF2-40B4-BE49-F238E27FC236}">
                <a16:creationId xmlns:a16="http://schemas.microsoft.com/office/drawing/2014/main" id="{85F7111C-FE11-472C-9207-AD175D930438}"/>
              </a:ext>
            </a:extLst>
          </p:cNvPr>
          <p:cNvSpPr/>
          <p:nvPr/>
        </p:nvSpPr>
        <p:spPr>
          <a:xfrm>
            <a:off x="190500" y="2514600"/>
            <a:ext cx="8763000" cy="3733799"/>
          </a:xfrm>
          <a:prstGeom prst="rect">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latin typeface="Times" panose="02020603050405020304" pitchFamily="18" charset="0"/>
                <a:cs typeface="Times" panose="02020603050405020304" pitchFamily="18" charset="0"/>
              </a:rPr>
              <a:t>Document C: Henry Adams Statement</a:t>
            </a:r>
            <a:endParaRPr lang="en-US" sz="2000" dirty="0">
              <a:latin typeface="Times" panose="02020603050405020304" pitchFamily="18" charset="0"/>
              <a:cs typeface="Times" panose="02020603050405020304" pitchFamily="18" charset="0"/>
            </a:endParaRPr>
          </a:p>
          <a:p>
            <a:r>
              <a:rPr lang="en-US" sz="2000" dirty="0">
                <a:latin typeface="Times" panose="02020603050405020304" pitchFamily="18" charset="0"/>
                <a:cs typeface="Times" panose="02020603050405020304" pitchFamily="18" charset="0"/>
              </a:rPr>
              <a:t>In September I asked the boss to let me go to Shreveport. He said, "All right, when will you come back?" I told him "next week." He said, "You had better carry a pass." I said, "I will see whether I am free by going without a pass."</a:t>
            </a:r>
          </a:p>
          <a:p>
            <a:r>
              <a:rPr lang="en-US" sz="2000" dirty="0">
                <a:latin typeface="Times" panose="02020603050405020304" pitchFamily="18" charset="0"/>
                <a:cs typeface="Times" panose="02020603050405020304" pitchFamily="18" charset="0"/>
              </a:rPr>
              <a:t>I met four white men about six miles south of </a:t>
            </a:r>
            <a:r>
              <a:rPr lang="en-US" sz="2000" dirty="0" err="1">
                <a:latin typeface="Times" panose="02020603050405020304" pitchFamily="18" charset="0"/>
                <a:cs typeface="Times" panose="02020603050405020304" pitchFamily="18" charset="0"/>
              </a:rPr>
              <a:t>Keachie</a:t>
            </a:r>
            <a:r>
              <a:rPr lang="en-US" sz="2000" dirty="0">
                <a:latin typeface="Times" panose="02020603050405020304" pitchFamily="18" charset="0"/>
                <a:cs typeface="Times" panose="02020603050405020304" pitchFamily="18" charset="0"/>
              </a:rPr>
              <a:t>, De Soto Parish. One of them asked me who I belonged to. I told him no one. So him and two others struck me with a stick and told me they were going to kill me and every other Negro who told them that they did not belong to anyone. One of them who knew me told the others, "Let Henry alone for he is a hard-working nigger and a good nigger." They left me and I then went on to Shreveport. I seen over twelve colored men and women, beat, shot and hung between there and Shreveport.</a:t>
            </a:r>
          </a:p>
        </p:txBody>
      </p:sp>
    </p:spTree>
    <p:extLst>
      <p:ext uri="{BB962C8B-B14F-4D97-AF65-F5344CB8AC3E}">
        <p14:creationId xmlns:p14="http://schemas.microsoft.com/office/powerpoint/2010/main" val="29455270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Autofit/>
          </a:bodyPr>
          <a:lstStyle/>
          <a:p>
            <a:r>
              <a:rPr lang="en-US" sz="3600" b="1" dirty="0">
                <a:solidFill>
                  <a:schemeClr val="accent4">
                    <a:lumMod val="75000"/>
                  </a:schemeClr>
                </a:solidFill>
                <a:latin typeface="Times New Roman" panose="02020603050405020304" pitchFamily="18" charset="0"/>
                <a:cs typeface="Times New Roman" panose="02020603050405020304" pitchFamily="18" charset="0"/>
              </a:rPr>
              <a:t>Today’s Focus</a:t>
            </a:r>
          </a:p>
        </p:txBody>
      </p:sp>
      <p:sp>
        <p:nvSpPr>
          <p:cNvPr id="3" name="Content Placeholder 2"/>
          <p:cNvSpPr>
            <a:spLocks noGrp="1"/>
          </p:cNvSpPr>
          <p:nvPr>
            <p:ph idx="1"/>
          </p:nvPr>
        </p:nvSpPr>
        <p:spPr>
          <a:xfrm>
            <a:off x="457200" y="1066800"/>
            <a:ext cx="8229600" cy="5410200"/>
          </a:xfrm>
        </p:spPr>
        <p:style>
          <a:lnRef idx="2">
            <a:schemeClr val="accent2"/>
          </a:lnRef>
          <a:fillRef idx="1">
            <a:schemeClr val="lt1"/>
          </a:fillRef>
          <a:effectRef idx="0">
            <a:schemeClr val="accent2"/>
          </a:effectRef>
          <a:fontRef idx="minor">
            <a:schemeClr val="dk1"/>
          </a:fontRef>
        </p:style>
        <p:txBody>
          <a:bodyPr>
            <a:normAutofit/>
          </a:bodyPr>
          <a:lstStyle/>
          <a:p>
            <a:pPr marL="0" indent="0">
              <a:buNone/>
            </a:pPr>
            <a:r>
              <a:rPr lang="en-US" sz="1800" b="1" dirty="0">
                <a:solidFill>
                  <a:srgbClr val="002060"/>
                </a:solidFill>
                <a:latin typeface="Times New Roman" panose="02020603050405020304" pitchFamily="18" charset="0"/>
                <a:cs typeface="Times New Roman" panose="02020603050405020304" pitchFamily="18" charset="0"/>
              </a:rPr>
              <a:t>E.Q.</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a:latin typeface="Times New Roman" panose="02020603050405020304" pitchFamily="18" charset="0"/>
                <a:cs typeface="Times New Roman" panose="02020603050405020304" pitchFamily="18" charset="0"/>
              </a:rPr>
              <a:t>How effective was Reconstruction at rebuilding the union and achieving transformation of American society</a:t>
            </a:r>
          </a:p>
          <a:p>
            <a:pPr marL="0" indent="0">
              <a:buNone/>
            </a:pPr>
            <a:r>
              <a:rPr lang="en-US" sz="1800" b="1" i="1" dirty="0">
                <a:solidFill>
                  <a:srgbClr val="002060"/>
                </a:solidFill>
                <a:latin typeface="Times New Roman" panose="02020603050405020304" pitchFamily="18" charset="0"/>
                <a:cs typeface="Times New Roman" panose="02020603050405020304" pitchFamily="18" charset="0"/>
              </a:rPr>
              <a:t>Students can:</a:t>
            </a:r>
            <a:r>
              <a:rPr lang="en-US" sz="1800" dirty="0">
                <a:solidFill>
                  <a:srgbClr val="002060"/>
                </a:solidFill>
                <a:latin typeface="Times New Roman" panose="02020603050405020304" pitchFamily="18" charset="0"/>
                <a:cs typeface="Times New Roman" panose="02020603050405020304" pitchFamily="18" charset="0"/>
              </a:rPr>
              <a:t> </a:t>
            </a:r>
          </a:p>
          <a:p>
            <a:pPr lvl="0"/>
            <a:r>
              <a:rPr lang="en-US" sz="1900" dirty="0">
                <a:latin typeface="Times New Roman" panose="02020603050405020304" pitchFamily="18" charset="0"/>
                <a:cs typeface="Times New Roman" panose="02020603050405020304" pitchFamily="18" charset="0"/>
              </a:rPr>
              <a:t>Evaluate the effectiveness of the Civil War Amendments </a:t>
            </a:r>
          </a:p>
          <a:p>
            <a:pPr lvl="0"/>
            <a:r>
              <a:rPr lang="en-US" sz="1900" dirty="0">
                <a:latin typeface="Times New Roman" panose="02020603050405020304" pitchFamily="18" charset="0"/>
                <a:cs typeface="Times New Roman" panose="02020603050405020304" pitchFamily="18" charset="0"/>
              </a:rPr>
              <a:t>Decipher whether the former confederacy was rebuilt into the “New South” </a:t>
            </a:r>
          </a:p>
          <a:p>
            <a:pPr lvl="0"/>
            <a:r>
              <a:rPr lang="en-US" sz="1900" dirty="0">
                <a:latin typeface="Times New Roman" panose="02020603050405020304" pitchFamily="18" charset="0"/>
                <a:cs typeface="Times New Roman" panose="02020603050405020304" pitchFamily="18" charset="0"/>
              </a:rPr>
              <a:t>Determine the short- and long-term impacts of Reconstruction on the United States </a:t>
            </a:r>
            <a:endParaRPr lang="en-US" sz="1800" dirty="0">
              <a:latin typeface="Times New Roman" panose="02020603050405020304" pitchFamily="18" charset="0"/>
              <a:cs typeface="Times New Roman" panose="02020603050405020304" pitchFamily="18" charset="0"/>
            </a:endParaRPr>
          </a:p>
          <a:p>
            <a:pPr marL="0" indent="0">
              <a:buNone/>
            </a:pPr>
            <a:r>
              <a:rPr lang="en-US" sz="2400" dirty="0">
                <a:solidFill>
                  <a:srgbClr val="002060"/>
                </a:solidFill>
                <a:latin typeface="Times New Roman" panose="02020603050405020304" pitchFamily="18" charset="0"/>
                <a:cs typeface="Times New Roman" panose="02020603050405020304" pitchFamily="18" charset="0"/>
              </a:rPr>
              <a:t>Agenda</a:t>
            </a:r>
          </a:p>
          <a:p>
            <a:pPr lvl="1"/>
            <a:r>
              <a:rPr lang="en-US" sz="2400" dirty="0">
                <a:latin typeface="Times New Roman" panose="02020603050405020304" pitchFamily="18" charset="0"/>
                <a:cs typeface="Times New Roman" panose="02020603050405020304" pitchFamily="18" charset="0"/>
              </a:rPr>
              <a:t>The Columbia Question</a:t>
            </a:r>
          </a:p>
          <a:p>
            <a:pPr lvl="1"/>
            <a:r>
              <a:rPr lang="en-US" sz="2400" dirty="0">
                <a:latin typeface="Times New Roman" panose="02020603050405020304" pitchFamily="18" charset="0"/>
                <a:cs typeface="Times New Roman" panose="02020603050405020304" pitchFamily="18" charset="0"/>
              </a:rPr>
              <a:t>Contextualization of Reconstruction </a:t>
            </a:r>
          </a:p>
          <a:p>
            <a:pPr lvl="1"/>
            <a:r>
              <a:rPr lang="en-US" sz="2400" dirty="0">
                <a:latin typeface="Times New Roman" panose="02020603050405020304" pitchFamily="18" charset="0"/>
                <a:cs typeface="Times New Roman" panose="02020603050405020304" pitchFamily="18" charset="0"/>
              </a:rPr>
              <a:t>The Best Laid Plans </a:t>
            </a:r>
          </a:p>
          <a:p>
            <a:pPr marL="0" lvl="1" indent="0">
              <a:buSzPct val="125000"/>
              <a:buNone/>
            </a:pPr>
            <a:r>
              <a:rPr lang="en-US" sz="2400" b="1" dirty="0">
                <a:solidFill>
                  <a:srgbClr val="FF0000"/>
                </a:solidFill>
                <a:latin typeface="Times New Roman" panose="02020603050405020304" pitchFamily="18" charset="0"/>
                <a:cs typeface="Times New Roman" panose="02020603050405020304" pitchFamily="18" charset="0"/>
              </a:rPr>
              <a:t>Homework:</a:t>
            </a:r>
          </a:p>
          <a:p>
            <a:pPr marL="342900" lvl="1" indent="-342900">
              <a:buSzPct val="125000"/>
            </a:pPr>
            <a:r>
              <a:rPr lang="en-US" sz="2400" b="1" dirty="0">
                <a:solidFill>
                  <a:srgbClr val="FF0000"/>
                </a:solidFill>
                <a:latin typeface="Times New Roman" panose="02020603050405020304" pitchFamily="18" charset="0"/>
                <a:cs typeface="Times New Roman" panose="02020603050405020304" pitchFamily="18" charset="0"/>
              </a:rPr>
              <a:t>Reconstruction DBQ</a:t>
            </a:r>
          </a:p>
        </p:txBody>
      </p:sp>
    </p:spTree>
    <p:extLst>
      <p:ext uri="{BB962C8B-B14F-4D97-AF65-F5344CB8AC3E}">
        <p14:creationId xmlns:p14="http://schemas.microsoft.com/office/powerpoint/2010/main" val="23907115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820CD-535A-4F85-8409-C0364755F29F}"/>
              </a:ext>
            </a:extLst>
          </p:cNvPr>
          <p:cNvSpPr>
            <a:spLocks noGrp="1"/>
          </p:cNvSpPr>
          <p:nvPr>
            <p:ph type="title"/>
          </p:nvPr>
        </p:nvSpPr>
        <p:spPr>
          <a:xfrm>
            <a:off x="457200" y="274638"/>
            <a:ext cx="8229600" cy="563562"/>
          </a:xfrm>
          <a:solidFill>
            <a:schemeClr val="bg1"/>
          </a:solidFill>
          <a:ln>
            <a:solidFill>
              <a:srgbClr val="FF0000"/>
            </a:solidFill>
          </a:ln>
        </p:spPr>
        <p:txBody>
          <a:bodyPr>
            <a:normAutofit fontScale="90000"/>
          </a:bodyPr>
          <a:lstStyle/>
          <a:p>
            <a:r>
              <a:rPr lang="en-US" b="1" dirty="0">
                <a:solidFill>
                  <a:srgbClr val="002060"/>
                </a:solidFill>
                <a:latin typeface="Algerian" panose="04020705040A02060702" pitchFamily="82" charset="0"/>
              </a:rPr>
              <a:t>HIPPY STATEMENTS</a:t>
            </a:r>
          </a:p>
        </p:txBody>
      </p:sp>
      <p:sp>
        <p:nvSpPr>
          <p:cNvPr id="3" name="Content Placeholder 2">
            <a:extLst>
              <a:ext uri="{FF2B5EF4-FFF2-40B4-BE49-F238E27FC236}">
                <a16:creationId xmlns:a16="http://schemas.microsoft.com/office/drawing/2014/main" id="{3C1152AD-4212-4E73-A1C4-149B5BCF1408}"/>
              </a:ext>
            </a:extLst>
          </p:cNvPr>
          <p:cNvSpPr>
            <a:spLocks noGrp="1"/>
          </p:cNvSpPr>
          <p:nvPr>
            <p:ph idx="1"/>
          </p:nvPr>
        </p:nvSpPr>
        <p:spPr>
          <a:xfrm>
            <a:off x="304800" y="4301331"/>
            <a:ext cx="8382000" cy="2396332"/>
          </a:xfrm>
          <a:solidFill>
            <a:schemeClr val="bg1"/>
          </a:solidFill>
          <a:ln>
            <a:solidFill>
              <a:srgbClr val="FF0000"/>
            </a:solidFill>
          </a:ln>
        </p:spPr>
        <p:txBody>
          <a:bodyPr>
            <a:normAutofit/>
          </a:bodyPr>
          <a:lstStyle/>
          <a:p>
            <a:pPr marL="0" indent="0">
              <a:buNone/>
            </a:pPr>
            <a:r>
              <a:rPr lang="en-US" sz="2400" b="1" u="sng" dirty="0">
                <a:latin typeface="Times" panose="02020603050405020304" pitchFamily="18" charset="0"/>
                <a:cs typeface="Times" panose="02020603050405020304" pitchFamily="18" charset="0"/>
              </a:rPr>
              <a:t>Henry Adams</a:t>
            </a:r>
            <a:r>
              <a:rPr lang="en-US" sz="2400" dirty="0">
                <a:latin typeface="Times" panose="02020603050405020304" pitchFamily="18" charset="0"/>
                <a:cs typeface="Times" panose="02020603050405020304" pitchFamily="18" charset="0"/>
              </a:rPr>
              <a:t>, </a:t>
            </a:r>
            <a:r>
              <a:rPr lang="en-US" sz="2400" b="1" u="sng" dirty="0">
                <a:latin typeface="Times" panose="02020603050405020304" pitchFamily="18" charset="0"/>
                <a:cs typeface="Times" panose="02020603050405020304" pitchFamily="18" charset="0"/>
              </a:rPr>
              <a:t>freedmen</a:t>
            </a:r>
            <a:r>
              <a:rPr lang="en-US" sz="2400" dirty="0">
                <a:latin typeface="Times" panose="02020603050405020304" pitchFamily="18" charset="0"/>
                <a:cs typeface="Times" panose="02020603050405020304" pitchFamily="18" charset="0"/>
              </a:rPr>
              <a:t> from </a:t>
            </a:r>
            <a:r>
              <a:rPr lang="en-US" sz="2400" b="1" u="sng" dirty="0">
                <a:latin typeface="Times" panose="02020603050405020304" pitchFamily="18" charset="0"/>
                <a:cs typeface="Times" panose="02020603050405020304" pitchFamily="18" charset="0"/>
              </a:rPr>
              <a:t>Shreveport Louisiana</a:t>
            </a:r>
            <a:r>
              <a:rPr lang="en-US" sz="2400" dirty="0">
                <a:latin typeface="Times" panose="02020603050405020304" pitchFamily="18" charset="0"/>
                <a:cs typeface="Times" panose="02020603050405020304" pitchFamily="18" charset="0"/>
              </a:rPr>
              <a:t>, explains to the </a:t>
            </a:r>
            <a:r>
              <a:rPr lang="en-US" sz="2400" b="1" u="sng" dirty="0">
                <a:latin typeface="Times" panose="02020603050405020304" pitchFamily="18" charset="0"/>
                <a:cs typeface="Times" panose="02020603050405020304" pitchFamily="18" charset="0"/>
              </a:rPr>
              <a:t>U.S. government</a:t>
            </a:r>
            <a:r>
              <a:rPr lang="en-US" sz="2400" dirty="0">
                <a:latin typeface="Times" panose="02020603050405020304" pitchFamily="18" charset="0"/>
                <a:cs typeface="Times" panose="02020603050405020304" pitchFamily="18" charset="0"/>
              </a:rPr>
              <a:t> in 1880 that </a:t>
            </a:r>
            <a:r>
              <a:rPr lang="en-US" sz="2400" b="1" u="sng" dirty="0">
                <a:latin typeface="Times" panose="02020603050405020304" pitchFamily="18" charset="0"/>
                <a:cs typeface="Times" panose="02020603050405020304" pitchFamily="18" charset="0"/>
              </a:rPr>
              <a:t>lynching</a:t>
            </a:r>
            <a:r>
              <a:rPr lang="en-US" sz="2400" dirty="0">
                <a:latin typeface="Times" panose="02020603050405020304" pitchFamily="18" charset="0"/>
                <a:cs typeface="Times" panose="02020603050405020304" pitchFamily="18" charset="0"/>
              </a:rPr>
              <a:t> and </a:t>
            </a:r>
            <a:r>
              <a:rPr lang="en-US" sz="2400" b="1" u="sng" dirty="0">
                <a:latin typeface="Times" panose="02020603050405020304" pitchFamily="18" charset="0"/>
                <a:cs typeface="Times" panose="02020603050405020304" pitchFamily="18" charset="0"/>
              </a:rPr>
              <a:t>intimidations</a:t>
            </a:r>
            <a:r>
              <a:rPr lang="en-US" sz="2400" dirty="0">
                <a:latin typeface="Times" panose="02020603050405020304" pitchFamily="18" charset="0"/>
                <a:cs typeface="Times" panose="02020603050405020304" pitchFamily="18" charset="0"/>
              </a:rPr>
              <a:t>, by groups, such as the </a:t>
            </a:r>
            <a:r>
              <a:rPr lang="en-US" sz="2400" b="1" u="sng" dirty="0">
                <a:latin typeface="Times" panose="02020603050405020304" pitchFamily="18" charset="0"/>
                <a:cs typeface="Times" panose="02020603050405020304" pitchFamily="18" charset="0"/>
              </a:rPr>
              <a:t>KKK</a:t>
            </a:r>
            <a:r>
              <a:rPr lang="en-US" sz="2400" dirty="0">
                <a:latin typeface="Times" panose="02020603050405020304" pitchFamily="18" charset="0"/>
                <a:cs typeface="Times" panose="02020603050405020304" pitchFamily="18" charset="0"/>
              </a:rPr>
              <a:t>, was used to keep </a:t>
            </a:r>
            <a:r>
              <a:rPr lang="en-US" sz="2400" b="1" u="sng" dirty="0">
                <a:latin typeface="Times" panose="02020603050405020304" pitchFamily="18" charset="0"/>
                <a:cs typeface="Times" panose="02020603050405020304" pitchFamily="18" charset="0"/>
              </a:rPr>
              <a:t>African Americans</a:t>
            </a:r>
            <a:r>
              <a:rPr lang="en-US" sz="2400" dirty="0">
                <a:latin typeface="Times" panose="02020603050405020304" pitchFamily="18" charset="0"/>
                <a:cs typeface="Times" panose="02020603050405020304" pitchFamily="18" charset="0"/>
              </a:rPr>
              <a:t> as second-class citizens and limit their </a:t>
            </a:r>
            <a:r>
              <a:rPr lang="en-US" sz="2400" b="1" u="sng" dirty="0">
                <a:latin typeface="Times" panose="02020603050405020304" pitchFamily="18" charset="0"/>
                <a:cs typeface="Times" panose="02020603050405020304" pitchFamily="18" charset="0"/>
              </a:rPr>
              <a:t>equality</a:t>
            </a:r>
            <a:r>
              <a:rPr lang="en-US" sz="2400" dirty="0">
                <a:latin typeface="Times" panose="02020603050405020304" pitchFamily="18" charset="0"/>
                <a:cs typeface="Times" panose="02020603050405020304" pitchFamily="18" charset="0"/>
              </a:rPr>
              <a:t> in the South proving that </a:t>
            </a:r>
            <a:r>
              <a:rPr lang="en-US" sz="2400" b="1" u="sng" dirty="0">
                <a:latin typeface="Times" panose="02020603050405020304" pitchFamily="18" charset="0"/>
                <a:cs typeface="Times" panose="02020603050405020304" pitchFamily="18" charset="0"/>
              </a:rPr>
              <a:t>Reconstruction</a:t>
            </a:r>
            <a:r>
              <a:rPr lang="en-US" sz="2400" dirty="0">
                <a:latin typeface="Times" panose="02020603050405020304" pitchFamily="18" charset="0"/>
                <a:cs typeface="Times" panose="02020603050405020304" pitchFamily="18" charset="0"/>
              </a:rPr>
              <a:t> </a:t>
            </a:r>
            <a:r>
              <a:rPr lang="en-US" sz="2400" u="sng" dirty="0">
                <a:latin typeface="Times" panose="02020603050405020304" pitchFamily="18" charset="0"/>
                <a:cs typeface="Times" panose="02020603050405020304" pitchFamily="18" charset="0"/>
              </a:rPr>
              <a:t>has failed to achieve its goals</a:t>
            </a:r>
            <a:r>
              <a:rPr lang="en-US" sz="2400" dirty="0">
                <a:latin typeface="Times" panose="02020603050405020304" pitchFamily="18" charset="0"/>
                <a:cs typeface="Times" panose="02020603050405020304" pitchFamily="18" charset="0"/>
              </a:rPr>
              <a:t>. </a:t>
            </a:r>
          </a:p>
        </p:txBody>
      </p:sp>
      <p:sp>
        <p:nvSpPr>
          <p:cNvPr id="4" name="Rectangle 3">
            <a:extLst>
              <a:ext uri="{FF2B5EF4-FFF2-40B4-BE49-F238E27FC236}">
                <a16:creationId xmlns:a16="http://schemas.microsoft.com/office/drawing/2014/main" id="{85F7111C-FE11-472C-9207-AD175D930438}"/>
              </a:ext>
            </a:extLst>
          </p:cNvPr>
          <p:cNvSpPr/>
          <p:nvPr/>
        </p:nvSpPr>
        <p:spPr>
          <a:xfrm>
            <a:off x="190500" y="838200"/>
            <a:ext cx="8763000" cy="3352800"/>
          </a:xfrm>
          <a:prstGeom prst="rect">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latin typeface="Times" panose="02020603050405020304" pitchFamily="18" charset="0"/>
                <a:cs typeface="Times" panose="02020603050405020304" pitchFamily="18" charset="0"/>
              </a:rPr>
              <a:t>Document C: Henry Adams Statement</a:t>
            </a:r>
            <a:endParaRPr lang="en-US" dirty="0">
              <a:latin typeface="Times" panose="02020603050405020304" pitchFamily="18" charset="0"/>
              <a:cs typeface="Times" panose="02020603050405020304" pitchFamily="18" charset="0"/>
            </a:endParaRPr>
          </a:p>
          <a:p>
            <a:r>
              <a:rPr lang="en-US" dirty="0">
                <a:latin typeface="Times" panose="02020603050405020304" pitchFamily="18" charset="0"/>
                <a:cs typeface="Times" panose="02020603050405020304" pitchFamily="18" charset="0"/>
              </a:rPr>
              <a:t>In September I asked the boss to let me go to Shreveport. He said, "All right, when will you come back?" I told him "next week." He said, "You had better carry a pass." I said, "I will see whether I am free by going without a pass."</a:t>
            </a:r>
          </a:p>
          <a:p>
            <a:r>
              <a:rPr lang="en-US" dirty="0">
                <a:latin typeface="Times" panose="02020603050405020304" pitchFamily="18" charset="0"/>
                <a:cs typeface="Times" panose="02020603050405020304" pitchFamily="18" charset="0"/>
              </a:rPr>
              <a:t>I met four white men about six miles south of </a:t>
            </a:r>
            <a:r>
              <a:rPr lang="en-US" dirty="0" err="1">
                <a:latin typeface="Times" panose="02020603050405020304" pitchFamily="18" charset="0"/>
                <a:cs typeface="Times" panose="02020603050405020304" pitchFamily="18" charset="0"/>
              </a:rPr>
              <a:t>Keachie</a:t>
            </a:r>
            <a:r>
              <a:rPr lang="en-US" dirty="0">
                <a:latin typeface="Times" panose="02020603050405020304" pitchFamily="18" charset="0"/>
                <a:cs typeface="Times" panose="02020603050405020304" pitchFamily="18" charset="0"/>
              </a:rPr>
              <a:t>, De Soto Parish. One of them asked me who I belonged to. I told him no one. So him and two others struck me with a stick and told me they were going to kill me and every other Negro who told them that they did not belong to anyone. One of them who knew me told the others, "Let Henry alone for he is a hard-working nigger and a good nigger." They left me and I then went on to Shreveport. I seen over twelve colored men and women, beat, shot and hung between there and Shreveport.</a:t>
            </a:r>
          </a:p>
          <a:p>
            <a:r>
              <a:rPr lang="en-US" dirty="0">
                <a:latin typeface="Times" panose="02020603050405020304" pitchFamily="18" charset="0"/>
                <a:cs typeface="Times" panose="02020603050405020304" pitchFamily="18" charset="0"/>
              </a:rPr>
              <a:t>	- </a:t>
            </a:r>
            <a:r>
              <a:rPr lang="en-US" dirty="0"/>
              <a:t>Source: </a:t>
            </a:r>
            <a:r>
              <a:rPr lang="en-US" i="1" dirty="0"/>
              <a:t>Former slave Henry Adams made this statement before the U.S. government in 1880 about the early days of his freedom after the Civil War</a:t>
            </a:r>
            <a:r>
              <a:rPr lang="en-US" dirty="0"/>
              <a:t> </a:t>
            </a:r>
            <a:endParaRPr lang="en-US" dirty="0">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42877610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FF0000"/>
                </a:solidFill>
                <a:latin typeface="Congenial Black" panose="02000503040000020004" pitchFamily="2" charset="0"/>
                <a:cs typeface="Times New Roman" panose="02020603050405020304" pitchFamily="18" charset="0"/>
              </a:rPr>
              <a:t>Presidential Reconstruction</a:t>
            </a:r>
            <a:endParaRPr lang="en-US" dirty="0">
              <a:latin typeface="Congenial Black" panose="02000503040000020004" pitchFamily="2" charset="0"/>
            </a:endParaRPr>
          </a:p>
        </p:txBody>
      </p:sp>
      <p:sp>
        <p:nvSpPr>
          <p:cNvPr id="3" name="Content Placeholder 2"/>
          <p:cNvSpPr>
            <a:spLocks noGrp="1"/>
          </p:cNvSpPr>
          <p:nvPr>
            <p:ph idx="1"/>
          </p:nvPr>
        </p:nvSpPr>
        <p:spPr>
          <a:xfrm>
            <a:off x="3124200" y="1219200"/>
            <a:ext cx="5562600" cy="4906963"/>
          </a:xfrm>
          <a:solidFill>
            <a:schemeClr val="bg1"/>
          </a:solidFill>
          <a:ln>
            <a:solidFill>
              <a:schemeClr val="tx1"/>
            </a:solidFill>
          </a:ln>
        </p:spPr>
        <p:txBody>
          <a:bodyPr>
            <a:normAutofit fontScale="77500" lnSpcReduction="20000"/>
          </a:bodyPr>
          <a:lstStyle/>
          <a:p>
            <a:r>
              <a:rPr lang="en-US" sz="3400" b="1" dirty="0">
                <a:solidFill>
                  <a:schemeClr val="accent6">
                    <a:lumMod val="75000"/>
                  </a:schemeClr>
                </a:solidFill>
                <a:latin typeface="Times New Roman" panose="02020603050405020304" pitchFamily="18" charset="0"/>
                <a:cs typeface="Times New Roman" panose="02020603050405020304" pitchFamily="18" charset="0"/>
              </a:rPr>
              <a:t>Andrew Johnson</a:t>
            </a:r>
          </a:p>
          <a:p>
            <a:pPr marL="0" indent="0">
              <a:buNone/>
            </a:pPr>
            <a:endParaRPr lang="en-US" dirty="0">
              <a:latin typeface="Times New Roman" panose="02020603050405020304" pitchFamily="18" charset="0"/>
              <a:cs typeface="Times New Roman" panose="02020603050405020304" pitchFamily="18" charset="0"/>
            </a:endParaRPr>
          </a:p>
          <a:p>
            <a:pPr marL="0" indent="0">
              <a:buNone/>
            </a:pPr>
            <a:r>
              <a:rPr lang="en-US" sz="3400" b="1" i="1" u="sng" dirty="0">
                <a:solidFill>
                  <a:srgbClr val="0070C0"/>
                </a:solidFill>
                <a:latin typeface="Times New Roman" panose="02020603050405020304" pitchFamily="18" charset="0"/>
                <a:cs typeface="Times New Roman" panose="02020603050405020304" pitchFamily="18" charset="0"/>
              </a:rPr>
              <a:t>Johnson’s Reconstruction Plan:</a:t>
            </a:r>
          </a:p>
          <a:p>
            <a:pPr marL="514350" indent="-514350">
              <a:buAutoNum type="arabicParenR"/>
            </a:pPr>
            <a:r>
              <a:rPr lang="en-US" dirty="0">
                <a:latin typeface="Times New Roman" panose="02020603050405020304" pitchFamily="18" charset="0"/>
                <a:cs typeface="Times New Roman" panose="02020603050405020304" pitchFamily="18" charset="0"/>
              </a:rPr>
              <a:t>Amnesty upon simple oath</a:t>
            </a:r>
          </a:p>
          <a:p>
            <a:pPr lvl="1">
              <a:buFont typeface="Wingdings" panose="05000000000000000000" pitchFamily="2" charset="2"/>
              <a:buChar char="§"/>
            </a:pPr>
            <a:r>
              <a:rPr lang="en-US" dirty="0">
                <a:latin typeface="Times New Roman" panose="02020603050405020304" pitchFamily="18" charset="0"/>
                <a:cs typeface="Times New Roman" panose="02020603050405020304" pitchFamily="18" charset="0"/>
              </a:rPr>
              <a:t>Exceptions: Confederate government officials, military officers &amp; those with property over $20,000.</a:t>
            </a:r>
          </a:p>
          <a:p>
            <a:pPr lvl="1">
              <a:buFont typeface="Wingdings" panose="05000000000000000000" pitchFamily="2" charset="2"/>
              <a:buChar char="§"/>
            </a:pPr>
            <a:r>
              <a:rPr lang="en-US" dirty="0">
                <a:latin typeface="Times New Roman" panose="02020603050405020304" pitchFamily="18" charset="0"/>
                <a:cs typeface="Times New Roman" panose="02020603050405020304" pitchFamily="18" charset="0"/>
              </a:rPr>
              <a:t>Pardons</a:t>
            </a:r>
          </a:p>
          <a:p>
            <a:pPr marL="0" indent="0">
              <a:buNone/>
            </a:pPr>
            <a:r>
              <a:rPr lang="en-US" dirty="0">
                <a:latin typeface="Times New Roman" panose="02020603050405020304" pitchFamily="18" charset="0"/>
                <a:cs typeface="Times New Roman" panose="02020603050405020304" pitchFamily="18" charset="0"/>
              </a:rPr>
              <a:t>2) New state constitutions -</a:t>
            </a:r>
          </a:p>
          <a:p>
            <a:pPr lvl="1">
              <a:buFont typeface="Wingdings" panose="05000000000000000000" pitchFamily="2" charset="2"/>
              <a:buChar char="§"/>
            </a:pPr>
            <a:r>
              <a:rPr lang="en-US" dirty="0">
                <a:latin typeface="Times New Roman" panose="02020603050405020304" pitchFamily="18" charset="0"/>
                <a:cs typeface="Times New Roman" panose="02020603050405020304" pitchFamily="18" charset="0"/>
              </a:rPr>
              <a:t>repudiate Slavery, Secession, and Confederate debts.</a:t>
            </a:r>
          </a:p>
          <a:p>
            <a:pPr marL="0" indent="0">
              <a:buNone/>
            </a:pPr>
            <a:endParaRPr lang="en-US" dirty="0">
              <a:latin typeface="Times New Roman" panose="02020603050405020304" pitchFamily="18" charset="0"/>
              <a:cs typeface="Times New Roman" panose="02020603050405020304" pitchFamily="18" charset="0"/>
            </a:endParaRPr>
          </a:p>
          <a:p>
            <a:pPr marL="0" indent="0">
              <a:buNone/>
            </a:pPr>
            <a:r>
              <a:rPr lang="en-US" i="1" dirty="0">
                <a:latin typeface="Times New Roman" panose="02020603050405020304" pitchFamily="18" charset="0"/>
                <a:cs typeface="Times New Roman" panose="02020603050405020304" pitchFamily="18" charset="0"/>
              </a:rPr>
              <a:t>Process: Provisional governors, elections</a:t>
            </a:r>
          </a:p>
          <a:p>
            <a:pPr marL="0" indent="0">
              <a:buNone/>
            </a:pPr>
            <a:r>
              <a:rPr lang="en-US" i="1" dirty="0">
                <a:latin typeface="Times New Roman" panose="02020603050405020304" pitchFamily="18" charset="0"/>
                <a:cs typeface="Times New Roman" panose="02020603050405020304" pitchFamily="18" charset="0"/>
              </a:rPr>
              <a:t>for constitutional conventions</a:t>
            </a:r>
            <a:r>
              <a:rPr lang="en-US" b="1" i="1" dirty="0">
                <a:latin typeface="Times New Roman" panose="02020603050405020304" pitchFamily="18" charset="0"/>
                <a:cs typeface="Times New Roman" panose="02020603050405020304" pitchFamily="18" charset="0"/>
              </a:rPr>
              <a:t>.</a:t>
            </a:r>
            <a:endParaRPr lang="en-US" i="1" dirty="0">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818254"/>
            <a:ext cx="2476500" cy="370885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5014944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Autofit/>
          </a:bodyPr>
          <a:lstStyle/>
          <a:p>
            <a:r>
              <a:rPr lang="en-US" sz="3600" b="1" dirty="0">
                <a:solidFill>
                  <a:schemeClr val="accent4">
                    <a:lumMod val="75000"/>
                  </a:schemeClr>
                </a:solidFill>
                <a:latin typeface="Times New Roman" panose="02020603050405020304" pitchFamily="18" charset="0"/>
                <a:cs typeface="Times New Roman" panose="02020603050405020304" pitchFamily="18" charset="0"/>
              </a:rPr>
              <a:t>Today’s Focus</a:t>
            </a:r>
          </a:p>
        </p:txBody>
      </p:sp>
      <p:sp>
        <p:nvSpPr>
          <p:cNvPr id="3" name="Content Placeholder 2"/>
          <p:cNvSpPr>
            <a:spLocks noGrp="1"/>
          </p:cNvSpPr>
          <p:nvPr>
            <p:ph idx="1"/>
          </p:nvPr>
        </p:nvSpPr>
        <p:spPr>
          <a:xfrm>
            <a:off x="457200" y="1066800"/>
            <a:ext cx="8229600" cy="5410200"/>
          </a:xfrm>
        </p:spPr>
        <p:style>
          <a:lnRef idx="2">
            <a:schemeClr val="accent2"/>
          </a:lnRef>
          <a:fillRef idx="1">
            <a:schemeClr val="lt1"/>
          </a:fillRef>
          <a:effectRef idx="0">
            <a:schemeClr val="accent2"/>
          </a:effectRef>
          <a:fontRef idx="minor">
            <a:schemeClr val="dk1"/>
          </a:fontRef>
        </p:style>
        <p:txBody>
          <a:bodyPr>
            <a:normAutofit/>
          </a:bodyPr>
          <a:lstStyle/>
          <a:p>
            <a:pPr marL="0" indent="0">
              <a:buNone/>
            </a:pPr>
            <a:r>
              <a:rPr lang="en-US" sz="1800" b="1" dirty="0">
                <a:solidFill>
                  <a:srgbClr val="002060"/>
                </a:solidFill>
                <a:latin typeface="Times New Roman" panose="02020603050405020304" pitchFamily="18" charset="0"/>
                <a:cs typeface="Times New Roman" panose="02020603050405020304" pitchFamily="18" charset="0"/>
              </a:rPr>
              <a:t>E.Q.</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a:latin typeface="Times New Roman" panose="02020603050405020304" pitchFamily="18" charset="0"/>
                <a:cs typeface="Times New Roman" panose="02020603050405020304" pitchFamily="18" charset="0"/>
              </a:rPr>
              <a:t>How effective was Reconstruction at rebuilding the union and achieving transformation of American society</a:t>
            </a:r>
          </a:p>
          <a:p>
            <a:pPr marL="0" indent="0">
              <a:buNone/>
            </a:pPr>
            <a:r>
              <a:rPr lang="en-US" sz="1800" b="1" i="1" dirty="0">
                <a:solidFill>
                  <a:srgbClr val="002060"/>
                </a:solidFill>
                <a:latin typeface="Times New Roman" panose="02020603050405020304" pitchFamily="18" charset="0"/>
                <a:cs typeface="Times New Roman" panose="02020603050405020304" pitchFamily="18" charset="0"/>
              </a:rPr>
              <a:t>Students can:</a:t>
            </a:r>
            <a:r>
              <a:rPr lang="en-US" sz="1800" dirty="0">
                <a:solidFill>
                  <a:srgbClr val="002060"/>
                </a:solidFill>
                <a:latin typeface="Times New Roman" panose="02020603050405020304" pitchFamily="18" charset="0"/>
                <a:cs typeface="Times New Roman" panose="02020603050405020304" pitchFamily="18" charset="0"/>
              </a:rPr>
              <a:t> </a:t>
            </a:r>
          </a:p>
          <a:p>
            <a:pPr algn="l">
              <a:buFont typeface="Arial" panose="020B0604020202020204" pitchFamily="34" charset="0"/>
              <a:buChar char="•"/>
            </a:pPr>
            <a:r>
              <a:rPr lang="en-US" sz="1800" b="1" i="0" dirty="0">
                <a:solidFill>
                  <a:srgbClr val="000000"/>
                </a:solidFill>
                <a:effectLst/>
                <a:latin typeface="Times" panose="02020603050405020304" pitchFamily="18" charset="0"/>
                <a:cs typeface="Times" panose="02020603050405020304" pitchFamily="18" charset="0"/>
              </a:rPr>
              <a:t>Explain the effects of government policy during Reconstruction on society from 1865 -1877</a:t>
            </a:r>
            <a:endParaRPr lang="en-US" sz="1800" b="0" i="0" dirty="0">
              <a:solidFill>
                <a:srgbClr val="2D3B45"/>
              </a:solidFill>
              <a:effectLst/>
              <a:latin typeface="Times" panose="02020603050405020304" pitchFamily="18" charset="0"/>
              <a:cs typeface="Times" panose="02020603050405020304" pitchFamily="18" charset="0"/>
            </a:endParaRPr>
          </a:p>
          <a:p>
            <a:pPr algn="l">
              <a:buFont typeface="Arial" panose="020B0604020202020204" pitchFamily="34" charset="0"/>
              <a:buChar char="•"/>
            </a:pPr>
            <a:r>
              <a:rPr lang="en-US" sz="1800" b="1" i="0" dirty="0">
                <a:solidFill>
                  <a:srgbClr val="000000"/>
                </a:solidFill>
                <a:effectLst/>
                <a:latin typeface="Times" panose="02020603050405020304" pitchFamily="18" charset="0"/>
                <a:cs typeface="Times" panose="02020603050405020304" pitchFamily="18" charset="0"/>
              </a:rPr>
              <a:t>Explain why and how Reconstruction resulted in continuity and change in regional and national understanding of what it meant to be an American</a:t>
            </a:r>
            <a:endParaRPr lang="en-US" sz="1800" b="0" i="0" dirty="0">
              <a:solidFill>
                <a:srgbClr val="2D3B45"/>
              </a:solidFill>
              <a:effectLst/>
              <a:latin typeface="Times" panose="02020603050405020304" pitchFamily="18" charset="0"/>
              <a:cs typeface="Times" panose="02020603050405020304" pitchFamily="18" charset="0"/>
            </a:endParaRPr>
          </a:p>
          <a:p>
            <a:pPr marL="0" indent="0">
              <a:buNone/>
            </a:pPr>
            <a:r>
              <a:rPr lang="en-US" sz="2000" dirty="0">
                <a:solidFill>
                  <a:srgbClr val="002060"/>
                </a:solidFill>
                <a:latin typeface="Times New Roman" panose="02020603050405020304" pitchFamily="18" charset="0"/>
                <a:cs typeface="Times New Roman" panose="02020603050405020304" pitchFamily="18" charset="0"/>
              </a:rPr>
              <a:t>Agenda</a:t>
            </a:r>
          </a:p>
          <a:p>
            <a:pPr lvl="1"/>
            <a:r>
              <a:rPr lang="en-US" sz="1900" dirty="0">
                <a:latin typeface="Times New Roman" panose="02020603050405020304" pitchFamily="18" charset="0"/>
                <a:cs typeface="Times New Roman" panose="02020603050405020304" pitchFamily="18" charset="0"/>
              </a:rPr>
              <a:t>Reconstruction, The Revolution That Failed</a:t>
            </a:r>
          </a:p>
          <a:p>
            <a:pPr lvl="1"/>
            <a:r>
              <a:rPr lang="en-US" sz="1900" dirty="0">
                <a:latin typeface="Times New Roman" panose="02020603050405020304" pitchFamily="18" charset="0"/>
                <a:cs typeface="Times New Roman" panose="02020603050405020304" pitchFamily="18" charset="0"/>
              </a:rPr>
              <a:t>From President to Congressional Reconstruction  </a:t>
            </a:r>
          </a:p>
          <a:p>
            <a:pPr lvl="1"/>
            <a:r>
              <a:rPr lang="en-US" sz="1900" dirty="0">
                <a:latin typeface="Times New Roman" panose="02020603050405020304" pitchFamily="18" charset="0"/>
                <a:cs typeface="Times New Roman" panose="02020603050405020304" pitchFamily="18" charset="0"/>
              </a:rPr>
              <a:t>Three Plans of Reconstruction </a:t>
            </a:r>
          </a:p>
          <a:p>
            <a:pPr marL="285750" lvl="1">
              <a:buSzPct val="125000"/>
              <a:buFont typeface="Arial" panose="020B0604020202020204" pitchFamily="34" charset="0"/>
              <a:buChar char="•"/>
            </a:pPr>
            <a:r>
              <a:rPr lang="en-US" sz="1800" b="1" dirty="0">
                <a:solidFill>
                  <a:srgbClr val="FF0000"/>
                </a:solidFill>
                <a:latin typeface="Times New Roman" panose="02020603050405020304" pitchFamily="18" charset="0"/>
                <a:cs typeface="Times New Roman" panose="02020603050405020304" pitchFamily="18" charset="0"/>
              </a:rPr>
              <a:t>Homework:</a:t>
            </a:r>
          </a:p>
          <a:p>
            <a:pPr marL="685800" lvl="2">
              <a:buSzPct val="125000"/>
            </a:pPr>
            <a:r>
              <a:rPr lang="en-US" sz="2000" b="1" dirty="0">
                <a:solidFill>
                  <a:srgbClr val="FF0000"/>
                </a:solidFill>
                <a:latin typeface="Times New Roman" panose="02020603050405020304" pitchFamily="18" charset="0"/>
                <a:cs typeface="Times New Roman" panose="02020603050405020304" pitchFamily="18" charset="0"/>
              </a:rPr>
              <a:t>Read James MacGregor Burns article “Reconstruction, The Revolution that Failed” pages 6-11 – respond to prompt 2</a:t>
            </a:r>
          </a:p>
          <a:p>
            <a:pPr marL="685800" lvl="2">
              <a:buSzPct val="125000"/>
            </a:pPr>
            <a:r>
              <a:rPr lang="en-US" sz="2000" b="1" dirty="0">
                <a:solidFill>
                  <a:schemeClr val="tx2">
                    <a:lumMod val="10000"/>
                  </a:schemeClr>
                </a:solidFill>
                <a:latin typeface="Times New Roman" panose="02020603050405020304" pitchFamily="18" charset="0"/>
                <a:cs typeface="Times New Roman" panose="02020603050405020304" pitchFamily="18" charset="0"/>
              </a:rPr>
              <a:t>Unit V Test, Thursday 1/11</a:t>
            </a:r>
            <a:endParaRPr lang="en-US" sz="2000" dirty="0">
              <a:solidFill>
                <a:schemeClr val="tx2">
                  <a:lumMod val="10000"/>
                </a:schemeClr>
              </a:solidFill>
            </a:endParaRPr>
          </a:p>
        </p:txBody>
      </p:sp>
    </p:spTree>
    <p:extLst>
      <p:ext uri="{BB962C8B-B14F-4D97-AF65-F5344CB8AC3E}">
        <p14:creationId xmlns:p14="http://schemas.microsoft.com/office/powerpoint/2010/main" val="1094076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D29E5-678B-4531-4915-1E89D9497A88}"/>
              </a:ext>
            </a:extLst>
          </p:cNvPr>
          <p:cNvSpPr>
            <a:spLocks noGrp="1"/>
          </p:cNvSpPr>
          <p:nvPr>
            <p:ph type="title"/>
          </p:nvPr>
        </p:nvSpPr>
        <p:spPr>
          <a:xfrm>
            <a:off x="457200" y="274638"/>
            <a:ext cx="8229600" cy="792162"/>
          </a:xfrm>
        </p:spPr>
        <p:txBody>
          <a:bodyPr>
            <a:normAutofit/>
          </a:bodyPr>
          <a:lstStyle/>
          <a:p>
            <a:r>
              <a:rPr lang="en-US" sz="3800" dirty="0">
                <a:latin typeface="Congenial Black" panose="02000503040000020004" pitchFamily="2" charset="0"/>
              </a:rPr>
              <a:t>The Challenges of Reconstruction</a:t>
            </a:r>
          </a:p>
        </p:txBody>
      </p:sp>
      <p:sp>
        <p:nvSpPr>
          <p:cNvPr id="3" name="Content Placeholder 2">
            <a:extLst>
              <a:ext uri="{FF2B5EF4-FFF2-40B4-BE49-F238E27FC236}">
                <a16:creationId xmlns:a16="http://schemas.microsoft.com/office/drawing/2014/main" id="{43AAE051-9767-AEA0-A087-78391460A3DA}"/>
              </a:ext>
            </a:extLst>
          </p:cNvPr>
          <p:cNvSpPr>
            <a:spLocks noGrp="1"/>
          </p:cNvSpPr>
          <p:nvPr>
            <p:ph idx="1"/>
          </p:nvPr>
        </p:nvSpPr>
        <p:spPr>
          <a:xfrm>
            <a:off x="457200" y="1066800"/>
            <a:ext cx="8229600" cy="5059363"/>
          </a:xfrm>
          <a:solidFill>
            <a:schemeClr val="bg1"/>
          </a:solidFill>
        </p:spPr>
        <p:txBody>
          <a:bodyPr>
            <a:normAutofit lnSpcReduction="10000"/>
          </a:bodyPr>
          <a:lstStyle/>
          <a:p>
            <a:pPr marL="0" indent="0">
              <a:buNone/>
            </a:pPr>
            <a:r>
              <a:rPr lang="en-US" sz="2400" dirty="0">
                <a:latin typeface="Times" panose="02020603050405020304" pitchFamily="18" charset="0"/>
                <a:cs typeface="Times" panose="02020603050405020304" pitchFamily="18" charset="0"/>
              </a:rPr>
              <a:t>Reconstruction was an opportunity for the United States to be returned to the foundational ideas of the Declaration of Independence and the U.S. Constitution.</a:t>
            </a:r>
          </a:p>
          <a:p>
            <a:pPr marL="0" indent="0">
              <a:buNone/>
            </a:pPr>
            <a:endParaRPr lang="en-US" sz="2400" dirty="0">
              <a:latin typeface="Times" panose="02020603050405020304" pitchFamily="18" charset="0"/>
              <a:cs typeface="Times" panose="02020603050405020304" pitchFamily="18" charset="0"/>
            </a:endParaRPr>
          </a:p>
          <a:p>
            <a:pPr marL="457200" indent="-457200">
              <a:buAutoNum type="arabicPeriod"/>
            </a:pPr>
            <a:r>
              <a:rPr lang="en-US" sz="2400" dirty="0">
                <a:latin typeface="Times" panose="02020603050405020304" pitchFamily="18" charset="0"/>
                <a:cs typeface="Times" panose="02020603050405020304" pitchFamily="18" charset="0"/>
              </a:rPr>
              <a:t>Explain why TWO factors that hampered efforts of Reconstruction in the following areas.</a:t>
            </a:r>
          </a:p>
          <a:p>
            <a:r>
              <a:rPr lang="en-US" sz="2400" dirty="0">
                <a:latin typeface="Times" panose="02020603050405020304" pitchFamily="18" charset="0"/>
                <a:cs typeface="Times" panose="02020603050405020304" pitchFamily="18" charset="0"/>
              </a:rPr>
              <a:t>Prior to 1866</a:t>
            </a:r>
          </a:p>
          <a:p>
            <a:r>
              <a:rPr lang="en-US" sz="2400" dirty="0">
                <a:latin typeface="Times" panose="02020603050405020304" pitchFamily="18" charset="0"/>
                <a:cs typeface="Times" panose="02020603050405020304" pitchFamily="18" charset="0"/>
              </a:rPr>
              <a:t>The passage and implementation of the 15</a:t>
            </a:r>
            <a:r>
              <a:rPr lang="en-US" sz="2400" baseline="30000" dirty="0">
                <a:latin typeface="Times" panose="02020603050405020304" pitchFamily="18" charset="0"/>
                <a:cs typeface="Times" panose="02020603050405020304" pitchFamily="18" charset="0"/>
              </a:rPr>
              <a:t>th</a:t>
            </a:r>
            <a:r>
              <a:rPr lang="en-US" sz="2400" dirty="0">
                <a:latin typeface="Times" panose="02020603050405020304" pitchFamily="18" charset="0"/>
                <a:cs typeface="Times" panose="02020603050405020304" pitchFamily="18" charset="0"/>
              </a:rPr>
              <a:t> Amendment </a:t>
            </a:r>
          </a:p>
          <a:p>
            <a:endParaRPr lang="en-US" sz="2400" dirty="0">
              <a:latin typeface="Times" panose="02020603050405020304" pitchFamily="18" charset="0"/>
              <a:cs typeface="Times" panose="02020603050405020304" pitchFamily="18" charset="0"/>
            </a:endParaRPr>
          </a:p>
          <a:p>
            <a:pPr marL="0" indent="0">
              <a:buNone/>
            </a:pPr>
            <a:r>
              <a:rPr lang="en-US" sz="2400" dirty="0">
                <a:latin typeface="Times" panose="02020603050405020304" pitchFamily="18" charset="0"/>
                <a:cs typeface="Times" panose="02020603050405020304" pitchFamily="18" charset="0"/>
              </a:rPr>
              <a:t>2. Evaluate the impact of Reconstruction Amendments (13th, 14</a:t>
            </a:r>
            <a:r>
              <a:rPr lang="en-US" sz="2400" baseline="30000" dirty="0">
                <a:latin typeface="Times" panose="02020603050405020304" pitchFamily="18" charset="0"/>
                <a:cs typeface="Times" panose="02020603050405020304" pitchFamily="18" charset="0"/>
              </a:rPr>
              <a:t>th</a:t>
            </a:r>
            <a:r>
              <a:rPr lang="en-US" sz="2400" dirty="0">
                <a:latin typeface="Times" panose="02020603050405020304" pitchFamily="18" charset="0"/>
                <a:cs typeface="Times" panose="02020603050405020304" pitchFamily="18" charset="0"/>
              </a:rPr>
              <a:t>, &amp; 15</a:t>
            </a:r>
            <a:r>
              <a:rPr lang="en-US" sz="2400" baseline="30000" dirty="0">
                <a:latin typeface="Times" panose="02020603050405020304" pitchFamily="18" charset="0"/>
                <a:cs typeface="Times" panose="02020603050405020304" pitchFamily="18" charset="0"/>
              </a:rPr>
              <a:t>th</a:t>
            </a:r>
            <a:r>
              <a:rPr lang="en-US" sz="2400" dirty="0">
                <a:latin typeface="Times" panose="02020603050405020304" pitchFamily="18" charset="0"/>
                <a:cs typeface="Times" panose="02020603050405020304" pitchFamily="18" charset="0"/>
              </a:rPr>
              <a:t> Amendment). </a:t>
            </a:r>
          </a:p>
          <a:p>
            <a:pPr>
              <a:buFontTx/>
              <a:buChar char="-"/>
            </a:pPr>
            <a:r>
              <a:rPr lang="en-US" sz="2400" dirty="0">
                <a:latin typeface="Times" panose="02020603050405020304" pitchFamily="18" charset="0"/>
                <a:cs typeface="Times" panose="02020603050405020304" pitchFamily="18" charset="0"/>
              </a:rPr>
              <a:t>Success</a:t>
            </a:r>
          </a:p>
          <a:p>
            <a:pPr>
              <a:buFontTx/>
              <a:buChar char="-"/>
            </a:pPr>
            <a:r>
              <a:rPr lang="en-US" sz="2400" dirty="0">
                <a:latin typeface="Times" panose="02020603050405020304" pitchFamily="18" charset="0"/>
                <a:cs typeface="Times" panose="02020603050405020304" pitchFamily="18" charset="0"/>
              </a:rPr>
              <a:t>Failures </a:t>
            </a:r>
          </a:p>
        </p:txBody>
      </p:sp>
    </p:spTree>
    <p:extLst>
      <p:ext uri="{BB962C8B-B14F-4D97-AF65-F5344CB8AC3E}">
        <p14:creationId xmlns:p14="http://schemas.microsoft.com/office/powerpoint/2010/main" val="23154412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a:solidFill>
            <a:schemeClr val="bg1"/>
          </a:solidFill>
          <a:ln>
            <a:solidFill>
              <a:srgbClr val="002060"/>
            </a:solidFill>
          </a:ln>
        </p:spPr>
        <p:txBody>
          <a:bodyPr>
            <a:normAutofit/>
          </a:bodyPr>
          <a:lstStyle/>
          <a:p>
            <a:r>
              <a:rPr lang="en-US" dirty="0">
                <a:solidFill>
                  <a:srgbClr val="FF0000"/>
                </a:solidFill>
                <a:latin typeface="Congenial Black" panose="02000503040000020004" pitchFamily="2" charset="0"/>
                <a:cs typeface="Times New Roman" panose="02020603050405020304" pitchFamily="18" charset="0"/>
              </a:rPr>
              <a:t>Replacing Lincoln</a:t>
            </a:r>
            <a:endParaRPr lang="en-US" dirty="0">
              <a:latin typeface="Congenial Black" panose="02000503040000020004" pitchFamily="2"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818254"/>
            <a:ext cx="2476500" cy="370885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Content Placeholder 4">
            <a:extLst>
              <a:ext uri="{FF2B5EF4-FFF2-40B4-BE49-F238E27FC236}">
                <a16:creationId xmlns:a16="http://schemas.microsoft.com/office/drawing/2014/main" id="{546C3C6C-8BA3-CC3E-2543-281B6075D192}"/>
              </a:ext>
            </a:extLst>
          </p:cNvPr>
          <p:cNvSpPr>
            <a:spLocks noGrp="1"/>
          </p:cNvSpPr>
          <p:nvPr>
            <p:ph idx="1"/>
          </p:nvPr>
        </p:nvSpPr>
        <p:spPr>
          <a:xfrm>
            <a:off x="3124200" y="1600201"/>
            <a:ext cx="5562600" cy="1371600"/>
          </a:xfrm>
          <a:solidFill>
            <a:schemeClr val="bg1"/>
          </a:solidFill>
          <a:ln>
            <a:solidFill>
              <a:schemeClr val="tx1"/>
            </a:solidFill>
          </a:ln>
        </p:spPr>
        <p:txBody>
          <a:bodyPr>
            <a:normAutofit/>
          </a:bodyPr>
          <a:lstStyle/>
          <a:p>
            <a:pPr marL="0" indent="0">
              <a:buNone/>
            </a:pPr>
            <a:r>
              <a:rPr lang="en-US" sz="2400" dirty="0">
                <a:latin typeface="Times" panose="02020603050405020304" pitchFamily="18" charset="0"/>
                <a:cs typeface="Times" panose="02020603050405020304" pitchFamily="18" charset="0"/>
              </a:rPr>
              <a:t>17</a:t>
            </a:r>
            <a:r>
              <a:rPr lang="en-US" sz="2400" baseline="30000" dirty="0">
                <a:latin typeface="Times" panose="02020603050405020304" pitchFamily="18" charset="0"/>
                <a:cs typeface="Times" panose="02020603050405020304" pitchFamily="18" charset="0"/>
              </a:rPr>
              <a:t>th</a:t>
            </a:r>
            <a:r>
              <a:rPr lang="en-US" sz="2400" dirty="0">
                <a:latin typeface="Times" panose="02020603050405020304" pitchFamily="18" charset="0"/>
                <a:cs typeface="Times" panose="02020603050405020304" pitchFamily="18" charset="0"/>
              </a:rPr>
              <a:t> President (1865-1869) – </a:t>
            </a:r>
            <a:r>
              <a:rPr lang="en-US" sz="2400" b="1" dirty="0">
                <a:solidFill>
                  <a:srgbClr val="002060"/>
                </a:solidFill>
                <a:latin typeface="Times" panose="02020603050405020304" pitchFamily="18" charset="0"/>
                <a:cs typeface="Times" panose="02020603050405020304" pitchFamily="18" charset="0"/>
              </a:rPr>
              <a:t>Andrew Johnson </a:t>
            </a:r>
          </a:p>
          <a:p>
            <a:r>
              <a:rPr lang="en-US" sz="2400" b="1" dirty="0">
                <a:solidFill>
                  <a:srgbClr val="002060"/>
                </a:solidFill>
                <a:latin typeface="Times" panose="02020603050405020304" pitchFamily="18" charset="0"/>
                <a:cs typeface="Times" panose="02020603050405020304" pitchFamily="18" charset="0"/>
              </a:rPr>
              <a:t>Southern Democrat (Tennessee) </a:t>
            </a:r>
          </a:p>
        </p:txBody>
      </p:sp>
    </p:spTree>
    <p:extLst>
      <p:ext uri="{BB962C8B-B14F-4D97-AF65-F5344CB8AC3E}">
        <p14:creationId xmlns:p14="http://schemas.microsoft.com/office/powerpoint/2010/main" val="22149869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5D66D-95BA-48DB-B015-DD763A689737}"/>
              </a:ext>
            </a:extLst>
          </p:cNvPr>
          <p:cNvSpPr>
            <a:spLocks noGrp="1"/>
          </p:cNvSpPr>
          <p:nvPr>
            <p:ph type="title"/>
          </p:nvPr>
        </p:nvSpPr>
        <p:spPr>
          <a:xfrm>
            <a:off x="245274" y="213519"/>
            <a:ext cx="5514109" cy="639762"/>
          </a:xfrm>
          <a:solidFill>
            <a:schemeClr val="bg1"/>
          </a:solidFill>
          <a:ln>
            <a:solidFill>
              <a:srgbClr val="002060"/>
            </a:solidFill>
          </a:ln>
        </p:spPr>
        <p:txBody>
          <a:bodyPr>
            <a:normAutofit fontScale="90000"/>
          </a:bodyPr>
          <a:lstStyle/>
          <a:p>
            <a:r>
              <a:rPr lang="en-US" dirty="0">
                <a:solidFill>
                  <a:srgbClr val="C00000"/>
                </a:solidFill>
                <a:latin typeface="Congenial Black" panose="02000503040000020004" pitchFamily="2" charset="0"/>
              </a:rPr>
              <a:t>Johnson’s Failure</a:t>
            </a:r>
          </a:p>
        </p:txBody>
      </p:sp>
      <p:sp>
        <p:nvSpPr>
          <p:cNvPr id="10" name="Rectangle 9">
            <a:extLst>
              <a:ext uri="{FF2B5EF4-FFF2-40B4-BE49-F238E27FC236}">
                <a16:creationId xmlns:a16="http://schemas.microsoft.com/office/drawing/2014/main" id="{B5439927-7745-8345-A1F0-DF28D0BD2423}"/>
              </a:ext>
            </a:extLst>
          </p:cNvPr>
          <p:cNvSpPr/>
          <p:nvPr/>
        </p:nvSpPr>
        <p:spPr>
          <a:xfrm>
            <a:off x="245274" y="4556919"/>
            <a:ext cx="5514109" cy="1950243"/>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panose="02020603050405020304" pitchFamily="18" charset="0"/>
                <a:cs typeface="Times" panose="02020603050405020304" pitchFamily="18" charset="0"/>
              </a:rPr>
              <a:t>Johnson re-empowers the south</a:t>
            </a:r>
          </a:p>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Pardons 13,500 former confederates</a:t>
            </a:r>
          </a:p>
          <a:p>
            <a:pPr marL="342900" indent="-342900">
              <a:buFont typeface="Arial" panose="020B0604020202020204" pitchFamily="34" charset="0"/>
              <a:buChar char="•"/>
            </a:pPr>
            <a:r>
              <a:rPr lang="en-US" sz="2400" b="1" u="sng" dirty="0">
                <a:solidFill>
                  <a:srgbClr val="FFFF00"/>
                </a:solidFill>
                <a:latin typeface="Times" panose="02020603050405020304" pitchFamily="18" charset="0"/>
                <a:cs typeface="Times" panose="02020603050405020304" pitchFamily="18" charset="0"/>
              </a:rPr>
              <a:t>Black Codes</a:t>
            </a:r>
            <a:r>
              <a:rPr lang="en-US" sz="2400" b="1" dirty="0">
                <a:solidFill>
                  <a:srgbClr val="FFFF00"/>
                </a:solidFill>
                <a:latin typeface="Times" panose="02020603050405020304" pitchFamily="18" charset="0"/>
                <a:cs typeface="Times" panose="02020603050405020304" pitchFamily="18" charset="0"/>
              </a:rPr>
              <a:t> </a:t>
            </a:r>
            <a:r>
              <a:rPr lang="en-US" sz="2400" dirty="0">
                <a:solidFill>
                  <a:schemeClr val="bg1"/>
                </a:solidFill>
                <a:latin typeface="Times" panose="02020603050405020304" pitchFamily="18" charset="0"/>
                <a:cs typeface="Times" panose="02020603050405020304" pitchFamily="18" charset="0"/>
              </a:rPr>
              <a:t>passed by Southern States</a:t>
            </a:r>
          </a:p>
          <a:p>
            <a:pPr marL="342900" indent="-342900">
              <a:buFont typeface="Arial" panose="020B0604020202020204" pitchFamily="34" charset="0"/>
              <a:buChar char="•"/>
            </a:pPr>
            <a:r>
              <a:rPr lang="en-US" sz="2400" b="1" u="sng" dirty="0">
                <a:solidFill>
                  <a:srgbClr val="FFFF00"/>
                </a:solidFill>
                <a:latin typeface="Times" panose="02020603050405020304" pitchFamily="18" charset="0"/>
                <a:cs typeface="Times" panose="02020603050405020304" pitchFamily="18" charset="0"/>
              </a:rPr>
              <a:t>Vetoes – Freedmen’s Bureau Act &amp; Civil Rights Act of 1866</a:t>
            </a:r>
          </a:p>
        </p:txBody>
      </p:sp>
      <p:sp>
        <p:nvSpPr>
          <p:cNvPr id="11" name="Rectangle 10">
            <a:extLst>
              <a:ext uri="{FF2B5EF4-FFF2-40B4-BE49-F238E27FC236}">
                <a16:creationId xmlns:a16="http://schemas.microsoft.com/office/drawing/2014/main" id="{56BEA7C3-F891-C9BE-729E-15A86EF5652B}"/>
              </a:ext>
            </a:extLst>
          </p:cNvPr>
          <p:cNvSpPr/>
          <p:nvPr/>
        </p:nvSpPr>
        <p:spPr>
          <a:xfrm>
            <a:off x="245274" y="1066800"/>
            <a:ext cx="8517726" cy="32766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latin typeface="Times New Roman" panose="02020603050405020304" pitchFamily="18" charset="0"/>
                <a:cs typeface="Times New Roman" panose="02020603050405020304" pitchFamily="18" charset="0"/>
              </a:rPr>
              <a:t>All freedmen, free negroes and mulattoes in this State, over the age of eighteen years, found on the second Monday in January, 1866, or thereafter, with no lawful employment or business, or found unlawfully assembling themselves together, either in the day or night time, and all white persons so assembling themselves with freedmen, free negroes or mulattoes, or usually associating with freedmen, free negroes or mulattoes, on terms of equality, or living in adultery or fornication with a freed woman, free negro or mulatto, shall be deemed vagrants, and on conviction thereof shall be fined in a sum not exceeding, in the case of a freedman, free negro or mulatto, fifty dollars, and a white man two hundred dollars, and imprisoned at the discretion of the court, the free negro not exceeding ten days, and the white man not exceeding six months.... </a:t>
            </a:r>
          </a:p>
          <a:p>
            <a:pPr marL="628650" indent="-285750">
              <a:buFont typeface="Arial" panose="020B0604020202020204" pitchFamily="34" charset="0"/>
              <a:buChar char="•"/>
            </a:pPr>
            <a:r>
              <a:rPr lang="en-US" sz="2000" b="1" dirty="0">
                <a:solidFill>
                  <a:schemeClr val="bg1"/>
                </a:solidFill>
                <a:latin typeface="Times New Roman" panose="02020603050405020304" pitchFamily="18" charset="0"/>
                <a:cs typeface="Times New Roman" panose="02020603050405020304" pitchFamily="18" charset="0"/>
              </a:rPr>
              <a:t>Mississippi Black Codes, 1866 (Vagrancy Laws)</a:t>
            </a:r>
            <a:endParaRPr lang="en-US" sz="2000" dirty="0"/>
          </a:p>
        </p:txBody>
      </p:sp>
      <p:pic>
        <p:nvPicPr>
          <p:cNvPr id="5" name="Content Placeholder 4" descr="An old photo of a person&#10;&#10;Description automatically generated">
            <a:extLst>
              <a:ext uri="{FF2B5EF4-FFF2-40B4-BE49-F238E27FC236}">
                <a16:creationId xmlns:a16="http://schemas.microsoft.com/office/drawing/2014/main" id="{08EDABDB-A9A4-4F92-8A1D-38D1829F9D5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72200" y="3733800"/>
            <a:ext cx="2434837" cy="2773362"/>
          </a:xfrm>
        </p:spPr>
      </p:pic>
    </p:spTree>
    <p:extLst>
      <p:ext uri="{BB962C8B-B14F-4D97-AF65-F5344CB8AC3E}">
        <p14:creationId xmlns:p14="http://schemas.microsoft.com/office/powerpoint/2010/main" val="1594869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5D66D-95BA-48DB-B015-DD763A689737}"/>
              </a:ext>
            </a:extLst>
          </p:cNvPr>
          <p:cNvSpPr>
            <a:spLocks noGrp="1"/>
          </p:cNvSpPr>
          <p:nvPr>
            <p:ph type="title"/>
          </p:nvPr>
        </p:nvSpPr>
        <p:spPr>
          <a:xfrm>
            <a:off x="457200" y="274638"/>
            <a:ext cx="8229600" cy="639762"/>
          </a:xfrm>
          <a:solidFill>
            <a:schemeClr val="bg1">
              <a:lumMod val="85000"/>
            </a:schemeClr>
          </a:solidFill>
          <a:ln>
            <a:solidFill>
              <a:srgbClr val="002060"/>
            </a:solidFill>
          </a:ln>
        </p:spPr>
        <p:txBody>
          <a:bodyPr>
            <a:normAutofit fontScale="90000"/>
          </a:bodyPr>
          <a:lstStyle/>
          <a:p>
            <a:r>
              <a:rPr lang="en-US" dirty="0">
                <a:solidFill>
                  <a:srgbClr val="C00000"/>
                </a:solidFill>
                <a:latin typeface="Congenial Black" panose="02000503040000020004" pitchFamily="2" charset="0"/>
              </a:rPr>
              <a:t>Rise of the Radical Republicans</a:t>
            </a:r>
          </a:p>
        </p:txBody>
      </p:sp>
      <p:sp>
        <p:nvSpPr>
          <p:cNvPr id="11" name="Content Placeholder 10">
            <a:extLst>
              <a:ext uri="{FF2B5EF4-FFF2-40B4-BE49-F238E27FC236}">
                <a16:creationId xmlns:a16="http://schemas.microsoft.com/office/drawing/2014/main" id="{BB4C21BA-4027-5458-9025-65AA8CA15293}"/>
              </a:ext>
            </a:extLst>
          </p:cNvPr>
          <p:cNvSpPr>
            <a:spLocks noGrp="1"/>
          </p:cNvSpPr>
          <p:nvPr>
            <p:ph idx="1"/>
          </p:nvPr>
        </p:nvSpPr>
        <p:spPr>
          <a:xfrm>
            <a:off x="457200" y="1066800"/>
            <a:ext cx="8229600" cy="5059363"/>
          </a:xfrm>
          <a:solidFill>
            <a:schemeClr val="bg1"/>
          </a:solidFill>
        </p:spPr>
        <p:txBody>
          <a:bodyPr>
            <a:normAutofit/>
          </a:bodyPr>
          <a:lstStyle/>
          <a:p>
            <a:pPr marL="0" indent="0">
              <a:buNone/>
            </a:pPr>
            <a:r>
              <a:rPr lang="en-US" sz="2400" b="1" u="sng" dirty="0">
                <a:latin typeface="Times" panose="02020603050405020304" pitchFamily="18" charset="0"/>
                <a:cs typeface="Times" panose="02020603050405020304" pitchFamily="18" charset="0"/>
              </a:rPr>
              <a:t>Congressional Election of 1866</a:t>
            </a:r>
            <a:r>
              <a:rPr lang="en-US" sz="2400" b="1" dirty="0">
                <a:latin typeface="Times" panose="02020603050405020304" pitchFamily="18" charset="0"/>
                <a:cs typeface="Times" panose="02020603050405020304" pitchFamily="18" charset="0"/>
              </a:rPr>
              <a:t> </a:t>
            </a:r>
            <a:r>
              <a:rPr lang="en-US" sz="2400" dirty="0">
                <a:latin typeface="Times" panose="02020603050405020304" pitchFamily="18" charset="0"/>
                <a:cs typeface="Times" panose="02020603050405020304" pitchFamily="18" charset="0"/>
              </a:rPr>
              <a:t>– </a:t>
            </a:r>
            <a:r>
              <a:rPr lang="en-US" sz="2400" b="1" u="sng" dirty="0">
                <a:solidFill>
                  <a:srgbClr val="002060"/>
                </a:solidFill>
                <a:latin typeface="Times" panose="02020603050405020304" pitchFamily="18" charset="0"/>
                <a:cs typeface="Times" panose="02020603050405020304" pitchFamily="18" charset="0"/>
              </a:rPr>
              <a:t>Radical Republicans</a:t>
            </a:r>
            <a:r>
              <a:rPr lang="en-US" sz="2400" b="1" dirty="0">
                <a:solidFill>
                  <a:srgbClr val="002060"/>
                </a:solidFill>
                <a:latin typeface="Times" panose="02020603050405020304" pitchFamily="18" charset="0"/>
                <a:cs typeface="Times" panose="02020603050405020304" pitchFamily="18" charset="0"/>
              </a:rPr>
              <a:t> </a:t>
            </a:r>
            <a:r>
              <a:rPr lang="en-US" sz="2400" dirty="0">
                <a:latin typeface="Times" panose="02020603050405020304" pitchFamily="18" charset="0"/>
                <a:cs typeface="Times" panose="02020603050405020304" pitchFamily="18" charset="0"/>
              </a:rPr>
              <a:t>gain control of Congress (3-1 margin) </a:t>
            </a:r>
          </a:p>
        </p:txBody>
      </p:sp>
      <p:pic>
        <p:nvPicPr>
          <p:cNvPr id="1028" name="Picture 4" descr="Thaddeus Stevens | Abolitionist, Civil War Politician | Britannica">
            <a:extLst>
              <a:ext uri="{FF2B5EF4-FFF2-40B4-BE49-F238E27FC236}">
                <a16:creationId xmlns:a16="http://schemas.microsoft.com/office/drawing/2014/main" id="{A1C63816-5130-8FAA-4925-5F4E9A46C3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0516" y="1696865"/>
            <a:ext cx="1642364" cy="168736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0" name="Picture 6" descr="Charles Sumner | American Battlefield Trust">
            <a:extLst>
              <a:ext uri="{FF2B5EF4-FFF2-40B4-BE49-F238E27FC236}">
                <a16:creationId xmlns:a16="http://schemas.microsoft.com/office/drawing/2014/main" id="{DBFD4139-E616-2AD5-625D-C3B0A40BFD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1635" y="3170611"/>
            <a:ext cx="1642364" cy="168736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2" name="Picture 8" descr="Benjamin F. Wade | American Politician, Abolitionist &amp; Civil War Senator |  Britannica">
            <a:extLst>
              <a:ext uri="{FF2B5EF4-FFF2-40B4-BE49-F238E27FC236}">
                <a16:creationId xmlns:a16="http://schemas.microsoft.com/office/drawing/2014/main" id="{AA388391-F589-B890-BBB4-8B01D40763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70603" y="1730675"/>
            <a:ext cx="1642364" cy="168736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A0FCC833-EDB8-419F-BFB4-D7DC991F4E53}"/>
              </a:ext>
            </a:extLst>
          </p:cNvPr>
          <p:cNvSpPr/>
          <p:nvPr/>
        </p:nvSpPr>
        <p:spPr>
          <a:xfrm>
            <a:off x="331033" y="5127325"/>
            <a:ext cx="8534400" cy="1648993"/>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panose="02020603050405020304" pitchFamily="18" charset="0"/>
                <a:cs typeface="Times" panose="02020603050405020304" pitchFamily="18" charset="0"/>
              </a:rPr>
              <a:t>Override Johnson’s Veto</a:t>
            </a:r>
          </a:p>
          <a:p>
            <a:pPr marL="342900" indent="-342900">
              <a:buFont typeface="Arial" panose="020B0604020202020204" pitchFamily="34" charset="0"/>
              <a:buChar char="•"/>
            </a:pPr>
            <a:r>
              <a:rPr lang="en-US" sz="2400" b="1" u="sng" dirty="0">
                <a:solidFill>
                  <a:srgbClr val="FFFF00"/>
                </a:solidFill>
                <a:latin typeface="Times" panose="02020603050405020304" pitchFamily="18" charset="0"/>
                <a:cs typeface="Times" panose="02020603050405020304" pitchFamily="18" charset="0"/>
              </a:rPr>
              <a:t>Freedmen Bureau Act 1866 </a:t>
            </a:r>
            <a:r>
              <a:rPr lang="en-US" sz="2400" dirty="0">
                <a:latin typeface="Times" panose="02020603050405020304" pitchFamily="18" charset="0"/>
                <a:cs typeface="Times" panose="02020603050405020304" pitchFamily="18" charset="0"/>
              </a:rPr>
              <a:t>– expands and extend Freedmen’s Bureau</a:t>
            </a:r>
          </a:p>
          <a:p>
            <a:pPr marL="342900" indent="-342900">
              <a:buFont typeface="Arial" panose="020B0604020202020204" pitchFamily="34" charset="0"/>
              <a:buChar char="•"/>
            </a:pPr>
            <a:r>
              <a:rPr lang="en-US" sz="2400" b="1" u="sng" dirty="0">
                <a:solidFill>
                  <a:srgbClr val="FFFF00"/>
                </a:solidFill>
                <a:latin typeface="Times" panose="02020603050405020304" pitchFamily="18" charset="0"/>
                <a:cs typeface="Times" panose="02020603050405020304" pitchFamily="18" charset="0"/>
              </a:rPr>
              <a:t>Civil Rights Act of 1866</a:t>
            </a:r>
            <a:r>
              <a:rPr lang="en-US" sz="2400" dirty="0">
                <a:solidFill>
                  <a:srgbClr val="FFFF00"/>
                </a:solidFill>
                <a:latin typeface="Times" panose="02020603050405020304" pitchFamily="18" charset="0"/>
                <a:cs typeface="Times" panose="02020603050405020304" pitchFamily="18" charset="0"/>
              </a:rPr>
              <a:t> </a:t>
            </a:r>
            <a:r>
              <a:rPr lang="en-US" sz="2400" dirty="0">
                <a:solidFill>
                  <a:schemeClr val="bg1"/>
                </a:solidFill>
                <a:latin typeface="Times" panose="02020603050405020304" pitchFamily="18" charset="0"/>
                <a:cs typeface="Times" panose="02020603050405020304" pitchFamily="18" charset="0"/>
              </a:rPr>
              <a:t>– grants citizenship to freedmen</a:t>
            </a:r>
            <a:endParaRPr lang="en-US" sz="2400" b="1" u="sng" dirty="0">
              <a:solidFill>
                <a:srgbClr val="FFFF00"/>
              </a:solidFill>
              <a:latin typeface="Times" panose="02020603050405020304" pitchFamily="18" charset="0"/>
              <a:cs typeface="Times" panose="02020603050405020304" pitchFamily="18" charset="0"/>
            </a:endParaRPr>
          </a:p>
        </p:txBody>
      </p:sp>
      <p:pic>
        <p:nvPicPr>
          <p:cNvPr id="1034" name="Picture 10" descr="Waving the bloody shirt': Conservatives resort to a time-worn tactic to  gaslight the public">
            <a:extLst>
              <a:ext uri="{FF2B5EF4-FFF2-40B4-BE49-F238E27FC236}">
                <a16:creationId xmlns:a16="http://schemas.microsoft.com/office/drawing/2014/main" id="{DE03D3A7-431F-A570-B2B7-C250985A30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9691" y="1983581"/>
            <a:ext cx="4054709" cy="2890838"/>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E11F8ACB-A713-BE28-DE68-713985E2A4C7}"/>
              </a:ext>
            </a:extLst>
          </p:cNvPr>
          <p:cNvSpPr/>
          <p:nvPr/>
        </p:nvSpPr>
        <p:spPr>
          <a:xfrm>
            <a:off x="278567" y="4354362"/>
            <a:ext cx="5741233" cy="65620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u="sng" dirty="0">
                <a:latin typeface="Times" panose="02020603050405020304" pitchFamily="18" charset="0"/>
                <a:cs typeface="Times" panose="02020603050405020304" pitchFamily="18" charset="0"/>
              </a:rPr>
              <a:t>Wave the Bloody Shirt Campaign</a:t>
            </a:r>
            <a:r>
              <a:rPr lang="en-US" sz="2400" dirty="0">
                <a:latin typeface="Times" panose="02020603050405020304" pitchFamily="18" charset="0"/>
                <a:cs typeface="Times" panose="02020603050405020304" pitchFamily="18" charset="0"/>
              </a:rPr>
              <a:t> – remind northerners of southern treason</a:t>
            </a:r>
          </a:p>
        </p:txBody>
      </p:sp>
    </p:spTree>
    <p:extLst>
      <p:ext uri="{BB962C8B-B14F-4D97-AF65-F5344CB8AC3E}">
        <p14:creationId xmlns:p14="http://schemas.microsoft.com/office/powerpoint/2010/main" val="34280986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3200" dirty="0">
                <a:latin typeface="Congenial Black" panose="02000503040000020004" pitchFamily="2" charset="0"/>
              </a:rPr>
              <a:t>Impeachment of Andrew Johnson</a:t>
            </a:r>
          </a:p>
        </p:txBody>
      </p:sp>
      <p:sp>
        <p:nvSpPr>
          <p:cNvPr id="4" name="Content Placeholder 3"/>
          <p:cNvSpPr>
            <a:spLocks noGrp="1"/>
          </p:cNvSpPr>
          <p:nvPr>
            <p:ph idx="1"/>
          </p:nvPr>
        </p:nvSpPr>
        <p:spPr>
          <a:xfrm>
            <a:off x="457200" y="914400"/>
            <a:ext cx="8229600" cy="5211763"/>
          </a:xfrm>
        </p:spPr>
        <p:txBody>
          <a:bodyPr/>
          <a:lstStyle/>
          <a:p>
            <a:endParaRPr lang="en-US"/>
          </a:p>
        </p:txBody>
      </p:sp>
      <p:pic>
        <p:nvPicPr>
          <p:cNvPr id="1030" name="Picture 6" descr="http://tse3.mm.bing.net/th?id=OIP.M91d41151cf5083b8977984cf81c3a0e1H0&amp;pid=15.1"/>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1000" contrast="11000"/>
                    </a14:imgEffect>
                  </a14:imgLayer>
                </a14:imgProps>
              </a:ext>
              <a:ext uri="{28A0092B-C50C-407E-A947-70E740481C1C}">
                <a14:useLocalDpi xmlns:a14="http://schemas.microsoft.com/office/drawing/2010/main" val="0"/>
              </a:ext>
            </a:extLst>
          </a:blip>
          <a:srcRect/>
          <a:stretch>
            <a:fillRect/>
          </a:stretch>
        </p:blipFill>
        <p:spPr bwMode="auto">
          <a:xfrm>
            <a:off x="457200" y="1066800"/>
            <a:ext cx="8229600" cy="51054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28600" y="914400"/>
            <a:ext cx="6172200" cy="2209800"/>
          </a:xfrm>
          <a:prstGeom prst="rect">
            <a:avLst/>
          </a:prstGeom>
          <a:solidFill>
            <a:schemeClr val="bg1">
              <a:alpha val="96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tx1"/>
                </a:solidFill>
                <a:latin typeface="Times New Roman" panose="02020603050405020304" pitchFamily="18" charset="0"/>
                <a:cs typeface="Times New Roman" panose="02020603050405020304" pitchFamily="18" charset="0"/>
              </a:rPr>
              <a:t>Impeachment </a:t>
            </a:r>
          </a:p>
          <a:p>
            <a:pPr marL="342900" indent="-342900">
              <a:buFont typeface="Arial" panose="020B0604020202020204" pitchFamily="34" charset="0"/>
              <a:buChar char="•"/>
            </a:pPr>
            <a:r>
              <a:rPr lang="en-US" sz="2400" b="1" i="1" u="sng" dirty="0">
                <a:solidFill>
                  <a:srgbClr val="002060"/>
                </a:solidFill>
                <a:latin typeface="Times New Roman" panose="02020603050405020304" pitchFamily="18" charset="0"/>
                <a:cs typeface="Times New Roman" panose="02020603050405020304" pitchFamily="18" charset="0"/>
              </a:rPr>
              <a:t>Tenure of Office Act:</a:t>
            </a:r>
            <a:r>
              <a:rPr lang="en-US" sz="2400" b="1" dirty="0">
                <a:solidFill>
                  <a:srgbClr val="002060"/>
                </a:solidFill>
                <a:latin typeface="Times New Roman" panose="02020603050405020304" pitchFamily="18" charset="0"/>
                <a:cs typeface="Times New Roman" panose="02020603050405020304" pitchFamily="18" charset="0"/>
              </a:rPr>
              <a:t> </a:t>
            </a:r>
            <a:r>
              <a:rPr lang="en-US" sz="2400" dirty="0">
                <a:solidFill>
                  <a:schemeClr val="tx1"/>
                </a:solidFill>
                <a:latin typeface="Times New Roman" panose="02020603050405020304" pitchFamily="18" charset="0"/>
                <a:cs typeface="Times New Roman" panose="02020603050405020304" pitchFamily="18" charset="0"/>
              </a:rPr>
              <a:t>Congress controls the firing of presidential cabinet members</a:t>
            </a:r>
          </a:p>
          <a:p>
            <a:pPr marL="342900" indent="-342900">
              <a:buFont typeface="Arial" panose="020B0604020202020204" pitchFamily="34" charset="0"/>
              <a:buChar char="•"/>
            </a:pPr>
            <a:r>
              <a:rPr lang="en-US" sz="2400" b="1" u="sng" dirty="0">
                <a:solidFill>
                  <a:srgbClr val="C00000"/>
                </a:solidFill>
                <a:latin typeface="Times New Roman" panose="02020603050405020304" pitchFamily="18" charset="0"/>
                <a:cs typeface="Times New Roman" panose="02020603050405020304" pitchFamily="18" charset="0"/>
              </a:rPr>
              <a:t>Johnson impeached </a:t>
            </a:r>
            <a:r>
              <a:rPr lang="en-US" sz="2400" dirty="0">
                <a:solidFill>
                  <a:srgbClr val="002060"/>
                </a:solidFill>
                <a:latin typeface="Times New Roman" panose="02020603050405020304" pitchFamily="18" charset="0"/>
                <a:cs typeface="Times New Roman" panose="02020603050405020304" pitchFamily="18" charset="0"/>
              </a:rPr>
              <a:t>(gives power to Radical Republicans)</a:t>
            </a:r>
          </a:p>
          <a:p>
            <a:endParaRPr lang="en-US" sz="2000" dirty="0">
              <a:solidFill>
                <a:schemeClr val="accent2"/>
              </a:solidFill>
            </a:endParaRPr>
          </a:p>
        </p:txBody>
      </p:sp>
    </p:spTree>
    <p:extLst>
      <p:ext uri="{BB962C8B-B14F-4D97-AF65-F5344CB8AC3E}">
        <p14:creationId xmlns:p14="http://schemas.microsoft.com/office/powerpoint/2010/main" val="12125988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3600" dirty="0">
                <a:solidFill>
                  <a:srgbClr val="C00000"/>
                </a:solidFill>
                <a:latin typeface="Congenial Black" panose="02000503040000020004" pitchFamily="2" charset="0"/>
              </a:rPr>
              <a:t>Congressional Reconstruction</a:t>
            </a:r>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066800"/>
            <a:ext cx="8305800" cy="5257800"/>
          </a:xfrm>
          <a:prstGeom prst="rect">
            <a:avLst/>
          </a:prstGeom>
          <a:solidFill>
            <a:schemeClr val="tx1"/>
          </a:solidFill>
          <a:ln>
            <a:noFill/>
          </a:ln>
        </p:spPr>
      </p:pic>
      <p:sp>
        <p:nvSpPr>
          <p:cNvPr id="4" name="Rectangle 3">
            <a:extLst>
              <a:ext uri="{FF2B5EF4-FFF2-40B4-BE49-F238E27FC236}">
                <a16:creationId xmlns:a16="http://schemas.microsoft.com/office/drawing/2014/main" id="{6233367B-97CB-AF56-9616-B728181F378C}"/>
              </a:ext>
            </a:extLst>
          </p:cNvPr>
          <p:cNvSpPr/>
          <p:nvPr/>
        </p:nvSpPr>
        <p:spPr>
          <a:xfrm>
            <a:off x="672059" y="5257800"/>
            <a:ext cx="8229600" cy="944562"/>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u="sng" dirty="0">
                <a:solidFill>
                  <a:srgbClr val="FFFF00"/>
                </a:solidFill>
                <a:latin typeface="Times" panose="02020603050405020304" pitchFamily="18" charset="0"/>
                <a:cs typeface="Times" panose="02020603050405020304" pitchFamily="18" charset="0"/>
              </a:rPr>
              <a:t>Military Reconstruction Act of 1867</a:t>
            </a:r>
            <a:r>
              <a:rPr lang="en-US" sz="2400" dirty="0">
                <a:solidFill>
                  <a:srgbClr val="FFFF00"/>
                </a:solidFill>
                <a:latin typeface="Times" panose="02020603050405020304" pitchFamily="18" charset="0"/>
                <a:cs typeface="Times" panose="02020603050405020304" pitchFamily="18" charset="0"/>
              </a:rPr>
              <a:t> </a:t>
            </a:r>
            <a:r>
              <a:rPr lang="en-US" sz="2400" dirty="0">
                <a:latin typeface="Times" panose="02020603050405020304" pitchFamily="18" charset="0"/>
                <a:cs typeface="Times" panose="02020603050405020304" pitchFamily="18" charset="0"/>
              </a:rPr>
              <a:t>– Placed former confederate states under military occupation </a:t>
            </a:r>
            <a:endParaRPr lang="en-US" sz="2400" b="1" dirty="0">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25036606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a:solidFill>
            <a:schemeClr val="bg2"/>
          </a:solidFill>
          <a:ln>
            <a:solidFill>
              <a:schemeClr val="tx2"/>
            </a:solidFill>
          </a:ln>
        </p:spPr>
        <p:txBody>
          <a:bodyPr/>
          <a:lstStyle/>
          <a:p>
            <a:r>
              <a:rPr lang="en-US" dirty="0">
                <a:solidFill>
                  <a:srgbClr val="C00000"/>
                </a:solidFill>
                <a:latin typeface="Congenial Black" panose="02000503040000020004" pitchFamily="2" charset="0"/>
              </a:rPr>
              <a:t>Civil Rights Protection</a:t>
            </a:r>
          </a:p>
        </p:txBody>
      </p:sp>
      <p:sp>
        <p:nvSpPr>
          <p:cNvPr id="3" name="Content Placeholder 2"/>
          <p:cNvSpPr>
            <a:spLocks noGrp="1"/>
          </p:cNvSpPr>
          <p:nvPr>
            <p:ph idx="1"/>
          </p:nvPr>
        </p:nvSpPr>
        <p:spPr>
          <a:xfrm>
            <a:off x="457200" y="4724400"/>
            <a:ext cx="8229600" cy="1858962"/>
          </a:xfrm>
          <a:solidFill>
            <a:schemeClr val="bg1"/>
          </a:solidFill>
          <a:ln>
            <a:solidFill>
              <a:schemeClr val="tx2"/>
            </a:solidFill>
          </a:ln>
        </p:spPr>
        <p:txBody>
          <a:bodyPr>
            <a:normAutofit fontScale="92500" lnSpcReduction="20000"/>
          </a:bodyPr>
          <a:lstStyle/>
          <a:p>
            <a:pPr marL="0" indent="0">
              <a:spcBef>
                <a:spcPts val="0"/>
              </a:spcBef>
              <a:buNone/>
            </a:pPr>
            <a:r>
              <a:rPr lang="en-US" sz="2600" b="1" dirty="0">
                <a:solidFill>
                  <a:srgbClr val="002060"/>
                </a:solidFill>
                <a:latin typeface="Times New Roman" panose="02020603050405020304" pitchFamily="18" charset="0"/>
                <a:cs typeface="Times New Roman" panose="02020603050405020304" pitchFamily="18" charset="0"/>
              </a:rPr>
              <a:t>14</a:t>
            </a:r>
            <a:r>
              <a:rPr lang="en-US" sz="2600" b="1" baseline="30000" dirty="0">
                <a:solidFill>
                  <a:srgbClr val="002060"/>
                </a:solidFill>
                <a:latin typeface="Times New Roman" panose="02020603050405020304" pitchFamily="18" charset="0"/>
                <a:cs typeface="Times New Roman" panose="02020603050405020304" pitchFamily="18" charset="0"/>
              </a:rPr>
              <a:t>th</a:t>
            </a:r>
            <a:r>
              <a:rPr lang="en-US" sz="2600" b="1" dirty="0">
                <a:solidFill>
                  <a:srgbClr val="002060"/>
                </a:solidFill>
                <a:latin typeface="Times New Roman" panose="02020603050405020304" pitchFamily="18" charset="0"/>
                <a:cs typeface="Times New Roman" panose="02020603050405020304" pitchFamily="18" charset="0"/>
              </a:rPr>
              <a:t> Amendment (1868)</a:t>
            </a:r>
          </a:p>
          <a:p>
            <a:pPr lvl="1">
              <a:spcBef>
                <a:spcPts val="0"/>
              </a:spcBef>
            </a:pPr>
            <a:r>
              <a:rPr lang="en-US" sz="2400" dirty="0">
                <a:latin typeface="Times New Roman" panose="02020603050405020304" pitchFamily="18" charset="0"/>
                <a:cs typeface="Times New Roman" panose="02020603050405020304" pitchFamily="18" charset="0"/>
              </a:rPr>
              <a:t>Citizenship </a:t>
            </a:r>
          </a:p>
          <a:p>
            <a:pPr lvl="1">
              <a:spcBef>
                <a:spcPts val="0"/>
              </a:spcBef>
            </a:pPr>
            <a:r>
              <a:rPr lang="en-US" sz="2400" dirty="0">
                <a:latin typeface="Times New Roman" panose="02020603050405020304" pitchFamily="18" charset="0"/>
                <a:cs typeface="Times New Roman" panose="02020603050405020304" pitchFamily="18" charset="0"/>
              </a:rPr>
              <a:t>Equal protection under the law (block black codes)</a:t>
            </a:r>
          </a:p>
          <a:p>
            <a:pPr lvl="1">
              <a:spcBef>
                <a:spcPts val="0"/>
              </a:spcBef>
            </a:pPr>
            <a:r>
              <a:rPr lang="en-US" sz="2600" dirty="0">
                <a:latin typeface="Times New Roman" panose="02020603050405020304" pitchFamily="18" charset="0"/>
                <a:cs typeface="Times New Roman" panose="02020603050405020304" pitchFamily="18" charset="0"/>
              </a:rPr>
              <a:t>Due process clause: states can’t deny life, liberty, or property </a:t>
            </a:r>
          </a:p>
          <a:p>
            <a:pPr lvl="1">
              <a:spcBef>
                <a:spcPts val="0"/>
              </a:spcBef>
            </a:pPr>
            <a:r>
              <a:rPr lang="en-US" sz="2600" dirty="0">
                <a:latin typeface="Times New Roman" panose="02020603050405020304" pitchFamily="18" charset="0"/>
                <a:cs typeface="Times New Roman" panose="02020603050405020304" pitchFamily="18" charset="0"/>
              </a:rPr>
              <a:t>Bans former confederates from holding elected office</a:t>
            </a:r>
          </a:p>
          <a:p>
            <a:endParaRPr lang="en-US" sz="2400"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0C7630D2-C253-4574-AD90-ADECB6CE74AD}"/>
              </a:ext>
            </a:extLst>
          </p:cNvPr>
          <p:cNvSpPr/>
          <p:nvPr/>
        </p:nvSpPr>
        <p:spPr>
          <a:xfrm>
            <a:off x="152400" y="1295400"/>
            <a:ext cx="8839200" cy="3200400"/>
          </a:xfrm>
          <a:prstGeom prst="rect">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latin typeface="Times New Roman" panose="02020603050405020304" pitchFamily="18" charset="0"/>
                <a:cs typeface="Times New Roman" panose="02020603050405020304" pitchFamily="18" charset="0"/>
              </a:rPr>
              <a:t>All freedmen, free negroes and mulattoes in this State, over the age of eighteen years, found on the second Monday in January, 1866, or thereafter, with no lawful employment or business, or found unlawfully assembling themselves together, either in the day or night time, and all white persons so assembling themselves with freedmen, free negroes or mulattoes, or usually associating with freedmen, free negroes or mulattoes, on terms of equality, or living in adultery or fornication with a freed woman, free negro or mulatto, shall be deemed vagrants, and on conviction thereof shall be fined in a sum not exceeding, in the case of a freedman, free negro or mulatto, fifty dollars, and a white man two hundred dollars, and imprisoned at the discretion of the court, the free negro not exceeding ten days, and the white man not exceeding six months.... </a:t>
            </a:r>
          </a:p>
          <a:p>
            <a:pPr marL="628650" indent="-285750">
              <a:buFont typeface="Arial" panose="020B0604020202020204" pitchFamily="34" charset="0"/>
              <a:buChar char="•"/>
            </a:pPr>
            <a:r>
              <a:rPr lang="en-US" sz="2400" b="1" dirty="0">
                <a:solidFill>
                  <a:schemeClr val="bg1"/>
                </a:solidFill>
                <a:latin typeface="Times New Roman" panose="02020603050405020304" pitchFamily="18" charset="0"/>
                <a:cs typeface="Times New Roman" panose="02020603050405020304" pitchFamily="18" charset="0"/>
              </a:rPr>
              <a:t>Mississippi Black Codes, 1866 (Vagrancy Laws)</a:t>
            </a:r>
          </a:p>
        </p:txBody>
      </p:sp>
    </p:spTree>
    <p:extLst>
      <p:ext uri="{BB962C8B-B14F-4D97-AF65-F5344CB8AC3E}">
        <p14:creationId xmlns:p14="http://schemas.microsoft.com/office/powerpoint/2010/main" val="23509910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Autofit/>
          </a:bodyPr>
          <a:lstStyle/>
          <a:p>
            <a:r>
              <a:rPr lang="en-US" sz="3600" b="1" dirty="0">
                <a:solidFill>
                  <a:schemeClr val="accent4">
                    <a:lumMod val="75000"/>
                  </a:schemeClr>
                </a:solidFill>
                <a:latin typeface="Times New Roman" panose="02020603050405020304" pitchFamily="18" charset="0"/>
                <a:cs typeface="Times New Roman" panose="02020603050405020304" pitchFamily="18" charset="0"/>
              </a:rPr>
              <a:t>Today’s Focus</a:t>
            </a:r>
          </a:p>
        </p:txBody>
      </p:sp>
      <p:sp>
        <p:nvSpPr>
          <p:cNvPr id="3" name="Content Placeholder 2"/>
          <p:cNvSpPr>
            <a:spLocks noGrp="1"/>
          </p:cNvSpPr>
          <p:nvPr>
            <p:ph idx="1"/>
          </p:nvPr>
        </p:nvSpPr>
        <p:spPr>
          <a:xfrm>
            <a:off x="457200" y="1066800"/>
            <a:ext cx="8229600" cy="5410200"/>
          </a:xfrm>
        </p:spPr>
        <p:style>
          <a:lnRef idx="2">
            <a:schemeClr val="accent2"/>
          </a:lnRef>
          <a:fillRef idx="1">
            <a:schemeClr val="lt1"/>
          </a:fillRef>
          <a:effectRef idx="0">
            <a:schemeClr val="accent2"/>
          </a:effectRef>
          <a:fontRef idx="minor">
            <a:schemeClr val="dk1"/>
          </a:fontRef>
        </p:style>
        <p:txBody>
          <a:bodyPr>
            <a:normAutofit/>
          </a:bodyPr>
          <a:lstStyle/>
          <a:p>
            <a:pPr marL="0" indent="0">
              <a:buNone/>
            </a:pPr>
            <a:r>
              <a:rPr lang="en-US" sz="1800" b="1" dirty="0">
                <a:solidFill>
                  <a:srgbClr val="002060"/>
                </a:solidFill>
                <a:latin typeface="Times New Roman" panose="02020603050405020304" pitchFamily="18" charset="0"/>
                <a:cs typeface="Times New Roman" panose="02020603050405020304" pitchFamily="18" charset="0"/>
              </a:rPr>
              <a:t>E.Q.</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a:latin typeface="Times New Roman" panose="02020603050405020304" pitchFamily="18" charset="0"/>
                <a:cs typeface="Times New Roman" panose="02020603050405020304" pitchFamily="18" charset="0"/>
              </a:rPr>
              <a:t>How effective was Reconstruction at rebuilding the union and achieving transformation of American society</a:t>
            </a:r>
          </a:p>
          <a:p>
            <a:pPr marL="0" indent="0">
              <a:buNone/>
            </a:pPr>
            <a:r>
              <a:rPr lang="en-US" sz="1800" b="1" i="1" dirty="0">
                <a:solidFill>
                  <a:srgbClr val="002060"/>
                </a:solidFill>
                <a:latin typeface="Times New Roman" panose="02020603050405020304" pitchFamily="18" charset="0"/>
                <a:cs typeface="Times New Roman" panose="02020603050405020304" pitchFamily="18" charset="0"/>
              </a:rPr>
              <a:t>Students can:</a:t>
            </a:r>
            <a:r>
              <a:rPr lang="en-US" sz="1800" dirty="0">
                <a:solidFill>
                  <a:srgbClr val="002060"/>
                </a:solidFill>
                <a:latin typeface="Times New Roman" panose="02020603050405020304" pitchFamily="18" charset="0"/>
                <a:cs typeface="Times New Roman" panose="02020603050405020304" pitchFamily="18" charset="0"/>
              </a:rPr>
              <a:t> </a:t>
            </a:r>
          </a:p>
          <a:p>
            <a:pPr algn="l">
              <a:buFont typeface="Arial" panose="020B0604020202020204" pitchFamily="34" charset="0"/>
              <a:buChar char="•"/>
            </a:pPr>
            <a:r>
              <a:rPr lang="en-US" sz="1800" b="1" i="0" dirty="0">
                <a:solidFill>
                  <a:srgbClr val="000000"/>
                </a:solidFill>
                <a:effectLst/>
                <a:latin typeface="Times" panose="02020603050405020304" pitchFamily="18" charset="0"/>
                <a:cs typeface="Times" panose="02020603050405020304" pitchFamily="18" charset="0"/>
              </a:rPr>
              <a:t>Explain the effects of government policy during Reconstruction on society from 1865 -1877</a:t>
            </a:r>
            <a:endParaRPr lang="en-US" sz="1800" b="0" i="0" dirty="0">
              <a:solidFill>
                <a:srgbClr val="2D3B45"/>
              </a:solidFill>
              <a:effectLst/>
              <a:latin typeface="Times" panose="02020603050405020304" pitchFamily="18" charset="0"/>
              <a:cs typeface="Times" panose="02020603050405020304" pitchFamily="18" charset="0"/>
            </a:endParaRPr>
          </a:p>
          <a:p>
            <a:pPr algn="l">
              <a:buFont typeface="Arial" panose="020B0604020202020204" pitchFamily="34" charset="0"/>
              <a:buChar char="•"/>
            </a:pPr>
            <a:r>
              <a:rPr lang="en-US" sz="1800" b="1" i="0" dirty="0">
                <a:solidFill>
                  <a:srgbClr val="000000"/>
                </a:solidFill>
                <a:effectLst/>
                <a:latin typeface="Times" panose="02020603050405020304" pitchFamily="18" charset="0"/>
                <a:cs typeface="Times" panose="02020603050405020304" pitchFamily="18" charset="0"/>
              </a:rPr>
              <a:t>Explain why and how Reconstruction resulted in continuity and change in regional and national understanding of what it meant to be an American</a:t>
            </a:r>
            <a:endParaRPr lang="en-US" sz="1800" b="0" i="0" dirty="0">
              <a:solidFill>
                <a:srgbClr val="2D3B45"/>
              </a:solidFill>
              <a:effectLst/>
              <a:latin typeface="Times" panose="02020603050405020304" pitchFamily="18" charset="0"/>
              <a:cs typeface="Times" panose="02020603050405020304" pitchFamily="18" charset="0"/>
            </a:endParaRPr>
          </a:p>
          <a:p>
            <a:pPr marL="0" indent="0">
              <a:buNone/>
            </a:pPr>
            <a:r>
              <a:rPr lang="en-US" sz="2000" dirty="0">
                <a:solidFill>
                  <a:srgbClr val="002060"/>
                </a:solidFill>
                <a:latin typeface="Times New Roman" panose="02020603050405020304" pitchFamily="18" charset="0"/>
                <a:cs typeface="Times New Roman" panose="02020603050405020304" pitchFamily="18" charset="0"/>
              </a:rPr>
              <a:t>Agenda</a:t>
            </a:r>
          </a:p>
          <a:p>
            <a:pPr lvl="1"/>
            <a:r>
              <a:rPr lang="en-US" sz="1900" dirty="0">
                <a:latin typeface="Times New Roman" panose="02020603050405020304" pitchFamily="18" charset="0"/>
                <a:cs typeface="Times New Roman" panose="02020603050405020304" pitchFamily="18" charset="0"/>
              </a:rPr>
              <a:t>The Columbia Question </a:t>
            </a:r>
          </a:p>
          <a:p>
            <a:pPr lvl="1"/>
            <a:r>
              <a:rPr lang="en-US" sz="1900" dirty="0">
                <a:latin typeface="Times New Roman" panose="02020603050405020304" pitchFamily="18" charset="0"/>
                <a:cs typeface="Times New Roman" panose="02020603050405020304" pitchFamily="18" charset="0"/>
              </a:rPr>
              <a:t>Contextualization of Reconstruction </a:t>
            </a:r>
          </a:p>
          <a:p>
            <a:pPr lvl="1"/>
            <a:r>
              <a:rPr lang="en-US" sz="1900" dirty="0">
                <a:latin typeface="Times New Roman" panose="02020603050405020304" pitchFamily="18" charset="0"/>
                <a:cs typeface="Times New Roman" panose="02020603050405020304" pitchFamily="18" charset="0"/>
              </a:rPr>
              <a:t>Three Plans of Reconstruction </a:t>
            </a:r>
          </a:p>
          <a:p>
            <a:pPr marL="285750" lvl="1">
              <a:buSzPct val="125000"/>
              <a:buFont typeface="Arial" panose="020B0604020202020204" pitchFamily="34" charset="0"/>
              <a:buChar char="•"/>
            </a:pPr>
            <a:r>
              <a:rPr lang="en-US" sz="1800" b="1" dirty="0">
                <a:solidFill>
                  <a:srgbClr val="FF0000"/>
                </a:solidFill>
                <a:latin typeface="Times New Roman" panose="02020603050405020304" pitchFamily="18" charset="0"/>
                <a:cs typeface="Times New Roman" panose="02020603050405020304" pitchFamily="18" charset="0"/>
              </a:rPr>
              <a:t>Homework:</a:t>
            </a:r>
          </a:p>
          <a:p>
            <a:pPr marL="685800" lvl="2">
              <a:buSzPct val="125000"/>
            </a:pPr>
            <a:r>
              <a:rPr lang="en-US" sz="2000" b="1" dirty="0">
                <a:solidFill>
                  <a:srgbClr val="FF0000"/>
                </a:solidFill>
                <a:latin typeface="Times New Roman" panose="02020603050405020304" pitchFamily="18" charset="0"/>
                <a:cs typeface="Times New Roman" panose="02020603050405020304" pitchFamily="18" charset="0"/>
              </a:rPr>
              <a:t>Read James MacGregor Burns article “Reconstruction, The Revolution that Failed” pages 1-5 – respond to prompt 1</a:t>
            </a:r>
          </a:p>
          <a:p>
            <a:pPr marL="685800" lvl="2">
              <a:buSzPct val="125000"/>
            </a:pPr>
            <a:r>
              <a:rPr lang="en-US" sz="2000" b="1" dirty="0">
                <a:solidFill>
                  <a:schemeClr val="tx2">
                    <a:lumMod val="10000"/>
                  </a:schemeClr>
                </a:solidFill>
                <a:latin typeface="Times New Roman" panose="02020603050405020304" pitchFamily="18" charset="0"/>
                <a:cs typeface="Times New Roman" panose="02020603050405020304" pitchFamily="18" charset="0"/>
              </a:rPr>
              <a:t>Unit V Test, Thursday 1/11</a:t>
            </a:r>
            <a:endParaRPr lang="en-US" sz="2000" dirty="0">
              <a:solidFill>
                <a:schemeClr val="tx2">
                  <a:lumMod val="10000"/>
                </a:schemeClr>
              </a:solidFill>
            </a:endParaRPr>
          </a:p>
        </p:txBody>
      </p:sp>
    </p:spTree>
    <p:extLst>
      <p:ext uri="{BB962C8B-B14F-4D97-AF65-F5344CB8AC3E}">
        <p14:creationId xmlns:p14="http://schemas.microsoft.com/office/powerpoint/2010/main" val="15173903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a:solidFill>
            <a:schemeClr val="bg1"/>
          </a:solidFill>
          <a:ln>
            <a:solidFill>
              <a:srgbClr val="C00000"/>
            </a:solidFill>
          </a:ln>
        </p:spPr>
        <p:txBody>
          <a:bodyPr/>
          <a:lstStyle/>
          <a:p>
            <a:r>
              <a:rPr lang="en-US" dirty="0">
                <a:solidFill>
                  <a:srgbClr val="002060"/>
                </a:solidFill>
                <a:latin typeface="Congenial Black" panose="02000503040000020004" pitchFamily="2" charset="0"/>
              </a:rPr>
              <a:t>Plans for Reconstruction </a:t>
            </a:r>
          </a:p>
        </p:txBody>
      </p:sp>
      <p:sp>
        <p:nvSpPr>
          <p:cNvPr id="3" name="Content Placeholder 2"/>
          <p:cNvSpPr>
            <a:spLocks noGrp="1"/>
          </p:cNvSpPr>
          <p:nvPr>
            <p:ph idx="1"/>
          </p:nvPr>
        </p:nvSpPr>
        <p:spPr>
          <a:xfrm>
            <a:off x="457200" y="1371600"/>
            <a:ext cx="8229600" cy="4754563"/>
          </a:xfrm>
          <a:solidFill>
            <a:schemeClr val="bg1"/>
          </a:solidFill>
          <a:ln>
            <a:solidFill>
              <a:srgbClr val="C00000"/>
            </a:solidFill>
          </a:ln>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Compare the three plans for reconstruction to determine how they answered the 4 main questions of reconstruction</a:t>
            </a:r>
          </a:p>
        </p:txBody>
      </p:sp>
      <p:sp>
        <p:nvSpPr>
          <p:cNvPr id="4" name="Rectangle 3">
            <a:extLst>
              <a:ext uri="{FF2B5EF4-FFF2-40B4-BE49-F238E27FC236}">
                <a16:creationId xmlns:a16="http://schemas.microsoft.com/office/drawing/2014/main" id="{F40763A1-690D-7F45-0012-6871076FFA46}"/>
              </a:ext>
            </a:extLst>
          </p:cNvPr>
          <p:cNvSpPr/>
          <p:nvPr/>
        </p:nvSpPr>
        <p:spPr>
          <a:xfrm>
            <a:off x="914400" y="2297606"/>
            <a:ext cx="7924800" cy="1798638"/>
          </a:xfrm>
          <a:prstGeom prst="rect">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mj-lt"/>
              <a:buAutoNum type="arabicPeriod"/>
            </a:pPr>
            <a:r>
              <a:rPr lang="en-US" sz="2400" dirty="0">
                <a:latin typeface="Times" panose="02020603050405020304" pitchFamily="18" charset="0"/>
                <a:cs typeface="Times" panose="02020603050405020304" pitchFamily="18" charset="0"/>
              </a:rPr>
              <a:t>How should the South re-enter the Union?</a:t>
            </a:r>
          </a:p>
          <a:p>
            <a:pPr marL="457200" indent="-457200">
              <a:buFont typeface="+mj-lt"/>
              <a:buAutoNum type="arabicPeriod"/>
            </a:pPr>
            <a:r>
              <a:rPr lang="en-US" sz="2400" dirty="0">
                <a:latin typeface="Times" panose="02020603050405020304" pitchFamily="18" charset="0"/>
                <a:cs typeface="Times" panose="02020603050405020304" pitchFamily="18" charset="0"/>
              </a:rPr>
              <a:t>How should the South be rebuilt after the Civil War</a:t>
            </a:r>
          </a:p>
          <a:p>
            <a:pPr marL="457200" indent="-457200">
              <a:buFont typeface="+mj-lt"/>
              <a:buAutoNum type="arabicPeriod"/>
            </a:pPr>
            <a:r>
              <a:rPr lang="en-US" sz="2400" dirty="0">
                <a:latin typeface="Times" panose="02020603050405020304" pitchFamily="18" charset="0"/>
                <a:cs typeface="Times" panose="02020603050405020304" pitchFamily="18" charset="0"/>
              </a:rPr>
              <a:t>How should freedmen be integrated into society?</a:t>
            </a:r>
          </a:p>
          <a:p>
            <a:pPr marL="457200" indent="-457200">
              <a:buFont typeface="+mj-lt"/>
              <a:buAutoNum type="arabicPeriod"/>
            </a:pPr>
            <a:r>
              <a:rPr lang="en-US" sz="2400" dirty="0">
                <a:latin typeface="Times" panose="02020603050405020304" pitchFamily="18" charset="0"/>
                <a:cs typeface="Times" panose="02020603050405020304" pitchFamily="18" charset="0"/>
              </a:rPr>
              <a:t>What branch had the authority to regulate reconstruction </a:t>
            </a:r>
          </a:p>
        </p:txBody>
      </p:sp>
      <p:pic>
        <p:nvPicPr>
          <p:cNvPr id="2050" name="Picture 2" descr="Abraham Lincoln - Wikipedia">
            <a:extLst>
              <a:ext uri="{FF2B5EF4-FFF2-40B4-BE49-F238E27FC236}">
                <a16:creationId xmlns:a16="http://schemas.microsoft.com/office/drawing/2014/main" id="{C78A59F7-5209-3C9E-6E30-790EE61EEB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531" y="4337935"/>
            <a:ext cx="1885950" cy="242887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AC64C84-BC93-2EFA-E630-8F9B99A4B575}"/>
              </a:ext>
            </a:extLst>
          </p:cNvPr>
          <p:cNvSpPr/>
          <p:nvPr/>
        </p:nvSpPr>
        <p:spPr>
          <a:xfrm>
            <a:off x="492177" y="5943600"/>
            <a:ext cx="2362200" cy="731994"/>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panose="02020603050405020304" pitchFamily="18" charset="0"/>
                <a:cs typeface="Times" panose="02020603050405020304" pitchFamily="18" charset="0"/>
              </a:rPr>
              <a:t>Lincoln’s 10% Plan</a:t>
            </a:r>
          </a:p>
        </p:txBody>
      </p:sp>
      <p:pic>
        <p:nvPicPr>
          <p:cNvPr id="2052" name="Picture 4" descr="Andrew Johnson - Wikipedia">
            <a:extLst>
              <a:ext uri="{FF2B5EF4-FFF2-40B4-BE49-F238E27FC236}">
                <a16:creationId xmlns:a16="http://schemas.microsoft.com/office/drawing/2014/main" id="{073E6260-929E-33A1-0C10-8D561A3464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3023" y="4337935"/>
            <a:ext cx="1885950" cy="242887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4708EF8E-A709-7E75-0236-AAA0CB962740}"/>
              </a:ext>
            </a:extLst>
          </p:cNvPr>
          <p:cNvSpPr/>
          <p:nvPr/>
        </p:nvSpPr>
        <p:spPr>
          <a:xfrm>
            <a:off x="3390900" y="5938786"/>
            <a:ext cx="2362200" cy="731994"/>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panose="02020603050405020304" pitchFamily="18" charset="0"/>
                <a:cs typeface="Times" panose="02020603050405020304" pitchFamily="18" charset="0"/>
              </a:rPr>
              <a:t>Johnson’s Plan</a:t>
            </a:r>
          </a:p>
        </p:txBody>
      </p:sp>
      <p:pic>
        <p:nvPicPr>
          <p:cNvPr id="2054" name="Picture 6" descr="Radical Republicans - Wikipedia">
            <a:extLst>
              <a:ext uri="{FF2B5EF4-FFF2-40B4-BE49-F238E27FC236}">
                <a16:creationId xmlns:a16="http://schemas.microsoft.com/office/drawing/2014/main" id="{A9954274-D349-991B-CF17-BAAE016684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4075" y="4337935"/>
            <a:ext cx="1885950" cy="241935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2509499E-A290-3AD4-FF20-0399EDE53D58}"/>
              </a:ext>
            </a:extLst>
          </p:cNvPr>
          <p:cNvSpPr/>
          <p:nvPr/>
        </p:nvSpPr>
        <p:spPr>
          <a:xfrm>
            <a:off x="6248400" y="5938786"/>
            <a:ext cx="2403423" cy="731994"/>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panose="02020603050405020304" pitchFamily="18" charset="0"/>
                <a:cs typeface="Times" panose="02020603050405020304" pitchFamily="18" charset="0"/>
              </a:rPr>
              <a:t>Radical Republicans’ Plan</a:t>
            </a:r>
          </a:p>
        </p:txBody>
      </p:sp>
    </p:spTree>
    <p:extLst>
      <p:ext uri="{BB962C8B-B14F-4D97-AF65-F5344CB8AC3E}">
        <p14:creationId xmlns:p14="http://schemas.microsoft.com/office/powerpoint/2010/main" val="26138743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EAC3B-4ACC-3B4E-87C6-C79FE45C3F37}"/>
              </a:ext>
            </a:extLst>
          </p:cNvPr>
          <p:cNvSpPr>
            <a:spLocks noGrp="1"/>
          </p:cNvSpPr>
          <p:nvPr>
            <p:ph type="title"/>
          </p:nvPr>
        </p:nvSpPr>
        <p:spPr>
          <a:xfrm>
            <a:off x="457200" y="274638"/>
            <a:ext cx="8229600" cy="715962"/>
          </a:xfrm>
          <a:solidFill>
            <a:schemeClr val="bg1"/>
          </a:solidFill>
          <a:ln>
            <a:solidFill>
              <a:srgbClr val="C00000"/>
            </a:solidFill>
          </a:ln>
        </p:spPr>
        <p:txBody>
          <a:bodyPr>
            <a:normAutofit/>
          </a:bodyPr>
          <a:lstStyle/>
          <a:p>
            <a:r>
              <a:rPr lang="en-US" sz="3600" b="1" dirty="0">
                <a:solidFill>
                  <a:srgbClr val="002060"/>
                </a:solidFill>
                <a:latin typeface="Congenial Black" panose="02000503040000020004" pitchFamily="2" charset="0"/>
              </a:rPr>
              <a:t>Challenges of Reconstruction</a:t>
            </a:r>
          </a:p>
        </p:txBody>
      </p:sp>
      <p:sp>
        <p:nvSpPr>
          <p:cNvPr id="3" name="Content Placeholder 2">
            <a:extLst>
              <a:ext uri="{FF2B5EF4-FFF2-40B4-BE49-F238E27FC236}">
                <a16:creationId xmlns:a16="http://schemas.microsoft.com/office/drawing/2014/main" id="{32EFF489-211A-504A-ACD4-538671715BFE}"/>
              </a:ext>
            </a:extLst>
          </p:cNvPr>
          <p:cNvSpPr>
            <a:spLocks noGrp="1"/>
          </p:cNvSpPr>
          <p:nvPr>
            <p:ph idx="1"/>
          </p:nvPr>
        </p:nvSpPr>
        <p:spPr>
          <a:xfrm>
            <a:off x="457200" y="1219200"/>
            <a:ext cx="8229600" cy="4906963"/>
          </a:xfrm>
          <a:solidFill>
            <a:schemeClr val="bg1"/>
          </a:solidFill>
          <a:ln>
            <a:solidFill>
              <a:srgbClr val="C00000"/>
            </a:solidFill>
          </a:ln>
        </p:spPr>
        <p:txBody>
          <a:bodyPr>
            <a:normAutofit/>
          </a:bodyPr>
          <a:lstStyle/>
          <a:p>
            <a:pPr marL="0" indent="0">
              <a:buNone/>
            </a:pPr>
            <a:r>
              <a:rPr lang="en-US" sz="2400" dirty="0">
                <a:latin typeface="Times" pitchFamily="2" charset="0"/>
              </a:rPr>
              <a:t>Stress testing Reconstruction 1865-1877</a:t>
            </a:r>
          </a:p>
          <a:p>
            <a:pPr marL="457200" indent="-457200">
              <a:buFont typeface="+mj-lt"/>
              <a:buAutoNum type="arabicPeriod"/>
            </a:pPr>
            <a:r>
              <a:rPr lang="en-US" sz="2400" dirty="0">
                <a:latin typeface="Times" pitchFamily="2" charset="0"/>
              </a:rPr>
              <a:t>What was the motivating factor of Lincoln’s 10% Plan?</a:t>
            </a:r>
          </a:p>
          <a:p>
            <a:pPr marL="457200" indent="-457200">
              <a:buFont typeface="+mj-lt"/>
              <a:buAutoNum type="arabicPeriod"/>
            </a:pPr>
            <a:r>
              <a:rPr lang="en-US" sz="2400" dirty="0">
                <a:latin typeface="Times" pitchFamily="2" charset="0"/>
              </a:rPr>
              <a:t>Why did Radical Republicans reject Lincoln’s 10% Plan? </a:t>
            </a:r>
          </a:p>
          <a:p>
            <a:pPr marL="457200" indent="-457200">
              <a:buFont typeface="+mj-lt"/>
              <a:buAutoNum type="arabicPeriod"/>
            </a:pPr>
            <a:r>
              <a:rPr lang="en-US" sz="2400" dirty="0">
                <a:latin typeface="Times" pitchFamily="2" charset="0"/>
              </a:rPr>
              <a:t>Identify and explain THREE factors caused Johnson’s Plan to fail and by rejected by Radical Republicans?</a:t>
            </a:r>
          </a:p>
          <a:p>
            <a:pPr marL="457200" indent="-457200">
              <a:buFont typeface="+mj-lt"/>
              <a:buAutoNum type="arabicPeriod"/>
            </a:pPr>
            <a:r>
              <a:rPr lang="en-US" sz="2400" dirty="0">
                <a:latin typeface="Times" pitchFamily="2" charset="0"/>
              </a:rPr>
              <a:t>How did Congressional Reconstruction attempt to achieve the goals of Reconstruction? </a:t>
            </a:r>
          </a:p>
          <a:p>
            <a:pPr marL="457200" indent="-457200">
              <a:buFont typeface="+mj-lt"/>
              <a:buAutoNum type="arabicPeriod"/>
            </a:pPr>
            <a:endParaRPr lang="en-US" sz="2400" dirty="0">
              <a:latin typeface="Times" pitchFamily="2" charset="0"/>
            </a:endParaRPr>
          </a:p>
        </p:txBody>
      </p:sp>
      <p:pic>
        <p:nvPicPr>
          <p:cNvPr id="4" name="Picture 3">
            <a:extLst>
              <a:ext uri="{FF2B5EF4-FFF2-40B4-BE49-F238E27FC236}">
                <a16:creationId xmlns:a16="http://schemas.microsoft.com/office/drawing/2014/main" id="{274D8627-E09E-ED44-848C-CF6A8BA84F7C}"/>
              </a:ext>
            </a:extLst>
          </p:cNvPr>
          <p:cNvPicPr>
            <a:picLocks noChangeAspect="1"/>
          </p:cNvPicPr>
          <p:nvPr/>
        </p:nvPicPr>
        <p:blipFill>
          <a:blip r:embed="rId2"/>
          <a:stretch>
            <a:fillRect/>
          </a:stretch>
        </p:blipFill>
        <p:spPr>
          <a:xfrm>
            <a:off x="990600" y="4351638"/>
            <a:ext cx="7239000" cy="2125362"/>
          </a:xfrm>
          <a:prstGeom prst="rect">
            <a:avLst/>
          </a:prstGeom>
          <a:ln>
            <a:solidFill>
              <a:srgbClr val="002060"/>
            </a:solidFill>
          </a:ln>
        </p:spPr>
      </p:pic>
    </p:spTree>
    <p:extLst>
      <p:ext uri="{BB962C8B-B14F-4D97-AF65-F5344CB8AC3E}">
        <p14:creationId xmlns:p14="http://schemas.microsoft.com/office/powerpoint/2010/main" val="25225368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solidFill>
                  <a:schemeClr val="accent2"/>
                </a:solidFill>
                <a:latin typeface="Congenial Black" panose="02000503040000020004" pitchFamily="2" charset="0"/>
              </a:rPr>
              <a:t>Congressional Reconstruction</a:t>
            </a:r>
            <a:endParaRPr lang="en-US" sz="3600" dirty="0">
              <a:latin typeface="Congenial Black" panose="02000503040000020004" pitchFamily="2" charset="0"/>
            </a:endParaRPr>
          </a:p>
        </p:txBody>
      </p:sp>
      <p:sp>
        <p:nvSpPr>
          <p:cNvPr id="3" name="Content Placeholder 2"/>
          <p:cNvSpPr>
            <a:spLocks noGrp="1"/>
          </p:cNvSpPr>
          <p:nvPr>
            <p:ph idx="1"/>
          </p:nvPr>
        </p:nvSpPr>
        <p:spPr/>
        <p:txBody>
          <a:bodyPr>
            <a:normAutofit/>
          </a:bodyPr>
          <a:lstStyle/>
          <a:p>
            <a:pPr marL="0" indent="0">
              <a:buNone/>
            </a:pPr>
            <a:r>
              <a:rPr lang="en-US" b="1" dirty="0">
                <a:latin typeface="Times New Roman" panose="02020603050405020304" pitchFamily="18" charset="0"/>
                <a:cs typeface="Times New Roman" panose="02020603050405020304" pitchFamily="18" charset="0"/>
              </a:rPr>
              <a:t>What is the Radical Plan?</a:t>
            </a:r>
          </a:p>
          <a:p>
            <a:r>
              <a:rPr lang="en-US" b="1" i="1" u="sng" dirty="0">
                <a:solidFill>
                  <a:schemeClr val="accent6">
                    <a:lumMod val="75000"/>
                  </a:schemeClr>
                </a:solidFill>
                <a:latin typeface="Times New Roman" panose="02020603050405020304" pitchFamily="18" charset="0"/>
                <a:cs typeface="Times New Roman" panose="02020603050405020304" pitchFamily="18" charset="0"/>
              </a:rPr>
              <a:t>Reconstruction Acts of 1867</a:t>
            </a:r>
            <a:r>
              <a:rPr lang="en-US" i="1" u="sng" dirty="0">
                <a:solidFill>
                  <a:schemeClr val="accent6">
                    <a:lumMod val="75000"/>
                  </a:schemeClr>
                </a:solidFill>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Constitutions and governments set up under Johnson thrown out</a:t>
            </a:r>
          </a:p>
          <a:p>
            <a:r>
              <a:rPr lang="en-US" sz="2400" b="1" dirty="0">
                <a:solidFill>
                  <a:schemeClr val="tx2"/>
                </a:solidFill>
                <a:latin typeface="Times New Roman" panose="02020603050405020304" pitchFamily="18" charset="0"/>
                <a:cs typeface="Times New Roman" panose="02020603050405020304" pitchFamily="18" charset="0"/>
              </a:rPr>
              <a:t>“Ironclad oath”</a:t>
            </a:r>
          </a:p>
          <a:p>
            <a:r>
              <a:rPr lang="en-US" sz="2400" dirty="0">
                <a:latin typeface="Times New Roman" panose="02020603050405020304" pitchFamily="18" charset="0"/>
                <a:cs typeface="Times New Roman" panose="02020603050405020304" pitchFamily="18" charset="0"/>
              </a:rPr>
              <a:t>New state constitutions - with black suffrage </a:t>
            </a:r>
            <a:r>
              <a:rPr lang="en-US" sz="2400" i="1" u="sng" dirty="0">
                <a:solidFill>
                  <a:schemeClr val="tx2"/>
                </a:solidFill>
                <a:latin typeface="Times New Roman" panose="02020603050405020304" pitchFamily="18" charset="0"/>
                <a:cs typeface="Times New Roman" panose="02020603050405020304" pitchFamily="18" charset="0"/>
              </a:rPr>
              <a:t>Ratification of Thirteenth &amp; Fourteenth Amendments</a:t>
            </a:r>
          </a:p>
          <a:p>
            <a:r>
              <a:rPr lang="en-US" sz="2400" i="1" dirty="0">
                <a:solidFill>
                  <a:schemeClr val="tx2"/>
                </a:solidFill>
                <a:latin typeface="Times New Roman" panose="02020603050405020304" pitchFamily="18" charset="0"/>
                <a:cs typeface="Times New Roman" panose="02020603050405020304" pitchFamily="18" charset="0"/>
              </a:rPr>
              <a:t>Military supervision: </a:t>
            </a:r>
            <a:r>
              <a:rPr lang="en-US" sz="2400" dirty="0">
                <a:latin typeface="Times New Roman" panose="02020603050405020304" pitchFamily="18" charset="0"/>
                <a:cs typeface="Times New Roman" panose="02020603050405020304" pitchFamily="18" charset="0"/>
              </a:rPr>
              <a:t>voter registration, constitution making, governments</a:t>
            </a:r>
          </a:p>
        </p:txBody>
      </p:sp>
    </p:spTree>
    <p:extLst>
      <p:ext uri="{BB962C8B-B14F-4D97-AF65-F5344CB8AC3E}">
        <p14:creationId xmlns:p14="http://schemas.microsoft.com/office/powerpoint/2010/main" val="42834984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a:bodyPr>
          <a:lstStyle/>
          <a:p>
            <a:r>
              <a:rPr lang="en-US" sz="3600" dirty="0">
                <a:solidFill>
                  <a:schemeClr val="accent2"/>
                </a:solidFill>
                <a:latin typeface="Congenial Black" panose="02000503040000020004" pitchFamily="2" charset="0"/>
              </a:rPr>
              <a:t>Congressional Reconstruction</a:t>
            </a:r>
          </a:p>
        </p:txBody>
      </p:sp>
      <p:sp>
        <p:nvSpPr>
          <p:cNvPr id="3" name="Content Placeholder 2"/>
          <p:cNvSpPr>
            <a:spLocks noGrp="1"/>
          </p:cNvSpPr>
          <p:nvPr>
            <p:ph idx="1"/>
          </p:nvPr>
        </p:nvSpPr>
        <p:spPr>
          <a:xfrm>
            <a:off x="457200" y="1219200"/>
            <a:ext cx="8229600" cy="4906963"/>
          </a:xfrm>
        </p:spPr>
        <p:txBody>
          <a:bodyPr>
            <a:normAutofit fontScale="92500"/>
          </a:bodyPr>
          <a:lstStyle/>
          <a:p>
            <a:r>
              <a:rPr lang="en-US" b="1" dirty="0">
                <a:solidFill>
                  <a:schemeClr val="accent5">
                    <a:lumMod val="50000"/>
                  </a:schemeClr>
                </a:solidFill>
                <a:latin typeface="Times New Roman" panose="02020603050405020304" pitchFamily="18" charset="0"/>
                <a:cs typeface="Times New Roman" panose="02020603050405020304" pitchFamily="18" charset="0"/>
              </a:rPr>
              <a:t>Why do the Radicals in Congress take control?</a:t>
            </a:r>
          </a:p>
          <a:p>
            <a:r>
              <a:rPr lang="en-US" b="1" dirty="0">
                <a:solidFill>
                  <a:schemeClr val="accent5">
                    <a:lumMod val="50000"/>
                  </a:schemeClr>
                </a:solidFill>
                <a:latin typeface="Times New Roman" panose="02020603050405020304" pitchFamily="18" charset="0"/>
                <a:cs typeface="Times New Roman" panose="02020603050405020304" pitchFamily="18" charset="0"/>
              </a:rPr>
              <a:t>How?</a:t>
            </a:r>
          </a:p>
          <a:p>
            <a:pPr lvl="1"/>
            <a:r>
              <a:rPr lang="en-US" sz="2600" dirty="0">
                <a:solidFill>
                  <a:schemeClr val="accent6">
                    <a:lumMod val="75000"/>
                  </a:schemeClr>
                </a:solidFill>
                <a:latin typeface="Times New Roman" panose="02020603050405020304" pitchFamily="18" charset="0"/>
                <a:cs typeface="Times New Roman" panose="02020603050405020304" pitchFamily="18" charset="0"/>
              </a:rPr>
              <a:t>Dec. 1865 - Congress bars Southern Senators and Congressmen elected under Johnson’s plan</a:t>
            </a:r>
          </a:p>
          <a:p>
            <a:pPr lvl="1"/>
            <a:r>
              <a:rPr lang="en-US" sz="2600" dirty="0">
                <a:solidFill>
                  <a:schemeClr val="accent6">
                    <a:lumMod val="75000"/>
                  </a:schemeClr>
                </a:solidFill>
                <a:latin typeface="Times New Roman" panose="02020603050405020304" pitchFamily="18" charset="0"/>
                <a:cs typeface="Times New Roman" panose="02020603050405020304" pitchFamily="18" charset="0"/>
              </a:rPr>
              <a:t>Joint Committee on Reconstruction created.</a:t>
            </a:r>
          </a:p>
          <a:p>
            <a:pPr lvl="1"/>
            <a:r>
              <a:rPr lang="en-US" sz="2600" dirty="0">
                <a:solidFill>
                  <a:schemeClr val="accent6">
                    <a:lumMod val="75000"/>
                  </a:schemeClr>
                </a:solidFill>
                <a:latin typeface="Times New Roman" panose="02020603050405020304" pitchFamily="18" charset="0"/>
                <a:cs typeface="Times New Roman" panose="02020603050405020304" pitchFamily="18" charset="0"/>
              </a:rPr>
              <a:t>March 1866 – Congress passes the Freedmen’s Bureau renewal bill and the 1866 Civil Rights Act over Johnson’s vetoes (</a:t>
            </a:r>
            <a:r>
              <a:rPr lang="en-US" sz="2600" i="1" dirty="0">
                <a:solidFill>
                  <a:schemeClr val="accent6">
                    <a:lumMod val="75000"/>
                  </a:schemeClr>
                </a:solidFill>
                <a:latin typeface="Times New Roman" panose="02020603050405020304" pitchFamily="18" charset="0"/>
                <a:cs typeface="Times New Roman" panose="02020603050405020304" pitchFamily="18" charset="0"/>
              </a:rPr>
              <a:t>1st veto overrides in U. S. history)</a:t>
            </a:r>
          </a:p>
          <a:p>
            <a:pPr marL="0" indent="0">
              <a:buNone/>
            </a:pPr>
            <a:r>
              <a:rPr lang="en-US" sz="2600" dirty="0">
                <a:latin typeface="Times New Roman" panose="02020603050405020304" pitchFamily="18" charset="0"/>
                <a:cs typeface="Times New Roman" panose="02020603050405020304" pitchFamily="18" charset="0"/>
              </a:rPr>
              <a:t>Nov. 1866 – After Johnson made a disastrous tour around the north pushing his plan, voters give Republicans 3-1 majorities in both houses and control of every northern state.</a:t>
            </a:r>
          </a:p>
        </p:txBody>
      </p:sp>
    </p:spTree>
    <p:extLst>
      <p:ext uri="{BB962C8B-B14F-4D97-AF65-F5344CB8AC3E}">
        <p14:creationId xmlns:p14="http://schemas.microsoft.com/office/powerpoint/2010/main" val="24684557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169"/>
            <a:ext cx="8229600" cy="715962"/>
          </a:xfrm>
          <a:solidFill>
            <a:schemeClr val="accent1">
              <a:lumMod val="20000"/>
              <a:lumOff val="80000"/>
            </a:schemeClr>
          </a:solidFill>
          <a:ln>
            <a:solidFill>
              <a:srgbClr val="C00000"/>
            </a:solidFill>
          </a:ln>
        </p:spPr>
        <p:txBody>
          <a:bodyPr>
            <a:normAutofit fontScale="90000"/>
          </a:bodyPr>
          <a:lstStyle/>
          <a:p>
            <a:r>
              <a:rPr lang="en-US" dirty="0">
                <a:solidFill>
                  <a:srgbClr val="C00000"/>
                </a:solidFill>
                <a:latin typeface="Congenial Black" panose="02000503040000020004" pitchFamily="2" charset="0"/>
              </a:rPr>
              <a:t>Reconstruction Plans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346210558"/>
              </p:ext>
            </p:extLst>
          </p:nvPr>
        </p:nvGraphicFramePr>
        <p:xfrm>
          <a:off x="0" y="762907"/>
          <a:ext cx="9143999" cy="5963920"/>
        </p:xfrm>
        <a:graphic>
          <a:graphicData uri="http://schemas.openxmlformats.org/drawingml/2006/table">
            <a:tbl>
              <a:tblPr firstRow="1" bandRow="1">
                <a:tableStyleId>{5C22544A-7EE6-4342-B048-85BDC9FD1C3A}</a:tableStyleId>
              </a:tblPr>
              <a:tblGrid>
                <a:gridCol w="1729946">
                  <a:extLst>
                    <a:ext uri="{9D8B030D-6E8A-4147-A177-3AD203B41FA5}">
                      <a16:colId xmlns:a16="http://schemas.microsoft.com/office/drawing/2014/main" val="2203539435"/>
                    </a:ext>
                  </a:extLst>
                </a:gridCol>
                <a:gridCol w="2306594">
                  <a:extLst>
                    <a:ext uri="{9D8B030D-6E8A-4147-A177-3AD203B41FA5}">
                      <a16:colId xmlns:a16="http://schemas.microsoft.com/office/drawing/2014/main" val="1741395333"/>
                    </a:ext>
                  </a:extLst>
                </a:gridCol>
                <a:gridCol w="2821459">
                  <a:extLst>
                    <a:ext uri="{9D8B030D-6E8A-4147-A177-3AD203B41FA5}">
                      <a16:colId xmlns:a16="http://schemas.microsoft.com/office/drawing/2014/main" val="1324015170"/>
                    </a:ext>
                  </a:extLst>
                </a:gridCol>
                <a:gridCol w="2286000">
                  <a:extLst>
                    <a:ext uri="{9D8B030D-6E8A-4147-A177-3AD203B41FA5}">
                      <a16:colId xmlns:a16="http://schemas.microsoft.com/office/drawing/2014/main" val="2070008587"/>
                    </a:ext>
                  </a:extLst>
                </a:gridCol>
              </a:tblGrid>
              <a:tr h="396148">
                <a:tc>
                  <a:txBody>
                    <a:bodyPr/>
                    <a:lstStyle/>
                    <a:p>
                      <a:r>
                        <a:rPr lang="en-US" dirty="0">
                          <a:latin typeface="Times New Roman" panose="02020603050405020304" pitchFamily="18" charset="0"/>
                          <a:cs typeface="Times New Roman" panose="02020603050405020304" pitchFamily="18" charset="0"/>
                        </a:rPr>
                        <a:t>Plans</a:t>
                      </a:r>
                    </a:p>
                  </a:txBody>
                  <a:tcPr/>
                </a:tc>
                <a:tc>
                  <a:txBody>
                    <a:bodyPr/>
                    <a:lstStyle/>
                    <a:p>
                      <a:r>
                        <a:rPr lang="en-US" dirty="0">
                          <a:latin typeface="Times New Roman" panose="02020603050405020304" pitchFamily="18" charset="0"/>
                          <a:cs typeface="Times New Roman" panose="02020603050405020304" pitchFamily="18" charset="0"/>
                        </a:rPr>
                        <a:t>Leaders</a:t>
                      </a:r>
                    </a:p>
                  </a:txBody>
                  <a:tcPr/>
                </a:tc>
                <a:tc>
                  <a:txBody>
                    <a:bodyPr/>
                    <a:lstStyle/>
                    <a:p>
                      <a:r>
                        <a:rPr lang="en-US" dirty="0">
                          <a:latin typeface="Times New Roman" panose="02020603050405020304" pitchFamily="18" charset="0"/>
                          <a:cs typeface="Times New Roman" panose="02020603050405020304" pitchFamily="18" charset="0"/>
                        </a:rPr>
                        <a:t>Plan</a:t>
                      </a:r>
                      <a:r>
                        <a:rPr lang="en-US" baseline="0" dirty="0">
                          <a:latin typeface="Times New Roman" panose="02020603050405020304" pitchFamily="18" charset="0"/>
                          <a:cs typeface="Times New Roman" panose="02020603050405020304" pitchFamily="18" charset="0"/>
                        </a:rPr>
                        <a:t> Requirements</a:t>
                      </a:r>
                      <a:endParaRPr lang="en-US" dirty="0">
                        <a:latin typeface="Times New Roman" panose="02020603050405020304" pitchFamily="18" charset="0"/>
                        <a:cs typeface="Times New Roman" panose="02020603050405020304" pitchFamily="18" charset="0"/>
                      </a:endParaRPr>
                    </a:p>
                  </a:txBody>
                  <a:tcPr/>
                </a:tc>
                <a:tc>
                  <a:txBody>
                    <a:bodyPr/>
                    <a:lstStyle/>
                    <a:p>
                      <a:r>
                        <a:rPr lang="en-US" dirty="0">
                          <a:latin typeface="Times New Roman" panose="02020603050405020304" pitchFamily="18" charset="0"/>
                          <a:cs typeface="Times New Roman" panose="02020603050405020304" pitchFamily="18" charset="0"/>
                        </a:rPr>
                        <a:t>Impact</a:t>
                      </a:r>
                    </a:p>
                  </a:txBody>
                  <a:tcPr/>
                </a:tc>
                <a:extLst>
                  <a:ext uri="{0D108BD9-81ED-4DB2-BD59-A6C34878D82A}">
                    <a16:rowId xmlns:a16="http://schemas.microsoft.com/office/drawing/2014/main" val="2263856154"/>
                  </a:ext>
                </a:extLst>
              </a:tr>
              <a:tr h="1562883">
                <a:tc>
                  <a:txBody>
                    <a:bodyPr/>
                    <a:lstStyle/>
                    <a:p>
                      <a:r>
                        <a:rPr lang="en-US" b="1" dirty="0">
                          <a:solidFill>
                            <a:srgbClr val="C00000"/>
                          </a:solidFill>
                          <a:latin typeface="Times New Roman" panose="02020603050405020304" pitchFamily="18" charset="0"/>
                          <a:cs typeface="Times New Roman" panose="02020603050405020304" pitchFamily="18" charset="0"/>
                        </a:rPr>
                        <a:t>Lincoln’s</a:t>
                      </a:r>
                      <a:r>
                        <a:rPr lang="en-US" b="1" baseline="0" dirty="0">
                          <a:solidFill>
                            <a:srgbClr val="C00000"/>
                          </a:solidFill>
                          <a:latin typeface="Times New Roman" panose="02020603050405020304" pitchFamily="18" charset="0"/>
                          <a:cs typeface="Times New Roman" panose="02020603050405020304" pitchFamily="18" charset="0"/>
                        </a:rPr>
                        <a:t> 10% Plan</a:t>
                      </a:r>
                      <a:endParaRPr lang="en-US" b="1" dirty="0">
                        <a:solidFill>
                          <a:srgbClr val="C00000"/>
                        </a:solidFill>
                        <a:latin typeface="Times New Roman" panose="02020603050405020304" pitchFamily="18" charset="0"/>
                        <a:cs typeface="Times New Roman" panose="02020603050405020304" pitchFamily="18" charset="0"/>
                      </a:endParaRPr>
                    </a:p>
                  </a:txBody>
                  <a:tcPr/>
                </a:tc>
                <a:tc>
                  <a:txBody>
                    <a:bodyPr/>
                    <a:lstStyle/>
                    <a:p>
                      <a:r>
                        <a:rPr lang="en-US" dirty="0">
                          <a:latin typeface="Times New Roman" panose="02020603050405020304" pitchFamily="18" charset="0"/>
                          <a:cs typeface="Times New Roman" panose="02020603050405020304" pitchFamily="18" charset="0"/>
                        </a:rPr>
                        <a:t>President</a:t>
                      </a:r>
                      <a:r>
                        <a:rPr lang="en-US" baseline="0" dirty="0">
                          <a:latin typeface="Times New Roman" panose="02020603050405020304" pitchFamily="18" charset="0"/>
                          <a:cs typeface="Times New Roman" panose="02020603050405020304" pitchFamily="18" charset="0"/>
                        </a:rPr>
                        <a:t> Lincoln</a:t>
                      </a:r>
                      <a:endParaRPr lang="en-US" dirty="0">
                        <a:latin typeface="Times New Roman" panose="02020603050405020304" pitchFamily="18" charset="0"/>
                        <a:cs typeface="Times New Roman" panose="02020603050405020304" pitchFamily="18" charset="0"/>
                      </a:endParaRPr>
                    </a:p>
                  </a:txBody>
                  <a:tcPr/>
                </a:tc>
                <a:tc>
                  <a:txBody>
                    <a:bodyPr/>
                    <a:lstStyle/>
                    <a:p>
                      <a:r>
                        <a:rPr lang="en-US" dirty="0">
                          <a:latin typeface="Times New Roman" panose="02020603050405020304" pitchFamily="18" charset="0"/>
                          <a:cs typeface="Times New Roman" panose="02020603050405020304" pitchFamily="18" charset="0"/>
                        </a:rPr>
                        <a:t>10% of</a:t>
                      </a:r>
                      <a:r>
                        <a:rPr lang="en-US" baseline="0" dirty="0">
                          <a:latin typeface="Times New Roman" panose="02020603050405020304" pitchFamily="18" charset="0"/>
                          <a:cs typeface="Times New Roman" panose="02020603050405020304" pitchFamily="18" charset="0"/>
                        </a:rPr>
                        <a:t> a state’s population take an oath of loyalty </a:t>
                      </a:r>
                    </a:p>
                    <a:p>
                      <a:r>
                        <a:rPr lang="en-US" baseline="0" dirty="0">
                          <a:latin typeface="Times New Roman" panose="02020603050405020304" pitchFamily="18" charset="0"/>
                          <a:cs typeface="Times New Roman" panose="02020603050405020304" pitchFamily="18" charset="0"/>
                        </a:rPr>
                        <a:t>Returns all property, except slaves</a:t>
                      </a:r>
                      <a:endParaRPr lang="en-US" dirty="0">
                        <a:latin typeface="Times New Roman" panose="02020603050405020304" pitchFamily="18" charset="0"/>
                        <a:cs typeface="Times New Roman" panose="02020603050405020304" pitchFamily="18" charset="0"/>
                      </a:endParaRPr>
                    </a:p>
                  </a:txBody>
                  <a:tcPr/>
                </a:tc>
                <a:tc>
                  <a:txBody>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Wade-Davis</a:t>
                      </a:r>
                      <a:r>
                        <a:rPr lang="en-US" baseline="0" dirty="0">
                          <a:latin typeface="Times New Roman" panose="02020603050405020304" pitchFamily="18" charset="0"/>
                          <a:cs typeface="Times New Roman" panose="02020603050405020304" pitchFamily="18" charset="0"/>
                        </a:rPr>
                        <a:t> Bill (attempt to alter it)</a:t>
                      </a:r>
                    </a:p>
                    <a:p>
                      <a:pPr marL="285750" indent="-285750">
                        <a:buFont typeface="Arial" panose="020B0604020202020204" pitchFamily="34" charset="0"/>
                        <a:buChar char="•"/>
                      </a:pPr>
                      <a:r>
                        <a:rPr lang="en-US" baseline="0" dirty="0">
                          <a:latin typeface="Times New Roman" panose="02020603050405020304" pitchFamily="18" charset="0"/>
                          <a:cs typeface="Times New Roman" panose="02020603050405020304" pitchFamily="18" charset="0"/>
                        </a:rPr>
                        <a:t>Lincoln’s assassination killed it</a:t>
                      </a:r>
                      <a:endParaRPr 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581175746"/>
                  </a:ext>
                </a:extLst>
              </a:tr>
              <a:tr h="2148965">
                <a:tc>
                  <a:txBody>
                    <a:bodyPr/>
                    <a:lstStyle/>
                    <a:p>
                      <a:r>
                        <a:rPr lang="en-US" b="1" dirty="0">
                          <a:solidFill>
                            <a:srgbClr val="C00000"/>
                          </a:solidFill>
                          <a:latin typeface="Times New Roman" panose="02020603050405020304" pitchFamily="18" charset="0"/>
                          <a:cs typeface="Times New Roman" panose="02020603050405020304" pitchFamily="18" charset="0"/>
                        </a:rPr>
                        <a:t>Johnson’s Plan </a:t>
                      </a:r>
                    </a:p>
                  </a:txBody>
                  <a:tcPr/>
                </a:tc>
                <a:tc>
                  <a:txBody>
                    <a:bodyPr/>
                    <a:lstStyle/>
                    <a:p>
                      <a:r>
                        <a:rPr lang="en-US" dirty="0">
                          <a:latin typeface="Times New Roman" panose="02020603050405020304" pitchFamily="18" charset="0"/>
                          <a:cs typeface="Times New Roman" panose="02020603050405020304" pitchFamily="18" charset="0"/>
                        </a:rPr>
                        <a:t>President</a:t>
                      </a:r>
                      <a:r>
                        <a:rPr lang="en-US" baseline="0" dirty="0">
                          <a:latin typeface="Times New Roman" panose="02020603050405020304" pitchFamily="18" charset="0"/>
                          <a:cs typeface="Times New Roman" panose="02020603050405020304" pitchFamily="18" charset="0"/>
                        </a:rPr>
                        <a:t> Johnson</a:t>
                      </a:r>
                      <a:endParaRPr lang="en-US" dirty="0">
                        <a:latin typeface="Times New Roman" panose="02020603050405020304" pitchFamily="18" charset="0"/>
                        <a:cs typeface="Times New Roman" panose="02020603050405020304" pitchFamily="18" charset="0"/>
                      </a:endParaRPr>
                    </a:p>
                  </a:txBody>
                  <a:tcPr/>
                </a:tc>
                <a:tc>
                  <a:txBody>
                    <a:bodyPr/>
                    <a:lstStyle/>
                    <a:p>
                      <a:r>
                        <a:rPr lang="en-US" dirty="0">
                          <a:latin typeface="Times New Roman" panose="02020603050405020304" pitchFamily="18" charset="0"/>
                          <a:cs typeface="Times New Roman" panose="02020603050405020304" pitchFamily="18" charset="0"/>
                        </a:rPr>
                        <a:t>Amnesty upon oath (except Confederate</a:t>
                      </a:r>
                      <a:r>
                        <a:rPr lang="en-US" baseline="0" dirty="0">
                          <a:latin typeface="Times New Roman" panose="02020603050405020304" pitchFamily="18" charset="0"/>
                          <a:cs typeface="Times New Roman" panose="02020603050405020304" pitchFamily="18" charset="0"/>
                        </a:rPr>
                        <a:t> officers &amp; people owning property worth $20,000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panose="02020603050405020304" pitchFamily="18" charset="0"/>
                          <a:cs typeface="Times New Roman" panose="02020603050405020304" pitchFamily="18" charset="0"/>
                        </a:rPr>
                        <a:t>repudiate Slavery, Secession, and Confederate debts.</a:t>
                      </a:r>
                    </a:p>
                  </a:txBody>
                  <a:tcPr/>
                </a:tc>
                <a:tc>
                  <a:txBody>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Allowed former confederates to be re-elected</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Johnson’s impeached for violating the </a:t>
                      </a:r>
                      <a:r>
                        <a:rPr lang="en-US" b="1" dirty="0">
                          <a:solidFill>
                            <a:srgbClr val="C00000"/>
                          </a:solidFill>
                          <a:latin typeface="Times New Roman" panose="02020603050405020304" pitchFamily="18" charset="0"/>
                          <a:cs typeface="Times New Roman" panose="02020603050405020304" pitchFamily="18" charset="0"/>
                        </a:rPr>
                        <a:t>Office of Tenure Act</a:t>
                      </a:r>
                    </a:p>
                  </a:txBody>
                  <a:tcPr/>
                </a:tc>
                <a:extLst>
                  <a:ext uri="{0D108BD9-81ED-4DB2-BD59-A6C34878D82A}">
                    <a16:rowId xmlns:a16="http://schemas.microsoft.com/office/drawing/2014/main" val="1299560845"/>
                  </a:ext>
                </a:extLst>
              </a:tr>
              <a:tr h="1855924">
                <a:tc>
                  <a:txBody>
                    <a:bodyPr/>
                    <a:lstStyle/>
                    <a:p>
                      <a:r>
                        <a:rPr lang="en-US" b="1" dirty="0">
                          <a:solidFill>
                            <a:srgbClr val="C00000"/>
                          </a:solidFill>
                          <a:latin typeface="Times New Roman" panose="02020603050405020304" pitchFamily="18" charset="0"/>
                          <a:cs typeface="Times New Roman" panose="02020603050405020304" pitchFamily="18" charset="0"/>
                        </a:rPr>
                        <a:t>Congressional Reconstruction</a:t>
                      </a:r>
                    </a:p>
                    <a:p>
                      <a:r>
                        <a:rPr lang="en-US" b="1" dirty="0">
                          <a:solidFill>
                            <a:srgbClr val="C00000"/>
                          </a:solidFill>
                          <a:latin typeface="Times New Roman" panose="02020603050405020304" pitchFamily="18" charset="0"/>
                          <a:cs typeface="Times New Roman" panose="02020603050405020304" pitchFamily="18" charset="0"/>
                        </a:rPr>
                        <a:t>******* </a:t>
                      </a:r>
                    </a:p>
                  </a:txBody>
                  <a:tcPr/>
                </a:tc>
                <a:tc>
                  <a:txBody>
                    <a:bodyPr/>
                    <a:lstStyle/>
                    <a:p>
                      <a:r>
                        <a:rPr lang="en-US" b="1" dirty="0">
                          <a:solidFill>
                            <a:srgbClr val="C00000"/>
                          </a:solidFill>
                          <a:latin typeface="Times New Roman" panose="02020603050405020304" pitchFamily="18" charset="0"/>
                          <a:cs typeface="Times New Roman" panose="02020603050405020304" pitchFamily="18" charset="0"/>
                        </a:rPr>
                        <a:t>Radical</a:t>
                      </a:r>
                      <a:r>
                        <a:rPr lang="en-US" b="1" baseline="0" dirty="0">
                          <a:solidFill>
                            <a:srgbClr val="C00000"/>
                          </a:solidFill>
                          <a:latin typeface="Times New Roman" panose="02020603050405020304" pitchFamily="18" charset="0"/>
                          <a:cs typeface="Times New Roman" panose="02020603050405020304" pitchFamily="18" charset="0"/>
                        </a:rPr>
                        <a:t> Republicans </a:t>
                      </a:r>
                      <a:r>
                        <a:rPr lang="en-US" baseline="0" dirty="0">
                          <a:latin typeface="Times New Roman" panose="02020603050405020304" pitchFamily="18" charset="0"/>
                          <a:cs typeface="Times New Roman" panose="02020603050405020304" pitchFamily="18" charset="0"/>
                        </a:rPr>
                        <a:t>– Charles Sumner &amp; Thaddaeus Stevens</a:t>
                      </a:r>
                      <a:endParaRPr lang="en-US" dirty="0">
                        <a:latin typeface="Times New Roman" panose="02020603050405020304" pitchFamily="18" charset="0"/>
                        <a:cs typeface="Times New Roman" panose="02020603050405020304" pitchFamily="18" charset="0"/>
                      </a:endParaRPr>
                    </a:p>
                  </a:txBody>
                  <a:tcPr/>
                </a:tc>
                <a:tc>
                  <a:txBody>
                    <a:bodyPr/>
                    <a:lstStyle/>
                    <a:p>
                      <a:r>
                        <a:rPr lang="en-US" b="1" dirty="0">
                          <a:solidFill>
                            <a:srgbClr val="C00000"/>
                          </a:solidFill>
                          <a:latin typeface="Times New Roman" panose="02020603050405020304" pitchFamily="18" charset="0"/>
                          <a:cs typeface="Times New Roman" panose="02020603050405020304" pitchFamily="18" charset="0"/>
                        </a:rPr>
                        <a:t>Reconstruction Act</a:t>
                      </a:r>
                      <a:r>
                        <a:rPr lang="en-US" b="1" baseline="0" dirty="0">
                          <a:solidFill>
                            <a:srgbClr val="C00000"/>
                          </a:solidFill>
                          <a:latin typeface="Times New Roman" panose="02020603050405020304" pitchFamily="18" charset="0"/>
                          <a:cs typeface="Times New Roman" panose="02020603050405020304" pitchFamily="18" charset="0"/>
                        </a:rPr>
                        <a:t> of 1867</a:t>
                      </a:r>
                      <a:r>
                        <a:rPr lang="en-US" baseline="0" dirty="0">
                          <a:latin typeface="Times New Roman" panose="02020603050405020304" pitchFamily="18" charset="0"/>
                          <a:cs typeface="Times New Roman" panose="02020603050405020304" pitchFamily="18" charset="0"/>
                        </a:rPr>
                        <a:t>: Military occupation of the South</a:t>
                      </a:r>
                    </a:p>
                    <a:p>
                      <a:r>
                        <a:rPr lang="en-US" baseline="0" dirty="0">
                          <a:latin typeface="Times New Roman" panose="02020603050405020304" pitchFamily="18" charset="0"/>
                          <a:cs typeface="Times New Roman" panose="02020603050405020304" pitchFamily="18" charset="0"/>
                        </a:rPr>
                        <a:t>Ironclad oath of loyalty</a:t>
                      </a:r>
                    </a:p>
                    <a:p>
                      <a:r>
                        <a:rPr lang="en-US" baseline="0" dirty="0">
                          <a:latin typeface="Times New Roman" panose="02020603050405020304" pitchFamily="18" charset="0"/>
                          <a:cs typeface="Times New Roman" panose="02020603050405020304" pitchFamily="18" charset="0"/>
                        </a:rPr>
                        <a:t>Ratification of the 14</a:t>
                      </a:r>
                      <a:r>
                        <a:rPr lang="en-US" baseline="30000" dirty="0">
                          <a:latin typeface="Times New Roman" panose="02020603050405020304" pitchFamily="18" charset="0"/>
                          <a:cs typeface="Times New Roman" panose="02020603050405020304" pitchFamily="18" charset="0"/>
                        </a:rPr>
                        <a:t>th</a:t>
                      </a:r>
                      <a:r>
                        <a:rPr lang="en-US" baseline="0" dirty="0">
                          <a:latin typeface="Times New Roman" panose="02020603050405020304" pitchFamily="18" charset="0"/>
                          <a:cs typeface="Times New Roman" panose="02020603050405020304" pitchFamily="18" charset="0"/>
                        </a:rPr>
                        <a:t> Amendment </a:t>
                      </a:r>
                      <a:endParaRPr lang="en-US" dirty="0">
                        <a:latin typeface="Times New Roman" panose="02020603050405020304" pitchFamily="18" charset="0"/>
                        <a:cs typeface="Times New Roman" panose="02020603050405020304" pitchFamily="18" charset="0"/>
                      </a:endParaRPr>
                    </a:p>
                  </a:txBody>
                  <a:tcPr/>
                </a:tc>
                <a:tc>
                  <a:txBody>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Hindered</a:t>
                      </a:r>
                      <a:r>
                        <a:rPr lang="en-US" baseline="0" dirty="0">
                          <a:latin typeface="Times New Roman" panose="02020603050405020304" pitchFamily="18" charset="0"/>
                          <a:cs typeface="Times New Roman" panose="02020603050405020304" pitchFamily="18" charset="0"/>
                        </a:rPr>
                        <a:t> by </a:t>
                      </a:r>
                      <a:r>
                        <a:rPr lang="en-US" b="1" baseline="0" dirty="0">
                          <a:solidFill>
                            <a:srgbClr val="C00000"/>
                          </a:solidFill>
                          <a:latin typeface="Times New Roman" panose="02020603050405020304" pitchFamily="18" charset="0"/>
                          <a:cs typeface="Times New Roman" panose="02020603050405020304" pitchFamily="18" charset="0"/>
                        </a:rPr>
                        <a:t>Redeemers &amp; KKK</a:t>
                      </a:r>
                      <a:endParaRPr lang="en-US" b="1" dirty="0">
                        <a:solidFill>
                          <a:srgbClr val="C00000"/>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Compromise of 1877 </a:t>
                      </a:r>
                      <a:r>
                        <a:rPr lang="en-US" dirty="0">
                          <a:latin typeface="Times New Roman" panose="02020603050405020304" pitchFamily="18" charset="0"/>
                          <a:cs typeface="Times New Roman" panose="02020603050405020304" pitchFamily="18" charset="0"/>
                        </a:rPr>
                        <a:t>ends Reconstruction</a:t>
                      </a:r>
                    </a:p>
                  </a:txBody>
                  <a:tcPr/>
                </a:tc>
                <a:extLst>
                  <a:ext uri="{0D108BD9-81ED-4DB2-BD59-A6C34878D82A}">
                    <a16:rowId xmlns:a16="http://schemas.microsoft.com/office/drawing/2014/main" val="3871583464"/>
                  </a:ext>
                </a:extLst>
              </a:tr>
            </a:tbl>
          </a:graphicData>
        </a:graphic>
      </p:graphicFrame>
    </p:spTree>
    <p:extLst>
      <p:ext uri="{BB962C8B-B14F-4D97-AF65-F5344CB8AC3E}">
        <p14:creationId xmlns:p14="http://schemas.microsoft.com/office/powerpoint/2010/main" val="33746363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a:solidFill>
            <a:schemeClr val="accent1">
              <a:lumMod val="50000"/>
            </a:schemeClr>
          </a:solidFill>
          <a:ln>
            <a:solidFill>
              <a:srgbClr val="FFC000"/>
            </a:solidFill>
          </a:ln>
        </p:spPr>
        <p:txBody>
          <a:bodyPr>
            <a:normAutofit fontScale="90000"/>
          </a:bodyPr>
          <a:lstStyle/>
          <a:p>
            <a:r>
              <a:rPr lang="en-US" dirty="0">
                <a:solidFill>
                  <a:srgbClr val="FFFF00"/>
                </a:solidFill>
                <a:latin typeface="Algerian" panose="04020705040A02060702" pitchFamily="82" charset="0"/>
              </a:rPr>
              <a:t>Reconstruction GOALs</a:t>
            </a:r>
          </a:p>
        </p:txBody>
      </p:sp>
      <p:sp>
        <p:nvSpPr>
          <p:cNvPr id="3" name="Content Placeholder 2"/>
          <p:cNvSpPr>
            <a:spLocks noGrp="1"/>
          </p:cNvSpPr>
          <p:nvPr>
            <p:ph idx="1"/>
          </p:nvPr>
        </p:nvSpPr>
        <p:spPr>
          <a:xfrm>
            <a:off x="457200" y="1295400"/>
            <a:ext cx="8229600" cy="4830763"/>
          </a:xfrm>
          <a:solidFill>
            <a:schemeClr val="bg1"/>
          </a:solidFill>
          <a:ln>
            <a:solidFill>
              <a:srgbClr val="FFC000"/>
            </a:solidFill>
          </a:ln>
        </p:spPr>
        <p:txBody>
          <a:bodyPr>
            <a:normAutofit/>
          </a:bodyPr>
          <a:lstStyle/>
          <a:p>
            <a:r>
              <a:rPr lang="en-US" sz="2400" dirty="0">
                <a:latin typeface="Times New Roman" panose="02020603050405020304" pitchFamily="18" charset="0"/>
                <a:cs typeface="Times New Roman" panose="02020603050405020304" pitchFamily="18" charset="0"/>
              </a:rPr>
              <a:t>In your notes demonstrates why the four following goals have to be achieved in order for Reconstruction to be successful</a:t>
            </a:r>
          </a:p>
          <a:p>
            <a:r>
              <a:rPr lang="en-US" sz="2400" b="1" dirty="0">
                <a:solidFill>
                  <a:srgbClr val="C00000"/>
                </a:solidFill>
                <a:latin typeface="Times New Roman" panose="02020603050405020304" pitchFamily="18" charset="0"/>
                <a:cs typeface="Times New Roman" panose="02020603050405020304" pitchFamily="18" charset="0"/>
              </a:rPr>
              <a:t>1. Protect new African American Freedmen</a:t>
            </a:r>
          </a:p>
          <a:p>
            <a:r>
              <a:rPr lang="en-US" sz="2400" b="1" dirty="0">
                <a:solidFill>
                  <a:srgbClr val="C00000"/>
                </a:solidFill>
                <a:latin typeface="Times New Roman" panose="02020603050405020304" pitchFamily="18" charset="0"/>
                <a:cs typeface="Times New Roman" panose="02020603050405020304" pitchFamily="18" charset="0"/>
              </a:rPr>
              <a:t>2. Rebuild Southern economy</a:t>
            </a:r>
          </a:p>
          <a:p>
            <a:r>
              <a:rPr lang="en-US" sz="2400" b="1" dirty="0">
                <a:solidFill>
                  <a:srgbClr val="C00000"/>
                </a:solidFill>
                <a:latin typeface="Times New Roman" panose="02020603050405020304" pitchFamily="18" charset="0"/>
                <a:cs typeface="Times New Roman" panose="02020603050405020304" pitchFamily="18" charset="0"/>
              </a:rPr>
              <a:t>3. Reintegrate the South back into the Union</a:t>
            </a:r>
          </a:p>
          <a:p>
            <a:r>
              <a:rPr lang="en-US" sz="2400" b="1" dirty="0">
                <a:solidFill>
                  <a:srgbClr val="C00000"/>
                </a:solidFill>
                <a:latin typeface="Times New Roman" panose="02020603050405020304" pitchFamily="18" charset="0"/>
                <a:cs typeface="Times New Roman" panose="02020603050405020304" pitchFamily="18" charset="0"/>
              </a:rPr>
              <a:t>4. Which Branch of Government will control Reconstruction</a:t>
            </a:r>
          </a:p>
        </p:txBody>
      </p:sp>
    </p:spTree>
    <p:extLst>
      <p:ext uri="{BB962C8B-B14F-4D97-AF65-F5344CB8AC3E}">
        <p14:creationId xmlns:p14="http://schemas.microsoft.com/office/powerpoint/2010/main" val="20112424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Autofit/>
          </a:bodyPr>
          <a:lstStyle/>
          <a:p>
            <a:r>
              <a:rPr lang="en-US" sz="3600" b="1" dirty="0">
                <a:solidFill>
                  <a:schemeClr val="accent4">
                    <a:lumMod val="75000"/>
                  </a:schemeClr>
                </a:solidFill>
                <a:latin typeface="Times New Roman" panose="02020603050405020304" pitchFamily="18" charset="0"/>
                <a:cs typeface="Times New Roman" panose="02020603050405020304" pitchFamily="18" charset="0"/>
              </a:rPr>
              <a:t>Today’s Focus</a:t>
            </a:r>
          </a:p>
        </p:txBody>
      </p:sp>
      <p:sp>
        <p:nvSpPr>
          <p:cNvPr id="3" name="Content Placeholder 2"/>
          <p:cNvSpPr>
            <a:spLocks noGrp="1"/>
          </p:cNvSpPr>
          <p:nvPr>
            <p:ph idx="1"/>
          </p:nvPr>
        </p:nvSpPr>
        <p:spPr>
          <a:xfrm>
            <a:off x="457200" y="1066800"/>
            <a:ext cx="8229600" cy="5410200"/>
          </a:xfrm>
        </p:spPr>
        <p:style>
          <a:lnRef idx="2">
            <a:schemeClr val="accent2"/>
          </a:lnRef>
          <a:fillRef idx="1">
            <a:schemeClr val="lt1"/>
          </a:fillRef>
          <a:effectRef idx="0">
            <a:schemeClr val="accent2"/>
          </a:effectRef>
          <a:fontRef idx="minor">
            <a:schemeClr val="dk1"/>
          </a:fontRef>
        </p:style>
        <p:txBody>
          <a:bodyPr>
            <a:normAutofit/>
          </a:bodyPr>
          <a:lstStyle/>
          <a:p>
            <a:pPr marL="0" indent="0">
              <a:buNone/>
            </a:pPr>
            <a:r>
              <a:rPr lang="en-US" sz="1800" b="1" dirty="0">
                <a:solidFill>
                  <a:srgbClr val="002060"/>
                </a:solidFill>
                <a:latin typeface="Times New Roman" panose="02020603050405020304" pitchFamily="18" charset="0"/>
                <a:cs typeface="Times New Roman" panose="02020603050405020304" pitchFamily="18" charset="0"/>
              </a:rPr>
              <a:t>E.Q.</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a:latin typeface="Times New Roman" panose="02020603050405020304" pitchFamily="18" charset="0"/>
                <a:cs typeface="Times New Roman" panose="02020603050405020304" pitchFamily="18" charset="0"/>
              </a:rPr>
              <a:t>How effective was Reconstruction at rebuilding the union and achieving transformation of American society</a:t>
            </a:r>
          </a:p>
          <a:p>
            <a:pPr marL="0" indent="0">
              <a:buNone/>
            </a:pPr>
            <a:r>
              <a:rPr lang="en-US" sz="1800" b="1" i="1" dirty="0">
                <a:solidFill>
                  <a:srgbClr val="002060"/>
                </a:solidFill>
                <a:latin typeface="Times New Roman" panose="02020603050405020304" pitchFamily="18" charset="0"/>
                <a:cs typeface="Times New Roman" panose="02020603050405020304" pitchFamily="18" charset="0"/>
              </a:rPr>
              <a:t>Students can:</a:t>
            </a:r>
            <a:r>
              <a:rPr lang="en-US" sz="1800" dirty="0">
                <a:solidFill>
                  <a:srgbClr val="002060"/>
                </a:solidFill>
                <a:latin typeface="Times New Roman" panose="02020603050405020304" pitchFamily="18" charset="0"/>
                <a:cs typeface="Times New Roman" panose="02020603050405020304" pitchFamily="18" charset="0"/>
              </a:rPr>
              <a:t> </a:t>
            </a:r>
          </a:p>
          <a:p>
            <a:pPr lvl="0"/>
            <a:r>
              <a:rPr lang="en-US" sz="1900" dirty="0">
                <a:latin typeface="Times New Roman" panose="02020603050405020304" pitchFamily="18" charset="0"/>
                <a:cs typeface="Times New Roman" panose="02020603050405020304" pitchFamily="18" charset="0"/>
              </a:rPr>
              <a:t>Evaluate the effectiveness of the Civil War Amendments </a:t>
            </a:r>
          </a:p>
          <a:p>
            <a:pPr lvl="0"/>
            <a:r>
              <a:rPr lang="en-US" sz="1900" dirty="0">
                <a:latin typeface="Times New Roman" panose="02020603050405020304" pitchFamily="18" charset="0"/>
                <a:cs typeface="Times New Roman" panose="02020603050405020304" pitchFamily="18" charset="0"/>
              </a:rPr>
              <a:t>Decipher whether the former confederacy was rebuilt into the “New South” </a:t>
            </a:r>
          </a:p>
          <a:p>
            <a:pPr lvl="0"/>
            <a:r>
              <a:rPr lang="en-US" sz="1900" dirty="0">
                <a:latin typeface="Times New Roman" panose="02020603050405020304" pitchFamily="18" charset="0"/>
                <a:cs typeface="Times New Roman" panose="02020603050405020304" pitchFamily="18" charset="0"/>
              </a:rPr>
              <a:t>Determine the short- and long-term impacts of Reconstruction on the United States </a:t>
            </a:r>
            <a:endParaRPr lang="en-US" sz="1800" dirty="0">
              <a:latin typeface="Times New Roman" panose="02020603050405020304" pitchFamily="18" charset="0"/>
              <a:cs typeface="Times New Roman" panose="02020603050405020304" pitchFamily="18" charset="0"/>
            </a:endParaRPr>
          </a:p>
          <a:p>
            <a:pPr marL="0" indent="0">
              <a:buNone/>
            </a:pPr>
            <a:r>
              <a:rPr lang="en-US" sz="2400" dirty="0">
                <a:solidFill>
                  <a:srgbClr val="002060"/>
                </a:solidFill>
                <a:latin typeface="Times New Roman" panose="02020603050405020304" pitchFamily="18" charset="0"/>
                <a:cs typeface="Times New Roman" panose="02020603050405020304" pitchFamily="18" charset="0"/>
              </a:rPr>
              <a:t>Agenda</a:t>
            </a:r>
          </a:p>
          <a:p>
            <a:pPr lvl="1"/>
            <a:r>
              <a:rPr lang="en-US" sz="2400" dirty="0">
                <a:latin typeface="Times New Roman" panose="02020603050405020304" pitchFamily="18" charset="0"/>
                <a:cs typeface="Times New Roman" panose="02020603050405020304" pitchFamily="18" charset="0"/>
              </a:rPr>
              <a:t>Documents! SCORE</a:t>
            </a:r>
          </a:p>
          <a:p>
            <a:pPr lvl="1"/>
            <a:r>
              <a:rPr lang="en-US" sz="2400" dirty="0">
                <a:latin typeface="Times New Roman" panose="02020603050405020304" pitchFamily="18" charset="0"/>
                <a:cs typeface="Times New Roman" panose="02020603050405020304" pitchFamily="18" charset="0"/>
              </a:rPr>
              <a:t>Historical Contextualization Stimulates a DBQ</a:t>
            </a:r>
          </a:p>
          <a:p>
            <a:pPr lvl="1"/>
            <a:r>
              <a:rPr lang="en-US" sz="2400" dirty="0">
                <a:latin typeface="Times New Roman" panose="02020603050405020304" pitchFamily="18" charset="0"/>
                <a:cs typeface="Times New Roman" panose="02020603050405020304" pitchFamily="18" charset="0"/>
              </a:rPr>
              <a:t>Reconstruction Document Analysis</a:t>
            </a:r>
          </a:p>
          <a:p>
            <a:pPr marL="285750" lvl="1">
              <a:buSzPct val="125000"/>
              <a:buFont typeface="Arial" panose="020B0604020202020204" pitchFamily="34" charset="0"/>
              <a:buChar char="•"/>
            </a:pPr>
            <a:r>
              <a:rPr lang="en-US" sz="2400" b="1" dirty="0">
                <a:solidFill>
                  <a:srgbClr val="FF0000"/>
                </a:solidFill>
                <a:latin typeface="Times New Roman" panose="02020603050405020304" pitchFamily="18" charset="0"/>
                <a:cs typeface="Times New Roman" panose="02020603050405020304" pitchFamily="18" charset="0"/>
              </a:rPr>
              <a:t>Homework:</a:t>
            </a:r>
          </a:p>
          <a:p>
            <a:pPr marL="685800" lvl="2">
              <a:buSzPct val="125000"/>
            </a:pPr>
            <a:r>
              <a:rPr lang="en-US" b="1" dirty="0">
                <a:solidFill>
                  <a:srgbClr val="FF0000"/>
                </a:solidFill>
                <a:latin typeface="Times New Roman" panose="02020603050405020304" pitchFamily="18" charset="0"/>
                <a:cs typeface="Times New Roman" panose="02020603050405020304" pitchFamily="18" charset="0"/>
              </a:rPr>
              <a:t>Reconstruction DBQ</a:t>
            </a:r>
          </a:p>
        </p:txBody>
      </p:sp>
    </p:spTree>
    <p:extLst>
      <p:ext uri="{BB962C8B-B14F-4D97-AF65-F5344CB8AC3E}">
        <p14:creationId xmlns:p14="http://schemas.microsoft.com/office/powerpoint/2010/main" val="5930297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18299-B535-9348-9C25-4EA58F36B37F}"/>
              </a:ext>
            </a:extLst>
          </p:cNvPr>
          <p:cNvSpPr>
            <a:spLocks noGrp="1"/>
          </p:cNvSpPr>
          <p:nvPr>
            <p:ph type="title"/>
          </p:nvPr>
        </p:nvSpPr>
        <p:spPr>
          <a:xfrm>
            <a:off x="457200" y="274638"/>
            <a:ext cx="8229600" cy="792162"/>
          </a:xfrm>
          <a:solidFill>
            <a:schemeClr val="bg1"/>
          </a:solidFill>
          <a:ln>
            <a:solidFill>
              <a:srgbClr val="FF0000"/>
            </a:solidFill>
          </a:ln>
        </p:spPr>
        <p:txBody>
          <a:bodyPr/>
          <a:lstStyle/>
          <a:p>
            <a:r>
              <a:rPr lang="en-US" dirty="0">
                <a:solidFill>
                  <a:srgbClr val="002060"/>
                </a:solidFill>
                <a:latin typeface="Algerian" pitchFamily="82" charset="77"/>
              </a:rPr>
              <a:t>HIPP Analysis </a:t>
            </a:r>
          </a:p>
        </p:txBody>
      </p:sp>
      <p:sp>
        <p:nvSpPr>
          <p:cNvPr id="3" name="Content Placeholder 2">
            <a:extLst>
              <a:ext uri="{FF2B5EF4-FFF2-40B4-BE49-F238E27FC236}">
                <a16:creationId xmlns:a16="http://schemas.microsoft.com/office/drawing/2014/main" id="{89F7D749-6240-FF40-87B9-4552914C5A91}"/>
              </a:ext>
            </a:extLst>
          </p:cNvPr>
          <p:cNvSpPr>
            <a:spLocks noGrp="1"/>
          </p:cNvSpPr>
          <p:nvPr>
            <p:ph idx="1"/>
          </p:nvPr>
        </p:nvSpPr>
        <p:spPr>
          <a:xfrm>
            <a:off x="457200" y="3124200"/>
            <a:ext cx="8229600" cy="3459162"/>
          </a:xfrm>
          <a:solidFill>
            <a:schemeClr val="bg1"/>
          </a:solidFill>
        </p:spPr>
        <p:txBody>
          <a:bodyPr>
            <a:normAutofit fontScale="85000" lnSpcReduction="10000"/>
          </a:bodyPr>
          <a:lstStyle/>
          <a:p>
            <a:pPr marL="0" indent="0">
              <a:buNone/>
            </a:pPr>
            <a:r>
              <a:rPr lang="en-US" sz="2400" dirty="0">
                <a:latin typeface="Times" pitchFamily="2" charset="0"/>
              </a:rPr>
              <a:t>Scoring on HIPP analysis</a:t>
            </a:r>
          </a:p>
          <a:p>
            <a:pPr marL="0" indent="0">
              <a:buNone/>
            </a:pPr>
            <a:r>
              <a:rPr lang="en-US" sz="2400" b="1" i="1" dirty="0">
                <a:solidFill>
                  <a:srgbClr val="C00000"/>
                </a:solidFill>
                <a:latin typeface="Times" pitchFamily="2" charset="0"/>
              </a:rPr>
              <a:t>1 pt. (describing) </a:t>
            </a:r>
            <a:r>
              <a:rPr lang="en-US" sz="2400" dirty="0">
                <a:latin typeface="Times" pitchFamily="2" charset="0"/>
              </a:rPr>
              <a:t>This engraving represents the idea of abolitionism</a:t>
            </a:r>
          </a:p>
          <a:p>
            <a:pPr marL="0" indent="0">
              <a:buNone/>
            </a:pPr>
            <a:r>
              <a:rPr lang="en-US" sz="2400" b="1" i="1" dirty="0">
                <a:solidFill>
                  <a:srgbClr val="C00000"/>
                </a:solidFill>
                <a:latin typeface="Times" pitchFamily="2" charset="0"/>
              </a:rPr>
              <a:t>2 pt. (explaining) </a:t>
            </a:r>
            <a:r>
              <a:rPr lang="en-US" sz="2400" dirty="0">
                <a:latin typeface="Times" pitchFamily="2" charset="0"/>
              </a:rPr>
              <a:t>The engraving promotes abolitionism during the Era of Reform and shows how slaves are held in bondage and counted as property</a:t>
            </a:r>
          </a:p>
          <a:p>
            <a:pPr marL="0" indent="0">
              <a:buNone/>
            </a:pPr>
            <a:r>
              <a:rPr lang="en-US" sz="2400" b="1" i="1" dirty="0">
                <a:solidFill>
                  <a:srgbClr val="C00000"/>
                </a:solidFill>
                <a:latin typeface="Times" pitchFamily="2" charset="0"/>
              </a:rPr>
              <a:t>3 pt. (HIPP statement) </a:t>
            </a:r>
            <a:r>
              <a:rPr lang="en-US" sz="2400" dirty="0">
                <a:latin typeface="Times" pitchFamily="2" charset="0"/>
              </a:rPr>
              <a:t>Patrick Reason in 1835 wanted Americans to support the idea of abolitionism and women’s suffrages during the Age of Reform to demonstrate the immorality of holding people as second-class citizens by denying the ideas of equality, liberty, and populism.  </a:t>
            </a:r>
          </a:p>
          <a:p>
            <a:pPr marL="0" indent="0">
              <a:buNone/>
            </a:pPr>
            <a:r>
              <a:rPr lang="en-US" sz="2400" dirty="0">
                <a:latin typeface="Times" pitchFamily="2" charset="0"/>
              </a:rPr>
              <a:t>Remember – </a:t>
            </a:r>
            <a:r>
              <a:rPr lang="en-US" sz="2400" dirty="0">
                <a:solidFill>
                  <a:srgbClr val="C00000"/>
                </a:solidFill>
                <a:latin typeface="Times" pitchFamily="2" charset="0"/>
              </a:rPr>
              <a:t>NEVER start a writing about a document with the phrase “IN DOCUMENT A”</a:t>
            </a:r>
            <a:r>
              <a:rPr lang="en-US" sz="2400" dirty="0">
                <a:latin typeface="Times" pitchFamily="2" charset="0"/>
              </a:rPr>
              <a:t> – Always use either the name of the document or the creator of the document.  </a:t>
            </a:r>
          </a:p>
        </p:txBody>
      </p:sp>
      <p:pic>
        <p:nvPicPr>
          <p:cNvPr id="5" name="Picture 4">
            <a:extLst>
              <a:ext uri="{FF2B5EF4-FFF2-40B4-BE49-F238E27FC236}">
                <a16:creationId xmlns:a16="http://schemas.microsoft.com/office/drawing/2014/main" id="{E1B1EBC6-0047-9A46-8BFE-31AB56B30DCE}"/>
              </a:ext>
            </a:extLst>
          </p:cNvPr>
          <p:cNvPicPr>
            <a:picLocks noChangeAspect="1"/>
          </p:cNvPicPr>
          <p:nvPr/>
        </p:nvPicPr>
        <p:blipFill>
          <a:blip r:embed="rId2"/>
          <a:stretch>
            <a:fillRect/>
          </a:stretch>
        </p:blipFill>
        <p:spPr>
          <a:xfrm>
            <a:off x="2971800" y="914400"/>
            <a:ext cx="2819400" cy="2057400"/>
          </a:xfrm>
          <a:prstGeom prst="rect">
            <a:avLst/>
          </a:prstGeom>
          <a:ln>
            <a:solidFill>
              <a:srgbClr val="002060"/>
            </a:solidFill>
          </a:ln>
        </p:spPr>
      </p:pic>
    </p:spTree>
    <p:extLst>
      <p:ext uri="{BB962C8B-B14F-4D97-AF65-F5344CB8AC3E}">
        <p14:creationId xmlns:p14="http://schemas.microsoft.com/office/powerpoint/2010/main" val="14284166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47FA9-A0BA-DC42-B314-B849896B2486}"/>
              </a:ext>
            </a:extLst>
          </p:cNvPr>
          <p:cNvSpPr>
            <a:spLocks noGrp="1"/>
          </p:cNvSpPr>
          <p:nvPr>
            <p:ph type="title"/>
          </p:nvPr>
        </p:nvSpPr>
        <p:spPr>
          <a:xfrm>
            <a:off x="457200" y="274638"/>
            <a:ext cx="8229600" cy="715962"/>
          </a:xfrm>
          <a:solidFill>
            <a:schemeClr val="bg1"/>
          </a:solidFill>
          <a:ln>
            <a:solidFill>
              <a:srgbClr val="FF0000"/>
            </a:solidFill>
          </a:ln>
        </p:spPr>
        <p:txBody>
          <a:bodyPr>
            <a:normAutofit fontScale="90000"/>
          </a:bodyPr>
          <a:lstStyle/>
          <a:p>
            <a:r>
              <a:rPr lang="en-US" dirty="0">
                <a:solidFill>
                  <a:srgbClr val="002060"/>
                </a:solidFill>
                <a:latin typeface="Algerian" pitchFamily="82" charset="77"/>
              </a:rPr>
              <a:t>Reconstruction in contexts</a:t>
            </a:r>
          </a:p>
        </p:txBody>
      </p:sp>
      <p:sp>
        <p:nvSpPr>
          <p:cNvPr id="3" name="Content Placeholder 2">
            <a:extLst>
              <a:ext uri="{FF2B5EF4-FFF2-40B4-BE49-F238E27FC236}">
                <a16:creationId xmlns:a16="http://schemas.microsoft.com/office/drawing/2014/main" id="{D84A0E9F-2C95-874F-843F-C1E87BF93D9F}"/>
              </a:ext>
            </a:extLst>
          </p:cNvPr>
          <p:cNvSpPr>
            <a:spLocks noGrp="1"/>
          </p:cNvSpPr>
          <p:nvPr>
            <p:ph idx="1"/>
          </p:nvPr>
        </p:nvSpPr>
        <p:spPr>
          <a:xfrm>
            <a:off x="457200" y="1219200"/>
            <a:ext cx="8229600" cy="4906963"/>
          </a:xfrm>
          <a:solidFill>
            <a:schemeClr val="bg1"/>
          </a:solidFill>
        </p:spPr>
        <p:txBody>
          <a:bodyPr>
            <a:normAutofit fontScale="85000" lnSpcReduction="20000"/>
          </a:bodyPr>
          <a:lstStyle/>
          <a:p>
            <a:pPr marL="0" indent="0">
              <a:buNone/>
            </a:pPr>
            <a:r>
              <a:rPr lang="en-US" sz="2400" b="1" dirty="0">
                <a:latin typeface="Times" panose="02020603050405020304" pitchFamily="18" charset="0"/>
                <a:cs typeface="Times" panose="02020603050405020304" pitchFamily="18" charset="0"/>
              </a:rPr>
              <a:t>Prompt: </a:t>
            </a:r>
            <a:r>
              <a:rPr lang="en-US" sz="2400" dirty="0">
                <a:latin typeface="Times" panose="02020603050405020304" pitchFamily="18" charset="0"/>
                <a:cs typeface="Times" panose="02020603050405020304" pitchFamily="18" charset="0"/>
              </a:rPr>
              <a:t>Civil War and it’s cost in lives was supposed to bring about a rebirth of the United States fomented by Reconstruction.  Evaluate the degree in which historians’ assessment that Reconstruction was a failed revolution is the correct view of the time period from 1865 to 1877?</a:t>
            </a:r>
          </a:p>
          <a:p>
            <a:pPr marL="0" indent="0">
              <a:buNone/>
            </a:pPr>
            <a:endParaRPr lang="en-US" sz="2400" dirty="0">
              <a:latin typeface="Times" pitchFamily="2" charset="0"/>
            </a:endParaRPr>
          </a:p>
          <a:p>
            <a:pPr marL="0" indent="0">
              <a:buNone/>
            </a:pPr>
            <a:r>
              <a:rPr lang="en-US" sz="2400" b="1" dirty="0">
                <a:solidFill>
                  <a:srgbClr val="002060"/>
                </a:solidFill>
                <a:latin typeface="Times" pitchFamily="2" charset="0"/>
              </a:rPr>
              <a:t>Intro paragraph</a:t>
            </a:r>
            <a:r>
              <a:rPr lang="en-US" sz="2400" dirty="0">
                <a:latin typeface="Times" pitchFamily="2" charset="0"/>
              </a:rPr>
              <a:t>: Construct your introduction paragraph by developing your historic contextualization </a:t>
            </a:r>
          </a:p>
          <a:p>
            <a:pPr marL="0" indent="0">
              <a:buNone/>
            </a:pPr>
            <a:r>
              <a:rPr lang="en-US" sz="2400" dirty="0">
                <a:latin typeface="Times" pitchFamily="2" charset="0"/>
              </a:rPr>
              <a:t>Remember to connect ideas in your historic contextualization </a:t>
            </a:r>
          </a:p>
          <a:p>
            <a:r>
              <a:rPr lang="en-US" sz="2400" dirty="0">
                <a:solidFill>
                  <a:srgbClr val="FF0000"/>
                </a:solidFill>
                <a:latin typeface="Times" pitchFamily="2" charset="0"/>
              </a:rPr>
              <a:t>Causation</a:t>
            </a:r>
            <a:r>
              <a:rPr lang="en-US" sz="2400" dirty="0">
                <a:latin typeface="Times" pitchFamily="2" charset="0"/>
              </a:rPr>
              <a:t> – event leading to reconstruction prior to 1865</a:t>
            </a:r>
          </a:p>
          <a:p>
            <a:r>
              <a:rPr lang="en-US" sz="2400" dirty="0">
                <a:solidFill>
                  <a:srgbClr val="FF0000"/>
                </a:solidFill>
                <a:latin typeface="Times" pitchFamily="2" charset="0"/>
              </a:rPr>
              <a:t>Immediate effect </a:t>
            </a:r>
            <a:r>
              <a:rPr lang="en-US" sz="2400" dirty="0">
                <a:latin typeface="Times" pitchFamily="2" charset="0"/>
              </a:rPr>
              <a:t>– event in the period 1865 – 1877 that demonstrates the effects of Reconstruction (remember to select something that will not be used as evidence in your body paragraphs)</a:t>
            </a:r>
          </a:p>
          <a:p>
            <a:r>
              <a:rPr lang="en-US" sz="2400" dirty="0">
                <a:solidFill>
                  <a:srgbClr val="FF0000"/>
                </a:solidFill>
                <a:latin typeface="Times" pitchFamily="2" charset="0"/>
              </a:rPr>
              <a:t>Long term effect </a:t>
            </a:r>
            <a:r>
              <a:rPr lang="en-US" sz="2400" dirty="0">
                <a:latin typeface="Times" pitchFamily="2" charset="0"/>
              </a:rPr>
              <a:t>– event after 1877 which demonstrates how Reconstruction influenced the United States going forward </a:t>
            </a:r>
          </a:p>
          <a:p>
            <a:pPr marL="0" indent="0">
              <a:buNone/>
            </a:pPr>
            <a:r>
              <a:rPr lang="en-US" sz="2400" dirty="0">
                <a:latin typeface="Times" pitchFamily="2" charset="0"/>
              </a:rPr>
              <a:t>Remember – writing your historic contextualization DO NOT WRITE the CAUSATION of reconstruction was _____________.  Writing is not bulleted format</a:t>
            </a:r>
          </a:p>
        </p:txBody>
      </p:sp>
    </p:spTree>
    <p:extLst>
      <p:ext uri="{BB962C8B-B14F-4D97-AF65-F5344CB8AC3E}">
        <p14:creationId xmlns:p14="http://schemas.microsoft.com/office/powerpoint/2010/main" val="6452485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Autofit/>
          </a:bodyPr>
          <a:lstStyle/>
          <a:p>
            <a:r>
              <a:rPr lang="en-US" sz="3600" b="1" dirty="0">
                <a:solidFill>
                  <a:schemeClr val="accent4">
                    <a:lumMod val="75000"/>
                  </a:schemeClr>
                </a:solidFill>
                <a:latin typeface="Times New Roman" panose="02020603050405020304" pitchFamily="18" charset="0"/>
                <a:cs typeface="Times New Roman" panose="02020603050405020304" pitchFamily="18" charset="0"/>
              </a:rPr>
              <a:t>Today’s Focus</a:t>
            </a:r>
          </a:p>
        </p:txBody>
      </p:sp>
      <p:sp>
        <p:nvSpPr>
          <p:cNvPr id="3" name="Content Placeholder 2"/>
          <p:cNvSpPr>
            <a:spLocks noGrp="1"/>
          </p:cNvSpPr>
          <p:nvPr>
            <p:ph idx="1"/>
          </p:nvPr>
        </p:nvSpPr>
        <p:spPr>
          <a:xfrm>
            <a:off x="457200" y="1066800"/>
            <a:ext cx="8229600" cy="5410200"/>
          </a:xfrm>
        </p:spPr>
        <p:style>
          <a:lnRef idx="2">
            <a:schemeClr val="accent2"/>
          </a:lnRef>
          <a:fillRef idx="1">
            <a:schemeClr val="lt1"/>
          </a:fillRef>
          <a:effectRef idx="0">
            <a:schemeClr val="accent2"/>
          </a:effectRef>
          <a:fontRef idx="minor">
            <a:schemeClr val="dk1"/>
          </a:fontRef>
        </p:style>
        <p:txBody>
          <a:bodyPr>
            <a:normAutofit/>
          </a:bodyPr>
          <a:lstStyle/>
          <a:p>
            <a:pPr marL="0" indent="0">
              <a:buNone/>
            </a:pPr>
            <a:r>
              <a:rPr lang="en-US" sz="1800" b="1" dirty="0">
                <a:solidFill>
                  <a:srgbClr val="002060"/>
                </a:solidFill>
                <a:latin typeface="Times New Roman" panose="02020603050405020304" pitchFamily="18" charset="0"/>
                <a:cs typeface="Times New Roman" panose="02020603050405020304" pitchFamily="18" charset="0"/>
              </a:rPr>
              <a:t>E.Q.</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a:latin typeface="Times New Roman" panose="02020603050405020304" pitchFamily="18" charset="0"/>
                <a:cs typeface="Times New Roman" panose="02020603050405020304" pitchFamily="18" charset="0"/>
              </a:rPr>
              <a:t>How effective was Reconstruction at rebuilding the union and achieving transformation of American society</a:t>
            </a:r>
          </a:p>
          <a:p>
            <a:pPr marL="0" indent="0">
              <a:buNone/>
            </a:pPr>
            <a:r>
              <a:rPr lang="en-US" sz="1800" b="1" i="1" dirty="0">
                <a:solidFill>
                  <a:srgbClr val="002060"/>
                </a:solidFill>
                <a:latin typeface="Times New Roman" panose="02020603050405020304" pitchFamily="18" charset="0"/>
                <a:cs typeface="Times New Roman" panose="02020603050405020304" pitchFamily="18" charset="0"/>
              </a:rPr>
              <a:t>Students can:</a:t>
            </a:r>
            <a:r>
              <a:rPr lang="en-US" sz="1800" dirty="0">
                <a:solidFill>
                  <a:srgbClr val="002060"/>
                </a:solidFill>
                <a:latin typeface="Times New Roman" panose="02020603050405020304" pitchFamily="18" charset="0"/>
                <a:cs typeface="Times New Roman" panose="02020603050405020304" pitchFamily="18" charset="0"/>
              </a:rPr>
              <a:t> </a:t>
            </a:r>
          </a:p>
          <a:p>
            <a:pPr lvl="0"/>
            <a:r>
              <a:rPr lang="en-US" sz="1900" dirty="0">
                <a:latin typeface="Times New Roman" panose="02020603050405020304" pitchFamily="18" charset="0"/>
                <a:cs typeface="Times New Roman" panose="02020603050405020304" pitchFamily="18" charset="0"/>
              </a:rPr>
              <a:t>Evaluate the effectiveness of the Civil War Amendments </a:t>
            </a:r>
          </a:p>
          <a:p>
            <a:pPr lvl="0"/>
            <a:r>
              <a:rPr lang="en-US" sz="1900" dirty="0">
                <a:latin typeface="Times New Roman" panose="02020603050405020304" pitchFamily="18" charset="0"/>
                <a:cs typeface="Times New Roman" panose="02020603050405020304" pitchFamily="18" charset="0"/>
              </a:rPr>
              <a:t>Decipher whether the former confederacy was rebuilt into the “New South” </a:t>
            </a:r>
          </a:p>
          <a:p>
            <a:pPr lvl="0"/>
            <a:r>
              <a:rPr lang="en-US" sz="1900" dirty="0">
                <a:latin typeface="Times New Roman" panose="02020603050405020304" pitchFamily="18" charset="0"/>
                <a:cs typeface="Times New Roman" panose="02020603050405020304" pitchFamily="18" charset="0"/>
              </a:rPr>
              <a:t>Determine the short- and long-term impacts of Reconstruction on the United States </a:t>
            </a:r>
            <a:endParaRPr lang="en-US" sz="1800" dirty="0">
              <a:latin typeface="Times New Roman" panose="02020603050405020304" pitchFamily="18" charset="0"/>
              <a:cs typeface="Times New Roman" panose="02020603050405020304" pitchFamily="18" charset="0"/>
            </a:endParaRPr>
          </a:p>
          <a:p>
            <a:pPr marL="0" indent="0">
              <a:buNone/>
            </a:pPr>
            <a:r>
              <a:rPr lang="en-US" sz="2400" dirty="0">
                <a:solidFill>
                  <a:srgbClr val="002060"/>
                </a:solidFill>
                <a:latin typeface="Times New Roman" panose="02020603050405020304" pitchFamily="18" charset="0"/>
                <a:cs typeface="Times New Roman" panose="02020603050405020304" pitchFamily="18" charset="0"/>
              </a:rPr>
              <a:t>Agenda</a:t>
            </a:r>
          </a:p>
          <a:p>
            <a:pPr lvl="1"/>
            <a:r>
              <a:rPr lang="en-US" sz="2400" dirty="0">
                <a:latin typeface="Times New Roman" panose="02020603050405020304" pitchFamily="18" charset="0"/>
                <a:cs typeface="Times New Roman" panose="02020603050405020304" pitchFamily="18" charset="0"/>
              </a:rPr>
              <a:t>Radical Rejection</a:t>
            </a:r>
          </a:p>
          <a:p>
            <a:pPr lvl="1"/>
            <a:r>
              <a:rPr lang="en-US" sz="2400" dirty="0">
                <a:latin typeface="Times New Roman" panose="02020603050405020304" pitchFamily="18" charset="0"/>
                <a:cs typeface="Times New Roman" panose="02020603050405020304" pitchFamily="18" charset="0"/>
              </a:rPr>
              <a:t>Reconstruction Document Analysis</a:t>
            </a:r>
          </a:p>
          <a:p>
            <a:pPr lvl="1"/>
            <a:r>
              <a:rPr lang="en-US" sz="2400" dirty="0">
                <a:latin typeface="Times New Roman" panose="02020603050405020304" pitchFamily="18" charset="0"/>
                <a:cs typeface="Times New Roman" panose="02020603050405020304" pitchFamily="18" charset="0"/>
              </a:rPr>
              <a:t>Civil War SAQ – </a:t>
            </a:r>
            <a:r>
              <a:rPr lang="en-US" sz="2400">
                <a:latin typeface="Times New Roman" panose="02020603050405020304" pitchFamily="18" charset="0"/>
                <a:cs typeface="Times New Roman" panose="02020603050405020304" pitchFamily="18" charset="0"/>
              </a:rPr>
              <a:t>Due today</a:t>
            </a:r>
            <a:endParaRPr lang="en-US" sz="2400" dirty="0">
              <a:latin typeface="Times New Roman" panose="02020603050405020304" pitchFamily="18" charset="0"/>
              <a:cs typeface="Times New Roman" panose="02020603050405020304" pitchFamily="18" charset="0"/>
            </a:endParaRPr>
          </a:p>
          <a:p>
            <a:pPr marL="285750" lvl="1">
              <a:buSzPct val="125000"/>
              <a:buFont typeface="Arial" panose="020B0604020202020204" pitchFamily="34" charset="0"/>
              <a:buChar char="•"/>
            </a:pPr>
            <a:r>
              <a:rPr lang="en-US" sz="2400" b="1" dirty="0">
                <a:solidFill>
                  <a:srgbClr val="FF0000"/>
                </a:solidFill>
                <a:latin typeface="Times New Roman" panose="02020603050405020304" pitchFamily="18" charset="0"/>
                <a:cs typeface="Times New Roman" panose="02020603050405020304" pitchFamily="18" charset="0"/>
              </a:rPr>
              <a:t>Homework:</a:t>
            </a:r>
          </a:p>
          <a:p>
            <a:pPr marL="685800" lvl="2">
              <a:buSzPct val="125000"/>
            </a:pPr>
            <a:r>
              <a:rPr lang="en-US" b="1" dirty="0">
                <a:solidFill>
                  <a:srgbClr val="FF0000"/>
                </a:solidFill>
                <a:latin typeface="Times New Roman" panose="02020603050405020304" pitchFamily="18" charset="0"/>
                <a:cs typeface="Times New Roman" panose="02020603050405020304" pitchFamily="18" charset="0"/>
              </a:rPr>
              <a:t>Reconstruction DBQ</a:t>
            </a:r>
          </a:p>
        </p:txBody>
      </p:sp>
    </p:spTree>
    <p:extLst>
      <p:ext uri="{BB962C8B-B14F-4D97-AF65-F5344CB8AC3E}">
        <p14:creationId xmlns:p14="http://schemas.microsoft.com/office/powerpoint/2010/main" val="12703017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4800" y="274638"/>
            <a:ext cx="8686800" cy="715962"/>
          </a:xfrm>
          <a:solidFill>
            <a:schemeClr val="bg1">
              <a:lumMod val="85000"/>
            </a:schemeClr>
          </a:solidFill>
          <a:ln>
            <a:solidFill>
              <a:srgbClr val="002060"/>
            </a:solidFill>
          </a:ln>
        </p:spPr>
        <p:txBody>
          <a:bodyPr>
            <a:normAutofit/>
          </a:bodyPr>
          <a:lstStyle/>
          <a:p>
            <a:r>
              <a:rPr lang="en-US" sz="3600" dirty="0">
                <a:solidFill>
                  <a:srgbClr val="C00000"/>
                </a:solidFill>
                <a:latin typeface="Congenial Black" panose="02000503040000020004" pitchFamily="2" charset="0"/>
              </a:rPr>
              <a:t>HIPP Perspective of Reconstruction </a:t>
            </a:r>
          </a:p>
        </p:txBody>
      </p:sp>
      <p:pic>
        <p:nvPicPr>
          <p:cNvPr id="8" name="Content Placeholder 7"/>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34108" y="2232284"/>
            <a:ext cx="4237892" cy="3512879"/>
          </a:xfrm>
          <a:ln>
            <a:solidFill>
              <a:schemeClr val="tx1"/>
            </a:solidFill>
          </a:ln>
        </p:spPr>
      </p:pic>
      <p:pic>
        <p:nvPicPr>
          <p:cNvPr id="7" name="Content Placeholder 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876800" y="2230318"/>
            <a:ext cx="3933093" cy="3512879"/>
          </a:xfrm>
          <a:ln>
            <a:solidFill>
              <a:schemeClr val="tx1"/>
            </a:solidFill>
          </a:ln>
        </p:spPr>
      </p:pic>
      <p:sp>
        <p:nvSpPr>
          <p:cNvPr id="9" name="Rectangle 8"/>
          <p:cNvSpPr/>
          <p:nvPr/>
        </p:nvSpPr>
        <p:spPr>
          <a:xfrm>
            <a:off x="334108" y="5843847"/>
            <a:ext cx="4237892" cy="715962"/>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Times New Roman" panose="02020603050405020304" pitchFamily="18" charset="0"/>
                <a:cs typeface="Times New Roman" panose="02020603050405020304" pitchFamily="18" charset="0"/>
              </a:rPr>
              <a:t>PARDON</a:t>
            </a:r>
          </a:p>
          <a:p>
            <a:pPr algn="ctr"/>
            <a:r>
              <a:rPr lang="en-US" sz="2000" dirty="0">
                <a:latin typeface="Times New Roman" panose="02020603050405020304" pitchFamily="18" charset="0"/>
                <a:cs typeface="Times New Roman" panose="02020603050405020304" pitchFamily="18" charset="0"/>
              </a:rPr>
              <a:t>Columbia – “Shall I Trust These Men?”</a:t>
            </a:r>
          </a:p>
        </p:txBody>
      </p:sp>
      <p:sp>
        <p:nvSpPr>
          <p:cNvPr id="10" name="Rectangle 9"/>
          <p:cNvSpPr/>
          <p:nvPr/>
        </p:nvSpPr>
        <p:spPr>
          <a:xfrm>
            <a:off x="4876800" y="5826892"/>
            <a:ext cx="4085492" cy="75647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New Roman" panose="02020603050405020304" pitchFamily="18" charset="0"/>
                <a:cs typeface="Times New Roman" panose="02020603050405020304" pitchFamily="18" charset="0"/>
              </a:rPr>
              <a:t>FRANCHISE</a:t>
            </a:r>
          </a:p>
          <a:p>
            <a:pPr algn="ctr"/>
            <a:r>
              <a:rPr lang="en-US" sz="2400" dirty="0">
                <a:latin typeface="Times New Roman" panose="02020603050405020304" pitchFamily="18" charset="0"/>
                <a:cs typeface="Times New Roman" panose="02020603050405020304" pitchFamily="18" charset="0"/>
              </a:rPr>
              <a:t>And Not This Man?</a:t>
            </a:r>
          </a:p>
        </p:txBody>
      </p:sp>
      <p:sp>
        <p:nvSpPr>
          <p:cNvPr id="11" name="Rectangle 10"/>
          <p:cNvSpPr/>
          <p:nvPr/>
        </p:nvSpPr>
        <p:spPr>
          <a:xfrm>
            <a:off x="181708" y="1089284"/>
            <a:ext cx="8809892" cy="1044316"/>
          </a:xfrm>
          <a:prstGeom prst="rect">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bg1"/>
                </a:solidFill>
                <a:latin typeface="Times New Roman" panose="02020603050405020304" pitchFamily="18" charset="0"/>
                <a:cs typeface="Times New Roman" panose="02020603050405020304" pitchFamily="18" charset="0"/>
              </a:rPr>
              <a:t>Evaluate what problems Reconstruction must deal with in the aftermath of the Civil War.  </a:t>
            </a:r>
            <a:r>
              <a:rPr lang="en-US" sz="2000" dirty="0">
                <a:solidFill>
                  <a:schemeClr val="bg1"/>
                </a:solidFill>
                <a:latin typeface="Times" panose="02020603050405020304" pitchFamily="18" charset="0"/>
                <a:cs typeface="Times" panose="02020603050405020304" pitchFamily="18" charset="0"/>
              </a:rPr>
              <a:t>“</a:t>
            </a:r>
            <a:r>
              <a:rPr lang="en-US" sz="2000" b="0" i="0" dirty="0">
                <a:solidFill>
                  <a:schemeClr val="bg1"/>
                </a:solidFill>
                <a:effectLst/>
                <a:latin typeface="Times" panose="02020603050405020304" pitchFamily="18" charset="0"/>
                <a:cs typeface="Times" panose="02020603050405020304" pitchFamily="18" charset="0"/>
              </a:rPr>
              <a:t>Pardon. Franchise Columbia. -- "Shall I trust these men, and not this man?“ by Thomas Nast</a:t>
            </a:r>
            <a:endParaRPr lang="en-US" sz="2000" dirty="0">
              <a:solidFill>
                <a:schemeClr val="bg1"/>
              </a:solidFill>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36744141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Autofit/>
          </a:bodyPr>
          <a:lstStyle/>
          <a:p>
            <a:r>
              <a:rPr lang="en-US" sz="3600" b="1" dirty="0">
                <a:solidFill>
                  <a:schemeClr val="accent4">
                    <a:lumMod val="75000"/>
                  </a:schemeClr>
                </a:solidFill>
                <a:latin typeface="Times New Roman" panose="02020603050405020304" pitchFamily="18" charset="0"/>
                <a:cs typeface="Times New Roman" panose="02020603050405020304" pitchFamily="18" charset="0"/>
              </a:rPr>
              <a:t>Today’s Focus</a:t>
            </a:r>
          </a:p>
        </p:txBody>
      </p:sp>
      <p:sp>
        <p:nvSpPr>
          <p:cNvPr id="3" name="Content Placeholder 2"/>
          <p:cNvSpPr>
            <a:spLocks noGrp="1"/>
          </p:cNvSpPr>
          <p:nvPr>
            <p:ph idx="1"/>
          </p:nvPr>
        </p:nvSpPr>
        <p:spPr>
          <a:xfrm>
            <a:off x="457200" y="1066800"/>
            <a:ext cx="8229600" cy="5410200"/>
          </a:xfrm>
        </p:spPr>
        <p:style>
          <a:lnRef idx="2">
            <a:schemeClr val="accent2"/>
          </a:lnRef>
          <a:fillRef idx="1">
            <a:schemeClr val="lt1"/>
          </a:fillRef>
          <a:effectRef idx="0">
            <a:schemeClr val="accent2"/>
          </a:effectRef>
          <a:fontRef idx="minor">
            <a:schemeClr val="dk1"/>
          </a:fontRef>
        </p:style>
        <p:txBody>
          <a:bodyPr>
            <a:normAutofit/>
          </a:bodyPr>
          <a:lstStyle/>
          <a:p>
            <a:pPr marL="0" indent="0">
              <a:buNone/>
            </a:pPr>
            <a:r>
              <a:rPr lang="en-US" sz="1800" b="1" dirty="0">
                <a:solidFill>
                  <a:srgbClr val="002060"/>
                </a:solidFill>
                <a:latin typeface="Times New Roman" panose="02020603050405020304" pitchFamily="18" charset="0"/>
                <a:cs typeface="Times New Roman" panose="02020603050405020304" pitchFamily="18" charset="0"/>
              </a:rPr>
              <a:t>E.Q.</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a:latin typeface="Times New Roman" panose="02020603050405020304" pitchFamily="18" charset="0"/>
                <a:cs typeface="Times New Roman" panose="02020603050405020304" pitchFamily="18" charset="0"/>
              </a:rPr>
              <a:t>How effective was Reconstruction at rebuilding the union and achieving transformation of American society</a:t>
            </a:r>
          </a:p>
          <a:p>
            <a:pPr marL="0" indent="0">
              <a:buNone/>
            </a:pPr>
            <a:r>
              <a:rPr lang="en-US" sz="1800" b="1" i="1" dirty="0">
                <a:solidFill>
                  <a:srgbClr val="002060"/>
                </a:solidFill>
                <a:latin typeface="Times New Roman" panose="02020603050405020304" pitchFamily="18" charset="0"/>
                <a:cs typeface="Times New Roman" panose="02020603050405020304" pitchFamily="18" charset="0"/>
              </a:rPr>
              <a:t>Students can:</a:t>
            </a:r>
            <a:r>
              <a:rPr lang="en-US" sz="1800" dirty="0">
                <a:solidFill>
                  <a:srgbClr val="002060"/>
                </a:solidFill>
                <a:latin typeface="Times New Roman" panose="02020603050405020304" pitchFamily="18" charset="0"/>
                <a:cs typeface="Times New Roman" panose="02020603050405020304" pitchFamily="18" charset="0"/>
              </a:rPr>
              <a:t> </a:t>
            </a:r>
          </a:p>
          <a:p>
            <a:pPr algn="l">
              <a:buFont typeface="Arial" panose="020B0604020202020204" pitchFamily="34" charset="0"/>
              <a:buChar char="•"/>
            </a:pPr>
            <a:r>
              <a:rPr lang="en-US" sz="1800" b="1" i="0" dirty="0">
                <a:solidFill>
                  <a:srgbClr val="000000"/>
                </a:solidFill>
                <a:effectLst/>
                <a:latin typeface="Times" panose="02020603050405020304" pitchFamily="18" charset="0"/>
                <a:cs typeface="Times" panose="02020603050405020304" pitchFamily="18" charset="0"/>
              </a:rPr>
              <a:t>Explain the effects of government policy during Reconstruction on society from 1865 -1877</a:t>
            </a:r>
            <a:endParaRPr lang="en-US" sz="1800" b="0" i="0" dirty="0">
              <a:solidFill>
                <a:srgbClr val="2D3B45"/>
              </a:solidFill>
              <a:effectLst/>
              <a:latin typeface="Times" panose="02020603050405020304" pitchFamily="18" charset="0"/>
              <a:cs typeface="Times" panose="02020603050405020304" pitchFamily="18" charset="0"/>
            </a:endParaRPr>
          </a:p>
          <a:p>
            <a:pPr algn="l">
              <a:buFont typeface="Arial" panose="020B0604020202020204" pitchFamily="34" charset="0"/>
              <a:buChar char="•"/>
            </a:pPr>
            <a:r>
              <a:rPr lang="en-US" sz="1800" b="1" i="0" dirty="0">
                <a:solidFill>
                  <a:srgbClr val="000000"/>
                </a:solidFill>
                <a:effectLst/>
                <a:latin typeface="Times" panose="02020603050405020304" pitchFamily="18" charset="0"/>
                <a:cs typeface="Times" panose="02020603050405020304" pitchFamily="18" charset="0"/>
              </a:rPr>
              <a:t>Explain why and how Reconstruction resulted in continuity and change in regional and national understanding of what it meant to be an American</a:t>
            </a:r>
            <a:endParaRPr lang="en-US" sz="1800" b="0" i="0" dirty="0">
              <a:solidFill>
                <a:srgbClr val="2D3B45"/>
              </a:solidFill>
              <a:effectLst/>
              <a:latin typeface="Times" panose="02020603050405020304" pitchFamily="18" charset="0"/>
              <a:cs typeface="Times" panose="02020603050405020304" pitchFamily="18" charset="0"/>
            </a:endParaRPr>
          </a:p>
          <a:p>
            <a:pPr marL="0" indent="0">
              <a:buNone/>
            </a:pPr>
            <a:r>
              <a:rPr lang="en-US" sz="2000" dirty="0">
                <a:solidFill>
                  <a:srgbClr val="002060"/>
                </a:solidFill>
                <a:latin typeface="Times New Roman" panose="02020603050405020304" pitchFamily="18" charset="0"/>
                <a:cs typeface="Times New Roman" panose="02020603050405020304" pitchFamily="18" charset="0"/>
              </a:rPr>
              <a:t>Agenda</a:t>
            </a:r>
          </a:p>
          <a:p>
            <a:pPr lvl="1"/>
            <a:r>
              <a:rPr lang="en-US" sz="1900" dirty="0">
                <a:latin typeface="Times New Roman" panose="02020603050405020304" pitchFamily="18" charset="0"/>
                <a:cs typeface="Times New Roman" panose="02020603050405020304" pitchFamily="18" charset="0"/>
              </a:rPr>
              <a:t>Reconstruction, The Revolution That Wasn’t</a:t>
            </a:r>
          </a:p>
          <a:p>
            <a:pPr lvl="1"/>
            <a:r>
              <a:rPr lang="en-US" sz="1900" dirty="0">
                <a:latin typeface="Times New Roman" panose="02020603050405020304" pitchFamily="18" charset="0"/>
                <a:cs typeface="Times New Roman" panose="02020603050405020304" pitchFamily="18" charset="0"/>
              </a:rPr>
              <a:t>The Challenges of Freedmen Rights</a:t>
            </a:r>
          </a:p>
          <a:p>
            <a:pPr lvl="1"/>
            <a:r>
              <a:rPr lang="en-US" sz="1900" dirty="0">
                <a:latin typeface="Times New Roman" panose="02020603050405020304" pitchFamily="18" charset="0"/>
                <a:cs typeface="Times New Roman" panose="02020603050405020304" pitchFamily="18" charset="0"/>
              </a:rPr>
              <a:t>Reconstruction Perspective</a:t>
            </a:r>
          </a:p>
          <a:p>
            <a:pPr marL="285750" lvl="1">
              <a:buSzPct val="125000"/>
              <a:buFont typeface="Arial" panose="020B0604020202020204" pitchFamily="34" charset="0"/>
              <a:buChar char="•"/>
            </a:pPr>
            <a:r>
              <a:rPr lang="en-US" sz="1800" b="1" dirty="0">
                <a:solidFill>
                  <a:srgbClr val="FF0000"/>
                </a:solidFill>
                <a:latin typeface="Times New Roman" panose="02020603050405020304" pitchFamily="18" charset="0"/>
                <a:cs typeface="Times New Roman" panose="02020603050405020304" pitchFamily="18" charset="0"/>
              </a:rPr>
              <a:t>Homework:</a:t>
            </a:r>
          </a:p>
          <a:p>
            <a:pPr marL="685800" lvl="2">
              <a:buSzPct val="125000"/>
            </a:pPr>
            <a:r>
              <a:rPr lang="en-US" sz="2000" b="1" dirty="0">
                <a:solidFill>
                  <a:srgbClr val="FF0000"/>
                </a:solidFill>
                <a:latin typeface="Times New Roman" panose="02020603050405020304" pitchFamily="18" charset="0"/>
                <a:cs typeface="Times New Roman" panose="02020603050405020304" pitchFamily="18" charset="0"/>
              </a:rPr>
              <a:t>DBQ Re-writes</a:t>
            </a:r>
          </a:p>
          <a:p>
            <a:pPr marL="685800" lvl="2">
              <a:buSzPct val="125000"/>
            </a:pPr>
            <a:r>
              <a:rPr lang="en-US" sz="2000" b="1" dirty="0">
                <a:solidFill>
                  <a:srgbClr val="FF0000"/>
                </a:solidFill>
                <a:latin typeface="Times New Roman" panose="02020603050405020304" pitchFamily="18" charset="0"/>
                <a:cs typeface="Times New Roman" panose="02020603050405020304" pitchFamily="18" charset="0"/>
              </a:rPr>
              <a:t>The Reconstruction, The Revolution That Wasn’t</a:t>
            </a:r>
          </a:p>
          <a:p>
            <a:pPr marL="685800" lvl="2">
              <a:buSzPct val="125000"/>
            </a:pPr>
            <a:r>
              <a:rPr lang="en-US" sz="2000" b="1" dirty="0">
                <a:solidFill>
                  <a:schemeClr val="tx2">
                    <a:lumMod val="10000"/>
                  </a:schemeClr>
                </a:solidFill>
                <a:latin typeface="Times New Roman" panose="02020603050405020304" pitchFamily="18" charset="0"/>
                <a:cs typeface="Times New Roman" panose="02020603050405020304" pitchFamily="18" charset="0"/>
              </a:rPr>
              <a:t>Unit V Test, Thursday 1/11</a:t>
            </a:r>
            <a:endParaRPr lang="en-US" sz="2000" dirty="0">
              <a:solidFill>
                <a:schemeClr val="tx2">
                  <a:lumMod val="10000"/>
                </a:schemeClr>
              </a:solidFill>
            </a:endParaRPr>
          </a:p>
        </p:txBody>
      </p:sp>
    </p:spTree>
    <p:extLst>
      <p:ext uri="{BB962C8B-B14F-4D97-AF65-F5344CB8AC3E}">
        <p14:creationId xmlns:p14="http://schemas.microsoft.com/office/powerpoint/2010/main" val="36197691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2228F-7928-4F7B-A7D1-E552F75B26C2}"/>
              </a:ext>
            </a:extLst>
          </p:cNvPr>
          <p:cNvSpPr>
            <a:spLocks noGrp="1"/>
          </p:cNvSpPr>
          <p:nvPr>
            <p:ph type="title"/>
          </p:nvPr>
        </p:nvSpPr>
        <p:spPr>
          <a:xfrm>
            <a:off x="457200" y="274638"/>
            <a:ext cx="8229600" cy="868362"/>
          </a:xfrm>
          <a:solidFill>
            <a:schemeClr val="bg1"/>
          </a:solidFill>
          <a:ln>
            <a:solidFill>
              <a:srgbClr val="002060"/>
            </a:solidFill>
          </a:ln>
        </p:spPr>
        <p:txBody>
          <a:bodyPr>
            <a:normAutofit/>
          </a:bodyPr>
          <a:lstStyle/>
          <a:p>
            <a:r>
              <a:rPr lang="en-US" dirty="0">
                <a:solidFill>
                  <a:srgbClr val="C00000"/>
                </a:solidFill>
                <a:latin typeface="Congenial Black" panose="02000503040000020004" pitchFamily="2" charset="0"/>
              </a:rPr>
              <a:t>The Revolution that Wasn’t</a:t>
            </a:r>
          </a:p>
        </p:txBody>
      </p:sp>
      <p:sp>
        <p:nvSpPr>
          <p:cNvPr id="3" name="Content Placeholder 2">
            <a:extLst>
              <a:ext uri="{FF2B5EF4-FFF2-40B4-BE49-F238E27FC236}">
                <a16:creationId xmlns:a16="http://schemas.microsoft.com/office/drawing/2014/main" id="{200774AE-B7D8-4077-86A2-140B8009EAA2}"/>
              </a:ext>
            </a:extLst>
          </p:cNvPr>
          <p:cNvSpPr>
            <a:spLocks noGrp="1"/>
          </p:cNvSpPr>
          <p:nvPr>
            <p:ph idx="1"/>
          </p:nvPr>
        </p:nvSpPr>
        <p:spPr>
          <a:xfrm>
            <a:off x="457200" y="1600200"/>
            <a:ext cx="7924800" cy="4572000"/>
          </a:xfrm>
          <a:solidFill>
            <a:schemeClr val="bg1"/>
          </a:solidFill>
          <a:ln>
            <a:solidFill>
              <a:srgbClr val="FFC000"/>
            </a:solidFill>
          </a:ln>
        </p:spPr>
        <p:txBody>
          <a:bodyPr>
            <a:normAutofit/>
          </a:bodyPr>
          <a:lstStyle/>
          <a:p>
            <a:r>
              <a:rPr lang="en-US" sz="2400" dirty="0">
                <a:latin typeface="Times New Roman" panose="02020603050405020304" pitchFamily="18" charset="0"/>
                <a:cs typeface="Times New Roman" panose="02020603050405020304" pitchFamily="18" charset="0"/>
              </a:rPr>
              <a:t>In roughly 50 words use the following terms to explain why historians, such as James Burns, argued that Reconstruction was a failure</a:t>
            </a:r>
          </a:p>
        </p:txBody>
      </p:sp>
      <p:sp>
        <p:nvSpPr>
          <p:cNvPr id="4" name="Rectangle 3">
            <a:extLst>
              <a:ext uri="{FF2B5EF4-FFF2-40B4-BE49-F238E27FC236}">
                <a16:creationId xmlns:a16="http://schemas.microsoft.com/office/drawing/2014/main" id="{1DEC9244-79D3-4A0B-A7FD-0EBAEE67BB14}"/>
              </a:ext>
            </a:extLst>
          </p:cNvPr>
          <p:cNvSpPr/>
          <p:nvPr/>
        </p:nvSpPr>
        <p:spPr>
          <a:xfrm>
            <a:off x="76200" y="3048000"/>
            <a:ext cx="8686800" cy="1981200"/>
          </a:xfrm>
          <a:prstGeom prst="rect">
            <a:avLst/>
          </a:prstGeom>
          <a:solidFill>
            <a:schemeClr val="tx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2" indent="-342900">
              <a:buFont typeface="Arial" panose="020B0604020202020204" pitchFamily="34" charset="0"/>
              <a:buChar char="•"/>
            </a:pPr>
            <a:endParaRPr lang="en-US" sz="2400" b="1" dirty="0">
              <a:latin typeface="Times New Roman" panose="02020603050405020304" pitchFamily="18" charset="0"/>
              <a:cs typeface="Times New Roman" panose="02020603050405020304" pitchFamily="18" charset="0"/>
            </a:endParaRPr>
          </a:p>
          <a:p>
            <a:pPr marL="342900" lvl="2" indent="-342900">
              <a:buFont typeface="Arial" panose="020B0604020202020204" pitchFamily="34" charset="0"/>
              <a:buChar char="•"/>
            </a:pPr>
            <a:r>
              <a:rPr lang="en-US" sz="2400" b="1" dirty="0">
                <a:latin typeface="Times New Roman" panose="02020603050405020304" pitchFamily="18" charset="0"/>
                <a:cs typeface="Times New Roman" panose="02020603050405020304" pitchFamily="18" charset="0"/>
              </a:rPr>
              <a:t>Fourteenth Amendment </a:t>
            </a:r>
          </a:p>
          <a:p>
            <a:pPr marL="342900" lvl="2" indent="-342900">
              <a:buFont typeface="Arial" panose="020B0604020202020204" pitchFamily="34" charset="0"/>
              <a:buChar char="•"/>
            </a:pPr>
            <a:r>
              <a:rPr lang="en-US" sz="2400" b="1" dirty="0">
                <a:latin typeface="Times New Roman" panose="02020603050405020304" pitchFamily="18" charset="0"/>
                <a:cs typeface="Times New Roman" panose="02020603050405020304" pitchFamily="18" charset="0"/>
              </a:rPr>
              <a:t>Reconstruction Acts of 1867</a:t>
            </a:r>
          </a:p>
          <a:p>
            <a:pPr marL="342900" lvl="2" indent="-342900">
              <a:buFont typeface="Arial" panose="020B0604020202020204" pitchFamily="34" charset="0"/>
              <a:buChar char="•"/>
            </a:pPr>
            <a:r>
              <a:rPr lang="en-US" sz="2400" b="1" dirty="0">
                <a:latin typeface="Times New Roman" panose="02020603050405020304" pitchFamily="18" charset="0"/>
                <a:cs typeface="Times New Roman" panose="02020603050405020304" pitchFamily="18" charset="0"/>
              </a:rPr>
              <a:t>Black Codes </a:t>
            </a:r>
          </a:p>
          <a:p>
            <a:pPr marL="342900" lvl="2" indent="-342900">
              <a:buFont typeface="Arial" panose="020B0604020202020204" pitchFamily="34" charset="0"/>
              <a:buChar char="•"/>
            </a:pPr>
            <a:r>
              <a:rPr lang="en-US" sz="2400" b="1" dirty="0">
                <a:latin typeface="Times New Roman" panose="02020603050405020304" pitchFamily="18" charset="0"/>
                <a:cs typeface="Times New Roman" panose="02020603050405020304" pitchFamily="18" charset="0"/>
              </a:rPr>
              <a:t>Sharecropping </a:t>
            </a:r>
          </a:p>
          <a:p>
            <a:pPr marL="342900" lvl="2" indent="-342900">
              <a:buFont typeface="Arial" panose="020B0604020202020204" pitchFamily="34" charset="0"/>
              <a:buChar char="•"/>
            </a:pPr>
            <a:r>
              <a:rPr lang="en-US" sz="2400" b="1" dirty="0">
                <a:latin typeface="Times New Roman" panose="02020603050405020304" pitchFamily="18" charset="0"/>
                <a:cs typeface="Times New Roman" panose="02020603050405020304" pitchFamily="18" charset="0"/>
              </a:rPr>
              <a:t>Election of 1876</a:t>
            </a:r>
          </a:p>
          <a:p>
            <a:pPr marL="342900" indent="-342900">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p:txBody>
      </p:sp>
      <p:sp>
        <p:nvSpPr>
          <p:cNvPr id="5" name="AutoShape 2" descr="Image result for failure of reconstruction">
            <a:extLst>
              <a:ext uri="{FF2B5EF4-FFF2-40B4-BE49-F238E27FC236}">
                <a16:creationId xmlns:a16="http://schemas.microsoft.com/office/drawing/2014/main" id="{1E199416-894D-4A85-8741-BFA4F02999C6}"/>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descr="A picture containing text, outdoor, group&#10;&#10;Description automatically generated">
            <a:extLst>
              <a:ext uri="{FF2B5EF4-FFF2-40B4-BE49-F238E27FC236}">
                <a16:creationId xmlns:a16="http://schemas.microsoft.com/office/drawing/2014/main" id="{2A09F9A2-F834-41AD-8A3C-CE7C8B38992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85802" y="3149184"/>
            <a:ext cx="4248598" cy="2586990"/>
          </a:xfrm>
          <a:prstGeom prst="rect">
            <a:avLst/>
          </a:prstGeom>
          <a:ln>
            <a:solidFill>
              <a:schemeClr val="tx2"/>
            </a:solidFill>
          </a:ln>
        </p:spPr>
      </p:pic>
      <p:sp>
        <p:nvSpPr>
          <p:cNvPr id="9" name="Rectangle 8">
            <a:extLst>
              <a:ext uri="{FF2B5EF4-FFF2-40B4-BE49-F238E27FC236}">
                <a16:creationId xmlns:a16="http://schemas.microsoft.com/office/drawing/2014/main" id="{C6296807-F4F8-43E7-B4F3-B85112FC4EFF}"/>
              </a:ext>
            </a:extLst>
          </p:cNvPr>
          <p:cNvSpPr/>
          <p:nvPr/>
        </p:nvSpPr>
        <p:spPr>
          <a:xfrm>
            <a:off x="4285802" y="5851036"/>
            <a:ext cx="4153796" cy="436026"/>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latin typeface="Times" panose="02020603050405020304" pitchFamily="18" charset="0"/>
                <a:cs typeface="Times" panose="02020603050405020304" pitchFamily="18" charset="0"/>
              </a:rPr>
              <a:t>Granger, “Terrorism in the South”, 1880</a:t>
            </a:r>
          </a:p>
        </p:txBody>
      </p:sp>
    </p:spTree>
    <p:extLst>
      <p:ext uri="{BB962C8B-B14F-4D97-AF65-F5344CB8AC3E}">
        <p14:creationId xmlns:p14="http://schemas.microsoft.com/office/powerpoint/2010/main" val="3536086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781C7-C597-E042-92FF-A0336164B787}"/>
              </a:ext>
            </a:extLst>
          </p:cNvPr>
          <p:cNvSpPr>
            <a:spLocks noGrp="1"/>
          </p:cNvSpPr>
          <p:nvPr>
            <p:ph type="title"/>
          </p:nvPr>
        </p:nvSpPr>
        <p:spPr>
          <a:xfrm>
            <a:off x="457200" y="274638"/>
            <a:ext cx="8229600" cy="511747"/>
          </a:xfrm>
          <a:solidFill>
            <a:schemeClr val="bg1"/>
          </a:solidFill>
          <a:ln>
            <a:solidFill>
              <a:srgbClr val="C00000"/>
            </a:solidFill>
          </a:ln>
        </p:spPr>
        <p:txBody>
          <a:bodyPr>
            <a:normAutofit fontScale="90000"/>
          </a:bodyPr>
          <a:lstStyle/>
          <a:p>
            <a:r>
              <a:rPr lang="en-US" sz="3200" b="1" dirty="0">
                <a:solidFill>
                  <a:srgbClr val="002060"/>
                </a:solidFill>
                <a:latin typeface="Congenial Black" panose="02000503040000020004" pitchFamily="2" charset="0"/>
              </a:rPr>
              <a:t>Another War Hero President</a:t>
            </a:r>
          </a:p>
        </p:txBody>
      </p:sp>
      <p:sp>
        <p:nvSpPr>
          <p:cNvPr id="3" name="Content Placeholder 2">
            <a:extLst>
              <a:ext uri="{FF2B5EF4-FFF2-40B4-BE49-F238E27FC236}">
                <a16:creationId xmlns:a16="http://schemas.microsoft.com/office/drawing/2014/main" id="{8A2CDE6E-6A48-164C-9CC3-54C1FA13EF36}"/>
              </a:ext>
            </a:extLst>
          </p:cNvPr>
          <p:cNvSpPr>
            <a:spLocks noGrp="1"/>
          </p:cNvSpPr>
          <p:nvPr>
            <p:ph idx="1"/>
          </p:nvPr>
        </p:nvSpPr>
        <p:spPr>
          <a:xfrm>
            <a:off x="457200" y="1066800"/>
            <a:ext cx="8229600" cy="5059363"/>
          </a:xfrm>
          <a:solidFill>
            <a:schemeClr val="bg1"/>
          </a:solidFill>
          <a:ln>
            <a:solidFill>
              <a:srgbClr val="C00000"/>
            </a:solidFill>
          </a:ln>
        </p:spPr>
        <p:txBody>
          <a:bodyPr>
            <a:normAutofit/>
          </a:bodyPr>
          <a:lstStyle/>
          <a:p>
            <a:pPr marL="0" indent="0">
              <a:buNone/>
            </a:pPr>
            <a:r>
              <a:rPr lang="en-US" sz="2400" b="1" dirty="0">
                <a:solidFill>
                  <a:srgbClr val="002060"/>
                </a:solidFill>
                <a:latin typeface="Times" pitchFamily="2" charset="0"/>
              </a:rPr>
              <a:t>Election 1868: President Ulysses S. Grant (18</a:t>
            </a:r>
            <a:r>
              <a:rPr lang="en-US" sz="2400" b="1" baseline="30000" dirty="0">
                <a:solidFill>
                  <a:srgbClr val="002060"/>
                </a:solidFill>
                <a:latin typeface="Times" pitchFamily="2" charset="0"/>
              </a:rPr>
              <a:t>th</a:t>
            </a:r>
            <a:r>
              <a:rPr lang="en-US" sz="2400" b="1" dirty="0">
                <a:solidFill>
                  <a:srgbClr val="002060"/>
                </a:solidFill>
                <a:latin typeface="Times" pitchFamily="2" charset="0"/>
              </a:rPr>
              <a:t> President) </a:t>
            </a:r>
          </a:p>
        </p:txBody>
      </p:sp>
      <p:pic>
        <p:nvPicPr>
          <p:cNvPr id="4" name="Picture 3">
            <a:extLst>
              <a:ext uri="{FF2B5EF4-FFF2-40B4-BE49-F238E27FC236}">
                <a16:creationId xmlns:a16="http://schemas.microsoft.com/office/drawing/2014/main" id="{E39B6C5D-550F-D342-A0D8-CE1DF81A1AD7}"/>
              </a:ext>
            </a:extLst>
          </p:cNvPr>
          <p:cNvPicPr>
            <a:picLocks noChangeAspect="1"/>
          </p:cNvPicPr>
          <p:nvPr/>
        </p:nvPicPr>
        <p:blipFill>
          <a:blip r:embed="rId2"/>
          <a:stretch>
            <a:fillRect/>
          </a:stretch>
        </p:blipFill>
        <p:spPr>
          <a:xfrm>
            <a:off x="762000" y="1563467"/>
            <a:ext cx="4721123" cy="3276600"/>
          </a:xfrm>
          <a:prstGeom prst="rect">
            <a:avLst/>
          </a:prstGeom>
          <a:ln>
            <a:solidFill>
              <a:srgbClr val="C00000"/>
            </a:solidFill>
          </a:ln>
        </p:spPr>
      </p:pic>
      <p:pic>
        <p:nvPicPr>
          <p:cNvPr id="5" name="Picture 4">
            <a:extLst>
              <a:ext uri="{FF2B5EF4-FFF2-40B4-BE49-F238E27FC236}">
                <a16:creationId xmlns:a16="http://schemas.microsoft.com/office/drawing/2014/main" id="{AF15C8AC-CF2B-FB46-A3BF-4B5FD87CA66F}"/>
              </a:ext>
            </a:extLst>
          </p:cNvPr>
          <p:cNvPicPr>
            <a:picLocks noChangeAspect="1"/>
          </p:cNvPicPr>
          <p:nvPr/>
        </p:nvPicPr>
        <p:blipFill>
          <a:blip r:embed="rId3"/>
          <a:stretch>
            <a:fillRect/>
          </a:stretch>
        </p:blipFill>
        <p:spPr>
          <a:xfrm>
            <a:off x="5211773" y="1623845"/>
            <a:ext cx="3352801" cy="1879600"/>
          </a:xfrm>
          <a:prstGeom prst="rect">
            <a:avLst/>
          </a:prstGeom>
        </p:spPr>
      </p:pic>
      <p:sp>
        <p:nvSpPr>
          <p:cNvPr id="6" name="Rectangle 5">
            <a:extLst>
              <a:ext uri="{FF2B5EF4-FFF2-40B4-BE49-F238E27FC236}">
                <a16:creationId xmlns:a16="http://schemas.microsoft.com/office/drawing/2014/main" id="{C899F1C7-0775-114D-AF35-B0D2937D0663}"/>
              </a:ext>
            </a:extLst>
          </p:cNvPr>
          <p:cNvSpPr/>
          <p:nvPr/>
        </p:nvSpPr>
        <p:spPr>
          <a:xfrm>
            <a:off x="609600" y="4900445"/>
            <a:ext cx="7780638" cy="1835318"/>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latin typeface="Times" pitchFamily="2" charset="0"/>
            </a:endParaRPr>
          </a:p>
          <a:p>
            <a:r>
              <a:rPr lang="en-US" sz="2400" dirty="0">
                <a:latin typeface="Times" pitchFamily="2" charset="0"/>
              </a:rPr>
              <a:t>Factors for Grant’s Victory</a:t>
            </a:r>
          </a:p>
          <a:p>
            <a:pPr marL="342900" indent="-342900">
              <a:buFont typeface="Arial" panose="020B0604020202020204" pitchFamily="34" charset="0"/>
              <a:buChar char="•"/>
            </a:pPr>
            <a:r>
              <a:rPr lang="en-US" sz="2400" dirty="0">
                <a:latin typeface="Times" pitchFamily="2" charset="0"/>
              </a:rPr>
              <a:t>Freedman Citizenship vs. Democrat’s “Negro Supremacy”</a:t>
            </a:r>
          </a:p>
          <a:p>
            <a:pPr marL="342900" indent="-342900">
              <a:buFont typeface="Arial" panose="020B0604020202020204" pitchFamily="34" charset="0"/>
              <a:buChar char="•"/>
            </a:pPr>
            <a:r>
              <a:rPr lang="en-US" sz="2400" b="1" dirty="0">
                <a:latin typeface="Times" pitchFamily="2" charset="0"/>
              </a:rPr>
              <a:t>G.A.R. = Grand Army of the Republic </a:t>
            </a:r>
            <a:r>
              <a:rPr lang="en-US" sz="2400" dirty="0">
                <a:latin typeface="Times" pitchFamily="2" charset="0"/>
              </a:rPr>
              <a:t>(Veterans’ Pensions)</a:t>
            </a:r>
          </a:p>
          <a:p>
            <a:pPr marL="342900" indent="-342900">
              <a:buFont typeface="Arial" panose="020B0604020202020204" pitchFamily="34" charset="0"/>
              <a:buChar char="•"/>
            </a:pPr>
            <a:r>
              <a:rPr lang="en-US" sz="2400" dirty="0">
                <a:latin typeface="Times" pitchFamily="2" charset="0"/>
              </a:rPr>
              <a:t>Wave the </a:t>
            </a:r>
            <a:r>
              <a:rPr lang="en-US" sz="2400" b="1" dirty="0">
                <a:latin typeface="Times" pitchFamily="2" charset="0"/>
              </a:rPr>
              <a:t>Bloody Shirt Campaign</a:t>
            </a:r>
          </a:p>
          <a:p>
            <a:pPr marL="342900" indent="-342900">
              <a:buFont typeface="Arial" panose="020B0604020202020204" pitchFamily="34" charset="0"/>
              <a:buChar char="•"/>
            </a:pPr>
            <a:endParaRPr lang="en-US" sz="2400" dirty="0">
              <a:latin typeface="Times" pitchFamily="2" charset="0"/>
            </a:endParaRPr>
          </a:p>
        </p:txBody>
      </p:sp>
      <p:pic>
        <p:nvPicPr>
          <p:cNvPr id="7" name="Picture 6">
            <a:extLst>
              <a:ext uri="{FF2B5EF4-FFF2-40B4-BE49-F238E27FC236}">
                <a16:creationId xmlns:a16="http://schemas.microsoft.com/office/drawing/2014/main" id="{EEC62230-415E-F404-256A-137CC0A49D85}"/>
              </a:ext>
            </a:extLst>
          </p:cNvPr>
          <p:cNvPicPr>
            <a:picLocks noChangeAspect="1"/>
          </p:cNvPicPr>
          <p:nvPr/>
        </p:nvPicPr>
        <p:blipFill>
          <a:blip r:embed="rId4"/>
          <a:stretch>
            <a:fillRect/>
          </a:stretch>
        </p:blipFill>
        <p:spPr>
          <a:xfrm>
            <a:off x="5241947" y="3590706"/>
            <a:ext cx="3322627" cy="1554161"/>
          </a:xfrm>
          <a:prstGeom prst="rect">
            <a:avLst/>
          </a:prstGeom>
        </p:spPr>
      </p:pic>
    </p:spTree>
    <p:extLst>
      <p:ext uri="{BB962C8B-B14F-4D97-AF65-F5344CB8AC3E}">
        <p14:creationId xmlns:p14="http://schemas.microsoft.com/office/powerpoint/2010/main" val="29001798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a:solidFill>
            <a:schemeClr val="bg2"/>
          </a:solidFill>
          <a:ln>
            <a:solidFill>
              <a:schemeClr val="tx2"/>
            </a:solidFill>
          </a:ln>
        </p:spPr>
        <p:txBody>
          <a:bodyPr>
            <a:normAutofit fontScale="90000"/>
          </a:bodyPr>
          <a:lstStyle/>
          <a:p>
            <a:r>
              <a:rPr lang="en-US" dirty="0">
                <a:solidFill>
                  <a:srgbClr val="002060"/>
                </a:solidFill>
                <a:latin typeface="Congenial Black" panose="02000503040000020004" pitchFamily="2" charset="0"/>
              </a:rPr>
              <a:t>Protecting the Freedmen</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29837" y="1508918"/>
            <a:ext cx="4537788" cy="2925763"/>
          </a:xfrm>
          <a:ln>
            <a:solidFill>
              <a:srgbClr val="FFC000"/>
            </a:solidFill>
          </a:ln>
        </p:spPr>
      </p:pic>
      <p:sp>
        <p:nvSpPr>
          <p:cNvPr id="5" name="Rectangle 4"/>
          <p:cNvSpPr/>
          <p:nvPr/>
        </p:nvSpPr>
        <p:spPr>
          <a:xfrm>
            <a:off x="152400" y="1277815"/>
            <a:ext cx="2286000" cy="838200"/>
          </a:xfrm>
          <a:prstGeom prst="rect">
            <a:avLst/>
          </a:prstGeom>
          <a:solidFill>
            <a:srgbClr val="00206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New Roman" panose="02020603050405020304" pitchFamily="18" charset="0"/>
                <a:cs typeface="Times New Roman" panose="02020603050405020304" pitchFamily="18" charset="0"/>
              </a:rPr>
              <a:t>13</a:t>
            </a:r>
            <a:r>
              <a:rPr lang="en-US" sz="2400" baseline="30000" dirty="0">
                <a:latin typeface="Times New Roman" panose="02020603050405020304" pitchFamily="18" charset="0"/>
                <a:cs typeface="Times New Roman" panose="02020603050405020304" pitchFamily="18" charset="0"/>
              </a:rPr>
              <a:t>th</a:t>
            </a:r>
            <a:r>
              <a:rPr lang="en-US" sz="2400" dirty="0">
                <a:latin typeface="Times New Roman" panose="02020603050405020304" pitchFamily="18" charset="0"/>
                <a:cs typeface="Times New Roman" panose="02020603050405020304" pitchFamily="18" charset="0"/>
              </a:rPr>
              <a:t> Amendment 1865</a:t>
            </a:r>
          </a:p>
        </p:txBody>
      </p:sp>
      <p:sp>
        <p:nvSpPr>
          <p:cNvPr id="6" name="Rectangle 5"/>
          <p:cNvSpPr/>
          <p:nvPr/>
        </p:nvSpPr>
        <p:spPr>
          <a:xfrm>
            <a:off x="152400" y="2403230"/>
            <a:ext cx="2286000" cy="838200"/>
          </a:xfrm>
          <a:prstGeom prst="rect">
            <a:avLst/>
          </a:prstGeom>
          <a:solidFill>
            <a:srgbClr val="00206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New Roman" panose="02020603050405020304" pitchFamily="18" charset="0"/>
                <a:cs typeface="Times New Roman" panose="02020603050405020304" pitchFamily="18" charset="0"/>
              </a:rPr>
              <a:t>Freedmen’s Bureau 1865</a:t>
            </a:r>
          </a:p>
        </p:txBody>
      </p:sp>
      <p:sp>
        <p:nvSpPr>
          <p:cNvPr id="7" name="Rectangle 6"/>
          <p:cNvSpPr/>
          <p:nvPr/>
        </p:nvSpPr>
        <p:spPr>
          <a:xfrm>
            <a:off x="228600" y="3528645"/>
            <a:ext cx="2286000" cy="838200"/>
          </a:xfrm>
          <a:prstGeom prst="rect">
            <a:avLst/>
          </a:prstGeom>
          <a:solidFill>
            <a:srgbClr val="00206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New Roman" panose="02020603050405020304" pitchFamily="18" charset="0"/>
                <a:cs typeface="Times New Roman" panose="02020603050405020304" pitchFamily="18" charset="0"/>
              </a:rPr>
              <a:t>Civil Rights Act of 1866</a:t>
            </a:r>
          </a:p>
        </p:txBody>
      </p:sp>
      <p:sp>
        <p:nvSpPr>
          <p:cNvPr id="8" name="Rectangle 7"/>
          <p:cNvSpPr/>
          <p:nvPr/>
        </p:nvSpPr>
        <p:spPr>
          <a:xfrm>
            <a:off x="1905000" y="4741985"/>
            <a:ext cx="2286000" cy="838200"/>
          </a:xfrm>
          <a:prstGeom prst="rect">
            <a:avLst/>
          </a:prstGeom>
          <a:solidFill>
            <a:srgbClr val="00206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New Roman" panose="02020603050405020304" pitchFamily="18" charset="0"/>
                <a:cs typeface="Times New Roman" panose="02020603050405020304" pitchFamily="18" charset="0"/>
              </a:rPr>
              <a:t>Reconstruction Act of 1867</a:t>
            </a:r>
          </a:p>
        </p:txBody>
      </p:sp>
      <p:sp>
        <p:nvSpPr>
          <p:cNvPr id="9" name="Rectangle 8"/>
          <p:cNvSpPr/>
          <p:nvPr/>
        </p:nvSpPr>
        <p:spPr>
          <a:xfrm>
            <a:off x="4724400" y="4741985"/>
            <a:ext cx="2286000" cy="838200"/>
          </a:xfrm>
          <a:prstGeom prst="rect">
            <a:avLst/>
          </a:prstGeom>
          <a:solidFill>
            <a:srgbClr val="00206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New Roman" panose="02020603050405020304" pitchFamily="18" charset="0"/>
                <a:cs typeface="Times New Roman" panose="02020603050405020304" pitchFamily="18" charset="0"/>
              </a:rPr>
              <a:t>14</a:t>
            </a:r>
            <a:r>
              <a:rPr lang="en-US" sz="2400" baseline="30000" dirty="0">
                <a:latin typeface="Times New Roman" panose="02020603050405020304" pitchFamily="18" charset="0"/>
                <a:cs typeface="Times New Roman" panose="02020603050405020304" pitchFamily="18" charset="0"/>
              </a:rPr>
              <a:t>th</a:t>
            </a:r>
            <a:r>
              <a:rPr lang="en-US" sz="2400" dirty="0">
                <a:latin typeface="Times New Roman" panose="02020603050405020304" pitchFamily="18" charset="0"/>
                <a:cs typeface="Times New Roman" panose="02020603050405020304" pitchFamily="18" charset="0"/>
              </a:rPr>
              <a:t> Amendment 1868</a:t>
            </a:r>
          </a:p>
        </p:txBody>
      </p:sp>
      <p:sp>
        <p:nvSpPr>
          <p:cNvPr id="10" name="Rectangle 9"/>
          <p:cNvSpPr/>
          <p:nvPr/>
        </p:nvSpPr>
        <p:spPr>
          <a:xfrm>
            <a:off x="6477000" y="2738444"/>
            <a:ext cx="2286000" cy="828122"/>
          </a:xfrm>
          <a:prstGeom prst="rect">
            <a:avLst/>
          </a:prstGeom>
          <a:solidFill>
            <a:srgbClr val="00206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New Roman" panose="02020603050405020304" pitchFamily="18" charset="0"/>
                <a:cs typeface="Times New Roman" panose="02020603050405020304" pitchFamily="18" charset="0"/>
              </a:rPr>
              <a:t>KKK  Acts 1871</a:t>
            </a:r>
          </a:p>
        </p:txBody>
      </p:sp>
      <p:sp>
        <p:nvSpPr>
          <p:cNvPr id="11" name="Rectangle 10"/>
          <p:cNvSpPr/>
          <p:nvPr/>
        </p:nvSpPr>
        <p:spPr>
          <a:xfrm>
            <a:off x="6477000" y="3752310"/>
            <a:ext cx="2286000" cy="838200"/>
          </a:xfrm>
          <a:prstGeom prst="rect">
            <a:avLst/>
          </a:prstGeom>
          <a:solidFill>
            <a:srgbClr val="00206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New Roman" panose="02020603050405020304" pitchFamily="18" charset="0"/>
                <a:cs typeface="Times New Roman" panose="02020603050405020304" pitchFamily="18" charset="0"/>
              </a:rPr>
              <a:t>15</a:t>
            </a:r>
            <a:r>
              <a:rPr lang="en-US" sz="2400" baseline="30000" dirty="0">
                <a:latin typeface="Times New Roman" panose="02020603050405020304" pitchFamily="18" charset="0"/>
                <a:cs typeface="Times New Roman" panose="02020603050405020304" pitchFamily="18" charset="0"/>
              </a:rPr>
              <a:t>th</a:t>
            </a:r>
            <a:r>
              <a:rPr lang="en-US" sz="2400" dirty="0">
                <a:latin typeface="Times New Roman" panose="02020603050405020304" pitchFamily="18" charset="0"/>
                <a:cs typeface="Times New Roman" panose="02020603050405020304" pitchFamily="18" charset="0"/>
              </a:rPr>
              <a:t> Amendment 1870</a:t>
            </a:r>
          </a:p>
        </p:txBody>
      </p:sp>
      <p:sp>
        <p:nvSpPr>
          <p:cNvPr id="12" name="Rectangle 11"/>
          <p:cNvSpPr/>
          <p:nvPr/>
        </p:nvSpPr>
        <p:spPr>
          <a:xfrm>
            <a:off x="6477000" y="1296254"/>
            <a:ext cx="2286000" cy="12564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New Roman" panose="02020603050405020304" pitchFamily="18" charset="0"/>
                <a:cs typeface="Times New Roman" panose="02020603050405020304" pitchFamily="18" charset="0"/>
              </a:rPr>
              <a:t>Civil Rights Act (Enforcement Acts)  1875</a:t>
            </a:r>
          </a:p>
        </p:txBody>
      </p:sp>
      <p:sp>
        <p:nvSpPr>
          <p:cNvPr id="3" name="Rectangle 2">
            <a:extLst>
              <a:ext uri="{FF2B5EF4-FFF2-40B4-BE49-F238E27FC236}">
                <a16:creationId xmlns:a16="http://schemas.microsoft.com/office/drawing/2014/main" id="{5194EDD1-85D1-46FA-A2DA-CE61A3D6090F}"/>
              </a:ext>
            </a:extLst>
          </p:cNvPr>
          <p:cNvSpPr/>
          <p:nvPr/>
        </p:nvSpPr>
        <p:spPr>
          <a:xfrm>
            <a:off x="457200" y="5867400"/>
            <a:ext cx="7848600" cy="715962"/>
          </a:xfrm>
          <a:prstGeom prst="rect">
            <a:avLst/>
          </a:prstGeom>
          <a:solidFill>
            <a:schemeClr val="bg1">
              <a:lumMod val="9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Times" panose="02020603050405020304" pitchFamily="18" charset="0"/>
                <a:cs typeface="Times" panose="02020603050405020304" pitchFamily="18" charset="0"/>
              </a:rPr>
              <a:t>How did Southerners undermine federal government protections for freedmen?</a:t>
            </a:r>
          </a:p>
        </p:txBody>
      </p:sp>
    </p:spTree>
    <p:extLst>
      <p:ext uri="{BB962C8B-B14F-4D97-AF65-F5344CB8AC3E}">
        <p14:creationId xmlns:p14="http://schemas.microsoft.com/office/powerpoint/2010/main" val="18430404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a:solidFill>
            <a:schemeClr val="bg2"/>
          </a:solidFill>
          <a:ln>
            <a:solidFill>
              <a:schemeClr val="tx2"/>
            </a:solidFill>
          </a:ln>
        </p:spPr>
        <p:txBody>
          <a:bodyPr>
            <a:normAutofit/>
          </a:bodyPr>
          <a:lstStyle/>
          <a:p>
            <a:r>
              <a:rPr lang="en-US" sz="2800" dirty="0">
                <a:solidFill>
                  <a:schemeClr val="tx2"/>
                </a:solidFill>
                <a:latin typeface="Algerian" panose="04020705040A02060702" pitchFamily="82" charset="0"/>
              </a:rPr>
              <a:t>1</a:t>
            </a:r>
            <a:r>
              <a:rPr lang="en-US" sz="2800" baseline="30000" dirty="0">
                <a:solidFill>
                  <a:schemeClr val="tx2"/>
                </a:solidFill>
                <a:latin typeface="Algerian" panose="04020705040A02060702" pitchFamily="82" charset="0"/>
              </a:rPr>
              <a:t>st</a:t>
            </a:r>
            <a:r>
              <a:rPr lang="en-US" sz="2800" dirty="0">
                <a:solidFill>
                  <a:schemeClr val="tx2"/>
                </a:solidFill>
                <a:latin typeface="Algerian" panose="04020705040A02060702" pitchFamily="82" charset="0"/>
              </a:rPr>
              <a:t> Black Senators &amp; Congressmen, 1872</a:t>
            </a:r>
          </a:p>
        </p:txBody>
      </p:sp>
      <p:pic>
        <p:nvPicPr>
          <p:cNvPr id="4" name="Picture 3" descr="A close up of a map&#10;&#10;Description automatically generated">
            <a:extLst>
              <a:ext uri="{FF2B5EF4-FFF2-40B4-BE49-F238E27FC236}">
                <a16:creationId xmlns:a16="http://schemas.microsoft.com/office/drawing/2014/main" id="{63F0F73B-5FF2-4323-ADE1-44C5C149B3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684" y="1219200"/>
            <a:ext cx="7182716" cy="3429000"/>
          </a:xfrm>
          <a:prstGeom prst="rect">
            <a:avLst/>
          </a:prstGeom>
          <a:ln>
            <a:solidFill>
              <a:srgbClr val="002060"/>
            </a:solidFill>
          </a:ln>
        </p:spPr>
      </p:pic>
      <p:pic>
        <p:nvPicPr>
          <p:cNvPr id="512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943600" y="838200"/>
            <a:ext cx="2491563" cy="2819400"/>
          </a:xfrm>
          <a:prstGeom prst="rect">
            <a:avLst/>
          </a:prstGeom>
          <a:noFill/>
          <a:ln w="9525">
            <a:solidFill>
              <a:schemeClr val="accent6"/>
            </a:solidFill>
            <a:miter lim="800000"/>
            <a:headEnd/>
            <a:tailEnd/>
          </a:ln>
          <a:extLst>
            <a:ext uri="{909E8E84-426E-40DD-AFC4-6F175D3DCCD1}">
              <a14:hiddenFill xmlns:a14="http://schemas.microsoft.com/office/drawing/2010/main">
                <a:solidFill>
                  <a:schemeClr val="accent1"/>
                </a:solidFill>
              </a14:hiddenFill>
            </a:ext>
          </a:extLst>
        </p:spPr>
      </p:pic>
      <p:sp>
        <p:nvSpPr>
          <p:cNvPr id="5" name="Rectangle 4">
            <a:extLst>
              <a:ext uri="{FF2B5EF4-FFF2-40B4-BE49-F238E27FC236}">
                <a16:creationId xmlns:a16="http://schemas.microsoft.com/office/drawing/2014/main" id="{169189B2-D9E8-4D93-92E8-7A50FD85DEDA}"/>
              </a:ext>
            </a:extLst>
          </p:cNvPr>
          <p:cNvSpPr/>
          <p:nvPr/>
        </p:nvSpPr>
        <p:spPr>
          <a:xfrm>
            <a:off x="448456" y="4821836"/>
            <a:ext cx="8458200" cy="1981200"/>
          </a:xfrm>
          <a:prstGeom prst="rect">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u="sng" dirty="0">
                <a:latin typeface="Times New Roman" panose="02020603050405020304" pitchFamily="18" charset="0"/>
                <a:cs typeface="Times New Roman" panose="02020603050405020304" pitchFamily="18" charset="0"/>
              </a:rPr>
              <a:t>15</a:t>
            </a:r>
            <a:r>
              <a:rPr lang="en-US" sz="2400" b="1" u="sng" baseline="30000" dirty="0">
                <a:latin typeface="Times New Roman" panose="02020603050405020304" pitchFamily="18" charset="0"/>
                <a:cs typeface="Times New Roman" panose="02020603050405020304" pitchFamily="18" charset="0"/>
              </a:rPr>
              <a:t>th</a:t>
            </a:r>
            <a:r>
              <a:rPr lang="en-US" sz="2400" b="1" u="sng" dirty="0">
                <a:latin typeface="Times New Roman" panose="02020603050405020304" pitchFamily="18" charset="0"/>
                <a:cs typeface="Times New Roman" panose="02020603050405020304" pitchFamily="18" charset="0"/>
              </a:rPr>
              <a:t> Amendment</a:t>
            </a:r>
            <a:r>
              <a:rPr lang="en-US" sz="2400" b="1"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a:t>
            </a:r>
            <a:r>
              <a:rPr lang="en-US" sz="2400" i="1" dirty="0">
                <a:latin typeface="Times New Roman" panose="02020603050405020304" pitchFamily="18" charset="0"/>
                <a:cs typeface="Times New Roman" panose="02020603050405020304" pitchFamily="18" charset="0"/>
              </a:rPr>
              <a:t>African Americans enfranchisement</a:t>
            </a:r>
            <a:r>
              <a:rPr lang="en-US" sz="2400" dirty="0">
                <a:latin typeface="Times New Roman" panose="02020603050405020304" pitchFamily="18" charset="0"/>
                <a:cs typeface="Times New Roman" panose="02020603050405020304" pitchFamily="18" charset="0"/>
              </a:rPr>
              <a:t>)</a:t>
            </a:r>
          </a:p>
          <a:p>
            <a:pPr marL="342900" indent="-342900">
              <a:buFont typeface="Arial" panose="020B0604020202020204" pitchFamily="34" charset="0"/>
              <a:buChar char="•"/>
            </a:pPr>
            <a:r>
              <a:rPr lang="en-US" sz="2400" b="1" u="sng" dirty="0">
                <a:solidFill>
                  <a:srgbClr val="FFFF00"/>
                </a:solidFill>
                <a:latin typeface="Times New Roman" panose="02020603050405020304" pitchFamily="18" charset="0"/>
                <a:cs typeface="Times New Roman" panose="02020603050405020304" pitchFamily="18" charset="0"/>
              </a:rPr>
              <a:t>Poll Taxes, Literacy Test, &amp; Grandfather Clause</a:t>
            </a:r>
            <a:r>
              <a:rPr lang="en-US" sz="2400" b="1" dirty="0">
                <a:solidFill>
                  <a:srgbClr val="FFFF00"/>
                </a:solidFill>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used to limit enfranchisement</a:t>
            </a:r>
          </a:p>
          <a:p>
            <a:pPr marL="342900" indent="-342900">
              <a:buFont typeface="Arial" panose="020B0604020202020204" pitchFamily="34" charset="0"/>
              <a:buChar char="•"/>
            </a:pPr>
            <a:r>
              <a:rPr lang="en-US" sz="2400" b="1" u="sng" dirty="0">
                <a:solidFill>
                  <a:srgbClr val="FFFF00"/>
                </a:solidFill>
                <a:latin typeface="Times New Roman" panose="02020603050405020304" pitchFamily="18" charset="0"/>
                <a:cs typeface="Times New Roman" panose="02020603050405020304" pitchFamily="18" charset="0"/>
              </a:rPr>
              <a:t>Intimidation</a:t>
            </a:r>
            <a:r>
              <a:rPr lang="en-US" sz="2400" dirty="0">
                <a:latin typeface="Times New Roman" panose="02020603050405020304" pitchFamily="18" charset="0"/>
                <a:cs typeface="Times New Roman" panose="02020603050405020304" pitchFamily="18" charset="0"/>
              </a:rPr>
              <a:t> by (</a:t>
            </a:r>
            <a:r>
              <a:rPr lang="en-US" sz="2400" i="1" dirty="0">
                <a:solidFill>
                  <a:srgbClr val="FFFF00"/>
                </a:solidFill>
                <a:latin typeface="Times New Roman" panose="02020603050405020304" pitchFamily="18" charset="0"/>
                <a:cs typeface="Times New Roman" panose="02020603050405020304" pitchFamily="18" charset="0"/>
              </a:rPr>
              <a:t>KKK, Whiteman’s League, &amp; Knights of the Camelia</a:t>
            </a:r>
            <a:r>
              <a:rPr lang="en-US" sz="2400" dirty="0">
                <a:latin typeface="Times New Roman" panose="02020603050405020304" pitchFamily="18" charset="0"/>
                <a:cs typeface="Times New Roman" panose="02020603050405020304" pitchFamily="18" charset="0"/>
              </a:rPr>
              <a:t>)</a:t>
            </a:r>
          </a:p>
        </p:txBody>
      </p:sp>
      <p:pic>
        <p:nvPicPr>
          <p:cNvPr id="2050" name="Picture 2" descr="Image result for Reconstruction Intimidation">
            <a:extLst>
              <a:ext uri="{FF2B5EF4-FFF2-40B4-BE49-F238E27FC236}">
                <a16:creationId xmlns:a16="http://schemas.microsoft.com/office/drawing/2014/main" id="{E40168D0-4BB2-436A-9A11-A1B5FFBCC4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1466850"/>
            <a:ext cx="2085975" cy="2190750"/>
          </a:xfrm>
          <a:prstGeom prst="rect">
            <a:avLst/>
          </a:prstGeom>
          <a:noFill/>
          <a:ln>
            <a:solidFill>
              <a:srgbClr val="FFC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83610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a:solidFill>
            <a:schemeClr val="bg2"/>
          </a:solidFill>
          <a:ln>
            <a:solidFill>
              <a:srgbClr val="FF0000"/>
            </a:solidFill>
          </a:ln>
        </p:spPr>
        <p:txBody>
          <a:bodyPr/>
          <a:lstStyle/>
          <a:p>
            <a:r>
              <a:rPr lang="en-US" dirty="0">
                <a:solidFill>
                  <a:srgbClr val="002060"/>
                </a:solidFill>
                <a:latin typeface="Congenial Black" panose="02000503040000020004" pitchFamily="2" charset="0"/>
              </a:rPr>
              <a:t>Segregation</a:t>
            </a:r>
          </a:p>
        </p:txBody>
      </p:sp>
      <p:sp>
        <p:nvSpPr>
          <p:cNvPr id="3" name="Content Placeholder 2"/>
          <p:cNvSpPr>
            <a:spLocks noGrp="1"/>
          </p:cNvSpPr>
          <p:nvPr>
            <p:ph idx="1"/>
          </p:nvPr>
        </p:nvSpPr>
        <p:spPr>
          <a:xfrm>
            <a:off x="457200" y="1371600"/>
            <a:ext cx="8229600" cy="4754563"/>
          </a:xfrm>
          <a:solidFill>
            <a:schemeClr val="bg1"/>
          </a:solidFill>
          <a:ln>
            <a:solidFill>
              <a:schemeClr val="tx2"/>
            </a:solidFill>
          </a:ln>
        </p:spPr>
        <p:txBody>
          <a:bodyPr>
            <a:normAutofit/>
          </a:bodyPr>
          <a:lstStyle/>
          <a:p>
            <a:r>
              <a:rPr lang="en-US" sz="2400" b="1" u="sng" dirty="0">
                <a:solidFill>
                  <a:srgbClr val="002060"/>
                </a:solidFill>
                <a:latin typeface="Times New Roman" panose="02020603050405020304" pitchFamily="18" charset="0"/>
                <a:cs typeface="Times New Roman" panose="02020603050405020304" pitchFamily="18" charset="0"/>
              </a:rPr>
              <a:t>Civil Rights Act of 1875</a:t>
            </a:r>
            <a:r>
              <a:rPr lang="en-US" sz="2400" b="1" dirty="0">
                <a:solidFill>
                  <a:srgbClr val="002060"/>
                </a:solidFill>
                <a:latin typeface="Times New Roman" panose="02020603050405020304" pitchFamily="18" charset="0"/>
                <a:cs typeface="Times New Roman" panose="02020603050405020304" pitchFamily="18" charset="0"/>
              </a:rPr>
              <a:t>: (only a legislative victory) </a:t>
            </a:r>
          </a:p>
          <a:p>
            <a:pPr lvl="1"/>
            <a:r>
              <a:rPr lang="en-US" sz="2400" dirty="0">
                <a:latin typeface="Times New Roman" panose="02020603050405020304" pitchFamily="18" charset="0"/>
                <a:cs typeface="Times New Roman" panose="02020603050405020304" pitchFamily="18" charset="0"/>
              </a:rPr>
              <a:t>Not discrimination in public accommodations</a:t>
            </a:r>
          </a:p>
          <a:p>
            <a:pPr lvl="1"/>
            <a:r>
              <a:rPr lang="en-US" sz="2400" dirty="0">
                <a:latin typeface="Times New Roman" panose="02020603050405020304" pitchFamily="18" charset="0"/>
                <a:cs typeface="Times New Roman" panose="02020603050405020304" pitchFamily="18" charset="0"/>
              </a:rPr>
              <a:t>African Americans cannot be excluded from juries</a:t>
            </a: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5D16D949-7BAD-4B08-93CD-4B617921C6E6}"/>
              </a:ext>
            </a:extLst>
          </p:cNvPr>
          <p:cNvSpPr/>
          <p:nvPr/>
        </p:nvSpPr>
        <p:spPr>
          <a:xfrm>
            <a:off x="304800" y="2693178"/>
            <a:ext cx="6324600" cy="1143000"/>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i="1" u="sng" dirty="0">
                <a:latin typeface="Times New Roman" panose="02020603050405020304" pitchFamily="18" charset="0"/>
                <a:cs typeface="Times New Roman" panose="02020603050405020304" pitchFamily="18" charset="0"/>
              </a:rPr>
              <a:t>United States</a:t>
            </a:r>
            <a:r>
              <a:rPr lang="en-US" sz="2400" b="1" u="sng" dirty="0">
                <a:latin typeface="Times New Roman" panose="02020603050405020304" pitchFamily="18" charset="0"/>
                <a:cs typeface="Times New Roman" panose="02020603050405020304" pitchFamily="18" charset="0"/>
              </a:rPr>
              <a:t> v. </a:t>
            </a:r>
            <a:r>
              <a:rPr lang="en-US" sz="2400" b="1" i="1" u="sng" dirty="0">
                <a:latin typeface="Times New Roman" panose="02020603050405020304" pitchFamily="18" charset="0"/>
                <a:cs typeface="Times New Roman" panose="02020603050405020304" pitchFamily="18" charset="0"/>
              </a:rPr>
              <a:t>Stanley 1883</a:t>
            </a:r>
            <a:r>
              <a:rPr lang="en-US" sz="2400" i="1" dirty="0">
                <a:latin typeface="Times New Roman" panose="02020603050405020304" pitchFamily="18" charset="0"/>
                <a:cs typeface="Times New Roman" panose="02020603050405020304" pitchFamily="18" charset="0"/>
              </a:rPr>
              <a:t>: Congress does not have the authority to regulate public accommodations</a:t>
            </a:r>
            <a:endParaRPr lang="en-US" sz="2400" dirty="0">
              <a:solidFill>
                <a:schemeClr val="bg1"/>
              </a:solidFill>
              <a:latin typeface="Times New Roman" panose="02020603050405020304" pitchFamily="18" charset="0"/>
              <a:cs typeface="Times New Roman" panose="02020603050405020304" pitchFamily="18" charset="0"/>
            </a:endParaRPr>
          </a:p>
        </p:txBody>
      </p:sp>
      <p:pic>
        <p:nvPicPr>
          <p:cNvPr id="8" name="Picture 7" descr="A close up of a newspaper&#10;&#10;Description automatically generated">
            <a:extLst>
              <a:ext uri="{FF2B5EF4-FFF2-40B4-BE49-F238E27FC236}">
                <a16:creationId xmlns:a16="http://schemas.microsoft.com/office/drawing/2014/main" id="{BBAFC990-B7F4-4CD9-96A8-1F4DC53FA9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53112" y="3124200"/>
            <a:ext cx="2833688" cy="3306763"/>
          </a:xfrm>
          <a:prstGeom prst="rect">
            <a:avLst/>
          </a:prstGeom>
          <a:ln>
            <a:solidFill>
              <a:srgbClr val="FF0000"/>
            </a:solidFill>
          </a:ln>
        </p:spPr>
      </p:pic>
      <p:sp>
        <p:nvSpPr>
          <p:cNvPr id="4" name="Rectangle 3">
            <a:extLst>
              <a:ext uri="{FF2B5EF4-FFF2-40B4-BE49-F238E27FC236}">
                <a16:creationId xmlns:a16="http://schemas.microsoft.com/office/drawing/2014/main" id="{7BE723A7-B2D0-45AB-992F-52EC7ADA0A30}"/>
              </a:ext>
            </a:extLst>
          </p:cNvPr>
          <p:cNvSpPr/>
          <p:nvPr/>
        </p:nvSpPr>
        <p:spPr>
          <a:xfrm>
            <a:off x="762000" y="4191000"/>
            <a:ext cx="4876800" cy="914400"/>
          </a:xfrm>
          <a:prstGeom prst="rect">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u="sng" dirty="0">
                <a:latin typeface="Times" panose="02020603050405020304" pitchFamily="18" charset="0"/>
                <a:cs typeface="Times" panose="02020603050405020304" pitchFamily="18" charset="0"/>
              </a:rPr>
              <a:t>Black Codes</a:t>
            </a:r>
            <a:r>
              <a:rPr lang="en-US" sz="2400" b="1" dirty="0">
                <a:latin typeface="Times" panose="02020603050405020304" pitchFamily="18" charset="0"/>
                <a:cs typeface="Times" panose="02020603050405020304" pitchFamily="18" charset="0"/>
              </a:rPr>
              <a:t> </a:t>
            </a:r>
            <a:r>
              <a:rPr lang="en-US" sz="2400" dirty="0">
                <a:latin typeface="Times" panose="02020603050405020304" pitchFamily="18" charset="0"/>
                <a:cs typeface="Times" panose="02020603050405020304" pitchFamily="18" charset="0"/>
              </a:rPr>
              <a:t>– promoted segregation </a:t>
            </a:r>
          </a:p>
        </p:txBody>
      </p:sp>
    </p:spTree>
    <p:extLst>
      <p:ext uri="{BB962C8B-B14F-4D97-AF65-F5344CB8AC3E}">
        <p14:creationId xmlns:p14="http://schemas.microsoft.com/office/powerpoint/2010/main" val="585415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6103"/>
          </a:xfrm>
          <a:solidFill>
            <a:schemeClr val="bg2"/>
          </a:solidFill>
          <a:ln>
            <a:solidFill>
              <a:srgbClr val="FF0000"/>
            </a:solidFill>
          </a:ln>
        </p:spPr>
        <p:txBody>
          <a:bodyPr>
            <a:normAutofit fontScale="90000"/>
          </a:bodyPr>
          <a:lstStyle/>
          <a:p>
            <a:r>
              <a:rPr lang="en-US" dirty="0">
                <a:solidFill>
                  <a:schemeClr val="tx2"/>
                </a:solidFill>
                <a:latin typeface="Congenial Black" panose="02000503040000020004" pitchFamily="2" charset="0"/>
              </a:rPr>
              <a:t>KKK Got to Go Away</a:t>
            </a:r>
          </a:p>
        </p:txBody>
      </p:sp>
      <p:sp>
        <p:nvSpPr>
          <p:cNvPr id="3" name="Content Placeholder 2"/>
          <p:cNvSpPr>
            <a:spLocks noGrp="1"/>
          </p:cNvSpPr>
          <p:nvPr>
            <p:ph idx="1"/>
          </p:nvPr>
        </p:nvSpPr>
        <p:spPr>
          <a:xfrm>
            <a:off x="457200" y="1371600"/>
            <a:ext cx="8229600" cy="4754563"/>
          </a:xfrm>
          <a:solidFill>
            <a:schemeClr val="bg1"/>
          </a:solidFill>
          <a:ln>
            <a:solidFill>
              <a:schemeClr val="tx2"/>
            </a:solidFill>
          </a:ln>
        </p:spPr>
        <p:txBody>
          <a:bodyPr>
            <a:normAutofit/>
          </a:bodyPr>
          <a:lstStyle/>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endParaRPr lang="en-US" sz="1000" dirty="0">
              <a:latin typeface="Times New Roman" panose="02020603050405020304" pitchFamily="18" charset="0"/>
              <a:cs typeface="Times New Roman" panose="02020603050405020304" pitchFamily="18" charset="0"/>
            </a:endParaRPr>
          </a:p>
          <a:p>
            <a:r>
              <a:rPr lang="en-US" sz="2400" b="1" dirty="0">
                <a:solidFill>
                  <a:srgbClr val="002060"/>
                </a:solidFill>
                <a:latin typeface="Times New Roman" panose="02020603050405020304" pitchFamily="18" charset="0"/>
                <a:cs typeface="Times New Roman" panose="02020603050405020304" pitchFamily="18" charset="0"/>
              </a:rPr>
              <a:t>Wave the Bloody Shirt Campaign</a:t>
            </a:r>
          </a:p>
          <a:p>
            <a:r>
              <a:rPr lang="en-US" sz="2400" b="1" dirty="0">
                <a:solidFill>
                  <a:srgbClr val="002060"/>
                </a:solidFill>
                <a:latin typeface="Times New Roman" panose="02020603050405020304" pitchFamily="18" charset="0"/>
                <a:cs typeface="Times New Roman" panose="02020603050405020304" pitchFamily="18" charset="0"/>
              </a:rPr>
              <a:t>KKK or Force Acts 1870 &amp; 71</a:t>
            </a:r>
          </a:p>
          <a:p>
            <a:pPr lvl="1"/>
            <a:r>
              <a:rPr lang="en-US" sz="2400" dirty="0">
                <a:latin typeface="Times New Roman" panose="02020603050405020304" pitchFamily="18" charset="0"/>
                <a:cs typeface="Times New Roman" panose="02020603050405020304" pitchFamily="18" charset="0"/>
              </a:rPr>
              <a:t>Influencing, intimidation of African American voters</a:t>
            </a:r>
          </a:p>
          <a:p>
            <a:pPr marL="457200" lvl="1" indent="0">
              <a:buNone/>
            </a:pPr>
            <a:r>
              <a:rPr lang="en-US" sz="2400" dirty="0">
                <a:latin typeface="Times New Roman" panose="02020603050405020304" pitchFamily="18" charset="0"/>
                <a:cs typeface="Times New Roman" panose="02020603050405020304" pitchFamily="18" charset="0"/>
              </a:rPr>
              <a:t>    or registration a felony offense</a:t>
            </a:r>
          </a:p>
          <a:p>
            <a:pPr marL="457200" lvl="1" indent="0">
              <a:buNone/>
            </a:pPr>
            <a:r>
              <a:rPr lang="en-US" sz="2400" dirty="0">
                <a:latin typeface="Times New Roman" panose="02020603050405020304" pitchFamily="18" charset="0"/>
                <a:cs typeface="Times New Roman" panose="02020603050405020304" pitchFamily="18" charset="0"/>
              </a:rPr>
              <a:t>-  U.S. Military enforcement </a:t>
            </a:r>
          </a:p>
        </p:txBody>
      </p:sp>
      <p:sp>
        <p:nvSpPr>
          <p:cNvPr id="4" name="Rectangle 3">
            <a:extLst>
              <a:ext uri="{FF2B5EF4-FFF2-40B4-BE49-F238E27FC236}">
                <a16:creationId xmlns:a16="http://schemas.microsoft.com/office/drawing/2014/main" id="{0486D00E-E18D-4806-AE3F-E8391321D42A}"/>
              </a:ext>
            </a:extLst>
          </p:cNvPr>
          <p:cNvSpPr/>
          <p:nvPr/>
        </p:nvSpPr>
        <p:spPr>
          <a:xfrm>
            <a:off x="264826" y="990600"/>
            <a:ext cx="8610600" cy="1905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latin typeface="Times New Roman" panose="02020603050405020304" pitchFamily="18" charset="0"/>
                <a:cs typeface="Times New Roman" panose="02020603050405020304" pitchFamily="18" charset="0"/>
              </a:rPr>
              <a:t>I met four white men about six miles south of </a:t>
            </a:r>
            <a:r>
              <a:rPr lang="en-US" sz="1600" dirty="0" err="1">
                <a:latin typeface="Times New Roman" panose="02020603050405020304" pitchFamily="18" charset="0"/>
                <a:cs typeface="Times New Roman" panose="02020603050405020304" pitchFamily="18" charset="0"/>
              </a:rPr>
              <a:t>Keachie</a:t>
            </a:r>
            <a:r>
              <a:rPr lang="en-US" sz="1600" dirty="0">
                <a:latin typeface="Times New Roman" panose="02020603050405020304" pitchFamily="18" charset="0"/>
                <a:cs typeface="Times New Roman" panose="02020603050405020304" pitchFamily="18" charset="0"/>
              </a:rPr>
              <a:t>, De Soto Parish. One of them asked me who I belonged to. I told him no one. So him and two others struck me with a stick and told me they were going to kill me and every other Negro who told them that they did not belong to anyone. One of them who knew me told the others, "Let Henry alone for he is a hard-working nigger and a good nigger." They left me and I then went on to Shreveport. I seen over twelve colored men and women, beat, shot and hung between there and Shreveport.</a:t>
            </a:r>
          </a:p>
          <a:p>
            <a:pPr marL="511175"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Henry Adams </a:t>
            </a:r>
          </a:p>
        </p:txBody>
      </p:sp>
      <p:pic>
        <p:nvPicPr>
          <p:cNvPr id="6" name="Picture 5" descr="A picture containing text, book&#10;&#10;Description automatically generated">
            <a:extLst>
              <a:ext uri="{FF2B5EF4-FFF2-40B4-BE49-F238E27FC236}">
                <a16:creationId xmlns:a16="http://schemas.microsoft.com/office/drawing/2014/main" id="{F5DD7FF1-B65D-4EBA-A312-BFAD528298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00355" y="4267201"/>
            <a:ext cx="3538845" cy="2389822"/>
          </a:xfrm>
          <a:prstGeom prst="rect">
            <a:avLst/>
          </a:prstGeom>
          <a:ln>
            <a:solidFill>
              <a:srgbClr val="002060"/>
            </a:solidFill>
          </a:ln>
        </p:spPr>
      </p:pic>
    </p:spTree>
    <p:extLst>
      <p:ext uri="{BB962C8B-B14F-4D97-AF65-F5344CB8AC3E}">
        <p14:creationId xmlns:p14="http://schemas.microsoft.com/office/powerpoint/2010/main" val="11234709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0271F-7830-6FBD-0808-E3A167A1C0AD}"/>
              </a:ext>
            </a:extLst>
          </p:cNvPr>
          <p:cNvSpPr>
            <a:spLocks noGrp="1"/>
          </p:cNvSpPr>
          <p:nvPr>
            <p:ph type="title"/>
          </p:nvPr>
        </p:nvSpPr>
        <p:spPr>
          <a:xfrm>
            <a:off x="457200" y="274638"/>
            <a:ext cx="8229600" cy="639762"/>
          </a:xfrm>
          <a:solidFill>
            <a:schemeClr val="bg1"/>
          </a:solidFill>
          <a:ln>
            <a:solidFill>
              <a:srgbClr val="FF0000"/>
            </a:solidFill>
          </a:ln>
        </p:spPr>
        <p:txBody>
          <a:bodyPr>
            <a:normAutofit fontScale="90000"/>
          </a:bodyPr>
          <a:lstStyle/>
          <a:p>
            <a:r>
              <a:rPr lang="en-US" dirty="0">
                <a:solidFill>
                  <a:srgbClr val="002060"/>
                </a:solidFill>
                <a:latin typeface="Congenial Black" panose="02000503040000020004" pitchFamily="2" charset="0"/>
              </a:rPr>
              <a:t>Reconstruction Perspective</a:t>
            </a:r>
          </a:p>
        </p:txBody>
      </p:sp>
      <p:sp>
        <p:nvSpPr>
          <p:cNvPr id="3" name="Content Placeholder 2">
            <a:extLst>
              <a:ext uri="{FF2B5EF4-FFF2-40B4-BE49-F238E27FC236}">
                <a16:creationId xmlns:a16="http://schemas.microsoft.com/office/drawing/2014/main" id="{A5EC49FE-4965-6A14-EF15-6CC32487BBC5}"/>
              </a:ext>
            </a:extLst>
          </p:cNvPr>
          <p:cNvSpPr>
            <a:spLocks noGrp="1"/>
          </p:cNvSpPr>
          <p:nvPr>
            <p:ph idx="1"/>
          </p:nvPr>
        </p:nvSpPr>
        <p:spPr>
          <a:xfrm>
            <a:off x="457200" y="1143000"/>
            <a:ext cx="8229600" cy="4983163"/>
          </a:xfrm>
          <a:solidFill>
            <a:schemeClr val="bg1"/>
          </a:solidFill>
        </p:spPr>
        <p:txBody>
          <a:bodyPr>
            <a:normAutofit/>
          </a:bodyPr>
          <a:lstStyle/>
          <a:p>
            <a:pPr marL="0" indent="0">
              <a:buNone/>
            </a:pPr>
            <a:r>
              <a:rPr lang="en-US" sz="2400" dirty="0">
                <a:latin typeface="Times" panose="02020603050405020304" pitchFamily="18" charset="0"/>
                <a:cs typeface="Times" panose="02020603050405020304" pitchFamily="18" charset="0"/>
              </a:rPr>
              <a:t>Reconstruction was a point in American history where the United States could reset the nation back to the foundational ideas of the Declaration of Independence and the Constitution.</a:t>
            </a:r>
          </a:p>
          <a:p>
            <a:r>
              <a:rPr lang="en-US" sz="2400" dirty="0">
                <a:latin typeface="Times" panose="02020603050405020304" pitchFamily="18" charset="0"/>
                <a:cs typeface="Times" panose="02020603050405020304" pitchFamily="18" charset="0"/>
              </a:rPr>
              <a:t>Evaluate why historians consider Reconstruction, the Revolution that failed. </a:t>
            </a:r>
          </a:p>
          <a:p>
            <a:r>
              <a:rPr lang="en-US" sz="2400" dirty="0">
                <a:latin typeface="Times" panose="02020603050405020304" pitchFamily="18" charset="0"/>
                <a:cs typeface="Times" panose="02020603050405020304" pitchFamily="18" charset="0"/>
              </a:rPr>
              <a:t>Examine the perspectives of the following four groups </a:t>
            </a:r>
          </a:p>
        </p:txBody>
      </p:sp>
      <p:pic>
        <p:nvPicPr>
          <p:cNvPr id="1026" name="Picture 2" descr="Freedman | Abolition, Emancipation, Reconstruction | Britannica">
            <a:extLst>
              <a:ext uri="{FF2B5EF4-FFF2-40B4-BE49-F238E27FC236}">
                <a16:creationId xmlns:a16="http://schemas.microsoft.com/office/drawing/2014/main" id="{1B5BDB95-D2C1-66E7-80A1-4B67449A48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645824"/>
            <a:ext cx="1752600" cy="270893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descr="Radical Republicans - Wikipedia">
            <a:extLst>
              <a:ext uri="{FF2B5EF4-FFF2-40B4-BE49-F238E27FC236}">
                <a16:creationId xmlns:a16="http://schemas.microsoft.com/office/drawing/2014/main" id="{9E993A60-7F8F-1BEC-1FF0-E7C7F53956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0632" y="3634580"/>
            <a:ext cx="1752600" cy="270893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construction | Definition, Summary, Timeline &amp; Facts | Britannica">
            <a:extLst>
              <a:ext uri="{FF2B5EF4-FFF2-40B4-BE49-F238E27FC236}">
                <a16:creationId xmlns:a16="http://schemas.microsoft.com/office/drawing/2014/main" id="{3B681CF1-85DA-19A6-DCFF-C3B6447579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36464" y="3634580"/>
            <a:ext cx="1752600" cy="270893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2" name="Picture 8" descr="The American Redeemers, a story - African American Registry">
            <a:extLst>
              <a:ext uri="{FF2B5EF4-FFF2-40B4-BE49-F238E27FC236}">
                <a16:creationId xmlns:a16="http://schemas.microsoft.com/office/drawing/2014/main" id="{044CBBDD-3D9F-8B6C-37D5-6D48EC1388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02296" y="3635829"/>
            <a:ext cx="1752600" cy="270768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12FFABB-76B5-10FF-3048-80E30D030DCA}"/>
              </a:ext>
            </a:extLst>
          </p:cNvPr>
          <p:cNvSpPr/>
          <p:nvPr/>
        </p:nvSpPr>
        <p:spPr>
          <a:xfrm>
            <a:off x="152400" y="6126163"/>
            <a:ext cx="2061616" cy="457199"/>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panose="02020603050405020304" pitchFamily="18" charset="0"/>
                <a:cs typeface="Times" panose="02020603050405020304" pitchFamily="18" charset="0"/>
              </a:rPr>
              <a:t>Freedmen</a:t>
            </a:r>
          </a:p>
        </p:txBody>
      </p:sp>
      <p:sp>
        <p:nvSpPr>
          <p:cNvPr id="5" name="Rectangle 4">
            <a:extLst>
              <a:ext uri="{FF2B5EF4-FFF2-40B4-BE49-F238E27FC236}">
                <a16:creationId xmlns:a16="http://schemas.microsoft.com/office/drawing/2014/main" id="{40E84B25-A591-B8BD-D730-B2E8E115F481}"/>
              </a:ext>
            </a:extLst>
          </p:cNvPr>
          <p:cNvSpPr/>
          <p:nvPr/>
        </p:nvSpPr>
        <p:spPr>
          <a:xfrm>
            <a:off x="2264217" y="6126163"/>
            <a:ext cx="2061616" cy="457199"/>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panose="02020603050405020304" pitchFamily="18" charset="0"/>
                <a:cs typeface="Times" panose="02020603050405020304" pitchFamily="18" charset="0"/>
              </a:rPr>
              <a:t>Radical Republicans</a:t>
            </a:r>
          </a:p>
        </p:txBody>
      </p:sp>
      <p:sp>
        <p:nvSpPr>
          <p:cNvPr id="6" name="Rectangle 5">
            <a:extLst>
              <a:ext uri="{FF2B5EF4-FFF2-40B4-BE49-F238E27FC236}">
                <a16:creationId xmlns:a16="http://schemas.microsoft.com/office/drawing/2014/main" id="{342D7023-7C66-F313-76C5-40B02C085AF2}"/>
              </a:ext>
            </a:extLst>
          </p:cNvPr>
          <p:cNvSpPr/>
          <p:nvPr/>
        </p:nvSpPr>
        <p:spPr>
          <a:xfrm>
            <a:off x="4364480" y="6128842"/>
            <a:ext cx="2061616" cy="457199"/>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panose="02020603050405020304" pitchFamily="18" charset="0"/>
                <a:cs typeface="Times" panose="02020603050405020304" pitchFamily="18" charset="0"/>
              </a:rPr>
              <a:t>Reconstruction Presidents</a:t>
            </a:r>
          </a:p>
        </p:txBody>
      </p:sp>
      <p:sp>
        <p:nvSpPr>
          <p:cNvPr id="7" name="Rectangle 6">
            <a:extLst>
              <a:ext uri="{FF2B5EF4-FFF2-40B4-BE49-F238E27FC236}">
                <a16:creationId xmlns:a16="http://schemas.microsoft.com/office/drawing/2014/main" id="{3ED137F5-AF35-6356-7177-2732313C05E5}"/>
              </a:ext>
            </a:extLst>
          </p:cNvPr>
          <p:cNvSpPr/>
          <p:nvPr/>
        </p:nvSpPr>
        <p:spPr>
          <a:xfrm>
            <a:off x="6482465" y="6126163"/>
            <a:ext cx="2061616" cy="457199"/>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panose="02020603050405020304" pitchFamily="18" charset="0"/>
                <a:cs typeface="Times" panose="02020603050405020304" pitchFamily="18" charset="0"/>
              </a:rPr>
              <a:t>Redeemers</a:t>
            </a:r>
          </a:p>
        </p:txBody>
      </p:sp>
    </p:spTree>
    <p:extLst>
      <p:ext uri="{BB962C8B-B14F-4D97-AF65-F5344CB8AC3E}">
        <p14:creationId xmlns:p14="http://schemas.microsoft.com/office/powerpoint/2010/main" val="25215074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a:ln>
            <a:solidFill>
              <a:srgbClr val="FF0000"/>
            </a:solidFill>
          </a:ln>
        </p:spPr>
        <p:txBody>
          <a:bodyPr>
            <a:normAutofit/>
          </a:bodyPr>
          <a:lstStyle/>
          <a:p>
            <a:r>
              <a:rPr lang="en-US" sz="3600" dirty="0">
                <a:solidFill>
                  <a:srgbClr val="002060"/>
                </a:solidFill>
                <a:latin typeface="Congenial Black" panose="02000503040000020004" pitchFamily="2" charset="0"/>
              </a:rPr>
              <a:t>Congressional Reconstruction</a:t>
            </a:r>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066800"/>
            <a:ext cx="8305800" cy="525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a:extLst>
              <a:ext uri="{FF2B5EF4-FFF2-40B4-BE49-F238E27FC236}">
                <a16:creationId xmlns:a16="http://schemas.microsoft.com/office/drawing/2014/main" id="{0F9558A9-3AE7-46E1-9046-FED6F1FC8C9F}"/>
              </a:ext>
            </a:extLst>
          </p:cNvPr>
          <p:cNvSpPr/>
          <p:nvPr/>
        </p:nvSpPr>
        <p:spPr>
          <a:xfrm>
            <a:off x="1600200" y="2743200"/>
            <a:ext cx="7391400" cy="9906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New Roman" panose="02020603050405020304" pitchFamily="18" charset="0"/>
                <a:cs typeface="Times New Roman" panose="02020603050405020304" pitchFamily="18" charset="0"/>
              </a:rPr>
              <a:t>1. Why were both Lincoln’s 10% Plan and Johnson’s Plan for Reconstruction rejected by Radical Republicans? </a:t>
            </a:r>
          </a:p>
        </p:txBody>
      </p:sp>
      <p:sp>
        <p:nvSpPr>
          <p:cNvPr id="6" name="Rectangle 5">
            <a:extLst>
              <a:ext uri="{FF2B5EF4-FFF2-40B4-BE49-F238E27FC236}">
                <a16:creationId xmlns:a16="http://schemas.microsoft.com/office/drawing/2014/main" id="{072452C4-B3C9-4988-AF60-6B3F3AE66120}"/>
              </a:ext>
            </a:extLst>
          </p:cNvPr>
          <p:cNvSpPr/>
          <p:nvPr/>
        </p:nvSpPr>
        <p:spPr>
          <a:xfrm>
            <a:off x="1562100" y="3837451"/>
            <a:ext cx="7391400" cy="9906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New Roman" panose="02020603050405020304" pitchFamily="18" charset="0"/>
                <a:cs typeface="Times New Roman" panose="02020603050405020304" pitchFamily="18" charset="0"/>
              </a:rPr>
              <a:t>2. How was the Reconstruction Acts of 1867 different from both Lincoln’s and Johnson’s Plan?</a:t>
            </a:r>
          </a:p>
        </p:txBody>
      </p:sp>
      <p:sp>
        <p:nvSpPr>
          <p:cNvPr id="7" name="Rectangle 6">
            <a:extLst>
              <a:ext uri="{FF2B5EF4-FFF2-40B4-BE49-F238E27FC236}">
                <a16:creationId xmlns:a16="http://schemas.microsoft.com/office/drawing/2014/main" id="{0C413D6C-15A1-41A7-B4FB-AFBF950A843C}"/>
              </a:ext>
            </a:extLst>
          </p:cNvPr>
          <p:cNvSpPr/>
          <p:nvPr/>
        </p:nvSpPr>
        <p:spPr>
          <a:xfrm>
            <a:off x="1562100" y="4929615"/>
            <a:ext cx="7391400" cy="9906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New Roman" panose="02020603050405020304" pitchFamily="18" charset="0"/>
                <a:cs typeface="Times New Roman" panose="02020603050405020304" pitchFamily="18" charset="0"/>
              </a:rPr>
              <a:t>3. Why did the Radical Republicans fail to bring about a Revolution in America after the Civil War? </a:t>
            </a:r>
          </a:p>
        </p:txBody>
      </p:sp>
    </p:spTree>
    <p:extLst>
      <p:ext uri="{BB962C8B-B14F-4D97-AF65-F5344CB8AC3E}">
        <p14:creationId xmlns:p14="http://schemas.microsoft.com/office/powerpoint/2010/main" val="2750041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Content Placeholder 4" descr="A person wearing a suit and tie&#10;&#10;Description automatically generated">
            <a:extLst>
              <a:ext uri="{FF2B5EF4-FFF2-40B4-BE49-F238E27FC236}">
                <a16:creationId xmlns:a16="http://schemas.microsoft.com/office/drawing/2014/main" id="{A619AA0A-AE78-496B-B5DE-6EC5D16920B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644" r="6408"/>
          <a:stretch/>
        </p:blipFill>
        <p:spPr>
          <a:xfrm>
            <a:off x="20" y="10"/>
            <a:ext cx="3476673" cy="6857990"/>
          </a:xfrm>
          <a:prstGeom prst="rect">
            <a:avLst/>
          </a:prstGeom>
          <a:solidFill>
            <a:schemeClr val="bg1"/>
          </a:solidFill>
          <a:effectLst/>
        </p:spPr>
      </p:pic>
      <p:cxnSp>
        <p:nvCxnSpPr>
          <p:cNvPr id="13" name="Straight Connector 12">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id="{6E6B089D-7BA5-4507-8A6B-0787BE4BBBCF}"/>
              </a:ext>
            </a:extLst>
          </p:cNvPr>
          <p:cNvSpPr>
            <a:spLocks noGrp="1"/>
          </p:cNvSpPr>
          <p:nvPr>
            <p:ph idx="1"/>
          </p:nvPr>
        </p:nvSpPr>
        <p:spPr>
          <a:xfrm>
            <a:off x="3724073" y="1371600"/>
            <a:ext cx="4939867" cy="4852219"/>
          </a:xfrm>
          <a:solidFill>
            <a:schemeClr val="tx2"/>
          </a:solidFill>
          <a:ln>
            <a:solidFill>
              <a:schemeClr val="bg2"/>
            </a:solidFill>
          </a:ln>
        </p:spPr>
        <p:txBody>
          <a:bodyPr>
            <a:normAutofit/>
          </a:bodyPr>
          <a:lstStyle/>
          <a:p>
            <a:pPr marL="457200" indent="-457200">
              <a:buFont typeface="+mj-lt"/>
              <a:buAutoNum type="alphaUcPeriod"/>
            </a:pPr>
            <a:r>
              <a:rPr lang="en-US" sz="2400" dirty="0">
                <a:solidFill>
                  <a:schemeClr val="bg1"/>
                </a:solidFill>
                <a:latin typeface="Times New Roman" panose="02020603050405020304" pitchFamily="18" charset="0"/>
                <a:cs typeface="Times New Roman" panose="02020603050405020304" pitchFamily="18" charset="0"/>
              </a:rPr>
              <a:t>Select ONE of the following and explain how it supported Thaddeus Stevens view of Reconstruction.</a:t>
            </a:r>
          </a:p>
          <a:p>
            <a:pPr marL="628650">
              <a:buFont typeface="Wingdings" panose="05000000000000000000" pitchFamily="2" charset="2"/>
              <a:buChar char="§"/>
            </a:pPr>
            <a:r>
              <a:rPr lang="en-US" sz="2400" dirty="0">
                <a:solidFill>
                  <a:schemeClr val="bg1"/>
                </a:solidFill>
                <a:latin typeface="Times New Roman" panose="02020603050405020304" pitchFamily="18" charset="0"/>
                <a:cs typeface="Times New Roman" panose="02020603050405020304" pitchFamily="18" charset="0"/>
              </a:rPr>
              <a:t>14</a:t>
            </a:r>
            <a:r>
              <a:rPr lang="en-US" sz="2400" baseline="30000" dirty="0">
                <a:solidFill>
                  <a:schemeClr val="bg1"/>
                </a:solidFill>
                <a:latin typeface="Times New Roman" panose="02020603050405020304" pitchFamily="18" charset="0"/>
                <a:cs typeface="Times New Roman" panose="02020603050405020304" pitchFamily="18" charset="0"/>
              </a:rPr>
              <a:t>th</a:t>
            </a:r>
            <a:r>
              <a:rPr lang="en-US" sz="2400" dirty="0">
                <a:solidFill>
                  <a:schemeClr val="bg1"/>
                </a:solidFill>
                <a:latin typeface="Times New Roman" panose="02020603050405020304" pitchFamily="18" charset="0"/>
                <a:cs typeface="Times New Roman" panose="02020603050405020304" pitchFamily="18" charset="0"/>
              </a:rPr>
              <a:t> Amendment </a:t>
            </a:r>
          </a:p>
          <a:p>
            <a:pPr marL="628650">
              <a:buFont typeface="Wingdings" panose="05000000000000000000" pitchFamily="2" charset="2"/>
              <a:buChar char="§"/>
            </a:pPr>
            <a:r>
              <a:rPr lang="en-US" sz="2400" dirty="0">
                <a:solidFill>
                  <a:schemeClr val="bg1"/>
                </a:solidFill>
                <a:latin typeface="Times New Roman" panose="02020603050405020304" pitchFamily="18" charset="0"/>
                <a:cs typeface="Times New Roman" panose="02020603050405020304" pitchFamily="18" charset="0"/>
              </a:rPr>
              <a:t>15</a:t>
            </a:r>
            <a:r>
              <a:rPr lang="en-US" sz="2400" baseline="30000" dirty="0">
                <a:solidFill>
                  <a:schemeClr val="bg1"/>
                </a:solidFill>
                <a:latin typeface="Times New Roman" panose="02020603050405020304" pitchFamily="18" charset="0"/>
                <a:cs typeface="Times New Roman" panose="02020603050405020304" pitchFamily="18" charset="0"/>
              </a:rPr>
              <a:t>th</a:t>
            </a:r>
            <a:r>
              <a:rPr lang="en-US" sz="2400" dirty="0">
                <a:solidFill>
                  <a:schemeClr val="bg1"/>
                </a:solidFill>
                <a:latin typeface="Times New Roman" panose="02020603050405020304" pitchFamily="18" charset="0"/>
                <a:cs typeface="Times New Roman" panose="02020603050405020304" pitchFamily="18" charset="0"/>
              </a:rPr>
              <a:t> Amendment</a:t>
            </a:r>
          </a:p>
          <a:p>
            <a:pPr marL="628650">
              <a:buFont typeface="Wingdings" panose="05000000000000000000" pitchFamily="2" charset="2"/>
              <a:buChar char="§"/>
            </a:pPr>
            <a:r>
              <a:rPr lang="en-US" sz="2400" dirty="0">
                <a:solidFill>
                  <a:schemeClr val="bg1"/>
                </a:solidFill>
                <a:latin typeface="Times New Roman" panose="02020603050405020304" pitchFamily="18" charset="0"/>
                <a:cs typeface="Times New Roman" panose="02020603050405020304" pitchFamily="18" charset="0"/>
              </a:rPr>
              <a:t>KKK Acts of 1871</a:t>
            </a:r>
          </a:p>
          <a:p>
            <a:pPr marL="0" indent="0">
              <a:buNone/>
            </a:pPr>
            <a:r>
              <a:rPr lang="en-US" sz="2400" dirty="0">
                <a:solidFill>
                  <a:schemeClr val="bg1"/>
                </a:solidFill>
                <a:latin typeface="Times New Roman" panose="02020603050405020304" pitchFamily="18" charset="0"/>
                <a:cs typeface="Times New Roman" panose="02020603050405020304" pitchFamily="18" charset="0"/>
              </a:rPr>
              <a:t>B. Explain ONE way in which Radical Republican Plans for Reconstruction caused the failure of a revolution.</a:t>
            </a:r>
          </a:p>
        </p:txBody>
      </p:sp>
      <p:sp>
        <p:nvSpPr>
          <p:cNvPr id="6" name="Rectangle 5">
            <a:extLst>
              <a:ext uri="{FF2B5EF4-FFF2-40B4-BE49-F238E27FC236}">
                <a16:creationId xmlns:a16="http://schemas.microsoft.com/office/drawing/2014/main" id="{64FD99A8-CFF4-4A7D-ACB0-E542325F1C7E}"/>
              </a:ext>
            </a:extLst>
          </p:cNvPr>
          <p:cNvSpPr/>
          <p:nvPr/>
        </p:nvSpPr>
        <p:spPr>
          <a:xfrm>
            <a:off x="304800" y="215100"/>
            <a:ext cx="5514907" cy="8381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000" dirty="0">
                <a:latin typeface="Times New Roman" panose="02020603050405020304" pitchFamily="18" charset="0"/>
                <a:cs typeface="Times New Roman" panose="02020603050405020304" pitchFamily="18" charset="0"/>
              </a:rPr>
              <a:t>“No government can be free that does not allow all its citizens to participate in the formation and execution of her laws”</a:t>
            </a:r>
          </a:p>
        </p:txBody>
      </p:sp>
      <p:sp>
        <p:nvSpPr>
          <p:cNvPr id="2" name="Title 1">
            <a:extLst>
              <a:ext uri="{FF2B5EF4-FFF2-40B4-BE49-F238E27FC236}">
                <a16:creationId xmlns:a16="http://schemas.microsoft.com/office/drawing/2014/main" id="{F674FB81-AD63-49F7-B54A-2D5972570949}"/>
              </a:ext>
            </a:extLst>
          </p:cNvPr>
          <p:cNvSpPr>
            <a:spLocks noGrp="1"/>
          </p:cNvSpPr>
          <p:nvPr>
            <p:ph type="title"/>
          </p:nvPr>
        </p:nvSpPr>
        <p:spPr>
          <a:xfrm>
            <a:off x="119402" y="5356740"/>
            <a:ext cx="3237907" cy="838162"/>
          </a:xfrm>
          <a:solidFill>
            <a:schemeClr val="bg1"/>
          </a:solidFill>
          <a:ln>
            <a:solidFill>
              <a:srgbClr val="002060"/>
            </a:solidFill>
          </a:ln>
        </p:spPr>
        <p:txBody>
          <a:bodyPr anchor="b">
            <a:normAutofit/>
          </a:bodyPr>
          <a:lstStyle/>
          <a:p>
            <a:pPr>
              <a:lnSpc>
                <a:spcPct val="90000"/>
              </a:lnSpc>
            </a:pPr>
            <a:r>
              <a:rPr lang="en-US" sz="2400" dirty="0">
                <a:solidFill>
                  <a:schemeClr val="accent1"/>
                </a:solidFill>
                <a:latin typeface="Algerian" panose="04020705040A02060702" pitchFamily="82" charset="0"/>
              </a:rPr>
              <a:t>Thaddeus Stevens Hallmark</a:t>
            </a:r>
          </a:p>
        </p:txBody>
      </p:sp>
    </p:spTree>
    <p:extLst>
      <p:ext uri="{BB962C8B-B14F-4D97-AF65-F5344CB8AC3E}">
        <p14:creationId xmlns:p14="http://schemas.microsoft.com/office/powerpoint/2010/main" val="15701793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b="1" dirty="0"/>
              <a:t>Guiding Question</a:t>
            </a:r>
          </a:p>
        </p:txBody>
      </p:sp>
      <p:sp>
        <p:nvSpPr>
          <p:cNvPr id="3" name="Content Placeholder 2"/>
          <p:cNvSpPr>
            <a:spLocks noGrp="1"/>
          </p:cNvSpPr>
          <p:nvPr>
            <p:ph idx="1"/>
          </p:nvPr>
        </p:nvSpPr>
        <p:spPr>
          <a:xfrm>
            <a:off x="457200" y="1143000"/>
            <a:ext cx="8229600" cy="4983163"/>
          </a:xfrm>
        </p:spPr>
        <p:txBody>
          <a:bodyPr>
            <a:normAutofit/>
          </a:bodyPr>
          <a:lstStyle/>
          <a:p>
            <a:pPr marL="58738" lvl="1" indent="0">
              <a:buNone/>
            </a:pPr>
            <a:r>
              <a:rPr lang="en-US" sz="1800" b="1" dirty="0"/>
              <a:t>Key Concept 5.3: </a:t>
            </a:r>
            <a:r>
              <a:rPr lang="en-US" sz="1800" dirty="0"/>
              <a:t>The Union victory in the Civil War and the contested reconstruction of the South settled the issue of slavery and secession, but left unresolved many questions about the power of the federal government and citizenship rights. </a:t>
            </a:r>
            <a:endParaRPr lang="en-US" sz="2400" b="1" dirty="0"/>
          </a:p>
          <a:p>
            <a:r>
              <a:rPr lang="en-US" sz="2400" b="1" dirty="0"/>
              <a:t>How did the Civil War &amp; Reconstruction change the United States politically, socially and economically?</a:t>
            </a:r>
          </a:p>
          <a:p>
            <a:pPr lvl="1"/>
            <a:r>
              <a:rPr lang="en-US" sz="2000" b="1" dirty="0">
                <a:solidFill>
                  <a:schemeClr val="accent6">
                    <a:lumMod val="75000"/>
                  </a:schemeClr>
                </a:solidFill>
              </a:rPr>
              <a:t>Some historians have called Reconstruction a “Glorious Failure”? How accurate is this description?</a:t>
            </a:r>
            <a:endParaRPr lang="en-US" sz="2000" dirty="0">
              <a:solidFill>
                <a:schemeClr val="accent6">
                  <a:lumMod val="75000"/>
                </a:schemeClr>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3581400"/>
            <a:ext cx="7238999" cy="3105150"/>
          </a:xfrm>
          <a:prstGeom prst="rect">
            <a:avLst/>
          </a:prstGeom>
        </p:spPr>
      </p:pic>
    </p:spTree>
    <p:extLst>
      <p:ext uri="{BB962C8B-B14F-4D97-AF65-F5344CB8AC3E}">
        <p14:creationId xmlns:p14="http://schemas.microsoft.com/office/powerpoint/2010/main" val="16254726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820CD-535A-4F85-8409-C0364755F29F}"/>
              </a:ext>
            </a:extLst>
          </p:cNvPr>
          <p:cNvSpPr>
            <a:spLocks noGrp="1"/>
          </p:cNvSpPr>
          <p:nvPr>
            <p:ph type="title"/>
          </p:nvPr>
        </p:nvSpPr>
        <p:spPr>
          <a:xfrm>
            <a:off x="457200" y="274638"/>
            <a:ext cx="8229600" cy="792162"/>
          </a:xfrm>
          <a:solidFill>
            <a:schemeClr val="bg1"/>
          </a:solidFill>
          <a:ln>
            <a:solidFill>
              <a:srgbClr val="FF0000"/>
            </a:solidFill>
          </a:ln>
        </p:spPr>
        <p:txBody>
          <a:bodyPr/>
          <a:lstStyle/>
          <a:p>
            <a:r>
              <a:rPr lang="en-US" b="1" dirty="0">
                <a:solidFill>
                  <a:srgbClr val="002060"/>
                </a:solidFill>
                <a:latin typeface="Algerian" panose="04020705040A02060702" pitchFamily="82" charset="0"/>
              </a:rPr>
              <a:t>DBQ - prompt</a:t>
            </a:r>
          </a:p>
        </p:txBody>
      </p:sp>
      <p:sp>
        <p:nvSpPr>
          <p:cNvPr id="3" name="Content Placeholder 2">
            <a:extLst>
              <a:ext uri="{FF2B5EF4-FFF2-40B4-BE49-F238E27FC236}">
                <a16:creationId xmlns:a16="http://schemas.microsoft.com/office/drawing/2014/main" id="{3C1152AD-4212-4E73-A1C4-149B5BCF1408}"/>
              </a:ext>
            </a:extLst>
          </p:cNvPr>
          <p:cNvSpPr>
            <a:spLocks noGrp="1"/>
          </p:cNvSpPr>
          <p:nvPr>
            <p:ph idx="1"/>
          </p:nvPr>
        </p:nvSpPr>
        <p:spPr>
          <a:xfrm>
            <a:off x="457200" y="1447800"/>
            <a:ext cx="8229600" cy="4678363"/>
          </a:xfrm>
          <a:ln/>
        </p:spPr>
        <p:style>
          <a:lnRef idx="2">
            <a:schemeClr val="dk1"/>
          </a:lnRef>
          <a:fillRef idx="1">
            <a:schemeClr val="lt1"/>
          </a:fillRef>
          <a:effectRef idx="0">
            <a:schemeClr val="dk1"/>
          </a:effectRef>
          <a:fontRef idx="minor">
            <a:schemeClr val="dk1"/>
          </a:fontRef>
        </p:style>
        <p:txBody>
          <a:bodyPr>
            <a:normAutofit/>
          </a:bodyPr>
          <a:lstStyle/>
          <a:p>
            <a:pPr marL="0" indent="0">
              <a:buNone/>
            </a:pPr>
            <a:r>
              <a:rPr lang="en-US" sz="2000" b="1" dirty="0">
                <a:latin typeface="Times" panose="02020603050405020304" pitchFamily="18" charset="0"/>
                <a:cs typeface="Times" panose="02020603050405020304" pitchFamily="18" charset="0"/>
              </a:rPr>
              <a:t>Prompt: </a:t>
            </a:r>
            <a:r>
              <a:rPr lang="en-US" sz="2000" dirty="0">
                <a:latin typeface="Times" panose="02020603050405020304" pitchFamily="18" charset="0"/>
                <a:cs typeface="Times" panose="02020603050405020304" pitchFamily="18" charset="0"/>
              </a:rPr>
              <a:t>Civil War and it’s cost in lives was supposed to bring about a rebirth of the United States fomented by Reconstruction.  Evaluate the degree in which historians’ assessment that Reconstruction was a failed revolution is the correct view of the time period from 1865 to 1877?</a:t>
            </a:r>
          </a:p>
          <a:p>
            <a:pPr marL="0" indent="0">
              <a:buNone/>
            </a:pPr>
            <a:endParaRPr lang="en-US" sz="2800" dirty="0">
              <a:latin typeface="Times" panose="02020603050405020304" pitchFamily="18" charset="0"/>
              <a:cs typeface="Times" panose="02020603050405020304" pitchFamily="18" charset="0"/>
            </a:endParaRPr>
          </a:p>
          <a:p>
            <a:pPr marL="0" indent="0">
              <a:buNone/>
            </a:pPr>
            <a:endParaRPr lang="en-US" sz="2800" dirty="0">
              <a:latin typeface="Times" panose="02020603050405020304" pitchFamily="18" charset="0"/>
              <a:cs typeface="Times" panose="02020603050405020304" pitchFamily="18" charset="0"/>
            </a:endParaRPr>
          </a:p>
          <a:p>
            <a:pPr marL="0" indent="0">
              <a:buNone/>
            </a:pPr>
            <a:endParaRPr lang="en-US" sz="2400" dirty="0">
              <a:latin typeface="Times" panose="02020603050405020304" pitchFamily="18" charset="0"/>
              <a:cs typeface="Times" panose="02020603050405020304" pitchFamily="18" charset="0"/>
            </a:endParaRPr>
          </a:p>
        </p:txBody>
      </p:sp>
      <p:cxnSp>
        <p:nvCxnSpPr>
          <p:cNvPr id="5" name="Straight Connector 4">
            <a:extLst>
              <a:ext uri="{FF2B5EF4-FFF2-40B4-BE49-F238E27FC236}">
                <a16:creationId xmlns:a16="http://schemas.microsoft.com/office/drawing/2014/main" id="{E50E3021-696F-7243-97AC-AF815ECA8C19}"/>
              </a:ext>
            </a:extLst>
          </p:cNvPr>
          <p:cNvCxnSpPr/>
          <p:nvPr/>
        </p:nvCxnSpPr>
        <p:spPr>
          <a:xfrm>
            <a:off x="762000" y="3200400"/>
            <a:ext cx="76200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14C9805-C266-8F4A-81A4-581F7EE461BA}"/>
              </a:ext>
            </a:extLst>
          </p:cNvPr>
          <p:cNvCxnSpPr/>
          <p:nvPr/>
        </p:nvCxnSpPr>
        <p:spPr>
          <a:xfrm>
            <a:off x="4572000" y="2819400"/>
            <a:ext cx="0" cy="312420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4BE186E8-5DF8-224A-8FC2-D9510AB52CEB}"/>
              </a:ext>
            </a:extLst>
          </p:cNvPr>
          <p:cNvSpPr/>
          <p:nvPr/>
        </p:nvSpPr>
        <p:spPr>
          <a:xfrm>
            <a:off x="1219200" y="2743200"/>
            <a:ext cx="2895600" cy="381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Times" pitchFamily="2" charset="0"/>
              </a:rPr>
              <a:t>Success</a:t>
            </a:r>
          </a:p>
        </p:txBody>
      </p:sp>
      <p:sp>
        <p:nvSpPr>
          <p:cNvPr id="9" name="Rectangle 8">
            <a:extLst>
              <a:ext uri="{FF2B5EF4-FFF2-40B4-BE49-F238E27FC236}">
                <a16:creationId xmlns:a16="http://schemas.microsoft.com/office/drawing/2014/main" id="{7CF5FAC5-BF78-284D-ADD5-090FF263162C}"/>
              </a:ext>
            </a:extLst>
          </p:cNvPr>
          <p:cNvSpPr/>
          <p:nvPr/>
        </p:nvSpPr>
        <p:spPr>
          <a:xfrm>
            <a:off x="5181600" y="2734962"/>
            <a:ext cx="2895600" cy="381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pitchFamily="2" charset="0"/>
              </a:rPr>
              <a:t>Failure</a:t>
            </a:r>
          </a:p>
        </p:txBody>
      </p:sp>
      <p:sp>
        <p:nvSpPr>
          <p:cNvPr id="10" name="Rectangle 9">
            <a:extLst>
              <a:ext uri="{FF2B5EF4-FFF2-40B4-BE49-F238E27FC236}">
                <a16:creationId xmlns:a16="http://schemas.microsoft.com/office/drawing/2014/main" id="{BA9ECF8D-01CD-A74B-A658-5CD4892A4059}"/>
              </a:ext>
            </a:extLst>
          </p:cNvPr>
          <p:cNvSpPr/>
          <p:nvPr/>
        </p:nvSpPr>
        <p:spPr>
          <a:xfrm>
            <a:off x="304800" y="3428999"/>
            <a:ext cx="3657600" cy="5333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latin typeface="Times" pitchFamily="2" charset="0"/>
              </a:rPr>
              <a:t>What is achieve? How can you turn it into a bases for a thesis</a:t>
            </a:r>
          </a:p>
        </p:txBody>
      </p:sp>
      <p:sp>
        <p:nvSpPr>
          <p:cNvPr id="11" name="Rectangle 10">
            <a:extLst>
              <a:ext uri="{FF2B5EF4-FFF2-40B4-BE49-F238E27FC236}">
                <a16:creationId xmlns:a16="http://schemas.microsoft.com/office/drawing/2014/main" id="{F4706CD9-2756-0A49-A1F0-DD2D7E05D7F9}"/>
              </a:ext>
            </a:extLst>
          </p:cNvPr>
          <p:cNvSpPr/>
          <p:nvPr/>
        </p:nvSpPr>
        <p:spPr>
          <a:xfrm>
            <a:off x="4827373" y="3428999"/>
            <a:ext cx="3657600" cy="5333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latin typeface="Times" pitchFamily="2" charset="0"/>
              </a:rPr>
              <a:t>Why is it a failure? How can you turn it into a bases for a thesis</a:t>
            </a:r>
          </a:p>
        </p:txBody>
      </p:sp>
    </p:spTree>
    <p:extLst>
      <p:ext uri="{BB962C8B-B14F-4D97-AF65-F5344CB8AC3E}">
        <p14:creationId xmlns:p14="http://schemas.microsoft.com/office/powerpoint/2010/main" val="17961328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Autofit/>
          </a:bodyPr>
          <a:lstStyle/>
          <a:p>
            <a:r>
              <a:rPr lang="en-US" sz="3600" b="1" dirty="0">
                <a:solidFill>
                  <a:schemeClr val="accent4">
                    <a:lumMod val="75000"/>
                  </a:schemeClr>
                </a:solidFill>
                <a:latin typeface="Times New Roman" panose="02020603050405020304" pitchFamily="18" charset="0"/>
                <a:cs typeface="Times New Roman" panose="02020603050405020304" pitchFamily="18" charset="0"/>
              </a:rPr>
              <a:t>Today’s Focus</a:t>
            </a:r>
          </a:p>
        </p:txBody>
      </p:sp>
      <p:sp>
        <p:nvSpPr>
          <p:cNvPr id="3" name="Content Placeholder 2"/>
          <p:cNvSpPr>
            <a:spLocks noGrp="1"/>
          </p:cNvSpPr>
          <p:nvPr>
            <p:ph idx="1"/>
          </p:nvPr>
        </p:nvSpPr>
        <p:spPr>
          <a:xfrm>
            <a:off x="457200" y="1066800"/>
            <a:ext cx="8229600" cy="5410200"/>
          </a:xfrm>
        </p:spPr>
        <p:style>
          <a:lnRef idx="2">
            <a:schemeClr val="accent2"/>
          </a:lnRef>
          <a:fillRef idx="1">
            <a:schemeClr val="lt1"/>
          </a:fillRef>
          <a:effectRef idx="0">
            <a:schemeClr val="accent2"/>
          </a:effectRef>
          <a:fontRef idx="minor">
            <a:schemeClr val="dk1"/>
          </a:fontRef>
        </p:style>
        <p:txBody>
          <a:bodyPr>
            <a:normAutofit/>
          </a:bodyPr>
          <a:lstStyle/>
          <a:p>
            <a:pPr marL="0" indent="0">
              <a:buNone/>
            </a:pPr>
            <a:r>
              <a:rPr lang="en-US" sz="1800" b="1" dirty="0">
                <a:solidFill>
                  <a:srgbClr val="002060"/>
                </a:solidFill>
                <a:latin typeface="Times New Roman" panose="02020603050405020304" pitchFamily="18" charset="0"/>
                <a:cs typeface="Times New Roman" panose="02020603050405020304" pitchFamily="18" charset="0"/>
              </a:rPr>
              <a:t>E.Q.</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a:latin typeface="Times New Roman" panose="02020603050405020304" pitchFamily="18" charset="0"/>
                <a:cs typeface="Times New Roman" panose="02020603050405020304" pitchFamily="18" charset="0"/>
              </a:rPr>
              <a:t>How effective was Reconstruction at rebuilding the union and achieving transformation of American society</a:t>
            </a:r>
          </a:p>
          <a:p>
            <a:pPr marL="0" indent="0">
              <a:buNone/>
            </a:pPr>
            <a:r>
              <a:rPr lang="en-US" sz="1800" b="1" i="1" dirty="0">
                <a:solidFill>
                  <a:srgbClr val="002060"/>
                </a:solidFill>
                <a:latin typeface="Times New Roman" panose="02020603050405020304" pitchFamily="18" charset="0"/>
                <a:cs typeface="Times New Roman" panose="02020603050405020304" pitchFamily="18" charset="0"/>
              </a:rPr>
              <a:t>Students can:</a:t>
            </a:r>
            <a:r>
              <a:rPr lang="en-US" sz="1800" dirty="0">
                <a:solidFill>
                  <a:srgbClr val="002060"/>
                </a:solidFill>
                <a:latin typeface="Times New Roman" panose="02020603050405020304" pitchFamily="18" charset="0"/>
                <a:cs typeface="Times New Roman" panose="02020603050405020304" pitchFamily="18" charset="0"/>
              </a:rPr>
              <a:t> </a:t>
            </a:r>
          </a:p>
          <a:p>
            <a:pPr lvl="0"/>
            <a:r>
              <a:rPr lang="en-US" sz="1900" dirty="0">
                <a:latin typeface="Times New Roman" panose="02020603050405020304" pitchFamily="18" charset="0"/>
                <a:cs typeface="Times New Roman" panose="02020603050405020304" pitchFamily="18" charset="0"/>
              </a:rPr>
              <a:t>Evaluate the effectiveness of the Civil War Amendments </a:t>
            </a:r>
          </a:p>
          <a:p>
            <a:pPr lvl="0"/>
            <a:r>
              <a:rPr lang="en-US" sz="1900" dirty="0">
                <a:latin typeface="Times New Roman" panose="02020603050405020304" pitchFamily="18" charset="0"/>
                <a:cs typeface="Times New Roman" panose="02020603050405020304" pitchFamily="18" charset="0"/>
              </a:rPr>
              <a:t>Decipher whether the former confederacy was rebuilt into the “New South” </a:t>
            </a:r>
          </a:p>
          <a:p>
            <a:pPr lvl="0"/>
            <a:r>
              <a:rPr lang="en-US" sz="1900" dirty="0">
                <a:latin typeface="Times New Roman" panose="02020603050405020304" pitchFamily="18" charset="0"/>
                <a:cs typeface="Times New Roman" panose="02020603050405020304" pitchFamily="18" charset="0"/>
              </a:rPr>
              <a:t>Determine the short and long term impacts of Reconstruction on the United States </a:t>
            </a:r>
            <a:endParaRPr lang="en-US" sz="1800" dirty="0">
              <a:latin typeface="Times New Roman" panose="02020603050405020304" pitchFamily="18" charset="0"/>
              <a:cs typeface="Times New Roman" panose="02020603050405020304" pitchFamily="18" charset="0"/>
            </a:endParaRPr>
          </a:p>
          <a:p>
            <a:pPr marL="0" indent="0">
              <a:buNone/>
            </a:pPr>
            <a:r>
              <a:rPr lang="en-US" sz="2000" dirty="0">
                <a:solidFill>
                  <a:srgbClr val="002060"/>
                </a:solidFill>
                <a:latin typeface="Times New Roman" panose="02020603050405020304" pitchFamily="18" charset="0"/>
                <a:cs typeface="Times New Roman" panose="02020603050405020304" pitchFamily="18" charset="0"/>
              </a:rPr>
              <a:t>Agenda</a:t>
            </a:r>
          </a:p>
          <a:p>
            <a:pPr lvl="1"/>
            <a:r>
              <a:rPr lang="en-US" sz="1900" dirty="0">
                <a:latin typeface="Times New Roman" panose="02020603050405020304" pitchFamily="18" charset="0"/>
                <a:cs typeface="Times New Roman" panose="02020603050405020304" pitchFamily="18" charset="0"/>
              </a:rPr>
              <a:t>Impeding progress of Reconstruction</a:t>
            </a:r>
          </a:p>
          <a:p>
            <a:pPr lvl="1"/>
            <a:r>
              <a:rPr lang="en-US" sz="1900" dirty="0">
                <a:latin typeface="Times New Roman" panose="02020603050405020304" pitchFamily="18" charset="0"/>
                <a:cs typeface="Times New Roman" panose="02020603050405020304" pitchFamily="18" charset="0"/>
              </a:rPr>
              <a:t>Hey Ho! Reconstruction Got to Go!</a:t>
            </a:r>
          </a:p>
          <a:p>
            <a:pPr lvl="1"/>
            <a:r>
              <a:rPr lang="en-US" sz="1900" dirty="0">
                <a:latin typeface="Times New Roman" panose="02020603050405020304" pitchFamily="18" charset="0"/>
                <a:cs typeface="Times New Roman" panose="02020603050405020304" pitchFamily="18" charset="0"/>
              </a:rPr>
              <a:t>Thesis Face OFF</a:t>
            </a:r>
          </a:p>
          <a:p>
            <a:pPr marL="285750" lvl="1">
              <a:buSzPct val="125000"/>
              <a:buFont typeface="Arial" panose="020B0604020202020204" pitchFamily="34" charset="0"/>
              <a:buChar char="•"/>
            </a:pPr>
            <a:r>
              <a:rPr lang="en-US" sz="1800" b="1" dirty="0">
                <a:solidFill>
                  <a:srgbClr val="FF0000"/>
                </a:solidFill>
                <a:latin typeface="Times New Roman" panose="02020603050405020304" pitchFamily="18" charset="0"/>
                <a:cs typeface="Times New Roman" panose="02020603050405020304" pitchFamily="18" charset="0"/>
              </a:rPr>
              <a:t>Homework:</a:t>
            </a:r>
          </a:p>
          <a:p>
            <a:pPr marL="685800" lvl="2">
              <a:buSzPct val="125000"/>
            </a:pPr>
            <a:r>
              <a:rPr lang="en-US" sz="2000" b="1" dirty="0">
                <a:solidFill>
                  <a:srgbClr val="FF0000"/>
                </a:solidFill>
                <a:latin typeface="Times New Roman" panose="02020603050405020304" pitchFamily="18" charset="0"/>
                <a:cs typeface="Times New Roman" panose="02020603050405020304" pitchFamily="18" charset="0"/>
              </a:rPr>
              <a:t>Reconstruction DBQ</a:t>
            </a:r>
          </a:p>
          <a:p>
            <a:pPr marL="685800" lvl="2">
              <a:buSzPct val="125000"/>
            </a:pPr>
            <a:r>
              <a:rPr lang="en-US" sz="2000" b="1" dirty="0">
                <a:solidFill>
                  <a:srgbClr val="FF0000"/>
                </a:solidFill>
                <a:latin typeface="Times New Roman" panose="02020603050405020304" pitchFamily="18" charset="0"/>
                <a:cs typeface="Times New Roman" panose="02020603050405020304" pitchFamily="18" charset="0"/>
              </a:rPr>
              <a:t>Unit V test – Wed. 3/3</a:t>
            </a:r>
            <a:endParaRPr lang="en-US" sz="2000" dirty="0"/>
          </a:p>
        </p:txBody>
      </p:sp>
    </p:spTree>
    <p:extLst>
      <p:ext uri="{BB962C8B-B14F-4D97-AF65-F5344CB8AC3E}">
        <p14:creationId xmlns:p14="http://schemas.microsoft.com/office/powerpoint/2010/main" val="908827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a:solidFill>
            <a:schemeClr val="bg1"/>
          </a:solidFill>
          <a:ln>
            <a:solidFill>
              <a:srgbClr val="FF0000"/>
            </a:solidFill>
          </a:ln>
        </p:spPr>
        <p:txBody>
          <a:bodyPr>
            <a:normAutofit fontScale="90000"/>
          </a:bodyPr>
          <a:lstStyle/>
          <a:p>
            <a:r>
              <a:rPr lang="en-US" dirty="0">
                <a:solidFill>
                  <a:srgbClr val="002060"/>
                </a:solidFill>
                <a:latin typeface="Congenial Black" panose="02000503040000020004" pitchFamily="2" charset="0"/>
              </a:rPr>
              <a:t>Impeding Progress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600" y="1600200"/>
            <a:ext cx="5715000" cy="4648200"/>
          </a:xfrm>
          <a:ln>
            <a:solidFill>
              <a:schemeClr val="tx2"/>
            </a:solidFill>
          </a:ln>
        </p:spPr>
      </p:pic>
      <p:sp>
        <p:nvSpPr>
          <p:cNvPr id="5" name="Rectangle 4"/>
          <p:cNvSpPr/>
          <p:nvPr/>
        </p:nvSpPr>
        <p:spPr>
          <a:xfrm>
            <a:off x="5334000" y="1524000"/>
            <a:ext cx="36576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Times New Roman" panose="02020603050405020304" pitchFamily="18" charset="0"/>
                <a:cs typeface="Times New Roman" panose="02020603050405020304" pitchFamily="18" charset="0"/>
              </a:rPr>
              <a:t>Identify factors that caused the downfall of Reconstruction </a:t>
            </a:r>
          </a:p>
        </p:txBody>
      </p:sp>
      <p:sp>
        <p:nvSpPr>
          <p:cNvPr id="6" name="Rectangle 5"/>
          <p:cNvSpPr/>
          <p:nvPr/>
        </p:nvSpPr>
        <p:spPr>
          <a:xfrm>
            <a:off x="4724400" y="2667000"/>
            <a:ext cx="29718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New Roman" panose="02020603050405020304" pitchFamily="18" charset="0"/>
                <a:cs typeface="Times New Roman" panose="02020603050405020304" pitchFamily="18" charset="0"/>
              </a:rPr>
              <a:t>Reintegrate the South</a:t>
            </a:r>
          </a:p>
        </p:txBody>
      </p:sp>
      <p:sp>
        <p:nvSpPr>
          <p:cNvPr id="8" name="Rectangle 7"/>
          <p:cNvSpPr/>
          <p:nvPr/>
        </p:nvSpPr>
        <p:spPr>
          <a:xfrm>
            <a:off x="4724400" y="3352800"/>
            <a:ext cx="29718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New Roman" panose="02020603050405020304" pitchFamily="18" charset="0"/>
                <a:cs typeface="Times New Roman" panose="02020603050405020304" pitchFamily="18" charset="0"/>
              </a:rPr>
              <a:t>Rebuild the South</a:t>
            </a:r>
          </a:p>
        </p:txBody>
      </p:sp>
      <p:sp>
        <p:nvSpPr>
          <p:cNvPr id="9" name="Rectangle 8"/>
          <p:cNvSpPr/>
          <p:nvPr/>
        </p:nvSpPr>
        <p:spPr>
          <a:xfrm>
            <a:off x="4724400" y="4402015"/>
            <a:ext cx="3657600" cy="6945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New Roman" panose="02020603050405020304" pitchFamily="18" charset="0"/>
                <a:cs typeface="Times New Roman" panose="02020603050405020304" pitchFamily="18" charset="0"/>
              </a:rPr>
              <a:t>Integrate freedmen into society</a:t>
            </a:r>
          </a:p>
        </p:txBody>
      </p:sp>
      <p:sp>
        <p:nvSpPr>
          <p:cNvPr id="10" name="Rectangle 9"/>
          <p:cNvSpPr/>
          <p:nvPr/>
        </p:nvSpPr>
        <p:spPr>
          <a:xfrm>
            <a:off x="4724400" y="5334000"/>
            <a:ext cx="2971800" cy="6945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New Roman" panose="02020603050405020304" pitchFamily="18" charset="0"/>
                <a:cs typeface="Times New Roman" panose="02020603050405020304" pitchFamily="18" charset="0"/>
              </a:rPr>
              <a:t>What Branch Controls Reconstruction</a:t>
            </a:r>
          </a:p>
        </p:txBody>
      </p:sp>
    </p:spTree>
    <p:extLst>
      <p:ext uri="{BB962C8B-B14F-4D97-AF65-F5344CB8AC3E}">
        <p14:creationId xmlns:p14="http://schemas.microsoft.com/office/powerpoint/2010/main" val="1506082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a:solidFill>
            <a:schemeClr val="bg1"/>
          </a:solidFill>
          <a:ln>
            <a:solidFill>
              <a:srgbClr val="C00000"/>
            </a:solidFill>
          </a:ln>
        </p:spPr>
        <p:txBody>
          <a:bodyPr>
            <a:normAutofit/>
          </a:bodyPr>
          <a:lstStyle/>
          <a:p>
            <a:r>
              <a:rPr lang="en-US" sz="3600" dirty="0">
                <a:solidFill>
                  <a:srgbClr val="002060"/>
                </a:solidFill>
                <a:latin typeface="Congenial Black" panose="02000503040000020004" pitchFamily="2" charset="0"/>
              </a:rPr>
              <a:t>Congressional Reconstruction</a:t>
            </a:r>
          </a:p>
        </p:txBody>
      </p:sp>
      <p:sp>
        <p:nvSpPr>
          <p:cNvPr id="4" name="Rectangle 3"/>
          <p:cNvSpPr/>
          <p:nvPr/>
        </p:nvSpPr>
        <p:spPr>
          <a:xfrm>
            <a:off x="582930" y="1371600"/>
            <a:ext cx="4419600" cy="1524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latin typeface="Times New Roman" panose="02020603050405020304" pitchFamily="18" charset="0"/>
                <a:cs typeface="Times New Roman" panose="02020603050405020304" pitchFamily="18" charset="0"/>
              </a:rPr>
              <a:t>Reconstruction Governments</a:t>
            </a:r>
          </a:p>
          <a:p>
            <a:r>
              <a:rPr lang="en-US" sz="2400" dirty="0">
                <a:latin typeface="Times New Roman" panose="02020603050405020304" pitchFamily="18" charset="0"/>
                <a:cs typeface="Times New Roman" panose="02020603050405020304" pitchFamily="18" charset="0"/>
              </a:rPr>
              <a:t>• “carpetbaggers”</a:t>
            </a:r>
          </a:p>
          <a:p>
            <a:r>
              <a:rPr lang="en-US" sz="2400" dirty="0">
                <a:latin typeface="Times New Roman" panose="02020603050405020304" pitchFamily="18" charset="0"/>
                <a:cs typeface="Times New Roman" panose="02020603050405020304" pitchFamily="18" charset="0"/>
              </a:rPr>
              <a:t>• “scalawags”</a:t>
            </a:r>
          </a:p>
          <a:p>
            <a:r>
              <a:rPr lang="en-US" sz="2400" dirty="0">
                <a:latin typeface="Times New Roman" panose="02020603050405020304" pitchFamily="18" charset="0"/>
                <a:cs typeface="Times New Roman" panose="02020603050405020304" pitchFamily="18" charset="0"/>
              </a:rPr>
              <a:t>• freedmen</a:t>
            </a:r>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3048000"/>
            <a:ext cx="3300424" cy="3459163"/>
          </a:xfrm>
          <a:prstGeom prst="rect">
            <a:avLst/>
          </a:prstGeom>
          <a:noFill/>
          <a:ln w="9525">
            <a:solidFill>
              <a:schemeClr val="accent6"/>
            </a:solidFill>
            <a:miter lim="800000"/>
            <a:headEnd/>
            <a:tailEnd/>
          </a:ln>
          <a:extLst>
            <a:ext uri="{909E8E84-426E-40DD-AFC4-6F175D3DCCD1}">
              <a14:hiddenFill xmlns:a14="http://schemas.microsoft.com/office/drawing/2010/main">
                <a:solidFill>
                  <a:schemeClr val="accent1"/>
                </a:solidFill>
              </a14:hiddenFill>
            </a:ext>
          </a:extLst>
        </p:spPr>
      </p:pic>
      <p:pic>
        <p:nvPicPr>
          <p:cNvPr id="4099" name="Picture 3"/>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34000"/>
                    </a14:imgEffect>
                  </a14:imgLayer>
                </a14:imgProps>
              </a:ext>
              <a:ext uri="{28A0092B-C50C-407E-A947-70E740481C1C}">
                <a14:useLocalDpi xmlns:a14="http://schemas.microsoft.com/office/drawing/2010/main" val="0"/>
              </a:ext>
            </a:extLst>
          </a:blip>
          <a:srcRect/>
          <a:stretch>
            <a:fillRect/>
          </a:stretch>
        </p:blipFill>
        <p:spPr bwMode="auto">
          <a:xfrm>
            <a:off x="5181600" y="1219199"/>
            <a:ext cx="3581400" cy="5287964"/>
          </a:xfrm>
          <a:prstGeom prst="rect">
            <a:avLst/>
          </a:prstGeom>
          <a:noFill/>
          <a:ln w="9525">
            <a:solidFill>
              <a:schemeClr val="accent6"/>
            </a:solidFill>
            <a:miter lim="800000"/>
            <a:headEnd/>
            <a:tailEnd/>
          </a:ln>
          <a:extLst>
            <a:ext uri="{909E8E84-426E-40DD-AFC4-6F175D3DCCD1}">
              <a14:hiddenFill xmlns:a14="http://schemas.microsoft.com/office/drawing/2010/main">
                <a:solidFill>
                  <a:schemeClr val="accent1"/>
                </a:solidFill>
              </a14:hiddenFill>
            </a:ext>
          </a:extLst>
        </p:spPr>
      </p:pic>
      <p:sp>
        <p:nvSpPr>
          <p:cNvPr id="5" name="Rectangle 4"/>
          <p:cNvSpPr/>
          <p:nvPr/>
        </p:nvSpPr>
        <p:spPr>
          <a:xfrm>
            <a:off x="5410200" y="1600200"/>
            <a:ext cx="3048000" cy="1200329"/>
          </a:xfrm>
          <a:prstGeom prst="rect">
            <a:avLst/>
          </a:prstGeom>
          <a:solidFill>
            <a:schemeClr val="bg1"/>
          </a:solidFill>
          <a:ln>
            <a:solidFill>
              <a:schemeClr val="tx2"/>
            </a:solidFill>
          </a:ln>
        </p:spPr>
        <p:txBody>
          <a:bodyPr wrap="square">
            <a:spAutoFit/>
          </a:bodyPr>
          <a:lstStyle/>
          <a:p>
            <a:r>
              <a:rPr lang="en-US" sz="2400" b="1" dirty="0">
                <a:solidFill>
                  <a:srgbClr val="FF0000"/>
                </a:solidFill>
                <a:latin typeface="Times" panose="02020603050405020304" pitchFamily="18" charset="0"/>
                <a:cs typeface="Times" panose="02020603050405020304" pitchFamily="18" charset="0"/>
              </a:rPr>
              <a:t>“The IGNORANT CLASS” – Southern attitude</a:t>
            </a:r>
          </a:p>
        </p:txBody>
      </p:sp>
      <p:sp>
        <p:nvSpPr>
          <p:cNvPr id="3" name="Arrow: Right 2">
            <a:extLst>
              <a:ext uri="{FF2B5EF4-FFF2-40B4-BE49-F238E27FC236}">
                <a16:creationId xmlns:a16="http://schemas.microsoft.com/office/drawing/2014/main" id="{E1A107F0-C01C-4534-A10C-1CE3C3C62693}"/>
              </a:ext>
            </a:extLst>
          </p:cNvPr>
          <p:cNvSpPr/>
          <p:nvPr/>
        </p:nvSpPr>
        <p:spPr>
          <a:xfrm>
            <a:off x="3200400" y="1769448"/>
            <a:ext cx="2286000" cy="228599"/>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Down 5">
            <a:extLst>
              <a:ext uri="{FF2B5EF4-FFF2-40B4-BE49-F238E27FC236}">
                <a16:creationId xmlns:a16="http://schemas.microsoft.com/office/drawing/2014/main" id="{F2E43DF6-EA2E-4D83-86CE-32BA46FA66EB}"/>
              </a:ext>
            </a:extLst>
          </p:cNvPr>
          <p:cNvSpPr/>
          <p:nvPr/>
        </p:nvSpPr>
        <p:spPr>
          <a:xfrm>
            <a:off x="6858000" y="2667000"/>
            <a:ext cx="381000" cy="533400"/>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317641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1DF6B-0F5E-4F19-B91D-0861ACE5CEBC}"/>
              </a:ext>
            </a:extLst>
          </p:cNvPr>
          <p:cNvSpPr>
            <a:spLocks noGrp="1"/>
          </p:cNvSpPr>
          <p:nvPr>
            <p:ph type="title"/>
          </p:nvPr>
        </p:nvSpPr>
        <p:spPr>
          <a:xfrm>
            <a:off x="457200" y="274638"/>
            <a:ext cx="8229600" cy="715962"/>
          </a:xfrm>
          <a:solidFill>
            <a:schemeClr val="bg2"/>
          </a:solidFill>
          <a:ln>
            <a:solidFill>
              <a:srgbClr val="002060"/>
            </a:solidFill>
          </a:ln>
        </p:spPr>
        <p:txBody>
          <a:bodyPr>
            <a:normAutofit fontScale="90000"/>
          </a:bodyPr>
          <a:lstStyle/>
          <a:p>
            <a:r>
              <a:rPr lang="en-US" dirty="0">
                <a:solidFill>
                  <a:srgbClr val="002060"/>
                </a:solidFill>
                <a:latin typeface="Congenial Black" panose="02000503040000020004" pitchFamily="2" charset="0"/>
              </a:rPr>
              <a:t>Rise of the Redeemers</a:t>
            </a:r>
          </a:p>
        </p:txBody>
      </p:sp>
      <p:pic>
        <p:nvPicPr>
          <p:cNvPr id="5" name="Content Placeholder 4" descr="A vintage photo of a group of people posing for the camera&#10;&#10;Description automatically generated">
            <a:extLst>
              <a:ext uri="{FF2B5EF4-FFF2-40B4-BE49-F238E27FC236}">
                <a16:creationId xmlns:a16="http://schemas.microsoft.com/office/drawing/2014/main" id="{9FD61AE8-2724-43D4-95B4-C96717CC692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7982" y="1295401"/>
            <a:ext cx="3941618" cy="3810000"/>
          </a:xfrm>
        </p:spPr>
      </p:pic>
      <p:sp>
        <p:nvSpPr>
          <p:cNvPr id="6" name="Rectangle 5">
            <a:extLst>
              <a:ext uri="{FF2B5EF4-FFF2-40B4-BE49-F238E27FC236}">
                <a16:creationId xmlns:a16="http://schemas.microsoft.com/office/drawing/2014/main" id="{1E244437-6CEE-45AC-BD1E-29F4976C8BF0}"/>
              </a:ext>
            </a:extLst>
          </p:cNvPr>
          <p:cNvSpPr/>
          <p:nvPr/>
        </p:nvSpPr>
        <p:spPr>
          <a:xfrm>
            <a:off x="4185062" y="1295400"/>
            <a:ext cx="4475018" cy="1371600"/>
          </a:xfrm>
          <a:prstGeom prst="rect">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u="sng" dirty="0">
                <a:latin typeface="Times New Roman" panose="02020603050405020304" pitchFamily="18" charset="0"/>
                <a:cs typeface="Times New Roman" panose="02020603050405020304" pitchFamily="18" charset="0"/>
              </a:rPr>
              <a:t>Amnesty Act of 1872</a:t>
            </a:r>
            <a:r>
              <a:rPr lang="en-US" sz="2400" dirty="0">
                <a:latin typeface="Times New Roman" panose="02020603050405020304" pitchFamily="18" charset="0"/>
                <a:cs typeface="Times New Roman" panose="02020603050405020304" pitchFamily="18" charset="0"/>
              </a:rPr>
              <a:t>: removed all restrictions against former confederate leaders</a:t>
            </a:r>
          </a:p>
        </p:txBody>
      </p:sp>
      <p:pic>
        <p:nvPicPr>
          <p:cNvPr id="7" name="Picture 3">
            <a:extLst>
              <a:ext uri="{FF2B5EF4-FFF2-40B4-BE49-F238E27FC236}">
                <a16:creationId xmlns:a16="http://schemas.microsoft.com/office/drawing/2014/main" id="{10DE4618-8A8B-47FB-B5AA-150990041B9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34000"/>
                    </a14:imgEffect>
                  </a14:imgLayer>
                </a14:imgProps>
              </a:ext>
              <a:ext uri="{28A0092B-C50C-407E-A947-70E740481C1C}">
                <a14:useLocalDpi xmlns:a14="http://schemas.microsoft.com/office/drawing/2010/main" val="0"/>
              </a:ext>
            </a:extLst>
          </a:blip>
          <a:srcRect/>
          <a:stretch>
            <a:fillRect/>
          </a:stretch>
        </p:blipFill>
        <p:spPr bwMode="auto">
          <a:xfrm>
            <a:off x="4572000" y="3783796"/>
            <a:ext cx="2590800" cy="3001963"/>
          </a:xfrm>
          <a:prstGeom prst="rect">
            <a:avLst/>
          </a:prstGeom>
          <a:noFill/>
          <a:ln w="9525">
            <a:solidFill>
              <a:schemeClr val="accent6"/>
            </a:solidFill>
            <a:miter lim="800000"/>
            <a:headEnd/>
            <a:tailEnd/>
          </a:ln>
          <a:extLst>
            <a:ext uri="{909E8E84-426E-40DD-AFC4-6F175D3DCCD1}">
              <a14:hiddenFill xmlns:a14="http://schemas.microsoft.com/office/drawing/2010/main">
                <a:solidFill>
                  <a:schemeClr val="accent1"/>
                </a:solidFill>
              </a14:hiddenFill>
            </a:ext>
          </a:extLst>
        </p:spPr>
      </p:pic>
      <p:sp>
        <p:nvSpPr>
          <p:cNvPr id="8" name="Rectangle 7">
            <a:extLst>
              <a:ext uri="{FF2B5EF4-FFF2-40B4-BE49-F238E27FC236}">
                <a16:creationId xmlns:a16="http://schemas.microsoft.com/office/drawing/2014/main" id="{4FA6253B-6CE8-4E89-8DEA-B6AD5005019A}"/>
              </a:ext>
            </a:extLst>
          </p:cNvPr>
          <p:cNvSpPr/>
          <p:nvPr/>
        </p:nvSpPr>
        <p:spPr>
          <a:xfrm>
            <a:off x="5486400" y="4343400"/>
            <a:ext cx="2743200" cy="487362"/>
          </a:xfrm>
          <a:prstGeom prst="rect">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New Roman" panose="02020603050405020304" pitchFamily="18" charset="0"/>
                <a:cs typeface="Times New Roman" panose="02020603050405020304" pitchFamily="18" charset="0"/>
              </a:rPr>
              <a:t>“ignorant class”</a:t>
            </a:r>
          </a:p>
        </p:txBody>
      </p:sp>
      <p:sp>
        <p:nvSpPr>
          <p:cNvPr id="9" name="Rectangle 8">
            <a:extLst>
              <a:ext uri="{FF2B5EF4-FFF2-40B4-BE49-F238E27FC236}">
                <a16:creationId xmlns:a16="http://schemas.microsoft.com/office/drawing/2014/main" id="{B0F9510B-FCB6-41DB-9B6B-2DA58175D683}"/>
              </a:ext>
            </a:extLst>
          </p:cNvPr>
          <p:cNvSpPr/>
          <p:nvPr/>
        </p:nvSpPr>
        <p:spPr>
          <a:xfrm>
            <a:off x="4038600" y="2971800"/>
            <a:ext cx="4724400" cy="712004"/>
          </a:xfrm>
          <a:prstGeom prst="rect">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New Roman" panose="02020603050405020304" pitchFamily="18" charset="0"/>
                <a:cs typeface="Times New Roman" panose="02020603050405020304" pitchFamily="18" charset="0"/>
              </a:rPr>
              <a:t>Rise of the </a:t>
            </a:r>
            <a:r>
              <a:rPr lang="en-US" sz="2400" b="1" dirty="0">
                <a:solidFill>
                  <a:srgbClr val="FFFF00"/>
                </a:solidFill>
                <a:latin typeface="Times New Roman" panose="02020603050405020304" pitchFamily="18" charset="0"/>
                <a:cs typeface="Times New Roman" panose="02020603050405020304" pitchFamily="18" charset="0"/>
              </a:rPr>
              <a:t>REDEEMERS (ex confederate leaders)</a:t>
            </a:r>
          </a:p>
        </p:txBody>
      </p:sp>
      <p:sp>
        <p:nvSpPr>
          <p:cNvPr id="10" name="Arrow: Down 9">
            <a:extLst>
              <a:ext uri="{FF2B5EF4-FFF2-40B4-BE49-F238E27FC236}">
                <a16:creationId xmlns:a16="http://schemas.microsoft.com/office/drawing/2014/main" id="{FB524B73-556E-41AD-9296-0DC81AE330DC}"/>
              </a:ext>
            </a:extLst>
          </p:cNvPr>
          <p:cNvSpPr/>
          <p:nvPr/>
        </p:nvSpPr>
        <p:spPr>
          <a:xfrm>
            <a:off x="5867400" y="2514600"/>
            <a:ext cx="457200" cy="609600"/>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814793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71182"/>
          </a:xfrm>
          <a:solidFill>
            <a:schemeClr val="bg1">
              <a:lumMod val="95000"/>
            </a:schemeClr>
          </a:solidFill>
          <a:ln>
            <a:solidFill>
              <a:srgbClr val="FF0000"/>
            </a:solidFill>
          </a:ln>
        </p:spPr>
        <p:txBody>
          <a:bodyPr>
            <a:normAutofit fontScale="90000"/>
          </a:bodyPr>
          <a:lstStyle/>
          <a:p>
            <a:r>
              <a:rPr lang="en-US" sz="3600" dirty="0">
                <a:solidFill>
                  <a:srgbClr val="002060"/>
                </a:solidFill>
                <a:latin typeface="Congenial Black" panose="02000503040000020004" pitchFamily="2" charset="0"/>
              </a:rPr>
              <a:t>Racial Violence &amp; intimidation</a:t>
            </a:r>
          </a:p>
        </p:txBody>
      </p:sp>
      <p:sp>
        <p:nvSpPr>
          <p:cNvPr id="4" name="Rectangle 3"/>
          <p:cNvSpPr/>
          <p:nvPr/>
        </p:nvSpPr>
        <p:spPr>
          <a:xfrm>
            <a:off x="533400" y="990600"/>
            <a:ext cx="5334000" cy="1600200"/>
          </a:xfrm>
          <a:prstGeom prst="rect">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a:latin typeface="Times New Roman" panose="02020603050405020304" pitchFamily="18" charset="0"/>
                <a:cs typeface="Times New Roman" panose="02020603050405020304" pitchFamily="18" charset="0"/>
              </a:rPr>
              <a:t>How does the South regain control?</a:t>
            </a:r>
          </a:p>
          <a:p>
            <a:pPr marL="285750" indent="-285750">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Knights of the White Camellia</a:t>
            </a:r>
          </a:p>
          <a:p>
            <a:pPr marL="285750" indent="-285750">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White Leagues</a:t>
            </a:r>
          </a:p>
          <a:p>
            <a:pPr marL="285750" indent="-285750">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Ku Klux Klan</a:t>
            </a:r>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3655" y="2743200"/>
            <a:ext cx="3267075"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1226820"/>
            <a:ext cx="2352675" cy="3800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6400799" y="5105400"/>
            <a:ext cx="2200275" cy="954107"/>
          </a:xfrm>
          <a:prstGeom prst="rect">
            <a:avLst/>
          </a:prstGeom>
          <a:noFill/>
        </p:spPr>
        <p:txBody>
          <a:bodyPr wrap="square" rtlCol="0">
            <a:spAutoFit/>
          </a:bodyPr>
          <a:lstStyle/>
          <a:p>
            <a:r>
              <a:rPr lang="en-US" sz="1400" b="1" dirty="0">
                <a:solidFill>
                  <a:srgbClr val="CC3300"/>
                </a:solidFill>
              </a:rPr>
              <a:t>Mississippi Klansman, 1871</a:t>
            </a:r>
          </a:p>
          <a:p>
            <a:r>
              <a:rPr lang="en-US" sz="1400" i="1" dirty="0">
                <a:solidFill>
                  <a:srgbClr val="CC3300"/>
                </a:solidFill>
              </a:rPr>
              <a:t>(Courtesy of Mr. Herbert Peck, Jr.)</a:t>
            </a:r>
            <a:endParaRPr lang="en-US" sz="1400" dirty="0">
              <a:solidFill>
                <a:srgbClr val="CC3300"/>
              </a:solidFill>
            </a:endParaRPr>
          </a:p>
        </p:txBody>
      </p:sp>
      <p:pic>
        <p:nvPicPr>
          <p:cNvPr id="6" name="Picture 5" descr="A close up of text on a black background&#10;&#10;Description automatically generated">
            <a:extLst>
              <a:ext uri="{FF2B5EF4-FFF2-40B4-BE49-F238E27FC236}">
                <a16:creationId xmlns:a16="http://schemas.microsoft.com/office/drawing/2014/main" id="{40EDB0FB-7A65-4452-BED1-42BEBD9467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9999" y="2971800"/>
            <a:ext cx="2352675" cy="3533775"/>
          </a:xfrm>
          <a:prstGeom prst="rect">
            <a:avLst/>
          </a:prstGeom>
          <a:solidFill>
            <a:schemeClr val="accent2"/>
          </a:solidFill>
          <a:ln>
            <a:solidFill>
              <a:schemeClr val="tx1"/>
            </a:solidFill>
          </a:ln>
        </p:spPr>
      </p:pic>
      <p:sp>
        <p:nvSpPr>
          <p:cNvPr id="7" name="Rectangle 6">
            <a:extLst>
              <a:ext uri="{FF2B5EF4-FFF2-40B4-BE49-F238E27FC236}">
                <a16:creationId xmlns:a16="http://schemas.microsoft.com/office/drawing/2014/main" id="{183C02D8-7389-4F49-81F1-C88C0000F90D}"/>
              </a:ext>
            </a:extLst>
          </p:cNvPr>
          <p:cNvSpPr/>
          <p:nvPr/>
        </p:nvSpPr>
        <p:spPr>
          <a:xfrm>
            <a:off x="828674" y="5867400"/>
            <a:ext cx="3362326" cy="533400"/>
          </a:xfrm>
          <a:prstGeom prst="rect">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Intimidation - Lynching</a:t>
            </a:r>
          </a:p>
        </p:txBody>
      </p:sp>
    </p:spTree>
    <p:extLst>
      <p:ext uri="{BB962C8B-B14F-4D97-AF65-F5344CB8AC3E}">
        <p14:creationId xmlns:p14="http://schemas.microsoft.com/office/powerpoint/2010/main" val="147103099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a:solidFill>
            <a:schemeClr val="bg1"/>
          </a:solidFill>
          <a:ln>
            <a:solidFill>
              <a:srgbClr val="C00000"/>
            </a:solidFill>
          </a:ln>
        </p:spPr>
        <p:txBody>
          <a:bodyPr>
            <a:normAutofit/>
          </a:bodyPr>
          <a:lstStyle/>
          <a:p>
            <a:r>
              <a:rPr lang="en-US" sz="3200" dirty="0">
                <a:solidFill>
                  <a:srgbClr val="002060"/>
                </a:solidFill>
                <a:latin typeface="Congenial Black" panose="02000503040000020004" pitchFamily="2" charset="0"/>
              </a:rPr>
              <a:t>Congressional Reconstruction </a:t>
            </a:r>
          </a:p>
        </p:txBody>
      </p:sp>
      <p:sp>
        <p:nvSpPr>
          <p:cNvPr id="3" name="Content Placeholder 2"/>
          <p:cNvSpPr>
            <a:spLocks noGrp="1"/>
          </p:cNvSpPr>
          <p:nvPr>
            <p:ph idx="1"/>
          </p:nvPr>
        </p:nvSpPr>
        <p:spPr>
          <a:xfrm>
            <a:off x="457200" y="1371600"/>
            <a:ext cx="8229600" cy="4754563"/>
          </a:xfrm>
          <a:solidFill>
            <a:schemeClr val="bg1"/>
          </a:solidFill>
          <a:ln>
            <a:solidFill>
              <a:srgbClr val="FF0000"/>
            </a:solidFill>
          </a:ln>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Economic failure of Reconstruction</a:t>
            </a:r>
          </a:p>
          <a:p>
            <a:pPr>
              <a:spcBef>
                <a:spcPts val="0"/>
              </a:spcBef>
            </a:pPr>
            <a:r>
              <a:rPr lang="en-US" sz="2400" dirty="0">
                <a:latin typeface="Times New Roman" panose="02020603050405020304" pitchFamily="18" charset="0"/>
                <a:cs typeface="Times New Roman" panose="02020603050405020304" pitchFamily="18" charset="0"/>
              </a:rPr>
              <a:t>“40 Acres &amp; a mule” (never happened – </a:t>
            </a:r>
            <a:r>
              <a:rPr lang="en-US" sz="2400" i="1" dirty="0">
                <a:solidFill>
                  <a:srgbClr val="FF0000"/>
                </a:solidFill>
                <a:latin typeface="Times New Roman" panose="02020603050405020304" pitchFamily="18" charset="0"/>
                <a:cs typeface="Times New Roman" panose="02020603050405020304" pitchFamily="18" charset="0"/>
              </a:rPr>
              <a:t>freedmen have NO economic power</a:t>
            </a:r>
            <a:r>
              <a:rPr lang="en-US" sz="2400" dirty="0">
                <a:latin typeface="Times New Roman" panose="02020603050405020304" pitchFamily="18" charset="0"/>
                <a:cs typeface="Times New Roman" panose="02020603050405020304" pitchFamily="18" charset="0"/>
              </a:rPr>
              <a:t>)</a:t>
            </a:r>
          </a:p>
          <a:p>
            <a:pPr lvl="1">
              <a:spcBef>
                <a:spcPts val="0"/>
              </a:spcBef>
            </a:pPr>
            <a:r>
              <a:rPr lang="en-US" sz="2400" b="1" dirty="0">
                <a:solidFill>
                  <a:schemeClr val="tx2"/>
                </a:solidFill>
                <a:latin typeface="Times New Roman" panose="02020603050405020304" pitchFamily="18" charset="0"/>
                <a:cs typeface="Times New Roman" panose="02020603050405020304" pitchFamily="18" charset="0"/>
              </a:rPr>
              <a:t>Tenant farming</a:t>
            </a:r>
          </a:p>
          <a:p>
            <a:pPr lvl="1">
              <a:spcBef>
                <a:spcPts val="0"/>
              </a:spcBef>
            </a:pPr>
            <a:r>
              <a:rPr lang="en-US" sz="2400" b="1" dirty="0">
                <a:solidFill>
                  <a:schemeClr val="tx2"/>
                </a:solidFill>
                <a:latin typeface="Times New Roman" panose="02020603050405020304" pitchFamily="18" charset="0"/>
                <a:cs typeface="Times New Roman" panose="02020603050405020304" pitchFamily="18" charset="0"/>
              </a:rPr>
              <a:t>Share cropping</a:t>
            </a:r>
          </a:p>
          <a:p>
            <a:pPr lvl="1">
              <a:spcBef>
                <a:spcPts val="0"/>
              </a:spcBef>
            </a:pPr>
            <a:r>
              <a:rPr lang="en-US" sz="2400" b="1" dirty="0">
                <a:solidFill>
                  <a:schemeClr val="tx2"/>
                </a:solidFill>
                <a:latin typeface="Times New Roman" panose="02020603050405020304" pitchFamily="18" charset="0"/>
                <a:cs typeface="Times New Roman" panose="02020603050405020304" pitchFamily="18" charset="0"/>
              </a:rPr>
              <a:t>Crop lien system  </a:t>
            </a:r>
          </a:p>
          <a:p>
            <a:pPr>
              <a:spcBef>
                <a:spcPts val="0"/>
              </a:spcBef>
            </a:pPr>
            <a:endParaRPr lang="en-US" sz="2400" dirty="0">
              <a:latin typeface="Times New Roman" panose="02020603050405020304" pitchFamily="18" charset="0"/>
              <a:cs typeface="Times New Roman" panose="02020603050405020304" pitchFamily="18"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799" y="3810000"/>
            <a:ext cx="4105275" cy="2447925"/>
          </a:xfrm>
          <a:prstGeom prst="rect">
            <a:avLst/>
          </a:prstGeom>
          <a:solidFill>
            <a:schemeClr val="accent6"/>
          </a:solidFill>
          <a:ln>
            <a:solidFill>
              <a:schemeClr val="accent6"/>
            </a:solidFill>
          </a:ln>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2999" y="2590800"/>
            <a:ext cx="3319463" cy="3524250"/>
          </a:xfrm>
          <a:prstGeom prst="rect">
            <a:avLst/>
          </a:prstGeom>
          <a:solidFill>
            <a:schemeClr val="accent6"/>
          </a:solidFill>
          <a:ln>
            <a:solidFill>
              <a:schemeClr val="accent6"/>
            </a:solidFill>
          </a:ln>
        </p:spPr>
      </p:pic>
      <p:sp>
        <p:nvSpPr>
          <p:cNvPr id="4" name="TextBox 3"/>
          <p:cNvSpPr txBox="1"/>
          <p:nvPr/>
        </p:nvSpPr>
        <p:spPr>
          <a:xfrm>
            <a:off x="304799" y="6419850"/>
            <a:ext cx="3657600" cy="307777"/>
          </a:xfrm>
          <a:prstGeom prst="rect">
            <a:avLst/>
          </a:prstGeom>
          <a:noFill/>
        </p:spPr>
        <p:txBody>
          <a:bodyPr wrap="square" rtlCol="0">
            <a:spAutoFit/>
          </a:bodyPr>
          <a:lstStyle/>
          <a:p>
            <a:pPr algn="ctr"/>
            <a:r>
              <a:rPr lang="en-US" sz="1400" b="1" dirty="0">
                <a:solidFill>
                  <a:schemeClr val="accent1"/>
                </a:solidFill>
              </a:rPr>
              <a:t>Sharecropper’s cabin, North Carolina, 1914</a:t>
            </a:r>
            <a:endParaRPr lang="en-US" sz="1400" dirty="0">
              <a:solidFill>
                <a:schemeClr val="accent1"/>
              </a:solidFill>
            </a:endParaRPr>
          </a:p>
        </p:txBody>
      </p:sp>
      <p:sp>
        <p:nvSpPr>
          <p:cNvPr id="5" name="TextBox 4"/>
          <p:cNvSpPr txBox="1"/>
          <p:nvPr/>
        </p:nvSpPr>
        <p:spPr>
          <a:xfrm>
            <a:off x="5029200" y="6257925"/>
            <a:ext cx="3124200" cy="307777"/>
          </a:xfrm>
          <a:prstGeom prst="rect">
            <a:avLst/>
          </a:prstGeom>
          <a:noFill/>
        </p:spPr>
        <p:txBody>
          <a:bodyPr wrap="square" rtlCol="0">
            <a:spAutoFit/>
          </a:bodyPr>
          <a:lstStyle/>
          <a:p>
            <a:r>
              <a:rPr lang="en-US" sz="1400" b="1" dirty="0">
                <a:solidFill>
                  <a:schemeClr val="accent1"/>
                </a:solidFill>
              </a:rPr>
              <a:t>Freedmen in Richmond, Virginia, 1865</a:t>
            </a:r>
            <a:endParaRPr lang="en-US" sz="1400" dirty="0">
              <a:solidFill>
                <a:schemeClr val="accent1"/>
              </a:solidFill>
            </a:endParaRPr>
          </a:p>
        </p:txBody>
      </p:sp>
    </p:spTree>
    <p:extLst>
      <p:ext uri="{BB962C8B-B14F-4D97-AF65-F5344CB8AC3E}">
        <p14:creationId xmlns:p14="http://schemas.microsoft.com/office/powerpoint/2010/main" val="359818268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a:solidFill>
            <a:schemeClr val="bg2"/>
          </a:solidFill>
          <a:ln>
            <a:solidFill>
              <a:schemeClr val="tx2"/>
            </a:solidFill>
          </a:ln>
        </p:spPr>
        <p:txBody>
          <a:bodyPr>
            <a:normAutofit fontScale="90000"/>
          </a:bodyPr>
          <a:lstStyle/>
          <a:p>
            <a:r>
              <a:rPr lang="en-US" dirty="0">
                <a:solidFill>
                  <a:schemeClr val="tx2"/>
                </a:solidFill>
                <a:latin typeface="Congenial Black" panose="02000503040000020004" pitchFamily="2" charset="0"/>
              </a:rPr>
              <a:t>Tenancy &amp; Crop Lien System</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19370603"/>
              </p:ext>
            </p:extLst>
          </p:nvPr>
        </p:nvGraphicFramePr>
        <p:xfrm>
          <a:off x="457200" y="990600"/>
          <a:ext cx="8229600" cy="4851400"/>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370840">
                <a:tc>
                  <a:txBody>
                    <a:bodyPr/>
                    <a:lstStyle/>
                    <a:p>
                      <a:pPr algn="ctr"/>
                      <a:r>
                        <a:rPr lang="en-US" sz="1800" b="1" i="0" u="none" strike="noStrike" kern="1200" baseline="0" dirty="0">
                          <a:solidFill>
                            <a:schemeClr val="lt1"/>
                          </a:solidFill>
                          <a:latin typeface="+mn-lt"/>
                          <a:ea typeface="+mn-ea"/>
                          <a:cs typeface="+mn-cs"/>
                        </a:rPr>
                        <a:t>FURNISHING MERCHANT</a:t>
                      </a:r>
                      <a:endParaRPr lang="en-US" dirty="0"/>
                    </a:p>
                  </a:txBody>
                  <a:tcPr/>
                </a:tc>
                <a:tc>
                  <a:txBody>
                    <a:bodyPr/>
                    <a:lstStyle/>
                    <a:p>
                      <a:pPr algn="ctr"/>
                      <a:r>
                        <a:rPr lang="en-US" sz="1800" b="1" i="0" u="none" strike="noStrike" kern="1200" baseline="0" dirty="0">
                          <a:solidFill>
                            <a:schemeClr val="accent6"/>
                          </a:solidFill>
                          <a:latin typeface="+mn-lt"/>
                          <a:ea typeface="+mn-ea"/>
                          <a:cs typeface="+mn-cs"/>
                        </a:rPr>
                        <a:t>TENANT FARMER</a:t>
                      </a:r>
                      <a:endParaRPr lang="en-US" dirty="0">
                        <a:solidFill>
                          <a:schemeClr val="accent6"/>
                        </a:solidFill>
                      </a:endParaRPr>
                    </a:p>
                  </a:txBody>
                  <a:tcPr/>
                </a:tc>
                <a:tc>
                  <a:txBody>
                    <a:bodyPr/>
                    <a:lstStyle/>
                    <a:p>
                      <a:pPr algn="ctr"/>
                      <a:r>
                        <a:rPr lang="en-US" sz="1800" b="1" i="0" u="none" strike="noStrike" kern="1200" baseline="0" dirty="0">
                          <a:solidFill>
                            <a:srgbClr val="FFFF00"/>
                          </a:solidFill>
                          <a:latin typeface="+mn-lt"/>
                          <a:ea typeface="+mn-ea"/>
                          <a:cs typeface="+mn-cs"/>
                        </a:rPr>
                        <a:t>LANDOWNER</a:t>
                      </a:r>
                      <a:endParaRPr lang="en-US" dirty="0">
                        <a:solidFill>
                          <a:srgbClr val="FFFF00"/>
                        </a:solidFill>
                      </a:endParaRPr>
                    </a:p>
                  </a:txBody>
                  <a:tcPr/>
                </a:tc>
                <a:extLst>
                  <a:ext uri="{0D108BD9-81ED-4DB2-BD59-A6C34878D82A}">
                    <a16:rowId xmlns:a16="http://schemas.microsoft.com/office/drawing/2014/main" val="10000"/>
                  </a:ext>
                </a:extLst>
              </a:tr>
              <a:tr h="370840">
                <a:tc>
                  <a:txBody>
                    <a:bodyPr/>
                    <a:lstStyle/>
                    <a:p>
                      <a:pPr marL="285750" indent="-285750">
                        <a:buFont typeface="Arial" panose="020B0604020202020204" pitchFamily="34" charset="0"/>
                        <a:buChar char="•"/>
                      </a:pPr>
                      <a:r>
                        <a:rPr lang="en-US" sz="2400" b="0" i="0" u="none" strike="noStrike" kern="1200" baseline="0" dirty="0">
                          <a:solidFill>
                            <a:schemeClr val="dk1"/>
                          </a:solidFill>
                          <a:latin typeface="+mn-lt"/>
                          <a:ea typeface="+mn-ea"/>
                          <a:cs typeface="+mn-cs"/>
                        </a:rPr>
                        <a:t>Loans tools &amp; seed @ up to 60% interest to farmer to plant spring crop</a:t>
                      </a:r>
                    </a:p>
                    <a:p>
                      <a:pPr marL="285750" indent="-285750">
                        <a:buFont typeface="Arial" panose="020B0604020202020204" pitchFamily="34" charset="0"/>
                        <a:buChar char="•"/>
                      </a:pPr>
                      <a:r>
                        <a:rPr lang="en-US" sz="2400" b="0" i="0" u="none" strike="noStrike" kern="1200" baseline="0" dirty="0">
                          <a:solidFill>
                            <a:schemeClr val="dk1"/>
                          </a:solidFill>
                          <a:latin typeface="+mn-lt"/>
                          <a:ea typeface="+mn-ea"/>
                          <a:cs typeface="+mn-cs"/>
                        </a:rPr>
                        <a:t>Also provides food, clothing, etc. on credit until the harvest.</a:t>
                      </a:r>
                    </a:p>
                    <a:p>
                      <a:pPr marL="285750" indent="-285750">
                        <a:buFont typeface="Arial" panose="020B0604020202020204" pitchFamily="34" charset="0"/>
                        <a:buChar char="•"/>
                      </a:pPr>
                      <a:r>
                        <a:rPr lang="en-US" sz="2400" b="0" i="0" u="none" strike="noStrike" kern="1200" baseline="0" dirty="0">
                          <a:solidFill>
                            <a:schemeClr val="dk1"/>
                          </a:solidFill>
                          <a:latin typeface="+mn-lt"/>
                          <a:ea typeface="+mn-ea"/>
                          <a:cs typeface="+mn-cs"/>
                        </a:rPr>
                        <a:t>Holds “lien” on part of future crops</a:t>
                      </a:r>
                      <a:endParaRPr lang="en-US" sz="2400" dirty="0"/>
                    </a:p>
                  </a:txBody>
                  <a:tcPr/>
                </a:tc>
                <a:tc>
                  <a:txBody>
                    <a:bodyPr/>
                    <a:lstStyle/>
                    <a:p>
                      <a:pPr marL="285750" indent="-285750">
                        <a:buFont typeface="Arial" panose="020B0604020202020204" pitchFamily="34" charset="0"/>
                        <a:buChar char="•"/>
                      </a:pPr>
                      <a:r>
                        <a:rPr lang="en-US" sz="2400" b="0" i="0" u="none" strike="noStrike" kern="1200" baseline="0" dirty="0">
                          <a:solidFill>
                            <a:schemeClr val="dk1"/>
                          </a:solidFill>
                          <a:latin typeface="+mn-lt"/>
                          <a:ea typeface="+mn-ea"/>
                          <a:cs typeface="+mn-cs"/>
                        </a:rPr>
                        <a:t>Plants crop, harvests in fall.</a:t>
                      </a:r>
                    </a:p>
                    <a:p>
                      <a:pPr marL="285750" indent="-285750">
                        <a:buFont typeface="Arial" panose="020B0604020202020204" pitchFamily="34" charset="0"/>
                        <a:buChar char="•"/>
                      </a:pPr>
                      <a:r>
                        <a:rPr lang="en-US" sz="2400" b="0" i="0" u="none" strike="noStrike" kern="1200" baseline="0" dirty="0">
                          <a:solidFill>
                            <a:schemeClr val="dk1"/>
                          </a:solidFill>
                          <a:latin typeface="+mn-lt"/>
                          <a:ea typeface="+mn-ea"/>
                          <a:cs typeface="+mn-cs"/>
                        </a:rPr>
                        <a:t>Turns over up to ½ of crop to owner as rent.</a:t>
                      </a:r>
                    </a:p>
                    <a:p>
                      <a:pPr marL="285750" indent="-285750">
                        <a:buFont typeface="Arial" panose="020B0604020202020204" pitchFamily="34" charset="0"/>
                        <a:buChar char="•"/>
                      </a:pPr>
                      <a:r>
                        <a:rPr lang="en-US" sz="2400" b="0" i="0" u="none" strike="noStrike" kern="1200" baseline="0" dirty="0">
                          <a:solidFill>
                            <a:schemeClr val="dk1"/>
                          </a:solidFill>
                          <a:latin typeface="+mn-lt"/>
                          <a:ea typeface="+mn-ea"/>
                          <a:cs typeface="+mn-cs"/>
                        </a:rPr>
                        <a:t>Gives remainder of crop to merchant to pay debt.</a:t>
                      </a:r>
                      <a:endParaRPr lang="en-US" sz="2400" dirty="0"/>
                    </a:p>
                  </a:txBody>
                  <a:tcPr/>
                </a:tc>
                <a:tc>
                  <a:txBody>
                    <a:bodyPr/>
                    <a:lstStyle/>
                    <a:p>
                      <a:pPr marL="285750" indent="-285750">
                        <a:buFont typeface="Arial" panose="020B0604020202020204" pitchFamily="34" charset="0"/>
                        <a:buChar char="•"/>
                      </a:pPr>
                      <a:r>
                        <a:rPr lang="en-US" sz="2400" b="0" i="0" u="none" strike="noStrike" kern="1200" baseline="0" dirty="0">
                          <a:solidFill>
                            <a:schemeClr val="dk1"/>
                          </a:solidFill>
                          <a:latin typeface="+mn-lt"/>
                          <a:ea typeface="+mn-ea"/>
                          <a:cs typeface="+mn-cs"/>
                        </a:rPr>
                        <a:t>Rents land to tenant in exchange for ¼ to ½ of tenant farmer’s future crop.</a:t>
                      </a:r>
                      <a:endParaRPr lang="en-US" sz="2400" dirty="0"/>
                    </a:p>
                  </a:txBody>
                  <a:tcPr/>
                </a:tc>
                <a:extLst>
                  <a:ext uri="{0D108BD9-81ED-4DB2-BD59-A6C34878D82A}">
                    <a16:rowId xmlns:a16="http://schemas.microsoft.com/office/drawing/2014/main" val="10001"/>
                  </a:ext>
                </a:extLst>
              </a:tr>
            </a:tbl>
          </a:graphicData>
        </a:graphic>
      </p:graphicFrame>
      <p:sp>
        <p:nvSpPr>
          <p:cNvPr id="5" name="Right Arrow 4"/>
          <p:cNvSpPr/>
          <p:nvPr/>
        </p:nvSpPr>
        <p:spPr>
          <a:xfrm>
            <a:off x="2971800" y="1676400"/>
            <a:ext cx="381000" cy="1219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rot="10800000">
            <a:off x="5562600" y="1676399"/>
            <a:ext cx="457200" cy="1219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rot="20391723">
            <a:off x="5562600" y="3581400"/>
            <a:ext cx="6096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rot="7654799">
            <a:off x="2835211" y="4296928"/>
            <a:ext cx="5334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195170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tse1.mm.bing.net/th?id=OIP.Ma90b6d9e56a28f15b3cd9071524220e0o0&amp;pid=15.1"/>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brightnessContrast bright="55000" contrast="38000"/>
                    </a14:imgEffect>
                  </a14:imgLayer>
                </a14:imgProps>
              </a:ext>
              <a:ext uri="{28A0092B-C50C-407E-A947-70E740481C1C}">
                <a14:useLocalDpi xmlns:a14="http://schemas.microsoft.com/office/drawing/2010/main" val="0"/>
              </a:ext>
            </a:extLst>
          </a:blip>
          <a:srcRect/>
          <a:stretch>
            <a:fillRect/>
          </a:stretch>
        </p:blipFill>
        <p:spPr bwMode="auto">
          <a:xfrm>
            <a:off x="381000" y="690265"/>
            <a:ext cx="8305800" cy="562560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371600" y="228600"/>
            <a:ext cx="6705600" cy="461665"/>
          </a:xfrm>
          <a:prstGeom prst="rect">
            <a:avLst/>
          </a:prstGeom>
          <a:noFill/>
        </p:spPr>
        <p:txBody>
          <a:bodyPr wrap="square" rtlCol="0">
            <a:spAutoFit/>
          </a:bodyPr>
          <a:lstStyle/>
          <a:p>
            <a:pPr algn="ctr"/>
            <a:r>
              <a:rPr lang="en-US" sz="2400" b="1" dirty="0"/>
              <a:t>SHARECROPPING &amp; THE CYCLE OF DEBT</a:t>
            </a:r>
            <a:endParaRPr lang="en-US" sz="2400" dirty="0"/>
          </a:p>
        </p:txBody>
      </p:sp>
      <p:sp>
        <p:nvSpPr>
          <p:cNvPr id="5" name="TextBox 4"/>
          <p:cNvSpPr txBox="1"/>
          <p:nvPr/>
        </p:nvSpPr>
        <p:spPr>
          <a:xfrm>
            <a:off x="2514600" y="762000"/>
            <a:ext cx="4267200" cy="646331"/>
          </a:xfrm>
          <a:prstGeom prst="rect">
            <a:avLst/>
          </a:prstGeom>
          <a:noFill/>
        </p:spPr>
        <p:txBody>
          <a:bodyPr wrap="square" rtlCol="0">
            <a:spAutoFit/>
          </a:bodyPr>
          <a:lstStyle/>
          <a:p>
            <a:pPr algn="ctr"/>
            <a:r>
              <a:rPr lang="en-US" b="1" dirty="0"/>
              <a:t>Poor whites &amp; freedmen have</a:t>
            </a:r>
          </a:p>
          <a:p>
            <a:pPr algn="ctr"/>
            <a:r>
              <a:rPr lang="en-US" b="1" dirty="0"/>
              <a:t>no jobs, homes, or $ to buy land</a:t>
            </a:r>
            <a:endParaRPr lang="en-US" dirty="0"/>
          </a:p>
        </p:txBody>
      </p:sp>
      <p:sp>
        <p:nvSpPr>
          <p:cNvPr id="6" name="TextBox 5"/>
          <p:cNvSpPr txBox="1"/>
          <p:nvPr/>
        </p:nvSpPr>
        <p:spPr>
          <a:xfrm>
            <a:off x="5638800" y="2133600"/>
            <a:ext cx="2819400" cy="1200329"/>
          </a:xfrm>
          <a:prstGeom prst="rect">
            <a:avLst/>
          </a:prstGeom>
          <a:noFill/>
        </p:spPr>
        <p:txBody>
          <a:bodyPr wrap="square" rtlCol="0">
            <a:spAutoFit/>
          </a:bodyPr>
          <a:lstStyle/>
          <a:p>
            <a:r>
              <a:rPr lang="en-US" b="1" dirty="0"/>
              <a:t>Poor whites &amp; freedmen</a:t>
            </a:r>
          </a:p>
          <a:p>
            <a:r>
              <a:rPr lang="en-US" b="1" dirty="0"/>
              <a:t>sign contracts to work</a:t>
            </a:r>
          </a:p>
          <a:p>
            <a:r>
              <a:rPr lang="en-US" b="1" dirty="0"/>
              <a:t>landlord’s acreage for</a:t>
            </a:r>
          </a:p>
          <a:p>
            <a:r>
              <a:rPr lang="en-US" b="1" dirty="0"/>
              <a:t>part of the crop.</a:t>
            </a:r>
            <a:endParaRPr lang="en-US" dirty="0"/>
          </a:p>
        </p:txBody>
      </p:sp>
      <p:sp>
        <p:nvSpPr>
          <p:cNvPr id="7" name="TextBox 6"/>
          <p:cNvSpPr txBox="1"/>
          <p:nvPr/>
        </p:nvSpPr>
        <p:spPr>
          <a:xfrm>
            <a:off x="5105400" y="4343400"/>
            <a:ext cx="2971800" cy="923330"/>
          </a:xfrm>
          <a:prstGeom prst="rect">
            <a:avLst/>
          </a:prstGeom>
          <a:noFill/>
        </p:spPr>
        <p:txBody>
          <a:bodyPr wrap="square" rtlCol="0">
            <a:spAutoFit/>
          </a:bodyPr>
          <a:lstStyle/>
          <a:p>
            <a:r>
              <a:rPr lang="en-US" b="1" dirty="0"/>
              <a:t>Landlord keeps track of</a:t>
            </a:r>
          </a:p>
          <a:p>
            <a:r>
              <a:rPr lang="en-US" b="1" dirty="0"/>
              <a:t>the $$ that sharecroppers</a:t>
            </a:r>
          </a:p>
          <a:p>
            <a:r>
              <a:rPr lang="en-US" b="1" dirty="0"/>
              <a:t>owe for housing and food.</a:t>
            </a:r>
            <a:endParaRPr lang="en-US" dirty="0"/>
          </a:p>
        </p:txBody>
      </p:sp>
      <p:sp>
        <p:nvSpPr>
          <p:cNvPr id="8" name="TextBox 7"/>
          <p:cNvSpPr txBox="1"/>
          <p:nvPr/>
        </p:nvSpPr>
        <p:spPr>
          <a:xfrm>
            <a:off x="914400" y="4343400"/>
            <a:ext cx="2895600" cy="1200329"/>
          </a:xfrm>
          <a:prstGeom prst="rect">
            <a:avLst/>
          </a:prstGeom>
          <a:noFill/>
        </p:spPr>
        <p:txBody>
          <a:bodyPr wrap="square" rtlCol="0">
            <a:spAutoFit/>
          </a:bodyPr>
          <a:lstStyle/>
          <a:p>
            <a:r>
              <a:rPr lang="en-US" b="1" dirty="0"/>
              <a:t>At harvest, sharecropper</a:t>
            </a:r>
          </a:p>
          <a:p>
            <a:r>
              <a:rPr lang="en-US" b="1" dirty="0"/>
              <a:t>owes more to landlord</a:t>
            </a:r>
          </a:p>
          <a:p>
            <a:r>
              <a:rPr lang="en-US" b="1" dirty="0"/>
              <a:t>than his share of the crop</a:t>
            </a:r>
          </a:p>
          <a:p>
            <a:r>
              <a:rPr lang="en-US" b="1" dirty="0"/>
              <a:t>is worth.</a:t>
            </a:r>
            <a:endParaRPr lang="en-US" dirty="0"/>
          </a:p>
        </p:txBody>
      </p:sp>
      <p:sp>
        <p:nvSpPr>
          <p:cNvPr id="9" name="TextBox 8"/>
          <p:cNvSpPr txBox="1"/>
          <p:nvPr/>
        </p:nvSpPr>
        <p:spPr>
          <a:xfrm>
            <a:off x="533400" y="1981200"/>
            <a:ext cx="2895600" cy="923330"/>
          </a:xfrm>
          <a:prstGeom prst="rect">
            <a:avLst/>
          </a:prstGeom>
          <a:noFill/>
        </p:spPr>
        <p:txBody>
          <a:bodyPr wrap="square" rtlCol="0">
            <a:spAutoFit/>
          </a:bodyPr>
          <a:lstStyle/>
          <a:p>
            <a:r>
              <a:rPr lang="en-US" b="1" dirty="0"/>
              <a:t>Sharecropper cannot</a:t>
            </a:r>
          </a:p>
          <a:p>
            <a:r>
              <a:rPr lang="en-US" b="1" dirty="0"/>
              <a:t>leave farm as long as he</a:t>
            </a:r>
          </a:p>
          <a:p>
            <a:r>
              <a:rPr lang="en-US" b="1" dirty="0"/>
              <a:t>is in debt to landlord.</a:t>
            </a:r>
            <a:endParaRPr lang="en-US" dirty="0"/>
          </a:p>
        </p:txBody>
      </p:sp>
    </p:spTree>
    <p:extLst>
      <p:ext uri="{BB962C8B-B14F-4D97-AF65-F5344CB8AC3E}">
        <p14:creationId xmlns:p14="http://schemas.microsoft.com/office/powerpoint/2010/main" val="388435483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4653B-1BB1-42CA-93CD-4DFF65940C2C}"/>
              </a:ext>
            </a:extLst>
          </p:cNvPr>
          <p:cNvSpPr>
            <a:spLocks noGrp="1"/>
          </p:cNvSpPr>
          <p:nvPr>
            <p:ph type="title"/>
          </p:nvPr>
        </p:nvSpPr>
        <p:spPr>
          <a:xfrm>
            <a:off x="457200" y="274638"/>
            <a:ext cx="8229600" cy="792162"/>
          </a:xfrm>
          <a:solidFill>
            <a:schemeClr val="bg2"/>
          </a:solidFill>
          <a:ln>
            <a:solidFill>
              <a:srgbClr val="002060"/>
            </a:solidFill>
          </a:ln>
        </p:spPr>
        <p:txBody>
          <a:bodyPr/>
          <a:lstStyle/>
          <a:p>
            <a:r>
              <a:rPr lang="en-US" dirty="0" err="1">
                <a:solidFill>
                  <a:srgbClr val="002060"/>
                </a:solidFill>
                <a:latin typeface="Congenial Black" panose="02000503040000020004" pitchFamily="2" charset="0"/>
                <a:cs typeface="Aldhabi" panose="01000000000000000000" pitchFamily="2" charset="-78"/>
              </a:rPr>
              <a:t>Grantism</a:t>
            </a:r>
            <a:endParaRPr lang="en-US" dirty="0">
              <a:solidFill>
                <a:srgbClr val="002060"/>
              </a:solidFill>
              <a:latin typeface="Congenial Black" panose="02000503040000020004" pitchFamily="2" charset="0"/>
              <a:cs typeface="Aldhabi" panose="01000000000000000000" pitchFamily="2" charset="-78"/>
            </a:endParaRPr>
          </a:p>
        </p:txBody>
      </p:sp>
      <p:pic>
        <p:nvPicPr>
          <p:cNvPr id="4" name="Picture 5" descr="Rings">
            <a:extLst>
              <a:ext uri="{FF2B5EF4-FFF2-40B4-BE49-F238E27FC236}">
                <a16:creationId xmlns:a16="http://schemas.microsoft.com/office/drawing/2014/main" id="{F272DC69-DD12-41AF-BF17-ABB353CC425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62000" y="1447800"/>
            <a:ext cx="2858502" cy="4525963"/>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AFB51807-79CA-4A70-BB40-BB56B33C25E5}"/>
              </a:ext>
            </a:extLst>
          </p:cNvPr>
          <p:cNvSpPr/>
          <p:nvPr/>
        </p:nvSpPr>
        <p:spPr>
          <a:xfrm>
            <a:off x="3810000" y="1524000"/>
            <a:ext cx="5029200" cy="12192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u="sng" dirty="0">
                <a:solidFill>
                  <a:srgbClr val="FFFF00"/>
                </a:solidFill>
                <a:latin typeface="Times New Roman" panose="02020603050405020304" pitchFamily="18" charset="0"/>
                <a:cs typeface="Times New Roman" panose="02020603050405020304" pitchFamily="18" charset="0"/>
              </a:rPr>
              <a:t>Graft</a:t>
            </a:r>
            <a:r>
              <a:rPr lang="en-US" sz="2400" dirty="0">
                <a:latin typeface="Times New Roman" panose="02020603050405020304" pitchFamily="18" charset="0"/>
                <a:cs typeface="Times New Roman" panose="02020603050405020304" pitchFamily="18" charset="0"/>
              </a:rPr>
              <a:t>: Using political position to steal (</a:t>
            </a:r>
            <a:r>
              <a:rPr lang="en-US" sz="2400" b="1" dirty="0">
                <a:solidFill>
                  <a:srgbClr val="FFFF00"/>
                </a:solidFill>
                <a:latin typeface="Times New Roman" panose="02020603050405020304" pitchFamily="18" charset="0"/>
                <a:cs typeface="Times New Roman" panose="02020603050405020304" pitchFamily="18" charset="0"/>
              </a:rPr>
              <a:t>GRANTISM</a:t>
            </a:r>
            <a:r>
              <a:rPr lang="en-US" sz="2400" dirty="0">
                <a:latin typeface="Times New Roman" panose="02020603050405020304" pitchFamily="18" charset="0"/>
                <a:cs typeface="Times New Roman" panose="02020603050405020304" pitchFamily="18" charset="0"/>
              </a:rPr>
              <a:t>) – </a:t>
            </a:r>
            <a:r>
              <a:rPr lang="en-US" sz="2400" i="1" dirty="0">
                <a:solidFill>
                  <a:srgbClr val="FFFF00"/>
                </a:solidFill>
                <a:latin typeface="Times New Roman" panose="02020603050405020304" pitchFamily="18" charset="0"/>
                <a:cs typeface="Times New Roman" panose="02020603050405020304" pitchFamily="18" charset="0"/>
              </a:rPr>
              <a:t>The Era of GOOD STEALING</a:t>
            </a:r>
          </a:p>
        </p:txBody>
      </p:sp>
      <p:sp>
        <p:nvSpPr>
          <p:cNvPr id="6" name="Rectangle 5">
            <a:extLst>
              <a:ext uri="{FF2B5EF4-FFF2-40B4-BE49-F238E27FC236}">
                <a16:creationId xmlns:a16="http://schemas.microsoft.com/office/drawing/2014/main" id="{FB82B450-C35D-465D-B266-192A61C306F2}"/>
              </a:ext>
            </a:extLst>
          </p:cNvPr>
          <p:cNvSpPr/>
          <p:nvPr/>
        </p:nvSpPr>
        <p:spPr>
          <a:xfrm>
            <a:off x="3810000" y="2990602"/>
            <a:ext cx="5029200" cy="2495798"/>
          </a:xfrm>
          <a:prstGeom prst="rect">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u="sng" dirty="0">
                <a:solidFill>
                  <a:srgbClr val="FFFF00"/>
                </a:solidFill>
                <a:latin typeface="Times New Roman" panose="02020603050405020304" pitchFamily="18" charset="0"/>
                <a:cs typeface="Times New Roman" panose="02020603050405020304" pitchFamily="18" charset="0"/>
              </a:rPr>
              <a:t>GRANTISM</a:t>
            </a:r>
          </a:p>
          <a:p>
            <a:r>
              <a:rPr lang="en-US" sz="2400" dirty="0">
                <a:latin typeface="Times New Roman" panose="02020603050405020304" pitchFamily="18" charset="0"/>
                <a:cs typeface="Times New Roman" panose="02020603050405020304" pitchFamily="18" charset="0"/>
              </a:rPr>
              <a:t>President Grant ignores political corruption</a:t>
            </a:r>
          </a:p>
          <a:p>
            <a:pPr marL="342900" indent="-342900">
              <a:buFont typeface="Arial" panose="020B0604020202020204" pitchFamily="34" charset="0"/>
              <a:buChar char="•"/>
            </a:pPr>
            <a:r>
              <a:rPr lang="en-US" sz="2400" b="1" u="sng" dirty="0">
                <a:solidFill>
                  <a:srgbClr val="FFFF00"/>
                </a:solidFill>
                <a:latin typeface="Times New Roman" panose="02020603050405020304" pitchFamily="18" charset="0"/>
                <a:cs typeface="Times New Roman" panose="02020603050405020304" pitchFamily="18" charset="0"/>
              </a:rPr>
              <a:t>Credit Mobilier Scandal</a:t>
            </a:r>
          </a:p>
          <a:p>
            <a:pPr marL="342900" indent="-342900">
              <a:buFont typeface="Arial" panose="020B0604020202020204" pitchFamily="34" charset="0"/>
              <a:buChar char="•"/>
            </a:pPr>
            <a:r>
              <a:rPr lang="en-US" sz="2400" b="1" u="sng" dirty="0">
                <a:solidFill>
                  <a:srgbClr val="FFFF00"/>
                </a:solidFill>
                <a:latin typeface="Times New Roman" panose="02020603050405020304" pitchFamily="18" charset="0"/>
                <a:cs typeface="Times New Roman" panose="02020603050405020304" pitchFamily="18" charset="0"/>
              </a:rPr>
              <a:t>Whiskey Ring Scandal</a:t>
            </a:r>
          </a:p>
        </p:txBody>
      </p:sp>
      <p:sp>
        <p:nvSpPr>
          <p:cNvPr id="7" name="Arrow: Down 6">
            <a:extLst>
              <a:ext uri="{FF2B5EF4-FFF2-40B4-BE49-F238E27FC236}">
                <a16:creationId xmlns:a16="http://schemas.microsoft.com/office/drawing/2014/main" id="{85CCCB4B-9084-498F-82AA-EE3BBC8409E0}"/>
              </a:ext>
            </a:extLst>
          </p:cNvPr>
          <p:cNvSpPr/>
          <p:nvPr/>
        </p:nvSpPr>
        <p:spPr>
          <a:xfrm>
            <a:off x="6096000" y="2514600"/>
            <a:ext cx="457200" cy="609600"/>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41930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7200" y="5791200"/>
            <a:ext cx="86106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latin typeface="Times New Roman" panose="02020603050405020304" pitchFamily="18" charset="0"/>
                <a:cs typeface="Times New Roman" panose="02020603050405020304" pitchFamily="18" charset="0"/>
              </a:rPr>
              <a:t>Evaluate the point of view of  Puck’s political cartoon “The Strong Government” vs. “The Weak Government” as a perspective of the success of Reconstruction.</a:t>
            </a:r>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381000"/>
            <a:ext cx="8458200" cy="5105400"/>
          </a:xfrm>
        </p:spPr>
      </p:pic>
    </p:spTree>
    <p:extLst>
      <p:ext uri="{BB962C8B-B14F-4D97-AF65-F5344CB8AC3E}">
        <p14:creationId xmlns:p14="http://schemas.microsoft.com/office/powerpoint/2010/main" val="90583912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59159-0C61-4625-AE5F-B661681FD108}"/>
              </a:ext>
            </a:extLst>
          </p:cNvPr>
          <p:cNvSpPr>
            <a:spLocks noGrp="1"/>
          </p:cNvSpPr>
          <p:nvPr>
            <p:ph type="title"/>
          </p:nvPr>
        </p:nvSpPr>
        <p:spPr>
          <a:xfrm>
            <a:off x="457200" y="274638"/>
            <a:ext cx="8229600" cy="563562"/>
          </a:xfrm>
          <a:solidFill>
            <a:schemeClr val="bg2"/>
          </a:solidFill>
          <a:ln>
            <a:solidFill>
              <a:srgbClr val="002060"/>
            </a:solidFill>
          </a:ln>
        </p:spPr>
        <p:txBody>
          <a:bodyPr>
            <a:normAutofit fontScale="90000"/>
          </a:bodyPr>
          <a:lstStyle/>
          <a:p>
            <a:r>
              <a:rPr lang="en-US" dirty="0">
                <a:solidFill>
                  <a:srgbClr val="002060"/>
                </a:solidFill>
                <a:latin typeface="Congenial Black" panose="02000503040000020004" pitchFamily="2" charset="0"/>
              </a:rPr>
              <a:t>Economic Panic</a:t>
            </a:r>
          </a:p>
        </p:txBody>
      </p:sp>
      <p:sp>
        <p:nvSpPr>
          <p:cNvPr id="3" name="Content Placeholder 2">
            <a:extLst>
              <a:ext uri="{FF2B5EF4-FFF2-40B4-BE49-F238E27FC236}">
                <a16:creationId xmlns:a16="http://schemas.microsoft.com/office/drawing/2014/main" id="{05434C66-B397-4479-9247-268823340B5E}"/>
              </a:ext>
            </a:extLst>
          </p:cNvPr>
          <p:cNvSpPr>
            <a:spLocks noGrp="1"/>
          </p:cNvSpPr>
          <p:nvPr>
            <p:ph idx="1"/>
          </p:nvPr>
        </p:nvSpPr>
        <p:spPr>
          <a:xfrm>
            <a:off x="457200" y="1143000"/>
            <a:ext cx="8229600" cy="4983163"/>
          </a:xfrm>
          <a:solidFill>
            <a:schemeClr val="bg1"/>
          </a:solidFill>
          <a:ln>
            <a:solidFill>
              <a:srgbClr val="FF0000"/>
            </a:solidFill>
          </a:ln>
        </p:spPr>
        <p:txBody>
          <a:bodyPr>
            <a:normAutofit/>
          </a:bodyPr>
          <a:lstStyle/>
          <a:p>
            <a:pPr marL="0" indent="0">
              <a:buNone/>
            </a:pPr>
            <a:r>
              <a:rPr lang="en-US" sz="2400" b="1" dirty="0">
                <a:solidFill>
                  <a:srgbClr val="002060"/>
                </a:solidFill>
                <a:latin typeface="Times New Roman" panose="02020603050405020304" pitchFamily="18" charset="0"/>
                <a:cs typeface="Times New Roman" panose="02020603050405020304" pitchFamily="18" charset="0"/>
              </a:rPr>
              <a:t>PANIC of 1873</a:t>
            </a:r>
          </a:p>
          <a:p>
            <a:r>
              <a:rPr lang="en-US" sz="2400" b="1" dirty="0">
                <a:solidFill>
                  <a:srgbClr val="002060"/>
                </a:solidFill>
                <a:latin typeface="Times New Roman" panose="02020603050405020304" pitchFamily="18" charset="0"/>
                <a:cs typeface="Times New Roman" panose="02020603050405020304" pitchFamily="18" charset="0"/>
              </a:rPr>
              <a:t>Employment 14%</a:t>
            </a:r>
          </a:p>
          <a:p>
            <a:r>
              <a:rPr lang="en-US" sz="2400" b="1" dirty="0">
                <a:solidFill>
                  <a:srgbClr val="002060"/>
                </a:solidFill>
                <a:latin typeface="Times New Roman" panose="02020603050405020304" pitchFamily="18" charset="0"/>
                <a:cs typeface="Times New Roman" panose="02020603050405020304" pitchFamily="18" charset="0"/>
              </a:rPr>
              <a:t>18,000 business failed  </a:t>
            </a:r>
          </a:p>
        </p:txBody>
      </p:sp>
      <p:pic>
        <p:nvPicPr>
          <p:cNvPr id="6" name="Picture 5" descr="A picture containing outdoor, text&#10;&#10;Description automatically generated">
            <a:extLst>
              <a:ext uri="{FF2B5EF4-FFF2-40B4-BE49-F238E27FC236}">
                <a16:creationId xmlns:a16="http://schemas.microsoft.com/office/drawing/2014/main" id="{C7EE9561-A833-40EE-A786-D68EAE9926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5800" y="1350571"/>
            <a:ext cx="3429000" cy="3981450"/>
          </a:xfrm>
          <a:prstGeom prst="rect">
            <a:avLst/>
          </a:prstGeom>
        </p:spPr>
      </p:pic>
      <p:sp>
        <p:nvSpPr>
          <p:cNvPr id="4" name="Rectangle 3">
            <a:extLst>
              <a:ext uri="{FF2B5EF4-FFF2-40B4-BE49-F238E27FC236}">
                <a16:creationId xmlns:a16="http://schemas.microsoft.com/office/drawing/2014/main" id="{86020FB0-D90A-438B-BB74-8D48641F61E8}"/>
              </a:ext>
            </a:extLst>
          </p:cNvPr>
          <p:cNvSpPr/>
          <p:nvPr/>
        </p:nvSpPr>
        <p:spPr>
          <a:xfrm>
            <a:off x="304800" y="3215480"/>
            <a:ext cx="4876800" cy="1204119"/>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latin typeface="Times New Roman" panose="02020603050405020304" pitchFamily="18" charset="0"/>
                <a:cs typeface="Times New Roman" panose="02020603050405020304" pitchFamily="18" charset="0"/>
              </a:rPr>
              <a:t>Northern Population: why spend $$ on Reconstruction </a:t>
            </a:r>
          </a:p>
          <a:p>
            <a:pPr marL="342900" indent="-342900">
              <a:buFont typeface="Arial" panose="020B0604020202020204" pitchFamily="34" charset="0"/>
              <a:buChar char="•"/>
            </a:pPr>
            <a:r>
              <a:rPr lang="en-US" sz="2400" dirty="0">
                <a:solidFill>
                  <a:srgbClr val="002060"/>
                </a:solidFill>
                <a:latin typeface="Times New Roman" panose="02020603050405020304" pitchFamily="18" charset="0"/>
                <a:cs typeface="Times New Roman" panose="02020603050405020304" pitchFamily="18" charset="0"/>
              </a:rPr>
              <a:t>Reconstruction losing momentum </a:t>
            </a:r>
          </a:p>
        </p:txBody>
      </p:sp>
      <p:sp>
        <p:nvSpPr>
          <p:cNvPr id="5" name="Rectangle 4">
            <a:extLst>
              <a:ext uri="{FF2B5EF4-FFF2-40B4-BE49-F238E27FC236}">
                <a16:creationId xmlns:a16="http://schemas.microsoft.com/office/drawing/2014/main" id="{D2CA6F32-6B74-49BF-AFF9-C3A6A133781C}"/>
              </a:ext>
            </a:extLst>
          </p:cNvPr>
          <p:cNvSpPr/>
          <p:nvPr/>
        </p:nvSpPr>
        <p:spPr>
          <a:xfrm>
            <a:off x="685800" y="5507429"/>
            <a:ext cx="8229600" cy="923534"/>
          </a:xfrm>
          <a:prstGeom prst="rect">
            <a:avLst/>
          </a:prstGeom>
          <a:solidFill>
            <a:srgbClr val="00206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panose="02020603050405020304" pitchFamily="18" charset="0"/>
                <a:cs typeface="Times" panose="02020603050405020304" pitchFamily="18" charset="0"/>
              </a:rPr>
              <a:t>Evaluate whether Northerners ever truly supported equality for freedmen. </a:t>
            </a:r>
          </a:p>
        </p:txBody>
      </p:sp>
    </p:spTree>
    <p:extLst>
      <p:ext uri="{BB962C8B-B14F-4D97-AF65-F5344CB8AC3E}">
        <p14:creationId xmlns:p14="http://schemas.microsoft.com/office/powerpoint/2010/main" val="354168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4677"/>
            <a:ext cx="8229600" cy="554482"/>
          </a:xfrm>
          <a:solidFill>
            <a:schemeClr val="bg1"/>
          </a:solidFill>
          <a:ln>
            <a:solidFill>
              <a:srgbClr val="FF0000"/>
            </a:solidFill>
          </a:ln>
        </p:spPr>
        <p:txBody>
          <a:bodyPr>
            <a:normAutofit fontScale="90000"/>
          </a:bodyPr>
          <a:lstStyle/>
          <a:p>
            <a:r>
              <a:rPr lang="en-US" sz="3200" dirty="0">
                <a:solidFill>
                  <a:srgbClr val="002060"/>
                </a:solidFill>
                <a:latin typeface="Congenial Black" panose="02000503040000020004" pitchFamily="2" charset="0"/>
              </a:rPr>
              <a:t>The Failure of Federal Enforcement</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090" y="1066801"/>
            <a:ext cx="7696200" cy="566166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Rectangle 3"/>
          <p:cNvSpPr/>
          <p:nvPr/>
        </p:nvSpPr>
        <p:spPr>
          <a:xfrm>
            <a:off x="533400" y="2590800"/>
            <a:ext cx="3810000" cy="2667000"/>
          </a:xfrm>
          <a:prstGeom prst="rect">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latin typeface="Times New Roman" panose="02020603050405020304" pitchFamily="18" charset="0"/>
                <a:cs typeface="Times New Roman" panose="02020603050405020304" pitchFamily="18" charset="0"/>
              </a:rPr>
              <a:t>Failure of Military </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Native American conflicts in the West</a:t>
            </a:r>
          </a:p>
          <a:p>
            <a:pPr marL="800100" lvl="1" indent="-342900">
              <a:buFont typeface="Arial" panose="020B0604020202020204" pitchFamily="34" charset="0"/>
              <a:buChar char="•"/>
            </a:pPr>
            <a:r>
              <a:rPr lang="en-US" sz="2400" b="1" dirty="0">
                <a:latin typeface="Times New Roman" panose="02020603050405020304" pitchFamily="18" charset="0"/>
                <a:cs typeface="Times New Roman" panose="02020603050405020304" pitchFamily="18" charset="0"/>
              </a:rPr>
              <a:t>Wounded Knee Massacre</a:t>
            </a:r>
          </a:p>
          <a:p>
            <a:pPr marL="800100" lvl="1" indent="-342900">
              <a:buFont typeface="Arial" panose="020B0604020202020204" pitchFamily="34" charset="0"/>
              <a:buChar char="•"/>
            </a:pPr>
            <a:r>
              <a:rPr lang="en-US" sz="2400" b="1" dirty="0">
                <a:latin typeface="Times New Roman" panose="02020603050405020304" pitchFamily="18" charset="0"/>
                <a:cs typeface="Times New Roman" panose="02020603050405020304" pitchFamily="18" charset="0"/>
              </a:rPr>
              <a:t>Little Big Horn </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0600" y="5495481"/>
            <a:ext cx="1981200" cy="1261364"/>
          </a:xfrm>
          <a:prstGeom prst="rect">
            <a:avLst/>
          </a:prstGeom>
        </p:spPr>
      </p:pic>
    </p:spTree>
    <p:extLst>
      <p:ext uri="{BB962C8B-B14F-4D97-AF65-F5344CB8AC3E}">
        <p14:creationId xmlns:p14="http://schemas.microsoft.com/office/powerpoint/2010/main" val="1100959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820CD-535A-4F85-8409-C0364755F29F}"/>
              </a:ext>
            </a:extLst>
          </p:cNvPr>
          <p:cNvSpPr>
            <a:spLocks noGrp="1"/>
          </p:cNvSpPr>
          <p:nvPr>
            <p:ph type="title"/>
          </p:nvPr>
        </p:nvSpPr>
        <p:spPr>
          <a:xfrm>
            <a:off x="457200" y="274638"/>
            <a:ext cx="8229600" cy="792162"/>
          </a:xfrm>
          <a:solidFill>
            <a:schemeClr val="bg1"/>
          </a:solidFill>
          <a:ln>
            <a:solidFill>
              <a:srgbClr val="FF0000"/>
            </a:solidFill>
          </a:ln>
        </p:spPr>
        <p:txBody>
          <a:bodyPr/>
          <a:lstStyle/>
          <a:p>
            <a:r>
              <a:rPr lang="en-US" b="1" dirty="0">
                <a:solidFill>
                  <a:srgbClr val="002060"/>
                </a:solidFill>
                <a:latin typeface="Algerian" panose="04020705040A02060702" pitchFamily="82" charset="0"/>
              </a:rPr>
              <a:t>DBQ - prompt</a:t>
            </a:r>
          </a:p>
        </p:txBody>
      </p:sp>
      <p:sp>
        <p:nvSpPr>
          <p:cNvPr id="3" name="Content Placeholder 2">
            <a:extLst>
              <a:ext uri="{FF2B5EF4-FFF2-40B4-BE49-F238E27FC236}">
                <a16:creationId xmlns:a16="http://schemas.microsoft.com/office/drawing/2014/main" id="{3C1152AD-4212-4E73-A1C4-149B5BCF1408}"/>
              </a:ext>
            </a:extLst>
          </p:cNvPr>
          <p:cNvSpPr>
            <a:spLocks noGrp="1"/>
          </p:cNvSpPr>
          <p:nvPr>
            <p:ph idx="1"/>
          </p:nvPr>
        </p:nvSpPr>
        <p:spPr>
          <a:xfrm>
            <a:off x="457200" y="1447800"/>
            <a:ext cx="8229600" cy="4678363"/>
          </a:xfrm>
          <a:ln/>
        </p:spPr>
        <p:style>
          <a:lnRef idx="2">
            <a:schemeClr val="dk1"/>
          </a:lnRef>
          <a:fillRef idx="1">
            <a:schemeClr val="lt1"/>
          </a:fillRef>
          <a:effectRef idx="0">
            <a:schemeClr val="dk1"/>
          </a:effectRef>
          <a:fontRef idx="minor">
            <a:schemeClr val="dk1"/>
          </a:fontRef>
        </p:style>
        <p:txBody>
          <a:bodyPr>
            <a:normAutofit/>
          </a:bodyPr>
          <a:lstStyle/>
          <a:p>
            <a:pPr marL="0" indent="0">
              <a:buNone/>
            </a:pPr>
            <a:r>
              <a:rPr lang="en-US" sz="2000" b="1" dirty="0">
                <a:latin typeface="Times" panose="02020603050405020304" pitchFamily="18" charset="0"/>
                <a:cs typeface="Times" panose="02020603050405020304" pitchFamily="18" charset="0"/>
              </a:rPr>
              <a:t>Prompt: </a:t>
            </a:r>
            <a:r>
              <a:rPr lang="en-US" sz="2000" dirty="0">
                <a:latin typeface="Times" panose="02020603050405020304" pitchFamily="18" charset="0"/>
                <a:cs typeface="Times" panose="02020603050405020304" pitchFamily="18" charset="0"/>
              </a:rPr>
              <a:t>Civil War and it’s cost in lives was supposed to bring about a rebirth of the United States fomented by Reconstruction.  Evaluate the degree in which historians’ assessment that Reconstruction was a failed revolution is the correct view of the time period from 1865 to 1877?</a:t>
            </a:r>
          </a:p>
          <a:p>
            <a:pPr marL="0" indent="0">
              <a:buNone/>
            </a:pPr>
            <a:endParaRPr lang="en-US" sz="2800" dirty="0">
              <a:latin typeface="Times" panose="02020603050405020304" pitchFamily="18" charset="0"/>
              <a:cs typeface="Times" panose="02020603050405020304" pitchFamily="18" charset="0"/>
            </a:endParaRPr>
          </a:p>
          <a:p>
            <a:pPr marL="0" indent="0">
              <a:buNone/>
            </a:pPr>
            <a:endParaRPr lang="en-US" sz="2800" dirty="0">
              <a:latin typeface="Times" panose="02020603050405020304" pitchFamily="18" charset="0"/>
              <a:cs typeface="Times" panose="02020603050405020304" pitchFamily="18" charset="0"/>
            </a:endParaRPr>
          </a:p>
          <a:p>
            <a:pPr marL="0" indent="0">
              <a:buNone/>
            </a:pPr>
            <a:endParaRPr lang="en-US" sz="2400" dirty="0">
              <a:latin typeface="Times" panose="02020603050405020304" pitchFamily="18" charset="0"/>
              <a:cs typeface="Times" panose="02020603050405020304" pitchFamily="18" charset="0"/>
            </a:endParaRPr>
          </a:p>
        </p:txBody>
      </p:sp>
      <p:cxnSp>
        <p:nvCxnSpPr>
          <p:cNvPr id="5" name="Straight Connector 4">
            <a:extLst>
              <a:ext uri="{FF2B5EF4-FFF2-40B4-BE49-F238E27FC236}">
                <a16:creationId xmlns:a16="http://schemas.microsoft.com/office/drawing/2014/main" id="{E50E3021-696F-7243-97AC-AF815ECA8C19}"/>
              </a:ext>
            </a:extLst>
          </p:cNvPr>
          <p:cNvCxnSpPr/>
          <p:nvPr/>
        </p:nvCxnSpPr>
        <p:spPr>
          <a:xfrm>
            <a:off x="762000" y="3200400"/>
            <a:ext cx="76200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14C9805-C266-8F4A-81A4-581F7EE461BA}"/>
              </a:ext>
            </a:extLst>
          </p:cNvPr>
          <p:cNvCxnSpPr/>
          <p:nvPr/>
        </p:nvCxnSpPr>
        <p:spPr>
          <a:xfrm>
            <a:off x="4572000" y="2819400"/>
            <a:ext cx="0" cy="312420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4BE186E8-5DF8-224A-8FC2-D9510AB52CEB}"/>
              </a:ext>
            </a:extLst>
          </p:cNvPr>
          <p:cNvSpPr/>
          <p:nvPr/>
        </p:nvSpPr>
        <p:spPr>
          <a:xfrm>
            <a:off x="1219200" y="2743200"/>
            <a:ext cx="2895600" cy="381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Times" pitchFamily="2" charset="0"/>
              </a:rPr>
              <a:t>Success</a:t>
            </a:r>
          </a:p>
        </p:txBody>
      </p:sp>
      <p:sp>
        <p:nvSpPr>
          <p:cNvPr id="9" name="Rectangle 8">
            <a:extLst>
              <a:ext uri="{FF2B5EF4-FFF2-40B4-BE49-F238E27FC236}">
                <a16:creationId xmlns:a16="http://schemas.microsoft.com/office/drawing/2014/main" id="{7CF5FAC5-BF78-284D-ADD5-090FF263162C}"/>
              </a:ext>
            </a:extLst>
          </p:cNvPr>
          <p:cNvSpPr/>
          <p:nvPr/>
        </p:nvSpPr>
        <p:spPr>
          <a:xfrm>
            <a:off x="5181600" y="2734962"/>
            <a:ext cx="2895600" cy="381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pitchFamily="2" charset="0"/>
              </a:rPr>
              <a:t>Failure</a:t>
            </a:r>
          </a:p>
        </p:txBody>
      </p:sp>
      <p:sp>
        <p:nvSpPr>
          <p:cNvPr id="10" name="Rectangle 9">
            <a:extLst>
              <a:ext uri="{FF2B5EF4-FFF2-40B4-BE49-F238E27FC236}">
                <a16:creationId xmlns:a16="http://schemas.microsoft.com/office/drawing/2014/main" id="{BA9ECF8D-01CD-A74B-A658-5CD4892A4059}"/>
              </a:ext>
            </a:extLst>
          </p:cNvPr>
          <p:cNvSpPr/>
          <p:nvPr/>
        </p:nvSpPr>
        <p:spPr>
          <a:xfrm>
            <a:off x="304800" y="3428999"/>
            <a:ext cx="3657600" cy="5333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latin typeface="Times" pitchFamily="2" charset="0"/>
              </a:rPr>
              <a:t>What is achieve? How can you turn it into a bases for a thesis</a:t>
            </a:r>
          </a:p>
        </p:txBody>
      </p:sp>
      <p:sp>
        <p:nvSpPr>
          <p:cNvPr id="11" name="Rectangle 10">
            <a:extLst>
              <a:ext uri="{FF2B5EF4-FFF2-40B4-BE49-F238E27FC236}">
                <a16:creationId xmlns:a16="http://schemas.microsoft.com/office/drawing/2014/main" id="{F4706CD9-2756-0A49-A1F0-DD2D7E05D7F9}"/>
              </a:ext>
            </a:extLst>
          </p:cNvPr>
          <p:cNvSpPr/>
          <p:nvPr/>
        </p:nvSpPr>
        <p:spPr>
          <a:xfrm>
            <a:off x="4827373" y="3428999"/>
            <a:ext cx="3657600" cy="5333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latin typeface="Times" pitchFamily="2" charset="0"/>
              </a:rPr>
              <a:t>Why is it a failure? How can you turn it into a bases for a thesis</a:t>
            </a:r>
          </a:p>
        </p:txBody>
      </p:sp>
      <p:sp>
        <p:nvSpPr>
          <p:cNvPr id="4" name="Rectangle 3">
            <a:extLst>
              <a:ext uri="{FF2B5EF4-FFF2-40B4-BE49-F238E27FC236}">
                <a16:creationId xmlns:a16="http://schemas.microsoft.com/office/drawing/2014/main" id="{FE75E4DB-0B56-354E-8482-9BB2B04A4BFB}"/>
              </a:ext>
            </a:extLst>
          </p:cNvPr>
          <p:cNvSpPr/>
          <p:nvPr/>
        </p:nvSpPr>
        <p:spPr>
          <a:xfrm>
            <a:off x="762000" y="5029200"/>
            <a:ext cx="7620000" cy="1524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pitchFamily="2" charset="0"/>
              </a:rPr>
              <a:t>Thesis Formula: X-HOWEVER (counter-argument), A+B (two support bases) Therefor Y (claim that responds to the prompt)</a:t>
            </a:r>
          </a:p>
        </p:txBody>
      </p:sp>
    </p:spTree>
    <p:extLst>
      <p:ext uri="{BB962C8B-B14F-4D97-AF65-F5344CB8AC3E}">
        <p14:creationId xmlns:p14="http://schemas.microsoft.com/office/powerpoint/2010/main" val="391384076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D01E5-2D6D-9D41-8C3A-3C42E42E0655}"/>
              </a:ext>
            </a:extLst>
          </p:cNvPr>
          <p:cNvSpPr>
            <a:spLocks noGrp="1"/>
          </p:cNvSpPr>
          <p:nvPr>
            <p:ph type="title"/>
          </p:nvPr>
        </p:nvSpPr>
        <p:spPr>
          <a:xfrm>
            <a:off x="457200" y="274638"/>
            <a:ext cx="8229600" cy="715962"/>
          </a:xfrm>
          <a:solidFill>
            <a:schemeClr val="bg1"/>
          </a:solidFill>
          <a:ln>
            <a:solidFill>
              <a:srgbClr val="FF0000"/>
            </a:solidFill>
          </a:ln>
        </p:spPr>
        <p:txBody>
          <a:bodyPr>
            <a:normAutofit fontScale="90000"/>
          </a:bodyPr>
          <a:lstStyle/>
          <a:p>
            <a:r>
              <a:rPr lang="en-US" dirty="0">
                <a:latin typeface="Algerian" pitchFamily="82" charset="77"/>
              </a:rPr>
              <a:t>There can be only one</a:t>
            </a:r>
          </a:p>
        </p:txBody>
      </p:sp>
      <p:sp>
        <p:nvSpPr>
          <p:cNvPr id="3" name="Content Placeholder 2">
            <a:extLst>
              <a:ext uri="{FF2B5EF4-FFF2-40B4-BE49-F238E27FC236}">
                <a16:creationId xmlns:a16="http://schemas.microsoft.com/office/drawing/2014/main" id="{D2A3E48B-BB30-374D-88BF-4AB1FED782C2}"/>
              </a:ext>
            </a:extLst>
          </p:cNvPr>
          <p:cNvSpPr>
            <a:spLocks noGrp="1"/>
          </p:cNvSpPr>
          <p:nvPr>
            <p:ph idx="1"/>
          </p:nvPr>
        </p:nvSpPr>
        <p:spPr>
          <a:xfrm>
            <a:off x="457200" y="1219200"/>
            <a:ext cx="8229600" cy="4906963"/>
          </a:xfrm>
          <a:solidFill>
            <a:schemeClr val="bg1"/>
          </a:solidFill>
        </p:spPr>
        <p:txBody>
          <a:bodyPr>
            <a:normAutofit/>
          </a:bodyPr>
          <a:lstStyle/>
          <a:p>
            <a:pPr marL="0" indent="0">
              <a:buNone/>
            </a:pPr>
            <a:r>
              <a:rPr lang="en-US" sz="2000" b="1" dirty="0">
                <a:latin typeface="Times" panose="02020603050405020304" pitchFamily="18" charset="0"/>
                <a:cs typeface="Times" panose="02020603050405020304" pitchFamily="18" charset="0"/>
              </a:rPr>
              <a:t>Prompt: </a:t>
            </a:r>
            <a:r>
              <a:rPr lang="en-US" sz="2000" dirty="0">
                <a:latin typeface="Times" panose="02020603050405020304" pitchFamily="18" charset="0"/>
                <a:cs typeface="Times" panose="02020603050405020304" pitchFamily="18" charset="0"/>
              </a:rPr>
              <a:t>Civil War and it’s cost in lives was supposed to bring about a rebirth of the United States fomented by Reconstruction.  Evaluate the degree in which historians’ assessment that Reconstruction was a failed revolution is the correct view of the time period from 1865 to 1877?</a:t>
            </a:r>
          </a:p>
          <a:p>
            <a:pPr marL="0" indent="0">
              <a:buNone/>
            </a:pPr>
            <a:endParaRPr lang="en-US" sz="2000" dirty="0"/>
          </a:p>
        </p:txBody>
      </p:sp>
      <p:sp>
        <p:nvSpPr>
          <p:cNvPr id="4" name="Rectangle 3">
            <a:extLst>
              <a:ext uri="{FF2B5EF4-FFF2-40B4-BE49-F238E27FC236}">
                <a16:creationId xmlns:a16="http://schemas.microsoft.com/office/drawing/2014/main" id="{FD73D158-5306-C84E-8906-E6FE0269B613}"/>
              </a:ext>
            </a:extLst>
          </p:cNvPr>
          <p:cNvSpPr/>
          <p:nvPr/>
        </p:nvSpPr>
        <p:spPr>
          <a:xfrm>
            <a:off x="838200" y="2667000"/>
            <a:ext cx="4114800" cy="3581400"/>
          </a:xfrm>
          <a:prstGeom prst="rect">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pitchFamily="2" charset="0"/>
              </a:rPr>
              <a:t>Each member of the group write a thesis</a:t>
            </a:r>
          </a:p>
          <a:p>
            <a:pPr marL="342900" indent="-342900">
              <a:buFont typeface="Arial" panose="020B0604020202020204" pitchFamily="34" charset="0"/>
              <a:buChar char="•"/>
            </a:pPr>
            <a:r>
              <a:rPr lang="en-US" sz="2400" dirty="0">
                <a:latin typeface="Times" pitchFamily="2" charset="0"/>
              </a:rPr>
              <a:t>Eliminate theses until one stands</a:t>
            </a:r>
          </a:p>
          <a:p>
            <a:pPr marL="342900" indent="-342900">
              <a:buFont typeface="Arial" panose="020B0604020202020204" pitchFamily="34" charset="0"/>
              <a:buChar char="•"/>
            </a:pPr>
            <a:r>
              <a:rPr lang="en-US" sz="2400" dirty="0">
                <a:latin typeface="Times" pitchFamily="2" charset="0"/>
              </a:rPr>
              <a:t>Factors for elimination</a:t>
            </a:r>
          </a:p>
          <a:p>
            <a:pPr marL="800100" lvl="1" indent="-342900">
              <a:buFont typeface="Arial" panose="020B0604020202020204" pitchFamily="34" charset="0"/>
              <a:buChar char="•"/>
            </a:pPr>
            <a:r>
              <a:rPr lang="en-US" sz="2400" dirty="0">
                <a:latin typeface="Times" pitchFamily="2" charset="0"/>
              </a:rPr>
              <a:t>Vagueness</a:t>
            </a:r>
          </a:p>
          <a:p>
            <a:pPr marL="800100" lvl="1" indent="-342900">
              <a:buFont typeface="Arial" panose="020B0604020202020204" pitchFamily="34" charset="0"/>
              <a:buChar char="•"/>
            </a:pPr>
            <a:r>
              <a:rPr lang="en-US" sz="2400" dirty="0">
                <a:latin typeface="Times" pitchFamily="2" charset="0"/>
              </a:rPr>
              <a:t>Uses documents </a:t>
            </a:r>
          </a:p>
          <a:p>
            <a:pPr marL="800100" lvl="1" indent="-342900">
              <a:buFont typeface="Arial" panose="020B0604020202020204" pitchFamily="34" charset="0"/>
              <a:buChar char="•"/>
            </a:pPr>
            <a:r>
              <a:rPr lang="en-US" sz="2400" dirty="0">
                <a:latin typeface="Times" pitchFamily="2" charset="0"/>
              </a:rPr>
              <a:t>Too narrow</a:t>
            </a:r>
          </a:p>
          <a:p>
            <a:pPr marL="800100" lvl="1" indent="-342900">
              <a:buFont typeface="Arial" panose="020B0604020202020204" pitchFamily="34" charset="0"/>
              <a:buChar char="•"/>
            </a:pPr>
            <a:r>
              <a:rPr lang="en-US" sz="2400" dirty="0">
                <a:latin typeface="Times" pitchFamily="2" charset="0"/>
              </a:rPr>
              <a:t>Doesn’t respond to the prompt</a:t>
            </a:r>
          </a:p>
        </p:txBody>
      </p:sp>
      <p:pic>
        <p:nvPicPr>
          <p:cNvPr id="5" name="Picture 4">
            <a:extLst>
              <a:ext uri="{FF2B5EF4-FFF2-40B4-BE49-F238E27FC236}">
                <a16:creationId xmlns:a16="http://schemas.microsoft.com/office/drawing/2014/main" id="{A99A3723-1D1F-A642-82DA-B841EA9E2AD0}"/>
              </a:ext>
            </a:extLst>
          </p:cNvPr>
          <p:cNvPicPr>
            <a:picLocks noChangeAspect="1"/>
          </p:cNvPicPr>
          <p:nvPr/>
        </p:nvPicPr>
        <p:blipFill>
          <a:blip r:embed="rId2"/>
          <a:stretch>
            <a:fillRect/>
          </a:stretch>
        </p:blipFill>
        <p:spPr>
          <a:xfrm>
            <a:off x="5167184" y="3276600"/>
            <a:ext cx="2971800" cy="3382963"/>
          </a:xfrm>
          <a:prstGeom prst="rect">
            <a:avLst/>
          </a:prstGeom>
        </p:spPr>
      </p:pic>
      <p:sp>
        <p:nvSpPr>
          <p:cNvPr id="6" name="Rectangular Callout 5">
            <a:extLst>
              <a:ext uri="{FF2B5EF4-FFF2-40B4-BE49-F238E27FC236}">
                <a16:creationId xmlns:a16="http://schemas.microsoft.com/office/drawing/2014/main" id="{EF603821-301C-EE49-A59C-BE7C4775EC7D}"/>
              </a:ext>
            </a:extLst>
          </p:cNvPr>
          <p:cNvSpPr/>
          <p:nvPr/>
        </p:nvSpPr>
        <p:spPr>
          <a:xfrm>
            <a:off x="5562600" y="2362200"/>
            <a:ext cx="2590800" cy="1066800"/>
          </a:xfrm>
          <a:prstGeom prst="wedgeRectCallout">
            <a:avLst>
              <a:gd name="adj1" fmla="val -33711"/>
              <a:gd name="adj2" fmla="val 100724"/>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latin typeface="Times" pitchFamily="2" charset="0"/>
              </a:rPr>
              <a:t>Remember in APUSH there can only be ONE!</a:t>
            </a:r>
          </a:p>
        </p:txBody>
      </p:sp>
    </p:spTree>
    <p:extLst>
      <p:ext uri="{BB962C8B-B14F-4D97-AF65-F5344CB8AC3E}">
        <p14:creationId xmlns:p14="http://schemas.microsoft.com/office/powerpoint/2010/main" val="43131257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Autofit/>
          </a:bodyPr>
          <a:lstStyle/>
          <a:p>
            <a:r>
              <a:rPr lang="en-US" sz="3600" b="1" dirty="0">
                <a:solidFill>
                  <a:schemeClr val="accent4">
                    <a:lumMod val="75000"/>
                  </a:schemeClr>
                </a:solidFill>
                <a:latin typeface="Times New Roman" panose="02020603050405020304" pitchFamily="18" charset="0"/>
                <a:cs typeface="Times New Roman" panose="02020603050405020304" pitchFamily="18" charset="0"/>
              </a:rPr>
              <a:t>Today’s Focus</a:t>
            </a:r>
          </a:p>
        </p:txBody>
      </p:sp>
      <p:sp>
        <p:nvSpPr>
          <p:cNvPr id="3" name="Content Placeholder 2"/>
          <p:cNvSpPr>
            <a:spLocks noGrp="1"/>
          </p:cNvSpPr>
          <p:nvPr>
            <p:ph idx="1"/>
          </p:nvPr>
        </p:nvSpPr>
        <p:spPr>
          <a:xfrm>
            <a:off x="457200" y="1066800"/>
            <a:ext cx="8229600" cy="5410200"/>
          </a:xfrm>
        </p:spPr>
        <p:style>
          <a:lnRef idx="2">
            <a:schemeClr val="accent2"/>
          </a:lnRef>
          <a:fillRef idx="1">
            <a:schemeClr val="lt1"/>
          </a:fillRef>
          <a:effectRef idx="0">
            <a:schemeClr val="accent2"/>
          </a:effectRef>
          <a:fontRef idx="minor">
            <a:schemeClr val="dk1"/>
          </a:fontRef>
        </p:style>
        <p:txBody>
          <a:bodyPr>
            <a:normAutofit/>
          </a:bodyPr>
          <a:lstStyle/>
          <a:p>
            <a:pPr marL="0" indent="0">
              <a:buNone/>
            </a:pPr>
            <a:r>
              <a:rPr lang="en-US" sz="1800" b="1" dirty="0">
                <a:solidFill>
                  <a:srgbClr val="002060"/>
                </a:solidFill>
                <a:latin typeface="Times New Roman" panose="02020603050405020304" pitchFamily="18" charset="0"/>
                <a:cs typeface="Times New Roman" panose="02020603050405020304" pitchFamily="18" charset="0"/>
              </a:rPr>
              <a:t>E.Q.</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a:latin typeface="Times New Roman" panose="02020603050405020304" pitchFamily="18" charset="0"/>
                <a:cs typeface="Times New Roman" panose="02020603050405020304" pitchFamily="18" charset="0"/>
              </a:rPr>
              <a:t>How effective was Reconstruction at rebuilding the union and achieving transformation of American society</a:t>
            </a:r>
          </a:p>
          <a:p>
            <a:pPr marL="0" indent="0">
              <a:buNone/>
            </a:pPr>
            <a:r>
              <a:rPr lang="en-US" sz="1800" b="1" i="1" dirty="0">
                <a:solidFill>
                  <a:srgbClr val="002060"/>
                </a:solidFill>
                <a:latin typeface="Times New Roman" panose="02020603050405020304" pitchFamily="18" charset="0"/>
                <a:cs typeface="Times New Roman" panose="02020603050405020304" pitchFamily="18" charset="0"/>
              </a:rPr>
              <a:t>Students can:</a:t>
            </a:r>
            <a:r>
              <a:rPr lang="en-US" sz="1800" dirty="0">
                <a:solidFill>
                  <a:srgbClr val="002060"/>
                </a:solidFill>
                <a:latin typeface="Times New Roman" panose="02020603050405020304" pitchFamily="18" charset="0"/>
                <a:cs typeface="Times New Roman" panose="02020603050405020304" pitchFamily="18" charset="0"/>
              </a:rPr>
              <a:t> </a:t>
            </a:r>
          </a:p>
          <a:p>
            <a:pPr lvl="0"/>
            <a:r>
              <a:rPr lang="en-US" sz="1900" dirty="0">
                <a:latin typeface="Times New Roman" panose="02020603050405020304" pitchFamily="18" charset="0"/>
                <a:cs typeface="Times New Roman" panose="02020603050405020304" pitchFamily="18" charset="0"/>
              </a:rPr>
              <a:t>Evaluate the effectiveness of the Civil War Amendments </a:t>
            </a:r>
          </a:p>
          <a:p>
            <a:pPr lvl="0"/>
            <a:r>
              <a:rPr lang="en-US" sz="1900" dirty="0">
                <a:latin typeface="Times New Roman" panose="02020603050405020304" pitchFamily="18" charset="0"/>
                <a:cs typeface="Times New Roman" panose="02020603050405020304" pitchFamily="18" charset="0"/>
              </a:rPr>
              <a:t>Decipher whether the former confederacy was rebuilt into the “New South” </a:t>
            </a:r>
          </a:p>
          <a:p>
            <a:pPr lvl="0"/>
            <a:r>
              <a:rPr lang="en-US" sz="1900" dirty="0">
                <a:latin typeface="Times New Roman" panose="02020603050405020304" pitchFamily="18" charset="0"/>
                <a:cs typeface="Times New Roman" panose="02020603050405020304" pitchFamily="18" charset="0"/>
              </a:rPr>
              <a:t>Determine the short and long term impacts of Reconstruction on the United States </a:t>
            </a:r>
            <a:endParaRPr lang="en-US" sz="1800" dirty="0">
              <a:latin typeface="Times New Roman" panose="02020603050405020304" pitchFamily="18" charset="0"/>
              <a:cs typeface="Times New Roman" panose="02020603050405020304" pitchFamily="18" charset="0"/>
            </a:endParaRPr>
          </a:p>
          <a:p>
            <a:pPr marL="0" indent="0">
              <a:buNone/>
            </a:pPr>
            <a:r>
              <a:rPr lang="en-US" sz="2000" dirty="0">
                <a:solidFill>
                  <a:srgbClr val="002060"/>
                </a:solidFill>
                <a:latin typeface="Times New Roman" panose="02020603050405020304" pitchFamily="18" charset="0"/>
                <a:cs typeface="Times New Roman" panose="02020603050405020304" pitchFamily="18" charset="0"/>
              </a:rPr>
              <a:t>Agenda</a:t>
            </a:r>
          </a:p>
          <a:p>
            <a:pPr lvl="1"/>
            <a:r>
              <a:rPr lang="en-US" sz="1900" dirty="0">
                <a:latin typeface="Times New Roman" panose="02020603050405020304" pitchFamily="18" charset="0"/>
                <a:cs typeface="Times New Roman" panose="02020603050405020304" pitchFamily="18" charset="0"/>
              </a:rPr>
              <a:t>Two perspective of Reconstruction</a:t>
            </a:r>
          </a:p>
          <a:p>
            <a:pPr lvl="1"/>
            <a:r>
              <a:rPr lang="en-US" sz="1900" dirty="0">
                <a:latin typeface="Times New Roman" panose="02020603050405020304" pitchFamily="18" charset="0"/>
                <a:cs typeface="Times New Roman" panose="02020603050405020304" pitchFamily="18" charset="0"/>
              </a:rPr>
              <a:t>The Compromise that Let Freedmen in a State of Enslavement</a:t>
            </a:r>
          </a:p>
          <a:p>
            <a:pPr lvl="1"/>
            <a:r>
              <a:rPr lang="en-US" sz="1900" dirty="0">
                <a:latin typeface="Times New Roman" panose="02020603050405020304" pitchFamily="18" charset="0"/>
                <a:cs typeface="Times New Roman" panose="02020603050405020304" pitchFamily="18" charset="0"/>
              </a:rPr>
              <a:t>DBQ Body Building</a:t>
            </a:r>
          </a:p>
          <a:p>
            <a:pPr marL="285750" lvl="1">
              <a:buSzPct val="125000"/>
              <a:buFont typeface="Arial" panose="020B0604020202020204" pitchFamily="34" charset="0"/>
              <a:buChar char="•"/>
            </a:pPr>
            <a:r>
              <a:rPr lang="en-US" sz="1800" b="1" dirty="0">
                <a:solidFill>
                  <a:srgbClr val="FF0000"/>
                </a:solidFill>
                <a:latin typeface="Times New Roman" panose="02020603050405020304" pitchFamily="18" charset="0"/>
                <a:cs typeface="Times New Roman" panose="02020603050405020304" pitchFamily="18" charset="0"/>
              </a:rPr>
              <a:t>Homework:</a:t>
            </a:r>
          </a:p>
          <a:p>
            <a:pPr marL="685800" lvl="2">
              <a:buSzPct val="125000"/>
            </a:pPr>
            <a:r>
              <a:rPr lang="en-US" sz="2000" b="1">
                <a:solidFill>
                  <a:srgbClr val="FF0000"/>
                </a:solidFill>
                <a:latin typeface="Times New Roman" panose="02020603050405020304" pitchFamily="18" charset="0"/>
                <a:cs typeface="Times New Roman" panose="02020603050405020304" pitchFamily="18" charset="0"/>
              </a:rPr>
              <a:t>Reconstruction DBQ due 3/1</a:t>
            </a:r>
            <a:endParaRPr lang="en-US" sz="2000" b="1" dirty="0">
              <a:solidFill>
                <a:srgbClr val="FF0000"/>
              </a:solidFill>
              <a:latin typeface="Times New Roman" panose="02020603050405020304" pitchFamily="18" charset="0"/>
              <a:cs typeface="Times New Roman" panose="02020603050405020304" pitchFamily="18" charset="0"/>
            </a:endParaRPr>
          </a:p>
          <a:p>
            <a:pPr marL="685800" lvl="2">
              <a:buSzPct val="125000"/>
            </a:pPr>
            <a:r>
              <a:rPr lang="en-US" sz="2000" b="1" dirty="0">
                <a:solidFill>
                  <a:srgbClr val="FF0000"/>
                </a:solidFill>
                <a:latin typeface="Times New Roman" panose="02020603050405020304" pitchFamily="18" charset="0"/>
                <a:cs typeface="Times New Roman" panose="02020603050405020304" pitchFamily="18" charset="0"/>
              </a:rPr>
              <a:t>Unit V test – Wed. 3/3</a:t>
            </a:r>
            <a:endParaRPr lang="en-US" sz="2000" dirty="0"/>
          </a:p>
        </p:txBody>
      </p:sp>
    </p:spTree>
    <p:extLst>
      <p:ext uri="{BB962C8B-B14F-4D97-AF65-F5344CB8AC3E}">
        <p14:creationId xmlns:p14="http://schemas.microsoft.com/office/powerpoint/2010/main" val="57039134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87293" y="228600"/>
            <a:ext cx="6845613" cy="4525963"/>
          </a:xfrm>
          <a:ln>
            <a:solidFill>
              <a:schemeClr val="tx2"/>
            </a:solidFill>
          </a:ln>
        </p:spPr>
      </p:pic>
      <p:sp>
        <p:nvSpPr>
          <p:cNvPr id="5" name="Rectangle 4"/>
          <p:cNvSpPr/>
          <p:nvPr/>
        </p:nvSpPr>
        <p:spPr>
          <a:xfrm>
            <a:off x="533400" y="5029200"/>
            <a:ext cx="8153400" cy="1828800"/>
          </a:xfrm>
          <a:prstGeom prst="rect">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mj-lt"/>
              <a:buAutoNum type="alphaUcPeriod"/>
            </a:pPr>
            <a:r>
              <a:rPr lang="en-US" sz="2400" dirty="0">
                <a:solidFill>
                  <a:schemeClr val="bg1"/>
                </a:solidFill>
                <a:latin typeface="Times New Roman" panose="02020603050405020304" pitchFamily="18" charset="0"/>
                <a:cs typeface="Times New Roman" panose="02020603050405020304" pitchFamily="18" charset="0"/>
              </a:rPr>
              <a:t>Brief explain ONE historic perspective expressed by the artist about the change from the period of 1869 -1877 to the period 1877-1881</a:t>
            </a:r>
          </a:p>
          <a:p>
            <a:pPr marL="457200" indent="-457200">
              <a:buFont typeface="+mj-lt"/>
              <a:buAutoNum type="alphaUcPeriod"/>
            </a:pPr>
            <a:r>
              <a:rPr lang="en-US" sz="2400" dirty="0">
                <a:solidFill>
                  <a:schemeClr val="bg1"/>
                </a:solidFill>
                <a:latin typeface="Times New Roman" panose="02020603050405020304" pitchFamily="18" charset="0"/>
                <a:cs typeface="Times New Roman" panose="02020603050405020304" pitchFamily="18" charset="0"/>
              </a:rPr>
              <a:t>Briefly explain how ONE specific event or development led to the historic change suggested by the images </a:t>
            </a:r>
          </a:p>
        </p:txBody>
      </p:sp>
    </p:spTree>
    <p:extLst>
      <p:ext uri="{BB962C8B-B14F-4D97-AF65-F5344CB8AC3E}">
        <p14:creationId xmlns:p14="http://schemas.microsoft.com/office/powerpoint/2010/main" val="349710541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3200" dirty="0">
                <a:latin typeface="Congenial Black" panose="02000503040000020004" pitchFamily="2" charset="0"/>
              </a:rPr>
              <a:t>Redemption VS. the New south 1877-1900</a:t>
            </a:r>
          </a:p>
        </p:txBody>
      </p:sp>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26309" y="972065"/>
            <a:ext cx="4145692"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7054" y="961768"/>
            <a:ext cx="4275437" cy="236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762000" y="990600"/>
            <a:ext cx="3200400" cy="707886"/>
          </a:xfrm>
          <a:prstGeom prst="rect">
            <a:avLst/>
          </a:prstGeom>
          <a:solidFill>
            <a:schemeClr val="bg1"/>
          </a:solidFill>
          <a:ln>
            <a:solidFill>
              <a:srgbClr val="FF0000"/>
            </a:solidFill>
          </a:ln>
        </p:spPr>
        <p:txBody>
          <a:bodyPr wrap="square" rtlCol="0">
            <a:spAutoFit/>
          </a:bodyPr>
          <a:lstStyle/>
          <a:p>
            <a:r>
              <a:rPr lang="en-US" sz="2000" b="1" dirty="0">
                <a:solidFill>
                  <a:srgbClr val="C00000"/>
                </a:solidFill>
                <a:latin typeface="Times New Roman" panose="02020603050405020304" pitchFamily="18" charset="0"/>
                <a:cs typeface="Times New Roman" panose="02020603050405020304" pitchFamily="18" charset="0"/>
              </a:rPr>
              <a:t>% of Farms Share-cropped by county</a:t>
            </a:r>
          </a:p>
        </p:txBody>
      </p:sp>
      <p:sp>
        <p:nvSpPr>
          <p:cNvPr id="6" name="TextBox 5"/>
          <p:cNvSpPr txBox="1"/>
          <p:nvPr/>
        </p:nvSpPr>
        <p:spPr>
          <a:xfrm>
            <a:off x="4648200" y="3323968"/>
            <a:ext cx="4495800" cy="523220"/>
          </a:xfrm>
          <a:prstGeom prst="rect">
            <a:avLst/>
          </a:prstGeom>
          <a:solidFill>
            <a:schemeClr val="bg1"/>
          </a:solidFill>
          <a:ln>
            <a:solidFill>
              <a:srgbClr val="FF0000"/>
            </a:solidFill>
          </a:ln>
        </p:spPr>
        <p:txBody>
          <a:bodyPr wrap="square" rtlCol="0">
            <a:spAutoFit/>
          </a:bodyPr>
          <a:lstStyle/>
          <a:p>
            <a:r>
              <a:rPr lang="en-US" sz="1400" b="1" dirty="0">
                <a:solidFill>
                  <a:srgbClr val="002060"/>
                </a:solidFill>
              </a:rPr>
              <a:t>Pig iron, Birmingham, 1877 </a:t>
            </a:r>
            <a:r>
              <a:rPr lang="en-US" sz="1400" dirty="0">
                <a:solidFill>
                  <a:srgbClr val="002060"/>
                </a:solidFill>
              </a:rPr>
              <a:t>(</a:t>
            </a:r>
            <a:r>
              <a:rPr lang="en-US" sz="1400" i="1" dirty="0">
                <a:solidFill>
                  <a:srgbClr val="002060"/>
                </a:solidFill>
              </a:rPr>
              <a:t>Harper's Weekly</a:t>
            </a:r>
            <a:r>
              <a:rPr lang="en-US" sz="1400" dirty="0">
                <a:solidFill>
                  <a:srgbClr val="002060"/>
                </a:solidFill>
              </a:rPr>
              <a:t>, March 26, 1877)</a:t>
            </a:r>
          </a:p>
        </p:txBody>
      </p:sp>
      <p:sp>
        <p:nvSpPr>
          <p:cNvPr id="3" name="Rectangle 2">
            <a:extLst>
              <a:ext uri="{FF2B5EF4-FFF2-40B4-BE49-F238E27FC236}">
                <a16:creationId xmlns:a16="http://schemas.microsoft.com/office/drawing/2014/main" id="{9E34D517-588C-DE45-80C3-BE70D55C3E42}"/>
              </a:ext>
            </a:extLst>
          </p:cNvPr>
          <p:cNvSpPr/>
          <p:nvPr/>
        </p:nvSpPr>
        <p:spPr>
          <a:xfrm>
            <a:off x="60754" y="4002293"/>
            <a:ext cx="8260491" cy="2286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bg1"/>
                </a:solidFill>
                <a:latin typeface="Times" pitchFamily="2" charset="0"/>
              </a:rPr>
              <a:t>New South </a:t>
            </a:r>
            <a:r>
              <a:rPr lang="en-US" sz="2400" dirty="0">
                <a:solidFill>
                  <a:schemeClr val="bg1"/>
                </a:solidFill>
                <a:latin typeface="Times" pitchFamily="2" charset="0"/>
              </a:rPr>
              <a:t>(Economics)</a:t>
            </a:r>
          </a:p>
          <a:p>
            <a:pPr marL="342900" indent="-342900">
              <a:buFont typeface="Arial" panose="020B0604020202020204" pitchFamily="34" charset="0"/>
              <a:buChar char="•"/>
            </a:pPr>
            <a:r>
              <a:rPr lang="en-US" sz="2400" dirty="0">
                <a:solidFill>
                  <a:schemeClr val="bg1"/>
                </a:solidFill>
                <a:latin typeface="Times" pitchFamily="2" charset="0"/>
              </a:rPr>
              <a:t>Some manufacturing (Textiles &amp; Steel)</a:t>
            </a:r>
          </a:p>
          <a:p>
            <a:pPr marL="342900" indent="-342900">
              <a:buFont typeface="Arial" panose="020B0604020202020204" pitchFamily="34" charset="0"/>
              <a:buChar char="•"/>
            </a:pPr>
            <a:r>
              <a:rPr lang="en-US" sz="2400" b="1" u="sng" dirty="0">
                <a:solidFill>
                  <a:schemeClr val="bg1"/>
                </a:solidFill>
                <a:latin typeface="Times" pitchFamily="2" charset="0"/>
              </a:rPr>
              <a:t>James B. Duke</a:t>
            </a:r>
            <a:r>
              <a:rPr lang="en-US" sz="2400" dirty="0">
                <a:solidFill>
                  <a:schemeClr val="bg1"/>
                </a:solidFill>
                <a:latin typeface="Times" pitchFamily="2" charset="0"/>
              </a:rPr>
              <a:t> – </a:t>
            </a:r>
            <a:r>
              <a:rPr lang="en-US" sz="2400" i="1" u="sng" dirty="0">
                <a:solidFill>
                  <a:schemeClr val="bg1"/>
                </a:solidFill>
                <a:latin typeface="Times" pitchFamily="2" charset="0"/>
              </a:rPr>
              <a:t>American Tobacco Co. (Cigarettes)</a:t>
            </a:r>
          </a:p>
          <a:p>
            <a:r>
              <a:rPr lang="en-US" sz="2400" dirty="0">
                <a:solidFill>
                  <a:schemeClr val="bg1"/>
                </a:solidFill>
                <a:latin typeface="Times" pitchFamily="2" charset="0"/>
              </a:rPr>
              <a:t>Old South</a:t>
            </a:r>
          </a:p>
          <a:p>
            <a:pPr marL="342900" indent="-342900">
              <a:buFont typeface="Arial" panose="020B0604020202020204" pitchFamily="34" charset="0"/>
              <a:buChar char="•"/>
            </a:pPr>
            <a:r>
              <a:rPr lang="en-US" sz="2400" dirty="0">
                <a:solidFill>
                  <a:schemeClr val="bg1"/>
                </a:solidFill>
                <a:latin typeface="Times" pitchFamily="2" charset="0"/>
              </a:rPr>
              <a:t>Cash crops </a:t>
            </a:r>
          </a:p>
          <a:p>
            <a:pPr marL="342900" indent="-342900">
              <a:buFont typeface="Arial" panose="020B0604020202020204" pitchFamily="34" charset="0"/>
              <a:buChar char="•"/>
            </a:pPr>
            <a:r>
              <a:rPr lang="en-US" sz="2400" b="1" dirty="0">
                <a:solidFill>
                  <a:schemeClr val="bg1"/>
                </a:solidFill>
                <a:latin typeface="Times" pitchFamily="2" charset="0"/>
              </a:rPr>
              <a:t>Sharecropping &amp; Tenant Farming (crop lien system)</a:t>
            </a:r>
          </a:p>
        </p:txBody>
      </p:sp>
      <p:pic>
        <p:nvPicPr>
          <p:cNvPr id="7" name="Picture 6">
            <a:extLst>
              <a:ext uri="{FF2B5EF4-FFF2-40B4-BE49-F238E27FC236}">
                <a16:creationId xmlns:a16="http://schemas.microsoft.com/office/drawing/2014/main" id="{08287ED4-41D7-C34D-A0EA-9C36A4E38795}"/>
              </a:ext>
            </a:extLst>
          </p:cNvPr>
          <p:cNvPicPr>
            <a:picLocks noChangeAspect="1"/>
          </p:cNvPicPr>
          <p:nvPr/>
        </p:nvPicPr>
        <p:blipFill>
          <a:blip r:embed="rId4"/>
          <a:stretch>
            <a:fillRect/>
          </a:stretch>
        </p:blipFill>
        <p:spPr>
          <a:xfrm>
            <a:off x="7315200" y="4162168"/>
            <a:ext cx="1734320" cy="2421194"/>
          </a:xfrm>
          <a:prstGeom prst="rect">
            <a:avLst/>
          </a:prstGeom>
          <a:ln>
            <a:solidFill>
              <a:srgbClr val="002060"/>
            </a:solidFill>
          </a:ln>
        </p:spPr>
      </p:pic>
    </p:spTree>
    <p:extLst>
      <p:ext uri="{BB962C8B-B14F-4D97-AF65-F5344CB8AC3E}">
        <p14:creationId xmlns:p14="http://schemas.microsoft.com/office/powerpoint/2010/main" val="342673124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4677"/>
            <a:ext cx="8229600" cy="715962"/>
          </a:xfrm>
          <a:solidFill>
            <a:schemeClr val="bg1"/>
          </a:solidFill>
          <a:ln>
            <a:solidFill>
              <a:srgbClr val="FF0000"/>
            </a:solidFill>
          </a:ln>
        </p:spPr>
        <p:txBody>
          <a:bodyPr>
            <a:normAutofit fontScale="90000"/>
          </a:bodyPr>
          <a:lstStyle/>
          <a:p>
            <a:r>
              <a:rPr lang="en-US" dirty="0">
                <a:solidFill>
                  <a:srgbClr val="002060"/>
                </a:solidFill>
                <a:effectLst>
                  <a:outerShdw blurRad="38100" dist="38100" dir="2700000" algn="tl">
                    <a:srgbClr val="000000">
                      <a:alpha val="43137"/>
                    </a:srgbClr>
                  </a:outerShdw>
                </a:effectLst>
                <a:latin typeface="Congenial Black" panose="02000503040000020004" pitchFamily="2" charset="0"/>
              </a:rPr>
              <a:t>Slaughterhouse Cases 1873</a:t>
            </a:r>
          </a:p>
        </p:txBody>
      </p:sp>
      <p:sp>
        <p:nvSpPr>
          <p:cNvPr id="3" name="Content Placeholder 2"/>
          <p:cNvSpPr>
            <a:spLocks noGrp="1"/>
          </p:cNvSpPr>
          <p:nvPr>
            <p:ph idx="1"/>
          </p:nvPr>
        </p:nvSpPr>
        <p:spPr>
          <a:xfrm>
            <a:off x="457200" y="1219201"/>
            <a:ext cx="8229600" cy="4343400"/>
          </a:xfrm>
          <a:solidFill>
            <a:schemeClr val="accent1">
              <a:lumMod val="20000"/>
              <a:lumOff val="80000"/>
            </a:schemeClr>
          </a:solidFill>
        </p:spPr>
        <p:txBody>
          <a:bodyPr>
            <a:normAutofit/>
          </a:bodyPr>
          <a:lstStyle/>
          <a:p>
            <a:pPr marL="0" indent="0">
              <a:buNone/>
            </a:pPr>
            <a:r>
              <a:rPr lang="en-US" sz="1900" dirty="0">
                <a:latin typeface="Times New Roman" panose="02020603050405020304" pitchFamily="18" charset="0"/>
                <a:cs typeface="Times New Roman" panose="02020603050405020304" pitchFamily="18" charset="0"/>
              </a:rPr>
              <a:t>The next observation is more important in view of the arguments of counsel in the present case. It is, that the distinction between citizenship of the United States and citizenship of a state is clearly recognized and established....</a:t>
            </a:r>
          </a:p>
          <a:p>
            <a:pPr marL="0" indent="0">
              <a:buNone/>
            </a:pPr>
            <a:r>
              <a:rPr lang="en-US" sz="1900" dirty="0">
                <a:latin typeface="Times New Roman" panose="02020603050405020304" pitchFamily="18" charset="0"/>
                <a:cs typeface="Times New Roman" panose="02020603050405020304" pitchFamily="18" charset="0"/>
              </a:rPr>
              <a:t>It is quite clear, then, that there is a citizenship of the United States, and a citizenship of a state, which are distinct from each other, and which depend upon different characteristics or circumstances in the individual.</a:t>
            </a:r>
          </a:p>
          <a:p>
            <a:pPr marL="0" indent="0">
              <a:buNone/>
            </a:pPr>
            <a:r>
              <a:rPr lang="en-US" sz="1900" dirty="0">
                <a:latin typeface="Times New Roman" panose="02020603050405020304" pitchFamily="18" charset="0"/>
                <a:cs typeface="Times New Roman" panose="02020603050405020304" pitchFamily="18" charset="0"/>
              </a:rPr>
              <a:t>We think this distinction and its explicit recognition in this Amendment of great weight in this argument, because the next paragraph of this same section, which is the one mainly relied on by the plaintiffs in error, speaks only of privileges and immunities of citizens of the United States, and does not speak of those of citizens of the several states. The argument, however, in favor of the plaintiffs, rests wholly on the assumption that the citizenship is the same and the privileges and immunities guaranteed by the clause are the same. </a:t>
            </a:r>
            <a:r>
              <a:rPr lang="en-US" sz="1900" i="1" dirty="0">
                <a:latin typeface="Times New Roman" panose="02020603050405020304" pitchFamily="18" charset="0"/>
                <a:cs typeface="Times New Roman" panose="02020603050405020304" pitchFamily="18" charset="0"/>
              </a:rPr>
              <a:t>— Slaughterhouse Cases: 83 U.S. 36, 73–74 (1873)</a:t>
            </a:r>
            <a:endParaRPr lang="en-US" sz="1900" dirty="0">
              <a:latin typeface="Times New Roman" panose="02020603050405020304" pitchFamily="18" charset="0"/>
              <a:cs typeface="Times New Roman" panose="02020603050405020304" pitchFamily="18" charset="0"/>
            </a:endParaRPr>
          </a:p>
          <a:p>
            <a:endParaRPr lang="en-US" dirty="0"/>
          </a:p>
        </p:txBody>
      </p:sp>
      <p:sp>
        <p:nvSpPr>
          <p:cNvPr id="4" name="Rectangle 3">
            <a:extLst>
              <a:ext uri="{FF2B5EF4-FFF2-40B4-BE49-F238E27FC236}">
                <a16:creationId xmlns:a16="http://schemas.microsoft.com/office/drawing/2014/main" id="{498F55A8-287F-7F41-B0F4-7DBC60B6F2BE}"/>
              </a:ext>
            </a:extLst>
          </p:cNvPr>
          <p:cNvSpPr/>
          <p:nvPr/>
        </p:nvSpPr>
        <p:spPr>
          <a:xfrm>
            <a:off x="1676400" y="5789143"/>
            <a:ext cx="6705600" cy="609600"/>
          </a:xfrm>
          <a:prstGeom prst="rect">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pitchFamily="2" charset="0"/>
              </a:rPr>
              <a:t>14</a:t>
            </a:r>
            <a:r>
              <a:rPr lang="en-US" sz="2400" baseline="30000" dirty="0">
                <a:latin typeface="Times" pitchFamily="2" charset="0"/>
              </a:rPr>
              <a:t>th</a:t>
            </a:r>
            <a:r>
              <a:rPr lang="en-US" sz="2400" dirty="0">
                <a:latin typeface="Times" pitchFamily="2" charset="0"/>
              </a:rPr>
              <a:t> Amendment does not apply to states</a:t>
            </a:r>
          </a:p>
        </p:txBody>
      </p:sp>
    </p:spTree>
    <p:extLst>
      <p:ext uri="{BB962C8B-B14F-4D97-AF65-F5344CB8AC3E}">
        <p14:creationId xmlns:p14="http://schemas.microsoft.com/office/powerpoint/2010/main" val="303296480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a:solidFill>
            <a:schemeClr val="bg1"/>
          </a:solidFill>
          <a:ln>
            <a:solidFill>
              <a:srgbClr val="FF0000"/>
            </a:solidFill>
          </a:ln>
        </p:spPr>
        <p:txBody>
          <a:bodyPr>
            <a:normAutofit/>
          </a:bodyPr>
          <a:lstStyle/>
          <a:p>
            <a:r>
              <a:rPr lang="en-US" sz="3200" b="1" dirty="0">
                <a:solidFill>
                  <a:srgbClr val="002060"/>
                </a:solidFill>
                <a:latin typeface="Congenial Black" panose="02000503040000020004" pitchFamily="2" charset="0"/>
              </a:rPr>
              <a:t>United States v. Cruikshank 1876</a:t>
            </a:r>
          </a:p>
        </p:txBody>
      </p:sp>
      <p:sp>
        <p:nvSpPr>
          <p:cNvPr id="3" name="Content Placeholder 2"/>
          <p:cNvSpPr>
            <a:spLocks noGrp="1"/>
          </p:cNvSpPr>
          <p:nvPr>
            <p:ph idx="1"/>
          </p:nvPr>
        </p:nvSpPr>
        <p:spPr>
          <a:xfrm>
            <a:off x="457200" y="1143000"/>
            <a:ext cx="8229600" cy="4983163"/>
          </a:xfrm>
          <a:solidFill>
            <a:schemeClr val="accent1">
              <a:lumMod val="20000"/>
              <a:lumOff val="80000"/>
            </a:schemeClr>
          </a:solidFill>
        </p:spPr>
        <p:txBody>
          <a:bodyPr>
            <a:normAutofit/>
          </a:bodyPr>
          <a:lstStyle/>
          <a:p>
            <a:pPr marL="0" indent="0">
              <a:buNone/>
            </a:pPr>
            <a:r>
              <a:rPr lang="en-US" sz="2000" dirty="0">
                <a:latin typeface="Times New Roman" panose="02020603050405020304" pitchFamily="18" charset="0"/>
                <a:cs typeface="Times New Roman" panose="02020603050405020304" pitchFamily="18" charset="0"/>
              </a:rPr>
              <a:t>“There is in our political system a government of each of the several States, and a Government of the United States. Each is distinct from the others, and has citizens of its own who owe it allegiance, and whose rights, within its jurisdiction, it must protect. The same person may be at the same time a citizen of the United States and a citizen of a State, but his rights of citizenship under one of those governments will be different from those he has under the other.”</a:t>
            </a:r>
          </a:p>
          <a:p>
            <a:pPr marL="0" indent="0">
              <a:buNone/>
            </a:pPr>
            <a:r>
              <a:rPr lang="en-US" sz="2000" dirty="0">
                <a:latin typeface="Times New Roman" panose="02020603050405020304" pitchFamily="18" charset="0"/>
                <a:cs typeface="Times New Roman" panose="02020603050405020304" pitchFamily="18" charset="0"/>
              </a:rPr>
              <a:t>“The Government of the United States, although it is, within the scope of its powers, supreme and beyond the States, can neither grant nor secure to its citizens rights or privileges which are not expressly or by implication placed under its jurisdiction. All that cannot be so granted or secured are left to the exclusive protection of the States”</a:t>
            </a:r>
          </a:p>
          <a:p>
            <a:r>
              <a:rPr lang="en-US" sz="2000" dirty="0">
                <a:latin typeface="Times New Roman" panose="02020603050405020304" pitchFamily="18" charset="0"/>
                <a:cs typeface="Times New Roman" panose="02020603050405020304" pitchFamily="18" charset="0"/>
              </a:rPr>
              <a:t>United States v. Cruikshank 1876 </a:t>
            </a:r>
          </a:p>
        </p:txBody>
      </p:sp>
      <p:sp>
        <p:nvSpPr>
          <p:cNvPr id="4" name="Rectangle 3">
            <a:extLst>
              <a:ext uri="{FF2B5EF4-FFF2-40B4-BE49-F238E27FC236}">
                <a16:creationId xmlns:a16="http://schemas.microsoft.com/office/drawing/2014/main" id="{9B3C84C9-D1AD-8A49-8AD4-711EF2BA5775}"/>
              </a:ext>
            </a:extLst>
          </p:cNvPr>
          <p:cNvSpPr/>
          <p:nvPr/>
        </p:nvSpPr>
        <p:spPr>
          <a:xfrm>
            <a:off x="1752600" y="5105400"/>
            <a:ext cx="6705600" cy="609600"/>
          </a:xfrm>
          <a:prstGeom prst="rect">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pitchFamily="2" charset="0"/>
              </a:rPr>
              <a:t>14</a:t>
            </a:r>
            <a:r>
              <a:rPr lang="en-US" sz="2400" baseline="30000" dirty="0">
                <a:latin typeface="Times" pitchFamily="2" charset="0"/>
              </a:rPr>
              <a:t>th</a:t>
            </a:r>
            <a:r>
              <a:rPr lang="en-US" sz="2400" dirty="0">
                <a:latin typeface="Times" pitchFamily="2" charset="0"/>
              </a:rPr>
              <a:t> Amendment does not apply to states</a:t>
            </a:r>
          </a:p>
        </p:txBody>
      </p:sp>
    </p:spTree>
    <p:extLst>
      <p:ext uri="{BB962C8B-B14F-4D97-AF65-F5344CB8AC3E}">
        <p14:creationId xmlns:p14="http://schemas.microsoft.com/office/powerpoint/2010/main" val="210870443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12DDF-C015-244F-A140-42F2CFBD148B}"/>
              </a:ext>
            </a:extLst>
          </p:cNvPr>
          <p:cNvSpPr>
            <a:spLocks noGrp="1"/>
          </p:cNvSpPr>
          <p:nvPr>
            <p:ph type="title"/>
          </p:nvPr>
        </p:nvSpPr>
        <p:spPr>
          <a:xfrm>
            <a:off x="457200" y="274638"/>
            <a:ext cx="8229600" cy="639762"/>
          </a:xfrm>
          <a:solidFill>
            <a:schemeClr val="bg1"/>
          </a:solidFill>
          <a:ln>
            <a:solidFill>
              <a:srgbClr val="FF0000"/>
            </a:solidFill>
          </a:ln>
        </p:spPr>
        <p:txBody>
          <a:bodyPr>
            <a:normAutofit fontScale="90000"/>
          </a:bodyPr>
          <a:lstStyle/>
          <a:p>
            <a:r>
              <a:rPr lang="en-US" dirty="0">
                <a:solidFill>
                  <a:srgbClr val="002060"/>
                </a:solidFill>
                <a:latin typeface="Congenial Black" panose="02000503040000020004" pitchFamily="2" charset="0"/>
              </a:rPr>
              <a:t>Building Jim Crow</a:t>
            </a:r>
          </a:p>
        </p:txBody>
      </p:sp>
      <p:sp>
        <p:nvSpPr>
          <p:cNvPr id="3" name="Content Placeholder 2">
            <a:extLst>
              <a:ext uri="{FF2B5EF4-FFF2-40B4-BE49-F238E27FC236}">
                <a16:creationId xmlns:a16="http://schemas.microsoft.com/office/drawing/2014/main" id="{D2431122-4854-BE47-81C0-BAF4C0B0A356}"/>
              </a:ext>
            </a:extLst>
          </p:cNvPr>
          <p:cNvSpPr>
            <a:spLocks noGrp="1"/>
          </p:cNvSpPr>
          <p:nvPr>
            <p:ph idx="1"/>
          </p:nvPr>
        </p:nvSpPr>
        <p:spPr>
          <a:xfrm>
            <a:off x="457200" y="1143000"/>
            <a:ext cx="8229600" cy="4983163"/>
          </a:xfrm>
          <a:solidFill>
            <a:schemeClr val="bg1"/>
          </a:solidFill>
          <a:ln>
            <a:solidFill>
              <a:srgbClr val="FF0000"/>
            </a:solidFill>
          </a:ln>
        </p:spPr>
        <p:txBody>
          <a:bodyPr/>
          <a:lstStyle/>
          <a:p>
            <a:pPr marL="0" indent="0">
              <a:buNone/>
            </a:pPr>
            <a:r>
              <a:rPr lang="en-US" b="1" dirty="0">
                <a:latin typeface="Times" pitchFamily="2" charset="0"/>
              </a:rPr>
              <a:t>Jim Crow </a:t>
            </a:r>
            <a:r>
              <a:rPr lang="en-US" dirty="0">
                <a:latin typeface="Times" pitchFamily="2" charset="0"/>
              </a:rPr>
              <a:t>= Legalized Segregations </a:t>
            </a:r>
          </a:p>
        </p:txBody>
      </p:sp>
      <p:sp>
        <p:nvSpPr>
          <p:cNvPr id="4" name="Rectangle 3">
            <a:extLst>
              <a:ext uri="{FF2B5EF4-FFF2-40B4-BE49-F238E27FC236}">
                <a16:creationId xmlns:a16="http://schemas.microsoft.com/office/drawing/2014/main" id="{E800E502-6402-4940-9131-E14D3DEC2907}"/>
              </a:ext>
            </a:extLst>
          </p:cNvPr>
          <p:cNvSpPr/>
          <p:nvPr/>
        </p:nvSpPr>
        <p:spPr>
          <a:xfrm>
            <a:off x="228600" y="2110581"/>
            <a:ext cx="3048000" cy="762000"/>
          </a:xfrm>
          <a:prstGeom prst="rect">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pitchFamily="2" charset="0"/>
              </a:rPr>
              <a:t>Slaughterhouse Cases 1873</a:t>
            </a:r>
          </a:p>
        </p:txBody>
      </p:sp>
      <p:sp>
        <p:nvSpPr>
          <p:cNvPr id="5" name="Rectangle 4">
            <a:extLst>
              <a:ext uri="{FF2B5EF4-FFF2-40B4-BE49-F238E27FC236}">
                <a16:creationId xmlns:a16="http://schemas.microsoft.com/office/drawing/2014/main" id="{93B21621-3A82-5A4C-BCA9-1349C7C67EBE}"/>
              </a:ext>
            </a:extLst>
          </p:cNvPr>
          <p:cNvSpPr/>
          <p:nvPr/>
        </p:nvSpPr>
        <p:spPr>
          <a:xfrm>
            <a:off x="228600" y="3459162"/>
            <a:ext cx="3048000" cy="762000"/>
          </a:xfrm>
          <a:prstGeom prst="rect">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pitchFamily="2" charset="0"/>
              </a:rPr>
              <a:t>U.S. v. Cruikshank 1876</a:t>
            </a:r>
          </a:p>
        </p:txBody>
      </p:sp>
      <p:sp>
        <p:nvSpPr>
          <p:cNvPr id="6" name="Rectangle 5">
            <a:extLst>
              <a:ext uri="{FF2B5EF4-FFF2-40B4-BE49-F238E27FC236}">
                <a16:creationId xmlns:a16="http://schemas.microsoft.com/office/drawing/2014/main" id="{9A003066-CDC5-884A-AB46-7F30FF13B680}"/>
              </a:ext>
            </a:extLst>
          </p:cNvPr>
          <p:cNvSpPr/>
          <p:nvPr/>
        </p:nvSpPr>
        <p:spPr>
          <a:xfrm>
            <a:off x="3563895" y="2866038"/>
            <a:ext cx="3048000" cy="762000"/>
          </a:xfrm>
          <a:prstGeom prst="rect">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pitchFamily="2" charset="0"/>
              </a:rPr>
              <a:t>Plessy v. Ferguson 1896</a:t>
            </a:r>
          </a:p>
        </p:txBody>
      </p:sp>
      <p:pic>
        <p:nvPicPr>
          <p:cNvPr id="7" name="Picture 6">
            <a:extLst>
              <a:ext uri="{FF2B5EF4-FFF2-40B4-BE49-F238E27FC236}">
                <a16:creationId xmlns:a16="http://schemas.microsoft.com/office/drawing/2014/main" id="{786A9B5C-FB79-234E-8E0C-F08B81C21339}"/>
              </a:ext>
            </a:extLst>
          </p:cNvPr>
          <p:cNvPicPr>
            <a:picLocks noChangeAspect="1"/>
          </p:cNvPicPr>
          <p:nvPr/>
        </p:nvPicPr>
        <p:blipFill>
          <a:blip r:embed="rId2"/>
          <a:stretch>
            <a:fillRect/>
          </a:stretch>
        </p:blipFill>
        <p:spPr>
          <a:xfrm>
            <a:off x="304800" y="4445300"/>
            <a:ext cx="1422400" cy="1422400"/>
          </a:xfrm>
          <a:prstGeom prst="rect">
            <a:avLst/>
          </a:prstGeom>
        </p:spPr>
      </p:pic>
      <p:pic>
        <p:nvPicPr>
          <p:cNvPr id="8" name="Picture 7">
            <a:extLst>
              <a:ext uri="{FF2B5EF4-FFF2-40B4-BE49-F238E27FC236}">
                <a16:creationId xmlns:a16="http://schemas.microsoft.com/office/drawing/2014/main" id="{F348815A-6DC0-1940-8E86-4792182E6532}"/>
              </a:ext>
            </a:extLst>
          </p:cNvPr>
          <p:cNvPicPr>
            <a:picLocks noChangeAspect="1"/>
          </p:cNvPicPr>
          <p:nvPr/>
        </p:nvPicPr>
        <p:blipFill>
          <a:blip r:embed="rId3"/>
          <a:stretch>
            <a:fillRect/>
          </a:stretch>
        </p:blipFill>
        <p:spPr>
          <a:xfrm>
            <a:off x="7175500" y="2389263"/>
            <a:ext cx="1663700" cy="2231145"/>
          </a:xfrm>
          <a:prstGeom prst="rect">
            <a:avLst/>
          </a:prstGeom>
        </p:spPr>
      </p:pic>
      <p:pic>
        <p:nvPicPr>
          <p:cNvPr id="9" name="Picture 8">
            <a:extLst>
              <a:ext uri="{FF2B5EF4-FFF2-40B4-BE49-F238E27FC236}">
                <a16:creationId xmlns:a16="http://schemas.microsoft.com/office/drawing/2014/main" id="{39B87933-2365-7A44-88CB-7D6E659AB0B8}"/>
              </a:ext>
            </a:extLst>
          </p:cNvPr>
          <p:cNvPicPr>
            <a:picLocks noChangeAspect="1"/>
          </p:cNvPicPr>
          <p:nvPr/>
        </p:nvPicPr>
        <p:blipFill>
          <a:blip r:embed="rId4"/>
          <a:stretch>
            <a:fillRect/>
          </a:stretch>
        </p:blipFill>
        <p:spPr>
          <a:xfrm>
            <a:off x="6870700" y="980367"/>
            <a:ext cx="1739900" cy="1155700"/>
          </a:xfrm>
          <a:prstGeom prst="rect">
            <a:avLst/>
          </a:prstGeom>
        </p:spPr>
      </p:pic>
      <p:pic>
        <p:nvPicPr>
          <p:cNvPr id="10" name="Picture 9">
            <a:extLst>
              <a:ext uri="{FF2B5EF4-FFF2-40B4-BE49-F238E27FC236}">
                <a16:creationId xmlns:a16="http://schemas.microsoft.com/office/drawing/2014/main" id="{7B48A7EC-E4F3-0244-BDAF-BE66118B70F0}"/>
              </a:ext>
            </a:extLst>
          </p:cNvPr>
          <p:cNvPicPr>
            <a:picLocks noChangeAspect="1"/>
          </p:cNvPicPr>
          <p:nvPr/>
        </p:nvPicPr>
        <p:blipFill>
          <a:blip r:embed="rId5"/>
          <a:stretch>
            <a:fillRect/>
          </a:stretch>
        </p:blipFill>
        <p:spPr>
          <a:xfrm>
            <a:off x="7086600" y="4873604"/>
            <a:ext cx="1905000" cy="1066800"/>
          </a:xfrm>
          <a:prstGeom prst="rect">
            <a:avLst/>
          </a:prstGeom>
        </p:spPr>
      </p:pic>
      <p:sp>
        <p:nvSpPr>
          <p:cNvPr id="11" name="Rectangle 10">
            <a:extLst>
              <a:ext uri="{FF2B5EF4-FFF2-40B4-BE49-F238E27FC236}">
                <a16:creationId xmlns:a16="http://schemas.microsoft.com/office/drawing/2014/main" id="{4884C61C-A4D9-9A4B-99BA-AF619F900107}"/>
              </a:ext>
            </a:extLst>
          </p:cNvPr>
          <p:cNvSpPr/>
          <p:nvPr/>
        </p:nvSpPr>
        <p:spPr>
          <a:xfrm>
            <a:off x="1905000" y="4645003"/>
            <a:ext cx="5029200" cy="18319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latin typeface="Times" pitchFamily="2" charset="0"/>
              </a:rPr>
              <a:t>The argument also assumes that social prejudices may be overcome by legislation, and that equal rights cannot be secured to the negro except by an enforced commingling of the two races. We cannot accept this proposition. If the two races are to meet upon terms of social equality, it must be the result of natural affinities, a mutual appreciation of each </a:t>
            </a:r>
            <a:r>
              <a:rPr lang="en-US" sz="1400" dirty="0" err="1">
                <a:latin typeface="Times" pitchFamily="2" charset="0"/>
              </a:rPr>
              <a:t>otherís</a:t>
            </a:r>
            <a:r>
              <a:rPr lang="en-US" sz="1400" dirty="0">
                <a:latin typeface="Times" pitchFamily="2" charset="0"/>
              </a:rPr>
              <a:t> merits, and a voluntary consent of individuals. . . . </a:t>
            </a:r>
          </a:p>
          <a:p>
            <a:r>
              <a:rPr lang="en-US" sz="1400" dirty="0">
                <a:latin typeface="Times" pitchFamily="2" charset="0"/>
              </a:rPr>
              <a:t>- </a:t>
            </a:r>
            <a:r>
              <a:rPr lang="en-US" sz="1400" b="1" dirty="0">
                <a:latin typeface="Times" pitchFamily="2" charset="0"/>
              </a:rPr>
              <a:t>Justice Brown, Plessy v. Ferguson 1896</a:t>
            </a:r>
          </a:p>
        </p:txBody>
      </p:sp>
      <p:sp>
        <p:nvSpPr>
          <p:cNvPr id="12" name="Rectangle 11">
            <a:extLst>
              <a:ext uri="{FF2B5EF4-FFF2-40B4-BE49-F238E27FC236}">
                <a16:creationId xmlns:a16="http://schemas.microsoft.com/office/drawing/2014/main" id="{D4A2A653-1EA8-9244-9AA4-EA263CD933BC}"/>
              </a:ext>
            </a:extLst>
          </p:cNvPr>
          <p:cNvSpPr/>
          <p:nvPr/>
        </p:nvSpPr>
        <p:spPr>
          <a:xfrm>
            <a:off x="228600" y="5978623"/>
            <a:ext cx="1447800" cy="35083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Times" pitchFamily="2" charset="0"/>
              </a:rPr>
              <a:t>Homer Plessy</a:t>
            </a:r>
          </a:p>
        </p:txBody>
      </p:sp>
      <p:sp>
        <p:nvSpPr>
          <p:cNvPr id="13" name="Right Arrow 12">
            <a:extLst>
              <a:ext uri="{FF2B5EF4-FFF2-40B4-BE49-F238E27FC236}">
                <a16:creationId xmlns:a16="http://schemas.microsoft.com/office/drawing/2014/main" id="{8E6CF4C0-FC6F-5644-B924-E940A6BDE45E}"/>
              </a:ext>
            </a:extLst>
          </p:cNvPr>
          <p:cNvSpPr/>
          <p:nvPr/>
        </p:nvSpPr>
        <p:spPr>
          <a:xfrm rot="1319594">
            <a:off x="3131872" y="2661587"/>
            <a:ext cx="515895" cy="2874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a:extLst>
              <a:ext uri="{FF2B5EF4-FFF2-40B4-BE49-F238E27FC236}">
                <a16:creationId xmlns:a16="http://schemas.microsoft.com/office/drawing/2014/main" id="{32CE0B66-90E3-8F42-BE93-F39DB35108F0}"/>
              </a:ext>
            </a:extLst>
          </p:cNvPr>
          <p:cNvSpPr/>
          <p:nvPr/>
        </p:nvSpPr>
        <p:spPr>
          <a:xfrm rot="20570724">
            <a:off x="3136011" y="3452722"/>
            <a:ext cx="515895" cy="2874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a:extLst>
              <a:ext uri="{FF2B5EF4-FFF2-40B4-BE49-F238E27FC236}">
                <a16:creationId xmlns:a16="http://schemas.microsoft.com/office/drawing/2014/main" id="{D1C8C65C-3059-0944-8FF8-A54652FD7940}"/>
              </a:ext>
            </a:extLst>
          </p:cNvPr>
          <p:cNvSpPr/>
          <p:nvPr/>
        </p:nvSpPr>
        <p:spPr>
          <a:xfrm>
            <a:off x="6506347" y="3035215"/>
            <a:ext cx="515895" cy="2874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A49B2B9-2FE2-4450-A40D-0368493D27E8}"/>
              </a:ext>
            </a:extLst>
          </p:cNvPr>
          <p:cNvSpPr/>
          <p:nvPr/>
        </p:nvSpPr>
        <p:spPr>
          <a:xfrm>
            <a:off x="3429000" y="1740340"/>
            <a:ext cx="3182895" cy="807588"/>
          </a:xfrm>
          <a:prstGeom prst="rect">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Times" panose="02020603050405020304" pitchFamily="18" charset="0"/>
                <a:cs typeface="Times" panose="02020603050405020304" pitchFamily="18" charset="0"/>
              </a:rPr>
              <a:t>14</a:t>
            </a:r>
            <a:r>
              <a:rPr lang="en-US" sz="2000" baseline="30000" dirty="0">
                <a:latin typeface="Times" panose="02020603050405020304" pitchFamily="18" charset="0"/>
                <a:cs typeface="Times" panose="02020603050405020304" pitchFamily="18" charset="0"/>
              </a:rPr>
              <a:t>th</a:t>
            </a:r>
            <a:r>
              <a:rPr lang="en-US" sz="2000" dirty="0">
                <a:latin typeface="Times" panose="02020603050405020304" pitchFamily="18" charset="0"/>
                <a:cs typeface="Times" panose="02020603050405020304" pitchFamily="18" charset="0"/>
              </a:rPr>
              <a:t> Amendment does NOT apply to the states</a:t>
            </a:r>
          </a:p>
        </p:txBody>
      </p:sp>
    </p:spTree>
    <p:extLst>
      <p:ext uri="{BB962C8B-B14F-4D97-AF65-F5344CB8AC3E}">
        <p14:creationId xmlns:p14="http://schemas.microsoft.com/office/powerpoint/2010/main" val="15970091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6980"/>
            <a:ext cx="8229600" cy="495299"/>
          </a:xfrm>
        </p:spPr>
        <p:txBody>
          <a:bodyPr>
            <a:normAutofit fontScale="90000"/>
          </a:bodyPr>
          <a:lstStyle/>
          <a:p>
            <a:r>
              <a:rPr lang="en-US" sz="3600" dirty="0">
                <a:latin typeface="Congenial Black" panose="020B0604020202020204" pitchFamily="2" charset="0"/>
              </a:rPr>
              <a:t>Key Questions of Reconstruction </a:t>
            </a:r>
          </a:p>
        </p:txBody>
      </p:sp>
      <p:sp>
        <p:nvSpPr>
          <p:cNvPr id="4" name="Rounded Rectangle 3"/>
          <p:cNvSpPr/>
          <p:nvPr/>
        </p:nvSpPr>
        <p:spPr>
          <a:xfrm>
            <a:off x="495300" y="1602178"/>
            <a:ext cx="2743200" cy="1371600"/>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FFFF00"/>
                </a:solidFill>
                <a:latin typeface="Times New Roman" panose="02020603050405020304" pitchFamily="18" charset="0"/>
                <a:cs typeface="Times New Roman" panose="02020603050405020304" pitchFamily="18" charset="0"/>
              </a:rPr>
              <a:t>1. How to bring the South back into the Union?</a:t>
            </a:r>
          </a:p>
        </p:txBody>
      </p:sp>
      <p:sp>
        <p:nvSpPr>
          <p:cNvPr id="7" name="TextBox 6"/>
          <p:cNvSpPr txBox="1"/>
          <p:nvPr/>
        </p:nvSpPr>
        <p:spPr>
          <a:xfrm>
            <a:off x="1333500" y="3416468"/>
            <a:ext cx="2286000" cy="1015663"/>
          </a:xfrm>
          <a:prstGeom prst="rect">
            <a:avLst/>
          </a:prstGeom>
          <a:noFill/>
        </p:spPr>
        <p:txBody>
          <a:bodyPr wrap="square" rtlCol="0">
            <a:spAutoFit/>
          </a:bodyPr>
          <a:lstStyle/>
          <a:p>
            <a:r>
              <a:rPr lang="en-US" sz="2000" dirty="0">
                <a:solidFill>
                  <a:srgbClr val="FFFF99"/>
                </a:solidFill>
              </a:rPr>
              <a:t>1. How to bring the South back into the Union?</a:t>
            </a:r>
          </a:p>
        </p:txBody>
      </p:sp>
      <p:sp>
        <p:nvSpPr>
          <p:cNvPr id="8" name="Rounded Rectangle 7"/>
          <p:cNvSpPr/>
          <p:nvPr/>
        </p:nvSpPr>
        <p:spPr>
          <a:xfrm>
            <a:off x="861622" y="3282474"/>
            <a:ext cx="2971800" cy="1447800"/>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FFFF00"/>
                </a:solidFill>
                <a:latin typeface="Times New Roman" panose="02020603050405020304" pitchFamily="18" charset="0"/>
                <a:cs typeface="Times New Roman" panose="02020603050405020304" pitchFamily="18" charset="0"/>
              </a:rPr>
              <a:t>2. How to rebuild the South after its destruction during the war?</a:t>
            </a:r>
          </a:p>
        </p:txBody>
      </p:sp>
      <p:sp>
        <p:nvSpPr>
          <p:cNvPr id="9" name="Rounded Rectangle 8"/>
          <p:cNvSpPr/>
          <p:nvPr/>
        </p:nvSpPr>
        <p:spPr>
          <a:xfrm>
            <a:off x="5105400" y="3194053"/>
            <a:ext cx="2743200" cy="1524000"/>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FFFF00"/>
                </a:solidFill>
                <a:latin typeface="Times New Roman" panose="02020603050405020304" pitchFamily="18" charset="0"/>
                <a:cs typeface="Times New Roman" panose="02020603050405020304" pitchFamily="18" charset="0"/>
              </a:rPr>
              <a:t>3. How to integrate and protect newly emancipated freedmen?</a:t>
            </a:r>
          </a:p>
        </p:txBody>
      </p:sp>
      <p:sp>
        <p:nvSpPr>
          <p:cNvPr id="10" name="Rounded Rectangle 9"/>
          <p:cNvSpPr/>
          <p:nvPr/>
        </p:nvSpPr>
        <p:spPr>
          <a:xfrm>
            <a:off x="5943600" y="1460274"/>
            <a:ext cx="2743200" cy="163773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FFFF00"/>
                </a:solidFill>
                <a:latin typeface="Times New Roman" panose="02020603050405020304" pitchFamily="18" charset="0"/>
                <a:cs typeface="Times New Roman" panose="02020603050405020304" pitchFamily="18" charset="0"/>
              </a:rPr>
              <a:t>4. What branch of government should control the process of Reconstruction?</a:t>
            </a:r>
          </a:p>
        </p:txBody>
      </p:sp>
      <p:pic>
        <p:nvPicPr>
          <p:cNvPr id="13"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4831789"/>
            <a:ext cx="7924800" cy="1900579"/>
          </a:xfrm>
          <a:ln>
            <a:solidFill>
              <a:srgbClr val="002060"/>
            </a:solidFill>
          </a:ln>
        </p:spPr>
      </p:pic>
      <p:cxnSp>
        <p:nvCxnSpPr>
          <p:cNvPr id="15" name="Straight Arrow Connector 14"/>
          <p:cNvCxnSpPr>
            <a:cxnSpLocks/>
          </p:cNvCxnSpPr>
          <p:nvPr/>
        </p:nvCxnSpPr>
        <p:spPr>
          <a:xfrm flipH="1">
            <a:off x="3346056" y="1505043"/>
            <a:ext cx="921144" cy="399957"/>
          </a:xfrm>
          <a:prstGeom prst="straightConnector1">
            <a:avLst/>
          </a:prstGeom>
          <a:ln w="28575">
            <a:tailEnd type="arrow"/>
          </a:ln>
        </p:spPr>
        <p:style>
          <a:lnRef idx="1">
            <a:schemeClr val="accent2"/>
          </a:lnRef>
          <a:fillRef idx="0">
            <a:schemeClr val="accent2"/>
          </a:fillRef>
          <a:effectRef idx="0">
            <a:schemeClr val="accent2"/>
          </a:effectRef>
          <a:fontRef idx="minor">
            <a:schemeClr val="tx1"/>
          </a:fontRef>
        </p:style>
      </p:cxnSp>
      <p:cxnSp>
        <p:nvCxnSpPr>
          <p:cNvPr id="16" name="Straight Arrow Connector 15"/>
          <p:cNvCxnSpPr>
            <a:cxnSpLocks/>
          </p:cNvCxnSpPr>
          <p:nvPr/>
        </p:nvCxnSpPr>
        <p:spPr>
          <a:xfrm flipH="1">
            <a:off x="3486150" y="1484785"/>
            <a:ext cx="895350" cy="1736010"/>
          </a:xfrm>
          <a:prstGeom prst="straightConnector1">
            <a:avLst/>
          </a:prstGeom>
          <a:ln w="28575">
            <a:tailEnd type="arrow"/>
          </a:ln>
        </p:spPr>
        <p:style>
          <a:lnRef idx="1">
            <a:schemeClr val="accent2"/>
          </a:lnRef>
          <a:fillRef idx="0">
            <a:schemeClr val="accent2"/>
          </a:fillRef>
          <a:effectRef idx="0">
            <a:schemeClr val="accent2"/>
          </a:effectRef>
          <a:fontRef idx="minor">
            <a:schemeClr val="tx1"/>
          </a:fontRef>
        </p:style>
      </p:cxnSp>
      <p:cxnSp>
        <p:nvCxnSpPr>
          <p:cNvPr id="19" name="Straight Arrow Connector 18"/>
          <p:cNvCxnSpPr>
            <a:cxnSpLocks/>
          </p:cNvCxnSpPr>
          <p:nvPr/>
        </p:nvCxnSpPr>
        <p:spPr>
          <a:xfrm>
            <a:off x="4629150" y="1519216"/>
            <a:ext cx="933450" cy="1585612"/>
          </a:xfrm>
          <a:prstGeom prst="straightConnector1">
            <a:avLst/>
          </a:prstGeom>
          <a:ln w="28575">
            <a:tailEnd type="arrow"/>
          </a:ln>
        </p:spPr>
        <p:style>
          <a:lnRef idx="1">
            <a:schemeClr val="accent2"/>
          </a:lnRef>
          <a:fillRef idx="0">
            <a:schemeClr val="accent2"/>
          </a:fillRef>
          <a:effectRef idx="0">
            <a:schemeClr val="accent2"/>
          </a:effectRef>
          <a:fontRef idx="minor">
            <a:schemeClr val="tx1"/>
          </a:fontRef>
        </p:style>
      </p:cxnSp>
      <p:cxnSp>
        <p:nvCxnSpPr>
          <p:cNvPr id="23" name="Straight Arrow Connector 22"/>
          <p:cNvCxnSpPr/>
          <p:nvPr/>
        </p:nvCxnSpPr>
        <p:spPr>
          <a:xfrm>
            <a:off x="4762500" y="1505043"/>
            <a:ext cx="922020" cy="276520"/>
          </a:xfrm>
          <a:prstGeom prst="straightConnector1">
            <a:avLst/>
          </a:prstGeom>
          <a:ln w="28575">
            <a:tailEnd type="arrow"/>
          </a:ln>
        </p:spPr>
        <p:style>
          <a:lnRef idx="1">
            <a:schemeClr val="accent2"/>
          </a:lnRef>
          <a:fillRef idx="0">
            <a:schemeClr val="accent2"/>
          </a:fillRef>
          <a:effectRef idx="0">
            <a:schemeClr val="accent2"/>
          </a:effectRef>
          <a:fontRef idx="minor">
            <a:schemeClr val="tx1"/>
          </a:fontRef>
        </p:style>
      </p:cxnSp>
      <p:sp>
        <p:nvSpPr>
          <p:cNvPr id="3" name="Rectangle 2">
            <a:extLst>
              <a:ext uri="{FF2B5EF4-FFF2-40B4-BE49-F238E27FC236}">
                <a16:creationId xmlns:a16="http://schemas.microsoft.com/office/drawing/2014/main" id="{582F94EA-E6ED-B6A2-22AD-48BC05BF8EEB}"/>
              </a:ext>
            </a:extLst>
          </p:cNvPr>
          <p:cNvSpPr/>
          <p:nvPr/>
        </p:nvSpPr>
        <p:spPr>
          <a:xfrm>
            <a:off x="2381250" y="813797"/>
            <a:ext cx="4495800" cy="482769"/>
          </a:xfrm>
          <a:prstGeom prst="rect">
            <a:avLst/>
          </a:prstGeom>
          <a:ln>
            <a:solidFill>
              <a:srgbClr val="C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b="1" dirty="0">
                <a:latin typeface="Times" panose="02020603050405020304" pitchFamily="18" charset="0"/>
                <a:cs typeface="Times" panose="02020603050405020304" pitchFamily="18" charset="0"/>
              </a:rPr>
              <a:t>Reconstruction 1865-1877</a:t>
            </a:r>
          </a:p>
        </p:txBody>
      </p:sp>
    </p:spTree>
    <p:extLst>
      <p:ext uri="{BB962C8B-B14F-4D97-AF65-F5344CB8AC3E}">
        <p14:creationId xmlns:p14="http://schemas.microsoft.com/office/powerpoint/2010/main" val="161571529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a:solidFill>
            <a:schemeClr val="bg1"/>
          </a:solidFill>
          <a:ln>
            <a:solidFill>
              <a:srgbClr val="FF0000"/>
            </a:solidFill>
          </a:ln>
        </p:spPr>
        <p:txBody>
          <a:bodyPr>
            <a:normAutofit fontScale="90000"/>
          </a:bodyPr>
          <a:lstStyle/>
          <a:p>
            <a:r>
              <a:rPr lang="en-US" dirty="0">
                <a:solidFill>
                  <a:srgbClr val="002060"/>
                </a:solidFill>
                <a:latin typeface="Congenial Black" panose="02000503040000020004" pitchFamily="2" charset="0"/>
              </a:rPr>
              <a:t>End of Reconstruction</a:t>
            </a:r>
          </a:p>
        </p:txBody>
      </p:sp>
      <p:sp>
        <p:nvSpPr>
          <p:cNvPr id="3" name="Content Placeholder 2"/>
          <p:cNvSpPr>
            <a:spLocks noGrp="1"/>
          </p:cNvSpPr>
          <p:nvPr>
            <p:ph idx="1"/>
          </p:nvPr>
        </p:nvSpPr>
        <p:spPr>
          <a:xfrm>
            <a:off x="457200" y="1219200"/>
            <a:ext cx="8229600" cy="4906963"/>
          </a:xfrm>
          <a:solidFill>
            <a:schemeClr val="bg1"/>
          </a:solidFill>
          <a:ln>
            <a:solidFill>
              <a:srgbClr val="FF0000"/>
            </a:solidFill>
          </a:ln>
        </p:spPr>
        <p:txBody>
          <a:bodyPr/>
          <a:lstStyle/>
          <a:p>
            <a:r>
              <a:rPr lang="en-US" b="1" dirty="0">
                <a:solidFill>
                  <a:schemeClr val="tx2">
                    <a:lumMod val="75000"/>
                  </a:schemeClr>
                </a:solidFill>
                <a:latin typeface="Times New Roman" panose="02020603050405020304" pitchFamily="18" charset="0"/>
                <a:cs typeface="Times New Roman" panose="02020603050405020304" pitchFamily="18" charset="0"/>
              </a:rPr>
              <a:t>Why?</a:t>
            </a:r>
          </a:p>
          <a:p>
            <a:pPr lvl="1">
              <a:spcBef>
                <a:spcPts val="0"/>
              </a:spcBef>
            </a:pPr>
            <a:r>
              <a:rPr lang="en-US" b="1" dirty="0">
                <a:latin typeface="Times New Roman" panose="02020603050405020304" pitchFamily="18" charset="0"/>
                <a:cs typeface="Times New Roman" panose="02020603050405020304" pitchFamily="18" charset="0"/>
              </a:rPr>
              <a:t>Election of 1876 – No winner</a:t>
            </a:r>
          </a:p>
          <a:p>
            <a:pPr lvl="1">
              <a:spcBef>
                <a:spcPts val="0"/>
              </a:spcBef>
            </a:pPr>
            <a:r>
              <a:rPr lang="en-US" dirty="0">
                <a:latin typeface="Times New Roman" panose="02020603050405020304" pitchFamily="18" charset="0"/>
                <a:cs typeface="Times New Roman" panose="02020603050405020304" pitchFamily="18" charset="0"/>
              </a:rPr>
              <a:t>Rutherford B. Hayes v. Samuel</a:t>
            </a:r>
          </a:p>
          <a:p>
            <a:pPr marL="457200" lvl="1" indent="0">
              <a:spcBef>
                <a:spcPts val="0"/>
              </a:spcBef>
              <a:buNone/>
            </a:pPr>
            <a:r>
              <a:rPr lang="en-US" dirty="0">
                <a:latin typeface="Times New Roman" panose="02020603050405020304" pitchFamily="18" charset="0"/>
                <a:cs typeface="Times New Roman" panose="02020603050405020304" pitchFamily="18" charset="0"/>
              </a:rPr>
              <a:t>   Tilden</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3200400"/>
            <a:ext cx="4953000" cy="3352800"/>
          </a:xfrm>
          <a:prstGeom prst="rect">
            <a:avLst/>
          </a:prstGeom>
          <a:noFill/>
          <a:ln w="9525">
            <a:solidFill>
              <a:schemeClr val="tx2">
                <a:lumMod val="7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1143000"/>
            <a:ext cx="2039303" cy="3062953"/>
          </a:xfrm>
          <a:prstGeom prst="rect">
            <a:avLst/>
          </a:prstGeom>
          <a:noFill/>
          <a:ln w="9525">
            <a:solidFill>
              <a:schemeClr val="accent6"/>
            </a:solidFill>
            <a:miter lim="800000"/>
            <a:headEnd/>
            <a:tailEnd/>
          </a:ln>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6172200" y="4269373"/>
            <a:ext cx="2039303" cy="338554"/>
          </a:xfrm>
          <a:prstGeom prst="rect">
            <a:avLst/>
          </a:prstGeom>
          <a:noFill/>
        </p:spPr>
        <p:txBody>
          <a:bodyPr wrap="square" rtlCol="0">
            <a:spAutoFit/>
          </a:bodyPr>
          <a:lstStyle/>
          <a:p>
            <a:r>
              <a:rPr lang="en-US" sz="1600" b="1" dirty="0">
                <a:solidFill>
                  <a:schemeClr val="accent6"/>
                </a:solidFill>
                <a:latin typeface="Times New Roman" panose="02020603050405020304" pitchFamily="18" charset="0"/>
                <a:cs typeface="Times New Roman" panose="02020603050405020304" pitchFamily="18" charset="0"/>
              </a:rPr>
              <a:t>Rutherford B. Hayes</a:t>
            </a:r>
            <a:endParaRPr lang="en-US" sz="1600" dirty="0">
              <a:solidFill>
                <a:schemeClr val="accent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2280257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D0C40-B63C-4DBA-A1F7-1C57D72718EE}"/>
              </a:ext>
            </a:extLst>
          </p:cNvPr>
          <p:cNvSpPr>
            <a:spLocks noGrp="1"/>
          </p:cNvSpPr>
          <p:nvPr>
            <p:ph type="title"/>
          </p:nvPr>
        </p:nvSpPr>
        <p:spPr>
          <a:xfrm>
            <a:off x="457200" y="152402"/>
            <a:ext cx="8229600" cy="664564"/>
          </a:xfrm>
          <a:solidFill>
            <a:schemeClr val="bg1"/>
          </a:solidFill>
          <a:ln>
            <a:solidFill>
              <a:srgbClr val="FF0000"/>
            </a:solidFill>
          </a:ln>
        </p:spPr>
        <p:txBody>
          <a:bodyPr>
            <a:normAutofit fontScale="90000"/>
          </a:bodyPr>
          <a:lstStyle/>
          <a:p>
            <a:r>
              <a:rPr lang="en-US" dirty="0">
                <a:solidFill>
                  <a:srgbClr val="002060"/>
                </a:solidFill>
                <a:latin typeface="Congenial Black" panose="02000503040000020004" pitchFamily="2" charset="0"/>
              </a:rPr>
              <a:t>Killing reconstruction</a:t>
            </a:r>
          </a:p>
        </p:txBody>
      </p:sp>
      <p:sp>
        <p:nvSpPr>
          <p:cNvPr id="3" name="Content Placeholder 2">
            <a:extLst>
              <a:ext uri="{FF2B5EF4-FFF2-40B4-BE49-F238E27FC236}">
                <a16:creationId xmlns:a16="http://schemas.microsoft.com/office/drawing/2014/main" id="{A99379A4-693F-4997-9C3A-6F9A63EA6E4B}"/>
              </a:ext>
            </a:extLst>
          </p:cNvPr>
          <p:cNvSpPr>
            <a:spLocks noGrp="1"/>
          </p:cNvSpPr>
          <p:nvPr>
            <p:ph idx="1"/>
          </p:nvPr>
        </p:nvSpPr>
        <p:spPr>
          <a:xfrm>
            <a:off x="457200" y="5120390"/>
            <a:ext cx="8229600" cy="1554164"/>
          </a:xfrm>
          <a:solidFill>
            <a:schemeClr val="bg1"/>
          </a:solidFill>
          <a:ln>
            <a:solidFill>
              <a:srgbClr val="FF0000"/>
            </a:solidFill>
          </a:ln>
        </p:spPr>
        <p:txBody>
          <a:bodyPr>
            <a:normAutofit lnSpcReduction="10000"/>
          </a:bodyPr>
          <a:lstStyle/>
          <a:p>
            <a:pPr marL="0" indent="0">
              <a:buNone/>
            </a:pPr>
            <a:r>
              <a:rPr lang="en-US" sz="2400" b="1" u="sng" dirty="0">
                <a:solidFill>
                  <a:srgbClr val="002060"/>
                </a:solidFill>
                <a:latin typeface="Times" panose="02020603050405020304" pitchFamily="18" charset="0"/>
                <a:cs typeface="Times" panose="02020603050405020304" pitchFamily="18" charset="0"/>
              </a:rPr>
              <a:t>Compromise of 1877</a:t>
            </a:r>
            <a:r>
              <a:rPr lang="en-US" sz="2400" u="sng" dirty="0">
                <a:solidFill>
                  <a:srgbClr val="002060"/>
                </a:solidFill>
                <a:latin typeface="Times" panose="02020603050405020304" pitchFamily="18" charset="0"/>
                <a:cs typeface="Times" panose="02020603050405020304" pitchFamily="18" charset="0"/>
              </a:rPr>
              <a:t> </a:t>
            </a:r>
          </a:p>
          <a:p>
            <a:r>
              <a:rPr lang="en-US" sz="2000" dirty="0">
                <a:latin typeface="Times" panose="02020603050405020304" pitchFamily="18" charset="0"/>
                <a:cs typeface="Times" panose="02020603050405020304" pitchFamily="18" charset="0"/>
              </a:rPr>
              <a:t>R.B. Hayes (R) president of the U.S. </a:t>
            </a:r>
          </a:p>
          <a:p>
            <a:r>
              <a:rPr lang="en-US" sz="2000" dirty="0">
                <a:latin typeface="Times" panose="02020603050405020304" pitchFamily="18" charset="0"/>
                <a:cs typeface="Times" panose="02020603050405020304" pitchFamily="18" charset="0"/>
              </a:rPr>
              <a:t>Military withdrawn from the South (No more Republican interference)</a:t>
            </a:r>
          </a:p>
          <a:p>
            <a:r>
              <a:rPr lang="en-US" sz="2000" dirty="0">
                <a:latin typeface="Times" panose="02020603050405020304" pitchFamily="18" charset="0"/>
                <a:cs typeface="Times" panose="02020603050405020304" pitchFamily="18" charset="0"/>
              </a:rPr>
              <a:t>Redeemers appointed to key cabinet positions</a:t>
            </a:r>
          </a:p>
        </p:txBody>
      </p:sp>
      <p:pic>
        <p:nvPicPr>
          <p:cNvPr id="1026" name="Picture 2" descr="Cartoon showing a Southern veteran and a Northern veteran (missing a leg) shaking hands over a tombstone that reads &quot;In Memory of Union Heroes in a Useless War.&quot; In the background, an African American family kneels in chains. ">
            <a:extLst>
              <a:ext uri="{FF2B5EF4-FFF2-40B4-BE49-F238E27FC236}">
                <a16:creationId xmlns:a16="http://schemas.microsoft.com/office/drawing/2014/main" id="{D5B0BC38-B510-4973-8E4A-4445312CE7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918819"/>
            <a:ext cx="7086600" cy="304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AE0D258E-4856-4D18-B072-72B774B72EC1}"/>
              </a:ext>
            </a:extLst>
          </p:cNvPr>
          <p:cNvSpPr/>
          <p:nvPr/>
        </p:nvSpPr>
        <p:spPr>
          <a:xfrm>
            <a:off x="5562600" y="2865437"/>
            <a:ext cx="3124200" cy="563563"/>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panose="02020603050405020304" pitchFamily="18" charset="0"/>
                <a:cs typeface="Times" panose="02020603050405020304" pitchFamily="18" charset="0"/>
              </a:rPr>
              <a:t>Home-rule in the South</a:t>
            </a:r>
          </a:p>
        </p:txBody>
      </p:sp>
      <p:sp>
        <p:nvSpPr>
          <p:cNvPr id="5" name="Rectangle 4">
            <a:extLst>
              <a:ext uri="{FF2B5EF4-FFF2-40B4-BE49-F238E27FC236}">
                <a16:creationId xmlns:a16="http://schemas.microsoft.com/office/drawing/2014/main" id="{380A84F8-FE89-4AD8-A737-6AB82E3EE71C}"/>
              </a:ext>
            </a:extLst>
          </p:cNvPr>
          <p:cNvSpPr/>
          <p:nvPr/>
        </p:nvSpPr>
        <p:spPr>
          <a:xfrm>
            <a:off x="452203" y="4068672"/>
            <a:ext cx="8686800" cy="792162"/>
          </a:xfrm>
          <a:prstGeom prst="rect">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latin typeface="Times" panose="02020603050405020304" pitchFamily="18" charset="0"/>
                <a:cs typeface="Times" panose="02020603050405020304" pitchFamily="18" charset="0"/>
              </a:rPr>
              <a:t> “The whole South—every state in the South—had got into the hands of the very men that held us as slaves.”</a:t>
            </a:r>
          </a:p>
          <a:p>
            <a:r>
              <a:rPr lang="en-US" dirty="0">
                <a:solidFill>
                  <a:schemeClr val="bg1"/>
                </a:solidFill>
                <a:latin typeface="Times" panose="02020603050405020304" pitchFamily="18" charset="0"/>
                <a:cs typeface="Times" panose="02020603050405020304" pitchFamily="18" charset="0"/>
              </a:rPr>
              <a:t>	- Henry Adams, Black Louisianan </a:t>
            </a:r>
          </a:p>
        </p:txBody>
      </p:sp>
    </p:spTree>
    <p:extLst>
      <p:ext uri="{BB962C8B-B14F-4D97-AF65-F5344CB8AC3E}">
        <p14:creationId xmlns:p14="http://schemas.microsoft.com/office/powerpoint/2010/main" val="265495109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62CCB-1817-4D3C-B874-39F389AF7BC4}"/>
              </a:ext>
            </a:extLst>
          </p:cNvPr>
          <p:cNvSpPr>
            <a:spLocks noGrp="1"/>
          </p:cNvSpPr>
          <p:nvPr>
            <p:ph type="title"/>
          </p:nvPr>
        </p:nvSpPr>
        <p:spPr>
          <a:xfrm>
            <a:off x="457200" y="274638"/>
            <a:ext cx="8229600" cy="715962"/>
          </a:xfrm>
          <a:solidFill>
            <a:schemeClr val="bg2"/>
          </a:solidFill>
          <a:ln>
            <a:solidFill>
              <a:schemeClr val="tx2"/>
            </a:solidFill>
          </a:ln>
        </p:spPr>
        <p:txBody>
          <a:bodyPr>
            <a:normAutofit fontScale="90000"/>
          </a:bodyPr>
          <a:lstStyle/>
          <a:p>
            <a:r>
              <a:rPr lang="en-US" dirty="0">
                <a:solidFill>
                  <a:srgbClr val="002060"/>
                </a:solidFill>
                <a:latin typeface="Congenial Black" panose="02000503040000020004" pitchFamily="2" charset="0"/>
              </a:rPr>
              <a:t>The death of Reconstruction</a:t>
            </a:r>
          </a:p>
        </p:txBody>
      </p:sp>
      <p:pic>
        <p:nvPicPr>
          <p:cNvPr id="5" name="Content Placeholder 4" descr="A picture containing text, book&#10;&#10;Description automatically generated">
            <a:extLst>
              <a:ext uri="{FF2B5EF4-FFF2-40B4-BE49-F238E27FC236}">
                <a16:creationId xmlns:a16="http://schemas.microsoft.com/office/drawing/2014/main" id="{6FAB4BC9-906D-4AB8-BCDA-2B3DD03BD5E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6210" y="1295400"/>
            <a:ext cx="4115790" cy="4648200"/>
          </a:xfrm>
          <a:solidFill>
            <a:schemeClr val="bg1"/>
          </a:solidFill>
          <a:ln>
            <a:solidFill>
              <a:schemeClr val="tx2"/>
            </a:solidFill>
          </a:ln>
        </p:spPr>
      </p:pic>
      <p:pic>
        <p:nvPicPr>
          <p:cNvPr id="2050" name="Picture 2" descr="Apartheid and Jim Crow are really no different': Why George Floyd's death  reverberated in Africa - ABC News">
            <a:extLst>
              <a:ext uri="{FF2B5EF4-FFF2-40B4-BE49-F238E27FC236}">
                <a16:creationId xmlns:a16="http://schemas.microsoft.com/office/drawing/2014/main" id="{635FFF2C-E5C2-47F3-B5CA-0AEDF76103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1295399"/>
            <a:ext cx="3657600" cy="245619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Cpedia | NCpedia">
            <a:extLst>
              <a:ext uri="{FF2B5EF4-FFF2-40B4-BE49-F238E27FC236}">
                <a16:creationId xmlns:a16="http://schemas.microsoft.com/office/drawing/2014/main" id="{7E9587F9-B0F4-4916-BBC7-822B993F938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67200" y="3886200"/>
            <a:ext cx="4572000" cy="1828800"/>
          </a:xfrm>
          <a:prstGeom prst="rect">
            <a:avLst/>
          </a:prstGeom>
          <a:solidFill>
            <a:srgbClr val="002060"/>
          </a:solidFill>
          <a:ln>
            <a:solidFill>
              <a:srgbClr val="002060"/>
            </a:solidFill>
          </a:ln>
        </p:spPr>
      </p:pic>
      <p:sp>
        <p:nvSpPr>
          <p:cNvPr id="3" name="Rectangle 2">
            <a:extLst>
              <a:ext uri="{FF2B5EF4-FFF2-40B4-BE49-F238E27FC236}">
                <a16:creationId xmlns:a16="http://schemas.microsoft.com/office/drawing/2014/main" id="{7C05039F-A69E-44D3-AD99-E9FDD683F05A}"/>
              </a:ext>
            </a:extLst>
          </p:cNvPr>
          <p:cNvSpPr/>
          <p:nvPr/>
        </p:nvSpPr>
        <p:spPr>
          <a:xfrm>
            <a:off x="1066800" y="5849602"/>
            <a:ext cx="6477000" cy="73376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panose="02020603050405020304" pitchFamily="18" charset="0"/>
                <a:cs typeface="Times" panose="02020603050405020304" pitchFamily="18" charset="0"/>
              </a:rPr>
              <a:t>NO SIGNIFICANT CIVIL RIGHTS LEGISTION FOR THE 100 YEARS</a:t>
            </a:r>
          </a:p>
        </p:txBody>
      </p:sp>
    </p:spTree>
    <p:extLst>
      <p:ext uri="{BB962C8B-B14F-4D97-AF65-F5344CB8AC3E}">
        <p14:creationId xmlns:p14="http://schemas.microsoft.com/office/powerpoint/2010/main" val="146511933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792162"/>
          </a:xfrm>
          <a:solidFill>
            <a:schemeClr val="bg2"/>
          </a:solidFill>
          <a:ln>
            <a:solidFill>
              <a:schemeClr val="accent1"/>
            </a:solidFill>
          </a:ln>
        </p:spPr>
        <p:txBody>
          <a:bodyPr>
            <a:normAutofit/>
          </a:bodyPr>
          <a:lstStyle/>
          <a:p>
            <a:r>
              <a:rPr lang="en-US" dirty="0">
                <a:solidFill>
                  <a:srgbClr val="002060"/>
                </a:solidFill>
                <a:latin typeface="Baskerville Old Face" panose="02020602080505020303" pitchFamily="18" charset="0"/>
              </a:rPr>
              <a:t>Two Views of Freedmen Integration </a:t>
            </a:r>
          </a:p>
        </p:txBody>
      </p:sp>
      <p:pic>
        <p:nvPicPr>
          <p:cNvPr id="7" name="Content Placeholder 6"/>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457200" y="1219200"/>
            <a:ext cx="3957285" cy="4564021"/>
          </a:xfrm>
          <a:ln>
            <a:solidFill>
              <a:srgbClr val="FF0000"/>
            </a:solidFill>
          </a:ln>
        </p:spPr>
      </p:pic>
      <p:pic>
        <p:nvPicPr>
          <p:cNvPr id="8" name="Picture 3"/>
          <p:cNvPicPr>
            <a:picLocks noGrp="1" noChangeAspect="1" noChangeArrowheads="1"/>
          </p:cNvPicPr>
          <p:nvPr>
            <p:ph sz="half" idx="2"/>
          </p:nvPr>
        </p:nvPicPr>
        <p:blipFill>
          <a:blip r:embed="rId3">
            <a:extLst>
              <a:ext uri="{BEBA8EAE-BF5A-486C-A8C5-ECC9F3942E4B}">
                <a14:imgProps xmlns:a14="http://schemas.microsoft.com/office/drawing/2010/main">
                  <a14:imgLayer r:embed="rId4">
                    <a14:imgEffect>
                      <a14:brightnessContrast bright="34000"/>
                    </a14:imgEffect>
                  </a14:imgLayer>
                </a14:imgProps>
              </a:ext>
              <a:ext uri="{28A0092B-C50C-407E-A947-70E740481C1C}">
                <a14:useLocalDpi xmlns:a14="http://schemas.microsoft.com/office/drawing/2010/main" val="0"/>
              </a:ext>
            </a:extLst>
          </a:blip>
          <a:srcRect/>
          <a:stretch>
            <a:fillRect/>
          </a:stretch>
        </p:blipFill>
        <p:spPr bwMode="auto">
          <a:xfrm>
            <a:off x="4648200" y="1219200"/>
            <a:ext cx="4038600" cy="4525963"/>
          </a:xfrm>
          <a:prstGeom prst="rect">
            <a:avLst/>
          </a:prstGeom>
          <a:noFill/>
          <a:ln w="9525">
            <a:solidFill>
              <a:schemeClr val="accent6"/>
            </a:solidFill>
            <a:miter lim="800000"/>
            <a:headEnd/>
            <a:tailEnd/>
          </a:ln>
          <a:extLst>
            <a:ext uri="{909E8E84-426E-40DD-AFC4-6F175D3DCCD1}">
              <a14:hiddenFill xmlns:a14="http://schemas.microsoft.com/office/drawing/2010/main">
                <a:solidFill>
                  <a:schemeClr val="accent1"/>
                </a:solidFill>
              </a14:hiddenFill>
            </a:ext>
          </a:extLst>
        </p:spPr>
      </p:pic>
      <p:sp>
        <p:nvSpPr>
          <p:cNvPr id="9" name="Rectangle 8"/>
          <p:cNvSpPr/>
          <p:nvPr/>
        </p:nvSpPr>
        <p:spPr>
          <a:xfrm>
            <a:off x="457200" y="5943600"/>
            <a:ext cx="39624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New Roman" panose="02020603050405020304" pitchFamily="18" charset="0"/>
                <a:cs typeface="Times New Roman" panose="02020603050405020304" pitchFamily="18" charset="0"/>
              </a:rPr>
              <a:t>The First Vote</a:t>
            </a:r>
          </a:p>
        </p:txBody>
      </p:sp>
      <p:sp>
        <p:nvSpPr>
          <p:cNvPr id="10" name="Rectangle 9"/>
          <p:cNvSpPr/>
          <p:nvPr/>
        </p:nvSpPr>
        <p:spPr>
          <a:xfrm>
            <a:off x="4648200" y="5943600"/>
            <a:ext cx="39624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New Roman" panose="02020603050405020304" pitchFamily="18" charset="0"/>
                <a:cs typeface="Times New Roman" panose="02020603050405020304" pitchFamily="18" charset="0"/>
              </a:rPr>
              <a:t>Colored Rule in a Reconstructed State</a:t>
            </a:r>
          </a:p>
        </p:txBody>
      </p:sp>
    </p:spTree>
    <p:extLst>
      <p:ext uri="{BB962C8B-B14F-4D97-AF65-F5344CB8AC3E}">
        <p14:creationId xmlns:p14="http://schemas.microsoft.com/office/powerpoint/2010/main" val="271075656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00CC0C-9249-4E75-8CB6-25C6AC0E0B59}"/>
              </a:ext>
            </a:extLst>
          </p:cNvPr>
          <p:cNvSpPr>
            <a:spLocks noGrp="1"/>
          </p:cNvSpPr>
          <p:nvPr>
            <p:ph type="title"/>
          </p:nvPr>
        </p:nvSpPr>
        <p:spPr>
          <a:xfrm>
            <a:off x="457200" y="274638"/>
            <a:ext cx="8229600" cy="639762"/>
          </a:xfrm>
          <a:solidFill>
            <a:schemeClr val="bg1"/>
          </a:solidFill>
          <a:ln>
            <a:solidFill>
              <a:srgbClr val="FF0000"/>
            </a:solidFill>
          </a:ln>
        </p:spPr>
        <p:txBody>
          <a:bodyPr>
            <a:normAutofit fontScale="90000"/>
          </a:bodyPr>
          <a:lstStyle/>
          <a:p>
            <a:r>
              <a:rPr lang="en-US" dirty="0">
                <a:solidFill>
                  <a:srgbClr val="002060"/>
                </a:solidFill>
                <a:latin typeface="Algerian" panose="04020705040A02060702" pitchFamily="82" charset="0"/>
              </a:rPr>
              <a:t>DBQ Body building</a:t>
            </a:r>
          </a:p>
        </p:txBody>
      </p:sp>
      <p:sp>
        <p:nvSpPr>
          <p:cNvPr id="6" name="Content Placeholder 5">
            <a:extLst>
              <a:ext uri="{FF2B5EF4-FFF2-40B4-BE49-F238E27FC236}">
                <a16:creationId xmlns:a16="http://schemas.microsoft.com/office/drawing/2014/main" id="{DE0E8692-4366-4E6D-8E6A-46C1F20E23E2}"/>
              </a:ext>
            </a:extLst>
          </p:cNvPr>
          <p:cNvSpPr>
            <a:spLocks noGrp="1"/>
          </p:cNvSpPr>
          <p:nvPr>
            <p:ph idx="1"/>
          </p:nvPr>
        </p:nvSpPr>
        <p:spPr>
          <a:xfrm>
            <a:off x="457200" y="1371600"/>
            <a:ext cx="8229600" cy="4754563"/>
          </a:xfrm>
          <a:solidFill>
            <a:schemeClr val="bg1"/>
          </a:solidFill>
          <a:ln>
            <a:solidFill>
              <a:srgbClr val="FF0000"/>
            </a:solidFill>
          </a:ln>
        </p:spPr>
        <p:txBody>
          <a:bodyPr>
            <a:normAutofit lnSpcReduction="10000"/>
          </a:bodyPr>
          <a:lstStyle/>
          <a:p>
            <a:pPr marL="0" indent="0">
              <a:buNone/>
            </a:pPr>
            <a:r>
              <a:rPr lang="en-US" sz="2400" dirty="0">
                <a:latin typeface="Times" panose="02020603050405020304" pitchFamily="18" charset="0"/>
                <a:cs typeface="Times" panose="02020603050405020304" pitchFamily="18" charset="0"/>
              </a:rPr>
              <a:t>Body Paragraph Format – use the same format for all three body paragraphs.</a:t>
            </a:r>
          </a:p>
          <a:p>
            <a:pPr marL="0" indent="0">
              <a:buNone/>
            </a:pPr>
            <a:r>
              <a:rPr lang="en-US" sz="2400" b="1" dirty="0">
                <a:solidFill>
                  <a:srgbClr val="C00000"/>
                </a:solidFill>
                <a:latin typeface="Times" panose="02020603050405020304" pitchFamily="18" charset="0"/>
                <a:cs typeface="Times" panose="02020603050405020304" pitchFamily="18" charset="0"/>
              </a:rPr>
              <a:t>Topic Sentence </a:t>
            </a:r>
            <a:r>
              <a:rPr lang="en-US" sz="2400" dirty="0">
                <a:latin typeface="Times" panose="02020603050405020304" pitchFamily="18" charset="0"/>
                <a:cs typeface="Times" panose="02020603050405020304" pitchFamily="18" charset="0"/>
              </a:rPr>
              <a:t>– Use the first bases of your thesis and connect it to your thesis (DO NOT use a document at all in your opening sentence)</a:t>
            </a:r>
          </a:p>
          <a:p>
            <a:pPr marL="0" indent="0">
              <a:buNone/>
            </a:pPr>
            <a:r>
              <a:rPr lang="en-US" sz="2400" b="1" dirty="0">
                <a:solidFill>
                  <a:srgbClr val="002060"/>
                </a:solidFill>
                <a:latin typeface="Times" panose="02020603050405020304" pitchFamily="18" charset="0"/>
                <a:cs typeface="Times" panose="02020603050405020304" pitchFamily="18" charset="0"/>
              </a:rPr>
              <a:t>Thesis</a:t>
            </a:r>
            <a:r>
              <a:rPr lang="en-US" sz="2400" dirty="0">
                <a:latin typeface="Times" panose="02020603050405020304" pitchFamily="18" charset="0"/>
                <a:cs typeface="Times" panose="02020603050405020304" pitchFamily="18" charset="0"/>
              </a:rPr>
              <a:t> – American labor during the Industrial Revolution were somewhat effective at combating repression through </a:t>
            </a:r>
            <a:r>
              <a:rPr lang="en-US" sz="2400" i="1" u="sng" dirty="0">
                <a:solidFill>
                  <a:srgbClr val="002060"/>
                </a:solidFill>
                <a:latin typeface="Times" panose="02020603050405020304" pitchFamily="18" charset="0"/>
                <a:cs typeface="Times" panose="02020603050405020304" pitchFamily="18" charset="0"/>
              </a:rPr>
              <a:t>unionization</a:t>
            </a:r>
            <a:r>
              <a:rPr lang="en-US" sz="2400" dirty="0">
                <a:latin typeface="Times" panose="02020603050405020304" pitchFamily="18" charset="0"/>
                <a:cs typeface="Times" panose="02020603050405020304" pitchFamily="18" charset="0"/>
              </a:rPr>
              <a:t> and </a:t>
            </a:r>
            <a:r>
              <a:rPr lang="en-US" sz="2400" i="1" u="sng" dirty="0">
                <a:solidFill>
                  <a:srgbClr val="002060"/>
                </a:solidFill>
                <a:latin typeface="Times" panose="02020603050405020304" pitchFamily="18" charset="0"/>
                <a:cs typeface="Times" panose="02020603050405020304" pitchFamily="18" charset="0"/>
              </a:rPr>
              <a:t>political engagement</a:t>
            </a:r>
            <a:r>
              <a:rPr lang="en-US" sz="2400" dirty="0">
                <a:latin typeface="Times" panose="02020603050405020304" pitchFamily="18" charset="0"/>
                <a:cs typeface="Times" panose="02020603050405020304" pitchFamily="18" charset="0"/>
              </a:rPr>
              <a:t>.  However the </a:t>
            </a:r>
            <a:r>
              <a:rPr lang="en-US" sz="2400" i="1" u="sng" dirty="0">
                <a:solidFill>
                  <a:srgbClr val="002060"/>
                </a:solidFill>
                <a:latin typeface="Times" panose="02020603050405020304" pitchFamily="18" charset="0"/>
                <a:cs typeface="Times" panose="02020603050405020304" pitchFamily="18" charset="0"/>
              </a:rPr>
              <a:t>federal government’s pro laissez stance limited the passage of effective regulation</a:t>
            </a:r>
            <a:r>
              <a:rPr lang="en-US" sz="2400" dirty="0">
                <a:solidFill>
                  <a:srgbClr val="002060"/>
                </a:solidFill>
                <a:latin typeface="Times" panose="02020603050405020304" pitchFamily="18" charset="0"/>
                <a:cs typeface="Times" panose="02020603050405020304" pitchFamily="18" charset="0"/>
              </a:rPr>
              <a:t> </a:t>
            </a:r>
            <a:r>
              <a:rPr lang="en-US" sz="2400" dirty="0">
                <a:latin typeface="Times" panose="02020603050405020304" pitchFamily="18" charset="0"/>
                <a:cs typeface="Times" panose="02020603050405020304" pitchFamily="18" charset="0"/>
              </a:rPr>
              <a:t>in the U.S. economy.</a:t>
            </a:r>
          </a:p>
          <a:p>
            <a:pPr marL="0" indent="0">
              <a:buNone/>
            </a:pPr>
            <a:r>
              <a:rPr lang="en-US" sz="2400" b="1" dirty="0">
                <a:solidFill>
                  <a:srgbClr val="C00000"/>
                </a:solidFill>
                <a:latin typeface="Times" panose="02020603050405020304" pitchFamily="18" charset="0"/>
                <a:cs typeface="Times" panose="02020603050405020304" pitchFamily="18" charset="0"/>
              </a:rPr>
              <a:t>Paragraph Topic Sentence</a:t>
            </a:r>
            <a:r>
              <a:rPr lang="en-US" sz="2400" dirty="0">
                <a:solidFill>
                  <a:srgbClr val="C00000"/>
                </a:solidFill>
                <a:latin typeface="Times" panose="02020603050405020304" pitchFamily="18" charset="0"/>
                <a:cs typeface="Times" panose="02020603050405020304" pitchFamily="18" charset="0"/>
              </a:rPr>
              <a:t>: During the Gilded Age America’s laboring class developed unions to seek redress from abuses caused by factory and corporate owners.</a:t>
            </a:r>
          </a:p>
        </p:txBody>
      </p:sp>
    </p:spTree>
    <p:extLst>
      <p:ext uri="{BB962C8B-B14F-4D97-AF65-F5344CB8AC3E}">
        <p14:creationId xmlns:p14="http://schemas.microsoft.com/office/powerpoint/2010/main" val="63875070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00CC0C-9249-4E75-8CB6-25C6AC0E0B59}"/>
              </a:ext>
            </a:extLst>
          </p:cNvPr>
          <p:cNvSpPr>
            <a:spLocks noGrp="1"/>
          </p:cNvSpPr>
          <p:nvPr>
            <p:ph type="title"/>
          </p:nvPr>
        </p:nvSpPr>
        <p:spPr>
          <a:xfrm>
            <a:off x="457200" y="274638"/>
            <a:ext cx="8229600" cy="639762"/>
          </a:xfrm>
          <a:solidFill>
            <a:schemeClr val="bg1"/>
          </a:solidFill>
          <a:ln>
            <a:solidFill>
              <a:srgbClr val="FF0000"/>
            </a:solidFill>
          </a:ln>
        </p:spPr>
        <p:txBody>
          <a:bodyPr>
            <a:normAutofit fontScale="90000"/>
          </a:bodyPr>
          <a:lstStyle/>
          <a:p>
            <a:r>
              <a:rPr lang="en-US" dirty="0">
                <a:solidFill>
                  <a:srgbClr val="002060"/>
                </a:solidFill>
                <a:latin typeface="Algerian" panose="04020705040A02060702" pitchFamily="82" charset="0"/>
              </a:rPr>
              <a:t>DBQ Body building</a:t>
            </a:r>
          </a:p>
        </p:txBody>
      </p:sp>
      <p:sp>
        <p:nvSpPr>
          <p:cNvPr id="6" name="Content Placeholder 5">
            <a:extLst>
              <a:ext uri="{FF2B5EF4-FFF2-40B4-BE49-F238E27FC236}">
                <a16:creationId xmlns:a16="http://schemas.microsoft.com/office/drawing/2014/main" id="{DE0E8692-4366-4E6D-8E6A-46C1F20E23E2}"/>
              </a:ext>
            </a:extLst>
          </p:cNvPr>
          <p:cNvSpPr>
            <a:spLocks noGrp="1"/>
          </p:cNvSpPr>
          <p:nvPr>
            <p:ph idx="1"/>
          </p:nvPr>
        </p:nvSpPr>
        <p:spPr>
          <a:xfrm>
            <a:off x="457200" y="1219200"/>
            <a:ext cx="8229600" cy="4906963"/>
          </a:xfrm>
          <a:solidFill>
            <a:schemeClr val="bg1"/>
          </a:solidFill>
          <a:ln>
            <a:solidFill>
              <a:srgbClr val="FF0000"/>
            </a:solidFill>
          </a:ln>
        </p:spPr>
        <p:txBody>
          <a:bodyPr>
            <a:normAutofit fontScale="85000" lnSpcReduction="10000"/>
          </a:bodyPr>
          <a:lstStyle/>
          <a:p>
            <a:pPr marL="0" indent="0">
              <a:buNone/>
            </a:pPr>
            <a:r>
              <a:rPr lang="en-US" sz="2400" dirty="0">
                <a:latin typeface="Times" panose="02020603050405020304" pitchFamily="18" charset="0"/>
                <a:cs typeface="Times" panose="02020603050405020304" pitchFamily="18" charset="0"/>
              </a:rPr>
              <a:t>Body Paragraph Format – use the same format for all three body paragraphs.</a:t>
            </a:r>
          </a:p>
          <a:p>
            <a:pPr marL="0" indent="0">
              <a:buNone/>
            </a:pPr>
            <a:r>
              <a:rPr lang="en-US" sz="2400" dirty="0">
                <a:latin typeface="Times" panose="02020603050405020304" pitchFamily="18" charset="0"/>
                <a:cs typeface="Times" panose="02020603050405020304" pitchFamily="18" charset="0"/>
              </a:rPr>
              <a:t>Supporting the thesis with HIPP analysis</a:t>
            </a:r>
          </a:p>
          <a:p>
            <a:pPr marL="0" indent="0">
              <a:buNone/>
            </a:pPr>
            <a:endParaRPr lang="en-US" sz="2400" dirty="0">
              <a:latin typeface="Times" panose="02020603050405020304" pitchFamily="18" charset="0"/>
              <a:cs typeface="Times" panose="02020603050405020304" pitchFamily="18" charset="0"/>
            </a:endParaRPr>
          </a:p>
          <a:p>
            <a:pPr marL="0" indent="0">
              <a:buNone/>
            </a:pPr>
            <a:endParaRPr lang="en-US" sz="2400" dirty="0">
              <a:latin typeface="Times" panose="02020603050405020304" pitchFamily="18" charset="0"/>
              <a:cs typeface="Times" panose="02020603050405020304" pitchFamily="18" charset="0"/>
            </a:endParaRPr>
          </a:p>
          <a:p>
            <a:pPr marL="0" indent="0">
              <a:buNone/>
            </a:pPr>
            <a:endParaRPr lang="en-US" sz="2400" dirty="0">
              <a:latin typeface="Times" panose="02020603050405020304" pitchFamily="18" charset="0"/>
              <a:cs typeface="Times" panose="02020603050405020304" pitchFamily="18" charset="0"/>
            </a:endParaRPr>
          </a:p>
          <a:p>
            <a:pPr marL="0" indent="0">
              <a:buNone/>
            </a:pPr>
            <a:endParaRPr lang="en-US" sz="2400" dirty="0">
              <a:latin typeface="Times" panose="02020603050405020304" pitchFamily="18" charset="0"/>
              <a:cs typeface="Times" panose="02020603050405020304" pitchFamily="18" charset="0"/>
            </a:endParaRPr>
          </a:p>
          <a:p>
            <a:pPr marL="0" indent="0">
              <a:buNone/>
            </a:pPr>
            <a:endParaRPr lang="en-US" sz="2400" dirty="0">
              <a:latin typeface="Times" panose="02020603050405020304" pitchFamily="18" charset="0"/>
              <a:cs typeface="Times" panose="02020603050405020304" pitchFamily="18" charset="0"/>
            </a:endParaRPr>
          </a:p>
          <a:p>
            <a:pPr marL="0" indent="0">
              <a:buNone/>
            </a:pPr>
            <a:endParaRPr lang="en-US" sz="2400" dirty="0">
              <a:latin typeface="Times" panose="02020603050405020304" pitchFamily="18" charset="0"/>
              <a:cs typeface="Times" panose="02020603050405020304" pitchFamily="18" charset="0"/>
            </a:endParaRPr>
          </a:p>
          <a:p>
            <a:pPr marL="0" indent="0">
              <a:buNone/>
            </a:pPr>
            <a:endParaRPr lang="en-US" sz="2400" dirty="0">
              <a:latin typeface="Times" panose="02020603050405020304" pitchFamily="18" charset="0"/>
              <a:cs typeface="Times" panose="02020603050405020304" pitchFamily="18" charset="0"/>
            </a:endParaRPr>
          </a:p>
          <a:p>
            <a:pPr marL="0" indent="0">
              <a:buNone/>
            </a:pPr>
            <a:r>
              <a:rPr lang="en-US" sz="2400" dirty="0">
                <a:latin typeface="Times" panose="02020603050405020304" pitchFamily="18" charset="0"/>
                <a:cs typeface="Times" panose="02020603050405020304" pitchFamily="18" charset="0"/>
              </a:rPr>
              <a:t>The </a:t>
            </a:r>
            <a:r>
              <a:rPr lang="en-US" sz="2400" b="1" u="sng" dirty="0">
                <a:latin typeface="Times" panose="02020603050405020304" pitchFamily="18" charset="0"/>
                <a:cs typeface="Times" panose="02020603050405020304" pitchFamily="18" charset="0"/>
              </a:rPr>
              <a:t>Order of Knights of Labor</a:t>
            </a:r>
            <a:r>
              <a:rPr lang="en-US" sz="2400" b="1" dirty="0">
                <a:latin typeface="Times" panose="02020603050405020304" pitchFamily="18" charset="0"/>
                <a:cs typeface="Times" panose="02020603050405020304" pitchFamily="18" charset="0"/>
              </a:rPr>
              <a:t> (POV) </a:t>
            </a:r>
            <a:r>
              <a:rPr lang="en-US" sz="2400" dirty="0">
                <a:latin typeface="Times" panose="02020603050405020304" pitchFamily="18" charset="0"/>
                <a:cs typeface="Times" panose="02020603050405020304" pitchFamily="18" charset="0"/>
              </a:rPr>
              <a:t>reaches out to the </a:t>
            </a:r>
            <a:r>
              <a:rPr lang="en-US" sz="2400" b="1" u="sng" dirty="0">
                <a:latin typeface="Times" panose="02020603050405020304" pitchFamily="18" charset="0"/>
                <a:cs typeface="Times" panose="02020603050405020304" pitchFamily="18" charset="0"/>
              </a:rPr>
              <a:t>unskilled laborers</a:t>
            </a:r>
            <a:r>
              <a:rPr lang="en-US" sz="2400" b="1" dirty="0">
                <a:latin typeface="Times" panose="02020603050405020304" pitchFamily="18" charset="0"/>
                <a:cs typeface="Times" panose="02020603050405020304" pitchFamily="18" charset="0"/>
              </a:rPr>
              <a:t> (intended audience)</a:t>
            </a:r>
            <a:r>
              <a:rPr lang="en-US" sz="2400" dirty="0">
                <a:latin typeface="Times" panose="02020603050405020304" pitchFamily="18" charset="0"/>
                <a:cs typeface="Times" panose="02020603050405020304" pitchFamily="18" charset="0"/>
              </a:rPr>
              <a:t> in factories to encourage them to join the ranks of their </a:t>
            </a:r>
            <a:r>
              <a:rPr lang="en-US" sz="2400" b="1" u="sng" dirty="0">
                <a:latin typeface="Times" panose="02020603050405020304" pitchFamily="18" charset="0"/>
                <a:cs typeface="Times" panose="02020603050405020304" pitchFamily="18" charset="0"/>
              </a:rPr>
              <a:t>labor movement</a:t>
            </a:r>
            <a:r>
              <a:rPr lang="en-US" sz="2400" dirty="0">
                <a:latin typeface="Times" panose="02020603050405020304" pitchFamily="18" charset="0"/>
                <a:cs typeface="Times" panose="02020603050405020304" pitchFamily="18" charset="0"/>
              </a:rPr>
              <a:t> and fight for the </a:t>
            </a:r>
            <a:r>
              <a:rPr lang="en-US" sz="2400" b="1" u="sng" dirty="0">
                <a:latin typeface="Times" panose="02020603050405020304" pitchFamily="18" charset="0"/>
                <a:cs typeface="Times" panose="02020603050405020304" pitchFamily="18" charset="0"/>
              </a:rPr>
              <a:t>right of collective bargaining</a:t>
            </a:r>
            <a:r>
              <a:rPr lang="en-US" sz="2400" dirty="0">
                <a:latin typeface="Times" panose="02020603050405020304" pitchFamily="18" charset="0"/>
                <a:cs typeface="Times" panose="02020603050405020304" pitchFamily="18" charset="0"/>
              </a:rPr>
              <a:t> to limit the power of </a:t>
            </a:r>
            <a:r>
              <a:rPr lang="en-US" sz="2400" b="1" u="sng" dirty="0">
                <a:latin typeface="Times" panose="02020603050405020304" pitchFamily="18" charset="0"/>
                <a:cs typeface="Times" panose="02020603050405020304" pitchFamily="18" charset="0"/>
              </a:rPr>
              <a:t>robber barons</a:t>
            </a:r>
            <a:r>
              <a:rPr lang="en-US" sz="2400" dirty="0">
                <a:latin typeface="Times" panose="02020603050405020304" pitchFamily="18" charset="0"/>
                <a:cs typeface="Times" panose="02020603050405020304" pitchFamily="18" charset="0"/>
              </a:rPr>
              <a:t>, such as </a:t>
            </a:r>
            <a:r>
              <a:rPr lang="en-US" sz="2400" b="1" u="sng" dirty="0">
                <a:latin typeface="Times" panose="02020603050405020304" pitchFamily="18" charset="0"/>
                <a:cs typeface="Times" panose="02020603050405020304" pitchFamily="18" charset="0"/>
              </a:rPr>
              <a:t>Andrew Carnegie and Nelson Rockefeller</a:t>
            </a:r>
            <a:r>
              <a:rPr lang="en-US" sz="2400" dirty="0">
                <a:latin typeface="Times" panose="02020603050405020304" pitchFamily="18" charset="0"/>
                <a:cs typeface="Times" panose="02020603050405020304" pitchFamily="18" charset="0"/>
              </a:rPr>
              <a:t>, in order to be granted the opportunity to earn a </a:t>
            </a:r>
            <a:r>
              <a:rPr lang="en-US" sz="2400" b="1" u="sng" dirty="0">
                <a:latin typeface="Times" panose="02020603050405020304" pitchFamily="18" charset="0"/>
                <a:cs typeface="Times" panose="02020603050405020304" pitchFamily="18" charset="0"/>
              </a:rPr>
              <a:t>fair wage</a:t>
            </a:r>
            <a:r>
              <a:rPr lang="en-US" sz="2400" dirty="0">
                <a:latin typeface="Times" panose="02020603050405020304" pitchFamily="18" charset="0"/>
                <a:cs typeface="Times" panose="02020603050405020304" pitchFamily="18" charset="0"/>
              </a:rPr>
              <a:t> and a </a:t>
            </a:r>
            <a:r>
              <a:rPr lang="en-US" sz="2400" b="1" u="sng" dirty="0">
                <a:latin typeface="Times" panose="02020603050405020304" pitchFamily="18" charset="0"/>
                <a:cs typeface="Times" panose="02020603050405020304" pitchFamily="18" charset="0"/>
              </a:rPr>
              <a:t>safe working conditions</a:t>
            </a:r>
            <a:r>
              <a:rPr lang="en-US" sz="2400" dirty="0">
                <a:latin typeface="Times" panose="02020603050405020304" pitchFamily="18" charset="0"/>
                <a:cs typeface="Times" panose="02020603050405020304" pitchFamily="18" charset="0"/>
              </a:rPr>
              <a:t>. (</a:t>
            </a:r>
            <a:r>
              <a:rPr lang="en-US" sz="2400" b="1" dirty="0">
                <a:latin typeface="Times" panose="02020603050405020304" pitchFamily="18" charset="0"/>
                <a:cs typeface="Times" panose="02020603050405020304" pitchFamily="18" charset="0"/>
              </a:rPr>
              <a:t>purpose</a:t>
            </a:r>
            <a:r>
              <a:rPr lang="en-US" sz="2400" dirty="0">
                <a:latin typeface="Times" panose="02020603050405020304" pitchFamily="18" charset="0"/>
                <a:cs typeface="Times" panose="02020603050405020304" pitchFamily="18" charset="0"/>
              </a:rPr>
              <a:t>) (</a:t>
            </a:r>
            <a:r>
              <a:rPr lang="en-US" sz="2400" i="1" dirty="0">
                <a:latin typeface="Times" panose="02020603050405020304" pitchFamily="18" charset="0"/>
                <a:cs typeface="Times" panose="02020603050405020304" pitchFamily="18" charset="0"/>
              </a:rPr>
              <a:t>Document C</a:t>
            </a:r>
            <a:r>
              <a:rPr lang="en-US" sz="2400" dirty="0">
                <a:latin typeface="Times" panose="02020603050405020304" pitchFamily="18" charset="0"/>
                <a:cs typeface="Times" panose="02020603050405020304" pitchFamily="18" charset="0"/>
              </a:rPr>
              <a:t>)</a:t>
            </a:r>
          </a:p>
        </p:txBody>
      </p:sp>
      <p:sp>
        <p:nvSpPr>
          <p:cNvPr id="3" name="Rectangle 2">
            <a:extLst>
              <a:ext uri="{FF2B5EF4-FFF2-40B4-BE49-F238E27FC236}">
                <a16:creationId xmlns:a16="http://schemas.microsoft.com/office/drawing/2014/main" id="{4532382C-4F8D-454A-A5E0-E735F3437926}"/>
              </a:ext>
            </a:extLst>
          </p:cNvPr>
          <p:cNvSpPr/>
          <p:nvPr/>
        </p:nvSpPr>
        <p:spPr>
          <a:xfrm>
            <a:off x="190500" y="1981200"/>
            <a:ext cx="8763000" cy="21336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Times" panose="02020603050405020304" pitchFamily="18" charset="0"/>
              <a:cs typeface="Times" panose="02020603050405020304" pitchFamily="18" charset="0"/>
            </a:endParaRPr>
          </a:p>
          <a:p>
            <a:r>
              <a:rPr lang="en-US" sz="1600" b="1" dirty="0">
                <a:latin typeface="Times" panose="02020603050405020304" pitchFamily="18" charset="0"/>
                <a:cs typeface="Times" panose="02020603050405020304" pitchFamily="18" charset="0"/>
              </a:rPr>
              <a:t>Source: Knights of Labor Constitution, 1878</a:t>
            </a:r>
          </a:p>
          <a:p>
            <a:r>
              <a:rPr lang="en-US" sz="1600" dirty="0">
                <a:latin typeface="Times" panose="02020603050405020304" pitchFamily="18" charset="0"/>
                <a:cs typeface="Times" panose="02020603050405020304" pitchFamily="18" charset="0"/>
              </a:rPr>
              <a:t>The alarming development and aggressiveness of the power of great capitalists and corporations under the present industrial system will inevitably lead to the pauperization and hopeless degradation of the toiling masses. It is imperative, if we desire to enjoy the full blessings of life, the unjust accumulation and this power for evil of aggregated wealth shall be prevented. This mush-desired object can be accomplished only by the united efforts of those who obey the divine injunction: "In the sweat of thy face shalt thou eat bread.“ Therefore we have formed the Order of the Knights of Labor for the purpose of organizing, educating and directing the power of the industrial masses.</a:t>
            </a:r>
          </a:p>
          <a:p>
            <a:endParaRPr lang="en-US" dirty="0">
              <a:solidFill>
                <a:schemeClr val="bg1"/>
              </a:solidFill>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139062660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00CC0C-9249-4E75-8CB6-25C6AC0E0B59}"/>
              </a:ext>
            </a:extLst>
          </p:cNvPr>
          <p:cNvSpPr>
            <a:spLocks noGrp="1"/>
          </p:cNvSpPr>
          <p:nvPr>
            <p:ph type="title"/>
          </p:nvPr>
        </p:nvSpPr>
        <p:spPr>
          <a:xfrm>
            <a:off x="457200" y="274638"/>
            <a:ext cx="8229600" cy="639762"/>
          </a:xfrm>
          <a:solidFill>
            <a:schemeClr val="bg1"/>
          </a:solidFill>
          <a:ln>
            <a:solidFill>
              <a:srgbClr val="FF0000"/>
            </a:solidFill>
          </a:ln>
        </p:spPr>
        <p:txBody>
          <a:bodyPr>
            <a:normAutofit fontScale="90000"/>
          </a:bodyPr>
          <a:lstStyle/>
          <a:p>
            <a:r>
              <a:rPr lang="en-US" dirty="0">
                <a:solidFill>
                  <a:srgbClr val="002060"/>
                </a:solidFill>
                <a:latin typeface="Algerian" panose="04020705040A02060702" pitchFamily="82" charset="0"/>
              </a:rPr>
              <a:t>DBQ Body building</a:t>
            </a:r>
          </a:p>
        </p:txBody>
      </p:sp>
      <p:sp>
        <p:nvSpPr>
          <p:cNvPr id="6" name="Content Placeholder 5">
            <a:extLst>
              <a:ext uri="{FF2B5EF4-FFF2-40B4-BE49-F238E27FC236}">
                <a16:creationId xmlns:a16="http://schemas.microsoft.com/office/drawing/2014/main" id="{DE0E8692-4366-4E6D-8E6A-46C1F20E23E2}"/>
              </a:ext>
            </a:extLst>
          </p:cNvPr>
          <p:cNvSpPr>
            <a:spLocks noGrp="1"/>
          </p:cNvSpPr>
          <p:nvPr>
            <p:ph idx="1"/>
          </p:nvPr>
        </p:nvSpPr>
        <p:spPr>
          <a:xfrm>
            <a:off x="457200" y="1219200"/>
            <a:ext cx="8229600" cy="4906963"/>
          </a:xfrm>
          <a:solidFill>
            <a:schemeClr val="bg1"/>
          </a:solidFill>
          <a:ln>
            <a:solidFill>
              <a:srgbClr val="FF0000"/>
            </a:solidFill>
          </a:ln>
        </p:spPr>
        <p:txBody>
          <a:bodyPr>
            <a:normAutofit fontScale="92500" lnSpcReduction="20000"/>
          </a:bodyPr>
          <a:lstStyle/>
          <a:p>
            <a:pPr marL="0" indent="0">
              <a:buNone/>
            </a:pPr>
            <a:r>
              <a:rPr lang="en-US" sz="2400" b="1" dirty="0">
                <a:latin typeface="Times" panose="02020603050405020304" pitchFamily="18" charset="0"/>
                <a:cs typeface="Times" panose="02020603050405020304" pitchFamily="18" charset="0"/>
              </a:rPr>
              <a:t>Body Paragraph Format </a:t>
            </a:r>
            <a:r>
              <a:rPr lang="en-US" sz="2400" dirty="0">
                <a:latin typeface="Times" panose="02020603050405020304" pitchFamily="18" charset="0"/>
                <a:cs typeface="Times" panose="02020603050405020304" pitchFamily="18" charset="0"/>
              </a:rPr>
              <a:t>– use the same format for all three body paragraphs.</a:t>
            </a:r>
          </a:p>
          <a:p>
            <a:r>
              <a:rPr lang="en-US" sz="2400" b="1" dirty="0">
                <a:latin typeface="Times" panose="02020603050405020304" pitchFamily="18" charset="0"/>
                <a:cs typeface="Times" panose="02020603050405020304" pitchFamily="18" charset="0"/>
              </a:rPr>
              <a:t>Topic sentence </a:t>
            </a:r>
            <a:r>
              <a:rPr lang="en-US" sz="2400" dirty="0">
                <a:latin typeface="Times" panose="02020603050405020304" pitchFamily="18" charset="0"/>
                <a:cs typeface="Times" panose="02020603050405020304" pitchFamily="18" charset="0"/>
              </a:rPr>
              <a:t>– use a bases from your thesis </a:t>
            </a:r>
          </a:p>
          <a:p>
            <a:r>
              <a:rPr lang="en-US" sz="2400" b="1" dirty="0">
                <a:latin typeface="Times" panose="02020603050405020304" pitchFamily="18" charset="0"/>
                <a:cs typeface="Times" panose="02020603050405020304" pitchFamily="18" charset="0"/>
              </a:rPr>
              <a:t>1</a:t>
            </a:r>
            <a:r>
              <a:rPr lang="en-US" sz="2400" b="1" baseline="30000" dirty="0">
                <a:latin typeface="Times" panose="02020603050405020304" pitchFamily="18" charset="0"/>
                <a:cs typeface="Times" panose="02020603050405020304" pitchFamily="18" charset="0"/>
              </a:rPr>
              <a:t>st</a:t>
            </a:r>
            <a:r>
              <a:rPr lang="en-US" sz="2400" b="1" dirty="0">
                <a:latin typeface="Times" panose="02020603050405020304" pitchFamily="18" charset="0"/>
                <a:cs typeface="Times" panose="02020603050405020304" pitchFamily="18" charset="0"/>
              </a:rPr>
              <a:t> HIPP Analysis </a:t>
            </a:r>
            <a:r>
              <a:rPr lang="en-US" sz="2400" dirty="0">
                <a:latin typeface="Times" panose="02020603050405020304" pitchFamily="18" charset="0"/>
                <a:cs typeface="Times" panose="02020603050405020304" pitchFamily="18" charset="0"/>
              </a:rPr>
              <a:t>– You only need to focus on one aspect of HIPP (</a:t>
            </a:r>
            <a:r>
              <a:rPr lang="en-US" sz="2400" i="1" dirty="0">
                <a:solidFill>
                  <a:srgbClr val="002060"/>
                </a:solidFill>
                <a:latin typeface="Times" panose="02020603050405020304" pitchFamily="18" charset="0"/>
                <a:cs typeface="Times" panose="02020603050405020304" pitchFamily="18" charset="0"/>
              </a:rPr>
              <a:t>POV, Intended Audience, Historic Context, Purpose</a:t>
            </a:r>
            <a:r>
              <a:rPr lang="en-US" sz="2400" dirty="0">
                <a:latin typeface="Times" panose="02020603050405020304" pitchFamily="18" charset="0"/>
                <a:cs typeface="Times" panose="02020603050405020304" pitchFamily="18" charset="0"/>
              </a:rPr>
              <a:t>) provide evidence using facts and explain how it supports your thesis bases argument</a:t>
            </a:r>
          </a:p>
          <a:p>
            <a:r>
              <a:rPr lang="en-US" sz="2400" b="1" dirty="0">
                <a:latin typeface="Times" panose="02020603050405020304" pitchFamily="18" charset="0"/>
                <a:cs typeface="Times" panose="02020603050405020304" pitchFamily="18" charset="0"/>
              </a:rPr>
              <a:t>Connector sentence </a:t>
            </a:r>
            <a:r>
              <a:rPr lang="en-US" sz="2400" dirty="0">
                <a:latin typeface="Times" panose="02020603050405020304" pitchFamily="18" charset="0"/>
                <a:cs typeface="Times" panose="02020603050405020304" pitchFamily="18" charset="0"/>
              </a:rPr>
              <a:t>to setup next HIPP</a:t>
            </a:r>
          </a:p>
          <a:p>
            <a:r>
              <a:rPr lang="en-US" sz="2400" b="1" dirty="0">
                <a:latin typeface="Times" panose="02020603050405020304" pitchFamily="18" charset="0"/>
                <a:cs typeface="Times" panose="02020603050405020304" pitchFamily="18" charset="0"/>
              </a:rPr>
              <a:t>2</a:t>
            </a:r>
            <a:r>
              <a:rPr lang="en-US" sz="2400" b="1" baseline="30000" dirty="0">
                <a:latin typeface="Times" panose="02020603050405020304" pitchFamily="18" charset="0"/>
                <a:cs typeface="Times" panose="02020603050405020304" pitchFamily="18" charset="0"/>
              </a:rPr>
              <a:t>nd</a:t>
            </a:r>
            <a:r>
              <a:rPr lang="en-US" sz="2400" b="1" dirty="0">
                <a:latin typeface="Times" panose="02020603050405020304" pitchFamily="18" charset="0"/>
                <a:cs typeface="Times" panose="02020603050405020304" pitchFamily="18" charset="0"/>
              </a:rPr>
              <a:t> HIPP Analysis </a:t>
            </a:r>
            <a:r>
              <a:rPr lang="en-US" sz="2400" dirty="0">
                <a:latin typeface="Times" panose="02020603050405020304" pitchFamily="18" charset="0"/>
                <a:cs typeface="Times" panose="02020603050405020304" pitchFamily="18" charset="0"/>
              </a:rPr>
              <a:t>– You only need to focus on one aspect of HIPP (</a:t>
            </a:r>
            <a:r>
              <a:rPr lang="en-US" sz="2400" i="1" dirty="0">
                <a:solidFill>
                  <a:srgbClr val="002060"/>
                </a:solidFill>
                <a:latin typeface="Times" panose="02020603050405020304" pitchFamily="18" charset="0"/>
                <a:cs typeface="Times" panose="02020603050405020304" pitchFamily="18" charset="0"/>
              </a:rPr>
              <a:t>POV, Intended Audience, Historic Context, Purpose</a:t>
            </a:r>
            <a:r>
              <a:rPr lang="en-US" sz="2400" dirty="0">
                <a:latin typeface="Times" panose="02020603050405020304" pitchFamily="18" charset="0"/>
                <a:cs typeface="Times" panose="02020603050405020304" pitchFamily="18" charset="0"/>
              </a:rPr>
              <a:t>) provide evidence using facts and explain how it supports your thesis bases argument)</a:t>
            </a:r>
          </a:p>
          <a:p>
            <a:r>
              <a:rPr lang="en-US" sz="2400" b="1" dirty="0">
                <a:latin typeface="Times" panose="02020603050405020304" pitchFamily="18" charset="0"/>
                <a:cs typeface="Times" panose="02020603050405020304" pitchFamily="18" charset="0"/>
              </a:rPr>
              <a:t>Analysis sentence </a:t>
            </a:r>
            <a:r>
              <a:rPr lang="en-US" sz="2400" dirty="0">
                <a:latin typeface="Times" panose="02020603050405020304" pitchFamily="18" charset="0"/>
                <a:cs typeface="Times" panose="02020603050405020304" pitchFamily="18" charset="0"/>
              </a:rPr>
              <a:t>to conclude the paragraph – Therefore __________ was a contributing factor for the failure/success of Reconstruction.</a:t>
            </a:r>
          </a:p>
          <a:p>
            <a:pPr marL="0" indent="0">
              <a:buNone/>
            </a:pPr>
            <a:endParaRPr lang="en-US" sz="2400" dirty="0">
              <a:latin typeface="Times" panose="02020603050405020304" pitchFamily="18" charset="0"/>
              <a:cs typeface="Times" panose="02020603050405020304" pitchFamily="18" charset="0"/>
            </a:endParaRPr>
          </a:p>
          <a:p>
            <a:pPr marL="0" indent="0">
              <a:buNone/>
            </a:pPr>
            <a:endParaRPr lang="en-US" sz="2400" dirty="0">
              <a:latin typeface="Times" panose="02020603050405020304" pitchFamily="18" charset="0"/>
              <a:cs typeface="Times" panose="02020603050405020304" pitchFamily="18" charset="0"/>
            </a:endParaRPr>
          </a:p>
          <a:p>
            <a:pPr marL="0" indent="0">
              <a:buNone/>
            </a:pPr>
            <a:endParaRPr lang="en-US" sz="2400" dirty="0">
              <a:latin typeface="Times" panose="02020603050405020304" pitchFamily="18" charset="0"/>
              <a:cs typeface="Times" panose="02020603050405020304" pitchFamily="18" charset="0"/>
            </a:endParaRPr>
          </a:p>
        </p:txBody>
      </p:sp>
      <p:sp>
        <p:nvSpPr>
          <p:cNvPr id="2" name="Rectangle 1">
            <a:extLst>
              <a:ext uri="{FF2B5EF4-FFF2-40B4-BE49-F238E27FC236}">
                <a16:creationId xmlns:a16="http://schemas.microsoft.com/office/drawing/2014/main" id="{5565204A-4F2D-4189-A16A-E539385B3D8D}"/>
              </a:ext>
            </a:extLst>
          </p:cNvPr>
          <p:cNvSpPr/>
          <p:nvPr/>
        </p:nvSpPr>
        <p:spPr>
          <a:xfrm>
            <a:off x="2971800" y="5562600"/>
            <a:ext cx="5943600" cy="639762"/>
          </a:xfrm>
          <a:prstGeom prst="rect">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panose="02020603050405020304" pitchFamily="18" charset="0"/>
                <a:cs typeface="Times" panose="02020603050405020304" pitchFamily="18" charset="0"/>
              </a:rPr>
              <a:t>Use this format for all three body paragraphs</a:t>
            </a:r>
          </a:p>
        </p:txBody>
      </p:sp>
    </p:spTree>
    <p:extLst>
      <p:ext uri="{BB962C8B-B14F-4D97-AF65-F5344CB8AC3E}">
        <p14:creationId xmlns:p14="http://schemas.microsoft.com/office/powerpoint/2010/main" val="120151069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820CD-535A-4F85-8409-C0364755F29F}"/>
              </a:ext>
            </a:extLst>
          </p:cNvPr>
          <p:cNvSpPr>
            <a:spLocks noGrp="1"/>
          </p:cNvSpPr>
          <p:nvPr>
            <p:ph type="title"/>
          </p:nvPr>
        </p:nvSpPr>
        <p:spPr>
          <a:xfrm>
            <a:off x="457200" y="274638"/>
            <a:ext cx="8229600" cy="792162"/>
          </a:xfrm>
          <a:solidFill>
            <a:schemeClr val="bg1"/>
          </a:solidFill>
          <a:ln>
            <a:solidFill>
              <a:srgbClr val="FF0000"/>
            </a:solidFill>
          </a:ln>
        </p:spPr>
        <p:txBody>
          <a:bodyPr/>
          <a:lstStyle/>
          <a:p>
            <a:r>
              <a:rPr lang="en-US" b="1" dirty="0">
                <a:solidFill>
                  <a:srgbClr val="002060"/>
                </a:solidFill>
                <a:latin typeface="Algerian" panose="04020705040A02060702" pitchFamily="82" charset="0"/>
              </a:rPr>
              <a:t>DBQ - prompt</a:t>
            </a:r>
          </a:p>
        </p:txBody>
      </p:sp>
      <p:sp>
        <p:nvSpPr>
          <p:cNvPr id="3" name="Content Placeholder 2">
            <a:extLst>
              <a:ext uri="{FF2B5EF4-FFF2-40B4-BE49-F238E27FC236}">
                <a16:creationId xmlns:a16="http://schemas.microsoft.com/office/drawing/2014/main" id="{3C1152AD-4212-4E73-A1C4-149B5BCF1408}"/>
              </a:ext>
            </a:extLst>
          </p:cNvPr>
          <p:cNvSpPr>
            <a:spLocks noGrp="1"/>
          </p:cNvSpPr>
          <p:nvPr>
            <p:ph idx="1"/>
          </p:nvPr>
        </p:nvSpPr>
        <p:spPr>
          <a:xfrm>
            <a:off x="457200" y="1447800"/>
            <a:ext cx="8229600" cy="4678363"/>
          </a:xfrm>
          <a:ln/>
        </p:spPr>
        <p:style>
          <a:lnRef idx="2">
            <a:schemeClr val="dk1"/>
          </a:lnRef>
          <a:fillRef idx="1">
            <a:schemeClr val="lt1"/>
          </a:fillRef>
          <a:effectRef idx="0">
            <a:schemeClr val="dk1"/>
          </a:effectRef>
          <a:fontRef idx="minor">
            <a:schemeClr val="dk1"/>
          </a:fontRef>
        </p:style>
        <p:txBody>
          <a:bodyPr>
            <a:normAutofit/>
          </a:bodyPr>
          <a:lstStyle/>
          <a:p>
            <a:pPr marL="0" indent="0">
              <a:buNone/>
            </a:pPr>
            <a:r>
              <a:rPr lang="en-US" sz="2000" b="1" dirty="0">
                <a:latin typeface="Times" panose="02020603050405020304" pitchFamily="18" charset="0"/>
                <a:cs typeface="Times" panose="02020603050405020304" pitchFamily="18" charset="0"/>
              </a:rPr>
              <a:t>Prompt: </a:t>
            </a:r>
            <a:r>
              <a:rPr lang="en-US" sz="2000" dirty="0">
                <a:latin typeface="Times" panose="02020603050405020304" pitchFamily="18" charset="0"/>
                <a:cs typeface="Times" panose="02020603050405020304" pitchFamily="18" charset="0"/>
              </a:rPr>
              <a:t>Civil War and it’s cost in lives was supposed to bring about a rebirth of the United States fomented by Reconstruction.  Evaluate the degree in which historians’ assessment that Reconstruction was a failed revolution is the correct view of the time period from 1865 to 1877?</a:t>
            </a:r>
          </a:p>
          <a:p>
            <a:pPr marL="0" indent="0">
              <a:buNone/>
            </a:pPr>
            <a:endParaRPr lang="en-US" sz="2800" dirty="0">
              <a:latin typeface="Times" panose="02020603050405020304" pitchFamily="18" charset="0"/>
              <a:cs typeface="Times" panose="02020603050405020304" pitchFamily="18" charset="0"/>
            </a:endParaRPr>
          </a:p>
          <a:p>
            <a:pPr marL="0" indent="0">
              <a:buNone/>
            </a:pPr>
            <a:endParaRPr lang="en-US" sz="2800" dirty="0">
              <a:latin typeface="Times" panose="02020603050405020304" pitchFamily="18" charset="0"/>
              <a:cs typeface="Times" panose="02020603050405020304" pitchFamily="18" charset="0"/>
            </a:endParaRPr>
          </a:p>
          <a:p>
            <a:pPr marL="0" indent="0">
              <a:buNone/>
            </a:pPr>
            <a:endParaRPr lang="en-US" sz="2400" dirty="0">
              <a:latin typeface="Times" panose="02020603050405020304" pitchFamily="18" charset="0"/>
              <a:cs typeface="Times" panose="02020603050405020304" pitchFamily="18" charset="0"/>
            </a:endParaRPr>
          </a:p>
        </p:txBody>
      </p:sp>
      <p:cxnSp>
        <p:nvCxnSpPr>
          <p:cNvPr id="5" name="Straight Connector 4">
            <a:extLst>
              <a:ext uri="{FF2B5EF4-FFF2-40B4-BE49-F238E27FC236}">
                <a16:creationId xmlns:a16="http://schemas.microsoft.com/office/drawing/2014/main" id="{E50E3021-696F-7243-97AC-AF815ECA8C19}"/>
              </a:ext>
            </a:extLst>
          </p:cNvPr>
          <p:cNvCxnSpPr/>
          <p:nvPr/>
        </p:nvCxnSpPr>
        <p:spPr>
          <a:xfrm>
            <a:off x="762000" y="3200400"/>
            <a:ext cx="76200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14C9805-C266-8F4A-81A4-581F7EE461BA}"/>
              </a:ext>
            </a:extLst>
          </p:cNvPr>
          <p:cNvCxnSpPr/>
          <p:nvPr/>
        </p:nvCxnSpPr>
        <p:spPr>
          <a:xfrm>
            <a:off x="4572000" y="2819400"/>
            <a:ext cx="0" cy="312420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4BE186E8-5DF8-224A-8FC2-D9510AB52CEB}"/>
              </a:ext>
            </a:extLst>
          </p:cNvPr>
          <p:cNvSpPr/>
          <p:nvPr/>
        </p:nvSpPr>
        <p:spPr>
          <a:xfrm>
            <a:off x="1219200" y="2743200"/>
            <a:ext cx="2895600" cy="381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Times" pitchFamily="2" charset="0"/>
              </a:rPr>
              <a:t>Success</a:t>
            </a:r>
          </a:p>
        </p:txBody>
      </p:sp>
      <p:sp>
        <p:nvSpPr>
          <p:cNvPr id="9" name="Rectangle 8">
            <a:extLst>
              <a:ext uri="{FF2B5EF4-FFF2-40B4-BE49-F238E27FC236}">
                <a16:creationId xmlns:a16="http://schemas.microsoft.com/office/drawing/2014/main" id="{7CF5FAC5-BF78-284D-ADD5-090FF263162C}"/>
              </a:ext>
            </a:extLst>
          </p:cNvPr>
          <p:cNvSpPr/>
          <p:nvPr/>
        </p:nvSpPr>
        <p:spPr>
          <a:xfrm>
            <a:off x="5181600" y="2734962"/>
            <a:ext cx="2895600" cy="381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pitchFamily="2" charset="0"/>
              </a:rPr>
              <a:t>Failure</a:t>
            </a:r>
          </a:p>
        </p:txBody>
      </p:sp>
      <p:sp>
        <p:nvSpPr>
          <p:cNvPr id="10" name="Rectangle 9">
            <a:extLst>
              <a:ext uri="{FF2B5EF4-FFF2-40B4-BE49-F238E27FC236}">
                <a16:creationId xmlns:a16="http://schemas.microsoft.com/office/drawing/2014/main" id="{BA9ECF8D-01CD-A74B-A658-5CD4892A4059}"/>
              </a:ext>
            </a:extLst>
          </p:cNvPr>
          <p:cNvSpPr/>
          <p:nvPr/>
        </p:nvSpPr>
        <p:spPr>
          <a:xfrm>
            <a:off x="304800" y="3428999"/>
            <a:ext cx="3657600" cy="5333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latin typeface="Times" pitchFamily="2" charset="0"/>
              </a:rPr>
              <a:t>What is achieve? How can you turn it into a bases for a thesis</a:t>
            </a:r>
          </a:p>
        </p:txBody>
      </p:sp>
      <p:sp>
        <p:nvSpPr>
          <p:cNvPr id="11" name="Rectangle 10">
            <a:extLst>
              <a:ext uri="{FF2B5EF4-FFF2-40B4-BE49-F238E27FC236}">
                <a16:creationId xmlns:a16="http://schemas.microsoft.com/office/drawing/2014/main" id="{F4706CD9-2756-0A49-A1F0-DD2D7E05D7F9}"/>
              </a:ext>
            </a:extLst>
          </p:cNvPr>
          <p:cNvSpPr/>
          <p:nvPr/>
        </p:nvSpPr>
        <p:spPr>
          <a:xfrm>
            <a:off x="4827373" y="3428999"/>
            <a:ext cx="3657600" cy="5333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latin typeface="Times" pitchFamily="2" charset="0"/>
              </a:rPr>
              <a:t>Why is it a failure? How can you turn it into a bases for a thesis</a:t>
            </a:r>
          </a:p>
        </p:txBody>
      </p:sp>
      <p:sp>
        <p:nvSpPr>
          <p:cNvPr id="4" name="Rectangle 3">
            <a:extLst>
              <a:ext uri="{FF2B5EF4-FFF2-40B4-BE49-F238E27FC236}">
                <a16:creationId xmlns:a16="http://schemas.microsoft.com/office/drawing/2014/main" id="{FE75E4DB-0B56-354E-8482-9BB2B04A4BFB}"/>
              </a:ext>
            </a:extLst>
          </p:cNvPr>
          <p:cNvSpPr/>
          <p:nvPr/>
        </p:nvSpPr>
        <p:spPr>
          <a:xfrm>
            <a:off x="762000" y="5029200"/>
            <a:ext cx="7620000" cy="1524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pitchFamily="2" charset="0"/>
              </a:rPr>
              <a:t>Thesis Formula: X-HOWEVER (counter-argument), A+B (two support bases) Therefor Y (claim that responds to the prompt)</a:t>
            </a:r>
          </a:p>
        </p:txBody>
      </p:sp>
    </p:spTree>
    <p:extLst>
      <p:ext uri="{BB962C8B-B14F-4D97-AF65-F5344CB8AC3E}">
        <p14:creationId xmlns:p14="http://schemas.microsoft.com/office/powerpoint/2010/main" val="180397595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Autofit/>
          </a:bodyPr>
          <a:lstStyle/>
          <a:p>
            <a:r>
              <a:rPr lang="en-US" sz="3600" b="1" dirty="0">
                <a:solidFill>
                  <a:schemeClr val="accent4">
                    <a:lumMod val="75000"/>
                  </a:schemeClr>
                </a:solidFill>
                <a:latin typeface="Times New Roman" panose="02020603050405020304" pitchFamily="18" charset="0"/>
                <a:cs typeface="Times New Roman" panose="02020603050405020304" pitchFamily="18" charset="0"/>
              </a:rPr>
              <a:t>Today’s Focus</a:t>
            </a:r>
          </a:p>
        </p:txBody>
      </p:sp>
      <p:sp>
        <p:nvSpPr>
          <p:cNvPr id="3" name="Content Placeholder 2"/>
          <p:cNvSpPr>
            <a:spLocks noGrp="1"/>
          </p:cNvSpPr>
          <p:nvPr>
            <p:ph idx="1"/>
          </p:nvPr>
        </p:nvSpPr>
        <p:spPr>
          <a:xfrm>
            <a:off x="457200" y="1066800"/>
            <a:ext cx="8229600" cy="5410200"/>
          </a:xfrm>
        </p:spPr>
        <p:style>
          <a:lnRef idx="2">
            <a:schemeClr val="accent2"/>
          </a:lnRef>
          <a:fillRef idx="1">
            <a:schemeClr val="lt1"/>
          </a:fillRef>
          <a:effectRef idx="0">
            <a:schemeClr val="accent2"/>
          </a:effectRef>
          <a:fontRef idx="minor">
            <a:schemeClr val="dk1"/>
          </a:fontRef>
        </p:style>
        <p:txBody>
          <a:bodyPr>
            <a:normAutofit lnSpcReduction="10000"/>
          </a:bodyPr>
          <a:lstStyle/>
          <a:p>
            <a:r>
              <a:rPr lang="en-US" sz="1400" b="1" dirty="0"/>
              <a:t>Period 5: 1844 – 1877</a:t>
            </a:r>
            <a:r>
              <a:rPr lang="en-US" sz="1400" dirty="0"/>
              <a:t> </a:t>
            </a:r>
            <a:r>
              <a:rPr lang="en-US" sz="1400" b="1" dirty="0"/>
              <a:t>–</a:t>
            </a:r>
            <a:r>
              <a:rPr lang="en-US" sz="1400" dirty="0"/>
              <a:t> As the nation expanded and its population grew, regional tensions, especially over slavery, led to civil war – the course and aftermath of which transformed American society.</a:t>
            </a:r>
          </a:p>
          <a:p>
            <a:pPr lvl="1"/>
            <a:r>
              <a:rPr lang="en-US" sz="1200" b="1" dirty="0"/>
              <a:t>Key Concept 5.3: </a:t>
            </a:r>
            <a:r>
              <a:rPr lang="en-US" sz="1200" dirty="0"/>
              <a:t>The Union victory in the Civil War and the contested reconstruction of the South settled the issue of slavery and secession, but left unresolved many questions about the power of the federal government and citizenship rights. </a:t>
            </a:r>
          </a:p>
          <a:p>
            <a:pPr marL="0" indent="0">
              <a:buNone/>
            </a:pPr>
            <a:r>
              <a:rPr lang="en-US" sz="1800" b="1" dirty="0">
                <a:solidFill>
                  <a:srgbClr val="002060"/>
                </a:solidFill>
                <a:latin typeface="Times New Roman" panose="02020603050405020304" pitchFamily="18" charset="0"/>
                <a:cs typeface="Times New Roman" panose="02020603050405020304" pitchFamily="18" charset="0"/>
              </a:rPr>
              <a:t>E.Q.</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a:latin typeface="Times New Roman" panose="02020603050405020304" pitchFamily="18" charset="0"/>
                <a:cs typeface="Times New Roman" panose="02020603050405020304" pitchFamily="18" charset="0"/>
              </a:rPr>
              <a:t>How effective was Reconstruction at rebuilding the union and achieving transformation of American society</a:t>
            </a:r>
          </a:p>
          <a:p>
            <a:pPr marL="0" indent="0">
              <a:buNone/>
            </a:pPr>
            <a:r>
              <a:rPr lang="en-US" sz="1800" b="1" i="1" dirty="0">
                <a:solidFill>
                  <a:srgbClr val="002060"/>
                </a:solidFill>
                <a:latin typeface="Times New Roman" panose="02020603050405020304" pitchFamily="18" charset="0"/>
                <a:cs typeface="Times New Roman" panose="02020603050405020304" pitchFamily="18" charset="0"/>
              </a:rPr>
              <a:t>Students can:</a:t>
            </a:r>
            <a:r>
              <a:rPr lang="en-US" sz="1800" dirty="0">
                <a:solidFill>
                  <a:srgbClr val="002060"/>
                </a:solidFill>
                <a:latin typeface="Times New Roman" panose="02020603050405020304" pitchFamily="18" charset="0"/>
                <a:cs typeface="Times New Roman" panose="02020603050405020304" pitchFamily="18" charset="0"/>
              </a:rPr>
              <a:t> </a:t>
            </a:r>
          </a:p>
          <a:p>
            <a:pPr lvl="0"/>
            <a:r>
              <a:rPr lang="en-US" sz="1900" dirty="0">
                <a:latin typeface="Times New Roman" panose="02020603050405020304" pitchFamily="18" charset="0"/>
                <a:cs typeface="Times New Roman" panose="02020603050405020304" pitchFamily="18" charset="0"/>
              </a:rPr>
              <a:t>Evaluate the effectiveness of the Civil War Amendments </a:t>
            </a:r>
          </a:p>
          <a:p>
            <a:pPr lvl="0"/>
            <a:r>
              <a:rPr lang="en-US" sz="1900" dirty="0">
                <a:latin typeface="Times New Roman" panose="02020603050405020304" pitchFamily="18" charset="0"/>
                <a:cs typeface="Times New Roman" panose="02020603050405020304" pitchFamily="18" charset="0"/>
              </a:rPr>
              <a:t>Decipher whether the former confederacy was rebuilt into the “New South” </a:t>
            </a:r>
          </a:p>
          <a:p>
            <a:pPr lvl="0"/>
            <a:r>
              <a:rPr lang="en-US" sz="1900" dirty="0">
                <a:latin typeface="Times New Roman" panose="02020603050405020304" pitchFamily="18" charset="0"/>
                <a:cs typeface="Times New Roman" panose="02020603050405020304" pitchFamily="18" charset="0"/>
              </a:rPr>
              <a:t>Determine the short and long term impacts of Reconstruction on the United States </a:t>
            </a:r>
            <a:endParaRPr lang="en-US" sz="1800" dirty="0">
              <a:latin typeface="Times New Roman" panose="02020603050405020304" pitchFamily="18" charset="0"/>
              <a:cs typeface="Times New Roman" panose="02020603050405020304" pitchFamily="18" charset="0"/>
            </a:endParaRPr>
          </a:p>
          <a:p>
            <a:pPr marL="0" indent="0">
              <a:buNone/>
            </a:pPr>
            <a:r>
              <a:rPr lang="en-US" sz="2000" dirty="0">
                <a:solidFill>
                  <a:srgbClr val="002060"/>
                </a:solidFill>
                <a:latin typeface="Times New Roman" panose="02020603050405020304" pitchFamily="18" charset="0"/>
                <a:cs typeface="Times New Roman" panose="02020603050405020304" pitchFamily="18" charset="0"/>
              </a:rPr>
              <a:t>Agenda</a:t>
            </a:r>
          </a:p>
          <a:p>
            <a:pPr lvl="1"/>
            <a:r>
              <a:rPr lang="en-US" sz="1900" dirty="0">
                <a:latin typeface="Times New Roman" panose="02020603050405020304" pitchFamily="18" charset="0"/>
                <a:cs typeface="Times New Roman" panose="02020603050405020304" pitchFamily="18" charset="0"/>
              </a:rPr>
              <a:t>A Change of Attitude</a:t>
            </a:r>
          </a:p>
          <a:p>
            <a:pPr lvl="1"/>
            <a:r>
              <a:rPr lang="en-US" sz="1900" dirty="0">
                <a:latin typeface="Times New Roman" panose="02020603050405020304" pitchFamily="18" charset="0"/>
                <a:cs typeface="Times New Roman" panose="02020603050405020304" pitchFamily="18" charset="0"/>
              </a:rPr>
              <a:t>POV on Reconstruction</a:t>
            </a:r>
          </a:p>
          <a:p>
            <a:pPr lvl="1"/>
            <a:r>
              <a:rPr lang="en-US" sz="1900" dirty="0">
                <a:latin typeface="Times New Roman" panose="02020603050405020304" pitchFamily="18" charset="0"/>
                <a:cs typeface="Times New Roman" panose="02020603050405020304" pitchFamily="18" charset="0"/>
              </a:rPr>
              <a:t>Slavery is DEAD????</a:t>
            </a:r>
          </a:p>
          <a:p>
            <a:pPr marL="285750" lvl="1">
              <a:buSzPct val="125000"/>
              <a:buFont typeface="Arial" panose="020B0604020202020204" pitchFamily="34" charset="0"/>
              <a:buChar char="•"/>
            </a:pPr>
            <a:r>
              <a:rPr lang="en-US" sz="1800" b="1" dirty="0">
                <a:solidFill>
                  <a:srgbClr val="FF0000"/>
                </a:solidFill>
                <a:latin typeface="Times New Roman" panose="02020603050405020304" pitchFamily="18" charset="0"/>
                <a:cs typeface="Times New Roman" panose="02020603050405020304" pitchFamily="18" charset="0"/>
              </a:rPr>
              <a:t>Homework:</a:t>
            </a:r>
          </a:p>
          <a:p>
            <a:pPr marL="685800" lvl="2">
              <a:buSzPct val="125000"/>
            </a:pPr>
            <a:r>
              <a:rPr lang="en-US" sz="2000" b="1" dirty="0">
                <a:solidFill>
                  <a:srgbClr val="FF0000"/>
                </a:solidFill>
                <a:latin typeface="Times New Roman" panose="02020603050405020304" pitchFamily="18" charset="0"/>
                <a:cs typeface="Times New Roman" panose="02020603050405020304" pitchFamily="18" charset="0"/>
              </a:rPr>
              <a:t>Read pages 380-392: complete terms and prep journal </a:t>
            </a:r>
            <a:r>
              <a:rPr lang="en-US" sz="2000" b="1" dirty="0" err="1">
                <a:solidFill>
                  <a:srgbClr val="FF0000"/>
                </a:solidFill>
                <a:latin typeface="Times New Roman" panose="02020603050405020304" pitchFamily="18" charset="0"/>
                <a:cs typeface="Times New Roman" panose="02020603050405020304" pitchFamily="18" charset="0"/>
              </a:rPr>
              <a:t>reponse</a:t>
            </a:r>
            <a:endParaRPr lang="en-US" sz="2000" b="1" dirty="0">
              <a:solidFill>
                <a:srgbClr val="FF0000"/>
              </a:solidFill>
              <a:latin typeface="Times New Roman" panose="02020603050405020304" pitchFamily="18" charset="0"/>
              <a:cs typeface="Times New Roman" panose="02020603050405020304" pitchFamily="18" charset="0"/>
            </a:endParaRPr>
          </a:p>
          <a:p>
            <a:pPr marL="685800" lvl="2">
              <a:buSzPct val="125000"/>
            </a:pPr>
            <a:r>
              <a:rPr lang="en-US" sz="2000" b="1" dirty="0">
                <a:solidFill>
                  <a:srgbClr val="FF0000"/>
                </a:solidFill>
                <a:latin typeface="Times New Roman" panose="02020603050405020304" pitchFamily="18" charset="0"/>
                <a:cs typeface="Times New Roman" panose="02020603050405020304" pitchFamily="18" charset="0"/>
              </a:rPr>
              <a:t>Unit V Test – Wednesday, Jan. 15</a:t>
            </a:r>
            <a:endParaRPr lang="en-US" sz="2000" dirty="0"/>
          </a:p>
        </p:txBody>
      </p:sp>
    </p:spTree>
    <p:extLst>
      <p:ext uri="{BB962C8B-B14F-4D97-AF65-F5344CB8AC3E}">
        <p14:creationId xmlns:p14="http://schemas.microsoft.com/office/powerpoint/2010/main" val="156163436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762000"/>
          </a:xfrm>
          <a:solidFill>
            <a:schemeClr val="bg2"/>
          </a:solidFill>
          <a:ln>
            <a:solidFill>
              <a:srgbClr val="002060"/>
            </a:solidFill>
          </a:ln>
        </p:spPr>
        <p:txBody>
          <a:bodyPr/>
          <a:lstStyle/>
          <a:p>
            <a:r>
              <a:rPr lang="en-US" dirty="0">
                <a:latin typeface="Baskerville Old Face" panose="02020602080505020303" pitchFamily="18" charset="0"/>
              </a:rPr>
              <a:t>Legacy of Reconstruction</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19200" y="1143000"/>
            <a:ext cx="5486400" cy="2666999"/>
          </a:xfrm>
        </p:spPr>
      </p:pic>
      <p:sp>
        <p:nvSpPr>
          <p:cNvPr id="5" name="Rectangle 4"/>
          <p:cNvSpPr/>
          <p:nvPr/>
        </p:nvSpPr>
        <p:spPr>
          <a:xfrm>
            <a:off x="609600" y="3968261"/>
            <a:ext cx="7924800" cy="28897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New Roman" panose="02020603050405020304" pitchFamily="18" charset="0"/>
                <a:cs typeface="Times New Roman" panose="02020603050405020304" pitchFamily="18" charset="0"/>
              </a:rPr>
              <a:t>Legacy of Reconstruction</a:t>
            </a:r>
          </a:p>
          <a:p>
            <a:pPr marL="342900" indent="-342900">
              <a:buFontTx/>
              <a:buChar char="-"/>
            </a:pPr>
            <a:r>
              <a:rPr lang="en-US" sz="2400" dirty="0">
                <a:solidFill>
                  <a:schemeClr val="bg1"/>
                </a:solidFill>
                <a:latin typeface="Times New Roman" panose="02020603050405020304" pitchFamily="18" charset="0"/>
                <a:cs typeface="Times New Roman" panose="02020603050405020304" pitchFamily="18" charset="0"/>
              </a:rPr>
              <a:t>Evaluate the legacy of reconstruction from all four perspectives</a:t>
            </a:r>
          </a:p>
          <a:p>
            <a:pPr marL="342900" indent="-342900">
              <a:buFontTx/>
              <a:buChar char="-"/>
            </a:pPr>
            <a:r>
              <a:rPr lang="en-US" sz="2400" dirty="0">
                <a:solidFill>
                  <a:schemeClr val="bg1"/>
                </a:solidFill>
                <a:latin typeface="Times New Roman" panose="02020603050405020304" pitchFamily="18" charset="0"/>
                <a:cs typeface="Times New Roman" panose="02020603050405020304" pitchFamily="18" charset="0"/>
              </a:rPr>
              <a:t>Highlight trends that happen during Reconstruction </a:t>
            </a:r>
          </a:p>
          <a:p>
            <a:pPr marL="342900" indent="-342900">
              <a:buFontTx/>
              <a:buChar char="-"/>
            </a:pPr>
            <a:r>
              <a:rPr lang="en-US" sz="2400" dirty="0">
                <a:solidFill>
                  <a:schemeClr val="bg1"/>
                </a:solidFill>
                <a:latin typeface="Times New Roman" panose="02020603050405020304" pitchFamily="18" charset="0"/>
                <a:cs typeface="Times New Roman" panose="02020603050405020304" pitchFamily="18" charset="0"/>
              </a:rPr>
              <a:t>Identify factors that led to the downfall of Reconstruction and be able to explain them </a:t>
            </a:r>
          </a:p>
          <a:p>
            <a:r>
              <a:rPr lang="en-US" sz="2400" b="1" dirty="0">
                <a:solidFill>
                  <a:schemeClr val="bg1"/>
                </a:solidFill>
                <a:latin typeface="Times New Roman" panose="02020603050405020304" pitchFamily="18" charset="0"/>
                <a:cs typeface="Times New Roman" panose="02020603050405020304" pitchFamily="18" charset="0"/>
              </a:rPr>
              <a:t>Prompt: To what extend did Reconstruct resolve issues that led to the Civil War? </a:t>
            </a:r>
          </a:p>
        </p:txBody>
      </p:sp>
    </p:spTree>
    <p:extLst>
      <p:ext uri="{BB962C8B-B14F-4D97-AF65-F5344CB8AC3E}">
        <p14:creationId xmlns:p14="http://schemas.microsoft.com/office/powerpoint/2010/main" val="27789159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a:bodyPr>
          <a:lstStyle/>
          <a:p>
            <a:r>
              <a:rPr lang="en-US" b="1" dirty="0">
                <a:latin typeface="Congenial Black" panose="02000503040000020004" pitchFamily="2" charset="0"/>
              </a:rPr>
              <a:t>The Fate of Reconstruction</a:t>
            </a:r>
          </a:p>
        </p:txBody>
      </p:sp>
      <p:sp>
        <p:nvSpPr>
          <p:cNvPr id="3" name="Content Placeholder 2"/>
          <p:cNvSpPr>
            <a:spLocks noGrp="1"/>
          </p:cNvSpPr>
          <p:nvPr>
            <p:ph idx="1"/>
          </p:nvPr>
        </p:nvSpPr>
        <p:spPr>
          <a:xfrm>
            <a:off x="391885" y="1169987"/>
            <a:ext cx="8229600" cy="5059363"/>
          </a:xfrm>
        </p:spPr>
        <p:txBody>
          <a:bodyPr/>
          <a:lstStyle/>
          <a:p>
            <a:r>
              <a:rPr lang="en-US" b="1" dirty="0">
                <a:latin typeface="Times New Roman" pitchFamily="18" charset="0"/>
                <a:cs typeface="Times New Roman" pitchFamily="18" charset="0"/>
              </a:rPr>
              <a:t>Lincoln’s Assassination </a:t>
            </a:r>
            <a:r>
              <a:rPr lang="en-US" dirty="0">
                <a:latin typeface="Times New Roman" pitchFamily="18" charset="0"/>
                <a:cs typeface="Times New Roman" pitchFamily="18" charset="0"/>
              </a:rPr>
              <a:t>(April 14, 1865)</a:t>
            </a:r>
          </a:p>
          <a:p>
            <a:r>
              <a:rPr lang="en-US" dirty="0">
                <a:latin typeface="Times New Roman" pitchFamily="18" charset="0"/>
                <a:cs typeface="Times New Roman" pitchFamily="18" charset="0"/>
              </a:rPr>
              <a:t>John Wilkes Booth</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999" y="2286000"/>
            <a:ext cx="4638675" cy="3638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1752600"/>
            <a:ext cx="3324225" cy="4476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85800" y="6229350"/>
            <a:ext cx="3962400" cy="369332"/>
          </a:xfrm>
          <a:prstGeom prst="rect">
            <a:avLst/>
          </a:prstGeom>
          <a:noFill/>
        </p:spPr>
        <p:txBody>
          <a:bodyPr wrap="square" rtlCol="0">
            <a:spAutoFit/>
          </a:bodyPr>
          <a:lstStyle/>
          <a:p>
            <a:r>
              <a:rPr lang="en-US" b="1" dirty="0">
                <a:solidFill>
                  <a:srgbClr val="C00000"/>
                </a:solidFill>
                <a:latin typeface="Times New Roman" pitchFamily="18" charset="0"/>
                <a:cs typeface="Times New Roman" pitchFamily="18" charset="0"/>
              </a:rPr>
              <a:t>Ford’s Theater, April 1865</a:t>
            </a:r>
          </a:p>
        </p:txBody>
      </p:sp>
      <p:sp>
        <p:nvSpPr>
          <p:cNvPr id="7" name="TextBox 6"/>
          <p:cNvSpPr txBox="1"/>
          <p:nvPr/>
        </p:nvSpPr>
        <p:spPr>
          <a:xfrm>
            <a:off x="4994274" y="6365937"/>
            <a:ext cx="3962400" cy="369332"/>
          </a:xfrm>
          <a:prstGeom prst="rect">
            <a:avLst/>
          </a:prstGeom>
          <a:noFill/>
        </p:spPr>
        <p:txBody>
          <a:bodyPr wrap="square" rtlCol="0">
            <a:spAutoFit/>
          </a:bodyPr>
          <a:lstStyle/>
          <a:p>
            <a:r>
              <a:rPr lang="en-US" b="1" dirty="0">
                <a:solidFill>
                  <a:srgbClr val="C00000"/>
                </a:solidFill>
                <a:latin typeface="Times New Roman" pitchFamily="18" charset="0"/>
                <a:cs typeface="Times New Roman" pitchFamily="18" charset="0"/>
              </a:rPr>
              <a:t>John Wilkes Booth, 1862</a:t>
            </a:r>
          </a:p>
        </p:txBody>
      </p:sp>
      <p:sp>
        <p:nvSpPr>
          <p:cNvPr id="5" name="Rectangle 4">
            <a:extLst>
              <a:ext uri="{FF2B5EF4-FFF2-40B4-BE49-F238E27FC236}">
                <a16:creationId xmlns:a16="http://schemas.microsoft.com/office/drawing/2014/main" id="{F1960A3C-B951-0EA9-0BC4-FCF551FAA0A3}"/>
              </a:ext>
            </a:extLst>
          </p:cNvPr>
          <p:cNvSpPr/>
          <p:nvPr/>
        </p:nvSpPr>
        <p:spPr>
          <a:xfrm>
            <a:off x="1196492" y="4359212"/>
            <a:ext cx="7490307" cy="86836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New Roman" panose="02020603050405020304" pitchFamily="18" charset="0"/>
                <a:cs typeface="Times New Roman" panose="02020603050405020304" pitchFamily="18" charset="0"/>
              </a:rPr>
              <a:t>Lincoln’s death – who will oversee Reconstruction and what objectives will it attempt to achieve</a:t>
            </a:r>
          </a:p>
        </p:txBody>
      </p:sp>
    </p:spTree>
    <p:extLst>
      <p:ext uri="{BB962C8B-B14F-4D97-AF65-F5344CB8AC3E}">
        <p14:creationId xmlns:p14="http://schemas.microsoft.com/office/powerpoint/2010/main" val="176327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Autofit/>
          </a:bodyPr>
          <a:lstStyle/>
          <a:p>
            <a:r>
              <a:rPr lang="en-US" sz="3600" b="1" dirty="0">
                <a:solidFill>
                  <a:schemeClr val="accent4">
                    <a:lumMod val="75000"/>
                  </a:schemeClr>
                </a:solidFill>
                <a:latin typeface="Times New Roman" panose="02020603050405020304" pitchFamily="18" charset="0"/>
                <a:cs typeface="Times New Roman" panose="02020603050405020304" pitchFamily="18" charset="0"/>
              </a:rPr>
              <a:t>Today’s Focus</a:t>
            </a:r>
          </a:p>
        </p:txBody>
      </p:sp>
      <p:sp>
        <p:nvSpPr>
          <p:cNvPr id="3" name="Content Placeholder 2"/>
          <p:cNvSpPr>
            <a:spLocks noGrp="1"/>
          </p:cNvSpPr>
          <p:nvPr>
            <p:ph idx="1"/>
          </p:nvPr>
        </p:nvSpPr>
        <p:spPr>
          <a:xfrm>
            <a:off x="457200" y="1066800"/>
            <a:ext cx="8229600" cy="5059363"/>
          </a:xfrm>
        </p:spPr>
        <p:style>
          <a:lnRef idx="2">
            <a:schemeClr val="accent2"/>
          </a:lnRef>
          <a:fillRef idx="1">
            <a:schemeClr val="lt1"/>
          </a:fillRef>
          <a:effectRef idx="0">
            <a:schemeClr val="accent2"/>
          </a:effectRef>
          <a:fontRef idx="minor">
            <a:schemeClr val="dk1"/>
          </a:fontRef>
        </p:style>
        <p:txBody>
          <a:bodyPr>
            <a:normAutofit/>
          </a:bodyPr>
          <a:lstStyle/>
          <a:p>
            <a:r>
              <a:rPr lang="en-US" sz="1400" b="1" dirty="0"/>
              <a:t>Period 5: 1844 – 1877</a:t>
            </a:r>
            <a:r>
              <a:rPr lang="en-US" sz="1400" dirty="0"/>
              <a:t> </a:t>
            </a:r>
            <a:r>
              <a:rPr lang="en-US" sz="1400" b="1" dirty="0"/>
              <a:t>–</a:t>
            </a:r>
            <a:r>
              <a:rPr lang="en-US" sz="1400" dirty="0"/>
              <a:t> As the nation expanded and its population grew, regional tensions, especially over slavery, led to civil war – the course and aftermath of which transformed American society.</a:t>
            </a:r>
          </a:p>
          <a:p>
            <a:pPr lvl="1"/>
            <a:r>
              <a:rPr lang="en-US" sz="1200" b="1" dirty="0"/>
              <a:t>Key Concept 5.3: </a:t>
            </a:r>
            <a:r>
              <a:rPr lang="en-US" sz="1200" dirty="0"/>
              <a:t>The Union victory in the Civil War and the contested reconstruction of the South settled the issue of slavery and secession, but left unresolved many questions about the power of the federal government and citizenship rights. </a:t>
            </a:r>
          </a:p>
          <a:p>
            <a:r>
              <a:rPr lang="en-US" sz="2000" b="1" dirty="0">
                <a:latin typeface="Times New Roman" panose="02020603050405020304" pitchFamily="18" charset="0"/>
                <a:cs typeface="Times New Roman" panose="02020603050405020304" pitchFamily="18" charset="0"/>
              </a:rPr>
              <a:t>E.Q.</a:t>
            </a:r>
            <a:r>
              <a:rPr lang="en-US" sz="2000" dirty="0">
                <a:latin typeface="Times New Roman" panose="02020603050405020304" pitchFamily="18" charset="0"/>
                <a:cs typeface="Times New Roman" panose="02020603050405020304" pitchFamily="18" charset="0"/>
              </a:rPr>
              <a:t> How did disunion resolve issues of federalism and transform American society </a:t>
            </a:r>
          </a:p>
          <a:p>
            <a:r>
              <a:rPr lang="en-US" sz="2000" b="1" i="1" dirty="0">
                <a:latin typeface="Times New Roman" panose="02020603050405020304" pitchFamily="18" charset="0"/>
                <a:cs typeface="Times New Roman" panose="02020603050405020304" pitchFamily="18" charset="0"/>
              </a:rPr>
              <a:t>Students can:</a:t>
            </a:r>
            <a:r>
              <a:rPr lang="en-US" sz="2000" dirty="0">
                <a:latin typeface="Times New Roman" panose="02020603050405020304" pitchFamily="18" charset="0"/>
                <a:cs typeface="Times New Roman" panose="02020603050405020304" pitchFamily="18" charset="0"/>
              </a:rPr>
              <a:t> Evaluate whether Reconstruction was a glorious failure of the United States</a:t>
            </a:r>
          </a:p>
          <a:p>
            <a:pPr lvl="1"/>
            <a:r>
              <a:rPr lang="en-US" sz="1600" dirty="0">
                <a:latin typeface="Times New Roman" panose="02020603050405020304" pitchFamily="18" charset="0"/>
                <a:cs typeface="Times New Roman" panose="02020603050405020304" pitchFamily="18" charset="0"/>
              </a:rPr>
              <a:t>Image of Reconstruction</a:t>
            </a:r>
          </a:p>
          <a:p>
            <a:pPr lvl="1"/>
            <a:r>
              <a:rPr lang="en-US" sz="1600" dirty="0">
                <a:latin typeface="Times New Roman" panose="02020603050405020304" pitchFamily="18" charset="0"/>
                <a:cs typeface="Times New Roman" panose="02020603050405020304" pitchFamily="18" charset="0"/>
              </a:rPr>
              <a:t>Legacy of Reconstruction </a:t>
            </a:r>
          </a:p>
          <a:p>
            <a:pPr lvl="1"/>
            <a:r>
              <a:rPr lang="en-US" sz="1600" dirty="0">
                <a:latin typeface="Times New Roman" panose="02020603050405020304" pitchFamily="18" charset="0"/>
                <a:cs typeface="Times New Roman" panose="02020603050405020304" pitchFamily="18" charset="0"/>
              </a:rPr>
              <a:t>Evaluation of </a:t>
            </a:r>
            <a:r>
              <a:rPr lang="en-US" sz="1600" dirty="0" err="1">
                <a:latin typeface="Times New Roman" panose="02020603050405020304" pitchFamily="18" charset="0"/>
                <a:cs typeface="Times New Roman" panose="02020603050405020304" pitchFamily="18" charset="0"/>
              </a:rPr>
              <a:t>Reconsrtruction</a:t>
            </a:r>
            <a:endParaRPr lang="en-US" sz="1600" dirty="0">
              <a:latin typeface="Times New Roman" panose="02020603050405020304" pitchFamily="18" charset="0"/>
              <a:cs typeface="Times New Roman" panose="02020603050405020304" pitchFamily="18" charset="0"/>
            </a:endParaRPr>
          </a:p>
          <a:p>
            <a:pPr marL="285750" lvl="1">
              <a:buSzPct val="125000"/>
              <a:buFont typeface="Arial" panose="020B0604020202020204" pitchFamily="34" charset="0"/>
              <a:buChar char="•"/>
            </a:pPr>
            <a:r>
              <a:rPr lang="en-US" sz="1800" b="1" dirty="0">
                <a:solidFill>
                  <a:srgbClr val="FF0000"/>
                </a:solidFill>
                <a:latin typeface="Times New Roman" panose="02020603050405020304" pitchFamily="18" charset="0"/>
                <a:cs typeface="Times New Roman" panose="02020603050405020304" pitchFamily="18" charset="0"/>
              </a:rPr>
              <a:t>Homework: </a:t>
            </a:r>
          </a:p>
          <a:p>
            <a:pPr marL="685800" lvl="2">
              <a:buSzPct val="125000"/>
            </a:pPr>
            <a:r>
              <a:rPr lang="en-US" sz="2000" b="1" dirty="0">
                <a:solidFill>
                  <a:srgbClr val="FF0000"/>
                </a:solidFill>
                <a:latin typeface="Times New Roman" panose="02020603050405020304" pitchFamily="18" charset="0"/>
                <a:cs typeface="Times New Roman" panose="02020603050405020304" pitchFamily="18" charset="0"/>
              </a:rPr>
              <a:t>Read Reconstruction Amendments by Eric </a:t>
            </a:r>
            <a:r>
              <a:rPr lang="en-US" sz="2000" b="1" dirty="0" err="1">
                <a:solidFill>
                  <a:srgbClr val="FF0000"/>
                </a:solidFill>
                <a:latin typeface="Times New Roman" panose="02020603050405020304" pitchFamily="18" charset="0"/>
                <a:cs typeface="Times New Roman" panose="02020603050405020304" pitchFamily="18" charset="0"/>
              </a:rPr>
              <a:t>Foner</a:t>
            </a:r>
            <a:endParaRPr lang="en-US" sz="2000" b="1" dirty="0">
              <a:solidFill>
                <a:srgbClr val="FF0000"/>
              </a:solidFill>
              <a:latin typeface="Times New Roman" panose="02020603050405020304" pitchFamily="18" charset="0"/>
              <a:cs typeface="Times New Roman" panose="02020603050405020304" pitchFamily="18" charset="0"/>
            </a:endParaRPr>
          </a:p>
          <a:p>
            <a:pPr marL="285750" lvl="1">
              <a:buSzPct val="125000"/>
              <a:buFont typeface="Arial" panose="020B0604020202020204" pitchFamily="34" charset="0"/>
              <a:buChar char="•"/>
            </a:pPr>
            <a:r>
              <a:rPr lang="en-US" sz="1800" b="1" i="1" dirty="0">
                <a:solidFill>
                  <a:srgbClr val="FF0000"/>
                </a:solidFill>
                <a:latin typeface="Times New Roman" panose="02020603050405020304" pitchFamily="18" charset="0"/>
                <a:cs typeface="Times New Roman" panose="02020603050405020304" pitchFamily="18" charset="0"/>
              </a:rPr>
              <a:t>Tutoring: Thursday afterschool &amp; Friday Morning</a:t>
            </a:r>
          </a:p>
          <a:p>
            <a:pPr marL="285750" lvl="1">
              <a:buSzPct val="125000"/>
              <a:buFont typeface="Arial" panose="020B0604020202020204" pitchFamily="34" charset="0"/>
              <a:buChar char="•"/>
            </a:pPr>
            <a:r>
              <a:rPr lang="en-US" sz="1800" b="1" dirty="0">
                <a:solidFill>
                  <a:srgbClr val="FF0000"/>
                </a:solidFill>
                <a:latin typeface="Times New Roman" panose="02020603050405020304" pitchFamily="18" charset="0"/>
                <a:cs typeface="Times New Roman" panose="02020603050405020304" pitchFamily="18" charset="0"/>
              </a:rPr>
              <a:t>Important Date - Unit V Test – Friday 1/20/17</a:t>
            </a:r>
            <a:endParaRPr lang="en-US" sz="1800" dirty="0"/>
          </a:p>
        </p:txBody>
      </p:sp>
    </p:spTree>
    <p:extLst>
      <p:ext uri="{BB962C8B-B14F-4D97-AF65-F5344CB8AC3E}">
        <p14:creationId xmlns:p14="http://schemas.microsoft.com/office/powerpoint/2010/main" val="216786510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s3.amazonaws.com/medias.photodeck.com/0fc5c90e-3e15-11e0-9537-795079daab47/000685_xgaplus.jpg"/>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791200"/>
          </a:xfrm>
          <a:prstGeom prst="rect">
            <a:avLst/>
          </a:prstGeom>
          <a:noFill/>
          <a:ln>
            <a:noFill/>
          </a:ln>
        </p:spPr>
      </p:pic>
      <p:sp>
        <p:nvSpPr>
          <p:cNvPr id="2" name="Rectangle 1"/>
          <p:cNvSpPr/>
          <p:nvPr/>
        </p:nvSpPr>
        <p:spPr>
          <a:xfrm>
            <a:off x="685800" y="5715000"/>
            <a:ext cx="8001000" cy="9144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tx1"/>
                </a:solidFill>
                <a:latin typeface="Times New Roman" panose="02020603050405020304" pitchFamily="18" charset="0"/>
                <a:cs typeface="Times New Roman" panose="02020603050405020304" pitchFamily="18" charset="0"/>
              </a:rPr>
              <a:t>Why did many question whether slavery had really died during the Reconstruction period from 1865-1877?</a:t>
            </a:r>
          </a:p>
          <a:p>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4825016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a:solidFill>
            <a:schemeClr val="bg1"/>
          </a:solidFill>
          <a:ln>
            <a:solidFill>
              <a:srgbClr val="C00000"/>
            </a:solidFill>
          </a:ln>
        </p:spPr>
        <p:txBody>
          <a:bodyPr>
            <a:normAutofit fontScale="90000"/>
          </a:bodyPr>
          <a:lstStyle/>
          <a:p>
            <a:r>
              <a:rPr lang="en-US" dirty="0">
                <a:latin typeface="Times New Roman" panose="02020603050405020304" pitchFamily="18" charset="0"/>
                <a:cs typeface="Times New Roman" panose="02020603050405020304" pitchFamily="18" charset="0"/>
              </a:rPr>
              <a:t>Perspective of Reconstruction</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012909424"/>
              </p:ext>
            </p:extLst>
          </p:nvPr>
        </p:nvGraphicFramePr>
        <p:xfrm>
          <a:off x="457200" y="1143001"/>
          <a:ext cx="8229600" cy="5582919"/>
        </p:xfrm>
        <a:graphic>
          <a:graphicData uri="http://schemas.openxmlformats.org/drawingml/2006/table">
            <a:tbl>
              <a:tblPr firstRow="1" bandRow="1">
                <a:tableStyleId>{5C22544A-7EE6-4342-B048-85BDC9FD1C3A}</a:tableStyleId>
              </a:tblPr>
              <a:tblGrid>
                <a:gridCol w="1645920">
                  <a:extLst>
                    <a:ext uri="{9D8B030D-6E8A-4147-A177-3AD203B41FA5}">
                      <a16:colId xmlns:a16="http://schemas.microsoft.com/office/drawing/2014/main" val="3221173518"/>
                    </a:ext>
                  </a:extLst>
                </a:gridCol>
                <a:gridCol w="1645920">
                  <a:extLst>
                    <a:ext uri="{9D8B030D-6E8A-4147-A177-3AD203B41FA5}">
                      <a16:colId xmlns:a16="http://schemas.microsoft.com/office/drawing/2014/main" val="3263241914"/>
                    </a:ext>
                  </a:extLst>
                </a:gridCol>
                <a:gridCol w="1645920">
                  <a:extLst>
                    <a:ext uri="{9D8B030D-6E8A-4147-A177-3AD203B41FA5}">
                      <a16:colId xmlns:a16="http://schemas.microsoft.com/office/drawing/2014/main" val="514310932"/>
                    </a:ext>
                  </a:extLst>
                </a:gridCol>
                <a:gridCol w="1645920">
                  <a:extLst>
                    <a:ext uri="{9D8B030D-6E8A-4147-A177-3AD203B41FA5}">
                      <a16:colId xmlns:a16="http://schemas.microsoft.com/office/drawing/2014/main" val="474448783"/>
                    </a:ext>
                  </a:extLst>
                </a:gridCol>
                <a:gridCol w="1645920">
                  <a:extLst>
                    <a:ext uri="{9D8B030D-6E8A-4147-A177-3AD203B41FA5}">
                      <a16:colId xmlns:a16="http://schemas.microsoft.com/office/drawing/2014/main" val="1250347456"/>
                    </a:ext>
                  </a:extLst>
                </a:gridCol>
              </a:tblGrid>
              <a:tr h="403918">
                <a:tc>
                  <a:txBody>
                    <a:bodyPr/>
                    <a:lstStyle/>
                    <a:p>
                      <a:r>
                        <a:rPr lang="en-US" dirty="0">
                          <a:latin typeface="Times New Roman" panose="02020603050405020304" pitchFamily="18" charset="0"/>
                          <a:cs typeface="Times New Roman" panose="02020603050405020304" pitchFamily="18" charset="0"/>
                        </a:rPr>
                        <a:t>Questions</a:t>
                      </a:r>
                    </a:p>
                  </a:txBody>
                  <a:tcPr/>
                </a:tc>
                <a:tc>
                  <a:txBody>
                    <a:bodyPr/>
                    <a:lstStyle/>
                    <a:p>
                      <a:r>
                        <a:rPr lang="en-US" dirty="0">
                          <a:latin typeface="Times New Roman" panose="02020603050405020304" pitchFamily="18" charset="0"/>
                          <a:cs typeface="Times New Roman" panose="02020603050405020304" pitchFamily="18" charset="0"/>
                        </a:rPr>
                        <a:t>Executive</a:t>
                      </a:r>
                    </a:p>
                  </a:txBody>
                  <a:tcPr/>
                </a:tc>
                <a:tc>
                  <a:txBody>
                    <a:bodyPr/>
                    <a:lstStyle/>
                    <a:p>
                      <a:r>
                        <a:rPr lang="en-US" dirty="0">
                          <a:latin typeface="Times New Roman" panose="02020603050405020304" pitchFamily="18" charset="0"/>
                          <a:cs typeface="Times New Roman" panose="02020603050405020304" pitchFamily="18" charset="0"/>
                        </a:rPr>
                        <a:t>Radical Rep.</a:t>
                      </a:r>
                    </a:p>
                  </a:txBody>
                  <a:tcPr/>
                </a:tc>
                <a:tc>
                  <a:txBody>
                    <a:bodyPr/>
                    <a:lstStyle/>
                    <a:p>
                      <a:r>
                        <a:rPr lang="en-US" dirty="0">
                          <a:latin typeface="Times New Roman" panose="02020603050405020304" pitchFamily="18" charset="0"/>
                          <a:cs typeface="Times New Roman" panose="02020603050405020304" pitchFamily="18" charset="0"/>
                        </a:rPr>
                        <a:t>Freedmen</a:t>
                      </a:r>
                    </a:p>
                  </a:txBody>
                  <a:tcPr/>
                </a:tc>
                <a:tc>
                  <a:txBody>
                    <a:bodyPr/>
                    <a:lstStyle/>
                    <a:p>
                      <a:r>
                        <a:rPr lang="en-US" dirty="0">
                          <a:latin typeface="Times New Roman" panose="02020603050405020304" pitchFamily="18" charset="0"/>
                          <a:cs typeface="Times New Roman" panose="02020603050405020304" pitchFamily="18" charset="0"/>
                        </a:rPr>
                        <a:t>Redeemers</a:t>
                      </a:r>
                    </a:p>
                  </a:txBody>
                  <a:tcPr/>
                </a:tc>
                <a:extLst>
                  <a:ext uri="{0D108BD9-81ED-4DB2-BD59-A6C34878D82A}">
                    <a16:rowId xmlns:a16="http://schemas.microsoft.com/office/drawing/2014/main" val="2715530843"/>
                  </a:ext>
                </a:extLst>
              </a:tr>
              <a:tr h="697173">
                <a:tc>
                  <a:txBody>
                    <a:bodyPr/>
                    <a:lstStyle/>
                    <a:p>
                      <a:r>
                        <a:rPr lang="en-US" dirty="0">
                          <a:latin typeface="Times New Roman" panose="02020603050405020304" pitchFamily="18" charset="0"/>
                          <a:cs typeface="Times New Roman" panose="02020603050405020304" pitchFamily="18" charset="0"/>
                        </a:rPr>
                        <a:t>Goal?</a:t>
                      </a:r>
                    </a:p>
                  </a:txBody>
                  <a:tcPr/>
                </a:tc>
                <a:tc>
                  <a:txBody>
                    <a:bodyPr/>
                    <a:lstStyle/>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txBody>
                  <a:tcPr/>
                </a:tc>
                <a:tc>
                  <a:txBody>
                    <a:bodyPr/>
                    <a:lstStyle/>
                    <a:p>
                      <a:endParaRPr lang="en-US">
                        <a:latin typeface="Times New Roman" panose="02020603050405020304" pitchFamily="18" charset="0"/>
                        <a:cs typeface="Times New Roman" panose="02020603050405020304" pitchFamily="18" charset="0"/>
                      </a:endParaRPr>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656329436"/>
                  </a:ext>
                </a:extLst>
              </a:tr>
              <a:tr h="697173">
                <a:tc>
                  <a:txBody>
                    <a:bodyPr/>
                    <a:lstStyle/>
                    <a:p>
                      <a:r>
                        <a:rPr lang="en-US" dirty="0">
                          <a:latin typeface="Times New Roman" panose="02020603050405020304" pitchFamily="18" charset="0"/>
                          <a:cs typeface="Times New Roman" panose="02020603050405020304" pitchFamily="18" charset="0"/>
                        </a:rPr>
                        <a:t>Outcome?</a:t>
                      </a:r>
                    </a:p>
                  </a:txBody>
                  <a:tcPr/>
                </a:tc>
                <a:tc>
                  <a:txBody>
                    <a:bodyPr/>
                    <a:lstStyle/>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txBody>
                  <a:tcPr/>
                </a:tc>
                <a:tc>
                  <a:txBody>
                    <a:bodyPr/>
                    <a:lstStyle/>
                    <a:p>
                      <a:endParaRPr lang="en-US">
                        <a:latin typeface="Times New Roman" panose="02020603050405020304" pitchFamily="18" charset="0"/>
                        <a:cs typeface="Times New Roman" panose="02020603050405020304" pitchFamily="18" charset="0"/>
                      </a:endParaRPr>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818825778"/>
                  </a:ext>
                </a:extLst>
              </a:tr>
              <a:tr h="697173">
                <a:tc>
                  <a:txBody>
                    <a:bodyPr/>
                    <a:lstStyle/>
                    <a:p>
                      <a:r>
                        <a:rPr lang="en-US" dirty="0">
                          <a:latin typeface="Times New Roman" panose="02020603050405020304" pitchFamily="18" charset="0"/>
                          <a:cs typeface="Times New Roman" panose="02020603050405020304" pitchFamily="18" charset="0"/>
                        </a:rPr>
                        <a:t>Legacy?</a:t>
                      </a:r>
                    </a:p>
                  </a:txBody>
                  <a:tcPr/>
                </a:tc>
                <a:tc>
                  <a:txBody>
                    <a:bodyPr/>
                    <a:lstStyle/>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txBody>
                  <a:tcPr/>
                </a:tc>
                <a:tc>
                  <a:txBody>
                    <a:bodyPr/>
                    <a:lstStyle/>
                    <a:p>
                      <a:endParaRPr lang="en-US" dirty="0">
                        <a:latin typeface="Times New Roman" panose="02020603050405020304" pitchFamily="18" charset="0"/>
                        <a:cs typeface="Times New Roman" panose="02020603050405020304" pitchFamily="18" charset="0"/>
                      </a:endParaRPr>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181971780"/>
                  </a:ext>
                </a:extLst>
              </a:tr>
              <a:tr h="3087482">
                <a:tc gridSpan="5">
                  <a:txBody>
                    <a:bodyPr/>
                    <a:lstStyle/>
                    <a:p>
                      <a:r>
                        <a:rPr lang="en-US" dirty="0">
                          <a:latin typeface="Times New Roman" panose="02020603050405020304" pitchFamily="18" charset="0"/>
                          <a:cs typeface="Times New Roman" panose="02020603050405020304" pitchFamily="18" charset="0"/>
                        </a:rPr>
                        <a:t>Summary</a:t>
                      </a:r>
                      <a:r>
                        <a:rPr lang="en-US" baseline="0" dirty="0">
                          <a:latin typeface="Times New Roman" panose="02020603050405020304" pitchFamily="18" charset="0"/>
                          <a:cs typeface="Times New Roman" panose="02020603050405020304" pitchFamily="18" charset="0"/>
                        </a:rPr>
                        <a:t> of the Legacy of Reconstruction – support using historic facts)</a:t>
                      </a:r>
                    </a:p>
                    <a:p>
                      <a:pPr marL="342900" indent="-342900">
                        <a:buFont typeface="+mj-lt"/>
                        <a:buAutoNum type="arabicPeriod"/>
                      </a:pPr>
                      <a:r>
                        <a:rPr lang="en-US" baseline="0" dirty="0">
                          <a:latin typeface="Times New Roman" panose="02020603050405020304" pitchFamily="18" charset="0"/>
                          <a:cs typeface="Times New Roman" panose="02020603050405020304" pitchFamily="18" charset="0"/>
                        </a:rPr>
                        <a:t>What was reconstruction supposed to achieve?</a:t>
                      </a:r>
                    </a:p>
                    <a:p>
                      <a:pPr marL="692150" indent="-285750">
                        <a:buFont typeface="Arial" panose="020B0604020202020204" pitchFamily="34" charset="0"/>
                        <a:buChar char="•"/>
                      </a:pPr>
                      <a:r>
                        <a:rPr lang="en-US" baseline="0" dirty="0">
                          <a:latin typeface="Times New Roman" panose="02020603050405020304" pitchFamily="18" charset="0"/>
                          <a:cs typeface="Times New Roman" panose="02020603050405020304" pitchFamily="18" charset="0"/>
                        </a:rPr>
                        <a:t>Political</a:t>
                      </a:r>
                    </a:p>
                    <a:p>
                      <a:pPr marL="692150" indent="-285750">
                        <a:buFont typeface="Arial" panose="020B0604020202020204" pitchFamily="34" charset="0"/>
                        <a:buChar char="•"/>
                      </a:pPr>
                      <a:r>
                        <a:rPr lang="en-US" baseline="0" dirty="0">
                          <a:latin typeface="Times New Roman" panose="02020603050405020304" pitchFamily="18" charset="0"/>
                          <a:cs typeface="Times New Roman" panose="02020603050405020304" pitchFamily="18" charset="0"/>
                        </a:rPr>
                        <a:t>Economic</a:t>
                      </a:r>
                    </a:p>
                    <a:p>
                      <a:pPr marL="692150" indent="-285750">
                        <a:buFont typeface="Arial" panose="020B0604020202020204" pitchFamily="34" charset="0"/>
                        <a:buChar char="•"/>
                      </a:pPr>
                      <a:r>
                        <a:rPr lang="en-US" baseline="0" dirty="0">
                          <a:latin typeface="Times New Roman" panose="02020603050405020304" pitchFamily="18" charset="0"/>
                          <a:cs typeface="Times New Roman" panose="02020603050405020304" pitchFamily="18" charset="0"/>
                        </a:rPr>
                        <a:t>Social</a:t>
                      </a:r>
                    </a:p>
                    <a:p>
                      <a:pPr marL="0" indent="0">
                        <a:buFont typeface="+mj-lt"/>
                        <a:buNone/>
                      </a:pPr>
                      <a:r>
                        <a:rPr lang="en-US" baseline="0" dirty="0">
                          <a:latin typeface="Times New Roman" panose="02020603050405020304" pitchFamily="18" charset="0"/>
                          <a:cs typeface="Times New Roman" panose="02020603050405020304" pitchFamily="18" charset="0"/>
                        </a:rPr>
                        <a:t>2.   How effective was Reconstruction at achieving stated goals?</a:t>
                      </a:r>
                    </a:p>
                    <a:p>
                      <a:r>
                        <a:rPr lang="en-US" baseline="0" dirty="0">
                          <a:latin typeface="Times New Roman" panose="02020603050405020304" pitchFamily="18" charset="0"/>
                          <a:cs typeface="Times New Roman" panose="02020603050405020304" pitchFamily="18" charset="0"/>
                        </a:rPr>
                        <a:t>3.   Why do many argue Reconstruction failed? (Is this even an accurate statement)</a:t>
                      </a:r>
                    </a:p>
                    <a:p>
                      <a:endParaRPr lang="en-US" baseline="0" dirty="0">
                        <a:latin typeface="Times New Roman" panose="02020603050405020304" pitchFamily="18" charset="0"/>
                        <a:cs typeface="Times New Roman" panose="02020603050405020304" pitchFamily="18" charset="0"/>
                      </a:endParaRPr>
                    </a:p>
                    <a:p>
                      <a:endParaRPr lang="en-US" baseline="0"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3342987959"/>
                  </a:ext>
                </a:extLst>
              </a:tr>
            </a:tbl>
          </a:graphicData>
        </a:graphic>
      </p:graphicFrame>
    </p:spTree>
    <p:extLst>
      <p:ext uri="{BB962C8B-B14F-4D97-AF65-F5344CB8AC3E}">
        <p14:creationId xmlns:p14="http://schemas.microsoft.com/office/powerpoint/2010/main" val="417718572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a:solidFill>
            <a:schemeClr val="bg1"/>
          </a:solidFill>
          <a:ln>
            <a:solidFill>
              <a:srgbClr val="FF0000"/>
            </a:solidFill>
          </a:ln>
        </p:spPr>
        <p:txBody>
          <a:bodyPr>
            <a:normAutofit/>
          </a:bodyPr>
          <a:lstStyle/>
          <a:p>
            <a:r>
              <a:rPr lang="en-US" sz="3200" dirty="0">
                <a:solidFill>
                  <a:srgbClr val="002060"/>
                </a:solidFill>
                <a:latin typeface="Algerian" panose="04020705040A02060702" pitchFamily="82" charset="0"/>
              </a:rPr>
              <a:t>Rise of the redeemers</a:t>
            </a:r>
          </a:p>
        </p:txBody>
      </p:sp>
      <p:sp>
        <p:nvSpPr>
          <p:cNvPr id="3" name="Content Placeholder 2"/>
          <p:cNvSpPr>
            <a:spLocks noGrp="1"/>
          </p:cNvSpPr>
          <p:nvPr>
            <p:ph idx="1"/>
          </p:nvPr>
        </p:nvSpPr>
        <p:spPr>
          <a:xfrm>
            <a:off x="457200" y="1143000"/>
            <a:ext cx="8229600" cy="4983163"/>
          </a:xfrm>
          <a:solidFill>
            <a:schemeClr val="bg1"/>
          </a:solidFill>
          <a:ln>
            <a:solidFill>
              <a:srgbClr val="002060"/>
            </a:solidFill>
          </a:ln>
        </p:spPr>
        <p:txBody>
          <a:bodyPr>
            <a:normAutofit/>
          </a:bodyPr>
          <a:lstStyle/>
          <a:p>
            <a:r>
              <a:rPr lang="en-US" sz="2000" b="1" dirty="0">
                <a:solidFill>
                  <a:srgbClr val="002060"/>
                </a:solidFill>
                <a:latin typeface="Times New Roman" panose="02020603050405020304" pitchFamily="18" charset="0"/>
                <a:cs typeface="Times New Roman" panose="02020603050405020304" pitchFamily="18" charset="0"/>
              </a:rPr>
              <a:t>Redeemers</a:t>
            </a:r>
            <a:r>
              <a:rPr lang="en-US" sz="2000" dirty="0">
                <a:latin typeface="Times New Roman" panose="02020603050405020304" pitchFamily="18" charset="0"/>
                <a:cs typeface="Times New Roman" panose="02020603050405020304" pitchFamily="18" charset="0"/>
              </a:rPr>
              <a:t>: pre-war Democrats who wanted to eliminate government intervention in the South (reconstruction) and disenfranchised the freedmen voice in government </a:t>
            </a:r>
          </a:p>
        </p:txBody>
      </p:sp>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133600"/>
            <a:ext cx="2133600" cy="4267200"/>
          </a:xfrm>
          <a:prstGeom prst="rect">
            <a:avLst/>
          </a:prstGeom>
          <a:noFill/>
          <a:ln w="9525">
            <a:solidFill>
              <a:schemeClr val="accent6"/>
            </a:solidFill>
            <a:miter lim="800000"/>
            <a:headEnd/>
            <a:tailEnd/>
          </a:ln>
          <a:extLst>
            <a:ext uri="{909E8E84-426E-40DD-AFC4-6F175D3DCCD1}">
              <a14:hiddenFill xmlns:a14="http://schemas.microsoft.com/office/drawing/2010/main">
                <a:solidFill>
                  <a:schemeClr val="accent1"/>
                </a:solidFill>
              </a14:hiddenFill>
            </a:ext>
          </a:extLst>
        </p:spPr>
      </p:pic>
      <p:pic>
        <p:nvPicPr>
          <p:cNvPr id="1031" name="Picture 7" descr="http://3.bp.blogspot.com/_r7sURkxKVvE/S62dfPcf2KI/AAAAAAAAGBs/78Yqt7fgV7Y/s1600/racist+cartoon+186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00400" y="2057400"/>
            <a:ext cx="5088834" cy="3962400"/>
          </a:xfrm>
          <a:prstGeom prst="rect">
            <a:avLst/>
          </a:prstGeom>
          <a:noFill/>
          <a:ln>
            <a:solidFill>
              <a:schemeClr val="accent6"/>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39849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a:solidFill>
            <a:schemeClr val="bg1"/>
          </a:solidFill>
          <a:ln>
            <a:solidFill>
              <a:srgbClr val="FF0000"/>
            </a:solidFill>
          </a:ln>
        </p:spPr>
        <p:txBody>
          <a:bodyPr>
            <a:normAutofit/>
          </a:bodyPr>
          <a:lstStyle/>
          <a:p>
            <a:r>
              <a:rPr lang="en-US" sz="3200" dirty="0">
                <a:solidFill>
                  <a:srgbClr val="002060"/>
                </a:solidFill>
                <a:latin typeface="Algerian" panose="04020705040A02060702" pitchFamily="82" charset="0"/>
              </a:rPr>
              <a:t>Judicial blocks of Reconstruction</a:t>
            </a:r>
          </a:p>
        </p:txBody>
      </p:sp>
      <p:sp>
        <p:nvSpPr>
          <p:cNvPr id="3" name="Content Placeholder 2"/>
          <p:cNvSpPr>
            <a:spLocks noGrp="1"/>
          </p:cNvSpPr>
          <p:nvPr>
            <p:ph idx="1"/>
          </p:nvPr>
        </p:nvSpPr>
        <p:spPr>
          <a:xfrm>
            <a:off x="457200" y="1143000"/>
            <a:ext cx="8229600" cy="4983163"/>
          </a:xfrm>
          <a:solidFill>
            <a:schemeClr val="bg1"/>
          </a:solidFill>
          <a:ln>
            <a:solidFill>
              <a:srgbClr val="002060"/>
            </a:solidFill>
          </a:ln>
        </p:spPr>
        <p:txBody>
          <a:bodyPr>
            <a:normAutofit/>
          </a:bodyPr>
          <a:lstStyle/>
          <a:p>
            <a:r>
              <a:rPr lang="en-US" sz="2000" b="1" dirty="0">
                <a:solidFill>
                  <a:srgbClr val="002060"/>
                </a:solidFill>
                <a:latin typeface="Times New Roman" panose="02020603050405020304" pitchFamily="18" charset="0"/>
                <a:cs typeface="Times New Roman" panose="02020603050405020304" pitchFamily="18" charset="0"/>
              </a:rPr>
              <a:t>Slaughterhouse Cases 1873</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14</a:t>
            </a:r>
            <a:r>
              <a:rPr lang="en-US" sz="2000" baseline="30000" dirty="0">
                <a:latin typeface="Times New Roman" panose="02020603050405020304" pitchFamily="18" charset="0"/>
                <a:cs typeface="Times New Roman" panose="02020603050405020304" pitchFamily="18" charset="0"/>
              </a:rPr>
              <a:t>th</a:t>
            </a:r>
            <a:r>
              <a:rPr lang="en-US" sz="2000" dirty="0">
                <a:latin typeface="Times New Roman" panose="02020603050405020304" pitchFamily="18" charset="0"/>
                <a:cs typeface="Times New Roman" panose="02020603050405020304" pitchFamily="18" charset="0"/>
              </a:rPr>
              <a:t>/15</a:t>
            </a:r>
            <a:r>
              <a:rPr lang="en-US" sz="2000" baseline="30000" dirty="0">
                <a:latin typeface="Times New Roman" panose="02020603050405020304" pitchFamily="18" charset="0"/>
                <a:cs typeface="Times New Roman" panose="02020603050405020304" pitchFamily="18" charset="0"/>
              </a:rPr>
              <a:t>th</a:t>
            </a:r>
            <a:r>
              <a:rPr lang="en-US" sz="2000" dirty="0">
                <a:latin typeface="Times New Roman" panose="02020603050405020304" pitchFamily="18" charset="0"/>
                <a:cs typeface="Times New Roman" panose="02020603050405020304" pitchFamily="18" charset="0"/>
              </a:rPr>
              <a:t> Amendment do not protect individual rights against discrimination by their own state government. (most citizenship rights stayed with state governments)</a:t>
            </a:r>
          </a:p>
          <a:p>
            <a:r>
              <a:rPr lang="en-US" sz="2000" b="1" dirty="0">
                <a:solidFill>
                  <a:srgbClr val="002060"/>
                </a:solidFill>
                <a:latin typeface="Times New Roman" panose="02020603050405020304" pitchFamily="18" charset="0"/>
                <a:cs typeface="Times New Roman" panose="02020603050405020304" pitchFamily="18" charset="0"/>
              </a:rPr>
              <a:t>U.S. v. Reese &amp; U.S. v. Cruikshank 1876: </a:t>
            </a:r>
            <a:r>
              <a:rPr lang="en-US" sz="2000" dirty="0">
                <a:latin typeface="Times New Roman" panose="02020603050405020304" pitchFamily="18" charset="0"/>
                <a:cs typeface="Times New Roman" panose="02020603050405020304" pitchFamily="18" charset="0"/>
              </a:rPr>
              <a:t>weakened federal power to enforce the Force Acts </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3048000"/>
            <a:ext cx="3505200" cy="3505200"/>
          </a:xfrm>
          <a:prstGeom prst="rect">
            <a:avLst/>
          </a:prstGeom>
          <a:noFill/>
          <a:ln w="9525">
            <a:solidFill>
              <a:schemeClr val="accent6"/>
            </a:solidFill>
            <a:miter lim="800000"/>
            <a:headEnd/>
            <a:tailEnd/>
          </a:ln>
          <a:extLst>
            <a:ext uri="{909E8E84-426E-40DD-AFC4-6F175D3DCCD1}">
              <a14:hiddenFill xmlns:a14="http://schemas.microsoft.com/office/drawing/2010/main">
                <a:solidFill>
                  <a:schemeClr val="accent1"/>
                </a:solidFill>
              </a14:hiddenFill>
            </a:ext>
          </a:extLst>
        </p:spPr>
      </p:pic>
      <p:pic>
        <p:nvPicPr>
          <p:cNvPr id="2054" name="Picture 6" descr="http://cdn.history.com/sites/2/2014/02/carpetbagger-AB.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3036570"/>
            <a:ext cx="3181350" cy="2381250"/>
          </a:xfrm>
          <a:prstGeom prst="rect">
            <a:avLst/>
          </a:prstGeom>
          <a:noFill/>
          <a:ln>
            <a:solidFill>
              <a:schemeClr val="accent6"/>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21326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fontScale="90000"/>
          </a:bodyPr>
          <a:lstStyle/>
          <a:p>
            <a:r>
              <a:rPr lang="en-US" sz="3600" dirty="0">
                <a:solidFill>
                  <a:srgbClr val="FF0000"/>
                </a:solidFill>
                <a:latin typeface="Congenial Black" panose="02000503040000020004" pitchFamily="2" charset="0"/>
                <a:cs typeface="Times New Roman" panose="02020603050405020304" pitchFamily="18" charset="0"/>
              </a:rPr>
              <a:t>Presidential Reconstruction</a:t>
            </a:r>
            <a:br>
              <a:rPr lang="en-US" sz="3600" dirty="0">
                <a:latin typeface="Congenial Black" panose="02000503040000020004" pitchFamily="2" charset="0"/>
                <a:cs typeface="Times New Roman" panose="02020603050405020304" pitchFamily="18" charset="0"/>
              </a:rPr>
            </a:br>
            <a:r>
              <a:rPr lang="en-US" sz="2200" dirty="0">
                <a:latin typeface="Congenial Black" panose="02000503040000020004" pitchFamily="2" charset="0"/>
                <a:cs typeface="Times New Roman" panose="02020603050405020304" pitchFamily="18" charset="0"/>
              </a:rPr>
              <a:t>Assisting the former slaves</a:t>
            </a:r>
          </a:p>
        </p:txBody>
      </p:sp>
      <p:sp>
        <p:nvSpPr>
          <p:cNvPr id="3" name="Content Placeholder 2"/>
          <p:cNvSpPr>
            <a:spLocks noGrp="1"/>
          </p:cNvSpPr>
          <p:nvPr>
            <p:ph idx="1"/>
          </p:nvPr>
        </p:nvSpPr>
        <p:spPr>
          <a:xfrm>
            <a:off x="457200" y="1143000"/>
            <a:ext cx="8229600" cy="4983163"/>
          </a:xfrm>
        </p:spPr>
        <p:txBody>
          <a:bodyPr/>
          <a:lstStyle/>
          <a:p>
            <a:r>
              <a:rPr lang="en-US" sz="2400" b="1" dirty="0">
                <a:solidFill>
                  <a:schemeClr val="accent2">
                    <a:lumMod val="50000"/>
                  </a:schemeClr>
                </a:solidFill>
                <a:latin typeface="Times New Roman" panose="02020603050405020304" pitchFamily="18" charset="0"/>
                <a:cs typeface="Times New Roman" panose="02020603050405020304" pitchFamily="18" charset="0"/>
              </a:rPr>
              <a:t>Thirteenth Amendment </a:t>
            </a:r>
            <a:r>
              <a:rPr lang="en-US" sz="2400" dirty="0">
                <a:solidFill>
                  <a:schemeClr val="accent2">
                    <a:lumMod val="50000"/>
                  </a:schemeClr>
                </a:solidFill>
                <a:latin typeface="Times New Roman" panose="02020603050405020304" pitchFamily="18" charset="0"/>
                <a:cs typeface="Times New Roman" panose="02020603050405020304" pitchFamily="18" charset="0"/>
              </a:rPr>
              <a:t>(Ratified Dec. 1865)</a:t>
            </a:r>
          </a:p>
          <a:p>
            <a:endParaRPr lang="en-US" dirty="0"/>
          </a:p>
        </p:txBody>
      </p:sp>
      <p:sp>
        <p:nvSpPr>
          <p:cNvPr id="4" name="Rectangle 3"/>
          <p:cNvSpPr/>
          <p:nvPr/>
        </p:nvSpPr>
        <p:spPr>
          <a:xfrm>
            <a:off x="685800" y="1981200"/>
            <a:ext cx="7696200" cy="3962400"/>
          </a:xfrm>
          <a:prstGeom prst="rect">
            <a:avLst/>
          </a:prstGeom>
          <a:solidFill>
            <a:schemeClr val="bg1"/>
          </a:solidFill>
          <a:ln>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838200" y="2209800"/>
            <a:ext cx="7315200" cy="2585323"/>
          </a:xfrm>
          <a:prstGeom prst="rect">
            <a:avLst/>
          </a:prstGeom>
          <a:noFill/>
        </p:spPr>
        <p:txBody>
          <a:bodyPr wrap="square" rtlCol="0">
            <a:spAutoFit/>
          </a:bodyPr>
          <a:lstStyle/>
          <a:p>
            <a:r>
              <a:rPr lang="en-US" sz="2400" b="1" i="1" dirty="0"/>
              <a:t>“Neither slavery nor involuntary servitude, except as punishment for crime whereof the party shall have been duly convicted, shall exist within the United States or any place subject to their jurisdiction.”</a:t>
            </a:r>
          </a:p>
          <a:p>
            <a:endParaRPr lang="en-US" b="1" i="1" dirty="0"/>
          </a:p>
          <a:p>
            <a:r>
              <a:rPr lang="en-US" sz="2400" b="1" i="1" dirty="0"/>
              <a:t>“Congress shall have power to enforce this article by appropriate legislation.”</a:t>
            </a:r>
            <a:endParaRPr lang="en-US" sz="2400" dirty="0"/>
          </a:p>
        </p:txBody>
      </p:sp>
      <p:sp>
        <p:nvSpPr>
          <p:cNvPr id="6" name="Rectangle 5">
            <a:extLst>
              <a:ext uri="{FF2B5EF4-FFF2-40B4-BE49-F238E27FC236}">
                <a16:creationId xmlns:a16="http://schemas.microsoft.com/office/drawing/2014/main" id="{329CCC09-8598-50AB-6A6F-F337C1FC58CD}"/>
              </a:ext>
            </a:extLst>
          </p:cNvPr>
          <p:cNvSpPr/>
          <p:nvPr/>
        </p:nvSpPr>
        <p:spPr>
          <a:xfrm>
            <a:off x="1752600" y="5105400"/>
            <a:ext cx="6934200" cy="8382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panose="02020603050405020304" pitchFamily="18" charset="0"/>
                <a:cs typeface="Times" panose="02020603050405020304" pitchFamily="18" charset="0"/>
              </a:rPr>
              <a:t>What is the exception of the 13</a:t>
            </a:r>
            <a:r>
              <a:rPr lang="en-US" sz="2400" baseline="30000" dirty="0">
                <a:solidFill>
                  <a:schemeClr val="bg1"/>
                </a:solidFill>
                <a:latin typeface="Times" panose="02020603050405020304" pitchFamily="18" charset="0"/>
                <a:cs typeface="Times" panose="02020603050405020304" pitchFamily="18" charset="0"/>
              </a:rPr>
              <a:t>th</a:t>
            </a:r>
            <a:r>
              <a:rPr lang="en-US" sz="2400" dirty="0">
                <a:solidFill>
                  <a:schemeClr val="bg1"/>
                </a:solidFill>
                <a:latin typeface="Times" panose="02020603050405020304" pitchFamily="18" charset="0"/>
                <a:cs typeface="Times" panose="02020603050405020304" pitchFamily="18" charset="0"/>
              </a:rPr>
              <a:t> Amendment in dealing with servitude?</a:t>
            </a:r>
          </a:p>
        </p:txBody>
      </p:sp>
    </p:spTree>
    <p:extLst>
      <p:ext uri="{BB962C8B-B14F-4D97-AF65-F5344CB8AC3E}">
        <p14:creationId xmlns:p14="http://schemas.microsoft.com/office/powerpoint/2010/main" val="40519941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4413</TotalTime>
  <Words>6614</Words>
  <Application>Microsoft Office PowerPoint</Application>
  <PresentationFormat>On-screen Show (4:3)</PresentationFormat>
  <Paragraphs>645</Paragraphs>
  <Slides>84</Slides>
  <Notes>3</Notes>
  <HiddenSlides>9</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84</vt:i4>
      </vt:variant>
    </vt:vector>
  </HeadingPairs>
  <TitlesOfParts>
    <vt:vector size="93" baseType="lpstr">
      <vt:lpstr>Algerian</vt:lpstr>
      <vt:lpstr>Arial</vt:lpstr>
      <vt:lpstr>Baskerville Old Face</vt:lpstr>
      <vt:lpstr>Calibri</vt:lpstr>
      <vt:lpstr>Congenial Black</vt:lpstr>
      <vt:lpstr>Times</vt:lpstr>
      <vt:lpstr>Times New Roman</vt:lpstr>
      <vt:lpstr>Wingdings</vt:lpstr>
      <vt:lpstr>Office Theme</vt:lpstr>
      <vt:lpstr>PowerPoint Presentation</vt:lpstr>
      <vt:lpstr>Today’s Focus</vt:lpstr>
      <vt:lpstr>Today’s Focus</vt:lpstr>
      <vt:lpstr>HIPP Perspective of Reconstruction </vt:lpstr>
      <vt:lpstr>Guiding Question</vt:lpstr>
      <vt:lpstr>PowerPoint Presentation</vt:lpstr>
      <vt:lpstr>Key Questions of Reconstruction </vt:lpstr>
      <vt:lpstr>The Fate of Reconstruction</vt:lpstr>
      <vt:lpstr>Presidential Reconstruction Assisting the former slaves</vt:lpstr>
      <vt:lpstr>Civil War Promotes an Industrial Economy</vt:lpstr>
      <vt:lpstr>Rise of the Radical Republicans </vt:lpstr>
      <vt:lpstr>Education of Freedmen </vt:lpstr>
      <vt:lpstr>The South in the Aftermath of WAR</vt:lpstr>
      <vt:lpstr>Stages of Reconstruction</vt:lpstr>
      <vt:lpstr>Plans for Reconstruction </vt:lpstr>
      <vt:lpstr>DBQ Re-Write</vt:lpstr>
      <vt:lpstr>The McPherson Test</vt:lpstr>
      <vt:lpstr>DBQ - prompt</vt:lpstr>
      <vt:lpstr>HIPPY STATEMENTS</vt:lpstr>
      <vt:lpstr>HIPPY STATEMENTS</vt:lpstr>
      <vt:lpstr>Presidential Reconstruction</vt:lpstr>
      <vt:lpstr>Today’s Focus</vt:lpstr>
      <vt:lpstr>The Challenges of Reconstruction</vt:lpstr>
      <vt:lpstr>Replacing Lincoln</vt:lpstr>
      <vt:lpstr>Johnson’s Failure</vt:lpstr>
      <vt:lpstr>Rise of the Radical Republicans</vt:lpstr>
      <vt:lpstr>Impeachment of Andrew Johnson</vt:lpstr>
      <vt:lpstr>Congressional Reconstruction</vt:lpstr>
      <vt:lpstr>Civil Rights Protection</vt:lpstr>
      <vt:lpstr>Plans for Reconstruction </vt:lpstr>
      <vt:lpstr>Challenges of Reconstruction</vt:lpstr>
      <vt:lpstr>Congressional Reconstruction</vt:lpstr>
      <vt:lpstr>Congressional Reconstruction</vt:lpstr>
      <vt:lpstr>Reconstruction Plans</vt:lpstr>
      <vt:lpstr>Reconstruction GOALs</vt:lpstr>
      <vt:lpstr>Today’s Focus</vt:lpstr>
      <vt:lpstr>HIPP Analysis </vt:lpstr>
      <vt:lpstr>Reconstruction in contexts</vt:lpstr>
      <vt:lpstr>Today’s Focus</vt:lpstr>
      <vt:lpstr>Today’s Focus</vt:lpstr>
      <vt:lpstr>The Revolution that Wasn’t</vt:lpstr>
      <vt:lpstr>Another War Hero President</vt:lpstr>
      <vt:lpstr>Protecting the Freedmen</vt:lpstr>
      <vt:lpstr>1st Black Senators &amp; Congressmen, 1872</vt:lpstr>
      <vt:lpstr>Segregation</vt:lpstr>
      <vt:lpstr>KKK Got to Go Away</vt:lpstr>
      <vt:lpstr>Reconstruction Perspective</vt:lpstr>
      <vt:lpstr>Congressional Reconstruction</vt:lpstr>
      <vt:lpstr>Thaddeus Stevens Hallmark</vt:lpstr>
      <vt:lpstr>DBQ - prompt</vt:lpstr>
      <vt:lpstr>Today’s Focus</vt:lpstr>
      <vt:lpstr>Impeding Progress</vt:lpstr>
      <vt:lpstr>Congressional Reconstruction</vt:lpstr>
      <vt:lpstr>Rise of the Redeemers</vt:lpstr>
      <vt:lpstr>Racial Violence &amp; intimidation</vt:lpstr>
      <vt:lpstr>Congressional Reconstruction </vt:lpstr>
      <vt:lpstr>Tenancy &amp; Crop Lien System</vt:lpstr>
      <vt:lpstr>PowerPoint Presentation</vt:lpstr>
      <vt:lpstr>Grantism</vt:lpstr>
      <vt:lpstr>Economic Panic</vt:lpstr>
      <vt:lpstr>The Failure of Federal Enforcement</vt:lpstr>
      <vt:lpstr>DBQ - prompt</vt:lpstr>
      <vt:lpstr>There can be only one</vt:lpstr>
      <vt:lpstr>Today’s Focus</vt:lpstr>
      <vt:lpstr>PowerPoint Presentation</vt:lpstr>
      <vt:lpstr>Redemption VS. the New south 1877-1900</vt:lpstr>
      <vt:lpstr>Slaughterhouse Cases 1873</vt:lpstr>
      <vt:lpstr>United States v. Cruikshank 1876</vt:lpstr>
      <vt:lpstr>Building Jim Crow</vt:lpstr>
      <vt:lpstr>End of Reconstruction</vt:lpstr>
      <vt:lpstr>Killing reconstruction</vt:lpstr>
      <vt:lpstr>The death of Reconstruction</vt:lpstr>
      <vt:lpstr>Two Views of Freedmen Integration </vt:lpstr>
      <vt:lpstr>DBQ Body building</vt:lpstr>
      <vt:lpstr>DBQ Body building</vt:lpstr>
      <vt:lpstr>DBQ Body building</vt:lpstr>
      <vt:lpstr>DBQ - prompt</vt:lpstr>
      <vt:lpstr>Today’s Focus</vt:lpstr>
      <vt:lpstr>Legacy of Reconstruction</vt:lpstr>
      <vt:lpstr>Today’s Focus</vt:lpstr>
      <vt:lpstr>PowerPoint Presentation</vt:lpstr>
      <vt:lpstr>Perspective of Reconstruction</vt:lpstr>
      <vt:lpstr>Rise of the redeemers</vt:lpstr>
      <vt:lpstr>Judicial blocks of Reconstruction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Hultberg, Andrew P</dc:creator>
  <cp:lastModifiedBy>Hultberg, Andrew P</cp:lastModifiedBy>
  <cp:revision>68</cp:revision>
  <dcterms:created xsi:type="dcterms:W3CDTF">2019-01-08T23:27:02Z</dcterms:created>
  <dcterms:modified xsi:type="dcterms:W3CDTF">2024-01-05T13:02:06Z</dcterms:modified>
</cp:coreProperties>
</file>